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7" r:id="rId2"/>
    <p:sldId id="258" r:id="rId3"/>
    <p:sldId id="790" r:id="rId4"/>
    <p:sldId id="573" r:id="rId5"/>
    <p:sldId id="604" r:id="rId6"/>
    <p:sldId id="607" r:id="rId7"/>
    <p:sldId id="583" r:id="rId8"/>
    <p:sldId id="795" r:id="rId9"/>
    <p:sldId id="796" r:id="rId10"/>
    <p:sldId id="797" r:id="rId11"/>
    <p:sldId id="798" r:id="rId12"/>
    <p:sldId id="799" r:id="rId13"/>
    <p:sldId id="803" r:id="rId14"/>
    <p:sldId id="802" r:id="rId15"/>
    <p:sldId id="801" r:id="rId16"/>
    <p:sldId id="800" r:id="rId17"/>
    <p:sldId id="804" r:id="rId18"/>
    <p:sldId id="806" r:id="rId19"/>
    <p:sldId id="805" r:id="rId20"/>
    <p:sldId id="807" r:id="rId21"/>
    <p:sldId id="808" r:id="rId22"/>
    <p:sldId id="809" r:id="rId23"/>
    <p:sldId id="810" r:id="rId24"/>
    <p:sldId id="811" r:id="rId25"/>
    <p:sldId id="812" r:id="rId26"/>
    <p:sldId id="813" r:id="rId27"/>
    <p:sldId id="814" r:id="rId28"/>
    <p:sldId id="815" r:id="rId29"/>
    <p:sldId id="816" r:id="rId30"/>
    <p:sldId id="817" r:id="rId31"/>
    <p:sldId id="818" r:id="rId32"/>
    <p:sldId id="819" r:id="rId33"/>
    <p:sldId id="820" r:id="rId34"/>
    <p:sldId id="821" r:id="rId35"/>
    <p:sldId id="822" r:id="rId36"/>
    <p:sldId id="823" r:id="rId37"/>
    <p:sldId id="824" r:id="rId38"/>
    <p:sldId id="825" r:id="rId39"/>
    <p:sldId id="826" r:id="rId40"/>
    <p:sldId id="827" r:id="rId41"/>
    <p:sldId id="828" r:id="rId42"/>
    <p:sldId id="829" r:id="rId43"/>
    <p:sldId id="830" r:id="rId44"/>
    <p:sldId id="831" r:id="rId45"/>
    <p:sldId id="832" r:id="rId46"/>
    <p:sldId id="833" r:id="rId47"/>
    <p:sldId id="834" r:id="rId48"/>
    <p:sldId id="835" r:id="rId49"/>
    <p:sldId id="836" r:id="rId50"/>
    <p:sldId id="837" r:id="rId51"/>
    <p:sldId id="838" r:id="rId52"/>
    <p:sldId id="839" r:id="rId53"/>
    <p:sldId id="840" r:id="rId54"/>
    <p:sldId id="841" r:id="rId55"/>
    <p:sldId id="842" r:id="rId56"/>
    <p:sldId id="843" r:id="rId57"/>
    <p:sldId id="844" r:id="rId58"/>
    <p:sldId id="845" r:id="rId59"/>
    <p:sldId id="846" r:id="rId60"/>
    <p:sldId id="847" r:id="rId61"/>
    <p:sldId id="848" r:id="rId62"/>
    <p:sldId id="849" r:id="rId63"/>
    <p:sldId id="850" r:id="rId64"/>
    <p:sldId id="851" r:id="rId65"/>
    <p:sldId id="852" r:id="rId66"/>
    <p:sldId id="853" r:id="rId67"/>
    <p:sldId id="854" r:id="rId68"/>
    <p:sldId id="855" r:id="rId69"/>
    <p:sldId id="856" r:id="rId70"/>
    <p:sldId id="857" r:id="rId71"/>
    <p:sldId id="858" r:id="rId72"/>
    <p:sldId id="859" r:id="rId73"/>
    <p:sldId id="860" r:id="rId74"/>
    <p:sldId id="861" r:id="rId75"/>
    <p:sldId id="862" r:id="rId76"/>
    <p:sldId id="863" r:id="rId77"/>
    <p:sldId id="864" r:id="rId78"/>
    <p:sldId id="865" r:id="rId79"/>
    <p:sldId id="866" r:id="rId80"/>
    <p:sldId id="867" r:id="rId81"/>
    <p:sldId id="868" r:id="rId82"/>
    <p:sldId id="869" r:id="rId83"/>
    <p:sldId id="874" r:id="rId84"/>
    <p:sldId id="875" r:id="rId85"/>
    <p:sldId id="876" r:id="rId86"/>
    <p:sldId id="877" r:id="rId87"/>
    <p:sldId id="871" r:id="rId88"/>
    <p:sldId id="872" r:id="rId89"/>
    <p:sldId id="873" r:id="rId90"/>
    <p:sldId id="879" r:id="rId91"/>
    <p:sldId id="880" r:id="rId92"/>
    <p:sldId id="881" r:id="rId93"/>
    <p:sldId id="882" r:id="rId94"/>
    <p:sldId id="896" r:id="rId95"/>
    <p:sldId id="883" r:id="rId96"/>
    <p:sldId id="884" r:id="rId97"/>
    <p:sldId id="885" r:id="rId98"/>
    <p:sldId id="886" r:id="rId99"/>
    <p:sldId id="887" r:id="rId100"/>
    <p:sldId id="888" r:id="rId101"/>
    <p:sldId id="890" r:id="rId102"/>
    <p:sldId id="892" r:id="rId103"/>
    <p:sldId id="897" r:id="rId104"/>
    <p:sldId id="893" r:id="rId105"/>
    <p:sldId id="894" r:id="rId106"/>
    <p:sldId id="895"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E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78" d="100"/>
          <a:sy n="78" d="100"/>
        </p:scale>
        <p:origin x="10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Lst>
  <dgm:cxnLst>
    <dgm:cxn modelId="{43D8BC78-3978-4C23-B9DA-F6115E3E708A}" type="presOf" srcId="{18EA6042-2EA2-4065-81DF-7A18BEC42C1C}" destId="{5935E145-FD17-4F9E-B302-F21214F4A46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1T11:02:14.7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1T11:02:21.5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1T11:03:35.3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1 112,'0'-1,"1"0,-1 0,0 0,1 1,-1-1,1 0,-1 0,1 0,0 1,-1-1,1 0,0 1,0-1,-1 1,1-1,0 1,0-1,0 1,0-1,-1 1,1 0,0-1,0 1,0 0,1 0,29-6,-27 6,89-8,152 7,-110 4,2618-3,-2655-5,98-17,18-1,-32 9,208-6,1174 21,-1387 13,-8 0,-25-15,-53-1,131 15,-96 0,-66-8,108 22,20 6,-102-21,8-1,-59-9,1 3,36 8,-24-2,0-2,89 5,98-14,-122-2,-77 4,-1 2,65 14,6 1,65-6,208-10,-211-6,1913 3,-1881-15,-35 2,379 11,-279 3,-215-3,53-10,40-1,757 11,-439 4,334-2,-766-2,-1-1,1-1,35-10,29-5,37 8,214 8,-169 5,5654-2,-5788-2,0-2,68-16,20-3,275 15,-233 11,7239-3,-7372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70BA8-F2A7-4144-9FC8-3BC9866D8187}" type="datetimeFigureOut">
              <a:rPr lang="en-IN" smtClean="0"/>
              <a:t>29-01-2025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FAC18-5705-4CC6-9CEC-5C8FFDA54FC2}" type="slidenum">
              <a:rPr lang="en-IN" smtClean="0"/>
              <a:t>‹#›</a:t>
            </a:fld>
            <a:endParaRPr lang="en-IN"/>
          </a:p>
        </p:txBody>
      </p:sp>
    </p:spTree>
    <p:extLst>
      <p:ext uri="{BB962C8B-B14F-4D97-AF65-F5344CB8AC3E}">
        <p14:creationId xmlns:p14="http://schemas.microsoft.com/office/powerpoint/2010/main" val="234499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dirty="0"/>
          </a:p>
        </p:txBody>
      </p:sp>
    </p:spTree>
    <p:extLst>
      <p:ext uri="{BB962C8B-B14F-4D97-AF65-F5344CB8AC3E}">
        <p14:creationId xmlns:p14="http://schemas.microsoft.com/office/powerpoint/2010/main" val="1043892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0EA2-9C23-0220-8EAA-E146FD636D0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0F3567-E3B4-C50A-F922-A777841CB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CC6A3F-EFCE-298D-E7F2-3CC70CD8A98B}"/>
              </a:ext>
            </a:extLst>
          </p:cNvPr>
          <p:cNvSpPr>
            <a:spLocks noGrp="1"/>
          </p:cNvSpPr>
          <p:nvPr>
            <p:ph type="dt" sz="half" idx="10"/>
          </p:nvPr>
        </p:nvSpPr>
        <p:spPr/>
        <p:txBody>
          <a:bodyPr/>
          <a:lstStyle/>
          <a:p>
            <a:fld id="{D234E581-B39C-4652-8396-69A8A7834248}" type="datetime1">
              <a:rPr lang="en-US" smtClean="0"/>
              <a:t>1/29/2025</a:t>
            </a:fld>
            <a:endParaRPr lang="en-IN"/>
          </a:p>
        </p:txBody>
      </p:sp>
      <p:sp>
        <p:nvSpPr>
          <p:cNvPr id="5" name="Footer Placeholder 4">
            <a:extLst>
              <a:ext uri="{FF2B5EF4-FFF2-40B4-BE49-F238E27FC236}">
                <a16:creationId xmlns:a16="http://schemas.microsoft.com/office/drawing/2014/main" id="{5AC1C644-651C-FECF-6688-15E41524F625}"/>
              </a:ext>
            </a:extLst>
          </p:cNvPr>
          <p:cNvSpPr>
            <a:spLocks noGrp="1"/>
          </p:cNvSpPr>
          <p:nvPr>
            <p:ph type="ftr" sz="quarter" idx="11"/>
          </p:nvPr>
        </p:nvSpPr>
        <p:spPr/>
        <p:txBody>
          <a:bodyPr/>
          <a:lstStyle/>
          <a:p>
            <a:r>
              <a:rPr lang="en-IN"/>
              <a:t>Shweta Singh            AMICSE0601/ACSE0601/ACSEHO601               Unit-5</a:t>
            </a:r>
          </a:p>
        </p:txBody>
      </p:sp>
      <p:sp>
        <p:nvSpPr>
          <p:cNvPr id="6" name="Slide Number Placeholder 5">
            <a:extLst>
              <a:ext uri="{FF2B5EF4-FFF2-40B4-BE49-F238E27FC236}">
                <a16:creationId xmlns:a16="http://schemas.microsoft.com/office/drawing/2014/main" id="{4D6D8F36-52E2-83C8-B884-951329CACF9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414117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8028-CD4A-C286-06E8-EA3534A675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C62D76-1A82-E25B-8F6D-461C3E1A2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1BEE4-DB72-7FDD-D62F-98BC2320C289}"/>
              </a:ext>
            </a:extLst>
          </p:cNvPr>
          <p:cNvSpPr>
            <a:spLocks noGrp="1"/>
          </p:cNvSpPr>
          <p:nvPr>
            <p:ph type="dt" sz="half" idx="10"/>
          </p:nvPr>
        </p:nvSpPr>
        <p:spPr/>
        <p:txBody>
          <a:bodyPr/>
          <a:lstStyle/>
          <a:p>
            <a:fld id="{1BB767FD-1A09-4630-8B4C-C25F8C523A0C}" type="datetime1">
              <a:rPr lang="en-US" smtClean="0"/>
              <a:t>1/29/2025</a:t>
            </a:fld>
            <a:endParaRPr lang="en-IN"/>
          </a:p>
        </p:txBody>
      </p:sp>
      <p:sp>
        <p:nvSpPr>
          <p:cNvPr id="5" name="Footer Placeholder 4">
            <a:extLst>
              <a:ext uri="{FF2B5EF4-FFF2-40B4-BE49-F238E27FC236}">
                <a16:creationId xmlns:a16="http://schemas.microsoft.com/office/drawing/2014/main" id="{16A7053B-8F27-2480-649D-CA15E40E3F49}"/>
              </a:ext>
            </a:extLst>
          </p:cNvPr>
          <p:cNvSpPr>
            <a:spLocks noGrp="1"/>
          </p:cNvSpPr>
          <p:nvPr>
            <p:ph type="ftr" sz="quarter" idx="11"/>
          </p:nvPr>
        </p:nvSpPr>
        <p:spPr/>
        <p:txBody>
          <a:bodyPr/>
          <a:lstStyle/>
          <a:p>
            <a:r>
              <a:rPr lang="en-IN"/>
              <a:t>Shweta Singh            AMICSE0601/ACSE0601/ACSEHO601               Unit-5</a:t>
            </a:r>
          </a:p>
        </p:txBody>
      </p:sp>
      <p:sp>
        <p:nvSpPr>
          <p:cNvPr id="6" name="Slide Number Placeholder 5">
            <a:extLst>
              <a:ext uri="{FF2B5EF4-FFF2-40B4-BE49-F238E27FC236}">
                <a16:creationId xmlns:a16="http://schemas.microsoft.com/office/drawing/2014/main" id="{89192D65-9EFA-E051-C073-BB93E012936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95051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525B9-7601-06B2-3D29-1501B2937C6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1B5A9-C8E9-FD46-8DCE-E03978290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90C45-135F-563E-374E-1699147847BA}"/>
              </a:ext>
            </a:extLst>
          </p:cNvPr>
          <p:cNvSpPr>
            <a:spLocks noGrp="1"/>
          </p:cNvSpPr>
          <p:nvPr>
            <p:ph type="dt" sz="half" idx="10"/>
          </p:nvPr>
        </p:nvSpPr>
        <p:spPr/>
        <p:txBody>
          <a:bodyPr/>
          <a:lstStyle/>
          <a:p>
            <a:fld id="{196B9B41-4BE4-42AC-8E64-1F3CE8AD1C03}" type="datetime1">
              <a:rPr lang="en-US" smtClean="0"/>
              <a:t>1/29/2025</a:t>
            </a:fld>
            <a:endParaRPr lang="en-IN"/>
          </a:p>
        </p:txBody>
      </p:sp>
      <p:sp>
        <p:nvSpPr>
          <p:cNvPr id="5" name="Footer Placeholder 4">
            <a:extLst>
              <a:ext uri="{FF2B5EF4-FFF2-40B4-BE49-F238E27FC236}">
                <a16:creationId xmlns:a16="http://schemas.microsoft.com/office/drawing/2014/main" id="{AAC7DC0C-B3CA-B743-9BCB-18DEFC68A377}"/>
              </a:ext>
            </a:extLst>
          </p:cNvPr>
          <p:cNvSpPr>
            <a:spLocks noGrp="1"/>
          </p:cNvSpPr>
          <p:nvPr>
            <p:ph type="ftr" sz="quarter" idx="11"/>
          </p:nvPr>
        </p:nvSpPr>
        <p:spPr/>
        <p:txBody>
          <a:bodyPr/>
          <a:lstStyle/>
          <a:p>
            <a:r>
              <a:rPr lang="en-IN"/>
              <a:t>Shweta Singh            AMICSE0601/ACSE0601/ACSEHO601               Unit-5</a:t>
            </a:r>
          </a:p>
        </p:txBody>
      </p:sp>
      <p:sp>
        <p:nvSpPr>
          <p:cNvPr id="6" name="Slide Number Placeholder 5">
            <a:extLst>
              <a:ext uri="{FF2B5EF4-FFF2-40B4-BE49-F238E27FC236}">
                <a16:creationId xmlns:a16="http://schemas.microsoft.com/office/drawing/2014/main" id="{C33DAC65-A7F2-DE7F-A618-1028623E3E29}"/>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4164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236-3C6E-C142-BDF7-CC6BFF57251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4C662-F8E4-1C91-F26A-CDDA685B1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FEFFD-694F-542B-B035-A06B8985A330}"/>
              </a:ext>
            </a:extLst>
          </p:cNvPr>
          <p:cNvSpPr>
            <a:spLocks noGrp="1"/>
          </p:cNvSpPr>
          <p:nvPr>
            <p:ph type="dt" sz="half" idx="10"/>
          </p:nvPr>
        </p:nvSpPr>
        <p:spPr/>
        <p:txBody>
          <a:bodyPr/>
          <a:lstStyle/>
          <a:p>
            <a:fld id="{C061B00B-E1C5-4BE1-BEBA-8DD16120CBFA}" type="datetime1">
              <a:rPr lang="en-US" smtClean="0"/>
              <a:t>1/29/2025</a:t>
            </a:fld>
            <a:endParaRPr lang="en-IN"/>
          </a:p>
        </p:txBody>
      </p:sp>
      <p:sp>
        <p:nvSpPr>
          <p:cNvPr id="5" name="Footer Placeholder 4">
            <a:extLst>
              <a:ext uri="{FF2B5EF4-FFF2-40B4-BE49-F238E27FC236}">
                <a16:creationId xmlns:a16="http://schemas.microsoft.com/office/drawing/2014/main" id="{D3AFC543-1381-358C-B41C-C5C9DA6A9C47}"/>
              </a:ext>
            </a:extLst>
          </p:cNvPr>
          <p:cNvSpPr>
            <a:spLocks noGrp="1"/>
          </p:cNvSpPr>
          <p:nvPr>
            <p:ph type="ftr" sz="quarter" idx="11"/>
          </p:nvPr>
        </p:nvSpPr>
        <p:spPr/>
        <p:txBody>
          <a:bodyPr/>
          <a:lstStyle/>
          <a:p>
            <a:r>
              <a:rPr lang="en-IN"/>
              <a:t>Shweta Singh            AMICSE0601/ACSE0601/ACSEHO601               Unit-5</a:t>
            </a:r>
          </a:p>
        </p:txBody>
      </p:sp>
      <p:sp>
        <p:nvSpPr>
          <p:cNvPr id="6" name="Slide Number Placeholder 5">
            <a:extLst>
              <a:ext uri="{FF2B5EF4-FFF2-40B4-BE49-F238E27FC236}">
                <a16:creationId xmlns:a16="http://schemas.microsoft.com/office/drawing/2014/main" id="{355F7CC2-BD79-8DC3-04C6-4F6D7DAA590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90192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F21F-00CB-9BCE-3472-704394CCFCD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6809A5-8CB2-C495-A5BF-F4FC3AA5C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C7312-E80F-29DE-3590-4036A630742E}"/>
              </a:ext>
            </a:extLst>
          </p:cNvPr>
          <p:cNvSpPr>
            <a:spLocks noGrp="1"/>
          </p:cNvSpPr>
          <p:nvPr>
            <p:ph type="dt" sz="half" idx="10"/>
          </p:nvPr>
        </p:nvSpPr>
        <p:spPr/>
        <p:txBody>
          <a:bodyPr/>
          <a:lstStyle/>
          <a:p>
            <a:fld id="{F087DDDB-05CD-45A1-AFA7-CF97225955B6}" type="datetime1">
              <a:rPr lang="en-US" smtClean="0"/>
              <a:t>1/29/2025</a:t>
            </a:fld>
            <a:endParaRPr lang="en-IN"/>
          </a:p>
        </p:txBody>
      </p:sp>
      <p:sp>
        <p:nvSpPr>
          <p:cNvPr id="5" name="Footer Placeholder 4">
            <a:extLst>
              <a:ext uri="{FF2B5EF4-FFF2-40B4-BE49-F238E27FC236}">
                <a16:creationId xmlns:a16="http://schemas.microsoft.com/office/drawing/2014/main" id="{1FF19720-E1B4-D817-4D9A-F6B7DE1A43A6}"/>
              </a:ext>
            </a:extLst>
          </p:cNvPr>
          <p:cNvSpPr>
            <a:spLocks noGrp="1"/>
          </p:cNvSpPr>
          <p:nvPr>
            <p:ph type="ftr" sz="quarter" idx="11"/>
          </p:nvPr>
        </p:nvSpPr>
        <p:spPr/>
        <p:txBody>
          <a:bodyPr/>
          <a:lstStyle/>
          <a:p>
            <a:r>
              <a:rPr lang="en-IN"/>
              <a:t>Shweta Singh            AMICSE0601/ACSE0601/ACSEHO601               Unit-5</a:t>
            </a:r>
          </a:p>
        </p:txBody>
      </p:sp>
      <p:sp>
        <p:nvSpPr>
          <p:cNvPr id="6" name="Slide Number Placeholder 5">
            <a:extLst>
              <a:ext uri="{FF2B5EF4-FFF2-40B4-BE49-F238E27FC236}">
                <a16:creationId xmlns:a16="http://schemas.microsoft.com/office/drawing/2014/main" id="{221C970B-3549-ECB4-09B1-3747364A0BBC}"/>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29501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3665-1945-3A0C-0DD7-15D28352FFA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3F5C2-5253-AF1E-A259-E9A8D228C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39652D-F3DF-134C-A21E-B71AEC5FF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DF806A-7F34-57F5-7D05-CB6DF55740FD}"/>
              </a:ext>
            </a:extLst>
          </p:cNvPr>
          <p:cNvSpPr>
            <a:spLocks noGrp="1"/>
          </p:cNvSpPr>
          <p:nvPr>
            <p:ph type="dt" sz="half" idx="10"/>
          </p:nvPr>
        </p:nvSpPr>
        <p:spPr/>
        <p:txBody>
          <a:bodyPr/>
          <a:lstStyle/>
          <a:p>
            <a:fld id="{609836FF-E3A2-4D5D-BFD3-68473A1D5312}" type="datetime1">
              <a:rPr lang="en-US" smtClean="0"/>
              <a:t>1/29/2025</a:t>
            </a:fld>
            <a:endParaRPr lang="en-IN"/>
          </a:p>
        </p:txBody>
      </p:sp>
      <p:sp>
        <p:nvSpPr>
          <p:cNvPr id="6" name="Footer Placeholder 5">
            <a:extLst>
              <a:ext uri="{FF2B5EF4-FFF2-40B4-BE49-F238E27FC236}">
                <a16:creationId xmlns:a16="http://schemas.microsoft.com/office/drawing/2014/main" id="{6AEB1495-C0D0-8E82-2A93-4EC8624CAEF6}"/>
              </a:ext>
            </a:extLst>
          </p:cNvPr>
          <p:cNvSpPr>
            <a:spLocks noGrp="1"/>
          </p:cNvSpPr>
          <p:nvPr>
            <p:ph type="ftr" sz="quarter" idx="11"/>
          </p:nvPr>
        </p:nvSpPr>
        <p:spPr/>
        <p:txBody>
          <a:bodyPr/>
          <a:lstStyle/>
          <a:p>
            <a:r>
              <a:rPr lang="en-IN"/>
              <a:t>Shweta Singh            AMICSE0601/ACSE0601/ACSEHO601               Unit-5</a:t>
            </a:r>
          </a:p>
        </p:txBody>
      </p:sp>
      <p:sp>
        <p:nvSpPr>
          <p:cNvPr id="7" name="Slide Number Placeholder 6">
            <a:extLst>
              <a:ext uri="{FF2B5EF4-FFF2-40B4-BE49-F238E27FC236}">
                <a16:creationId xmlns:a16="http://schemas.microsoft.com/office/drawing/2014/main" id="{9E43CFD3-322B-640A-10C3-8151DA22F40B}"/>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390666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2259-FEAF-49BE-6B5E-FB8FF5D1F84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A2A30-CC47-E4BB-9FF3-F6C0BF820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67493-1A93-7B64-C7B9-BCAEF91F1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362BC-CF70-8199-6502-F726E6FC2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4541E-CF68-B1FC-BF40-60F1B6F8C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AC1C3D-2CB8-0051-009C-9A2E9302DC40}"/>
              </a:ext>
            </a:extLst>
          </p:cNvPr>
          <p:cNvSpPr>
            <a:spLocks noGrp="1"/>
          </p:cNvSpPr>
          <p:nvPr>
            <p:ph type="dt" sz="half" idx="10"/>
          </p:nvPr>
        </p:nvSpPr>
        <p:spPr/>
        <p:txBody>
          <a:bodyPr/>
          <a:lstStyle/>
          <a:p>
            <a:fld id="{A5FB2955-3116-4D00-981A-FCEBBFE1B7A2}" type="datetime1">
              <a:rPr lang="en-US" smtClean="0"/>
              <a:t>1/29/2025</a:t>
            </a:fld>
            <a:endParaRPr lang="en-IN"/>
          </a:p>
        </p:txBody>
      </p:sp>
      <p:sp>
        <p:nvSpPr>
          <p:cNvPr id="8" name="Footer Placeholder 7">
            <a:extLst>
              <a:ext uri="{FF2B5EF4-FFF2-40B4-BE49-F238E27FC236}">
                <a16:creationId xmlns:a16="http://schemas.microsoft.com/office/drawing/2014/main" id="{89A5AF3E-0265-B759-A0E7-DE3F3E1196C9}"/>
              </a:ext>
            </a:extLst>
          </p:cNvPr>
          <p:cNvSpPr>
            <a:spLocks noGrp="1"/>
          </p:cNvSpPr>
          <p:nvPr>
            <p:ph type="ftr" sz="quarter" idx="11"/>
          </p:nvPr>
        </p:nvSpPr>
        <p:spPr/>
        <p:txBody>
          <a:bodyPr/>
          <a:lstStyle/>
          <a:p>
            <a:r>
              <a:rPr lang="en-IN"/>
              <a:t>Shweta Singh            AMICSE0601/ACSE0601/ACSEHO601               Unit-5</a:t>
            </a:r>
          </a:p>
        </p:txBody>
      </p:sp>
      <p:sp>
        <p:nvSpPr>
          <p:cNvPr id="9" name="Slide Number Placeholder 8">
            <a:extLst>
              <a:ext uri="{FF2B5EF4-FFF2-40B4-BE49-F238E27FC236}">
                <a16:creationId xmlns:a16="http://schemas.microsoft.com/office/drawing/2014/main" id="{BF301FDA-7822-45E4-92C3-7E6B3EADA76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64409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A50-4134-2AFE-DB5F-40867D1EA12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3F3DAF-1AF1-A5C0-55F3-CD4100E8A8F2}"/>
              </a:ext>
            </a:extLst>
          </p:cNvPr>
          <p:cNvSpPr>
            <a:spLocks noGrp="1"/>
          </p:cNvSpPr>
          <p:nvPr>
            <p:ph type="dt" sz="half" idx="10"/>
          </p:nvPr>
        </p:nvSpPr>
        <p:spPr/>
        <p:txBody>
          <a:bodyPr/>
          <a:lstStyle/>
          <a:p>
            <a:fld id="{A9A9E29F-0DED-4752-9E6C-B08BCDA97035}" type="datetime1">
              <a:rPr lang="en-US" smtClean="0"/>
              <a:t>1/29/2025</a:t>
            </a:fld>
            <a:endParaRPr lang="en-IN"/>
          </a:p>
        </p:txBody>
      </p:sp>
      <p:sp>
        <p:nvSpPr>
          <p:cNvPr id="4" name="Footer Placeholder 3">
            <a:extLst>
              <a:ext uri="{FF2B5EF4-FFF2-40B4-BE49-F238E27FC236}">
                <a16:creationId xmlns:a16="http://schemas.microsoft.com/office/drawing/2014/main" id="{C7B18070-4D9C-3BFA-E089-8FA78C1B0859}"/>
              </a:ext>
            </a:extLst>
          </p:cNvPr>
          <p:cNvSpPr>
            <a:spLocks noGrp="1"/>
          </p:cNvSpPr>
          <p:nvPr>
            <p:ph type="ftr" sz="quarter" idx="11"/>
          </p:nvPr>
        </p:nvSpPr>
        <p:spPr/>
        <p:txBody>
          <a:bodyPr/>
          <a:lstStyle/>
          <a:p>
            <a:r>
              <a:rPr lang="en-IN"/>
              <a:t>Shweta Singh            AMICSE0601/ACSE0601/ACSEHO601               Unit-5</a:t>
            </a:r>
          </a:p>
        </p:txBody>
      </p:sp>
      <p:sp>
        <p:nvSpPr>
          <p:cNvPr id="5" name="Slide Number Placeholder 4">
            <a:extLst>
              <a:ext uri="{FF2B5EF4-FFF2-40B4-BE49-F238E27FC236}">
                <a16:creationId xmlns:a16="http://schemas.microsoft.com/office/drawing/2014/main" id="{894FED35-5B27-6E71-427E-E614B1547372}"/>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32164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47EEE-68BF-F16D-A642-DC5D97AD9DA5}"/>
              </a:ext>
            </a:extLst>
          </p:cNvPr>
          <p:cNvSpPr>
            <a:spLocks noGrp="1"/>
          </p:cNvSpPr>
          <p:nvPr>
            <p:ph type="dt" sz="half" idx="10"/>
          </p:nvPr>
        </p:nvSpPr>
        <p:spPr/>
        <p:txBody>
          <a:bodyPr/>
          <a:lstStyle/>
          <a:p>
            <a:fld id="{7161162F-B10D-4442-BFD3-931E6F9B516A}" type="datetime1">
              <a:rPr lang="en-US" smtClean="0"/>
              <a:t>1/29/2025</a:t>
            </a:fld>
            <a:endParaRPr lang="en-IN"/>
          </a:p>
        </p:txBody>
      </p:sp>
      <p:sp>
        <p:nvSpPr>
          <p:cNvPr id="3" name="Footer Placeholder 2">
            <a:extLst>
              <a:ext uri="{FF2B5EF4-FFF2-40B4-BE49-F238E27FC236}">
                <a16:creationId xmlns:a16="http://schemas.microsoft.com/office/drawing/2014/main" id="{0CBB5DA0-46E4-A594-549C-1EA2173F4CB5}"/>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622F1D94-51FA-47ED-07D1-7D086A229E48}"/>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6965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8D04-0833-3D51-19EA-7922717549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44941-E959-51EE-F288-B536BD304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2FA8C8-78B6-414B-363E-725D0FA20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EB706-35D4-DC38-81A3-92E6748671B9}"/>
              </a:ext>
            </a:extLst>
          </p:cNvPr>
          <p:cNvSpPr>
            <a:spLocks noGrp="1"/>
          </p:cNvSpPr>
          <p:nvPr>
            <p:ph type="dt" sz="half" idx="10"/>
          </p:nvPr>
        </p:nvSpPr>
        <p:spPr/>
        <p:txBody>
          <a:bodyPr/>
          <a:lstStyle/>
          <a:p>
            <a:fld id="{A8BF2CF4-D52E-41B4-AD7F-E88EA304272D}" type="datetime1">
              <a:rPr lang="en-US" smtClean="0"/>
              <a:t>1/29/2025</a:t>
            </a:fld>
            <a:endParaRPr lang="en-IN"/>
          </a:p>
        </p:txBody>
      </p:sp>
      <p:sp>
        <p:nvSpPr>
          <p:cNvPr id="6" name="Footer Placeholder 5">
            <a:extLst>
              <a:ext uri="{FF2B5EF4-FFF2-40B4-BE49-F238E27FC236}">
                <a16:creationId xmlns:a16="http://schemas.microsoft.com/office/drawing/2014/main" id="{E5138C0B-1A32-20D9-EEB9-A6C627358EEA}"/>
              </a:ext>
            </a:extLst>
          </p:cNvPr>
          <p:cNvSpPr>
            <a:spLocks noGrp="1"/>
          </p:cNvSpPr>
          <p:nvPr>
            <p:ph type="ftr" sz="quarter" idx="11"/>
          </p:nvPr>
        </p:nvSpPr>
        <p:spPr/>
        <p:txBody>
          <a:bodyPr/>
          <a:lstStyle/>
          <a:p>
            <a:r>
              <a:rPr lang="en-IN"/>
              <a:t>Shweta Singh            AMICSE0601/ACSE0601/ACSEHO601               Unit-5</a:t>
            </a:r>
          </a:p>
        </p:txBody>
      </p:sp>
      <p:sp>
        <p:nvSpPr>
          <p:cNvPr id="7" name="Slide Number Placeholder 6">
            <a:extLst>
              <a:ext uri="{FF2B5EF4-FFF2-40B4-BE49-F238E27FC236}">
                <a16:creationId xmlns:a16="http://schemas.microsoft.com/office/drawing/2014/main" id="{8FF53098-6668-D3F8-E546-90933C89DC5D}"/>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76495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286-60E7-A2DD-05F3-46BBA547962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ADC73C-8B77-FB4C-E986-B8EC937D4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17BA25-0B26-B2A9-D6E6-1466CA278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A9E29-657E-61C8-3151-10631BE39F50}"/>
              </a:ext>
            </a:extLst>
          </p:cNvPr>
          <p:cNvSpPr>
            <a:spLocks noGrp="1"/>
          </p:cNvSpPr>
          <p:nvPr>
            <p:ph type="dt" sz="half" idx="10"/>
          </p:nvPr>
        </p:nvSpPr>
        <p:spPr/>
        <p:txBody>
          <a:bodyPr/>
          <a:lstStyle/>
          <a:p>
            <a:fld id="{0AD4B068-CCA5-4125-8C90-79E1FC4AC1C0}" type="datetime1">
              <a:rPr lang="en-US" smtClean="0"/>
              <a:t>1/29/2025</a:t>
            </a:fld>
            <a:endParaRPr lang="en-IN"/>
          </a:p>
        </p:txBody>
      </p:sp>
      <p:sp>
        <p:nvSpPr>
          <p:cNvPr id="6" name="Footer Placeholder 5">
            <a:extLst>
              <a:ext uri="{FF2B5EF4-FFF2-40B4-BE49-F238E27FC236}">
                <a16:creationId xmlns:a16="http://schemas.microsoft.com/office/drawing/2014/main" id="{90731CB1-2773-EDB6-7C10-887E08F78238}"/>
              </a:ext>
            </a:extLst>
          </p:cNvPr>
          <p:cNvSpPr>
            <a:spLocks noGrp="1"/>
          </p:cNvSpPr>
          <p:nvPr>
            <p:ph type="ftr" sz="quarter" idx="11"/>
          </p:nvPr>
        </p:nvSpPr>
        <p:spPr/>
        <p:txBody>
          <a:bodyPr/>
          <a:lstStyle/>
          <a:p>
            <a:r>
              <a:rPr lang="en-IN"/>
              <a:t>Shweta Singh            AMICSE0601/ACSE0601/ACSEHO601               Unit-5</a:t>
            </a:r>
          </a:p>
        </p:txBody>
      </p:sp>
      <p:sp>
        <p:nvSpPr>
          <p:cNvPr id="7" name="Slide Number Placeholder 6">
            <a:extLst>
              <a:ext uri="{FF2B5EF4-FFF2-40B4-BE49-F238E27FC236}">
                <a16:creationId xmlns:a16="http://schemas.microsoft.com/office/drawing/2014/main" id="{A717EDBB-262D-CD7B-338B-882EC16C51F4}"/>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5375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4DACC5-E80B-88C7-86B1-B8742F4F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57BF6-D948-4632-1F54-1EA34A2B1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A9A35-CD8E-4D29-AB5F-70E913F21F79}" type="datetime1">
              <a:rPr lang="en-US" smtClean="0"/>
              <a:t>1/29/2025</a:t>
            </a:fld>
            <a:endParaRPr lang="en-IN"/>
          </a:p>
        </p:txBody>
      </p:sp>
      <p:sp>
        <p:nvSpPr>
          <p:cNvPr id="5" name="Footer Placeholder 4">
            <a:extLst>
              <a:ext uri="{FF2B5EF4-FFF2-40B4-BE49-F238E27FC236}">
                <a16:creationId xmlns:a16="http://schemas.microsoft.com/office/drawing/2014/main" id="{4D7C5CEC-A4BC-1FE4-39D4-E83C548D9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Shweta Singh            AMICSE0601/ACSE0601/ACSEHO601               Unit-5</a:t>
            </a:r>
          </a:p>
        </p:txBody>
      </p:sp>
      <p:sp>
        <p:nvSpPr>
          <p:cNvPr id="6" name="Slide Number Placeholder 5">
            <a:extLst>
              <a:ext uri="{FF2B5EF4-FFF2-40B4-BE49-F238E27FC236}">
                <a16:creationId xmlns:a16="http://schemas.microsoft.com/office/drawing/2014/main" id="{BB1C94CD-2826-662B-4F8E-319236F8F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C43BF-6EE8-4137-B6AC-14832BEEB3CF}" type="slidenum">
              <a:rPr lang="en-IN" smtClean="0"/>
              <a:t>‹#›</a:t>
            </a:fld>
            <a:endParaRPr lang="en-IN"/>
          </a:p>
        </p:txBody>
      </p:sp>
      <p:pic>
        <p:nvPicPr>
          <p:cNvPr id="8" name="Picture 7">
            <a:extLst>
              <a:ext uri="{FF2B5EF4-FFF2-40B4-BE49-F238E27FC236}">
                <a16:creationId xmlns:a16="http://schemas.microsoft.com/office/drawing/2014/main" id="{A20669CB-E62D-3C7D-DB52-B02C5D2BCA0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4961" y="1"/>
            <a:ext cx="1272021" cy="1108364"/>
          </a:xfrm>
          <a:prstGeom prst="rect">
            <a:avLst/>
          </a:prstGeom>
        </p:spPr>
      </p:pic>
      <p:sp>
        <p:nvSpPr>
          <p:cNvPr id="9" name="Title 1">
            <a:extLst>
              <a:ext uri="{FF2B5EF4-FFF2-40B4-BE49-F238E27FC236}">
                <a16:creationId xmlns:a16="http://schemas.microsoft.com/office/drawing/2014/main" id="{9EAAD6F2-EC7F-5C10-7E20-FA83A302C9CD}"/>
              </a:ext>
            </a:extLst>
          </p:cNvPr>
          <p:cNvSpPr txBox="1">
            <a:spLocks/>
          </p:cNvSpPr>
          <p:nvPr userDrawn="1"/>
        </p:nvSpPr>
        <p:spPr>
          <a:xfrm>
            <a:off x="1366982" y="0"/>
            <a:ext cx="10730057"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800" dirty="0"/>
          </a:p>
        </p:txBody>
      </p:sp>
    </p:spTree>
    <p:extLst>
      <p:ext uri="{BB962C8B-B14F-4D97-AF65-F5344CB8AC3E}">
        <p14:creationId xmlns:p14="http://schemas.microsoft.com/office/powerpoint/2010/main" val="332316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guides.net/2022/02/spring-data-jpa-namedquery-example.html" TargetMode="External"/><Relationship Id="rId2" Type="http://schemas.openxmlformats.org/officeDocument/2006/relationships/hyperlink" Target="https://www.javaguides.net/2019/12/hibernate-5-many-to-many-annotation-mapping-example.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javaguides.net/2020/10/jpa-hibernate-embeddable-and-embedded.html" TargetMode="External"/><Relationship Id="rId2" Type="http://schemas.openxmlformats.org/officeDocument/2006/relationships/hyperlink" Target="https://www.javaguides.net/2018/11/hibernate-5-enum-type-mapping-example.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avaguides.net/2018/11/hibernatejpa-single-table-inheritance.htm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hyperlink" Target="https://www.youtube.com/watch?v=r59xYe3Vyks&amp;list=PLS1QulWo1RIbfTjQvTdj8Y6yyq4R7g-Al" TargetMode="Externa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b="1" dirty="0">
                <a:latin typeface="Times New Roman" panose="02020603050405020304" pitchFamily="18" charset="0"/>
                <a:cs typeface="Times New Roman" panose="02020603050405020304" pitchFamily="18" charset="0"/>
              </a:rPr>
              <a:t>(</a:t>
            </a:r>
            <a:r>
              <a:rPr lang="en-US" sz="2400" b="1" dirty="0"/>
              <a:t>Java Persistence API</a:t>
            </a:r>
            <a:r>
              <a:rPr lang="en-US" sz="2400" b="1" dirty="0">
                <a:latin typeface="Times New Roman" panose="02020603050405020304" pitchFamily="18" charset="0"/>
                <a:cs typeface="Times New Roman" panose="02020603050405020304" pitchFamily="18" charset="0"/>
              </a:rPr>
              <a:t>)JPA</a:t>
            </a: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Shweta Singh</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CSE(AI)</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9DA70A53-DAEC-4EF2-B7C4-1B27BA706487}" type="datetime1">
              <a:rPr lang="en-US" smtClean="0"/>
              <a:t>1/29/2025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5</a:t>
            </a:r>
          </a:p>
        </p:txBody>
      </p:sp>
      <p:sp>
        <p:nvSpPr>
          <p:cNvPr id="13" name="Footer Placeholder 12"/>
          <p:cNvSpPr>
            <a:spLocks noGrp="1"/>
          </p:cNvSpPr>
          <p:nvPr>
            <p:ph type="ftr" sz="quarter" idx="11"/>
          </p:nvPr>
        </p:nvSpPr>
        <p:spPr>
          <a:xfrm>
            <a:off x="3810000" y="6248401"/>
            <a:ext cx="5029200" cy="365125"/>
          </a:xfrm>
        </p:spPr>
        <p:txBody>
          <a:bodyPr/>
          <a:lstStyle/>
          <a:p>
            <a:r>
              <a:rPr lang="en-US"/>
              <a:t>Shweta Singh            AMICSE0601/ACSE0601/ACSEHO601               Unit-5</a:t>
            </a:r>
            <a:endParaRPr lang="en-US" dirty="0"/>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70000" lnSpcReduction="20000"/>
          </a:bodyPr>
          <a:lstStyle/>
          <a:p>
            <a:pPr marL="0" indent="0" algn="ctr">
              <a:buNone/>
            </a:pPr>
            <a:r>
              <a:rPr lang="en-IN" sz="2800" b="1" dirty="0">
                <a:solidFill>
                  <a:schemeClr val="tx1"/>
                </a:solidFill>
                <a:latin typeface="Times New Roman" panose="02020603050405020304" pitchFamily="18" charset="0"/>
              </a:rPr>
              <a:t>ADVANCED JAVA PROGRAMMING</a:t>
            </a:r>
          </a:p>
          <a:p>
            <a:pPr marL="0" indent="0" algn="ctr">
              <a:buNone/>
            </a:pPr>
            <a:r>
              <a:rPr lang="en-IN" sz="2800" b="1" dirty="0">
                <a:solidFill>
                  <a:schemeClr val="tx1"/>
                </a:solidFill>
                <a:latin typeface="Times New Roman" panose="02020603050405020304" pitchFamily="18" charset="0"/>
              </a:rPr>
              <a:t> (ACSE-0601)</a:t>
            </a:r>
            <a:endParaRPr lang="en-US" sz="4000" dirty="0">
              <a:solidFill>
                <a:schemeClr val="tx1"/>
              </a:solidFill>
            </a:endParaRP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eaLnBrk="1" fontAlgn="auto" hangingPunct="1">
              <a:spcBef>
                <a:spcPct val="20000"/>
              </a:spcBef>
              <a:spcAft>
                <a:spcPts val="0"/>
              </a:spcAft>
              <a:defRPr/>
            </a:pPr>
            <a:r>
              <a:rPr lang="en-US" sz="2000" b="1" dirty="0">
                <a:latin typeface="Times New Roman" panose="02020603050405020304" pitchFamily="18" charset="0"/>
                <a:cs typeface="Times New Roman" panose="02020603050405020304" pitchFamily="18" charset="0"/>
              </a:rPr>
              <a:t>Course Details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B.Tech</a:t>
            </a:r>
            <a:r>
              <a:rPr lang="en-US" sz="2000" b="1" dirty="0">
                <a:latin typeface="Times New Roman" panose="02020603050405020304" pitchFamily="18" charset="0"/>
                <a:cs typeface="Times New Roman" panose="02020603050405020304" pitchFamily="18" charset="0"/>
              </a:rPr>
              <a:t> 6</a:t>
            </a:r>
            <a:r>
              <a:rPr lang="en-US" sz="2000" b="1" baseline="30000" dirty="0">
                <a:latin typeface="Times New Roman" panose="02020603050405020304" pitchFamily="18" charset="0"/>
                <a:cs typeface="Times New Roman" panose="02020603050405020304" pitchFamily="18" charset="0"/>
              </a:rPr>
              <a:t>th</a:t>
            </a:r>
            <a:r>
              <a:rPr lang="en-US" sz="2000" b="1" dirty="0">
                <a:latin typeface="Times New Roman" panose="02020603050405020304" pitchFamily="18" charset="0"/>
                <a:cs typeface="Times New Roman" panose="02020603050405020304" pitchFamily="18" charset="0"/>
              </a:rPr>
              <a:t> Sem /3rd Year)</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5923"/>
            <a:ext cx="2209800" cy="947268"/>
          </a:xfrm>
          <a:prstGeom prst="rect">
            <a:avLst/>
          </a:prstGeom>
        </p:spPr>
      </p:pic>
      <p:pic>
        <p:nvPicPr>
          <p:cNvPr id="5" name="Picture 4">
            <a:extLst>
              <a:ext uri="{FF2B5EF4-FFF2-40B4-BE49-F238E27FC236}">
                <a16:creationId xmlns:a16="http://schemas.microsoft.com/office/drawing/2014/main" id="{61364617-BAB1-B28D-40E0-2C992BA740FF}"/>
              </a:ext>
            </a:extLst>
          </p:cNvPr>
          <p:cNvPicPr>
            <a:picLocks noChangeAspect="1"/>
          </p:cNvPicPr>
          <p:nvPr/>
        </p:nvPicPr>
        <p:blipFill>
          <a:blip r:embed="rId6"/>
          <a:stretch>
            <a:fillRect/>
          </a:stretch>
        </p:blipFill>
        <p:spPr>
          <a:xfrm>
            <a:off x="9536351" y="2253691"/>
            <a:ext cx="1817449" cy="19587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4B775-3938-5B86-93A6-7C0AF4136FB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8C491A1-A352-75E9-E475-BD943683D4E2}"/>
              </a:ext>
            </a:extLst>
          </p:cNvPr>
          <p:cNvSpPr>
            <a:spLocks noGrp="1"/>
          </p:cNvSpPr>
          <p:nvPr>
            <p:ph type="dt" sz="half" idx="10"/>
          </p:nvPr>
        </p:nvSpPr>
        <p:spPr/>
        <p:txBody>
          <a:bodyPr/>
          <a:lstStyle/>
          <a:p>
            <a:fld id="{F15FBFF9-82CF-4FAC-A49B-E3D6410AEDDA}" type="datetime1">
              <a:rPr lang="en-US" smtClean="0"/>
              <a:t>1/29/2025</a:t>
            </a:fld>
            <a:endParaRPr lang="en-IN"/>
          </a:p>
        </p:txBody>
      </p:sp>
      <p:sp>
        <p:nvSpPr>
          <p:cNvPr id="3" name="Footer Placeholder 2">
            <a:extLst>
              <a:ext uri="{FF2B5EF4-FFF2-40B4-BE49-F238E27FC236}">
                <a16:creationId xmlns:a16="http://schemas.microsoft.com/office/drawing/2014/main" id="{432443AF-D6DA-C003-43AF-8BD4E0C183C6}"/>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F902C07B-35A3-43E5-F499-9F61B07CD46D}"/>
              </a:ext>
            </a:extLst>
          </p:cNvPr>
          <p:cNvSpPr>
            <a:spLocks noGrp="1"/>
          </p:cNvSpPr>
          <p:nvPr>
            <p:ph type="sldNum" sz="quarter" idx="12"/>
          </p:nvPr>
        </p:nvSpPr>
        <p:spPr/>
        <p:txBody>
          <a:bodyPr/>
          <a:lstStyle/>
          <a:p>
            <a:fld id="{D4AC43BF-6EE8-4137-B6AC-14832BEEB3CF}" type="slidenum">
              <a:rPr lang="en-IN" smtClean="0"/>
              <a:t>10</a:t>
            </a:fld>
            <a:endParaRPr lang="en-IN"/>
          </a:p>
        </p:txBody>
      </p:sp>
      <p:pic>
        <p:nvPicPr>
          <p:cNvPr id="5" name="Content Placeholder 10" descr="qs5.PNG">
            <a:extLst>
              <a:ext uri="{FF2B5EF4-FFF2-40B4-BE49-F238E27FC236}">
                <a16:creationId xmlns:a16="http://schemas.microsoft.com/office/drawing/2014/main" id="{E02EB7D9-5D8A-BD31-2F9F-C7AFFFEC21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09600" y="2006600"/>
            <a:ext cx="10972800" cy="3454400"/>
          </a:xfrm>
          <a:prstGeom prst="rect">
            <a:avLst/>
          </a:prstGeom>
        </p:spPr>
      </p:pic>
      <p:sp>
        <p:nvSpPr>
          <p:cNvPr id="6" name="TextBox 5">
            <a:extLst>
              <a:ext uri="{FF2B5EF4-FFF2-40B4-BE49-F238E27FC236}">
                <a16:creationId xmlns:a16="http://schemas.microsoft.com/office/drawing/2014/main" id="{079EFCA9-FCFB-412B-105F-005E645003E1}"/>
              </a:ext>
            </a:extLst>
          </p:cNvPr>
          <p:cNvSpPr txBox="1"/>
          <p:nvPr/>
        </p:nvSpPr>
        <p:spPr>
          <a:xfrm>
            <a:off x="4151012" y="143797"/>
            <a:ext cx="6894067" cy="584775"/>
          </a:xfrm>
          <a:prstGeom prst="rect">
            <a:avLst/>
          </a:prstGeom>
          <a:noFill/>
        </p:spPr>
        <p:txBody>
          <a:bodyPr wrap="none" rtlCol="0">
            <a:spAutoFit/>
          </a:bodyPr>
          <a:lstStyle/>
          <a:p>
            <a:r>
              <a:rPr lang="en-IN" sz="3200" b="1" dirty="0"/>
              <a:t>End Semester Question Paper Template</a:t>
            </a:r>
          </a:p>
        </p:txBody>
      </p:sp>
    </p:spTree>
    <p:extLst>
      <p:ext uri="{BB962C8B-B14F-4D97-AF65-F5344CB8AC3E}">
        <p14:creationId xmlns:p14="http://schemas.microsoft.com/office/powerpoint/2010/main" val="10492039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9B10D-0CA5-4988-06C2-42F7D96E3DAE}"/>
              </a:ext>
            </a:extLst>
          </p:cNvPr>
          <p:cNvSpPr>
            <a:spLocks noGrp="1"/>
          </p:cNvSpPr>
          <p:nvPr>
            <p:ph type="dt" sz="half" idx="10"/>
          </p:nvPr>
        </p:nvSpPr>
        <p:spPr/>
        <p:txBody>
          <a:bodyPr/>
          <a:lstStyle/>
          <a:p>
            <a:fld id="{57E9AD0E-8940-4B5A-8DA3-20E1AFFCA609}" type="datetime1">
              <a:rPr lang="en-US" smtClean="0"/>
              <a:t>1/29/2025</a:t>
            </a:fld>
            <a:endParaRPr lang="en-IN"/>
          </a:p>
        </p:txBody>
      </p:sp>
      <p:sp>
        <p:nvSpPr>
          <p:cNvPr id="3" name="Footer Placeholder 2">
            <a:extLst>
              <a:ext uri="{FF2B5EF4-FFF2-40B4-BE49-F238E27FC236}">
                <a16:creationId xmlns:a16="http://schemas.microsoft.com/office/drawing/2014/main" id="{13BD1B63-4155-DBC2-3B3E-DA6E59BF986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5720CE8-928B-6750-0210-F97D593EDEEE}"/>
              </a:ext>
            </a:extLst>
          </p:cNvPr>
          <p:cNvSpPr>
            <a:spLocks noGrp="1"/>
          </p:cNvSpPr>
          <p:nvPr>
            <p:ph type="sldNum" sz="quarter" idx="12"/>
          </p:nvPr>
        </p:nvSpPr>
        <p:spPr/>
        <p:txBody>
          <a:bodyPr/>
          <a:lstStyle/>
          <a:p>
            <a:fld id="{D4AC43BF-6EE8-4137-B6AC-14832BEEB3CF}" type="slidenum">
              <a:rPr lang="en-IN" smtClean="0"/>
              <a:t>100</a:t>
            </a:fld>
            <a:endParaRPr lang="en-IN"/>
          </a:p>
        </p:txBody>
      </p:sp>
      <p:sp>
        <p:nvSpPr>
          <p:cNvPr id="5" name="Rectangle 4">
            <a:extLst>
              <a:ext uri="{FF2B5EF4-FFF2-40B4-BE49-F238E27FC236}">
                <a16:creationId xmlns:a16="http://schemas.microsoft.com/office/drawing/2014/main" id="{A6C56F43-0F73-9CD7-164D-E3B50027CA33}"/>
              </a:ext>
            </a:extLst>
          </p:cNvPr>
          <p:cNvSpPr/>
          <p:nvPr/>
        </p:nvSpPr>
        <p:spPr>
          <a:xfrm>
            <a:off x="2049328" y="1066800"/>
            <a:ext cx="8694872" cy="1477328"/>
          </a:xfrm>
          <a:prstGeom prst="rect">
            <a:avLst/>
          </a:prstGeom>
        </p:spPr>
        <p:txBody>
          <a:bodyPr wrap="square">
            <a:spAutoFit/>
          </a:bodyPr>
          <a:lstStyle/>
          <a:p>
            <a:pPr marL="342900" indent="-342900" algn="just">
              <a:buFontTx/>
              <a:buAutoNum type="arabicPeriod"/>
            </a:pPr>
            <a:r>
              <a:rPr lang="en-US" dirty="0"/>
              <a:t>Discuss the role of Entity Manager in JPA.</a:t>
            </a:r>
          </a:p>
          <a:p>
            <a:pPr marL="342900" indent="-342900" algn="just">
              <a:buFontTx/>
              <a:buAutoNum type="arabicPeriod"/>
            </a:pPr>
            <a:r>
              <a:rPr lang="en-US" dirty="0"/>
              <a:t>Define the implementation of the constraints on an entity class.</a:t>
            </a:r>
          </a:p>
          <a:p>
            <a:pPr marL="342900" indent="-342900" algn="just">
              <a:buFontTx/>
              <a:buAutoNum type="arabicPeriod"/>
            </a:pPr>
            <a:r>
              <a:rPr lang="en-US" dirty="0"/>
              <a:t>Discuss the purpose of Java collections in JPA.</a:t>
            </a:r>
          </a:p>
          <a:p>
            <a:pPr marL="342900" indent="-342900" algn="just">
              <a:buFontTx/>
              <a:buAutoNum type="arabicPeriod"/>
            </a:pPr>
            <a:r>
              <a:rPr lang="en-US" dirty="0"/>
              <a:t>Explain the type of objects that can be stored in the JPA collections mapping.</a:t>
            </a:r>
          </a:p>
          <a:p>
            <a:pPr marL="342900" indent="-342900" algn="just">
              <a:buFontTx/>
              <a:buAutoNum type="arabicPeriod"/>
            </a:pPr>
            <a:r>
              <a:rPr lang="en-US" dirty="0"/>
              <a:t>What type of collections can be used in JPA?</a:t>
            </a:r>
          </a:p>
        </p:txBody>
      </p:sp>
      <p:sp>
        <p:nvSpPr>
          <p:cNvPr id="6" name="TextBox 5">
            <a:extLst>
              <a:ext uri="{FF2B5EF4-FFF2-40B4-BE49-F238E27FC236}">
                <a16:creationId xmlns:a16="http://schemas.microsoft.com/office/drawing/2014/main" id="{8F2F6D0E-DF63-A146-A1F9-0F0944AB1B5E}"/>
              </a:ext>
            </a:extLst>
          </p:cNvPr>
          <p:cNvSpPr txBox="1"/>
          <p:nvPr/>
        </p:nvSpPr>
        <p:spPr>
          <a:xfrm>
            <a:off x="3216348" y="269432"/>
            <a:ext cx="6092456" cy="646331"/>
          </a:xfrm>
          <a:prstGeom prst="rect">
            <a:avLst/>
          </a:prstGeom>
          <a:noFill/>
        </p:spPr>
        <p:txBody>
          <a:bodyPr wrap="square">
            <a:spAutoFit/>
          </a:bodyPr>
          <a:lstStyle/>
          <a:p>
            <a:pPr algn="ctr">
              <a:defRPr/>
            </a:pPr>
            <a:r>
              <a:rPr lang="en-US" sz="3600" dirty="0">
                <a:latin typeface="Times New Roman" panose="02020603050405020304" pitchFamily="18" charset="0"/>
                <a:cs typeface="Times New Roman" panose="02020603050405020304" pitchFamily="18" charset="0"/>
              </a:rPr>
              <a:t>Weekly assignment - 5</a:t>
            </a:r>
          </a:p>
        </p:txBody>
      </p:sp>
    </p:spTree>
    <p:extLst>
      <p:ext uri="{BB962C8B-B14F-4D97-AF65-F5344CB8AC3E}">
        <p14:creationId xmlns:p14="http://schemas.microsoft.com/office/powerpoint/2010/main" val="40263902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F685D-BF30-6A6B-18BF-6142C142218F}"/>
              </a:ext>
            </a:extLst>
          </p:cNvPr>
          <p:cNvSpPr>
            <a:spLocks noGrp="1"/>
          </p:cNvSpPr>
          <p:nvPr>
            <p:ph type="dt" sz="half" idx="10"/>
          </p:nvPr>
        </p:nvSpPr>
        <p:spPr/>
        <p:txBody>
          <a:bodyPr/>
          <a:lstStyle/>
          <a:p>
            <a:fld id="{35BF94C1-A0FE-4931-8087-DA21D750BE2D}" type="datetime1">
              <a:rPr lang="en-US" smtClean="0"/>
              <a:t>1/29/2025</a:t>
            </a:fld>
            <a:endParaRPr lang="en-IN"/>
          </a:p>
        </p:txBody>
      </p:sp>
      <p:sp>
        <p:nvSpPr>
          <p:cNvPr id="3" name="Footer Placeholder 2">
            <a:extLst>
              <a:ext uri="{FF2B5EF4-FFF2-40B4-BE49-F238E27FC236}">
                <a16:creationId xmlns:a16="http://schemas.microsoft.com/office/drawing/2014/main" id="{1B76ADA9-272A-0942-F6A0-792911F783AE}"/>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5812837-7865-FEA6-43C3-C26944C41BA9}"/>
              </a:ext>
            </a:extLst>
          </p:cNvPr>
          <p:cNvSpPr>
            <a:spLocks noGrp="1"/>
          </p:cNvSpPr>
          <p:nvPr>
            <p:ph type="sldNum" sz="quarter" idx="12"/>
          </p:nvPr>
        </p:nvSpPr>
        <p:spPr/>
        <p:txBody>
          <a:bodyPr/>
          <a:lstStyle/>
          <a:p>
            <a:fld id="{D4AC43BF-6EE8-4137-B6AC-14832BEEB3CF}" type="slidenum">
              <a:rPr lang="en-IN" smtClean="0"/>
              <a:t>101</a:t>
            </a:fld>
            <a:endParaRPr lang="en-IN"/>
          </a:p>
        </p:txBody>
      </p:sp>
      <p:sp>
        <p:nvSpPr>
          <p:cNvPr id="5" name="Rectangle 2">
            <a:extLst>
              <a:ext uri="{FF2B5EF4-FFF2-40B4-BE49-F238E27FC236}">
                <a16:creationId xmlns:a16="http://schemas.microsoft.com/office/drawing/2014/main" id="{6F604841-0028-10C4-4A87-7ACC37ED815D}"/>
              </a:ext>
            </a:extLst>
          </p:cNvPr>
          <p:cNvSpPr>
            <a:spLocks noChangeArrowheads="1"/>
          </p:cNvSpPr>
          <p:nvPr/>
        </p:nvSpPr>
        <p:spPr bwMode="auto">
          <a:xfrm flipH="1">
            <a:off x="685800" y="1219200"/>
            <a:ext cx="10982325"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IN" altLang="en-US" sz="2000" dirty="0">
                <a:latin typeface="Times New Roman" panose="02020603050405020304" pitchFamily="18" charset="0"/>
                <a:cs typeface="Times New Roman" panose="02020603050405020304" pitchFamily="18" charset="0"/>
              </a:rPr>
              <a:t>Q1. </a:t>
            </a:r>
            <a:r>
              <a:rPr lang="en-US" sz="2000" dirty="0">
                <a:latin typeface="Times New Roman" panose="02020603050405020304" pitchFamily="18" charset="0"/>
                <a:cs typeface="Times New Roman" panose="02020603050405020304" pitchFamily="18" charset="0"/>
              </a:rPr>
              <a:t> What is the Java Persistence API?</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Q2.</a:t>
            </a:r>
            <a:r>
              <a:rPr lang="en-US" sz="2000" dirty="0">
                <a:latin typeface="Times New Roman" panose="02020603050405020304" pitchFamily="18" charset="0"/>
                <a:cs typeface="Times New Roman" panose="02020603050405020304" pitchFamily="18" charset="0"/>
              </a:rPr>
              <a:t> What are the steps to insert an entity?</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Q3.</a:t>
            </a:r>
            <a:r>
              <a:rPr lang="en-US" sz="2000" dirty="0">
                <a:latin typeface="Times New Roman" panose="02020603050405020304" pitchFamily="18" charset="0"/>
                <a:cs typeface="Times New Roman" panose="02020603050405020304" pitchFamily="18" charset="0"/>
              </a:rPr>
              <a:t> What is the role of Entity Manager in JPA?</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Q4.</a:t>
            </a:r>
            <a:r>
              <a:rPr lang="en-US" sz="2000" dirty="0">
                <a:latin typeface="Times New Roman" panose="02020603050405020304" pitchFamily="18" charset="0"/>
                <a:cs typeface="Times New Roman" panose="02020603050405020304" pitchFamily="18" charset="0"/>
              </a:rPr>
              <a:t> What are the constraints on an entity class?</a:t>
            </a:r>
            <a:r>
              <a:rPr lang="en-IN" altLang="en-US" sz="2000" dirty="0">
                <a:latin typeface="Times New Roman" panose="02020603050405020304" pitchFamily="18" charset="0"/>
                <a:cs typeface="Times New Roman" panose="02020603050405020304" pitchFamily="18" charset="0"/>
              </a:rPr>
              <a:t>[CO5]</a:t>
            </a:r>
          </a:p>
          <a:p>
            <a:pPr>
              <a:lnSpc>
                <a:spcPct val="150000"/>
              </a:lnSpc>
            </a:pPr>
            <a:r>
              <a:rPr lang="en-IN" altLang="en-US" sz="2000" dirty="0">
                <a:latin typeface="Times New Roman" panose="02020603050405020304" pitchFamily="18" charset="0"/>
                <a:cs typeface="Times New Roman" panose="02020603050405020304" pitchFamily="18" charset="0"/>
              </a:rPr>
              <a:t>Q5.</a:t>
            </a:r>
            <a:r>
              <a:rPr lang="en-US" sz="2000" dirty="0">
                <a:latin typeface="Times New Roman" panose="02020603050405020304" pitchFamily="18" charset="0"/>
                <a:cs typeface="Times New Roman" panose="02020603050405020304" pitchFamily="18" charset="0"/>
              </a:rPr>
              <a:t> What are the two types of elements in Entity classes. Or in other words, list two types of access (access) to the elements of the Entity classes.</a:t>
            </a:r>
            <a:r>
              <a:rPr lang="en-IN" altLang="en-US" sz="2000" dirty="0">
                <a:latin typeface="Times New Roman" panose="02020603050405020304" pitchFamily="18" charset="0"/>
                <a:cs typeface="Times New Roman" panose="02020603050405020304" pitchFamily="18" charset="0"/>
              </a:rPr>
              <a:t> [CO5]</a:t>
            </a:r>
            <a:endParaRPr lang="en-US" sz="2000" dirty="0">
              <a:latin typeface="Times New Roman" panose="02020603050405020304" pitchFamily="18" charset="0"/>
              <a:cs typeface="Times New Roman" panose="02020603050405020304" pitchFamily="18" charset="0"/>
            </a:endParaRPr>
          </a:p>
          <a:p>
            <a:pPr>
              <a:lnSpc>
                <a:spcPct val="150000"/>
              </a:lnSpc>
            </a:pPr>
            <a:r>
              <a:rPr lang="en-IN" altLang="en-US" sz="2000" dirty="0">
                <a:latin typeface="Times New Roman" panose="02020603050405020304" pitchFamily="18" charset="0"/>
                <a:cs typeface="Times New Roman" panose="02020603050405020304" pitchFamily="18" charset="0"/>
              </a:rPr>
              <a:t>Q6.</a:t>
            </a:r>
            <a:r>
              <a:rPr lang="en-US" sz="2000" dirty="0">
                <a:latin typeface="Times New Roman" panose="02020603050405020304" pitchFamily="18" charset="0"/>
                <a:cs typeface="Times New Roman" panose="02020603050405020304" pitchFamily="18" charset="0"/>
              </a:rPr>
              <a:t> What is the attribute of the Entity class in JPA terminology?</a:t>
            </a:r>
            <a:r>
              <a:rPr lang="en-IN" altLang="en-US" sz="2000" dirty="0">
                <a:latin typeface="Times New Roman" panose="02020603050405020304" pitchFamily="18" charset="0"/>
                <a:cs typeface="Times New Roman" panose="02020603050405020304" pitchFamily="18" charset="0"/>
              </a:rPr>
              <a:t> [CO5]</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What data types are allowed in the attributes of the Entity class (fields or properties)?</a:t>
            </a:r>
            <a:r>
              <a:rPr lang="en-IN" altLang="en-US" sz="2000" dirty="0">
                <a:latin typeface="Times New Roman" panose="02020603050405020304" pitchFamily="18" charset="0"/>
                <a:cs typeface="Times New Roman" panose="02020603050405020304" pitchFamily="18" charset="0"/>
              </a:rPr>
              <a:t> [CO5]</a:t>
            </a:r>
            <a:endParaRPr lang="en-US" sz="2000" dirty="0">
              <a:latin typeface="Times New Roman" panose="02020603050405020304" pitchFamily="18" charset="0"/>
              <a:cs typeface="Times New Roman" panose="02020603050405020304" pitchFamily="18" charset="0"/>
            </a:endParaRPr>
          </a:p>
          <a:p>
            <a:pPr>
              <a:lnSpc>
                <a:spcPct val="150000"/>
              </a:lnSpc>
            </a:pPr>
            <a:r>
              <a:rPr lang="en-IN" altLang="en-US" sz="2000" dirty="0">
                <a:latin typeface="Times New Roman" panose="02020603050405020304" pitchFamily="18" charset="0"/>
                <a:cs typeface="Times New Roman" panose="02020603050405020304" pitchFamily="18" charset="0"/>
              </a:rPr>
              <a:t>Q7.</a:t>
            </a:r>
            <a:r>
              <a:rPr lang="en-US" sz="2000" dirty="0">
                <a:latin typeface="Times New Roman" panose="02020603050405020304" pitchFamily="18" charset="0"/>
                <a:cs typeface="Times New Roman" panose="02020603050405020304" pitchFamily="18" charset="0"/>
              </a:rPr>
              <a:t> What is the Embeddable class?</a:t>
            </a:r>
            <a:r>
              <a:rPr lang="en-IN" altLang="en-US" sz="2000" dirty="0">
                <a:latin typeface="Times New Roman" panose="02020603050405020304" pitchFamily="18" charset="0"/>
                <a:cs typeface="Times New Roman" panose="02020603050405020304" pitchFamily="18" charset="0"/>
              </a:rPr>
              <a:t> [CO5]</a:t>
            </a:r>
          </a:p>
          <a:p>
            <a:pPr>
              <a:lnSpc>
                <a:spcPct val="150000"/>
              </a:lnSpc>
            </a:pPr>
            <a:r>
              <a:rPr lang="en-IN" altLang="en-US" sz="2000" dirty="0">
                <a:latin typeface="Times New Roman" panose="02020603050405020304" pitchFamily="18" charset="0"/>
                <a:cs typeface="Times New Roman" panose="02020603050405020304" pitchFamily="18" charset="0"/>
              </a:rPr>
              <a:t>Q8.</a:t>
            </a:r>
            <a:r>
              <a:rPr lang="en-US" sz="2000" dirty="0">
                <a:latin typeface="Times New Roman" panose="02020603050405020304" pitchFamily="18" charset="0"/>
                <a:cs typeface="Times New Roman" panose="02020603050405020304" pitchFamily="18" charset="0"/>
              </a:rPr>
              <a:t> Can the Embeddable class contain another Embeddable class?</a:t>
            </a:r>
            <a:r>
              <a:rPr lang="en-IN" altLang="en-US" sz="2000" dirty="0">
                <a:latin typeface="Times New Roman" panose="02020603050405020304" pitchFamily="18" charset="0"/>
                <a:cs typeface="Times New Roman" panose="02020603050405020304" pitchFamily="18" charset="0"/>
              </a:rPr>
              <a:t> [CO5]</a:t>
            </a:r>
          </a:p>
          <a:p>
            <a:pPr lvl="0">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altLang="en-US" sz="2000" dirty="0">
              <a:latin typeface="Times New Roman" panose="02020603050405020304" pitchFamily="18" charset="0"/>
              <a:cs typeface="Times New Roman" panose="02020603050405020304" pitchFamily="18" charset="0"/>
            </a:endParaRPr>
          </a:p>
          <a:p>
            <a:pPr algn="just"/>
            <a:endParaRPr lang="en-IN" alt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423E70B-E90C-0DA8-9A0D-F8843320D91D}"/>
              </a:ext>
            </a:extLst>
          </p:cNvPr>
          <p:cNvSpPr txBox="1"/>
          <p:nvPr/>
        </p:nvSpPr>
        <p:spPr>
          <a:xfrm>
            <a:off x="3322674" y="396106"/>
            <a:ext cx="6092456" cy="369332"/>
          </a:xfrm>
          <a:prstGeom prst="rect">
            <a:avLst/>
          </a:prstGeom>
          <a:noFill/>
        </p:spPr>
        <p:txBody>
          <a:bodyPr wrap="square">
            <a:spAutoFit/>
          </a:bodyPr>
          <a:lstStyle/>
          <a:p>
            <a:r>
              <a:rPr lang="en-US" sz="1800" b="1" dirty="0">
                <a:latin typeface="Times New Roman" pitchFamily="18" charset="0"/>
                <a:cs typeface="Times New Roman" pitchFamily="18" charset="0"/>
              </a:rPr>
              <a:t>Expected Questions for University Exam </a:t>
            </a:r>
            <a:endParaRPr lang="en-IN" dirty="0"/>
          </a:p>
        </p:txBody>
      </p:sp>
    </p:spTree>
    <p:extLst>
      <p:ext uri="{BB962C8B-B14F-4D97-AF65-F5344CB8AC3E}">
        <p14:creationId xmlns:p14="http://schemas.microsoft.com/office/powerpoint/2010/main" val="10455169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EA6FB-1760-4FCC-5AC5-C026045CAA2C}"/>
              </a:ext>
            </a:extLst>
          </p:cNvPr>
          <p:cNvSpPr>
            <a:spLocks noGrp="1"/>
          </p:cNvSpPr>
          <p:nvPr>
            <p:ph type="dt" sz="half" idx="10"/>
          </p:nvPr>
        </p:nvSpPr>
        <p:spPr/>
        <p:txBody>
          <a:bodyPr/>
          <a:lstStyle/>
          <a:p>
            <a:fld id="{C7ECDE36-FDBE-459F-80AE-D7B635A90A93}" type="datetime1">
              <a:rPr lang="en-US" smtClean="0"/>
              <a:t>1/29/2025</a:t>
            </a:fld>
            <a:endParaRPr lang="en-IN"/>
          </a:p>
        </p:txBody>
      </p:sp>
      <p:sp>
        <p:nvSpPr>
          <p:cNvPr id="3" name="Footer Placeholder 2">
            <a:extLst>
              <a:ext uri="{FF2B5EF4-FFF2-40B4-BE49-F238E27FC236}">
                <a16:creationId xmlns:a16="http://schemas.microsoft.com/office/drawing/2014/main" id="{B7B5EEBA-D8F9-AA5E-24A7-A821F55CA967}"/>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120E94B7-F805-702D-C053-F132D904A886}"/>
              </a:ext>
            </a:extLst>
          </p:cNvPr>
          <p:cNvSpPr>
            <a:spLocks noGrp="1"/>
          </p:cNvSpPr>
          <p:nvPr>
            <p:ph type="sldNum" sz="quarter" idx="12"/>
          </p:nvPr>
        </p:nvSpPr>
        <p:spPr/>
        <p:txBody>
          <a:bodyPr/>
          <a:lstStyle/>
          <a:p>
            <a:fld id="{D4AC43BF-6EE8-4137-B6AC-14832BEEB3CF}" type="slidenum">
              <a:rPr lang="en-IN" smtClean="0"/>
              <a:t>102</a:t>
            </a:fld>
            <a:endParaRPr lang="en-IN"/>
          </a:p>
        </p:txBody>
      </p:sp>
      <p:sp>
        <p:nvSpPr>
          <p:cNvPr id="7" name="TextBox 6">
            <a:extLst>
              <a:ext uri="{FF2B5EF4-FFF2-40B4-BE49-F238E27FC236}">
                <a16:creationId xmlns:a16="http://schemas.microsoft.com/office/drawing/2014/main" id="{04093723-06F6-D0D3-5C0B-C78D43ABAB09}"/>
              </a:ext>
            </a:extLst>
          </p:cNvPr>
          <p:cNvSpPr txBox="1"/>
          <p:nvPr/>
        </p:nvSpPr>
        <p:spPr>
          <a:xfrm>
            <a:off x="2748516" y="463920"/>
            <a:ext cx="6092456" cy="369332"/>
          </a:xfrm>
          <a:prstGeom prst="rect">
            <a:avLst/>
          </a:prstGeom>
          <a:noFill/>
        </p:spPr>
        <p:txBody>
          <a:bodyPr wrap="square">
            <a:spAutoFit/>
          </a:bodyPr>
          <a:lstStyle/>
          <a:p>
            <a:r>
              <a:rPr lang="en-US" sz="1600" dirty="0">
                <a:latin typeface="Times New Roman" pitchFamily="18" charset="0"/>
                <a:cs typeface="Times New Roman" pitchFamily="18" charset="0"/>
              </a:rPr>
              <a:t> </a:t>
            </a:r>
            <a:r>
              <a:rPr lang="en-US" sz="1800" b="1" dirty="0">
                <a:latin typeface="Times New Roman" pitchFamily="18" charset="0"/>
                <a:cs typeface="Times New Roman" pitchFamily="18" charset="0"/>
              </a:rPr>
              <a:t>Old Question Papers </a:t>
            </a:r>
            <a:endParaRPr lang="en-IN" dirty="0"/>
          </a:p>
        </p:txBody>
      </p:sp>
      <p:pic>
        <p:nvPicPr>
          <p:cNvPr id="8" name="Picture 7">
            <a:extLst>
              <a:ext uri="{FF2B5EF4-FFF2-40B4-BE49-F238E27FC236}">
                <a16:creationId xmlns:a16="http://schemas.microsoft.com/office/drawing/2014/main" id="{0208F87B-91AC-3B59-E6DC-445EE623895D}"/>
              </a:ext>
            </a:extLst>
          </p:cNvPr>
          <p:cNvPicPr>
            <a:picLocks noChangeAspect="1"/>
          </p:cNvPicPr>
          <p:nvPr/>
        </p:nvPicPr>
        <p:blipFill>
          <a:blip r:embed="rId2"/>
          <a:stretch>
            <a:fillRect/>
          </a:stretch>
        </p:blipFill>
        <p:spPr>
          <a:xfrm>
            <a:off x="693268" y="996156"/>
            <a:ext cx="5088099" cy="5197290"/>
          </a:xfrm>
          <a:prstGeom prst="rect">
            <a:avLst/>
          </a:prstGeom>
        </p:spPr>
      </p:pic>
      <p:pic>
        <p:nvPicPr>
          <p:cNvPr id="10" name="Picture 9">
            <a:extLst>
              <a:ext uri="{FF2B5EF4-FFF2-40B4-BE49-F238E27FC236}">
                <a16:creationId xmlns:a16="http://schemas.microsoft.com/office/drawing/2014/main" id="{E08412EA-B8EF-AB90-0B01-E4373AB3E34E}"/>
              </a:ext>
            </a:extLst>
          </p:cNvPr>
          <p:cNvPicPr>
            <a:picLocks noChangeAspect="1"/>
          </p:cNvPicPr>
          <p:nvPr/>
        </p:nvPicPr>
        <p:blipFill>
          <a:blip r:embed="rId3"/>
          <a:stretch>
            <a:fillRect/>
          </a:stretch>
        </p:blipFill>
        <p:spPr>
          <a:xfrm>
            <a:off x="6096000" y="996156"/>
            <a:ext cx="5771535" cy="5235394"/>
          </a:xfrm>
          <a:prstGeom prst="rect">
            <a:avLst/>
          </a:prstGeom>
        </p:spPr>
      </p:pic>
    </p:spTree>
    <p:extLst>
      <p:ext uri="{BB962C8B-B14F-4D97-AF65-F5344CB8AC3E}">
        <p14:creationId xmlns:p14="http://schemas.microsoft.com/office/powerpoint/2010/main" val="32616643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C05C3-DAFD-1E28-5BFA-A41ECD5E47C2}"/>
              </a:ext>
            </a:extLst>
          </p:cNvPr>
          <p:cNvSpPr>
            <a:spLocks noGrp="1"/>
          </p:cNvSpPr>
          <p:nvPr>
            <p:ph type="dt" sz="half" idx="10"/>
          </p:nvPr>
        </p:nvSpPr>
        <p:spPr/>
        <p:txBody>
          <a:bodyPr/>
          <a:lstStyle/>
          <a:p>
            <a:fld id="{7161162F-B10D-4442-BFD3-931E6F9B516A}" type="datetime1">
              <a:rPr lang="en-US" smtClean="0"/>
              <a:t>1/29/2025</a:t>
            </a:fld>
            <a:endParaRPr lang="en-IN"/>
          </a:p>
        </p:txBody>
      </p:sp>
      <p:sp>
        <p:nvSpPr>
          <p:cNvPr id="3" name="Footer Placeholder 2">
            <a:extLst>
              <a:ext uri="{FF2B5EF4-FFF2-40B4-BE49-F238E27FC236}">
                <a16:creationId xmlns:a16="http://schemas.microsoft.com/office/drawing/2014/main" id="{D42F9FEF-7417-0F6B-4157-D689E1D7827E}"/>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E50E7A89-60E8-AF08-6035-A6963B49EA7D}"/>
              </a:ext>
            </a:extLst>
          </p:cNvPr>
          <p:cNvSpPr>
            <a:spLocks noGrp="1"/>
          </p:cNvSpPr>
          <p:nvPr>
            <p:ph type="sldNum" sz="quarter" idx="12"/>
          </p:nvPr>
        </p:nvSpPr>
        <p:spPr/>
        <p:txBody>
          <a:bodyPr/>
          <a:lstStyle/>
          <a:p>
            <a:fld id="{D4AC43BF-6EE8-4137-B6AC-14832BEEB3CF}" type="slidenum">
              <a:rPr lang="en-IN" smtClean="0"/>
              <a:t>103</a:t>
            </a:fld>
            <a:endParaRPr lang="en-IN"/>
          </a:p>
        </p:txBody>
      </p:sp>
      <p:sp>
        <p:nvSpPr>
          <p:cNvPr id="5" name="TextBox 4">
            <a:extLst>
              <a:ext uri="{FF2B5EF4-FFF2-40B4-BE49-F238E27FC236}">
                <a16:creationId xmlns:a16="http://schemas.microsoft.com/office/drawing/2014/main" id="{AF41804C-1DCF-A530-33C4-52B5321D47D2}"/>
              </a:ext>
            </a:extLst>
          </p:cNvPr>
          <p:cNvSpPr txBox="1"/>
          <p:nvPr/>
        </p:nvSpPr>
        <p:spPr>
          <a:xfrm>
            <a:off x="2748516" y="463920"/>
            <a:ext cx="6092456" cy="369332"/>
          </a:xfrm>
          <a:prstGeom prst="rect">
            <a:avLst/>
          </a:prstGeom>
          <a:noFill/>
        </p:spPr>
        <p:txBody>
          <a:bodyPr wrap="square">
            <a:spAutoFit/>
          </a:bodyPr>
          <a:lstStyle/>
          <a:p>
            <a:r>
              <a:rPr lang="en-US" sz="1600" dirty="0">
                <a:latin typeface="Times New Roman" pitchFamily="18" charset="0"/>
                <a:cs typeface="Times New Roman" pitchFamily="18" charset="0"/>
              </a:rPr>
              <a:t> </a:t>
            </a:r>
            <a:r>
              <a:rPr lang="en-US" sz="1800" b="1" dirty="0">
                <a:latin typeface="Times New Roman" pitchFamily="18" charset="0"/>
                <a:cs typeface="Times New Roman" pitchFamily="18" charset="0"/>
              </a:rPr>
              <a:t>Old Question Papers </a:t>
            </a:r>
            <a:endParaRPr lang="en-IN" dirty="0"/>
          </a:p>
        </p:txBody>
      </p:sp>
      <p:pic>
        <p:nvPicPr>
          <p:cNvPr id="7" name="Picture 6">
            <a:extLst>
              <a:ext uri="{FF2B5EF4-FFF2-40B4-BE49-F238E27FC236}">
                <a16:creationId xmlns:a16="http://schemas.microsoft.com/office/drawing/2014/main" id="{DEB8F90C-79CB-9E45-D65C-24FF40082205}"/>
              </a:ext>
            </a:extLst>
          </p:cNvPr>
          <p:cNvPicPr>
            <a:picLocks noChangeAspect="1"/>
          </p:cNvPicPr>
          <p:nvPr/>
        </p:nvPicPr>
        <p:blipFill>
          <a:blip r:embed="rId2"/>
          <a:stretch>
            <a:fillRect/>
          </a:stretch>
        </p:blipFill>
        <p:spPr>
          <a:xfrm>
            <a:off x="378941" y="977104"/>
            <a:ext cx="5618735" cy="5235394"/>
          </a:xfrm>
          <a:prstGeom prst="rect">
            <a:avLst/>
          </a:prstGeom>
        </p:spPr>
      </p:pic>
      <p:pic>
        <p:nvPicPr>
          <p:cNvPr id="9" name="Picture 8">
            <a:extLst>
              <a:ext uri="{FF2B5EF4-FFF2-40B4-BE49-F238E27FC236}">
                <a16:creationId xmlns:a16="http://schemas.microsoft.com/office/drawing/2014/main" id="{1C6EA724-B805-0E23-EC53-675EDF300658}"/>
              </a:ext>
            </a:extLst>
          </p:cNvPr>
          <p:cNvPicPr>
            <a:picLocks noChangeAspect="1"/>
          </p:cNvPicPr>
          <p:nvPr/>
        </p:nvPicPr>
        <p:blipFill>
          <a:blip r:embed="rId3"/>
          <a:stretch>
            <a:fillRect/>
          </a:stretch>
        </p:blipFill>
        <p:spPr>
          <a:xfrm>
            <a:off x="6744928" y="992346"/>
            <a:ext cx="5068129" cy="5220152"/>
          </a:xfrm>
          <a:prstGeom prst="rect">
            <a:avLst/>
          </a:prstGeom>
        </p:spPr>
      </p:pic>
    </p:spTree>
    <p:extLst>
      <p:ext uri="{BB962C8B-B14F-4D97-AF65-F5344CB8AC3E}">
        <p14:creationId xmlns:p14="http://schemas.microsoft.com/office/powerpoint/2010/main" val="25317719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4D1B7F-8D34-1FE2-73F3-2B91F2F7BB23}"/>
              </a:ext>
            </a:extLst>
          </p:cNvPr>
          <p:cNvSpPr>
            <a:spLocks noGrp="1"/>
          </p:cNvSpPr>
          <p:nvPr>
            <p:ph type="dt" sz="half" idx="10"/>
          </p:nvPr>
        </p:nvSpPr>
        <p:spPr/>
        <p:txBody>
          <a:bodyPr/>
          <a:lstStyle/>
          <a:p>
            <a:fld id="{FC39D53B-4276-4E5C-AB0C-6AE542D9C053}" type="datetime1">
              <a:rPr lang="en-US" smtClean="0"/>
              <a:t>1/29/2025</a:t>
            </a:fld>
            <a:endParaRPr lang="en-IN"/>
          </a:p>
        </p:txBody>
      </p:sp>
      <p:sp>
        <p:nvSpPr>
          <p:cNvPr id="3" name="Footer Placeholder 2">
            <a:extLst>
              <a:ext uri="{FF2B5EF4-FFF2-40B4-BE49-F238E27FC236}">
                <a16:creationId xmlns:a16="http://schemas.microsoft.com/office/drawing/2014/main" id="{31ECCE0B-0B8D-C605-39C1-39F6F76A243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0EF94A4A-4297-B3D1-27B6-1F74153F8D85}"/>
              </a:ext>
            </a:extLst>
          </p:cNvPr>
          <p:cNvSpPr>
            <a:spLocks noGrp="1"/>
          </p:cNvSpPr>
          <p:nvPr>
            <p:ph type="sldNum" sz="quarter" idx="12"/>
          </p:nvPr>
        </p:nvSpPr>
        <p:spPr/>
        <p:txBody>
          <a:bodyPr/>
          <a:lstStyle/>
          <a:p>
            <a:fld id="{D4AC43BF-6EE8-4137-B6AC-14832BEEB3CF}" type="slidenum">
              <a:rPr lang="en-IN" smtClean="0"/>
              <a:t>104</a:t>
            </a:fld>
            <a:endParaRPr lang="en-IN"/>
          </a:p>
        </p:txBody>
      </p:sp>
      <p:sp>
        <p:nvSpPr>
          <p:cNvPr id="5" name="Rectangle 1">
            <a:extLst>
              <a:ext uri="{FF2B5EF4-FFF2-40B4-BE49-F238E27FC236}">
                <a16:creationId xmlns:a16="http://schemas.microsoft.com/office/drawing/2014/main" id="{0486F146-0FEE-BC82-527F-A3AFBB1AE4E9}"/>
              </a:ext>
            </a:extLst>
          </p:cNvPr>
          <p:cNvSpPr>
            <a:spLocks noChangeArrowheads="1"/>
          </p:cNvSpPr>
          <p:nvPr/>
        </p:nvSpPr>
        <p:spPr bwMode="auto">
          <a:xfrm>
            <a:off x="0" y="775693"/>
            <a:ext cx="12115800" cy="380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70000"/>
              </a:lnSpc>
              <a:buFont typeface="Arial" panose="020B0604020202020204" pitchFamily="34" charset="0"/>
              <a:buChar char="•"/>
            </a:pPr>
            <a:r>
              <a:rPr lang="en-US" sz="2400" dirty="0"/>
              <a:t>Unit start with examines how Object-Relational Mapping (ORM) frameworks and technologies simplify database development. </a:t>
            </a:r>
          </a:p>
          <a:p>
            <a:pPr>
              <a:lnSpc>
                <a:spcPct val="170000"/>
              </a:lnSpc>
              <a:buFont typeface="Arial" panose="020B0604020202020204" pitchFamily="34" charset="0"/>
              <a:buChar char="•"/>
            </a:pPr>
            <a:r>
              <a:rPr lang="en-US" sz="2400" dirty="0"/>
              <a:t>The course concludes  key JPA concepts, like an </a:t>
            </a:r>
            <a:r>
              <a:rPr lang="en-US" sz="2400" dirty="0" err="1"/>
              <a:t>EntityManager</a:t>
            </a:r>
            <a:r>
              <a:rPr lang="en-US" sz="2400" dirty="0"/>
              <a:t>, how to create advanced queries using Java Persistence Query Language (JPQL), and examining how to structure complex entity relationships. </a:t>
            </a:r>
            <a:endParaRPr lang="en-US" altLang="en-US" sz="2200" dirty="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9213B28-E782-8C32-1702-68854F3D57E9}"/>
              </a:ext>
            </a:extLst>
          </p:cNvPr>
          <p:cNvSpPr txBox="1"/>
          <p:nvPr/>
        </p:nvSpPr>
        <p:spPr>
          <a:xfrm>
            <a:off x="3028507" y="406361"/>
            <a:ext cx="6134986" cy="646331"/>
          </a:xfrm>
          <a:prstGeom prst="rect">
            <a:avLst/>
          </a:prstGeom>
          <a:noFill/>
        </p:spPr>
        <p:txBody>
          <a:bodyPr wrap="square">
            <a:spAutoFit/>
          </a:bodyPr>
          <a:lstStyle/>
          <a:p>
            <a:r>
              <a:rPr lang="en-US" sz="3600" b="1" dirty="0">
                <a:latin typeface="Times New Roman" pitchFamily="18" charset="0"/>
                <a:cs typeface="Times New Roman" pitchFamily="18" charset="0"/>
              </a:rPr>
              <a:t>Recap of Unit </a:t>
            </a:r>
            <a:endParaRPr lang="en-IN" sz="3600" dirty="0"/>
          </a:p>
        </p:txBody>
      </p:sp>
    </p:spTree>
    <p:extLst>
      <p:ext uri="{BB962C8B-B14F-4D97-AF65-F5344CB8AC3E}">
        <p14:creationId xmlns:p14="http://schemas.microsoft.com/office/powerpoint/2010/main" val="11418135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D00FD-3733-C13D-9AC5-CF3A98FC82F9}"/>
              </a:ext>
            </a:extLst>
          </p:cNvPr>
          <p:cNvSpPr>
            <a:spLocks noGrp="1"/>
          </p:cNvSpPr>
          <p:nvPr>
            <p:ph type="dt" sz="half" idx="10"/>
          </p:nvPr>
        </p:nvSpPr>
        <p:spPr/>
        <p:txBody>
          <a:bodyPr/>
          <a:lstStyle/>
          <a:p>
            <a:fld id="{84A8699F-6566-4D5B-AFA4-C26800D7EDCE}" type="datetime1">
              <a:rPr lang="en-US" smtClean="0"/>
              <a:t>1/29/2025</a:t>
            </a:fld>
            <a:endParaRPr lang="en-IN"/>
          </a:p>
        </p:txBody>
      </p:sp>
      <p:sp>
        <p:nvSpPr>
          <p:cNvPr id="3" name="Footer Placeholder 2">
            <a:extLst>
              <a:ext uri="{FF2B5EF4-FFF2-40B4-BE49-F238E27FC236}">
                <a16:creationId xmlns:a16="http://schemas.microsoft.com/office/drawing/2014/main" id="{CD41C244-74F4-FDA2-DBEE-5CBB628B67C9}"/>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77900B98-C728-2543-FEF4-6A848D7D1185}"/>
              </a:ext>
            </a:extLst>
          </p:cNvPr>
          <p:cNvSpPr>
            <a:spLocks noGrp="1"/>
          </p:cNvSpPr>
          <p:nvPr>
            <p:ph type="sldNum" sz="quarter" idx="12"/>
          </p:nvPr>
        </p:nvSpPr>
        <p:spPr/>
        <p:txBody>
          <a:bodyPr/>
          <a:lstStyle/>
          <a:p>
            <a:fld id="{D4AC43BF-6EE8-4137-B6AC-14832BEEB3CF}" type="slidenum">
              <a:rPr lang="en-IN" smtClean="0"/>
              <a:t>105</a:t>
            </a:fld>
            <a:endParaRPr lang="en-IN"/>
          </a:p>
        </p:txBody>
      </p:sp>
      <p:pic>
        <p:nvPicPr>
          <p:cNvPr id="5" name="Picture 4">
            <a:extLst>
              <a:ext uri="{FF2B5EF4-FFF2-40B4-BE49-F238E27FC236}">
                <a16:creationId xmlns:a16="http://schemas.microsoft.com/office/drawing/2014/main" id="{3CF9BDE5-6ACF-0D65-7A3F-361E643EF949}"/>
              </a:ext>
            </a:extLst>
          </p:cNvPr>
          <p:cNvPicPr>
            <a:picLocks noChangeAspect="1"/>
          </p:cNvPicPr>
          <p:nvPr/>
        </p:nvPicPr>
        <p:blipFill>
          <a:blip r:embed="rId2"/>
          <a:stretch>
            <a:fillRect/>
          </a:stretch>
        </p:blipFill>
        <p:spPr>
          <a:xfrm>
            <a:off x="0" y="843961"/>
            <a:ext cx="12192000" cy="5170078"/>
          </a:xfrm>
          <a:prstGeom prst="rect">
            <a:avLst/>
          </a:prstGeom>
        </p:spPr>
      </p:pic>
      <p:sp>
        <p:nvSpPr>
          <p:cNvPr id="7" name="TextBox 6">
            <a:extLst>
              <a:ext uri="{FF2B5EF4-FFF2-40B4-BE49-F238E27FC236}">
                <a16:creationId xmlns:a16="http://schemas.microsoft.com/office/drawing/2014/main" id="{0F2C522D-01CE-C083-63C6-7E1E4947937E}"/>
              </a:ext>
            </a:extLst>
          </p:cNvPr>
          <p:cNvSpPr txBox="1"/>
          <p:nvPr/>
        </p:nvSpPr>
        <p:spPr>
          <a:xfrm>
            <a:off x="2727251" y="315064"/>
            <a:ext cx="6092456" cy="646331"/>
          </a:xfrm>
          <a:prstGeom prst="rect">
            <a:avLst/>
          </a:prstGeom>
          <a:noFill/>
        </p:spPr>
        <p:txBody>
          <a:bodyPr wrap="square">
            <a:spAutoFit/>
          </a:bodyPr>
          <a:lstStyle/>
          <a:p>
            <a:pPr algn="ctr">
              <a:defRPr/>
            </a:pPr>
            <a:r>
              <a:rPr lang="en-US" sz="3600" b="1" dirty="0">
                <a:solidFill>
                  <a:schemeClr val="tx1"/>
                </a:solidFill>
                <a:latin typeface="Times New Roman" pitchFamily="18" charset="0"/>
                <a:cs typeface="Times New Roman" pitchFamily="18" charset="0"/>
              </a:rPr>
              <a:t>References</a:t>
            </a:r>
          </a:p>
        </p:txBody>
      </p:sp>
    </p:spTree>
    <p:extLst>
      <p:ext uri="{BB962C8B-B14F-4D97-AF65-F5344CB8AC3E}">
        <p14:creationId xmlns:p14="http://schemas.microsoft.com/office/powerpoint/2010/main" val="42640508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6393-0F66-1853-1506-C19F382F525C}"/>
              </a:ext>
            </a:extLst>
          </p:cNvPr>
          <p:cNvSpPr>
            <a:spLocks noGrp="1"/>
          </p:cNvSpPr>
          <p:nvPr>
            <p:ph type="title"/>
          </p:nvPr>
        </p:nvSpPr>
        <p:spPr/>
        <p:txBody>
          <a:bodyPr/>
          <a:lstStyle/>
          <a:p>
            <a:pPr algn="ctr"/>
            <a:r>
              <a:rPr lang="en-IN" sz="13800" b="1" dirty="0"/>
              <a:t>Thanks</a:t>
            </a:r>
          </a:p>
        </p:txBody>
      </p:sp>
      <p:sp>
        <p:nvSpPr>
          <p:cNvPr id="4" name="Date Placeholder 3">
            <a:extLst>
              <a:ext uri="{FF2B5EF4-FFF2-40B4-BE49-F238E27FC236}">
                <a16:creationId xmlns:a16="http://schemas.microsoft.com/office/drawing/2014/main" id="{5B655AB5-7A96-4CFE-0324-B944BBB95237}"/>
              </a:ext>
            </a:extLst>
          </p:cNvPr>
          <p:cNvSpPr>
            <a:spLocks noGrp="1"/>
          </p:cNvSpPr>
          <p:nvPr>
            <p:ph type="dt" sz="half" idx="10"/>
          </p:nvPr>
        </p:nvSpPr>
        <p:spPr/>
        <p:txBody>
          <a:bodyPr/>
          <a:lstStyle/>
          <a:p>
            <a:fld id="{93C285DF-13A0-4F24-A9DA-D6FBCA0C79AA}" type="datetime1">
              <a:rPr lang="en-US" smtClean="0"/>
              <a:t>1/29/2025</a:t>
            </a:fld>
            <a:endParaRPr lang="en-IN"/>
          </a:p>
        </p:txBody>
      </p:sp>
      <p:sp>
        <p:nvSpPr>
          <p:cNvPr id="5" name="Footer Placeholder 4">
            <a:extLst>
              <a:ext uri="{FF2B5EF4-FFF2-40B4-BE49-F238E27FC236}">
                <a16:creationId xmlns:a16="http://schemas.microsoft.com/office/drawing/2014/main" id="{BF55679F-7F79-F5B5-8843-6B219DE7702B}"/>
              </a:ext>
            </a:extLst>
          </p:cNvPr>
          <p:cNvSpPr>
            <a:spLocks noGrp="1"/>
          </p:cNvSpPr>
          <p:nvPr>
            <p:ph type="ftr" sz="quarter" idx="11"/>
          </p:nvPr>
        </p:nvSpPr>
        <p:spPr/>
        <p:txBody>
          <a:bodyPr/>
          <a:lstStyle/>
          <a:p>
            <a:r>
              <a:rPr lang="en-IN"/>
              <a:t>Shweta Singh            AMICSE0601/ACSE0601/ACSEHO601               Unit-5</a:t>
            </a:r>
          </a:p>
        </p:txBody>
      </p:sp>
      <p:sp>
        <p:nvSpPr>
          <p:cNvPr id="6" name="Slide Number Placeholder 5">
            <a:extLst>
              <a:ext uri="{FF2B5EF4-FFF2-40B4-BE49-F238E27FC236}">
                <a16:creationId xmlns:a16="http://schemas.microsoft.com/office/drawing/2014/main" id="{5C0BA4D3-1F35-53FF-FB03-D9ED63B243FF}"/>
              </a:ext>
            </a:extLst>
          </p:cNvPr>
          <p:cNvSpPr>
            <a:spLocks noGrp="1"/>
          </p:cNvSpPr>
          <p:nvPr>
            <p:ph type="sldNum" sz="quarter" idx="12"/>
          </p:nvPr>
        </p:nvSpPr>
        <p:spPr/>
        <p:txBody>
          <a:bodyPr/>
          <a:lstStyle/>
          <a:p>
            <a:fld id="{D4AC43BF-6EE8-4137-B6AC-14832BEEB3CF}" type="slidenum">
              <a:rPr lang="en-IN" smtClean="0"/>
              <a:t>106</a:t>
            </a:fld>
            <a:endParaRPr lang="en-IN"/>
          </a:p>
        </p:txBody>
      </p:sp>
    </p:spTree>
    <p:extLst>
      <p:ext uri="{BB962C8B-B14F-4D97-AF65-F5344CB8AC3E}">
        <p14:creationId xmlns:p14="http://schemas.microsoft.com/office/powerpoint/2010/main" val="334544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67495-5C9C-AA2A-81F2-83FA238EB95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605D81E-6FB4-921A-E12A-C01D10259B54}"/>
              </a:ext>
            </a:extLst>
          </p:cNvPr>
          <p:cNvSpPr>
            <a:spLocks noGrp="1"/>
          </p:cNvSpPr>
          <p:nvPr>
            <p:ph type="dt" sz="half" idx="10"/>
          </p:nvPr>
        </p:nvSpPr>
        <p:spPr/>
        <p:txBody>
          <a:bodyPr/>
          <a:lstStyle/>
          <a:p>
            <a:fld id="{50E150C6-A57A-40B1-9486-1C81AC1C362C}" type="datetime1">
              <a:rPr lang="en-US" smtClean="0"/>
              <a:t>1/29/2025</a:t>
            </a:fld>
            <a:endParaRPr lang="en-IN"/>
          </a:p>
        </p:txBody>
      </p:sp>
      <p:sp>
        <p:nvSpPr>
          <p:cNvPr id="3" name="Footer Placeholder 2">
            <a:extLst>
              <a:ext uri="{FF2B5EF4-FFF2-40B4-BE49-F238E27FC236}">
                <a16:creationId xmlns:a16="http://schemas.microsoft.com/office/drawing/2014/main" id="{7CD95840-88DA-29F3-2B05-4C8D1AD4F44A}"/>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B6728465-7516-E68D-5812-4C24575123B2}"/>
              </a:ext>
            </a:extLst>
          </p:cNvPr>
          <p:cNvSpPr>
            <a:spLocks noGrp="1"/>
          </p:cNvSpPr>
          <p:nvPr>
            <p:ph type="sldNum" sz="quarter" idx="12"/>
          </p:nvPr>
        </p:nvSpPr>
        <p:spPr/>
        <p:txBody>
          <a:bodyPr/>
          <a:lstStyle/>
          <a:p>
            <a:fld id="{D4AC43BF-6EE8-4137-B6AC-14832BEEB3CF}" type="slidenum">
              <a:rPr lang="en-IN" smtClean="0"/>
              <a:t>11</a:t>
            </a:fld>
            <a:endParaRPr lang="en-IN"/>
          </a:p>
        </p:txBody>
      </p:sp>
      <p:pic>
        <p:nvPicPr>
          <p:cNvPr id="5" name="Content Placeholder 12" descr="qs6.PNG">
            <a:extLst>
              <a:ext uri="{FF2B5EF4-FFF2-40B4-BE49-F238E27FC236}">
                <a16:creationId xmlns:a16="http://schemas.microsoft.com/office/drawing/2014/main" id="{79A1B609-A9AA-250D-D39C-03B81AD0AE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09600" y="2301875"/>
            <a:ext cx="10972800" cy="3122613"/>
          </a:xfrm>
          <a:prstGeom prst="rect">
            <a:avLst/>
          </a:prstGeom>
        </p:spPr>
      </p:pic>
      <p:sp>
        <p:nvSpPr>
          <p:cNvPr id="6" name="TextBox 5">
            <a:extLst>
              <a:ext uri="{FF2B5EF4-FFF2-40B4-BE49-F238E27FC236}">
                <a16:creationId xmlns:a16="http://schemas.microsoft.com/office/drawing/2014/main" id="{BB792474-F573-C219-FE44-55814B0427D6}"/>
              </a:ext>
            </a:extLst>
          </p:cNvPr>
          <p:cNvSpPr txBox="1"/>
          <p:nvPr/>
        </p:nvSpPr>
        <p:spPr>
          <a:xfrm>
            <a:off x="4151012" y="143797"/>
            <a:ext cx="6894067" cy="584775"/>
          </a:xfrm>
          <a:prstGeom prst="rect">
            <a:avLst/>
          </a:prstGeom>
          <a:noFill/>
        </p:spPr>
        <p:txBody>
          <a:bodyPr wrap="none" rtlCol="0">
            <a:spAutoFit/>
          </a:bodyPr>
          <a:lstStyle/>
          <a:p>
            <a:r>
              <a:rPr lang="en-IN" sz="3200" b="1" dirty="0"/>
              <a:t>End Semester Question Paper Template</a:t>
            </a:r>
          </a:p>
        </p:txBody>
      </p:sp>
    </p:spTree>
    <p:extLst>
      <p:ext uri="{BB962C8B-B14F-4D97-AF65-F5344CB8AC3E}">
        <p14:creationId xmlns:p14="http://schemas.microsoft.com/office/powerpoint/2010/main" val="269739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9DE41-C5FB-0D8B-0C9E-D3D213D5D90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A2B0CE1-D286-D0AB-524E-4F2B8D40D9E8}"/>
              </a:ext>
            </a:extLst>
          </p:cNvPr>
          <p:cNvSpPr>
            <a:spLocks noGrp="1"/>
          </p:cNvSpPr>
          <p:nvPr>
            <p:ph type="dt" sz="half" idx="10"/>
          </p:nvPr>
        </p:nvSpPr>
        <p:spPr/>
        <p:txBody>
          <a:bodyPr/>
          <a:lstStyle/>
          <a:p>
            <a:fld id="{80DDF471-B4F3-4E71-9B1B-264EC2FB3842}" type="datetime1">
              <a:rPr lang="en-US" smtClean="0"/>
              <a:t>1/29/2025</a:t>
            </a:fld>
            <a:endParaRPr lang="en-IN"/>
          </a:p>
        </p:txBody>
      </p:sp>
      <p:sp>
        <p:nvSpPr>
          <p:cNvPr id="3" name="Footer Placeholder 2">
            <a:extLst>
              <a:ext uri="{FF2B5EF4-FFF2-40B4-BE49-F238E27FC236}">
                <a16:creationId xmlns:a16="http://schemas.microsoft.com/office/drawing/2014/main" id="{F6FCFA98-1C1F-F52B-B06D-D6787316C7F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4DE5C47F-A360-7BA9-92CC-3882916DA2BE}"/>
              </a:ext>
            </a:extLst>
          </p:cNvPr>
          <p:cNvSpPr>
            <a:spLocks noGrp="1"/>
          </p:cNvSpPr>
          <p:nvPr>
            <p:ph type="sldNum" sz="quarter" idx="12"/>
          </p:nvPr>
        </p:nvSpPr>
        <p:spPr/>
        <p:txBody>
          <a:bodyPr/>
          <a:lstStyle/>
          <a:p>
            <a:fld id="{D4AC43BF-6EE8-4137-B6AC-14832BEEB3CF}" type="slidenum">
              <a:rPr lang="en-IN" smtClean="0"/>
              <a:t>12</a:t>
            </a:fld>
            <a:endParaRPr lang="en-IN"/>
          </a:p>
        </p:txBody>
      </p:sp>
      <p:pic>
        <p:nvPicPr>
          <p:cNvPr id="5" name="Content Placeholder 10" descr="qs7.PNG">
            <a:extLst>
              <a:ext uri="{FF2B5EF4-FFF2-40B4-BE49-F238E27FC236}">
                <a16:creationId xmlns:a16="http://schemas.microsoft.com/office/drawing/2014/main" id="{F86C6C9E-26B4-90E7-EDFE-3EE94F6FA11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09600" y="2108200"/>
            <a:ext cx="10972800" cy="3336925"/>
          </a:xfrm>
          <a:prstGeom prst="rect">
            <a:avLst/>
          </a:prstGeom>
        </p:spPr>
      </p:pic>
      <p:sp>
        <p:nvSpPr>
          <p:cNvPr id="6" name="TextBox 5">
            <a:extLst>
              <a:ext uri="{FF2B5EF4-FFF2-40B4-BE49-F238E27FC236}">
                <a16:creationId xmlns:a16="http://schemas.microsoft.com/office/drawing/2014/main" id="{96CC6232-1F74-26A5-FC7F-D832A3E70134}"/>
              </a:ext>
            </a:extLst>
          </p:cNvPr>
          <p:cNvSpPr txBox="1"/>
          <p:nvPr/>
        </p:nvSpPr>
        <p:spPr>
          <a:xfrm>
            <a:off x="2648966" y="136525"/>
            <a:ext cx="6894067" cy="584775"/>
          </a:xfrm>
          <a:prstGeom prst="rect">
            <a:avLst/>
          </a:prstGeom>
          <a:noFill/>
        </p:spPr>
        <p:txBody>
          <a:bodyPr wrap="none" rtlCol="0">
            <a:spAutoFit/>
          </a:bodyPr>
          <a:lstStyle/>
          <a:p>
            <a:r>
              <a:rPr lang="en-IN" sz="3200" b="1" dirty="0"/>
              <a:t>End Semester Question Paper Template</a:t>
            </a:r>
          </a:p>
        </p:txBody>
      </p:sp>
    </p:spTree>
    <p:extLst>
      <p:ext uri="{BB962C8B-B14F-4D97-AF65-F5344CB8AC3E}">
        <p14:creationId xmlns:p14="http://schemas.microsoft.com/office/powerpoint/2010/main" val="15063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94CEA-F855-0084-EC3F-8EB37B653EE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FEB1F8C1-4EDA-A3ED-E992-9D123EE215D7}"/>
              </a:ext>
            </a:extLst>
          </p:cNvPr>
          <p:cNvSpPr>
            <a:spLocks noGrp="1"/>
          </p:cNvSpPr>
          <p:nvPr>
            <p:ph type="dt" sz="half" idx="10"/>
          </p:nvPr>
        </p:nvSpPr>
        <p:spPr/>
        <p:txBody>
          <a:bodyPr/>
          <a:lstStyle/>
          <a:p>
            <a:fld id="{14BE279C-CD3A-4FC1-90AC-1BB85B98CD0D}" type="datetime1">
              <a:rPr lang="en-US" smtClean="0"/>
              <a:t>1/29/2025</a:t>
            </a:fld>
            <a:endParaRPr lang="en-IN"/>
          </a:p>
        </p:txBody>
      </p:sp>
      <p:sp>
        <p:nvSpPr>
          <p:cNvPr id="3" name="Footer Placeholder 2">
            <a:extLst>
              <a:ext uri="{FF2B5EF4-FFF2-40B4-BE49-F238E27FC236}">
                <a16:creationId xmlns:a16="http://schemas.microsoft.com/office/drawing/2014/main" id="{8CE08E99-E7C5-03DC-C0EE-757DA21C39F2}"/>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683341F4-154D-B176-3EDD-D575D9028CF8}"/>
              </a:ext>
            </a:extLst>
          </p:cNvPr>
          <p:cNvSpPr>
            <a:spLocks noGrp="1"/>
          </p:cNvSpPr>
          <p:nvPr>
            <p:ph type="sldNum" sz="quarter" idx="12"/>
          </p:nvPr>
        </p:nvSpPr>
        <p:spPr/>
        <p:txBody>
          <a:bodyPr/>
          <a:lstStyle/>
          <a:p>
            <a:fld id="{D4AC43BF-6EE8-4137-B6AC-14832BEEB3CF}" type="slidenum">
              <a:rPr lang="en-IN" smtClean="0"/>
              <a:t>13</a:t>
            </a:fld>
            <a:endParaRPr lang="en-IN"/>
          </a:p>
        </p:txBody>
      </p:sp>
      <p:pic>
        <p:nvPicPr>
          <p:cNvPr id="5" name="Content Placeholder 10" descr="qs9.PNG">
            <a:extLst>
              <a:ext uri="{FF2B5EF4-FFF2-40B4-BE49-F238E27FC236}">
                <a16:creationId xmlns:a16="http://schemas.microsoft.com/office/drawing/2014/main" id="{D85E4AA8-BAB0-573B-DA54-0FB3307D3D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09600" y="1784350"/>
            <a:ext cx="10972800" cy="4157663"/>
          </a:xfrm>
          <a:prstGeom prst="rect">
            <a:avLst/>
          </a:prstGeom>
        </p:spPr>
      </p:pic>
      <p:sp>
        <p:nvSpPr>
          <p:cNvPr id="6" name="TextBox 5">
            <a:extLst>
              <a:ext uri="{FF2B5EF4-FFF2-40B4-BE49-F238E27FC236}">
                <a16:creationId xmlns:a16="http://schemas.microsoft.com/office/drawing/2014/main" id="{33BBB607-BC9E-4983-916E-FD86D297D95E}"/>
              </a:ext>
            </a:extLst>
          </p:cNvPr>
          <p:cNvSpPr txBox="1"/>
          <p:nvPr/>
        </p:nvSpPr>
        <p:spPr>
          <a:xfrm>
            <a:off x="3001300" y="136525"/>
            <a:ext cx="6894067" cy="584775"/>
          </a:xfrm>
          <a:prstGeom prst="rect">
            <a:avLst/>
          </a:prstGeom>
          <a:noFill/>
        </p:spPr>
        <p:txBody>
          <a:bodyPr wrap="none" rtlCol="0">
            <a:spAutoFit/>
          </a:bodyPr>
          <a:lstStyle/>
          <a:p>
            <a:r>
              <a:rPr lang="en-IN" sz="3200" b="1" dirty="0"/>
              <a:t>End Semester Question Paper Template</a:t>
            </a:r>
          </a:p>
        </p:txBody>
      </p:sp>
    </p:spTree>
    <p:extLst>
      <p:ext uri="{BB962C8B-B14F-4D97-AF65-F5344CB8AC3E}">
        <p14:creationId xmlns:p14="http://schemas.microsoft.com/office/powerpoint/2010/main" val="83101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73763-C4A5-E3E4-49CE-F0D41DB72EE8}"/>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55985F0-4F0A-0004-F5DF-53F6E11C53D5}"/>
              </a:ext>
            </a:extLst>
          </p:cNvPr>
          <p:cNvSpPr>
            <a:spLocks noGrp="1"/>
          </p:cNvSpPr>
          <p:nvPr>
            <p:ph type="dt" sz="half" idx="10"/>
          </p:nvPr>
        </p:nvSpPr>
        <p:spPr/>
        <p:txBody>
          <a:bodyPr/>
          <a:lstStyle/>
          <a:p>
            <a:fld id="{6DEDBE02-7AA6-4E27-B791-C8350A70ECEC}" type="datetime1">
              <a:rPr lang="en-US" smtClean="0"/>
              <a:t>1/29/2025</a:t>
            </a:fld>
            <a:endParaRPr lang="en-IN"/>
          </a:p>
        </p:txBody>
      </p:sp>
      <p:sp>
        <p:nvSpPr>
          <p:cNvPr id="3" name="Footer Placeholder 2">
            <a:extLst>
              <a:ext uri="{FF2B5EF4-FFF2-40B4-BE49-F238E27FC236}">
                <a16:creationId xmlns:a16="http://schemas.microsoft.com/office/drawing/2014/main" id="{0294228A-5830-44E9-E056-D7C493938BB3}"/>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0BF50AAB-25B8-26B0-A8C5-C210AB3589B5}"/>
              </a:ext>
            </a:extLst>
          </p:cNvPr>
          <p:cNvSpPr>
            <a:spLocks noGrp="1"/>
          </p:cNvSpPr>
          <p:nvPr>
            <p:ph type="sldNum" sz="quarter" idx="12"/>
          </p:nvPr>
        </p:nvSpPr>
        <p:spPr/>
        <p:txBody>
          <a:bodyPr/>
          <a:lstStyle/>
          <a:p>
            <a:fld id="{D4AC43BF-6EE8-4137-B6AC-14832BEEB3CF}" type="slidenum">
              <a:rPr lang="en-IN" smtClean="0"/>
              <a:t>14</a:t>
            </a:fld>
            <a:endParaRPr lang="en-IN"/>
          </a:p>
        </p:txBody>
      </p:sp>
      <p:pic>
        <p:nvPicPr>
          <p:cNvPr id="5" name="Content Placeholder 10" descr="qs9.PNG">
            <a:extLst>
              <a:ext uri="{FF2B5EF4-FFF2-40B4-BE49-F238E27FC236}">
                <a16:creationId xmlns:a16="http://schemas.microsoft.com/office/drawing/2014/main" id="{629B5168-73CE-F28E-848B-B15475179A1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09600" y="1784350"/>
            <a:ext cx="10972800" cy="4157663"/>
          </a:xfrm>
          <a:prstGeom prst="rect">
            <a:avLst/>
          </a:prstGeom>
        </p:spPr>
      </p:pic>
      <p:sp>
        <p:nvSpPr>
          <p:cNvPr id="8" name="TextBox 7">
            <a:extLst>
              <a:ext uri="{FF2B5EF4-FFF2-40B4-BE49-F238E27FC236}">
                <a16:creationId xmlns:a16="http://schemas.microsoft.com/office/drawing/2014/main" id="{63E6FAEE-9CC6-914C-FF25-478D073300CD}"/>
              </a:ext>
            </a:extLst>
          </p:cNvPr>
          <p:cNvSpPr txBox="1"/>
          <p:nvPr/>
        </p:nvSpPr>
        <p:spPr>
          <a:xfrm>
            <a:off x="3001300" y="136525"/>
            <a:ext cx="6894067" cy="584775"/>
          </a:xfrm>
          <a:prstGeom prst="rect">
            <a:avLst/>
          </a:prstGeom>
          <a:noFill/>
        </p:spPr>
        <p:txBody>
          <a:bodyPr wrap="none" rtlCol="0">
            <a:spAutoFit/>
          </a:bodyPr>
          <a:lstStyle/>
          <a:p>
            <a:r>
              <a:rPr lang="en-IN" sz="3200" b="1" dirty="0"/>
              <a:t>End Semester Question Paper Template</a:t>
            </a:r>
          </a:p>
        </p:txBody>
      </p:sp>
    </p:spTree>
    <p:extLst>
      <p:ext uri="{BB962C8B-B14F-4D97-AF65-F5344CB8AC3E}">
        <p14:creationId xmlns:p14="http://schemas.microsoft.com/office/powerpoint/2010/main" val="56319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4799C-2B2A-1A79-4760-DB1250DBEA98}"/>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BC855C4-FB65-C20A-9A8E-50F64245BF73}"/>
              </a:ext>
            </a:extLst>
          </p:cNvPr>
          <p:cNvSpPr>
            <a:spLocks noGrp="1"/>
          </p:cNvSpPr>
          <p:nvPr>
            <p:ph type="dt" sz="half" idx="10"/>
          </p:nvPr>
        </p:nvSpPr>
        <p:spPr/>
        <p:txBody>
          <a:bodyPr/>
          <a:lstStyle/>
          <a:p>
            <a:fld id="{F880B10B-603F-4B1F-807B-31673A7756E7}" type="datetime1">
              <a:rPr lang="en-US" smtClean="0"/>
              <a:t>1/29/2025</a:t>
            </a:fld>
            <a:endParaRPr lang="en-IN"/>
          </a:p>
        </p:txBody>
      </p:sp>
      <p:sp>
        <p:nvSpPr>
          <p:cNvPr id="3" name="Footer Placeholder 2">
            <a:extLst>
              <a:ext uri="{FF2B5EF4-FFF2-40B4-BE49-F238E27FC236}">
                <a16:creationId xmlns:a16="http://schemas.microsoft.com/office/drawing/2014/main" id="{B55C5194-55E9-55ED-F699-8E93F3D99AE7}"/>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88059612-C3C7-9FE0-4786-070A355A273C}"/>
              </a:ext>
            </a:extLst>
          </p:cNvPr>
          <p:cNvSpPr>
            <a:spLocks noGrp="1"/>
          </p:cNvSpPr>
          <p:nvPr>
            <p:ph type="sldNum" sz="quarter" idx="12"/>
          </p:nvPr>
        </p:nvSpPr>
        <p:spPr/>
        <p:txBody>
          <a:bodyPr/>
          <a:lstStyle/>
          <a:p>
            <a:fld id="{D4AC43BF-6EE8-4137-B6AC-14832BEEB3CF}" type="slidenum">
              <a:rPr lang="en-IN" smtClean="0"/>
              <a:t>15</a:t>
            </a:fld>
            <a:endParaRPr lang="en-IN"/>
          </a:p>
        </p:txBody>
      </p:sp>
      <p:sp>
        <p:nvSpPr>
          <p:cNvPr id="5" name="Content Placeholder 2">
            <a:extLst>
              <a:ext uri="{FF2B5EF4-FFF2-40B4-BE49-F238E27FC236}">
                <a16:creationId xmlns:a16="http://schemas.microsoft.com/office/drawing/2014/main" id="{D3DEEA29-CE25-1581-0075-185A2B6E77DA}"/>
              </a:ext>
            </a:extLst>
          </p:cNvPr>
          <p:cNvSpPr txBox="1">
            <a:spLocks/>
          </p:cNvSpPr>
          <p:nvPr/>
        </p:nvSpPr>
        <p:spPr>
          <a:xfrm>
            <a:off x="838200" y="1323975"/>
            <a:ext cx="10515600" cy="38576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en-US" sz="2400">
                <a:latin typeface="Times New Roman" panose="02020603050405020304" pitchFamily="18" charset="0"/>
                <a:cs typeface="Times New Roman" panose="02020603050405020304" pitchFamily="18" charset="0"/>
              </a:rPr>
              <a:t>Student must know at least the basics of how to use a computer, and should be able to start a command line shell.</a:t>
            </a:r>
          </a:p>
          <a:p>
            <a:pPr algn="just">
              <a:lnSpc>
                <a:spcPct val="150000"/>
              </a:lnSpc>
            </a:pPr>
            <a:r>
              <a:rPr lang="en-US" altLang="en-US" sz="2400">
                <a:latin typeface="Times New Roman" panose="02020603050405020304" pitchFamily="18" charset="0"/>
                <a:cs typeface="Times New Roman" panose="02020603050405020304" pitchFamily="18" charset="0"/>
              </a:rPr>
              <a:t>Knowledge of basic programming concepts, as covered in ‘Programming Basic' course is necessary.</a:t>
            </a:r>
          </a:p>
          <a:p>
            <a:pPr algn="just">
              <a:lnSpc>
                <a:spcPct val="150000"/>
              </a:lnSpc>
            </a:pPr>
            <a:r>
              <a:rPr lang="en-US" altLang="en-US" sz="2400">
                <a:solidFill>
                  <a:srgbClr val="000000"/>
                </a:solidFill>
                <a:latin typeface="Times New Roman" panose="02020603050405020304" pitchFamily="18" charset="0"/>
                <a:cs typeface="Times New Roman" panose="02020603050405020304" pitchFamily="18" charset="0"/>
              </a:rPr>
              <a:t>Students must have basic understanding of computer programming and related programming paradigms</a:t>
            </a:r>
            <a:endParaRPr lang="en-US" altLang="en-US" sz="2400">
              <a:latin typeface="Times New Roman" panose="02020603050405020304" pitchFamily="18" charset="0"/>
              <a:cs typeface="Times New Roman" panose="02020603050405020304" pitchFamily="18" charset="0"/>
            </a:endParaRPr>
          </a:p>
          <a:p>
            <a:pPr>
              <a:lnSpc>
                <a:spcPct val="150000"/>
              </a:lnSpc>
            </a:pPr>
            <a:endParaRPr lang="en-US" alt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1094B9-0975-2CD2-B325-6909D7A69DE9}"/>
              </a:ext>
            </a:extLst>
          </p:cNvPr>
          <p:cNvSpPr txBox="1"/>
          <p:nvPr/>
        </p:nvSpPr>
        <p:spPr>
          <a:xfrm>
            <a:off x="3049772" y="293799"/>
            <a:ext cx="6092456" cy="584775"/>
          </a:xfrm>
          <a:prstGeom prst="rect">
            <a:avLst/>
          </a:prstGeom>
          <a:noFill/>
        </p:spPr>
        <p:txBody>
          <a:bodyPr wrap="square">
            <a:spAutoFit/>
          </a:bodyPr>
          <a:lstStyle/>
          <a:p>
            <a:r>
              <a:rPr lang="en-US" sz="3200" b="1" dirty="0">
                <a:latin typeface="Times New Roman" pitchFamily="18" charset="0"/>
                <a:cs typeface="Times New Roman" pitchFamily="18" charset="0"/>
              </a:rPr>
              <a:t>Prerequisite/Recap</a:t>
            </a:r>
            <a:endParaRPr lang="en-IN" sz="3200" b="1" dirty="0"/>
          </a:p>
        </p:txBody>
      </p:sp>
    </p:spTree>
    <p:extLst>
      <p:ext uri="{BB962C8B-B14F-4D97-AF65-F5344CB8AC3E}">
        <p14:creationId xmlns:p14="http://schemas.microsoft.com/office/powerpoint/2010/main" val="29227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7572E-8C37-3FFE-FF90-F349CF30D46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30772D5F-B29C-C081-6495-6A4F18966964}"/>
              </a:ext>
            </a:extLst>
          </p:cNvPr>
          <p:cNvSpPr>
            <a:spLocks noGrp="1"/>
          </p:cNvSpPr>
          <p:nvPr>
            <p:ph type="dt" sz="half" idx="10"/>
          </p:nvPr>
        </p:nvSpPr>
        <p:spPr/>
        <p:txBody>
          <a:bodyPr/>
          <a:lstStyle/>
          <a:p>
            <a:fld id="{8A3DF3EE-E272-4E8D-897B-CA4A2A8BD471}" type="datetime1">
              <a:rPr lang="en-US" smtClean="0"/>
              <a:t>1/29/2025</a:t>
            </a:fld>
            <a:endParaRPr lang="en-IN"/>
          </a:p>
        </p:txBody>
      </p:sp>
      <p:sp>
        <p:nvSpPr>
          <p:cNvPr id="3" name="Footer Placeholder 2">
            <a:extLst>
              <a:ext uri="{FF2B5EF4-FFF2-40B4-BE49-F238E27FC236}">
                <a16:creationId xmlns:a16="http://schemas.microsoft.com/office/drawing/2014/main" id="{05872A17-0CDC-4D7C-7297-FB1B375B5C90}"/>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C03A6E6E-7F10-C407-BA87-50D7E656F474}"/>
              </a:ext>
            </a:extLst>
          </p:cNvPr>
          <p:cNvSpPr>
            <a:spLocks noGrp="1"/>
          </p:cNvSpPr>
          <p:nvPr>
            <p:ph type="sldNum" sz="quarter" idx="12"/>
          </p:nvPr>
        </p:nvSpPr>
        <p:spPr/>
        <p:txBody>
          <a:bodyPr/>
          <a:lstStyle/>
          <a:p>
            <a:fld id="{D4AC43BF-6EE8-4137-B6AC-14832BEEB3CF}" type="slidenum">
              <a:rPr lang="en-IN" smtClean="0"/>
              <a:t>16</a:t>
            </a:fld>
            <a:endParaRPr lang="en-IN"/>
          </a:p>
        </p:txBody>
      </p:sp>
      <p:sp>
        <p:nvSpPr>
          <p:cNvPr id="5" name="Rectangle 12">
            <a:extLst>
              <a:ext uri="{FF2B5EF4-FFF2-40B4-BE49-F238E27FC236}">
                <a16:creationId xmlns:a16="http://schemas.microsoft.com/office/drawing/2014/main" id="{D18A61FE-76D8-FCB6-4C2A-6B2DDB510C53}"/>
              </a:ext>
            </a:extLst>
          </p:cNvPr>
          <p:cNvSpPr>
            <a:spLocks noChangeArrowheads="1"/>
          </p:cNvSpPr>
          <p:nvPr/>
        </p:nvSpPr>
        <p:spPr bwMode="auto">
          <a:xfrm>
            <a:off x="838200" y="990600"/>
            <a:ext cx="10626725" cy="168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313" indent="-2143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buFont typeface="Arial" panose="020B0604020202020204" pitchFamily="34" charset="0"/>
              <a:buChar char="•"/>
            </a:pPr>
            <a:r>
              <a:rPr lang="en-US" sz="2400" dirty="0"/>
              <a:t>In advanced java is to design console based, GUI based ,web based applications, integrated development environment to create, debug and run multi-tier and enterprise-level applications. </a:t>
            </a:r>
          </a:p>
        </p:txBody>
      </p:sp>
      <p:pic>
        <p:nvPicPr>
          <p:cNvPr id="6" name="Picture 5">
            <a:extLst>
              <a:ext uri="{FF2B5EF4-FFF2-40B4-BE49-F238E27FC236}">
                <a16:creationId xmlns:a16="http://schemas.microsoft.com/office/drawing/2014/main" id="{0AD655B0-BC44-C763-5CEB-2421D8443EE1}"/>
              </a:ext>
            </a:extLst>
          </p:cNvPr>
          <p:cNvPicPr>
            <a:picLocks noChangeAspect="1"/>
          </p:cNvPicPr>
          <p:nvPr/>
        </p:nvPicPr>
        <p:blipFill>
          <a:blip r:embed="rId2"/>
          <a:stretch>
            <a:fillRect/>
          </a:stretch>
        </p:blipFill>
        <p:spPr>
          <a:xfrm>
            <a:off x="362446" y="2514600"/>
            <a:ext cx="9904078" cy="3819525"/>
          </a:xfrm>
          <a:prstGeom prst="rect">
            <a:avLst/>
          </a:prstGeom>
        </p:spPr>
      </p:pic>
      <p:sp>
        <p:nvSpPr>
          <p:cNvPr id="8" name="TextBox 7">
            <a:extLst>
              <a:ext uri="{FF2B5EF4-FFF2-40B4-BE49-F238E27FC236}">
                <a16:creationId xmlns:a16="http://schemas.microsoft.com/office/drawing/2014/main" id="{856E1D62-0D58-A28A-7F83-65877D155E5E}"/>
              </a:ext>
            </a:extLst>
          </p:cNvPr>
          <p:cNvSpPr txBox="1"/>
          <p:nvPr/>
        </p:nvSpPr>
        <p:spPr>
          <a:xfrm>
            <a:off x="2876107" y="305316"/>
            <a:ext cx="6092456" cy="584775"/>
          </a:xfrm>
          <a:prstGeom prst="rect">
            <a:avLst/>
          </a:prstGeom>
          <a:noFill/>
        </p:spPr>
        <p:txBody>
          <a:bodyPr wrap="square">
            <a:spAutoFit/>
          </a:bodyPr>
          <a:lstStyle/>
          <a:p>
            <a:r>
              <a:rPr lang="en-US" sz="3200" b="1" dirty="0">
                <a:latin typeface="Times New Roman" pitchFamily="18" charset="0"/>
                <a:cs typeface="Times New Roman" pitchFamily="18" charset="0"/>
              </a:rPr>
              <a:t>About the Subject with videos</a:t>
            </a:r>
            <a:endParaRPr lang="en-IN" sz="3200" dirty="0"/>
          </a:p>
        </p:txBody>
      </p:sp>
    </p:spTree>
    <p:extLst>
      <p:ext uri="{BB962C8B-B14F-4D97-AF65-F5344CB8AC3E}">
        <p14:creationId xmlns:p14="http://schemas.microsoft.com/office/powerpoint/2010/main" val="2276994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6BF856-5975-A707-8D6D-40088E05CBA5}"/>
              </a:ext>
            </a:extLst>
          </p:cNvPr>
          <p:cNvSpPr>
            <a:spLocks noGrp="1"/>
          </p:cNvSpPr>
          <p:nvPr>
            <p:ph type="dt" sz="half" idx="10"/>
          </p:nvPr>
        </p:nvSpPr>
        <p:spPr/>
        <p:txBody>
          <a:bodyPr/>
          <a:lstStyle/>
          <a:p>
            <a:fld id="{AE519D27-BEFB-4C13-8DF3-8B8F9A52481F}" type="datetime1">
              <a:rPr lang="en-US" smtClean="0"/>
              <a:t>1/29/2025</a:t>
            </a:fld>
            <a:endParaRPr lang="en-IN"/>
          </a:p>
        </p:txBody>
      </p:sp>
      <p:sp>
        <p:nvSpPr>
          <p:cNvPr id="3" name="Footer Placeholder 2">
            <a:extLst>
              <a:ext uri="{FF2B5EF4-FFF2-40B4-BE49-F238E27FC236}">
                <a16:creationId xmlns:a16="http://schemas.microsoft.com/office/drawing/2014/main" id="{A218114D-D318-1C71-3529-E097E88BE21D}"/>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84C37E5-4D42-FE81-CB66-1FD8862CB8AC}"/>
              </a:ext>
            </a:extLst>
          </p:cNvPr>
          <p:cNvSpPr>
            <a:spLocks noGrp="1"/>
          </p:cNvSpPr>
          <p:nvPr>
            <p:ph type="sldNum" sz="quarter" idx="12"/>
          </p:nvPr>
        </p:nvSpPr>
        <p:spPr/>
        <p:txBody>
          <a:bodyPr/>
          <a:lstStyle/>
          <a:p>
            <a:fld id="{D4AC43BF-6EE8-4137-B6AC-14832BEEB3CF}" type="slidenum">
              <a:rPr lang="en-IN" smtClean="0"/>
              <a:t>17</a:t>
            </a:fld>
            <a:endParaRPr lang="en-IN"/>
          </a:p>
        </p:txBody>
      </p:sp>
      <p:sp>
        <p:nvSpPr>
          <p:cNvPr id="5" name="Content Placeholder 2">
            <a:extLst>
              <a:ext uri="{FF2B5EF4-FFF2-40B4-BE49-F238E27FC236}">
                <a16:creationId xmlns:a16="http://schemas.microsoft.com/office/drawing/2014/main" id="{11C5583B-1783-0478-D7A6-D28836CC51DB}"/>
              </a:ext>
            </a:extLst>
          </p:cNvPr>
          <p:cNvSpPr txBox="1">
            <a:spLocks/>
          </p:cNvSpPr>
          <p:nvPr/>
        </p:nvSpPr>
        <p:spPr>
          <a:xfrm>
            <a:off x="609600" y="1508125"/>
            <a:ext cx="10896600" cy="39020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After you have read and studied this topic, you should be able to</a:t>
            </a:r>
          </a:p>
          <a:p>
            <a:pPr algn="just">
              <a:lnSpc>
                <a:spcPct val="150000"/>
              </a:lnSpc>
            </a:pPr>
            <a:r>
              <a:rPr lang="en-IN" altLang="en-US" sz="2400">
                <a:latin typeface="Times New Roman" panose="02020603050405020304" pitchFamily="18" charset="0"/>
                <a:cs typeface="Times New Roman" panose="02020603050405020304" pitchFamily="18" charset="0"/>
              </a:rPr>
              <a:t>To learn the JPA Concepts in Java.</a:t>
            </a:r>
            <a:endParaRPr lang="en-US" altLang="en-US" sz="2400">
              <a:latin typeface="Times New Roman" panose="02020603050405020304" pitchFamily="18" charset="0"/>
              <a:cs typeface="Times New Roman" panose="02020603050405020304" pitchFamily="18" charset="0"/>
            </a:endParaRPr>
          </a:p>
          <a:p>
            <a:pPr algn="just">
              <a:lnSpc>
                <a:spcPct val="150000"/>
              </a:lnSpc>
            </a:pPr>
            <a:r>
              <a:rPr lang="en-IN" altLang="en-US" sz="2400">
                <a:latin typeface="Times New Roman" panose="02020603050405020304" pitchFamily="18" charset="0"/>
                <a:cs typeface="Times New Roman" panose="02020603050405020304" pitchFamily="18" charset="0"/>
              </a:rPr>
              <a:t>To learn the concept of ORM tools.</a:t>
            </a:r>
            <a:endParaRPr lang="en-US" altLang="en-US" sz="2400">
              <a:latin typeface="Times New Roman" panose="02020603050405020304" pitchFamily="18" charset="0"/>
              <a:cs typeface="Times New Roman" panose="02020603050405020304" pitchFamily="18" charset="0"/>
            </a:endParaRPr>
          </a:p>
          <a:p>
            <a:pPr algn="just">
              <a:lnSpc>
                <a:spcPct val="150000"/>
              </a:lnSpc>
            </a:pPr>
            <a:r>
              <a:rPr lang="en-IN" altLang="en-US" sz="2400">
                <a:latin typeface="Times New Roman" panose="02020603050405020304" pitchFamily="18" charset="0"/>
                <a:cs typeface="Times New Roman" panose="02020603050405020304" pitchFamily="18" charset="0"/>
              </a:rPr>
              <a:t>To Understand the features entity and relation with object.</a:t>
            </a:r>
            <a:endParaRPr lang="en-IN" alt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24EF0C7-2A55-04C2-8712-795A6D72ED07}"/>
              </a:ext>
            </a:extLst>
          </p:cNvPr>
          <p:cNvSpPr txBox="1"/>
          <p:nvPr/>
        </p:nvSpPr>
        <p:spPr>
          <a:xfrm>
            <a:off x="4038600" y="52317"/>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Topic Objectives</a:t>
            </a:r>
            <a:endParaRPr lang="en-IN" sz="3600" dirty="0"/>
          </a:p>
        </p:txBody>
      </p:sp>
    </p:spTree>
    <p:extLst>
      <p:ext uri="{BB962C8B-B14F-4D97-AF65-F5344CB8AC3E}">
        <p14:creationId xmlns:p14="http://schemas.microsoft.com/office/powerpoint/2010/main" val="177785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4C6AF-5670-19E0-6383-497CA1136C25}"/>
              </a:ext>
            </a:extLst>
          </p:cNvPr>
          <p:cNvSpPr>
            <a:spLocks noGrp="1"/>
          </p:cNvSpPr>
          <p:nvPr>
            <p:ph type="dt" sz="half" idx="10"/>
          </p:nvPr>
        </p:nvSpPr>
        <p:spPr/>
        <p:txBody>
          <a:bodyPr/>
          <a:lstStyle/>
          <a:p>
            <a:fld id="{3B2138F7-43DC-43AC-897D-666677ED0060}" type="datetime1">
              <a:rPr lang="en-US" smtClean="0"/>
              <a:t>1/29/2025</a:t>
            </a:fld>
            <a:endParaRPr lang="en-IN"/>
          </a:p>
        </p:txBody>
      </p:sp>
      <p:sp>
        <p:nvSpPr>
          <p:cNvPr id="3" name="Footer Placeholder 2">
            <a:extLst>
              <a:ext uri="{FF2B5EF4-FFF2-40B4-BE49-F238E27FC236}">
                <a16:creationId xmlns:a16="http://schemas.microsoft.com/office/drawing/2014/main" id="{D05B2317-B91B-A9F9-B4B7-FE9E5090BC1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2E242902-DA53-26B5-3B69-687A05E02073}"/>
              </a:ext>
            </a:extLst>
          </p:cNvPr>
          <p:cNvSpPr>
            <a:spLocks noGrp="1"/>
          </p:cNvSpPr>
          <p:nvPr>
            <p:ph type="sldNum" sz="quarter" idx="12"/>
          </p:nvPr>
        </p:nvSpPr>
        <p:spPr/>
        <p:txBody>
          <a:bodyPr/>
          <a:lstStyle/>
          <a:p>
            <a:fld id="{D4AC43BF-6EE8-4137-B6AC-14832BEEB3CF}" type="slidenum">
              <a:rPr lang="en-IN" smtClean="0"/>
              <a:t>18</a:t>
            </a:fld>
            <a:endParaRPr lang="en-IN"/>
          </a:p>
        </p:txBody>
      </p:sp>
      <p:graphicFrame>
        <p:nvGraphicFramePr>
          <p:cNvPr id="5" name="Table 2">
            <a:extLst>
              <a:ext uri="{FF2B5EF4-FFF2-40B4-BE49-F238E27FC236}">
                <a16:creationId xmlns:a16="http://schemas.microsoft.com/office/drawing/2014/main" id="{26F02A4F-D233-F828-E578-ABF5B1C049FA}"/>
              </a:ext>
            </a:extLst>
          </p:cNvPr>
          <p:cNvGraphicFramePr>
            <a:graphicFrameLocks noGrp="1"/>
          </p:cNvGraphicFramePr>
          <p:nvPr>
            <p:extLst>
              <p:ext uri="{D42A27DB-BD31-4B8C-83A1-F6EECF244321}">
                <p14:modId xmlns:p14="http://schemas.microsoft.com/office/powerpoint/2010/main" val="1599545483"/>
              </p:ext>
            </p:extLst>
          </p:nvPr>
        </p:nvGraphicFramePr>
        <p:xfrm>
          <a:off x="685800" y="990600"/>
          <a:ext cx="11074400" cy="498510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0000"/>
                    </a:ext>
                  </a:extLst>
                </a:gridCol>
                <a:gridCol w="6197600">
                  <a:extLst>
                    <a:ext uri="{9D8B030D-6E8A-4147-A177-3AD203B41FA5}">
                      <a16:colId xmlns:a16="http://schemas.microsoft.com/office/drawing/2014/main" val="20001"/>
                    </a:ext>
                  </a:extLst>
                </a:gridCol>
              </a:tblGrid>
              <a:tr h="396289">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L="121920" marR="121920" marT="45726" marB="45726"/>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marL="121920" marR="121920" marT="45726" marB="45726"/>
                </a:tc>
                <a:extLst>
                  <a:ext uri="{0D108BD9-81ED-4DB2-BD59-A6C34878D82A}">
                    <a16:rowId xmlns:a16="http://schemas.microsoft.com/office/drawing/2014/main" val="10000"/>
                  </a:ext>
                </a:extLst>
              </a:tr>
              <a:tr h="762094">
                <a:tc>
                  <a:txBody>
                    <a:bodyPr/>
                    <a:lstStyle/>
                    <a:p>
                      <a:pPr>
                        <a:lnSpc>
                          <a:spcPct val="150000"/>
                        </a:lnSpc>
                      </a:pPr>
                      <a:r>
                        <a:rPr lang="en-US" sz="2000" dirty="0"/>
                        <a:t>overview of data persistence</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 CO5</a:t>
                      </a:r>
                    </a:p>
                  </a:txBody>
                  <a:tcPr marL="121920" marR="121920" marT="45726" marB="45726"/>
                </a:tc>
                <a:extLst>
                  <a:ext uri="{0D108BD9-81ED-4DB2-BD59-A6C34878D82A}">
                    <a16:rowId xmlns:a16="http://schemas.microsoft.com/office/drawing/2014/main" val="10001"/>
                  </a:ext>
                </a:extLst>
              </a:tr>
              <a:tr h="396289">
                <a:tc>
                  <a:txBody>
                    <a:bodyPr/>
                    <a:lstStyle/>
                    <a:p>
                      <a:pPr>
                        <a:lnSpc>
                          <a:spcPct val="150000"/>
                        </a:lnSpc>
                      </a:pPr>
                      <a:r>
                        <a:rPr lang="en-US" sz="2000" dirty="0"/>
                        <a:t>Overview of ORM tools</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CO5</a:t>
                      </a:r>
                    </a:p>
                  </a:txBody>
                  <a:tcPr marL="121920" marR="121920" marT="45726" marB="45726"/>
                </a:tc>
                <a:extLst>
                  <a:ext uri="{0D108BD9-81ED-4DB2-BD59-A6C34878D82A}">
                    <a16:rowId xmlns:a16="http://schemas.microsoft.com/office/drawing/2014/main" val="10002"/>
                  </a:ext>
                </a:extLst>
              </a:tr>
              <a:tr h="396289">
                <a:tc>
                  <a:txBody>
                    <a:bodyPr/>
                    <a:lstStyle/>
                    <a:p>
                      <a:pPr>
                        <a:lnSpc>
                          <a:spcPct val="150000"/>
                        </a:lnSpc>
                      </a:pPr>
                      <a:r>
                        <a:rPr lang="en-US" sz="2000" dirty="0"/>
                        <a:t>Understanding JPA</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CO5</a:t>
                      </a:r>
                    </a:p>
                  </a:txBody>
                  <a:tcPr marL="121920" marR="121920" marT="45726" marB="45726"/>
                </a:tc>
                <a:extLst>
                  <a:ext uri="{0D108BD9-81ED-4DB2-BD59-A6C34878D82A}">
                    <a16:rowId xmlns:a16="http://schemas.microsoft.com/office/drawing/2014/main" val="10003"/>
                  </a:ext>
                </a:extLst>
              </a:tr>
              <a:tr h="396289">
                <a:tc>
                  <a:txBody>
                    <a:bodyPr/>
                    <a:lstStyle/>
                    <a:p>
                      <a:pPr>
                        <a:lnSpc>
                          <a:spcPct val="150000"/>
                        </a:lnSpc>
                      </a:pPr>
                      <a:r>
                        <a:rPr lang="en-US" sz="2000" dirty="0"/>
                        <a:t>Entities</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 CO5</a:t>
                      </a:r>
                    </a:p>
                  </a:txBody>
                  <a:tcPr marL="121920" marR="121920" marT="45726" marB="45726"/>
                </a:tc>
                <a:extLst>
                  <a:ext uri="{0D108BD9-81ED-4DB2-BD59-A6C34878D82A}">
                    <a16:rowId xmlns:a16="http://schemas.microsoft.com/office/drawing/2014/main" val="10004"/>
                  </a:ext>
                </a:extLst>
              </a:tr>
              <a:tr h="396289">
                <a:tc>
                  <a:txBody>
                    <a:bodyPr/>
                    <a:lstStyle/>
                    <a:p>
                      <a:pPr>
                        <a:lnSpc>
                          <a:spcPct val="150000"/>
                        </a:lnSpc>
                      </a:pPr>
                      <a:r>
                        <a:rPr lang="en-US" sz="2000" dirty="0"/>
                        <a:t>Requirement for Entity Class</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CO5</a:t>
                      </a:r>
                    </a:p>
                  </a:txBody>
                  <a:tcPr marL="121920" marR="121920" marT="45726" marB="45726"/>
                </a:tc>
                <a:extLst>
                  <a:ext uri="{0D108BD9-81ED-4DB2-BD59-A6C34878D82A}">
                    <a16:rowId xmlns:a16="http://schemas.microsoft.com/office/drawing/2014/main" val="10005"/>
                  </a:ext>
                </a:extLst>
              </a:tr>
              <a:tr h="396289">
                <a:tc>
                  <a:txBody>
                    <a:bodyPr/>
                    <a:lstStyle/>
                    <a:p>
                      <a:pPr>
                        <a:lnSpc>
                          <a:spcPct val="150000"/>
                        </a:lnSpc>
                      </a:pPr>
                      <a:r>
                        <a:rPr lang="en-US" sz="2000" dirty="0"/>
                        <a:t>Persistent Fields and Properties</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CO5</a:t>
                      </a:r>
                    </a:p>
                  </a:txBody>
                  <a:tcPr marL="121920" marR="121920" marT="45726" marB="45726"/>
                </a:tc>
                <a:extLst>
                  <a:ext uri="{0D108BD9-81ED-4DB2-BD59-A6C34878D82A}">
                    <a16:rowId xmlns:a16="http://schemas.microsoft.com/office/drawing/2014/main" val="10006"/>
                  </a:ext>
                </a:extLst>
              </a:tr>
              <a:tr h="396289">
                <a:tc>
                  <a:txBody>
                    <a:bodyPr/>
                    <a:lstStyle/>
                    <a:p>
                      <a:pPr>
                        <a:lnSpc>
                          <a:spcPct val="150000"/>
                        </a:lnSpc>
                      </a:pPr>
                      <a:r>
                        <a:rPr lang="en-US" sz="2000" dirty="0"/>
                        <a:t>Primary keys in Entries</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 CO5</a:t>
                      </a:r>
                    </a:p>
                  </a:txBody>
                  <a:tcPr marL="121920" marR="121920" marT="45726" marB="45726"/>
                </a:tc>
                <a:extLst>
                  <a:ext uri="{0D108BD9-81ED-4DB2-BD59-A6C34878D82A}">
                    <a16:rowId xmlns:a16="http://schemas.microsoft.com/office/drawing/2014/main" val="10007"/>
                  </a:ext>
                </a:extLst>
              </a:tr>
              <a:tr h="396289">
                <a:tc>
                  <a:txBody>
                    <a:bodyPr/>
                    <a:lstStyle/>
                    <a:p>
                      <a:pPr>
                        <a:lnSpc>
                          <a:spcPct val="150000"/>
                        </a:lnSpc>
                      </a:pPr>
                      <a:r>
                        <a:rPr lang="en-US" sz="2000" dirty="0"/>
                        <a:t>Entity Management</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CO5</a:t>
                      </a:r>
                    </a:p>
                  </a:txBody>
                  <a:tcPr marL="121920" marR="121920" marT="45726" marB="45726"/>
                </a:tc>
                <a:extLst>
                  <a:ext uri="{0D108BD9-81ED-4DB2-BD59-A6C34878D82A}">
                    <a16:rowId xmlns:a16="http://schemas.microsoft.com/office/drawing/2014/main" val="10008"/>
                  </a:ext>
                </a:extLst>
              </a:tr>
              <a:tr h="396289">
                <a:tc>
                  <a:txBody>
                    <a:bodyPr/>
                    <a:lstStyle/>
                    <a:p>
                      <a:pPr>
                        <a:lnSpc>
                          <a:spcPct val="150000"/>
                        </a:lnSpc>
                      </a:pPr>
                      <a:r>
                        <a:rPr lang="en-US" sz="2000" dirty="0"/>
                        <a:t>Entities Relationships. </a:t>
                      </a:r>
                      <a:endParaRPr lang="en-US" altLang="en-US" sz="2000" dirty="0">
                        <a:latin typeface="Times New Roman" panose="02020603050405020304" pitchFamily="18" charset="0"/>
                        <a:cs typeface="Times New Roman" panose="02020603050405020304" pitchFamily="18" charset="0"/>
                      </a:endParaRP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CO5</a:t>
                      </a:r>
                    </a:p>
                  </a:txBody>
                  <a:tcPr marL="121920" marR="121920" marT="45726" marB="45726"/>
                </a:tc>
                <a:extLst>
                  <a:ext uri="{0D108BD9-81ED-4DB2-BD59-A6C34878D82A}">
                    <a16:rowId xmlns:a16="http://schemas.microsoft.com/office/drawing/2014/main" val="10009"/>
                  </a:ext>
                </a:extLst>
              </a:tr>
            </a:tbl>
          </a:graphicData>
        </a:graphic>
      </p:graphicFrame>
      <p:sp>
        <p:nvSpPr>
          <p:cNvPr id="7" name="TextBox 6">
            <a:extLst>
              <a:ext uri="{FF2B5EF4-FFF2-40B4-BE49-F238E27FC236}">
                <a16:creationId xmlns:a16="http://schemas.microsoft.com/office/drawing/2014/main" id="{D9173F5A-6401-1B9F-9DE6-DB91B876039C}"/>
              </a:ext>
            </a:extLst>
          </p:cNvPr>
          <p:cNvSpPr txBox="1"/>
          <p:nvPr/>
        </p:nvSpPr>
        <p:spPr>
          <a:xfrm>
            <a:off x="2518144" y="240618"/>
            <a:ext cx="6092456" cy="584775"/>
          </a:xfrm>
          <a:prstGeom prst="rect">
            <a:avLst/>
          </a:prstGeom>
          <a:noFill/>
        </p:spPr>
        <p:txBody>
          <a:bodyPr wrap="square">
            <a:spAutoFit/>
          </a:bodyPr>
          <a:lstStyle/>
          <a:p>
            <a:pPr algn="ctr" defTabSz="992764" fontAlgn="auto">
              <a:spcBef>
                <a:spcPts val="0"/>
              </a:spcBef>
              <a:spcAft>
                <a:spcPts val="0"/>
              </a:spcAft>
              <a:defRPr/>
            </a:pPr>
            <a:r>
              <a:rPr lang="en-US" sz="3200" b="1" dirty="0">
                <a:latin typeface="Times New Roman" panose="02020603050405020304" pitchFamily="18" charset="0"/>
                <a:cs typeface="Times New Roman" panose="02020603050405020304" pitchFamily="18" charset="0"/>
              </a:rPr>
              <a:t>Topic mapping with CO </a:t>
            </a:r>
          </a:p>
        </p:txBody>
      </p:sp>
    </p:spTree>
    <p:extLst>
      <p:ext uri="{BB962C8B-B14F-4D97-AF65-F5344CB8AC3E}">
        <p14:creationId xmlns:p14="http://schemas.microsoft.com/office/powerpoint/2010/main" val="337813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F7272-A756-6892-CE36-D32D2E84BFCF}"/>
              </a:ext>
            </a:extLst>
          </p:cNvPr>
          <p:cNvSpPr>
            <a:spLocks noGrp="1"/>
          </p:cNvSpPr>
          <p:nvPr>
            <p:ph type="dt" sz="half" idx="10"/>
          </p:nvPr>
        </p:nvSpPr>
        <p:spPr/>
        <p:txBody>
          <a:bodyPr/>
          <a:lstStyle/>
          <a:p>
            <a:fld id="{18BD06C9-A83B-46EC-9330-DD5CD254F6A9}" type="datetime1">
              <a:rPr lang="en-US" smtClean="0"/>
              <a:t>1/29/2025</a:t>
            </a:fld>
            <a:endParaRPr lang="en-IN"/>
          </a:p>
        </p:txBody>
      </p:sp>
      <p:sp>
        <p:nvSpPr>
          <p:cNvPr id="3" name="Footer Placeholder 2">
            <a:extLst>
              <a:ext uri="{FF2B5EF4-FFF2-40B4-BE49-F238E27FC236}">
                <a16:creationId xmlns:a16="http://schemas.microsoft.com/office/drawing/2014/main" id="{94C0A931-75EC-D238-5F88-ABBBCFD81A30}"/>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13DE81E9-014B-613A-CDE4-191FDA7EC646}"/>
              </a:ext>
            </a:extLst>
          </p:cNvPr>
          <p:cNvSpPr>
            <a:spLocks noGrp="1"/>
          </p:cNvSpPr>
          <p:nvPr>
            <p:ph type="sldNum" sz="quarter" idx="12"/>
          </p:nvPr>
        </p:nvSpPr>
        <p:spPr/>
        <p:txBody>
          <a:bodyPr/>
          <a:lstStyle/>
          <a:p>
            <a:fld id="{D4AC43BF-6EE8-4137-B6AC-14832BEEB3CF}" type="slidenum">
              <a:rPr lang="en-IN" smtClean="0"/>
              <a:t>19</a:t>
            </a:fld>
            <a:endParaRPr lang="en-IN"/>
          </a:p>
        </p:txBody>
      </p:sp>
      <p:sp>
        <p:nvSpPr>
          <p:cNvPr id="6" name="TextBox 5">
            <a:extLst>
              <a:ext uri="{FF2B5EF4-FFF2-40B4-BE49-F238E27FC236}">
                <a16:creationId xmlns:a16="http://schemas.microsoft.com/office/drawing/2014/main" id="{309083F9-4135-084C-72D9-C70FEA6A895E}"/>
              </a:ext>
            </a:extLst>
          </p:cNvPr>
          <p:cNvSpPr txBox="1"/>
          <p:nvPr/>
        </p:nvSpPr>
        <p:spPr>
          <a:xfrm>
            <a:off x="1752600" y="136525"/>
            <a:ext cx="9142228" cy="584775"/>
          </a:xfrm>
          <a:prstGeom prst="rect">
            <a:avLst/>
          </a:prstGeom>
          <a:noFill/>
        </p:spPr>
        <p:txBody>
          <a:bodyPr wrap="square">
            <a:spAutoFit/>
          </a:bodyPr>
          <a:lstStyle/>
          <a:p>
            <a:r>
              <a:rPr lang="en-US" sz="3200" b="1" dirty="0"/>
              <a:t>Introduction &amp; overview of data persistence</a:t>
            </a:r>
            <a:endParaRPr lang="en-IN" sz="3200" b="1" dirty="0"/>
          </a:p>
        </p:txBody>
      </p:sp>
      <p:sp>
        <p:nvSpPr>
          <p:cNvPr id="7" name="Subtitle 2">
            <a:extLst>
              <a:ext uri="{FF2B5EF4-FFF2-40B4-BE49-F238E27FC236}">
                <a16:creationId xmlns:a16="http://schemas.microsoft.com/office/drawing/2014/main" id="{4DE17A1B-9899-615E-E28D-4A9BBDA83E9A}"/>
              </a:ext>
            </a:extLst>
          </p:cNvPr>
          <p:cNvSpPr txBox="1">
            <a:spLocks/>
          </p:cNvSpPr>
          <p:nvPr/>
        </p:nvSpPr>
        <p:spPr>
          <a:xfrm>
            <a:off x="696913" y="1036638"/>
            <a:ext cx="11049000" cy="53038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pPr>
            <a:r>
              <a:rPr lang="en-US" sz="2400">
                <a:latin typeface="Times New Roman" panose="02020603050405020304" pitchFamily="18" charset="0"/>
                <a:cs typeface="Times New Roman" panose="02020603050405020304" pitchFamily="18" charset="0"/>
              </a:rPr>
              <a:t> </a:t>
            </a:r>
            <a:r>
              <a:rPr lang="en-US" sz="2400"/>
              <a:t>JPA is used to persist data between Java object and relational database.</a:t>
            </a:r>
          </a:p>
          <a:p>
            <a:pPr marL="342900" indent="-342900" algn="just">
              <a:lnSpc>
                <a:spcPct val="150000"/>
              </a:lnSpc>
            </a:pPr>
            <a:r>
              <a:rPr lang="en-US" sz="2400"/>
              <a:t> JPA acts as a bridge between object-oriented domain models and relational database systems.</a:t>
            </a:r>
          </a:p>
          <a:p>
            <a:pPr marL="342900" indent="-342900" algn="just">
              <a:lnSpc>
                <a:spcPct val="150000"/>
              </a:lnSpc>
            </a:pPr>
            <a:r>
              <a:rPr lang="en-US" sz="2400"/>
              <a:t>As JPA is just a specification, it doesn't perform any operation by itself.</a:t>
            </a:r>
          </a:p>
          <a:p>
            <a:pPr marL="342900" indent="-342900" algn="just">
              <a:lnSpc>
                <a:spcPct val="150000"/>
              </a:lnSpc>
            </a:pPr>
            <a:r>
              <a:rPr lang="en-US" sz="2400"/>
              <a:t> It requires an implementation. </a:t>
            </a:r>
          </a:p>
          <a:p>
            <a:pPr marL="342900" indent="-342900" algn="just">
              <a:lnSpc>
                <a:spcPct val="150000"/>
              </a:lnSpc>
            </a:pPr>
            <a:r>
              <a:rPr lang="en-US" sz="2400"/>
              <a:t>So, ORM tools like Hibernate, TopLink and iBatis implements JPA specifications for data persistence.</a:t>
            </a:r>
          </a:p>
          <a:p>
            <a:pPr marL="342900" indent="-342900" algn="just">
              <a:lnSpc>
                <a:spcPct val="150000"/>
              </a:lnSpc>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23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F5E005-B6BF-3D04-1CEF-32C9D63B176F}"/>
              </a:ext>
            </a:extLst>
          </p:cNvPr>
          <p:cNvSpPr>
            <a:spLocks noGrp="1"/>
          </p:cNvSpPr>
          <p:nvPr>
            <p:ph type="dt" sz="half" idx="10"/>
          </p:nvPr>
        </p:nvSpPr>
        <p:spPr/>
        <p:txBody>
          <a:bodyPr/>
          <a:lstStyle/>
          <a:p>
            <a:fld id="{9873EE71-C006-4316-AFD6-12299454D165}" type="datetime1">
              <a:rPr lang="en-US" smtClean="0"/>
              <a:t>1/29/2025</a:t>
            </a:fld>
            <a:endParaRPr lang="en-IN"/>
          </a:p>
        </p:txBody>
      </p:sp>
      <p:sp>
        <p:nvSpPr>
          <p:cNvPr id="5" name="Footer Placeholder 4">
            <a:extLst>
              <a:ext uri="{FF2B5EF4-FFF2-40B4-BE49-F238E27FC236}">
                <a16:creationId xmlns:a16="http://schemas.microsoft.com/office/drawing/2014/main" id="{23EDDD69-9478-5B6A-67C5-E8A6B57569DA}"/>
              </a:ext>
            </a:extLst>
          </p:cNvPr>
          <p:cNvSpPr>
            <a:spLocks noGrp="1"/>
          </p:cNvSpPr>
          <p:nvPr>
            <p:ph type="ftr" sz="quarter" idx="11"/>
          </p:nvPr>
        </p:nvSpPr>
        <p:spPr/>
        <p:txBody>
          <a:bodyPr/>
          <a:lstStyle/>
          <a:p>
            <a:r>
              <a:rPr lang="en-IN"/>
              <a:t>Shweta Singh            AMICSE0601/ACSE0601/ACSEHO601               Unit-5</a:t>
            </a:r>
          </a:p>
        </p:txBody>
      </p:sp>
      <p:sp>
        <p:nvSpPr>
          <p:cNvPr id="6" name="Slide Number Placeholder 5">
            <a:extLst>
              <a:ext uri="{FF2B5EF4-FFF2-40B4-BE49-F238E27FC236}">
                <a16:creationId xmlns:a16="http://schemas.microsoft.com/office/drawing/2014/main" id="{C590A776-899F-41B6-AC6F-4C521EFDBC21}"/>
              </a:ext>
            </a:extLst>
          </p:cNvPr>
          <p:cNvSpPr>
            <a:spLocks noGrp="1"/>
          </p:cNvSpPr>
          <p:nvPr>
            <p:ph type="sldNum" sz="quarter" idx="12"/>
          </p:nvPr>
        </p:nvSpPr>
        <p:spPr/>
        <p:txBody>
          <a:bodyPr/>
          <a:lstStyle/>
          <a:p>
            <a:fld id="{D4AC43BF-6EE8-4137-B6AC-14832BEEB3CF}" type="slidenum">
              <a:rPr lang="en-IN" smtClean="0"/>
              <a:t>2</a:t>
            </a:fld>
            <a:endParaRPr lang="en-IN"/>
          </a:p>
        </p:txBody>
      </p:sp>
      <p:sp>
        <p:nvSpPr>
          <p:cNvPr id="8" name="TextBox 7">
            <a:extLst>
              <a:ext uri="{FF2B5EF4-FFF2-40B4-BE49-F238E27FC236}">
                <a16:creationId xmlns:a16="http://schemas.microsoft.com/office/drawing/2014/main" id="{1C50E4DD-003C-9E58-8E62-90EE1F55A436}"/>
              </a:ext>
            </a:extLst>
          </p:cNvPr>
          <p:cNvSpPr txBox="1"/>
          <p:nvPr/>
        </p:nvSpPr>
        <p:spPr>
          <a:xfrm>
            <a:off x="3048000" y="159465"/>
            <a:ext cx="6096000" cy="707886"/>
          </a:xfrm>
          <a:prstGeom prst="rect">
            <a:avLst/>
          </a:prstGeom>
          <a:noFill/>
        </p:spPr>
        <p:txBody>
          <a:bodyPr wrap="square">
            <a:spAutoFit/>
          </a:bodyPr>
          <a:lstStyle/>
          <a:p>
            <a:pPr algn="ctr">
              <a:spcBef>
                <a:spcPct val="0"/>
              </a:spcBef>
              <a:defRPr/>
            </a:pPr>
            <a:r>
              <a:rPr lang="en-US" sz="4000" dirty="0"/>
              <a:t>Faculty Introduction</a:t>
            </a:r>
          </a:p>
        </p:txBody>
      </p:sp>
      <p:graphicFrame>
        <p:nvGraphicFramePr>
          <p:cNvPr id="9" name="Table 10">
            <a:extLst>
              <a:ext uri="{FF2B5EF4-FFF2-40B4-BE49-F238E27FC236}">
                <a16:creationId xmlns:a16="http://schemas.microsoft.com/office/drawing/2014/main" id="{0D2886FD-CB5D-71BF-DFBC-CDCFE2DC2785}"/>
              </a:ext>
            </a:extLst>
          </p:cNvPr>
          <p:cNvGraphicFramePr>
            <a:graphicFrameLocks noGrp="1"/>
          </p:cNvGraphicFramePr>
          <p:nvPr>
            <p:extLst>
              <p:ext uri="{D42A27DB-BD31-4B8C-83A1-F6EECF244321}">
                <p14:modId xmlns:p14="http://schemas.microsoft.com/office/powerpoint/2010/main" val="3753889642"/>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err="1"/>
                        <a:t>Shweta</a:t>
                      </a:r>
                      <a:r>
                        <a:rPr lang="en-US" sz="2600" baseline="0" dirty="0"/>
                        <a:t> Singh</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solidFill>
                      <a:schemeClr val="accent2">
                        <a:lumMod val="60000"/>
                        <a:lumOff val="40000"/>
                        <a:alpha val="20000"/>
                      </a:schemeClr>
                    </a:solidFill>
                  </a:tcPr>
                </a:tc>
                <a:tc>
                  <a:txBody>
                    <a:bodyPr/>
                    <a:lstStyle/>
                    <a:p>
                      <a:r>
                        <a:rPr lang="en-US" sz="2600" dirty="0"/>
                        <a:t>M. Tech. (CSE),Pursuing </a:t>
                      </a:r>
                      <a:r>
                        <a:rPr lang="en-US" sz="2600" dirty="0" err="1"/>
                        <a:t>Ph.d</a:t>
                      </a:r>
                      <a:r>
                        <a:rPr lang="en-US" sz="2600" dirty="0"/>
                        <a:t>(Engineering)</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solidFill>
                      <a:schemeClr val="accent2">
                        <a:lumMod val="60000"/>
                        <a:lumOff val="40000"/>
                        <a:alpha val="20000"/>
                      </a:schemeClr>
                    </a:solidFill>
                  </a:tcPr>
                </a:tc>
                <a:tc>
                  <a:txBody>
                    <a:bodyPr/>
                    <a:lstStyle/>
                    <a:p>
                      <a:r>
                        <a:rPr lang="en-IN" sz="2600" dirty="0"/>
                        <a:t>Computer</a:t>
                      </a:r>
                      <a:r>
                        <a:rPr lang="en-IN" sz="2600" baseline="0" dirty="0"/>
                        <a:t> Science &amp; Engineering-AI</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13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solidFill>
                      <a:schemeClr val="accent2">
                        <a:lumMod val="60000"/>
                        <a:lumOff val="40000"/>
                        <a:alpha val="2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1 years</a:t>
                      </a:r>
                    </a:p>
                  </a:txBody>
                  <a:tcPr>
                    <a:solidFill>
                      <a:schemeClr val="accent2">
                        <a:lumMod val="60000"/>
                        <a:lumOff val="40000"/>
                        <a:alpha val="20000"/>
                      </a:schemeClr>
                    </a:solidFill>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Core Java and Advance Java</a:t>
                      </a:r>
                      <a:r>
                        <a:rPr lang="en-US" sz="2600" baseline="0" dirty="0"/>
                        <a:t> </a:t>
                      </a:r>
                      <a:r>
                        <a:rPr lang="en-US" sz="2600" dirty="0"/>
                        <a:t>, BDA using</a:t>
                      </a:r>
                      <a:r>
                        <a:rPr lang="en-US" sz="2600" baseline="0" dirty="0"/>
                        <a:t> </a:t>
                      </a:r>
                      <a:r>
                        <a:rPr lang="en-US" sz="2600" dirty="0"/>
                        <a:t>Excel, Artificial Intelligence, Soft Computing, C Programming, Web Technology, Discrete </a:t>
                      </a:r>
                      <a:r>
                        <a:rPr lang="en-US" sz="2600" dirty="0" err="1"/>
                        <a:t>Mathematics,Operating</a:t>
                      </a:r>
                      <a:r>
                        <a:rPr lang="en-US" sz="2600" dirty="0"/>
                        <a:t> </a:t>
                      </a:r>
                      <a:r>
                        <a:rPr lang="en-US" sz="2600" dirty="0" err="1"/>
                        <a:t>System,OOPs</a:t>
                      </a:r>
                      <a:r>
                        <a:rPr lang="en-US" sz="2600" dirty="0"/>
                        <a:t> ,C++,Computer Graphics.</a:t>
                      </a:r>
                      <a:endParaRPr lang="en-IN" sz="2600" dirty="0"/>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334230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0A09E-EEDF-8469-2B63-A92B576FAFD1}"/>
              </a:ext>
            </a:extLst>
          </p:cNvPr>
          <p:cNvSpPr>
            <a:spLocks noGrp="1"/>
          </p:cNvSpPr>
          <p:nvPr>
            <p:ph type="dt" sz="half" idx="10"/>
          </p:nvPr>
        </p:nvSpPr>
        <p:spPr/>
        <p:txBody>
          <a:bodyPr/>
          <a:lstStyle/>
          <a:p>
            <a:fld id="{C0174606-D3D2-49B0-A3F7-0FBDADB71923}" type="datetime1">
              <a:rPr lang="en-US" smtClean="0"/>
              <a:t>1/29/2025</a:t>
            </a:fld>
            <a:endParaRPr lang="en-IN"/>
          </a:p>
        </p:txBody>
      </p:sp>
      <p:sp>
        <p:nvSpPr>
          <p:cNvPr id="3" name="Footer Placeholder 2">
            <a:extLst>
              <a:ext uri="{FF2B5EF4-FFF2-40B4-BE49-F238E27FC236}">
                <a16:creationId xmlns:a16="http://schemas.microsoft.com/office/drawing/2014/main" id="{50287CE0-3B94-AD7F-E6C4-2543504B8D5D}"/>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4D12A250-1D6D-BC3B-0920-C871105B0AF4}"/>
              </a:ext>
            </a:extLst>
          </p:cNvPr>
          <p:cNvSpPr>
            <a:spLocks noGrp="1"/>
          </p:cNvSpPr>
          <p:nvPr>
            <p:ph type="sldNum" sz="quarter" idx="12"/>
          </p:nvPr>
        </p:nvSpPr>
        <p:spPr/>
        <p:txBody>
          <a:bodyPr/>
          <a:lstStyle/>
          <a:p>
            <a:fld id="{D4AC43BF-6EE8-4137-B6AC-14832BEEB3CF}" type="slidenum">
              <a:rPr lang="en-IN" smtClean="0"/>
              <a:t>20</a:t>
            </a:fld>
            <a:endParaRPr lang="en-IN"/>
          </a:p>
        </p:txBody>
      </p:sp>
      <p:sp>
        <p:nvSpPr>
          <p:cNvPr id="6" name="TextBox 5">
            <a:extLst>
              <a:ext uri="{FF2B5EF4-FFF2-40B4-BE49-F238E27FC236}">
                <a16:creationId xmlns:a16="http://schemas.microsoft.com/office/drawing/2014/main" id="{D12C1D3A-9DD1-ECB4-7862-10F643EE09CC}"/>
              </a:ext>
            </a:extLst>
          </p:cNvPr>
          <p:cNvSpPr txBox="1"/>
          <p:nvPr/>
        </p:nvSpPr>
        <p:spPr>
          <a:xfrm>
            <a:off x="3049772" y="357594"/>
            <a:ext cx="6092456" cy="584775"/>
          </a:xfrm>
          <a:prstGeom prst="rect">
            <a:avLst/>
          </a:prstGeom>
          <a:noFill/>
        </p:spPr>
        <p:txBody>
          <a:bodyPr wrap="square">
            <a:spAutoFit/>
          </a:bodyPr>
          <a:lstStyle/>
          <a:p>
            <a:r>
              <a:rPr lang="en-US" sz="3200" b="1" dirty="0">
                <a:latin typeface="Times New Roman" pitchFamily="18" charset="0"/>
                <a:cs typeface="Times New Roman" pitchFamily="18" charset="0"/>
              </a:rPr>
              <a:t> </a:t>
            </a:r>
            <a:r>
              <a:rPr lang="en-US" sz="3200" b="1" dirty="0"/>
              <a:t>JPA Versions</a:t>
            </a:r>
            <a:endParaRPr lang="en-IN" sz="3200" dirty="0"/>
          </a:p>
        </p:txBody>
      </p:sp>
      <p:sp>
        <p:nvSpPr>
          <p:cNvPr id="7" name="Subtitle 2">
            <a:extLst>
              <a:ext uri="{FF2B5EF4-FFF2-40B4-BE49-F238E27FC236}">
                <a16:creationId xmlns:a16="http://schemas.microsoft.com/office/drawing/2014/main" id="{01A23FC7-67A5-6F11-CFB2-24FCD00B8365}"/>
              </a:ext>
            </a:extLst>
          </p:cNvPr>
          <p:cNvSpPr txBox="1">
            <a:spLocks/>
          </p:cNvSpPr>
          <p:nvPr/>
        </p:nvSpPr>
        <p:spPr>
          <a:xfrm>
            <a:off x="457200" y="1036638"/>
            <a:ext cx="11288713" cy="53038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0"/>
              </a:spcBef>
            </a:pPr>
            <a:r>
              <a:rPr lang="en-US" altLang="en-US" sz="2000">
                <a:solidFill>
                  <a:srgbClr val="333333"/>
                </a:solidFill>
                <a:latin typeface="inter-regular"/>
              </a:rPr>
              <a:t>The first version of Java Persistenece API, </a:t>
            </a:r>
          </a:p>
          <a:p>
            <a:pPr marL="342900" indent="-342900">
              <a:lnSpc>
                <a:spcPct val="150000"/>
              </a:lnSpc>
              <a:spcBef>
                <a:spcPct val="0"/>
              </a:spcBef>
            </a:pPr>
            <a:r>
              <a:rPr lang="en-US" altLang="en-US" sz="2000">
                <a:solidFill>
                  <a:srgbClr val="333333"/>
                </a:solidFill>
                <a:latin typeface="inter-regular"/>
              </a:rPr>
              <a:t>JPA 1.0 was released in 2006 as a part of EJB 3.0 specification.</a:t>
            </a:r>
            <a:endParaRPr lang="en-US" altLang="en-US" sz="2000"/>
          </a:p>
          <a:p>
            <a:pPr>
              <a:lnSpc>
                <a:spcPct val="150000"/>
              </a:lnSpc>
              <a:spcBef>
                <a:spcPct val="0"/>
              </a:spcBef>
            </a:pPr>
            <a:r>
              <a:rPr lang="en-US" altLang="en-US" sz="2000">
                <a:solidFill>
                  <a:srgbClr val="333333"/>
                </a:solidFill>
                <a:latin typeface="inter-regular"/>
              </a:rPr>
              <a:t>Following are the other development versions released under JPA specification: </a:t>
            </a:r>
            <a:endParaRPr lang="en-US" altLang="en-US" sz="2000"/>
          </a:p>
          <a:p>
            <a:pPr>
              <a:lnSpc>
                <a:spcPct val="150000"/>
              </a:lnSpc>
              <a:spcBef>
                <a:spcPct val="0"/>
              </a:spcBef>
              <a:buFontTx/>
              <a:buChar char="•"/>
            </a:pPr>
            <a:r>
              <a:rPr lang="en-US" altLang="en-US" sz="2000">
                <a:solidFill>
                  <a:srgbClr val="000000"/>
                </a:solidFill>
                <a:latin typeface="inter-regular"/>
              </a:rPr>
              <a:t>JPA 2.0 - This version was released in the last of 2009. Following are the important features of this version: -</a:t>
            </a:r>
            <a:endParaRPr lang="en-US" altLang="en-US" sz="2000">
              <a:solidFill>
                <a:srgbClr val="333333"/>
              </a:solidFill>
              <a:latin typeface="inter-regular"/>
            </a:endParaRPr>
          </a:p>
          <a:p>
            <a:pPr lvl="1">
              <a:lnSpc>
                <a:spcPct val="150000"/>
              </a:lnSpc>
              <a:spcBef>
                <a:spcPct val="0"/>
              </a:spcBef>
              <a:buFontTx/>
              <a:buChar char="•"/>
            </a:pPr>
            <a:r>
              <a:rPr lang="en-US" altLang="en-US" sz="2000">
                <a:solidFill>
                  <a:srgbClr val="000000"/>
                </a:solidFill>
                <a:latin typeface="inter-regular"/>
              </a:rPr>
              <a:t>It supports validation.</a:t>
            </a:r>
          </a:p>
          <a:p>
            <a:pPr lvl="1">
              <a:lnSpc>
                <a:spcPct val="150000"/>
              </a:lnSpc>
              <a:spcBef>
                <a:spcPct val="0"/>
              </a:spcBef>
              <a:buFontTx/>
              <a:buChar char="•"/>
            </a:pPr>
            <a:r>
              <a:rPr lang="en-US" altLang="en-US" sz="2000">
                <a:solidFill>
                  <a:srgbClr val="000000"/>
                </a:solidFill>
                <a:latin typeface="inter-regular"/>
              </a:rPr>
              <a:t>It expands the functionality of object-relational mapping.</a:t>
            </a:r>
          </a:p>
          <a:p>
            <a:pPr lvl="1">
              <a:lnSpc>
                <a:spcPct val="150000"/>
              </a:lnSpc>
              <a:spcBef>
                <a:spcPct val="0"/>
              </a:spcBef>
              <a:buFontTx/>
              <a:buChar char="•"/>
            </a:pPr>
            <a:r>
              <a:rPr lang="en-US" altLang="en-US" sz="2000">
                <a:solidFill>
                  <a:srgbClr val="000000"/>
                </a:solidFill>
                <a:latin typeface="inter-regular"/>
              </a:rPr>
              <a:t>It shares the object of cache support.</a:t>
            </a:r>
            <a:endParaRPr lang="en-US" altLang="en-US" sz="2000">
              <a:solidFill>
                <a:srgbClr val="333333"/>
              </a:solidFill>
              <a:latin typeface="inter-regular"/>
            </a:endParaRPr>
          </a:p>
          <a:p>
            <a:pPr>
              <a:lnSpc>
                <a:spcPct val="150000"/>
              </a:lnSpc>
              <a:spcBef>
                <a:spcPct val="0"/>
              </a:spcBef>
              <a:buFontTx/>
              <a:buChar char="•"/>
            </a:pPr>
            <a:r>
              <a:rPr lang="en-US" altLang="en-US" sz="2000">
                <a:solidFill>
                  <a:srgbClr val="000000"/>
                </a:solidFill>
                <a:latin typeface="inter-regular"/>
              </a:rPr>
              <a:t>JPA 2.1 - The JPA 2.1 was released in 2013 with the following features: -</a:t>
            </a:r>
            <a:endParaRPr lang="en-US" altLang="en-US" sz="2000">
              <a:solidFill>
                <a:srgbClr val="333333"/>
              </a:solidFill>
              <a:latin typeface="inter-regular"/>
            </a:endParaRPr>
          </a:p>
          <a:p>
            <a:pPr lvl="1">
              <a:lnSpc>
                <a:spcPct val="150000"/>
              </a:lnSpc>
              <a:spcBef>
                <a:spcPct val="0"/>
              </a:spcBef>
              <a:buFontTx/>
              <a:buChar char="•"/>
            </a:pPr>
            <a:r>
              <a:rPr lang="en-US" altLang="en-US" sz="2000">
                <a:solidFill>
                  <a:srgbClr val="000000"/>
                </a:solidFill>
                <a:latin typeface="inter-regular"/>
              </a:rPr>
              <a:t>It allows fetching of objects.</a:t>
            </a:r>
          </a:p>
          <a:p>
            <a:pPr lvl="1">
              <a:lnSpc>
                <a:spcPct val="150000"/>
              </a:lnSpc>
              <a:spcBef>
                <a:spcPct val="0"/>
              </a:spcBef>
              <a:buFontTx/>
              <a:buChar char="•"/>
            </a:pPr>
            <a:r>
              <a:rPr lang="en-US" altLang="en-US" sz="2000">
                <a:solidFill>
                  <a:srgbClr val="000000"/>
                </a:solidFill>
                <a:latin typeface="inter-regular"/>
              </a:rPr>
              <a:t>It provides support for criteria update/delete.</a:t>
            </a:r>
          </a:p>
          <a:p>
            <a:pPr lvl="1">
              <a:lnSpc>
                <a:spcPct val="150000"/>
              </a:lnSpc>
              <a:spcBef>
                <a:spcPct val="0"/>
              </a:spcBef>
              <a:buFontTx/>
              <a:buChar char="•"/>
            </a:pPr>
            <a:r>
              <a:rPr lang="en-US" altLang="en-US" sz="2000">
                <a:solidFill>
                  <a:srgbClr val="000000"/>
                </a:solidFill>
                <a:latin typeface="inter-regular"/>
              </a:rPr>
              <a:t>It generates schema.</a:t>
            </a:r>
            <a:endParaRPr lang="en-US" altLang="en-US" sz="2000" dirty="0"/>
          </a:p>
        </p:txBody>
      </p:sp>
    </p:spTree>
    <p:extLst>
      <p:ext uri="{BB962C8B-B14F-4D97-AF65-F5344CB8AC3E}">
        <p14:creationId xmlns:p14="http://schemas.microsoft.com/office/powerpoint/2010/main" val="47445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1299E-8ADD-695B-9723-19F8A6851646}"/>
              </a:ext>
            </a:extLst>
          </p:cNvPr>
          <p:cNvSpPr>
            <a:spLocks noGrp="1"/>
          </p:cNvSpPr>
          <p:nvPr>
            <p:ph type="dt" sz="half" idx="10"/>
          </p:nvPr>
        </p:nvSpPr>
        <p:spPr/>
        <p:txBody>
          <a:bodyPr/>
          <a:lstStyle/>
          <a:p>
            <a:fld id="{FAFE2D98-AC0B-4C5E-A89C-C316D94807EE}" type="datetime1">
              <a:rPr lang="en-US" smtClean="0"/>
              <a:t>1/29/2025</a:t>
            </a:fld>
            <a:endParaRPr lang="en-IN"/>
          </a:p>
        </p:txBody>
      </p:sp>
      <p:sp>
        <p:nvSpPr>
          <p:cNvPr id="3" name="Footer Placeholder 2">
            <a:extLst>
              <a:ext uri="{FF2B5EF4-FFF2-40B4-BE49-F238E27FC236}">
                <a16:creationId xmlns:a16="http://schemas.microsoft.com/office/drawing/2014/main" id="{6538BFD6-E3BD-5ED4-24DA-FD8974E749CF}"/>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CD55210E-4654-0593-32FD-3F069F7D58C1}"/>
              </a:ext>
            </a:extLst>
          </p:cNvPr>
          <p:cNvSpPr>
            <a:spLocks noGrp="1"/>
          </p:cNvSpPr>
          <p:nvPr>
            <p:ph type="sldNum" sz="quarter" idx="12"/>
          </p:nvPr>
        </p:nvSpPr>
        <p:spPr/>
        <p:txBody>
          <a:bodyPr/>
          <a:lstStyle/>
          <a:p>
            <a:fld id="{D4AC43BF-6EE8-4137-B6AC-14832BEEB3CF}" type="slidenum">
              <a:rPr lang="en-IN" smtClean="0"/>
              <a:t>21</a:t>
            </a:fld>
            <a:endParaRPr lang="en-IN"/>
          </a:p>
        </p:txBody>
      </p:sp>
      <p:sp>
        <p:nvSpPr>
          <p:cNvPr id="5" name="Subtitle 2">
            <a:extLst>
              <a:ext uri="{FF2B5EF4-FFF2-40B4-BE49-F238E27FC236}">
                <a16:creationId xmlns:a16="http://schemas.microsoft.com/office/drawing/2014/main" id="{B54E9D08-5468-809A-157B-9A992E27F10F}"/>
              </a:ext>
            </a:extLst>
          </p:cNvPr>
          <p:cNvSpPr txBox="1">
            <a:spLocks/>
          </p:cNvSpPr>
          <p:nvPr/>
        </p:nvSpPr>
        <p:spPr>
          <a:xfrm>
            <a:off x="619125" y="1036638"/>
            <a:ext cx="11212513" cy="53038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0"/>
              </a:spcBef>
              <a:buFontTx/>
              <a:buChar char="•"/>
            </a:pPr>
            <a:r>
              <a:rPr lang="en-US" sz="1600">
                <a:solidFill>
                  <a:srgbClr val="008ED2"/>
                </a:solidFill>
                <a:latin typeface="Times New Roman" panose="02020603050405020304" pitchFamily="18" charset="0"/>
                <a:cs typeface="Times New Roman" panose="02020603050405020304" pitchFamily="18" charset="0"/>
              </a:rPr>
              <a:t> </a:t>
            </a:r>
            <a:r>
              <a:rPr lang="en-US" altLang="en-US" sz="2000">
                <a:solidFill>
                  <a:srgbClr val="000000"/>
                </a:solidFill>
                <a:latin typeface="inter-regular"/>
              </a:rPr>
              <a:t>JPA 2.2 - The JPA 2.2 was released as a development of maintainenece in 2017. Some of its important feature are: -</a:t>
            </a:r>
            <a:endParaRPr lang="en-US" altLang="en-US" sz="2000">
              <a:solidFill>
                <a:srgbClr val="333333"/>
              </a:solidFill>
              <a:latin typeface="inter-regular"/>
            </a:endParaRPr>
          </a:p>
          <a:p>
            <a:pPr lvl="1">
              <a:lnSpc>
                <a:spcPct val="150000"/>
              </a:lnSpc>
              <a:spcBef>
                <a:spcPct val="0"/>
              </a:spcBef>
              <a:buFontTx/>
              <a:buChar char="•"/>
            </a:pPr>
            <a:r>
              <a:rPr lang="en-US" altLang="en-US" sz="2000">
                <a:solidFill>
                  <a:srgbClr val="000000"/>
                </a:solidFill>
                <a:latin typeface="inter-regular"/>
              </a:rPr>
              <a:t>It supports Java 8 Date and Time.</a:t>
            </a:r>
          </a:p>
          <a:p>
            <a:pPr lvl="1">
              <a:lnSpc>
                <a:spcPct val="150000"/>
              </a:lnSpc>
              <a:spcBef>
                <a:spcPct val="0"/>
              </a:spcBef>
              <a:buFontTx/>
              <a:buChar char="•"/>
            </a:pPr>
            <a:r>
              <a:rPr lang="en-US" altLang="en-US" sz="2000">
                <a:solidFill>
                  <a:srgbClr val="000000"/>
                </a:solidFill>
                <a:latin typeface="inter-regular"/>
              </a:rPr>
              <a:t>It provides @Repeatable annotation that can be used when we want to apply the same annotations to a declaration or type use.</a:t>
            </a:r>
          </a:p>
          <a:p>
            <a:pPr lvl="1">
              <a:lnSpc>
                <a:spcPct val="150000"/>
              </a:lnSpc>
              <a:spcBef>
                <a:spcPct val="0"/>
              </a:spcBef>
              <a:buFontTx/>
              <a:buChar char="•"/>
            </a:pPr>
            <a:r>
              <a:rPr lang="en-US" altLang="en-US" sz="2000">
                <a:solidFill>
                  <a:srgbClr val="000000"/>
                </a:solidFill>
                <a:latin typeface="inter-regular"/>
              </a:rPr>
              <a:t>It allows JPA annotation to be used in meta-annotations.</a:t>
            </a:r>
          </a:p>
          <a:p>
            <a:pPr lvl="1">
              <a:lnSpc>
                <a:spcPct val="150000"/>
              </a:lnSpc>
              <a:spcBef>
                <a:spcPct val="0"/>
              </a:spcBef>
              <a:buFontTx/>
              <a:buChar char="•"/>
            </a:pPr>
            <a:r>
              <a:rPr lang="en-US" altLang="en-US" sz="2000">
                <a:solidFill>
                  <a:srgbClr val="000000"/>
                </a:solidFill>
                <a:latin typeface="inter-regular"/>
              </a:rPr>
              <a:t>It provides an ability to stream a query result.</a:t>
            </a:r>
            <a:endParaRPr lang="en-US" altLang="en-US" sz="2000">
              <a:solidFill>
                <a:srgbClr val="333333"/>
              </a:solidFill>
              <a:latin typeface="inter-regular"/>
            </a:endParaRPr>
          </a:p>
          <a:p>
            <a:pPr>
              <a:spcBef>
                <a:spcPct val="0"/>
              </a:spcBef>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351305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69939-3B8A-6BDC-7B01-1431D510003C}"/>
              </a:ext>
            </a:extLst>
          </p:cNvPr>
          <p:cNvSpPr>
            <a:spLocks noGrp="1"/>
          </p:cNvSpPr>
          <p:nvPr>
            <p:ph type="dt" sz="half" idx="10"/>
          </p:nvPr>
        </p:nvSpPr>
        <p:spPr/>
        <p:txBody>
          <a:bodyPr/>
          <a:lstStyle/>
          <a:p>
            <a:fld id="{78D5DAAD-03EF-4B93-9168-0569AC0A80AC}" type="datetime1">
              <a:rPr lang="en-US" smtClean="0"/>
              <a:t>1/29/2025</a:t>
            </a:fld>
            <a:endParaRPr lang="en-IN"/>
          </a:p>
        </p:txBody>
      </p:sp>
      <p:sp>
        <p:nvSpPr>
          <p:cNvPr id="3" name="Footer Placeholder 2">
            <a:extLst>
              <a:ext uri="{FF2B5EF4-FFF2-40B4-BE49-F238E27FC236}">
                <a16:creationId xmlns:a16="http://schemas.microsoft.com/office/drawing/2014/main" id="{4EA9BBA6-ECC7-0F78-2D62-8928465857FD}"/>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DBA75AC-E4F3-1A4D-8F7A-584BA036BD52}"/>
              </a:ext>
            </a:extLst>
          </p:cNvPr>
          <p:cNvSpPr>
            <a:spLocks noGrp="1"/>
          </p:cNvSpPr>
          <p:nvPr>
            <p:ph type="sldNum" sz="quarter" idx="12"/>
          </p:nvPr>
        </p:nvSpPr>
        <p:spPr/>
        <p:txBody>
          <a:bodyPr/>
          <a:lstStyle/>
          <a:p>
            <a:fld id="{D4AC43BF-6EE8-4137-B6AC-14832BEEB3CF}" type="slidenum">
              <a:rPr lang="en-IN" smtClean="0"/>
              <a:t>22</a:t>
            </a:fld>
            <a:endParaRPr lang="en-IN"/>
          </a:p>
        </p:txBody>
      </p:sp>
      <p:sp>
        <p:nvSpPr>
          <p:cNvPr id="5" name="Rectangle 4">
            <a:extLst>
              <a:ext uri="{FF2B5EF4-FFF2-40B4-BE49-F238E27FC236}">
                <a16:creationId xmlns:a16="http://schemas.microsoft.com/office/drawing/2014/main" id="{C16E9A30-1B8C-EFA6-9185-EB828B8CDDC8}"/>
              </a:ext>
            </a:extLst>
          </p:cNvPr>
          <p:cNvSpPr/>
          <p:nvPr/>
        </p:nvSpPr>
        <p:spPr>
          <a:xfrm>
            <a:off x="1540859" y="1066800"/>
            <a:ext cx="6036659" cy="3643049"/>
          </a:xfrm>
          <a:prstGeom prst="rect">
            <a:avLst/>
          </a:prstGeom>
        </p:spPr>
        <p:txBody>
          <a:bodyPr wrap="square">
            <a:spAutoFit/>
          </a:bodyPr>
          <a:lstStyle/>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 What is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 programming language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 database management system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 specification for ORM in Java applications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 scripting language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2. Which of the following is true about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It is specific to a particular database management system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It provides a way to define database schemas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It simplifies object-oriented programming in Java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It is primarily used for front-end web development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D550A9E-8846-67B8-8AFE-8988F1C81403}"/>
              </a:ext>
            </a:extLst>
          </p:cNvPr>
          <p:cNvPicPr>
            <a:picLocks noChangeAspect="1"/>
          </p:cNvPicPr>
          <p:nvPr/>
        </p:nvPicPr>
        <p:blipFill>
          <a:blip r:embed="rId2"/>
          <a:stretch>
            <a:fillRect/>
          </a:stretch>
        </p:blipFill>
        <p:spPr>
          <a:xfrm>
            <a:off x="1626158" y="4542233"/>
            <a:ext cx="5732861" cy="2179242"/>
          </a:xfrm>
          <a:prstGeom prst="rect">
            <a:avLst/>
          </a:prstGeom>
        </p:spPr>
      </p:pic>
      <p:sp>
        <p:nvSpPr>
          <p:cNvPr id="8" name="TextBox 7">
            <a:extLst>
              <a:ext uri="{FF2B5EF4-FFF2-40B4-BE49-F238E27FC236}">
                <a16:creationId xmlns:a16="http://schemas.microsoft.com/office/drawing/2014/main" id="{623E95C4-C39B-89C2-AB52-E7D00D5FEF28}"/>
              </a:ext>
            </a:extLst>
          </p:cNvPr>
          <p:cNvSpPr txBox="1"/>
          <p:nvPr/>
        </p:nvSpPr>
        <p:spPr>
          <a:xfrm>
            <a:off x="3049772" y="378859"/>
            <a:ext cx="6092456" cy="584775"/>
          </a:xfrm>
          <a:prstGeom prst="rect">
            <a:avLst/>
          </a:prstGeom>
          <a:noFill/>
        </p:spPr>
        <p:txBody>
          <a:bodyPr wrap="square">
            <a:spAutoFit/>
          </a:bodyPr>
          <a:lstStyle/>
          <a:p>
            <a:pPr algn="ctr">
              <a:defRPr/>
            </a:pPr>
            <a:r>
              <a:rPr lang="en-US" sz="3200" dirty="0">
                <a:latin typeface="Times New Roman" panose="02020603050405020304" pitchFamily="18" charset="0"/>
                <a:cs typeface="Times New Roman" panose="02020603050405020304" pitchFamily="18" charset="0"/>
              </a:rPr>
              <a:t>Daily Quiz-MCQ</a:t>
            </a:r>
          </a:p>
        </p:txBody>
      </p:sp>
    </p:spTree>
    <p:extLst>
      <p:ext uri="{BB962C8B-B14F-4D97-AF65-F5344CB8AC3E}">
        <p14:creationId xmlns:p14="http://schemas.microsoft.com/office/powerpoint/2010/main" val="174957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5D450-6F94-FAB4-71EB-E2686BC35E6F}"/>
              </a:ext>
            </a:extLst>
          </p:cNvPr>
          <p:cNvSpPr>
            <a:spLocks noGrp="1"/>
          </p:cNvSpPr>
          <p:nvPr>
            <p:ph type="dt" sz="half" idx="10"/>
          </p:nvPr>
        </p:nvSpPr>
        <p:spPr/>
        <p:txBody>
          <a:bodyPr/>
          <a:lstStyle/>
          <a:p>
            <a:fld id="{897E1C08-C154-4CF8-BAE5-775AD6B18B63}" type="datetime1">
              <a:rPr lang="en-US" smtClean="0"/>
              <a:t>1/29/2025</a:t>
            </a:fld>
            <a:endParaRPr lang="en-IN"/>
          </a:p>
        </p:txBody>
      </p:sp>
      <p:sp>
        <p:nvSpPr>
          <p:cNvPr id="3" name="Footer Placeholder 2">
            <a:extLst>
              <a:ext uri="{FF2B5EF4-FFF2-40B4-BE49-F238E27FC236}">
                <a16:creationId xmlns:a16="http://schemas.microsoft.com/office/drawing/2014/main" id="{C321591D-D40D-10AC-9539-2C1124EEEC95}"/>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B05992C2-16E1-0EEB-3700-985C91F7DF38}"/>
              </a:ext>
            </a:extLst>
          </p:cNvPr>
          <p:cNvSpPr>
            <a:spLocks noGrp="1"/>
          </p:cNvSpPr>
          <p:nvPr>
            <p:ph type="sldNum" sz="quarter" idx="12"/>
          </p:nvPr>
        </p:nvSpPr>
        <p:spPr/>
        <p:txBody>
          <a:bodyPr/>
          <a:lstStyle/>
          <a:p>
            <a:fld id="{D4AC43BF-6EE8-4137-B6AC-14832BEEB3CF}" type="slidenum">
              <a:rPr lang="en-IN" smtClean="0"/>
              <a:t>23</a:t>
            </a:fld>
            <a:endParaRPr lang="en-IN"/>
          </a:p>
        </p:txBody>
      </p:sp>
      <p:sp>
        <p:nvSpPr>
          <p:cNvPr id="5" name="Rectangle 4">
            <a:extLst>
              <a:ext uri="{FF2B5EF4-FFF2-40B4-BE49-F238E27FC236}">
                <a16:creationId xmlns:a16="http://schemas.microsoft.com/office/drawing/2014/main" id="{F93DB458-CE8F-E110-366F-00E4CB1E5E78}"/>
              </a:ext>
            </a:extLst>
          </p:cNvPr>
          <p:cNvSpPr/>
          <p:nvPr/>
        </p:nvSpPr>
        <p:spPr>
          <a:xfrm>
            <a:off x="914400" y="1219200"/>
            <a:ext cx="10439400" cy="5469702"/>
          </a:xfrm>
          <a:prstGeom prst="rect">
            <a:avLst/>
          </a:prstGeom>
        </p:spPr>
        <p:txBody>
          <a:bodyPr wrap="square">
            <a:spAutoFit/>
          </a:bodyPr>
          <a:lstStyle/>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4. Which annotation is used to mark a class as an entity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@Entity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@Table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@Persistent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EntityClass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5. What is the purpose of the @</a:t>
            </a:r>
            <a:r>
              <a:rPr lang="en-IN" b="1" kern="18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JoinColumn</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join multiple tables in the query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specify the foreign key column in a relationship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define a primary key column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To create an index on a column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6. Which annotation is used to define a named query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@Query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NamedQuery</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@Named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NamedNativeQuery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3CB435F-848F-B333-0606-9DB4F4666B41}"/>
              </a:ext>
            </a:extLst>
          </p:cNvPr>
          <p:cNvSpPr txBox="1"/>
          <p:nvPr/>
        </p:nvSpPr>
        <p:spPr>
          <a:xfrm>
            <a:off x="3049772" y="378859"/>
            <a:ext cx="6092456" cy="584775"/>
          </a:xfrm>
          <a:prstGeom prst="rect">
            <a:avLst/>
          </a:prstGeom>
          <a:noFill/>
        </p:spPr>
        <p:txBody>
          <a:bodyPr wrap="square">
            <a:spAutoFit/>
          </a:bodyPr>
          <a:lstStyle/>
          <a:p>
            <a:pPr algn="ctr">
              <a:defRPr/>
            </a:pPr>
            <a:r>
              <a:rPr lang="en-US" sz="3200" dirty="0">
                <a:latin typeface="Times New Roman" panose="02020603050405020304" pitchFamily="18" charset="0"/>
                <a:cs typeface="Times New Roman" panose="02020603050405020304" pitchFamily="18" charset="0"/>
              </a:rPr>
              <a:t>Daily Quiz-MCQ</a:t>
            </a:r>
          </a:p>
        </p:txBody>
      </p:sp>
    </p:spTree>
    <p:extLst>
      <p:ext uri="{BB962C8B-B14F-4D97-AF65-F5344CB8AC3E}">
        <p14:creationId xmlns:p14="http://schemas.microsoft.com/office/powerpoint/2010/main" val="1477415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2CC5D-CECA-1BF8-58AF-70B2DB8AEF47}"/>
              </a:ext>
            </a:extLst>
          </p:cNvPr>
          <p:cNvSpPr>
            <a:spLocks noGrp="1"/>
          </p:cNvSpPr>
          <p:nvPr>
            <p:ph type="dt" sz="half" idx="10"/>
          </p:nvPr>
        </p:nvSpPr>
        <p:spPr/>
        <p:txBody>
          <a:bodyPr/>
          <a:lstStyle/>
          <a:p>
            <a:fld id="{189FC90C-8CFE-4A97-8A96-A8201FA2DFD5}" type="datetime1">
              <a:rPr lang="en-US" smtClean="0"/>
              <a:t>1/29/2025</a:t>
            </a:fld>
            <a:endParaRPr lang="en-IN"/>
          </a:p>
        </p:txBody>
      </p:sp>
      <p:sp>
        <p:nvSpPr>
          <p:cNvPr id="3" name="Footer Placeholder 2">
            <a:extLst>
              <a:ext uri="{FF2B5EF4-FFF2-40B4-BE49-F238E27FC236}">
                <a16:creationId xmlns:a16="http://schemas.microsoft.com/office/drawing/2014/main" id="{F186F123-A6DF-C91D-1965-78683D80DBF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44935BF-9B71-9C53-3EA3-E2FE695D1F7A}"/>
              </a:ext>
            </a:extLst>
          </p:cNvPr>
          <p:cNvSpPr>
            <a:spLocks noGrp="1"/>
          </p:cNvSpPr>
          <p:nvPr>
            <p:ph type="sldNum" sz="quarter" idx="12"/>
          </p:nvPr>
        </p:nvSpPr>
        <p:spPr/>
        <p:txBody>
          <a:bodyPr/>
          <a:lstStyle/>
          <a:p>
            <a:fld id="{D4AC43BF-6EE8-4137-B6AC-14832BEEB3CF}" type="slidenum">
              <a:rPr lang="en-IN" smtClean="0"/>
              <a:t>24</a:t>
            </a:fld>
            <a:endParaRPr lang="en-IN"/>
          </a:p>
        </p:txBody>
      </p:sp>
      <p:sp>
        <p:nvSpPr>
          <p:cNvPr id="5" name="TextBox 4">
            <a:extLst>
              <a:ext uri="{FF2B5EF4-FFF2-40B4-BE49-F238E27FC236}">
                <a16:creationId xmlns:a16="http://schemas.microsoft.com/office/drawing/2014/main" id="{472B4739-6774-7F71-1470-E96A76A9AF30}"/>
              </a:ext>
            </a:extLst>
          </p:cNvPr>
          <p:cNvSpPr txBox="1"/>
          <p:nvPr/>
        </p:nvSpPr>
        <p:spPr>
          <a:xfrm>
            <a:off x="3049772" y="388691"/>
            <a:ext cx="6092456" cy="584775"/>
          </a:xfrm>
          <a:prstGeom prst="rect">
            <a:avLst/>
          </a:prstGeom>
          <a:noFill/>
        </p:spPr>
        <p:txBody>
          <a:bodyPr wrap="square">
            <a:spAutoFit/>
          </a:bodyPr>
          <a:lstStyle/>
          <a:p>
            <a:pPr algn="ctr">
              <a:defRPr/>
            </a:pPr>
            <a:r>
              <a:rPr lang="en-US" sz="3200" dirty="0">
                <a:latin typeface="Times New Roman" panose="02020603050405020304" pitchFamily="18" charset="0"/>
                <a:cs typeface="Times New Roman" panose="02020603050405020304" pitchFamily="18" charset="0"/>
              </a:rPr>
              <a:t>Daily Quiz-MCQ</a:t>
            </a:r>
          </a:p>
        </p:txBody>
      </p:sp>
      <p:sp>
        <p:nvSpPr>
          <p:cNvPr id="6" name="Rectangle 5">
            <a:extLst>
              <a:ext uri="{FF2B5EF4-FFF2-40B4-BE49-F238E27FC236}">
                <a16:creationId xmlns:a16="http://schemas.microsoft.com/office/drawing/2014/main" id="{C319D488-A5D3-4D10-E54B-7981CC21AE16}"/>
              </a:ext>
            </a:extLst>
          </p:cNvPr>
          <p:cNvSpPr/>
          <p:nvPr/>
        </p:nvSpPr>
        <p:spPr>
          <a:xfrm>
            <a:off x="838200" y="1046343"/>
            <a:ext cx="10515600" cy="5281574"/>
          </a:xfrm>
          <a:prstGeom prst="rect">
            <a:avLst/>
          </a:prstGeom>
        </p:spPr>
        <p:txBody>
          <a:bodyPr wrap="square">
            <a:spAutoFit/>
          </a:bodyPr>
          <a:lstStyle/>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MCQs - Answers and Explanations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1</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 specification for ORM in Java applications.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JPA is a standard specification that defines the Java interfaces and annotations for object-relational mapping (ORM) in Java applications. It provides a unified way to interact with relational databases using object-oriented programming concepts.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2</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It simplifies object-oriented programming in Java.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JPA simplifies database access by abstracting away the complexities of JDBC (Java Database Connectivity) and providing an object-oriented approach to interacting with databases.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9739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52582-FAFC-ECD6-36A6-4374A3DF5BD9}"/>
              </a:ext>
            </a:extLst>
          </p:cNvPr>
          <p:cNvSpPr>
            <a:spLocks noGrp="1"/>
          </p:cNvSpPr>
          <p:nvPr>
            <p:ph type="dt" sz="half" idx="10"/>
          </p:nvPr>
        </p:nvSpPr>
        <p:spPr/>
        <p:txBody>
          <a:bodyPr/>
          <a:lstStyle/>
          <a:p>
            <a:fld id="{5D29EE18-4DF6-4EAD-A41B-352110A05442}" type="datetime1">
              <a:rPr lang="en-US" smtClean="0"/>
              <a:t>1/29/2025</a:t>
            </a:fld>
            <a:endParaRPr lang="en-IN"/>
          </a:p>
        </p:txBody>
      </p:sp>
      <p:sp>
        <p:nvSpPr>
          <p:cNvPr id="3" name="Footer Placeholder 2">
            <a:extLst>
              <a:ext uri="{FF2B5EF4-FFF2-40B4-BE49-F238E27FC236}">
                <a16:creationId xmlns:a16="http://schemas.microsoft.com/office/drawing/2014/main" id="{DA1DF0A6-27E2-A5FF-8D6B-B49C8612D525}"/>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026F331-59E8-0BB8-5EBE-BE9645E30561}"/>
              </a:ext>
            </a:extLst>
          </p:cNvPr>
          <p:cNvSpPr>
            <a:spLocks noGrp="1"/>
          </p:cNvSpPr>
          <p:nvPr>
            <p:ph type="sldNum" sz="quarter" idx="12"/>
          </p:nvPr>
        </p:nvSpPr>
        <p:spPr/>
        <p:txBody>
          <a:bodyPr/>
          <a:lstStyle/>
          <a:p>
            <a:fld id="{D4AC43BF-6EE8-4137-B6AC-14832BEEB3CF}" type="slidenum">
              <a:rPr lang="en-IN" smtClean="0"/>
              <a:t>25</a:t>
            </a:fld>
            <a:endParaRPr lang="en-IN"/>
          </a:p>
        </p:txBody>
      </p:sp>
      <p:sp>
        <p:nvSpPr>
          <p:cNvPr id="5" name="Rectangle 4">
            <a:extLst>
              <a:ext uri="{FF2B5EF4-FFF2-40B4-BE49-F238E27FC236}">
                <a16:creationId xmlns:a16="http://schemas.microsoft.com/office/drawing/2014/main" id="{5C0037CC-7BBD-0EF0-3F1C-6CC1185C215D}"/>
              </a:ext>
            </a:extLst>
          </p:cNvPr>
          <p:cNvSpPr/>
          <p:nvPr/>
        </p:nvSpPr>
        <p:spPr>
          <a:xfrm>
            <a:off x="838200" y="1046343"/>
            <a:ext cx="10515600" cy="5281574"/>
          </a:xfrm>
          <a:prstGeom prst="rect">
            <a:avLst/>
          </a:prstGeom>
        </p:spPr>
        <p:txBody>
          <a:bodyPr wrap="square">
            <a:spAutoFit/>
          </a:bodyPr>
          <a:lstStyle/>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MCQs - Answers and Explanations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1</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 specification for ORM in Java applications.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JPA is a standard specification that defines the Java interfaces and annotations for object-relational mapping (ORM) in Java applications. It provides a unified way to interact with relational databases using object-oriented programming concepts.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2</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It simplifies object-oriented programming in Java.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JPA simplifies database access by abstracting away the complexities of JDBC (Java Database Connectivity) and providing an object-oriented approach to interacting with databases.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86BE29C-D8F3-1439-A4FD-84A3C88B6A37}"/>
              </a:ext>
            </a:extLst>
          </p:cNvPr>
          <p:cNvSpPr txBox="1"/>
          <p:nvPr/>
        </p:nvSpPr>
        <p:spPr>
          <a:xfrm>
            <a:off x="3049772" y="378859"/>
            <a:ext cx="6092456" cy="584775"/>
          </a:xfrm>
          <a:prstGeom prst="rect">
            <a:avLst/>
          </a:prstGeom>
          <a:noFill/>
        </p:spPr>
        <p:txBody>
          <a:bodyPr wrap="square">
            <a:spAutoFit/>
          </a:bodyPr>
          <a:lstStyle/>
          <a:p>
            <a:pPr algn="ctr">
              <a:defRPr/>
            </a:pPr>
            <a:r>
              <a:rPr lang="en-US" sz="3200" dirty="0">
                <a:latin typeface="Times New Roman" panose="02020603050405020304" pitchFamily="18" charset="0"/>
                <a:cs typeface="Times New Roman" panose="02020603050405020304" pitchFamily="18" charset="0"/>
              </a:rPr>
              <a:t>Daily Quiz-MCQ</a:t>
            </a:r>
          </a:p>
        </p:txBody>
      </p:sp>
    </p:spTree>
    <p:extLst>
      <p:ext uri="{BB962C8B-B14F-4D97-AF65-F5344CB8AC3E}">
        <p14:creationId xmlns:p14="http://schemas.microsoft.com/office/powerpoint/2010/main" val="879745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99033-64AA-B05C-2B3B-3464460BA6CC}"/>
              </a:ext>
            </a:extLst>
          </p:cNvPr>
          <p:cNvSpPr>
            <a:spLocks noGrp="1"/>
          </p:cNvSpPr>
          <p:nvPr>
            <p:ph type="dt" sz="half" idx="10"/>
          </p:nvPr>
        </p:nvSpPr>
        <p:spPr/>
        <p:txBody>
          <a:bodyPr/>
          <a:lstStyle/>
          <a:p>
            <a:fld id="{9AB0A132-7651-4D30-8DB6-86611BB9514F}" type="datetime1">
              <a:rPr lang="en-US" smtClean="0"/>
              <a:t>1/29/2025</a:t>
            </a:fld>
            <a:endParaRPr lang="en-IN"/>
          </a:p>
        </p:txBody>
      </p:sp>
      <p:sp>
        <p:nvSpPr>
          <p:cNvPr id="3" name="Footer Placeholder 2">
            <a:extLst>
              <a:ext uri="{FF2B5EF4-FFF2-40B4-BE49-F238E27FC236}">
                <a16:creationId xmlns:a16="http://schemas.microsoft.com/office/drawing/2014/main" id="{8463E258-1BCE-2FF8-07E4-C56C13A561CD}"/>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C7D5DEEB-7DD5-2114-83A8-C4CAC420A21E}"/>
              </a:ext>
            </a:extLst>
          </p:cNvPr>
          <p:cNvSpPr>
            <a:spLocks noGrp="1"/>
          </p:cNvSpPr>
          <p:nvPr>
            <p:ph type="sldNum" sz="quarter" idx="12"/>
          </p:nvPr>
        </p:nvSpPr>
        <p:spPr/>
        <p:txBody>
          <a:bodyPr/>
          <a:lstStyle/>
          <a:p>
            <a:fld id="{D4AC43BF-6EE8-4137-B6AC-14832BEEB3CF}" type="slidenum">
              <a:rPr lang="en-IN" smtClean="0"/>
              <a:t>26</a:t>
            </a:fld>
            <a:endParaRPr lang="en-IN"/>
          </a:p>
        </p:txBody>
      </p:sp>
      <p:sp>
        <p:nvSpPr>
          <p:cNvPr id="5" name="Rectangle 4">
            <a:extLst>
              <a:ext uri="{FF2B5EF4-FFF2-40B4-BE49-F238E27FC236}">
                <a16:creationId xmlns:a16="http://schemas.microsoft.com/office/drawing/2014/main" id="{39FF19F8-A98A-038B-9FF4-577D71E52E0F}"/>
              </a:ext>
            </a:extLst>
          </p:cNvPr>
          <p:cNvSpPr/>
          <p:nvPr/>
        </p:nvSpPr>
        <p:spPr>
          <a:xfrm>
            <a:off x="1437316" y="1317022"/>
            <a:ext cx="7391400" cy="5039328"/>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5</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specify the foreign key column in a relationship.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2"/>
              </a:rPr>
              <a:t>@</a:t>
            </a:r>
            <a:r>
              <a:rPr lang="en-IN" b="1" dirty="0" err="1">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2"/>
              </a:rPr>
              <a:t>JoinColumn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specify the foreign key column in a relationship. It allows developers to customize the column name,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nullable</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behavior</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and other attributes of the foreign key.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6</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NamedQuery</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a:t>
            </a:r>
            <a:r>
              <a:rPr lang="en-IN" b="1" dirty="0" err="1">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NamedQuery</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define a named query in JPA. It allows developers to pre-define queries with a specific name and reuse them throughout the application.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22BEC65-8674-35AA-A529-ACD11FFAD754}"/>
              </a:ext>
            </a:extLst>
          </p:cNvPr>
          <p:cNvSpPr txBox="1"/>
          <p:nvPr/>
        </p:nvSpPr>
        <p:spPr>
          <a:xfrm>
            <a:off x="3049772" y="378859"/>
            <a:ext cx="6092456" cy="584775"/>
          </a:xfrm>
          <a:prstGeom prst="rect">
            <a:avLst/>
          </a:prstGeom>
          <a:noFill/>
        </p:spPr>
        <p:txBody>
          <a:bodyPr wrap="square">
            <a:spAutoFit/>
          </a:bodyPr>
          <a:lstStyle/>
          <a:p>
            <a:pPr algn="ctr">
              <a:defRPr/>
            </a:pPr>
            <a:r>
              <a:rPr lang="en-US" sz="3200" dirty="0">
                <a:latin typeface="Times New Roman" panose="02020603050405020304" pitchFamily="18" charset="0"/>
                <a:cs typeface="Times New Roman" panose="02020603050405020304" pitchFamily="18" charset="0"/>
              </a:rPr>
              <a:t>Daily Quiz-MCQ</a:t>
            </a:r>
          </a:p>
        </p:txBody>
      </p:sp>
    </p:spTree>
    <p:extLst>
      <p:ext uri="{BB962C8B-B14F-4D97-AF65-F5344CB8AC3E}">
        <p14:creationId xmlns:p14="http://schemas.microsoft.com/office/powerpoint/2010/main" val="194425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4E3C5-1A45-E946-D08A-4BF79C4EE66C}"/>
              </a:ext>
            </a:extLst>
          </p:cNvPr>
          <p:cNvSpPr>
            <a:spLocks noGrp="1"/>
          </p:cNvSpPr>
          <p:nvPr>
            <p:ph type="dt" sz="half" idx="10"/>
          </p:nvPr>
        </p:nvSpPr>
        <p:spPr/>
        <p:txBody>
          <a:bodyPr/>
          <a:lstStyle/>
          <a:p>
            <a:fld id="{2EEB392D-CBF5-4396-BAF4-D2AC38DD97BF}" type="datetime1">
              <a:rPr lang="en-US" smtClean="0"/>
              <a:t>1/29/2025</a:t>
            </a:fld>
            <a:endParaRPr lang="en-IN"/>
          </a:p>
        </p:txBody>
      </p:sp>
      <p:sp>
        <p:nvSpPr>
          <p:cNvPr id="3" name="Footer Placeholder 2">
            <a:extLst>
              <a:ext uri="{FF2B5EF4-FFF2-40B4-BE49-F238E27FC236}">
                <a16:creationId xmlns:a16="http://schemas.microsoft.com/office/drawing/2014/main" id="{278D12B8-C42B-2802-72AB-298A0ABCAD08}"/>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DC8755BD-4078-BD0C-47B0-28DF683CFA60}"/>
              </a:ext>
            </a:extLst>
          </p:cNvPr>
          <p:cNvSpPr>
            <a:spLocks noGrp="1"/>
          </p:cNvSpPr>
          <p:nvPr>
            <p:ph type="sldNum" sz="quarter" idx="12"/>
          </p:nvPr>
        </p:nvSpPr>
        <p:spPr/>
        <p:txBody>
          <a:bodyPr/>
          <a:lstStyle/>
          <a:p>
            <a:fld id="{D4AC43BF-6EE8-4137-B6AC-14832BEEB3CF}" type="slidenum">
              <a:rPr lang="en-IN" smtClean="0"/>
              <a:t>27</a:t>
            </a:fld>
            <a:endParaRPr lang="en-IN"/>
          </a:p>
        </p:txBody>
      </p:sp>
      <p:sp>
        <p:nvSpPr>
          <p:cNvPr id="5" name="Rectangle 4">
            <a:extLst>
              <a:ext uri="{FF2B5EF4-FFF2-40B4-BE49-F238E27FC236}">
                <a16:creationId xmlns:a16="http://schemas.microsoft.com/office/drawing/2014/main" id="{4D895E18-922B-7EF9-6537-74ECA6D51DBF}"/>
              </a:ext>
            </a:extLst>
          </p:cNvPr>
          <p:cNvSpPr/>
          <p:nvPr/>
        </p:nvSpPr>
        <p:spPr>
          <a:xfrm>
            <a:off x="2400300" y="317562"/>
            <a:ext cx="7391400" cy="595932"/>
          </a:xfrm>
          <a:prstGeom prst="rect">
            <a:avLst/>
          </a:prstGeom>
        </p:spPr>
        <p:txBody>
          <a:bodyPr wrap="square">
            <a:spAutoFit/>
          </a:bodyPr>
          <a:lstStyle/>
          <a:p>
            <a:pPr algn="just">
              <a:lnSpc>
                <a:spcPct val="107000"/>
              </a:lnSpc>
              <a:spcAft>
                <a:spcPts val="800"/>
              </a:spcAft>
            </a:pPr>
            <a:r>
              <a:rPr lang="en-US" sz="3200" b="1"/>
              <a:t>Overview of ORM tools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ubtitle 2">
            <a:extLst>
              <a:ext uri="{FF2B5EF4-FFF2-40B4-BE49-F238E27FC236}">
                <a16:creationId xmlns:a16="http://schemas.microsoft.com/office/drawing/2014/main" id="{5410AA63-F91E-832B-D613-AD3B45988B7D}"/>
              </a:ext>
            </a:extLst>
          </p:cNvPr>
          <p:cNvSpPr txBox="1">
            <a:spLocks/>
          </p:cNvSpPr>
          <p:nvPr/>
        </p:nvSpPr>
        <p:spPr>
          <a:xfrm>
            <a:off x="29308" y="762000"/>
            <a:ext cx="12192000" cy="53578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pPr>
            <a:r>
              <a:rPr lang="en-US" sz="2400" b="1"/>
              <a:t>ORM </a:t>
            </a:r>
            <a:r>
              <a:rPr lang="en-US" sz="2400"/>
              <a:t>or </a:t>
            </a:r>
            <a:r>
              <a:rPr lang="en-US" sz="2400" b="1"/>
              <a:t>Object Relational Mapping</a:t>
            </a:r>
            <a:r>
              <a:rPr lang="en-US" sz="2400"/>
              <a:t> is a system that implements the responsibility of mapping the Object to Relational Model. That means it is responsible to store </a:t>
            </a:r>
            <a:r>
              <a:rPr lang="en-US" sz="2400" b="1"/>
              <a:t>Object Model</a:t>
            </a:r>
            <a:r>
              <a:rPr lang="en-US" sz="2400"/>
              <a:t> data into </a:t>
            </a:r>
            <a:r>
              <a:rPr lang="en-US" sz="2400" b="1"/>
              <a:t>Relational Model</a:t>
            </a:r>
            <a:r>
              <a:rPr lang="en-US" sz="2400"/>
              <a:t> and further read the data from Relational Model into Object Model.</a:t>
            </a:r>
          </a:p>
          <a:p>
            <a:pPr marL="342900" indent="-342900" algn="just">
              <a:lnSpc>
                <a:spcPct val="150000"/>
              </a:lnSpc>
            </a:pPr>
            <a:br>
              <a:rPr lang="en-US" sz="2400"/>
            </a:br>
            <a:endParaRPr lang="en-US" sz="2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21102FE-0CCD-4879-F740-DB2389E2E2A2}"/>
              </a:ext>
            </a:extLst>
          </p:cNvPr>
          <p:cNvPicPr>
            <a:picLocks noChangeAspect="1"/>
          </p:cNvPicPr>
          <p:nvPr/>
        </p:nvPicPr>
        <p:blipFill>
          <a:blip r:embed="rId2"/>
          <a:stretch>
            <a:fillRect/>
          </a:stretch>
        </p:blipFill>
        <p:spPr>
          <a:xfrm>
            <a:off x="790574" y="2362200"/>
            <a:ext cx="9039225" cy="4203426"/>
          </a:xfrm>
          <a:prstGeom prst="rect">
            <a:avLst/>
          </a:prstGeom>
        </p:spPr>
      </p:pic>
    </p:spTree>
    <p:extLst>
      <p:ext uri="{BB962C8B-B14F-4D97-AF65-F5344CB8AC3E}">
        <p14:creationId xmlns:p14="http://schemas.microsoft.com/office/powerpoint/2010/main" val="2460296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252FBA-7193-BCF5-4ACA-14EC1A15950D}"/>
              </a:ext>
            </a:extLst>
          </p:cNvPr>
          <p:cNvSpPr>
            <a:spLocks noGrp="1"/>
          </p:cNvSpPr>
          <p:nvPr>
            <p:ph type="dt" sz="half" idx="10"/>
          </p:nvPr>
        </p:nvSpPr>
        <p:spPr/>
        <p:txBody>
          <a:bodyPr/>
          <a:lstStyle/>
          <a:p>
            <a:fld id="{410E2074-679E-4C9D-9C55-8AE143E6E562}" type="datetime1">
              <a:rPr lang="en-US" smtClean="0"/>
              <a:t>1/29/2025</a:t>
            </a:fld>
            <a:endParaRPr lang="en-IN"/>
          </a:p>
        </p:txBody>
      </p:sp>
      <p:sp>
        <p:nvSpPr>
          <p:cNvPr id="3" name="Footer Placeholder 2">
            <a:extLst>
              <a:ext uri="{FF2B5EF4-FFF2-40B4-BE49-F238E27FC236}">
                <a16:creationId xmlns:a16="http://schemas.microsoft.com/office/drawing/2014/main" id="{2DC4D485-77BD-281E-B936-25609F84025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6D83F07B-F92A-C32A-E27F-5DE17B920BDF}"/>
              </a:ext>
            </a:extLst>
          </p:cNvPr>
          <p:cNvSpPr>
            <a:spLocks noGrp="1"/>
          </p:cNvSpPr>
          <p:nvPr>
            <p:ph type="sldNum" sz="quarter" idx="12"/>
          </p:nvPr>
        </p:nvSpPr>
        <p:spPr/>
        <p:txBody>
          <a:bodyPr/>
          <a:lstStyle/>
          <a:p>
            <a:fld id="{D4AC43BF-6EE8-4137-B6AC-14832BEEB3CF}" type="slidenum">
              <a:rPr lang="en-IN" smtClean="0"/>
              <a:t>28</a:t>
            </a:fld>
            <a:endParaRPr lang="en-IN"/>
          </a:p>
        </p:txBody>
      </p:sp>
      <p:sp>
        <p:nvSpPr>
          <p:cNvPr id="5" name="TextBox 8">
            <a:extLst>
              <a:ext uri="{FF2B5EF4-FFF2-40B4-BE49-F238E27FC236}">
                <a16:creationId xmlns:a16="http://schemas.microsoft.com/office/drawing/2014/main" id="{68D1B7F5-C98A-96EF-66B8-C90E39F4F537}"/>
              </a:ext>
            </a:extLst>
          </p:cNvPr>
          <p:cNvSpPr txBox="1">
            <a:spLocks noChangeArrowheads="1"/>
          </p:cNvSpPr>
          <p:nvPr/>
        </p:nvSpPr>
        <p:spPr bwMode="auto">
          <a:xfrm>
            <a:off x="1639888" y="1848345"/>
            <a:ext cx="834231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nSpc>
                <a:spcPct val="150000"/>
              </a:lnSpc>
              <a:buFont typeface="Arial" panose="020B0604020202020204" pitchFamily="34" charset="0"/>
              <a:buChar char="•"/>
            </a:pPr>
            <a:r>
              <a:rPr lang="en-US" sz="2400" dirty="0"/>
              <a:t>Better System Architecture</a:t>
            </a:r>
          </a:p>
          <a:p>
            <a:pPr marL="342900" indent="-342900">
              <a:lnSpc>
                <a:spcPct val="150000"/>
              </a:lnSpc>
              <a:buFont typeface="Arial" panose="020B0604020202020204" pitchFamily="34" charset="0"/>
              <a:buChar char="•"/>
            </a:pPr>
            <a:r>
              <a:rPr lang="en-US" sz="2400" dirty="0"/>
              <a:t>Reduce Coding Time</a:t>
            </a:r>
          </a:p>
          <a:p>
            <a:pPr marL="342900" indent="-342900">
              <a:lnSpc>
                <a:spcPct val="150000"/>
              </a:lnSpc>
              <a:buFont typeface="Arial" panose="020B0604020202020204" pitchFamily="34" charset="0"/>
              <a:buChar char="•"/>
            </a:pPr>
            <a:r>
              <a:rPr lang="en-US" sz="2400" dirty="0"/>
              <a:t>Caching And Transaction management</a:t>
            </a:r>
          </a:p>
          <a:p>
            <a:pPr algn="just"/>
            <a:endParaRPr lang="en-IN" alt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D120F5C-9493-2E41-9913-0FE9D376E60E}"/>
              </a:ext>
            </a:extLst>
          </p:cNvPr>
          <p:cNvSpPr txBox="1"/>
          <p:nvPr/>
        </p:nvSpPr>
        <p:spPr>
          <a:xfrm>
            <a:off x="3049772" y="136525"/>
            <a:ext cx="6092456" cy="646331"/>
          </a:xfrm>
          <a:prstGeom prst="rect">
            <a:avLst/>
          </a:prstGeom>
          <a:noFill/>
        </p:spPr>
        <p:txBody>
          <a:bodyPr wrap="square">
            <a:spAutoFit/>
          </a:bodyPr>
          <a:lstStyle/>
          <a:p>
            <a:r>
              <a:rPr lang="en-US" sz="3600" b="1" dirty="0"/>
              <a:t>Advantage of ORM Tools</a:t>
            </a:r>
            <a:endParaRPr lang="en-IN" sz="3600" b="1" dirty="0"/>
          </a:p>
        </p:txBody>
      </p:sp>
    </p:spTree>
    <p:extLst>
      <p:ext uri="{BB962C8B-B14F-4D97-AF65-F5344CB8AC3E}">
        <p14:creationId xmlns:p14="http://schemas.microsoft.com/office/powerpoint/2010/main" val="218363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E0ED7-9FBE-5C33-90B6-4D67EE97BD2E}"/>
              </a:ext>
            </a:extLst>
          </p:cNvPr>
          <p:cNvSpPr>
            <a:spLocks noGrp="1"/>
          </p:cNvSpPr>
          <p:nvPr>
            <p:ph type="dt" sz="half" idx="10"/>
          </p:nvPr>
        </p:nvSpPr>
        <p:spPr/>
        <p:txBody>
          <a:bodyPr/>
          <a:lstStyle/>
          <a:p>
            <a:fld id="{F61A1F80-1D6A-45DF-B2D1-CB41A7CC09B8}" type="datetime1">
              <a:rPr lang="en-US" smtClean="0"/>
              <a:t>1/29/2025</a:t>
            </a:fld>
            <a:endParaRPr lang="en-IN"/>
          </a:p>
        </p:txBody>
      </p:sp>
      <p:sp>
        <p:nvSpPr>
          <p:cNvPr id="3" name="Footer Placeholder 2">
            <a:extLst>
              <a:ext uri="{FF2B5EF4-FFF2-40B4-BE49-F238E27FC236}">
                <a16:creationId xmlns:a16="http://schemas.microsoft.com/office/drawing/2014/main" id="{9BC3D8E1-9EA7-AB3A-ECB1-EBD1CEEB132A}"/>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4C14050D-D8D0-FBE3-769B-A36BB199BB52}"/>
              </a:ext>
            </a:extLst>
          </p:cNvPr>
          <p:cNvSpPr>
            <a:spLocks noGrp="1"/>
          </p:cNvSpPr>
          <p:nvPr>
            <p:ph type="sldNum" sz="quarter" idx="12"/>
          </p:nvPr>
        </p:nvSpPr>
        <p:spPr/>
        <p:txBody>
          <a:bodyPr/>
          <a:lstStyle/>
          <a:p>
            <a:fld id="{D4AC43BF-6EE8-4137-B6AC-14832BEEB3CF}" type="slidenum">
              <a:rPr lang="en-IN" smtClean="0"/>
              <a:t>29</a:t>
            </a:fld>
            <a:endParaRPr lang="en-IN"/>
          </a:p>
        </p:txBody>
      </p:sp>
      <p:sp>
        <p:nvSpPr>
          <p:cNvPr id="5" name="TextBox 8">
            <a:extLst>
              <a:ext uri="{FF2B5EF4-FFF2-40B4-BE49-F238E27FC236}">
                <a16:creationId xmlns:a16="http://schemas.microsoft.com/office/drawing/2014/main" id="{E076F126-D8D9-7AB1-4953-93A632A86266}"/>
              </a:ext>
            </a:extLst>
          </p:cNvPr>
          <p:cNvSpPr txBox="1">
            <a:spLocks noChangeArrowheads="1"/>
          </p:cNvSpPr>
          <p:nvPr/>
        </p:nvSpPr>
        <p:spPr bwMode="auto">
          <a:xfrm>
            <a:off x="838200" y="890588"/>
            <a:ext cx="10739438" cy="392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en-US" altLang="en-US" sz="2200" dirty="0">
              <a:latin typeface="Times New Roman" panose="02020603050405020304" pitchFamily="18" charset="0"/>
              <a:cs typeface="Times New Roman" panose="02020603050405020304" pitchFamily="18" charset="0"/>
            </a:endParaRP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Hibernate – Open Source</a:t>
            </a: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Top Link – By Oracle</a:t>
            </a: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Eclipse Link – Eclipse Persistence Platform</a:t>
            </a: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Open JPA – By Apache</a:t>
            </a:r>
          </a:p>
          <a:p>
            <a:pPr algn="just">
              <a:lnSpc>
                <a:spcPct val="150000"/>
              </a:lnSpc>
              <a:buFont typeface="Calibri" panose="020F0502020204030204" pitchFamily="34" charset="0"/>
              <a:buAutoNum type="arabicPeriod"/>
            </a:pPr>
            <a:r>
              <a:rPr lang="en-US" altLang="en-US" sz="2200" b="1" dirty="0" err="1">
                <a:latin typeface="Times New Roman" panose="02020603050405020304" pitchFamily="18" charset="0"/>
                <a:cs typeface="Times New Roman" panose="02020603050405020304" pitchFamily="18" charset="0"/>
              </a:rPr>
              <a:t>MyBatis</a:t>
            </a:r>
            <a:r>
              <a:rPr lang="en-US" altLang="en-US" sz="2200" b="1" dirty="0">
                <a:latin typeface="Times New Roman" panose="02020603050405020304" pitchFamily="18" charset="0"/>
                <a:cs typeface="Times New Roman" panose="02020603050405020304" pitchFamily="18" charset="0"/>
              </a:rPr>
              <a:t> – Open Source – Formerly known as </a:t>
            </a:r>
            <a:r>
              <a:rPr lang="en-US" altLang="en-US" sz="2200" b="1" dirty="0" err="1">
                <a:latin typeface="Times New Roman" panose="02020603050405020304" pitchFamily="18" charset="0"/>
                <a:cs typeface="Times New Roman" panose="02020603050405020304" pitchFamily="18" charset="0"/>
              </a:rPr>
              <a:t>iBATIS</a:t>
            </a:r>
            <a:endParaRPr lang="en-US" altLang="en-US" sz="2200" b="1" dirty="0">
              <a:latin typeface="Times New Roman" panose="02020603050405020304" pitchFamily="18" charset="0"/>
              <a:cs typeface="Times New Roman" panose="02020603050405020304" pitchFamily="18" charset="0"/>
            </a:endParaRP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You might be interested in following articles :</a:t>
            </a:r>
          </a:p>
          <a:p>
            <a:pPr algn="just">
              <a:lnSpc>
                <a:spcPct val="150000"/>
              </a:lnSpc>
            </a:pPr>
            <a:endParaRPr lang="en-IN" alt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E49264D-E16B-18EA-2A9F-E7BB98926FF6}"/>
              </a:ext>
            </a:extLst>
          </p:cNvPr>
          <p:cNvSpPr txBox="1"/>
          <p:nvPr/>
        </p:nvSpPr>
        <p:spPr>
          <a:xfrm>
            <a:off x="3161690" y="336330"/>
            <a:ext cx="7853639" cy="584775"/>
          </a:xfrm>
          <a:prstGeom prst="rect">
            <a:avLst/>
          </a:prstGeom>
          <a:noFill/>
        </p:spPr>
        <p:txBody>
          <a:bodyPr wrap="square">
            <a:spAutoFit/>
          </a:bodyPr>
          <a:lstStyle/>
          <a:p>
            <a:pPr algn="ctr"/>
            <a:r>
              <a:rPr lang="en-US" sz="3200" b="1" dirty="0"/>
              <a:t>Popular ORM tools/frameworks in Java</a:t>
            </a:r>
          </a:p>
        </p:txBody>
      </p:sp>
    </p:spTree>
    <p:extLst>
      <p:ext uri="{BB962C8B-B14F-4D97-AF65-F5344CB8AC3E}">
        <p14:creationId xmlns:p14="http://schemas.microsoft.com/office/powerpoint/2010/main" val="222206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9BE146-943A-53EB-A5D5-EC142DCD2010}"/>
              </a:ext>
            </a:extLst>
          </p:cNvPr>
          <p:cNvSpPr>
            <a:spLocks noGrp="1"/>
          </p:cNvSpPr>
          <p:nvPr>
            <p:ph type="dt" sz="half" idx="10"/>
          </p:nvPr>
        </p:nvSpPr>
        <p:spPr/>
        <p:txBody>
          <a:bodyPr/>
          <a:lstStyle/>
          <a:p>
            <a:fld id="{F67C4517-CD3F-40AE-9A2D-09EF53C45FB3}" type="datetime1">
              <a:rPr lang="en-US" smtClean="0"/>
              <a:t>1/29/2025</a:t>
            </a:fld>
            <a:endParaRPr lang="en-IN"/>
          </a:p>
        </p:txBody>
      </p:sp>
      <p:sp>
        <p:nvSpPr>
          <p:cNvPr id="5" name="Footer Placeholder 4">
            <a:extLst>
              <a:ext uri="{FF2B5EF4-FFF2-40B4-BE49-F238E27FC236}">
                <a16:creationId xmlns:a16="http://schemas.microsoft.com/office/drawing/2014/main" id="{EA74C288-AAB2-DB93-971F-A6A02705E166}"/>
              </a:ext>
            </a:extLst>
          </p:cNvPr>
          <p:cNvSpPr>
            <a:spLocks noGrp="1"/>
          </p:cNvSpPr>
          <p:nvPr>
            <p:ph type="ftr" sz="quarter" idx="11"/>
          </p:nvPr>
        </p:nvSpPr>
        <p:spPr/>
        <p:txBody>
          <a:bodyPr/>
          <a:lstStyle/>
          <a:p>
            <a:r>
              <a:rPr lang="en-IN"/>
              <a:t>Shweta Singh            AMICSE0601/ACSE0601/ACSEHO601               Unit-5</a:t>
            </a:r>
          </a:p>
        </p:txBody>
      </p:sp>
      <p:sp>
        <p:nvSpPr>
          <p:cNvPr id="6" name="Slide Number Placeholder 5">
            <a:extLst>
              <a:ext uri="{FF2B5EF4-FFF2-40B4-BE49-F238E27FC236}">
                <a16:creationId xmlns:a16="http://schemas.microsoft.com/office/drawing/2014/main" id="{44B2D0C7-0215-3DFD-D5F7-E99DFD9EC216}"/>
              </a:ext>
            </a:extLst>
          </p:cNvPr>
          <p:cNvSpPr>
            <a:spLocks noGrp="1"/>
          </p:cNvSpPr>
          <p:nvPr>
            <p:ph type="sldNum" sz="quarter" idx="12"/>
          </p:nvPr>
        </p:nvSpPr>
        <p:spPr/>
        <p:txBody>
          <a:bodyPr/>
          <a:lstStyle/>
          <a:p>
            <a:fld id="{D4AC43BF-6EE8-4137-B6AC-14832BEEB3CF}" type="slidenum">
              <a:rPr lang="en-IN" smtClean="0"/>
              <a:t>3</a:t>
            </a:fld>
            <a:endParaRPr lang="en-IN"/>
          </a:p>
        </p:txBody>
      </p:sp>
      <p:sp>
        <p:nvSpPr>
          <p:cNvPr id="7" name="Content Placeholder 2">
            <a:extLst>
              <a:ext uri="{FF2B5EF4-FFF2-40B4-BE49-F238E27FC236}">
                <a16:creationId xmlns:a16="http://schemas.microsoft.com/office/drawing/2014/main" id="{6AB34042-B8A3-6413-7F13-00633FD133DE}"/>
              </a:ext>
            </a:extLst>
          </p:cNvPr>
          <p:cNvSpPr>
            <a:spLocks noGrp="1"/>
          </p:cNvSpPr>
          <p:nvPr>
            <p:ph type="title"/>
          </p:nvPr>
        </p:nvSpPr>
        <p:spPr>
          <a:xfrm>
            <a:off x="769374" y="1053383"/>
            <a:ext cx="10515600" cy="4973791"/>
          </a:xfrm>
        </p:spPr>
        <p:txBody>
          <a:bodyPr rtlCol="0">
            <a:noAutofit/>
          </a:bodyPr>
          <a:lstStyle/>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Name of Subject with code, Course and Subject Teacher</a:t>
            </a:r>
          </a:p>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Brief Introduction of Faculty member with Photograph</a:t>
            </a:r>
          </a:p>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Evaluation Scheme</a:t>
            </a:r>
          </a:p>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Subject Syllabus</a:t>
            </a:r>
          </a:p>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Branch-wise Applications</a:t>
            </a:r>
          </a:p>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Course Objective (Point wise)</a:t>
            </a:r>
          </a:p>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Course Outcomes (COs)</a:t>
            </a:r>
          </a:p>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Program Outcomes only heading (POs)</a:t>
            </a:r>
          </a:p>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COs and POs Mapping</a:t>
            </a:r>
          </a:p>
          <a:p>
            <a:pPr marL="457200" indent="-457200" fontAlgn="auto">
              <a:spcAft>
                <a:spcPts val="0"/>
              </a:spcAft>
              <a:buFont typeface="+mj-lt"/>
              <a:buAutoNum type="arabicPeriod"/>
              <a:defRPr/>
            </a:pPr>
            <a:r>
              <a:rPr lang="en-US" sz="3200" dirty="0">
                <a:latin typeface="Times New Roman" pitchFamily="18" charset="0"/>
                <a:cs typeface="Times New Roman" pitchFamily="18" charset="0"/>
              </a:rPr>
              <a:t>Program Specific Outcomes (PSOs)</a:t>
            </a:r>
          </a:p>
          <a:p>
            <a:pPr fontAlgn="auto">
              <a:lnSpc>
                <a:spcPct val="150000"/>
              </a:lnSpc>
              <a:spcAft>
                <a:spcPts val="0"/>
              </a:spcAft>
              <a:defRPr/>
            </a:pPr>
            <a:endParaRPr lang="en-US" sz="3200" dirty="0">
              <a:latin typeface="Times New Roman" pitchFamily="18" charset="0"/>
              <a:cs typeface="Times New Roman" pitchFamily="18" charset="0"/>
            </a:endParaRPr>
          </a:p>
          <a:p>
            <a:pPr fontAlgn="auto">
              <a:lnSpc>
                <a:spcPct val="150000"/>
              </a:lnSpc>
              <a:spcAft>
                <a:spcPts val="0"/>
              </a:spcAft>
              <a:defRPr/>
            </a:pPr>
            <a:endParaRPr lang="en-US" sz="3200" dirty="0">
              <a:latin typeface="Times New Roman" pitchFamily="18" charset="0"/>
              <a:cs typeface="Times New Roman" pitchFamily="18" charset="0"/>
            </a:endParaRPr>
          </a:p>
          <a:p>
            <a:pPr fontAlgn="auto">
              <a:lnSpc>
                <a:spcPct val="150000"/>
              </a:lnSpc>
              <a:spcAft>
                <a:spcPts val="0"/>
              </a:spcAft>
              <a:defRPr/>
            </a:pPr>
            <a:endParaRPr lang="en-US" sz="3200"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8C16B467-0660-3B40-8B3D-F7A0E449598E}"/>
              </a:ext>
            </a:extLst>
          </p:cNvPr>
          <p:cNvSpPr txBox="1"/>
          <p:nvPr/>
        </p:nvSpPr>
        <p:spPr>
          <a:xfrm>
            <a:off x="4336025" y="136525"/>
            <a:ext cx="6096000" cy="584775"/>
          </a:xfrm>
          <a:prstGeom prst="rect">
            <a:avLst/>
          </a:prstGeom>
          <a:noFill/>
        </p:spPr>
        <p:txBody>
          <a:bodyPr wrap="square">
            <a:spAutoFit/>
          </a:bodyPr>
          <a:lstStyle/>
          <a:p>
            <a:r>
              <a:rPr lang="en-US" sz="3200" b="1" dirty="0">
                <a:latin typeface="Times New Roman" pitchFamily="18" charset="0"/>
                <a:cs typeface="Times New Roman" pitchFamily="18" charset="0"/>
              </a:rPr>
              <a:t> </a:t>
            </a:r>
            <a:r>
              <a:rPr lang="en-US" sz="2800" b="1" dirty="0">
                <a:latin typeface="Times New Roman" pitchFamily="18" charset="0"/>
                <a:cs typeface="Times New Roman" pitchFamily="18" charset="0"/>
              </a:rPr>
              <a:t>Table of Contents</a:t>
            </a:r>
            <a:endParaRPr lang="en-IN" sz="2800" dirty="0"/>
          </a:p>
        </p:txBody>
      </p:sp>
    </p:spTree>
    <p:extLst>
      <p:ext uri="{BB962C8B-B14F-4D97-AF65-F5344CB8AC3E}">
        <p14:creationId xmlns:p14="http://schemas.microsoft.com/office/powerpoint/2010/main" val="2803485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265D1-0858-1706-7F50-D409D4EF3EF7}"/>
              </a:ext>
            </a:extLst>
          </p:cNvPr>
          <p:cNvSpPr>
            <a:spLocks noGrp="1"/>
          </p:cNvSpPr>
          <p:nvPr>
            <p:ph type="dt" sz="half" idx="10"/>
          </p:nvPr>
        </p:nvSpPr>
        <p:spPr/>
        <p:txBody>
          <a:bodyPr/>
          <a:lstStyle/>
          <a:p>
            <a:fld id="{834E21E7-26E4-442C-8747-9C861DE4D2E7}" type="datetime1">
              <a:rPr lang="en-US" smtClean="0"/>
              <a:t>1/29/2025</a:t>
            </a:fld>
            <a:endParaRPr lang="en-IN"/>
          </a:p>
        </p:txBody>
      </p:sp>
      <p:sp>
        <p:nvSpPr>
          <p:cNvPr id="3" name="Footer Placeholder 2">
            <a:extLst>
              <a:ext uri="{FF2B5EF4-FFF2-40B4-BE49-F238E27FC236}">
                <a16:creationId xmlns:a16="http://schemas.microsoft.com/office/drawing/2014/main" id="{BBFE23BF-991F-21B6-CC62-C825E22013B1}"/>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552DC73-2235-8D2A-047E-2FE69900DE53}"/>
              </a:ext>
            </a:extLst>
          </p:cNvPr>
          <p:cNvSpPr>
            <a:spLocks noGrp="1"/>
          </p:cNvSpPr>
          <p:nvPr>
            <p:ph type="sldNum" sz="quarter" idx="12"/>
          </p:nvPr>
        </p:nvSpPr>
        <p:spPr/>
        <p:txBody>
          <a:bodyPr/>
          <a:lstStyle/>
          <a:p>
            <a:fld id="{D4AC43BF-6EE8-4137-B6AC-14832BEEB3CF}" type="slidenum">
              <a:rPr lang="en-IN" smtClean="0"/>
              <a:t>30</a:t>
            </a:fld>
            <a:endParaRPr lang="en-IN"/>
          </a:p>
        </p:txBody>
      </p:sp>
      <p:sp>
        <p:nvSpPr>
          <p:cNvPr id="5" name="Subtitle 2">
            <a:extLst>
              <a:ext uri="{FF2B5EF4-FFF2-40B4-BE49-F238E27FC236}">
                <a16:creationId xmlns:a16="http://schemas.microsoft.com/office/drawing/2014/main" id="{968E2FC7-A7BE-FEA8-9FCD-2E0B6753E76A}"/>
              </a:ext>
            </a:extLst>
          </p:cNvPr>
          <p:cNvSpPr txBox="1">
            <a:spLocks/>
          </p:cNvSpPr>
          <p:nvPr/>
        </p:nvSpPr>
        <p:spPr>
          <a:xfrm>
            <a:off x="696913" y="1036638"/>
            <a:ext cx="11049000" cy="53038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defRPr/>
            </a:pPr>
            <a:r>
              <a:rPr lang="en-US" b="1">
                <a:solidFill>
                  <a:srgbClr val="C00000"/>
                </a:solidFill>
                <a:latin typeface="Times New Roman" panose="02020603050405020304" pitchFamily="18" charset="0"/>
                <a:cs typeface="Times New Roman" panose="02020603050405020304" pitchFamily="18" charset="0"/>
              </a:rPr>
              <a:t>Lecture 2</a:t>
            </a:r>
          </a:p>
          <a:p>
            <a:pPr marL="257175" indent="-257175">
              <a:lnSpc>
                <a:spcPct val="150000"/>
              </a:lnSpc>
              <a:defRPr/>
            </a:pPr>
            <a:r>
              <a:rPr lang="en-US" altLang="en-US" sz="2400">
                <a:solidFill>
                  <a:srgbClr val="000000"/>
                </a:solidFill>
                <a:latin typeface="inter-regular"/>
              </a:rPr>
              <a:t>Java Persistence API(JPA)</a:t>
            </a:r>
          </a:p>
          <a:p>
            <a:pPr marL="257175" indent="-257175">
              <a:lnSpc>
                <a:spcPct val="150000"/>
              </a:lnSpc>
              <a:defRPr/>
            </a:pPr>
            <a:r>
              <a:rPr lang="en-US" sz="2400">
                <a:solidFill>
                  <a:srgbClr val="000000"/>
                </a:solidFill>
                <a:latin typeface="inter-regular"/>
                <a:cs typeface="Times New Roman" panose="02020603050405020304" pitchFamily="18" charset="0"/>
              </a:rPr>
              <a:t>JPA Feature</a:t>
            </a:r>
          </a:p>
          <a:p>
            <a:pPr marL="257175" indent="-257175">
              <a:lnSpc>
                <a:spcPct val="150000"/>
              </a:lnSpc>
              <a:defRPr/>
            </a:pPr>
            <a:r>
              <a:rPr lang="en-US" sz="2400">
                <a:solidFill>
                  <a:srgbClr val="000000"/>
                </a:solidFill>
                <a:latin typeface="inter-regular"/>
                <a:cs typeface="Times New Roman" panose="02020603050405020304" pitchFamily="18" charset="0"/>
              </a:rPr>
              <a:t>Requirement entity class</a:t>
            </a:r>
            <a:endParaRPr lang="en-US">
              <a:solidFill>
                <a:srgbClr val="C00000"/>
              </a:solidFill>
              <a:latin typeface="Times New Roman" panose="02020603050405020304" pitchFamily="18" charset="0"/>
              <a:cs typeface="Times New Roman" panose="02020603050405020304" pitchFamily="18" charset="0"/>
            </a:endParaRPr>
          </a:p>
          <a:p>
            <a:pPr marL="342900" indent="-342900">
              <a:defRPr/>
            </a:pP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709352-C03D-3564-F6D1-F6C5A71AB8A3}"/>
              </a:ext>
            </a:extLst>
          </p:cNvPr>
          <p:cNvSpPr txBox="1"/>
          <p:nvPr/>
        </p:nvSpPr>
        <p:spPr>
          <a:xfrm rot="10800000" flipV="1">
            <a:off x="5732721" y="194359"/>
            <a:ext cx="2877879" cy="646331"/>
          </a:xfrm>
          <a:prstGeom prst="rect">
            <a:avLst/>
          </a:prstGeom>
          <a:noFill/>
        </p:spPr>
        <p:txBody>
          <a:bodyPr wrap="square" rtlCol="0">
            <a:spAutoFit/>
          </a:bodyPr>
          <a:lstStyle/>
          <a:p>
            <a:r>
              <a:rPr lang="en-IN" sz="3600" b="1" dirty="0"/>
              <a:t>JPA</a:t>
            </a:r>
          </a:p>
        </p:txBody>
      </p:sp>
    </p:spTree>
    <p:extLst>
      <p:ext uri="{BB962C8B-B14F-4D97-AF65-F5344CB8AC3E}">
        <p14:creationId xmlns:p14="http://schemas.microsoft.com/office/powerpoint/2010/main" val="1263221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3F3C6-9602-0215-0435-AD6CA7A128FA}"/>
              </a:ext>
            </a:extLst>
          </p:cNvPr>
          <p:cNvSpPr>
            <a:spLocks noGrp="1"/>
          </p:cNvSpPr>
          <p:nvPr>
            <p:ph type="dt" sz="half" idx="10"/>
          </p:nvPr>
        </p:nvSpPr>
        <p:spPr/>
        <p:txBody>
          <a:bodyPr/>
          <a:lstStyle/>
          <a:p>
            <a:fld id="{58F4332F-5B25-41A5-BB6D-04B6C8ED29EE}" type="datetime1">
              <a:rPr lang="en-US" smtClean="0"/>
              <a:t>1/29/2025</a:t>
            </a:fld>
            <a:endParaRPr lang="en-IN"/>
          </a:p>
        </p:txBody>
      </p:sp>
      <p:sp>
        <p:nvSpPr>
          <p:cNvPr id="3" name="Footer Placeholder 2">
            <a:extLst>
              <a:ext uri="{FF2B5EF4-FFF2-40B4-BE49-F238E27FC236}">
                <a16:creationId xmlns:a16="http://schemas.microsoft.com/office/drawing/2014/main" id="{6F6EB61D-B576-BD50-3E41-367CC5748AB0}"/>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D8506468-3433-AAFF-E872-B6D861025E00}"/>
              </a:ext>
            </a:extLst>
          </p:cNvPr>
          <p:cNvSpPr>
            <a:spLocks noGrp="1"/>
          </p:cNvSpPr>
          <p:nvPr>
            <p:ph type="sldNum" sz="quarter" idx="12"/>
          </p:nvPr>
        </p:nvSpPr>
        <p:spPr/>
        <p:txBody>
          <a:bodyPr/>
          <a:lstStyle/>
          <a:p>
            <a:fld id="{D4AC43BF-6EE8-4137-B6AC-14832BEEB3CF}" type="slidenum">
              <a:rPr lang="en-IN" smtClean="0"/>
              <a:t>31</a:t>
            </a:fld>
            <a:endParaRPr lang="en-IN"/>
          </a:p>
        </p:txBody>
      </p:sp>
      <p:sp>
        <p:nvSpPr>
          <p:cNvPr id="5" name="Subtitle 2">
            <a:extLst>
              <a:ext uri="{FF2B5EF4-FFF2-40B4-BE49-F238E27FC236}">
                <a16:creationId xmlns:a16="http://schemas.microsoft.com/office/drawing/2014/main" id="{01664E9C-4306-D56A-7925-440A8617CD35}"/>
              </a:ext>
            </a:extLst>
          </p:cNvPr>
          <p:cNvSpPr txBox="1">
            <a:spLocks/>
          </p:cNvSpPr>
          <p:nvPr/>
        </p:nvSpPr>
        <p:spPr>
          <a:xfrm>
            <a:off x="696913" y="1036638"/>
            <a:ext cx="11049000" cy="53038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defRPr/>
            </a:pPr>
            <a:r>
              <a:rPr lang="en-US" b="1">
                <a:solidFill>
                  <a:srgbClr val="C00000"/>
                </a:solidFill>
                <a:latin typeface="Times New Roman" panose="02020603050405020304" pitchFamily="18" charset="0"/>
                <a:cs typeface="Times New Roman" panose="02020603050405020304" pitchFamily="18" charset="0"/>
              </a:rPr>
              <a:t>Lecture 2</a:t>
            </a:r>
          </a:p>
          <a:p>
            <a:pPr marL="257175" indent="-257175">
              <a:lnSpc>
                <a:spcPct val="150000"/>
              </a:lnSpc>
              <a:defRPr/>
            </a:pPr>
            <a:r>
              <a:rPr lang="en-US" altLang="en-US" sz="2400">
                <a:solidFill>
                  <a:srgbClr val="000000"/>
                </a:solidFill>
                <a:latin typeface="inter-regular"/>
              </a:rPr>
              <a:t>Java Persistence API(JPA)</a:t>
            </a:r>
          </a:p>
          <a:p>
            <a:pPr marL="257175" indent="-257175">
              <a:lnSpc>
                <a:spcPct val="150000"/>
              </a:lnSpc>
              <a:defRPr/>
            </a:pPr>
            <a:r>
              <a:rPr lang="en-US" sz="2400">
                <a:solidFill>
                  <a:srgbClr val="000000"/>
                </a:solidFill>
                <a:latin typeface="inter-regular"/>
                <a:cs typeface="Times New Roman" panose="02020603050405020304" pitchFamily="18" charset="0"/>
              </a:rPr>
              <a:t>JPA Feature</a:t>
            </a:r>
          </a:p>
          <a:p>
            <a:pPr marL="257175" indent="-257175">
              <a:lnSpc>
                <a:spcPct val="150000"/>
              </a:lnSpc>
              <a:defRPr/>
            </a:pPr>
            <a:r>
              <a:rPr lang="en-US" sz="2400">
                <a:solidFill>
                  <a:srgbClr val="000000"/>
                </a:solidFill>
                <a:latin typeface="inter-regular"/>
                <a:cs typeface="Times New Roman" panose="02020603050405020304" pitchFamily="18" charset="0"/>
              </a:rPr>
              <a:t>Requirement entity class</a:t>
            </a:r>
            <a:endParaRPr lang="en-US">
              <a:solidFill>
                <a:srgbClr val="C00000"/>
              </a:solidFill>
              <a:latin typeface="Times New Roman" panose="02020603050405020304" pitchFamily="18" charset="0"/>
              <a:cs typeface="Times New Roman" panose="02020603050405020304" pitchFamily="18" charset="0"/>
            </a:endParaRPr>
          </a:p>
          <a:p>
            <a:pPr marL="342900" indent="-342900">
              <a:defRPr/>
            </a:pPr>
            <a:endParaRPr lang="en-US"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8442FD7-7802-0578-48FB-516D472231A0}"/>
              </a:ext>
            </a:extLst>
          </p:cNvPr>
          <p:cNvSpPr txBox="1"/>
          <p:nvPr/>
        </p:nvSpPr>
        <p:spPr>
          <a:xfrm>
            <a:off x="3175185" y="332859"/>
            <a:ext cx="6092456" cy="646331"/>
          </a:xfrm>
          <a:prstGeom prst="rect">
            <a:avLst/>
          </a:prstGeom>
          <a:noFill/>
        </p:spPr>
        <p:txBody>
          <a:bodyPr wrap="square">
            <a:spAutoFit/>
          </a:bodyPr>
          <a:lstStyle/>
          <a:p>
            <a:r>
              <a:rPr lang="en-US" sz="3600" b="1" dirty="0"/>
              <a:t>Understanding JPA</a:t>
            </a:r>
            <a:endParaRPr lang="en-IN" sz="3600" dirty="0"/>
          </a:p>
        </p:txBody>
      </p:sp>
    </p:spTree>
    <p:extLst>
      <p:ext uri="{BB962C8B-B14F-4D97-AF65-F5344CB8AC3E}">
        <p14:creationId xmlns:p14="http://schemas.microsoft.com/office/powerpoint/2010/main" val="3929743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73226-7F2F-E129-DF15-9EF6A69D1A9E}"/>
              </a:ext>
            </a:extLst>
          </p:cNvPr>
          <p:cNvSpPr>
            <a:spLocks noGrp="1"/>
          </p:cNvSpPr>
          <p:nvPr>
            <p:ph type="dt" sz="half" idx="10"/>
          </p:nvPr>
        </p:nvSpPr>
        <p:spPr/>
        <p:txBody>
          <a:bodyPr/>
          <a:lstStyle/>
          <a:p>
            <a:fld id="{13DC2966-F4A8-4835-A42C-7C2A9C0CFC9C}" type="datetime1">
              <a:rPr lang="en-US" smtClean="0"/>
              <a:t>1/29/2025</a:t>
            </a:fld>
            <a:endParaRPr lang="en-IN"/>
          </a:p>
        </p:txBody>
      </p:sp>
      <p:sp>
        <p:nvSpPr>
          <p:cNvPr id="3" name="Footer Placeholder 2">
            <a:extLst>
              <a:ext uri="{FF2B5EF4-FFF2-40B4-BE49-F238E27FC236}">
                <a16:creationId xmlns:a16="http://schemas.microsoft.com/office/drawing/2014/main" id="{BCBBFF49-35F3-0B4E-B695-CF5BDE6F8A85}"/>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D27249F5-DA11-3025-8E50-6AFF4022791D}"/>
              </a:ext>
            </a:extLst>
          </p:cNvPr>
          <p:cNvSpPr>
            <a:spLocks noGrp="1"/>
          </p:cNvSpPr>
          <p:nvPr>
            <p:ph type="sldNum" sz="quarter" idx="12"/>
          </p:nvPr>
        </p:nvSpPr>
        <p:spPr/>
        <p:txBody>
          <a:bodyPr/>
          <a:lstStyle/>
          <a:p>
            <a:fld id="{D4AC43BF-6EE8-4137-B6AC-14832BEEB3CF}" type="slidenum">
              <a:rPr lang="en-IN" smtClean="0"/>
              <a:t>32</a:t>
            </a:fld>
            <a:endParaRPr lang="en-IN"/>
          </a:p>
        </p:txBody>
      </p:sp>
      <p:sp>
        <p:nvSpPr>
          <p:cNvPr id="5" name="TextBox 8">
            <a:extLst>
              <a:ext uri="{FF2B5EF4-FFF2-40B4-BE49-F238E27FC236}">
                <a16:creationId xmlns:a16="http://schemas.microsoft.com/office/drawing/2014/main" id="{B328B947-7107-3CA4-5C0E-2FD7AE4358E3}"/>
              </a:ext>
            </a:extLst>
          </p:cNvPr>
          <p:cNvSpPr txBox="1">
            <a:spLocks noChangeArrowheads="1"/>
          </p:cNvSpPr>
          <p:nvPr/>
        </p:nvSpPr>
        <p:spPr bwMode="auto">
          <a:xfrm>
            <a:off x="0" y="890588"/>
            <a:ext cx="1157763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JPA provides a POJO persistence model for object-relational mapping. </a:t>
            </a:r>
          </a:p>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JPA was developed by the EJB 3.0 software expert group as part of JSR 220, but its use is not limited to EJB software components.</a:t>
            </a:r>
          </a:p>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JPA can be used in web applications, Java SE applications directly, even its part of EJB it’s not </a:t>
            </a:r>
            <a:r>
              <a:rPr lang="en-US" altLang="en-US" sz="2200" dirty="0" err="1">
                <a:solidFill>
                  <a:srgbClr val="000000"/>
                </a:solidFill>
                <a:latin typeface="inter-regular"/>
              </a:rPr>
              <a:t>dpends</a:t>
            </a:r>
            <a:r>
              <a:rPr lang="en-US" altLang="en-US" sz="2200" dirty="0">
                <a:solidFill>
                  <a:srgbClr val="000000"/>
                </a:solidFill>
                <a:latin typeface="inter-regular"/>
              </a:rPr>
              <a:t> on EJB containers.</a:t>
            </a:r>
          </a:p>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Technically JPA is just set of interfaces (Specification) and thus require an implementation.</a:t>
            </a:r>
          </a:p>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It needs ORM(Object Relational Mapping) Java Persistence API implementation to work with and persist Java Objects.</a:t>
            </a:r>
          </a:p>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The API defined in </a:t>
            </a:r>
            <a:r>
              <a:rPr lang="en-US" altLang="en-US" sz="2200" dirty="0" err="1">
                <a:solidFill>
                  <a:srgbClr val="000000"/>
                </a:solidFill>
                <a:latin typeface="inter-regular"/>
              </a:rPr>
              <a:t>javax.persistence</a:t>
            </a:r>
            <a:r>
              <a:rPr lang="en-US" altLang="en-US" sz="2200" dirty="0">
                <a:solidFill>
                  <a:srgbClr val="000000"/>
                </a:solidFill>
                <a:latin typeface="inter-regular"/>
              </a:rPr>
              <a:t> package.</a:t>
            </a:r>
            <a:endParaRPr lang="en-IN" altLang="en-US" sz="2200" dirty="0">
              <a:solidFill>
                <a:srgbClr val="000000"/>
              </a:solidFill>
              <a:latin typeface="inter-regular"/>
            </a:endParaRPr>
          </a:p>
        </p:txBody>
      </p:sp>
      <p:sp>
        <p:nvSpPr>
          <p:cNvPr id="7" name="TextBox 6">
            <a:extLst>
              <a:ext uri="{FF2B5EF4-FFF2-40B4-BE49-F238E27FC236}">
                <a16:creationId xmlns:a16="http://schemas.microsoft.com/office/drawing/2014/main" id="{8FF7226B-ADED-917B-5B9E-20E77E4B44B6}"/>
              </a:ext>
            </a:extLst>
          </p:cNvPr>
          <p:cNvSpPr txBox="1"/>
          <p:nvPr/>
        </p:nvSpPr>
        <p:spPr>
          <a:xfrm>
            <a:off x="3028507" y="226140"/>
            <a:ext cx="6134986" cy="646331"/>
          </a:xfrm>
          <a:prstGeom prst="rect">
            <a:avLst/>
          </a:prstGeom>
          <a:noFill/>
        </p:spPr>
        <p:txBody>
          <a:bodyPr wrap="square">
            <a:spAutoFit/>
          </a:bodyPr>
          <a:lstStyle/>
          <a:p>
            <a:r>
              <a:rPr lang="en-US" altLang="en-US" sz="3600" b="1" dirty="0">
                <a:solidFill>
                  <a:srgbClr val="000000"/>
                </a:solidFill>
                <a:latin typeface="inter-regular"/>
              </a:rPr>
              <a:t>Java Persistence API(JPA</a:t>
            </a:r>
            <a:endParaRPr lang="en-IN" sz="3600" b="1" dirty="0"/>
          </a:p>
        </p:txBody>
      </p:sp>
    </p:spTree>
    <p:extLst>
      <p:ext uri="{BB962C8B-B14F-4D97-AF65-F5344CB8AC3E}">
        <p14:creationId xmlns:p14="http://schemas.microsoft.com/office/powerpoint/2010/main" val="358053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3713D-1281-7C00-B4A9-FE2F92513603}"/>
              </a:ext>
            </a:extLst>
          </p:cNvPr>
          <p:cNvSpPr>
            <a:spLocks noGrp="1"/>
          </p:cNvSpPr>
          <p:nvPr>
            <p:ph type="dt" sz="half" idx="10"/>
          </p:nvPr>
        </p:nvSpPr>
        <p:spPr/>
        <p:txBody>
          <a:bodyPr/>
          <a:lstStyle/>
          <a:p>
            <a:fld id="{82F0326D-962C-4E9A-8DCC-ED353B30A6EC}" type="datetime1">
              <a:rPr lang="en-US" smtClean="0"/>
              <a:t>1/29/2025</a:t>
            </a:fld>
            <a:endParaRPr lang="en-IN"/>
          </a:p>
        </p:txBody>
      </p:sp>
      <p:sp>
        <p:nvSpPr>
          <p:cNvPr id="3" name="Footer Placeholder 2">
            <a:extLst>
              <a:ext uri="{FF2B5EF4-FFF2-40B4-BE49-F238E27FC236}">
                <a16:creationId xmlns:a16="http://schemas.microsoft.com/office/drawing/2014/main" id="{CD4E393A-D5BD-0385-F184-753A73619C27}"/>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7B54EB4A-2828-C486-579B-FD0196A62B16}"/>
              </a:ext>
            </a:extLst>
          </p:cNvPr>
          <p:cNvSpPr>
            <a:spLocks noGrp="1"/>
          </p:cNvSpPr>
          <p:nvPr>
            <p:ph type="sldNum" sz="quarter" idx="12"/>
          </p:nvPr>
        </p:nvSpPr>
        <p:spPr/>
        <p:txBody>
          <a:bodyPr/>
          <a:lstStyle/>
          <a:p>
            <a:fld id="{D4AC43BF-6EE8-4137-B6AC-14832BEEB3CF}" type="slidenum">
              <a:rPr lang="en-IN" smtClean="0"/>
              <a:t>33</a:t>
            </a:fld>
            <a:endParaRPr lang="en-IN"/>
          </a:p>
        </p:txBody>
      </p:sp>
      <p:sp>
        <p:nvSpPr>
          <p:cNvPr id="6" name="TextBox 5">
            <a:extLst>
              <a:ext uri="{FF2B5EF4-FFF2-40B4-BE49-F238E27FC236}">
                <a16:creationId xmlns:a16="http://schemas.microsoft.com/office/drawing/2014/main" id="{A16B84A8-16F4-9C86-C1B0-A70CC5BD89D9}"/>
              </a:ext>
            </a:extLst>
          </p:cNvPr>
          <p:cNvSpPr txBox="1"/>
          <p:nvPr/>
        </p:nvSpPr>
        <p:spPr>
          <a:xfrm>
            <a:off x="2812312" y="350179"/>
            <a:ext cx="6092456" cy="341632"/>
          </a:xfrm>
          <a:prstGeom prst="rect">
            <a:avLst/>
          </a:prstGeom>
          <a:noFill/>
        </p:spPr>
        <p:txBody>
          <a:bodyPr wrap="square">
            <a:spAutoFit/>
          </a:bodyPr>
          <a:lstStyle/>
          <a:p>
            <a:pPr algn="ctr" eaLnBrk="1" fontAlgn="auto" hangingPunct="1">
              <a:lnSpc>
                <a:spcPct val="90000"/>
              </a:lnSpc>
              <a:spcAft>
                <a:spcPts val="0"/>
              </a:spcAft>
              <a:defRPr/>
            </a:pPr>
            <a:r>
              <a:rPr lang="en-US" altLang="en-US" sz="1800" dirty="0">
                <a:solidFill>
                  <a:srgbClr val="000000"/>
                </a:solidFill>
                <a:latin typeface="inter-regular"/>
              </a:rPr>
              <a:t>JPA Implementation</a:t>
            </a:r>
            <a:endParaRPr lang="en-IN" sz="18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63FA327F-7E8F-9060-CFC6-A6E0249AE6BA}"/>
              </a:ext>
            </a:extLst>
          </p:cNvPr>
          <p:cNvPicPr>
            <a:picLocks noChangeAspect="1"/>
          </p:cNvPicPr>
          <p:nvPr/>
        </p:nvPicPr>
        <p:blipFill>
          <a:blip r:embed="rId2"/>
          <a:stretch>
            <a:fillRect/>
          </a:stretch>
        </p:blipFill>
        <p:spPr>
          <a:xfrm>
            <a:off x="1614148" y="1066800"/>
            <a:ext cx="7758451" cy="5334887"/>
          </a:xfrm>
          <a:prstGeom prst="rect">
            <a:avLst/>
          </a:prstGeom>
        </p:spPr>
      </p:pic>
    </p:spTree>
    <p:extLst>
      <p:ext uri="{BB962C8B-B14F-4D97-AF65-F5344CB8AC3E}">
        <p14:creationId xmlns:p14="http://schemas.microsoft.com/office/powerpoint/2010/main" val="3937694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01DBB-6B78-AB18-D151-4DF9AF23A76C}"/>
              </a:ext>
            </a:extLst>
          </p:cNvPr>
          <p:cNvSpPr>
            <a:spLocks noGrp="1"/>
          </p:cNvSpPr>
          <p:nvPr>
            <p:ph type="dt" sz="half" idx="10"/>
          </p:nvPr>
        </p:nvSpPr>
        <p:spPr/>
        <p:txBody>
          <a:bodyPr/>
          <a:lstStyle/>
          <a:p>
            <a:fld id="{E20CBE88-12E1-4EBE-B97A-150CC67189F1}" type="datetime1">
              <a:rPr lang="en-US" smtClean="0"/>
              <a:t>1/29/2025</a:t>
            </a:fld>
            <a:endParaRPr lang="en-IN"/>
          </a:p>
        </p:txBody>
      </p:sp>
      <p:sp>
        <p:nvSpPr>
          <p:cNvPr id="3" name="Footer Placeholder 2">
            <a:extLst>
              <a:ext uri="{FF2B5EF4-FFF2-40B4-BE49-F238E27FC236}">
                <a16:creationId xmlns:a16="http://schemas.microsoft.com/office/drawing/2014/main" id="{BF70C0BC-F660-B48D-41A4-529FD6ACE6F0}"/>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2C94D6E-9A83-59CC-423A-DA36600C4836}"/>
              </a:ext>
            </a:extLst>
          </p:cNvPr>
          <p:cNvSpPr>
            <a:spLocks noGrp="1"/>
          </p:cNvSpPr>
          <p:nvPr>
            <p:ph type="sldNum" sz="quarter" idx="12"/>
          </p:nvPr>
        </p:nvSpPr>
        <p:spPr/>
        <p:txBody>
          <a:bodyPr/>
          <a:lstStyle/>
          <a:p>
            <a:fld id="{D4AC43BF-6EE8-4137-B6AC-14832BEEB3CF}" type="slidenum">
              <a:rPr lang="en-IN" smtClean="0"/>
              <a:t>34</a:t>
            </a:fld>
            <a:endParaRPr lang="en-IN"/>
          </a:p>
        </p:txBody>
      </p:sp>
      <p:pic>
        <p:nvPicPr>
          <p:cNvPr id="5" name="Picture 4">
            <a:extLst>
              <a:ext uri="{FF2B5EF4-FFF2-40B4-BE49-F238E27FC236}">
                <a16:creationId xmlns:a16="http://schemas.microsoft.com/office/drawing/2014/main" id="{A17F78F3-0173-56DF-26A4-D1B8A879D341}"/>
              </a:ext>
            </a:extLst>
          </p:cNvPr>
          <p:cNvPicPr>
            <a:picLocks noChangeAspect="1"/>
          </p:cNvPicPr>
          <p:nvPr/>
        </p:nvPicPr>
        <p:blipFill>
          <a:blip r:embed="rId2"/>
          <a:stretch>
            <a:fillRect/>
          </a:stretch>
        </p:blipFill>
        <p:spPr>
          <a:xfrm>
            <a:off x="1614148" y="1066800"/>
            <a:ext cx="7758451" cy="5334887"/>
          </a:xfrm>
          <a:prstGeom prst="rect">
            <a:avLst/>
          </a:prstGeom>
        </p:spPr>
      </p:pic>
      <p:sp>
        <p:nvSpPr>
          <p:cNvPr id="7" name="TextBox 6">
            <a:extLst>
              <a:ext uri="{FF2B5EF4-FFF2-40B4-BE49-F238E27FC236}">
                <a16:creationId xmlns:a16="http://schemas.microsoft.com/office/drawing/2014/main" id="{455F3105-0734-E6B0-F862-F096D7A347A5}"/>
              </a:ext>
            </a:extLst>
          </p:cNvPr>
          <p:cNvSpPr txBox="1"/>
          <p:nvPr/>
        </p:nvSpPr>
        <p:spPr>
          <a:xfrm>
            <a:off x="3280143" y="405380"/>
            <a:ext cx="6092456" cy="590931"/>
          </a:xfrm>
          <a:prstGeom prst="rect">
            <a:avLst/>
          </a:prstGeom>
          <a:noFill/>
        </p:spPr>
        <p:txBody>
          <a:bodyPr wrap="square">
            <a:spAutoFit/>
          </a:bodyPr>
          <a:lstStyle/>
          <a:p>
            <a:pPr algn="ctr" eaLnBrk="1" fontAlgn="auto" hangingPunct="1">
              <a:lnSpc>
                <a:spcPct val="90000"/>
              </a:lnSpc>
              <a:spcAft>
                <a:spcPts val="0"/>
              </a:spcAft>
              <a:defRPr/>
            </a:pPr>
            <a:r>
              <a:rPr lang="en-US" sz="3600" b="1" dirty="0">
                <a:latin typeface="Times New Roman" pitchFamily="18" charset="0"/>
                <a:cs typeface="Times New Roman" pitchFamily="18" charset="0"/>
              </a:rPr>
              <a:t>JPA Features</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121537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8ABD2F-68E1-0660-2935-6FCA0A95DBC0}"/>
              </a:ext>
            </a:extLst>
          </p:cNvPr>
          <p:cNvSpPr>
            <a:spLocks noGrp="1"/>
          </p:cNvSpPr>
          <p:nvPr>
            <p:ph type="dt" sz="half" idx="10"/>
          </p:nvPr>
        </p:nvSpPr>
        <p:spPr/>
        <p:txBody>
          <a:bodyPr/>
          <a:lstStyle/>
          <a:p>
            <a:fld id="{0C784C42-5BE8-4879-851D-CBA0D4611FAB}" type="datetime1">
              <a:rPr lang="en-US" smtClean="0"/>
              <a:t>1/29/2025</a:t>
            </a:fld>
            <a:endParaRPr lang="en-IN"/>
          </a:p>
        </p:txBody>
      </p:sp>
      <p:sp>
        <p:nvSpPr>
          <p:cNvPr id="3" name="Footer Placeholder 2">
            <a:extLst>
              <a:ext uri="{FF2B5EF4-FFF2-40B4-BE49-F238E27FC236}">
                <a16:creationId xmlns:a16="http://schemas.microsoft.com/office/drawing/2014/main" id="{80BE89AB-3ACA-7CB0-CC86-7AC2D2087C9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3804D16-4ED0-0F98-9AF8-F13C0591D0D6}"/>
              </a:ext>
            </a:extLst>
          </p:cNvPr>
          <p:cNvSpPr>
            <a:spLocks noGrp="1"/>
          </p:cNvSpPr>
          <p:nvPr>
            <p:ph type="sldNum" sz="quarter" idx="12"/>
          </p:nvPr>
        </p:nvSpPr>
        <p:spPr/>
        <p:txBody>
          <a:bodyPr/>
          <a:lstStyle/>
          <a:p>
            <a:fld id="{D4AC43BF-6EE8-4137-B6AC-14832BEEB3CF}" type="slidenum">
              <a:rPr lang="en-IN" smtClean="0"/>
              <a:t>35</a:t>
            </a:fld>
            <a:endParaRPr lang="en-IN"/>
          </a:p>
        </p:txBody>
      </p:sp>
      <p:sp>
        <p:nvSpPr>
          <p:cNvPr id="5" name="Rectangle 4">
            <a:extLst>
              <a:ext uri="{FF2B5EF4-FFF2-40B4-BE49-F238E27FC236}">
                <a16:creationId xmlns:a16="http://schemas.microsoft.com/office/drawing/2014/main" id="{A05DBCB1-F84F-559D-EB3C-7097A792E7FA}"/>
              </a:ext>
            </a:extLst>
          </p:cNvPr>
          <p:cNvSpPr/>
          <p:nvPr/>
        </p:nvSpPr>
        <p:spPr>
          <a:xfrm>
            <a:off x="-73152" y="919353"/>
            <a:ext cx="12268200" cy="3901837"/>
          </a:xfrm>
          <a:prstGeom prst="rect">
            <a:avLst/>
          </a:prstGeom>
        </p:spPr>
        <p:txBody>
          <a:bodyPr wrap="square">
            <a:spAutoFit/>
          </a:bodyPr>
          <a:lstStyle/>
          <a:p>
            <a:pPr>
              <a:lnSpc>
                <a:spcPct val="150000"/>
              </a:lnSpc>
              <a:buFont typeface="+mj-lt"/>
              <a:buAutoNum type="arabicPeriod"/>
            </a:pPr>
            <a:r>
              <a:rPr lang="en-US" sz="2400" dirty="0">
                <a:solidFill>
                  <a:srgbClr val="333333"/>
                </a:solidFill>
                <a:latin typeface="Chivo"/>
              </a:rPr>
              <a:t>Provides cleaner, easier, standardized object-relational mapping.</a:t>
            </a:r>
          </a:p>
          <a:p>
            <a:pPr>
              <a:lnSpc>
                <a:spcPct val="150000"/>
              </a:lnSpc>
              <a:buFont typeface="+mj-lt"/>
              <a:buAutoNum type="arabicPeriod"/>
            </a:pPr>
            <a:r>
              <a:rPr lang="en-US" sz="2400" dirty="0">
                <a:solidFill>
                  <a:srgbClr val="333333"/>
                </a:solidFill>
                <a:latin typeface="Chivo"/>
              </a:rPr>
              <a:t>JPA supports inheritance, polymorphism, and polymorphic queries.</a:t>
            </a:r>
          </a:p>
          <a:p>
            <a:pPr>
              <a:lnSpc>
                <a:spcPct val="150000"/>
              </a:lnSpc>
              <a:buFont typeface="+mj-lt"/>
              <a:buAutoNum type="arabicPeriod"/>
            </a:pPr>
            <a:r>
              <a:rPr lang="en-US" sz="2400" dirty="0">
                <a:solidFill>
                  <a:srgbClr val="333333"/>
                </a:solidFill>
                <a:latin typeface="Chivo"/>
              </a:rPr>
              <a:t>Supports meta data annotations/xml descriptors to define the mapping between Java objects and relational database.</a:t>
            </a:r>
          </a:p>
          <a:p>
            <a:pPr>
              <a:lnSpc>
                <a:spcPct val="150000"/>
              </a:lnSpc>
              <a:buFont typeface="+mj-lt"/>
              <a:buAutoNum type="arabicPeriod"/>
            </a:pPr>
            <a:r>
              <a:rPr lang="en-US" sz="2400" dirty="0">
                <a:solidFill>
                  <a:srgbClr val="333333"/>
                </a:solidFill>
                <a:latin typeface="Chivo"/>
              </a:rPr>
              <a:t>It supports a rich, SQL-like query language (which is a significant extension upon EJB QL) for both static and dynamic queries. Provides JPQL (Java persistence query language) and native SQL queries support.</a:t>
            </a:r>
          </a:p>
        </p:txBody>
      </p:sp>
      <p:sp>
        <p:nvSpPr>
          <p:cNvPr id="7" name="TextBox 6">
            <a:extLst>
              <a:ext uri="{FF2B5EF4-FFF2-40B4-BE49-F238E27FC236}">
                <a16:creationId xmlns:a16="http://schemas.microsoft.com/office/drawing/2014/main" id="{ED153A6E-C131-A66B-FD90-FCBFEEDE5976}"/>
              </a:ext>
            </a:extLst>
          </p:cNvPr>
          <p:cNvSpPr txBox="1"/>
          <p:nvPr/>
        </p:nvSpPr>
        <p:spPr>
          <a:xfrm>
            <a:off x="3001926" y="328914"/>
            <a:ext cx="6188148" cy="590931"/>
          </a:xfrm>
          <a:prstGeom prst="rect">
            <a:avLst/>
          </a:prstGeom>
          <a:noFill/>
        </p:spPr>
        <p:txBody>
          <a:bodyPr wrap="square">
            <a:spAutoFit/>
          </a:bodyPr>
          <a:lstStyle/>
          <a:p>
            <a:pPr algn="ctr" eaLnBrk="1" fontAlgn="auto" hangingPunct="1">
              <a:lnSpc>
                <a:spcPct val="90000"/>
              </a:lnSpc>
              <a:spcAft>
                <a:spcPts val="0"/>
              </a:spcAft>
              <a:defRPr/>
            </a:pPr>
            <a:r>
              <a:rPr lang="en-US" sz="3600" b="1" dirty="0">
                <a:latin typeface="Times New Roman" pitchFamily="18" charset="0"/>
                <a:cs typeface="Times New Roman" pitchFamily="18" charset="0"/>
              </a:rPr>
              <a:t>JPA Features</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681495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761B6-02A8-0772-1B10-B4AEBC9FFE31}"/>
              </a:ext>
            </a:extLst>
          </p:cNvPr>
          <p:cNvSpPr>
            <a:spLocks noGrp="1"/>
          </p:cNvSpPr>
          <p:nvPr>
            <p:ph type="dt" sz="half" idx="10"/>
          </p:nvPr>
        </p:nvSpPr>
        <p:spPr/>
        <p:txBody>
          <a:bodyPr/>
          <a:lstStyle/>
          <a:p>
            <a:fld id="{A8411FA2-2368-4DE2-AA96-6BB13CB62F2F}" type="datetime1">
              <a:rPr lang="en-US" smtClean="0"/>
              <a:t>1/29/2025</a:t>
            </a:fld>
            <a:endParaRPr lang="en-IN"/>
          </a:p>
        </p:txBody>
      </p:sp>
      <p:sp>
        <p:nvSpPr>
          <p:cNvPr id="3" name="Footer Placeholder 2">
            <a:extLst>
              <a:ext uri="{FF2B5EF4-FFF2-40B4-BE49-F238E27FC236}">
                <a16:creationId xmlns:a16="http://schemas.microsoft.com/office/drawing/2014/main" id="{0087B7F0-E231-3A21-4B3F-37FFD8074D3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012F84E7-A586-6A86-CDB2-997D18CEEEB0}"/>
              </a:ext>
            </a:extLst>
          </p:cNvPr>
          <p:cNvSpPr>
            <a:spLocks noGrp="1"/>
          </p:cNvSpPr>
          <p:nvPr>
            <p:ph type="sldNum" sz="quarter" idx="12"/>
          </p:nvPr>
        </p:nvSpPr>
        <p:spPr/>
        <p:txBody>
          <a:bodyPr/>
          <a:lstStyle/>
          <a:p>
            <a:fld id="{D4AC43BF-6EE8-4137-B6AC-14832BEEB3CF}" type="slidenum">
              <a:rPr lang="en-IN" smtClean="0"/>
              <a:t>36</a:t>
            </a:fld>
            <a:endParaRPr lang="en-IN"/>
          </a:p>
        </p:txBody>
      </p:sp>
      <p:sp>
        <p:nvSpPr>
          <p:cNvPr id="5" name="Rectangle 4">
            <a:extLst>
              <a:ext uri="{FF2B5EF4-FFF2-40B4-BE49-F238E27FC236}">
                <a16:creationId xmlns:a16="http://schemas.microsoft.com/office/drawing/2014/main" id="{5325ED87-4B8F-AEFB-CDD8-B48DD4AB4BE1}"/>
              </a:ext>
            </a:extLst>
          </p:cNvPr>
          <p:cNvSpPr/>
          <p:nvPr/>
        </p:nvSpPr>
        <p:spPr>
          <a:xfrm>
            <a:off x="-73152" y="919353"/>
            <a:ext cx="12268200" cy="5563831"/>
          </a:xfrm>
          <a:prstGeom prst="rect">
            <a:avLst/>
          </a:prstGeom>
        </p:spPr>
        <p:txBody>
          <a:bodyPr wrap="square">
            <a:spAutoFit/>
          </a:bodyPr>
          <a:lstStyle/>
          <a:p>
            <a:pPr marL="457200" indent="-457200">
              <a:lnSpc>
                <a:spcPct val="150000"/>
              </a:lnSpc>
              <a:buFont typeface="+mj-lt"/>
              <a:buAutoNum type="arabicPeriod" startAt="5"/>
            </a:pPr>
            <a:r>
              <a:rPr lang="en-US" sz="2400" dirty="0">
                <a:solidFill>
                  <a:srgbClr val="333333"/>
                </a:solidFill>
                <a:latin typeface="Chivo"/>
              </a:rPr>
              <a:t>Provides support for stored procedures since 2.1.</a:t>
            </a:r>
          </a:p>
          <a:p>
            <a:pPr marL="457200" indent="-457200">
              <a:lnSpc>
                <a:spcPct val="150000"/>
              </a:lnSpc>
              <a:buFont typeface="+mj-lt"/>
              <a:buAutoNum type="arabicPeriod" startAt="5"/>
            </a:pPr>
            <a:r>
              <a:rPr lang="en-US" sz="2400" dirty="0">
                <a:solidFill>
                  <a:srgbClr val="333333"/>
                </a:solidFill>
                <a:latin typeface="Chivo"/>
              </a:rPr>
              <a:t>Pluggable persistence providers such as Hibernate, </a:t>
            </a:r>
            <a:r>
              <a:rPr lang="en-US" sz="2400" dirty="0" err="1">
                <a:solidFill>
                  <a:srgbClr val="333333"/>
                </a:solidFill>
                <a:latin typeface="Chivo"/>
              </a:rPr>
              <a:t>MyBatis</a:t>
            </a:r>
            <a:r>
              <a:rPr lang="en-US" sz="2400" dirty="0">
                <a:solidFill>
                  <a:srgbClr val="333333"/>
                </a:solidFill>
                <a:latin typeface="Chivo"/>
              </a:rPr>
              <a:t> etc.</a:t>
            </a:r>
          </a:p>
          <a:p>
            <a:pPr marL="457200" indent="-457200">
              <a:lnSpc>
                <a:spcPct val="150000"/>
              </a:lnSpc>
              <a:buFont typeface="+mj-lt"/>
              <a:buAutoNum type="arabicPeriod" startAt="5"/>
            </a:pPr>
            <a:r>
              <a:rPr lang="en-US" sz="2400" dirty="0">
                <a:solidFill>
                  <a:srgbClr val="333333"/>
                </a:solidFill>
                <a:latin typeface="Chivo"/>
              </a:rPr>
              <a:t>Criteria API, which supports to build SQL queries using OOPS, so that with the JPA criteria API it’s possible to have type safe queries that can be checked at compile time.</a:t>
            </a:r>
          </a:p>
          <a:p>
            <a:pPr marL="457200" indent="-457200">
              <a:lnSpc>
                <a:spcPct val="150000"/>
              </a:lnSpc>
              <a:buFont typeface="+mj-lt"/>
              <a:buAutoNum type="arabicPeriod" startAt="5"/>
            </a:pPr>
            <a:r>
              <a:rPr lang="en-US" sz="2400" dirty="0">
                <a:solidFill>
                  <a:srgbClr val="333333"/>
                </a:solidFill>
                <a:latin typeface="Chivo"/>
              </a:rPr>
              <a:t>Bean validation: the persistence provider enables Bean validation on all entities to which annotations are applied.</a:t>
            </a:r>
          </a:p>
          <a:p>
            <a:pPr marL="457200" indent="-457200">
              <a:lnSpc>
                <a:spcPct val="150000"/>
              </a:lnSpc>
              <a:buFont typeface="+mj-lt"/>
              <a:buAutoNum type="arabicPeriod" startAt="5"/>
            </a:pPr>
            <a:r>
              <a:rPr lang="en-US" sz="2400" b="1" dirty="0">
                <a:solidFill>
                  <a:srgbClr val="333333"/>
                </a:solidFill>
                <a:latin typeface="Chivo"/>
              </a:rPr>
              <a:t>Caching</a:t>
            </a:r>
            <a:r>
              <a:rPr lang="en-US" sz="2400" dirty="0">
                <a:solidFill>
                  <a:srgbClr val="333333"/>
                </a:solidFill>
                <a:latin typeface="Chivo"/>
              </a:rPr>
              <a:t>, JPA supports 2 kinds of cache </a:t>
            </a:r>
            <a:r>
              <a:rPr lang="en-US" sz="2400" b="1" dirty="0">
                <a:solidFill>
                  <a:srgbClr val="333333"/>
                </a:solidFill>
                <a:latin typeface="Chivo"/>
              </a:rPr>
              <a:t>first-level cache</a:t>
            </a:r>
            <a:r>
              <a:rPr lang="en-US" sz="2400" dirty="0">
                <a:solidFill>
                  <a:srgbClr val="333333"/>
                </a:solidFill>
                <a:latin typeface="Chivo"/>
              </a:rPr>
              <a:t> and </a:t>
            </a:r>
            <a:r>
              <a:rPr lang="en-US" sz="2400" b="1" dirty="0">
                <a:solidFill>
                  <a:srgbClr val="333333"/>
                </a:solidFill>
                <a:latin typeface="Chivo"/>
              </a:rPr>
              <a:t>second-level cache</a:t>
            </a:r>
            <a:r>
              <a:rPr lang="en-US" sz="2400" dirty="0">
                <a:solidFill>
                  <a:srgbClr val="333333"/>
                </a:solidFill>
                <a:latin typeface="Chivo"/>
              </a:rPr>
              <a:t> to support performance tuning.</a:t>
            </a:r>
          </a:p>
          <a:p>
            <a:pPr marL="457200" indent="-457200">
              <a:lnSpc>
                <a:spcPct val="150000"/>
              </a:lnSpc>
              <a:buFont typeface="+mj-lt"/>
              <a:buAutoNum type="arabicPeriod" startAt="5"/>
            </a:pPr>
            <a:r>
              <a:rPr lang="en-US" sz="2400" dirty="0">
                <a:solidFill>
                  <a:srgbClr val="333333"/>
                </a:solidFill>
                <a:latin typeface="Chivo"/>
              </a:rPr>
              <a:t>Better alignment with Java 8 features since JPA 2.2</a:t>
            </a:r>
            <a:endParaRPr lang="en-US" sz="2400" b="0" i="0" dirty="0">
              <a:solidFill>
                <a:srgbClr val="333333"/>
              </a:solidFill>
              <a:effectLst/>
              <a:latin typeface="Chivo"/>
            </a:endParaRPr>
          </a:p>
        </p:txBody>
      </p:sp>
      <p:sp>
        <p:nvSpPr>
          <p:cNvPr id="7" name="TextBox 6">
            <a:extLst>
              <a:ext uri="{FF2B5EF4-FFF2-40B4-BE49-F238E27FC236}">
                <a16:creationId xmlns:a16="http://schemas.microsoft.com/office/drawing/2014/main" id="{05B229B7-7604-85E7-E27D-8DA937BD79BD}"/>
              </a:ext>
            </a:extLst>
          </p:cNvPr>
          <p:cNvSpPr txBox="1"/>
          <p:nvPr/>
        </p:nvSpPr>
        <p:spPr>
          <a:xfrm>
            <a:off x="2972190" y="374816"/>
            <a:ext cx="6177516" cy="590931"/>
          </a:xfrm>
          <a:prstGeom prst="rect">
            <a:avLst/>
          </a:prstGeom>
          <a:noFill/>
        </p:spPr>
        <p:txBody>
          <a:bodyPr wrap="square">
            <a:spAutoFit/>
          </a:bodyPr>
          <a:lstStyle/>
          <a:p>
            <a:pPr algn="ctr" eaLnBrk="1" fontAlgn="auto" hangingPunct="1">
              <a:lnSpc>
                <a:spcPct val="90000"/>
              </a:lnSpc>
              <a:spcAft>
                <a:spcPts val="0"/>
              </a:spcAft>
              <a:defRPr/>
            </a:pPr>
            <a:r>
              <a:rPr lang="en-US" sz="3600" b="1" dirty="0">
                <a:latin typeface="Times New Roman" pitchFamily="18" charset="0"/>
                <a:cs typeface="Times New Roman" pitchFamily="18" charset="0"/>
              </a:rPr>
              <a:t>JPA Features</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765029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31BFD-710B-ABDA-2A1B-1030BB3CD420}"/>
              </a:ext>
            </a:extLst>
          </p:cNvPr>
          <p:cNvSpPr>
            <a:spLocks noGrp="1"/>
          </p:cNvSpPr>
          <p:nvPr>
            <p:ph type="dt" sz="half" idx="10"/>
          </p:nvPr>
        </p:nvSpPr>
        <p:spPr/>
        <p:txBody>
          <a:bodyPr/>
          <a:lstStyle/>
          <a:p>
            <a:fld id="{F6A9949E-1BED-4AD0-996F-BA9DF16E8D97}" type="datetime1">
              <a:rPr lang="en-US" smtClean="0"/>
              <a:t>1/29/2025</a:t>
            </a:fld>
            <a:endParaRPr lang="en-IN"/>
          </a:p>
        </p:txBody>
      </p:sp>
      <p:sp>
        <p:nvSpPr>
          <p:cNvPr id="3" name="Footer Placeholder 2">
            <a:extLst>
              <a:ext uri="{FF2B5EF4-FFF2-40B4-BE49-F238E27FC236}">
                <a16:creationId xmlns:a16="http://schemas.microsoft.com/office/drawing/2014/main" id="{423F9147-876E-60FF-818C-70A4E091B2AD}"/>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B9F2C266-482F-6BEF-425F-2F1B6813EF97}"/>
              </a:ext>
            </a:extLst>
          </p:cNvPr>
          <p:cNvSpPr>
            <a:spLocks noGrp="1"/>
          </p:cNvSpPr>
          <p:nvPr>
            <p:ph type="sldNum" sz="quarter" idx="12"/>
          </p:nvPr>
        </p:nvSpPr>
        <p:spPr/>
        <p:txBody>
          <a:bodyPr/>
          <a:lstStyle/>
          <a:p>
            <a:fld id="{D4AC43BF-6EE8-4137-B6AC-14832BEEB3CF}" type="slidenum">
              <a:rPr lang="en-IN" smtClean="0"/>
              <a:t>37</a:t>
            </a:fld>
            <a:endParaRPr lang="en-IN"/>
          </a:p>
        </p:txBody>
      </p:sp>
      <p:sp>
        <p:nvSpPr>
          <p:cNvPr id="6" name="TextBox 5">
            <a:extLst>
              <a:ext uri="{FF2B5EF4-FFF2-40B4-BE49-F238E27FC236}">
                <a16:creationId xmlns:a16="http://schemas.microsoft.com/office/drawing/2014/main" id="{C01922D1-3B5F-7CE6-07AF-7E1662DB2D64}"/>
              </a:ext>
            </a:extLst>
          </p:cNvPr>
          <p:cNvSpPr txBox="1"/>
          <p:nvPr/>
        </p:nvSpPr>
        <p:spPr>
          <a:xfrm>
            <a:off x="3386469" y="136525"/>
            <a:ext cx="6092456" cy="646331"/>
          </a:xfrm>
          <a:prstGeom prst="rect">
            <a:avLst/>
          </a:prstGeom>
          <a:noFill/>
        </p:spPr>
        <p:txBody>
          <a:bodyPr wrap="square">
            <a:spAutoFit/>
          </a:bodyPr>
          <a:lstStyle/>
          <a:p>
            <a:pPr algn="ctr">
              <a:defRPr/>
            </a:pPr>
            <a:r>
              <a:rPr lang="en-US" sz="3600" b="1" dirty="0">
                <a:latin typeface="Times New Roman" panose="02020603050405020304" pitchFamily="18" charset="0"/>
                <a:cs typeface="Times New Roman" panose="02020603050405020304" pitchFamily="18" charset="0"/>
              </a:rPr>
              <a:t>Daily Quiz-MCQ</a:t>
            </a:r>
          </a:p>
        </p:txBody>
      </p:sp>
      <p:sp>
        <p:nvSpPr>
          <p:cNvPr id="7" name="Rectangle 6">
            <a:extLst>
              <a:ext uri="{FF2B5EF4-FFF2-40B4-BE49-F238E27FC236}">
                <a16:creationId xmlns:a16="http://schemas.microsoft.com/office/drawing/2014/main" id="{515FFDC9-D308-6B1A-7E87-01F3A18A0E76}"/>
              </a:ext>
            </a:extLst>
          </p:cNvPr>
          <p:cNvSpPr/>
          <p:nvPr/>
        </p:nvSpPr>
        <p:spPr>
          <a:xfrm>
            <a:off x="1371600" y="1066800"/>
            <a:ext cx="9296400" cy="5469702"/>
          </a:xfrm>
          <a:prstGeom prst="rect">
            <a:avLst/>
          </a:prstGeom>
        </p:spPr>
        <p:txBody>
          <a:bodyPr wrap="square">
            <a:spAutoFit/>
          </a:bodyPr>
          <a:lstStyle/>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7. Which annotation is used to map an enumerated type property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@Enumerated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Enum</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EnumType</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@Type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8. What is the purpose of the @Embedded annotation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define a relationship between entities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specify a primary key column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embed an object within an entity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To create a composite index on multiple columns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9. Which annotation is used to specify a discriminator column for entity inheritance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DiscriminatorColumn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@Inheritance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@Discriminant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@Discriminator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6125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5DE52A-242B-EBB5-E56D-9AACB4709C10}"/>
              </a:ext>
            </a:extLst>
          </p:cNvPr>
          <p:cNvSpPr>
            <a:spLocks noGrp="1"/>
          </p:cNvSpPr>
          <p:nvPr>
            <p:ph type="dt" sz="half" idx="10"/>
          </p:nvPr>
        </p:nvSpPr>
        <p:spPr/>
        <p:txBody>
          <a:bodyPr/>
          <a:lstStyle/>
          <a:p>
            <a:fld id="{B2FB60E6-5A53-46E3-91A5-563BB0B0FED5}" type="datetime1">
              <a:rPr lang="en-US" smtClean="0"/>
              <a:t>1/29/2025</a:t>
            </a:fld>
            <a:endParaRPr lang="en-IN"/>
          </a:p>
        </p:txBody>
      </p:sp>
      <p:sp>
        <p:nvSpPr>
          <p:cNvPr id="3" name="Footer Placeholder 2">
            <a:extLst>
              <a:ext uri="{FF2B5EF4-FFF2-40B4-BE49-F238E27FC236}">
                <a16:creationId xmlns:a16="http://schemas.microsoft.com/office/drawing/2014/main" id="{7837AC6F-3FAF-FC7E-0C42-A21B7C61E217}"/>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F0F9F003-CBEB-1EFE-22F5-F2E628A809BE}"/>
              </a:ext>
            </a:extLst>
          </p:cNvPr>
          <p:cNvSpPr>
            <a:spLocks noGrp="1"/>
          </p:cNvSpPr>
          <p:nvPr>
            <p:ph type="sldNum" sz="quarter" idx="12"/>
          </p:nvPr>
        </p:nvSpPr>
        <p:spPr/>
        <p:txBody>
          <a:bodyPr/>
          <a:lstStyle/>
          <a:p>
            <a:fld id="{D4AC43BF-6EE8-4137-B6AC-14832BEEB3CF}" type="slidenum">
              <a:rPr lang="en-IN" smtClean="0"/>
              <a:t>38</a:t>
            </a:fld>
            <a:endParaRPr lang="en-IN"/>
          </a:p>
        </p:txBody>
      </p:sp>
      <p:sp>
        <p:nvSpPr>
          <p:cNvPr id="5" name="Rectangle 4">
            <a:extLst>
              <a:ext uri="{FF2B5EF4-FFF2-40B4-BE49-F238E27FC236}">
                <a16:creationId xmlns:a16="http://schemas.microsoft.com/office/drawing/2014/main" id="{7F7CD03A-864F-CC1F-287D-AEBAF532CFD9}"/>
              </a:ext>
            </a:extLst>
          </p:cNvPr>
          <p:cNvSpPr/>
          <p:nvPr/>
        </p:nvSpPr>
        <p:spPr>
          <a:xfrm>
            <a:off x="1480534" y="1607476"/>
            <a:ext cx="7663466" cy="3643049"/>
          </a:xfrm>
          <a:prstGeom prst="rect">
            <a:avLst/>
          </a:prstGeom>
        </p:spPr>
        <p:txBody>
          <a:bodyPr wrap="square">
            <a:spAutoFit/>
          </a:bodyPr>
          <a:lstStyle/>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10. What is the </a:t>
            </a:r>
            <a:r>
              <a:rPr lang="en-IN" b="1" kern="18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FetchType.LAZY</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attribute used for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fetch associated entities eagerly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fetch associated entities lazily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specify the join type in a query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To define the cascade type for an association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11. What is the purpose of JPA's </a:t>
            </a:r>
            <a:r>
              <a:rPr lang="en-IN" b="1" kern="18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PersistenceContext</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manage database connections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define database schemas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store managed entities and their state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To execute database queries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A7F7CB6-E58A-38E9-160C-B27EB63C6ABB}"/>
              </a:ext>
            </a:extLst>
          </p:cNvPr>
          <p:cNvSpPr txBox="1"/>
          <p:nvPr/>
        </p:nvSpPr>
        <p:spPr>
          <a:xfrm>
            <a:off x="2705986" y="206075"/>
            <a:ext cx="6092456" cy="646331"/>
          </a:xfrm>
          <a:prstGeom prst="rect">
            <a:avLst/>
          </a:prstGeom>
          <a:noFill/>
        </p:spPr>
        <p:txBody>
          <a:bodyPr wrap="square">
            <a:spAutoFit/>
          </a:bodyPr>
          <a:lstStyle/>
          <a:p>
            <a:pPr algn="ctr">
              <a:defRPr/>
            </a:pPr>
            <a:r>
              <a:rPr lang="en-US" sz="3600" b="1" dirty="0">
                <a:latin typeface="Times New Roman" panose="02020603050405020304" pitchFamily="18" charset="0"/>
                <a:cs typeface="Times New Roman" panose="02020603050405020304" pitchFamily="18" charset="0"/>
              </a:rPr>
              <a:t>Daily Quiz-MCQ</a:t>
            </a:r>
          </a:p>
        </p:txBody>
      </p:sp>
    </p:spTree>
    <p:extLst>
      <p:ext uri="{BB962C8B-B14F-4D97-AF65-F5344CB8AC3E}">
        <p14:creationId xmlns:p14="http://schemas.microsoft.com/office/powerpoint/2010/main" val="2862801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ECFA4-4ED3-AE5D-44E2-801EC5F1ACB5}"/>
              </a:ext>
            </a:extLst>
          </p:cNvPr>
          <p:cNvSpPr>
            <a:spLocks noGrp="1"/>
          </p:cNvSpPr>
          <p:nvPr>
            <p:ph type="dt" sz="half" idx="10"/>
          </p:nvPr>
        </p:nvSpPr>
        <p:spPr/>
        <p:txBody>
          <a:bodyPr/>
          <a:lstStyle/>
          <a:p>
            <a:fld id="{65205130-D36F-467E-980F-320E93C17477}" type="datetime1">
              <a:rPr lang="en-US" smtClean="0"/>
              <a:t>1/29/2025</a:t>
            </a:fld>
            <a:endParaRPr lang="en-IN"/>
          </a:p>
        </p:txBody>
      </p:sp>
      <p:sp>
        <p:nvSpPr>
          <p:cNvPr id="3" name="Footer Placeholder 2">
            <a:extLst>
              <a:ext uri="{FF2B5EF4-FFF2-40B4-BE49-F238E27FC236}">
                <a16:creationId xmlns:a16="http://schemas.microsoft.com/office/drawing/2014/main" id="{0A067FC5-3000-6B39-2490-99A761EEA829}"/>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2A212430-70A5-AED3-EB13-7254399FD2AD}"/>
              </a:ext>
            </a:extLst>
          </p:cNvPr>
          <p:cNvSpPr>
            <a:spLocks noGrp="1"/>
          </p:cNvSpPr>
          <p:nvPr>
            <p:ph type="sldNum" sz="quarter" idx="12"/>
          </p:nvPr>
        </p:nvSpPr>
        <p:spPr/>
        <p:txBody>
          <a:bodyPr/>
          <a:lstStyle/>
          <a:p>
            <a:fld id="{D4AC43BF-6EE8-4137-B6AC-14832BEEB3CF}" type="slidenum">
              <a:rPr lang="en-IN" smtClean="0"/>
              <a:t>39</a:t>
            </a:fld>
            <a:endParaRPr lang="en-IN"/>
          </a:p>
        </p:txBody>
      </p:sp>
      <p:sp>
        <p:nvSpPr>
          <p:cNvPr id="5" name="Rectangle 4">
            <a:extLst>
              <a:ext uri="{FF2B5EF4-FFF2-40B4-BE49-F238E27FC236}">
                <a16:creationId xmlns:a16="http://schemas.microsoft.com/office/drawing/2014/main" id="{6F87EA88-FAEF-1A16-698A-F7DCF25762AD}"/>
              </a:ext>
            </a:extLst>
          </p:cNvPr>
          <p:cNvSpPr/>
          <p:nvPr/>
        </p:nvSpPr>
        <p:spPr>
          <a:xfrm>
            <a:off x="1539875" y="1299611"/>
            <a:ext cx="9372600" cy="4742965"/>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7</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@Enumerated.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2"/>
              </a:rPr>
              <a:t>@Enumerated</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map an enumerated type property in JPA. It allows developers to specify how the enumeration values should be persisted in the database.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8</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embed an object within an entity.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@Embedded</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specify that an object should be embedded within an entity. It allows developers to create complex types by composing multiple attributes into a single embedded object.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DC8A81D-149B-2897-56CC-D44663E90D34}"/>
              </a:ext>
            </a:extLst>
          </p:cNvPr>
          <p:cNvSpPr txBox="1"/>
          <p:nvPr/>
        </p:nvSpPr>
        <p:spPr>
          <a:xfrm>
            <a:off x="2705986" y="206075"/>
            <a:ext cx="6092456" cy="646331"/>
          </a:xfrm>
          <a:prstGeom prst="rect">
            <a:avLst/>
          </a:prstGeom>
          <a:noFill/>
        </p:spPr>
        <p:txBody>
          <a:bodyPr wrap="square">
            <a:spAutoFit/>
          </a:bodyPr>
          <a:lstStyle/>
          <a:p>
            <a:pPr algn="ctr">
              <a:defRPr/>
            </a:pPr>
            <a:r>
              <a:rPr lang="en-US" sz="3600" b="1" dirty="0">
                <a:latin typeface="Times New Roman" panose="02020603050405020304" pitchFamily="18" charset="0"/>
                <a:cs typeface="Times New Roman" panose="02020603050405020304" pitchFamily="18" charset="0"/>
              </a:rPr>
              <a:t>Daily Quiz-MCQ</a:t>
            </a:r>
          </a:p>
        </p:txBody>
      </p:sp>
    </p:spTree>
    <p:extLst>
      <p:ext uri="{BB962C8B-B14F-4D97-AF65-F5344CB8AC3E}">
        <p14:creationId xmlns:p14="http://schemas.microsoft.com/office/powerpoint/2010/main" val="153971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A7AD08-E2AE-4E14-AEC6-177931BA61B2}" type="datetime1">
              <a:rPr lang="en-US" smtClean="0"/>
              <a:t>1/29/2025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AMICSE0601/ACSE0601/ACSEHO601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3" name="TextBox 2">
            <a:extLst>
              <a:ext uri="{FF2B5EF4-FFF2-40B4-BE49-F238E27FC236}">
                <a16:creationId xmlns:a16="http://schemas.microsoft.com/office/drawing/2014/main" id="{92DEF285-1457-32E8-282D-509524C0E7EE}"/>
              </a:ext>
            </a:extLst>
          </p:cNvPr>
          <p:cNvSpPr txBox="1"/>
          <p:nvPr/>
        </p:nvSpPr>
        <p:spPr>
          <a:xfrm>
            <a:off x="2971800" y="271455"/>
            <a:ext cx="6096000" cy="646331"/>
          </a:xfrm>
          <a:prstGeom prst="rect">
            <a:avLst/>
          </a:prstGeom>
          <a:noFill/>
        </p:spPr>
        <p:txBody>
          <a:bodyPr wrap="square">
            <a:spAutoFit/>
          </a:bodyPr>
          <a:lstStyle/>
          <a:p>
            <a:pPr algn="ctr">
              <a:spcBef>
                <a:spcPct val="0"/>
              </a:spcBef>
              <a:defRPr/>
            </a:pPr>
            <a:r>
              <a:rPr lang="en-US" sz="3600" b="1" dirty="0"/>
              <a:t>Evaluation Scheme</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AE0E8561-1526-274D-6653-58AA1A65B1EA}"/>
                  </a:ext>
                </a:extLst>
              </p14:cNvPr>
              <p14:cNvContentPartPr/>
              <p14:nvPr/>
            </p14:nvContentPartPr>
            <p14:xfrm>
              <a:off x="894426" y="2448341"/>
              <a:ext cx="360" cy="360"/>
            </p14:xfrm>
          </p:contentPart>
        </mc:Choice>
        <mc:Fallback xmlns="">
          <p:pic>
            <p:nvPicPr>
              <p:cNvPr id="14" name="Ink 13">
                <a:extLst>
                  <a:ext uri="{FF2B5EF4-FFF2-40B4-BE49-F238E27FC236}">
                    <a16:creationId xmlns:a16="http://schemas.microsoft.com/office/drawing/2014/main" id="{AE0E8561-1526-274D-6653-58AA1A65B1EA}"/>
                  </a:ext>
                </a:extLst>
              </p:cNvPr>
              <p:cNvPicPr/>
              <p:nvPr/>
            </p:nvPicPr>
            <p:blipFill>
              <a:blip r:embed="rId3"/>
              <a:stretch>
                <a:fillRect/>
              </a:stretch>
            </p:blipFill>
            <p:spPr>
              <a:xfrm>
                <a:off x="840786" y="234034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1F9738E0-74E2-EBFA-8B1D-BA1273A04E3D}"/>
                  </a:ext>
                </a:extLst>
              </p14:cNvPr>
              <p14:cNvContentPartPr/>
              <p14:nvPr/>
            </p14:nvContentPartPr>
            <p14:xfrm>
              <a:off x="-1504614" y="3146268"/>
              <a:ext cx="360" cy="360"/>
            </p14:xfrm>
          </p:contentPart>
        </mc:Choice>
        <mc:Fallback xmlns="">
          <p:pic>
            <p:nvPicPr>
              <p:cNvPr id="15" name="Ink 14">
                <a:extLst>
                  <a:ext uri="{FF2B5EF4-FFF2-40B4-BE49-F238E27FC236}">
                    <a16:creationId xmlns:a16="http://schemas.microsoft.com/office/drawing/2014/main" id="{1F9738E0-74E2-EBFA-8B1D-BA1273A04E3D}"/>
                  </a:ext>
                </a:extLst>
              </p:cNvPr>
              <p:cNvPicPr/>
              <p:nvPr/>
            </p:nvPicPr>
            <p:blipFill>
              <a:blip r:embed="rId3"/>
              <a:stretch>
                <a:fillRect/>
              </a:stretch>
            </p:blipFill>
            <p:spPr>
              <a:xfrm>
                <a:off x="-1558614" y="3038628"/>
                <a:ext cx="108000" cy="216000"/>
              </a:xfrm>
              <a:prstGeom prst="rect">
                <a:avLst/>
              </a:prstGeom>
            </p:spPr>
          </p:pic>
        </mc:Fallback>
      </mc:AlternateContent>
      <p:pic>
        <p:nvPicPr>
          <p:cNvPr id="17" name="Picture 16">
            <a:extLst>
              <a:ext uri="{FF2B5EF4-FFF2-40B4-BE49-F238E27FC236}">
                <a16:creationId xmlns:a16="http://schemas.microsoft.com/office/drawing/2014/main" id="{CBAEC6C1-1E55-6D21-6439-AF5178050C95}"/>
              </a:ext>
            </a:extLst>
          </p:cNvPr>
          <p:cNvPicPr>
            <a:picLocks noChangeAspect="1"/>
          </p:cNvPicPr>
          <p:nvPr/>
        </p:nvPicPr>
        <p:blipFill>
          <a:blip r:embed="rId5"/>
          <a:stretch>
            <a:fillRect/>
          </a:stretch>
        </p:blipFill>
        <p:spPr>
          <a:xfrm>
            <a:off x="187173" y="1111404"/>
            <a:ext cx="11817654" cy="5179154"/>
          </a:xfrm>
          <a:prstGeom prst="rect">
            <a:avLst/>
          </a:prstGeom>
        </p:spPr>
      </p:pic>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D1401CF3-E87C-7485-A717-3A365E7182D1}"/>
                  </a:ext>
                </a:extLst>
              </p14:cNvPr>
              <p14:cNvContentPartPr/>
              <p14:nvPr/>
            </p14:nvContentPartPr>
            <p14:xfrm>
              <a:off x="894426" y="3587988"/>
              <a:ext cx="10778400" cy="90720"/>
            </p14:xfrm>
          </p:contentPart>
        </mc:Choice>
        <mc:Fallback xmlns="">
          <p:pic>
            <p:nvPicPr>
              <p:cNvPr id="19" name="Ink 18">
                <a:extLst>
                  <a:ext uri="{FF2B5EF4-FFF2-40B4-BE49-F238E27FC236}">
                    <a16:creationId xmlns:a16="http://schemas.microsoft.com/office/drawing/2014/main" id="{D1401CF3-E87C-7485-A717-3A365E7182D1}"/>
                  </a:ext>
                </a:extLst>
              </p:cNvPr>
              <p:cNvPicPr/>
              <p:nvPr/>
            </p:nvPicPr>
            <p:blipFill>
              <a:blip r:embed="rId7"/>
              <a:stretch>
                <a:fillRect/>
              </a:stretch>
            </p:blipFill>
            <p:spPr>
              <a:xfrm>
                <a:off x="840786" y="3480348"/>
                <a:ext cx="10886040" cy="306360"/>
              </a:xfrm>
              <a:prstGeom prst="rect">
                <a:avLst/>
              </a:prstGeom>
            </p:spPr>
          </p:pic>
        </mc:Fallback>
      </mc:AlternateContent>
    </p:spTree>
    <p:extLst>
      <p:ext uri="{BB962C8B-B14F-4D97-AF65-F5344CB8AC3E}">
        <p14:creationId xmlns:p14="http://schemas.microsoft.com/office/powerpoint/2010/main" val="1270560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F968BC-ACDE-BC0D-2CAC-529952BC6551}"/>
              </a:ext>
            </a:extLst>
          </p:cNvPr>
          <p:cNvSpPr>
            <a:spLocks noGrp="1"/>
          </p:cNvSpPr>
          <p:nvPr>
            <p:ph type="dt" sz="half" idx="10"/>
          </p:nvPr>
        </p:nvSpPr>
        <p:spPr/>
        <p:txBody>
          <a:bodyPr/>
          <a:lstStyle/>
          <a:p>
            <a:fld id="{48551843-849E-4AEA-973B-548D54117132}" type="datetime1">
              <a:rPr lang="en-US" smtClean="0"/>
              <a:t>1/29/2025</a:t>
            </a:fld>
            <a:endParaRPr lang="en-IN"/>
          </a:p>
        </p:txBody>
      </p:sp>
      <p:sp>
        <p:nvSpPr>
          <p:cNvPr id="3" name="Footer Placeholder 2">
            <a:extLst>
              <a:ext uri="{FF2B5EF4-FFF2-40B4-BE49-F238E27FC236}">
                <a16:creationId xmlns:a16="http://schemas.microsoft.com/office/drawing/2014/main" id="{6DA8A4AA-F9C9-9B56-F86D-C8A4256C2417}"/>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EE709C64-85C9-40CE-C6FE-2F7C98CB8F7A}"/>
              </a:ext>
            </a:extLst>
          </p:cNvPr>
          <p:cNvSpPr>
            <a:spLocks noGrp="1"/>
          </p:cNvSpPr>
          <p:nvPr>
            <p:ph type="sldNum" sz="quarter" idx="12"/>
          </p:nvPr>
        </p:nvSpPr>
        <p:spPr/>
        <p:txBody>
          <a:bodyPr/>
          <a:lstStyle/>
          <a:p>
            <a:fld id="{D4AC43BF-6EE8-4137-B6AC-14832BEEB3CF}" type="slidenum">
              <a:rPr lang="en-IN" smtClean="0"/>
              <a:t>40</a:t>
            </a:fld>
            <a:endParaRPr lang="en-IN"/>
          </a:p>
        </p:txBody>
      </p:sp>
      <p:sp>
        <p:nvSpPr>
          <p:cNvPr id="5" name="Rectangle 4">
            <a:extLst>
              <a:ext uri="{FF2B5EF4-FFF2-40B4-BE49-F238E27FC236}">
                <a16:creationId xmlns:a16="http://schemas.microsoft.com/office/drawing/2014/main" id="{BF661D34-3F08-6D2A-F36A-045007AB9CCA}"/>
              </a:ext>
            </a:extLst>
          </p:cNvPr>
          <p:cNvSpPr/>
          <p:nvPr/>
        </p:nvSpPr>
        <p:spPr>
          <a:xfrm>
            <a:off x="705010" y="964229"/>
            <a:ext cx="10363200" cy="4742965"/>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9</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DiscriminatorColumn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2"/>
              </a:rPr>
              <a:t>@</a:t>
            </a:r>
            <a:r>
              <a:rPr lang="en-IN" b="1" dirty="0" err="1">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2"/>
              </a:rPr>
              <a:t>DiscriminatorColumn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specify a discriminator column for entity inheritance in JPA. It allows developers to define a column that discriminates between different types of entities in an inheritance hierarchy.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10</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fetch associated entities lazily.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i="1" dirty="0" err="1">
                <a:solidFill>
                  <a:srgbClr val="D73A49"/>
                </a:solidFill>
                <a:latin typeface="Calibri" panose="020F0502020204030204" pitchFamily="34" charset="0"/>
                <a:ea typeface="Times New Roman" panose="02020603050405020304" pitchFamily="18" charset="0"/>
                <a:cs typeface="Calibri" panose="020F0502020204030204" pitchFamily="34" charset="0"/>
              </a:rPr>
              <a:t>FetchType.LAZY</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attribute is used to specify that associated entities should be fetched lazily, i.e., only when they are accessed for the first time.</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620DF8E-E395-346E-619D-9B26FC59DBCD}"/>
              </a:ext>
            </a:extLst>
          </p:cNvPr>
          <p:cNvSpPr txBox="1"/>
          <p:nvPr/>
        </p:nvSpPr>
        <p:spPr>
          <a:xfrm>
            <a:off x="2705986" y="206075"/>
            <a:ext cx="6092456" cy="646331"/>
          </a:xfrm>
          <a:prstGeom prst="rect">
            <a:avLst/>
          </a:prstGeom>
          <a:noFill/>
        </p:spPr>
        <p:txBody>
          <a:bodyPr wrap="square">
            <a:spAutoFit/>
          </a:bodyPr>
          <a:lstStyle/>
          <a:p>
            <a:pPr algn="ctr">
              <a:defRPr/>
            </a:pPr>
            <a:r>
              <a:rPr lang="en-US" sz="3600" b="1" dirty="0">
                <a:latin typeface="Times New Roman" panose="02020603050405020304" pitchFamily="18" charset="0"/>
                <a:cs typeface="Times New Roman" panose="02020603050405020304" pitchFamily="18" charset="0"/>
              </a:rPr>
              <a:t>Daily Quiz-MCQ</a:t>
            </a:r>
          </a:p>
        </p:txBody>
      </p:sp>
    </p:spTree>
    <p:extLst>
      <p:ext uri="{BB962C8B-B14F-4D97-AF65-F5344CB8AC3E}">
        <p14:creationId xmlns:p14="http://schemas.microsoft.com/office/powerpoint/2010/main" val="3269094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45C15-4BD9-EF84-557D-E4A5253C87BA}"/>
              </a:ext>
            </a:extLst>
          </p:cNvPr>
          <p:cNvSpPr>
            <a:spLocks noGrp="1"/>
          </p:cNvSpPr>
          <p:nvPr>
            <p:ph type="dt" sz="half" idx="10"/>
          </p:nvPr>
        </p:nvSpPr>
        <p:spPr/>
        <p:txBody>
          <a:bodyPr/>
          <a:lstStyle/>
          <a:p>
            <a:fld id="{57188CCC-B543-4E6A-B23D-C2AA814BDCB4}" type="datetime1">
              <a:rPr lang="en-US" smtClean="0"/>
              <a:t>1/29/2025</a:t>
            </a:fld>
            <a:endParaRPr lang="en-IN"/>
          </a:p>
        </p:txBody>
      </p:sp>
      <p:sp>
        <p:nvSpPr>
          <p:cNvPr id="3" name="Footer Placeholder 2">
            <a:extLst>
              <a:ext uri="{FF2B5EF4-FFF2-40B4-BE49-F238E27FC236}">
                <a16:creationId xmlns:a16="http://schemas.microsoft.com/office/drawing/2014/main" id="{5FD4715F-18FF-EB60-1EE6-45F7B53478F2}"/>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3AD798B8-C590-6A69-897C-CB9BC3AB67AC}"/>
              </a:ext>
            </a:extLst>
          </p:cNvPr>
          <p:cNvSpPr>
            <a:spLocks noGrp="1"/>
          </p:cNvSpPr>
          <p:nvPr>
            <p:ph type="sldNum" sz="quarter" idx="12"/>
          </p:nvPr>
        </p:nvSpPr>
        <p:spPr/>
        <p:txBody>
          <a:bodyPr/>
          <a:lstStyle/>
          <a:p>
            <a:fld id="{D4AC43BF-6EE8-4137-B6AC-14832BEEB3CF}" type="slidenum">
              <a:rPr lang="en-IN" smtClean="0"/>
              <a:t>41</a:t>
            </a:fld>
            <a:endParaRPr lang="en-IN"/>
          </a:p>
        </p:txBody>
      </p:sp>
      <p:sp>
        <p:nvSpPr>
          <p:cNvPr id="5" name="Rectangle 4">
            <a:extLst>
              <a:ext uri="{FF2B5EF4-FFF2-40B4-BE49-F238E27FC236}">
                <a16:creationId xmlns:a16="http://schemas.microsoft.com/office/drawing/2014/main" id="{996D05DC-0B8A-709D-B53A-8726186CD94E}"/>
              </a:ext>
            </a:extLst>
          </p:cNvPr>
          <p:cNvSpPr/>
          <p:nvPr/>
        </p:nvSpPr>
        <p:spPr>
          <a:xfrm>
            <a:off x="1219200" y="1524000"/>
            <a:ext cx="9829800" cy="2565831"/>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11</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store managed entities and their state.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PersistenceContext</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in JPA represents a cache of managed entities and their state. It is used to track changes made to entities and synchronize those changes with the database.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8216EBF-29E5-DD13-D5D2-F0824E1D0A85}"/>
              </a:ext>
            </a:extLst>
          </p:cNvPr>
          <p:cNvSpPr txBox="1"/>
          <p:nvPr/>
        </p:nvSpPr>
        <p:spPr>
          <a:xfrm>
            <a:off x="2705986" y="206075"/>
            <a:ext cx="6092456" cy="646331"/>
          </a:xfrm>
          <a:prstGeom prst="rect">
            <a:avLst/>
          </a:prstGeom>
          <a:noFill/>
        </p:spPr>
        <p:txBody>
          <a:bodyPr wrap="square">
            <a:spAutoFit/>
          </a:bodyPr>
          <a:lstStyle/>
          <a:p>
            <a:pPr algn="ctr">
              <a:defRPr/>
            </a:pPr>
            <a:r>
              <a:rPr lang="en-US" sz="3600" b="1" dirty="0">
                <a:latin typeface="Times New Roman" panose="02020603050405020304" pitchFamily="18" charset="0"/>
                <a:cs typeface="Times New Roman" panose="02020603050405020304" pitchFamily="18" charset="0"/>
              </a:rPr>
              <a:t>Daily Quiz-MCQ</a:t>
            </a:r>
          </a:p>
        </p:txBody>
      </p:sp>
    </p:spTree>
    <p:extLst>
      <p:ext uri="{BB962C8B-B14F-4D97-AF65-F5344CB8AC3E}">
        <p14:creationId xmlns:p14="http://schemas.microsoft.com/office/powerpoint/2010/main" val="3122309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4B6B6-F470-E9F5-BD12-AFD3500B5BE9}"/>
              </a:ext>
            </a:extLst>
          </p:cNvPr>
          <p:cNvSpPr>
            <a:spLocks noGrp="1"/>
          </p:cNvSpPr>
          <p:nvPr>
            <p:ph type="dt" sz="half" idx="10"/>
          </p:nvPr>
        </p:nvSpPr>
        <p:spPr/>
        <p:txBody>
          <a:bodyPr/>
          <a:lstStyle/>
          <a:p>
            <a:fld id="{0B87B96A-E5D1-487E-8169-305D5DE9EE79}" type="datetime1">
              <a:rPr lang="en-US" smtClean="0"/>
              <a:t>1/29/2025</a:t>
            </a:fld>
            <a:endParaRPr lang="en-IN"/>
          </a:p>
        </p:txBody>
      </p:sp>
      <p:sp>
        <p:nvSpPr>
          <p:cNvPr id="3" name="Footer Placeholder 2">
            <a:extLst>
              <a:ext uri="{FF2B5EF4-FFF2-40B4-BE49-F238E27FC236}">
                <a16:creationId xmlns:a16="http://schemas.microsoft.com/office/drawing/2014/main" id="{37E5BF0D-0A42-58AD-69D6-3162526D2FBF}"/>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6800110-C690-C2D9-DCBA-7A36198E33A4}"/>
              </a:ext>
            </a:extLst>
          </p:cNvPr>
          <p:cNvSpPr>
            <a:spLocks noGrp="1"/>
          </p:cNvSpPr>
          <p:nvPr>
            <p:ph type="sldNum" sz="quarter" idx="12"/>
          </p:nvPr>
        </p:nvSpPr>
        <p:spPr/>
        <p:txBody>
          <a:bodyPr/>
          <a:lstStyle/>
          <a:p>
            <a:fld id="{D4AC43BF-6EE8-4137-B6AC-14832BEEB3CF}" type="slidenum">
              <a:rPr lang="en-IN" smtClean="0"/>
              <a:t>42</a:t>
            </a:fld>
            <a:endParaRPr lang="en-IN"/>
          </a:p>
        </p:txBody>
      </p:sp>
      <p:sp>
        <p:nvSpPr>
          <p:cNvPr id="6" name="Content Placeholder 2">
            <a:extLst>
              <a:ext uri="{FF2B5EF4-FFF2-40B4-BE49-F238E27FC236}">
                <a16:creationId xmlns:a16="http://schemas.microsoft.com/office/drawing/2014/main" id="{3F32D09A-356B-80A8-4DDF-EE0B846169B8}"/>
              </a:ext>
            </a:extLst>
          </p:cNvPr>
          <p:cNvSpPr txBox="1">
            <a:spLocks/>
          </p:cNvSpPr>
          <p:nvPr/>
        </p:nvSpPr>
        <p:spPr>
          <a:xfrm>
            <a:off x="0" y="885825"/>
            <a:ext cx="12115800" cy="42957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a:t>JPA Entity Class</a:t>
            </a:r>
          </a:p>
          <a:p>
            <a:pPr>
              <a:lnSpc>
                <a:spcPct val="150000"/>
              </a:lnSpc>
            </a:pPr>
            <a:r>
              <a:rPr lang="en-US" sz="2400"/>
              <a:t>An entity is a lightweight persistence domain object. </a:t>
            </a:r>
          </a:p>
          <a:p>
            <a:pPr>
              <a:lnSpc>
                <a:spcPct val="150000"/>
              </a:lnSpc>
            </a:pPr>
            <a:r>
              <a:rPr lang="en-US" sz="2400"/>
              <a:t>Typically, an entity represents a table in a relational database, and each entity instance corresponds to a row in that table.</a:t>
            </a:r>
          </a:p>
          <a:p>
            <a:pPr>
              <a:lnSpc>
                <a:spcPct val="150000"/>
              </a:lnSpc>
            </a:pPr>
            <a:r>
              <a:rPr lang="en-US" sz="2400"/>
              <a:t> The primary programming artifact of an entity is the entity class, although entities can use helper classes.</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5FEDF7D-35AA-BBFF-0006-38C44CC0C3C8}"/>
              </a:ext>
            </a:extLst>
          </p:cNvPr>
          <p:cNvSpPr txBox="1"/>
          <p:nvPr/>
        </p:nvSpPr>
        <p:spPr>
          <a:xfrm>
            <a:off x="2647507" y="350294"/>
            <a:ext cx="6145618" cy="535531"/>
          </a:xfrm>
          <a:prstGeom prst="rect">
            <a:avLst/>
          </a:prstGeom>
          <a:noFill/>
        </p:spPr>
        <p:txBody>
          <a:bodyPr wrap="square">
            <a:spAutoFit/>
          </a:bodyPr>
          <a:lstStyle/>
          <a:p>
            <a:pPr algn="ctr" eaLnBrk="1" fontAlgn="auto" hangingPunct="1">
              <a:lnSpc>
                <a:spcPct val="90000"/>
              </a:lnSpc>
              <a:spcAft>
                <a:spcPts val="0"/>
              </a:spcAft>
              <a:defRPr/>
            </a:pPr>
            <a:r>
              <a:rPr lang="en-US" sz="3200" b="1" dirty="0"/>
              <a:t> Requirement for Entity Class</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796083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0F804-4179-017E-9A12-CA1A579ED624}"/>
              </a:ext>
            </a:extLst>
          </p:cNvPr>
          <p:cNvSpPr>
            <a:spLocks noGrp="1"/>
          </p:cNvSpPr>
          <p:nvPr>
            <p:ph type="dt" sz="half" idx="10"/>
          </p:nvPr>
        </p:nvSpPr>
        <p:spPr/>
        <p:txBody>
          <a:bodyPr/>
          <a:lstStyle/>
          <a:p>
            <a:fld id="{EDAE398A-8392-41A2-A5F6-DC29FE5CF34F}" type="datetime1">
              <a:rPr lang="en-US" smtClean="0"/>
              <a:t>1/29/2025</a:t>
            </a:fld>
            <a:endParaRPr lang="en-IN"/>
          </a:p>
        </p:txBody>
      </p:sp>
      <p:sp>
        <p:nvSpPr>
          <p:cNvPr id="3" name="Footer Placeholder 2">
            <a:extLst>
              <a:ext uri="{FF2B5EF4-FFF2-40B4-BE49-F238E27FC236}">
                <a16:creationId xmlns:a16="http://schemas.microsoft.com/office/drawing/2014/main" id="{EADDE34D-F2DF-646D-4E88-85C8414DB1B7}"/>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6901D2AD-B060-A864-2B25-6EF7564F26DD}"/>
              </a:ext>
            </a:extLst>
          </p:cNvPr>
          <p:cNvSpPr>
            <a:spLocks noGrp="1"/>
          </p:cNvSpPr>
          <p:nvPr>
            <p:ph type="sldNum" sz="quarter" idx="12"/>
          </p:nvPr>
        </p:nvSpPr>
        <p:spPr/>
        <p:txBody>
          <a:bodyPr/>
          <a:lstStyle/>
          <a:p>
            <a:fld id="{D4AC43BF-6EE8-4137-B6AC-14832BEEB3CF}" type="slidenum">
              <a:rPr lang="en-IN" smtClean="0"/>
              <a:t>43</a:t>
            </a:fld>
            <a:endParaRPr lang="en-IN"/>
          </a:p>
        </p:txBody>
      </p:sp>
      <p:sp>
        <p:nvSpPr>
          <p:cNvPr id="5" name="Content Placeholder 2">
            <a:extLst>
              <a:ext uri="{FF2B5EF4-FFF2-40B4-BE49-F238E27FC236}">
                <a16:creationId xmlns:a16="http://schemas.microsoft.com/office/drawing/2014/main" id="{9D42C01A-A726-80C9-0BE7-80EF0A9C6EFB}"/>
              </a:ext>
            </a:extLst>
          </p:cNvPr>
          <p:cNvSpPr txBox="1">
            <a:spLocks/>
          </p:cNvSpPr>
          <p:nvPr/>
        </p:nvSpPr>
        <p:spPr>
          <a:xfrm>
            <a:off x="0" y="885825"/>
            <a:ext cx="12115800" cy="42957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a:t>The following </a:t>
            </a:r>
            <a:r>
              <a:rPr lang="en-US" sz="2400" i="1"/>
              <a:t>Point</a:t>
            </a:r>
            <a:r>
              <a:rPr lang="en-US" sz="2400"/>
              <a:t> class, which represents points in the plane, is marked as an entity class, and accordingly, provides the ability to store Point objects in the database and retrieve </a:t>
            </a:r>
            <a:r>
              <a:rPr lang="en-US" sz="2400" i="1"/>
              <a:t>Point</a:t>
            </a:r>
            <a:r>
              <a:rPr lang="en-US" sz="2400"/>
              <a:t> objects from the database:</a:t>
            </a:r>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DBF27BF-AF2E-469B-EB68-8CEAB4E55D73}"/>
              </a:ext>
            </a:extLst>
          </p:cNvPr>
          <p:cNvSpPr/>
          <p:nvPr/>
        </p:nvSpPr>
        <p:spPr>
          <a:xfrm>
            <a:off x="35169" y="2474158"/>
            <a:ext cx="6096000" cy="4247317"/>
          </a:xfrm>
          <a:prstGeom prst="rect">
            <a:avLst/>
          </a:prstGeom>
        </p:spPr>
        <p:txBody>
          <a:bodyPr>
            <a:spAutoFit/>
          </a:bodyPr>
          <a:lstStyle/>
          <a:p>
            <a:r>
              <a:rPr lang="en-US" dirty="0"/>
              <a:t>@Entity</a:t>
            </a:r>
          </a:p>
          <a:p>
            <a:r>
              <a:rPr lang="en-US" dirty="0"/>
              <a:t>public class Point {</a:t>
            </a:r>
          </a:p>
          <a:p>
            <a:r>
              <a:rPr lang="en-US" dirty="0"/>
              <a:t>    // Persistent Fields:</a:t>
            </a:r>
          </a:p>
          <a:p>
            <a:r>
              <a:rPr lang="en-US" dirty="0"/>
              <a:t>    private </a:t>
            </a:r>
            <a:r>
              <a:rPr lang="en-US" dirty="0" err="1"/>
              <a:t>int</a:t>
            </a:r>
            <a:r>
              <a:rPr lang="en-US" dirty="0"/>
              <a:t> x;</a:t>
            </a:r>
          </a:p>
          <a:p>
            <a:r>
              <a:rPr lang="en-US" dirty="0"/>
              <a:t>    private </a:t>
            </a:r>
            <a:r>
              <a:rPr lang="en-US" dirty="0" err="1"/>
              <a:t>int</a:t>
            </a:r>
            <a:r>
              <a:rPr lang="en-US" dirty="0"/>
              <a:t> y;</a:t>
            </a:r>
          </a:p>
          <a:p>
            <a:endParaRPr lang="en-US" dirty="0"/>
          </a:p>
          <a:p>
            <a:r>
              <a:rPr lang="en-US" dirty="0"/>
              <a:t>    // Constructor:</a:t>
            </a:r>
          </a:p>
          <a:p>
            <a:r>
              <a:rPr lang="en-US" dirty="0"/>
              <a:t>    Point (</a:t>
            </a:r>
            <a:r>
              <a:rPr lang="en-US" dirty="0" err="1"/>
              <a:t>int</a:t>
            </a:r>
            <a:r>
              <a:rPr lang="en-US" dirty="0"/>
              <a:t> x, </a:t>
            </a:r>
            <a:r>
              <a:rPr lang="en-US" dirty="0" err="1"/>
              <a:t>int</a:t>
            </a:r>
            <a:r>
              <a:rPr lang="en-US" dirty="0"/>
              <a:t> y) {</a:t>
            </a:r>
          </a:p>
          <a:p>
            <a:r>
              <a:rPr lang="en-US" dirty="0"/>
              <a:t>        </a:t>
            </a:r>
            <a:r>
              <a:rPr lang="en-US" dirty="0" err="1"/>
              <a:t>this.x</a:t>
            </a:r>
            <a:r>
              <a:rPr lang="en-US" dirty="0"/>
              <a:t> = x;</a:t>
            </a:r>
          </a:p>
          <a:p>
            <a:r>
              <a:rPr lang="en-US" dirty="0"/>
              <a:t>        </a:t>
            </a:r>
            <a:r>
              <a:rPr lang="en-US" dirty="0" err="1"/>
              <a:t>this.y</a:t>
            </a:r>
            <a:r>
              <a:rPr lang="en-US" dirty="0"/>
              <a:t> = y;</a:t>
            </a:r>
          </a:p>
          <a:p>
            <a:r>
              <a:rPr lang="en-US" dirty="0"/>
              <a:t>    }</a:t>
            </a:r>
          </a:p>
          <a:p>
            <a:endParaRPr lang="en-US" dirty="0"/>
          </a:p>
          <a:p>
            <a:r>
              <a:rPr lang="en-US" dirty="0"/>
              <a:t>    // Accessor Methods:</a:t>
            </a:r>
          </a:p>
          <a:p>
            <a:r>
              <a:rPr lang="en-US" dirty="0"/>
              <a:t>    public </a:t>
            </a:r>
            <a:r>
              <a:rPr lang="en-US" dirty="0" err="1"/>
              <a:t>int</a:t>
            </a:r>
            <a:r>
              <a:rPr lang="en-US" dirty="0"/>
              <a:t> </a:t>
            </a:r>
            <a:r>
              <a:rPr lang="en-US" dirty="0" err="1"/>
              <a:t>getX</a:t>
            </a:r>
            <a:r>
              <a:rPr lang="en-US" dirty="0"/>
              <a:t>() { return </a:t>
            </a:r>
            <a:r>
              <a:rPr lang="en-US" dirty="0" err="1"/>
              <a:t>this.x</a:t>
            </a:r>
            <a:r>
              <a:rPr lang="en-US" dirty="0"/>
              <a:t>; }</a:t>
            </a:r>
          </a:p>
          <a:p>
            <a:r>
              <a:rPr lang="en-US" dirty="0"/>
              <a:t>    public </a:t>
            </a:r>
            <a:r>
              <a:rPr lang="en-US" dirty="0" err="1"/>
              <a:t>int</a:t>
            </a:r>
            <a:r>
              <a:rPr lang="en-US" dirty="0"/>
              <a:t> </a:t>
            </a:r>
            <a:r>
              <a:rPr lang="en-US" dirty="0" err="1"/>
              <a:t>getY</a:t>
            </a:r>
            <a:r>
              <a:rPr lang="en-US" dirty="0"/>
              <a:t>() { return </a:t>
            </a:r>
            <a:r>
              <a:rPr lang="en-US" dirty="0" err="1"/>
              <a:t>this.y</a:t>
            </a:r>
            <a:r>
              <a:rPr lang="en-US" dirty="0"/>
              <a:t>; }</a:t>
            </a:r>
          </a:p>
        </p:txBody>
      </p:sp>
      <p:sp>
        <p:nvSpPr>
          <p:cNvPr id="8" name="Rectangle 7">
            <a:extLst>
              <a:ext uri="{FF2B5EF4-FFF2-40B4-BE49-F238E27FC236}">
                <a16:creationId xmlns:a16="http://schemas.microsoft.com/office/drawing/2014/main" id="{CA4912CD-3EC8-5140-15CA-B6E1A50EF2CD}"/>
              </a:ext>
            </a:extLst>
          </p:cNvPr>
          <p:cNvSpPr/>
          <p:nvPr/>
        </p:nvSpPr>
        <p:spPr>
          <a:xfrm>
            <a:off x="4959516" y="375042"/>
            <a:ext cx="5382419" cy="369332"/>
          </a:xfrm>
          <a:prstGeom prst="rect">
            <a:avLst/>
          </a:prstGeom>
        </p:spPr>
        <p:txBody>
          <a:bodyPr wrap="square">
            <a:spAutoFit/>
          </a:bodyPr>
          <a:lstStyle/>
          <a:p>
            <a:r>
              <a:rPr lang="en-US" sz="1800" b="1"/>
              <a:t>The Point Entity Class Example</a:t>
            </a:r>
            <a:endParaRPr lang="en-US" dirty="0"/>
          </a:p>
        </p:txBody>
      </p:sp>
      <p:sp>
        <p:nvSpPr>
          <p:cNvPr id="9" name="Rectangle 8">
            <a:extLst>
              <a:ext uri="{FF2B5EF4-FFF2-40B4-BE49-F238E27FC236}">
                <a16:creationId xmlns:a16="http://schemas.microsoft.com/office/drawing/2014/main" id="{5C4548F9-A394-6081-23FD-9969C6ED7920}"/>
              </a:ext>
            </a:extLst>
          </p:cNvPr>
          <p:cNvSpPr/>
          <p:nvPr/>
        </p:nvSpPr>
        <p:spPr>
          <a:xfrm>
            <a:off x="6809581" y="2667000"/>
            <a:ext cx="5382419" cy="2862322"/>
          </a:xfrm>
          <a:prstGeom prst="rect">
            <a:avLst/>
          </a:prstGeom>
        </p:spPr>
        <p:txBody>
          <a:bodyPr wrap="square">
            <a:spAutoFit/>
          </a:bodyPr>
          <a:lstStyle/>
          <a:p>
            <a:r>
              <a:rPr lang="en-US" dirty="0"/>
              <a:t>// String Representation:</a:t>
            </a:r>
          </a:p>
          <a:p>
            <a:r>
              <a:rPr lang="en-US" dirty="0"/>
              <a:t>    @Override</a:t>
            </a:r>
          </a:p>
          <a:p>
            <a:r>
              <a:rPr lang="en-US" dirty="0"/>
              <a:t>    public String </a:t>
            </a:r>
            <a:r>
              <a:rPr lang="en-US" dirty="0" err="1"/>
              <a:t>toString</a:t>
            </a:r>
            <a:r>
              <a:rPr lang="en-US" dirty="0"/>
              <a:t>() {</a:t>
            </a:r>
          </a:p>
          <a:p>
            <a:r>
              <a:rPr lang="en-US" dirty="0"/>
              <a:t>        return </a:t>
            </a:r>
            <a:r>
              <a:rPr lang="en-US" dirty="0" err="1"/>
              <a:t>String.format</a:t>
            </a:r>
            <a:r>
              <a:rPr lang="en-US" dirty="0"/>
              <a:t>("(%d, %d)", </a:t>
            </a:r>
            <a:r>
              <a:rPr lang="en-US" dirty="0" err="1"/>
              <a:t>this.x</a:t>
            </a:r>
            <a:r>
              <a:rPr lang="en-US" dirty="0"/>
              <a:t>, </a:t>
            </a:r>
            <a:r>
              <a:rPr lang="en-US" dirty="0" err="1"/>
              <a:t>this.y</a:t>
            </a:r>
            <a:r>
              <a:rPr lang="en-US" dirty="0"/>
              <a:t>);</a:t>
            </a:r>
          </a:p>
          <a:p>
            <a:r>
              <a:rPr lang="en-US" dirty="0"/>
              <a:t>    }</a:t>
            </a:r>
          </a:p>
          <a:p>
            <a:r>
              <a:rPr lang="en-US" dirty="0"/>
              <a:t>}</a:t>
            </a:r>
          </a:p>
          <a:p>
            <a:endParaRPr lang="en-US" dirty="0"/>
          </a:p>
          <a:p>
            <a:endParaRPr lang="en-US" dirty="0"/>
          </a:p>
          <a:p>
            <a:r>
              <a:rPr lang="en-US" dirty="0"/>
              <a:t> Note: </a:t>
            </a:r>
            <a:r>
              <a:rPr lang="en-US" i="1" dirty="0"/>
              <a:t>@Entity</a:t>
            </a:r>
            <a:r>
              <a:rPr lang="en-US" dirty="0"/>
              <a:t> annotation,  marks the class as an entity class.</a:t>
            </a:r>
          </a:p>
        </p:txBody>
      </p:sp>
    </p:spTree>
    <p:extLst>
      <p:ext uri="{BB962C8B-B14F-4D97-AF65-F5344CB8AC3E}">
        <p14:creationId xmlns:p14="http://schemas.microsoft.com/office/powerpoint/2010/main" val="800521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2EBB5-9E66-106D-9600-5B2D0A4DBEDF}"/>
              </a:ext>
            </a:extLst>
          </p:cNvPr>
          <p:cNvSpPr>
            <a:spLocks noGrp="1"/>
          </p:cNvSpPr>
          <p:nvPr>
            <p:ph type="dt" sz="half" idx="10"/>
          </p:nvPr>
        </p:nvSpPr>
        <p:spPr/>
        <p:txBody>
          <a:bodyPr/>
          <a:lstStyle/>
          <a:p>
            <a:fld id="{E115FCFD-E2FF-490D-B5D7-CFB2ACE3D752}" type="datetime1">
              <a:rPr lang="en-US" smtClean="0"/>
              <a:t>1/29/2025</a:t>
            </a:fld>
            <a:endParaRPr lang="en-IN"/>
          </a:p>
        </p:txBody>
      </p:sp>
      <p:sp>
        <p:nvSpPr>
          <p:cNvPr id="3" name="Footer Placeholder 2">
            <a:extLst>
              <a:ext uri="{FF2B5EF4-FFF2-40B4-BE49-F238E27FC236}">
                <a16:creationId xmlns:a16="http://schemas.microsoft.com/office/drawing/2014/main" id="{A4E7F65F-8CBC-0B09-4A95-EF066EEEE39E}"/>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49519438-62F3-E1F1-8199-F958103D3792}"/>
              </a:ext>
            </a:extLst>
          </p:cNvPr>
          <p:cNvSpPr>
            <a:spLocks noGrp="1"/>
          </p:cNvSpPr>
          <p:nvPr>
            <p:ph type="sldNum" sz="quarter" idx="12"/>
          </p:nvPr>
        </p:nvSpPr>
        <p:spPr/>
        <p:txBody>
          <a:bodyPr/>
          <a:lstStyle/>
          <a:p>
            <a:fld id="{D4AC43BF-6EE8-4137-B6AC-14832BEEB3CF}" type="slidenum">
              <a:rPr lang="en-IN" smtClean="0"/>
              <a:t>44</a:t>
            </a:fld>
            <a:endParaRPr lang="en-IN"/>
          </a:p>
        </p:txBody>
      </p:sp>
      <p:sp>
        <p:nvSpPr>
          <p:cNvPr id="5" name="Content Placeholder 2">
            <a:extLst>
              <a:ext uri="{FF2B5EF4-FFF2-40B4-BE49-F238E27FC236}">
                <a16:creationId xmlns:a16="http://schemas.microsoft.com/office/drawing/2014/main" id="{A3164371-704D-030E-C1F1-47317556776F}"/>
              </a:ext>
            </a:extLst>
          </p:cNvPr>
          <p:cNvSpPr txBox="1">
            <a:spLocks/>
          </p:cNvSpPr>
          <p:nvPr/>
        </p:nvSpPr>
        <p:spPr>
          <a:xfrm>
            <a:off x="0" y="885825"/>
            <a:ext cx="12115800" cy="5470525"/>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t>An entity class must follow these requirements.</a:t>
            </a:r>
          </a:p>
          <a:p>
            <a:pPr>
              <a:lnSpc>
                <a:spcPct val="170000"/>
              </a:lnSpc>
            </a:pPr>
            <a:r>
              <a:rPr lang="en-US" sz="2400"/>
              <a:t>The class must be annotated with the </a:t>
            </a:r>
            <a:r>
              <a:rPr lang="en-US" sz="2400" i="1"/>
              <a:t>jakarta.persistence.Entity</a:t>
            </a:r>
            <a:r>
              <a:rPr lang="en-US" sz="2400"/>
              <a:t> annotation.</a:t>
            </a:r>
          </a:p>
          <a:p>
            <a:pPr>
              <a:lnSpc>
                <a:spcPct val="170000"/>
              </a:lnSpc>
            </a:pPr>
            <a:r>
              <a:rPr lang="en-US" sz="2400"/>
              <a:t>The class must have a </a:t>
            </a:r>
            <a:r>
              <a:rPr lang="en-US" sz="2400" i="1"/>
              <a:t>public</a:t>
            </a:r>
            <a:r>
              <a:rPr lang="en-US" sz="2400"/>
              <a:t> or </a:t>
            </a:r>
            <a:r>
              <a:rPr lang="en-US" sz="2400" i="1"/>
              <a:t>protected</a:t>
            </a:r>
            <a:r>
              <a:rPr lang="en-US" sz="2400"/>
              <a:t>, </a:t>
            </a:r>
            <a:r>
              <a:rPr lang="en-US" sz="2400" i="1"/>
              <a:t>no-argument</a:t>
            </a:r>
            <a:r>
              <a:rPr lang="en-US" sz="2400"/>
              <a:t> constructor. The class may have other constructors.</a:t>
            </a:r>
          </a:p>
          <a:p>
            <a:pPr>
              <a:lnSpc>
                <a:spcPct val="170000"/>
              </a:lnSpc>
            </a:pPr>
            <a:r>
              <a:rPr lang="en-US" sz="2400"/>
              <a:t>The class must not be declared </a:t>
            </a:r>
            <a:r>
              <a:rPr lang="en-US" sz="2400" i="1"/>
              <a:t>final</a:t>
            </a:r>
            <a:r>
              <a:rPr lang="en-US" sz="2400"/>
              <a:t>. No methods or persistent instance variables must be declared </a:t>
            </a:r>
            <a:r>
              <a:rPr lang="en-US" sz="2400" i="1"/>
              <a:t>final</a:t>
            </a:r>
            <a:r>
              <a:rPr lang="en-US" sz="2400"/>
              <a:t>.</a:t>
            </a:r>
          </a:p>
          <a:p>
            <a:pPr>
              <a:lnSpc>
                <a:spcPct val="170000"/>
              </a:lnSpc>
            </a:pPr>
            <a:r>
              <a:rPr lang="en-US" sz="2400"/>
              <a:t>If an entity instance is passed by value as a detached object, such as through a session bean's remote business interface, the class must implement the </a:t>
            </a:r>
            <a:r>
              <a:rPr lang="en-US" sz="2400" i="1"/>
              <a:t>Serializable</a:t>
            </a:r>
            <a:r>
              <a:rPr lang="en-US" sz="2400"/>
              <a:t> interface.</a:t>
            </a:r>
          </a:p>
          <a:p>
            <a:pPr>
              <a:lnSpc>
                <a:spcPct val="170000"/>
              </a:lnSpc>
            </a:pPr>
            <a:r>
              <a:rPr lang="en-US" sz="2400"/>
              <a:t>Entities may extend both entity and non-entity classes, and non-entity classes may extend entity classes.</a:t>
            </a:r>
          </a:p>
          <a:p>
            <a:pPr>
              <a:lnSpc>
                <a:spcPct val="170000"/>
              </a:lnSpc>
            </a:pPr>
            <a:r>
              <a:rPr lang="en-US" sz="2400"/>
              <a:t>Persistent instance variables must be declared private, protected, or package-private and can be accessed directly only by the entity class's methods. Clients must access the entity's state through accessor or business methods.</a:t>
            </a:r>
            <a:endParaRPr lang="en-US" sz="2400" dirty="0"/>
          </a:p>
        </p:txBody>
      </p:sp>
      <p:sp>
        <p:nvSpPr>
          <p:cNvPr id="7" name="TextBox 6">
            <a:extLst>
              <a:ext uri="{FF2B5EF4-FFF2-40B4-BE49-F238E27FC236}">
                <a16:creationId xmlns:a16="http://schemas.microsoft.com/office/drawing/2014/main" id="{D33E7E78-822E-8615-0D52-C3A96D167B06}"/>
              </a:ext>
            </a:extLst>
          </p:cNvPr>
          <p:cNvSpPr txBox="1"/>
          <p:nvPr/>
        </p:nvSpPr>
        <p:spPr>
          <a:xfrm>
            <a:off x="2636875" y="336034"/>
            <a:ext cx="6124352" cy="646331"/>
          </a:xfrm>
          <a:prstGeom prst="rect">
            <a:avLst/>
          </a:prstGeom>
          <a:noFill/>
        </p:spPr>
        <p:txBody>
          <a:bodyPr wrap="square">
            <a:spAutoFit/>
          </a:bodyPr>
          <a:lstStyle/>
          <a:p>
            <a:r>
              <a:rPr lang="en-US" sz="3600" b="1" dirty="0"/>
              <a:t>Requirement for Entity Class</a:t>
            </a:r>
            <a:endParaRPr lang="en-IN" sz="3600" dirty="0"/>
          </a:p>
        </p:txBody>
      </p:sp>
    </p:spTree>
    <p:extLst>
      <p:ext uri="{BB962C8B-B14F-4D97-AF65-F5344CB8AC3E}">
        <p14:creationId xmlns:p14="http://schemas.microsoft.com/office/powerpoint/2010/main" val="2212709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63C78-3C44-2612-EFA8-7314195883BE}"/>
              </a:ext>
            </a:extLst>
          </p:cNvPr>
          <p:cNvSpPr>
            <a:spLocks noGrp="1"/>
          </p:cNvSpPr>
          <p:nvPr>
            <p:ph type="dt" sz="half" idx="10"/>
          </p:nvPr>
        </p:nvSpPr>
        <p:spPr/>
        <p:txBody>
          <a:bodyPr/>
          <a:lstStyle/>
          <a:p>
            <a:fld id="{7D1D904C-226F-41EC-B5FD-F7C865D9FF19}" type="datetime1">
              <a:rPr lang="en-US" smtClean="0"/>
              <a:t>1/29/2025</a:t>
            </a:fld>
            <a:endParaRPr lang="en-IN"/>
          </a:p>
        </p:txBody>
      </p:sp>
      <p:sp>
        <p:nvSpPr>
          <p:cNvPr id="3" name="Footer Placeholder 2">
            <a:extLst>
              <a:ext uri="{FF2B5EF4-FFF2-40B4-BE49-F238E27FC236}">
                <a16:creationId xmlns:a16="http://schemas.microsoft.com/office/drawing/2014/main" id="{4A82B8EE-7EAB-5C14-11D1-7CA7616DDE4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C02FFBC0-2B87-11E0-3B33-E772DC565435}"/>
              </a:ext>
            </a:extLst>
          </p:cNvPr>
          <p:cNvSpPr>
            <a:spLocks noGrp="1"/>
          </p:cNvSpPr>
          <p:nvPr>
            <p:ph type="sldNum" sz="quarter" idx="12"/>
          </p:nvPr>
        </p:nvSpPr>
        <p:spPr/>
        <p:txBody>
          <a:bodyPr/>
          <a:lstStyle/>
          <a:p>
            <a:fld id="{D4AC43BF-6EE8-4137-B6AC-14832BEEB3CF}" type="slidenum">
              <a:rPr lang="en-IN" smtClean="0"/>
              <a:t>45</a:t>
            </a:fld>
            <a:endParaRPr lang="en-IN"/>
          </a:p>
        </p:txBody>
      </p:sp>
      <p:sp>
        <p:nvSpPr>
          <p:cNvPr id="5" name="Content Placeholder 2">
            <a:extLst>
              <a:ext uri="{FF2B5EF4-FFF2-40B4-BE49-F238E27FC236}">
                <a16:creationId xmlns:a16="http://schemas.microsoft.com/office/drawing/2014/main" id="{4617AB60-8C31-7397-2AF5-5B0969ED5818}"/>
              </a:ext>
            </a:extLst>
          </p:cNvPr>
          <p:cNvSpPr txBox="1">
            <a:spLocks/>
          </p:cNvSpPr>
          <p:nvPr/>
        </p:nvSpPr>
        <p:spPr>
          <a:xfrm>
            <a:off x="0" y="885825"/>
            <a:ext cx="11353800" cy="54498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The persistent state of an entity can be accessed through either the entity's instance variables or properties. </a:t>
            </a:r>
          </a:p>
          <a:p>
            <a:pPr marL="0" indent="0">
              <a:buFont typeface="Arial" panose="020B0604020202020204" pitchFamily="34" charset="0"/>
              <a:buNone/>
            </a:pPr>
            <a:r>
              <a:rPr lang="en-US" sz="2400" dirty="0"/>
              <a:t>The fields or properties must be of the following Java language types:</a:t>
            </a:r>
          </a:p>
          <a:p>
            <a:r>
              <a:rPr lang="en-US" sz="2400" dirty="0"/>
              <a:t>Java primitive types</a:t>
            </a:r>
          </a:p>
          <a:p>
            <a:r>
              <a:rPr lang="en-US" sz="2400" dirty="0" err="1"/>
              <a:t>java.lang.String</a:t>
            </a:r>
            <a:endParaRPr lang="en-US" sz="2400" dirty="0"/>
          </a:p>
          <a:p>
            <a:r>
              <a:rPr lang="en-US" sz="2400" b="1" dirty="0"/>
              <a:t>Other serializable types, including:</a:t>
            </a:r>
          </a:p>
          <a:p>
            <a:pPr lvl="1">
              <a:buFont typeface="Wingdings" panose="05000000000000000000" pitchFamily="2" charset="2"/>
              <a:buChar char="v"/>
            </a:pPr>
            <a:r>
              <a:rPr lang="en-US" sz="2000" dirty="0"/>
              <a:t>Wrappers of Java primitive types</a:t>
            </a:r>
          </a:p>
          <a:p>
            <a:pPr lvl="1">
              <a:buFont typeface="Wingdings" panose="05000000000000000000" pitchFamily="2" charset="2"/>
              <a:buChar char="v"/>
            </a:pPr>
            <a:r>
              <a:rPr lang="en-US" sz="2000" dirty="0" err="1"/>
              <a:t>java.math.BigInteger</a:t>
            </a:r>
            <a:endParaRPr lang="en-US" sz="2000" dirty="0"/>
          </a:p>
          <a:p>
            <a:pPr lvl="1">
              <a:buFont typeface="Wingdings" panose="05000000000000000000" pitchFamily="2" charset="2"/>
              <a:buChar char="v"/>
            </a:pPr>
            <a:r>
              <a:rPr lang="en-US" sz="2000" dirty="0" err="1"/>
              <a:t>java.math.BigDecimal</a:t>
            </a:r>
            <a:endParaRPr lang="en-US" sz="2000" dirty="0"/>
          </a:p>
          <a:p>
            <a:pPr lvl="1">
              <a:buFont typeface="Wingdings" panose="05000000000000000000" pitchFamily="2" charset="2"/>
              <a:buChar char="v"/>
            </a:pPr>
            <a:r>
              <a:rPr lang="en-US" sz="2000" dirty="0" err="1"/>
              <a:t>java.util.Date</a:t>
            </a:r>
            <a:endParaRPr lang="en-US" sz="2000" dirty="0"/>
          </a:p>
          <a:p>
            <a:pPr lvl="1">
              <a:buFont typeface="Wingdings" panose="05000000000000000000" pitchFamily="2" charset="2"/>
              <a:buChar char="v"/>
            </a:pPr>
            <a:r>
              <a:rPr lang="en-US" sz="2000" dirty="0" err="1"/>
              <a:t>java.util.Calendar</a:t>
            </a:r>
            <a:endParaRPr lang="en-US" sz="2000" dirty="0"/>
          </a:p>
          <a:p>
            <a:pPr lvl="1">
              <a:buFont typeface="Wingdings" panose="05000000000000000000" pitchFamily="2" charset="2"/>
              <a:buChar char="v"/>
            </a:pPr>
            <a:r>
              <a:rPr lang="en-US" sz="2000" dirty="0" err="1"/>
              <a:t>java.sql.Date</a:t>
            </a:r>
            <a:endParaRPr lang="en-US" sz="2000" dirty="0"/>
          </a:p>
        </p:txBody>
      </p:sp>
      <p:sp>
        <p:nvSpPr>
          <p:cNvPr id="7" name="TextBox 6">
            <a:extLst>
              <a:ext uri="{FF2B5EF4-FFF2-40B4-BE49-F238E27FC236}">
                <a16:creationId xmlns:a16="http://schemas.microsoft.com/office/drawing/2014/main" id="{C1105D09-8565-835B-7173-57A5B749F008}"/>
              </a:ext>
            </a:extLst>
          </p:cNvPr>
          <p:cNvSpPr txBox="1"/>
          <p:nvPr/>
        </p:nvSpPr>
        <p:spPr>
          <a:xfrm>
            <a:off x="2209800" y="136525"/>
            <a:ext cx="9842204" cy="646331"/>
          </a:xfrm>
          <a:prstGeom prst="rect">
            <a:avLst/>
          </a:prstGeom>
          <a:noFill/>
        </p:spPr>
        <p:txBody>
          <a:bodyPr wrap="square">
            <a:spAutoFit/>
          </a:bodyPr>
          <a:lstStyle/>
          <a:p>
            <a:r>
              <a:rPr lang="en-US" sz="3600" b="1" dirty="0"/>
              <a:t>Persistent Fields and Properties in Entity Classes</a:t>
            </a:r>
            <a:endParaRPr lang="en-IN" sz="3600" dirty="0"/>
          </a:p>
        </p:txBody>
      </p:sp>
      <p:sp>
        <p:nvSpPr>
          <p:cNvPr id="8" name="Rectangle 7">
            <a:extLst>
              <a:ext uri="{FF2B5EF4-FFF2-40B4-BE49-F238E27FC236}">
                <a16:creationId xmlns:a16="http://schemas.microsoft.com/office/drawing/2014/main" id="{DC5F58D9-B5AE-862B-158C-68DD311C564E}"/>
              </a:ext>
            </a:extLst>
          </p:cNvPr>
          <p:cNvSpPr/>
          <p:nvPr/>
        </p:nvSpPr>
        <p:spPr>
          <a:xfrm>
            <a:off x="6400800" y="3334892"/>
            <a:ext cx="4419600" cy="3000821"/>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dirty="0" err="1"/>
              <a:t>java.sql.Time</a:t>
            </a:r>
            <a:endParaRPr lang="en-US" dirty="0"/>
          </a:p>
          <a:p>
            <a:pPr marL="285750" indent="-285750">
              <a:lnSpc>
                <a:spcPct val="150000"/>
              </a:lnSpc>
              <a:buFont typeface="Wingdings" panose="05000000000000000000" pitchFamily="2" charset="2"/>
              <a:buChar char="v"/>
            </a:pPr>
            <a:r>
              <a:rPr lang="en-US" dirty="0" err="1"/>
              <a:t>java.sql.TimeStamp</a:t>
            </a:r>
            <a:endParaRPr lang="en-US" dirty="0"/>
          </a:p>
          <a:p>
            <a:pPr marL="285750" indent="-285750">
              <a:lnSpc>
                <a:spcPct val="150000"/>
              </a:lnSpc>
              <a:buFont typeface="Wingdings" panose="05000000000000000000" pitchFamily="2" charset="2"/>
              <a:buChar char="v"/>
            </a:pPr>
            <a:r>
              <a:rPr lang="en-US" dirty="0"/>
              <a:t>User-defined serializable types</a:t>
            </a:r>
          </a:p>
          <a:p>
            <a:pPr marL="285750" indent="-285750">
              <a:lnSpc>
                <a:spcPct val="150000"/>
              </a:lnSpc>
              <a:buFont typeface="Wingdings" panose="05000000000000000000" pitchFamily="2" charset="2"/>
              <a:buChar char="v"/>
            </a:pPr>
            <a:r>
              <a:rPr lang="en-US" dirty="0"/>
              <a:t>byte[]</a:t>
            </a:r>
          </a:p>
          <a:p>
            <a:pPr marL="285750" indent="-285750">
              <a:lnSpc>
                <a:spcPct val="150000"/>
              </a:lnSpc>
              <a:buFont typeface="Wingdings" panose="05000000000000000000" pitchFamily="2" charset="2"/>
              <a:buChar char="v"/>
            </a:pPr>
            <a:r>
              <a:rPr lang="en-US" dirty="0"/>
              <a:t>Byte[]</a:t>
            </a:r>
          </a:p>
          <a:p>
            <a:pPr marL="285750" indent="-285750">
              <a:lnSpc>
                <a:spcPct val="150000"/>
              </a:lnSpc>
              <a:buFont typeface="Wingdings" panose="05000000000000000000" pitchFamily="2" charset="2"/>
              <a:buChar char="v"/>
            </a:pPr>
            <a:r>
              <a:rPr lang="en-US" dirty="0"/>
              <a:t>char[]</a:t>
            </a:r>
          </a:p>
          <a:p>
            <a:pPr marL="285750" indent="-285750">
              <a:lnSpc>
                <a:spcPct val="150000"/>
              </a:lnSpc>
              <a:buFont typeface="Wingdings" panose="05000000000000000000" pitchFamily="2" charset="2"/>
              <a:buChar char="v"/>
            </a:pPr>
            <a:r>
              <a:rPr lang="en-US" dirty="0"/>
              <a:t>Character[]</a:t>
            </a:r>
          </a:p>
        </p:txBody>
      </p:sp>
    </p:spTree>
    <p:extLst>
      <p:ext uri="{BB962C8B-B14F-4D97-AF65-F5344CB8AC3E}">
        <p14:creationId xmlns:p14="http://schemas.microsoft.com/office/powerpoint/2010/main" val="4221817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6C932B-997C-46D0-55A8-EC342E5379E4}"/>
              </a:ext>
            </a:extLst>
          </p:cNvPr>
          <p:cNvSpPr>
            <a:spLocks noGrp="1"/>
          </p:cNvSpPr>
          <p:nvPr>
            <p:ph type="dt" sz="half" idx="10"/>
          </p:nvPr>
        </p:nvSpPr>
        <p:spPr/>
        <p:txBody>
          <a:bodyPr/>
          <a:lstStyle/>
          <a:p>
            <a:fld id="{FA1164C2-53DD-45EC-BE07-1674E18C7F80}" type="datetime1">
              <a:rPr lang="en-US" smtClean="0"/>
              <a:t>1/29/2025</a:t>
            </a:fld>
            <a:endParaRPr lang="en-IN"/>
          </a:p>
        </p:txBody>
      </p:sp>
      <p:sp>
        <p:nvSpPr>
          <p:cNvPr id="3" name="Footer Placeholder 2">
            <a:extLst>
              <a:ext uri="{FF2B5EF4-FFF2-40B4-BE49-F238E27FC236}">
                <a16:creationId xmlns:a16="http://schemas.microsoft.com/office/drawing/2014/main" id="{1A369173-967A-1167-D06D-F2B3FF059D95}"/>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0D47F7F-8D84-E06C-FBEE-9C61CE242393}"/>
              </a:ext>
            </a:extLst>
          </p:cNvPr>
          <p:cNvSpPr>
            <a:spLocks noGrp="1"/>
          </p:cNvSpPr>
          <p:nvPr>
            <p:ph type="sldNum" sz="quarter" idx="12"/>
          </p:nvPr>
        </p:nvSpPr>
        <p:spPr/>
        <p:txBody>
          <a:bodyPr/>
          <a:lstStyle/>
          <a:p>
            <a:fld id="{D4AC43BF-6EE8-4137-B6AC-14832BEEB3CF}" type="slidenum">
              <a:rPr lang="en-IN" smtClean="0"/>
              <a:t>46</a:t>
            </a:fld>
            <a:endParaRPr lang="en-IN"/>
          </a:p>
        </p:txBody>
      </p:sp>
      <p:sp>
        <p:nvSpPr>
          <p:cNvPr id="5" name="Rectangle 4">
            <a:extLst>
              <a:ext uri="{FF2B5EF4-FFF2-40B4-BE49-F238E27FC236}">
                <a16:creationId xmlns:a16="http://schemas.microsoft.com/office/drawing/2014/main" id="{6E83C54F-96DA-DC96-67C4-B6C39B869F00}"/>
              </a:ext>
            </a:extLst>
          </p:cNvPr>
          <p:cNvSpPr/>
          <p:nvPr/>
        </p:nvSpPr>
        <p:spPr>
          <a:xfrm>
            <a:off x="609600" y="1094631"/>
            <a:ext cx="11201400" cy="4801314"/>
          </a:xfrm>
          <a:prstGeom prst="rect">
            <a:avLst/>
          </a:prstGeom>
        </p:spPr>
        <p:txBody>
          <a:bodyPr wrap="square">
            <a:spAutoFit/>
          </a:bodyPr>
          <a:lstStyle/>
          <a:p>
            <a:r>
              <a:rPr lang="en-US" b="1" dirty="0"/>
              <a:t>12. Which of the following annotations defines a class as an entity?</a:t>
            </a:r>
          </a:p>
          <a:p>
            <a:r>
              <a:rPr lang="en-US" dirty="0"/>
              <a:t>A.	@table</a:t>
            </a:r>
          </a:p>
          <a:p>
            <a:r>
              <a:rPr lang="en-US" dirty="0"/>
              <a:t>B.	@</a:t>
            </a:r>
            <a:r>
              <a:rPr lang="en-US" dirty="0" err="1"/>
              <a:t>entitymanager</a:t>
            </a:r>
            <a:endParaRPr lang="en-US" dirty="0"/>
          </a:p>
          <a:p>
            <a:r>
              <a:rPr lang="en-US" dirty="0"/>
              <a:t>C.	@</a:t>
            </a:r>
            <a:r>
              <a:rPr lang="en-US" dirty="0" err="1"/>
              <a:t>entityfactory</a:t>
            </a:r>
            <a:endParaRPr lang="en-US" dirty="0"/>
          </a:p>
          <a:p>
            <a:r>
              <a:rPr lang="en-US" dirty="0"/>
              <a:t>D.	@entity</a:t>
            </a:r>
          </a:p>
          <a:p>
            <a:r>
              <a:rPr lang="en-US" dirty="0"/>
              <a:t>Answer: D) @entity</a:t>
            </a:r>
          </a:p>
          <a:p>
            <a:r>
              <a:rPr lang="en-US" dirty="0"/>
              <a:t>Explanation:</a:t>
            </a:r>
          </a:p>
          <a:p>
            <a:r>
              <a:rPr lang="en-US" dirty="0"/>
              <a:t>@entity annotation is used to define a class as an entity.</a:t>
            </a:r>
          </a:p>
          <a:p>
            <a:endParaRPr lang="en-US" dirty="0"/>
          </a:p>
          <a:p>
            <a:r>
              <a:rPr lang="en-US" b="1" dirty="0"/>
              <a:t>13. What do you mean by ORM?</a:t>
            </a:r>
          </a:p>
          <a:p>
            <a:r>
              <a:rPr lang="en-US" dirty="0"/>
              <a:t>A.	Object relationship mapping</a:t>
            </a:r>
          </a:p>
          <a:p>
            <a:r>
              <a:rPr lang="en-US" dirty="0"/>
              <a:t>B.	Object-oriented relationship map</a:t>
            </a:r>
          </a:p>
          <a:p>
            <a:r>
              <a:rPr lang="en-US" dirty="0"/>
              <a:t>C.	Originator relationship mapper</a:t>
            </a:r>
          </a:p>
          <a:p>
            <a:r>
              <a:rPr lang="en-US" dirty="0"/>
              <a:t>D.	Object-relational mapper</a:t>
            </a:r>
          </a:p>
          <a:p>
            <a:r>
              <a:rPr lang="en-US" dirty="0"/>
              <a:t>Answer: D) Object-relational mapper</a:t>
            </a:r>
          </a:p>
          <a:p>
            <a:r>
              <a:rPr lang="en-US" dirty="0"/>
              <a:t>Explanation:</a:t>
            </a:r>
          </a:p>
          <a:p>
            <a:r>
              <a:rPr lang="en-US" dirty="0"/>
              <a:t>ORM stands for object-relational mapper.</a:t>
            </a:r>
          </a:p>
        </p:txBody>
      </p:sp>
      <p:sp>
        <p:nvSpPr>
          <p:cNvPr id="6" name="TextBox 5">
            <a:extLst>
              <a:ext uri="{FF2B5EF4-FFF2-40B4-BE49-F238E27FC236}">
                <a16:creationId xmlns:a16="http://schemas.microsoft.com/office/drawing/2014/main" id="{08727C8B-3FF8-0E22-1F70-B137FA739F85}"/>
              </a:ext>
            </a:extLst>
          </p:cNvPr>
          <p:cNvSpPr txBox="1"/>
          <p:nvPr/>
        </p:nvSpPr>
        <p:spPr>
          <a:xfrm>
            <a:off x="2791047" y="316985"/>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 </a:t>
            </a:r>
            <a:r>
              <a:rPr lang="en-US" sz="3600" b="1" dirty="0"/>
              <a:t>Daily Quiz - MCQ </a:t>
            </a:r>
            <a:endParaRPr lang="en-IN" sz="3600" b="1" dirty="0"/>
          </a:p>
        </p:txBody>
      </p:sp>
    </p:spTree>
    <p:extLst>
      <p:ext uri="{BB962C8B-B14F-4D97-AF65-F5344CB8AC3E}">
        <p14:creationId xmlns:p14="http://schemas.microsoft.com/office/powerpoint/2010/main" val="1377578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99360-C6AC-CC5F-4A2C-7D3A656009E9}"/>
              </a:ext>
            </a:extLst>
          </p:cNvPr>
          <p:cNvSpPr>
            <a:spLocks noGrp="1"/>
          </p:cNvSpPr>
          <p:nvPr>
            <p:ph type="dt" sz="half" idx="10"/>
          </p:nvPr>
        </p:nvSpPr>
        <p:spPr/>
        <p:txBody>
          <a:bodyPr/>
          <a:lstStyle/>
          <a:p>
            <a:fld id="{35D56C14-ED14-44F8-8337-1C8C52A30D8A}" type="datetime1">
              <a:rPr lang="en-US" smtClean="0"/>
              <a:t>1/29/2025</a:t>
            </a:fld>
            <a:endParaRPr lang="en-IN"/>
          </a:p>
        </p:txBody>
      </p:sp>
      <p:sp>
        <p:nvSpPr>
          <p:cNvPr id="3" name="Footer Placeholder 2">
            <a:extLst>
              <a:ext uri="{FF2B5EF4-FFF2-40B4-BE49-F238E27FC236}">
                <a16:creationId xmlns:a16="http://schemas.microsoft.com/office/drawing/2014/main" id="{7FFD2986-3856-676D-39C7-9AC3EF174833}"/>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FE1DACFA-6AF3-D689-6D26-822EF6B89C95}"/>
              </a:ext>
            </a:extLst>
          </p:cNvPr>
          <p:cNvSpPr>
            <a:spLocks noGrp="1"/>
          </p:cNvSpPr>
          <p:nvPr>
            <p:ph type="sldNum" sz="quarter" idx="12"/>
          </p:nvPr>
        </p:nvSpPr>
        <p:spPr/>
        <p:txBody>
          <a:bodyPr/>
          <a:lstStyle/>
          <a:p>
            <a:fld id="{D4AC43BF-6EE8-4137-B6AC-14832BEEB3CF}" type="slidenum">
              <a:rPr lang="en-IN" smtClean="0"/>
              <a:t>47</a:t>
            </a:fld>
            <a:endParaRPr lang="en-IN"/>
          </a:p>
        </p:txBody>
      </p:sp>
      <p:sp>
        <p:nvSpPr>
          <p:cNvPr id="6" name="Rectangle 5">
            <a:extLst>
              <a:ext uri="{FF2B5EF4-FFF2-40B4-BE49-F238E27FC236}">
                <a16:creationId xmlns:a16="http://schemas.microsoft.com/office/drawing/2014/main" id="{FC726072-8E26-3DD3-8109-11DCBD16B4F0}"/>
              </a:ext>
            </a:extLst>
          </p:cNvPr>
          <p:cNvSpPr/>
          <p:nvPr/>
        </p:nvSpPr>
        <p:spPr>
          <a:xfrm>
            <a:off x="1143000" y="1268443"/>
            <a:ext cx="10591800" cy="4524315"/>
          </a:xfrm>
          <a:prstGeom prst="rect">
            <a:avLst/>
          </a:prstGeom>
        </p:spPr>
        <p:txBody>
          <a:bodyPr wrap="square">
            <a:spAutoFit/>
          </a:bodyPr>
          <a:lstStyle/>
          <a:p>
            <a:r>
              <a:rPr lang="en-US" b="1" dirty="0"/>
              <a:t>14. What is the relationship between </a:t>
            </a:r>
            <a:r>
              <a:rPr lang="en-US" b="1" dirty="0" err="1"/>
              <a:t>EntityManager</a:t>
            </a:r>
            <a:r>
              <a:rPr lang="en-US" b="1" dirty="0"/>
              <a:t> and entity?</a:t>
            </a:r>
          </a:p>
          <a:p>
            <a:r>
              <a:rPr lang="en-US" dirty="0"/>
              <a:t>A.	One-to-one</a:t>
            </a:r>
          </a:p>
          <a:p>
            <a:r>
              <a:rPr lang="en-US" dirty="0"/>
              <a:t>B.	Many-to-one</a:t>
            </a:r>
          </a:p>
          <a:p>
            <a:r>
              <a:rPr lang="en-US" dirty="0"/>
              <a:t>C.	One-to-many</a:t>
            </a:r>
          </a:p>
          <a:p>
            <a:r>
              <a:rPr lang="en-US" dirty="0"/>
              <a:t>Answer: C) One-to-many</a:t>
            </a:r>
          </a:p>
          <a:p>
            <a:r>
              <a:rPr lang="en-US" dirty="0"/>
              <a:t>Explanation:</a:t>
            </a:r>
          </a:p>
          <a:p>
            <a:r>
              <a:rPr lang="en-US" dirty="0"/>
              <a:t>The relationship between </a:t>
            </a:r>
            <a:r>
              <a:rPr lang="en-US" dirty="0" err="1"/>
              <a:t>EntityManager</a:t>
            </a:r>
            <a:r>
              <a:rPr lang="en-US" dirty="0"/>
              <a:t> and entity is one-to-many.</a:t>
            </a:r>
          </a:p>
          <a:p>
            <a:endParaRPr lang="en-US" dirty="0"/>
          </a:p>
          <a:p>
            <a:r>
              <a:rPr lang="en-US" b="1" dirty="0"/>
              <a:t>15. What is the relationship between </a:t>
            </a:r>
            <a:r>
              <a:rPr lang="en-US" b="1" dirty="0" err="1"/>
              <a:t>EntityManager</a:t>
            </a:r>
            <a:r>
              <a:rPr lang="en-US" b="1" dirty="0"/>
              <a:t> and Query?</a:t>
            </a:r>
          </a:p>
          <a:p>
            <a:r>
              <a:rPr lang="en-US" dirty="0"/>
              <a:t>A.	One-to-one</a:t>
            </a:r>
          </a:p>
          <a:p>
            <a:r>
              <a:rPr lang="en-US" dirty="0"/>
              <a:t>B.	Many-to-one</a:t>
            </a:r>
          </a:p>
          <a:p>
            <a:r>
              <a:rPr lang="en-US" dirty="0"/>
              <a:t>C.	One-to-many</a:t>
            </a:r>
          </a:p>
          <a:p>
            <a:r>
              <a:rPr lang="en-US" dirty="0"/>
              <a:t>Answer: C) One-to-many</a:t>
            </a:r>
          </a:p>
          <a:p>
            <a:r>
              <a:rPr lang="en-US" dirty="0"/>
              <a:t>Explanation:</a:t>
            </a:r>
          </a:p>
          <a:p>
            <a:r>
              <a:rPr lang="en-US" dirty="0"/>
              <a:t>The relationship between </a:t>
            </a:r>
            <a:r>
              <a:rPr lang="en-US" dirty="0" err="1"/>
              <a:t>EntityManager</a:t>
            </a:r>
            <a:r>
              <a:rPr lang="en-US" dirty="0"/>
              <a:t> and Query is one-to-many.</a:t>
            </a:r>
          </a:p>
          <a:p>
            <a:endParaRPr lang="en-US" dirty="0"/>
          </a:p>
        </p:txBody>
      </p:sp>
      <p:sp>
        <p:nvSpPr>
          <p:cNvPr id="7" name="TextBox 6">
            <a:extLst>
              <a:ext uri="{FF2B5EF4-FFF2-40B4-BE49-F238E27FC236}">
                <a16:creationId xmlns:a16="http://schemas.microsoft.com/office/drawing/2014/main" id="{2D4C26E3-1866-E217-9824-6C59B7791570}"/>
              </a:ext>
            </a:extLst>
          </p:cNvPr>
          <p:cNvSpPr txBox="1"/>
          <p:nvPr/>
        </p:nvSpPr>
        <p:spPr>
          <a:xfrm>
            <a:off x="2791047" y="316985"/>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 </a:t>
            </a:r>
            <a:r>
              <a:rPr lang="en-US" sz="3600" b="1" dirty="0"/>
              <a:t>Daily Quiz - MCQ </a:t>
            </a:r>
            <a:endParaRPr lang="en-IN" sz="3600" b="1" dirty="0"/>
          </a:p>
        </p:txBody>
      </p:sp>
    </p:spTree>
    <p:extLst>
      <p:ext uri="{BB962C8B-B14F-4D97-AF65-F5344CB8AC3E}">
        <p14:creationId xmlns:p14="http://schemas.microsoft.com/office/powerpoint/2010/main" val="2318096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E423A-5111-D797-3AC7-E5A146E29E47}"/>
              </a:ext>
            </a:extLst>
          </p:cNvPr>
          <p:cNvSpPr>
            <a:spLocks noGrp="1"/>
          </p:cNvSpPr>
          <p:nvPr>
            <p:ph type="dt" sz="half" idx="10"/>
          </p:nvPr>
        </p:nvSpPr>
        <p:spPr/>
        <p:txBody>
          <a:bodyPr/>
          <a:lstStyle/>
          <a:p>
            <a:fld id="{651CD887-B8A6-424D-9508-57B352463D62}" type="datetime1">
              <a:rPr lang="en-US" smtClean="0"/>
              <a:t>1/29/2025</a:t>
            </a:fld>
            <a:endParaRPr lang="en-IN"/>
          </a:p>
        </p:txBody>
      </p:sp>
      <p:sp>
        <p:nvSpPr>
          <p:cNvPr id="3" name="Footer Placeholder 2">
            <a:extLst>
              <a:ext uri="{FF2B5EF4-FFF2-40B4-BE49-F238E27FC236}">
                <a16:creationId xmlns:a16="http://schemas.microsoft.com/office/drawing/2014/main" id="{F725E72E-6B34-B323-F33F-9A8270291433}"/>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3A90B25A-27BC-46E0-CBC9-300E2F3E948D}"/>
              </a:ext>
            </a:extLst>
          </p:cNvPr>
          <p:cNvSpPr>
            <a:spLocks noGrp="1"/>
          </p:cNvSpPr>
          <p:nvPr>
            <p:ph type="sldNum" sz="quarter" idx="12"/>
          </p:nvPr>
        </p:nvSpPr>
        <p:spPr/>
        <p:txBody>
          <a:bodyPr/>
          <a:lstStyle/>
          <a:p>
            <a:fld id="{D4AC43BF-6EE8-4137-B6AC-14832BEEB3CF}" type="slidenum">
              <a:rPr lang="en-IN" smtClean="0"/>
              <a:t>48</a:t>
            </a:fld>
            <a:endParaRPr lang="en-IN"/>
          </a:p>
        </p:txBody>
      </p:sp>
      <p:sp>
        <p:nvSpPr>
          <p:cNvPr id="5" name="Rectangle 4">
            <a:extLst>
              <a:ext uri="{FF2B5EF4-FFF2-40B4-BE49-F238E27FC236}">
                <a16:creationId xmlns:a16="http://schemas.microsoft.com/office/drawing/2014/main" id="{8D7E4E35-E7DF-9E13-EA29-8AFD0A93D764}"/>
              </a:ext>
            </a:extLst>
          </p:cNvPr>
          <p:cNvSpPr/>
          <p:nvPr/>
        </p:nvSpPr>
        <p:spPr>
          <a:xfrm>
            <a:off x="838200" y="1219200"/>
            <a:ext cx="10134600" cy="4247317"/>
          </a:xfrm>
          <a:prstGeom prst="rect">
            <a:avLst/>
          </a:prstGeom>
        </p:spPr>
        <p:txBody>
          <a:bodyPr wrap="square">
            <a:spAutoFit/>
          </a:bodyPr>
          <a:lstStyle/>
          <a:p>
            <a:r>
              <a:rPr lang="en-US" b="1" dirty="0"/>
              <a:t>16. </a:t>
            </a:r>
            <a:r>
              <a:rPr lang="en-US" b="1" dirty="0" err="1"/>
              <a:t>EntityManager</a:t>
            </a:r>
            <a:r>
              <a:rPr lang="en-US" b="1" dirty="0"/>
              <a:t> and </a:t>
            </a:r>
            <a:r>
              <a:rPr lang="en-US" b="1" dirty="0" err="1"/>
              <a:t>EntityTransaction</a:t>
            </a:r>
            <a:r>
              <a:rPr lang="en-US" b="1" dirty="0"/>
              <a:t> have a ____- relationship?</a:t>
            </a:r>
          </a:p>
          <a:p>
            <a:r>
              <a:rPr lang="en-US" dirty="0"/>
              <a:t>A.	One-to-one</a:t>
            </a:r>
          </a:p>
          <a:p>
            <a:r>
              <a:rPr lang="en-US" dirty="0"/>
              <a:t>B.	Many-to-one</a:t>
            </a:r>
          </a:p>
          <a:p>
            <a:r>
              <a:rPr lang="en-US" dirty="0"/>
              <a:t>C.	One-to-many</a:t>
            </a:r>
          </a:p>
          <a:p>
            <a:r>
              <a:rPr lang="en-US" dirty="0"/>
              <a:t>Answer: A) One-to-one</a:t>
            </a:r>
          </a:p>
          <a:p>
            <a:r>
              <a:rPr lang="en-US" dirty="0"/>
              <a:t>Explanation:</a:t>
            </a:r>
          </a:p>
          <a:p>
            <a:r>
              <a:rPr lang="en-US" dirty="0" err="1"/>
              <a:t>EntityManager</a:t>
            </a:r>
            <a:r>
              <a:rPr lang="en-US" dirty="0"/>
              <a:t> and </a:t>
            </a:r>
            <a:r>
              <a:rPr lang="en-US" dirty="0" err="1"/>
              <a:t>EntityTransaction</a:t>
            </a:r>
            <a:r>
              <a:rPr lang="en-US" dirty="0"/>
              <a:t> have a one-to-one relationship.</a:t>
            </a:r>
          </a:p>
          <a:p>
            <a:endParaRPr lang="en-US" dirty="0"/>
          </a:p>
          <a:p>
            <a:r>
              <a:rPr lang="en-US" b="1" dirty="0"/>
              <a:t>17. </a:t>
            </a:r>
            <a:r>
              <a:rPr lang="en-US" b="1" dirty="0" err="1"/>
              <a:t>EntityManagerFactory</a:t>
            </a:r>
            <a:r>
              <a:rPr lang="en-US" b="1" dirty="0"/>
              <a:t> and </a:t>
            </a:r>
            <a:r>
              <a:rPr lang="en-US" b="1" dirty="0" err="1"/>
              <a:t>EntityManager</a:t>
            </a:r>
            <a:r>
              <a:rPr lang="en-US" b="1" dirty="0"/>
              <a:t> have which kind of relationship?</a:t>
            </a:r>
          </a:p>
          <a:p>
            <a:r>
              <a:rPr lang="en-US" dirty="0"/>
              <a:t>A.	One-to-one</a:t>
            </a:r>
          </a:p>
          <a:p>
            <a:r>
              <a:rPr lang="en-US" dirty="0"/>
              <a:t>B.	Many-to-one</a:t>
            </a:r>
          </a:p>
          <a:p>
            <a:r>
              <a:rPr lang="en-US" dirty="0"/>
              <a:t>C.	One-to-many</a:t>
            </a:r>
          </a:p>
          <a:p>
            <a:r>
              <a:rPr lang="en-US" dirty="0"/>
              <a:t>Answer: C) One-to-many</a:t>
            </a:r>
          </a:p>
          <a:p>
            <a:r>
              <a:rPr lang="en-US" dirty="0"/>
              <a:t>Explanation:</a:t>
            </a:r>
          </a:p>
          <a:p>
            <a:r>
              <a:rPr lang="en-US" dirty="0" err="1"/>
              <a:t>EntityManagerFactory</a:t>
            </a:r>
            <a:r>
              <a:rPr lang="en-US" dirty="0"/>
              <a:t> and </a:t>
            </a:r>
            <a:r>
              <a:rPr lang="en-US" dirty="0" err="1"/>
              <a:t>EntityManager</a:t>
            </a:r>
            <a:r>
              <a:rPr lang="en-US" dirty="0"/>
              <a:t> have a one-to-many relationship.</a:t>
            </a:r>
          </a:p>
        </p:txBody>
      </p:sp>
      <p:sp>
        <p:nvSpPr>
          <p:cNvPr id="6" name="TextBox 5">
            <a:extLst>
              <a:ext uri="{FF2B5EF4-FFF2-40B4-BE49-F238E27FC236}">
                <a16:creationId xmlns:a16="http://schemas.microsoft.com/office/drawing/2014/main" id="{E91CFBB5-4333-6D87-B334-70F55BE14F27}"/>
              </a:ext>
            </a:extLst>
          </p:cNvPr>
          <p:cNvSpPr txBox="1"/>
          <p:nvPr/>
        </p:nvSpPr>
        <p:spPr>
          <a:xfrm>
            <a:off x="2791047" y="316985"/>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 </a:t>
            </a:r>
            <a:r>
              <a:rPr lang="en-US" sz="3600" b="1" dirty="0"/>
              <a:t>Daily Quiz - MCQ </a:t>
            </a:r>
            <a:endParaRPr lang="en-IN" sz="3600" b="1" dirty="0"/>
          </a:p>
        </p:txBody>
      </p:sp>
    </p:spTree>
    <p:extLst>
      <p:ext uri="{BB962C8B-B14F-4D97-AF65-F5344CB8AC3E}">
        <p14:creationId xmlns:p14="http://schemas.microsoft.com/office/powerpoint/2010/main" val="3540606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7AB166-CC53-8F9B-3DD0-EB5AD06C39F8}"/>
              </a:ext>
            </a:extLst>
          </p:cNvPr>
          <p:cNvSpPr>
            <a:spLocks noGrp="1"/>
          </p:cNvSpPr>
          <p:nvPr>
            <p:ph type="dt" sz="half" idx="10"/>
          </p:nvPr>
        </p:nvSpPr>
        <p:spPr/>
        <p:txBody>
          <a:bodyPr/>
          <a:lstStyle/>
          <a:p>
            <a:fld id="{03E0D2EF-E443-4C54-8A76-38CE56B0722C}" type="datetime1">
              <a:rPr lang="en-US" smtClean="0"/>
              <a:t>1/29/2025</a:t>
            </a:fld>
            <a:endParaRPr lang="en-IN"/>
          </a:p>
        </p:txBody>
      </p:sp>
      <p:sp>
        <p:nvSpPr>
          <p:cNvPr id="3" name="Footer Placeholder 2">
            <a:extLst>
              <a:ext uri="{FF2B5EF4-FFF2-40B4-BE49-F238E27FC236}">
                <a16:creationId xmlns:a16="http://schemas.microsoft.com/office/drawing/2014/main" id="{34251E7E-F3D5-A1A7-3C6B-1921618DC831}"/>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7F12A2F5-3C96-9465-466D-C13F9571EE99}"/>
              </a:ext>
            </a:extLst>
          </p:cNvPr>
          <p:cNvSpPr>
            <a:spLocks noGrp="1"/>
          </p:cNvSpPr>
          <p:nvPr>
            <p:ph type="sldNum" sz="quarter" idx="12"/>
          </p:nvPr>
        </p:nvSpPr>
        <p:spPr/>
        <p:txBody>
          <a:bodyPr/>
          <a:lstStyle/>
          <a:p>
            <a:fld id="{D4AC43BF-6EE8-4137-B6AC-14832BEEB3CF}" type="slidenum">
              <a:rPr lang="en-IN" smtClean="0"/>
              <a:t>49</a:t>
            </a:fld>
            <a:endParaRPr lang="en-IN"/>
          </a:p>
        </p:txBody>
      </p:sp>
      <p:sp>
        <p:nvSpPr>
          <p:cNvPr id="5" name="Rectangle 4">
            <a:extLst>
              <a:ext uri="{FF2B5EF4-FFF2-40B4-BE49-F238E27FC236}">
                <a16:creationId xmlns:a16="http://schemas.microsoft.com/office/drawing/2014/main" id="{331D9A46-C1EB-2FFC-7E46-62D882D1C343}"/>
              </a:ext>
            </a:extLst>
          </p:cNvPr>
          <p:cNvSpPr/>
          <p:nvPr/>
        </p:nvSpPr>
        <p:spPr>
          <a:xfrm>
            <a:off x="914400" y="1220430"/>
            <a:ext cx="10363200" cy="4801314"/>
          </a:xfrm>
          <a:prstGeom prst="rect">
            <a:avLst/>
          </a:prstGeom>
        </p:spPr>
        <p:txBody>
          <a:bodyPr wrap="square">
            <a:spAutoFit/>
          </a:bodyPr>
          <a:lstStyle/>
          <a:p>
            <a:r>
              <a:rPr lang="en-US" b="1" dirty="0"/>
              <a:t>18. ____ is a factory class that generates </a:t>
            </a:r>
            <a:r>
              <a:rPr lang="en-US" b="1" dirty="0" err="1"/>
              <a:t>EntityManager</a:t>
            </a:r>
            <a:r>
              <a:rPr lang="en-US" b="1" dirty="0"/>
              <a:t> instances.</a:t>
            </a:r>
          </a:p>
          <a:p>
            <a:r>
              <a:rPr lang="en-US" dirty="0"/>
              <a:t>A.	Entity</a:t>
            </a:r>
          </a:p>
          <a:p>
            <a:r>
              <a:rPr lang="en-US" dirty="0"/>
              <a:t>B.	</a:t>
            </a:r>
            <a:r>
              <a:rPr lang="en-US" dirty="0" err="1"/>
              <a:t>EntityManagerFactory</a:t>
            </a:r>
            <a:endParaRPr lang="en-US" dirty="0"/>
          </a:p>
          <a:p>
            <a:r>
              <a:rPr lang="en-US" dirty="0"/>
              <a:t>C.	</a:t>
            </a:r>
            <a:r>
              <a:rPr lang="en-US" dirty="0" err="1"/>
              <a:t>EntityManager</a:t>
            </a:r>
            <a:endParaRPr lang="en-US" dirty="0"/>
          </a:p>
          <a:p>
            <a:r>
              <a:rPr lang="en-US" dirty="0"/>
              <a:t>D.	Persistence unit</a:t>
            </a:r>
          </a:p>
          <a:p>
            <a:r>
              <a:rPr lang="en-US" dirty="0"/>
              <a:t>Answer: B) </a:t>
            </a:r>
            <a:r>
              <a:rPr lang="en-US" dirty="0" err="1"/>
              <a:t>EntityManagerFactory</a:t>
            </a:r>
            <a:endParaRPr lang="en-US" dirty="0"/>
          </a:p>
          <a:p>
            <a:r>
              <a:rPr lang="en-US" dirty="0"/>
              <a:t>Explanation:</a:t>
            </a:r>
          </a:p>
          <a:p>
            <a:r>
              <a:rPr lang="en-US" dirty="0" err="1"/>
              <a:t>EntityManagerFactory</a:t>
            </a:r>
            <a:r>
              <a:rPr lang="en-US" dirty="0"/>
              <a:t> is a factory class that generates </a:t>
            </a:r>
            <a:r>
              <a:rPr lang="en-US" dirty="0" err="1"/>
              <a:t>EntityManager</a:t>
            </a:r>
            <a:r>
              <a:rPr lang="en-US" dirty="0"/>
              <a:t> instances.</a:t>
            </a:r>
          </a:p>
          <a:p>
            <a:endParaRPr lang="en-US" dirty="0"/>
          </a:p>
          <a:p>
            <a:r>
              <a:rPr lang="en-US" b="1" dirty="0"/>
              <a:t>19. The ____ serves as a logical container for a collection of entity classes.</a:t>
            </a:r>
          </a:p>
          <a:p>
            <a:r>
              <a:rPr lang="en-US" dirty="0"/>
              <a:t>A.	Entity</a:t>
            </a:r>
          </a:p>
          <a:p>
            <a:r>
              <a:rPr lang="en-US" dirty="0"/>
              <a:t>B.	</a:t>
            </a:r>
            <a:r>
              <a:rPr lang="en-US" dirty="0" err="1"/>
              <a:t>EntityManagerFactory</a:t>
            </a:r>
            <a:endParaRPr lang="en-US" dirty="0"/>
          </a:p>
          <a:p>
            <a:r>
              <a:rPr lang="en-US" dirty="0"/>
              <a:t>C.	</a:t>
            </a:r>
            <a:r>
              <a:rPr lang="en-US" dirty="0" err="1"/>
              <a:t>EntityManager</a:t>
            </a:r>
            <a:endParaRPr lang="en-US" dirty="0"/>
          </a:p>
          <a:p>
            <a:r>
              <a:rPr lang="en-US" dirty="0"/>
              <a:t>D.	Persistence unit</a:t>
            </a:r>
          </a:p>
          <a:p>
            <a:r>
              <a:rPr lang="en-US" dirty="0"/>
              <a:t>Answer: D) Persistence unit</a:t>
            </a:r>
          </a:p>
          <a:p>
            <a:r>
              <a:rPr lang="en-US" dirty="0"/>
              <a:t>Explanation:</a:t>
            </a:r>
          </a:p>
          <a:p>
            <a:r>
              <a:rPr lang="en-US" dirty="0"/>
              <a:t>The persistence unit serves as a logical container for a collection of entity classes.</a:t>
            </a:r>
          </a:p>
        </p:txBody>
      </p:sp>
      <p:sp>
        <p:nvSpPr>
          <p:cNvPr id="6" name="TextBox 5">
            <a:extLst>
              <a:ext uri="{FF2B5EF4-FFF2-40B4-BE49-F238E27FC236}">
                <a16:creationId xmlns:a16="http://schemas.microsoft.com/office/drawing/2014/main" id="{D50F7B52-2F56-FC63-9C3E-AEA7D0B7BA50}"/>
              </a:ext>
            </a:extLst>
          </p:cNvPr>
          <p:cNvSpPr txBox="1"/>
          <p:nvPr/>
        </p:nvSpPr>
        <p:spPr>
          <a:xfrm>
            <a:off x="2791047" y="316985"/>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 </a:t>
            </a:r>
            <a:r>
              <a:rPr lang="en-US" sz="3600" b="1" dirty="0"/>
              <a:t>Daily Quiz - MCQ </a:t>
            </a:r>
            <a:endParaRPr lang="en-IN" sz="3600" b="1" dirty="0"/>
          </a:p>
        </p:txBody>
      </p:sp>
    </p:spTree>
    <p:extLst>
      <p:ext uri="{BB962C8B-B14F-4D97-AF65-F5344CB8AC3E}">
        <p14:creationId xmlns:p14="http://schemas.microsoft.com/office/powerpoint/2010/main" val="81647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21A526-B9A8-4DE6-8115-7226629D1EC8}" type="datetime1">
              <a:rPr lang="en-US" smtClean="0"/>
              <a:t>1/29/2025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AMICSE0601/ACSE0601/ACSEHO601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3" name="TextBox 2">
            <a:extLst>
              <a:ext uri="{FF2B5EF4-FFF2-40B4-BE49-F238E27FC236}">
                <a16:creationId xmlns:a16="http://schemas.microsoft.com/office/drawing/2014/main" id="{8103AB13-03EE-99C9-2BFB-8A0FEFC6F9C1}"/>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pic>
        <p:nvPicPr>
          <p:cNvPr id="2" name="Picture 1">
            <a:extLst>
              <a:ext uri="{FF2B5EF4-FFF2-40B4-BE49-F238E27FC236}">
                <a16:creationId xmlns:a16="http://schemas.microsoft.com/office/drawing/2014/main" id="{AF9C6281-FBD2-E344-8044-906C6C4C96DD}"/>
              </a:ext>
            </a:extLst>
          </p:cNvPr>
          <p:cNvPicPr>
            <a:picLocks noChangeAspect="1"/>
          </p:cNvPicPr>
          <p:nvPr/>
        </p:nvPicPr>
        <p:blipFill>
          <a:blip r:embed="rId3"/>
          <a:stretch>
            <a:fillRect/>
          </a:stretch>
        </p:blipFill>
        <p:spPr>
          <a:xfrm>
            <a:off x="1954436" y="876817"/>
            <a:ext cx="8867328" cy="5736714"/>
          </a:xfrm>
          <a:prstGeom prst="rect">
            <a:avLst/>
          </a:prstGeom>
        </p:spPr>
      </p:pic>
    </p:spTree>
    <p:extLst>
      <p:ext uri="{BB962C8B-B14F-4D97-AF65-F5344CB8AC3E}">
        <p14:creationId xmlns:p14="http://schemas.microsoft.com/office/powerpoint/2010/main" val="3544638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47B53-4F07-5405-1FED-1666AD6FC4D0}"/>
              </a:ext>
            </a:extLst>
          </p:cNvPr>
          <p:cNvSpPr>
            <a:spLocks noGrp="1"/>
          </p:cNvSpPr>
          <p:nvPr>
            <p:ph type="dt" sz="half" idx="10"/>
          </p:nvPr>
        </p:nvSpPr>
        <p:spPr/>
        <p:txBody>
          <a:bodyPr/>
          <a:lstStyle/>
          <a:p>
            <a:fld id="{FFBBAF91-CF3A-4538-8080-199305C09102}" type="datetime1">
              <a:rPr lang="en-US" smtClean="0"/>
              <a:t>1/29/2025</a:t>
            </a:fld>
            <a:endParaRPr lang="en-IN"/>
          </a:p>
        </p:txBody>
      </p:sp>
      <p:sp>
        <p:nvSpPr>
          <p:cNvPr id="3" name="Footer Placeholder 2">
            <a:extLst>
              <a:ext uri="{FF2B5EF4-FFF2-40B4-BE49-F238E27FC236}">
                <a16:creationId xmlns:a16="http://schemas.microsoft.com/office/drawing/2014/main" id="{F071FCD6-2271-14E9-73C9-FCB9B3E82C73}"/>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1083FF8-32E1-534B-0D74-C1F6F360780D}"/>
              </a:ext>
            </a:extLst>
          </p:cNvPr>
          <p:cNvSpPr>
            <a:spLocks noGrp="1"/>
          </p:cNvSpPr>
          <p:nvPr>
            <p:ph type="sldNum" sz="quarter" idx="12"/>
          </p:nvPr>
        </p:nvSpPr>
        <p:spPr/>
        <p:txBody>
          <a:bodyPr/>
          <a:lstStyle/>
          <a:p>
            <a:fld id="{D4AC43BF-6EE8-4137-B6AC-14832BEEB3CF}" type="slidenum">
              <a:rPr lang="en-IN" smtClean="0"/>
              <a:t>50</a:t>
            </a:fld>
            <a:endParaRPr lang="en-IN"/>
          </a:p>
        </p:txBody>
      </p:sp>
      <p:sp>
        <p:nvSpPr>
          <p:cNvPr id="5" name="Rectangle 4">
            <a:extLst>
              <a:ext uri="{FF2B5EF4-FFF2-40B4-BE49-F238E27FC236}">
                <a16:creationId xmlns:a16="http://schemas.microsoft.com/office/drawing/2014/main" id="{E3C08068-50B5-FA27-92B8-A5406B234A47}"/>
              </a:ext>
            </a:extLst>
          </p:cNvPr>
          <p:cNvSpPr/>
          <p:nvPr/>
        </p:nvSpPr>
        <p:spPr>
          <a:xfrm>
            <a:off x="914400" y="1066800"/>
            <a:ext cx="10210800" cy="5078313"/>
          </a:xfrm>
          <a:prstGeom prst="rect">
            <a:avLst/>
          </a:prstGeom>
        </p:spPr>
        <p:txBody>
          <a:bodyPr wrap="square">
            <a:spAutoFit/>
          </a:bodyPr>
          <a:lstStyle/>
          <a:p>
            <a:r>
              <a:rPr lang="en-US" b="1" dirty="0"/>
              <a:t>20. JPA is based upon which of the following architecture?</a:t>
            </a:r>
          </a:p>
          <a:p>
            <a:r>
              <a:rPr lang="en-US" dirty="0"/>
              <a:t>A.	MVC</a:t>
            </a:r>
          </a:p>
          <a:p>
            <a:r>
              <a:rPr lang="en-US" dirty="0"/>
              <a:t>B.	Layered architecture</a:t>
            </a:r>
          </a:p>
          <a:p>
            <a:r>
              <a:rPr lang="en-US" dirty="0"/>
              <a:t>C.	MVVM</a:t>
            </a:r>
          </a:p>
          <a:p>
            <a:r>
              <a:rPr lang="en-US" dirty="0"/>
              <a:t>D.	Client-server architecture</a:t>
            </a:r>
          </a:p>
          <a:p>
            <a:r>
              <a:rPr lang="en-US" dirty="0"/>
              <a:t>Answer: B) Layered architecture</a:t>
            </a:r>
          </a:p>
          <a:p>
            <a:r>
              <a:rPr lang="en-US" dirty="0"/>
              <a:t>Explanation:</a:t>
            </a:r>
          </a:p>
          <a:p>
            <a:r>
              <a:rPr lang="en-US" dirty="0"/>
              <a:t>JPA is based upon layered architecture.</a:t>
            </a:r>
          </a:p>
          <a:p>
            <a:endParaRPr lang="en-US" dirty="0"/>
          </a:p>
          <a:p>
            <a:r>
              <a:rPr lang="en-US" b="1" dirty="0"/>
              <a:t>21. JPA supports how many different inheritance strategies?</a:t>
            </a:r>
          </a:p>
          <a:p>
            <a:r>
              <a:rPr lang="en-US" dirty="0"/>
              <a:t>A.	5</a:t>
            </a:r>
          </a:p>
          <a:p>
            <a:r>
              <a:rPr lang="en-US" dirty="0"/>
              <a:t>B.	8</a:t>
            </a:r>
          </a:p>
          <a:p>
            <a:r>
              <a:rPr lang="en-US" dirty="0"/>
              <a:t>C.	4</a:t>
            </a:r>
          </a:p>
          <a:p>
            <a:r>
              <a:rPr lang="en-US" dirty="0"/>
              <a:t>D.	3</a:t>
            </a:r>
          </a:p>
          <a:p>
            <a:r>
              <a:rPr lang="en-US" dirty="0"/>
              <a:t>Answer: D) 3</a:t>
            </a:r>
          </a:p>
          <a:p>
            <a:r>
              <a:rPr lang="en-US" dirty="0"/>
              <a:t>Explanation:</a:t>
            </a:r>
          </a:p>
          <a:p>
            <a:r>
              <a:rPr lang="en-US" dirty="0"/>
              <a:t>JPA supports three types of inheritance </a:t>
            </a:r>
            <a:r>
              <a:rPr lang="en-US" dirty="0" err="1"/>
              <a:t>strategies:SINGLE_TABLE</a:t>
            </a:r>
            <a:r>
              <a:rPr lang="en-US" dirty="0"/>
              <a:t>, JOINED_TABLE, and TABLE_PER_CONCRETE_CLASS.</a:t>
            </a:r>
          </a:p>
        </p:txBody>
      </p:sp>
      <p:sp>
        <p:nvSpPr>
          <p:cNvPr id="6" name="TextBox 5">
            <a:extLst>
              <a:ext uri="{FF2B5EF4-FFF2-40B4-BE49-F238E27FC236}">
                <a16:creationId xmlns:a16="http://schemas.microsoft.com/office/drawing/2014/main" id="{5BFE1751-C54A-C893-19DF-A0EEF2D453E4}"/>
              </a:ext>
            </a:extLst>
          </p:cNvPr>
          <p:cNvSpPr txBox="1"/>
          <p:nvPr/>
        </p:nvSpPr>
        <p:spPr>
          <a:xfrm>
            <a:off x="2791047" y="316985"/>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 </a:t>
            </a:r>
            <a:r>
              <a:rPr lang="en-US" sz="3600" b="1" dirty="0"/>
              <a:t>Daily Quiz - MCQ </a:t>
            </a:r>
            <a:endParaRPr lang="en-IN" sz="3600" b="1" dirty="0"/>
          </a:p>
        </p:txBody>
      </p:sp>
    </p:spTree>
    <p:extLst>
      <p:ext uri="{BB962C8B-B14F-4D97-AF65-F5344CB8AC3E}">
        <p14:creationId xmlns:p14="http://schemas.microsoft.com/office/powerpoint/2010/main" val="232737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6BB201-3F42-0DA3-29FA-84DFFBF9C711}"/>
              </a:ext>
            </a:extLst>
          </p:cNvPr>
          <p:cNvSpPr>
            <a:spLocks noGrp="1"/>
          </p:cNvSpPr>
          <p:nvPr>
            <p:ph type="dt" sz="half" idx="10"/>
          </p:nvPr>
        </p:nvSpPr>
        <p:spPr/>
        <p:txBody>
          <a:bodyPr/>
          <a:lstStyle/>
          <a:p>
            <a:fld id="{CF2BC24B-87B8-4BF6-B289-AE35684C76EF}" type="datetime1">
              <a:rPr lang="en-US" smtClean="0"/>
              <a:t>1/29/2025</a:t>
            </a:fld>
            <a:endParaRPr lang="en-IN"/>
          </a:p>
        </p:txBody>
      </p:sp>
      <p:sp>
        <p:nvSpPr>
          <p:cNvPr id="3" name="Footer Placeholder 2">
            <a:extLst>
              <a:ext uri="{FF2B5EF4-FFF2-40B4-BE49-F238E27FC236}">
                <a16:creationId xmlns:a16="http://schemas.microsoft.com/office/drawing/2014/main" id="{44BBA133-448A-674B-66D9-9E6D968A3B1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2C598E5D-A4C2-7C06-23BA-02A188055EEA}"/>
              </a:ext>
            </a:extLst>
          </p:cNvPr>
          <p:cNvSpPr>
            <a:spLocks noGrp="1"/>
          </p:cNvSpPr>
          <p:nvPr>
            <p:ph type="sldNum" sz="quarter" idx="12"/>
          </p:nvPr>
        </p:nvSpPr>
        <p:spPr/>
        <p:txBody>
          <a:bodyPr/>
          <a:lstStyle/>
          <a:p>
            <a:fld id="{D4AC43BF-6EE8-4137-B6AC-14832BEEB3CF}" type="slidenum">
              <a:rPr lang="en-IN" smtClean="0"/>
              <a:t>51</a:t>
            </a:fld>
            <a:endParaRPr lang="en-IN"/>
          </a:p>
        </p:txBody>
      </p:sp>
      <p:sp>
        <p:nvSpPr>
          <p:cNvPr id="5" name="Rectangle 4">
            <a:extLst>
              <a:ext uri="{FF2B5EF4-FFF2-40B4-BE49-F238E27FC236}">
                <a16:creationId xmlns:a16="http://schemas.microsoft.com/office/drawing/2014/main" id="{00EFF82F-AFC0-8EC1-D889-AD5DB1C3AA5F}"/>
              </a:ext>
            </a:extLst>
          </p:cNvPr>
          <p:cNvSpPr/>
          <p:nvPr/>
        </p:nvSpPr>
        <p:spPr>
          <a:xfrm>
            <a:off x="914400" y="1166843"/>
            <a:ext cx="10210800" cy="4524315"/>
          </a:xfrm>
          <a:prstGeom prst="rect">
            <a:avLst/>
          </a:prstGeom>
        </p:spPr>
        <p:txBody>
          <a:bodyPr wrap="square">
            <a:spAutoFit/>
          </a:bodyPr>
          <a:lstStyle/>
          <a:p>
            <a:r>
              <a:rPr lang="en-US" b="1" dirty="0"/>
              <a:t>22. Does JPA supports object-oriented concept?</a:t>
            </a:r>
          </a:p>
          <a:p>
            <a:r>
              <a:rPr lang="en-US" dirty="0"/>
              <a:t>A.	Yes</a:t>
            </a:r>
          </a:p>
          <a:p>
            <a:r>
              <a:rPr lang="en-US" dirty="0"/>
              <a:t>B.	No</a:t>
            </a:r>
          </a:p>
          <a:p>
            <a:r>
              <a:rPr lang="en-US" dirty="0"/>
              <a:t>Answer: A) Yes</a:t>
            </a:r>
          </a:p>
          <a:p>
            <a:r>
              <a:rPr lang="en-US" dirty="0"/>
              <a:t>Explanation:</a:t>
            </a:r>
          </a:p>
          <a:p>
            <a:r>
              <a:rPr lang="en-US" dirty="0"/>
              <a:t>Yes, JPA support the object-oriented concept.</a:t>
            </a:r>
          </a:p>
          <a:p>
            <a:endParaRPr lang="en-US" dirty="0"/>
          </a:p>
          <a:p>
            <a:r>
              <a:rPr lang="en-US" b="1" dirty="0"/>
              <a:t>23. By default, the connected entities are not retrieved alongside the primary item under the ____ strategy.</a:t>
            </a:r>
          </a:p>
          <a:p>
            <a:r>
              <a:rPr lang="en-US" dirty="0"/>
              <a:t>A.	Eager fetch</a:t>
            </a:r>
          </a:p>
          <a:p>
            <a:r>
              <a:rPr lang="en-US" dirty="0"/>
              <a:t>B.	Lazy fetch.</a:t>
            </a:r>
          </a:p>
          <a:p>
            <a:r>
              <a:rPr lang="en-US" dirty="0"/>
              <a:t>Answer: B) Lazy fetch.</a:t>
            </a:r>
          </a:p>
          <a:p>
            <a:r>
              <a:rPr lang="en-US" dirty="0"/>
              <a:t>Explanation:</a:t>
            </a:r>
          </a:p>
          <a:p>
            <a:r>
              <a:rPr lang="en-US" dirty="0"/>
              <a:t>By default, the connected entities are not retrieved alongside the primary item under the Lazy Fetch strategy.</a:t>
            </a:r>
          </a:p>
          <a:p>
            <a:endParaRPr lang="en-US" dirty="0"/>
          </a:p>
        </p:txBody>
      </p:sp>
      <p:sp>
        <p:nvSpPr>
          <p:cNvPr id="7" name="TextBox 6">
            <a:extLst>
              <a:ext uri="{FF2B5EF4-FFF2-40B4-BE49-F238E27FC236}">
                <a16:creationId xmlns:a16="http://schemas.microsoft.com/office/drawing/2014/main" id="{5EC66393-FEC8-2376-BCD8-579A61AD57D1}"/>
              </a:ext>
            </a:extLst>
          </p:cNvPr>
          <p:cNvSpPr txBox="1"/>
          <p:nvPr/>
        </p:nvSpPr>
        <p:spPr>
          <a:xfrm>
            <a:off x="2791047" y="316985"/>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 </a:t>
            </a:r>
            <a:r>
              <a:rPr lang="en-US" sz="3600" b="1" dirty="0"/>
              <a:t>Daily Quiz - MCQ </a:t>
            </a:r>
            <a:endParaRPr lang="en-IN" sz="3600" b="1" dirty="0"/>
          </a:p>
        </p:txBody>
      </p:sp>
    </p:spTree>
    <p:extLst>
      <p:ext uri="{BB962C8B-B14F-4D97-AF65-F5344CB8AC3E}">
        <p14:creationId xmlns:p14="http://schemas.microsoft.com/office/powerpoint/2010/main" val="3831768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A048E0-F02E-FE00-01DC-FE4CB3D05484}"/>
              </a:ext>
            </a:extLst>
          </p:cNvPr>
          <p:cNvSpPr>
            <a:spLocks noGrp="1"/>
          </p:cNvSpPr>
          <p:nvPr>
            <p:ph type="dt" sz="half" idx="10"/>
          </p:nvPr>
        </p:nvSpPr>
        <p:spPr/>
        <p:txBody>
          <a:bodyPr/>
          <a:lstStyle/>
          <a:p>
            <a:fld id="{BB612675-9AC7-405A-AF06-B9E5392415D1}" type="datetime1">
              <a:rPr lang="en-US" smtClean="0"/>
              <a:t>1/29/2025</a:t>
            </a:fld>
            <a:endParaRPr lang="en-IN"/>
          </a:p>
        </p:txBody>
      </p:sp>
      <p:sp>
        <p:nvSpPr>
          <p:cNvPr id="3" name="Footer Placeholder 2">
            <a:extLst>
              <a:ext uri="{FF2B5EF4-FFF2-40B4-BE49-F238E27FC236}">
                <a16:creationId xmlns:a16="http://schemas.microsoft.com/office/drawing/2014/main" id="{B6097A53-E105-178A-F138-8CCE1ED79F6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E06F577E-F4EB-83B7-6B12-48B144E251BE}"/>
              </a:ext>
            </a:extLst>
          </p:cNvPr>
          <p:cNvSpPr>
            <a:spLocks noGrp="1"/>
          </p:cNvSpPr>
          <p:nvPr>
            <p:ph type="sldNum" sz="quarter" idx="12"/>
          </p:nvPr>
        </p:nvSpPr>
        <p:spPr/>
        <p:txBody>
          <a:bodyPr/>
          <a:lstStyle/>
          <a:p>
            <a:fld id="{D4AC43BF-6EE8-4137-B6AC-14832BEEB3CF}" type="slidenum">
              <a:rPr lang="en-IN" smtClean="0"/>
              <a:t>52</a:t>
            </a:fld>
            <a:endParaRPr lang="en-IN"/>
          </a:p>
        </p:txBody>
      </p:sp>
      <p:sp>
        <p:nvSpPr>
          <p:cNvPr id="5" name="Content Placeholder 2">
            <a:extLst>
              <a:ext uri="{FF2B5EF4-FFF2-40B4-BE49-F238E27FC236}">
                <a16:creationId xmlns:a16="http://schemas.microsoft.com/office/drawing/2014/main" id="{BC6C5AED-0A66-E24E-6C27-2FA5B6C938E2}"/>
              </a:ext>
            </a:extLst>
          </p:cNvPr>
          <p:cNvSpPr txBox="1">
            <a:spLocks/>
          </p:cNvSpPr>
          <p:nvPr/>
        </p:nvSpPr>
        <p:spPr>
          <a:xfrm>
            <a:off x="923925" y="1238250"/>
            <a:ext cx="10780713" cy="48577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b="1"/>
              <a:t>By default, each field is mapped to a column with the name of the field.</a:t>
            </a:r>
            <a:r>
              <a:rPr lang="en-US" sz="2400"/>
              <a:t> You can change the default name via </a:t>
            </a:r>
            <a:r>
              <a:rPr lang="en-US" sz="2400" i="1"/>
              <a:t>@Column (name="newColumnName")</a:t>
            </a:r>
            <a:r>
              <a:rPr lang="en-US" sz="2400"/>
              <a:t>.</a:t>
            </a:r>
          </a:p>
          <a:p>
            <a:pPr>
              <a:lnSpc>
                <a:spcPct val="150000"/>
              </a:lnSpc>
            </a:pPr>
            <a:r>
              <a:rPr lang="en-US" sz="2400"/>
              <a:t>The following typical annotations can be used for fields/getter and setter</a:t>
            </a:r>
          </a:p>
          <a:p>
            <a:pPr lvl="1">
              <a:lnSpc>
                <a:spcPct val="150000"/>
              </a:lnSpc>
              <a:buFont typeface="Wingdings" panose="05000000000000000000" pitchFamily="2" charset="2"/>
              <a:buChar char="Ø"/>
            </a:pPr>
            <a:r>
              <a:rPr lang="en-US" sz="2000" i="1"/>
              <a:t>@Id</a:t>
            </a:r>
            <a:r>
              <a:rPr lang="en-US" sz="2000"/>
              <a:t> - Identifies the unique ID of the database entry</a:t>
            </a:r>
          </a:p>
          <a:p>
            <a:pPr lvl="1">
              <a:lnSpc>
                <a:spcPct val="150000"/>
              </a:lnSpc>
              <a:buFont typeface="Wingdings" panose="05000000000000000000" pitchFamily="2" charset="2"/>
              <a:buChar char="Ø"/>
            </a:pPr>
            <a:r>
              <a:rPr lang="en-US" sz="2000" i="1"/>
              <a:t>@GeneratedValue</a:t>
            </a:r>
            <a:r>
              <a:rPr lang="en-US" sz="2000"/>
              <a:t> - Together with an ID this annotation defines that this value is generated automatically.</a:t>
            </a:r>
          </a:p>
          <a:p>
            <a:pPr lvl="1">
              <a:lnSpc>
                <a:spcPct val="150000"/>
              </a:lnSpc>
              <a:buFont typeface="Wingdings" panose="05000000000000000000" pitchFamily="2" charset="2"/>
              <a:buChar char="Ø"/>
            </a:pPr>
            <a:r>
              <a:rPr lang="en-US" sz="2000" i="1"/>
              <a:t>@Transient</a:t>
            </a:r>
            <a:r>
              <a:rPr lang="en-US" sz="2000"/>
              <a:t> - Field will not be saved in a database</a:t>
            </a:r>
          </a:p>
          <a:p>
            <a:pPr>
              <a:lnSpc>
                <a:spcPct val="150000"/>
              </a:lnSpc>
              <a:defRPr/>
            </a:pPr>
            <a:endParaRPr lang="en-US" sz="240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20C18EF-3A38-96C1-F128-934AE491A59A}"/>
              </a:ext>
            </a:extLst>
          </p:cNvPr>
          <p:cNvSpPr txBox="1"/>
          <p:nvPr/>
        </p:nvSpPr>
        <p:spPr>
          <a:xfrm>
            <a:off x="3581400" y="136525"/>
            <a:ext cx="6092456" cy="646331"/>
          </a:xfrm>
          <a:prstGeom prst="rect">
            <a:avLst/>
          </a:prstGeom>
          <a:noFill/>
        </p:spPr>
        <p:txBody>
          <a:bodyPr wrap="square">
            <a:spAutoFit/>
          </a:bodyPr>
          <a:lstStyle/>
          <a:p>
            <a:r>
              <a:rPr lang="en-US" sz="3600" b="1" dirty="0"/>
              <a:t>Persistent Fields</a:t>
            </a:r>
            <a:endParaRPr lang="en-IN" sz="3600" dirty="0"/>
          </a:p>
        </p:txBody>
      </p:sp>
    </p:spTree>
    <p:extLst>
      <p:ext uri="{BB962C8B-B14F-4D97-AF65-F5344CB8AC3E}">
        <p14:creationId xmlns:p14="http://schemas.microsoft.com/office/powerpoint/2010/main" val="2578123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7EB0D-085E-7C1F-0FDA-CA01C28B58F2}"/>
              </a:ext>
            </a:extLst>
          </p:cNvPr>
          <p:cNvSpPr>
            <a:spLocks noGrp="1"/>
          </p:cNvSpPr>
          <p:nvPr>
            <p:ph type="dt" sz="half" idx="10"/>
          </p:nvPr>
        </p:nvSpPr>
        <p:spPr/>
        <p:txBody>
          <a:bodyPr/>
          <a:lstStyle/>
          <a:p>
            <a:fld id="{E5D5F5E8-8342-4371-999D-02D7A9F94747}" type="datetime1">
              <a:rPr lang="en-US" smtClean="0"/>
              <a:t>1/29/2025</a:t>
            </a:fld>
            <a:endParaRPr lang="en-IN"/>
          </a:p>
        </p:txBody>
      </p:sp>
      <p:sp>
        <p:nvSpPr>
          <p:cNvPr id="3" name="Footer Placeholder 2">
            <a:extLst>
              <a:ext uri="{FF2B5EF4-FFF2-40B4-BE49-F238E27FC236}">
                <a16:creationId xmlns:a16="http://schemas.microsoft.com/office/drawing/2014/main" id="{A732F388-E2BC-A73C-6F3E-0A6302D087C9}"/>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682ED510-1DC2-922D-61FA-7BE9E6D0899F}"/>
              </a:ext>
            </a:extLst>
          </p:cNvPr>
          <p:cNvSpPr>
            <a:spLocks noGrp="1"/>
          </p:cNvSpPr>
          <p:nvPr>
            <p:ph type="sldNum" sz="quarter" idx="12"/>
          </p:nvPr>
        </p:nvSpPr>
        <p:spPr/>
        <p:txBody>
          <a:bodyPr/>
          <a:lstStyle/>
          <a:p>
            <a:fld id="{D4AC43BF-6EE8-4137-B6AC-14832BEEB3CF}" type="slidenum">
              <a:rPr lang="en-IN" smtClean="0"/>
              <a:t>53</a:t>
            </a:fld>
            <a:endParaRPr lang="en-IN"/>
          </a:p>
        </p:txBody>
      </p:sp>
      <p:sp>
        <p:nvSpPr>
          <p:cNvPr id="5" name="Content Placeholder 2">
            <a:extLst>
              <a:ext uri="{FF2B5EF4-FFF2-40B4-BE49-F238E27FC236}">
                <a16:creationId xmlns:a16="http://schemas.microsoft.com/office/drawing/2014/main" id="{A7AB66DA-4615-95EF-7B63-5BA0CCAB49F1}"/>
              </a:ext>
            </a:extLst>
          </p:cNvPr>
          <p:cNvSpPr txBox="1">
            <a:spLocks/>
          </p:cNvSpPr>
          <p:nvPr/>
        </p:nvSpPr>
        <p:spPr>
          <a:xfrm>
            <a:off x="76201" y="917575"/>
            <a:ext cx="6324599" cy="4857750"/>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b="1"/>
              <a:t>@Entity</a:t>
            </a:r>
          </a:p>
          <a:p>
            <a:pPr marL="0" indent="0">
              <a:lnSpc>
                <a:spcPct val="150000"/>
              </a:lnSpc>
              <a:buFont typeface="Arial" panose="020B0604020202020204" pitchFamily="34" charset="0"/>
              <a:buNone/>
            </a:pPr>
            <a:r>
              <a:rPr lang="en-US" sz="2400" b="1"/>
              <a:t>@Table(name = "student")</a:t>
            </a:r>
          </a:p>
          <a:p>
            <a:pPr marL="0" indent="0">
              <a:lnSpc>
                <a:spcPct val="150000"/>
              </a:lnSpc>
              <a:buFont typeface="Arial" panose="020B0604020202020204" pitchFamily="34" charset="0"/>
              <a:buNone/>
            </a:pPr>
            <a:r>
              <a:rPr lang="en-US" sz="2400" b="1"/>
              <a:t>public class Student {</a:t>
            </a:r>
          </a:p>
          <a:p>
            <a:pPr marL="0" indent="0">
              <a:lnSpc>
                <a:spcPct val="150000"/>
              </a:lnSpc>
              <a:buFont typeface="Arial" panose="020B0604020202020204" pitchFamily="34" charset="0"/>
              <a:buNone/>
            </a:pPr>
            <a:endParaRPr lang="en-US" sz="2400" b="1"/>
          </a:p>
          <a:p>
            <a:pPr marL="0" indent="0">
              <a:lnSpc>
                <a:spcPct val="150000"/>
              </a:lnSpc>
              <a:buFont typeface="Arial" panose="020B0604020202020204" pitchFamily="34" charset="0"/>
              <a:buNone/>
            </a:pPr>
            <a:r>
              <a:rPr lang="en-US" sz="2400" b="1"/>
              <a:t>    @Id</a:t>
            </a:r>
          </a:p>
          <a:p>
            <a:pPr marL="0" indent="0">
              <a:lnSpc>
                <a:spcPct val="150000"/>
              </a:lnSpc>
              <a:buFont typeface="Arial" panose="020B0604020202020204" pitchFamily="34" charset="0"/>
              <a:buNone/>
            </a:pPr>
            <a:r>
              <a:rPr lang="en-US" sz="2400" b="1"/>
              <a:t>    @GeneratedValue(strategy = GenerationType.IDENTITY)</a:t>
            </a:r>
          </a:p>
          <a:p>
            <a:pPr marL="0" indent="0">
              <a:lnSpc>
                <a:spcPct val="150000"/>
              </a:lnSpc>
              <a:buFont typeface="Arial" panose="020B0604020202020204" pitchFamily="34" charset="0"/>
              <a:buNone/>
            </a:pPr>
            <a:r>
              <a:rPr lang="en-US" sz="2400" b="1"/>
              <a:t>    @Column(name = "id")</a:t>
            </a:r>
          </a:p>
          <a:p>
            <a:pPr marL="0" indent="0">
              <a:lnSpc>
                <a:spcPct val="150000"/>
              </a:lnSpc>
              <a:buFont typeface="Arial" panose="020B0604020202020204" pitchFamily="34" charset="0"/>
              <a:buNone/>
            </a:pPr>
            <a:r>
              <a:rPr lang="en-US" sz="2400" b="1"/>
              <a:t>    private int id;</a:t>
            </a:r>
          </a:p>
          <a:p>
            <a:pPr marL="0" indent="0">
              <a:lnSpc>
                <a:spcPct val="150000"/>
              </a:lnSpc>
              <a:buFont typeface="Arial" panose="020B0604020202020204" pitchFamily="34" charset="0"/>
              <a:buNone/>
            </a:pPr>
            <a:endParaRPr lang="en-US" sz="2400" b="1"/>
          </a:p>
          <a:p>
            <a:pPr marL="0" indent="0">
              <a:lnSpc>
                <a:spcPct val="150000"/>
              </a:lnSpc>
              <a:buFont typeface="Arial" panose="020B0604020202020204" pitchFamily="34" charset="0"/>
              <a:buNone/>
            </a:pPr>
            <a:r>
              <a:rPr lang="en-US" sz="2400" b="1"/>
              <a:t>    </a:t>
            </a: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AF9797A-6779-08FF-7E04-0107C297E7F8}"/>
              </a:ext>
            </a:extLst>
          </p:cNvPr>
          <p:cNvSpPr/>
          <p:nvPr/>
        </p:nvSpPr>
        <p:spPr>
          <a:xfrm>
            <a:off x="7760677" y="1066800"/>
            <a:ext cx="4448908" cy="3416320"/>
          </a:xfrm>
          <a:prstGeom prst="rect">
            <a:avLst/>
          </a:prstGeom>
        </p:spPr>
        <p:txBody>
          <a:bodyPr wrap="square">
            <a:spAutoFit/>
          </a:bodyPr>
          <a:lstStyle/>
          <a:p>
            <a:pPr>
              <a:lnSpc>
                <a:spcPct val="150000"/>
              </a:lnSpc>
            </a:pPr>
            <a:r>
              <a:rPr lang="en-US" b="1" dirty="0"/>
              <a:t>@Column(name = "</a:t>
            </a:r>
            <a:r>
              <a:rPr lang="en-US" b="1" dirty="0" err="1"/>
              <a:t>first_name</a:t>
            </a:r>
            <a:r>
              <a:rPr lang="en-US" b="1" dirty="0"/>
              <a:t>")</a:t>
            </a:r>
          </a:p>
          <a:p>
            <a:pPr>
              <a:lnSpc>
                <a:spcPct val="150000"/>
              </a:lnSpc>
            </a:pPr>
            <a:r>
              <a:rPr lang="en-US" b="1" dirty="0"/>
              <a:t>    private String </a:t>
            </a:r>
            <a:r>
              <a:rPr lang="en-US" b="1" dirty="0" err="1"/>
              <a:t>firstName</a:t>
            </a:r>
            <a:r>
              <a:rPr lang="en-US" b="1" dirty="0"/>
              <a:t>;</a:t>
            </a:r>
          </a:p>
          <a:p>
            <a:pPr>
              <a:lnSpc>
                <a:spcPct val="150000"/>
              </a:lnSpc>
            </a:pPr>
            <a:r>
              <a:rPr lang="en-US" b="1" dirty="0"/>
              <a:t>    </a:t>
            </a:r>
          </a:p>
          <a:p>
            <a:pPr>
              <a:lnSpc>
                <a:spcPct val="150000"/>
              </a:lnSpc>
            </a:pPr>
            <a:r>
              <a:rPr lang="en-US" b="1" dirty="0"/>
              <a:t>    @Transient</a:t>
            </a:r>
          </a:p>
          <a:p>
            <a:pPr>
              <a:lnSpc>
                <a:spcPct val="150000"/>
              </a:lnSpc>
            </a:pPr>
            <a:r>
              <a:rPr lang="en-US" b="1" dirty="0"/>
              <a:t> // Field will not be saved in a database</a:t>
            </a:r>
          </a:p>
          <a:p>
            <a:pPr>
              <a:lnSpc>
                <a:spcPct val="150000"/>
              </a:lnSpc>
            </a:pPr>
            <a:r>
              <a:rPr lang="en-US" b="1" dirty="0"/>
              <a:t>    private String </a:t>
            </a:r>
            <a:r>
              <a:rPr lang="en-US" b="1" dirty="0" err="1"/>
              <a:t>lastName</a:t>
            </a:r>
            <a:r>
              <a:rPr lang="en-US" b="1" dirty="0"/>
              <a:t>;</a:t>
            </a:r>
          </a:p>
          <a:p>
            <a:pPr>
              <a:lnSpc>
                <a:spcPct val="150000"/>
              </a:lnSpc>
            </a:pPr>
            <a:r>
              <a:rPr lang="en-US" b="1" dirty="0"/>
              <a:t>    // getter and setter methods</a:t>
            </a:r>
          </a:p>
          <a:p>
            <a:pPr>
              <a:lnSpc>
                <a:spcPct val="150000"/>
              </a:lnSpc>
            </a:pPr>
            <a:r>
              <a:rPr lang="en-US" b="1" dirty="0"/>
              <a:t>}</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7C0A020-3590-A479-284D-EFE853F5BE18}"/>
              </a:ext>
            </a:extLst>
          </p:cNvPr>
          <p:cNvSpPr txBox="1"/>
          <p:nvPr/>
        </p:nvSpPr>
        <p:spPr>
          <a:xfrm>
            <a:off x="3238500" y="257731"/>
            <a:ext cx="6103088" cy="584775"/>
          </a:xfrm>
          <a:prstGeom prst="rect">
            <a:avLst/>
          </a:prstGeom>
          <a:noFill/>
        </p:spPr>
        <p:txBody>
          <a:bodyPr wrap="square">
            <a:spAutoFit/>
          </a:bodyPr>
          <a:lstStyle/>
          <a:p>
            <a:r>
              <a:rPr lang="en-US" sz="3200" b="1" dirty="0"/>
              <a:t>Persistent Fields-Example</a:t>
            </a:r>
            <a:endParaRPr lang="en-IN" sz="3200" dirty="0"/>
          </a:p>
        </p:txBody>
      </p:sp>
    </p:spTree>
    <p:extLst>
      <p:ext uri="{BB962C8B-B14F-4D97-AF65-F5344CB8AC3E}">
        <p14:creationId xmlns:p14="http://schemas.microsoft.com/office/powerpoint/2010/main" val="4221895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F6FE4-33F9-A252-4BF3-41EC70CC6053}"/>
              </a:ext>
            </a:extLst>
          </p:cNvPr>
          <p:cNvSpPr>
            <a:spLocks noGrp="1"/>
          </p:cNvSpPr>
          <p:nvPr>
            <p:ph type="dt" sz="half" idx="10"/>
          </p:nvPr>
        </p:nvSpPr>
        <p:spPr/>
        <p:txBody>
          <a:bodyPr/>
          <a:lstStyle/>
          <a:p>
            <a:fld id="{6FB7F5B7-492C-4406-8BE3-6F873FFCBDD4}" type="datetime1">
              <a:rPr lang="en-US" smtClean="0"/>
              <a:t>1/29/2025</a:t>
            </a:fld>
            <a:endParaRPr lang="en-IN"/>
          </a:p>
        </p:txBody>
      </p:sp>
      <p:sp>
        <p:nvSpPr>
          <p:cNvPr id="3" name="Footer Placeholder 2">
            <a:extLst>
              <a:ext uri="{FF2B5EF4-FFF2-40B4-BE49-F238E27FC236}">
                <a16:creationId xmlns:a16="http://schemas.microsoft.com/office/drawing/2014/main" id="{45E18C22-3F7B-5409-C7BA-DD10A92DE346}"/>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EC30DD90-8637-3858-07B4-E0A256CA2041}"/>
              </a:ext>
            </a:extLst>
          </p:cNvPr>
          <p:cNvSpPr>
            <a:spLocks noGrp="1"/>
          </p:cNvSpPr>
          <p:nvPr>
            <p:ph type="sldNum" sz="quarter" idx="12"/>
          </p:nvPr>
        </p:nvSpPr>
        <p:spPr/>
        <p:txBody>
          <a:bodyPr/>
          <a:lstStyle/>
          <a:p>
            <a:fld id="{D4AC43BF-6EE8-4137-B6AC-14832BEEB3CF}" type="slidenum">
              <a:rPr lang="en-IN" smtClean="0"/>
              <a:t>54</a:t>
            </a:fld>
            <a:endParaRPr lang="en-IN"/>
          </a:p>
        </p:txBody>
      </p:sp>
      <p:sp>
        <p:nvSpPr>
          <p:cNvPr id="5" name="Content Placeholder 2">
            <a:extLst>
              <a:ext uri="{FF2B5EF4-FFF2-40B4-BE49-F238E27FC236}">
                <a16:creationId xmlns:a16="http://schemas.microsoft.com/office/drawing/2014/main" id="{E106FDD3-ECFB-5EF1-753F-E512D583B05A}"/>
              </a:ext>
            </a:extLst>
          </p:cNvPr>
          <p:cNvSpPr txBox="1">
            <a:spLocks/>
          </p:cNvSpPr>
          <p:nvPr/>
        </p:nvSpPr>
        <p:spPr>
          <a:xfrm>
            <a:off x="838200" y="990600"/>
            <a:ext cx="10515600" cy="5668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a:t>persistent properties mean getter and setter methods.</a:t>
            </a:r>
          </a:p>
          <a:p>
            <a:pPr>
              <a:lnSpc>
                <a:spcPct val="150000"/>
              </a:lnSpc>
            </a:pPr>
            <a:r>
              <a:rPr lang="en-US" sz="2400"/>
              <a:t> If the entity uses persistent properties, the entity must follow the method conventions of </a:t>
            </a:r>
            <a:r>
              <a:rPr lang="en-US" sz="2400" i="1"/>
              <a:t>JavaBeans</a:t>
            </a:r>
            <a:r>
              <a:rPr lang="en-US" sz="2400"/>
              <a:t> components( getter and setter methods).</a:t>
            </a:r>
          </a:p>
          <a:p>
            <a:pPr>
              <a:lnSpc>
                <a:spcPct val="150000"/>
              </a:lnSpc>
            </a:pPr>
            <a:r>
              <a:rPr lang="en-US" sz="2400"/>
              <a:t>The object/relational mapping annotations for persistent properties must be applied to the getter methods. </a:t>
            </a:r>
          </a:p>
          <a:p>
            <a:pPr>
              <a:lnSpc>
                <a:spcPct val="150000"/>
              </a:lnSpc>
            </a:pPr>
            <a:r>
              <a:rPr lang="en-US" sz="2400"/>
              <a:t>Mapping annotations cannot be applied to fields or properties annotated </a:t>
            </a:r>
            <a:r>
              <a:rPr lang="en-US" sz="2400" i="1"/>
              <a:t>@Transient</a:t>
            </a:r>
            <a:r>
              <a:rPr lang="en-US" sz="2400"/>
              <a:t> or marked </a:t>
            </a:r>
            <a:r>
              <a:rPr lang="en-US" sz="2400" i="1"/>
              <a:t>transient</a:t>
            </a:r>
            <a:r>
              <a:rPr lang="en-US" sz="2400"/>
              <a:t>.</a:t>
            </a:r>
            <a:endParaRPr lang="en-US" sz="2400" dirty="0"/>
          </a:p>
        </p:txBody>
      </p:sp>
      <p:sp>
        <p:nvSpPr>
          <p:cNvPr id="7" name="TextBox 6">
            <a:extLst>
              <a:ext uri="{FF2B5EF4-FFF2-40B4-BE49-F238E27FC236}">
                <a16:creationId xmlns:a16="http://schemas.microsoft.com/office/drawing/2014/main" id="{E42AAD32-F2F9-260B-FF74-6886544C9C60}"/>
              </a:ext>
            </a:extLst>
          </p:cNvPr>
          <p:cNvSpPr txBox="1"/>
          <p:nvPr/>
        </p:nvSpPr>
        <p:spPr>
          <a:xfrm>
            <a:off x="3216349" y="378859"/>
            <a:ext cx="6092456" cy="646331"/>
          </a:xfrm>
          <a:prstGeom prst="rect">
            <a:avLst/>
          </a:prstGeom>
          <a:noFill/>
        </p:spPr>
        <p:txBody>
          <a:bodyPr wrap="square">
            <a:spAutoFit/>
          </a:bodyPr>
          <a:lstStyle/>
          <a:p>
            <a:r>
              <a:rPr lang="en-US" sz="3600" dirty="0">
                <a:latin typeface="Times New Roman" pitchFamily="18" charset="0"/>
                <a:cs typeface="Times New Roman" pitchFamily="18" charset="0"/>
              </a:rPr>
              <a:t> </a:t>
            </a:r>
            <a:r>
              <a:rPr lang="en-US" sz="3600" b="1" dirty="0"/>
              <a:t>Persistent Properties</a:t>
            </a:r>
            <a:endParaRPr lang="en-IN" sz="3600" dirty="0"/>
          </a:p>
        </p:txBody>
      </p:sp>
    </p:spTree>
    <p:extLst>
      <p:ext uri="{BB962C8B-B14F-4D97-AF65-F5344CB8AC3E}">
        <p14:creationId xmlns:p14="http://schemas.microsoft.com/office/powerpoint/2010/main" val="302690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ED102-1537-BF18-EA67-AF0A447E5321}"/>
              </a:ext>
            </a:extLst>
          </p:cNvPr>
          <p:cNvSpPr>
            <a:spLocks noGrp="1"/>
          </p:cNvSpPr>
          <p:nvPr>
            <p:ph type="dt" sz="half" idx="10"/>
          </p:nvPr>
        </p:nvSpPr>
        <p:spPr/>
        <p:txBody>
          <a:bodyPr/>
          <a:lstStyle/>
          <a:p>
            <a:fld id="{7A4D4742-585D-4DB3-B6AC-8A8C9372B89A}" type="datetime1">
              <a:rPr lang="en-US" smtClean="0"/>
              <a:t>1/29/2025</a:t>
            </a:fld>
            <a:endParaRPr lang="en-IN"/>
          </a:p>
        </p:txBody>
      </p:sp>
      <p:sp>
        <p:nvSpPr>
          <p:cNvPr id="3" name="Footer Placeholder 2">
            <a:extLst>
              <a:ext uri="{FF2B5EF4-FFF2-40B4-BE49-F238E27FC236}">
                <a16:creationId xmlns:a16="http://schemas.microsoft.com/office/drawing/2014/main" id="{8D8ABE79-DB83-C8A8-D949-76AE1CD43F6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7509FC4E-18F6-F3A5-FC6F-6D97F1012AE2}"/>
              </a:ext>
            </a:extLst>
          </p:cNvPr>
          <p:cNvSpPr>
            <a:spLocks noGrp="1"/>
          </p:cNvSpPr>
          <p:nvPr>
            <p:ph type="sldNum" sz="quarter" idx="12"/>
          </p:nvPr>
        </p:nvSpPr>
        <p:spPr/>
        <p:txBody>
          <a:bodyPr/>
          <a:lstStyle/>
          <a:p>
            <a:fld id="{D4AC43BF-6EE8-4137-B6AC-14832BEEB3CF}" type="slidenum">
              <a:rPr lang="en-IN" smtClean="0"/>
              <a:t>55</a:t>
            </a:fld>
            <a:endParaRPr lang="en-IN"/>
          </a:p>
        </p:txBody>
      </p:sp>
      <p:sp>
        <p:nvSpPr>
          <p:cNvPr id="5" name="Rectangle 4">
            <a:extLst>
              <a:ext uri="{FF2B5EF4-FFF2-40B4-BE49-F238E27FC236}">
                <a16:creationId xmlns:a16="http://schemas.microsoft.com/office/drawing/2014/main" id="{637C3B00-D9F5-7137-0B11-4D414CD02883}"/>
              </a:ext>
            </a:extLst>
          </p:cNvPr>
          <p:cNvSpPr/>
          <p:nvPr/>
        </p:nvSpPr>
        <p:spPr>
          <a:xfrm>
            <a:off x="152400" y="1143000"/>
            <a:ext cx="3886200" cy="5016758"/>
          </a:xfrm>
          <a:prstGeom prst="rect">
            <a:avLst/>
          </a:prstGeom>
        </p:spPr>
        <p:txBody>
          <a:bodyPr wrap="square">
            <a:spAutoFit/>
          </a:bodyPr>
          <a:lstStyle/>
          <a:p>
            <a:r>
              <a:rPr lang="en-US" sz="2000" dirty="0"/>
              <a:t>@Entity</a:t>
            </a:r>
          </a:p>
          <a:p>
            <a:r>
              <a:rPr lang="en-US" sz="2000" dirty="0"/>
              <a:t>@Table(name = "student")</a:t>
            </a:r>
          </a:p>
          <a:p>
            <a:r>
              <a:rPr lang="en-US" sz="2000" dirty="0"/>
              <a:t>public class Student {</a:t>
            </a:r>
          </a:p>
          <a:p>
            <a:r>
              <a:rPr lang="en-US" sz="2000" dirty="0"/>
              <a:t>   </a:t>
            </a:r>
          </a:p>
          <a:p>
            <a:r>
              <a:rPr lang="en-US" sz="2000" dirty="0"/>
              <a:t>    private </a:t>
            </a:r>
            <a:r>
              <a:rPr lang="en-US" sz="2000" dirty="0" err="1"/>
              <a:t>int</a:t>
            </a:r>
            <a:r>
              <a:rPr lang="en-US" sz="2000" dirty="0"/>
              <a:t> id;  </a:t>
            </a:r>
          </a:p>
          <a:p>
            <a:r>
              <a:rPr lang="en-US" sz="2000" dirty="0"/>
              <a:t>    private String </a:t>
            </a:r>
            <a:r>
              <a:rPr lang="en-US" sz="2000" dirty="0" err="1"/>
              <a:t>firstName</a:t>
            </a:r>
            <a:r>
              <a:rPr lang="en-US" sz="2000" dirty="0"/>
              <a:t>;</a:t>
            </a:r>
          </a:p>
          <a:p>
            <a:endParaRPr lang="en-US" sz="2000" dirty="0"/>
          </a:p>
          <a:p>
            <a:r>
              <a:rPr lang="en-US" sz="2000" dirty="0"/>
              <a:t>    @Id</a:t>
            </a:r>
          </a:p>
          <a:p>
            <a:r>
              <a:rPr lang="en-US" sz="2000" dirty="0"/>
              <a:t>    @</a:t>
            </a:r>
            <a:r>
              <a:rPr lang="en-US" sz="2000" dirty="0" err="1"/>
              <a:t>GeneratedValue</a:t>
            </a:r>
            <a:r>
              <a:rPr lang="en-US" sz="2000" dirty="0"/>
              <a:t>(strategy = </a:t>
            </a:r>
            <a:r>
              <a:rPr lang="en-US" sz="2000" dirty="0" err="1"/>
              <a:t>GenerationType.IDENTITY</a:t>
            </a:r>
            <a:r>
              <a:rPr lang="en-US" sz="2000" dirty="0"/>
              <a:t>)</a:t>
            </a:r>
          </a:p>
          <a:p>
            <a:r>
              <a:rPr lang="en-US" sz="2000" dirty="0"/>
              <a:t>    @Column(name = "id")</a:t>
            </a:r>
          </a:p>
          <a:p>
            <a:r>
              <a:rPr lang="en-US" sz="2000" dirty="0"/>
              <a:t>    public </a:t>
            </a:r>
            <a:r>
              <a:rPr lang="en-US" sz="2000" dirty="0" err="1"/>
              <a:t>int</a:t>
            </a:r>
            <a:r>
              <a:rPr lang="en-US" sz="2000" dirty="0"/>
              <a:t> </a:t>
            </a:r>
            <a:r>
              <a:rPr lang="en-US" sz="2000" dirty="0" err="1"/>
              <a:t>getId</a:t>
            </a:r>
            <a:r>
              <a:rPr lang="en-US" sz="2000" dirty="0"/>
              <a:t>() {</a:t>
            </a:r>
          </a:p>
          <a:p>
            <a:r>
              <a:rPr lang="en-US" sz="2000" dirty="0"/>
              <a:t>        return id;</a:t>
            </a:r>
          </a:p>
          <a:p>
            <a:r>
              <a:rPr lang="en-US" sz="2000" dirty="0"/>
              <a:t>    }</a:t>
            </a:r>
          </a:p>
          <a:p>
            <a:endParaRPr lang="en-US" sz="2000" dirty="0"/>
          </a:p>
          <a:p>
            <a:endParaRPr lang="en-US" sz="2000" dirty="0"/>
          </a:p>
        </p:txBody>
      </p:sp>
      <p:sp>
        <p:nvSpPr>
          <p:cNvPr id="6" name="Rectangle 5">
            <a:extLst>
              <a:ext uri="{FF2B5EF4-FFF2-40B4-BE49-F238E27FC236}">
                <a16:creationId xmlns:a16="http://schemas.microsoft.com/office/drawing/2014/main" id="{7E33EA13-0C98-FD09-9CA4-DBEE76837828}"/>
              </a:ext>
            </a:extLst>
          </p:cNvPr>
          <p:cNvSpPr/>
          <p:nvPr/>
        </p:nvSpPr>
        <p:spPr>
          <a:xfrm>
            <a:off x="6858000" y="1447800"/>
            <a:ext cx="4953000" cy="4370427"/>
          </a:xfrm>
          <a:prstGeom prst="rect">
            <a:avLst/>
          </a:prstGeom>
        </p:spPr>
        <p:txBody>
          <a:bodyPr wrap="square">
            <a:spAutoFit/>
          </a:bodyPr>
          <a:lstStyle/>
          <a:p>
            <a:r>
              <a:rPr lang="en-US" sz="2000" dirty="0"/>
              <a:t> public void </a:t>
            </a:r>
            <a:r>
              <a:rPr lang="en-US" sz="2000" dirty="0" err="1"/>
              <a:t>setId</a:t>
            </a:r>
            <a:r>
              <a:rPr lang="en-US" sz="2000" dirty="0"/>
              <a:t>(</a:t>
            </a:r>
            <a:r>
              <a:rPr lang="en-US" sz="2000" dirty="0" err="1"/>
              <a:t>int</a:t>
            </a:r>
            <a:r>
              <a:rPr lang="en-US" sz="2000" dirty="0"/>
              <a:t> id) {</a:t>
            </a:r>
          </a:p>
          <a:p>
            <a:r>
              <a:rPr lang="en-US" sz="2000" dirty="0"/>
              <a:t>        this.id = id;</a:t>
            </a:r>
          </a:p>
          <a:p>
            <a:r>
              <a:rPr lang="en-US" sz="2000" dirty="0"/>
              <a:t>    }</a:t>
            </a:r>
          </a:p>
          <a:p>
            <a:endParaRPr lang="en-US" sz="2000" dirty="0"/>
          </a:p>
          <a:p>
            <a:r>
              <a:rPr lang="en-US" sz="2000" dirty="0"/>
              <a:t>    @Column(name = "</a:t>
            </a:r>
            <a:r>
              <a:rPr lang="en-US" sz="2000" dirty="0" err="1"/>
              <a:t>first_name</a:t>
            </a:r>
            <a:r>
              <a:rPr lang="en-US" sz="2000" dirty="0"/>
              <a:t>")</a:t>
            </a:r>
          </a:p>
          <a:p>
            <a:r>
              <a:rPr lang="en-US" sz="2000" dirty="0"/>
              <a:t>    public String </a:t>
            </a:r>
            <a:r>
              <a:rPr lang="en-US" sz="2000" dirty="0" err="1"/>
              <a:t>getFirstName</a:t>
            </a:r>
            <a:r>
              <a:rPr lang="en-US" sz="2000" dirty="0"/>
              <a:t>() {</a:t>
            </a:r>
          </a:p>
          <a:p>
            <a:r>
              <a:rPr lang="en-US" sz="2000" dirty="0"/>
              <a:t>        return </a:t>
            </a:r>
            <a:r>
              <a:rPr lang="en-US" sz="2000" dirty="0" err="1"/>
              <a:t>firstName</a:t>
            </a:r>
            <a:r>
              <a:rPr lang="en-US" sz="2000" dirty="0"/>
              <a:t>;</a:t>
            </a:r>
          </a:p>
          <a:p>
            <a:r>
              <a:rPr lang="en-US" sz="2000" dirty="0"/>
              <a:t>    }</a:t>
            </a:r>
          </a:p>
          <a:p>
            <a:endParaRPr lang="en-US" sz="2000" dirty="0"/>
          </a:p>
          <a:p>
            <a:r>
              <a:rPr lang="en-US" sz="2000" dirty="0"/>
              <a:t>    public void </a:t>
            </a:r>
            <a:r>
              <a:rPr lang="en-US" sz="2000" dirty="0" err="1"/>
              <a:t>setFirstName</a:t>
            </a:r>
            <a:r>
              <a:rPr lang="en-US" sz="2000" dirty="0"/>
              <a:t>(String </a:t>
            </a:r>
            <a:r>
              <a:rPr lang="en-US" sz="2000" dirty="0" err="1"/>
              <a:t>firstName</a:t>
            </a:r>
            <a:r>
              <a:rPr lang="en-US" sz="2000" dirty="0"/>
              <a:t>) {</a:t>
            </a:r>
          </a:p>
          <a:p>
            <a:r>
              <a:rPr lang="en-US" sz="2000" dirty="0"/>
              <a:t>        </a:t>
            </a:r>
            <a:r>
              <a:rPr lang="en-US" sz="2000" dirty="0" err="1"/>
              <a:t>this.firstName</a:t>
            </a:r>
            <a:r>
              <a:rPr lang="en-US" sz="2000" dirty="0"/>
              <a:t> = </a:t>
            </a:r>
            <a:r>
              <a:rPr lang="en-US" sz="2000" dirty="0" err="1"/>
              <a:t>firstName</a:t>
            </a:r>
            <a:r>
              <a:rPr lang="en-US" sz="2000" dirty="0"/>
              <a:t>;</a:t>
            </a:r>
          </a:p>
          <a:p>
            <a:r>
              <a:rPr lang="en-US" sz="2000" dirty="0"/>
              <a:t>    }</a:t>
            </a:r>
          </a:p>
          <a:p>
            <a:r>
              <a:rPr lang="en-US" sz="2000" dirty="0"/>
              <a:t>}</a:t>
            </a:r>
          </a:p>
        </p:txBody>
      </p:sp>
      <p:sp>
        <p:nvSpPr>
          <p:cNvPr id="8" name="TextBox 7">
            <a:extLst>
              <a:ext uri="{FF2B5EF4-FFF2-40B4-BE49-F238E27FC236}">
                <a16:creationId xmlns:a16="http://schemas.microsoft.com/office/drawing/2014/main" id="{26DACC76-2090-4732-D020-2139F691E7E2}"/>
              </a:ext>
            </a:extLst>
          </p:cNvPr>
          <p:cNvSpPr txBox="1"/>
          <p:nvPr/>
        </p:nvSpPr>
        <p:spPr>
          <a:xfrm>
            <a:off x="3242044" y="420211"/>
            <a:ext cx="6092456" cy="646331"/>
          </a:xfrm>
          <a:prstGeom prst="rect">
            <a:avLst/>
          </a:prstGeom>
          <a:noFill/>
        </p:spPr>
        <p:txBody>
          <a:bodyPr wrap="square">
            <a:spAutoFit/>
          </a:bodyPr>
          <a:lstStyle/>
          <a:p>
            <a:r>
              <a:rPr lang="en-US" sz="3600" dirty="0">
                <a:latin typeface="Times New Roman" pitchFamily="18" charset="0"/>
                <a:cs typeface="Times New Roman" pitchFamily="18" charset="0"/>
              </a:rPr>
              <a:t> </a:t>
            </a:r>
            <a:r>
              <a:rPr lang="en-US" sz="3600" b="1" dirty="0"/>
              <a:t>Persistent Properties</a:t>
            </a:r>
            <a:endParaRPr lang="en-IN" sz="3600" dirty="0"/>
          </a:p>
        </p:txBody>
      </p:sp>
    </p:spTree>
    <p:extLst>
      <p:ext uri="{BB962C8B-B14F-4D97-AF65-F5344CB8AC3E}">
        <p14:creationId xmlns:p14="http://schemas.microsoft.com/office/powerpoint/2010/main" val="3096766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38359-ED4A-4F26-4B9C-3AD63DA8ED28}"/>
              </a:ext>
            </a:extLst>
          </p:cNvPr>
          <p:cNvSpPr>
            <a:spLocks noGrp="1"/>
          </p:cNvSpPr>
          <p:nvPr>
            <p:ph type="dt" sz="half" idx="10"/>
          </p:nvPr>
        </p:nvSpPr>
        <p:spPr/>
        <p:txBody>
          <a:bodyPr/>
          <a:lstStyle/>
          <a:p>
            <a:fld id="{E8AFF0E7-F9E8-47A9-8942-87FBAA422B3D}" type="datetime1">
              <a:rPr lang="en-US" smtClean="0"/>
              <a:t>1/29/2025</a:t>
            </a:fld>
            <a:endParaRPr lang="en-IN"/>
          </a:p>
        </p:txBody>
      </p:sp>
      <p:sp>
        <p:nvSpPr>
          <p:cNvPr id="3" name="Footer Placeholder 2">
            <a:extLst>
              <a:ext uri="{FF2B5EF4-FFF2-40B4-BE49-F238E27FC236}">
                <a16:creationId xmlns:a16="http://schemas.microsoft.com/office/drawing/2014/main" id="{87562E3A-1897-C94A-00A3-4359139D456E}"/>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8747344-0829-62FC-6203-CE1EBAF191F1}"/>
              </a:ext>
            </a:extLst>
          </p:cNvPr>
          <p:cNvSpPr>
            <a:spLocks noGrp="1"/>
          </p:cNvSpPr>
          <p:nvPr>
            <p:ph type="sldNum" sz="quarter" idx="12"/>
          </p:nvPr>
        </p:nvSpPr>
        <p:spPr/>
        <p:txBody>
          <a:bodyPr/>
          <a:lstStyle/>
          <a:p>
            <a:fld id="{D4AC43BF-6EE8-4137-B6AC-14832BEEB3CF}" type="slidenum">
              <a:rPr lang="en-IN" smtClean="0"/>
              <a:t>56</a:t>
            </a:fld>
            <a:endParaRPr lang="en-IN"/>
          </a:p>
        </p:txBody>
      </p:sp>
      <p:sp>
        <p:nvSpPr>
          <p:cNvPr id="5" name="Subtitle 2">
            <a:extLst>
              <a:ext uri="{FF2B5EF4-FFF2-40B4-BE49-F238E27FC236}">
                <a16:creationId xmlns:a16="http://schemas.microsoft.com/office/drawing/2014/main" id="{E3DF4DB7-664B-7264-4C84-645B6D2B5556}"/>
              </a:ext>
            </a:extLst>
          </p:cNvPr>
          <p:cNvSpPr txBox="1">
            <a:spLocks/>
          </p:cNvSpPr>
          <p:nvPr/>
        </p:nvSpPr>
        <p:spPr>
          <a:xfrm>
            <a:off x="696913" y="1036638"/>
            <a:ext cx="11049000" cy="53038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defRPr/>
            </a:pPr>
            <a:r>
              <a:rPr lang="en-US" b="1">
                <a:solidFill>
                  <a:srgbClr val="C00000"/>
                </a:solidFill>
                <a:latin typeface="Times New Roman" panose="02020603050405020304" pitchFamily="18" charset="0"/>
                <a:cs typeface="Times New Roman" panose="02020603050405020304" pitchFamily="18" charset="0"/>
              </a:rPr>
              <a:t>Lecture 3</a:t>
            </a:r>
          </a:p>
          <a:p>
            <a:pPr marL="257175" indent="-257175">
              <a:lnSpc>
                <a:spcPct val="150000"/>
              </a:lnSpc>
              <a:defRPr/>
            </a:pPr>
            <a:r>
              <a:rPr lang="en-US" altLang="en-US" sz="2400">
                <a:solidFill>
                  <a:srgbClr val="000000"/>
                </a:solidFill>
                <a:latin typeface="inter-regular"/>
              </a:rPr>
              <a:t>Primary key in entity</a:t>
            </a:r>
            <a:endParaRPr lang="en-US" sz="2400">
              <a:solidFill>
                <a:srgbClr val="000000"/>
              </a:solidFill>
              <a:latin typeface="inter-regular"/>
              <a:cs typeface="Times New Roman" panose="02020603050405020304" pitchFamily="18" charset="0"/>
            </a:endParaRPr>
          </a:p>
          <a:p>
            <a:pPr marL="342900" indent="-342900">
              <a:defRPr/>
            </a:pPr>
            <a:endParaRPr lang="en-US"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6EF0B4-C363-047F-9704-9FBD1DFD5130}"/>
              </a:ext>
            </a:extLst>
          </p:cNvPr>
          <p:cNvSpPr txBox="1"/>
          <p:nvPr/>
        </p:nvSpPr>
        <p:spPr>
          <a:xfrm>
            <a:off x="2897373" y="332859"/>
            <a:ext cx="6092456" cy="646331"/>
          </a:xfrm>
          <a:prstGeom prst="rect">
            <a:avLst/>
          </a:prstGeom>
          <a:noFill/>
        </p:spPr>
        <p:txBody>
          <a:bodyPr wrap="square">
            <a:spAutoFit/>
          </a:bodyPr>
          <a:lstStyle/>
          <a:p>
            <a:r>
              <a:rPr lang="en-US" sz="3600" b="1" dirty="0"/>
              <a:t>JPA</a:t>
            </a:r>
            <a:endParaRPr lang="en-IN" sz="3600" dirty="0"/>
          </a:p>
        </p:txBody>
      </p:sp>
    </p:spTree>
    <p:extLst>
      <p:ext uri="{BB962C8B-B14F-4D97-AF65-F5344CB8AC3E}">
        <p14:creationId xmlns:p14="http://schemas.microsoft.com/office/powerpoint/2010/main" val="1928069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5FF2C-F064-FA37-C23A-538B287F48FB}"/>
              </a:ext>
            </a:extLst>
          </p:cNvPr>
          <p:cNvSpPr>
            <a:spLocks noGrp="1"/>
          </p:cNvSpPr>
          <p:nvPr>
            <p:ph type="dt" sz="half" idx="10"/>
          </p:nvPr>
        </p:nvSpPr>
        <p:spPr/>
        <p:txBody>
          <a:bodyPr/>
          <a:lstStyle/>
          <a:p>
            <a:fld id="{B3863DF1-4705-4353-A884-3CE8480FD8FD}" type="datetime1">
              <a:rPr lang="en-US" smtClean="0"/>
              <a:t>1/29/2025</a:t>
            </a:fld>
            <a:endParaRPr lang="en-IN"/>
          </a:p>
        </p:txBody>
      </p:sp>
      <p:sp>
        <p:nvSpPr>
          <p:cNvPr id="3" name="Footer Placeholder 2">
            <a:extLst>
              <a:ext uri="{FF2B5EF4-FFF2-40B4-BE49-F238E27FC236}">
                <a16:creationId xmlns:a16="http://schemas.microsoft.com/office/drawing/2014/main" id="{5C37C8B0-F829-2A67-B1EA-E0F8EA49C9C9}"/>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303535C8-95B3-B830-13EE-E3903C1AC8B3}"/>
              </a:ext>
            </a:extLst>
          </p:cNvPr>
          <p:cNvSpPr>
            <a:spLocks noGrp="1"/>
          </p:cNvSpPr>
          <p:nvPr>
            <p:ph type="sldNum" sz="quarter" idx="12"/>
          </p:nvPr>
        </p:nvSpPr>
        <p:spPr/>
        <p:txBody>
          <a:bodyPr/>
          <a:lstStyle/>
          <a:p>
            <a:fld id="{D4AC43BF-6EE8-4137-B6AC-14832BEEB3CF}" type="slidenum">
              <a:rPr lang="en-IN" smtClean="0"/>
              <a:t>57</a:t>
            </a:fld>
            <a:endParaRPr lang="en-IN"/>
          </a:p>
        </p:txBody>
      </p:sp>
      <p:sp>
        <p:nvSpPr>
          <p:cNvPr id="5" name="TextBox 10">
            <a:extLst>
              <a:ext uri="{FF2B5EF4-FFF2-40B4-BE49-F238E27FC236}">
                <a16:creationId xmlns:a16="http://schemas.microsoft.com/office/drawing/2014/main" id="{D6DA5BD2-F9DD-5CDF-414C-5A56FA6F1819}"/>
              </a:ext>
            </a:extLst>
          </p:cNvPr>
          <p:cNvSpPr txBox="1">
            <a:spLocks noChangeArrowheads="1"/>
          </p:cNvSpPr>
          <p:nvPr/>
        </p:nvSpPr>
        <p:spPr bwMode="auto">
          <a:xfrm>
            <a:off x="0" y="885824"/>
            <a:ext cx="1219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sz="2400" b="1" dirty="0"/>
              <a:t>Every JPA entity must have a primary key. </a:t>
            </a:r>
            <a:r>
              <a:rPr lang="en-US" sz="2400" dirty="0"/>
              <a:t>An entity may have either a simple or a composite primary key.</a:t>
            </a:r>
          </a:p>
          <a:p>
            <a:pPr>
              <a:lnSpc>
                <a:spcPct val="150000"/>
              </a:lnSpc>
            </a:pPr>
            <a:r>
              <a:rPr lang="en-US" sz="2400" dirty="0"/>
              <a:t>Simple primary keys use the </a:t>
            </a:r>
            <a:r>
              <a:rPr lang="en-US" sz="2400" i="1" dirty="0" err="1"/>
              <a:t>jakarta.persistence.Id</a:t>
            </a:r>
            <a:r>
              <a:rPr lang="en-US" sz="2400" dirty="0"/>
              <a:t> annotation to denote the primary key property or field.</a:t>
            </a:r>
          </a:p>
        </p:txBody>
      </p:sp>
      <p:sp>
        <p:nvSpPr>
          <p:cNvPr id="7" name="TextBox 6">
            <a:extLst>
              <a:ext uri="{FF2B5EF4-FFF2-40B4-BE49-F238E27FC236}">
                <a16:creationId xmlns:a16="http://schemas.microsoft.com/office/drawing/2014/main" id="{E5C83794-8BAF-08BA-D7AA-00B1C2FECCF0}"/>
              </a:ext>
            </a:extLst>
          </p:cNvPr>
          <p:cNvSpPr txBox="1"/>
          <p:nvPr/>
        </p:nvSpPr>
        <p:spPr>
          <a:xfrm>
            <a:off x="3017875" y="248167"/>
            <a:ext cx="6156250" cy="584775"/>
          </a:xfrm>
          <a:prstGeom prst="rect">
            <a:avLst/>
          </a:prstGeom>
          <a:noFill/>
        </p:spPr>
        <p:txBody>
          <a:bodyPr wrap="square">
            <a:spAutoFit/>
          </a:bodyPr>
          <a:lstStyle/>
          <a:p>
            <a:pPr algn="ctr"/>
            <a:r>
              <a:rPr lang="en-US" sz="3200" b="1" dirty="0"/>
              <a:t>Primary Keys in Entities</a:t>
            </a:r>
          </a:p>
        </p:txBody>
      </p:sp>
    </p:spTree>
    <p:extLst>
      <p:ext uri="{BB962C8B-B14F-4D97-AF65-F5344CB8AC3E}">
        <p14:creationId xmlns:p14="http://schemas.microsoft.com/office/powerpoint/2010/main" val="3676732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0E19F-2318-0C69-0B1A-45939816D7D4}"/>
              </a:ext>
            </a:extLst>
          </p:cNvPr>
          <p:cNvSpPr>
            <a:spLocks noGrp="1"/>
          </p:cNvSpPr>
          <p:nvPr>
            <p:ph type="dt" sz="half" idx="10"/>
          </p:nvPr>
        </p:nvSpPr>
        <p:spPr/>
        <p:txBody>
          <a:bodyPr/>
          <a:lstStyle/>
          <a:p>
            <a:fld id="{C627772C-54C1-44A1-8933-70C0D57F31F0}" type="datetime1">
              <a:rPr lang="en-US" smtClean="0"/>
              <a:t>1/29/2025</a:t>
            </a:fld>
            <a:endParaRPr lang="en-IN"/>
          </a:p>
        </p:txBody>
      </p:sp>
      <p:sp>
        <p:nvSpPr>
          <p:cNvPr id="3" name="Footer Placeholder 2">
            <a:extLst>
              <a:ext uri="{FF2B5EF4-FFF2-40B4-BE49-F238E27FC236}">
                <a16:creationId xmlns:a16="http://schemas.microsoft.com/office/drawing/2014/main" id="{41B2AEE5-7B98-5E45-C191-1612D7C5339E}"/>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1E0A826D-23B8-CE39-4446-FFF60EC8F68B}"/>
              </a:ext>
            </a:extLst>
          </p:cNvPr>
          <p:cNvSpPr>
            <a:spLocks noGrp="1"/>
          </p:cNvSpPr>
          <p:nvPr>
            <p:ph type="sldNum" sz="quarter" idx="12"/>
          </p:nvPr>
        </p:nvSpPr>
        <p:spPr/>
        <p:txBody>
          <a:bodyPr/>
          <a:lstStyle/>
          <a:p>
            <a:fld id="{D4AC43BF-6EE8-4137-B6AC-14832BEEB3CF}" type="slidenum">
              <a:rPr lang="en-IN" smtClean="0"/>
              <a:t>58</a:t>
            </a:fld>
            <a:endParaRPr lang="en-IN"/>
          </a:p>
        </p:txBody>
      </p:sp>
      <p:sp>
        <p:nvSpPr>
          <p:cNvPr id="5" name="Rectangle 4">
            <a:extLst>
              <a:ext uri="{FF2B5EF4-FFF2-40B4-BE49-F238E27FC236}">
                <a16:creationId xmlns:a16="http://schemas.microsoft.com/office/drawing/2014/main" id="{99912DF6-D307-B99B-ABC4-C6454BB92439}"/>
              </a:ext>
            </a:extLst>
          </p:cNvPr>
          <p:cNvSpPr/>
          <p:nvPr/>
        </p:nvSpPr>
        <p:spPr>
          <a:xfrm>
            <a:off x="381000" y="833438"/>
            <a:ext cx="8153400" cy="4708981"/>
          </a:xfrm>
          <a:prstGeom prst="rect">
            <a:avLst/>
          </a:prstGeom>
        </p:spPr>
        <p:txBody>
          <a:bodyPr wrap="square">
            <a:spAutoFit/>
          </a:bodyPr>
          <a:lstStyle/>
          <a:p>
            <a:r>
              <a:rPr lang="en-US" sz="2000" b="1" dirty="0"/>
              <a:t>Configuring a JPA Entity Simple Primary Key Field</a:t>
            </a:r>
            <a:endParaRPr lang="en-US" sz="2000" dirty="0"/>
          </a:p>
          <a:p>
            <a:r>
              <a:rPr lang="en-US" sz="2000" dirty="0"/>
              <a:t>@Entity</a:t>
            </a:r>
          </a:p>
          <a:p>
            <a:r>
              <a:rPr lang="en-US" sz="2000" dirty="0"/>
              <a:t>@Table(name = "student")</a:t>
            </a:r>
          </a:p>
          <a:p>
            <a:r>
              <a:rPr lang="en-US" sz="2000" dirty="0"/>
              <a:t>public class Student {</a:t>
            </a:r>
          </a:p>
          <a:p>
            <a:endParaRPr lang="en-US" sz="2000" dirty="0"/>
          </a:p>
          <a:p>
            <a:r>
              <a:rPr lang="en-US" sz="2000" dirty="0"/>
              <a:t>    @Id</a:t>
            </a:r>
          </a:p>
          <a:p>
            <a:r>
              <a:rPr lang="en-US" sz="2000" dirty="0"/>
              <a:t>    @</a:t>
            </a:r>
            <a:r>
              <a:rPr lang="en-US" sz="2000" dirty="0" err="1"/>
              <a:t>GeneratedValue</a:t>
            </a:r>
            <a:r>
              <a:rPr lang="en-US" sz="2000" dirty="0"/>
              <a:t>(strategy = </a:t>
            </a:r>
            <a:r>
              <a:rPr lang="en-US" sz="2000" dirty="0" err="1"/>
              <a:t>GenerationType.IDENTITY</a:t>
            </a:r>
            <a:r>
              <a:rPr lang="en-US" sz="2000" dirty="0"/>
              <a:t>)</a:t>
            </a:r>
          </a:p>
          <a:p>
            <a:r>
              <a:rPr lang="en-US" sz="2000" dirty="0"/>
              <a:t>    @Column(name = "id")</a:t>
            </a:r>
          </a:p>
          <a:p>
            <a:r>
              <a:rPr lang="en-US" sz="2000" dirty="0"/>
              <a:t>    private </a:t>
            </a:r>
            <a:r>
              <a:rPr lang="en-US" sz="2000" dirty="0" err="1"/>
              <a:t>int</a:t>
            </a:r>
            <a:r>
              <a:rPr lang="en-US" sz="2000" dirty="0"/>
              <a:t> id;</a:t>
            </a:r>
          </a:p>
          <a:p>
            <a:endParaRPr lang="en-US" sz="2000" dirty="0"/>
          </a:p>
          <a:p>
            <a:r>
              <a:rPr lang="en-US" sz="2000" dirty="0"/>
              <a:t>    @Column(name = "</a:t>
            </a:r>
            <a:r>
              <a:rPr lang="en-US" sz="2000" dirty="0" err="1"/>
              <a:t>first_name</a:t>
            </a:r>
            <a:r>
              <a:rPr lang="en-US" sz="2000" dirty="0"/>
              <a:t>")</a:t>
            </a:r>
          </a:p>
          <a:p>
            <a:r>
              <a:rPr lang="en-US" sz="2000" dirty="0"/>
              <a:t>    private String </a:t>
            </a:r>
            <a:r>
              <a:rPr lang="en-US" sz="2000" dirty="0" err="1"/>
              <a:t>firstName</a:t>
            </a:r>
            <a:r>
              <a:rPr lang="en-US" sz="2000" dirty="0"/>
              <a:t>;</a:t>
            </a:r>
          </a:p>
          <a:p>
            <a:r>
              <a:rPr lang="en-US" sz="2000" dirty="0"/>
              <a:t>    </a:t>
            </a:r>
          </a:p>
          <a:p>
            <a:r>
              <a:rPr lang="en-US" sz="2000" dirty="0"/>
              <a:t>    // getter and setter methods</a:t>
            </a:r>
          </a:p>
          <a:p>
            <a:r>
              <a:rPr lang="en-US" sz="2000" dirty="0"/>
              <a:t>}</a:t>
            </a:r>
          </a:p>
        </p:txBody>
      </p:sp>
      <p:sp>
        <p:nvSpPr>
          <p:cNvPr id="7" name="TextBox 6">
            <a:extLst>
              <a:ext uri="{FF2B5EF4-FFF2-40B4-BE49-F238E27FC236}">
                <a16:creationId xmlns:a16="http://schemas.microsoft.com/office/drawing/2014/main" id="{AAAD078A-B75E-0127-F506-0BA7D25B661E}"/>
              </a:ext>
            </a:extLst>
          </p:cNvPr>
          <p:cNvSpPr txBox="1"/>
          <p:nvPr/>
        </p:nvSpPr>
        <p:spPr>
          <a:xfrm>
            <a:off x="2867246" y="19507"/>
            <a:ext cx="8305800" cy="646331"/>
          </a:xfrm>
          <a:prstGeom prst="rect">
            <a:avLst/>
          </a:prstGeom>
          <a:noFill/>
        </p:spPr>
        <p:txBody>
          <a:bodyPr wrap="square">
            <a:spAutoFit/>
          </a:bodyPr>
          <a:lstStyle/>
          <a:p>
            <a:pPr algn="ctr"/>
            <a:r>
              <a:rPr lang="en-US" sz="3600" b="1" dirty="0"/>
              <a:t>Example-Primary Keys in Entities</a:t>
            </a:r>
          </a:p>
        </p:txBody>
      </p:sp>
    </p:spTree>
    <p:extLst>
      <p:ext uri="{BB962C8B-B14F-4D97-AF65-F5344CB8AC3E}">
        <p14:creationId xmlns:p14="http://schemas.microsoft.com/office/powerpoint/2010/main" val="1995835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7FAF4-0D6F-13B0-D36A-1FB2EE31FCB4}"/>
              </a:ext>
            </a:extLst>
          </p:cNvPr>
          <p:cNvSpPr>
            <a:spLocks noGrp="1"/>
          </p:cNvSpPr>
          <p:nvPr>
            <p:ph type="dt" sz="half" idx="10"/>
          </p:nvPr>
        </p:nvSpPr>
        <p:spPr/>
        <p:txBody>
          <a:bodyPr/>
          <a:lstStyle/>
          <a:p>
            <a:fld id="{B43A6FF0-5D1D-40FA-960C-63B15849724E}" type="datetime1">
              <a:rPr lang="en-US" smtClean="0"/>
              <a:t>1/29/2025</a:t>
            </a:fld>
            <a:endParaRPr lang="en-IN"/>
          </a:p>
        </p:txBody>
      </p:sp>
      <p:sp>
        <p:nvSpPr>
          <p:cNvPr id="3" name="Footer Placeholder 2">
            <a:extLst>
              <a:ext uri="{FF2B5EF4-FFF2-40B4-BE49-F238E27FC236}">
                <a16:creationId xmlns:a16="http://schemas.microsoft.com/office/drawing/2014/main" id="{9A0421BD-29BB-B065-1C95-EBB73DFED7DA}"/>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2DA066F0-75E1-F723-F232-C38C5B71373D}"/>
              </a:ext>
            </a:extLst>
          </p:cNvPr>
          <p:cNvSpPr>
            <a:spLocks noGrp="1"/>
          </p:cNvSpPr>
          <p:nvPr>
            <p:ph type="sldNum" sz="quarter" idx="12"/>
          </p:nvPr>
        </p:nvSpPr>
        <p:spPr/>
        <p:txBody>
          <a:bodyPr/>
          <a:lstStyle/>
          <a:p>
            <a:fld id="{D4AC43BF-6EE8-4137-B6AC-14832BEEB3CF}" type="slidenum">
              <a:rPr lang="en-IN" smtClean="0"/>
              <a:t>59</a:t>
            </a:fld>
            <a:endParaRPr lang="en-IN"/>
          </a:p>
        </p:txBody>
      </p:sp>
      <p:sp>
        <p:nvSpPr>
          <p:cNvPr id="5" name="Rectangle 4">
            <a:extLst>
              <a:ext uri="{FF2B5EF4-FFF2-40B4-BE49-F238E27FC236}">
                <a16:creationId xmlns:a16="http://schemas.microsoft.com/office/drawing/2014/main" id="{5467D1D4-BA33-2321-9D91-30D9D9AB4360}"/>
              </a:ext>
            </a:extLst>
          </p:cNvPr>
          <p:cNvSpPr/>
          <p:nvPr/>
        </p:nvSpPr>
        <p:spPr>
          <a:xfrm>
            <a:off x="381000" y="833438"/>
            <a:ext cx="11811000" cy="4651979"/>
          </a:xfrm>
          <a:prstGeom prst="rect">
            <a:avLst/>
          </a:prstGeom>
        </p:spPr>
        <p:txBody>
          <a:bodyPr wrap="square">
            <a:spAutoFit/>
          </a:bodyPr>
          <a:lstStyle/>
          <a:p>
            <a:pPr>
              <a:lnSpc>
                <a:spcPct val="150000"/>
              </a:lnSpc>
            </a:pPr>
            <a:r>
              <a:rPr lang="en-US" sz="2000" dirty="0"/>
              <a:t>A primary key class must meet these requirements.</a:t>
            </a:r>
          </a:p>
          <a:p>
            <a:pPr marL="342900" indent="-342900">
              <a:lnSpc>
                <a:spcPct val="150000"/>
              </a:lnSpc>
              <a:buFont typeface="Arial" panose="020B0604020202020204" pitchFamily="34" charset="0"/>
              <a:buChar char="•"/>
            </a:pPr>
            <a:r>
              <a:rPr lang="en-US" sz="2000" dirty="0"/>
              <a:t>The access control modifier of the class must be public.</a:t>
            </a:r>
          </a:p>
          <a:p>
            <a:pPr marL="342900" indent="-342900">
              <a:lnSpc>
                <a:spcPct val="150000"/>
              </a:lnSpc>
              <a:buFont typeface="Arial" panose="020B0604020202020204" pitchFamily="34" charset="0"/>
              <a:buChar char="•"/>
            </a:pPr>
            <a:r>
              <a:rPr lang="en-US" sz="2000" dirty="0"/>
              <a:t>The properties of the primary key class must be public or protected if property-based access is used.</a:t>
            </a:r>
          </a:p>
          <a:p>
            <a:pPr marL="342900" indent="-342900">
              <a:lnSpc>
                <a:spcPct val="150000"/>
              </a:lnSpc>
              <a:buFont typeface="Arial" panose="020B0604020202020204" pitchFamily="34" charset="0"/>
              <a:buChar char="•"/>
            </a:pPr>
            <a:r>
              <a:rPr lang="en-US" sz="2000" dirty="0"/>
              <a:t>The class must have a public default constructor.</a:t>
            </a:r>
          </a:p>
          <a:p>
            <a:pPr marL="342900" indent="-342900">
              <a:lnSpc>
                <a:spcPct val="150000"/>
              </a:lnSpc>
              <a:buFont typeface="Arial" panose="020B0604020202020204" pitchFamily="34" charset="0"/>
              <a:buChar char="•"/>
            </a:pPr>
            <a:r>
              <a:rPr lang="en-US" sz="2000" dirty="0"/>
              <a:t>The class must implement the </a:t>
            </a:r>
            <a:r>
              <a:rPr lang="en-US" sz="2000" dirty="0" err="1"/>
              <a:t>hashCode</a:t>
            </a:r>
            <a:r>
              <a:rPr lang="en-US" sz="2000" dirty="0"/>
              <a:t>() and equals(Object other) methods.</a:t>
            </a:r>
          </a:p>
          <a:p>
            <a:pPr marL="342900" indent="-342900">
              <a:lnSpc>
                <a:spcPct val="150000"/>
              </a:lnSpc>
              <a:buFont typeface="Arial" panose="020B0604020202020204" pitchFamily="34" charset="0"/>
              <a:buChar char="•"/>
            </a:pPr>
            <a:r>
              <a:rPr lang="en-US" sz="2000" dirty="0"/>
              <a:t>The class must be serializable.</a:t>
            </a:r>
          </a:p>
          <a:p>
            <a:pPr marL="342900" indent="-342900">
              <a:lnSpc>
                <a:spcPct val="150000"/>
              </a:lnSpc>
              <a:buFont typeface="Arial" panose="020B0604020202020204" pitchFamily="34" charset="0"/>
              <a:buChar char="•"/>
            </a:pPr>
            <a:r>
              <a:rPr lang="en-US" sz="2000" dirty="0"/>
              <a:t>A composite primary key must be represented and mapped to multiple fields or properties of the entity class or must be represented and mapped as an embeddable class.</a:t>
            </a:r>
          </a:p>
          <a:p>
            <a:pPr marL="342900" indent="-342900">
              <a:lnSpc>
                <a:spcPct val="150000"/>
              </a:lnSpc>
              <a:buFont typeface="Arial" panose="020B0604020202020204" pitchFamily="34" charset="0"/>
              <a:buChar char="•"/>
            </a:pPr>
            <a:r>
              <a:rPr lang="en-US" sz="2000" dirty="0"/>
              <a:t>If the class is mapped to multiple fields or properties of the entity class, the names and types of the primary key fields or properties in the primary key class must match those of the entity class.</a:t>
            </a:r>
          </a:p>
        </p:txBody>
      </p:sp>
      <p:sp>
        <p:nvSpPr>
          <p:cNvPr id="7" name="TextBox 6">
            <a:extLst>
              <a:ext uri="{FF2B5EF4-FFF2-40B4-BE49-F238E27FC236}">
                <a16:creationId xmlns:a16="http://schemas.microsoft.com/office/drawing/2014/main" id="{7627F95B-488F-1FDE-9FEA-914001B6D6AE}"/>
              </a:ext>
            </a:extLst>
          </p:cNvPr>
          <p:cNvSpPr txBox="1"/>
          <p:nvPr/>
        </p:nvSpPr>
        <p:spPr>
          <a:xfrm>
            <a:off x="3033824" y="136525"/>
            <a:ext cx="6124352" cy="646331"/>
          </a:xfrm>
          <a:prstGeom prst="rect">
            <a:avLst/>
          </a:prstGeom>
          <a:noFill/>
        </p:spPr>
        <p:txBody>
          <a:bodyPr wrap="square">
            <a:spAutoFit/>
          </a:bodyPr>
          <a:lstStyle/>
          <a:p>
            <a:pPr algn="ctr"/>
            <a:r>
              <a:rPr lang="en-US" sz="3600" b="1" dirty="0"/>
              <a:t>Rules for Primary Keys class</a:t>
            </a:r>
          </a:p>
        </p:txBody>
      </p:sp>
    </p:spTree>
    <p:extLst>
      <p:ext uri="{BB962C8B-B14F-4D97-AF65-F5344CB8AC3E}">
        <p14:creationId xmlns:p14="http://schemas.microsoft.com/office/powerpoint/2010/main" val="131460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8FAF6E-C611-4868-AABC-567985130A4F}" type="datetime1">
              <a:rPr lang="en-US" smtClean="0"/>
              <a:t>1/29/2025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AMICSE0601/ACSE0601/ACSEHO601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211385356"/>
              </p:ext>
            </p:extLst>
          </p:nvPr>
        </p:nvGraphicFramePr>
        <p:xfrm>
          <a:off x="1447800" y="228600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E5367D9-F34F-B6D1-82B2-E3B39DED6550}"/>
              </a:ext>
            </a:extLst>
          </p:cNvPr>
          <p:cNvSpPr txBox="1"/>
          <p:nvPr/>
        </p:nvSpPr>
        <p:spPr>
          <a:xfrm>
            <a:off x="2013156" y="212309"/>
            <a:ext cx="6096000" cy="707886"/>
          </a:xfrm>
          <a:prstGeom prst="rect">
            <a:avLst/>
          </a:prstGeom>
          <a:noFill/>
        </p:spPr>
        <p:txBody>
          <a:bodyPr wrap="square">
            <a:spAutoFit/>
          </a:bodyPr>
          <a:lstStyle/>
          <a:p>
            <a:pPr algn="ctr">
              <a:spcBef>
                <a:spcPct val="0"/>
              </a:spcBef>
              <a:defRPr/>
            </a:pPr>
            <a:r>
              <a:rPr lang="en-US" sz="4000" b="1" dirty="0"/>
              <a:t>Text Books</a:t>
            </a:r>
          </a:p>
        </p:txBody>
      </p:sp>
      <p:pic>
        <p:nvPicPr>
          <p:cNvPr id="2" name="Picture 1">
            <a:extLst>
              <a:ext uri="{FF2B5EF4-FFF2-40B4-BE49-F238E27FC236}">
                <a16:creationId xmlns:a16="http://schemas.microsoft.com/office/drawing/2014/main" id="{A4C75A43-E24C-68F3-0E43-0B4C0B4D2E70}"/>
              </a:ext>
            </a:extLst>
          </p:cNvPr>
          <p:cNvPicPr>
            <a:picLocks noChangeAspect="1"/>
          </p:cNvPicPr>
          <p:nvPr/>
        </p:nvPicPr>
        <p:blipFill>
          <a:blip r:embed="rId8"/>
          <a:stretch>
            <a:fillRect/>
          </a:stretch>
        </p:blipFill>
        <p:spPr>
          <a:xfrm>
            <a:off x="432619" y="1177634"/>
            <a:ext cx="11670891" cy="5178458"/>
          </a:xfrm>
          <a:prstGeom prst="rect">
            <a:avLst/>
          </a:prstGeom>
        </p:spPr>
      </p:pic>
    </p:spTree>
    <p:extLst>
      <p:ext uri="{BB962C8B-B14F-4D97-AF65-F5344CB8AC3E}">
        <p14:creationId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96EEC-91C3-5436-20E1-26D861302F3D}"/>
              </a:ext>
            </a:extLst>
          </p:cNvPr>
          <p:cNvSpPr>
            <a:spLocks noGrp="1"/>
          </p:cNvSpPr>
          <p:nvPr>
            <p:ph type="dt" sz="half" idx="10"/>
          </p:nvPr>
        </p:nvSpPr>
        <p:spPr/>
        <p:txBody>
          <a:bodyPr/>
          <a:lstStyle/>
          <a:p>
            <a:fld id="{3CC6D875-634A-4709-B10E-4B9AF2A84F6A}" type="datetime1">
              <a:rPr lang="en-US" smtClean="0"/>
              <a:t>1/29/2025</a:t>
            </a:fld>
            <a:endParaRPr lang="en-IN"/>
          </a:p>
        </p:txBody>
      </p:sp>
      <p:sp>
        <p:nvSpPr>
          <p:cNvPr id="3" name="Footer Placeholder 2">
            <a:extLst>
              <a:ext uri="{FF2B5EF4-FFF2-40B4-BE49-F238E27FC236}">
                <a16:creationId xmlns:a16="http://schemas.microsoft.com/office/drawing/2014/main" id="{769AFB76-E3D3-F161-A556-D9C0A72FA07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7BF9636-2790-292D-E79B-12F222A01C92}"/>
              </a:ext>
            </a:extLst>
          </p:cNvPr>
          <p:cNvSpPr>
            <a:spLocks noGrp="1"/>
          </p:cNvSpPr>
          <p:nvPr>
            <p:ph type="sldNum" sz="quarter" idx="12"/>
          </p:nvPr>
        </p:nvSpPr>
        <p:spPr/>
        <p:txBody>
          <a:bodyPr/>
          <a:lstStyle/>
          <a:p>
            <a:fld id="{D4AC43BF-6EE8-4137-B6AC-14832BEEB3CF}" type="slidenum">
              <a:rPr lang="en-IN" smtClean="0"/>
              <a:t>60</a:t>
            </a:fld>
            <a:endParaRPr lang="en-IN"/>
          </a:p>
        </p:txBody>
      </p:sp>
      <p:sp>
        <p:nvSpPr>
          <p:cNvPr id="5" name="Rectangle 4">
            <a:extLst>
              <a:ext uri="{FF2B5EF4-FFF2-40B4-BE49-F238E27FC236}">
                <a16:creationId xmlns:a16="http://schemas.microsoft.com/office/drawing/2014/main" id="{04BF9731-61F1-7199-9C9E-47BCB675EE4A}"/>
              </a:ext>
            </a:extLst>
          </p:cNvPr>
          <p:cNvSpPr/>
          <p:nvPr/>
        </p:nvSpPr>
        <p:spPr>
          <a:xfrm>
            <a:off x="-38100" y="833438"/>
            <a:ext cx="12153900" cy="4678204"/>
          </a:xfrm>
          <a:prstGeom prst="rect">
            <a:avLst/>
          </a:prstGeom>
        </p:spPr>
        <p:txBody>
          <a:bodyPr wrap="square">
            <a:spAutoFit/>
          </a:bodyPr>
          <a:lstStyle/>
          <a:p>
            <a:pPr>
              <a:lnSpc>
                <a:spcPct val="150000"/>
              </a:lnSpc>
            </a:pPr>
            <a:r>
              <a:rPr lang="en-US" sz="2000" dirty="0"/>
              <a:t>JPA allows us to define relationships between classes, e.g. it can be defined that a class is part of another class (containment). </a:t>
            </a:r>
          </a:p>
          <a:p>
            <a:pPr>
              <a:lnSpc>
                <a:spcPct val="150000"/>
              </a:lnSpc>
            </a:pPr>
            <a:r>
              <a:rPr lang="en-US" sz="2000" dirty="0"/>
              <a:t>Classes can have one-to-one, one-to-many, many-to-one, and many-to-many relationships with other classes.</a:t>
            </a:r>
          </a:p>
          <a:p>
            <a:pPr>
              <a:lnSpc>
                <a:spcPct val="150000"/>
              </a:lnSpc>
            </a:pPr>
            <a:r>
              <a:rPr lang="en-US" sz="2000" dirty="0"/>
              <a:t>JPA provides below annotations to  perform different relationships:</a:t>
            </a:r>
          </a:p>
          <a:p>
            <a:pPr marL="742950" lvl="1" indent="-285750">
              <a:lnSpc>
                <a:spcPct val="150000"/>
              </a:lnSpc>
              <a:buFont typeface="Arial" panose="020B0604020202020204" pitchFamily="34" charset="0"/>
              <a:buChar char="•"/>
            </a:pPr>
            <a:r>
              <a:rPr lang="fr-FR" b="1" dirty="0"/>
              <a:t>@</a:t>
            </a:r>
            <a:r>
              <a:rPr lang="fr-FR" b="1" dirty="0" err="1"/>
              <a:t>ManyToOne</a:t>
            </a:r>
            <a:r>
              <a:rPr lang="fr-FR" b="1" dirty="0"/>
              <a:t> Relation</a:t>
            </a:r>
          </a:p>
          <a:p>
            <a:pPr marL="742950" lvl="1" indent="-285750">
              <a:lnSpc>
                <a:spcPct val="150000"/>
              </a:lnSpc>
              <a:buFont typeface="Arial" panose="020B0604020202020204" pitchFamily="34" charset="0"/>
              <a:buChar char="•"/>
            </a:pPr>
            <a:r>
              <a:rPr lang="fr-FR" b="1" dirty="0"/>
              <a:t>@</a:t>
            </a:r>
            <a:r>
              <a:rPr lang="fr-FR" b="1" dirty="0" err="1"/>
              <a:t>OneToMany</a:t>
            </a:r>
            <a:r>
              <a:rPr lang="fr-FR" b="1" dirty="0"/>
              <a:t> Relation</a:t>
            </a:r>
          </a:p>
          <a:p>
            <a:pPr marL="742950" lvl="1" indent="-285750">
              <a:lnSpc>
                <a:spcPct val="150000"/>
              </a:lnSpc>
              <a:buFont typeface="Arial" panose="020B0604020202020204" pitchFamily="34" charset="0"/>
              <a:buChar char="•"/>
            </a:pPr>
            <a:r>
              <a:rPr lang="fr-FR" b="1" dirty="0"/>
              <a:t>@</a:t>
            </a:r>
            <a:r>
              <a:rPr lang="fr-FR" b="1" dirty="0" err="1"/>
              <a:t>OneToOne</a:t>
            </a:r>
            <a:r>
              <a:rPr lang="fr-FR" b="1" dirty="0"/>
              <a:t> Relation</a:t>
            </a:r>
          </a:p>
          <a:p>
            <a:pPr marL="742950" lvl="1" indent="-285750">
              <a:lnSpc>
                <a:spcPct val="150000"/>
              </a:lnSpc>
              <a:buFont typeface="Arial" panose="020B0604020202020204" pitchFamily="34" charset="0"/>
              <a:buChar char="•"/>
            </a:pPr>
            <a:r>
              <a:rPr lang="fr-FR" b="1" dirty="0"/>
              <a:t>@</a:t>
            </a:r>
            <a:r>
              <a:rPr lang="fr-FR" b="1" dirty="0" err="1"/>
              <a:t>ManyToMany</a:t>
            </a:r>
            <a:r>
              <a:rPr lang="fr-FR" b="1" dirty="0"/>
              <a:t> Relation</a:t>
            </a:r>
          </a:p>
          <a:p>
            <a:endParaRPr lang="en-US" sz="2000" dirty="0"/>
          </a:p>
          <a:p>
            <a:endParaRPr lang="en-US" sz="2000" dirty="0"/>
          </a:p>
        </p:txBody>
      </p:sp>
      <p:sp>
        <p:nvSpPr>
          <p:cNvPr id="7" name="TextBox 6">
            <a:extLst>
              <a:ext uri="{FF2B5EF4-FFF2-40B4-BE49-F238E27FC236}">
                <a16:creationId xmlns:a16="http://schemas.microsoft.com/office/drawing/2014/main" id="{453F5BB6-E9AA-BDFA-D363-D14411792602}"/>
              </a:ext>
            </a:extLst>
          </p:cNvPr>
          <p:cNvSpPr txBox="1"/>
          <p:nvPr/>
        </p:nvSpPr>
        <p:spPr>
          <a:xfrm>
            <a:off x="2966041" y="136525"/>
            <a:ext cx="6145618" cy="646331"/>
          </a:xfrm>
          <a:prstGeom prst="rect">
            <a:avLst/>
          </a:prstGeom>
          <a:noFill/>
        </p:spPr>
        <p:txBody>
          <a:bodyPr wrap="square">
            <a:spAutoFit/>
          </a:bodyPr>
          <a:lstStyle/>
          <a:p>
            <a:pPr algn="ctr"/>
            <a:r>
              <a:rPr lang="en-US" sz="3600" b="1" dirty="0"/>
              <a:t>Entity Relationship Mapping</a:t>
            </a:r>
          </a:p>
        </p:txBody>
      </p:sp>
    </p:spTree>
    <p:extLst>
      <p:ext uri="{BB962C8B-B14F-4D97-AF65-F5344CB8AC3E}">
        <p14:creationId xmlns:p14="http://schemas.microsoft.com/office/powerpoint/2010/main" val="11612170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8FA6A-C72B-E5E2-42EA-BB5119D0B1D3}"/>
              </a:ext>
            </a:extLst>
          </p:cNvPr>
          <p:cNvSpPr>
            <a:spLocks noGrp="1"/>
          </p:cNvSpPr>
          <p:nvPr>
            <p:ph type="dt" sz="half" idx="10"/>
          </p:nvPr>
        </p:nvSpPr>
        <p:spPr/>
        <p:txBody>
          <a:bodyPr/>
          <a:lstStyle/>
          <a:p>
            <a:fld id="{29FBBBF7-E90F-420E-A584-2D06BB2E70AE}" type="datetime1">
              <a:rPr lang="en-US" smtClean="0"/>
              <a:t>1/29/2025</a:t>
            </a:fld>
            <a:endParaRPr lang="en-IN"/>
          </a:p>
        </p:txBody>
      </p:sp>
      <p:sp>
        <p:nvSpPr>
          <p:cNvPr id="3" name="Footer Placeholder 2">
            <a:extLst>
              <a:ext uri="{FF2B5EF4-FFF2-40B4-BE49-F238E27FC236}">
                <a16:creationId xmlns:a16="http://schemas.microsoft.com/office/drawing/2014/main" id="{229D1BA2-BFCB-41EB-90CD-4DF0C6E4AB59}"/>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BB828447-1BB0-8F92-16D5-8A42690E4287}"/>
              </a:ext>
            </a:extLst>
          </p:cNvPr>
          <p:cNvSpPr>
            <a:spLocks noGrp="1"/>
          </p:cNvSpPr>
          <p:nvPr>
            <p:ph type="sldNum" sz="quarter" idx="12"/>
          </p:nvPr>
        </p:nvSpPr>
        <p:spPr/>
        <p:txBody>
          <a:bodyPr/>
          <a:lstStyle/>
          <a:p>
            <a:fld id="{D4AC43BF-6EE8-4137-B6AC-14832BEEB3CF}" type="slidenum">
              <a:rPr lang="en-IN" smtClean="0"/>
              <a:t>61</a:t>
            </a:fld>
            <a:endParaRPr lang="en-IN"/>
          </a:p>
        </p:txBody>
      </p:sp>
      <p:sp>
        <p:nvSpPr>
          <p:cNvPr id="5" name="Rectangle 4">
            <a:extLst>
              <a:ext uri="{FF2B5EF4-FFF2-40B4-BE49-F238E27FC236}">
                <a16:creationId xmlns:a16="http://schemas.microsoft.com/office/drawing/2014/main" id="{66EEA0E7-4003-6583-4182-CA43B329D76C}"/>
              </a:ext>
            </a:extLst>
          </p:cNvPr>
          <p:cNvSpPr/>
          <p:nvPr/>
        </p:nvSpPr>
        <p:spPr>
          <a:xfrm>
            <a:off x="-38100" y="833438"/>
            <a:ext cx="12153900" cy="317009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Where one entity (column or set of columns) is/are referenced with another entity (column or set of columns) which contain unique values.</a:t>
            </a:r>
          </a:p>
          <a:p>
            <a:pPr marL="342900" indent="-342900">
              <a:lnSpc>
                <a:spcPct val="150000"/>
              </a:lnSpc>
              <a:buFont typeface="Arial" panose="020B0604020202020204" pitchFamily="34" charset="0"/>
              <a:buChar char="•"/>
            </a:pPr>
            <a:r>
              <a:rPr lang="en-US" sz="2000" dirty="0"/>
              <a:t> In relational databases these relations are applicable by using foreign key/primary key between tables.</a:t>
            </a:r>
          </a:p>
          <a:p>
            <a:pPr marL="342900" indent="-342900">
              <a:lnSpc>
                <a:spcPct val="150000"/>
              </a:lnSpc>
              <a:buFont typeface="Arial" panose="020B0604020202020204" pitchFamily="34" charset="0"/>
              <a:buChar char="•"/>
            </a:pPr>
            <a:r>
              <a:rPr lang="en-US" sz="2000" dirty="0"/>
              <a:t>Example: from Employee to Department, Many-To-One relation is applicable. That means each record of employee contains one department id, which should be a primary key in Department table. Here in the Employee table, Department id is foreign Key.</a:t>
            </a:r>
          </a:p>
          <a:p>
            <a:endParaRPr lang="en-US" sz="2000" dirty="0"/>
          </a:p>
        </p:txBody>
      </p:sp>
      <p:pic>
        <p:nvPicPr>
          <p:cNvPr id="6" name="Picture 5">
            <a:extLst>
              <a:ext uri="{FF2B5EF4-FFF2-40B4-BE49-F238E27FC236}">
                <a16:creationId xmlns:a16="http://schemas.microsoft.com/office/drawing/2014/main" id="{2A6D8963-B8DF-F83F-B734-8FCBC728812D}"/>
              </a:ext>
            </a:extLst>
          </p:cNvPr>
          <p:cNvPicPr>
            <a:picLocks noChangeAspect="1"/>
          </p:cNvPicPr>
          <p:nvPr/>
        </p:nvPicPr>
        <p:blipFill>
          <a:blip r:embed="rId2"/>
          <a:stretch>
            <a:fillRect/>
          </a:stretch>
        </p:blipFill>
        <p:spPr>
          <a:xfrm>
            <a:off x="2037862" y="4113998"/>
            <a:ext cx="6230219" cy="2248214"/>
          </a:xfrm>
          <a:prstGeom prst="rect">
            <a:avLst/>
          </a:prstGeom>
        </p:spPr>
      </p:pic>
      <p:sp>
        <p:nvSpPr>
          <p:cNvPr id="8" name="TextBox 7">
            <a:extLst>
              <a:ext uri="{FF2B5EF4-FFF2-40B4-BE49-F238E27FC236}">
                <a16:creationId xmlns:a16="http://schemas.microsoft.com/office/drawing/2014/main" id="{9C4D88BF-8997-ACC5-289F-FAE68ED4F398}"/>
              </a:ext>
            </a:extLst>
          </p:cNvPr>
          <p:cNvSpPr txBox="1"/>
          <p:nvPr/>
        </p:nvSpPr>
        <p:spPr>
          <a:xfrm>
            <a:off x="3365205" y="353645"/>
            <a:ext cx="6134986" cy="646331"/>
          </a:xfrm>
          <a:prstGeom prst="rect">
            <a:avLst/>
          </a:prstGeom>
          <a:noFill/>
        </p:spPr>
        <p:txBody>
          <a:bodyPr wrap="square">
            <a:spAutoFit/>
          </a:bodyPr>
          <a:lstStyle/>
          <a:p>
            <a:pPr algn="ctr"/>
            <a:r>
              <a:rPr lang="en-US" sz="3600" b="1" dirty="0"/>
              <a:t>@ManyToOne Relation</a:t>
            </a:r>
          </a:p>
        </p:txBody>
      </p:sp>
    </p:spTree>
    <p:extLst>
      <p:ext uri="{BB962C8B-B14F-4D97-AF65-F5344CB8AC3E}">
        <p14:creationId xmlns:p14="http://schemas.microsoft.com/office/powerpoint/2010/main" val="35430430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28D3F-804A-E583-3D32-C0ADEFEB8505}"/>
              </a:ext>
            </a:extLst>
          </p:cNvPr>
          <p:cNvSpPr>
            <a:spLocks noGrp="1"/>
          </p:cNvSpPr>
          <p:nvPr>
            <p:ph type="dt" sz="half" idx="10"/>
          </p:nvPr>
        </p:nvSpPr>
        <p:spPr/>
        <p:txBody>
          <a:bodyPr/>
          <a:lstStyle/>
          <a:p>
            <a:fld id="{BE0DE371-5D6C-4554-BE7C-9E8B9A755A95}" type="datetime1">
              <a:rPr lang="en-US" smtClean="0"/>
              <a:t>1/29/2025</a:t>
            </a:fld>
            <a:endParaRPr lang="en-IN"/>
          </a:p>
        </p:txBody>
      </p:sp>
      <p:sp>
        <p:nvSpPr>
          <p:cNvPr id="3" name="Footer Placeholder 2">
            <a:extLst>
              <a:ext uri="{FF2B5EF4-FFF2-40B4-BE49-F238E27FC236}">
                <a16:creationId xmlns:a16="http://schemas.microsoft.com/office/drawing/2014/main" id="{4E326851-FB91-19C8-5E70-4DD1057A64B3}"/>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F5705C64-37C0-6F10-83E3-DAF37671A80B}"/>
              </a:ext>
            </a:extLst>
          </p:cNvPr>
          <p:cNvSpPr>
            <a:spLocks noGrp="1"/>
          </p:cNvSpPr>
          <p:nvPr>
            <p:ph type="sldNum" sz="quarter" idx="12"/>
          </p:nvPr>
        </p:nvSpPr>
        <p:spPr/>
        <p:txBody>
          <a:bodyPr/>
          <a:lstStyle/>
          <a:p>
            <a:fld id="{D4AC43BF-6EE8-4137-B6AC-14832BEEB3CF}" type="slidenum">
              <a:rPr lang="en-IN" smtClean="0"/>
              <a:t>62</a:t>
            </a:fld>
            <a:endParaRPr lang="en-IN"/>
          </a:p>
        </p:txBody>
      </p:sp>
      <p:sp>
        <p:nvSpPr>
          <p:cNvPr id="5" name="Rectangle 4">
            <a:extLst>
              <a:ext uri="{FF2B5EF4-FFF2-40B4-BE49-F238E27FC236}">
                <a16:creationId xmlns:a16="http://schemas.microsoft.com/office/drawing/2014/main" id="{EE6DD7AF-3D52-B3F3-5356-3885168B2B41}"/>
              </a:ext>
            </a:extLst>
          </p:cNvPr>
          <p:cNvSpPr/>
          <p:nvPr/>
        </p:nvSpPr>
        <p:spPr>
          <a:xfrm>
            <a:off x="0" y="1600200"/>
            <a:ext cx="12153900" cy="382098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In this relationship each row of one entity is referenced to many child records in other entity. </a:t>
            </a:r>
          </a:p>
          <a:p>
            <a:pPr marL="342900" indent="-342900">
              <a:lnSpc>
                <a:spcPct val="150000"/>
              </a:lnSpc>
              <a:buFont typeface="Arial" panose="020B0604020202020204" pitchFamily="34" charset="0"/>
              <a:buChar char="•"/>
            </a:pPr>
            <a:r>
              <a:rPr lang="en-US" sz="2400" dirty="0"/>
              <a:t>The important thing is that child records cannot have multiple parents. </a:t>
            </a:r>
          </a:p>
          <a:p>
            <a:pPr marL="342900" indent="-342900">
              <a:lnSpc>
                <a:spcPct val="150000"/>
              </a:lnSpc>
              <a:buFont typeface="Arial" panose="020B0604020202020204" pitchFamily="34" charset="0"/>
              <a:buChar char="•"/>
            </a:pPr>
            <a:r>
              <a:rPr lang="en-US" sz="2400" dirty="0"/>
              <a:t>Let us consider the above example. If </a:t>
            </a:r>
            <a:r>
              <a:rPr lang="en-US" sz="2400" b="1" dirty="0"/>
              <a:t>Employee</a:t>
            </a:r>
            <a:r>
              <a:rPr lang="en-US" sz="2400" dirty="0"/>
              <a:t> and </a:t>
            </a:r>
            <a:r>
              <a:rPr lang="en-US" sz="2400" b="1" dirty="0"/>
              <a:t>Department</a:t>
            </a:r>
            <a:r>
              <a:rPr lang="en-US" sz="2400" dirty="0"/>
              <a:t> is in a reverse unidirectional manner, relation is Many-To-One relation. Create a JPA project in eclipse IDE named </a:t>
            </a:r>
            <a:r>
              <a:rPr lang="en-US" sz="2400" b="1" dirty="0" err="1"/>
              <a:t>JPA_Eclipselink_OTM</a:t>
            </a:r>
            <a:r>
              <a:rPr lang="en-US" sz="2400" dirty="0"/>
              <a:t>. </a:t>
            </a:r>
            <a:r>
              <a:rPr lang="en-US" sz="2000" dirty="0"/>
              <a:t>All the modules of this project are shown as follows:</a:t>
            </a:r>
          </a:p>
        </p:txBody>
      </p:sp>
      <p:sp>
        <p:nvSpPr>
          <p:cNvPr id="7" name="TextBox 6">
            <a:extLst>
              <a:ext uri="{FF2B5EF4-FFF2-40B4-BE49-F238E27FC236}">
                <a16:creationId xmlns:a16="http://schemas.microsoft.com/office/drawing/2014/main" id="{D6CC2ED9-B73C-BD3B-7E1E-3A3582334743}"/>
              </a:ext>
            </a:extLst>
          </p:cNvPr>
          <p:cNvSpPr txBox="1"/>
          <p:nvPr/>
        </p:nvSpPr>
        <p:spPr>
          <a:xfrm>
            <a:off x="2988192" y="0"/>
            <a:ext cx="6177516" cy="646331"/>
          </a:xfrm>
          <a:prstGeom prst="rect">
            <a:avLst/>
          </a:prstGeom>
          <a:noFill/>
        </p:spPr>
        <p:txBody>
          <a:bodyPr wrap="square">
            <a:spAutoFit/>
          </a:bodyPr>
          <a:lstStyle/>
          <a:p>
            <a:pPr algn="ctr"/>
            <a:r>
              <a:rPr lang="en-US" sz="3600" b="1" dirty="0"/>
              <a:t>@OneToMany Relation</a:t>
            </a:r>
          </a:p>
        </p:txBody>
      </p:sp>
    </p:spTree>
    <p:extLst>
      <p:ext uri="{BB962C8B-B14F-4D97-AF65-F5344CB8AC3E}">
        <p14:creationId xmlns:p14="http://schemas.microsoft.com/office/powerpoint/2010/main" val="7832268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9084E5-89EF-CED2-BE27-4C70FA732EDA}"/>
              </a:ext>
            </a:extLst>
          </p:cNvPr>
          <p:cNvSpPr>
            <a:spLocks noGrp="1"/>
          </p:cNvSpPr>
          <p:nvPr>
            <p:ph type="dt" sz="half" idx="10"/>
          </p:nvPr>
        </p:nvSpPr>
        <p:spPr/>
        <p:txBody>
          <a:bodyPr/>
          <a:lstStyle/>
          <a:p>
            <a:fld id="{544DF0E7-0D9D-4399-AFD7-F85066DE9C6D}" type="datetime1">
              <a:rPr lang="en-US" smtClean="0"/>
              <a:t>1/29/2025</a:t>
            </a:fld>
            <a:endParaRPr lang="en-IN"/>
          </a:p>
        </p:txBody>
      </p:sp>
      <p:sp>
        <p:nvSpPr>
          <p:cNvPr id="3" name="Footer Placeholder 2">
            <a:extLst>
              <a:ext uri="{FF2B5EF4-FFF2-40B4-BE49-F238E27FC236}">
                <a16:creationId xmlns:a16="http://schemas.microsoft.com/office/drawing/2014/main" id="{B4F866DB-910F-6E04-523C-70B6A81204FE}"/>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F4940F2A-FE4C-9661-AB97-C2AE87D888A1}"/>
              </a:ext>
            </a:extLst>
          </p:cNvPr>
          <p:cNvSpPr>
            <a:spLocks noGrp="1"/>
          </p:cNvSpPr>
          <p:nvPr>
            <p:ph type="sldNum" sz="quarter" idx="12"/>
          </p:nvPr>
        </p:nvSpPr>
        <p:spPr/>
        <p:txBody>
          <a:bodyPr/>
          <a:lstStyle/>
          <a:p>
            <a:fld id="{D4AC43BF-6EE8-4137-B6AC-14832BEEB3CF}" type="slidenum">
              <a:rPr lang="en-IN" smtClean="0"/>
              <a:t>63</a:t>
            </a:fld>
            <a:endParaRPr lang="en-IN"/>
          </a:p>
        </p:txBody>
      </p:sp>
      <p:sp>
        <p:nvSpPr>
          <p:cNvPr id="5" name="Rectangle 4">
            <a:extLst>
              <a:ext uri="{FF2B5EF4-FFF2-40B4-BE49-F238E27FC236}">
                <a16:creationId xmlns:a16="http://schemas.microsoft.com/office/drawing/2014/main" id="{674C2D06-B148-C3A6-32E8-BB1E2666CC73}"/>
              </a:ext>
            </a:extLst>
          </p:cNvPr>
          <p:cNvSpPr/>
          <p:nvPr/>
        </p:nvSpPr>
        <p:spPr>
          <a:xfrm>
            <a:off x="73269" y="1447800"/>
            <a:ext cx="12153900" cy="280532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 In One-To-One relationship, one item can belong to only one other item. It means each row of one entity is referred to one and only one row of another entity.</a:t>
            </a:r>
          </a:p>
          <a:p>
            <a:pPr marL="342900" indent="-342900">
              <a:lnSpc>
                <a:spcPct val="150000"/>
              </a:lnSpc>
              <a:buFont typeface="Arial" panose="020B0604020202020204" pitchFamily="34" charset="0"/>
              <a:buChar char="•"/>
            </a:pPr>
            <a:r>
              <a:rPr lang="en-US" sz="2000" dirty="0"/>
              <a:t>Let us consider the above example. </a:t>
            </a:r>
            <a:r>
              <a:rPr lang="en-US" sz="2000" b="1" dirty="0"/>
              <a:t>Employee</a:t>
            </a:r>
            <a:r>
              <a:rPr lang="en-US" sz="2000" dirty="0"/>
              <a:t> and </a:t>
            </a:r>
            <a:r>
              <a:rPr lang="en-US" sz="2000" b="1" dirty="0"/>
              <a:t>Department</a:t>
            </a:r>
            <a:r>
              <a:rPr lang="en-US" sz="2000" dirty="0"/>
              <a:t> in a reverse unidirectional manner, the relation is One-To-One relation. It means each employee belongs to only one department. Create a JPA project in eclipse IDE named </a:t>
            </a:r>
            <a:r>
              <a:rPr lang="en-US" sz="2000" b="1" dirty="0" err="1"/>
              <a:t>JPA_Eclipselink_OTO</a:t>
            </a:r>
            <a:r>
              <a:rPr lang="en-US" sz="2000" dirty="0"/>
              <a:t>. All the modules of this project are shown as follows:</a:t>
            </a:r>
          </a:p>
        </p:txBody>
      </p:sp>
      <p:sp>
        <p:nvSpPr>
          <p:cNvPr id="7" name="TextBox 6">
            <a:extLst>
              <a:ext uri="{FF2B5EF4-FFF2-40B4-BE49-F238E27FC236}">
                <a16:creationId xmlns:a16="http://schemas.microsoft.com/office/drawing/2014/main" id="{1E329CA9-CA79-D4A7-F86F-DEB279F8E39E}"/>
              </a:ext>
            </a:extLst>
          </p:cNvPr>
          <p:cNvSpPr txBox="1"/>
          <p:nvPr/>
        </p:nvSpPr>
        <p:spPr>
          <a:xfrm>
            <a:off x="2658139" y="211519"/>
            <a:ext cx="6124352" cy="646331"/>
          </a:xfrm>
          <a:prstGeom prst="rect">
            <a:avLst/>
          </a:prstGeom>
          <a:noFill/>
        </p:spPr>
        <p:txBody>
          <a:bodyPr wrap="square">
            <a:spAutoFit/>
          </a:bodyPr>
          <a:lstStyle/>
          <a:p>
            <a:pPr algn="ctr"/>
            <a:r>
              <a:rPr lang="en-US" sz="3600" b="1" dirty="0"/>
              <a:t>@OneToOne Relation</a:t>
            </a:r>
          </a:p>
        </p:txBody>
      </p:sp>
    </p:spTree>
    <p:extLst>
      <p:ext uri="{BB962C8B-B14F-4D97-AF65-F5344CB8AC3E}">
        <p14:creationId xmlns:p14="http://schemas.microsoft.com/office/powerpoint/2010/main" val="854951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210EDE-1999-6F0C-675E-16061C55B94C}"/>
              </a:ext>
            </a:extLst>
          </p:cNvPr>
          <p:cNvSpPr>
            <a:spLocks noGrp="1"/>
          </p:cNvSpPr>
          <p:nvPr>
            <p:ph type="dt" sz="half" idx="10"/>
          </p:nvPr>
        </p:nvSpPr>
        <p:spPr/>
        <p:txBody>
          <a:bodyPr/>
          <a:lstStyle/>
          <a:p>
            <a:fld id="{B66648E5-A5CC-4C2D-9E5B-28A42708A1A1}" type="datetime1">
              <a:rPr lang="en-US" smtClean="0"/>
              <a:t>1/29/2025</a:t>
            </a:fld>
            <a:endParaRPr lang="en-IN"/>
          </a:p>
        </p:txBody>
      </p:sp>
      <p:sp>
        <p:nvSpPr>
          <p:cNvPr id="3" name="Footer Placeholder 2">
            <a:extLst>
              <a:ext uri="{FF2B5EF4-FFF2-40B4-BE49-F238E27FC236}">
                <a16:creationId xmlns:a16="http://schemas.microsoft.com/office/drawing/2014/main" id="{F96A969C-CFBC-E81A-ED4D-63EAA1E8C9FE}"/>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3595FA84-A9A4-C430-B65C-E7456F0F02A0}"/>
              </a:ext>
            </a:extLst>
          </p:cNvPr>
          <p:cNvSpPr>
            <a:spLocks noGrp="1"/>
          </p:cNvSpPr>
          <p:nvPr>
            <p:ph type="sldNum" sz="quarter" idx="12"/>
          </p:nvPr>
        </p:nvSpPr>
        <p:spPr/>
        <p:txBody>
          <a:bodyPr/>
          <a:lstStyle/>
          <a:p>
            <a:fld id="{D4AC43BF-6EE8-4137-B6AC-14832BEEB3CF}" type="slidenum">
              <a:rPr lang="en-IN" smtClean="0"/>
              <a:t>64</a:t>
            </a:fld>
            <a:endParaRPr lang="en-IN"/>
          </a:p>
        </p:txBody>
      </p:sp>
      <p:sp>
        <p:nvSpPr>
          <p:cNvPr id="5" name="Rectangle 4">
            <a:extLst>
              <a:ext uri="{FF2B5EF4-FFF2-40B4-BE49-F238E27FC236}">
                <a16:creationId xmlns:a16="http://schemas.microsoft.com/office/drawing/2014/main" id="{169545F8-B1DE-25D4-BBC0-ED7C78DC3E1A}"/>
              </a:ext>
            </a:extLst>
          </p:cNvPr>
          <p:cNvSpPr/>
          <p:nvPr/>
        </p:nvSpPr>
        <p:spPr>
          <a:xfrm>
            <a:off x="73269" y="874102"/>
            <a:ext cx="12153900" cy="326698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Many-To-Many relationship is where one or more rows from one entity are associated with more than one row in other entity.</a:t>
            </a:r>
          </a:p>
          <a:p>
            <a:pPr marL="342900" indent="-342900">
              <a:lnSpc>
                <a:spcPct val="150000"/>
              </a:lnSpc>
              <a:buFont typeface="Arial" panose="020B0604020202020204" pitchFamily="34" charset="0"/>
              <a:buChar char="•"/>
            </a:pPr>
            <a:r>
              <a:rPr lang="en-US" sz="2000" dirty="0"/>
              <a:t>Let us consider an example of relation between Class and Teacher entities. In bidirectional manner, both Class and Teacher have Many-To-One relation. That means each record of Class is referred by Teacher set (teacher ids), which should be primary keys in Teacher table and stored in </a:t>
            </a:r>
            <a:r>
              <a:rPr lang="en-US" sz="2000" dirty="0" err="1"/>
              <a:t>Teacher_Class</a:t>
            </a:r>
            <a:r>
              <a:rPr lang="en-US" sz="2000" dirty="0"/>
              <a:t> table and vice versa. Here, </a:t>
            </a:r>
            <a:r>
              <a:rPr lang="en-US" sz="2000" dirty="0" err="1"/>
              <a:t>Teachers_Class</a:t>
            </a:r>
            <a:r>
              <a:rPr lang="en-US" sz="2000" dirty="0"/>
              <a:t> table contains both foreign Key fields. Create a JPA project in eclipse IDE named </a:t>
            </a:r>
            <a:r>
              <a:rPr lang="en-US" sz="2000" b="1" dirty="0" err="1"/>
              <a:t>JPA_Eclipselink_MTM</a:t>
            </a:r>
            <a:r>
              <a:rPr lang="en-US" sz="2000" dirty="0"/>
              <a:t>. All the modules of this project are shown as follows</a:t>
            </a:r>
          </a:p>
        </p:txBody>
      </p:sp>
      <p:pic>
        <p:nvPicPr>
          <p:cNvPr id="6" name="Picture 5">
            <a:extLst>
              <a:ext uri="{FF2B5EF4-FFF2-40B4-BE49-F238E27FC236}">
                <a16:creationId xmlns:a16="http://schemas.microsoft.com/office/drawing/2014/main" id="{D6B5C702-42F6-406A-1CA7-964CFE8BAFBC}"/>
              </a:ext>
            </a:extLst>
          </p:cNvPr>
          <p:cNvPicPr>
            <a:picLocks noChangeAspect="1"/>
          </p:cNvPicPr>
          <p:nvPr/>
        </p:nvPicPr>
        <p:blipFill>
          <a:blip r:embed="rId2"/>
          <a:stretch>
            <a:fillRect/>
          </a:stretch>
        </p:blipFill>
        <p:spPr>
          <a:xfrm>
            <a:off x="3011293" y="4166107"/>
            <a:ext cx="3160907" cy="2249568"/>
          </a:xfrm>
          <a:prstGeom prst="rect">
            <a:avLst/>
          </a:prstGeom>
        </p:spPr>
      </p:pic>
      <p:sp>
        <p:nvSpPr>
          <p:cNvPr id="8" name="TextBox 7">
            <a:extLst>
              <a:ext uri="{FF2B5EF4-FFF2-40B4-BE49-F238E27FC236}">
                <a16:creationId xmlns:a16="http://schemas.microsoft.com/office/drawing/2014/main" id="{1B85C6FB-B4FB-7326-0BDC-5DF65385CCED}"/>
              </a:ext>
            </a:extLst>
          </p:cNvPr>
          <p:cNvSpPr txBox="1"/>
          <p:nvPr/>
        </p:nvSpPr>
        <p:spPr>
          <a:xfrm>
            <a:off x="3581400" y="383636"/>
            <a:ext cx="6113720" cy="646331"/>
          </a:xfrm>
          <a:prstGeom prst="rect">
            <a:avLst/>
          </a:prstGeom>
          <a:noFill/>
        </p:spPr>
        <p:txBody>
          <a:bodyPr wrap="square">
            <a:spAutoFit/>
          </a:bodyPr>
          <a:lstStyle/>
          <a:p>
            <a:pPr algn="ctr"/>
            <a:r>
              <a:rPr lang="en-US" sz="3600" b="1" dirty="0"/>
              <a:t>@ManyToMany Relation</a:t>
            </a:r>
          </a:p>
        </p:txBody>
      </p:sp>
    </p:spTree>
    <p:extLst>
      <p:ext uri="{BB962C8B-B14F-4D97-AF65-F5344CB8AC3E}">
        <p14:creationId xmlns:p14="http://schemas.microsoft.com/office/powerpoint/2010/main" val="19384121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B3FF9-FF38-B381-6113-2A0BF477F0C5}"/>
              </a:ext>
            </a:extLst>
          </p:cNvPr>
          <p:cNvSpPr>
            <a:spLocks noGrp="1"/>
          </p:cNvSpPr>
          <p:nvPr>
            <p:ph type="dt" sz="half" idx="10"/>
          </p:nvPr>
        </p:nvSpPr>
        <p:spPr/>
        <p:txBody>
          <a:bodyPr/>
          <a:lstStyle/>
          <a:p>
            <a:fld id="{A4BD7CF3-9BEF-40B3-AB0B-FCCE7BB53AE2}" type="datetime1">
              <a:rPr lang="en-US" smtClean="0"/>
              <a:t>1/29/2025</a:t>
            </a:fld>
            <a:endParaRPr lang="en-IN"/>
          </a:p>
        </p:txBody>
      </p:sp>
      <p:sp>
        <p:nvSpPr>
          <p:cNvPr id="3" name="Footer Placeholder 2">
            <a:extLst>
              <a:ext uri="{FF2B5EF4-FFF2-40B4-BE49-F238E27FC236}">
                <a16:creationId xmlns:a16="http://schemas.microsoft.com/office/drawing/2014/main" id="{836F65C1-612B-B5A6-BD66-51C61645976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CED587DF-5605-4B54-33B7-2A77656BCBCC}"/>
              </a:ext>
            </a:extLst>
          </p:cNvPr>
          <p:cNvSpPr>
            <a:spLocks noGrp="1"/>
          </p:cNvSpPr>
          <p:nvPr>
            <p:ph type="sldNum" sz="quarter" idx="12"/>
          </p:nvPr>
        </p:nvSpPr>
        <p:spPr/>
        <p:txBody>
          <a:bodyPr/>
          <a:lstStyle/>
          <a:p>
            <a:fld id="{D4AC43BF-6EE8-4137-B6AC-14832BEEB3CF}" type="slidenum">
              <a:rPr lang="en-IN" smtClean="0"/>
              <a:t>65</a:t>
            </a:fld>
            <a:endParaRPr lang="en-IN"/>
          </a:p>
        </p:txBody>
      </p:sp>
      <p:sp>
        <p:nvSpPr>
          <p:cNvPr id="5" name="Title 1">
            <a:extLst>
              <a:ext uri="{FF2B5EF4-FFF2-40B4-BE49-F238E27FC236}">
                <a16:creationId xmlns:a16="http://schemas.microsoft.com/office/drawing/2014/main" id="{EE514BCC-CDA9-46E0-3224-9C9B6A6435B3}"/>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Entity Management</a:t>
            </a:r>
          </a:p>
        </p:txBody>
      </p:sp>
      <p:sp>
        <p:nvSpPr>
          <p:cNvPr id="6" name="Rectangle 5">
            <a:extLst>
              <a:ext uri="{FF2B5EF4-FFF2-40B4-BE49-F238E27FC236}">
                <a16:creationId xmlns:a16="http://schemas.microsoft.com/office/drawing/2014/main" id="{BE1EA9A4-13AA-AE05-70CA-23213E1A1C00}"/>
              </a:ext>
            </a:extLst>
          </p:cNvPr>
          <p:cNvSpPr/>
          <p:nvPr/>
        </p:nvSpPr>
        <p:spPr>
          <a:xfrm>
            <a:off x="73269" y="874102"/>
            <a:ext cx="12153900" cy="1938992"/>
          </a:xfrm>
          <a:prstGeom prst="rect">
            <a:avLst/>
          </a:prstGeom>
        </p:spPr>
        <p:txBody>
          <a:bodyPr wrap="square">
            <a:spAutoFit/>
          </a:bodyPr>
          <a:lstStyle/>
          <a:p>
            <a:pPr>
              <a:lnSpc>
                <a:spcPct val="150000"/>
              </a:lnSpc>
            </a:pPr>
            <a:r>
              <a:rPr lang="en-US" sz="2000" dirty="0"/>
              <a:t>Following are some of the important roles of an entity manager: -</a:t>
            </a:r>
          </a:p>
          <a:p>
            <a:pPr marL="342900" indent="-342900">
              <a:lnSpc>
                <a:spcPct val="150000"/>
              </a:lnSpc>
              <a:buFont typeface="Arial" panose="020B0604020202020204" pitchFamily="34" charset="0"/>
              <a:buChar char="•"/>
            </a:pPr>
            <a:r>
              <a:rPr lang="en-US" sz="2000" dirty="0"/>
              <a:t>The entity manager implements the API and encapsulates all of them within a single interface.</a:t>
            </a:r>
          </a:p>
          <a:p>
            <a:pPr marL="342900" indent="-342900">
              <a:lnSpc>
                <a:spcPct val="150000"/>
              </a:lnSpc>
              <a:buFont typeface="Arial" panose="020B0604020202020204" pitchFamily="34" charset="0"/>
              <a:buChar char="•"/>
            </a:pPr>
            <a:r>
              <a:rPr lang="en-US" sz="2000" dirty="0"/>
              <a:t>Entity manager is used to read, delete and write an entity.</a:t>
            </a:r>
          </a:p>
          <a:p>
            <a:pPr marL="342900" indent="-342900">
              <a:lnSpc>
                <a:spcPct val="150000"/>
              </a:lnSpc>
              <a:buFont typeface="Arial" panose="020B0604020202020204" pitchFamily="34" charset="0"/>
              <a:buChar char="•"/>
            </a:pPr>
            <a:r>
              <a:rPr lang="en-US" sz="2000" dirty="0"/>
              <a:t>An object referenced by an entity is managed by entity manager.</a:t>
            </a:r>
          </a:p>
        </p:txBody>
      </p:sp>
      <p:sp>
        <p:nvSpPr>
          <p:cNvPr id="7" name="Rectangle 6">
            <a:extLst>
              <a:ext uri="{FF2B5EF4-FFF2-40B4-BE49-F238E27FC236}">
                <a16:creationId xmlns:a16="http://schemas.microsoft.com/office/drawing/2014/main" id="{0387DA69-0E2A-36B9-AB2B-9F7DE784010E}"/>
              </a:ext>
            </a:extLst>
          </p:cNvPr>
          <p:cNvSpPr/>
          <p:nvPr/>
        </p:nvSpPr>
        <p:spPr>
          <a:xfrm>
            <a:off x="73269" y="2853758"/>
            <a:ext cx="6096000" cy="2400657"/>
          </a:xfrm>
          <a:prstGeom prst="rect">
            <a:avLst/>
          </a:prstGeom>
        </p:spPr>
        <p:txBody>
          <a:bodyPr>
            <a:spAutoFit/>
          </a:bodyPr>
          <a:lstStyle/>
          <a:p>
            <a:pPr>
              <a:lnSpc>
                <a:spcPct val="150000"/>
              </a:lnSpc>
            </a:pPr>
            <a:r>
              <a:rPr lang="en-US" sz="2000" b="1" dirty="0"/>
              <a:t>Entity Operations</a:t>
            </a:r>
          </a:p>
          <a:p>
            <a:pPr marL="285750" indent="-285750">
              <a:lnSpc>
                <a:spcPct val="150000"/>
              </a:lnSpc>
              <a:buFont typeface="Arial" panose="020B0604020202020204" pitchFamily="34" charset="0"/>
              <a:buChar char="•"/>
            </a:pPr>
            <a:r>
              <a:rPr lang="en-US" sz="2000" dirty="0"/>
              <a:t>Inserting an Entity</a:t>
            </a:r>
          </a:p>
          <a:p>
            <a:pPr marL="285750" indent="-285750">
              <a:lnSpc>
                <a:spcPct val="150000"/>
              </a:lnSpc>
              <a:buFont typeface="Arial" panose="020B0604020202020204" pitchFamily="34" charset="0"/>
              <a:buChar char="•"/>
            </a:pPr>
            <a:r>
              <a:rPr lang="en-US" sz="2000" dirty="0"/>
              <a:t>Finding an Entity</a:t>
            </a:r>
          </a:p>
          <a:p>
            <a:pPr marL="285750" indent="-285750">
              <a:lnSpc>
                <a:spcPct val="150000"/>
              </a:lnSpc>
              <a:buFont typeface="Arial" panose="020B0604020202020204" pitchFamily="34" charset="0"/>
              <a:buChar char="•"/>
            </a:pPr>
            <a:r>
              <a:rPr lang="en-US" sz="2000" dirty="0"/>
              <a:t>Updating an Entity</a:t>
            </a:r>
          </a:p>
          <a:p>
            <a:pPr marL="285750" indent="-285750">
              <a:lnSpc>
                <a:spcPct val="150000"/>
              </a:lnSpc>
              <a:buFont typeface="Arial" panose="020B0604020202020204" pitchFamily="34" charset="0"/>
              <a:buChar char="•"/>
            </a:pPr>
            <a:r>
              <a:rPr lang="en-US" sz="2000" dirty="0"/>
              <a:t>Deleting an Entity</a:t>
            </a:r>
          </a:p>
        </p:txBody>
      </p:sp>
    </p:spTree>
    <p:extLst>
      <p:ext uri="{BB962C8B-B14F-4D97-AF65-F5344CB8AC3E}">
        <p14:creationId xmlns:p14="http://schemas.microsoft.com/office/powerpoint/2010/main" val="12677049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547D3-7628-5851-82CD-FFABF9EF7CB8}"/>
              </a:ext>
            </a:extLst>
          </p:cNvPr>
          <p:cNvSpPr>
            <a:spLocks noGrp="1"/>
          </p:cNvSpPr>
          <p:nvPr>
            <p:ph type="dt" sz="half" idx="10"/>
          </p:nvPr>
        </p:nvSpPr>
        <p:spPr/>
        <p:txBody>
          <a:bodyPr/>
          <a:lstStyle/>
          <a:p>
            <a:fld id="{0F1EFEB7-F4F8-4270-A21D-03DE8BE89761}" type="datetime1">
              <a:rPr lang="en-US" smtClean="0"/>
              <a:t>1/29/2025</a:t>
            </a:fld>
            <a:endParaRPr lang="en-IN"/>
          </a:p>
        </p:txBody>
      </p:sp>
      <p:sp>
        <p:nvSpPr>
          <p:cNvPr id="3" name="Footer Placeholder 2">
            <a:extLst>
              <a:ext uri="{FF2B5EF4-FFF2-40B4-BE49-F238E27FC236}">
                <a16:creationId xmlns:a16="http://schemas.microsoft.com/office/drawing/2014/main" id="{CFA97107-A7C9-F45E-E891-C6CBC670CCF1}"/>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4EE827B-2586-B534-6FE1-7A35E071B39E}"/>
              </a:ext>
            </a:extLst>
          </p:cNvPr>
          <p:cNvSpPr>
            <a:spLocks noGrp="1"/>
          </p:cNvSpPr>
          <p:nvPr>
            <p:ph type="sldNum" sz="quarter" idx="12"/>
          </p:nvPr>
        </p:nvSpPr>
        <p:spPr/>
        <p:txBody>
          <a:bodyPr/>
          <a:lstStyle/>
          <a:p>
            <a:fld id="{D4AC43BF-6EE8-4137-B6AC-14832BEEB3CF}" type="slidenum">
              <a:rPr lang="en-IN" smtClean="0"/>
              <a:t>66</a:t>
            </a:fld>
            <a:endParaRPr lang="en-IN"/>
          </a:p>
        </p:txBody>
      </p:sp>
      <p:sp>
        <p:nvSpPr>
          <p:cNvPr id="5" name="Rectangle 4">
            <a:extLst>
              <a:ext uri="{FF2B5EF4-FFF2-40B4-BE49-F238E27FC236}">
                <a16:creationId xmlns:a16="http://schemas.microsoft.com/office/drawing/2014/main" id="{39EB2E17-79B2-4C08-BC13-2C1A0A532D23}"/>
              </a:ext>
            </a:extLst>
          </p:cNvPr>
          <p:cNvSpPr/>
          <p:nvPr/>
        </p:nvSpPr>
        <p:spPr>
          <a:xfrm>
            <a:off x="804643" y="1295400"/>
            <a:ext cx="10134600" cy="4247317"/>
          </a:xfrm>
          <a:prstGeom prst="rect">
            <a:avLst/>
          </a:prstGeom>
        </p:spPr>
        <p:txBody>
          <a:bodyPr wrap="square">
            <a:spAutoFit/>
          </a:bodyPr>
          <a:lstStyle/>
          <a:p>
            <a:r>
              <a:rPr lang="en-US" b="1" dirty="0"/>
              <a:t>24. Which of the following is the default fetch strategy in JPA?</a:t>
            </a:r>
          </a:p>
          <a:p>
            <a:r>
              <a:rPr lang="en-US" dirty="0"/>
              <a:t>A.	Eager fetch</a:t>
            </a:r>
          </a:p>
          <a:p>
            <a:r>
              <a:rPr lang="en-US" dirty="0"/>
              <a:t>B.	Lazy fetch.</a:t>
            </a:r>
          </a:p>
          <a:p>
            <a:r>
              <a:rPr lang="en-US" dirty="0"/>
              <a:t>Answer: A) Eager fetch</a:t>
            </a:r>
          </a:p>
          <a:p>
            <a:r>
              <a:rPr lang="en-US" dirty="0"/>
              <a:t>Explanation:</a:t>
            </a:r>
          </a:p>
          <a:p>
            <a:r>
              <a:rPr lang="en-US" dirty="0"/>
              <a:t>Eager Fetch is the default fetch strategy in JPA.</a:t>
            </a:r>
          </a:p>
          <a:p>
            <a:endParaRPr lang="en-US" dirty="0"/>
          </a:p>
          <a:p>
            <a:r>
              <a:rPr lang="en-US" b="1" dirty="0"/>
              <a:t>25. How ways are there to fetch records from the database?</a:t>
            </a:r>
          </a:p>
          <a:p>
            <a:r>
              <a:rPr lang="en-US" dirty="0"/>
              <a:t>A.	2</a:t>
            </a:r>
          </a:p>
          <a:p>
            <a:r>
              <a:rPr lang="en-US" dirty="0"/>
              <a:t>B.	3</a:t>
            </a:r>
          </a:p>
          <a:p>
            <a:r>
              <a:rPr lang="en-US" dirty="0"/>
              <a:t>C.	4</a:t>
            </a:r>
          </a:p>
          <a:p>
            <a:r>
              <a:rPr lang="en-US" dirty="0"/>
              <a:t>D.	5</a:t>
            </a:r>
          </a:p>
          <a:p>
            <a:r>
              <a:rPr lang="en-US" dirty="0"/>
              <a:t>Answer: A) 2</a:t>
            </a:r>
          </a:p>
          <a:p>
            <a:r>
              <a:rPr lang="en-US" dirty="0"/>
              <a:t>Explanation:</a:t>
            </a:r>
          </a:p>
          <a:p>
            <a:r>
              <a:rPr lang="en-US" dirty="0"/>
              <a:t>There are two methods for retrieving records from a database: eager fetch and lazy fetch.</a:t>
            </a:r>
          </a:p>
        </p:txBody>
      </p:sp>
      <p:sp>
        <p:nvSpPr>
          <p:cNvPr id="6" name="TextBox 5">
            <a:extLst>
              <a:ext uri="{FF2B5EF4-FFF2-40B4-BE49-F238E27FC236}">
                <a16:creationId xmlns:a16="http://schemas.microsoft.com/office/drawing/2014/main" id="{DC007CEE-3D2C-F917-9BF7-996B00298ADD}"/>
              </a:ext>
            </a:extLst>
          </p:cNvPr>
          <p:cNvSpPr txBox="1"/>
          <p:nvPr/>
        </p:nvSpPr>
        <p:spPr>
          <a:xfrm>
            <a:off x="3049772" y="237033"/>
            <a:ext cx="6092456" cy="646331"/>
          </a:xfrm>
          <a:prstGeom prst="rect">
            <a:avLst/>
          </a:prstGeom>
          <a:noFill/>
        </p:spPr>
        <p:txBody>
          <a:bodyPr wrap="square">
            <a:spAutoFit/>
          </a:bodyPr>
          <a:lstStyle/>
          <a:p>
            <a:pPr algn="ctr"/>
            <a:r>
              <a:rPr lang="en-US" sz="3600" b="1" dirty="0"/>
              <a:t>Daily Quiz - MCQ</a:t>
            </a:r>
          </a:p>
        </p:txBody>
      </p:sp>
    </p:spTree>
    <p:extLst>
      <p:ext uri="{BB962C8B-B14F-4D97-AF65-F5344CB8AC3E}">
        <p14:creationId xmlns:p14="http://schemas.microsoft.com/office/powerpoint/2010/main" val="3867029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C8B5D6-5748-7271-A66C-6B1F5260B445}"/>
              </a:ext>
            </a:extLst>
          </p:cNvPr>
          <p:cNvSpPr>
            <a:spLocks noGrp="1"/>
          </p:cNvSpPr>
          <p:nvPr>
            <p:ph type="dt" sz="half" idx="10"/>
          </p:nvPr>
        </p:nvSpPr>
        <p:spPr/>
        <p:txBody>
          <a:bodyPr/>
          <a:lstStyle/>
          <a:p>
            <a:fld id="{6BC8F6B0-ED66-45E9-A371-CE7A809F20EF}" type="datetime1">
              <a:rPr lang="en-US" smtClean="0"/>
              <a:t>1/29/2025</a:t>
            </a:fld>
            <a:endParaRPr lang="en-IN"/>
          </a:p>
        </p:txBody>
      </p:sp>
      <p:sp>
        <p:nvSpPr>
          <p:cNvPr id="3" name="Footer Placeholder 2">
            <a:extLst>
              <a:ext uri="{FF2B5EF4-FFF2-40B4-BE49-F238E27FC236}">
                <a16:creationId xmlns:a16="http://schemas.microsoft.com/office/drawing/2014/main" id="{2365F111-C78D-7A8E-64DD-1CC71B0F5565}"/>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9EB91B9-8832-BA87-62D2-82E26741C9AF}"/>
              </a:ext>
            </a:extLst>
          </p:cNvPr>
          <p:cNvSpPr>
            <a:spLocks noGrp="1"/>
          </p:cNvSpPr>
          <p:nvPr>
            <p:ph type="sldNum" sz="quarter" idx="12"/>
          </p:nvPr>
        </p:nvSpPr>
        <p:spPr/>
        <p:txBody>
          <a:bodyPr/>
          <a:lstStyle/>
          <a:p>
            <a:fld id="{D4AC43BF-6EE8-4137-B6AC-14832BEEB3CF}" type="slidenum">
              <a:rPr lang="en-IN" smtClean="0"/>
              <a:t>67</a:t>
            </a:fld>
            <a:endParaRPr lang="en-IN"/>
          </a:p>
        </p:txBody>
      </p:sp>
      <p:sp>
        <p:nvSpPr>
          <p:cNvPr id="5" name="Rectangle 4">
            <a:extLst>
              <a:ext uri="{FF2B5EF4-FFF2-40B4-BE49-F238E27FC236}">
                <a16:creationId xmlns:a16="http://schemas.microsoft.com/office/drawing/2014/main" id="{03C425D5-45BC-5749-F3FA-D37EFB32F7EC}"/>
              </a:ext>
            </a:extLst>
          </p:cNvPr>
          <p:cNvSpPr/>
          <p:nvPr/>
        </p:nvSpPr>
        <p:spPr>
          <a:xfrm>
            <a:off x="1066800" y="1304198"/>
            <a:ext cx="10210800" cy="4524315"/>
          </a:xfrm>
          <a:prstGeom prst="rect">
            <a:avLst/>
          </a:prstGeom>
        </p:spPr>
        <p:txBody>
          <a:bodyPr wrap="square">
            <a:spAutoFit/>
          </a:bodyPr>
          <a:lstStyle/>
          <a:p>
            <a:r>
              <a:rPr lang="en-IN" b="1" dirty="0"/>
              <a:t>26. ____ is used to create queries against entities to store in a relational database.</a:t>
            </a:r>
          </a:p>
          <a:p>
            <a:r>
              <a:rPr lang="en-IN" dirty="0"/>
              <a:t>A.	JPA API</a:t>
            </a:r>
          </a:p>
          <a:p>
            <a:r>
              <a:rPr lang="en-IN" dirty="0"/>
              <a:t>B.	Persistence Objects</a:t>
            </a:r>
          </a:p>
          <a:p>
            <a:r>
              <a:rPr lang="en-IN" dirty="0"/>
              <a:t>C.	ORM</a:t>
            </a:r>
          </a:p>
          <a:p>
            <a:r>
              <a:rPr lang="en-IN" dirty="0"/>
              <a:t>D.	JPQL</a:t>
            </a:r>
          </a:p>
          <a:p>
            <a:r>
              <a:rPr lang="en-IN" dirty="0"/>
              <a:t>Answer: D) JPQL</a:t>
            </a:r>
          </a:p>
          <a:p>
            <a:r>
              <a:rPr lang="en-IN" dirty="0"/>
              <a:t>Explanation:</a:t>
            </a:r>
          </a:p>
          <a:p>
            <a:r>
              <a:rPr lang="en-IN" dirty="0"/>
              <a:t>JPQL is used to create queries against entities to store in a relational database.</a:t>
            </a:r>
          </a:p>
          <a:p>
            <a:endParaRPr lang="en-IN" dirty="0"/>
          </a:p>
          <a:p>
            <a:r>
              <a:rPr lang="en-IN" b="1" dirty="0"/>
              <a:t>27. What is JPQL?</a:t>
            </a:r>
          </a:p>
          <a:p>
            <a:r>
              <a:rPr lang="en-IN" dirty="0"/>
              <a:t>A.	Java Programming Querying Language</a:t>
            </a:r>
          </a:p>
          <a:p>
            <a:r>
              <a:rPr lang="en-IN" dirty="0"/>
              <a:t>B.	Java Programs Query Language</a:t>
            </a:r>
          </a:p>
          <a:p>
            <a:r>
              <a:rPr lang="en-IN" dirty="0"/>
              <a:t>C.	Java persistence Query Language</a:t>
            </a:r>
          </a:p>
          <a:p>
            <a:r>
              <a:rPr lang="en-IN" dirty="0"/>
              <a:t>Answer: C) Java persistence Query Language</a:t>
            </a:r>
          </a:p>
          <a:p>
            <a:r>
              <a:rPr lang="en-IN" dirty="0"/>
              <a:t>Explanation:</a:t>
            </a:r>
          </a:p>
          <a:p>
            <a:r>
              <a:rPr lang="en-IN" dirty="0"/>
              <a:t>JPQL stands for Java Persistence Query Language.</a:t>
            </a:r>
          </a:p>
        </p:txBody>
      </p:sp>
      <p:sp>
        <p:nvSpPr>
          <p:cNvPr id="6" name="TextBox 5">
            <a:extLst>
              <a:ext uri="{FF2B5EF4-FFF2-40B4-BE49-F238E27FC236}">
                <a16:creationId xmlns:a16="http://schemas.microsoft.com/office/drawing/2014/main" id="{A703313E-A9C7-C425-5494-166CC8C7D6F4}"/>
              </a:ext>
            </a:extLst>
          </p:cNvPr>
          <p:cNvSpPr txBox="1"/>
          <p:nvPr/>
        </p:nvSpPr>
        <p:spPr>
          <a:xfrm>
            <a:off x="3049772" y="237033"/>
            <a:ext cx="6092456" cy="646331"/>
          </a:xfrm>
          <a:prstGeom prst="rect">
            <a:avLst/>
          </a:prstGeom>
          <a:noFill/>
        </p:spPr>
        <p:txBody>
          <a:bodyPr wrap="square">
            <a:spAutoFit/>
          </a:bodyPr>
          <a:lstStyle/>
          <a:p>
            <a:pPr algn="ctr"/>
            <a:r>
              <a:rPr lang="en-US" sz="3600" b="1" dirty="0"/>
              <a:t>Daily Quiz - MCQ</a:t>
            </a:r>
          </a:p>
        </p:txBody>
      </p:sp>
    </p:spTree>
    <p:extLst>
      <p:ext uri="{BB962C8B-B14F-4D97-AF65-F5344CB8AC3E}">
        <p14:creationId xmlns:p14="http://schemas.microsoft.com/office/powerpoint/2010/main" val="1053550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384FF-9C74-C5F3-C158-FCCFEE29B50F}"/>
              </a:ext>
            </a:extLst>
          </p:cNvPr>
          <p:cNvSpPr>
            <a:spLocks noGrp="1"/>
          </p:cNvSpPr>
          <p:nvPr>
            <p:ph type="dt" sz="half" idx="10"/>
          </p:nvPr>
        </p:nvSpPr>
        <p:spPr/>
        <p:txBody>
          <a:bodyPr/>
          <a:lstStyle/>
          <a:p>
            <a:fld id="{0599204F-94B2-483C-A4E0-64B397034D65}" type="datetime1">
              <a:rPr lang="en-US" smtClean="0"/>
              <a:t>1/29/2025</a:t>
            </a:fld>
            <a:endParaRPr lang="en-IN"/>
          </a:p>
        </p:txBody>
      </p:sp>
      <p:sp>
        <p:nvSpPr>
          <p:cNvPr id="3" name="Footer Placeholder 2">
            <a:extLst>
              <a:ext uri="{FF2B5EF4-FFF2-40B4-BE49-F238E27FC236}">
                <a16:creationId xmlns:a16="http://schemas.microsoft.com/office/drawing/2014/main" id="{E87984C3-E867-B18D-F3DE-1A5EB77EB903}"/>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62E5D8C5-BCE3-3B5C-F7B0-42223B20AE7A}"/>
              </a:ext>
            </a:extLst>
          </p:cNvPr>
          <p:cNvSpPr>
            <a:spLocks noGrp="1"/>
          </p:cNvSpPr>
          <p:nvPr>
            <p:ph type="sldNum" sz="quarter" idx="12"/>
          </p:nvPr>
        </p:nvSpPr>
        <p:spPr/>
        <p:txBody>
          <a:bodyPr/>
          <a:lstStyle/>
          <a:p>
            <a:fld id="{D4AC43BF-6EE8-4137-B6AC-14832BEEB3CF}" type="slidenum">
              <a:rPr lang="en-IN" smtClean="0"/>
              <a:t>68</a:t>
            </a:fld>
            <a:endParaRPr lang="en-IN"/>
          </a:p>
        </p:txBody>
      </p:sp>
      <p:sp>
        <p:nvSpPr>
          <p:cNvPr id="5" name="Rectangle 4">
            <a:extLst>
              <a:ext uri="{FF2B5EF4-FFF2-40B4-BE49-F238E27FC236}">
                <a16:creationId xmlns:a16="http://schemas.microsoft.com/office/drawing/2014/main" id="{0763102E-7AD6-382D-169E-3E1273EFD499}"/>
              </a:ext>
            </a:extLst>
          </p:cNvPr>
          <p:cNvSpPr/>
          <p:nvPr/>
        </p:nvSpPr>
        <p:spPr>
          <a:xfrm>
            <a:off x="1066800" y="1304198"/>
            <a:ext cx="10210800" cy="4524315"/>
          </a:xfrm>
          <a:prstGeom prst="rect">
            <a:avLst/>
          </a:prstGeom>
        </p:spPr>
        <p:txBody>
          <a:bodyPr wrap="square">
            <a:spAutoFit/>
          </a:bodyPr>
          <a:lstStyle/>
          <a:p>
            <a:r>
              <a:rPr lang="en-IN" b="1" dirty="0"/>
              <a:t>26. ____ is used to create queries against entities to store in a relational database.</a:t>
            </a:r>
          </a:p>
          <a:p>
            <a:r>
              <a:rPr lang="en-IN" dirty="0"/>
              <a:t>A.	JPA API</a:t>
            </a:r>
          </a:p>
          <a:p>
            <a:r>
              <a:rPr lang="en-IN" dirty="0"/>
              <a:t>B.	Persistence Objects</a:t>
            </a:r>
          </a:p>
          <a:p>
            <a:r>
              <a:rPr lang="en-IN" dirty="0"/>
              <a:t>C.	ORM</a:t>
            </a:r>
          </a:p>
          <a:p>
            <a:r>
              <a:rPr lang="en-IN" dirty="0"/>
              <a:t>D.	JPQL</a:t>
            </a:r>
          </a:p>
          <a:p>
            <a:r>
              <a:rPr lang="en-IN" dirty="0"/>
              <a:t>Answer: D) JPQL</a:t>
            </a:r>
          </a:p>
          <a:p>
            <a:r>
              <a:rPr lang="en-IN" dirty="0"/>
              <a:t>Explanation:</a:t>
            </a:r>
          </a:p>
          <a:p>
            <a:r>
              <a:rPr lang="en-IN" dirty="0"/>
              <a:t>JPQL is used to create queries against entities to store in a relational database.</a:t>
            </a:r>
          </a:p>
          <a:p>
            <a:endParaRPr lang="en-IN" dirty="0"/>
          </a:p>
          <a:p>
            <a:r>
              <a:rPr lang="en-IN" b="1" dirty="0"/>
              <a:t>27. What is JPQL?</a:t>
            </a:r>
          </a:p>
          <a:p>
            <a:r>
              <a:rPr lang="en-IN" dirty="0"/>
              <a:t>A.	Java Programming Querying Language</a:t>
            </a:r>
          </a:p>
          <a:p>
            <a:r>
              <a:rPr lang="en-IN" dirty="0"/>
              <a:t>B.	Java Programs Query Language</a:t>
            </a:r>
          </a:p>
          <a:p>
            <a:r>
              <a:rPr lang="en-IN" dirty="0"/>
              <a:t>C.	Java persistence Query Language</a:t>
            </a:r>
          </a:p>
          <a:p>
            <a:r>
              <a:rPr lang="en-IN" dirty="0"/>
              <a:t>Answer: C) Java persistence Query Language</a:t>
            </a:r>
          </a:p>
          <a:p>
            <a:r>
              <a:rPr lang="en-IN" dirty="0"/>
              <a:t>Explanation:</a:t>
            </a:r>
          </a:p>
          <a:p>
            <a:r>
              <a:rPr lang="en-IN" dirty="0"/>
              <a:t>JPQL stands for Java Persistence Query Language.</a:t>
            </a:r>
          </a:p>
        </p:txBody>
      </p:sp>
      <p:sp>
        <p:nvSpPr>
          <p:cNvPr id="6" name="TextBox 5">
            <a:extLst>
              <a:ext uri="{FF2B5EF4-FFF2-40B4-BE49-F238E27FC236}">
                <a16:creationId xmlns:a16="http://schemas.microsoft.com/office/drawing/2014/main" id="{9535DC44-1C7A-4475-CA0C-20C1216ED50D}"/>
              </a:ext>
            </a:extLst>
          </p:cNvPr>
          <p:cNvSpPr txBox="1"/>
          <p:nvPr/>
        </p:nvSpPr>
        <p:spPr>
          <a:xfrm>
            <a:off x="3049772" y="237033"/>
            <a:ext cx="6092456" cy="646331"/>
          </a:xfrm>
          <a:prstGeom prst="rect">
            <a:avLst/>
          </a:prstGeom>
          <a:noFill/>
        </p:spPr>
        <p:txBody>
          <a:bodyPr wrap="square">
            <a:spAutoFit/>
          </a:bodyPr>
          <a:lstStyle/>
          <a:p>
            <a:pPr algn="ctr"/>
            <a:r>
              <a:rPr lang="en-US" sz="3600" b="1" dirty="0"/>
              <a:t>Daily Quiz - MCQ</a:t>
            </a:r>
          </a:p>
        </p:txBody>
      </p:sp>
    </p:spTree>
    <p:extLst>
      <p:ext uri="{BB962C8B-B14F-4D97-AF65-F5344CB8AC3E}">
        <p14:creationId xmlns:p14="http://schemas.microsoft.com/office/powerpoint/2010/main" val="11028285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525A6-5C26-5F7D-E0F1-14B2ACC47067}"/>
              </a:ext>
            </a:extLst>
          </p:cNvPr>
          <p:cNvSpPr>
            <a:spLocks noGrp="1"/>
          </p:cNvSpPr>
          <p:nvPr>
            <p:ph type="dt" sz="half" idx="10"/>
          </p:nvPr>
        </p:nvSpPr>
        <p:spPr/>
        <p:txBody>
          <a:bodyPr/>
          <a:lstStyle/>
          <a:p>
            <a:fld id="{1F757AB6-3ABD-4E4B-80EF-C2CCADCF5AB7}" type="datetime1">
              <a:rPr lang="en-US" smtClean="0"/>
              <a:t>1/29/2025</a:t>
            </a:fld>
            <a:endParaRPr lang="en-IN"/>
          </a:p>
        </p:txBody>
      </p:sp>
      <p:sp>
        <p:nvSpPr>
          <p:cNvPr id="3" name="Footer Placeholder 2">
            <a:extLst>
              <a:ext uri="{FF2B5EF4-FFF2-40B4-BE49-F238E27FC236}">
                <a16:creationId xmlns:a16="http://schemas.microsoft.com/office/drawing/2014/main" id="{792CF02D-49B4-97BC-D142-31B9AD951A0A}"/>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989043B-3640-9477-F744-1CD3B55CECF8}"/>
              </a:ext>
            </a:extLst>
          </p:cNvPr>
          <p:cNvSpPr>
            <a:spLocks noGrp="1"/>
          </p:cNvSpPr>
          <p:nvPr>
            <p:ph type="sldNum" sz="quarter" idx="12"/>
          </p:nvPr>
        </p:nvSpPr>
        <p:spPr/>
        <p:txBody>
          <a:bodyPr/>
          <a:lstStyle/>
          <a:p>
            <a:fld id="{D4AC43BF-6EE8-4137-B6AC-14832BEEB3CF}" type="slidenum">
              <a:rPr lang="en-IN" smtClean="0"/>
              <a:t>69</a:t>
            </a:fld>
            <a:endParaRPr lang="en-IN"/>
          </a:p>
        </p:txBody>
      </p:sp>
      <p:sp>
        <p:nvSpPr>
          <p:cNvPr id="5" name="Rectangle 4">
            <a:extLst>
              <a:ext uri="{FF2B5EF4-FFF2-40B4-BE49-F238E27FC236}">
                <a16:creationId xmlns:a16="http://schemas.microsoft.com/office/drawing/2014/main" id="{F137F948-BD38-45F6-C004-A7D9CE553545}"/>
              </a:ext>
            </a:extLst>
          </p:cNvPr>
          <p:cNvSpPr/>
          <p:nvPr/>
        </p:nvSpPr>
        <p:spPr>
          <a:xfrm>
            <a:off x="762000" y="1225689"/>
            <a:ext cx="10591800" cy="5355312"/>
          </a:xfrm>
          <a:prstGeom prst="rect">
            <a:avLst/>
          </a:prstGeom>
        </p:spPr>
        <p:txBody>
          <a:bodyPr wrap="square">
            <a:spAutoFit/>
          </a:bodyPr>
          <a:lstStyle/>
          <a:p>
            <a:r>
              <a:rPr lang="en-US" b="1" dirty="0"/>
              <a:t>28. The Java class encapsulates instance data and behaviors into a single unit known as an ____.</a:t>
            </a:r>
          </a:p>
          <a:p>
            <a:r>
              <a:rPr lang="en-US" dirty="0"/>
              <a:t>A.	Object</a:t>
            </a:r>
          </a:p>
          <a:p>
            <a:r>
              <a:rPr lang="en-US" dirty="0"/>
              <a:t>B.	Instance</a:t>
            </a:r>
          </a:p>
          <a:p>
            <a:r>
              <a:rPr lang="en-US" dirty="0"/>
              <a:t>C.	Persistence Class</a:t>
            </a:r>
          </a:p>
          <a:p>
            <a:r>
              <a:rPr lang="en-US" dirty="0"/>
              <a:t>D.	Java RMI</a:t>
            </a:r>
          </a:p>
          <a:p>
            <a:r>
              <a:rPr lang="en-US" dirty="0"/>
              <a:t>Answer: A) Object</a:t>
            </a:r>
          </a:p>
          <a:p>
            <a:r>
              <a:rPr lang="en-US" dirty="0"/>
              <a:t>Explanation:</a:t>
            </a:r>
          </a:p>
          <a:p>
            <a:r>
              <a:rPr lang="en-US" dirty="0"/>
              <a:t>The Java class encapsulates instance data and behaviors into a single unit known as an object.</a:t>
            </a:r>
          </a:p>
          <a:p>
            <a:endParaRPr lang="en-US" dirty="0"/>
          </a:p>
          <a:p>
            <a:r>
              <a:rPr lang="en-US" b="1" dirty="0"/>
              <a:t>29. The related entities are obtained alongside the primary item in a single query under the ____ strategy.</a:t>
            </a:r>
          </a:p>
          <a:p>
            <a:r>
              <a:rPr lang="en-US" dirty="0"/>
              <a:t>A.	Eager Fetch</a:t>
            </a:r>
          </a:p>
          <a:p>
            <a:r>
              <a:rPr lang="en-US" dirty="0"/>
              <a:t>B.	Lazy Fetch</a:t>
            </a:r>
          </a:p>
          <a:p>
            <a:r>
              <a:rPr lang="en-US" dirty="0"/>
              <a:t>Answer: A) Eager Fetch</a:t>
            </a:r>
          </a:p>
          <a:p>
            <a:r>
              <a:rPr lang="en-US" dirty="0"/>
              <a:t>Explanation:</a:t>
            </a:r>
          </a:p>
          <a:p>
            <a:r>
              <a:rPr lang="en-US" dirty="0"/>
              <a:t>The related entities are obtained alongside the primary item in a single query under the Eager Fetch strategy.</a:t>
            </a:r>
          </a:p>
          <a:p>
            <a:r>
              <a:rPr lang="en-US" dirty="0"/>
              <a:t>.</a:t>
            </a:r>
          </a:p>
        </p:txBody>
      </p:sp>
      <p:sp>
        <p:nvSpPr>
          <p:cNvPr id="6" name="TextBox 5">
            <a:extLst>
              <a:ext uri="{FF2B5EF4-FFF2-40B4-BE49-F238E27FC236}">
                <a16:creationId xmlns:a16="http://schemas.microsoft.com/office/drawing/2014/main" id="{FA436DAB-7F90-6A76-4D05-BF96C8DE35E1}"/>
              </a:ext>
            </a:extLst>
          </p:cNvPr>
          <p:cNvSpPr txBox="1"/>
          <p:nvPr/>
        </p:nvSpPr>
        <p:spPr>
          <a:xfrm>
            <a:off x="3049772" y="388691"/>
            <a:ext cx="6092456" cy="584775"/>
          </a:xfrm>
          <a:prstGeom prst="rect">
            <a:avLst/>
          </a:prstGeom>
          <a:noFill/>
        </p:spPr>
        <p:txBody>
          <a:bodyPr wrap="square">
            <a:spAutoFit/>
          </a:bodyPr>
          <a:lstStyle/>
          <a:p>
            <a:pPr algn="ctr">
              <a:defRPr/>
            </a:pPr>
            <a:r>
              <a:rPr lang="en-US" sz="3200" dirty="0">
                <a:latin typeface="Times New Roman" panose="02020603050405020304" pitchFamily="18" charset="0"/>
                <a:cs typeface="Times New Roman" panose="02020603050405020304" pitchFamily="18" charset="0"/>
              </a:rPr>
              <a:t>Daily Quiz-MCQ</a:t>
            </a:r>
          </a:p>
        </p:txBody>
      </p:sp>
    </p:spTree>
    <p:extLst>
      <p:ext uri="{BB962C8B-B14F-4D97-AF65-F5344CB8AC3E}">
        <p14:creationId xmlns:p14="http://schemas.microsoft.com/office/powerpoint/2010/main" val="185070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CEE1F2-8A48-432C-A1C4-BC98E4C98198}" type="datetime1">
              <a:rPr lang="en-US" smtClean="0"/>
              <a:t>1/29/2025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AMICSE0601/ACSE0601/ACSEHO601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3" name="TextBox 2">
            <a:extLst>
              <a:ext uri="{FF2B5EF4-FFF2-40B4-BE49-F238E27FC236}">
                <a16:creationId xmlns:a16="http://schemas.microsoft.com/office/drawing/2014/main" id="{07EDAECE-F1A2-4825-A638-E1CFABC16E4B}"/>
              </a:ext>
            </a:extLst>
          </p:cNvPr>
          <p:cNvSpPr txBox="1"/>
          <p:nvPr/>
        </p:nvSpPr>
        <p:spPr>
          <a:xfrm>
            <a:off x="3048000" y="346276"/>
            <a:ext cx="6096000" cy="584775"/>
          </a:xfrm>
          <a:prstGeom prst="rect">
            <a:avLst/>
          </a:prstGeom>
          <a:noFill/>
        </p:spPr>
        <p:txBody>
          <a:bodyPr wrap="square">
            <a:spAutoFit/>
          </a:bodyPr>
          <a:lstStyle/>
          <a:p>
            <a:pPr algn="ctr">
              <a:spcBef>
                <a:spcPct val="0"/>
              </a:spcBef>
              <a:defRPr/>
            </a:pPr>
            <a:r>
              <a:rPr lang="en-IN" sz="3200" b="1" dirty="0"/>
              <a:t>Branch Wise Application</a:t>
            </a:r>
            <a:endParaRPr lang="en-IN" sz="3200" dirty="0"/>
          </a:p>
        </p:txBody>
      </p:sp>
      <p:sp>
        <p:nvSpPr>
          <p:cNvPr id="7" name="TextBox 6">
            <a:extLst>
              <a:ext uri="{FF2B5EF4-FFF2-40B4-BE49-F238E27FC236}">
                <a16:creationId xmlns:a16="http://schemas.microsoft.com/office/drawing/2014/main" id="{778ABD08-1A81-8848-B5BE-D8FC689F7DBC}"/>
              </a:ext>
            </a:extLst>
          </p:cNvPr>
          <p:cNvSpPr txBox="1"/>
          <p:nvPr/>
        </p:nvSpPr>
        <p:spPr>
          <a:xfrm>
            <a:off x="1936955" y="1335154"/>
            <a:ext cx="8858864" cy="4401205"/>
          </a:xfrm>
          <a:prstGeom prst="rect">
            <a:avLst/>
          </a:prstGeom>
          <a:solidFill>
            <a:schemeClr val="accent2">
              <a:lumMod val="20000"/>
              <a:lumOff val="80000"/>
            </a:schemeClr>
          </a:solidFill>
        </p:spPr>
        <p:txBody>
          <a:bodyPr wrap="square">
            <a:spAutoFit/>
          </a:bodyPr>
          <a:lstStyle/>
          <a:p>
            <a:pPr marL="514350" indent="-514350">
              <a:buFont typeface="+mj-lt"/>
              <a:buAutoNum type="arabicPeriod"/>
            </a:pPr>
            <a:r>
              <a:rPr lang="en-IN" sz="2800" b="0" i="0" dirty="0">
                <a:solidFill>
                  <a:srgbClr val="242424"/>
                </a:solidFill>
                <a:effectLst/>
                <a:latin typeface="Segoe UI" panose="020B0502040204020203" pitchFamily="34" charset="0"/>
              </a:rPr>
              <a:t>Desktop GUI Applications</a:t>
            </a:r>
          </a:p>
          <a:p>
            <a:pPr marL="514350" indent="-514350">
              <a:buFont typeface="+mj-lt"/>
              <a:buAutoNum type="arabicPeriod"/>
            </a:pPr>
            <a:r>
              <a:rPr lang="en-IN" sz="2800" b="0" i="0" dirty="0">
                <a:solidFill>
                  <a:srgbClr val="242424"/>
                </a:solidFill>
                <a:effectLst/>
                <a:latin typeface="Segoe UI" panose="020B0502040204020203" pitchFamily="34" charset="0"/>
              </a:rPr>
              <a:t>Mobile Applications</a:t>
            </a:r>
          </a:p>
          <a:p>
            <a:pPr marL="514350" indent="-514350">
              <a:buFont typeface="+mj-lt"/>
              <a:buAutoNum type="arabicPeriod"/>
            </a:pPr>
            <a:r>
              <a:rPr lang="en-IN" sz="2800" b="0" i="0" dirty="0">
                <a:solidFill>
                  <a:srgbClr val="242424"/>
                </a:solidFill>
                <a:effectLst/>
                <a:latin typeface="Segoe UI" panose="020B0502040204020203" pitchFamily="34" charset="0"/>
              </a:rPr>
              <a:t>Enterprise Applications</a:t>
            </a:r>
          </a:p>
          <a:p>
            <a:pPr marL="514350" indent="-514350">
              <a:buFont typeface="+mj-lt"/>
              <a:buAutoNum type="arabicPeriod"/>
            </a:pPr>
            <a:r>
              <a:rPr lang="en-IN" sz="2800" b="0" i="0" dirty="0">
                <a:solidFill>
                  <a:srgbClr val="242424"/>
                </a:solidFill>
                <a:effectLst/>
                <a:latin typeface="Segoe UI" panose="020B0502040204020203" pitchFamily="34" charset="0"/>
              </a:rPr>
              <a:t>Scientific Applications</a:t>
            </a:r>
          </a:p>
          <a:p>
            <a:pPr marL="514350" indent="-514350">
              <a:buFont typeface="+mj-lt"/>
              <a:buAutoNum type="arabicPeriod"/>
            </a:pPr>
            <a:r>
              <a:rPr lang="en-IN" sz="2800" b="0" i="0" dirty="0">
                <a:solidFill>
                  <a:srgbClr val="242424"/>
                </a:solidFill>
                <a:effectLst/>
                <a:latin typeface="Segoe UI" panose="020B0502040204020203" pitchFamily="34" charset="0"/>
              </a:rPr>
              <a:t>Web-based Applications</a:t>
            </a:r>
          </a:p>
          <a:p>
            <a:pPr marL="514350" indent="-514350">
              <a:buFont typeface="+mj-lt"/>
              <a:buAutoNum type="arabicPeriod"/>
            </a:pPr>
            <a:r>
              <a:rPr lang="en-IN" sz="2800" b="0" i="0" dirty="0">
                <a:solidFill>
                  <a:srgbClr val="242424"/>
                </a:solidFill>
                <a:effectLst/>
                <a:latin typeface="Segoe UI" panose="020B0502040204020203" pitchFamily="34" charset="0"/>
              </a:rPr>
              <a:t>Distributed Applications</a:t>
            </a:r>
          </a:p>
          <a:p>
            <a:pPr marL="514350" indent="-514350">
              <a:buFont typeface="+mj-lt"/>
              <a:buAutoNum type="arabicPeriod"/>
            </a:pPr>
            <a:r>
              <a:rPr lang="en-IN" sz="2800" b="0" i="0" dirty="0">
                <a:solidFill>
                  <a:srgbClr val="242424"/>
                </a:solidFill>
                <a:effectLst/>
                <a:latin typeface="Segoe UI" panose="020B0502040204020203" pitchFamily="34" charset="0"/>
              </a:rPr>
              <a:t>Cloud-based Applications</a:t>
            </a:r>
          </a:p>
          <a:p>
            <a:pPr marL="514350" indent="-514350">
              <a:buFont typeface="+mj-lt"/>
              <a:buAutoNum type="arabicPeriod"/>
            </a:pPr>
            <a:r>
              <a:rPr lang="en-IN" sz="2800" b="0" i="0" dirty="0">
                <a:solidFill>
                  <a:srgbClr val="242424"/>
                </a:solidFill>
                <a:effectLst/>
                <a:latin typeface="Segoe UI" panose="020B0502040204020203" pitchFamily="34" charset="0"/>
              </a:rPr>
              <a:t>Web servers and Application servers</a:t>
            </a:r>
          </a:p>
          <a:p>
            <a:pPr marL="514350" indent="-514350">
              <a:buFont typeface="+mj-lt"/>
              <a:buAutoNum type="arabicPeriod"/>
            </a:pPr>
            <a:r>
              <a:rPr lang="en-IN" sz="2800" b="0" i="0" dirty="0">
                <a:solidFill>
                  <a:srgbClr val="242424"/>
                </a:solidFill>
                <a:effectLst/>
                <a:latin typeface="Segoe UI" panose="020B0502040204020203" pitchFamily="34" charset="0"/>
              </a:rPr>
              <a:t>Software Tools</a:t>
            </a:r>
          </a:p>
          <a:p>
            <a:pPr marL="514350" indent="-514350">
              <a:buFont typeface="+mj-lt"/>
              <a:buAutoNum type="arabicPeriod"/>
            </a:pPr>
            <a:r>
              <a:rPr lang="en-IN" sz="2800" b="0" i="0" dirty="0">
                <a:solidFill>
                  <a:srgbClr val="242424"/>
                </a:solidFill>
                <a:effectLst/>
                <a:latin typeface="Segoe UI" panose="020B0502040204020203" pitchFamily="34" charset="0"/>
              </a:rPr>
              <a:t>Gaming Applications</a:t>
            </a:r>
            <a:endParaRPr lang="en-IN" sz="2800" dirty="0"/>
          </a:p>
        </p:txBody>
      </p:sp>
    </p:spTree>
    <p:extLst>
      <p:ext uri="{BB962C8B-B14F-4D97-AF65-F5344CB8AC3E}">
        <p14:creationId xmlns:p14="http://schemas.microsoft.com/office/powerpoint/2010/main" val="8207057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F32E5-43EA-0FC1-9683-31FDB5A05766}"/>
              </a:ext>
            </a:extLst>
          </p:cNvPr>
          <p:cNvSpPr>
            <a:spLocks noGrp="1"/>
          </p:cNvSpPr>
          <p:nvPr>
            <p:ph type="dt" sz="half" idx="10"/>
          </p:nvPr>
        </p:nvSpPr>
        <p:spPr/>
        <p:txBody>
          <a:bodyPr/>
          <a:lstStyle/>
          <a:p>
            <a:fld id="{3018E186-201F-4D14-B19E-638A1C5BBAE3}" type="datetime1">
              <a:rPr lang="en-US" smtClean="0"/>
              <a:t>1/29/2025</a:t>
            </a:fld>
            <a:endParaRPr lang="en-IN"/>
          </a:p>
        </p:txBody>
      </p:sp>
      <p:sp>
        <p:nvSpPr>
          <p:cNvPr id="3" name="Footer Placeholder 2">
            <a:extLst>
              <a:ext uri="{FF2B5EF4-FFF2-40B4-BE49-F238E27FC236}">
                <a16:creationId xmlns:a16="http://schemas.microsoft.com/office/drawing/2014/main" id="{D2406E4D-2FD5-A73F-F18E-8332979EBD1F}"/>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B1D1F7C-948D-D339-F5A4-6F1BA4236C50}"/>
              </a:ext>
            </a:extLst>
          </p:cNvPr>
          <p:cNvSpPr>
            <a:spLocks noGrp="1"/>
          </p:cNvSpPr>
          <p:nvPr>
            <p:ph type="sldNum" sz="quarter" idx="12"/>
          </p:nvPr>
        </p:nvSpPr>
        <p:spPr/>
        <p:txBody>
          <a:bodyPr/>
          <a:lstStyle/>
          <a:p>
            <a:fld id="{D4AC43BF-6EE8-4137-B6AC-14832BEEB3CF}" type="slidenum">
              <a:rPr lang="en-IN" smtClean="0"/>
              <a:t>70</a:t>
            </a:fld>
            <a:endParaRPr lang="en-IN"/>
          </a:p>
        </p:txBody>
      </p:sp>
      <p:sp>
        <p:nvSpPr>
          <p:cNvPr id="5" name="Rectangle 4">
            <a:extLst>
              <a:ext uri="{FF2B5EF4-FFF2-40B4-BE49-F238E27FC236}">
                <a16:creationId xmlns:a16="http://schemas.microsoft.com/office/drawing/2014/main" id="{820F91E4-DC47-3BEB-69FE-0C4A9AF9131A}"/>
              </a:ext>
            </a:extLst>
          </p:cNvPr>
          <p:cNvSpPr/>
          <p:nvPr/>
        </p:nvSpPr>
        <p:spPr>
          <a:xfrm>
            <a:off x="1066800" y="1219200"/>
            <a:ext cx="9829800" cy="4524315"/>
          </a:xfrm>
          <a:prstGeom prst="rect">
            <a:avLst/>
          </a:prstGeom>
        </p:spPr>
        <p:txBody>
          <a:bodyPr wrap="square">
            <a:spAutoFit/>
          </a:bodyPr>
          <a:lstStyle/>
          <a:p>
            <a:r>
              <a:rPr lang="en-US" b="1" dirty="0"/>
              <a:t>30. Which of the following inheritance strategy maps all of an entity's subclasses to the same table in the database?</a:t>
            </a:r>
          </a:p>
          <a:p>
            <a:r>
              <a:rPr lang="en-US" dirty="0"/>
              <a:t>A.	Table per class strategy</a:t>
            </a:r>
          </a:p>
          <a:p>
            <a:r>
              <a:rPr lang="en-US" dirty="0"/>
              <a:t>B.	Joined table strategy</a:t>
            </a:r>
          </a:p>
          <a:p>
            <a:r>
              <a:rPr lang="en-US" dirty="0"/>
              <a:t>C.	Single table strategy</a:t>
            </a:r>
          </a:p>
          <a:p>
            <a:r>
              <a:rPr lang="en-US" dirty="0"/>
              <a:t>Answer: C) Single table strategy</a:t>
            </a:r>
          </a:p>
          <a:p>
            <a:r>
              <a:rPr lang="en-US" dirty="0"/>
              <a:t>Explanation:</a:t>
            </a:r>
          </a:p>
          <a:p>
            <a:r>
              <a:rPr lang="en-US" dirty="0"/>
              <a:t>Single table Strategy maps all of an entity's subclasses to the same table in the database.</a:t>
            </a:r>
          </a:p>
          <a:p>
            <a:endParaRPr lang="en-US" dirty="0"/>
          </a:p>
          <a:p>
            <a:r>
              <a:rPr lang="en-US" b="1" dirty="0"/>
              <a:t>31. The ____ strategy involves creating a table for each sub entity.</a:t>
            </a:r>
          </a:p>
          <a:p>
            <a:r>
              <a:rPr lang="en-US" dirty="0"/>
              <a:t>A.	Table per class strategy</a:t>
            </a:r>
          </a:p>
          <a:p>
            <a:r>
              <a:rPr lang="en-US" dirty="0"/>
              <a:t>B.	Joined table strategy</a:t>
            </a:r>
          </a:p>
          <a:p>
            <a:r>
              <a:rPr lang="en-US" dirty="0"/>
              <a:t>C.	Single table strategy</a:t>
            </a:r>
          </a:p>
          <a:p>
            <a:r>
              <a:rPr lang="en-US" dirty="0"/>
              <a:t>Answer: A) Table per class strategy</a:t>
            </a:r>
          </a:p>
          <a:p>
            <a:r>
              <a:rPr lang="en-US" dirty="0"/>
              <a:t>Explanation:</a:t>
            </a:r>
          </a:p>
          <a:p>
            <a:r>
              <a:rPr lang="en-US" dirty="0"/>
              <a:t>The table-per-class strategy involves creating a table for each sub-entity.</a:t>
            </a:r>
          </a:p>
        </p:txBody>
      </p:sp>
      <p:sp>
        <p:nvSpPr>
          <p:cNvPr id="7" name="TextBox 6">
            <a:extLst>
              <a:ext uri="{FF2B5EF4-FFF2-40B4-BE49-F238E27FC236}">
                <a16:creationId xmlns:a16="http://schemas.microsoft.com/office/drawing/2014/main" id="{B8163CC7-B3E2-098A-04D9-037403882CC3}"/>
              </a:ext>
            </a:extLst>
          </p:cNvPr>
          <p:cNvSpPr txBox="1"/>
          <p:nvPr/>
        </p:nvSpPr>
        <p:spPr>
          <a:xfrm>
            <a:off x="3049772" y="237033"/>
            <a:ext cx="6092456" cy="646331"/>
          </a:xfrm>
          <a:prstGeom prst="rect">
            <a:avLst/>
          </a:prstGeom>
          <a:noFill/>
        </p:spPr>
        <p:txBody>
          <a:bodyPr wrap="square">
            <a:spAutoFit/>
          </a:bodyPr>
          <a:lstStyle/>
          <a:p>
            <a:pPr algn="ctr"/>
            <a:r>
              <a:rPr lang="en-US" sz="3600" b="1" dirty="0"/>
              <a:t>Daily Quiz - MCQ</a:t>
            </a:r>
          </a:p>
        </p:txBody>
      </p:sp>
    </p:spTree>
    <p:extLst>
      <p:ext uri="{BB962C8B-B14F-4D97-AF65-F5344CB8AC3E}">
        <p14:creationId xmlns:p14="http://schemas.microsoft.com/office/powerpoint/2010/main" val="42825426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10895-B2E8-E4CB-488E-F008DDF2476F}"/>
              </a:ext>
            </a:extLst>
          </p:cNvPr>
          <p:cNvSpPr>
            <a:spLocks noGrp="1"/>
          </p:cNvSpPr>
          <p:nvPr>
            <p:ph type="dt" sz="half" idx="10"/>
          </p:nvPr>
        </p:nvSpPr>
        <p:spPr/>
        <p:txBody>
          <a:bodyPr/>
          <a:lstStyle/>
          <a:p>
            <a:fld id="{01D5AE55-60FE-41FB-9445-47A9570C2B7D}" type="datetime1">
              <a:rPr lang="en-US" smtClean="0"/>
              <a:t>1/29/2025</a:t>
            </a:fld>
            <a:endParaRPr lang="en-IN"/>
          </a:p>
        </p:txBody>
      </p:sp>
      <p:sp>
        <p:nvSpPr>
          <p:cNvPr id="3" name="Footer Placeholder 2">
            <a:extLst>
              <a:ext uri="{FF2B5EF4-FFF2-40B4-BE49-F238E27FC236}">
                <a16:creationId xmlns:a16="http://schemas.microsoft.com/office/drawing/2014/main" id="{DCF25A30-D103-D92A-664C-6565F8B967AA}"/>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18F6DF1-9837-B67A-6A8D-573CCC2D2216}"/>
              </a:ext>
            </a:extLst>
          </p:cNvPr>
          <p:cNvSpPr>
            <a:spLocks noGrp="1"/>
          </p:cNvSpPr>
          <p:nvPr>
            <p:ph type="sldNum" sz="quarter" idx="12"/>
          </p:nvPr>
        </p:nvSpPr>
        <p:spPr/>
        <p:txBody>
          <a:bodyPr/>
          <a:lstStyle/>
          <a:p>
            <a:fld id="{D4AC43BF-6EE8-4137-B6AC-14832BEEB3CF}" type="slidenum">
              <a:rPr lang="en-IN" smtClean="0"/>
              <a:t>71</a:t>
            </a:fld>
            <a:endParaRPr lang="en-IN"/>
          </a:p>
        </p:txBody>
      </p:sp>
      <p:sp>
        <p:nvSpPr>
          <p:cNvPr id="6" name="TextBox 5">
            <a:extLst>
              <a:ext uri="{FF2B5EF4-FFF2-40B4-BE49-F238E27FC236}">
                <a16:creationId xmlns:a16="http://schemas.microsoft.com/office/drawing/2014/main" id="{262AA6A1-16D7-B89E-B5DF-D8A920213933}"/>
              </a:ext>
            </a:extLst>
          </p:cNvPr>
          <p:cNvSpPr txBox="1"/>
          <p:nvPr/>
        </p:nvSpPr>
        <p:spPr>
          <a:xfrm>
            <a:off x="3258879" y="336329"/>
            <a:ext cx="6092456" cy="646331"/>
          </a:xfrm>
          <a:prstGeom prst="rect">
            <a:avLst/>
          </a:prstGeom>
          <a:noFill/>
        </p:spPr>
        <p:txBody>
          <a:bodyPr wrap="square">
            <a:spAutoFit/>
          </a:bodyPr>
          <a:lstStyle/>
          <a:p>
            <a:pPr algn="ctr"/>
            <a:r>
              <a:rPr lang="en-US" sz="3600" b="1" dirty="0"/>
              <a:t>Inserting an Entity</a:t>
            </a:r>
          </a:p>
        </p:txBody>
      </p:sp>
      <p:sp>
        <p:nvSpPr>
          <p:cNvPr id="7" name="Rectangle 6">
            <a:extLst>
              <a:ext uri="{FF2B5EF4-FFF2-40B4-BE49-F238E27FC236}">
                <a16:creationId xmlns:a16="http://schemas.microsoft.com/office/drawing/2014/main" id="{6F58C53B-DAA1-BA81-1919-1D78738B26EE}"/>
              </a:ext>
            </a:extLst>
          </p:cNvPr>
          <p:cNvSpPr/>
          <p:nvPr/>
        </p:nvSpPr>
        <p:spPr>
          <a:xfrm>
            <a:off x="73269" y="874102"/>
            <a:ext cx="121539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Create an entity class named as StudentEntity.java under </a:t>
            </a:r>
            <a:r>
              <a:rPr lang="en-US" sz="2000" dirty="0" err="1"/>
              <a:t>com.javatpoint.jpa.student</a:t>
            </a:r>
            <a:r>
              <a:rPr lang="en-US" sz="2000" dirty="0"/>
              <a:t> package that contains attributes </a:t>
            </a:r>
            <a:r>
              <a:rPr lang="en-US" sz="2000" dirty="0" err="1"/>
              <a:t>s_id</a:t>
            </a:r>
            <a:r>
              <a:rPr lang="en-US" sz="2000" dirty="0"/>
              <a:t>, </a:t>
            </a:r>
            <a:r>
              <a:rPr lang="en-US" sz="2000" dirty="0" err="1"/>
              <a:t>s_name</a:t>
            </a:r>
            <a:r>
              <a:rPr lang="en-US" sz="2000" dirty="0"/>
              <a:t>, </a:t>
            </a:r>
            <a:r>
              <a:rPr lang="en-US" sz="2000" dirty="0" err="1"/>
              <a:t>s_age</a:t>
            </a:r>
            <a:r>
              <a:rPr lang="en-US" sz="2000" dirty="0"/>
              <a:t>.</a:t>
            </a:r>
          </a:p>
          <a:p>
            <a:pPr marL="342900" indent="-342900">
              <a:lnSpc>
                <a:spcPct val="150000"/>
              </a:lnSpc>
              <a:buFont typeface="Arial" panose="020B0604020202020204" pitchFamily="34" charset="0"/>
              <a:buChar char="•"/>
            </a:pPr>
            <a:r>
              <a:rPr lang="en-US" sz="2000" dirty="0"/>
              <a:t>After the execution of the program, the student table is generated under MySQL </a:t>
            </a:r>
            <a:r>
              <a:rPr lang="en-US" sz="2000" dirty="0" err="1"/>
              <a:t>workbench.This</a:t>
            </a:r>
            <a:r>
              <a:rPr lang="en-US" sz="2000" dirty="0"/>
              <a:t> table contains the student </a:t>
            </a:r>
            <a:r>
              <a:rPr lang="en-US" sz="2000" dirty="0" err="1"/>
              <a:t>details.To</a:t>
            </a:r>
            <a:r>
              <a:rPr lang="en-US" sz="2000" dirty="0"/>
              <a:t> fetch data, run </a:t>
            </a:r>
            <a:r>
              <a:rPr lang="en-US" sz="2000" b="1" dirty="0"/>
              <a:t>select * from student</a:t>
            </a:r>
            <a:r>
              <a:rPr lang="en-US" sz="2000" dirty="0"/>
              <a:t> query in MySQL.</a:t>
            </a:r>
          </a:p>
        </p:txBody>
      </p:sp>
      <p:pic>
        <p:nvPicPr>
          <p:cNvPr id="8" name="Picture 7">
            <a:extLst>
              <a:ext uri="{FF2B5EF4-FFF2-40B4-BE49-F238E27FC236}">
                <a16:creationId xmlns:a16="http://schemas.microsoft.com/office/drawing/2014/main" id="{C256A2A1-3CEF-000D-1160-A19646A26B04}"/>
              </a:ext>
            </a:extLst>
          </p:cNvPr>
          <p:cNvPicPr>
            <a:picLocks noChangeAspect="1"/>
          </p:cNvPicPr>
          <p:nvPr/>
        </p:nvPicPr>
        <p:blipFill>
          <a:blip r:embed="rId2"/>
          <a:stretch>
            <a:fillRect/>
          </a:stretch>
        </p:blipFill>
        <p:spPr>
          <a:xfrm>
            <a:off x="2514600" y="3581400"/>
            <a:ext cx="3858905" cy="2209800"/>
          </a:xfrm>
          <a:prstGeom prst="rect">
            <a:avLst/>
          </a:prstGeom>
        </p:spPr>
      </p:pic>
    </p:spTree>
    <p:extLst>
      <p:ext uri="{BB962C8B-B14F-4D97-AF65-F5344CB8AC3E}">
        <p14:creationId xmlns:p14="http://schemas.microsoft.com/office/powerpoint/2010/main" val="1946039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AB740F-B83A-488F-0164-BFADED6D2EF3}"/>
              </a:ext>
            </a:extLst>
          </p:cNvPr>
          <p:cNvSpPr>
            <a:spLocks noGrp="1"/>
          </p:cNvSpPr>
          <p:nvPr>
            <p:ph type="dt" sz="half" idx="10"/>
          </p:nvPr>
        </p:nvSpPr>
        <p:spPr/>
        <p:txBody>
          <a:bodyPr/>
          <a:lstStyle/>
          <a:p>
            <a:fld id="{66C51769-BD9C-43E8-A211-2EBBE6AE89F4}" type="datetime1">
              <a:rPr lang="en-US" smtClean="0"/>
              <a:t>1/29/2025</a:t>
            </a:fld>
            <a:endParaRPr lang="en-IN"/>
          </a:p>
        </p:txBody>
      </p:sp>
      <p:sp>
        <p:nvSpPr>
          <p:cNvPr id="3" name="Footer Placeholder 2">
            <a:extLst>
              <a:ext uri="{FF2B5EF4-FFF2-40B4-BE49-F238E27FC236}">
                <a16:creationId xmlns:a16="http://schemas.microsoft.com/office/drawing/2014/main" id="{9F058A91-C29B-20B0-1953-1C9AE15A2330}"/>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6F74D96F-D117-17AF-B469-10541841534E}"/>
              </a:ext>
            </a:extLst>
          </p:cNvPr>
          <p:cNvSpPr>
            <a:spLocks noGrp="1"/>
          </p:cNvSpPr>
          <p:nvPr>
            <p:ph type="sldNum" sz="quarter" idx="12"/>
          </p:nvPr>
        </p:nvSpPr>
        <p:spPr/>
        <p:txBody>
          <a:bodyPr/>
          <a:lstStyle/>
          <a:p>
            <a:fld id="{D4AC43BF-6EE8-4137-B6AC-14832BEEB3CF}" type="slidenum">
              <a:rPr lang="en-IN" smtClean="0"/>
              <a:t>72</a:t>
            </a:fld>
            <a:endParaRPr lang="en-IN"/>
          </a:p>
        </p:txBody>
      </p:sp>
      <p:sp>
        <p:nvSpPr>
          <p:cNvPr id="5" name="Rectangle 4">
            <a:extLst>
              <a:ext uri="{FF2B5EF4-FFF2-40B4-BE49-F238E27FC236}">
                <a16:creationId xmlns:a16="http://schemas.microsoft.com/office/drawing/2014/main" id="{9409CD75-B06C-1BCF-E073-3352DF953246}"/>
              </a:ext>
            </a:extLst>
          </p:cNvPr>
          <p:cNvSpPr/>
          <p:nvPr/>
        </p:nvSpPr>
        <p:spPr>
          <a:xfrm>
            <a:off x="73269" y="874102"/>
            <a:ext cx="12153900" cy="163121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To find an entity, </a:t>
            </a:r>
            <a:r>
              <a:rPr lang="en-US" sz="2000" dirty="0" err="1"/>
              <a:t>EntityManger</a:t>
            </a:r>
            <a:r>
              <a:rPr lang="en-US" sz="2000" dirty="0"/>
              <a:t> interface provides find() method that searches an element on the basis of primary key.</a:t>
            </a:r>
          </a:p>
          <a:p>
            <a:pPr marL="342900" indent="-342900">
              <a:buFont typeface="Arial" panose="020B0604020202020204" pitchFamily="34" charset="0"/>
              <a:buChar char="•"/>
            </a:pPr>
            <a:r>
              <a:rPr lang="en-US" sz="2000" dirty="0"/>
              <a:t>Create an entity class named as StudentEntity.java under </a:t>
            </a:r>
            <a:r>
              <a:rPr lang="en-US" sz="2000" dirty="0" err="1"/>
              <a:t>com.javatpoint.jpa.student</a:t>
            </a:r>
            <a:r>
              <a:rPr lang="en-US" sz="2000" dirty="0"/>
              <a:t> package that contains attributes </a:t>
            </a:r>
            <a:r>
              <a:rPr lang="en-US" sz="2000" dirty="0" err="1"/>
              <a:t>s_id</a:t>
            </a:r>
            <a:r>
              <a:rPr lang="en-US" sz="2000" dirty="0"/>
              <a:t>, </a:t>
            </a:r>
            <a:r>
              <a:rPr lang="en-US" sz="2000" dirty="0" err="1"/>
              <a:t>s_name</a:t>
            </a:r>
            <a:r>
              <a:rPr lang="en-US" sz="2000" dirty="0"/>
              <a:t>, </a:t>
            </a:r>
            <a:r>
              <a:rPr lang="en-US" sz="2000" dirty="0" err="1"/>
              <a:t>s_age</a:t>
            </a:r>
            <a:r>
              <a:rPr lang="en-US" sz="2000" dirty="0"/>
              <a:t>.</a:t>
            </a:r>
          </a:p>
        </p:txBody>
      </p:sp>
      <p:pic>
        <p:nvPicPr>
          <p:cNvPr id="6" name="Picture 5">
            <a:extLst>
              <a:ext uri="{FF2B5EF4-FFF2-40B4-BE49-F238E27FC236}">
                <a16:creationId xmlns:a16="http://schemas.microsoft.com/office/drawing/2014/main" id="{C196DC03-855B-D19E-9899-BA21E45320E3}"/>
              </a:ext>
            </a:extLst>
          </p:cNvPr>
          <p:cNvPicPr>
            <a:picLocks noChangeAspect="1"/>
          </p:cNvPicPr>
          <p:nvPr/>
        </p:nvPicPr>
        <p:blipFill>
          <a:blip r:embed="rId2"/>
          <a:stretch>
            <a:fillRect/>
          </a:stretch>
        </p:blipFill>
        <p:spPr>
          <a:xfrm>
            <a:off x="1219200" y="3520793"/>
            <a:ext cx="7942178" cy="1820082"/>
          </a:xfrm>
          <a:prstGeom prst="rect">
            <a:avLst/>
          </a:prstGeom>
        </p:spPr>
      </p:pic>
      <p:sp>
        <p:nvSpPr>
          <p:cNvPr id="8" name="TextBox 7">
            <a:extLst>
              <a:ext uri="{FF2B5EF4-FFF2-40B4-BE49-F238E27FC236}">
                <a16:creationId xmlns:a16="http://schemas.microsoft.com/office/drawing/2014/main" id="{F4C7B253-9B68-E1A1-0CCD-649941383140}"/>
              </a:ext>
            </a:extLst>
          </p:cNvPr>
          <p:cNvSpPr txBox="1"/>
          <p:nvPr/>
        </p:nvSpPr>
        <p:spPr>
          <a:xfrm>
            <a:off x="2780415" y="136525"/>
            <a:ext cx="6113720" cy="837473"/>
          </a:xfrm>
          <a:prstGeom prst="rect">
            <a:avLst/>
          </a:prstGeom>
          <a:noFill/>
        </p:spPr>
        <p:txBody>
          <a:bodyPr wrap="square">
            <a:spAutoFit/>
          </a:bodyPr>
          <a:lstStyle/>
          <a:p>
            <a:pPr algn="ctr">
              <a:lnSpc>
                <a:spcPct val="150000"/>
              </a:lnSpc>
            </a:pPr>
            <a:r>
              <a:rPr lang="en-US" sz="3600" b="1" dirty="0"/>
              <a:t>Finding an Entity</a:t>
            </a:r>
          </a:p>
        </p:txBody>
      </p:sp>
    </p:spTree>
    <p:extLst>
      <p:ext uri="{BB962C8B-B14F-4D97-AF65-F5344CB8AC3E}">
        <p14:creationId xmlns:p14="http://schemas.microsoft.com/office/powerpoint/2010/main" val="3080092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943B7-65D6-17A7-65BF-364A6F8392D9}"/>
              </a:ext>
            </a:extLst>
          </p:cNvPr>
          <p:cNvSpPr>
            <a:spLocks noGrp="1"/>
          </p:cNvSpPr>
          <p:nvPr>
            <p:ph type="dt" sz="half" idx="10"/>
          </p:nvPr>
        </p:nvSpPr>
        <p:spPr/>
        <p:txBody>
          <a:bodyPr/>
          <a:lstStyle/>
          <a:p>
            <a:fld id="{FA21CF9E-AB4A-4CFF-A5A8-A1F7D6033FEC}" type="datetime1">
              <a:rPr lang="en-US" smtClean="0"/>
              <a:t>1/29/2025</a:t>
            </a:fld>
            <a:endParaRPr lang="en-IN"/>
          </a:p>
        </p:txBody>
      </p:sp>
      <p:sp>
        <p:nvSpPr>
          <p:cNvPr id="3" name="Footer Placeholder 2">
            <a:extLst>
              <a:ext uri="{FF2B5EF4-FFF2-40B4-BE49-F238E27FC236}">
                <a16:creationId xmlns:a16="http://schemas.microsoft.com/office/drawing/2014/main" id="{3A2ED78B-89AF-3F0A-3A82-5B70C71858EC}"/>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4DB8FE9C-E645-00C0-CAB1-7D1C4602BD36}"/>
              </a:ext>
            </a:extLst>
          </p:cNvPr>
          <p:cNvSpPr>
            <a:spLocks noGrp="1"/>
          </p:cNvSpPr>
          <p:nvPr>
            <p:ph type="sldNum" sz="quarter" idx="12"/>
          </p:nvPr>
        </p:nvSpPr>
        <p:spPr/>
        <p:txBody>
          <a:bodyPr/>
          <a:lstStyle/>
          <a:p>
            <a:fld id="{D4AC43BF-6EE8-4137-B6AC-14832BEEB3CF}" type="slidenum">
              <a:rPr lang="en-IN" smtClean="0"/>
              <a:t>73</a:t>
            </a:fld>
            <a:endParaRPr lang="en-IN"/>
          </a:p>
        </p:txBody>
      </p:sp>
      <p:sp>
        <p:nvSpPr>
          <p:cNvPr id="6" name="TextBox 5">
            <a:extLst>
              <a:ext uri="{FF2B5EF4-FFF2-40B4-BE49-F238E27FC236}">
                <a16:creationId xmlns:a16="http://schemas.microsoft.com/office/drawing/2014/main" id="{39D12C9C-24DC-78EF-8915-A6FCD673475C}"/>
              </a:ext>
            </a:extLst>
          </p:cNvPr>
          <p:cNvSpPr txBox="1"/>
          <p:nvPr/>
        </p:nvSpPr>
        <p:spPr>
          <a:xfrm>
            <a:off x="3581400" y="269432"/>
            <a:ext cx="6092456" cy="646331"/>
          </a:xfrm>
          <a:prstGeom prst="rect">
            <a:avLst/>
          </a:prstGeom>
          <a:noFill/>
        </p:spPr>
        <p:txBody>
          <a:bodyPr wrap="square">
            <a:spAutoFit/>
          </a:bodyPr>
          <a:lstStyle/>
          <a:p>
            <a:pPr algn="ctr"/>
            <a:r>
              <a:rPr lang="en-US" sz="3600" b="1" dirty="0"/>
              <a:t>Update an Entity</a:t>
            </a:r>
          </a:p>
        </p:txBody>
      </p:sp>
      <p:sp>
        <p:nvSpPr>
          <p:cNvPr id="7" name="Rectangle 6">
            <a:extLst>
              <a:ext uri="{FF2B5EF4-FFF2-40B4-BE49-F238E27FC236}">
                <a16:creationId xmlns:a16="http://schemas.microsoft.com/office/drawing/2014/main" id="{E7248284-562E-63FA-698D-47B9F08744EF}"/>
              </a:ext>
            </a:extLst>
          </p:cNvPr>
          <p:cNvSpPr/>
          <p:nvPr/>
        </p:nvSpPr>
        <p:spPr>
          <a:xfrm>
            <a:off x="73269" y="874102"/>
            <a:ext cx="12153900" cy="188199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Here, we will update the age of a student on the basis of primary key.</a:t>
            </a:r>
          </a:p>
          <a:p>
            <a:pPr marL="342900" indent="-342900">
              <a:lnSpc>
                <a:spcPct val="150000"/>
              </a:lnSpc>
              <a:buFont typeface="Arial" panose="020B0604020202020204" pitchFamily="34" charset="0"/>
              <a:buChar char="•"/>
            </a:pPr>
            <a:r>
              <a:rPr lang="en-US" sz="2000" dirty="0"/>
              <a:t>This example contains the following steps: -</a:t>
            </a:r>
          </a:p>
          <a:p>
            <a:pPr marL="342900" indent="-342900">
              <a:lnSpc>
                <a:spcPct val="150000"/>
              </a:lnSpc>
              <a:buFont typeface="Arial" panose="020B0604020202020204" pitchFamily="34" charset="0"/>
              <a:buChar char="•"/>
            </a:pPr>
            <a:r>
              <a:rPr lang="en-US" sz="2000" dirty="0"/>
              <a:t>Create an entity class named as StudentEntity.java under </a:t>
            </a:r>
            <a:r>
              <a:rPr lang="en-US" sz="2000" dirty="0" err="1"/>
              <a:t>com.javatpoint.jpa.student</a:t>
            </a:r>
            <a:r>
              <a:rPr lang="en-US" sz="2000" dirty="0"/>
              <a:t> package that contains attributes </a:t>
            </a:r>
            <a:r>
              <a:rPr lang="en-US" sz="2000" dirty="0" err="1"/>
              <a:t>s_id</a:t>
            </a:r>
            <a:r>
              <a:rPr lang="en-US" sz="2000" dirty="0"/>
              <a:t>, </a:t>
            </a:r>
            <a:r>
              <a:rPr lang="en-US" sz="2000" dirty="0" err="1"/>
              <a:t>s_name</a:t>
            </a:r>
            <a:r>
              <a:rPr lang="en-US" sz="2000" dirty="0"/>
              <a:t> and </a:t>
            </a:r>
            <a:r>
              <a:rPr lang="en-US" sz="2000" dirty="0" err="1"/>
              <a:t>s_age</a:t>
            </a:r>
            <a:r>
              <a:rPr lang="en-US" sz="2000" dirty="0"/>
              <a:t>.</a:t>
            </a:r>
          </a:p>
        </p:txBody>
      </p:sp>
      <p:pic>
        <p:nvPicPr>
          <p:cNvPr id="8" name="Picture 7">
            <a:extLst>
              <a:ext uri="{FF2B5EF4-FFF2-40B4-BE49-F238E27FC236}">
                <a16:creationId xmlns:a16="http://schemas.microsoft.com/office/drawing/2014/main" id="{2BD8F487-E881-C672-CF7C-4F4FA33D1B32}"/>
              </a:ext>
            </a:extLst>
          </p:cNvPr>
          <p:cNvPicPr>
            <a:picLocks noChangeAspect="1"/>
          </p:cNvPicPr>
          <p:nvPr/>
        </p:nvPicPr>
        <p:blipFill>
          <a:blip r:embed="rId2"/>
          <a:stretch>
            <a:fillRect/>
          </a:stretch>
        </p:blipFill>
        <p:spPr>
          <a:xfrm>
            <a:off x="1828800" y="2680575"/>
            <a:ext cx="7696200" cy="3727847"/>
          </a:xfrm>
          <a:prstGeom prst="rect">
            <a:avLst/>
          </a:prstGeom>
        </p:spPr>
      </p:pic>
    </p:spTree>
    <p:extLst>
      <p:ext uri="{BB962C8B-B14F-4D97-AF65-F5344CB8AC3E}">
        <p14:creationId xmlns:p14="http://schemas.microsoft.com/office/powerpoint/2010/main" val="29213843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6EE1CC-5BEF-3820-AC12-400A0F5E26C9}"/>
              </a:ext>
            </a:extLst>
          </p:cNvPr>
          <p:cNvSpPr>
            <a:spLocks noGrp="1"/>
          </p:cNvSpPr>
          <p:nvPr>
            <p:ph type="dt" sz="half" idx="10"/>
          </p:nvPr>
        </p:nvSpPr>
        <p:spPr/>
        <p:txBody>
          <a:bodyPr/>
          <a:lstStyle/>
          <a:p>
            <a:fld id="{8BF01CC6-7BC5-497B-B7CD-DF820FA38308}" type="datetime1">
              <a:rPr lang="en-US" smtClean="0"/>
              <a:t>1/29/2025</a:t>
            </a:fld>
            <a:endParaRPr lang="en-IN"/>
          </a:p>
        </p:txBody>
      </p:sp>
      <p:sp>
        <p:nvSpPr>
          <p:cNvPr id="3" name="Footer Placeholder 2">
            <a:extLst>
              <a:ext uri="{FF2B5EF4-FFF2-40B4-BE49-F238E27FC236}">
                <a16:creationId xmlns:a16="http://schemas.microsoft.com/office/drawing/2014/main" id="{CF31CFFC-97A3-96E7-0811-7FC0D2C8400A}"/>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17984496-17B1-6C5F-286C-88FBDA46DBAA}"/>
              </a:ext>
            </a:extLst>
          </p:cNvPr>
          <p:cNvSpPr>
            <a:spLocks noGrp="1"/>
          </p:cNvSpPr>
          <p:nvPr>
            <p:ph type="sldNum" sz="quarter" idx="12"/>
          </p:nvPr>
        </p:nvSpPr>
        <p:spPr/>
        <p:txBody>
          <a:bodyPr/>
          <a:lstStyle/>
          <a:p>
            <a:fld id="{D4AC43BF-6EE8-4137-B6AC-14832BEEB3CF}" type="slidenum">
              <a:rPr lang="en-IN" smtClean="0"/>
              <a:t>74</a:t>
            </a:fld>
            <a:endParaRPr lang="en-IN"/>
          </a:p>
        </p:txBody>
      </p:sp>
      <p:sp>
        <p:nvSpPr>
          <p:cNvPr id="6" name="TextBox 5">
            <a:extLst>
              <a:ext uri="{FF2B5EF4-FFF2-40B4-BE49-F238E27FC236}">
                <a16:creationId xmlns:a16="http://schemas.microsoft.com/office/drawing/2014/main" id="{D003828C-BA87-C6D6-7BDB-5249055A2061}"/>
              </a:ext>
            </a:extLst>
          </p:cNvPr>
          <p:cNvSpPr txBox="1"/>
          <p:nvPr/>
        </p:nvSpPr>
        <p:spPr>
          <a:xfrm>
            <a:off x="3049772" y="315064"/>
            <a:ext cx="6092456" cy="646331"/>
          </a:xfrm>
          <a:prstGeom prst="rect">
            <a:avLst/>
          </a:prstGeom>
          <a:noFill/>
        </p:spPr>
        <p:txBody>
          <a:bodyPr wrap="square">
            <a:spAutoFit/>
          </a:bodyPr>
          <a:lstStyle/>
          <a:p>
            <a:pPr algn="ctr"/>
            <a:r>
              <a:rPr lang="en-US" sz="3600" b="1" dirty="0"/>
              <a:t>Deleting an Entity</a:t>
            </a:r>
          </a:p>
        </p:txBody>
      </p:sp>
      <p:sp>
        <p:nvSpPr>
          <p:cNvPr id="7" name="Rectangle 6">
            <a:extLst>
              <a:ext uri="{FF2B5EF4-FFF2-40B4-BE49-F238E27FC236}">
                <a16:creationId xmlns:a16="http://schemas.microsoft.com/office/drawing/2014/main" id="{126F9D63-263C-C8F1-3B86-E52C64AF3F66}"/>
              </a:ext>
            </a:extLst>
          </p:cNvPr>
          <p:cNvSpPr/>
          <p:nvPr/>
        </p:nvSpPr>
        <p:spPr>
          <a:xfrm>
            <a:off x="73269" y="874102"/>
            <a:ext cx="12153900"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To delete a record from database, </a:t>
            </a:r>
            <a:r>
              <a:rPr lang="en-US" sz="2000" dirty="0" err="1"/>
              <a:t>EntityManager</a:t>
            </a:r>
            <a:r>
              <a:rPr lang="en-US" sz="2000" dirty="0"/>
              <a:t> interface provides remove() method. The remove() method uses primary key to delete the particular record.</a:t>
            </a:r>
          </a:p>
          <a:p>
            <a:pPr marL="342900" indent="-342900">
              <a:lnSpc>
                <a:spcPct val="150000"/>
              </a:lnSpc>
              <a:buFont typeface="Arial" panose="020B0604020202020204" pitchFamily="34" charset="0"/>
              <a:buChar char="•"/>
            </a:pPr>
            <a:r>
              <a:rPr lang="en-US" sz="2000" dirty="0"/>
              <a:t>JPA Entity Delete Example</a:t>
            </a:r>
          </a:p>
          <a:p>
            <a:pPr marL="342900" indent="-342900">
              <a:lnSpc>
                <a:spcPct val="150000"/>
              </a:lnSpc>
              <a:buFont typeface="Arial" panose="020B0604020202020204" pitchFamily="34" charset="0"/>
              <a:buChar char="•"/>
            </a:pPr>
            <a:r>
              <a:rPr lang="en-US" sz="2000" dirty="0"/>
              <a:t>Create an entity class named as StudentEntity.java under </a:t>
            </a:r>
            <a:r>
              <a:rPr lang="en-US" sz="2000" dirty="0" err="1"/>
              <a:t>com.javatpoint.jpa.student</a:t>
            </a:r>
            <a:r>
              <a:rPr lang="en-US" sz="2000" dirty="0"/>
              <a:t> package that contains attributes </a:t>
            </a:r>
            <a:r>
              <a:rPr lang="en-US" sz="2000" dirty="0" err="1"/>
              <a:t>s_id</a:t>
            </a:r>
            <a:r>
              <a:rPr lang="en-US" sz="2000" dirty="0"/>
              <a:t>, </a:t>
            </a:r>
            <a:r>
              <a:rPr lang="en-US" sz="2000" dirty="0" err="1"/>
              <a:t>s_name</a:t>
            </a:r>
            <a:r>
              <a:rPr lang="en-US" sz="2000" dirty="0"/>
              <a:t> and </a:t>
            </a:r>
            <a:r>
              <a:rPr lang="en-US" sz="2000" dirty="0" err="1"/>
              <a:t>s_age</a:t>
            </a:r>
            <a:r>
              <a:rPr lang="en-US" sz="2000" dirty="0"/>
              <a:t>.</a:t>
            </a:r>
          </a:p>
        </p:txBody>
      </p:sp>
      <p:sp>
        <p:nvSpPr>
          <p:cNvPr id="8" name="Rectangle 7">
            <a:extLst>
              <a:ext uri="{FF2B5EF4-FFF2-40B4-BE49-F238E27FC236}">
                <a16:creationId xmlns:a16="http://schemas.microsoft.com/office/drawing/2014/main" id="{000D6234-FB24-3281-4BB9-150BBE1C28A1}"/>
              </a:ext>
            </a:extLst>
          </p:cNvPr>
          <p:cNvSpPr/>
          <p:nvPr/>
        </p:nvSpPr>
        <p:spPr>
          <a:xfrm>
            <a:off x="73269" y="874102"/>
            <a:ext cx="12153900"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To delete a record from database, </a:t>
            </a:r>
            <a:r>
              <a:rPr lang="en-US" sz="2000" dirty="0" err="1"/>
              <a:t>EntityManager</a:t>
            </a:r>
            <a:r>
              <a:rPr lang="en-US" sz="2000" dirty="0"/>
              <a:t> interface provides remove() method. The remove() method uses primary key to delete the particular record.</a:t>
            </a:r>
          </a:p>
          <a:p>
            <a:pPr marL="342900" indent="-342900">
              <a:lnSpc>
                <a:spcPct val="150000"/>
              </a:lnSpc>
              <a:buFont typeface="Arial" panose="020B0604020202020204" pitchFamily="34" charset="0"/>
              <a:buChar char="•"/>
            </a:pPr>
            <a:r>
              <a:rPr lang="en-US" sz="2000" dirty="0"/>
              <a:t>JPA Entity Delete Example</a:t>
            </a:r>
          </a:p>
          <a:p>
            <a:pPr marL="342900" indent="-342900">
              <a:lnSpc>
                <a:spcPct val="150000"/>
              </a:lnSpc>
              <a:buFont typeface="Arial" panose="020B0604020202020204" pitchFamily="34" charset="0"/>
              <a:buChar char="•"/>
            </a:pPr>
            <a:r>
              <a:rPr lang="en-US" sz="2000" dirty="0"/>
              <a:t>Create an entity class named as StudentEntity.java under </a:t>
            </a:r>
            <a:r>
              <a:rPr lang="en-US" sz="2000" dirty="0" err="1"/>
              <a:t>com.javatpoint.jpa.student</a:t>
            </a:r>
            <a:r>
              <a:rPr lang="en-US" sz="2000" dirty="0"/>
              <a:t> package that contains attributes </a:t>
            </a:r>
            <a:r>
              <a:rPr lang="en-US" sz="2000" dirty="0" err="1"/>
              <a:t>s_id</a:t>
            </a:r>
            <a:r>
              <a:rPr lang="en-US" sz="2000" dirty="0"/>
              <a:t>, </a:t>
            </a:r>
            <a:r>
              <a:rPr lang="en-US" sz="2000" dirty="0" err="1"/>
              <a:t>s_name</a:t>
            </a:r>
            <a:r>
              <a:rPr lang="en-US" sz="2000" dirty="0"/>
              <a:t> and </a:t>
            </a:r>
            <a:r>
              <a:rPr lang="en-US" sz="2000" dirty="0" err="1"/>
              <a:t>s_age</a:t>
            </a:r>
            <a:r>
              <a:rPr lang="en-US" sz="2000" dirty="0"/>
              <a:t>.</a:t>
            </a:r>
          </a:p>
        </p:txBody>
      </p:sp>
      <p:pic>
        <p:nvPicPr>
          <p:cNvPr id="9" name="Picture 8">
            <a:extLst>
              <a:ext uri="{FF2B5EF4-FFF2-40B4-BE49-F238E27FC236}">
                <a16:creationId xmlns:a16="http://schemas.microsoft.com/office/drawing/2014/main" id="{94E887EE-10EA-0C12-6B17-B2A8B29BE93F}"/>
              </a:ext>
            </a:extLst>
          </p:cNvPr>
          <p:cNvPicPr>
            <a:picLocks noChangeAspect="1"/>
          </p:cNvPicPr>
          <p:nvPr/>
        </p:nvPicPr>
        <p:blipFill>
          <a:blip r:embed="rId2"/>
          <a:stretch>
            <a:fillRect/>
          </a:stretch>
        </p:blipFill>
        <p:spPr>
          <a:xfrm>
            <a:off x="466569" y="3257174"/>
            <a:ext cx="3572031" cy="3312524"/>
          </a:xfrm>
          <a:prstGeom prst="rect">
            <a:avLst/>
          </a:prstGeom>
        </p:spPr>
      </p:pic>
      <p:pic>
        <p:nvPicPr>
          <p:cNvPr id="10" name="Picture 9">
            <a:extLst>
              <a:ext uri="{FF2B5EF4-FFF2-40B4-BE49-F238E27FC236}">
                <a16:creationId xmlns:a16="http://schemas.microsoft.com/office/drawing/2014/main" id="{D8825757-D391-5EFD-E6C1-F3B727E7EB73}"/>
              </a:ext>
            </a:extLst>
          </p:cNvPr>
          <p:cNvPicPr>
            <a:picLocks noChangeAspect="1"/>
          </p:cNvPicPr>
          <p:nvPr/>
        </p:nvPicPr>
        <p:blipFill>
          <a:blip r:embed="rId3"/>
          <a:stretch>
            <a:fillRect/>
          </a:stretch>
        </p:blipFill>
        <p:spPr>
          <a:xfrm>
            <a:off x="5273519" y="3390778"/>
            <a:ext cx="4099081" cy="3310796"/>
          </a:xfrm>
          <a:prstGeom prst="rect">
            <a:avLst/>
          </a:prstGeom>
        </p:spPr>
      </p:pic>
    </p:spTree>
    <p:extLst>
      <p:ext uri="{BB962C8B-B14F-4D97-AF65-F5344CB8AC3E}">
        <p14:creationId xmlns:p14="http://schemas.microsoft.com/office/powerpoint/2010/main" val="31263603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6A46D-78F0-829F-7BD9-D62C6504AFC3}"/>
              </a:ext>
            </a:extLst>
          </p:cNvPr>
          <p:cNvSpPr>
            <a:spLocks noGrp="1"/>
          </p:cNvSpPr>
          <p:nvPr>
            <p:ph type="dt" sz="half" idx="10"/>
          </p:nvPr>
        </p:nvSpPr>
        <p:spPr/>
        <p:txBody>
          <a:bodyPr/>
          <a:lstStyle/>
          <a:p>
            <a:fld id="{B4E679CF-1B8E-44D3-A8C8-08EB31D161D4}" type="datetime1">
              <a:rPr lang="en-US" smtClean="0"/>
              <a:t>1/29/2025</a:t>
            </a:fld>
            <a:endParaRPr lang="en-IN"/>
          </a:p>
        </p:txBody>
      </p:sp>
      <p:sp>
        <p:nvSpPr>
          <p:cNvPr id="3" name="Footer Placeholder 2">
            <a:extLst>
              <a:ext uri="{FF2B5EF4-FFF2-40B4-BE49-F238E27FC236}">
                <a16:creationId xmlns:a16="http://schemas.microsoft.com/office/drawing/2014/main" id="{958CCB41-F7B2-8CA3-554E-F57A8E30E82E}"/>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3EE46776-E285-3FBA-D8E0-828C75482BD1}"/>
              </a:ext>
            </a:extLst>
          </p:cNvPr>
          <p:cNvSpPr>
            <a:spLocks noGrp="1"/>
          </p:cNvSpPr>
          <p:nvPr>
            <p:ph type="sldNum" sz="quarter" idx="12"/>
          </p:nvPr>
        </p:nvSpPr>
        <p:spPr/>
        <p:txBody>
          <a:bodyPr/>
          <a:lstStyle/>
          <a:p>
            <a:fld id="{D4AC43BF-6EE8-4137-B6AC-14832BEEB3CF}" type="slidenum">
              <a:rPr lang="en-IN" smtClean="0"/>
              <a:t>75</a:t>
            </a:fld>
            <a:endParaRPr lang="en-IN"/>
          </a:p>
        </p:txBody>
      </p:sp>
      <p:sp>
        <p:nvSpPr>
          <p:cNvPr id="5" name="Rectangle 4">
            <a:extLst>
              <a:ext uri="{FF2B5EF4-FFF2-40B4-BE49-F238E27FC236}">
                <a16:creationId xmlns:a16="http://schemas.microsoft.com/office/drawing/2014/main" id="{F938F132-F7A0-80AC-0F1C-4B9E5D21F1DA}"/>
              </a:ext>
            </a:extLst>
          </p:cNvPr>
          <p:cNvSpPr/>
          <p:nvPr/>
        </p:nvSpPr>
        <p:spPr>
          <a:xfrm>
            <a:off x="990600" y="1143000"/>
            <a:ext cx="10668000" cy="5078313"/>
          </a:xfrm>
          <a:prstGeom prst="rect">
            <a:avLst/>
          </a:prstGeom>
        </p:spPr>
        <p:txBody>
          <a:bodyPr wrap="square">
            <a:spAutoFit/>
          </a:bodyPr>
          <a:lstStyle/>
          <a:p>
            <a:r>
              <a:rPr lang="en-US" b="1" dirty="0"/>
              <a:t>32. In what type of relationship is one entity connected with only one instance of another entity?</a:t>
            </a:r>
          </a:p>
          <a:p>
            <a:r>
              <a:rPr lang="en-US" dirty="0"/>
              <a:t>A.	@</a:t>
            </a:r>
            <a:r>
              <a:rPr lang="en-US" dirty="0" err="1"/>
              <a:t>ManyToOne</a:t>
            </a:r>
            <a:r>
              <a:rPr lang="en-US" dirty="0"/>
              <a:t> Relation</a:t>
            </a:r>
          </a:p>
          <a:p>
            <a:r>
              <a:rPr lang="en-US" dirty="0"/>
              <a:t>B.	@</a:t>
            </a:r>
            <a:r>
              <a:rPr lang="en-US" dirty="0" err="1"/>
              <a:t>OneToMany</a:t>
            </a:r>
            <a:r>
              <a:rPr lang="en-US" dirty="0"/>
              <a:t> Relation</a:t>
            </a:r>
          </a:p>
          <a:p>
            <a:r>
              <a:rPr lang="en-US" dirty="0"/>
              <a:t>C.	@</a:t>
            </a:r>
            <a:r>
              <a:rPr lang="en-US" dirty="0" err="1"/>
              <a:t>OneToOne</a:t>
            </a:r>
            <a:r>
              <a:rPr lang="en-US" dirty="0"/>
              <a:t> Relation</a:t>
            </a:r>
          </a:p>
          <a:p>
            <a:r>
              <a:rPr lang="en-US" dirty="0"/>
              <a:t>D.	@</a:t>
            </a:r>
            <a:r>
              <a:rPr lang="en-US" dirty="0" err="1"/>
              <a:t>ManyToMany</a:t>
            </a:r>
            <a:r>
              <a:rPr lang="en-US" dirty="0"/>
              <a:t> Relation</a:t>
            </a:r>
          </a:p>
          <a:p>
            <a:r>
              <a:rPr lang="en-US" dirty="0"/>
              <a:t>Answer: C) @</a:t>
            </a:r>
            <a:r>
              <a:rPr lang="en-US" dirty="0" err="1"/>
              <a:t>OneToOne</a:t>
            </a:r>
            <a:r>
              <a:rPr lang="en-US" dirty="0"/>
              <a:t> Relation</a:t>
            </a:r>
          </a:p>
          <a:p>
            <a:r>
              <a:rPr lang="en-US" dirty="0"/>
              <a:t>Explanation:</a:t>
            </a:r>
          </a:p>
          <a:p>
            <a:r>
              <a:rPr lang="en-US" dirty="0"/>
              <a:t>One entity is connected with one and only one instance of another entity in a one-to-one relationship.</a:t>
            </a:r>
          </a:p>
          <a:p>
            <a:endParaRPr lang="en-US" dirty="0"/>
          </a:p>
          <a:p>
            <a:r>
              <a:rPr lang="en-US" b="1" dirty="0"/>
              <a:t>33. Which of the following relationships links one entity with one or more instances of another entity?</a:t>
            </a:r>
          </a:p>
          <a:p>
            <a:r>
              <a:rPr lang="en-US" dirty="0"/>
              <a:t>A.	@</a:t>
            </a:r>
            <a:r>
              <a:rPr lang="en-US" dirty="0" err="1"/>
              <a:t>ManyToOne</a:t>
            </a:r>
            <a:r>
              <a:rPr lang="en-US" dirty="0"/>
              <a:t> Relation</a:t>
            </a:r>
          </a:p>
          <a:p>
            <a:r>
              <a:rPr lang="en-US" dirty="0"/>
              <a:t>B.	@</a:t>
            </a:r>
            <a:r>
              <a:rPr lang="en-US" dirty="0" err="1"/>
              <a:t>OneToMany</a:t>
            </a:r>
            <a:r>
              <a:rPr lang="en-US" dirty="0"/>
              <a:t> Relation</a:t>
            </a:r>
          </a:p>
          <a:p>
            <a:r>
              <a:rPr lang="en-US" dirty="0"/>
              <a:t>C.	@</a:t>
            </a:r>
            <a:r>
              <a:rPr lang="en-US" dirty="0" err="1"/>
              <a:t>OneToOne</a:t>
            </a:r>
            <a:r>
              <a:rPr lang="en-US" dirty="0"/>
              <a:t> Relation</a:t>
            </a:r>
          </a:p>
          <a:p>
            <a:r>
              <a:rPr lang="en-US" dirty="0"/>
              <a:t>D.	@</a:t>
            </a:r>
            <a:r>
              <a:rPr lang="en-US" dirty="0" err="1"/>
              <a:t>ManyToMany</a:t>
            </a:r>
            <a:r>
              <a:rPr lang="en-US" dirty="0"/>
              <a:t> Relation</a:t>
            </a:r>
          </a:p>
          <a:p>
            <a:r>
              <a:rPr lang="en-US" dirty="0"/>
              <a:t>Answer: B) @</a:t>
            </a:r>
            <a:r>
              <a:rPr lang="en-US" dirty="0" err="1"/>
              <a:t>OneToMany</a:t>
            </a:r>
            <a:r>
              <a:rPr lang="en-US" dirty="0"/>
              <a:t> Relation</a:t>
            </a:r>
          </a:p>
          <a:p>
            <a:r>
              <a:rPr lang="en-US" dirty="0"/>
              <a:t>Explanation:</a:t>
            </a:r>
          </a:p>
          <a:p>
            <a:r>
              <a:rPr lang="en-US" dirty="0"/>
              <a:t>One entity is connected with one or more instances of another entity in a one-to-many relationship.</a:t>
            </a:r>
          </a:p>
        </p:txBody>
      </p:sp>
      <p:sp>
        <p:nvSpPr>
          <p:cNvPr id="6" name="TextBox 5">
            <a:extLst>
              <a:ext uri="{FF2B5EF4-FFF2-40B4-BE49-F238E27FC236}">
                <a16:creationId xmlns:a16="http://schemas.microsoft.com/office/drawing/2014/main" id="{AE2C9EC3-347F-CE0F-E648-E54CE5166BE5}"/>
              </a:ext>
            </a:extLst>
          </p:cNvPr>
          <p:cNvSpPr txBox="1"/>
          <p:nvPr/>
        </p:nvSpPr>
        <p:spPr>
          <a:xfrm>
            <a:off x="2518144" y="418748"/>
            <a:ext cx="6092456" cy="646331"/>
          </a:xfrm>
          <a:prstGeom prst="rect">
            <a:avLst/>
          </a:prstGeom>
          <a:noFill/>
        </p:spPr>
        <p:txBody>
          <a:bodyPr wrap="square">
            <a:spAutoFit/>
          </a:bodyPr>
          <a:lstStyle/>
          <a:p>
            <a:pPr algn="ctr"/>
            <a:r>
              <a:rPr lang="en-US" sz="3600" b="1" dirty="0"/>
              <a:t>Daily Quiz - MCQ</a:t>
            </a:r>
          </a:p>
        </p:txBody>
      </p:sp>
    </p:spTree>
    <p:extLst>
      <p:ext uri="{BB962C8B-B14F-4D97-AF65-F5344CB8AC3E}">
        <p14:creationId xmlns:p14="http://schemas.microsoft.com/office/powerpoint/2010/main" val="37615322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C159D-9B5B-BA68-B761-F33B2D7574E2}"/>
              </a:ext>
            </a:extLst>
          </p:cNvPr>
          <p:cNvSpPr>
            <a:spLocks noGrp="1"/>
          </p:cNvSpPr>
          <p:nvPr>
            <p:ph type="dt" sz="half" idx="10"/>
          </p:nvPr>
        </p:nvSpPr>
        <p:spPr/>
        <p:txBody>
          <a:bodyPr/>
          <a:lstStyle/>
          <a:p>
            <a:fld id="{D9DD0D66-E9E4-4741-94AF-C0754EA7D199}" type="datetime1">
              <a:rPr lang="en-US" smtClean="0"/>
              <a:t>1/29/2025</a:t>
            </a:fld>
            <a:endParaRPr lang="en-IN"/>
          </a:p>
        </p:txBody>
      </p:sp>
      <p:sp>
        <p:nvSpPr>
          <p:cNvPr id="3" name="Footer Placeholder 2">
            <a:extLst>
              <a:ext uri="{FF2B5EF4-FFF2-40B4-BE49-F238E27FC236}">
                <a16:creationId xmlns:a16="http://schemas.microsoft.com/office/drawing/2014/main" id="{340BAAA8-1C18-CCD0-E622-69207D09AF20}"/>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BD37A78F-95DB-9BB5-1B6C-306E3A945B14}"/>
              </a:ext>
            </a:extLst>
          </p:cNvPr>
          <p:cNvSpPr>
            <a:spLocks noGrp="1"/>
          </p:cNvSpPr>
          <p:nvPr>
            <p:ph type="sldNum" sz="quarter" idx="12"/>
          </p:nvPr>
        </p:nvSpPr>
        <p:spPr/>
        <p:txBody>
          <a:bodyPr/>
          <a:lstStyle/>
          <a:p>
            <a:fld id="{D4AC43BF-6EE8-4137-B6AC-14832BEEB3CF}" type="slidenum">
              <a:rPr lang="en-IN" smtClean="0"/>
              <a:t>76</a:t>
            </a:fld>
            <a:endParaRPr lang="en-IN"/>
          </a:p>
        </p:txBody>
      </p:sp>
      <p:sp>
        <p:nvSpPr>
          <p:cNvPr id="5" name="Rectangle 4">
            <a:extLst>
              <a:ext uri="{FF2B5EF4-FFF2-40B4-BE49-F238E27FC236}">
                <a16:creationId xmlns:a16="http://schemas.microsoft.com/office/drawing/2014/main" id="{3C389BC4-1FFF-59B6-36BC-D6B4AECAF79D}"/>
              </a:ext>
            </a:extLst>
          </p:cNvPr>
          <p:cNvSpPr/>
          <p:nvPr/>
        </p:nvSpPr>
        <p:spPr>
          <a:xfrm>
            <a:off x="990600" y="1143000"/>
            <a:ext cx="10668000" cy="5078313"/>
          </a:xfrm>
          <a:prstGeom prst="rect">
            <a:avLst/>
          </a:prstGeom>
        </p:spPr>
        <p:txBody>
          <a:bodyPr wrap="square">
            <a:spAutoFit/>
          </a:bodyPr>
          <a:lstStyle/>
          <a:p>
            <a:r>
              <a:rPr lang="en-US" b="1" dirty="0"/>
              <a:t>32. In what type of relationship is one entity connected with only one instance of another entity?</a:t>
            </a:r>
          </a:p>
          <a:p>
            <a:r>
              <a:rPr lang="en-US" dirty="0"/>
              <a:t>A.	@</a:t>
            </a:r>
            <a:r>
              <a:rPr lang="en-US" dirty="0" err="1"/>
              <a:t>ManyToOne</a:t>
            </a:r>
            <a:r>
              <a:rPr lang="en-US" dirty="0"/>
              <a:t> Relation</a:t>
            </a:r>
          </a:p>
          <a:p>
            <a:r>
              <a:rPr lang="en-US" dirty="0"/>
              <a:t>B.	@</a:t>
            </a:r>
            <a:r>
              <a:rPr lang="en-US" dirty="0" err="1"/>
              <a:t>OneToMany</a:t>
            </a:r>
            <a:r>
              <a:rPr lang="en-US" dirty="0"/>
              <a:t> Relation</a:t>
            </a:r>
          </a:p>
          <a:p>
            <a:r>
              <a:rPr lang="en-US" dirty="0"/>
              <a:t>C.	@</a:t>
            </a:r>
            <a:r>
              <a:rPr lang="en-US" dirty="0" err="1"/>
              <a:t>OneToOne</a:t>
            </a:r>
            <a:r>
              <a:rPr lang="en-US" dirty="0"/>
              <a:t> Relation</a:t>
            </a:r>
          </a:p>
          <a:p>
            <a:r>
              <a:rPr lang="en-US" dirty="0"/>
              <a:t>D.	@</a:t>
            </a:r>
            <a:r>
              <a:rPr lang="en-US" dirty="0" err="1"/>
              <a:t>ManyToMany</a:t>
            </a:r>
            <a:r>
              <a:rPr lang="en-US" dirty="0"/>
              <a:t> Relation</a:t>
            </a:r>
          </a:p>
          <a:p>
            <a:r>
              <a:rPr lang="en-US" dirty="0"/>
              <a:t>Answer: C) @</a:t>
            </a:r>
            <a:r>
              <a:rPr lang="en-US" dirty="0" err="1"/>
              <a:t>OneToOne</a:t>
            </a:r>
            <a:r>
              <a:rPr lang="en-US" dirty="0"/>
              <a:t> Relation</a:t>
            </a:r>
          </a:p>
          <a:p>
            <a:r>
              <a:rPr lang="en-US" dirty="0"/>
              <a:t>Explanation:</a:t>
            </a:r>
          </a:p>
          <a:p>
            <a:r>
              <a:rPr lang="en-US" dirty="0"/>
              <a:t>One entity is connected with one and only one instance of another entity in a one-to-one relationship.</a:t>
            </a:r>
          </a:p>
          <a:p>
            <a:endParaRPr lang="en-US" dirty="0"/>
          </a:p>
          <a:p>
            <a:r>
              <a:rPr lang="en-US" b="1" dirty="0"/>
              <a:t>33. Which of the following relationships links one entity with one or more instances of another entity?</a:t>
            </a:r>
          </a:p>
          <a:p>
            <a:r>
              <a:rPr lang="en-US" dirty="0"/>
              <a:t>A.	@</a:t>
            </a:r>
            <a:r>
              <a:rPr lang="en-US" dirty="0" err="1"/>
              <a:t>ManyToOne</a:t>
            </a:r>
            <a:r>
              <a:rPr lang="en-US" dirty="0"/>
              <a:t> Relation</a:t>
            </a:r>
          </a:p>
          <a:p>
            <a:r>
              <a:rPr lang="en-US" dirty="0"/>
              <a:t>B.	@</a:t>
            </a:r>
            <a:r>
              <a:rPr lang="en-US" dirty="0" err="1"/>
              <a:t>OneToMany</a:t>
            </a:r>
            <a:r>
              <a:rPr lang="en-US" dirty="0"/>
              <a:t> Relation</a:t>
            </a:r>
          </a:p>
          <a:p>
            <a:r>
              <a:rPr lang="en-US" dirty="0"/>
              <a:t>C.	@</a:t>
            </a:r>
            <a:r>
              <a:rPr lang="en-US" dirty="0" err="1"/>
              <a:t>OneToOne</a:t>
            </a:r>
            <a:r>
              <a:rPr lang="en-US" dirty="0"/>
              <a:t> Relation</a:t>
            </a:r>
          </a:p>
          <a:p>
            <a:r>
              <a:rPr lang="en-US" dirty="0"/>
              <a:t>D.	@</a:t>
            </a:r>
            <a:r>
              <a:rPr lang="en-US" dirty="0" err="1"/>
              <a:t>ManyToMany</a:t>
            </a:r>
            <a:r>
              <a:rPr lang="en-US" dirty="0"/>
              <a:t> Relation</a:t>
            </a:r>
          </a:p>
          <a:p>
            <a:r>
              <a:rPr lang="en-US" dirty="0"/>
              <a:t>Answer: B) @</a:t>
            </a:r>
            <a:r>
              <a:rPr lang="en-US" dirty="0" err="1"/>
              <a:t>OneToMany</a:t>
            </a:r>
            <a:r>
              <a:rPr lang="en-US" dirty="0"/>
              <a:t> Relation</a:t>
            </a:r>
          </a:p>
          <a:p>
            <a:r>
              <a:rPr lang="en-US" dirty="0"/>
              <a:t>Explanation:</a:t>
            </a:r>
          </a:p>
          <a:p>
            <a:r>
              <a:rPr lang="en-US" dirty="0"/>
              <a:t>One entity is connected with one or more instances of another entity in a one-to-many relationship.</a:t>
            </a:r>
          </a:p>
        </p:txBody>
      </p:sp>
      <p:sp>
        <p:nvSpPr>
          <p:cNvPr id="6" name="TextBox 5">
            <a:extLst>
              <a:ext uri="{FF2B5EF4-FFF2-40B4-BE49-F238E27FC236}">
                <a16:creationId xmlns:a16="http://schemas.microsoft.com/office/drawing/2014/main" id="{86185353-3108-4C7E-6EFE-BCC7E99ABA05}"/>
              </a:ext>
            </a:extLst>
          </p:cNvPr>
          <p:cNvSpPr txBox="1"/>
          <p:nvPr/>
        </p:nvSpPr>
        <p:spPr>
          <a:xfrm>
            <a:off x="2518144" y="418748"/>
            <a:ext cx="6092456" cy="646331"/>
          </a:xfrm>
          <a:prstGeom prst="rect">
            <a:avLst/>
          </a:prstGeom>
          <a:noFill/>
        </p:spPr>
        <p:txBody>
          <a:bodyPr wrap="square">
            <a:spAutoFit/>
          </a:bodyPr>
          <a:lstStyle/>
          <a:p>
            <a:pPr algn="ctr"/>
            <a:r>
              <a:rPr lang="en-US" sz="3600" b="1" dirty="0"/>
              <a:t>Daily Quiz - MCQ</a:t>
            </a:r>
          </a:p>
        </p:txBody>
      </p:sp>
    </p:spTree>
    <p:extLst>
      <p:ext uri="{BB962C8B-B14F-4D97-AF65-F5344CB8AC3E}">
        <p14:creationId xmlns:p14="http://schemas.microsoft.com/office/powerpoint/2010/main" val="18361236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AA6BB-5825-8A2F-14B9-A017C10E8110}"/>
              </a:ext>
            </a:extLst>
          </p:cNvPr>
          <p:cNvSpPr>
            <a:spLocks noGrp="1"/>
          </p:cNvSpPr>
          <p:nvPr>
            <p:ph type="dt" sz="half" idx="10"/>
          </p:nvPr>
        </p:nvSpPr>
        <p:spPr/>
        <p:txBody>
          <a:bodyPr/>
          <a:lstStyle/>
          <a:p>
            <a:fld id="{7EA71B82-5F30-4CD7-9504-F203116C5D88}" type="datetime1">
              <a:rPr lang="en-US" smtClean="0"/>
              <a:t>1/29/2025</a:t>
            </a:fld>
            <a:endParaRPr lang="en-IN"/>
          </a:p>
        </p:txBody>
      </p:sp>
      <p:sp>
        <p:nvSpPr>
          <p:cNvPr id="3" name="Footer Placeholder 2">
            <a:extLst>
              <a:ext uri="{FF2B5EF4-FFF2-40B4-BE49-F238E27FC236}">
                <a16:creationId xmlns:a16="http://schemas.microsoft.com/office/drawing/2014/main" id="{B7BED03C-720A-03BA-7AEA-EDBC329C73A0}"/>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03C361C2-4E31-5C50-F75F-706D27CC278D}"/>
              </a:ext>
            </a:extLst>
          </p:cNvPr>
          <p:cNvSpPr>
            <a:spLocks noGrp="1"/>
          </p:cNvSpPr>
          <p:nvPr>
            <p:ph type="sldNum" sz="quarter" idx="12"/>
          </p:nvPr>
        </p:nvSpPr>
        <p:spPr/>
        <p:txBody>
          <a:bodyPr/>
          <a:lstStyle/>
          <a:p>
            <a:fld id="{D4AC43BF-6EE8-4137-B6AC-14832BEEB3CF}" type="slidenum">
              <a:rPr lang="en-IN" smtClean="0"/>
              <a:t>77</a:t>
            </a:fld>
            <a:endParaRPr lang="en-IN"/>
          </a:p>
        </p:txBody>
      </p:sp>
      <p:sp>
        <p:nvSpPr>
          <p:cNvPr id="5" name="Rectangle 4">
            <a:extLst>
              <a:ext uri="{FF2B5EF4-FFF2-40B4-BE49-F238E27FC236}">
                <a16:creationId xmlns:a16="http://schemas.microsoft.com/office/drawing/2014/main" id="{552DF16A-7302-ACC7-DD93-34C5E8FE152D}"/>
              </a:ext>
            </a:extLst>
          </p:cNvPr>
          <p:cNvSpPr/>
          <p:nvPr/>
        </p:nvSpPr>
        <p:spPr>
          <a:xfrm>
            <a:off x="790575" y="1295400"/>
            <a:ext cx="11049000" cy="3970318"/>
          </a:xfrm>
          <a:prstGeom prst="rect">
            <a:avLst/>
          </a:prstGeom>
        </p:spPr>
        <p:txBody>
          <a:bodyPr wrap="square">
            <a:spAutoFit/>
          </a:bodyPr>
          <a:lstStyle/>
          <a:p>
            <a:r>
              <a:rPr lang="en-US" b="1" dirty="0"/>
              <a:t>36. Which of the following type of cache is also known as the entity manager cache?</a:t>
            </a:r>
          </a:p>
          <a:p>
            <a:r>
              <a:rPr lang="en-US" dirty="0"/>
              <a:t>A.	First-level cache</a:t>
            </a:r>
          </a:p>
          <a:p>
            <a:r>
              <a:rPr lang="en-US" dirty="0"/>
              <a:t>B.	Second-level cache.</a:t>
            </a:r>
          </a:p>
          <a:p>
            <a:r>
              <a:rPr lang="en-US" dirty="0"/>
              <a:t>Answer: A) First-level cache</a:t>
            </a:r>
          </a:p>
          <a:p>
            <a:r>
              <a:rPr lang="en-US" dirty="0"/>
              <a:t>Explanation:</a:t>
            </a:r>
          </a:p>
          <a:p>
            <a:r>
              <a:rPr lang="en-US" dirty="0"/>
              <a:t>The first-level cache is also known as the entity manager cache.</a:t>
            </a:r>
          </a:p>
          <a:p>
            <a:endParaRPr lang="en-US" dirty="0"/>
          </a:p>
          <a:p>
            <a:r>
              <a:rPr lang="en-US" b="1" dirty="0"/>
              <a:t>37. Which of the following type of cache is active by default in JPA and cannot be disabled?</a:t>
            </a:r>
          </a:p>
          <a:p>
            <a:r>
              <a:rPr lang="en-US" dirty="0"/>
              <a:t>A.	First-level cache</a:t>
            </a:r>
          </a:p>
          <a:p>
            <a:r>
              <a:rPr lang="en-US" dirty="0"/>
              <a:t>B.	Second-level cache.</a:t>
            </a:r>
          </a:p>
          <a:p>
            <a:r>
              <a:rPr lang="en-US" dirty="0"/>
              <a:t>Answer: A) First-level cache</a:t>
            </a:r>
          </a:p>
          <a:p>
            <a:r>
              <a:rPr lang="en-US" dirty="0"/>
              <a:t>Explanation:</a:t>
            </a:r>
          </a:p>
          <a:p>
            <a:r>
              <a:rPr lang="en-US" dirty="0"/>
              <a:t>JPA's first-level cache is enabled by default and cannot be deactivated.</a:t>
            </a:r>
          </a:p>
          <a:p>
            <a:endParaRPr lang="en-US" dirty="0"/>
          </a:p>
        </p:txBody>
      </p:sp>
      <p:sp>
        <p:nvSpPr>
          <p:cNvPr id="6" name="TextBox 5">
            <a:extLst>
              <a:ext uri="{FF2B5EF4-FFF2-40B4-BE49-F238E27FC236}">
                <a16:creationId xmlns:a16="http://schemas.microsoft.com/office/drawing/2014/main" id="{D5EF9FA4-0411-E0C8-54C5-95493B9267A1}"/>
              </a:ext>
            </a:extLst>
          </p:cNvPr>
          <p:cNvSpPr txBox="1"/>
          <p:nvPr/>
        </p:nvSpPr>
        <p:spPr>
          <a:xfrm>
            <a:off x="2518144" y="418748"/>
            <a:ext cx="6092456" cy="646331"/>
          </a:xfrm>
          <a:prstGeom prst="rect">
            <a:avLst/>
          </a:prstGeom>
          <a:noFill/>
        </p:spPr>
        <p:txBody>
          <a:bodyPr wrap="square">
            <a:spAutoFit/>
          </a:bodyPr>
          <a:lstStyle/>
          <a:p>
            <a:pPr algn="ctr"/>
            <a:r>
              <a:rPr lang="en-US" sz="3600" b="1" dirty="0"/>
              <a:t>Daily Quiz - MCQ</a:t>
            </a:r>
          </a:p>
        </p:txBody>
      </p:sp>
    </p:spTree>
    <p:extLst>
      <p:ext uri="{BB962C8B-B14F-4D97-AF65-F5344CB8AC3E}">
        <p14:creationId xmlns:p14="http://schemas.microsoft.com/office/powerpoint/2010/main" val="3918277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372BC-889E-7D86-30A8-C0E9A714D3B5}"/>
              </a:ext>
            </a:extLst>
          </p:cNvPr>
          <p:cNvSpPr>
            <a:spLocks noGrp="1"/>
          </p:cNvSpPr>
          <p:nvPr>
            <p:ph type="dt" sz="half" idx="10"/>
          </p:nvPr>
        </p:nvSpPr>
        <p:spPr/>
        <p:txBody>
          <a:bodyPr/>
          <a:lstStyle/>
          <a:p>
            <a:fld id="{35E511DB-9A95-47F6-A1B0-03824204C38D}" type="datetime1">
              <a:rPr lang="en-US" smtClean="0"/>
              <a:t>1/29/2025</a:t>
            </a:fld>
            <a:endParaRPr lang="en-IN"/>
          </a:p>
        </p:txBody>
      </p:sp>
      <p:sp>
        <p:nvSpPr>
          <p:cNvPr id="3" name="Footer Placeholder 2">
            <a:extLst>
              <a:ext uri="{FF2B5EF4-FFF2-40B4-BE49-F238E27FC236}">
                <a16:creationId xmlns:a16="http://schemas.microsoft.com/office/drawing/2014/main" id="{DBC712EE-77FE-FB1F-5F07-7851048E2117}"/>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7D1F4E3A-9BE1-D5C8-768D-9953997064C9}"/>
              </a:ext>
            </a:extLst>
          </p:cNvPr>
          <p:cNvSpPr>
            <a:spLocks noGrp="1"/>
          </p:cNvSpPr>
          <p:nvPr>
            <p:ph type="sldNum" sz="quarter" idx="12"/>
          </p:nvPr>
        </p:nvSpPr>
        <p:spPr/>
        <p:txBody>
          <a:bodyPr/>
          <a:lstStyle/>
          <a:p>
            <a:fld id="{D4AC43BF-6EE8-4137-B6AC-14832BEEB3CF}" type="slidenum">
              <a:rPr lang="en-IN" smtClean="0"/>
              <a:t>78</a:t>
            </a:fld>
            <a:endParaRPr lang="en-IN"/>
          </a:p>
        </p:txBody>
      </p:sp>
      <p:sp>
        <p:nvSpPr>
          <p:cNvPr id="5" name="Rectangle 4">
            <a:extLst>
              <a:ext uri="{FF2B5EF4-FFF2-40B4-BE49-F238E27FC236}">
                <a16:creationId xmlns:a16="http://schemas.microsoft.com/office/drawing/2014/main" id="{6307A0B2-F3EF-C700-050B-53EAE166354F}"/>
              </a:ext>
            </a:extLst>
          </p:cNvPr>
          <p:cNvSpPr/>
          <p:nvPr/>
        </p:nvSpPr>
        <p:spPr>
          <a:xfrm>
            <a:off x="990600" y="1720840"/>
            <a:ext cx="10515600" cy="3139321"/>
          </a:xfrm>
          <a:prstGeom prst="rect">
            <a:avLst/>
          </a:prstGeom>
        </p:spPr>
        <p:txBody>
          <a:bodyPr wrap="square">
            <a:spAutoFit/>
          </a:bodyPr>
          <a:lstStyle/>
          <a:p>
            <a:r>
              <a:rPr lang="en-US" b="1" dirty="0"/>
              <a:t>38. A superclass is defined as an object without a matching database table in ____ Inheritance, and its attributes and mappings are inherited by its subclasses</a:t>
            </a:r>
            <a:r>
              <a:rPr lang="en-US" dirty="0"/>
              <a:t>.</a:t>
            </a:r>
          </a:p>
          <a:p>
            <a:r>
              <a:rPr lang="en-US" dirty="0"/>
              <a:t>A.	Table per class strategy</a:t>
            </a:r>
          </a:p>
          <a:p>
            <a:r>
              <a:rPr lang="en-US" dirty="0"/>
              <a:t>B.	Joined table strategy</a:t>
            </a:r>
          </a:p>
          <a:p>
            <a:r>
              <a:rPr lang="en-US" dirty="0"/>
              <a:t>C.	Single table strategy</a:t>
            </a:r>
          </a:p>
          <a:p>
            <a:pPr marL="342900" indent="-342900">
              <a:buAutoNum type="alphaUcPeriod" startAt="4"/>
            </a:pPr>
            <a:r>
              <a:rPr lang="en-US" dirty="0"/>
              <a:t>Mapped Superclass</a:t>
            </a:r>
          </a:p>
          <a:p>
            <a:endParaRPr lang="en-US" dirty="0"/>
          </a:p>
          <a:p>
            <a:r>
              <a:rPr lang="en-US" b="1" dirty="0"/>
              <a:t>Answer</a:t>
            </a:r>
            <a:r>
              <a:rPr lang="en-US" dirty="0"/>
              <a:t>: D) Mapped Superclass</a:t>
            </a:r>
          </a:p>
          <a:p>
            <a:r>
              <a:rPr lang="en-US" b="1" dirty="0"/>
              <a:t>Explanation</a:t>
            </a:r>
            <a:r>
              <a:rPr lang="en-US" dirty="0"/>
              <a:t>:</a:t>
            </a:r>
          </a:p>
          <a:p>
            <a:r>
              <a:rPr lang="en-US" dirty="0"/>
              <a:t>A superclass is defined as an object without a matching database table in Mapped Superclass Inheritance, and its attributes and mappings are inherited by its subclasses.</a:t>
            </a:r>
          </a:p>
        </p:txBody>
      </p:sp>
      <p:sp>
        <p:nvSpPr>
          <p:cNvPr id="7" name="TextBox 6">
            <a:extLst>
              <a:ext uri="{FF2B5EF4-FFF2-40B4-BE49-F238E27FC236}">
                <a16:creationId xmlns:a16="http://schemas.microsoft.com/office/drawing/2014/main" id="{E2FD5100-945F-3125-3C97-4E576AB5E7CE}"/>
              </a:ext>
            </a:extLst>
          </p:cNvPr>
          <p:cNvSpPr txBox="1"/>
          <p:nvPr/>
        </p:nvSpPr>
        <p:spPr>
          <a:xfrm>
            <a:off x="2518144" y="418748"/>
            <a:ext cx="6092456" cy="646331"/>
          </a:xfrm>
          <a:prstGeom prst="rect">
            <a:avLst/>
          </a:prstGeom>
          <a:noFill/>
        </p:spPr>
        <p:txBody>
          <a:bodyPr wrap="square">
            <a:spAutoFit/>
          </a:bodyPr>
          <a:lstStyle/>
          <a:p>
            <a:pPr algn="ctr"/>
            <a:r>
              <a:rPr lang="en-US" sz="3600" b="1" dirty="0"/>
              <a:t>Daily Quiz - MCQ</a:t>
            </a:r>
          </a:p>
        </p:txBody>
      </p:sp>
    </p:spTree>
    <p:extLst>
      <p:ext uri="{BB962C8B-B14F-4D97-AF65-F5344CB8AC3E}">
        <p14:creationId xmlns:p14="http://schemas.microsoft.com/office/powerpoint/2010/main" val="10772572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5F6C8-F2A9-EBCA-E962-5C00CC69D2CD}"/>
              </a:ext>
            </a:extLst>
          </p:cNvPr>
          <p:cNvSpPr>
            <a:spLocks noGrp="1"/>
          </p:cNvSpPr>
          <p:nvPr>
            <p:ph type="dt" sz="half" idx="10"/>
          </p:nvPr>
        </p:nvSpPr>
        <p:spPr/>
        <p:txBody>
          <a:bodyPr/>
          <a:lstStyle/>
          <a:p>
            <a:fld id="{126A3930-5E16-43A5-948B-B51FF7DC0499}" type="datetime1">
              <a:rPr lang="en-US" smtClean="0"/>
              <a:t>1/29/2025</a:t>
            </a:fld>
            <a:endParaRPr lang="en-IN"/>
          </a:p>
        </p:txBody>
      </p:sp>
      <p:sp>
        <p:nvSpPr>
          <p:cNvPr id="3" name="Footer Placeholder 2">
            <a:extLst>
              <a:ext uri="{FF2B5EF4-FFF2-40B4-BE49-F238E27FC236}">
                <a16:creationId xmlns:a16="http://schemas.microsoft.com/office/drawing/2014/main" id="{7B1974F5-08AD-0662-0626-2D8BE394447C}"/>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E9B28258-F9FB-5190-0649-37DBD3555C3C}"/>
              </a:ext>
            </a:extLst>
          </p:cNvPr>
          <p:cNvSpPr>
            <a:spLocks noGrp="1"/>
          </p:cNvSpPr>
          <p:nvPr>
            <p:ph type="sldNum" sz="quarter" idx="12"/>
          </p:nvPr>
        </p:nvSpPr>
        <p:spPr/>
        <p:txBody>
          <a:bodyPr/>
          <a:lstStyle/>
          <a:p>
            <a:fld id="{D4AC43BF-6EE8-4137-B6AC-14832BEEB3CF}" type="slidenum">
              <a:rPr lang="en-IN" smtClean="0"/>
              <a:t>79</a:t>
            </a:fld>
            <a:endParaRPr lang="en-IN"/>
          </a:p>
        </p:txBody>
      </p:sp>
      <p:sp>
        <p:nvSpPr>
          <p:cNvPr id="5" name="Subtitle 2">
            <a:extLst>
              <a:ext uri="{FF2B5EF4-FFF2-40B4-BE49-F238E27FC236}">
                <a16:creationId xmlns:a16="http://schemas.microsoft.com/office/drawing/2014/main" id="{B101C626-65E1-A85F-2DE5-5BD7F17CF13C}"/>
              </a:ext>
            </a:extLst>
          </p:cNvPr>
          <p:cNvSpPr txBox="1">
            <a:spLocks/>
          </p:cNvSpPr>
          <p:nvPr/>
        </p:nvSpPr>
        <p:spPr>
          <a:xfrm>
            <a:off x="696913" y="1036638"/>
            <a:ext cx="11049000" cy="53038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defRPr/>
            </a:pPr>
            <a:r>
              <a:rPr lang="en-US" b="1">
                <a:solidFill>
                  <a:srgbClr val="C00000"/>
                </a:solidFill>
                <a:latin typeface="Times New Roman" panose="02020603050405020304" pitchFamily="18" charset="0"/>
                <a:cs typeface="Times New Roman" panose="02020603050405020304" pitchFamily="18" charset="0"/>
              </a:rPr>
              <a:t>Lecture 4</a:t>
            </a:r>
          </a:p>
          <a:p>
            <a:pPr marL="257175" indent="-257175">
              <a:lnSpc>
                <a:spcPct val="150000"/>
              </a:lnSpc>
              <a:defRPr/>
            </a:pPr>
            <a:r>
              <a:rPr lang="en-US" altLang="en-US" sz="2400">
                <a:solidFill>
                  <a:srgbClr val="000000"/>
                </a:solidFill>
                <a:latin typeface="inter-regular"/>
              </a:rPr>
              <a:t>Querying Entity </a:t>
            </a:r>
            <a:endParaRPr lang="en-US"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F7A7EC3-E4D4-CF59-F206-EEFBF9BC3B01}"/>
              </a:ext>
            </a:extLst>
          </p:cNvPr>
          <p:cNvSpPr txBox="1"/>
          <p:nvPr/>
        </p:nvSpPr>
        <p:spPr>
          <a:xfrm>
            <a:off x="2705986" y="517525"/>
            <a:ext cx="6092456" cy="590931"/>
          </a:xfrm>
          <a:prstGeom prst="rect">
            <a:avLst/>
          </a:prstGeom>
          <a:noFill/>
        </p:spPr>
        <p:txBody>
          <a:bodyPr wrap="square">
            <a:spAutoFit/>
          </a:bodyPr>
          <a:lstStyle/>
          <a:p>
            <a:pPr algn="ctr" eaLnBrk="1" fontAlgn="auto" hangingPunct="1">
              <a:lnSpc>
                <a:spcPct val="90000"/>
              </a:lnSpc>
              <a:spcAft>
                <a:spcPts val="0"/>
              </a:spcAft>
              <a:defRPr/>
            </a:pPr>
            <a:r>
              <a:rPr lang="en-US" sz="3600" b="1" dirty="0"/>
              <a:t> JPA</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52945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231CF9-C155-7508-3136-497C7143B60A}"/>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19B425BF-043E-E067-802C-2F3FB0548CFE}"/>
              </a:ext>
            </a:extLst>
          </p:cNvPr>
          <p:cNvSpPr>
            <a:spLocks noGrp="1"/>
          </p:cNvSpPr>
          <p:nvPr>
            <p:ph type="dt" sz="half" idx="10"/>
          </p:nvPr>
        </p:nvSpPr>
        <p:spPr/>
        <p:txBody>
          <a:bodyPr/>
          <a:lstStyle/>
          <a:p>
            <a:fld id="{B542E827-9C6A-46ED-BC29-E379D0A8B77D}" type="datetime1">
              <a:rPr lang="en-US" smtClean="0"/>
              <a:t>1/29/2025</a:t>
            </a:fld>
            <a:endParaRPr lang="en-IN"/>
          </a:p>
        </p:txBody>
      </p:sp>
      <p:sp>
        <p:nvSpPr>
          <p:cNvPr id="5" name="Footer Placeholder 4">
            <a:extLst>
              <a:ext uri="{FF2B5EF4-FFF2-40B4-BE49-F238E27FC236}">
                <a16:creationId xmlns:a16="http://schemas.microsoft.com/office/drawing/2014/main" id="{92A47EB8-A17B-760E-FF73-2D638F54D92E}"/>
              </a:ext>
            </a:extLst>
          </p:cNvPr>
          <p:cNvSpPr>
            <a:spLocks noGrp="1"/>
          </p:cNvSpPr>
          <p:nvPr>
            <p:ph type="ftr" sz="quarter" idx="11"/>
          </p:nvPr>
        </p:nvSpPr>
        <p:spPr/>
        <p:txBody>
          <a:bodyPr/>
          <a:lstStyle/>
          <a:p>
            <a:r>
              <a:rPr lang="en-IN"/>
              <a:t>Shweta Singh            AMICSE0601/ACSE0601/ACSEHO601               Unit-5</a:t>
            </a:r>
          </a:p>
        </p:txBody>
      </p:sp>
      <p:sp>
        <p:nvSpPr>
          <p:cNvPr id="6" name="Slide Number Placeholder 5">
            <a:extLst>
              <a:ext uri="{FF2B5EF4-FFF2-40B4-BE49-F238E27FC236}">
                <a16:creationId xmlns:a16="http://schemas.microsoft.com/office/drawing/2014/main" id="{A98C9A5D-7FEA-3458-6FBE-6641FCB5D66A}"/>
              </a:ext>
            </a:extLst>
          </p:cNvPr>
          <p:cNvSpPr>
            <a:spLocks noGrp="1"/>
          </p:cNvSpPr>
          <p:nvPr>
            <p:ph type="sldNum" sz="quarter" idx="12"/>
          </p:nvPr>
        </p:nvSpPr>
        <p:spPr/>
        <p:txBody>
          <a:bodyPr/>
          <a:lstStyle/>
          <a:p>
            <a:fld id="{D4AC43BF-6EE8-4137-B6AC-14832BEEB3CF}" type="slidenum">
              <a:rPr lang="en-IN" smtClean="0"/>
              <a:t>8</a:t>
            </a:fld>
            <a:endParaRPr lang="en-IN"/>
          </a:p>
        </p:txBody>
      </p:sp>
      <p:pic>
        <p:nvPicPr>
          <p:cNvPr id="7" name="Content Placeholder 7" descr="qs1.PNG">
            <a:extLst>
              <a:ext uri="{FF2B5EF4-FFF2-40B4-BE49-F238E27FC236}">
                <a16:creationId xmlns:a16="http://schemas.microsoft.com/office/drawing/2014/main" id="{8369B974-6374-0E80-693E-B8C5AF5EBFC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16000" y="1397000"/>
            <a:ext cx="9753600" cy="4978400"/>
          </a:xfrm>
          <a:prstGeom prst="rect">
            <a:avLst/>
          </a:prstGeom>
        </p:spPr>
      </p:pic>
      <p:sp>
        <p:nvSpPr>
          <p:cNvPr id="8" name="Title 1">
            <a:extLst>
              <a:ext uri="{FF2B5EF4-FFF2-40B4-BE49-F238E27FC236}">
                <a16:creationId xmlns:a16="http://schemas.microsoft.com/office/drawing/2014/main" id="{C524F108-6090-3C22-AB52-99B6EDB91707}"/>
              </a:ext>
            </a:extLst>
          </p:cNvPr>
          <p:cNvSpPr txBox="1">
            <a:spLocks noGrp="1"/>
          </p:cNvSpPr>
          <p:nvPr>
            <p:ph type="title"/>
          </p:nvPr>
        </p:nvSpPr>
        <p:spPr>
          <a:xfrm>
            <a:off x="1938338" y="0"/>
            <a:ext cx="10253662"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Templates (Offline Pattern/Online Pattern)</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4241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267D6F-7342-34D5-B0EF-474471E6309C}"/>
              </a:ext>
            </a:extLst>
          </p:cNvPr>
          <p:cNvSpPr>
            <a:spLocks noGrp="1"/>
          </p:cNvSpPr>
          <p:nvPr>
            <p:ph type="dt" sz="half" idx="10"/>
          </p:nvPr>
        </p:nvSpPr>
        <p:spPr/>
        <p:txBody>
          <a:bodyPr/>
          <a:lstStyle/>
          <a:p>
            <a:fld id="{19E4DD82-512E-4A37-B27A-C2BBFD6B0967}" type="datetime1">
              <a:rPr lang="en-US" smtClean="0"/>
              <a:t>1/29/2025</a:t>
            </a:fld>
            <a:endParaRPr lang="en-IN"/>
          </a:p>
        </p:txBody>
      </p:sp>
      <p:sp>
        <p:nvSpPr>
          <p:cNvPr id="3" name="Footer Placeholder 2">
            <a:extLst>
              <a:ext uri="{FF2B5EF4-FFF2-40B4-BE49-F238E27FC236}">
                <a16:creationId xmlns:a16="http://schemas.microsoft.com/office/drawing/2014/main" id="{A7D0A293-2213-166A-B8A4-300629A538D0}"/>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F7C462A-307F-BA7D-3138-DB29BC845968}"/>
              </a:ext>
            </a:extLst>
          </p:cNvPr>
          <p:cNvSpPr>
            <a:spLocks noGrp="1"/>
          </p:cNvSpPr>
          <p:nvPr>
            <p:ph type="sldNum" sz="quarter" idx="12"/>
          </p:nvPr>
        </p:nvSpPr>
        <p:spPr/>
        <p:txBody>
          <a:bodyPr/>
          <a:lstStyle/>
          <a:p>
            <a:fld id="{D4AC43BF-6EE8-4137-B6AC-14832BEEB3CF}" type="slidenum">
              <a:rPr lang="en-IN" smtClean="0"/>
              <a:t>80</a:t>
            </a:fld>
            <a:endParaRPr lang="en-IN"/>
          </a:p>
        </p:txBody>
      </p:sp>
      <p:sp>
        <p:nvSpPr>
          <p:cNvPr id="5" name="Rectangle 4">
            <a:extLst>
              <a:ext uri="{FF2B5EF4-FFF2-40B4-BE49-F238E27FC236}">
                <a16:creationId xmlns:a16="http://schemas.microsoft.com/office/drawing/2014/main" id="{30F50736-8268-BD79-DEEB-D9B1838C931A}"/>
              </a:ext>
            </a:extLst>
          </p:cNvPr>
          <p:cNvSpPr/>
          <p:nvPr/>
        </p:nvSpPr>
        <p:spPr>
          <a:xfrm>
            <a:off x="73269" y="874102"/>
            <a:ext cx="12153900" cy="1938992"/>
          </a:xfrm>
          <a:prstGeom prst="rect">
            <a:avLst/>
          </a:prstGeom>
        </p:spPr>
        <p:txBody>
          <a:bodyPr wrap="square">
            <a:spAutoFit/>
          </a:bodyPr>
          <a:lstStyle/>
          <a:p>
            <a:pPr>
              <a:lnSpc>
                <a:spcPct val="150000"/>
              </a:lnSpc>
            </a:pPr>
            <a:r>
              <a:rPr lang="en-US" sz="2000" b="1"/>
              <a:t>There are three basic types of JPA Queries:</a:t>
            </a:r>
            <a:endParaRPr lang="en-US" sz="2000"/>
          </a:p>
          <a:p>
            <a:pPr marL="457200" indent="-457200">
              <a:lnSpc>
                <a:spcPct val="150000"/>
              </a:lnSpc>
              <a:buFont typeface="+mj-lt"/>
              <a:buAutoNum type="arabicPeriod"/>
            </a:pPr>
            <a:r>
              <a:rPr lang="en-US" sz="2000" i="1"/>
              <a:t>Query</a:t>
            </a:r>
            <a:r>
              <a:rPr lang="en-US" sz="2000"/>
              <a:t>, written in Java Persistence Query Language (JPQL) syntax</a:t>
            </a:r>
          </a:p>
          <a:p>
            <a:pPr marL="457200" indent="-457200">
              <a:lnSpc>
                <a:spcPct val="150000"/>
              </a:lnSpc>
              <a:buFont typeface="+mj-lt"/>
              <a:buAutoNum type="arabicPeriod"/>
            </a:pPr>
            <a:r>
              <a:rPr lang="en-US" sz="2000" i="1"/>
              <a:t>NativeQuery</a:t>
            </a:r>
            <a:r>
              <a:rPr lang="en-US" sz="2000"/>
              <a:t>, written in plain SQL syntax</a:t>
            </a:r>
          </a:p>
          <a:p>
            <a:pPr marL="457200" indent="-457200">
              <a:lnSpc>
                <a:spcPct val="150000"/>
              </a:lnSpc>
              <a:buFont typeface="+mj-lt"/>
              <a:buAutoNum type="arabicPeriod"/>
            </a:pPr>
            <a:r>
              <a:rPr lang="en-US" sz="2000" i="1"/>
              <a:t>Criteria API Query</a:t>
            </a:r>
            <a:r>
              <a:rPr lang="en-US" sz="2000"/>
              <a:t>, constructed programmatically via different methods</a:t>
            </a:r>
            <a:endParaRPr lang="en-US" sz="2000" dirty="0"/>
          </a:p>
        </p:txBody>
      </p:sp>
      <p:sp>
        <p:nvSpPr>
          <p:cNvPr id="7" name="Rectangle 6">
            <a:extLst>
              <a:ext uri="{FF2B5EF4-FFF2-40B4-BE49-F238E27FC236}">
                <a16:creationId xmlns:a16="http://schemas.microsoft.com/office/drawing/2014/main" id="{768496DC-3818-65E1-52D3-324C8DF17A13}"/>
              </a:ext>
            </a:extLst>
          </p:cNvPr>
          <p:cNvSpPr/>
          <p:nvPr/>
        </p:nvSpPr>
        <p:spPr>
          <a:xfrm>
            <a:off x="146019" y="2806421"/>
            <a:ext cx="6051657" cy="461665"/>
          </a:xfrm>
          <a:prstGeom prst="rect">
            <a:avLst/>
          </a:prstGeom>
        </p:spPr>
        <p:txBody>
          <a:bodyPr wrap="none">
            <a:spAutoFit/>
          </a:bodyPr>
          <a:lstStyle/>
          <a:p>
            <a:pPr marL="457200" indent="-457200">
              <a:buFont typeface="+mj-lt"/>
              <a:buAutoNum type="arabicPeriod"/>
            </a:pPr>
            <a:r>
              <a:rPr lang="en-US" sz="2400" b="1" i="1" dirty="0"/>
              <a:t>Query: </a:t>
            </a:r>
            <a:r>
              <a:rPr lang="en-US" sz="2400" dirty="0"/>
              <a:t>First define the </a:t>
            </a:r>
            <a:r>
              <a:rPr lang="en-US" sz="2400" i="1" dirty="0" err="1"/>
              <a:t>UserEntity</a:t>
            </a:r>
            <a:r>
              <a:rPr lang="en-US" sz="2400" dirty="0"/>
              <a:t> class</a:t>
            </a:r>
            <a:endParaRPr lang="en-US" sz="2400" b="1" dirty="0"/>
          </a:p>
        </p:txBody>
      </p:sp>
      <p:pic>
        <p:nvPicPr>
          <p:cNvPr id="8" name="Picture 7">
            <a:extLst>
              <a:ext uri="{FF2B5EF4-FFF2-40B4-BE49-F238E27FC236}">
                <a16:creationId xmlns:a16="http://schemas.microsoft.com/office/drawing/2014/main" id="{1676A0F8-B101-8C88-2318-4975BC2964A2}"/>
              </a:ext>
            </a:extLst>
          </p:cNvPr>
          <p:cNvPicPr>
            <a:picLocks noChangeAspect="1"/>
          </p:cNvPicPr>
          <p:nvPr/>
        </p:nvPicPr>
        <p:blipFill>
          <a:blip r:embed="rId2"/>
          <a:stretch>
            <a:fillRect/>
          </a:stretch>
        </p:blipFill>
        <p:spPr>
          <a:xfrm>
            <a:off x="1143000" y="3481669"/>
            <a:ext cx="5892800" cy="2929103"/>
          </a:xfrm>
          <a:prstGeom prst="rect">
            <a:avLst/>
          </a:prstGeom>
        </p:spPr>
      </p:pic>
      <p:sp>
        <p:nvSpPr>
          <p:cNvPr id="10" name="TextBox 9">
            <a:extLst>
              <a:ext uri="{FF2B5EF4-FFF2-40B4-BE49-F238E27FC236}">
                <a16:creationId xmlns:a16="http://schemas.microsoft.com/office/drawing/2014/main" id="{0FFCD7A9-A542-1947-162D-8F3D12EFD41C}"/>
              </a:ext>
            </a:extLst>
          </p:cNvPr>
          <p:cNvSpPr txBox="1"/>
          <p:nvPr/>
        </p:nvSpPr>
        <p:spPr>
          <a:xfrm>
            <a:off x="3039140" y="326975"/>
            <a:ext cx="6113720" cy="646331"/>
          </a:xfrm>
          <a:prstGeom prst="rect">
            <a:avLst/>
          </a:prstGeom>
          <a:noFill/>
        </p:spPr>
        <p:txBody>
          <a:bodyPr wrap="square">
            <a:spAutoFit/>
          </a:bodyPr>
          <a:lstStyle/>
          <a:p>
            <a:pPr algn="ctr"/>
            <a:r>
              <a:rPr lang="en-US" sz="3600" b="1" dirty="0"/>
              <a:t>Querying Entities</a:t>
            </a:r>
          </a:p>
        </p:txBody>
      </p:sp>
    </p:spTree>
    <p:extLst>
      <p:ext uri="{BB962C8B-B14F-4D97-AF65-F5344CB8AC3E}">
        <p14:creationId xmlns:p14="http://schemas.microsoft.com/office/powerpoint/2010/main" val="38115610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C87DC-236B-654F-6638-114D15CA6FE3}"/>
              </a:ext>
            </a:extLst>
          </p:cNvPr>
          <p:cNvSpPr>
            <a:spLocks noGrp="1"/>
          </p:cNvSpPr>
          <p:nvPr>
            <p:ph type="dt" sz="half" idx="10"/>
          </p:nvPr>
        </p:nvSpPr>
        <p:spPr/>
        <p:txBody>
          <a:bodyPr/>
          <a:lstStyle/>
          <a:p>
            <a:fld id="{4B05B513-61B8-461F-9571-A05ED9CF5F18}" type="datetime1">
              <a:rPr lang="en-US" smtClean="0"/>
              <a:t>1/29/2025</a:t>
            </a:fld>
            <a:endParaRPr lang="en-IN"/>
          </a:p>
        </p:txBody>
      </p:sp>
      <p:sp>
        <p:nvSpPr>
          <p:cNvPr id="3" name="Footer Placeholder 2">
            <a:extLst>
              <a:ext uri="{FF2B5EF4-FFF2-40B4-BE49-F238E27FC236}">
                <a16:creationId xmlns:a16="http://schemas.microsoft.com/office/drawing/2014/main" id="{AB6DBE96-B3D1-475D-93B6-90B9BDF3A1F6}"/>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C2CFCF5F-106E-BBFC-2D21-2780B1F42A16}"/>
              </a:ext>
            </a:extLst>
          </p:cNvPr>
          <p:cNvSpPr>
            <a:spLocks noGrp="1"/>
          </p:cNvSpPr>
          <p:nvPr>
            <p:ph type="sldNum" sz="quarter" idx="12"/>
          </p:nvPr>
        </p:nvSpPr>
        <p:spPr/>
        <p:txBody>
          <a:bodyPr/>
          <a:lstStyle/>
          <a:p>
            <a:fld id="{D4AC43BF-6EE8-4137-B6AC-14832BEEB3CF}" type="slidenum">
              <a:rPr lang="en-IN" smtClean="0"/>
              <a:t>81</a:t>
            </a:fld>
            <a:endParaRPr lang="en-IN"/>
          </a:p>
        </p:txBody>
      </p:sp>
      <p:sp>
        <p:nvSpPr>
          <p:cNvPr id="5" name="Rectangle 4">
            <a:extLst>
              <a:ext uri="{FF2B5EF4-FFF2-40B4-BE49-F238E27FC236}">
                <a16:creationId xmlns:a16="http://schemas.microsoft.com/office/drawing/2014/main" id="{16D0235A-90CA-7EB7-35FC-8A6B80187CD5}"/>
              </a:ext>
            </a:extLst>
          </p:cNvPr>
          <p:cNvSpPr/>
          <p:nvPr/>
        </p:nvSpPr>
        <p:spPr>
          <a:xfrm>
            <a:off x="73269" y="874102"/>
            <a:ext cx="12153900" cy="168584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t>JPA provides a special </a:t>
            </a:r>
            <a:r>
              <a:rPr lang="en-US" sz="2400" b="1" i="1" dirty="0"/>
              <a:t>Query</a:t>
            </a:r>
            <a:r>
              <a:rPr lang="en-US" sz="2400" b="1" dirty="0"/>
              <a:t> sub-type known as a </a:t>
            </a:r>
            <a:r>
              <a:rPr lang="en-US" sz="2400" b="1" i="1" dirty="0" err="1"/>
              <a:t>TypedQuery</a:t>
            </a:r>
            <a:r>
              <a:rPr lang="en-US" sz="2400" b="1" i="1" dirty="0"/>
              <a:t>.</a:t>
            </a:r>
            <a:r>
              <a:rPr lang="en-US" sz="2400" b="1" dirty="0"/>
              <a:t> </a:t>
            </a:r>
            <a:r>
              <a:rPr lang="en-US" sz="2400" dirty="0"/>
              <a:t>This is always preferred if we know our </a:t>
            </a:r>
            <a:r>
              <a:rPr lang="en-US" sz="2400" i="1" dirty="0"/>
              <a:t>Query</a:t>
            </a:r>
            <a:r>
              <a:rPr lang="en-US" sz="2400" dirty="0"/>
              <a:t> result type beforehand. Additionally, it makes our code much more reliable and easier to test.</a:t>
            </a:r>
          </a:p>
        </p:txBody>
      </p:sp>
      <p:sp>
        <p:nvSpPr>
          <p:cNvPr id="7" name="TextBox 6">
            <a:extLst>
              <a:ext uri="{FF2B5EF4-FFF2-40B4-BE49-F238E27FC236}">
                <a16:creationId xmlns:a16="http://schemas.microsoft.com/office/drawing/2014/main" id="{31E23A5D-7224-CD88-54ED-9F92836494AB}"/>
              </a:ext>
            </a:extLst>
          </p:cNvPr>
          <p:cNvSpPr txBox="1"/>
          <p:nvPr/>
        </p:nvSpPr>
        <p:spPr>
          <a:xfrm>
            <a:off x="3312042" y="136525"/>
            <a:ext cx="6156250" cy="459165"/>
          </a:xfrm>
          <a:prstGeom prst="rect">
            <a:avLst/>
          </a:prstGeom>
          <a:noFill/>
        </p:spPr>
        <p:txBody>
          <a:bodyPr wrap="square">
            <a:spAutoFit/>
          </a:bodyPr>
          <a:lstStyle/>
          <a:p>
            <a:pPr algn="ctr">
              <a:lnSpc>
                <a:spcPct val="150000"/>
              </a:lnSpc>
            </a:pPr>
            <a:r>
              <a:rPr lang="en-US" sz="1800" b="1" i="1" dirty="0" err="1">
                <a:solidFill>
                  <a:srgbClr val="000000"/>
                </a:solidFill>
                <a:latin typeface="Raleway"/>
              </a:rPr>
              <a:t>TypedQuery</a:t>
            </a:r>
            <a:endParaRPr lang="en-US" sz="1800" b="1" dirty="0">
              <a:solidFill>
                <a:srgbClr val="000000"/>
              </a:solidFill>
              <a:latin typeface="Raleway"/>
            </a:endParaRPr>
          </a:p>
        </p:txBody>
      </p:sp>
      <p:pic>
        <p:nvPicPr>
          <p:cNvPr id="8" name="Picture 7">
            <a:extLst>
              <a:ext uri="{FF2B5EF4-FFF2-40B4-BE49-F238E27FC236}">
                <a16:creationId xmlns:a16="http://schemas.microsoft.com/office/drawing/2014/main" id="{05F9B612-2452-28F1-F591-23BC32BCD5A0}"/>
              </a:ext>
            </a:extLst>
          </p:cNvPr>
          <p:cNvPicPr>
            <a:picLocks noChangeAspect="1"/>
          </p:cNvPicPr>
          <p:nvPr/>
        </p:nvPicPr>
        <p:blipFill>
          <a:blip r:embed="rId2"/>
          <a:stretch>
            <a:fillRect/>
          </a:stretch>
        </p:blipFill>
        <p:spPr>
          <a:xfrm>
            <a:off x="433809" y="2600612"/>
            <a:ext cx="11300991" cy="2371018"/>
          </a:xfrm>
          <a:prstGeom prst="rect">
            <a:avLst/>
          </a:prstGeom>
        </p:spPr>
      </p:pic>
      <p:sp>
        <p:nvSpPr>
          <p:cNvPr id="9" name="Rectangle 8">
            <a:extLst>
              <a:ext uri="{FF2B5EF4-FFF2-40B4-BE49-F238E27FC236}">
                <a16:creationId xmlns:a16="http://schemas.microsoft.com/office/drawing/2014/main" id="{82FB988C-19BE-7CE6-A827-B26EB32C0A94}"/>
              </a:ext>
            </a:extLst>
          </p:cNvPr>
          <p:cNvSpPr/>
          <p:nvPr/>
        </p:nvSpPr>
        <p:spPr>
          <a:xfrm>
            <a:off x="406400" y="5181600"/>
            <a:ext cx="11480800" cy="830997"/>
          </a:xfrm>
          <a:prstGeom prst="rect">
            <a:avLst/>
          </a:prstGeom>
        </p:spPr>
        <p:txBody>
          <a:bodyPr wrap="square">
            <a:spAutoFit/>
          </a:bodyPr>
          <a:lstStyle/>
          <a:p>
            <a:r>
              <a:rPr lang="en-US" sz="2400" dirty="0">
                <a:solidFill>
                  <a:srgbClr val="000000"/>
                </a:solidFill>
                <a:latin typeface="Raleway"/>
              </a:rPr>
              <a:t>This way, </a:t>
            </a:r>
            <a:r>
              <a:rPr lang="en-US" sz="2400" b="1" dirty="0">
                <a:solidFill>
                  <a:srgbClr val="000000"/>
                </a:solidFill>
                <a:latin typeface="Raleway"/>
              </a:rPr>
              <a:t>we get stronger typing for free,</a:t>
            </a:r>
            <a:r>
              <a:rPr lang="en-US" sz="2400" dirty="0">
                <a:solidFill>
                  <a:srgbClr val="000000"/>
                </a:solidFill>
                <a:latin typeface="Raleway"/>
              </a:rPr>
              <a:t> avoiding possible casting exceptions down the road</a:t>
            </a:r>
            <a:endParaRPr lang="en-US" sz="2400" dirty="0"/>
          </a:p>
        </p:txBody>
      </p:sp>
    </p:spTree>
    <p:extLst>
      <p:ext uri="{BB962C8B-B14F-4D97-AF65-F5344CB8AC3E}">
        <p14:creationId xmlns:p14="http://schemas.microsoft.com/office/powerpoint/2010/main" val="3203946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F0ED49-688D-23DB-D303-B5976C294246}"/>
              </a:ext>
            </a:extLst>
          </p:cNvPr>
          <p:cNvSpPr>
            <a:spLocks noGrp="1"/>
          </p:cNvSpPr>
          <p:nvPr>
            <p:ph type="dt" sz="half" idx="10"/>
          </p:nvPr>
        </p:nvSpPr>
        <p:spPr/>
        <p:txBody>
          <a:bodyPr/>
          <a:lstStyle/>
          <a:p>
            <a:fld id="{521FBB8C-4BAD-4B36-9B7B-53A373995935}" type="datetime1">
              <a:rPr lang="en-US" smtClean="0"/>
              <a:t>1/29/2025</a:t>
            </a:fld>
            <a:endParaRPr lang="en-IN"/>
          </a:p>
        </p:txBody>
      </p:sp>
      <p:sp>
        <p:nvSpPr>
          <p:cNvPr id="3" name="Footer Placeholder 2">
            <a:extLst>
              <a:ext uri="{FF2B5EF4-FFF2-40B4-BE49-F238E27FC236}">
                <a16:creationId xmlns:a16="http://schemas.microsoft.com/office/drawing/2014/main" id="{C3310FF8-3E16-DD50-98F5-5354C8A2BC8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C20C37DF-C8B6-5107-2B6B-F2DB7079F0DF}"/>
              </a:ext>
            </a:extLst>
          </p:cNvPr>
          <p:cNvSpPr>
            <a:spLocks noGrp="1"/>
          </p:cNvSpPr>
          <p:nvPr>
            <p:ph type="sldNum" sz="quarter" idx="12"/>
          </p:nvPr>
        </p:nvSpPr>
        <p:spPr/>
        <p:txBody>
          <a:bodyPr/>
          <a:lstStyle/>
          <a:p>
            <a:fld id="{D4AC43BF-6EE8-4137-B6AC-14832BEEB3CF}" type="slidenum">
              <a:rPr lang="en-IN" smtClean="0"/>
              <a:t>82</a:t>
            </a:fld>
            <a:endParaRPr lang="en-IN"/>
          </a:p>
        </p:txBody>
      </p:sp>
      <p:sp>
        <p:nvSpPr>
          <p:cNvPr id="5" name="Rectangle 4">
            <a:extLst>
              <a:ext uri="{FF2B5EF4-FFF2-40B4-BE49-F238E27FC236}">
                <a16:creationId xmlns:a16="http://schemas.microsoft.com/office/drawing/2014/main" id="{4FCA7E05-1102-0B7C-1628-DC2E782E2814}"/>
              </a:ext>
            </a:extLst>
          </p:cNvPr>
          <p:cNvSpPr/>
          <p:nvPr/>
        </p:nvSpPr>
        <p:spPr>
          <a:xfrm>
            <a:off x="73269" y="874102"/>
            <a:ext cx="12153900" cy="1754326"/>
          </a:xfrm>
          <a:prstGeom prst="rect">
            <a:avLst/>
          </a:prstGeom>
        </p:spPr>
        <p:txBody>
          <a:bodyPr wrap="square">
            <a:spAutoFit/>
          </a:bodyPr>
          <a:lstStyle/>
          <a:p>
            <a:pPr>
              <a:lnSpc>
                <a:spcPct val="150000"/>
              </a:lnSpc>
            </a:pPr>
            <a:r>
              <a:rPr lang="en-US" sz="2400" dirty="0"/>
              <a:t>While we can dynamically define a </a:t>
            </a:r>
            <a:r>
              <a:rPr lang="en-US" sz="2400" i="1" dirty="0"/>
              <a:t>Query</a:t>
            </a:r>
            <a:r>
              <a:rPr lang="en-US" sz="2400" dirty="0"/>
              <a:t> on specific methods, they can eventually grow into a hard-to-maintain codebase. JPA's also got us covered on this with another </a:t>
            </a:r>
            <a:r>
              <a:rPr lang="en-US" sz="2400" i="1" dirty="0"/>
              <a:t>Query</a:t>
            </a:r>
            <a:r>
              <a:rPr lang="en-US" sz="2400" dirty="0"/>
              <a:t> sub-type known as a </a:t>
            </a:r>
            <a:r>
              <a:rPr lang="en-US" sz="2400" dirty="0" err="1"/>
              <a:t>NamedQuery</a:t>
            </a:r>
            <a:r>
              <a:rPr lang="en-US" sz="2400" dirty="0"/>
              <a:t>.</a:t>
            </a:r>
          </a:p>
        </p:txBody>
      </p:sp>
      <p:pic>
        <p:nvPicPr>
          <p:cNvPr id="6" name="Picture 5">
            <a:extLst>
              <a:ext uri="{FF2B5EF4-FFF2-40B4-BE49-F238E27FC236}">
                <a16:creationId xmlns:a16="http://schemas.microsoft.com/office/drawing/2014/main" id="{71A7C7B4-9F0F-02ED-80B8-49CEA14DA0BB}"/>
              </a:ext>
            </a:extLst>
          </p:cNvPr>
          <p:cNvPicPr>
            <a:picLocks noChangeAspect="1"/>
          </p:cNvPicPr>
          <p:nvPr/>
        </p:nvPicPr>
        <p:blipFill>
          <a:blip r:embed="rId2"/>
          <a:stretch>
            <a:fillRect/>
          </a:stretch>
        </p:blipFill>
        <p:spPr>
          <a:xfrm>
            <a:off x="73269" y="2549201"/>
            <a:ext cx="11811000" cy="3830595"/>
          </a:xfrm>
          <a:prstGeom prst="rect">
            <a:avLst/>
          </a:prstGeom>
        </p:spPr>
      </p:pic>
      <p:sp>
        <p:nvSpPr>
          <p:cNvPr id="8" name="TextBox 7">
            <a:extLst>
              <a:ext uri="{FF2B5EF4-FFF2-40B4-BE49-F238E27FC236}">
                <a16:creationId xmlns:a16="http://schemas.microsoft.com/office/drawing/2014/main" id="{32D4B6AF-5A44-156E-E220-5F5E13A151B9}"/>
              </a:ext>
            </a:extLst>
          </p:cNvPr>
          <p:cNvSpPr txBox="1"/>
          <p:nvPr/>
        </p:nvSpPr>
        <p:spPr>
          <a:xfrm>
            <a:off x="2916593" y="293538"/>
            <a:ext cx="6124352" cy="369332"/>
          </a:xfrm>
          <a:prstGeom prst="rect">
            <a:avLst/>
          </a:prstGeom>
          <a:noFill/>
        </p:spPr>
        <p:txBody>
          <a:bodyPr wrap="square">
            <a:spAutoFit/>
          </a:bodyPr>
          <a:lstStyle/>
          <a:p>
            <a:pPr algn="ctr"/>
            <a:r>
              <a:rPr lang="en-US" sz="1800" b="1" dirty="0" err="1"/>
              <a:t>NamedQuery</a:t>
            </a:r>
            <a:endParaRPr lang="en-US" sz="1800" b="1" dirty="0"/>
          </a:p>
        </p:txBody>
      </p:sp>
    </p:spTree>
    <p:extLst>
      <p:ext uri="{BB962C8B-B14F-4D97-AF65-F5344CB8AC3E}">
        <p14:creationId xmlns:p14="http://schemas.microsoft.com/office/powerpoint/2010/main" val="27818174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B51B8-C435-D027-A453-20E34F60B24D}"/>
              </a:ext>
            </a:extLst>
          </p:cNvPr>
          <p:cNvSpPr>
            <a:spLocks noGrp="1"/>
          </p:cNvSpPr>
          <p:nvPr>
            <p:ph type="dt" sz="half" idx="10"/>
          </p:nvPr>
        </p:nvSpPr>
        <p:spPr/>
        <p:txBody>
          <a:bodyPr/>
          <a:lstStyle/>
          <a:p>
            <a:fld id="{A919EDC4-8CB6-49A7-A5C4-CF7DCC341C62}" type="datetime1">
              <a:rPr lang="en-US" smtClean="0"/>
              <a:t>1/29/2025</a:t>
            </a:fld>
            <a:endParaRPr lang="en-IN"/>
          </a:p>
        </p:txBody>
      </p:sp>
      <p:sp>
        <p:nvSpPr>
          <p:cNvPr id="3" name="Footer Placeholder 2">
            <a:extLst>
              <a:ext uri="{FF2B5EF4-FFF2-40B4-BE49-F238E27FC236}">
                <a16:creationId xmlns:a16="http://schemas.microsoft.com/office/drawing/2014/main" id="{C6FB0A96-1EE5-6384-696E-81AFC2C1529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AE41366F-FF5C-C4B2-7B29-C929D753052C}"/>
              </a:ext>
            </a:extLst>
          </p:cNvPr>
          <p:cNvSpPr>
            <a:spLocks noGrp="1"/>
          </p:cNvSpPr>
          <p:nvPr>
            <p:ph type="sldNum" sz="quarter" idx="12"/>
          </p:nvPr>
        </p:nvSpPr>
        <p:spPr/>
        <p:txBody>
          <a:bodyPr/>
          <a:lstStyle/>
          <a:p>
            <a:fld id="{D4AC43BF-6EE8-4137-B6AC-14832BEEB3CF}" type="slidenum">
              <a:rPr lang="en-IN" smtClean="0"/>
              <a:t>83</a:t>
            </a:fld>
            <a:endParaRPr lang="en-IN"/>
          </a:p>
        </p:txBody>
      </p:sp>
      <p:sp>
        <p:nvSpPr>
          <p:cNvPr id="7" name="Rectangle 6">
            <a:extLst>
              <a:ext uri="{FF2B5EF4-FFF2-40B4-BE49-F238E27FC236}">
                <a16:creationId xmlns:a16="http://schemas.microsoft.com/office/drawing/2014/main" id="{70897565-B336-5D41-403D-0D66E0CA64CE}"/>
              </a:ext>
            </a:extLst>
          </p:cNvPr>
          <p:cNvSpPr/>
          <p:nvPr/>
        </p:nvSpPr>
        <p:spPr>
          <a:xfrm>
            <a:off x="73269" y="874102"/>
            <a:ext cx="12153900" cy="334784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t>A </a:t>
            </a:r>
            <a:r>
              <a:rPr lang="en-US" sz="2400" b="1" i="1" dirty="0" err="1"/>
              <a:t>NativeQuery</a:t>
            </a:r>
            <a:r>
              <a:rPr lang="en-US" sz="2400" b="1" dirty="0"/>
              <a:t> is simply an SQL query. These allow us to unleash the full power of our database, as we can use proprietary features not available in JPQL-restricted syntax.</a:t>
            </a:r>
            <a:endParaRPr lang="en-US" sz="2400" dirty="0"/>
          </a:p>
          <a:p>
            <a:pPr marL="342900" indent="-342900">
              <a:lnSpc>
                <a:spcPct val="150000"/>
              </a:lnSpc>
              <a:buFont typeface="Arial" panose="020B0604020202020204" pitchFamily="34" charset="0"/>
              <a:buChar char="•"/>
            </a:pPr>
            <a:r>
              <a:rPr lang="en-US" sz="2400" dirty="0"/>
              <a:t>This comes at a cost. We lose the database portability of our application with </a:t>
            </a:r>
            <a:r>
              <a:rPr lang="en-US" sz="2400" i="1" dirty="0" err="1"/>
              <a:t>NativeQuery</a:t>
            </a:r>
            <a:r>
              <a:rPr lang="en-US" sz="2400" dirty="0"/>
              <a:t> because our JPA provider can't abstract specific details from the database implementation or vendor anymore.</a:t>
            </a:r>
          </a:p>
        </p:txBody>
      </p:sp>
      <p:pic>
        <p:nvPicPr>
          <p:cNvPr id="8" name="Picture 7">
            <a:extLst>
              <a:ext uri="{FF2B5EF4-FFF2-40B4-BE49-F238E27FC236}">
                <a16:creationId xmlns:a16="http://schemas.microsoft.com/office/drawing/2014/main" id="{4F5EE9F6-B824-AE25-2548-5E3AF5F62359}"/>
              </a:ext>
            </a:extLst>
          </p:cNvPr>
          <p:cNvPicPr>
            <a:picLocks noChangeAspect="1"/>
          </p:cNvPicPr>
          <p:nvPr/>
        </p:nvPicPr>
        <p:blipFill>
          <a:blip r:embed="rId2"/>
          <a:stretch>
            <a:fillRect/>
          </a:stretch>
        </p:blipFill>
        <p:spPr>
          <a:xfrm>
            <a:off x="304800" y="4221941"/>
            <a:ext cx="11277600" cy="2210309"/>
          </a:xfrm>
          <a:prstGeom prst="rect">
            <a:avLst/>
          </a:prstGeom>
        </p:spPr>
      </p:pic>
      <p:sp>
        <p:nvSpPr>
          <p:cNvPr id="10" name="TextBox 9">
            <a:extLst>
              <a:ext uri="{FF2B5EF4-FFF2-40B4-BE49-F238E27FC236}">
                <a16:creationId xmlns:a16="http://schemas.microsoft.com/office/drawing/2014/main" id="{00BEDFFA-7C69-3239-4C80-2C05FDA31A2C}"/>
              </a:ext>
            </a:extLst>
          </p:cNvPr>
          <p:cNvSpPr txBox="1"/>
          <p:nvPr/>
        </p:nvSpPr>
        <p:spPr>
          <a:xfrm>
            <a:off x="2881424" y="400211"/>
            <a:ext cx="6124352" cy="646331"/>
          </a:xfrm>
          <a:prstGeom prst="rect">
            <a:avLst/>
          </a:prstGeom>
          <a:noFill/>
        </p:spPr>
        <p:txBody>
          <a:bodyPr wrap="square">
            <a:spAutoFit/>
          </a:bodyPr>
          <a:lstStyle/>
          <a:p>
            <a:pPr algn="ctr"/>
            <a:r>
              <a:rPr lang="en-US" sz="3600" b="1" dirty="0" err="1"/>
              <a:t>NativeQuery</a:t>
            </a:r>
            <a:endParaRPr lang="en-US" sz="3600" b="1" dirty="0"/>
          </a:p>
        </p:txBody>
      </p:sp>
    </p:spTree>
    <p:extLst>
      <p:ext uri="{BB962C8B-B14F-4D97-AF65-F5344CB8AC3E}">
        <p14:creationId xmlns:p14="http://schemas.microsoft.com/office/powerpoint/2010/main" val="35539271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01A7CC-1333-F271-EDED-A49797F615B1}"/>
              </a:ext>
            </a:extLst>
          </p:cNvPr>
          <p:cNvSpPr>
            <a:spLocks noGrp="1"/>
          </p:cNvSpPr>
          <p:nvPr>
            <p:ph type="dt" sz="half" idx="10"/>
          </p:nvPr>
        </p:nvSpPr>
        <p:spPr/>
        <p:txBody>
          <a:bodyPr/>
          <a:lstStyle/>
          <a:p>
            <a:fld id="{92CCDA51-2135-4D1B-A571-013854781A9F}" type="datetime1">
              <a:rPr lang="en-US" smtClean="0"/>
              <a:t>1/29/2025</a:t>
            </a:fld>
            <a:endParaRPr lang="en-IN"/>
          </a:p>
        </p:txBody>
      </p:sp>
      <p:sp>
        <p:nvSpPr>
          <p:cNvPr id="3" name="Footer Placeholder 2">
            <a:extLst>
              <a:ext uri="{FF2B5EF4-FFF2-40B4-BE49-F238E27FC236}">
                <a16:creationId xmlns:a16="http://schemas.microsoft.com/office/drawing/2014/main" id="{D2F36224-C431-E582-EE26-149BD79B26BF}"/>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8E978A3D-DE1C-DC91-149D-461E42112FDB}"/>
              </a:ext>
            </a:extLst>
          </p:cNvPr>
          <p:cNvSpPr>
            <a:spLocks noGrp="1"/>
          </p:cNvSpPr>
          <p:nvPr>
            <p:ph type="sldNum" sz="quarter" idx="12"/>
          </p:nvPr>
        </p:nvSpPr>
        <p:spPr/>
        <p:txBody>
          <a:bodyPr/>
          <a:lstStyle/>
          <a:p>
            <a:fld id="{D4AC43BF-6EE8-4137-B6AC-14832BEEB3CF}" type="slidenum">
              <a:rPr lang="en-IN" smtClean="0"/>
              <a:t>84</a:t>
            </a:fld>
            <a:endParaRPr lang="en-IN"/>
          </a:p>
        </p:txBody>
      </p:sp>
      <p:pic>
        <p:nvPicPr>
          <p:cNvPr id="5" name="Picture 4">
            <a:extLst>
              <a:ext uri="{FF2B5EF4-FFF2-40B4-BE49-F238E27FC236}">
                <a16:creationId xmlns:a16="http://schemas.microsoft.com/office/drawing/2014/main" id="{2A3850CE-6CAF-245F-0F79-64848CD6C846}"/>
              </a:ext>
            </a:extLst>
          </p:cNvPr>
          <p:cNvPicPr>
            <a:picLocks noChangeAspect="1"/>
          </p:cNvPicPr>
          <p:nvPr/>
        </p:nvPicPr>
        <p:blipFill>
          <a:blip r:embed="rId2"/>
          <a:stretch>
            <a:fillRect/>
          </a:stretch>
        </p:blipFill>
        <p:spPr>
          <a:xfrm>
            <a:off x="299871" y="2195656"/>
            <a:ext cx="11927298" cy="3711401"/>
          </a:xfrm>
          <a:prstGeom prst="rect">
            <a:avLst/>
          </a:prstGeom>
        </p:spPr>
      </p:pic>
      <p:sp>
        <p:nvSpPr>
          <p:cNvPr id="6" name="Rectangle 5">
            <a:extLst>
              <a:ext uri="{FF2B5EF4-FFF2-40B4-BE49-F238E27FC236}">
                <a16:creationId xmlns:a16="http://schemas.microsoft.com/office/drawing/2014/main" id="{E0207AAA-933B-0DC1-22A3-F81D2F5E135E}"/>
              </a:ext>
            </a:extLst>
          </p:cNvPr>
          <p:cNvSpPr/>
          <p:nvPr/>
        </p:nvSpPr>
        <p:spPr>
          <a:xfrm>
            <a:off x="73269" y="874102"/>
            <a:ext cx="12153900" cy="113184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i="1" dirty="0"/>
              <a:t>Criteria</a:t>
            </a:r>
            <a:r>
              <a:rPr lang="en-US" sz="2400" dirty="0"/>
              <a:t> API Query are programmatically-built, type-safe queries – somewhat similar to JPQL queries in syntax:</a:t>
            </a:r>
          </a:p>
        </p:txBody>
      </p:sp>
      <p:sp>
        <p:nvSpPr>
          <p:cNvPr id="8" name="TextBox 7">
            <a:extLst>
              <a:ext uri="{FF2B5EF4-FFF2-40B4-BE49-F238E27FC236}">
                <a16:creationId xmlns:a16="http://schemas.microsoft.com/office/drawing/2014/main" id="{64E52AC9-5529-FA05-1F18-0D43DD2E0245}"/>
              </a:ext>
            </a:extLst>
          </p:cNvPr>
          <p:cNvSpPr txBox="1"/>
          <p:nvPr/>
        </p:nvSpPr>
        <p:spPr>
          <a:xfrm>
            <a:off x="3166175" y="315064"/>
            <a:ext cx="6124352" cy="369332"/>
          </a:xfrm>
          <a:prstGeom prst="rect">
            <a:avLst/>
          </a:prstGeom>
          <a:noFill/>
        </p:spPr>
        <p:txBody>
          <a:bodyPr wrap="square">
            <a:spAutoFit/>
          </a:bodyPr>
          <a:lstStyle/>
          <a:p>
            <a:pPr algn="ctr"/>
            <a:r>
              <a:rPr lang="en-US" sz="1800" b="1" i="1" dirty="0"/>
              <a:t>Criteria</a:t>
            </a:r>
            <a:r>
              <a:rPr lang="en-US" sz="1800" b="1" dirty="0"/>
              <a:t> API Query</a:t>
            </a:r>
          </a:p>
        </p:txBody>
      </p:sp>
    </p:spTree>
    <p:extLst>
      <p:ext uri="{BB962C8B-B14F-4D97-AF65-F5344CB8AC3E}">
        <p14:creationId xmlns:p14="http://schemas.microsoft.com/office/powerpoint/2010/main" val="26008135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5256D-A140-C83B-3FBF-6A929A771B7C}"/>
              </a:ext>
            </a:extLst>
          </p:cNvPr>
          <p:cNvSpPr>
            <a:spLocks noGrp="1"/>
          </p:cNvSpPr>
          <p:nvPr>
            <p:ph type="dt" sz="half" idx="10"/>
          </p:nvPr>
        </p:nvSpPr>
        <p:spPr/>
        <p:txBody>
          <a:bodyPr/>
          <a:lstStyle/>
          <a:p>
            <a:fld id="{6BB34EC2-1157-4CC6-BABB-A0C421371085}" type="datetime1">
              <a:rPr lang="en-US" smtClean="0"/>
              <a:t>1/29/2025</a:t>
            </a:fld>
            <a:endParaRPr lang="en-IN"/>
          </a:p>
        </p:txBody>
      </p:sp>
      <p:sp>
        <p:nvSpPr>
          <p:cNvPr id="3" name="Footer Placeholder 2">
            <a:extLst>
              <a:ext uri="{FF2B5EF4-FFF2-40B4-BE49-F238E27FC236}">
                <a16:creationId xmlns:a16="http://schemas.microsoft.com/office/drawing/2014/main" id="{4E96738C-0C6F-8DC2-3141-E89136E647E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E2076894-BA35-A25E-467A-56B6481F13D3}"/>
              </a:ext>
            </a:extLst>
          </p:cNvPr>
          <p:cNvSpPr>
            <a:spLocks noGrp="1"/>
          </p:cNvSpPr>
          <p:nvPr>
            <p:ph type="sldNum" sz="quarter" idx="12"/>
          </p:nvPr>
        </p:nvSpPr>
        <p:spPr/>
        <p:txBody>
          <a:bodyPr/>
          <a:lstStyle/>
          <a:p>
            <a:fld id="{D4AC43BF-6EE8-4137-B6AC-14832BEEB3CF}" type="slidenum">
              <a:rPr lang="en-IN" smtClean="0"/>
              <a:t>85</a:t>
            </a:fld>
            <a:endParaRPr lang="en-IN"/>
          </a:p>
        </p:txBody>
      </p:sp>
      <p:pic>
        <p:nvPicPr>
          <p:cNvPr id="5" name="Picture 4">
            <a:extLst>
              <a:ext uri="{FF2B5EF4-FFF2-40B4-BE49-F238E27FC236}">
                <a16:creationId xmlns:a16="http://schemas.microsoft.com/office/drawing/2014/main" id="{35E3105B-BF6C-F219-DF82-3A225844958B}"/>
              </a:ext>
            </a:extLst>
          </p:cNvPr>
          <p:cNvPicPr>
            <a:picLocks noChangeAspect="1"/>
          </p:cNvPicPr>
          <p:nvPr/>
        </p:nvPicPr>
        <p:blipFill>
          <a:blip r:embed="rId2"/>
          <a:stretch>
            <a:fillRect/>
          </a:stretch>
        </p:blipFill>
        <p:spPr>
          <a:xfrm>
            <a:off x="73269" y="1524000"/>
            <a:ext cx="11734800" cy="1810291"/>
          </a:xfrm>
          <a:prstGeom prst="rect">
            <a:avLst/>
          </a:prstGeom>
        </p:spPr>
      </p:pic>
      <p:sp>
        <p:nvSpPr>
          <p:cNvPr id="6" name="Rectangle 5">
            <a:extLst>
              <a:ext uri="{FF2B5EF4-FFF2-40B4-BE49-F238E27FC236}">
                <a16:creationId xmlns:a16="http://schemas.microsoft.com/office/drawing/2014/main" id="{BA93737F-BAC6-1795-7E4A-7E4921439513}"/>
              </a:ext>
            </a:extLst>
          </p:cNvPr>
          <p:cNvSpPr/>
          <p:nvPr/>
        </p:nvSpPr>
        <p:spPr>
          <a:xfrm>
            <a:off x="73269" y="874102"/>
            <a:ext cx="12153900" cy="496996"/>
          </a:xfrm>
          <a:prstGeom prst="rect">
            <a:avLst/>
          </a:prstGeom>
        </p:spPr>
        <p:txBody>
          <a:bodyPr wrap="square">
            <a:spAutoFit/>
          </a:bodyPr>
          <a:lstStyle/>
          <a:p>
            <a:pPr>
              <a:lnSpc>
                <a:spcPct val="150000"/>
              </a:lnSpc>
            </a:pPr>
            <a:r>
              <a:rPr lang="en-US" sz="2000" b="1" dirty="0"/>
              <a:t>A </a:t>
            </a:r>
            <a:r>
              <a:rPr lang="en-US" sz="2000" b="1" i="1" dirty="0"/>
              <a:t>Query</a:t>
            </a:r>
            <a:r>
              <a:rPr lang="en-US" sz="2000" b="1" dirty="0"/>
              <a:t> is similar in syntax to SQL</a:t>
            </a:r>
            <a:endParaRPr lang="en-US" sz="2000" dirty="0"/>
          </a:p>
        </p:txBody>
      </p:sp>
      <p:sp>
        <p:nvSpPr>
          <p:cNvPr id="7" name="Rectangle 6">
            <a:extLst>
              <a:ext uri="{FF2B5EF4-FFF2-40B4-BE49-F238E27FC236}">
                <a16:creationId xmlns:a16="http://schemas.microsoft.com/office/drawing/2014/main" id="{286C13EC-36FB-E8F8-E6C6-E9CD25161701}"/>
              </a:ext>
            </a:extLst>
          </p:cNvPr>
          <p:cNvSpPr/>
          <p:nvPr/>
        </p:nvSpPr>
        <p:spPr>
          <a:xfrm>
            <a:off x="73268" y="3334291"/>
            <a:ext cx="11890131" cy="2793842"/>
          </a:xfrm>
          <a:prstGeom prst="rect">
            <a:avLst/>
          </a:prstGeom>
        </p:spPr>
        <p:txBody>
          <a:bodyPr wrap="square">
            <a:spAutoFit/>
          </a:bodyPr>
          <a:lstStyle/>
          <a:p>
            <a:pPr>
              <a:lnSpc>
                <a:spcPct val="150000"/>
              </a:lnSpc>
            </a:pPr>
            <a:r>
              <a:rPr lang="en-US" sz="2400">
                <a:solidFill>
                  <a:srgbClr val="000000"/>
                </a:solidFill>
                <a:latin typeface="Raleway"/>
              </a:rPr>
              <a:t>This </a:t>
            </a:r>
            <a:r>
              <a:rPr lang="en-US" sz="2400" i="1">
                <a:solidFill>
                  <a:srgbClr val="000000"/>
                </a:solidFill>
                <a:latin typeface="Raleway"/>
              </a:rPr>
              <a:t>Query</a:t>
            </a:r>
            <a:r>
              <a:rPr lang="en-US" sz="2400">
                <a:solidFill>
                  <a:srgbClr val="000000"/>
                </a:solidFill>
                <a:latin typeface="Raleway"/>
              </a:rPr>
              <a:t> retrieves the matching record from the </a:t>
            </a:r>
            <a:r>
              <a:rPr lang="en-US" sz="2400" i="1">
                <a:solidFill>
                  <a:srgbClr val="000000"/>
                </a:solidFill>
                <a:latin typeface="Raleway"/>
              </a:rPr>
              <a:t>users</a:t>
            </a:r>
            <a:r>
              <a:rPr lang="en-US" sz="2400">
                <a:solidFill>
                  <a:srgbClr val="000000"/>
                </a:solidFill>
                <a:latin typeface="Raleway"/>
              </a:rPr>
              <a:t> table and also maps it to the </a:t>
            </a:r>
            <a:r>
              <a:rPr lang="en-US" sz="2400" i="1">
                <a:solidFill>
                  <a:srgbClr val="000000"/>
                </a:solidFill>
                <a:latin typeface="Raleway"/>
              </a:rPr>
              <a:t>UserEntity</a:t>
            </a:r>
            <a:r>
              <a:rPr lang="en-US" sz="2400">
                <a:solidFill>
                  <a:srgbClr val="000000"/>
                </a:solidFill>
                <a:latin typeface="Raleway"/>
              </a:rPr>
              <a:t> object.</a:t>
            </a:r>
          </a:p>
          <a:p>
            <a:pPr>
              <a:lnSpc>
                <a:spcPct val="150000"/>
              </a:lnSpc>
            </a:pPr>
            <a:r>
              <a:rPr lang="en-US" sz="2400">
                <a:solidFill>
                  <a:srgbClr val="000000"/>
                </a:solidFill>
                <a:latin typeface="Raleway"/>
              </a:rPr>
              <a:t>There are two additional </a:t>
            </a:r>
            <a:r>
              <a:rPr lang="en-US" sz="2400" i="1">
                <a:solidFill>
                  <a:srgbClr val="000000"/>
                </a:solidFill>
                <a:latin typeface="Raleway"/>
              </a:rPr>
              <a:t>Query</a:t>
            </a:r>
            <a:r>
              <a:rPr lang="en-US" sz="2400">
                <a:solidFill>
                  <a:srgbClr val="000000"/>
                </a:solidFill>
                <a:latin typeface="Raleway"/>
              </a:rPr>
              <a:t> sub-types:</a:t>
            </a:r>
          </a:p>
          <a:p>
            <a:pPr>
              <a:lnSpc>
                <a:spcPct val="150000"/>
              </a:lnSpc>
              <a:buFont typeface="Arial" panose="020B0604020202020204" pitchFamily="34" charset="0"/>
              <a:buChar char="•"/>
            </a:pPr>
            <a:r>
              <a:rPr lang="en-US" sz="2400" i="1">
                <a:solidFill>
                  <a:srgbClr val="000000"/>
                </a:solidFill>
                <a:latin typeface="Raleway"/>
              </a:rPr>
              <a:t>TypedQuery</a:t>
            </a:r>
            <a:endParaRPr lang="en-US" sz="2400">
              <a:solidFill>
                <a:srgbClr val="000000"/>
              </a:solidFill>
              <a:latin typeface="Raleway"/>
            </a:endParaRPr>
          </a:p>
          <a:p>
            <a:pPr>
              <a:lnSpc>
                <a:spcPct val="150000"/>
              </a:lnSpc>
              <a:buFont typeface="Arial" panose="020B0604020202020204" pitchFamily="34" charset="0"/>
              <a:buChar char="•"/>
            </a:pPr>
            <a:r>
              <a:rPr lang="en-US" sz="2400" i="1">
                <a:solidFill>
                  <a:srgbClr val="000000"/>
                </a:solidFill>
                <a:latin typeface="Raleway"/>
              </a:rPr>
              <a:t>NamedQuery</a:t>
            </a:r>
            <a:endParaRPr lang="en-US" sz="2400" b="0" i="0" dirty="0">
              <a:solidFill>
                <a:srgbClr val="000000"/>
              </a:solidFill>
              <a:effectLst/>
              <a:latin typeface="Raleway"/>
            </a:endParaRPr>
          </a:p>
        </p:txBody>
      </p:sp>
      <p:sp>
        <p:nvSpPr>
          <p:cNvPr id="9" name="TextBox 8">
            <a:extLst>
              <a:ext uri="{FF2B5EF4-FFF2-40B4-BE49-F238E27FC236}">
                <a16:creationId xmlns:a16="http://schemas.microsoft.com/office/drawing/2014/main" id="{53AA6CD9-91AC-6D5D-A21D-2EA551C3A63A}"/>
              </a:ext>
            </a:extLst>
          </p:cNvPr>
          <p:cNvSpPr txBox="1"/>
          <p:nvPr/>
        </p:nvSpPr>
        <p:spPr>
          <a:xfrm>
            <a:off x="2486248" y="441263"/>
            <a:ext cx="6124352" cy="584775"/>
          </a:xfrm>
          <a:prstGeom prst="rect">
            <a:avLst/>
          </a:prstGeom>
          <a:noFill/>
        </p:spPr>
        <p:txBody>
          <a:bodyPr wrap="square">
            <a:spAutoFit/>
          </a:bodyPr>
          <a:lstStyle/>
          <a:p>
            <a:pPr algn="ctr"/>
            <a:r>
              <a:rPr lang="en-US" sz="3200" b="1" dirty="0"/>
              <a:t>Query</a:t>
            </a:r>
          </a:p>
        </p:txBody>
      </p:sp>
    </p:spTree>
    <p:extLst>
      <p:ext uri="{BB962C8B-B14F-4D97-AF65-F5344CB8AC3E}">
        <p14:creationId xmlns:p14="http://schemas.microsoft.com/office/powerpoint/2010/main" val="4596188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12D2C-3AF9-1272-F340-82E002204C1B}"/>
              </a:ext>
            </a:extLst>
          </p:cNvPr>
          <p:cNvSpPr>
            <a:spLocks noGrp="1"/>
          </p:cNvSpPr>
          <p:nvPr>
            <p:ph type="dt" sz="half" idx="10"/>
          </p:nvPr>
        </p:nvSpPr>
        <p:spPr/>
        <p:txBody>
          <a:bodyPr/>
          <a:lstStyle/>
          <a:p>
            <a:fld id="{9E9AA868-D973-4B25-9557-CBCE38050130}" type="datetime1">
              <a:rPr lang="en-US" smtClean="0"/>
              <a:t>1/29/2025</a:t>
            </a:fld>
            <a:endParaRPr lang="en-IN"/>
          </a:p>
        </p:txBody>
      </p:sp>
      <p:sp>
        <p:nvSpPr>
          <p:cNvPr id="3" name="Footer Placeholder 2">
            <a:extLst>
              <a:ext uri="{FF2B5EF4-FFF2-40B4-BE49-F238E27FC236}">
                <a16:creationId xmlns:a16="http://schemas.microsoft.com/office/drawing/2014/main" id="{F7D932E0-E279-5E12-6CCC-E0BC84F707B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6334589-196F-4004-0B13-588B56367B31}"/>
              </a:ext>
            </a:extLst>
          </p:cNvPr>
          <p:cNvSpPr>
            <a:spLocks noGrp="1"/>
          </p:cNvSpPr>
          <p:nvPr>
            <p:ph type="sldNum" sz="quarter" idx="12"/>
          </p:nvPr>
        </p:nvSpPr>
        <p:spPr/>
        <p:txBody>
          <a:bodyPr/>
          <a:lstStyle/>
          <a:p>
            <a:fld id="{D4AC43BF-6EE8-4137-B6AC-14832BEEB3CF}" type="slidenum">
              <a:rPr lang="en-IN" smtClean="0"/>
              <a:t>86</a:t>
            </a:fld>
            <a:endParaRPr lang="en-IN"/>
          </a:p>
        </p:txBody>
      </p:sp>
      <p:sp>
        <p:nvSpPr>
          <p:cNvPr id="5" name="Content Placeholder 2">
            <a:extLst>
              <a:ext uri="{FF2B5EF4-FFF2-40B4-BE49-F238E27FC236}">
                <a16:creationId xmlns:a16="http://schemas.microsoft.com/office/drawing/2014/main" id="{D563B0C0-910E-9C63-695E-DDE9080EC487}"/>
              </a:ext>
            </a:extLst>
          </p:cNvPr>
          <p:cNvSpPr txBox="1">
            <a:spLocks/>
          </p:cNvSpPr>
          <p:nvPr/>
        </p:nvSpPr>
        <p:spPr>
          <a:xfrm>
            <a:off x="571500" y="990600"/>
            <a:ext cx="10972800" cy="5257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1.</a:t>
            </a:r>
            <a:r>
              <a:rPr lang="en-US" sz="2000"/>
              <a:t> Annotation for Hibernate exceptions to be translated into Spring’s DataAccessException for consistent exception handling?</a:t>
            </a:r>
          </a:p>
          <a:p>
            <a:pPr marL="0" indent="0">
              <a:buFont typeface="Arial" panose="020B0604020202020204" pitchFamily="34" charset="0"/>
              <a:buNone/>
            </a:pPr>
            <a:r>
              <a:rPr lang="en-US" sz="2000"/>
              <a:t>A. Translation</a:t>
            </a:r>
            <a:br>
              <a:rPr lang="en-US" sz="2000"/>
            </a:br>
            <a:r>
              <a:rPr lang="en-US" sz="2000"/>
              <a:t>B. Repowrong</a:t>
            </a:r>
          </a:p>
          <a:p>
            <a:pPr marL="0" indent="0">
              <a:buFont typeface="Arial" panose="020B0604020202020204" pitchFamily="34" charset="0"/>
              <a:buNone/>
            </a:pPr>
            <a:r>
              <a:rPr lang="en-US" sz="2000"/>
              <a:t>C. </a:t>
            </a:r>
            <a:r>
              <a:rPr lang="en-US" sz="2000" b="1"/>
              <a:t>Repository</a:t>
            </a:r>
            <a:endParaRPr lang="en-US" sz="2000"/>
          </a:p>
          <a:p>
            <a:pPr marL="0" indent="0">
              <a:buFont typeface="Arial" panose="020B0604020202020204" pitchFamily="34" charset="0"/>
              <a:buNone/>
            </a:pPr>
            <a:r>
              <a:rPr lang="en-US" sz="2000"/>
              <a:t>D. None of the mentioned</a:t>
            </a:r>
          </a:p>
          <a:p>
            <a:pPr marL="0" indent="0">
              <a:buFont typeface="Arial" panose="020B0604020202020204" pitchFamily="34" charset="0"/>
              <a:buNone/>
            </a:pPr>
            <a:r>
              <a:rPr lang="en-IN" altLang="en-US" sz="2000">
                <a:latin typeface="Times New Roman" panose="02020603050405020304" pitchFamily="18" charset="0"/>
                <a:cs typeface="Times New Roman" panose="02020603050405020304" pitchFamily="18" charset="0"/>
              </a:rPr>
              <a:t>2. </a:t>
            </a:r>
            <a:r>
              <a:rPr lang="en-US" sz="2000"/>
              <a:t> Which is not belongs to the JPA @Entity association attributes?</a:t>
            </a:r>
          </a:p>
          <a:p>
            <a:pPr marL="0" indent="0">
              <a:buFont typeface="Arial" panose="020B0604020202020204" pitchFamily="34" charset="0"/>
              <a:buNone/>
            </a:pPr>
            <a:r>
              <a:rPr lang="en-US" sz="2000"/>
              <a:t>A. </a:t>
            </a:r>
            <a:r>
              <a:rPr lang="en-US" sz="2000" b="1"/>
              <a:t>Association validation</a:t>
            </a:r>
            <a:br>
              <a:rPr lang="en-US" sz="2000"/>
            </a:br>
            <a:r>
              <a:rPr lang="en-US" sz="2000"/>
              <a:t>B. Association multiplicity</a:t>
            </a:r>
            <a:br>
              <a:rPr lang="en-US" sz="2000"/>
            </a:br>
            <a:r>
              <a:rPr lang="en-US" sz="2000"/>
              <a:t>C. Association cascade behaviorwrong</a:t>
            </a:r>
          </a:p>
          <a:p>
            <a:pPr marL="0" indent="0">
              <a:buFont typeface="Arial" panose="020B0604020202020204" pitchFamily="34" charset="0"/>
              <a:buNone/>
            </a:pPr>
            <a:r>
              <a:rPr lang="en-US" sz="2000"/>
              <a:t>D. Association direction</a:t>
            </a:r>
          </a:p>
          <a:p>
            <a:pPr marL="0" indent="0">
              <a:buFont typeface="Arial" panose="020B0604020202020204" pitchFamily="34" charset="0"/>
              <a:buNone/>
            </a:pPr>
            <a:r>
              <a:rPr lang="en-IN" altLang="en-US" sz="2000">
                <a:latin typeface="Times New Roman" panose="02020603050405020304" pitchFamily="18" charset="0"/>
                <a:cs typeface="Times New Roman" panose="02020603050405020304" pitchFamily="18" charset="0"/>
              </a:rPr>
              <a:t>3.</a:t>
            </a:r>
            <a:r>
              <a:rPr lang="en-US" sz="2000"/>
              <a:t>An alternative to Spring’s HibernateTemplate is</a:t>
            </a:r>
          </a:p>
          <a:p>
            <a:pPr marL="0" indent="0">
              <a:buFont typeface="Arial" panose="020B0604020202020204" pitchFamily="34" charset="0"/>
              <a:buNone/>
            </a:pPr>
            <a:r>
              <a:rPr lang="en-US" sz="2000"/>
              <a:t>A. HibernateContext</a:t>
            </a:r>
          </a:p>
          <a:p>
            <a:pPr marL="0" indent="0">
              <a:buFont typeface="Arial" panose="020B0604020202020204" pitchFamily="34" charset="0"/>
              <a:buNone/>
            </a:pPr>
            <a:r>
              <a:rPr lang="en-US" sz="2000" b="1"/>
              <a:t>B. Hibernate’s contextual sessions</a:t>
            </a:r>
          </a:p>
          <a:p>
            <a:pPr marL="0" indent="0">
              <a:buFont typeface="Arial" panose="020B0604020202020204" pitchFamily="34" charset="0"/>
              <a:buNone/>
            </a:pPr>
            <a:r>
              <a:rPr lang="en-US" sz="2000"/>
              <a:t>C. All of the mentionedwrong</a:t>
            </a:r>
          </a:p>
          <a:p>
            <a:pPr marL="0" indent="0">
              <a:buFont typeface="Arial" panose="020B0604020202020204" pitchFamily="34" charset="0"/>
              <a:buNone/>
            </a:pPr>
            <a:r>
              <a:rPr lang="en-US" sz="2000"/>
              <a:t>D. None of the mentioned</a:t>
            </a:r>
          </a:p>
          <a:p>
            <a:pPr>
              <a:buFont typeface="Arial" panose="020B0604020202020204" pitchFamily="34" charset="0"/>
              <a:buNone/>
            </a:pPr>
            <a:endParaRPr lang="en-IN" altLang="en-US" sz="2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83A8C9-5FBC-2AD4-B5B4-D6C3B6E5C1FB}"/>
              </a:ext>
            </a:extLst>
          </p:cNvPr>
          <p:cNvSpPr txBox="1"/>
          <p:nvPr/>
        </p:nvSpPr>
        <p:spPr>
          <a:xfrm>
            <a:off x="2897373" y="311705"/>
            <a:ext cx="6092456" cy="646331"/>
          </a:xfrm>
          <a:prstGeom prst="rect">
            <a:avLst/>
          </a:prstGeom>
          <a:noFill/>
        </p:spPr>
        <p:txBody>
          <a:bodyPr wrap="square">
            <a:spAutoFit/>
          </a:bodyPr>
          <a:lstStyle/>
          <a:p>
            <a:pPr algn="ctr">
              <a:defRPr/>
            </a:pPr>
            <a:r>
              <a:rPr lang="en-US" sz="3600" b="1" dirty="0">
                <a:latin typeface="Times New Roman" pitchFamily="18" charset="0"/>
                <a:cs typeface="Times New Roman" pitchFamily="18" charset="0"/>
              </a:rPr>
              <a:t>Daily Quiz</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7076967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5C3A6D-E0EF-40F8-49C9-DED6075B72B4}"/>
              </a:ext>
            </a:extLst>
          </p:cNvPr>
          <p:cNvSpPr>
            <a:spLocks noGrp="1"/>
          </p:cNvSpPr>
          <p:nvPr>
            <p:ph type="dt" sz="half" idx="10"/>
          </p:nvPr>
        </p:nvSpPr>
        <p:spPr/>
        <p:txBody>
          <a:bodyPr/>
          <a:lstStyle/>
          <a:p>
            <a:fld id="{429F3117-957A-478E-AE4B-2A8E5505FB68}" type="datetime1">
              <a:rPr lang="en-US" smtClean="0"/>
              <a:t>1/29/2025</a:t>
            </a:fld>
            <a:endParaRPr lang="en-IN"/>
          </a:p>
        </p:txBody>
      </p:sp>
      <p:sp>
        <p:nvSpPr>
          <p:cNvPr id="3" name="Footer Placeholder 2">
            <a:extLst>
              <a:ext uri="{FF2B5EF4-FFF2-40B4-BE49-F238E27FC236}">
                <a16:creationId xmlns:a16="http://schemas.microsoft.com/office/drawing/2014/main" id="{E03F43F9-EE65-346B-B80B-F73F145DCED6}"/>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57A95006-F0B4-0F1B-2FB6-55917CD40C37}"/>
              </a:ext>
            </a:extLst>
          </p:cNvPr>
          <p:cNvSpPr>
            <a:spLocks noGrp="1"/>
          </p:cNvSpPr>
          <p:nvPr>
            <p:ph type="sldNum" sz="quarter" idx="12"/>
          </p:nvPr>
        </p:nvSpPr>
        <p:spPr/>
        <p:txBody>
          <a:bodyPr/>
          <a:lstStyle/>
          <a:p>
            <a:fld id="{D4AC43BF-6EE8-4137-B6AC-14832BEEB3CF}" type="slidenum">
              <a:rPr lang="en-IN" smtClean="0"/>
              <a:t>87</a:t>
            </a:fld>
            <a:endParaRPr lang="en-IN"/>
          </a:p>
        </p:txBody>
      </p:sp>
      <p:sp>
        <p:nvSpPr>
          <p:cNvPr id="5" name="Content Placeholder 2">
            <a:extLst>
              <a:ext uri="{FF2B5EF4-FFF2-40B4-BE49-F238E27FC236}">
                <a16:creationId xmlns:a16="http://schemas.microsoft.com/office/drawing/2014/main" id="{D4209616-BCCC-325A-18E3-517DDE6BA50D}"/>
              </a:ext>
            </a:extLst>
          </p:cNvPr>
          <p:cNvSpPr txBox="1">
            <a:spLocks/>
          </p:cNvSpPr>
          <p:nvPr/>
        </p:nvSpPr>
        <p:spPr>
          <a:xfrm>
            <a:off x="476250" y="928688"/>
            <a:ext cx="10972800" cy="5321300"/>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8000">
                <a:latin typeface="Times New Roman" pitchFamily="18" charset="0"/>
                <a:cs typeface="Times New Roman" pitchFamily="18" charset="0"/>
              </a:rPr>
              <a:t>4. </a:t>
            </a:r>
            <a:r>
              <a:rPr lang="en-US" sz="8000"/>
              <a:t>Annotation for Hibernate exceptions to be translated into Spring’s DataAccessException for consistent exception handling?</a:t>
            </a:r>
          </a:p>
          <a:p>
            <a:pPr marL="0" indent="0">
              <a:buFont typeface="Arial" panose="020B0604020202020204" pitchFamily="34" charset="0"/>
              <a:buNone/>
            </a:pPr>
            <a:r>
              <a:rPr lang="en-US" sz="8000"/>
              <a:t>A. Translation</a:t>
            </a:r>
            <a:br>
              <a:rPr lang="en-US" sz="8000"/>
            </a:br>
            <a:r>
              <a:rPr lang="en-US" sz="8000"/>
              <a:t>B. Repo</a:t>
            </a:r>
          </a:p>
          <a:p>
            <a:pPr marL="0" indent="0">
              <a:buFont typeface="Arial" panose="020B0604020202020204" pitchFamily="34" charset="0"/>
              <a:buNone/>
            </a:pPr>
            <a:r>
              <a:rPr lang="en-US" sz="8000"/>
              <a:t>C. </a:t>
            </a:r>
            <a:r>
              <a:rPr lang="en-US" sz="8000" b="1"/>
              <a:t>Repository</a:t>
            </a:r>
          </a:p>
          <a:p>
            <a:pPr marL="0" indent="0">
              <a:buFont typeface="Arial" panose="020B0604020202020204" pitchFamily="34" charset="0"/>
              <a:buNone/>
            </a:pPr>
            <a:r>
              <a:rPr lang="en-US" sz="8000"/>
              <a:t>D. None of the mentioned</a:t>
            </a:r>
          </a:p>
          <a:p>
            <a:pPr marL="0" indent="0">
              <a:buFont typeface="Arial" panose="020B0604020202020204" pitchFamily="34" charset="0"/>
              <a:buNone/>
            </a:pPr>
            <a:r>
              <a:rPr lang="en-IN" sz="8000">
                <a:latin typeface="Times New Roman" pitchFamily="18" charset="0"/>
                <a:cs typeface="Times New Roman" pitchFamily="18" charset="0"/>
              </a:rPr>
              <a:t>5. </a:t>
            </a:r>
            <a:r>
              <a:rPr lang="en-US" sz="8000"/>
              <a:t>Annotation to find a transaction and then fail, complaining that no Hibernate session’s been bound to the thread.</a:t>
            </a:r>
          </a:p>
          <a:p>
            <a:pPr marL="0" indent="0">
              <a:buFont typeface="Arial" panose="020B0604020202020204" pitchFamily="34" charset="0"/>
              <a:buNone/>
            </a:pPr>
            <a:r>
              <a:rPr lang="en-US" sz="8000"/>
              <a:t>A. Transaction</a:t>
            </a:r>
          </a:p>
          <a:p>
            <a:pPr marL="0" indent="0">
              <a:buFont typeface="Arial" panose="020B0604020202020204" pitchFamily="34" charset="0"/>
              <a:buNone/>
            </a:pPr>
            <a:r>
              <a:rPr lang="en-US" sz="8000"/>
              <a:t>B. </a:t>
            </a:r>
            <a:r>
              <a:rPr lang="en-US" sz="8000" b="1"/>
              <a:t>Transactional</a:t>
            </a:r>
            <a:endParaRPr lang="en-US" sz="8000"/>
          </a:p>
          <a:p>
            <a:pPr marL="0" indent="0">
              <a:buFont typeface="Arial" panose="020B0604020202020204" pitchFamily="34" charset="0"/>
              <a:buNone/>
            </a:pPr>
            <a:r>
              <a:rPr lang="en-US" sz="8000"/>
              <a:t>C. Transactions</a:t>
            </a:r>
          </a:p>
          <a:p>
            <a:pPr marL="0" indent="0">
              <a:buFont typeface="Arial" panose="020B0604020202020204" pitchFamily="34" charset="0"/>
              <a:buNone/>
            </a:pPr>
            <a:r>
              <a:rPr lang="en-US" sz="8000"/>
              <a:t>D. None of the mentioned</a:t>
            </a:r>
          </a:p>
          <a:p>
            <a:pPr marL="0" indent="0">
              <a:buFont typeface="Arial" panose="020B0604020202020204" pitchFamily="34" charset="0"/>
              <a:buNone/>
            </a:pPr>
            <a:r>
              <a:rPr lang="en-US" sz="8000"/>
              <a:t>6. Which of the following Is-A mapping, requires discriminator column?</a:t>
            </a:r>
          </a:p>
          <a:p>
            <a:pPr marL="0" indent="0">
              <a:buFont typeface="Arial" panose="020B0604020202020204" pitchFamily="34" charset="0"/>
              <a:buNone/>
            </a:pPr>
            <a:r>
              <a:rPr lang="en-US" sz="8000"/>
              <a:t>A. Single Table Mapping</a:t>
            </a:r>
            <a:br>
              <a:rPr lang="en-US" sz="8000"/>
            </a:br>
            <a:r>
              <a:rPr lang="en-US" sz="8000"/>
              <a:t>B. Joined Table Mapping</a:t>
            </a:r>
          </a:p>
          <a:p>
            <a:pPr marL="0" indent="0">
              <a:buFont typeface="Arial" panose="020B0604020202020204" pitchFamily="34" charset="0"/>
              <a:buNone/>
            </a:pPr>
            <a:r>
              <a:rPr lang="en-US" sz="8000"/>
              <a:t>C. </a:t>
            </a:r>
            <a:r>
              <a:rPr lang="en-US" sz="8000" b="1"/>
              <a:t>Table Per Class Mapping</a:t>
            </a:r>
            <a:endParaRPr lang="en-US" sz="8000"/>
          </a:p>
          <a:p>
            <a:pPr marL="0" indent="0">
              <a:buFont typeface="Arial" panose="020B0604020202020204" pitchFamily="34" charset="0"/>
              <a:buNone/>
            </a:pPr>
            <a:r>
              <a:rPr lang="en-US" sz="8000"/>
              <a:t>D. None</a:t>
            </a:r>
          </a:p>
          <a:p>
            <a:pPr marL="0" indent="0">
              <a:buFont typeface="Arial" panose="020B0604020202020204" pitchFamily="34" charset="0"/>
              <a:buNone/>
              <a:defRPr/>
            </a:pPr>
            <a:endParaRPr lang="en-IN" sz="8000"/>
          </a:p>
          <a:p>
            <a:pPr marL="0" indent="0">
              <a:buFont typeface="Arial" panose="020B0604020202020204" pitchFamily="34" charset="0"/>
              <a:buNone/>
              <a:defRPr/>
            </a:pPr>
            <a:br>
              <a:rPr lang="en-IN" sz="8000"/>
            </a:br>
            <a:endParaRPr lang="en-IN" sz="8000" dirty="0"/>
          </a:p>
        </p:txBody>
      </p:sp>
      <p:sp>
        <p:nvSpPr>
          <p:cNvPr id="6" name="TextBox 5">
            <a:extLst>
              <a:ext uri="{FF2B5EF4-FFF2-40B4-BE49-F238E27FC236}">
                <a16:creationId xmlns:a16="http://schemas.microsoft.com/office/drawing/2014/main" id="{FBDBB201-9A56-7134-2FFF-CF8ACD9182C8}"/>
              </a:ext>
            </a:extLst>
          </p:cNvPr>
          <p:cNvSpPr txBox="1"/>
          <p:nvPr/>
        </p:nvSpPr>
        <p:spPr>
          <a:xfrm>
            <a:off x="2897373" y="311705"/>
            <a:ext cx="6092456" cy="646331"/>
          </a:xfrm>
          <a:prstGeom prst="rect">
            <a:avLst/>
          </a:prstGeom>
          <a:noFill/>
        </p:spPr>
        <p:txBody>
          <a:bodyPr wrap="square">
            <a:spAutoFit/>
          </a:bodyPr>
          <a:lstStyle/>
          <a:p>
            <a:pPr algn="ctr">
              <a:defRPr/>
            </a:pPr>
            <a:r>
              <a:rPr lang="en-US" sz="3600" b="1" dirty="0">
                <a:latin typeface="Times New Roman" pitchFamily="18" charset="0"/>
                <a:cs typeface="Times New Roman" pitchFamily="18" charset="0"/>
              </a:rPr>
              <a:t>Daily Quiz</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5883962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7DCC2-FD09-BD72-6358-898DDA00D8C2}"/>
              </a:ext>
            </a:extLst>
          </p:cNvPr>
          <p:cNvSpPr>
            <a:spLocks noGrp="1"/>
          </p:cNvSpPr>
          <p:nvPr>
            <p:ph type="dt" sz="half" idx="10"/>
          </p:nvPr>
        </p:nvSpPr>
        <p:spPr/>
        <p:txBody>
          <a:bodyPr/>
          <a:lstStyle/>
          <a:p>
            <a:fld id="{D5CB6C3A-542D-4687-8B15-32D8501D2A9C}" type="datetime1">
              <a:rPr lang="en-US" smtClean="0"/>
              <a:t>1/29/2025</a:t>
            </a:fld>
            <a:endParaRPr lang="en-IN"/>
          </a:p>
        </p:txBody>
      </p:sp>
      <p:sp>
        <p:nvSpPr>
          <p:cNvPr id="3" name="Footer Placeholder 2">
            <a:extLst>
              <a:ext uri="{FF2B5EF4-FFF2-40B4-BE49-F238E27FC236}">
                <a16:creationId xmlns:a16="http://schemas.microsoft.com/office/drawing/2014/main" id="{538CA78D-D367-868E-F587-5E09E102084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E4BFFBAC-8598-EB76-4E3E-226F398B98DF}"/>
              </a:ext>
            </a:extLst>
          </p:cNvPr>
          <p:cNvSpPr>
            <a:spLocks noGrp="1"/>
          </p:cNvSpPr>
          <p:nvPr>
            <p:ph type="sldNum" sz="quarter" idx="12"/>
          </p:nvPr>
        </p:nvSpPr>
        <p:spPr/>
        <p:txBody>
          <a:bodyPr/>
          <a:lstStyle/>
          <a:p>
            <a:fld id="{D4AC43BF-6EE8-4137-B6AC-14832BEEB3CF}" type="slidenum">
              <a:rPr lang="en-IN" smtClean="0"/>
              <a:t>88</a:t>
            </a:fld>
            <a:endParaRPr lang="en-IN"/>
          </a:p>
        </p:txBody>
      </p:sp>
      <p:sp>
        <p:nvSpPr>
          <p:cNvPr id="5" name="Content Placeholder 2">
            <a:extLst>
              <a:ext uri="{FF2B5EF4-FFF2-40B4-BE49-F238E27FC236}">
                <a16:creationId xmlns:a16="http://schemas.microsoft.com/office/drawing/2014/main" id="{E6DED1AA-6DC5-DD0D-D932-10EFC88E5642}"/>
              </a:ext>
            </a:extLst>
          </p:cNvPr>
          <p:cNvSpPr txBox="1">
            <a:spLocks/>
          </p:cNvSpPr>
          <p:nvPr/>
        </p:nvSpPr>
        <p:spPr>
          <a:xfrm>
            <a:off x="838200" y="1104900"/>
            <a:ext cx="10515600" cy="50720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a:latin typeface="Times New Roman" pitchFamily="18" charset="0"/>
                <a:cs typeface="Times New Roman" pitchFamily="18" charset="0"/>
              </a:rPr>
              <a:t>7. </a:t>
            </a:r>
            <a:r>
              <a:rPr lang="en-US" sz="2000"/>
              <a:t>JPA implementation is provided by ---?</a:t>
            </a:r>
          </a:p>
          <a:p>
            <a:pPr marL="0" indent="0">
              <a:buFont typeface="Arial" panose="020B0604020202020204" pitchFamily="34" charset="0"/>
              <a:buNone/>
            </a:pPr>
            <a:r>
              <a:rPr lang="en-US" sz="2000"/>
              <a:t>A. Hibernate</a:t>
            </a:r>
          </a:p>
          <a:p>
            <a:pPr marL="0" indent="0">
              <a:buFont typeface="Arial" panose="020B0604020202020204" pitchFamily="34" charset="0"/>
              <a:buNone/>
            </a:pPr>
            <a:r>
              <a:rPr lang="en-US" sz="2000"/>
              <a:t>B. Toplink</a:t>
            </a:r>
          </a:p>
          <a:p>
            <a:pPr marL="0" indent="0">
              <a:buFont typeface="Arial" panose="020B0604020202020204" pitchFamily="34" charset="0"/>
              <a:buNone/>
            </a:pPr>
            <a:r>
              <a:rPr lang="en-US" sz="2000"/>
              <a:t>C. Ibatis</a:t>
            </a:r>
          </a:p>
          <a:p>
            <a:pPr marL="0" indent="0">
              <a:buFont typeface="Arial" panose="020B0604020202020204" pitchFamily="34" charset="0"/>
              <a:buNone/>
            </a:pPr>
            <a:r>
              <a:rPr lang="en-US" sz="2000"/>
              <a:t>D. </a:t>
            </a:r>
            <a:r>
              <a:rPr lang="en-US" sz="2000" b="1"/>
              <a:t>All of them</a:t>
            </a:r>
          </a:p>
          <a:p>
            <a:pPr marL="0" indent="0">
              <a:buFont typeface="Arial" panose="020B0604020202020204" pitchFamily="34" charset="0"/>
              <a:buNone/>
            </a:pPr>
            <a:r>
              <a:rPr lang="en-US" sz="2000"/>
              <a:t> 8.________ has stated that ideas came from several frameworks, including Hibernate and JDO.</a:t>
            </a:r>
          </a:p>
          <a:p>
            <a:pPr marL="0" indent="0">
              <a:buFont typeface="Arial" panose="020B0604020202020204" pitchFamily="34" charset="0"/>
              <a:buNone/>
            </a:pPr>
            <a:r>
              <a:rPr lang="en-US" sz="2000"/>
              <a:t>A. Sun Microsystems</a:t>
            </a:r>
          </a:p>
          <a:p>
            <a:pPr marL="0" indent="0">
              <a:buFont typeface="Arial" panose="020B0604020202020204" pitchFamily="34" charset="0"/>
              <a:buNone/>
            </a:pPr>
            <a:r>
              <a:rPr lang="en-US" sz="2000"/>
              <a:t>B. Java (software platform)</a:t>
            </a:r>
          </a:p>
          <a:p>
            <a:pPr marL="0" indent="0">
              <a:buFont typeface="Arial" panose="020B0604020202020204" pitchFamily="34" charset="0"/>
              <a:buNone/>
            </a:pPr>
            <a:r>
              <a:rPr lang="en-US" sz="2000"/>
              <a:t>C. </a:t>
            </a:r>
            <a:r>
              <a:rPr lang="en-US" sz="2000" b="1"/>
              <a:t>Open JDK</a:t>
            </a:r>
            <a:endParaRPr lang="en-US" sz="2000"/>
          </a:p>
          <a:p>
            <a:pPr marL="0" indent="0">
              <a:buFont typeface="Arial" panose="020B0604020202020204" pitchFamily="34" charset="0"/>
              <a:buNone/>
            </a:pPr>
            <a:r>
              <a:rPr lang="en-US" sz="2000"/>
              <a:t>D. Java (programming language)</a:t>
            </a:r>
          </a:p>
          <a:p>
            <a:pPr>
              <a:buFont typeface="Arial" panose="020B0604020202020204" pitchFamily="34" charset="0"/>
              <a:buNone/>
              <a:defRPr/>
            </a:pPr>
            <a:endParaRPr lang="en-IN" sz="2000" dirty="0"/>
          </a:p>
        </p:txBody>
      </p:sp>
      <p:sp>
        <p:nvSpPr>
          <p:cNvPr id="6" name="TextBox 5">
            <a:extLst>
              <a:ext uri="{FF2B5EF4-FFF2-40B4-BE49-F238E27FC236}">
                <a16:creationId xmlns:a16="http://schemas.microsoft.com/office/drawing/2014/main" id="{B7D2A968-BEEA-AEF0-33F8-2EE4796DB646}"/>
              </a:ext>
            </a:extLst>
          </p:cNvPr>
          <p:cNvSpPr txBox="1"/>
          <p:nvPr/>
        </p:nvSpPr>
        <p:spPr>
          <a:xfrm>
            <a:off x="2897373" y="311705"/>
            <a:ext cx="6092456" cy="646331"/>
          </a:xfrm>
          <a:prstGeom prst="rect">
            <a:avLst/>
          </a:prstGeom>
          <a:noFill/>
        </p:spPr>
        <p:txBody>
          <a:bodyPr wrap="square">
            <a:spAutoFit/>
          </a:bodyPr>
          <a:lstStyle/>
          <a:p>
            <a:pPr algn="ctr">
              <a:defRPr/>
            </a:pPr>
            <a:r>
              <a:rPr lang="en-US" sz="3600" b="1" dirty="0">
                <a:latin typeface="Times New Roman" pitchFamily="18" charset="0"/>
                <a:cs typeface="Times New Roman" pitchFamily="18" charset="0"/>
              </a:rPr>
              <a:t>Daily Quiz</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833598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F1637-DBD2-62DA-E82D-AA357CC249B5}"/>
              </a:ext>
            </a:extLst>
          </p:cNvPr>
          <p:cNvSpPr>
            <a:spLocks noGrp="1"/>
          </p:cNvSpPr>
          <p:nvPr>
            <p:ph type="dt" sz="half" idx="10"/>
          </p:nvPr>
        </p:nvSpPr>
        <p:spPr/>
        <p:txBody>
          <a:bodyPr/>
          <a:lstStyle/>
          <a:p>
            <a:fld id="{C1205B09-EA12-48D0-9969-022815C49B10}" type="datetime1">
              <a:rPr lang="en-US" smtClean="0"/>
              <a:t>1/29/2025</a:t>
            </a:fld>
            <a:endParaRPr lang="en-IN"/>
          </a:p>
        </p:txBody>
      </p:sp>
      <p:sp>
        <p:nvSpPr>
          <p:cNvPr id="3" name="Footer Placeholder 2">
            <a:extLst>
              <a:ext uri="{FF2B5EF4-FFF2-40B4-BE49-F238E27FC236}">
                <a16:creationId xmlns:a16="http://schemas.microsoft.com/office/drawing/2014/main" id="{1A8E1277-2B58-53C9-4CDE-470409073A52}"/>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835FE98-98F1-28CF-54B0-D252CA8A34E7}"/>
              </a:ext>
            </a:extLst>
          </p:cNvPr>
          <p:cNvSpPr>
            <a:spLocks noGrp="1"/>
          </p:cNvSpPr>
          <p:nvPr>
            <p:ph type="sldNum" sz="quarter" idx="12"/>
          </p:nvPr>
        </p:nvSpPr>
        <p:spPr/>
        <p:txBody>
          <a:bodyPr/>
          <a:lstStyle/>
          <a:p>
            <a:fld id="{D4AC43BF-6EE8-4137-B6AC-14832BEEB3CF}" type="slidenum">
              <a:rPr lang="en-IN" smtClean="0"/>
              <a:t>89</a:t>
            </a:fld>
            <a:endParaRPr lang="en-IN"/>
          </a:p>
        </p:txBody>
      </p:sp>
      <p:sp>
        <p:nvSpPr>
          <p:cNvPr id="5" name="Content Placeholder 2">
            <a:extLst>
              <a:ext uri="{FF2B5EF4-FFF2-40B4-BE49-F238E27FC236}">
                <a16:creationId xmlns:a16="http://schemas.microsoft.com/office/drawing/2014/main" id="{49EC2136-8138-0414-040F-778968299359}"/>
              </a:ext>
            </a:extLst>
          </p:cNvPr>
          <p:cNvSpPr txBox="1">
            <a:spLocks/>
          </p:cNvSpPr>
          <p:nvPr/>
        </p:nvSpPr>
        <p:spPr>
          <a:xfrm>
            <a:off x="838200" y="1065213"/>
            <a:ext cx="10515600" cy="5111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altLang="en-US" sz="2000" b="1"/>
              <a:t> </a:t>
            </a:r>
            <a:r>
              <a:rPr lang="en-IN" altLang="en-US" sz="2000">
                <a:latin typeface="Times New Roman" panose="02020603050405020304" pitchFamily="18" charset="0"/>
                <a:cs typeface="Times New Roman" panose="02020603050405020304" pitchFamily="18" charset="0"/>
              </a:rPr>
              <a:t>9. </a:t>
            </a:r>
            <a:r>
              <a:rPr lang="en-US" sz="2000"/>
              <a:t> What is the Life Cycle Of A Jpa Entity?</a:t>
            </a:r>
          </a:p>
          <a:p>
            <a:pPr marL="0" indent="0">
              <a:buFont typeface="Arial" panose="020B0604020202020204" pitchFamily="34" charset="0"/>
              <a:buNone/>
            </a:pPr>
            <a:r>
              <a:rPr lang="en-US" sz="2000"/>
              <a:t>A. New / Transient</a:t>
            </a:r>
          </a:p>
          <a:p>
            <a:pPr marL="0" indent="0">
              <a:buFont typeface="Arial" panose="020B0604020202020204" pitchFamily="34" charset="0"/>
              <a:buNone/>
            </a:pPr>
            <a:r>
              <a:rPr lang="en-US" sz="2000"/>
              <a:t>B. Managed / Persisted</a:t>
            </a:r>
          </a:p>
          <a:p>
            <a:pPr marL="0" indent="0">
              <a:buFont typeface="Arial" panose="020B0604020202020204" pitchFamily="34" charset="0"/>
              <a:buNone/>
            </a:pPr>
            <a:r>
              <a:rPr lang="en-US" sz="2000"/>
              <a:t>C. Detached</a:t>
            </a:r>
          </a:p>
          <a:p>
            <a:pPr marL="0" indent="0">
              <a:buFont typeface="Arial" panose="020B0604020202020204" pitchFamily="34" charset="0"/>
              <a:buNone/>
            </a:pPr>
            <a:r>
              <a:rPr lang="en-US" sz="2000"/>
              <a:t>D. </a:t>
            </a:r>
            <a:r>
              <a:rPr lang="en-US" sz="2000" b="1"/>
              <a:t>All of the above</a:t>
            </a:r>
          </a:p>
          <a:p>
            <a:pPr marL="0" indent="0">
              <a:buFont typeface="Arial" panose="020B0604020202020204" pitchFamily="34" charset="0"/>
              <a:buNone/>
            </a:pPr>
            <a:r>
              <a:rPr lang="en-IN" altLang="en-US" sz="2000">
                <a:latin typeface="Times New Roman" panose="02020603050405020304" pitchFamily="18" charset="0"/>
                <a:cs typeface="Times New Roman" panose="02020603050405020304" pitchFamily="18" charset="0"/>
              </a:rPr>
              <a:t>10. </a:t>
            </a:r>
            <a:r>
              <a:rPr lang="en-US" sz="2000"/>
              <a:t>Which attribute of @OneToMany is used to mark an entity as owned?</a:t>
            </a:r>
          </a:p>
          <a:p>
            <a:pPr marL="0" indent="0">
              <a:buFont typeface="Arial" panose="020B0604020202020204" pitchFamily="34" charset="0"/>
              <a:buNone/>
            </a:pPr>
            <a:r>
              <a:rPr lang="en-US" sz="2000"/>
              <a:t>A. cascade</a:t>
            </a:r>
          </a:p>
          <a:p>
            <a:pPr marL="0" indent="0">
              <a:buFont typeface="Arial" panose="020B0604020202020204" pitchFamily="34" charset="0"/>
              <a:buNone/>
            </a:pPr>
            <a:r>
              <a:rPr lang="en-US" sz="2000"/>
              <a:t>B. </a:t>
            </a:r>
            <a:r>
              <a:rPr lang="en-US" sz="2000" b="1"/>
              <a:t>mappedBy</a:t>
            </a:r>
          </a:p>
          <a:p>
            <a:pPr marL="0" indent="0">
              <a:buFont typeface="Arial" panose="020B0604020202020204" pitchFamily="34" charset="0"/>
              <a:buNone/>
            </a:pPr>
            <a:r>
              <a:rPr lang="en-US" sz="2000"/>
              <a:t>C. property Ref</a:t>
            </a:r>
          </a:p>
          <a:p>
            <a:pPr marL="0" indent="0">
              <a:buFont typeface="Arial" panose="020B0604020202020204" pitchFamily="34" charset="0"/>
              <a:buNone/>
            </a:pPr>
            <a:r>
              <a:rPr lang="en-US" sz="2000"/>
              <a:t>D. None</a:t>
            </a:r>
          </a:p>
          <a:p>
            <a:pPr algn="just">
              <a:buFont typeface="Arial" panose="020B0604020202020204" pitchFamily="34" charset="0"/>
              <a:buNone/>
            </a:pPr>
            <a:endParaRPr lang="en-IN" altLang="en-US" sz="2000" dirty="0"/>
          </a:p>
        </p:txBody>
      </p:sp>
      <p:sp>
        <p:nvSpPr>
          <p:cNvPr id="7" name="TextBox 6">
            <a:extLst>
              <a:ext uri="{FF2B5EF4-FFF2-40B4-BE49-F238E27FC236}">
                <a16:creationId xmlns:a16="http://schemas.microsoft.com/office/drawing/2014/main" id="{98633801-188F-E38A-19D3-6DE7DBE045AC}"/>
              </a:ext>
            </a:extLst>
          </p:cNvPr>
          <p:cNvSpPr txBox="1"/>
          <p:nvPr/>
        </p:nvSpPr>
        <p:spPr>
          <a:xfrm>
            <a:off x="2897373" y="311705"/>
            <a:ext cx="6092456" cy="646331"/>
          </a:xfrm>
          <a:prstGeom prst="rect">
            <a:avLst/>
          </a:prstGeom>
          <a:noFill/>
        </p:spPr>
        <p:txBody>
          <a:bodyPr wrap="square">
            <a:spAutoFit/>
          </a:bodyPr>
          <a:lstStyle/>
          <a:p>
            <a:pPr algn="ctr">
              <a:defRPr/>
            </a:pPr>
            <a:r>
              <a:rPr lang="en-US" sz="3600" b="1" dirty="0">
                <a:latin typeface="Times New Roman" pitchFamily="18" charset="0"/>
                <a:cs typeface="Times New Roman" pitchFamily="18" charset="0"/>
              </a:rPr>
              <a:t>Daily Quiz</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62820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B39F2-F669-F680-984A-D7515D535317}"/>
              </a:ext>
            </a:extLst>
          </p:cNvPr>
          <p:cNvSpPr>
            <a:spLocks noGrp="1"/>
          </p:cNvSpPr>
          <p:nvPr>
            <p:ph type="dt" sz="half" idx="10"/>
          </p:nvPr>
        </p:nvSpPr>
        <p:spPr/>
        <p:txBody>
          <a:bodyPr/>
          <a:lstStyle/>
          <a:p>
            <a:fld id="{295449D8-B9A1-4F0C-97CC-EC9126DAF1E5}" type="datetime1">
              <a:rPr lang="en-US" smtClean="0"/>
              <a:t>1/29/2025</a:t>
            </a:fld>
            <a:endParaRPr lang="en-IN"/>
          </a:p>
        </p:txBody>
      </p:sp>
      <p:sp>
        <p:nvSpPr>
          <p:cNvPr id="3" name="Footer Placeholder 2">
            <a:extLst>
              <a:ext uri="{FF2B5EF4-FFF2-40B4-BE49-F238E27FC236}">
                <a16:creationId xmlns:a16="http://schemas.microsoft.com/office/drawing/2014/main" id="{0727835D-8E92-299B-2CD6-A569231722B4}"/>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25963B15-4709-5B81-0670-745F0B0ADE62}"/>
              </a:ext>
            </a:extLst>
          </p:cNvPr>
          <p:cNvSpPr>
            <a:spLocks noGrp="1"/>
          </p:cNvSpPr>
          <p:nvPr>
            <p:ph type="sldNum" sz="quarter" idx="12"/>
          </p:nvPr>
        </p:nvSpPr>
        <p:spPr/>
        <p:txBody>
          <a:bodyPr/>
          <a:lstStyle/>
          <a:p>
            <a:fld id="{D4AC43BF-6EE8-4137-B6AC-14832BEEB3CF}" type="slidenum">
              <a:rPr lang="en-IN" smtClean="0"/>
              <a:t>9</a:t>
            </a:fld>
            <a:endParaRPr lang="en-IN"/>
          </a:p>
        </p:txBody>
      </p:sp>
      <p:pic>
        <p:nvPicPr>
          <p:cNvPr id="5" name="Content Placeholder 8" descr="qs3.PNG">
            <a:extLst>
              <a:ext uri="{FF2B5EF4-FFF2-40B4-BE49-F238E27FC236}">
                <a16:creationId xmlns:a16="http://schemas.microsoft.com/office/drawing/2014/main" id="{9EA719BD-1088-1584-AF83-E84C70645B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09600" y="1703388"/>
            <a:ext cx="10972800" cy="4318000"/>
          </a:xfrm>
          <a:prstGeom prst="rect">
            <a:avLst/>
          </a:prstGeom>
        </p:spPr>
      </p:pic>
      <p:sp>
        <p:nvSpPr>
          <p:cNvPr id="6" name="TextBox 5">
            <a:extLst>
              <a:ext uri="{FF2B5EF4-FFF2-40B4-BE49-F238E27FC236}">
                <a16:creationId xmlns:a16="http://schemas.microsoft.com/office/drawing/2014/main" id="{400C24F1-251F-8B41-32BA-91F4F02154D6}"/>
              </a:ext>
            </a:extLst>
          </p:cNvPr>
          <p:cNvSpPr txBox="1"/>
          <p:nvPr/>
        </p:nvSpPr>
        <p:spPr>
          <a:xfrm>
            <a:off x="4151012" y="143797"/>
            <a:ext cx="6894067" cy="584775"/>
          </a:xfrm>
          <a:prstGeom prst="rect">
            <a:avLst/>
          </a:prstGeom>
          <a:noFill/>
        </p:spPr>
        <p:txBody>
          <a:bodyPr wrap="none" rtlCol="0">
            <a:spAutoFit/>
          </a:bodyPr>
          <a:lstStyle/>
          <a:p>
            <a:r>
              <a:rPr lang="en-IN" sz="3200" b="1" dirty="0"/>
              <a:t>End Semester Question Paper Template</a:t>
            </a:r>
          </a:p>
        </p:txBody>
      </p:sp>
    </p:spTree>
    <p:extLst>
      <p:ext uri="{BB962C8B-B14F-4D97-AF65-F5344CB8AC3E}">
        <p14:creationId xmlns:p14="http://schemas.microsoft.com/office/powerpoint/2010/main" val="14874688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3EAF9-A8AA-4CCD-1F9F-629AC0EC2B78}"/>
              </a:ext>
            </a:extLst>
          </p:cNvPr>
          <p:cNvSpPr>
            <a:spLocks noGrp="1"/>
          </p:cNvSpPr>
          <p:nvPr>
            <p:ph type="dt" sz="half" idx="10"/>
          </p:nvPr>
        </p:nvSpPr>
        <p:spPr/>
        <p:txBody>
          <a:bodyPr/>
          <a:lstStyle/>
          <a:p>
            <a:fld id="{9A22A5AD-813A-4886-9465-843984A3CC44}" type="datetime1">
              <a:rPr lang="en-US" smtClean="0"/>
              <a:t>1/29/2025</a:t>
            </a:fld>
            <a:endParaRPr lang="en-IN"/>
          </a:p>
        </p:txBody>
      </p:sp>
      <p:sp>
        <p:nvSpPr>
          <p:cNvPr id="3" name="Footer Placeholder 2">
            <a:extLst>
              <a:ext uri="{FF2B5EF4-FFF2-40B4-BE49-F238E27FC236}">
                <a16:creationId xmlns:a16="http://schemas.microsoft.com/office/drawing/2014/main" id="{3EFA929D-1231-7A1A-CC34-5873097355D8}"/>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9A689C52-6B1C-887D-2397-80F5BDA41D25}"/>
              </a:ext>
            </a:extLst>
          </p:cNvPr>
          <p:cNvSpPr>
            <a:spLocks noGrp="1"/>
          </p:cNvSpPr>
          <p:nvPr>
            <p:ph type="sldNum" sz="quarter" idx="12"/>
          </p:nvPr>
        </p:nvSpPr>
        <p:spPr/>
        <p:txBody>
          <a:bodyPr/>
          <a:lstStyle/>
          <a:p>
            <a:fld id="{D4AC43BF-6EE8-4137-B6AC-14832BEEB3CF}" type="slidenum">
              <a:rPr lang="en-IN" smtClean="0"/>
              <a:t>90</a:t>
            </a:fld>
            <a:endParaRPr lang="en-IN"/>
          </a:p>
        </p:txBody>
      </p:sp>
      <p:sp>
        <p:nvSpPr>
          <p:cNvPr id="5" name="Rectangle 2">
            <a:extLst>
              <a:ext uri="{FF2B5EF4-FFF2-40B4-BE49-F238E27FC236}">
                <a16:creationId xmlns:a16="http://schemas.microsoft.com/office/drawing/2014/main" id="{7E2FD270-481C-4825-E0ED-0005C5D728C2}"/>
              </a:ext>
            </a:extLst>
          </p:cNvPr>
          <p:cNvSpPr>
            <a:spLocks noChangeArrowheads="1"/>
          </p:cNvSpPr>
          <p:nvPr/>
        </p:nvSpPr>
        <p:spPr bwMode="auto">
          <a:xfrm flipH="1">
            <a:off x="790575" y="1202189"/>
            <a:ext cx="10906125" cy="465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IN" altLang="en-US" sz="2000" dirty="0">
                <a:latin typeface="Times New Roman" panose="02020603050405020304" pitchFamily="18" charset="0"/>
                <a:cs typeface="Times New Roman" panose="02020603050405020304" pitchFamily="18" charset="0"/>
              </a:rPr>
              <a:t>Q1. </a:t>
            </a:r>
            <a:r>
              <a:rPr lang="en-US" sz="2000" dirty="0">
                <a:latin typeface="Times New Roman" panose="02020603050405020304" pitchFamily="18" charset="0"/>
                <a:cs typeface="Times New Roman" panose="02020603050405020304" pitchFamily="18" charset="0"/>
              </a:rPr>
              <a:t> What is the Java Persistence API?</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Q2.</a:t>
            </a:r>
            <a:r>
              <a:rPr lang="en-US" sz="2000" dirty="0">
                <a:latin typeface="Times New Roman" panose="02020603050405020304" pitchFamily="18" charset="0"/>
                <a:cs typeface="Times New Roman" panose="02020603050405020304" pitchFamily="18" charset="0"/>
              </a:rPr>
              <a:t> What is the object-relational mapping?</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Q3.</a:t>
            </a:r>
            <a:r>
              <a:rPr lang="en-US" sz="2000" dirty="0">
                <a:latin typeface="Times New Roman" panose="02020603050405020304" pitchFamily="18" charset="0"/>
                <a:cs typeface="Times New Roman" panose="02020603050405020304" pitchFamily="18" charset="0"/>
              </a:rPr>
              <a:t> What are the advantages of JPA?[</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Q4.</a:t>
            </a:r>
            <a:r>
              <a:rPr lang="en-US" sz="2000" dirty="0">
                <a:latin typeface="Times New Roman" panose="02020603050405020304" pitchFamily="18" charset="0"/>
                <a:cs typeface="Times New Roman" panose="02020603050405020304" pitchFamily="18" charset="0"/>
              </a:rPr>
              <a:t> What are the steps to insert an entity?</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Q5.</a:t>
            </a:r>
            <a:r>
              <a:rPr lang="en-US" sz="2000" dirty="0">
                <a:latin typeface="Times New Roman" panose="02020603050405020304" pitchFamily="18" charset="0"/>
                <a:cs typeface="Times New Roman" panose="02020603050405020304" pitchFamily="18" charset="0"/>
              </a:rPr>
              <a:t> What are the steps to find an entity?</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Q6.</a:t>
            </a:r>
            <a:r>
              <a:rPr lang="en-US" sz="2000" dirty="0">
                <a:latin typeface="Times New Roman" panose="02020603050405020304" pitchFamily="18" charset="0"/>
                <a:cs typeface="Times New Roman" panose="02020603050405020304" pitchFamily="18" charset="0"/>
              </a:rPr>
              <a:t> What are the different types of entity mapping?</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Q7.</a:t>
            </a:r>
            <a:r>
              <a:rPr lang="en-US" sz="2000" dirty="0">
                <a:latin typeface="Times New Roman" panose="02020603050405020304" pitchFamily="18" charset="0"/>
                <a:cs typeface="Times New Roman" panose="02020603050405020304" pitchFamily="18" charset="0"/>
              </a:rPr>
              <a:t> What is the role of Entity Manager in JPA?</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Q8.</a:t>
            </a:r>
            <a:r>
              <a:rPr lang="en-US" sz="2000" dirty="0">
                <a:latin typeface="Times New Roman" panose="02020603050405020304" pitchFamily="18" charset="0"/>
                <a:cs typeface="Times New Roman" panose="02020603050405020304" pitchFamily="18" charset="0"/>
              </a:rPr>
              <a:t> What are the constraints on an entity class?</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Q9. </a:t>
            </a:r>
            <a:r>
              <a:rPr lang="en-US" sz="2000" dirty="0">
                <a:latin typeface="Times New Roman" panose="02020603050405020304" pitchFamily="18" charset="0"/>
                <a:cs typeface="Times New Roman" panose="02020603050405020304" pitchFamily="18" charset="0"/>
              </a:rPr>
              <a:t>What is JPQL?</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a:latin typeface="Times New Roman" panose="02020603050405020304" pitchFamily="18" charset="0"/>
                <a:cs typeface="Times New Roman" panose="02020603050405020304" pitchFamily="18" charset="0"/>
              </a:rPr>
              <a:t>Q10. </a:t>
            </a:r>
            <a:r>
              <a:rPr lang="en-US" sz="2000" dirty="0">
                <a:latin typeface="Times New Roman" panose="02020603050405020304" pitchFamily="18" charset="0"/>
                <a:cs typeface="Times New Roman" panose="02020603050405020304" pitchFamily="18" charset="0"/>
              </a:rPr>
              <a:t>What is the Criteria API?</a:t>
            </a:r>
            <a:r>
              <a:rPr lang="en-IN" altLang="en-US" sz="2000" dirty="0">
                <a:latin typeface="Times New Roman" panose="02020603050405020304" pitchFamily="18" charset="0"/>
                <a:cs typeface="Times New Roman" panose="02020603050405020304" pitchFamily="18" charset="0"/>
              </a:rPr>
              <a:t>[CO5]</a:t>
            </a:r>
          </a:p>
        </p:txBody>
      </p:sp>
      <p:sp>
        <p:nvSpPr>
          <p:cNvPr id="7" name="TextBox 6">
            <a:extLst>
              <a:ext uri="{FF2B5EF4-FFF2-40B4-BE49-F238E27FC236}">
                <a16:creationId xmlns:a16="http://schemas.microsoft.com/office/drawing/2014/main" id="{38E32377-D1A9-CBAB-316B-413AA709DC62}"/>
              </a:ext>
            </a:extLst>
          </p:cNvPr>
          <p:cNvSpPr txBox="1"/>
          <p:nvPr/>
        </p:nvSpPr>
        <p:spPr>
          <a:xfrm>
            <a:off x="3386470" y="332342"/>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Weekly Assignment </a:t>
            </a:r>
            <a:endParaRPr lang="en-IN" sz="3600" dirty="0"/>
          </a:p>
        </p:txBody>
      </p:sp>
    </p:spTree>
    <p:extLst>
      <p:ext uri="{BB962C8B-B14F-4D97-AF65-F5344CB8AC3E}">
        <p14:creationId xmlns:p14="http://schemas.microsoft.com/office/powerpoint/2010/main" val="27518447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77B43-EADC-9703-6F7B-F641C77A1A28}"/>
              </a:ext>
            </a:extLst>
          </p:cNvPr>
          <p:cNvSpPr>
            <a:spLocks noGrp="1"/>
          </p:cNvSpPr>
          <p:nvPr>
            <p:ph type="dt" sz="half" idx="10"/>
          </p:nvPr>
        </p:nvSpPr>
        <p:spPr/>
        <p:txBody>
          <a:bodyPr/>
          <a:lstStyle/>
          <a:p>
            <a:fld id="{23B9129F-7BAC-41EB-822A-4DA51FA6B3EA}" type="datetime1">
              <a:rPr lang="en-US" smtClean="0"/>
              <a:t>1/29/2025</a:t>
            </a:fld>
            <a:endParaRPr lang="en-IN"/>
          </a:p>
        </p:txBody>
      </p:sp>
      <p:sp>
        <p:nvSpPr>
          <p:cNvPr id="3" name="Footer Placeholder 2">
            <a:extLst>
              <a:ext uri="{FF2B5EF4-FFF2-40B4-BE49-F238E27FC236}">
                <a16:creationId xmlns:a16="http://schemas.microsoft.com/office/drawing/2014/main" id="{02A985DD-88C1-4D6E-A8E2-DFA91E15FD61}"/>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01CE8ABC-FFF5-0783-6621-84133E9D5C92}"/>
              </a:ext>
            </a:extLst>
          </p:cNvPr>
          <p:cNvSpPr>
            <a:spLocks noGrp="1"/>
          </p:cNvSpPr>
          <p:nvPr>
            <p:ph type="sldNum" sz="quarter" idx="12"/>
          </p:nvPr>
        </p:nvSpPr>
        <p:spPr/>
        <p:txBody>
          <a:bodyPr/>
          <a:lstStyle/>
          <a:p>
            <a:fld id="{D4AC43BF-6EE8-4137-B6AC-14832BEEB3CF}" type="slidenum">
              <a:rPr lang="en-IN" smtClean="0"/>
              <a:t>91</a:t>
            </a:fld>
            <a:endParaRPr lang="en-IN"/>
          </a:p>
        </p:txBody>
      </p:sp>
      <p:sp>
        <p:nvSpPr>
          <p:cNvPr id="5" name="Rectangle 2">
            <a:extLst>
              <a:ext uri="{FF2B5EF4-FFF2-40B4-BE49-F238E27FC236}">
                <a16:creationId xmlns:a16="http://schemas.microsoft.com/office/drawing/2014/main" id="{37C00BAE-FD5A-BF6E-6069-732582F93307}"/>
              </a:ext>
            </a:extLst>
          </p:cNvPr>
          <p:cNvSpPr>
            <a:spLocks noChangeArrowheads="1"/>
          </p:cNvSpPr>
          <p:nvPr/>
        </p:nvSpPr>
        <p:spPr bwMode="auto">
          <a:xfrm flipH="1">
            <a:off x="1576388" y="1214438"/>
            <a:ext cx="1009173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hlinkClick r:id="rId2"/>
              </a:rPr>
              <a:t>https://www.youtube.com/watch?v=r59xYe3Vyks&amp;list=PLS1QulWo1RIbfTjQvTdj8Y6yyq4R7g-Al</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hlinkClick r:id="" action="ppaction://hlinkpres?slideindex=1&amp;slidetitle="/>
              </a:rPr>
              <a:t> </a:t>
            </a:r>
          </a:p>
          <a:p>
            <a:pPr>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hlinkClick r:id="" action="ppaction://hlinkpres?slideindex=1&amp;slidetitle="/>
              </a:rPr>
              <a:t>https://www.digimat.in/nptel/courses/video/106105191/L01.html</a:t>
            </a:r>
            <a:endParaRPr lang="en-IN" altLang="en-US" sz="2400">
              <a:latin typeface="Times New Roman" panose="02020603050405020304" pitchFamily="18" charset="0"/>
              <a:cs typeface="Times New Roman" panose="02020603050405020304" pitchFamily="18" charset="0"/>
            </a:endParaRPr>
          </a:p>
          <a:p>
            <a:pPr algn="just"/>
            <a:endParaRPr lang="en-IN" altLang="en-US" sz="2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59BBEC2-6403-FFAF-F9C4-81CD360742B2}"/>
              </a:ext>
            </a:extLst>
          </p:cNvPr>
          <p:cNvSpPr txBox="1"/>
          <p:nvPr/>
        </p:nvSpPr>
        <p:spPr>
          <a:xfrm>
            <a:off x="3581400" y="336329"/>
            <a:ext cx="6092456" cy="646331"/>
          </a:xfrm>
          <a:prstGeom prst="rect">
            <a:avLst/>
          </a:prstGeom>
          <a:noFill/>
        </p:spPr>
        <p:txBody>
          <a:bodyPr wrap="square">
            <a:spAutoFit/>
          </a:bodyPr>
          <a:lstStyle/>
          <a:p>
            <a:r>
              <a:rPr lang="en-US" sz="3600" dirty="0">
                <a:latin typeface="Times New Roman" pitchFamily="18" charset="0"/>
                <a:cs typeface="Times New Roman" pitchFamily="18" charset="0"/>
              </a:rPr>
              <a:t> </a:t>
            </a:r>
            <a:r>
              <a:rPr lang="en-US" sz="3600" b="1" dirty="0">
                <a:latin typeface="Times New Roman" pitchFamily="18" charset="0"/>
                <a:cs typeface="Times New Roman" pitchFamily="18" charset="0"/>
              </a:rPr>
              <a:t>Topic Links </a:t>
            </a:r>
            <a:endParaRPr lang="en-IN" sz="3600" dirty="0"/>
          </a:p>
        </p:txBody>
      </p:sp>
    </p:spTree>
    <p:extLst>
      <p:ext uri="{BB962C8B-B14F-4D97-AF65-F5344CB8AC3E}">
        <p14:creationId xmlns:p14="http://schemas.microsoft.com/office/powerpoint/2010/main" val="1939235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DB4A5D-D46A-5B3D-6EFB-070730204CC3}"/>
              </a:ext>
            </a:extLst>
          </p:cNvPr>
          <p:cNvSpPr>
            <a:spLocks noGrp="1"/>
          </p:cNvSpPr>
          <p:nvPr>
            <p:ph type="dt" sz="half" idx="10"/>
          </p:nvPr>
        </p:nvSpPr>
        <p:spPr/>
        <p:txBody>
          <a:bodyPr/>
          <a:lstStyle/>
          <a:p>
            <a:fld id="{C903DE2B-AE82-4ACE-9343-179BFC4336FA}" type="datetime1">
              <a:rPr lang="en-US" smtClean="0"/>
              <a:t>1/29/2025</a:t>
            </a:fld>
            <a:endParaRPr lang="en-IN"/>
          </a:p>
        </p:txBody>
      </p:sp>
      <p:sp>
        <p:nvSpPr>
          <p:cNvPr id="3" name="Footer Placeholder 2">
            <a:extLst>
              <a:ext uri="{FF2B5EF4-FFF2-40B4-BE49-F238E27FC236}">
                <a16:creationId xmlns:a16="http://schemas.microsoft.com/office/drawing/2014/main" id="{3346BD1C-ECD7-63DB-64F5-19A5DEA6A7F8}"/>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4E04579F-9A71-A295-00FD-E8EAE39CA6D3}"/>
              </a:ext>
            </a:extLst>
          </p:cNvPr>
          <p:cNvSpPr>
            <a:spLocks noGrp="1"/>
          </p:cNvSpPr>
          <p:nvPr>
            <p:ph type="sldNum" sz="quarter" idx="12"/>
          </p:nvPr>
        </p:nvSpPr>
        <p:spPr/>
        <p:txBody>
          <a:bodyPr/>
          <a:lstStyle/>
          <a:p>
            <a:fld id="{D4AC43BF-6EE8-4137-B6AC-14832BEEB3CF}" type="slidenum">
              <a:rPr lang="en-IN" smtClean="0"/>
              <a:t>92</a:t>
            </a:fld>
            <a:endParaRPr lang="en-IN"/>
          </a:p>
        </p:txBody>
      </p:sp>
      <p:sp>
        <p:nvSpPr>
          <p:cNvPr id="5" name="Rectangle 4">
            <a:extLst>
              <a:ext uri="{FF2B5EF4-FFF2-40B4-BE49-F238E27FC236}">
                <a16:creationId xmlns:a16="http://schemas.microsoft.com/office/drawing/2014/main" id="{8D2D3BDF-FAC5-21A9-086B-D019277096DA}"/>
              </a:ext>
            </a:extLst>
          </p:cNvPr>
          <p:cNvSpPr/>
          <p:nvPr/>
        </p:nvSpPr>
        <p:spPr>
          <a:xfrm>
            <a:off x="1091381" y="1019455"/>
            <a:ext cx="11024418" cy="4401205"/>
          </a:xfrm>
          <a:prstGeom prst="rect">
            <a:avLst/>
          </a:prstGeom>
        </p:spPr>
        <p:txBody>
          <a:bodyPr wrap="square">
            <a:spAutoFit/>
          </a:bodyPr>
          <a:lstStyle/>
          <a:p>
            <a:pPr>
              <a:lnSpc>
                <a:spcPct val="150000"/>
              </a:lnSpc>
            </a:pPr>
            <a:r>
              <a:rPr lang="en-US" sz="1600" b="1" dirty="0">
                <a:solidFill>
                  <a:srgbClr val="333333"/>
                </a:solidFill>
                <a:latin typeface="Times New Roman" panose="02020603050405020304" pitchFamily="18" charset="0"/>
                <a:cs typeface="Times New Roman" panose="02020603050405020304" pitchFamily="18" charset="0"/>
              </a:rPr>
              <a:t> Q</a:t>
            </a:r>
            <a:r>
              <a:rPr lang="en-US" sz="1600" b="1" dirty="0"/>
              <a:t>1. Which annotation is used to create the Pk-</a:t>
            </a:r>
            <a:r>
              <a:rPr lang="en-US" sz="1600" b="1" dirty="0" err="1"/>
              <a:t>Fk</a:t>
            </a:r>
            <a:r>
              <a:rPr lang="en-US" sz="1600" b="1" dirty="0"/>
              <a:t> relation b/w two tables?</a:t>
            </a:r>
          </a:p>
          <a:p>
            <a:pPr lvl="0">
              <a:lnSpc>
                <a:spcPct val="150000"/>
              </a:lnSpc>
            </a:pPr>
            <a:r>
              <a:rPr lang="en-US" sz="1600" dirty="0"/>
              <a:t>A. </a:t>
            </a:r>
            <a:r>
              <a:rPr lang="en-US" sz="1600" b="1" dirty="0" err="1"/>
              <a:t>JoinColumn</a:t>
            </a:r>
            <a:endParaRPr lang="en-US" sz="1600" dirty="0"/>
          </a:p>
          <a:p>
            <a:pPr lvl="0">
              <a:lnSpc>
                <a:spcPct val="150000"/>
              </a:lnSpc>
            </a:pPr>
            <a:r>
              <a:rPr lang="en-US" sz="1600" dirty="0"/>
              <a:t>B. </a:t>
            </a:r>
            <a:r>
              <a:rPr lang="en-US" sz="1600" dirty="0" err="1"/>
              <a:t>ForeignKey</a:t>
            </a:r>
            <a:endParaRPr lang="en-US" sz="1600" dirty="0"/>
          </a:p>
          <a:p>
            <a:pPr lvl="0">
              <a:lnSpc>
                <a:spcPct val="150000"/>
              </a:lnSpc>
            </a:pPr>
            <a:r>
              <a:rPr lang="en-US" sz="1600" dirty="0"/>
              <a:t>C. </a:t>
            </a:r>
            <a:r>
              <a:rPr lang="en-US" sz="1600" dirty="0" err="1"/>
              <a:t>JoinedKey</a:t>
            </a:r>
            <a:endParaRPr lang="en-US" sz="1600" dirty="0"/>
          </a:p>
          <a:p>
            <a:pPr lvl="0">
              <a:lnSpc>
                <a:spcPct val="150000"/>
              </a:lnSpc>
            </a:pPr>
            <a:r>
              <a:rPr lang="en-US" sz="1600" dirty="0"/>
              <a:t>D. None of these</a:t>
            </a:r>
          </a:p>
          <a:p>
            <a:pPr>
              <a:lnSpc>
                <a:spcPct val="150000"/>
              </a:lnSpc>
            </a:pPr>
            <a:r>
              <a:rPr lang="en-US" sz="1600" b="1" dirty="0"/>
              <a:t>Q2. Object/relational metadata can be specified directly in the entity class file by using annotations, or in a separate ________ descriptor file distributed with the application.</a:t>
            </a:r>
          </a:p>
          <a:p>
            <a:pPr lvl="0">
              <a:lnSpc>
                <a:spcPct val="150000"/>
              </a:lnSpc>
            </a:pPr>
            <a:r>
              <a:rPr lang="en-US" sz="1600" dirty="0"/>
              <a:t>A. </a:t>
            </a:r>
            <a:r>
              <a:rPr lang="en-US" sz="1600" b="1" dirty="0"/>
              <a:t>Scalable Vector Graphics</a:t>
            </a:r>
          </a:p>
          <a:p>
            <a:pPr lvl="0">
              <a:lnSpc>
                <a:spcPct val="150000"/>
              </a:lnSpc>
            </a:pPr>
            <a:r>
              <a:rPr lang="en-US" sz="1600" dirty="0"/>
              <a:t>B. HTML</a:t>
            </a:r>
          </a:p>
          <a:p>
            <a:pPr lvl="0">
              <a:lnSpc>
                <a:spcPct val="150000"/>
              </a:lnSpc>
            </a:pPr>
            <a:r>
              <a:rPr lang="en-US" sz="1600" dirty="0"/>
              <a:t>C. XML</a:t>
            </a:r>
          </a:p>
          <a:p>
            <a:pPr lvl="0">
              <a:lnSpc>
                <a:spcPct val="150000"/>
              </a:lnSpc>
            </a:pPr>
            <a:r>
              <a:rPr lang="en-US" sz="1600" dirty="0"/>
              <a:t>D. XHTML</a:t>
            </a:r>
          </a:p>
          <a:p>
            <a:r>
              <a:rPr lang="en-US" sz="1600" dirty="0"/>
              <a:t> </a:t>
            </a:r>
          </a:p>
        </p:txBody>
      </p:sp>
      <p:sp>
        <p:nvSpPr>
          <p:cNvPr id="6" name="TextBox 5">
            <a:extLst>
              <a:ext uri="{FF2B5EF4-FFF2-40B4-BE49-F238E27FC236}">
                <a16:creationId xmlns:a16="http://schemas.microsoft.com/office/drawing/2014/main" id="{8FA84F3C-A11E-3EAE-F2F9-16333124ACA4}"/>
              </a:ext>
            </a:extLst>
          </p:cNvPr>
          <p:cNvSpPr txBox="1"/>
          <p:nvPr/>
        </p:nvSpPr>
        <p:spPr>
          <a:xfrm>
            <a:off x="4189228" y="293799"/>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MCQs </a:t>
            </a:r>
            <a:endParaRPr lang="en-IN" sz="3600" dirty="0"/>
          </a:p>
        </p:txBody>
      </p:sp>
    </p:spTree>
    <p:extLst>
      <p:ext uri="{BB962C8B-B14F-4D97-AF65-F5344CB8AC3E}">
        <p14:creationId xmlns:p14="http://schemas.microsoft.com/office/powerpoint/2010/main" val="40783316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995052-4031-7E6D-DFAF-3183B5655F7C}"/>
              </a:ext>
            </a:extLst>
          </p:cNvPr>
          <p:cNvSpPr>
            <a:spLocks noGrp="1"/>
          </p:cNvSpPr>
          <p:nvPr>
            <p:ph type="dt" sz="half" idx="10"/>
          </p:nvPr>
        </p:nvSpPr>
        <p:spPr/>
        <p:txBody>
          <a:bodyPr/>
          <a:lstStyle/>
          <a:p>
            <a:fld id="{CEE531FC-B022-48AA-96AC-1762F038A3BF}" type="datetime1">
              <a:rPr lang="en-US" smtClean="0"/>
              <a:t>1/29/2025</a:t>
            </a:fld>
            <a:endParaRPr lang="en-IN"/>
          </a:p>
        </p:txBody>
      </p:sp>
      <p:sp>
        <p:nvSpPr>
          <p:cNvPr id="3" name="Footer Placeholder 2">
            <a:extLst>
              <a:ext uri="{FF2B5EF4-FFF2-40B4-BE49-F238E27FC236}">
                <a16:creationId xmlns:a16="http://schemas.microsoft.com/office/drawing/2014/main" id="{BFA53BE8-C678-B3C9-5EA3-937E513037DC}"/>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A5382541-FDDD-B6BD-F555-C9EB4C80CEF8}"/>
              </a:ext>
            </a:extLst>
          </p:cNvPr>
          <p:cNvSpPr>
            <a:spLocks noGrp="1"/>
          </p:cNvSpPr>
          <p:nvPr>
            <p:ph type="sldNum" sz="quarter" idx="12"/>
          </p:nvPr>
        </p:nvSpPr>
        <p:spPr/>
        <p:txBody>
          <a:bodyPr/>
          <a:lstStyle/>
          <a:p>
            <a:fld id="{D4AC43BF-6EE8-4137-B6AC-14832BEEB3CF}" type="slidenum">
              <a:rPr lang="en-IN" smtClean="0"/>
              <a:t>93</a:t>
            </a:fld>
            <a:endParaRPr lang="en-IN"/>
          </a:p>
        </p:txBody>
      </p:sp>
      <p:sp>
        <p:nvSpPr>
          <p:cNvPr id="5" name="Rectangle 8">
            <a:extLst>
              <a:ext uri="{FF2B5EF4-FFF2-40B4-BE49-F238E27FC236}">
                <a16:creationId xmlns:a16="http://schemas.microsoft.com/office/drawing/2014/main" id="{C1F9B775-C9E6-E2B2-90F9-97BB6679D8E7}"/>
              </a:ext>
            </a:extLst>
          </p:cNvPr>
          <p:cNvSpPr>
            <a:spLocks noChangeArrowheads="1"/>
          </p:cNvSpPr>
          <p:nvPr/>
        </p:nvSpPr>
        <p:spPr bwMode="auto">
          <a:xfrm>
            <a:off x="152400" y="981075"/>
            <a:ext cx="120396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sz="1600" b="1" dirty="0"/>
              <a:t>Q3. What is TRUE about the cascading and cascade mode attributes in Entity Beans?</a:t>
            </a:r>
          </a:p>
          <a:p>
            <a:pPr lvl="0">
              <a:lnSpc>
                <a:spcPct val="150000"/>
              </a:lnSpc>
            </a:pPr>
            <a:r>
              <a:rPr lang="en-US" sz="1600" dirty="0"/>
              <a:t>A</a:t>
            </a:r>
            <a:r>
              <a:rPr lang="en-US" sz="1600" b="1" dirty="0"/>
              <a:t>. Cascade mode attributes can be specified for the association </a:t>
            </a:r>
            <a:r>
              <a:rPr lang="en-US" sz="1600" b="1" dirty="0" err="1"/>
              <a:t>annotaions</a:t>
            </a:r>
            <a:r>
              <a:rPr lang="en-US" sz="1600" b="1" dirty="0"/>
              <a:t> (like @OneToMany) in an entity bean</a:t>
            </a:r>
          </a:p>
          <a:p>
            <a:pPr lvl="0">
              <a:lnSpc>
                <a:spcPct val="150000"/>
              </a:lnSpc>
            </a:pPr>
            <a:r>
              <a:rPr lang="en-US" sz="1600" dirty="0"/>
              <a:t>B. The cascading direction is from the target entity to the source entity</a:t>
            </a:r>
          </a:p>
          <a:p>
            <a:pPr lvl="0">
              <a:lnSpc>
                <a:spcPct val="150000"/>
              </a:lnSpc>
            </a:pPr>
            <a:r>
              <a:rPr lang="en-US" sz="1600" dirty="0"/>
              <a:t>C. PERSIST, DELETE and REFRESH are cascading mode attributes</a:t>
            </a:r>
          </a:p>
          <a:p>
            <a:pPr lvl="0">
              <a:lnSpc>
                <a:spcPct val="150000"/>
              </a:lnSpc>
            </a:pPr>
            <a:r>
              <a:rPr lang="en-US" sz="1600" dirty="0"/>
              <a:t>D. Refresh cascade causes to refresh the target entities of a relationship when refresh is invoked on the source entity of the relationship</a:t>
            </a:r>
          </a:p>
          <a:p>
            <a:pPr>
              <a:spcBef>
                <a:spcPts val="1200"/>
              </a:spcBef>
            </a:pPr>
            <a:r>
              <a:rPr lang="en-US" sz="1600" b="1" dirty="0"/>
              <a:t>Q4. Which attribute of @</a:t>
            </a:r>
            <a:r>
              <a:rPr lang="en-US" sz="1600" b="1" dirty="0" err="1"/>
              <a:t>OneToMany</a:t>
            </a:r>
            <a:r>
              <a:rPr lang="en-US" sz="1600" b="1" dirty="0"/>
              <a:t> is used to mark an entity as owned?</a:t>
            </a:r>
          </a:p>
          <a:p>
            <a:pPr lvl="0">
              <a:spcBef>
                <a:spcPts val="1200"/>
              </a:spcBef>
            </a:pPr>
            <a:r>
              <a:rPr lang="en-US" sz="1600" dirty="0"/>
              <a:t>A. cascade</a:t>
            </a:r>
          </a:p>
          <a:p>
            <a:pPr lvl="0">
              <a:spcBef>
                <a:spcPts val="1200"/>
              </a:spcBef>
            </a:pPr>
            <a:r>
              <a:rPr lang="en-US" sz="1600" dirty="0"/>
              <a:t>B. </a:t>
            </a:r>
            <a:r>
              <a:rPr lang="en-US" sz="1600" b="1" dirty="0" err="1"/>
              <a:t>mappedBy</a:t>
            </a:r>
            <a:endParaRPr lang="en-US" sz="1600" b="1" dirty="0"/>
          </a:p>
          <a:p>
            <a:pPr lvl="0">
              <a:spcBef>
                <a:spcPts val="1200"/>
              </a:spcBef>
            </a:pPr>
            <a:r>
              <a:rPr lang="en-US" sz="1600" dirty="0"/>
              <a:t>C. property Ref</a:t>
            </a:r>
          </a:p>
          <a:p>
            <a:pPr lvl="0">
              <a:spcBef>
                <a:spcPts val="1200"/>
              </a:spcBef>
            </a:pPr>
            <a:r>
              <a:rPr lang="en-US" sz="1600" dirty="0"/>
              <a:t>D. </a:t>
            </a:r>
            <a:r>
              <a:rPr lang="en-US" sz="1600" dirty="0" err="1"/>
              <a:t>Nonewrong</a:t>
            </a:r>
            <a:endParaRPr lang="en-US" sz="1600" dirty="0"/>
          </a:p>
          <a:p>
            <a:pPr>
              <a:spcBef>
                <a:spcPts val="1200"/>
              </a:spcBef>
            </a:pPr>
            <a:r>
              <a:rPr lang="en-US" sz="1600" b="1" dirty="0"/>
              <a:t>Q5.. What is the JPA equivalent of hibernate.cfg.xml file?</a:t>
            </a:r>
          </a:p>
          <a:p>
            <a:pPr lvl="0">
              <a:spcBef>
                <a:spcPts val="1200"/>
              </a:spcBef>
            </a:pPr>
            <a:r>
              <a:rPr lang="en-US" sz="1600" dirty="0"/>
              <a:t>A. configuration.xml</a:t>
            </a:r>
          </a:p>
          <a:p>
            <a:pPr lvl="0">
              <a:spcBef>
                <a:spcPts val="1200"/>
              </a:spcBef>
            </a:pPr>
            <a:r>
              <a:rPr lang="en-US" sz="1600" dirty="0"/>
              <a:t>B. </a:t>
            </a:r>
            <a:r>
              <a:rPr lang="en-US" sz="1600" b="1" dirty="0"/>
              <a:t>persistence.xml</a:t>
            </a:r>
          </a:p>
          <a:p>
            <a:pPr lvl="0">
              <a:spcBef>
                <a:spcPts val="1200"/>
              </a:spcBef>
            </a:pPr>
            <a:r>
              <a:rPr lang="en-US" sz="1600" dirty="0"/>
              <a:t>C. jpa.configuration.xml</a:t>
            </a:r>
          </a:p>
          <a:p>
            <a:pPr lvl="0">
              <a:spcBef>
                <a:spcPts val="1200"/>
              </a:spcBef>
            </a:pPr>
            <a:r>
              <a:rPr lang="en-US" sz="1600" dirty="0"/>
              <a:t>D. None</a:t>
            </a:r>
          </a:p>
          <a:p>
            <a:pPr algn="just"/>
            <a:endParaRPr lang="en-US" altLang="en-US" sz="1600" dirty="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A9D5EF-BD46-89B1-B068-A897667A3258}"/>
              </a:ext>
            </a:extLst>
          </p:cNvPr>
          <p:cNvSpPr txBox="1"/>
          <p:nvPr/>
        </p:nvSpPr>
        <p:spPr>
          <a:xfrm>
            <a:off x="4189228" y="293799"/>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MCQs </a:t>
            </a:r>
            <a:endParaRPr lang="en-IN" sz="3600" dirty="0"/>
          </a:p>
        </p:txBody>
      </p:sp>
    </p:spTree>
    <p:extLst>
      <p:ext uri="{BB962C8B-B14F-4D97-AF65-F5344CB8AC3E}">
        <p14:creationId xmlns:p14="http://schemas.microsoft.com/office/powerpoint/2010/main" val="17142486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0D9B6E-9104-205F-CE23-B6F799E61A0E}"/>
              </a:ext>
            </a:extLst>
          </p:cNvPr>
          <p:cNvSpPr>
            <a:spLocks noGrp="1"/>
          </p:cNvSpPr>
          <p:nvPr>
            <p:ph type="dt" sz="half" idx="10"/>
          </p:nvPr>
        </p:nvSpPr>
        <p:spPr/>
        <p:txBody>
          <a:bodyPr/>
          <a:lstStyle/>
          <a:p>
            <a:fld id="{7161162F-B10D-4442-BFD3-931E6F9B516A}" type="datetime1">
              <a:rPr lang="en-US" smtClean="0"/>
              <a:t>1/29/2025</a:t>
            </a:fld>
            <a:endParaRPr lang="en-IN"/>
          </a:p>
        </p:txBody>
      </p:sp>
      <p:sp>
        <p:nvSpPr>
          <p:cNvPr id="3" name="Footer Placeholder 2">
            <a:extLst>
              <a:ext uri="{FF2B5EF4-FFF2-40B4-BE49-F238E27FC236}">
                <a16:creationId xmlns:a16="http://schemas.microsoft.com/office/drawing/2014/main" id="{1D6FA0BB-79B7-A7EE-6EA2-4F73B74A6B37}"/>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F8219587-F59C-3D3D-B8E6-3010112F148F}"/>
              </a:ext>
            </a:extLst>
          </p:cNvPr>
          <p:cNvSpPr>
            <a:spLocks noGrp="1"/>
          </p:cNvSpPr>
          <p:nvPr>
            <p:ph type="sldNum" sz="quarter" idx="12"/>
          </p:nvPr>
        </p:nvSpPr>
        <p:spPr/>
        <p:txBody>
          <a:bodyPr/>
          <a:lstStyle/>
          <a:p>
            <a:fld id="{D4AC43BF-6EE8-4137-B6AC-14832BEEB3CF}" type="slidenum">
              <a:rPr lang="en-IN" smtClean="0"/>
              <a:t>94</a:t>
            </a:fld>
            <a:endParaRPr lang="en-IN"/>
          </a:p>
        </p:txBody>
      </p:sp>
      <p:sp>
        <p:nvSpPr>
          <p:cNvPr id="6" name="TextBox 5">
            <a:extLst>
              <a:ext uri="{FF2B5EF4-FFF2-40B4-BE49-F238E27FC236}">
                <a16:creationId xmlns:a16="http://schemas.microsoft.com/office/drawing/2014/main" id="{9C6F67FF-6F69-422D-ABA5-5E25A9E07687}"/>
              </a:ext>
            </a:extLst>
          </p:cNvPr>
          <p:cNvSpPr txBox="1"/>
          <p:nvPr/>
        </p:nvSpPr>
        <p:spPr>
          <a:xfrm>
            <a:off x="462116" y="968317"/>
            <a:ext cx="11366090" cy="4247317"/>
          </a:xfrm>
          <a:prstGeom prst="rect">
            <a:avLst/>
          </a:prstGeom>
          <a:noFill/>
        </p:spPr>
        <p:txBody>
          <a:bodyPr wrap="square">
            <a:spAutoFit/>
          </a:bodyPr>
          <a:lstStyle/>
          <a:p>
            <a:pPr>
              <a:spcBef>
                <a:spcPts val="1200"/>
              </a:spcBef>
            </a:pPr>
            <a:r>
              <a:rPr lang="en-US" sz="1800" b="1" dirty="0"/>
              <a:t>Q6.What are the JPA @Entity association attributes?</a:t>
            </a:r>
          </a:p>
          <a:p>
            <a:pPr lvl="0">
              <a:spcBef>
                <a:spcPts val="1200"/>
              </a:spcBef>
            </a:pPr>
            <a:r>
              <a:rPr lang="en-US" sz="1800" dirty="0"/>
              <a:t>A. </a:t>
            </a:r>
            <a:r>
              <a:rPr lang="en-US" sz="1800" b="1" dirty="0"/>
              <a:t>Association validation</a:t>
            </a:r>
          </a:p>
          <a:p>
            <a:pPr lvl="0">
              <a:spcBef>
                <a:spcPts val="1200"/>
              </a:spcBef>
            </a:pPr>
            <a:r>
              <a:rPr lang="en-US" sz="1800" dirty="0"/>
              <a:t>B. Association multiplicity</a:t>
            </a:r>
          </a:p>
          <a:p>
            <a:pPr lvl="0">
              <a:spcBef>
                <a:spcPts val="1200"/>
              </a:spcBef>
            </a:pPr>
            <a:r>
              <a:rPr lang="en-US" sz="1800" dirty="0"/>
              <a:t>C. Association cascade behavior</a:t>
            </a:r>
          </a:p>
          <a:p>
            <a:pPr lvl="0">
              <a:spcBef>
                <a:spcPts val="1200"/>
              </a:spcBef>
            </a:pPr>
            <a:r>
              <a:rPr lang="en-US" sz="1800" dirty="0"/>
              <a:t>D. Association direction</a:t>
            </a:r>
          </a:p>
          <a:p>
            <a:pPr>
              <a:spcBef>
                <a:spcPts val="1200"/>
              </a:spcBef>
            </a:pPr>
            <a:r>
              <a:rPr lang="en-US" sz="1800" dirty="0"/>
              <a:t>Q7.Annotation used for entity manager injection in EJB components.</a:t>
            </a:r>
          </a:p>
          <a:p>
            <a:pPr lvl="0">
              <a:spcBef>
                <a:spcPts val="1200"/>
              </a:spcBef>
            </a:pPr>
            <a:r>
              <a:rPr lang="en-US" sz="1800" dirty="0"/>
              <a:t>A. </a:t>
            </a:r>
            <a:r>
              <a:rPr lang="en-US" sz="1800" b="1" dirty="0" err="1"/>
              <a:t>PersistenceContext</a:t>
            </a:r>
            <a:endParaRPr lang="en-US" sz="1800" b="1" dirty="0"/>
          </a:p>
          <a:p>
            <a:pPr lvl="0">
              <a:spcBef>
                <a:spcPts val="1200"/>
              </a:spcBef>
            </a:pPr>
            <a:r>
              <a:rPr lang="en-US" sz="1800" dirty="0"/>
              <a:t>B. Persistence</a:t>
            </a:r>
          </a:p>
          <a:p>
            <a:pPr lvl="0">
              <a:spcBef>
                <a:spcPts val="1200"/>
              </a:spcBef>
            </a:pPr>
            <a:r>
              <a:rPr lang="en-US" sz="1800" dirty="0"/>
              <a:t>C. </a:t>
            </a:r>
            <a:r>
              <a:rPr lang="en-US" sz="1800" dirty="0" err="1"/>
              <a:t>PersistenceCon</a:t>
            </a:r>
            <a:endParaRPr lang="en-US" sz="1800" dirty="0"/>
          </a:p>
          <a:p>
            <a:pPr lvl="0">
              <a:spcBef>
                <a:spcPts val="1200"/>
              </a:spcBef>
            </a:pPr>
            <a:r>
              <a:rPr lang="en-US" sz="1800" dirty="0"/>
              <a:t>D. None of the mentioned</a:t>
            </a:r>
          </a:p>
        </p:txBody>
      </p:sp>
      <p:sp>
        <p:nvSpPr>
          <p:cNvPr id="7" name="TextBox 6">
            <a:extLst>
              <a:ext uri="{FF2B5EF4-FFF2-40B4-BE49-F238E27FC236}">
                <a16:creationId xmlns:a16="http://schemas.microsoft.com/office/drawing/2014/main" id="{711D7538-E3F9-DF80-B1C7-5B71F1BB387A}"/>
              </a:ext>
            </a:extLst>
          </p:cNvPr>
          <p:cNvSpPr txBox="1"/>
          <p:nvPr/>
        </p:nvSpPr>
        <p:spPr>
          <a:xfrm>
            <a:off x="4189228" y="293799"/>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MCQs </a:t>
            </a:r>
            <a:endParaRPr lang="en-IN" sz="3600" dirty="0"/>
          </a:p>
        </p:txBody>
      </p:sp>
    </p:spTree>
    <p:extLst>
      <p:ext uri="{BB962C8B-B14F-4D97-AF65-F5344CB8AC3E}">
        <p14:creationId xmlns:p14="http://schemas.microsoft.com/office/powerpoint/2010/main" val="12567119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E6704-E09D-A7D8-FFA6-62E6C49979DD}"/>
              </a:ext>
            </a:extLst>
          </p:cNvPr>
          <p:cNvSpPr>
            <a:spLocks noGrp="1"/>
          </p:cNvSpPr>
          <p:nvPr>
            <p:ph type="dt" sz="half" idx="10"/>
          </p:nvPr>
        </p:nvSpPr>
        <p:spPr/>
        <p:txBody>
          <a:bodyPr/>
          <a:lstStyle/>
          <a:p>
            <a:fld id="{E4286986-E0CE-47C7-91E1-3A4A3F78E179}" type="datetime1">
              <a:rPr lang="en-US" smtClean="0"/>
              <a:t>1/29/2025</a:t>
            </a:fld>
            <a:endParaRPr lang="en-IN"/>
          </a:p>
        </p:txBody>
      </p:sp>
      <p:sp>
        <p:nvSpPr>
          <p:cNvPr id="3" name="Footer Placeholder 2">
            <a:extLst>
              <a:ext uri="{FF2B5EF4-FFF2-40B4-BE49-F238E27FC236}">
                <a16:creationId xmlns:a16="http://schemas.microsoft.com/office/drawing/2014/main" id="{1EA3BAFC-165E-1BEC-741F-3D37A3DCFD7B}"/>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FF398D18-FBDA-427F-F000-6B8041E6F17A}"/>
              </a:ext>
            </a:extLst>
          </p:cNvPr>
          <p:cNvSpPr>
            <a:spLocks noGrp="1"/>
          </p:cNvSpPr>
          <p:nvPr>
            <p:ph type="sldNum" sz="quarter" idx="12"/>
          </p:nvPr>
        </p:nvSpPr>
        <p:spPr/>
        <p:txBody>
          <a:bodyPr/>
          <a:lstStyle/>
          <a:p>
            <a:fld id="{D4AC43BF-6EE8-4137-B6AC-14832BEEB3CF}" type="slidenum">
              <a:rPr lang="en-IN" smtClean="0"/>
              <a:t>95</a:t>
            </a:fld>
            <a:endParaRPr lang="en-IN"/>
          </a:p>
        </p:txBody>
      </p:sp>
      <p:sp>
        <p:nvSpPr>
          <p:cNvPr id="5" name="Rectangle 8">
            <a:extLst>
              <a:ext uri="{FF2B5EF4-FFF2-40B4-BE49-F238E27FC236}">
                <a16:creationId xmlns:a16="http://schemas.microsoft.com/office/drawing/2014/main" id="{82E194D7-66BF-6EE3-3C1B-D78CF1C4962C}"/>
              </a:ext>
            </a:extLst>
          </p:cNvPr>
          <p:cNvSpPr>
            <a:spLocks noChangeArrowheads="1"/>
          </p:cNvSpPr>
          <p:nvPr/>
        </p:nvSpPr>
        <p:spPr bwMode="auto">
          <a:xfrm>
            <a:off x="152400" y="981075"/>
            <a:ext cx="120396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1200"/>
              </a:spcBef>
            </a:pPr>
            <a:r>
              <a:rPr lang="en-US" sz="1600" dirty="0"/>
              <a:t>Q7.Annotation used for entity manager injection in EJB components.</a:t>
            </a:r>
          </a:p>
          <a:p>
            <a:pPr lvl="0">
              <a:spcBef>
                <a:spcPts val="1200"/>
              </a:spcBef>
            </a:pPr>
            <a:r>
              <a:rPr lang="en-US" sz="1600" dirty="0"/>
              <a:t>A. </a:t>
            </a:r>
            <a:r>
              <a:rPr lang="en-US" sz="1600" b="1" dirty="0" err="1"/>
              <a:t>PersistenceContext</a:t>
            </a:r>
            <a:endParaRPr lang="en-US" sz="1600" b="1" dirty="0"/>
          </a:p>
          <a:p>
            <a:pPr lvl="0">
              <a:spcBef>
                <a:spcPts val="1200"/>
              </a:spcBef>
            </a:pPr>
            <a:r>
              <a:rPr lang="en-US" sz="1600" dirty="0"/>
              <a:t>B. Persistence</a:t>
            </a:r>
          </a:p>
          <a:p>
            <a:pPr lvl="0">
              <a:spcBef>
                <a:spcPts val="1200"/>
              </a:spcBef>
            </a:pPr>
            <a:r>
              <a:rPr lang="en-US" sz="1600" dirty="0"/>
              <a:t>C. </a:t>
            </a:r>
            <a:r>
              <a:rPr lang="en-US" sz="1600" dirty="0" err="1"/>
              <a:t>PersistenceCon</a:t>
            </a:r>
            <a:endParaRPr lang="en-US" sz="1600" dirty="0"/>
          </a:p>
          <a:p>
            <a:pPr lvl="0">
              <a:spcBef>
                <a:spcPts val="1200"/>
              </a:spcBef>
            </a:pPr>
            <a:r>
              <a:rPr lang="en-US" sz="1600" dirty="0"/>
              <a:t>D. None of the mentioned</a:t>
            </a:r>
          </a:p>
          <a:p>
            <a:pPr algn="just"/>
            <a:endParaRPr lang="en-US" altLang="en-US" sz="1600" dirty="0">
              <a:solidFill>
                <a:srgbClr val="00B05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80310A9-F58F-2A03-6917-E4248D49C76F}"/>
              </a:ext>
            </a:extLst>
          </p:cNvPr>
          <p:cNvSpPr txBox="1"/>
          <p:nvPr/>
        </p:nvSpPr>
        <p:spPr>
          <a:xfrm>
            <a:off x="4189228" y="293799"/>
            <a:ext cx="6092456" cy="646331"/>
          </a:xfrm>
          <a:prstGeom prst="rect">
            <a:avLst/>
          </a:prstGeom>
          <a:noFill/>
        </p:spPr>
        <p:txBody>
          <a:bodyPr wrap="square">
            <a:spAutoFit/>
          </a:bodyPr>
          <a:lstStyle/>
          <a:p>
            <a:r>
              <a:rPr lang="en-US" sz="3600" b="1" dirty="0">
                <a:latin typeface="Times New Roman" pitchFamily="18" charset="0"/>
                <a:cs typeface="Times New Roman" pitchFamily="18" charset="0"/>
              </a:rPr>
              <a:t>MCQs </a:t>
            </a:r>
            <a:endParaRPr lang="en-IN" sz="3600" dirty="0"/>
          </a:p>
        </p:txBody>
      </p:sp>
    </p:spTree>
    <p:extLst>
      <p:ext uri="{BB962C8B-B14F-4D97-AF65-F5344CB8AC3E}">
        <p14:creationId xmlns:p14="http://schemas.microsoft.com/office/powerpoint/2010/main" val="17447477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222C9F-C2EC-7611-A08A-3FD2AA44CF9E}"/>
              </a:ext>
            </a:extLst>
          </p:cNvPr>
          <p:cNvSpPr>
            <a:spLocks noGrp="1"/>
          </p:cNvSpPr>
          <p:nvPr>
            <p:ph type="dt" sz="half" idx="10"/>
          </p:nvPr>
        </p:nvSpPr>
        <p:spPr/>
        <p:txBody>
          <a:bodyPr/>
          <a:lstStyle/>
          <a:p>
            <a:fld id="{3884A7DE-B666-42F9-B825-62C0498868D1}" type="datetime1">
              <a:rPr lang="en-US" smtClean="0"/>
              <a:t>1/29/2025</a:t>
            </a:fld>
            <a:endParaRPr lang="en-IN"/>
          </a:p>
        </p:txBody>
      </p:sp>
      <p:sp>
        <p:nvSpPr>
          <p:cNvPr id="3" name="Footer Placeholder 2">
            <a:extLst>
              <a:ext uri="{FF2B5EF4-FFF2-40B4-BE49-F238E27FC236}">
                <a16:creationId xmlns:a16="http://schemas.microsoft.com/office/drawing/2014/main" id="{26F7F903-D40C-03FE-7582-C5B66945D441}"/>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1F1CB8A9-8A11-FE4C-DE42-C492666CE48C}"/>
              </a:ext>
            </a:extLst>
          </p:cNvPr>
          <p:cNvSpPr>
            <a:spLocks noGrp="1"/>
          </p:cNvSpPr>
          <p:nvPr>
            <p:ph type="sldNum" sz="quarter" idx="12"/>
          </p:nvPr>
        </p:nvSpPr>
        <p:spPr/>
        <p:txBody>
          <a:bodyPr/>
          <a:lstStyle/>
          <a:p>
            <a:fld id="{D4AC43BF-6EE8-4137-B6AC-14832BEEB3CF}" type="slidenum">
              <a:rPr lang="en-IN" smtClean="0"/>
              <a:t>96</a:t>
            </a:fld>
            <a:endParaRPr lang="en-IN"/>
          </a:p>
        </p:txBody>
      </p:sp>
      <p:sp>
        <p:nvSpPr>
          <p:cNvPr id="5" name="Rectangle 4">
            <a:extLst>
              <a:ext uri="{FF2B5EF4-FFF2-40B4-BE49-F238E27FC236}">
                <a16:creationId xmlns:a16="http://schemas.microsoft.com/office/drawing/2014/main" id="{0E0A05B6-58F1-2A08-0EC9-F736B0FABC12}"/>
              </a:ext>
            </a:extLst>
          </p:cNvPr>
          <p:cNvSpPr/>
          <p:nvPr/>
        </p:nvSpPr>
        <p:spPr>
          <a:xfrm>
            <a:off x="1816154" y="1066800"/>
            <a:ext cx="6302174" cy="2031325"/>
          </a:xfrm>
          <a:prstGeom prst="rect">
            <a:avLst/>
          </a:prstGeom>
        </p:spPr>
        <p:txBody>
          <a:bodyPr wrap="none">
            <a:spAutoFit/>
          </a:bodyPr>
          <a:lstStyle/>
          <a:p>
            <a:pPr marL="342900" indent="-342900" algn="just">
              <a:buAutoNum type="arabicPeriod"/>
            </a:pPr>
            <a:r>
              <a:rPr lang="en-US" dirty="0">
                <a:solidFill>
                  <a:srgbClr val="610B4B"/>
                </a:solidFill>
                <a:latin typeface="erdana"/>
              </a:rPr>
              <a:t>Explain the need for the Java Persistence API.</a:t>
            </a:r>
          </a:p>
          <a:p>
            <a:pPr marL="342900" indent="-342900" algn="just">
              <a:buFontTx/>
              <a:buAutoNum type="arabicPeriod"/>
            </a:pPr>
            <a:r>
              <a:rPr lang="en-US" dirty="0"/>
              <a:t>Does JPA perform tasks like access, persist, and manage data?</a:t>
            </a:r>
          </a:p>
          <a:p>
            <a:pPr marL="342900" indent="-342900" algn="just">
              <a:buFontTx/>
              <a:buAutoNum type="arabicPeriod"/>
            </a:pPr>
            <a:r>
              <a:rPr lang="en-US" dirty="0"/>
              <a:t>Design and Explain the object-relational mapping.</a:t>
            </a:r>
          </a:p>
          <a:p>
            <a:pPr marL="342900" indent="-342900" algn="just">
              <a:buFontTx/>
              <a:buAutoNum type="arabicPeriod"/>
            </a:pPr>
            <a:r>
              <a:rPr lang="en-US" dirty="0"/>
              <a:t>List out the advantages of JPA.</a:t>
            </a:r>
          </a:p>
          <a:p>
            <a:pPr marL="342900" indent="-342900" algn="just">
              <a:buFontTx/>
              <a:buAutoNum type="arabicPeriod"/>
            </a:pPr>
            <a:r>
              <a:rPr lang="en-US" dirty="0"/>
              <a:t>Why are embeddable classes needed in Advanced Java?</a:t>
            </a:r>
          </a:p>
          <a:p>
            <a:pPr marL="342900" indent="-342900" algn="just">
              <a:buFontTx/>
              <a:buAutoNum type="arabicPeriod"/>
            </a:pPr>
            <a:endParaRPr lang="en-US" dirty="0"/>
          </a:p>
          <a:p>
            <a:pPr marL="342900" indent="-342900" algn="just">
              <a:buAutoNum type="arabicPeriod"/>
            </a:pPr>
            <a:endParaRPr lang="en-US" b="0" i="0" dirty="0">
              <a:solidFill>
                <a:srgbClr val="610B4B"/>
              </a:solidFill>
              <a:effectLst/>
              <a:latin typeface="erdana"/>
            </a:endParaRPr>
          </a:p>
        </p:txBody>
      </p:sp>
      <p:sp>
        <p:nvSpPr>
          <p:cNvPr id="7" name="TextBox 6">
            <a:extLst>
              <a:ext uri="{FF2B5EF4-FFF2-40B4-BE49-F238E27FC236}">
                <a16:creationId xmlns:a16="http://schemas.microsoft.com/office/drawing/2014/main" id="{5820448F-E38E-4ABA-17AA-437185CE9D11}"/>
              </a:ext>
            </a:extLst>
          </p:cNvPr>
          <p:cNvSpPr txBox="1"/>
          <p:nvPr/>
        </p:nvSpPr>
        <p:spPr>
          <a:xfrm>
            <a:off x="3216348" y="269432"/>
            <a:ext cx="6092456" cy="646331"/>
          </a:xfrm>
          <a:prstGeom prst="rect">
            <a:avLst/>
          </a:prstGeom>
          <a:noFill/>
        </p:spPr>
        <p:txBody>
          <a:bodyPr wrap="square">
            <a:spAutoFit/>
          </a:bodyPr>
          <a:lstStyle/>
          <a:p>
            <a:pPr algn="ctr">
              <a:defRPr/>
            </a:pPr>
            <a:r>
              <a:rPr lang="en-US" sz="3600" dirty="0">
                <a:latin typeface="Times New Roman" panose="02020603050405020304" pitchFamily="18" charset="0"/>
                <a:cs typeface="Times New Roman" panose="02020603050405020304" pitchFamily="18" charset="0"/>
              </a:rPr>
              <a:t>Weekly assignment - 1</a:t>
            </a:r>
          </a:p>
        </p:txBody>
      </p:sp>
    </p:spTree>
    <p:extLst>
      <p:ext uri="{BB962C8B-B14F-4D97-AF65-F5344CB8AC3E}">
        <p14:creationId xmlns:p14="http://schemas.microsoft.com/office/powerpoint/2010/main" val="493673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43614-EC77-D4B1-BFC0-FAD4094FDC0E}"/>
              </a:ext>
            </a:extLst>
          </p:cNvPr>
          <p:cNvSpPr>
            <a:spLocks noGrp="1"/>
          </p:cNvSpPr>
          <p:nvPr>
            <p:ph type="dt" sz="half" idx="10"/>
          </p:nvPr>
        </p:nvSpPr>
        <p:spPr/>
        <p:txBody>
          <a:bodyPr/>
          <a:lstStyle/>
          <a:p>
            <a:fld id="{9222A51E-912E-4C85-AC27-D4F3977C1AA1}" type="datetime1">
              <a:rPr lang="en-US" smtClean="0"/>
              <a:t>1/29/2025</a:t>
            </a:fld>
            <a:endParaRPr lang="en-IN"/>
          </a:p>
        </p:txBody>
      </p:sp>
      <p:sp>
        <p:nvSpPr>
          <p:cNvPr id="3" name="Footer Placeholder 2">
            <a:extLst>
              <a:ext uri="{FF2B5EF4-FFF2-40B4-BE49-F238E27FC236}">
                <a16:creationId xmlns:a16="http://schemas.microsoft.com/office/drawing/2014/main" id="{4EA2BC8C-DE6A-A52D-DFA5-6D40A57DABA7}"/>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DCC4FAAC-A4F7-5EA9-F0A2-68F434AC28AC}"/>
              </a:ext>
            </a:extLst>
          </p:cNvPr>
          <p:cNvSpPr>
            <a:spLocks noGrp="1"/>
          </p:cNvSpPr>
          <p:nvPr>
            <p:ph type="sldNum" sz="quarter" idx="12"/>
          </p:nvPr>
        </p:nvSpPr>
        <p:spPr/>
        <p:txBody>
          <a:bodyPr/>
          <a:lstStyle/>
          <a:p>
            <a:fld id="{D4AC43BF-6EE8-4137-B6AC-14832BEEB3CF}" type="slidenum">
              <a:rPr lang="en-IN" smtClean="0"/>
              <a:t>97</a:t>
            </a:fld>
            <a:endParaRPr lang="en-IN"/>
          </a:p>
        </p:txBody>
      </p:sp>
      <p:sp>
        <p:nvSpPr>
          <p:cNvPr id="5" name="Rectangle 4">
            <a:extLst>
              <a:ext uri="{FF2B5EF4-FFF2-40B4-BE49-F238E27FC236}">
                <a16:creationId xmlns:a16="http://schemas.microsoft.com/office/drawing/2014/main" id="{B97A1530-6404-0548-AAE3-BBDDC5FEB984}"/>
              </a:ext>
            </a:extLst>
          </p:cNvPr>
          <p:cNvSpPr/>
          <p:nvPr/>
        </p:nvSpPr>
        <p:spPr>
          <a:xfrm>
            <a:off x="2049293" y="1066800"/>
            <a:ext cx="8009107" cy="1754326"/>
          </a:xfrm>
          <a:prstGeom prst="rect">
            <a:avLst/>
          </a:prstGeom>
        </p:spPr>
        <p:txBody>
          <a:bodyPr wrap="square">
            <a:spAutoFit/>
          </a:bodyPr>
          <a:lstStyle/>
          <a:p>
            <a:pPr marL="342900" indent="-342900" algn="just">
              <a:buFontTx/>
              <a:buAutoNum type="arabicPeriod"/>
            </a:pPr>
            <a:r>
              <a:rPr lang="en-IN" dirty="0"/>
              <a:t>List some ORM frameworks.</a:t>
            </a:r>
          </a:p>
          <a:p>
            <a:pPr marL="342900" indent="-342900" algn="just">
              <a:buFontTx/>
              <a:buAutoNum type="arabicPeriod"/>
            </a:pPr>
            <a:r>
              <a:rPr lang="en-IN" dirty="0"/>
              <a:t>What is the JPQL?</a:t>
            </a:r>
          </a:p>
          <a:p>
            <a:pPr marL="342900" indent="-342900" algn="just">
              <a:buFontTx/>
              <a:buAutoNum type="arabicPeriod"/>
            </a:pPr>
            <a:r>
              <a:rPr lang="en-US" dirty="0"/>
              <a:t>What are the steps to persist an entity object?</a:t>
            </a:r>
          </a:p>
          <a:p>
            <a:pPr marL="342900" indent="-342900" algn="just">
              <a:buFontTx/>
              <a:buAutoNum type="arabicPeriod"/>
            </a:pPr>
            <a:r>
              <a:rPr lang="en-US" dirty="0"/>
              <a:t>What are the steps to insert an entity?</a:t>
            </a:r>
          </a:p>
          <a:p>
            <a:pPr marL="342900" indent="-342900" algn="just">
              <a:buFontTx/>
              <a:buAutoNum type="arabicPeriod"/>
            </a:pPr>
            <a:r>
              <a:rPr lang="en-US" dirty="0"/>
              <a:t>What are the steps to find an entity?</a:t>
            </a:r>
          </a:p>
          <a:p>
            <a:pPr marL="342900" indent="-342900" algn="just">
              <a:buFontTx/>
              <a:buAutoNum type="arabicPeriod"/>
            </a:pPr>
            <a:endParaRPr lang="en-US" b="0" i="0" dirty="0">
              <a:solidFill>
                <a:srgbClr val="610B4B"/>
              </a:solidFill>
              <a:effectLst/>
              <a:latin typeface="erdana"/>
            </a:endParaRPr>
          </a:p>
        </p:txBody>
      </p:sp>
      <p:sp>
        <p:nvSpPr>
          <p:cNvPr id="6" name="TextBox 5">
            <a:extLst>
              <a:ext uri="{FF2B5EF4-FFF2-40B4-BE49-F238E27FC236}">
                <a16:creationId xmlns:a16="http://schemas.microsoft.com/office/drawing/2014/main" id="{0C3AE21E-A860-AD21-F218-5E272856C038}"/>
              </a:ext>
            </a:extLst>
          </p:cNvPr>
          <p:cNvSpPr txBox="1"/>
          <p:nvPr/>
        </p:nvSpPr>
        <p:spPr>
          <a:xfrm>
            <a:off x="3216348" y="269432"/>
            <a:ext cx="6092456" cy="646331"/>
          </a:xfrm>
          <a:prstGeom prst="rect">
            <a:avLst/>
          </a:prstGeom>
          <a:noFill/>
        </p:spPr>
        <p:txBody>
          <a:bodyPr wrap="square">
            <a:spAutoFit/>
          </a:bodyPr>
          <a:lstStyle/>
          <a:p>
            <a:pPr algn="ctr">
              <a:defRPr/>
            </a:pPr>
            <a:r>
              <a:rPr lang="en-US" sz="3600" dirty="0">
                <a:latin typeface="Times New Roman" panose="02020603050405020304" pitchFamily="18" charset="0"/>
                <a:cs typeface="Times New Roman" panose="02020603050405020304" pitchFamily="18" charset="0"/>
              </a:rPr>
              <a:t>Weekly assignment - 2</a:t>
            </a:r>
          </a:p>
        </p:txBody>
      </p:sp>
    </p:spTree>
    <p:extLst>
      <p:ext uri="{BB962C8B-B14F-4D97-AF65-F5344CB8AC3E}">
        <p14:creationId xmlns:p14="http://schemas.microsoft.com/office/powerpoint/2010/main" val="14584404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68E5F-8BCF-C85D-BEEF-E729673E3F21}"/>
              </a:ext>
            </a:extLst>
          </p:cNvPr>
          <p:cNvSpPr>
            <a:spLocks noGrp="1"/>
          </p:cNvSpPr>
          <p:nvPr>
            <p:ph type="dt" sz="half" idx="10"/>
          </p:nvPr>
        </p:nvSpPr>
        <p:spPr/>
        <p:txBody>
          <a:bodyPr/>
          <a:lstStyle/>
          <a:p>
            <a:fld id="{3217E827-B758-44E2-808C-9BC37BAA421F}" type="datetime1">
              <a:rPr lang="en-US" smtClean="0"/>
              <a:t>1/29/2025</a:t>
            </a:fld>
            <a:endParaRPr lang="en-IN"/>
          </a:p>
        </p:txBody>
      </p:sp>
      <p:sp>
        <p:nvSpPr>
          <p:cNvPr id="3" name="Footer Placeholder 2">
            <a:extLst>
              <a:ext uri="{FF2B5EF4-FFF2-40B4-BE49-F238E27FC236}">
                <a16:creationId xmlns:a16="http://schemas.microsoft.com/office/drawing/2014/main" id="{321C08F6-493A-2D83-D572-7CB2EF68FA3E}"/>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316021FE-42F1-8A54-448E-55AB7D9956CE}"/>
              </a:ext>
            </a:extLst>
          </p:cNvPr>
          <p:cNvSpPr>
            <a:spLocks noGrp="1"/>
          </p:cNvSpPr>
          <p:nvPr>
            <p:ph type="sldNum" sz="quarter" idx="12"/>
          </p:nvPr>
        </p:nvSpPr>
        <p:spPr/>
        <p:txBody>
          <a:bodyPr/>
          <a:lstStyle/>
          <a:p>
            <a:fld id="{D4AC43BF-6EE8-4137-B6AC-14832BEEB3CF}" type="slidenum">
              <a:rPr lang="en-IN" smtClean="0"/>
              <a:t>98</a:t>
            </a:fld>
            <a:endParaRPr lang="en-IN"/>
          </a:p>
        </p:txBody>
      </p:sp>
      <p:sp>
        <p:nvSpPr>
          <p:cNvPr id="5" name="Rectangle 4">
            <a:extLst>
              <a:ext uri="{FF2B5EF4-FFF2-40B4-BE49-F238E27FC236}">
                <a16:creationId xmlns:a16="http://schemas.microsoft.com/office/drawing/2014/main" id="{A994628C-7E97-D842-FE6A-BDFB2476F309}"/>
              </a:ext>
            </a:extLst>
          </p:cNvPr>
          <p:cNvSpPr/>
          <p:nvPr/>
        </p:nvSpPr>
        <p:spPr>
          <a:xfrm>
            <a:off x="2049293" y="1066800"/>
            <a:ext cx="8009107" cy="1754326"/>
          </a:xfrm>
          <a:prstGeom prst="rect">
            <a:avLst/>
          </a:prstGeom>
        </p:spPr>
        <p:txBody>
          <a:bodyPr wrap="square">
            <a:spAutoFit/>
          </a:bodyPr>
          <a:lstStyle/>
          <a:p>
            <a:pPr marL="342900" indent="-342900" algn="just">
              <a:buFontTx/>
              <a:buAutoNum type="arabicPeriod"/>
            </a:pPr>
            <a:r>
              <a:rPr lang="en-US" dirty="0"/>
              <a:t>Describe the steps to update an entity.</a:t>
            </a:r>
          </a:p>
          <a:p>
            <a:pPr marL="342900" indent="-342900" algn="just">
              <a:buFontTx/>
              <a:buAutoNum type="arabicPeriod"/>
            </a:pPr>
            <a:r>
              <a:rPr lang="en-US" dirty="0"/>
              <a:t>Describe the steps to delete an entity.</a:t>
            </a:r>
          </a:p>
          <a:p>
            <a:pPr marL="342900" indent="-342900" algn="just">
              <a:buFontTx/>
              <a:buAutoNum type="arabicPeriod"/>
            </a:pPr>
            <a:r>
              <a:rPr lang="en-US" dirty="0"/>
              <a:t>Insert a record mechanism using JPA.</a:t>
            </a:r>
          </a:p>
          <a:p>
            <a:pPr marL="342900" indent="-342900" algn="just">
              <a:buFontTx/>
              <a:buAutoNum type="arabicPeriod"/>
            </a:pPr>
            <a:r>
              <a:rPr lang="en-US" dirty="0"/>
              <a:t>Explain the different directions of entity mapping.</a:t>
            </a:r>
          </a:p>
          <a:p>
            <a:pPr marL="342900" indent="-342900" algn="just">
              <a:buFontTx/>
              <a:buAutoNum type="arabicPeriod"/>
            </a:pPr>
            <a:r>
              <a:rPr lang="en-US" dirty="0"/>
              <a:t>Explain the use of different types of entity mapping.</a:t>
            </a:r>
          </a:p>
          <a:p>
            <a:pPr marL="342900" indent="-342900" algn="just">
              <a:buAutoNum type="arabicPeriod"/>
            </a:pPr>
            <a:endParaRPr lang="en-US" b="0" i="0" dirty="0">
              <a:solidFill>
                <a:srgbClr val="610B4B"/>
              </a:solidFill>
              <a:effectLst/>
              <a:latin typeface="erdana"/>
            </a:endParaRPr>
          </a:p>
        </p:txBody>
      </p:sp>
      <p:sp>
        <p:nvSpPr>
          <p:cNvPr id="6" name="TextBox 5">
            <a:extLst>
              <a:ext uri="{FF2B5EF4-FFF2-40B4-BE49-F238E27FC236}">
                <a16:creationId xmlns:a16="http://schemas.microsoft.com/office/drawing/2014/main" id="{82CFFC08-3B16-B1A5-A0A3-B6B0422BD03C}"/>
              </a:ext>
            </a:extLst>
          </p:cNvPr>
          <p:cNvSpPr txBox="1"/>
          <p:nvPr/>
        </p:nvSpPr>
        <p:spPr>
          <a:xfrm>
            <a:off x="3216348" y="269432"/>
            <a:ext cx="6092456" cy="646331"/>
          </a:xfrm>
          <a:prstGeom prst="rect">
            <a:avLst/>
          </a:prstGeom>
          <a:noFill/>
        </p:spPr>
        <p:txBody>
          <a:bodyPr wrap="square">
            <a:spAutoFit/>
          </a:bodyPr>
          <a:lstStyle/>
          <a:p>
            <a:pPr algn="ctr">
              <a:defRPr/>
            </a:pPr>
            <a:r>
              <a:rPr lang="en-US" sz="3600" dirty="0">
                <a:latin typeface="Times New Roman" panose="02020603050405020304" pitchFamily="18" charset="0"/>
                <a:cs typeface="Times New Roman" panose="02020603050405020304" pitchFamily="18" charset="0"/>
              </a:rPr>
              <a:t>Weekly assignment - 3</a:t>
            </a:r>
          </a:p>
        </p:txBody>
      </p:sp>
    </p:spTree>
    <p:extLst>
      <p:ext uri="{BB962C8B-B14F-4D97-AF65-F5344CB8AC3E}">
        <p14:creationId xmlns:p14="http://schemas.microsoft.com/office/powerpoint/2010/main" val="28707227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B9F218-5303-F6CF-F852-98F457A9F7DC}"/>
              </a:ext>
            </a:extLst>
          </p:cNvPr>
          <p:cNvSpPr>
            <a:spLocks noGrp="1"/>
          </p:cNvSpPr>
          <p:nvPr>
            <p:ph type="dt" sz="half" idx="10"/>
          </p:nvPr>
        </p:nvSpPr>
        <p:spPr/>
        <p:txBody>
          <a:bodyPr/>
          <a:lstStyle/>
          <a:p>
            <a:fld id="{FDCFF52E-799E-4F43-AD76-7E82F60FF1E5}" type="datetime1">
              <a:rPr lang="en-US" smtClean="0"/>
              <a:t>1/29/2025</a:t>
            </a:fld>
            <a:endParaRPr lang="en-IN"/>
          </a:p>
        </p:txBody>
      </p:sp>
      <p:sp>
        <p:nvSpPr>
          <p:cNvPr id="3" name="Footer Placeholder 2">
            <a:extLst>
              <a:ext uri="{FF2B5EF4-FFF2-40B4-BE49-F238E27FC236}">
                <a16:creationId xmlns:a16="http://schemas.microsoft.com/office/drawing/2014/main" id="{85362264-2C3E-668F-28C1-60BAF867DE62}"/>
              </a:ext>
            </a:extLst>
          </p:cNvPr>
          <p:cNvSpPr>
            <a:spLocks noGrp="1"/>
          </p:cNvSpPr>
          <p:nvPr>
            <p:ph type="ftr" sz="quarter" idx="11"/>
          </p:nvPr>
        </p:nvSpPr>
        <p:spPr/>
        <p:txBody>
          <a:bodyPr/>
          <a:lstStyle/>
          <a:p>
            <a:r>
              <a:rPr lang="en-IN"/>
              <a:t>Shweta Singh            AMICSE0601/ACSE0601/ACSEHO601               Unit-5</a:t>
            </a:r>
          </a:p>
        </p:txBody>
      </p:sp>
      <p:sp>
        <p:nvSpPr>
          <p:cNvPr id="4" name="Slide Number Placeholder 3">
            <a:extLst>
              <a:ext uri="{FF2B5EF4-FFF2-40B4-BE49-F238E27FC236}">
                <a16:creationId xmlns:a16="http://schemas.microsoft.com/office/drawing/2014/main" id="{4E50D1BD-939C-C779-C1E6-3AB86F834438}"/>
              </a:ext>
            </a:extLst>
          </p:cNvPr>
          <p:cNvSpPr>
            <a:spLocks noGrp="1"/>
          </p:cNvSpPr>
          <p:nvPr>
            <p:ph type="sldNum" sz="quarter" idx="12"/>
          </p:nvPr>
        </p:nvSpPr>
        <p:spPr/>
        <p:txBody>
          <a:bodyPr/>
          <a:lstStyle/>
          <a:p>
            <a:fld id="{D4AC43BF-6EE8-4137-B6AC-14832BEEB3CF}" type="slidenum">
              <a:rPr lang="en-IN" smtClean="0"/>
              <a:t>99</a:t>
            </a:fld>
            <a:endParaRPr lang="en-IN"/>
          </a:p>
        </p:txBody>
      </p:sp>
      <p:sp>
        <p:nvSpPr>
          <p:cNvPr id="5" name="Rectangle 4">
            <a:extLst>
              <a:ext uri="{FF2B5EF4-FFF2-40B4-BE49-F238E27FC236}">
                <a16:creationId xmlns:a16="http://schemas.microsoft.com/office/drawing/2014/main" id="{073CA373-37E6-D0D5-95D6-25F9287F713C}"/>
              </a:ext>
            </a:extLst>
          </p:cNvPr>
          <p:cNvSpPr/>
          <p:nvPr/>
        </p:nvSpPr>
        <p:spPr>
          <a:xfrm>
            <a:off x="2049328" y="1066800"/>
            <a:ext cx="8694872" cy="2308324"/>
          </a:xfrm>
          <a:prstGeom prst="rect">
            <a:avLst/>
          </a:prstGeom>
        </p:spPr>
        <p:txBody>
          <a:bodyPr wrap="square">
            <a:spAutoFit/>
          </a:bodyPr>
          <a:lstStyle/>
          <a:p>
            <a:pPr marL="342900" indent="-342900" algn="just">
              <a:buFontTx/>
              <a:buAutoNum type="arabicPeriod"/>
            </a:pPr>
            <a:r>
              <a:rPr lang="en-US" dirty="0"/>
              <a:t>Define an orphan removal in mappings.</a:t>
            </a:r>
          </a:p>
          <a:p>
            <a:pPr marL="342900" indent="-342900" algn="just">
              <a:buFontTx/>
              <a:buAutoNum type="arabicPeriod"/>
            </a:pPr>
            <a:r>
              <a:rPr lang="en-US" dirty="0"/>
              <a:t>Explain the persistent life cycle of an object.</a:t>
            </a:r>
          </a:p>
          <a:p>
            <a:pPr marL="342900" indent="-342900" algn="just">
              <a:buFontTx/>
              <a:buAutoNum type="arabicPeriod"/>
            </a:pPr>
            <a:r>
              <a:rPr lang="en-US" dirty="0"/>
              <a:t>Discuss the different types of identifier generation.</a:t>
            </a:r>
          </a:p>
          <a:p>
            <a:pPr marL="342900" indent="-342900" algn="just">
              <a:buFontTx/>
              <a:buAutoNum type="arabicPeriod"/>
            </a:pPr>
            <a:r>
              <a:rPr lang="en-IN" dirty="0"/>
              <a:t>Implement and discuss an entity.</a:t>
            </a:r>
          </a:p>
          <a:p>
            <a:pPr marL="342900" indent="-342900" algn="just">
              <a:buFontTx/>
              <a:buAutoNum type="arabicPeriod"/>
            </a:pPr>
            <a:r>
              <a:rPr lang="en-US" dirty="0"/>
              <a:t>Explain various properties of an entity and how it is implemented.</a:t>
            </a:r>
          </a:p>
          <a:p>
            <a:pPr marL="342900" indent="-342900" algn="just">
              <a:buFontTx/>
              <a:buAutoNum type="arabicPeriod"/>
            </a:pPr>
            <a:endParaRPr lang="en-US" dirty="0"/>
          </a:p>
          <a:p>
            <a:pPr marL="342900" indent="-342900" algn="just">
              <a:buFontTx/>
              <a:buAutoNum type="arabicPeriod"/>
            </a:pPr>
            <a:endParaRPr lang="en-US" dirty="0"/>
          </a:p>
          <a:p>
            <a:pPr marL="342900" indent="-342900" algn="just">
              <a:buAutoNum type="arabicPeriod"/>
            </a:pPr>
            <a:endParaRPr lang="en-US" b="0" i="0" dirty="0">
              <a:solidFill>
                <a:srgbClr val="610B4B"/>
              </a:solidFill>
              <a:effectLst/>
              <a:latin typeface="erdana"/>
            </a:endParaRPr>
          </a:p>
        </p:txBody>
      </p:sp>
      <p:sp>
        <p:nvSpPr>
          <p:cNvPr id="6" name="TextBox 5">
            <a:extLst>
              <a:ext uri="{FF2B5EF4-FFF2-40B4-BE49-F238E27FC236}">
                <a16:creationId xmlns:a16="http://schemas.microsoft.com/office/drawing/2014/main" id="{43681DDC-3611-ECB7-1668-FED0D8F3B480}"/>
              </a:ext>
            </a:extLst>
          </p:cNvPr>
          <p:cNvSpPr txBox="1"/>
          <p:nvPr/>
        </p:nvSpPr>
        <p:spPr>
          <a:xfrm>
            <a:off x="3216348" y="269432"/>
            <a:ext cx="6092456" cy="646331"/>
          </a:xfrm>
          <a:prstGeom prst="rect">
            <a:avLst/>
          </a:prstGeom>
          <a:noFill/>
        </p:spPr>
        <p:txBody>
          <a:bodyPr wrap="square">
            <a:spAutoFit/>
          </a:bodyPr>
          <a:lstStyle/>
          <a:p>
            <a:pPr algn="ctr">
              <a:defRPr/>
            </a:pPr>
            <a:r>
              <a:rPr lang="en-US" sz="3600" dirty="0">
                <a:latin typeface="Times New Roman" panose="02020603050405020304" pitchFamily="18" charset="0"/>
                <a:cs typeface="Times New Roman" panose="02020603050405020304" pitchFamily="18" charset="0"/>
              </a:rPr>
              <a:t>Weekly assignment - 4</a:t>
            </a:r>
          </a:p>
        </p:txBody>
      </p:sp>
    </p:spTree>
    <p:extLst>
      <p:ext uri="{BB962C8B-B14F-4D97-AF65-F5344CB8AC3E}">
        <p14:creationId xmlns:p14="http://schemas.microsoft.com/office/powerpoint/2010/main" val="2187060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1931</TotalTime>
  <Words>8257</Words>
  <Application>Microsoft Office PowerPoint</Application>
  <PresentationFormat>Widescreen</PresentationFormat>
  <Paragraphs>1231</Paragraphs>
  <Slides>106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106</vt:i4>
      </vt:variant>
    </vt:vector>
  </HeadingPairs>
  <TitlesOfParts>
    <vt:vector size="116" baseType="lpstr">
      <vt:lpstr>Arial</vt:lpstr>
      <vt:lpstr>Calibri</vt:lpstr>
      <vt:lpstr>Chivo</vt:lpstr>
      <vt:lpstr>erdana</vt:lpstr>
      <vt:lpstr>inter-regular</vt:lpstr>
      <vt:lpstr>Raleway</vt:lpstr>
      <vt:lpstr>Segoe UI</vt:lpstr>
      <vt:lpstr>Times New Roman</vt:lpstr>
      <vt:lpstr>Wingdings</vt:lpstr>
      <vt:lpstr>Office Theme</vt:lpstr>
      <vt:lpstr>Noida Institute of Engineering and Technology, Greater Noida</vt:lpstr>
      <vt:lpstr>PowerPoint Presentation</vt:lpstr>
      <vt:lpstr>Name of Subject with code, Course and Subject Teacher Brief Introduction of Faculty member with Photograph Evaluation Scheme Subject Syllabus Branch-wise Applications Course Objective (Point wise) Course Outcomes (COs) Program Outcomes only heading (POs) COs and POs Mapping Program Specific Outcomes (PSOs)   </vt:lpstr>
      <vt:lpstr>PowerPoint Presentation</vt:lpstr>
      <vt:lpstr>PowerPoint Presentation</vt:lpstr>
      <vt:lpstr>PowerPoint Presentation</vt:lpstr>
      <vt:lpstr>PowerPoint Presentation</vt:lpstr>
      <vt:lpstr>End Semester Question Paper Templates (Offline Pattern/Online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shwetasingh2123@outlook.com</dc:creator>
  <cp:lastModifiedBy>shwetasingh2123@outlook.com</cp:lastModifiedBy>
  <cp:revision>41</cp:revision>
  <dcterms:created xsi:type="dcterms:W3CDTF">2024-06-15T16:16:39Z</dcterms:created>
  <dcterms:modified xsi:type="dcterms:W3CDTF">2025-01-29T05:39:24Z</dcterms:modified>
</cp:coreProperties>
</file>