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4" r:id="rId5"/>
  </p:sldMasterIdLst>
  <p:notesMasterIdLst>
    <p:notesMasterId r:id="rId149"/>
  </p:notesMasterIdLst>
  <p:handoutMasterIdLst>
    <p:handoutMasterId r:id="rId150"/>
  </p:handoutMasterIdLst>
  <p:sldIdLst>
    <p:sldId id="256" r:id="rId6"/>
    <p:sldId id="476" r:id="rId7"/>
    <p:sldId id="477" r:id="rId8"/>
    <p:sldId id="491" r:id="rId9"/>
    <p:sldId id="478" r:id="rId10"/>
    <p:sldId id="479" r:id="rId11"/>
    <p:sldId id="480" r:id="rId12"/>
    <p:sldId id="481" r:id="rId13"/>
    <p:sldId id="482" r:id="rId14"/>
    <p:sldId id="483" r:id="rId15"/>
    <p:sldId id="484" r:id="rId16"/>
    <p:sldId id="486" r:id="rId17"/>
    <p:sldId id="487" r:id="rId18"/>
    <p:sldId id="488" r:id="rId19"/>
    <p:sldId id="489" r:id="rId20"/>
    <p:sldId id="542" r:id="rId21"/>
    <p:sldId id="544" r:id="rId22"/>
    <p:sldId id="543" r:id="rId23"/>
    <p:sldId id="272" r:id="rId24"/>
    <p:sldId id="616" r:id="rId25"/>
    <p:sldId id="612" r:id="rId26"/>
    <p:sldId id="613" r:id="rId27"/>
    <p:sldId id="614" r:id="rId28"/>
    <p:sldId id="615" r:id="rId29"/>
    <p:sldId id="545" r:id="rId30"/>
    <p:sldId id="546" r:id="rId31"/>
    <p:sldId id="553" r:id="rId32"/>
    <p:sldId id="554" r:id="rId33"/>
    <p:sldId id="547" r:id="rId34"/>
    <p:sldId id="548" r:id="rId35"/>
    <p:sldId id="549" r:id="rId36"/>
    <p:sldId id="550" r:id="rId37"/>
    <p:sldId id="551" r:id="rId38"/>
    <p:sldId id="552" r:id="rId39"/>
    <p:sldId id="555" r:id="rId40"/>
    <p:sldId id="604" r:id="rId41"/>
    <p:sldId id="607" r:id="rId42"/>
    <p:sldId id="557" r:id="rId43"/>
    <p:sldId id="609" r:id="rId44"/>
    <p:sldId id="606" r:id="rId45"/>
    <p:sldId id="559" r:id="rId46"/>
    <p:sldId id="560" r:id="rId47"/>
    <p:sldId id="561" r:id="rId48"/>
    <p:sldId id="563" r:id="rId49"/>
    <p:sldId id="564" r:id="rId50"/>
    <p:sldId id="565" r:id="rId51"/>
    <p:sldId id="566" r:id="rId52"/>
    <p:sldId id="568" r:id="rId53"/>
    <p:sldId id="569" r:id="rId54"/>
    <p:sldId id="570" r:id="rId55"/>
    <p:sldId id="571" r:id="rId56"/>
    <p:sldId id="573" r:id="rId57"/>
    <p:sldId id="574" r:id="rId58"/>
    <p:sldId id="575" r:id="rId59"/>
    <p:sldId id="576" r:id="rId60"/>
    <p:sldId id="577" r:id="rId61"/>
    <p:sldId id="578" r:id="rId62"/>
    <p:sldId id="579" r:id="rId63"/>
    <p:sldId id="580" r:id="rId64"/>
    <p:sldId id="581" r:id="rId65"/>
    <p:sldId id="582" r:id="rId66"/>
    <p:sldId id="583" r:id="rId67"/>
    <p:sldId id="584" r:id="rId68"/>
    <p:sldId id="586" r:id="rId69"/>
    <p:sldId id="585" r:id="rId70"/>
    <p:sldId id="587" r:id="rId71"/>
    <p:sldId id="588" r:id="rId72"/>
    <p:sldId id="589" r:id="rId73"/>
    <p:sldId id="590" r:id="rId74"/>
    <p:sldId id="591" r:id="rId75"/>
    <p:sldId id="592" r:id="rId76"/>
    <p:sldId id="593" r:id="rId77"/>
    <p:sldId id="594" r:id="rId78"/>
    <p:sldId id="595" r:id="rId79"/>
    <p:sldId id="596" r:id="rId80"/>
    <p:sldId id="597" r:id="rId81"/>
    <p:sldId id="599" r:id="rId82"/>
    <p:sldId id="600" r:id="rId83"/>
    <p:sldId id="601" r:id="rId84"/>
    <p:sldId id="416" r:id="rId85"/>
    <p:sldId id="415" r:id="rId86"/>
    <p:sldId id="417" r:id="rId87"/>
    <p:sldId id="418" r:id="rId88"/>
    <p:sldId id="603" r:id="rId89"/>
    <p:sldId id="419" r:id="rId90"/>
    <p:sldId id="420" r:id="rId91"/>
    <p:sldId id="492" r:id="rId92"/>
    <p:sldId id="493" r:id="rId93"/>
    <p:sldId id="494" r:id="rId94"/>
    <p:sldId id="495" r:id="rId95"/>
    <p:sldId id="497" r:id="rId96"/>
    <p:sldId id="498" r:id="rId97"/>
    <p:sldId id="499" r:id="rId98"/>
    <p:sldId id="500" r:id="rId99"/>
    <p:sldId id="501" r:id="rId100"/>
    <p:sldId id="502" r:id="rId101"/>
    <p:sldId id="503" r:id="rId102"/>
    <p:sldId id="504" r:id="rId103"/>
    <p:sldId id="505" r:id="rId104"/>
    <p:sldId id="510" r:id="rId105"/>
    <p:sldId id="511" r:id="rId106"/>
    <p:sldId id="512" r:id="rId107"/>
    <p:sldId id="513" r:id="rId108"/>
    <p:sldId id="514" r:id="rId109"/>
    <p:sldId id="515" r:id="rId110"/>
    <p:sldId id="516" r:id="rId111"/>
    <p:sldId id="517" r:id="rId112"/>
    <p:sldId id="518" r:id="rId113"/>
    <p:sldId id="519" r:id="rId114"/>
    <p:sldId id="520" r:id="rId115"/>
    <p:sldId id="521" r:id="rId116"/>
    <p:sldId id="522" r:id="rId117"/>
    <p:sldId id="523" r:id="rId118"/>
    <p:sldId id="524" r:id="rId119"/>
    <p:sldId id="525" r:id="rId120"/>
    <p:sldId id="526" r:id="rId121"/>
    <p:sldId id="536" r:id="rId122"/>
    <p:sldId id="537" r:id="rId123"/>
    <p:sldId id="538" r:id="rId124"/>
    <p:sldId id="539" r:id="rId125"/>
    <p:sldId id="540" r:id="rId126"/>
    <p:sldId id="541" r:id="rId127"/>
    <p:sldId id="527" r:id="rId128"/>
    <p:sldId id="528" r:id="rId129"/>
    <p:sldId id="529" r:id="rId130"/>
    <p:sldId id="530" r:id="rId131"/>
    <p:sldId id="531" r:id="rId132"/>
    <p:sldId id="532" r:id="rId133"/>
    <p:sldId id="533" r:id="rId134"/>
    <p:sldId id="534" r:id="rId135"/>
    <p:sldId id="535" r:id="rId136"/>
    <p:sldId id="459" r:id="rId137"/>
    <p:sldId id="460" r:id="rId138"/>
    <p:sldId id="461" r:id="rId139"/>
    <p:sldId id="467" r:id="rId140"/>
    <p:sldId id="462" r:id="rId141"/>
    <p:sldId id="468" r:id="rId142"/>
    <p:sldId id="463" r:id="rId143"/>
    <p:sldId id="469" r:id="rId144"/>
    <p:sldId id="464" r:id="rId145"/>
    <p:sldId id="465" r:id="rId146"/>
    <p:sldId id="490" r:id="rId147"/>
    <p:sldId id="466" r:id="rId1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4660"/>
  </p:normalViewPr>
  <p:slideViewPr>
    <p:cSldViewPr>
      <p:cViewPr varScale="1">
        <p:scale>
          <a:sx n="65" d="100"/>
          <a:sy n="65" d="100"/>
        </p:scale>
        <p:origin x="67" y="331"/>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notesMaster" Target="notesMasters/notesMaster1.xml"/><Relationship Id="rId5" Type="http://schemas.openxmlformats.org/officeDocument/2006/relationships/slideMaster" Target="slideMasters/slideMaster2.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handoutMaster" Target="handoutMasters/handoutMaster1.xml"/><Relationship Id="rId155" Type="http://schemas.microsoft.com/office/2016/11/relationships/changesInfo" Target="changesInfos/changesInfo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presProps" Target="pres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theme" Target="theme/theme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tableStyles" Target="tableStyle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Ibtesaam Rais" userId="S::ibtesaam.rais@niet.co.in::311a95f6-99ab-4268-836f-d91054f253f3" providerId="AD" clId="Web-{FE7C59F7-0DCF-5B11-A999-77E28CC8E44C}"/>
    <pc:docChg chg="modSld">
      <pc:chgData name="Ms. Ibtesaam Rais" userId="S::ibtesaam.rais@niet.co.in::311a95f6-99ab-4268-836f-d91054f253f3" providerId="AD" clId="Web-{FE7C59F7-0DCF-5B11-A999-77E28CC8E44C}" dt="2023-09-04T04:05:17.460" v="34" actId="20577"/>
      <pc:docMkLst>
        <pc:docMk/>
      </pc:docMkLst>
      <pc:sldChg chg="modSp">
        <pc:chgData name="Ms. Ibtesaam Rais" userId="S::ibtesaam.rais@niet.co.in::311a95f6-99ab-4268-836f-d91054f253f3" providerId="AD" clId="Web-{FE7C59F7-0DCF-5B11-A999-77E28CC8E44C}" dt="2023-09-04T04:05:17.460" v="34" actId="20577"/>
        <pc:sldMkLst>
          <pc:docMk/>
          <pc:sldMk cId="0" sldId="430"/>
        </pc:sldMkLst>
      </pc:sldChg>
    </pc:docChg>
  </pc:docChgLst>
  <pc:docChgLst>
    <pc:chgData name="Ms. Ibtesaam Rais" userId="S::ibtesaam.rais@niet.co.in::311a95f6-99ab-4268-836f-d91054f253f3" providerId="AD" clId="Web-{65FDA50B-28CC-7181-9085-53176404F178}"/>
    <pc:docChg chg="modSld">
      <pc:chgData name="Ms. Ibtesaam Rais" userId="S::ibtesaam.rais@niet.co.in::311a95f6-99ab-4268-836f-d91054f253f3" providerId="AD" clId="Web-{65FDA50B-28CC-7181-9085-53176404F178}" dt="2023-09-05T10:32:45.662" v="3" actId="1076"/>
      <pc:docMkLst>
        <pc:docMk/>
      </pc:docMkLst>
      <pc:sldChg chg="modSp">
        <pc:chgData name="Ms. Ibtesaam Rais" userId="S::ibtesaam.rais@niet.co.in::311a95f6-99ab-4268-836f-d91054f253f3" providerId="AD" clId="Web-{65FDA50B-28CC-7181-9085-53176404F178}" dt="2023-09-05T10:16:49.529" v="1" actId="1076"/>
        <pc:sldMkLst>
          <pc:docMk/>
          <pc:sldMk cId="0" sldId="339"/>
        </pc:sldMkLst>
      </pc:sldChg>
      <pc:sldChg chg="modSp">
        <pc:chgData name="Ms. Ibtesaam Rais" userId="S::ibtesaam.rais@niet.co.in::311a95f6-99ab-4268-836f-d91054f253f3" providerId="AD" clId="Web-{65FDA50B-28CC-7181-9085-53176404F178}" dt="2023-09-05T10:32:45.662" v="3" actId="1076"/>
        <pc:sldMkLst>
          <pc:docMk/>
          <pc:sldMk cId="0" sldId="490"/>
        </pc:sldMkLst>
      </pc:sldChg>
    </pc:docChg>
  </pc:docChgLst>
  <pc:docChgLst>
    <pc:chgData name="Priya goel" userId="a5d2d9392ddacb4c" providerId="LiveId" clId="{19A9A079-C5D7-4BC5-9C8D-DEDB5BA79FA2}"/>
    <pc:docChg chg="modSld">
      <pc:chgData name="Priya goel" userId="a5d2d9392ddacb4c" providerId="LiveId" clId="{19A9A079-C5D7-4BC5-9C8D-DEDB5BA79FA2}" dt="2024-12-23T13:31:26.988" v="1" actId="20577"/>
      <pc:docMkLst>
        <pc:docMk/>
      </pc:docMkLst>
      <pc:sldChg chg="modSp mod">
        <pc:chgData name="Priya goel" userId="a5d2d9392ddacb4c" providerId="LiveId" clId="{19A9A079-C5D7-4BC5-9C8D-DEDB5BA79FA2}" dt="2024-12-23T13:31:26.988" v="1" actId="20577"/>
        <pc:sldMkLst>
          <pc:docMk/>
          <pc:sldMk cId="0" sldId="272"/>
        </pc:sldMkLst>
        <pc:spChg chg="mod">
          <ac:chgData name="Priya goel" userId="a5d2d9392ddacb4c" providerId="LiveId" clId="{19A9A079-C5D7-4BC5-9C8D-DEDB5BA79FA2}" dt="2024-12-23T13:31:26.988" v="1" actId="20577"/>
          <ac:spMkLst>
            <pc:docMk/>
            <pc:sldMk cId="0" sldId="272"/>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28489784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9T09:46:14.9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93,'0'4,"0"1,0-1,1 0,-1 0,1 0,0 1,0-1,0 0,4 7,-4-9,1 1,0-1,0 0,0 1,0-1,0 0,1-1,-1 1,1 0,-1-1,1 1,-1-1,1 0,0 0,3 1,16 4,0-1,1-2,0 0,0-1,38-3,34 4,74 12,152 17,-183-13,9 4,196 3,-274-26,304 10,-271-3,161 17,-30 3,373-7,820-21,-753 2,-622-2,1-3,0-1,57-15,55-9,-6 2,195-20,-273 39,324-3,-327 12,-64-2,0 1,-1-2,1 0,0 0,-1-1,0-1,0 0,0 0,0-1,-1-1,15-9,3 0,-1 1,2 2,0 0,37-7,-19 8,98-9,-6 17,-84 3,77-9,146-12,2 22,-120 0,4092 0,-2157-2,-1881-14,-10-1,744 15,-450 3,641-2,-935-15,-25 1,485 12,-340 3,1178-1,-1478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9T09:46:18.2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7073 27,'-5'-3,"1"0,-1 0,0 1,-1 0,1 0,0 0,-1 1,1-1,-1 1,1 1,-8-1,3 0,-34-2,-1 2,1 2,-67 11,-34 0,-482-9,328-4,-5353 1,5626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9T09:46:30.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9T09:46:35.1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9T09:46:37.3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46:44.038"/>
    </inkml:context>
    <inkml:brush xml:id="br0">
      <inkml:brushProperty name="width" value="0.035" units="cm"/>
      <inkml:brushProperty name="height" value="0.035" units="cm"/>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46:48.873"/>
    </inkml:context>
    <inkml:brush xml:id="br0">
      <inkml:brushProperty name="width" value="0.035" units="cm"/>
      <inkml:brushProperty name="height" value="0.035" units="cm"/>
    </inkml:brush>
  </inkml:definitions>
  <inkml:trace contextRef="#ctx0" brushRef="#br0">1 1 24575,'5'5'0,"2"2"-8191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9:46:49.626"/>
    </inkml:context>
    <inkml:brush xml:id="br0">
      <inkml:brushProperty name="width" value="0.035" units="cm"/>
      <inkml:brushProperty name="height" value="0.03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1010541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04939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694BC-CB0A-5040-32C7-12134B371E6A}"/>
            </a:ext>
          </a:extLst>
        </p:cNvPr>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F961DEB4-A9AA-1743-4D28-36E56B8C03A3}"/>
              </a:ext>
            </a:extLst>
          </p:cNvPr>
          <p:cNvSpPr>
            <a:spLocks noGrp="1" noRot="1" noChangeAspect="1" noTextEdit="1"/>
          </p:cNvSpPr>
          <p:nvPr>
            <p:ph type="sldImg"/>
          </p:nvPr>
        </p:nvSpPr>
        <p:spPr bwMode="auto">
          <a:noFill/>
          <a:ln>
            <a:solidFill>
              <a:srgbClr val="000000"/>
            </a:solidFill>
            <a:miter lim="800000"/>
            <a:headEnd/>
            <a:tailEnd/>
          </a:ln>
        </p:spPr>
      </p:sp>
      <p:sp>
        <p:nvSpPr>
          <p:cNvPr id="113667" name="Notes Placeholder 2">
            <a:extLst>
              <a:ext uri="{FF2B5EF4-FFF2-40B4-BE49-F238E27FC236}">
                <a16:creationId xmlns:a16="http://schemas.microsoft.com/office/drawing/2014/main" id="{E39352C3-368C-E8A8-8BEF-E468AC0EE5A6}"/>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a:extLst>
              <a:ext uri="{FF2B5EF4-FFF2-40B4-BE49-F238E27FC236}">
                <a16:creationId xmlns:a16="http://schemas.microsoft.com/office/drawing/2014/main" id="{A59C15CD-5A44-030E-0272-D11EC81E086F}"/>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1E8D33-BFFC-477F-86E5-78198A0B765C}"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1496296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FD534-DB1D-FB1C-5C82-F90B0AB5E4DD}"/>
            </a:ext>
          </a:extLst>
        </p:cNvPr>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8FBCF8ED-D85E-3217-BD34-8317812F2178}"/>
              </a:ext>
            </a:extLst>
          </p:cNvPr>
          <p:cNvSpPr>
            <a:spLocks noGrp="1" noRot="1" noChangeAspect="1" noTextEdit="1"/>
          </p:cNvSpPr>
          <p:nvPr>
            <p:ph type="sldImg"/>
          </p:nvPr>
        </p:nvSpPr>
        <p:spPr bwMode="auto">
          <a:noFill/>
          <a:ln>
            <a:solidFill>
              <a:srgbClr val="000000"/>
            </a:solidFill>
            <a:miter lim="800000"/>
            <a:headEnd/>
            <a:tailEnd/>
          </a:ln>
        </p:spPr>
      </p:sp>
      <p:sp>
        <p:nvSpPr>
          <p:cNvPr id="113667" name="Notes Placeholder 2">
            <a:extLst>
              <a:ext uri="{FF2B5EF4-FFF2-40B4-BE49-F238E27FC236}">
                <a16:creationId xmlns:a16="http://schemas.microsoft.com/office/drawing/2014/main" id="{4CCDF101-5E36-9647-45A4-83057AD73492}"/>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a:extLst>
              <a:ext uri="{FF2B5EF4-FFF2-40B4-BE49-F238E27FC236}">
                <a16:creationId xmlns:a16="http://schemas.microsoft.com/office/drawing/2014/main" id="{1035297B-A7C8-BE2A-3696-71B9E5A4EE7F}"/>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1E8D33-BFFC-477F-86E5-78198A0B765C}"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168419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45181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2030573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404470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3807689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A167D-1F06-E61B-C5D1-DA832113EB66}"/>
            </a:ext>
          </a:extLst>
        </p:cNvPr>
        <p:cNvGrpSpPr/>
        <p:nvPr/>
      </p:nvGrpSpPr>
      <p:grpSpPr>
        <a:xfrm>
          <a:off x="0" y="0"/>
          <a:ext cx="0" cy="0"/>
          <a:chOff x="0" y="0"/>
          <a:chExt cx="0" cy="0"/>
        </a:xfrm>
      </p:grpSpPr>
      <p:sp>
        <p:nvSpPr>
          <p:cNvPr id="76803" name="Rectangle 2">
            <a:extLst>
              <a:ext uri="{FF2B5EF4-FFF2-40B4-BE49-F238E27FC236}">
                <a16:creationId xmlns:a16="http://schemas.microsoft.com/office/drawing/2014/main" id="{FAAE1BB6-8DB7-DF56-2EAD-7A4F50A1DED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5405539-0023-B746-162B-F69E8F15096E}"/>
              </a:ext>
            </a:extLst>
          </p:cNvPr>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537708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411385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atin typeface="Times New Roman" pitchFamily="18" charset="0"/>
            </a:endParaRPr>
          </a:p>
        </p:txBody>
      </p:sp>
    </p:spTree>
    <p:extLst>
      <p:ext uri="{BB962C8B-B14F-4D97-AF65-F5344CB8AC3E}">
        <p14:creationId xmlns:p14="http://schemas.microsoft.com/office/powerpoint/2010/main" val="1395446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94</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DB23A6A-F937-4BBC-9399-5BEE8C3E297C}"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924942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95</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96</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97</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98</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99</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100</a:t>
            </a:fld>
            <a:endParaRPr lang="en-US"/>
          </a:p>
        </p:txBody>
      </p:sp>
    </p:spTree>
    <p:extLst>
      <p:ext uri="{BB962C8B-B14F-4D97-AF65-F5344CB8AC3E}">
        <p14:creationId xmlns:p14="http://schemas.microsoft.com/office/powerpoint/2010/main" val="3459648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101</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102</a:t>
            </a:fld>
            <a:endParaRPr lang="en-US"/>
          </a:p>
        </p:txBody>
      </p:sp>
    </p:spTree>
    <p:extLst>
      <p:ext uri="{BB962C8B-B14F-4D97-AF65-F5344CB8AC3E}">
        <p14:creationId xmlns:p14="http://schemas.microsoft.com/office/powerpoint/2010/main" val="2249509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103</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104</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9CA57F-F43E-4FD0-A927-D8B29A2E0155}"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13102520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105</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106</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107</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108</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109</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110</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111</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112</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113</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114</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9CA57F-F43E-4FD0-A927-D8B29A2E0155}"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2727772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115</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116</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124</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125</a:t>
            </a:fld>
            <a:endParaRPr lang="en-US"/>
          </a:p>
        </p:txBody>
      </p:sp>
    </p:spTree>
    <p:extLst>
      <p:ext uri="{BB962C8B-B14F-4D97-AF65-F5344CB8AC3E}">
        <p14:creationId xmlns:p14="http://schemas.microsoft.com/office/powerpoint/2010/main" val="3678168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AB1C39-D2F5-43FC-B089-45EDFAC1862E}" type="slidenum">
              <a:rPr lang="en-US" smtClean="0"/>
              <a:pPr fontAlgn="base">
                <a:spcBef>
                  <a:spcPct val="0"/>
                </a:spcBef>
                <a:spcAft>
                  <a:spcPct val="0"/>
                </a:spcAft>
                <a:defRPr/>
              </a:pPr>
              <a:t>142</a:t>
            </a:fld>
            <a:endParaRPr lang="en-US"/>
          </a:p>
        </p:txBody>
      </p:sp>
    </p:spTree>
    <p:extLst>
      <p:ext uri="{BB962C8B-B14F-4D97-AF65-F5344CB8AC3E}">
        <p14:creationId xmlns:p14="http://schemas.microsoft.com/office/powerpoint/2010/main" val="238548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8BA5D4-ACE7-4E0F-8054-930FC559B98F}"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239772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A44A60-9A6D-4E12-9A1D-10D2720524ED}"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1450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AB1C39-D2F5-43FC-B089-45EDFAC1862E}"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418782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1E8D33-BFFC-477F-86E5-78198A0B765C}"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47065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C413A-84C8-55B4-7C11-8FE6B97CE080}"/>
            </a:ext>
          </a:extLst>
        </p:cNvPr>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D8AE7520-A708-D0E9-F7B9-6F167CFC10CF}"/>
              </a:ext>
            </a:extLst>
          </p:cNvPr>
          <p:cNvSpPr>
            <a:spLocks noGrp="1" noRot="1" noChangeAspect="1" noTextEdit="1"/>
          </p:cNvSpPr>
          <p:nvPr>
            <p:ph type="sldImg"/>
          </p:nvPr>
        </p:nvSpPr>
        <p:spPr bwMode="auto">
          <a:noFill/>
          <a:ln>
            <a:solidFill>
              <a:srgbClr val="000000"/>
            </a:solidFill>
            <a:miter lim="800000"/>
            <a:headEnd/>
            <a:tailEnd/>
          </a:ln>
        </p:spPr>
      </p:sp>
      <p:sp>
        <p:nvSpPr>
          <p:cNvPr id="113667" name="Notes Placeholder 2">
            <a:extLst>
              <a:ext uri="{FF2B5EF4-FFF2-40B4-BE49-F238E27FC236}">
                <a16:creationId xmlns:a16="http://schemas.microsoft.com/office/drawing/2014/main" id="{A53CAE5F-3F91-1DE1-D63E-5F23252E587E}"/>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700" name="Slide Number Placeholder 3">
            <a:extLst>
              <a:ext uri="{FF2B5EF4-FFF2-40B4-BE49-F238E27FC236}">
                <a16:creationId xmlns:a16="http://schemas.microsoft.com/office/drawing/2014/main" id="{428219C0-E17B-9565-C905-B02A4F89983D}"/>
              </a:ext>
            </a:extLst>
          </p:cNvPr>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01E8D33-BFFC-477F-86E5-78198A0B765C}"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38639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96405C9-03F8-4F01-9D15-A8053115BE2D}" type="datetime1">
              <a:rPr lang="en-US" smtClean="0"/>
              <a:t>12/23/2024</a:t>
            </a:fld>
            <a:endParaRPr lang="en-US"/>
          </a:p>
        </p:txBody>
      </p:sp>
      <p:sp>
        <p:nvSpPr>
          <p:cNvPr id="5" name="Footer Placeholder 4"/>
          <p:cNvSpPr>
            <a:spLocks noGrp="1"/>
          </p:cNvSpPr>
          <p:nvPr>
            <p:ph type="ftr" sz="quarter" idx="11"/>
          </p:nvPr>
        </p:nvSpPr>
        <p:spPr/>
        <p:txBody>
          <a:bodyPr/>
          <a:lstStyle/>
          <a:p>
            <a:r>
              <a:rPr lang="en-IN"/>
              <a:t>ACSE0602                  CN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E7345E8-D6FE-4173-BF5C-126671315CD8}" type="datetime1">
              <a:rPr lang="en-US" smtClean="0"/>
              <a:t>12/23/2024</a:t>
            </a:fld>
            <a:endParaRPr lang="en-US"/>
          </a:p>
        </p:txBody>
      </p:sp>
      <p:sp>
        <p:nvSpPr>
          <p:cNvPr id="5" name="Footer Placeholder 4"/>
          <p:cNvSpPr>
            <a:spLocks noGrp="1"/>
          </p:cNvSpPr>
          <p:nvPr>
            <p:ph type="ftr" sz="quarter" idx="11"/>
          </p:nvPr>
        </p:nvSpPr>
        <p:spPr/>
        <p:txBody>
          <a:bodyPr/>
          <a:lstStyle/>
          <a:p>
            <a:r>
              <a:rPr lang="en-IN"/>
              <a:t>ACSE0602                  CN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5C8A5C-296F-4FCA-BFE8-DDCF5988F786}" type="datetime1">
              <a:rPr lang="en-US" smtClean="0"/>
              <a:t>12/23/2024</a:t>
            </a:fld>
            <a:endParaRPr lang="en-US"/>
          </a:p>
        </p:txBody>
      </p:sp>
      <p:sp>
        <p:nvSpPr>
          <p:cNvPr id="5" name="Footer Placeholder 4"/>
          <p:cNvSpPr>
            <a:spLocks noGrp="1"/>
          </p:cNvSpPr>
          <p:nvPr>
            <p:ph type="ftr" sz="quarter" idx="11"/>
          </p:nvPr>
        </p:nvSpPr>
        <p:spPr/>
        <p:txBody>
          <a:bodyPr/>
          <a:lstStyle/>
          <a:p>
            <a:r>
              <a:rPr lang="en-IN"/>
              <a:t>ACSE0602                  CN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672276-EBBD-4B3B-AE67-5FABD23E4A98}" type="datetime1">
              <a:rPr lang="en-US" smtClean="0">
                <a:solidFill>
                  <a:prstClr val="black">
                    <a:tint val="75000"/>
                  </a:prstClr>
                </a:solidFill>
              </a:rPr>
              <a:t>12/23/2024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ACSE0602                  CN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6815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B5684A-AC27-48A7-8E79-1F83CEC9D3B7}" type="datetime1">
              <a:rPr lang="en-US" smtClean="0">
                <a:solidFill>
                  <a:prstClr val="black">
                    <a:tint val="75000"/>
                  </a:prstClr>
                </a:solidFill>
              </a:rPr>
              <a:t>12/23/2024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ACSE0602                  CN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13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2C0383-B060-4476-A34B-6DA101898426}" type="datetime1">
              <a:rPr lang="en-US" smtClean="0">
                <a:solidFill>
                  <a:prstClr val="black">
                    <a:tint val="75000"/>
                  </a:prstClr>
                </a:solidFill>
              </a:rPr>
              <a:t>12/23/2024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ACSE0602                  CN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593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12067B-6F8C-4DF1-ABE1-387B16F188F8}" type="datetime1">
              <a:rPr lang="en-US" smtClean="0">
                <a:solidFill>
                  <a:prstClr val="black">
                    <a:tint val="75000"/>
                  </a:prstClr>
                </a:solidFill>
              </a:rPr>
              <a:t>12/23/2024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ACSE0602                  CN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6217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11E364-4A63-44E8-A262-BC611E078B84}" type="datetime1">
              <a:rPr lang="en-US" smtClean="0">
                <a:solidFill>
                  <a:prstClr val="black">
                    <a:tint val="75000"/>
                  </a:prstClr>
                </a:solidFill>
              </a:rPr>
              <a:t>12/23/2024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ACSE0602                  CN                UNIT 2</a:t>
            </a: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788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4B610B-CE1D-45EA-97A6-FAB2B0ED5CD2}" type="datetime1">
              <a:rPr lang="en-US" smtClean="0">
                <a:solidFill>
                  <a:prstClr val="black">
                    <a:tint val="75000"/>
                  </a:prstClr>
                </a:solidFill>
              </a:rPr>
              <a:t>12/23/2024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ACSE0602                  CN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613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A93C4-DD81-4B5F-A93D-F561BECA7ADA}" type="datetime1">
              <a:rPr lang="en-US" smtClean="0">
                <a:solidFill>
                  <a:prstClr val="black">
                    <a:tint val="75000"/>
                  </a:prstClr>
                </a:solidFill>
              </a:rPr>
              <a:t>12/23/2024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ACSE0602                  CN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5576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74944C-F5D1-41FE-82BC-05C0E1566429}" type="datetime1">
              <a:rPr lang="en-US" smtClean="0">
                <a:solidFill>
                  <a:prstClr val="black">
                    <a:tint val="75000"/>
                  </a:prstClr>
                </a:solidFill>
              </a:rPr>
              <a:t>12/23/2024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ACSE0602                  CN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631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9033E16-948B-4E5B-8179-4BD867673CE2}" type="datetime1">
              <a:rPr lang="en-US" smtClean="0"/>
              <a:t>12/23/2024</a:t>
            </a:fld>
            <a:endParaRPr lang="en-US"/>
          </a:p>
        </p:txBody>
      </p:sp>
      <p:sp>
        <p:nvSpPr>
          <p:cNvPr id="5" name="Footer Placeholder 4"/>
          <p:cNvSpPr>
            <a:spLocks noGrp="1"/>
          </p:cNvSpPr>
          <p:nvPr>
            <p:ph type="ftr" sz="quarter" idx="11"/>
          </p:nvPr>
        </p:nvSpPr>
        <p:spPr/>
        <p:txBody>
          <a:bodyPr/>
          <a:lstStyle/>
          <a:p>
            <a:r>
              <a:rPr lang="en-IN"/>
              <a:t>ACSE0602                  CN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F8460C-0EE6-44AA-A7D7-E55113C2BCDA}" type="datetime1">
              <a:rPr lang="en-US" smtClean="0">
                <a:solidFill>
                  <a:prstClr val="black">
                    <a:tint val="75000"/>
                  </a:prstClr>
                </a:solidFill>
              </a:rPr>
              <a:t>12/23/2024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ACSE0602                  CN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82574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FCB6C-14EE-4772-B2BE-C78615CAB28C}" type="datetime1">
              <a:rPr lang="en-US" smtClean="0">
                <a:solidFill>
                  <a:prstClr val="black">
                    <a:tint val="75000"/>
                  </a:prstClr>
                </a:solidFill>
              </a:rPr>
              <a:t>12/23/2024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ACSE0602                  CN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328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0E7A40-BE84-4ECF-9657-7B0C53AD64DD}" type="datetime1">
              <a:rPr lang="en-US" smtClean="0">
                <a:solidFill>
                  <a:prstClr val="black">
                    <a:tint val="75000"/>
                  </a:prstClr>
                </a:solidFill>
              </a:rPr>
              <a:t>12/23/2024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ACSE0602                  CN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8915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86AD08-B59D-4B5A-942D-447FAF82D51E}" type="datetime1">
              <a:rPr lang="en-US" smtClean="0"/>
              <a:t>12/23/2024</a:t>
            </a:fld>
            <a:endParaRPr lang="en-US"/>
          </a:p>
        </p:txBody>
      </p:sp>
      <p:sp>
        <p:nvSpPr>
          <p:cNvPr id="5" name="Footer Placeholder 4"/>
          <p:cNvSpPr>
            <a:spLocks noGrp="1"/>
          </p:cNvSpPr>
          <p:nvPr>
            <p:ph type="ftr" sz="quarter" idx="11"/>
          </p:nvPr>
        </p:nvSpPr>
        <p:spPr/>
        <p:txBody>
          <a:bodyPr/>
          <a:lstStyle/>
          <a:p>
            <a:r>
              <a:rPr lang="en-IN"/>
              <a:t>ACSE0602                  CN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C8FE4C3-D8A9-4E7C-A149-BFB58FAFF838}" type="datetime1">
              <a:rPr lang="en-US" smtClean="0"/>
              <a:t>12/23/2024</a:t>
            </a:fld>
            <a:endParaRPr lang="en-US"/>
          </a:p>
        </p:txBody>
      </p:sp>
      <p:sp>
        <p:nvSpPr>
          <p:cNvPr id="6" name="Footer Placeholder 5"/>
          <p:cNvSpPr>
            <a:spLocks noGrp="1"/>
          </p:cNvSpPr>
          <p:nvPr>
            <p:ph type="ftr" sz="quarter" idx="11"/>
          </p:nvPr>
        </p:nvSpPr>
        <p:spPr/>
        <p:txBody>
          <a:bodyPr/>
          <a:lstStyle/>
          <a:p>
            <a:r>
              <a:rPr lang="en-IN"/>
              <a:t>ACSE0602                  CN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8F42D54-2F13-4FF4-81F7-6706A3C6F136}" type="datetime1">
              <a:rPr lang="en-US" smtClean="0"/>
              <a:t>12/23/2024</a:t>
            </a:fld>
            <a:endParaRPr lang="en-US"/>
          </a:p>
        </p:txBody>
      </p:sp>
      <p:sp>
        <p:nvSpPr>
          <p:cNvPr id="8" name="Footer Placeholder 7"/>
          <p:cNvSpPr>
            <a:spLocks noGrp="1"/>
          </p:cNvSpPr>
          <p:nvPr>
            <p:ph type="ftr" sz="quarter" idx="11"/>
          </p:nvPr>
        </p:nvSpPr>
        <p:spPr/>
        <p:txBody>
          <a:bodyPr/>
          <a:lstStyle/>
          <a:p>
            <a:r>
              <a:rPr lang="en-IN"/>
              <a:t>ACSE0602                  CN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2E6F8C-514B-43A4-83B5-D7B189D7D7EB}" type="datetime1">
              <a:rPr lang="en-US" smtClean="0"/>
              <a:t>12/23/2024</a:t>
            </a:fld>
            <a:endParaRPr lang="en-US"/>
          </a:p>
        </p:txBody>
      </p:sp>
      <p:sp>
        <p:nvSpPr>
          <p:cNvPr id="4" name="Footer Placeholder 3"/>
          <p:cNvSpPr>
            <a:spLocks noGrp="1"/>
          </p:cNvSpPr>
          <p:nvPr>
            <p:ph type="ftr" sz="quarter" idx="11"/>
          </p:nvPr>
        </p:nvSpPr>
        <p:spPr/>
        <p:txBody>
          <a:bodyPr/>
          <a:lstStyle/>
          <a:p>
            <a:r>
              <a:rPr lang="en-IN"/>
              <a:t>ACSE0602                  CN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423F1A-CBC3-42D9-9E5D-3695CFB2B461}" type="datetime1">
              <a:rPr lang="en-US" smtClean="0"/>
              <a:t>12/23/2024</a:t>
            </a:fld>
            <a:endParaRPr lang="en-US"/>
          </a:p>
        </p:txBody>
      </p:sp>
      <p:sp>
        <p:nvSpPr>
          <p:cNvPr id="3" name="Footer Placeholder 2"/>
          <p:cNvSpPr>
            <a:spLocks noGrp="1"/>
          </p:cNvSpPr>
          <p:nvPr>
            <p:ph type="ftr" sz="quarter" idx="11"/>
          </p:nvPr>
        </p:nvSpPr>
        <p:spPr/>
        <p:txBody>
          <a:bodyPr/>
          <a:lstStyle/>
          <a:p>
            <a:r>
              <a:rPr lang="en-IN"/>
              <a:t>ACSE0602                  CN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A53B7A-84E2-4157-A0F9-B806E8DCC8AB}" type="datetime1">
              <a:rPr lang="en-US" smtClean="0"/>
              <a:t>12/23/2024</a:t>
            </a:fld>
            <a:endParaRPr lang="en-US"/>
          </a:p>
        </p:txBody>
      </p:sp>
      <p:sp>
        <p:nvSpPr>
          <p:cNvPr id="6" name="Footer Placeholder 5"/>
          <p:cNvSpPr>
            <a:spLocks noGrp="1"/>
          </p:cNvSpPr>
          <p:nvPr>
            <p:ph type="ftr" sz="quarter" idx="11"/>
          </p:nvPr>
        </p:nvSpPr>
        <p:spPr/>
        <p:txBody>
          <a:bodyPr/>
          <a:lstStyle/>
          <a:p>
            <a:r>
              <a:rPr lang="en-IN"/>
              <a:t>ACSE0602                  CN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C5489-4C4F-4E5A-91CE-F0412CCA14A0}" type="datetime1">
              <a:rPr lang="en-US" smtClean="0"/>
              <a:t>12/23/2024</a:t>
            </a:fld>
            <a:endParaRPr lang="en-US"/>
          </a:p>
        </p:txBody>
      </p:sp>
      <p:sp>
        <p:nvSpPr>
          <p:cNvPr id="6" name="Footer Placeholder 5"/>
          <p:cNvSpPr>
            <a:spLocks noGrp="1"/>
          </p:cNvSpPr>
          <p:nvPr>
            <p:ph type="ftr" sz="quarter" idx="11"/>
          </p:nvPr>
        </p:nvSpPr>
        <p:spPr/>
        <p:txBody>
          <a:bodyPr/>
          <a:lstStyle/>
          <a:p>
            <a:r>
              <a:rPr lang="en-IN"/>
              <a:t>ACSE0602                  CN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9FFAD-549D-452E-B291-BF5328CAC8E0}" type="datetime1">
              <a:rPr lang="en-US" smtClean="0"/>
              <a:t>12/23/2024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ACSE0602                  CN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3200"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2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A68C6-CF62-40FA-9A88-ABEC5B657A77}" type="datetime1">
              <a:rPr lang="en-US" smtClean="0">
                <a:solidFill>
                  <a:prstClr val="black">
                    <a:tint val="75000"/>
                  </a:prstClr>
                </a:solidFill>
              </a:rPr>
              <a:t>12/23/2024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ACSE0602                  CN                UNIT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341955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47.jpeg"/><Relationship Id="rId4" Type="http://schemas.openxmlformats.org/officeDocument/2006/relationships/image" Target="../media/image36.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49.png"/><Relationship Id="rId4" Type="http://schemas.openxmlformats.org/officeDocument/2006/relationships/image" Target="../media/image48.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51.jpeg"/><Relationship Id="rId4" Type="http://schemas.openxmlformats.org/officeDocument/2006/relationships/image" Target="../media/image50.jpe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52.jpeg"/></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53.jpe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55.jpeg"/><Relationship Id="rId4" Type="http://schemas.openxmlformats.org/officeDocument/2006/relationships/image" Target="../media/image54.jpe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56.jpeg"/></Relationships>
</file>

<file path=ppt/slides/_rels/slide11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58.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59.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0.wmf"/><Relationship Id="rId1" Type="http://schemas.openxmlformats.org/officeDocument/2006/relationships/slideLayout" Target="../slideLayouts/slideLayout18.xml"/><Relationship Id="rId4" Type="http://schemas.openxmlformats.org/officeDocument/2006/relationships/image" Target="../media/image61.wmf"/></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wmf"/><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3.w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4.wmf"/><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5.wmf"/><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6.wmf"/><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hyperlink" Target="https://www.youtube.com/watch?v=yNedVgNyE8Q" TargetMode="External"/><Relationship Id="rId2" Type="http://schemas.openxmlformats.org/officeDocument/2006/relationships/hyperlink" Target="https://www.youtube.com/watch?v=JFF2vJaN0Cw&amp;list=PLxCzCOWd7aiGFBD2-2joCpWOLUrDLvVV_"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3" Type="http://schemas.openxmlformats.org/officeDocument/2006/relationships/image" Target="../media/image3.jpeg"/><Relationship Id="rId7" Type="http://schemas.openxmlformats.org/officeDocument/2006/relationships/customXml" Target="../ink/ink2.xml"/><Relationship Id="rId12" Type="http://schemas.openxmlformats.org/officeDocument/2006/relationships/customXml" Target="../ink/ink5.xml"/><Relationship Id="rId17" Type="http://schemas.openxmlformats.org/officeDocument/2006/relationships/customXml" Target="../ink/ink8.xml"/><Relationship Id="rId2" Type="http://schemas.openxmlformats.org/officeDocument/2006/relationships/notesSlide" Target="../notesSlides/notesSlide2.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7.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collision-detection-csmacd/"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geeksforgeeks.org/difference-between-csma-ca-and-csma-cd/"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aeldung.com/cs/bandwidth-vs-data-rate-vs-throughput"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computer-network-frequency-division-and-time-division-multiplexing/"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9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41.jpe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45.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90008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latin typeface="Times New Roman" pitchFamily="18" charset="0"/>
                <a:cs typeface="Times New Roman" pitchFamily="18" charset="0"/>
              </a:rPr>
              <a:t>Noida Institute of Engineering and Technology, Greater Noida</a:t>
            </a:r>
          </a:p>
        </p:txBody>
      </p:sp>
      <p:sp>
        <p:nvSpPr>
          <p:cNvPr id="3" name="Subtitle 2"/>
          <p:cNvSpPr>
            <a:spLocks noGrp="1"/>
          </p:cNvSpPr>
          <p:nvPr>
            <p:ph type="subTitle" idx="1"/>
          </p:nvPr>
        </p:nvSpPr>
        <p:spPr>
          <a:xfrm>
            <a:off x="1428728" y="1071546"/>
            <a:ext cx="6400800" cy="917294"/>
          </a:xfrm>
        </p:spPr>
        <p:style>
          <a:lnRef idx="2">
            <a:schemeClr val="accent5"/>
          </a:lnRef>
          <a:fillRef idx="1">
            <a:schemeClr val="lt1"/>
          </a:fillRef>
          <a:effectRef idx="0">
            <a:schemeClr val="accent5"/>
          </a:effectRef>
          <a:fontRef idx="minor">
            <a:schemeClr val="dk1"/>
          </a:fontRef>
        </p:style>
        <p:txBody>
          <a:bodyPr>
            <a:normAutofit/>
          </a:bodyPr>
          <a:lstStyle/>
          <a:p>
            <a:r>
              <a:rPr lang="en-US" sz="2400" dirty="0">
                <a:solidFill>
                  <a:schemeClr val="tx1"/>
                </a:solidFill>
                <a:latin typeface="Times New Roman" pitchFamily="18" charset="0"/>
                <a:cs typeface="Times New Roman" pitchFamily="18" charset="0"/>
              </a:rPr>
              <a:t>Data Link layer </a:t>
            </a:r>
          </a:p>
        </p:txBody>
      </p:sp>
      <p:sp>
        <p:nvSpPr>
          <p:cNvPr id="9" name="Date Placeholder 8"/>
          <p:cNvSpPr>
            <a:spLocks noGrp="1"/>
          </p:cNvSpPr>
          <p:nvPr>
            <p:ph type="dt" sz="half" idx="10"/>
          </p:nvPr>
        </p:nvSpPr>
        <p:spPr>
          <a:xfrm>
            <a:off x="381000" y="6492875"/>
            <a:ext cx="2133600" cy="365125"/>
          </a:xfrm>
        </p:spPr>
        <p:txBody>
          <a:bodyPr/>
          <a:lstStyle/>
          <a:p>
            <a:fld id="{F495F47E-629D-4138-AAA0-B43060432AA9}" type="datetime1">
              <a:rPr lang="en-US" smtClean="0">
                <a:latin typeface="Times New Roman" pitchFamily="18" charset="0"/>
                <a:cs typeface="Times New Roman" pitchFamily="18" charset="0"/>
              </a:rPr>
              <a:t>12/23/2024</a:t>
            </a:fld>
            <a:endParaRPr lang="en-US"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a:t>
            </a:fld>
            <a:endParaRPr lang="en-US" dirty="0">
              <a:latin typeface="Times New Roman" pitchFamily="18" charset="0"/>
              <a:cs typeface="Times New Roman" pitchFamily="18" charset="0"/>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Unit:</a:t>
            </a:r>
            <a:r>
              <a:rPr kumimoji="0" lang="en-US" sz="2500" b="0" i="0" u="none" strike="noStrike" kern="1200" cap="none" spc="0" normalizeH="0" noProof="0" dirty="0">
                <a:ln>
                  <a:noFill/>
                </a:ln>
                <a:solidFill>
                  <a:schemeClr val="tx1"/>
                </a:solidFill>
                <a:effectLst/>
                <a:uLnTx/>
                <a:uFillTx/>
                <a:latin typeface="Times New Roman" pitchFamily="18" charset="0"/>
                <a:cs typeface="Times New Roman" pitchFamily="18" charset="0"/>
              </a:rPr>
              <a:t> 2</a:t>
            </a:r>
            <a:endParaRPr kumimoji="0" lang="en-US" sz="25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20"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400" dirty="0">
                <a:solidFill>
                  <a:schemeClr val="tx1"/>
                </a:solidFill>
              </a:rPr>
              <a:t>Ms. Manisha</a:t>
            </a:r>
          </a:p>
          <a:p>
            <a:pPr algn="ctr" fontAlgn="auto">
              <a:spcBef>
                <a:spcPct val="20000"/>
              </a:spcBef>
              <a:spcAft>
                <a:spcPts val="0"/>
              </a:spcAft>
              <a:buFont typeface="Arial" pitchFamily="34" charset="0"/>
              <a:buNone/>
              <a:defRPr/>
            </a:pPr>
            <a:r>
              <a:rPr lang="en-US" sz="2400" dirty="0" err="1">
                <a:solidFill>
                  <a:schemeClr val="tx1"/>
                </a:solidFill>
              </a:rPr>
              <a:t>B.Tech</a:t>
            </a:r>
            <a:r>
              <a:rPr lang="en-US" sz="2400" dirty="0">
                <a:solidFill>
                  <a:schemeClr val="tx1"/>
                </a:solidFill>
              </a:rPr>
              <a:t>- CS</a:t>
            </a:r>
          </a:p>
          <a:p>
            <a:pPr algn="ctr" fontAlgn="auto">
              <a:spcBef>
                <a:spcPct val="20000"/>
              </a:spcBef>
              <a:spcAft>
                <a:spcPts val="0"/>
              </a:spcAft>
              <a:buFont typeface="Arial" pitchFamily="34" charset="0"/>
              <a:buNone/>
              <a:defRPr/>
            </a:pPr>
            <a:r>
              <a:rPr lang="en-US" sz="2400" dirty="0">
                <a:solidFill>
                  <a:schemeClr val="tx1"/>
                </a:solidFill>
              </a:rPr>
              <a:t>Department</a:t>
            </a:r>
          </a:p>
        </p:txBody>
      </p:sp>
      <p:sp>
        <p:nvSpPr>
          <p:cNvPr id="21"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000" dirty="0">
                <a:solidFill>
                  <a:schemeClr val="tx1"/>
                </a:solidFill>
              </a:rPr>
              <a:t>Computer Networks                   (ACSE0602)</a:t>
            </a:r>
            <a:endParaRPr lang="en-US" sz="2200" dirty="0">
              <a:solidFill>
                <a:schemeClr val="tx1"/>
              </a:solidFill>
            </a:endParaRPr>
          </a:p>
        </p:txBody>
      </p:sp>
      <p:sp>
        <p:nvSpPr>
          <p:cNvPr id="22"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200" dirty="0">
                <a:solidFill>
                  <a:schemeClr val="tx1"/>
                </a:solidFill>
              </a:rPr>
              <a:t>B Tech 6</a:t>
            </a:r>
            <a:r>
              <a:rPr lang="en-US" sz="2200" baseline="30000" dirty="0">
                <a:solidFill>
                  <a:schemeClr val="tx1"/>
                </a:solidFill>
              </a:rPr>
              <a:t>th</a:t>
            </a:r>
            <a:r>
              <a:rPr lang="en-US" sz="2200" dirty="0">
                <a:solidFill>
                  <a:schemeClr val="tx1"/>
                </a:solidFill>
              </a:rPr>
              <a:t> Sem</a:t>
            </a:r>
          </a:p>
        </p:txBody>
      </p:sp>
      <p:sp>
        <p:nvSpPr>
          <p:cNvPr id="4" name="Footer Placeholder 3">
            <a:extLst>
              <a:ext uri="{FF2B5EF4-FFF2-40B4-BE49-F238E27FC236}">
                <a16:creationId xmlns:a16="http://schemas.microsoft.com/office/drawing/2014/main" id="{9994E64C-4F37-3D0E-8F85-6296638B4CB7}"/>
              </a:ext>
            </a:extLst>
          </p:cNvPr>
          <p:cNvSpPr>
            <a:spLocks noGrp="1"/>
          </p:cNvSpPr>
          <p:nvPr>
            <p:ph type="ftr" sz="quarter" idx="11"/>
          </p:nvPr>
        </p:nvSpPr>
        <p:spPr/>
        <p:txBody>
          <a:bodyPr/>
          <a:lstStyle/>
          <a:p>
            <a:r>
              <a:rPr lang="en-IN"/>
              <a:t>ACSE0602                  CN                UNIT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889BB8D-C109-4D20-82C3-71F5B6BB304E}"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93BD3AC0-0DD3-4909-8A0C-4A8ABC15B69A}" type="slidenum">
              <a:rPr lang="en-US"/>
              <a:pPr>
                <a:defRPr/>
              </a:pPr>
              <a:t>10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PSO’s</a:t>
            </a:r>
          </a:p>
        </p:txBody>
      </p:sp>
      <p:pic>
        <p:nvPicPr>
          <p:cNvPr id="44090"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815846232"/>
              </p:ext>
            </p:extLst>
          </p:nvPr>
        </p:nvGraphicFramePr>
        <p:xfrm>
          <a:off x="309170" y="1196752"/>
          <a:ext cx="7772400" cy="4608513"/>
        </p:xfrm>
        <a:graphic>
          <a:graphicData uri="http://schemas.openxmlformats.org/drawingml/2006/table">
            <a:tbl>
              <a:tblPr/>
              <a:tblGrid>
                <a:gridCol w="1310502">
                  <a:extLst>
                    <a:ext uri="{9D8B030D-6E8A-4147-A177-3AD203B41FA5}">
                      <a16:colId xmlns:a16="http://schemas.microsoft.com/office/drawing/2014/main" val="20000"/>
                    </a:ext>
                  </a:extLst>
                </a:gridCol>
                <a:gridCol w="1102008">
                  <a:extLst>
                    <a:ext uri="{9D8B030D-6E8A-4147-A177-3AD203B41FA5}">
                      <a16:colId xmlns:a16="http://schemas.microsoft.com/office/drawing/2014/main" val="20001"/>
                    </a:ext>
                  </a:extLst>
                </a:gridCol>
                <a:gridCol w="1786630">
                  <a:extLst>
                    <a:ext uri="{9D8B030D-6E8A-4147-A177-3AD203B41FA5}">
                      <a16:colId xmlns:a16="http://schemas.microsoft.com/office/drawing/2014/main" val="20002"/>
                    </a:ext>
                  </a:extLst>
                </a:gridCol>
                <a:gridCol w="1786630">
                  <a:extLst>
                    <a:ext uri="{9D8B030D-6E8A-4147-A177-3AD203B41FA5}">
                      <a16:colId xmlns:a16="http://schemas.microsoft.com/office/drawing/2014/main" val="20003"/>
                    </a:ext>
                  </a:extLst>
                </a:gridCol>
                <a:gridCol w="1786630">
                  <a:extLst>
                    <a:ext uri="{9D8B030D-6E8A-4147-A177-3AD203B41FA5}">
                      <a16:colId xmlns:a16="http://schemas.microsoft.com/office/drawing/2014/main" val="20004"/>
                    </a:ext>
                  </a:extLst>
                </a:gridCol>
              </a:tblGrid>
              <a:tr h="658359">
                <a:tc>
                  <a:txBody>
                    <a:bodyPr/>
                    <a:lstStyle/>
                    <a:p>
                      <a:pPr marL="0" marR="0" algn="ctr">
                        <a:lnSpc>
                          <a:spcPct val="115000"/>
                        </a:lnSpc>
                        <a:spcBef>
                          <a:spcPts val="0"/>
                        </a:spcBef>
                        <a:spcAft>
                          <a:spcPts val="1000"/>
                        </a:spcAft>
                      </a:pPr>
                      <a:r>
                        <a:rPr lang="en-US" sz="1200" b="1" dirty="0">
                          <a:latin typeface="+mj-lt"/>
                          <a:ea typeface="Calibri"/>
                          <a:cs typeface="Times New Roman"/>
                        </a:rPr>
                        <a:t>CO</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PSO1</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a:latin typeface="+mj-lt"/>
                          <a:ea typeface="Calibri"/>
                          <a:cs typeface="Times New Roman"/>
                        </a:rPr>
                        <a:t>PSO3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1" dirty="0">
                          <a:latin typeface="+mj-lt"/>
                          <a:ea typeface="Calibri"/>
                          <a:cs typeface="Times New Roman"/>
                        </a:rPr>
                        <a:t>PSO4</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8359">
                <a:tc>
                  <a:txBody>
                    <a:bodyPr/>
                    <a:lstStyle/>
                    <a:p>
                      <a:pPr marL="0" marR="0" algn="ctr">
                        <a:lnSpc>
                          <a:spcPct val="115000"/>
                        </a:lnSpc>
                        <a:spcBef>
                          <a:spcPts val="0"/>
                        </a:spcBef>
                        <a:spcAft>
                          <a:spcPts val="1000"/>
                        </a:spcAft>
                      </a:pPr>
                      <a:r>
                        <a:rPr lang="en-US" sz="1200" b="1" dirty="0">
                          <a:latin typeface="+mj-lt"/>
                          <a:ea typeface="Calibri"/>
                          <a:cs typeface="Times New Roman"/>
                        </a:rPr>
                        <a:t>ACSE0602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8359">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200" b="1" kern="1200" dirty="0">
                          <a:solidFill>
                            <a:schemeClr val="tx1"/>
                          </a:solidFill>
                          <a:latin typeface="+mn-lt"/>
                          <a:ea typeface="Calibri"/>
                          <a:cs typeface="Times New Roman"/>
                        </a:rPr>
                        <a:t>ACSE0602</a:t>
                      </a:r>
                    </a:p>
                    <a:p>
                      <a:pPr marL="0" marR="0" algn="ctr">
                        <a:lnSpc>
                          <a:spcPct val="115000"/>
                        </a:lnSpc>
                        <a:spcBef>
                          <a:spcPts val="0"/>
                        </a:spcBef>
                        <a:spcAft>
                          <a:spcPts val="1000"/>
                        </a:spcAft>
                      </a:pPr>
                      <a:endParaRPr lang="en-US" sz="1200" b="1" dirty="0">
                        <a:latin typeface="+mj-lt"/>
                        <a:ea typeface="Calibri"/>
                        <a:cs typeface="Times New Roman"/>
                      </a:endParaRP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tabLst>
                          <a:tab pos="544830" algn="l"/>
                          <a:tab pos="591185" algn="ctr"/>
                        </a:tabLst>
                      </a:pPr>
                      <a:r>
                        <a:rPr lang="en-US" sz="1200" dirty="0">
                          <a:latin typeface="+mj-lt"/>
                          <a:ea typeface="Calibri"/>
                          <a:cs typeface="Times New Roman"/>
                        </a:rPr>
                        <a:t>                    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8359">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200" b="1" kern="1200" dirty="0">
                          <a:solidFill>
                            <a:schemeClr val="tx1"/>
                          </a:solidFill>
                          <a:latin typeface="+mn-lt"/>
                          <a:ea typeface="Calibri"/>
                          <a:cs typeface="Times New Roman"/>
                        </a:rPr>
                        <a:t>ACSE0602</a:t>
                      </a:r>
                    </a:p>
                    <a:p>
                      <a:pPr marL="0" marR="0" algn="ctr">
                        <a:lnSpc>
                          <a:spcPct val="115000"/>
                        </a:lnSpc>
                        <a:spcBef>
                          <a:spcPts val="0"/>
                        </a:spcBef>
                        <a:spcAft>
                          <a:spcPts val="1000"/>
                        </a:spcAft>
                      </a:pPr>
                      <a:endParaRPr lang="en-US" sz="1200" b="1" dirty="0">
                        <a:latin typeface="+mj-lt"/>
                        <a:ea typeface="Calibri"/>
                        <a:cs typeface="Times New Roman"/>
                      </a:endParaRP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3</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8359">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200" b="1" kern="1200" dirty="0">
                          <a:solidFill>
                            <a:schemeClr val="tx1"/>
                          </a:solidFill>
                          <a:latin typeface="+mn-lt"/>
                          <a:ea typeface="Calibri"/>
                          <a:cs typeface="Times New Roman"/>
                        </a:rPr>
                        <a:t>ACSE0602</a:t>
                      </a:r>
                    </a:p>
                    <a:p>
                      <a:pPr marL="0" marR="0" algn="ctr">
                        <a:lnSpc>
                          <a:spcPct val="115000"/>
                        </a:lnSpc>
                        <a:spcBef>
                          <a:spcPts val="0"/>
                        </a:spcBef>
                        <a:spcAft>
                          <a:spcPts val="1000"/>
                        </a:spcAft>
                      </a:pPr>
                      <a:endParaRPr lang="en-US" sz="1200" b="1" dirty="0">
                        <a:latin typeface="+mj-lt"/>
                        <a:ea typeface="Calibri"/>
                        <a:cs typeface="Times New Roman"/>
                      </a:endParaRP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8359">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200" b="1" kern="1200" dirty="0">
                          <a:solidFill>
                            <a:schemeClr val="tx1"/>
                          </a:solidFill>
                          <a:latin typeface="+mn-lt"/>
                          <a:ea typeface="Calibri"/>
                          <a:cs typeface="Times New Roman"/>
                        </a:rPr>
                        <a:t>ACSE0602</a:t>
                      </a:r>
                    </a:p>
                    <a:p>
                      <a:pPr marL="0" marR="0" algn="ctr">
                        <a:lnSpc>
                          <a:spcPct val="115000"/>
                        </a:lnSpc>
                        <a:spcBef>
                          <a:spcPts val="0"/>
                        </a:spcBef>
                        <a:spcAft>
                          <a:spcPts val="1000"/>
                        </a:spcAft>
                      </a:pPr>
                      <a:endParaRPr lang="en-US" sz="1200" b="1" dirty="0">
                        <a:latin typeface="+mj-lt"/>
                        <a:ea typeface="Calibri"/>
                        <a:cs typeface="Times New Roman"/>
                      </a:endParaRP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58359">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200" b="1" kern="1200" dirty="0">
                          <a:solidFill>
                            <a:schemeClr val="tx1"/>
                          </a:solidFill>
                          <a:latin typeface="+mn-lt"/>
                          <a:ea typeface="Calibri"/>
                          <a:cs typeface="Times New Roman"/>
                        </a:rPr>
                        <a:t>ACSE0602</a:t>
                      </a:r>
                    </a:p>
                    <a:p>
                      <a:pPr marL="0" marR="0" algn="ctr">
                        <a:lnSpc>
                          <a:spcPct val="115000"/>
                        </a:lnSpc>
                        <a:spcBef>
                          <a:spcPts val="0"/>
                        </a:spcBef>
                        <a:spcAft>
                          <a:spcPts val="1000"/>
                        </a:spcAft>
                      </a:pPr>
                      <a:endParaRPr lang="en-US" sz="1200" b="1" dirty="0">
                        <a:latin typeface="+mj-lt"/>
                        <a:ea typeface="Calibri"/>
                        <a:cs typeface="Times New Roman"/>
                      </a:endParaRP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530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200" b="0" dirty="0">
                          <a:latin typeface="+mj-lt"/>
                          <a:ea typeface="Calibri"/>
                          <a:cs typeface="Times New Roman"/>
                        </a:rPr>
                        <a:t>2</a:t>
                      </a:r>
                    </a:p>
                  </a:txBody>
                  <a:tcPr marL="68473" marR="684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fontAlgn="base"/>
            <a:r>
              <a:rPr lang="en-IN" sz="2000" dirty="0"/>
              <a:t>To detect errors, a common technique is to introduce redundancy bits that provide additional information. Various techniques for error detection include::</a:t>
            </a:r>
          </a:p>
          <a:p>
            <a:pPr fontAlgn="base"/>
            <a:r>
              <a:rPr lang="en-IN" sz="2000" b="1" dirty="0"/>
              <a:t>Simple Parity Check</a:t>
            </a:r>
          </a:p>
          <a:p>
            <a:pPr fontAlgn="base"/>
            <a:r>
              <a:rPr lang="en-IN" sz="2000" b="1" dirty="0"/>
              <a:t>Two-dimensional Parity Check</a:t>
            </a:r>
          </a:p>
          <a:p>
            <a:pPr fontAlgn="base"/>
            <a:r>
              <a:rPr lang="en-IN" sz="2000" b="1" dirty="0"/>
              <a:t>Checksum</a:t>
            </a:r>
          </a:p>
          <a:p>
            <a:pPr fontAlgn="base"/>
            <a:r>
              <a:rPr lang="en-IN" sz="2000" b="1" dirty="0"/>
              <a:t>Cyclic Redundancy Check (CRC)</a:t>
            </a:r>
          </a:p>
          <a:p>
            <a:pPr fontAlgn="base"/>
            <a:r>
              <a:rPr lang="en-IN" sz="2000" b="1" dirty="0"/>
              <a:t>Simple Parity Check</a:t>
            </a:r>
          </a:p>
          <a:p>
            <a:pPr fontAlgn="base"/>
            <a:endParaRPr lang="en-IN" sz="2000" b="1" dirty="0"/>
          </a:p>
          <a:p>
            <a:pPr marL="0" indent="0" fontAlgn="base">
              <a:buNone/>
            </a:pPr>
            <a:r>
              <a:rPr lang="en-IN" sz="2000" dirty="0"/>
              <a:t>Simple-bit parity is a simple error detection method that involves adding an extra bit to a data transmission. It works as:</a:t>
            </a:r>
          </a:p>
          <a:p>
            <a:pPr fontAlgn="base"/>
            <a:endParaRPr lang="en-IN" sz="2000" dirty="0"/>
          </a:p>
          <a:p>
            <a:pPr fontAlgn="base"/>
            <a:r>
              <a:rPr lang="en-IN" sz="2000" dirty="0"/>
              <a:t>1 is added to the block if it contains an odd number of 1’s, and</a:t>
            </a:r>
          </a:p>
          <a:p>
            <a:pPr fontAlgn="base"/>
            <a:r>
              <a:rPr lang="en-IN" sz="2000" dirty="0"/>
              <a:t>0 is added if it contains an even number of 1’s</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detection and correction</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2" name="Date Placeholder 11"/>
          <p:cNvSpPr>
            <a:spLocks noGrp="1"/>
          </p:cNvSpPr>
          <p:nvPr>
            <p:ph type="dt" sz="half" idx="10"/>
          </p:nvPr>
        </p:nvSpPr>
        <p:spPr/>
        <p:txBody>
          <a:bodyPr/>
          <a:lstStyle/>
          <a:p>
            <a:fld id="{FF4881BF-5BEC-4AB4-B746-D6E188FB14DB}"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100</a:t>
            </a:fld>
            <a:endParaRPr lang="en-US"/>
          </a:p>
        </p:txBody>
      </p:sp>
      <p:pic>
        <p:nvPicPr>
          <p:cNvPr id="16" name="Picture 15"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42577569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1450"/>
            <a:ext cx="8229600" cy="4654549"/>
          </a:xfrm>
        </p:spPr>
        <p:txBody>
          <a:bodyPr/>
          <a:lstStyle/>
          <a:p>
            <a:endParaRPr lang="en-US" altLang="en-US" sz="2400" dirty="0"/>
          </a:p>
          <a:p>
            <a:endParaRPr lang="en-US" sz="2400"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detection and correction</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EEC3DE2D-F8DD-4CB0-B673-421AF0BD7B88}"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101</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pic>
        <p:nvPicPr>
          <p:cNvPr id="5122" name="Picture 2" descr="Lightbox">
            <a:extLst>
              <a:ext uri="{FF2B5EF4-FFF2-40B4-BE49-F238E27FC236}">
                <a16:creationId xmlns:a16="http://schemas.microsoft.com/office/drawing/2014/main" id="{0A3F8110-4FA7-75CE-CBFD-8232D0D9D4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 y="1441451"/>
            <a:ext cx="8013700" cy="282575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8517708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95776"/>
            <a:ext cx="8763000" cy="5124024"/>
          </a:xfrm>
        </p:spPr>
        <p:txBody>
          <a:bodyPr>
            <a:normAutofit/>
          </a:bodyPr>
          <a:lstStyle/>
          <a:p>
            <a:r>
              <a:rPr lang="en-US" altLang="en-US" sz="2000" b="1" dirty="0"/>
              <a:t>Disadvantages</a:t>
            </a:r>
          </a:p>
          <a:p>
            <a:r>
              <a:rPr lang="en-US" altLang="en-US" sz="2000" dirty="0"/>
              <a:t>Single Parity check is not able to detect even no. of bit error. </a:t>
            </a:r>
          </a:p>
          <a:p>
            <a:r>
              <a:rPr lang="en-US" altLang="en-US" sz="2000" dirty="0"/>
              <a:t>For example, the Data to be transmitted is 101010. Codeword transmitted to the receiver is 1010101 (we have used even parity). </a:t>
            </a:r>
          </a:p>
          <a:p>
            <a:r>
              <a:rPr lang="en-US" altLang="en-US" sz="2000" dirty="0"/>
              <a:t>Let’s assume that during transmission, two of the bits of code word flipped to 1111101.</a:t>
            </a:r>
          </a:p>
          <a:p>
            <a:r>
              <a:rPr lang="en-US" altLang="en-US" sz="2000" dirty="0"/>
              <a:t>On receiving the code word, the receiver finds the no. of ones to be even and hence no error, which is a wrong assumption.</a:t>
            </a:r>
            <a:endParaRPr lang="en-US" sz="20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detection and correction</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A1F326ED-684E-409E-8A43-591CFA0E71F1}"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102</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4877601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Byte stuffing &amp; bit stuffing</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677981"/>
            <a:ext cx="6800851"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841547"/>
            <a:ext cx="7158037" cy="369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Date Placeholder 12"/>
          <p:cNvSpPr>
            <a:spLocks noGrp="1"/>
          </p:cNvSpPr>
          <p:nvPr>
            <p:ph type="dt" sz="half" idx="10"/>
          </p:nvPr>
        </p:nvSpPr>
        <p:spPr/>
        <p:txBody>
          <a:bodyPr/>
          <a:lstStyle/>
          <a:p>
            <a:fld id="{B0840422-A68D-49E6-8C3E-57C609C5FD5A}" type="datetime1">
              <a:rPr lang="en-US" smtClean="0"/>
              <a:t>12/23/2024</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103</a:t>
            </a:fld>
            <a:endParaRPr lang="en-US"/>
          </a:p>
        </p:txBody>
      </p:sp>
      <p:pic>
        <p:nvPicPr>
          <p:cNvPr id="17" name="Picture 16" descr="Untitled.png"/>
          <p:cNvPicPr>
            <a:picLocks noChangeAspect="1"/>
          </p:cNvPicPr>
          <p:nvPr/>
        </p:nvPicPr>
        <p:blipFill>
          <a:blip r:embed="rId6"/>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96455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525963"/>
          </a:xfrm>
        </p:spPr>
        <p:txBody>
          <a:bodyPr/>
          <a:lstStyle/>
          <a:p>
            <a:endParaRPr lang="en-US" sz="2200" b="1" i="1"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Error Control</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683568" y="1219200"/>
            <a:ext cx="7927032" cy="437356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t>                                             Error control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a:t>
            </a:r>
          </a:p>
        </p:txBody>
      </p:sp>
      <p:sp>
        <p:nvSpPr>
          <p:cNvPr id="29" name="TextBox 28"/>
          <p:cNvSpPr txBox="1"/>
          <p:nvPr/>
        </p:nvSpPr>
        <p:spPr>
          <a:xfrm>
            <a:off x="1173480" y="2621152"/>
            <a:ext cx="1944624" cy="369332"/>
          </a:xfrm>
          <a:prstGeom prst="rect">
            <a:avLst/>
          </a:prstGeom>
          <a:noFill/>
        </p:spPr>
        <p:txBody>
          <a:bodyPr wrap="square" rtlCol="0">
            <a:spAutoFit/>
          </a:bodyPr>
          <a:lstStyle/>
          <a:p>
            <a:r>
              <a:rPr lang="en-US" dirty="0"/>
              <a:t>Error Detection</a:t>
            </a:r>
          </a:p>
        </p:txBody>
      </p:sp>
      <p:sp>
        <p:nvSpPr>
          <p:cNvPr id="30" name="TextBox 29"/>
          <p:cNvSpPr txBox="1"/>
          <p:nvPr/>
        </p:nvSpPr>
        <p:spPr>
          <a:xfrm>
            <a:off x="5562600" y="2526268"/>
            <a:ext cx="2209800" cy="369332"/>
          </a:xfrm>
          <a:prstGeom prst="rect">
            <a:avLst/>
          </a:prstGeom>
          <a:noFill/>
        </p:spPr>
        <p:txBody>
          <a:bodyPr wrap="square" rtlCol="0">
            <a:spAutoFit/>
          </a:bodyPr>
          <a:lstStyle/>
          <a:p>
            <a:r>
              <a:rPr lang="en-US" dirty="0"/>
              <a:t>Error Correction</a:t>
            </a:r>
          </a:p>
        </p:txBody>
      </p:sp>
      <p:sp>
        <p:nvSpPr>
          <p:cNvPr id="32" name="TextBox 31"/>
          <p:cNvSpPr txBox="1"/>
          <p:nvPr/>
        </p:nvSpPr>
        <p:spPr>
          <a:xfrm>
            <a:off x="1697736" y="3326955"/>
            <a:ext cx="6836664" cy="1477328"/>
          </a:xfrm>
          <a:prstGeom prst="rect">
            <a:avLst/>
          </a:prstGeom>
          <a:noFill/>
        </p:spPr>
        <p:txBody>
          <a:bodyPr wrap="square" rtlCol="0">
            <a:spAutoFit/>
          </a:bodyPr>
          <a:lstStyle/>
          <a:p>
            <a:r>
              <a:rPr lang="en-US" dirty="0"/>
              <a:t>Parity		                                     hamming distance</a:t>
            </a:r>
          </a:p>
          <a:p>
            <a:r>
              <a:rPr lang="en-US" dirty="0"/>
              <a:t>      </a:t>
            </a:r>
          </a:p>
          <a:p>
            <a:r>
              <a:rPr lang="en-US" dirty="0"/>
              <a:t>Checksum</a:t>
            </a:r>
          </a:p>
          <a:p>
            <a:r>
              <a:rPr lang="en-US" dirty="0"/>
              <a:t>       </a:t>
            </a:r>
          </a:p>
          <a:p>
            <a:r>
              <a:rPr lang="en-US" dirty="0"/>
              <a:t>CRC</a:t>
            </a:r>
          </a:p>
        </p:txBody>
      </p:sp>
      <p:cxnSp>
        <p:nvCxnSpPr>
          <p:cNvPr id="41" name="Straight Connector 40"/>
          <p:cNvCxnSpPr/>
          <p:nvPr/>
        </p:nvCxnSpPr>
        <p:spPr>
          <a:xfrm>
            <a:off x="4648200" y="1676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2133600" y="2276856"/>
            <a:ext cx="4419600" cy="9144"/>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29" idx="0"/>
          </p:cNvCxnSpPr>
          <p:nvPr/>
        </p:nvCxnSpPr>
        <p:spPr>
          <a:xfrm>
            <a:off x="2145792" y="2286000"/>
            <a:ext cx="0" cy="335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553200" y="2276856"/>
            <a:ext cx="0" cy="344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2877207"/>
            <a:ext cx="0" cy="5517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77000" y="2823773"/>
            <a:ext cx="0" cy="551793"/>
          </a:xfrm>
          <a:prstGeom prst="line">
            <a:avLst/>
          </a:prstGeom>
        </p:spPr>
        <p:style>
          <a:lnRef idx="1">
            <a:schemeClr val="accent1"/>
          </a:lnRef>
          <a:fillRef idx="0">
            <a:schemeClr val="accent1"/>
          </a:fillRef>
          <a:effectRef idx="0">
            <a:schemeClr val="accent1"/>
          </a:effectRef>
          <a:fontRef idx="minor">
            <a:schemeClr val="tx1"/>
          </a:fontRef>
        </p:style>
      </p:cxnSp>
      <p:sp>
        <p:nvSpPr>
          <p:cNvPr id="20" name="Date Placeholder 19"/>
          <p:cNvSpPr>
            <a:spLocks noGrp="1"/>
          </p:cNvSpPr>
          <p:nvPr>
            <p:ph type="dt" sz="half" idx="10"/>
          </p:nvPr>
        </p:nvSpPr>
        <p:spPr/>
        <p:txBody>
          <a:bodyPr/>
          <a:lstStyle/>
          <a:p>
            <a:fld id="{4908B1B9-AB6D-4C9E-9766-906F930A894D}" type="datetime1">
              <a:rPr lang="en-US" smtClean="0"/>
              <a:t>12/23/2024</a:t>
            </a:fld>
            <a:endParaRPr lang="en-US"/>
          </a:p>
        </p:txBody>
      </p:sp>
      <p:sp>
        <p:nvSpPr>
          <p:cNvPr id="21" name="Slide Number Placeholder 20"/>
          <p:cNvSpPr>
            <a:spLocks noGrp="1"/>
          </p:cNvSpPr>
          <p:nvPr>
            <p:ph type="sldNum" sz="quarter" idx="12"/>
          </p:nvPr>
        </p:nvSpPr>
        <p:spPr/>
        <p:txBody>
          <a:bodyPr/>
          <a:lstStyle/>
          <a:p>
            <a:fld id="{B6F15528-21DE-4FAA-801E-634DDDAF4B2B}" type="slidenum">
              <a:rPr lang="en-US" smtClean="0"/>
              <a:pPr/>
              <a:t>104</a:t>
            </a:fld>
            <a:endParaRPr lang="en-US"/>
          </a:p>
        </p:txBody>
      </p:sp>
      <p:pic>
        <p:nvPicPr>
          <p:cNvPr id="25" name="Picture 2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1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1813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lvl="0"/>
            <a:r>
              <a:rPr lang="en-US" sz="2400" dirty="0"/>
              <a:t>Parity checks</a:t>
            </a:r>
            <a:endParaRPr lang="en-US" sz="2400" dirty="0">
              <a:solidFill>
                <a:schemeClr val="dk1"/>
              </a:solidFill>
            </a:endParaRPr>
          </a:p>
          <a:p>
            <a:pPr lvl="1"/>
            <a:r>
              <a:rPr lang="en-US" sz="1800" dirty="0"/>
              <a:t>For a data of n size add a parity bit</a:t>
            </a:r>
          </a:p>
          <a:p>
            <a:pPr lvl="2"/>
            <a:r>
              <a:rPr lang="en-US" sz="1800" dirty="0"/>
              <a:t>Even parity</a:t>
            </a:r>
          </a:p>
          <a:p>
            <a:pPr lvl="2"/>
            <a:r>
              <a:rPr lang="en-US" sz="1800" dirty="0"/>
              <a:t>Odd parity</a:t>
            </a:r>
          </a:p>
          <a:p>
            <a:pPr lvl="1"/>
            <a:endParaRPr lang="en-US" sz="2200" dirty="0"/>
          </a:p>
          <a:p>
            <a:pPr marL="457200" lvl="1" indent="0">
              <a:buNone/>
            </a:pPr>
            <a:r>
              <a:rPr lang="en-US" sz="2200" dirty="0"/>
              <a:t>For example if a data to be send is 1110001</a:t>
            </a:r>
          </a:p>
          <a:p>
            <a:pPr marL="457200" lvl="1" indent="0">
              <a:buNone/>
            </a:pPr>
            <a:r>
              <a:rPr lang="en-US" sz="2200" dirty="0"/>
              <a:t>Then for even parity   the bit will be 0</a:t>
            </a:r>
          </a:p>
          <a:p>
            <a:pPr marL="457200" lvl="1" indent="0">
              <a:buNone/>
            </a:pPr>
            <a:r>
              <a:rPr lang="en-US" sz="2200" dirty="0"/>
              <a:t>           for odd parity  the bit will be 1</a:t>
            </a:r>
          </a:p>
          <a:p>
            <a:pPr marL="457200" lvl="1" indent="0">
              <a:buNone/>
            </a:pPr>
            <a:r>
              <a:rPr lang="en-US" sz="2200" dirty="0"/>
              <a:t>How many bit errors it can detect?</a:t>
            </a:r>
          </a:p>
          <a:p>
            <a:pPr marL="457200" lvl="1" indent="0">
              <a:buNone/>
            </a:pPr>
            <a:r>
              <a:rPr lang="en-US" sz="2200" dirty="0"/>
              <a:t>Suppose 10001110  is transmitted received as 10011110 -------error detected</a:t>
            </a:r>
          </a:p>
          <a:p>
            <a:pPr marL="457200" lvl="1" indent="0">
              <a:buNone/>
            </a:pPr>
            <a:r>
              <a:rPr lang="en-US" sz="2200" dirty="0"/>
              <a:t>But if       10001110  is transmitted received as 10010110 --------no error detected</a:t>
            </a:r>
          </a:p>
          <a:p>
            <a:pPr marL="0" indent="0">
              <a:buNone/>
            </a:pPr>
            <a:endParaRPr lang="en-US" sz="2200" b="1" dirty="0"/>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Detection(CO5)</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B5D2FACD-F9D8-4DB5-A425-5A5307B2EFC6}"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105</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64440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ircle(in)">
                                      <p:cBhvr>
                                        <p:cTn id="47" dur="2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ircle(in)">
                                      <p:cBhvr>
                                        <p:cTn id="52"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dirty="0"/>
              <a:t>Two dimensional parity checks</a:t>
            </a:r>
            <a:endParaRPr lang="en-US" sz="2400" b="1" dirty="0"/>
          </a:p>
          <a:p>
            <a:endParaRPr lang="en-US" sz="2400" b="1" dirty="0"/>
          </a:p>
          <a:p>
            <a:endParaRPr lang="en-US" sz="2400"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4" descr="Internet Checksum:&#10;Error Control Contd…&#10;In internet checksum n=16&#10; "/>
          <p:cNvPicPr>
            <a:picLocks noChangeAspect="1" noChangeArrowheads="1"/>
          </p:cNvPicPr>
          <p:nvPr/>
        </p:nvPicPr>
        <p:blipFill rotWithShape="1">
          <a:blip r:embed="rId4">
            <a:extLst>
              <a:ext uri="{28A0092B-C50C-407E-A947-70E740481C1C}">
                <a14:useLocalDpi xmlns:a14="http://schemas.microsoft.com/office/drawing/2010/main" val="0"/>
              </a:ext>
            </a:extLst>
          </a:blip>
          <a:srcRect l="23123" t="12702" r="29660" b="14041"/>
          <a:stretch/>
        </p:blipFill>
        <p:spPr bwMode="auto">
          <a:xfrm>
            <a:off x="381000" y="1676400"/>
            <a:ext cx="3467101" cy="40386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Example - Single Bit Error Correction&#10;Hamming - Correctable single bit error&#10; "/>
          <p:cNvPicPr>
            <a:picLocks noChangeAspect="1" noChangeArrowheads="1"/>
          </p:cNvPicPr>
          <p:nvPr/>
        </p:nvPicPr>
        <p:blipFill rotWithShape="1">
          <a:blip r:embed="rId5">
            <a:extLst>
              <a:ext uri="{28A0092B-C50C-407E-A947-70E740481C1C}">
                <a14:useLocalDpi xmlns:a14="http://schemas.microsoft.com/office/drawing/2010/main" val="0"/>
              </a:ext>
            </a:extLst>
          </a:blip>
          <a:srcRect l="16722" t="20746" r="10637" b="22930"/>
          <a:stretch/>
        </p:blipFill>
        <p:spPr bwMode="auto">
          <a:xfrm>
            <a:off x="4800600" y="1981200"/>
            <a:ext cx="3663354" cy="2132596"/>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0"/>
          </p:nvPr>
        </p:nvSpPr>
        <p:spPr/>
        <p:txBody>
          <a:bodyPr/>
          <a:lstStyle/>
          <a:p>
            <a:fld id="{A0B81DAE-3F00-4BAA-9CCF-E11025BE56E3}" type="datetime1">
              <a:rPr lang="en-US" smtClean="0"/>
              <a:t>12/23/2024</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106</a:t>
            </a:fld>
            <a:endParaRPr lang="en-US"/>
          </a:p>
        </p:txBody>
      </p:sp>
      <p:pic>
        <p:nvPicPr>
          <p:cNvPr id="17" name="Picture 16" descr="Untitled.png"/>
          <p:cNvPicPr>
            <a:picLocks noChangeAspect="1"/>
          </p:cNvPicPr>
          <p:nvPr/>
        </p:nvPicPr>
        <p:blipFill>
          <a:blip r:embed="rId6"/>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21706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endParaRPr lang="en-US" sz="2200" b="1"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 Add up all the words that are transmitted and then transmit the&#10;result of that sum&#10;o The result is called the checksum.&#10;..."/>
          <p:cNvPicPr>
            <a:picLocks noChangeAspect="1" noChangeArrowheads="1"/>
          </p:cNvPicPr>
          <p:nvPr/>
        </p:nvPicPr>
        <p:blipFill rotWithShape="1">
          <a:blip r:embed="rId4">
            <a:extLst>
              <a:ext uri="{28A0092B-C50C-407E-A947-70E740481C1C}">
                <a14:useLocalDpi xmlns:a14="http://schemas.microsoft.com/office/drawing/2010/main" val="0"/>
              </a:ext>
            </a:extLst>
          </a:blip>
          <a:srcRect t="15776" b="15114"/>
          <a:stretch/>
        </p:blipFill>
        <p:spPr bwMode="auto">
          <a:xfrm>
            <a:off x="628263" y="1530820"/>
            <a:ext cx="8134737" cy="45070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57200" y="1012754"/>
            <a:ext cx="1672125" cy="523220"/>
          </a:xfrm>
          <a:prstGeom prst="rect">
            <a:avLst/>
          </a:prstGeom>
        </p:spPr>
        <p:txBody>
          <a:bodyPr wrap="none">
            <a:spAutoFit/>
          </a:bodyPr>
          <a:lstStyle/>
          <a:p>
            <a:pPr lvl="0" algn="ctr">
              <a:spcBef>
                <a:spcPct val="0"/>
              </a:spcBef>
              <a:defRPr/>
            </a:pPr>
            <a:r>
              <a:rPr lang="en-US" sz="2800" dirty="0"/>
              <a:t>Checksum</a:t>
            </a:r>
            <a:endParaRPr lang="en-US" sz="2800" dirty="0">
              <a:solidFill>
                <a:schemeClr val="dk1"/>
              </a:solidFill>
            </a:endParaRPr>
          </a:p>
        </p:txBody>
      </p:sp>
      <p:sp>
        <p:nvSpPr>
          <p:cNvPr id="12" name="Date Placeholder 11"/>
          <p:cNvSpPr>
            <a:spLocks noGrp="1"/>
          </p:cNvSpPr>
          <p:nvPr>
            <p:ph type="dt" sz="half" idx="10"/>
          </p:nvPr>
        </p:nvSpPr>
        <p:spPr/>
        <p:txBody>
          <a:bodyPr/>
          <a:lstStyle/>
          <a:p>
            <a:fld id="{B0B56F76-BDE8-4BB0-9DCE-F3696B568658}"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107</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57848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Example:&#10;Frame Data: 01101101 10010011 01101101&#10;n=8&#10;Sender Side:&#10;Calculating Checksum,&#10;01101101&#10;10010011&#10;01101101&#10;--------..."/>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t="8520"/>
          <a:stretch/>
        </p:blipFill>
        <p:spPr bwMode="auto">
          <a:xfrm>
            <a:off x="620802" y="1087130"/>
            <a:ext cx="7530249" cy="51719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0802" y="685799"/>
            <a:ext cx="1672125" cy="523220"/>
          </a:xfrm>
          <a:prstGeom prst="rect">
            <a:avLst/>
          </a:prstGeom>
        </p:spPr>
        <p:txBody>
          <a:bodyPr wrap="none">
            <a:spAutoFit/>
          </a:bodyPr>
          <a:lstStyle/>
          <a:p>
            <a:pPr lvl="0" algn="ctr">
              <a:spcBef>
                <a:spcPct val="0"/>
              </a:spcBef>
              <a:defRPr/>
            </a:pPr>
            <a:r>
              <a:rPr lang="en-US" sz="2800" dirty="0"/>
              <a:t>Checksum</a:t>
            </a:r>
            <a:endParaRPr lang="en-US" sz="2800" dirty="0">
              <a:solidFill>
                <a:schemeClr val="dk1"/>
              </a:solidFill>
            </a:endParaRPr>
          </a:p>
        </p:txBody>
      </p:sp>
      <p:sp>
        <p:nvSpPr>
          <p:cNvPr id="12" name="Date Placeholder 11"/>
          <p:cNvSpPr>
            <a:spLocks noGrp="1"/>
          </p:cNvSpPr>
          <p:nvPr>
            <p:ph type="dt" sz="half" idx="10"/>
          </p:nvPr>
        </p:nvSpPr>
        <p:spPr/>
        <p:txBody>
          <a:bodyPr/>
          <a:lstStyle/>
          <a:p>
            <a:fld id="{1E1A0523-179A-4053-AD0F-5971C37A9B8D}"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108</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1705444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lvl="0"/>
            <a:r>
              <a:rPr lang="en-US" dirty="0"/>
              <a:t>Checksum</a:t>
            </a:r>
            <a:endParaRPr lang="en-US" dirty="0">
              <a:solidFill>
                <a:schemeClr val="dk1"/>
              </a:solidFill>
            </a:endParaRPr>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Receiver Side: (without Error)&#10;Received Data: 01101101 10010011 01101101 10010001&#10;Calculating Sum,&#10;01101101&#10;10010011&#10;01101..."/>
          <p:cNvPicPr>
            <a:picLocks noChangeAspect="1" noChangeArrowheads="1"/>
          </p:cNvPicPr>
          <p:nvPr/>
        </p:nvPicPr>
        <p:blipFill rotWithShape="1">
          <a:blip r:embed="rId4">
            <a:extLst>
              <a:ext uri="{28A0092B-C50C-407E-A947-70E740481C1C}">
                <a14:useLocalDpi xmlns:a14="http://schemas.microsoft.com/office/drawing/2010/main" val="0"/>
              </a:ext>
            </a:extLst>
          </a:blip>
          <a:srcRect t="15467" b="18879"/>
          <a:stretch/>
        </p:blipFill>
        <p:spPr bwMode="auto">
          <a:xfrm>
            <a:off x="497958" y="1751370"/>
            <a:ext cx="4122186" cy="28571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Error control"/>
          <p:cNvPicPr>
            <a:picLocks noChangeAspect="1" noChangeArrowheads="1"/>
          </p:cNvPicPr>
          <p:nvPr/>
        </p:nvPicPr>
        <p:blipFill rotWithShape="1">
          <a:blip r:embed="rId5">
            <a:extLst>
              <a:ext uri="{28A0092B-C50C-407E-A947-70E740481C1C}">
                <a14:useLocalDpi xmlns:a14="http://schemas.microsoft.com/office/drawing/2010/main" val="0"/>
              </a:ext>
            </a:extLst>
          </a:blip>
          <a:srcRect t="8016"/>
          <a:stretch/>
        </p:blipFill>
        <p:spPr bwMode="auto">
          <a:xfrm>
            <a:off x="4462808" y="1751370"/>
            <a:ext cx="4604992" cy="3858837"/>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p:cNvSpPr>
            <a:spLocks noGrp="1"/>
          </p:cNvSpPr>
          <p:nvPr>
            <p:ph type="dt" sz="half" idx="10"/>
          </p:nvPr>
        </p:nvSpPr>
        <p:spPr/>
        <p:txBody>
          <a:bodyPr/>
          <a:lstStyle/>
          <a:p>
            <a:fld id="{A60E3AC2-FC62-4B16-B2B2-99481126F09B}" type="datetime1">
              <a:rPr lang="en-US" smtClean="0"/>
              <a:t>12/23/2024</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109</a:t>
            </a:fld>
            <a:endParaRPr lang="en-US"/>
          </a:p>
        </p:txBody>
      </p:sp>
      <p:pic>
        <p:nvPicPr>
          <p:cNvPr id="17" name="Picture 16" descr="Untitled.png"/>
          <p:cNvPicPr>
            <a:picLocks noChangeAspect="1"/>
          </p:cNvPicPr>
          <p:nvPr/>
        </p:nvPicPr>
        <p:blipFill>
          <a:blip r:embed="rId6"/>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6753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FA324CE-85D0-44BB-8D31-5026FF1BB14A}"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E99CCB61-10BA-484E-ABE0-946F256E91AD}" type="slidenum">
              <a:rPr lang="en-US"/>
              <a:pPr>
                <a:defRPr/>
              </a:pPr>
              <a:t>11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Educational Objectives</a:t>
            </a:r>
          </a:p>
        </p:txBody>
      </p:sp>
      <p:sp>
        <p:nvSpPr>
          <p:cNvPr id="45062" name="AutoShape 10" descr="Accreditation Process under OBE {POs} - ppt download"/>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45063" name="Rectangle 9"/>
          <p:cNvSpPr>
            <a:spLocks noChangeArrowheads="1"/>
          </p:cNvSpPr>
          <p:nvPr/>
        </p:nvSpPr>
        <p:spPr bwMode="auto">
          <a:xfrm>
            <a:off x="457200" y="849313"/>
            <a:ext cx="8582025" cy="5494337"/>
          </a:xfrm>
          <a:prstGeom prst="rect">
            <a:avLst/>
          </a:prstGeom>
          <a:noFill/>
          <a:ln w="9525">
            <a:noFill/>
            <a:miter lim="800000"/>
            <a:headEnd/>
            <a:tailEnd/>
          </a:ln>
        </p:spPr>
        <p:txBody>
          <a:bodyPr>
            <a:spAutoFit/>
          </a:bodyPr>
          <a:lstStyle/>
          <a:p>
            <a:pPr algn="just">
              <a:lnSpc>
                <a:spcPct val="150000"/>
              </a:lnSpc>
            </a:pPr>
            <a:r>
              <a:rPr lang="en-US" b="1" dirty="0">
                <a:latin typeface="Times New Roman" pitchFamily="18" charset="0"/>
                <a:cs typeface="Times New Roman" pitchFamily="18" charset="0"/>
              </a:rPr>
              <a:t>PEO 1: </a:t>
            </a:r>
            <a:r>
              <a:rPr lang="en-US" dirty="0">
                <a:latin typeface="Times New Roman" pitchFamily="18" charset="0"/>
                <a:cs typeface="Times New Roman" pitchFamily="18" charset="0"/>
              </a:rPr>
              <a:t>To have an excellent scientific and engineering breadth so as to comprehend, analyze, design and provide sustainable solutions for real-life problems using state-of-the-art technologies.</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PEO 2: </a:t>
            </a:r>
            <a:r>
              <a:rPr lang="en-US" dirty="0">
                <a:latin typeface="Times New Roman" pitchFamily="18" charset="0"/>
                <a:cs typeface="Times New Roman" pitchFamily="18" charset="0"/>
              </a:rPr>
              <a:t>To have a successful career in industries, to pursue higher studies or to support entrepreneurial endeavors and to face the global challenges.</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PEO 3:</a:t>
            </a:r>
            <a:r>
              <a:rPr lang="en-US" dirty="0">
                <a:latin typeface="Times New Roman" pitchFamily="18" charset="0"/>
                <a:cs typeface="Times New Roman"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dirty="0">
              <a:latin typeface="Calibri" pitchFamily="34" charset="0"/>
              <a:cs typeface="Times New Roman" pitchFamily="18" charset="0"/>
            </a:endParaRPr>
          </a:p>
          <a:p>
            <a:pPr algn="just">
              <a:lnSpc>
                <a:spcPct val="150000"/>
              </a:lnSpc>
            </a:pPr>
            <a:r>
              <a:rPr lang="en-US" b="1" dirty="0">
                <a:latin typeface="Times New Roman" pitchFamily="18" charset="0"/>
                <a:cs typeface="Times New Roman" pitchFamily="18" charset="0"/>
              </a:rPr>
              <a:t> </a:t>
            </a:r>
            <a:endParaRPr lang="en-US" dirty="0">
              <a:latin typeface="Calibri" pitchFamily="34" charset="0"/>
              <a:cs typeface="Times New Roman" pitchFamily="18" charset="0"/>
            </a:endParaRPr>
          </a:p>
          <a:p>
            <a:pPr algn="just"/>
            <a:r>
              <a:rPr lang="en-US" b="1" dirty="0">
                <a:latin typeface="Times New Roman" pitchFamily="18" charset="0"/>
                <a:cs typeface="Times New Roman" pitchFamily="18" charset="0"/>
              </a:rPr>
              <a:t>PEO 4:  </a:t>
            </a:r>
            <a:r>
              <a:rPr lang="en-US" dirty="0">
                <a:latin typeface="Times New Roman" pitchFamily="18" charset="0"/>
                <a:cs typeface="Times New Roman" pitchFamily="18" charset="0"/>
              </a:rPr>
              <a:t>To have life-long learning for up-skilling and re-skilling for successful professional career as engineer, scientist, entrepreneur and bureaucrat for betterment of society.</a:t>
            </a:r>
            <a:endParaRPr lang="en-US" dirty="0"/>
          </a:p>
        </p:txBody>
      </p:sp>
      <p:pic>
        <p:nvPicPr>
          <p:cNvPr id="45064"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400" dirty="0"/>
              <a:t>Cyclic Redundancy check (CRC)</a:t>
            </a:r>
            <a:endParaRPr lang="en-US" sz="2400" dirty="0">
              <a:solidFill>
                <a:schemeClr val="dk1"/>
              </a:solidFill>
            </a:endParaRPr>
          </a:p>
          <a:p>
            <a:pPr lvl="1"/>
            <a:r>
              <a:rPr lang="en-US" sz="2000" dirty="0"/>
              <a:t>Packet of data transmitted as a polynomial    1101  = x^3+x^2+1</a:t>
            </a:r>
          </a:p>
          <a:p>
            <a:pPr lvl="1"/>
            <a:r>
              <a:rPr lang="en-US" sz="2000" dirty="0"/>
              <a:t>At sender end - the polynomial is divided by the given generating polynomial</a:t>
            </a:r>
          </a:p>
          <a:p>
            <a:pPr lvl="1"/>
            <a:r>
              <a:rPr lang="en-US" sz="2000" dirty="0"/>
              <a:t>Remainder is attached to the end of the message</a:t>
            </a:r>
          </a:p>
          <a:p>
            <a:pPr lvl="1"/>
            <a:r>
              <a:rPr lang="en-US" sz="2000" dirty="0"/>
              <a:t>Quotient is discarded</a:t>
            </a:r>
          </a:p>
          <a:p>
            <a:pPr lvl="1"/>
            <a:r>
              <a:rPr lang="en-US" sz="2000" dirty="0"/>
              <a:t>Message is transmitted </a:t>
            </a:r>
          </a:p>
          <a:p>
            <a:pPr lvl="1"/>
            <a:r>
              <a:rPr lang="en-US" sz="2000" dirty="0"/>
              <a:t>Receiver divides the message with same polynomial</a:t>
            </a:r>
          </a:p>
          <a:p>
            <a:pPr lvl="1"/>
            <a:r>
              <a:rPr lang="en-US" sz="2000" dirty="0"/>
              <a:t>If remainder not equal to zero then error occurred</a:t>
            </a:r>
          </a:p>
          <a:p>
            <a:pPr lvl="1"/>
            <a:r>
              <a:rPr lang="en-US" sz="2000" dirty="0"/>
              <a:t>Else equal to zero then no error</a:t>
            </a:r>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Error Detection</a:t>
            </a:r>
            <a:endParaRPr 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6AE21662-654F-4B00-B42B-D392150F0CB9}"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110</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32455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Error Detection</a:t>
            </a:r>
            <a:endParaRPr 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14&#10;CRC Encoder/Decoder&#10; "/>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11890"/>
          <a:stretch/>
        </p:blipFill>
        <p:spPr bwMode="auto">
          <a:xfrm>
            <a:off x="1066800" y="1219200"/>
            <a:ext cx="7047110" cy="4661772"/>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p:cNvSpPr>
            <a:spLocks noGrp="1"/>
          </p:cNvSpPr>
          <p:nvPr>
            <p:ph type="dt" sz="half" idx="10"/>
          </p:nvPr>
        </p:nvSpPr>
        <p:spPr/>
        <p:txBody>
          <a:bodyPr/>
          <a:lstStyle/>
          <a:p>
            <a:fld id="{3942D528-FB0E-4595-B949-69892E950A9F}"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111</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0663907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RC - Example&#10;Frame – 1101011011&#10;G(x)=x4+x+1&#10;Transmitted frame:&#10;11010110110000 –&#10;00000000001110&#10;----------------------&#10;1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65" y="1025077"/>
            <a:ext cx="6185383" cy="464388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Detection</a:t>
            </a:r>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
        <p:nvSpPr>
          <p:cNvPr id="3" name="Content Placeholder 2"/>
          <p:cNvSpPr>
            <a:spLocks noGrp="1"/>
          </p:cNvSpPr>
          <p:nvPr>
            <p:ph idx="1"/>
          </p:nvPr>
        </p:nvSpPr>
        <p:spPr>
          <a:xfrm>
            <a:off x="5105400" y="1084037"/>
            <a:ext cx="3962400" cy="4525963"/>
          </a:xfrm>
        </p:spPr>
        <p:txBody>
          <a:bodyPr>
            <a:normAutofit/>
          </a:bodyPr>
          <a:lstStyle/>
          <a:p>
            <a:r>
              <a:rPr lang="en-US" sz="2200" dirty="0"/>
              <a:t>K= 11010110110000</a:t>
            </a:r>
          </a:p>
          <a:p>
            <a:r>
              <a:rPr lang="en-US" sz="2200" dirty="0"/>
              <a:t>N= 10011</a:t>
            </a:r>
          </a:p>
          <a:p>
            <a:endParaRPr lang="en-US" sz="2200" dirty="0"/>
          </a:p>
          <a:p>
            <a:r>
              <a:rPr lang="en-US" sz="2200" dirty="0"/>
              <a:t>C = k+n-1 =14</a:t>
            </a:r>
          </a:p>
          <a:p>
            <a:r>
              <a:rPr lang="en-US" sz="2200" dirty="0"/>
              <a:t>Remainder = 1110</a:t>
            </a:r>
          </a:p>
          <a:p>
            <a:r>
              <a:rPr lang="en-US" sz="2200" dirty="0"/>
              <a:t>11010110110000</a:t>
            </a:r>
          </a:p>
          <a:p>
            <a:r>
              <a:rPr lang="en-US" sz="2200" dirty="0"/>
              <a:t>                      1110</a:t>
            </a:r>
          </a:p>
          <a:p>
            <a:r>
              <a:rPr lang="en-US" sz="2200" dirty="0" err="1"/>
              <a:t>Codeword</a:t>
            </a:r>
            <a:r>
              <a:rPr lang="en-US" sz="2200" dirty="0"/>
              <a:t> =11010110111110</a:t>
            </a:r>
          </a:p>
          <a:p>
            <a:r>
              <a:rPr lang="en-US" sz="2200" dirty="0"/>
              <a:t>N = 10011</a:t>
            </a:r>
          </a:p>
          <a:p>
            <a:endParaRPr lang="en-US" sz="2200" dirty="0"/>
          </a:p>
        </p:txBody>
      </p:sp>
      <p:sp>
        <p:nvSpPr>
          <p:cNvPr id="12" name="Date Placeholder 11"/>
          <p:cNvSpPr>
            <a:spLocks noGrp="1"/>
          </p:cNvSpPr>
          <p:nvPr>
            <p:ph type="dt" sz="half" idx="10"/>
          </p:nvPr>
        </p:nvSpPr>
        <p:spPr/>
        <p:txBody>
          <a:bodyPr/>
          <a:lstStyle/>
          <a:p>
            <a:fld id="{78AF0F07-E518-4BF0-9CA5-6E2CD3D7CC1E}"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112</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36023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ircle(in)">
                                      <p:cBhvr>
                                        <p:cTn id="4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400" dirty="0"/>
              <a:t>Block coding</a:t>
            </a:r>
            <a:endParaRPr lang="en-US" sz="2400" dirty="0">
              <a:solidFill>
                <a:schemeClr val="dk1"/>
              </a:solidFill>
            </a:endParaRPr>
          </a:p>
          <a:p>
            <a:pPr lvl="1"/>
            <a:r>
              <a:rPr lang="en-US" altLang="en-US" sz="2200" i="1" dirty="0">
                <a:effectLst>
                  <a:outerShdw blurRad="38100" dist="38100" dir="2700000" algn="tl">
                    <a:srgbClr val="C0C0C0"/>
                  </a:outerShdw>
                </a:effectLst>
                <a:latin typeface="+mj-lt"/>
              </a:rPr>
              <a:t>In block coding, we divide our message into blocks, each of k bits, called </a:t>
            </a:r>
            <a:r>
              <a:rPr lang="en-US" altLang="en-US" sz="2200" i="1" dirty="0" err="1">
                <a:solidFill>
                  <a:schemeClr val="hlink"/>
                </a:solidFill>
                <a:effectLst>
                  <a:outerShdw blurRad="38100" dist="38100" dir="2700000" algn="tl">
                    <a:srgbClr val="C0C0C0"/>
                  </a:outerShdw>
                </a:effectLst>
                <a:latin typeface="+mj-lt"/>
              </a:rPr>
              <a:t>datawords</a:t>
            </a:r>
            <a:r>
              <a:rPr lang="en-US" altLang="en-US" sz="2200" i="1" dirty="0">
                <a:effectLst>
                  <a:outerShdw blurRad="38100" dist="38100" dir="2700000" algn="tl">
                    <a:srgbClr val="C0C0C0"/>
                  </a:outerShdw>
                </a:effectLst>
                <a:latin typeface="+mj-lt"/>
              </a:rPr>
              <a:t>. </a:t>
            </a:r>
          </a:p>
          <a:p>
            <a:pPr lvl="1"/>
            <a:r>
              <a:rPr lang="en-US" altLang="en-US" sz="2200" i="1" dirty="0">
                <a:effectLst>
                  <a:outerShdw blurRad="38100" dist="38100" dir="2700000" algn="tl">
                    <a:srgbClr val="C0C0C0"/>
                  </a:outerShdw>
                </a:effectLst>
                <a:latin typeface="+mj-lt"/>
              </a:rPr>
              <a:t>We add r redundant bits to each block to make the length n = k + r. </a:t>
            </a:r>
          </a:p>
          <a:p>
            <a:pPr lvl="1"/>
            <a:r>
              <a:rPr lang="en-US" altLang="en-US" sz="2200" i="1" dirty="0">
                <a:effectLst>
                  <a:outerShdw blurRad="38100" dist="38100" dir="2700000" algn="tl">
                    <a:srgbClr val="C0C0C0"/>
                  </a:outerShdw>
                </a:effectLst>
                <a:latin typeface="+mj-lt"/>
              </a:rPr>
              <a:t>The resulting n-bit blocks are called </a:t>
            </a:r>
            <a:r>
              <a:rPr lang="en-US" altLang="en-US" sz="2200" i="1" dirty="0" err="1">
                <a:solidFill>
                  <a:schemeClr val="hlink"/>
                </a:solidFill>
                <a:effectLst>
                  <a:outerShdw blurRad="38100" dist="38100" dir="2700000" algn="tl">
                    <a:srgbClr val="C0C0C0"/>
                  </a:outerShdw>
                </a:effectLst>
                <a:latin typeface="+mj-lt"/>
              </a:rPr>
              <a:t>codewords</a:t>
            </a:r>
            <a:r>
              <a:rPr lang="en-US" altLang="en-US" sz="2200" i="1" dirty="0">
                <a:effectLst>
                  <a:outerShdw blurRad="38100" dist="38100" dir="2700000" algn="tl">
                    <a:srgbClr val="C0C0C0"/>
                  </a:outerShdw>
                </a:effectLst>
                <a:latin typeface="+mj-lt"/>
              </a:rPr>
              <a:t>.</a:t>
            </a:r>
          </a:p>
          <a:p>
            <a:endParaRPr lang="en-US" sz="2200" dirty="0"/>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Correction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694" y="3676650"/>
            <a:ext cx="708501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Date Placeholder 11"/>
          <p:cNvSpPr>
            <a:spLocks noGrp="1"/>
          </p:cNvSpPr>
          <p:nvPr>
            <p:ph type="dt" sz="half" idx="10"/>
          </p:nvPr>
        </p:nvSpPr>
        <p:spPr/>
        <p:txBody>
          <a:bodyPr/>
          <a:lstStyle/>
          <a:p>
            <a:fld id="{BF8A9F1A-3137-457C-906E-D89E8B357971}"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113</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57820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Correction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Content Placeholder 3"/>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533400" y="1752362"/>
            <a:ext cx="8229600" cy="330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57200" y="1024353"/>
            <a:ext cx="2015553" cy="523220"/>
          </a:xfrm>
          <a:prstGeom prst="rect">
            <a:avLst/>
          </a:prstGeom>
        </p:spPr>
        <p:txBody>
          <a:bodyPr wrap="none">
            <a:spAutoFit/>
          </a:bodyPr>
          <a:lstStyle/>
          <a:p>
            <a:pPr lvl="0" algn="ctr">
              <a:spcBef>
                <a:spcPct val="0"/>
              </a:spcBef>
              <a:defRPr/>
            </a:pPr>
            <a:r>
              <a:rPr lang="en-US" sz="2800" dirty="0"/>
              <a:t>Block coding</a:t>
            </a:r>
            <a:endParaRPr lang="en-US" sz="2800" dirty="0">
              <a:solidFill>
                <a:schemeClr val="dk1"/>
              </a:solidFill>
            </a:endParaRPr>
          </a:p>
        </p:txBody>
      </p:sp>
      <p:sp>
        <p:nvSpPr>
          <p:cNvPr id="12" name="Date Placeholder 11"/>
          <p:cNvSpPr>
            <a:spLocks noGrp="1"/>
          </p:cNvSpPr>
          <p:nvPr>
            <p:ph type="dt" sz="half" idx="10"/>
          </p:nvPr>
        </p:nvSpPr>
        <p:spPr/>
        <p:txBody>
          <a:bodyPr/>
          <a:lstStyle/>
          <a:p>
            <a:fld id="{1834B67A-C161-4032-96B7-37B38670CF12}"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114</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0331384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400" dirty="0"/>
              <a:t>Hamming distance</a:t>
            </a:r>
            <a:endParaRPr lang="en-US" sz="2400" dirty="0">
              <a:solidFill>
                <a:schemeClr val="dk1"/>
              </a:solidFill>
            </a:endParaRPr>
          </a:p>
          <a:p>
            <a:pPr lvl="1"/>
            <a:r>
              <a:rPr lang="en-US" altLang="en-US" sz="2400" dirty="0"/>
              <a:t>The Hamming distance between two words is the number of differences between corresponding bits.</a:t>
            </a:r>
          </a:p>
          <a:p>
            <a:pPr lvl="1"/>
            <a:r>
              <a:rPr lang="en-US" altLang="en-US" sz="2400" dirty="0"/>
              <a:t>The minimum Hamming distance is the smallest Hamming distance between all possible pairs in a set of words.</a:t>
            </a:r>
          </a:p>
          <a:p>
            <a:pPr lvl="1"/>
            <a:r>
              <a:rPr lang="en-US" altLang="en-US" sz="2400" dirty="0"/>
              <a:t>To guarantee the detection of up to s errors in all cases, the minimum Hamming distance in a block code must be </a:t>
            </a:r>
            <a:r>
              <a:rPr lang="en-US" altLang="en-US" sz="2400" dirty="0" err="1"/>
              <a:t>d</a:t>
            </a:r>
            <a:r>
              <a:rPr lang="en-US" altLang="en-US" sz="2400" baseline="-18000" dirty="0" err="1"/>
              <a:t>min</a:t>
            </a:r>
            <a:r>
              <a:rPr lang="en-US" altLang="en-US" sz="2400" dirty="0"/>
              <a:t> = s + 1.</a:t>
            </a:r>
          </a:p>
          <a:p>
            <a:pPr lvl="1"/>
            <a:r>
              <a:rPr lang="en-US" altLang="en-US" sz="2400" dirty="0"/>
              <a:t>To guarantee correction of up to </a:t>
            </a:r>
            <a:r>
              <a:rPr lang="en-US" altLang="en-US" sz="2400" i="1" dirty="0"/>
              <a:t>t</a:t>
            </a:r>
            <a:r>
              <a:rPr lang="en-US" altLang="en-US" sz="2400" dirty="0"/>
              <a:t> errors in all cases, the minimum Hamming distance in a block code must be </a:t>
            </a:r>
            <a:r>
              <a:rPr lang="en-US" altLang="en-US" sz="2400" dirty="0" err="1"/>
              <a:t>d</a:t>
            </a:r>
            <a:r>
              <a:rPr lang="en-US" altLang="en-US" sz="2400" baseline="-18000" dirty="0" err="1"/>
              <a:t>min</a:t>
            </a:r>
            <a:r>
              <a:rPr lang="en-US" altLang="en-US" sz="2400" dirty="0"/>
              <a:t> = 2</a:t>
            </a:r>
            <a:r>
              <a:rPr lang="en-US" altLang="en-US" sz="2400" i="1" dirty="0"/>
              <a:t>t</a:t>
            </a:r>
            <a:r>
              <a:rPr lang="en-US" altLang="en-US" sz="2400" dirty="0"/>
              <a:t> + 1.</a:t>
            </a:r>
          </a:p>
          <a:p>
            <a:endParaRPr lang="en-US" altLang="en-US" sz="2800" dirty="0"/>
          </a:p>
          <a:p>
            <a:endParaRPr lang="en-US" altLang="en-US" sz="2800" dirty="0"/>
          </a:p>
          <a:p>
            <a:endParaRPr lang="en-US" sz="2800" dirty="0"/>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Error Correction</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7EFBF769-21CD-4EE3-827A-59B6C4ABF0F2}"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115</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45468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fontScale="92500" lnSpcReduction="20000"/>
          </a:bodyPr>
          <a:lstStyle/>
          <a:p>
            <a:pPr marL="0" lvl="0" indent="0">
              <a:buNone/>
            </a:pPr>
            <a:r>
              <a:rPr lang="en-US" sz="2400" dirty="0"/>
              <a:t>Hamming distance</a:t>
            </a:r>
            <a:endParaRPr lang="en-US" sz="2400" dirty="0">
              <a:solidFill>
                <a:schemeClr val="dk1"/>
              </a:solidFill>
            </a:endParaRPr>
          </a:p>
          <a:p>
            <a:r>
              <a:rPr lang="en-US" sz="2400" dirty="0"/>
              <a:t>The Hamming distance d(000,011) is 2</a:t>
            </a:r>
          </a:p>
          <a:p>
            <a:pPr marL="0" indent="0">
              <a:buNone/>
            </a:pPr>
            <a:r>
              <a:rPr lang="en-US" sz="2400" dirty="0"/>
              <a:t>     000 </a:t>
            </a:r>
            <a:r>
              <a:rPr lang="en-US" sz="2400" dirty="0">
                <a:solidFill>
                  <a:srgbClr val="FF0000"/>
                </a:solidFill>
              </a:rPr>
              <a:t>XOR </a:t>
            </a:r>
            <a:r>
              <a:rPr lang="en-US" sz="2400" dirty="0"/>
              <a:t>011 is 011</a:t>
            </a:r>
          </a:p>
          <a:p>
            <a:pPr marL="0" indent="0">
              <a:buNone/>
            </a:pPr>
            <a:endParaRPr lang="en-US" sz="2400" dirty="0"/>
          </a:p>
          <a:p>
            <a:pPr marL="0" indent="0">
              <a:buNone/>
            </a:pPr>
            <a:r>
              <a:rPr lang="en-US" sz="2400" dirty="0"/>
              <a:t>Similarly for designing a code minimum hamming distance is used</a:t>
            </a:r>
          </a:p>
          <a:p>
            <a:pPr marL="0" indent="0">
              <a:buNone/>
            </a:pPr>
            <a:r>
              <a:rPr lang="en-US" sz="2400" dirty="0"/>
              <a:t>Which is the smallest hamming distance between all possible pairs</a:t>
            </a:r>
          </a:p>
          <a:p>
            <a:pPr marL="0" indent="0">
              <a:buNone/>
            </a:pPr>
            <a:r>
              <a:rPr lang="en-US" sz="2400" dirty="0"/>
              <a:t>Ex 1. For d(000,011)=2         d(000,101) =2            d(000,110)  =2       d(011,101)=2</a:t>
            </a:r>
          </a:p>
          <a:p>
            <a:pPr marL="0" indent="0">
              <a:buNone/>
            </a:pPr>
            <a:r>
              <a:rPr lang="en-US" sz="2400" dirty="0"/>
              <a:t>       d(011,110) =2        d(101,110)=2</a:t>
            </a:r>
          </a:p>
          <a:p>
            <a:pPr marL="0" indent="0">
              <a:buNone/>
            </a:pPr>
            <a:endParaRPr lang="en-US" sz="2400" dirty="0"/>
          </a:p>
          <a:p>
            <a:pPr marL="0" indent="0">
              <a:buNone/>
            </a:pPr>
            <a:r>
              <a:rPr lang="en-US" sz="2400" dirty="0"/>
              <a:t>Ex. For  d(00000,01011)= 3         d(00000,10101)   =3         d(00000,11110)=4</a:t>
            </a:r>
          </a:p>
          <a:p>
            <a:pPr marL="0" indent="0">
              <a:buNone/>
            </a:pPr>
            <a:r>
              <a:rPr lang="en-US" sz="2400" dirty="0"/>
              <a:t>Error detected =3</a:t>
            </a:r>
          </a:p>
          <a:p>
            <a:pPr marL="0" indent="0">
              <a:buNone/>
            </a:pPr>
            <a:r>
              <a:rPr lang="en-US" sz="2400" dirty="0"/>
              <a:t>Error corrected =2</a:t>
            </a:r>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Error Correction</a:t>
            </a:r>
            <a:endParaRPr 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C4DBA8F9-1F4E-4B80-A592-93B4BC34F8B3}"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116</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01014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ircle(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ircle(in)">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circle(in)">
                                      <p:cBhvr>
                                        <p:cTn id="47" dur="2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circle(in)">
                                      <p:cBhvr>
                                        <p:cTn id="52"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rrowheads="1"/>
          </p:cNvPicPr>
          <p:nvPr/>
        </p:nvPicPr>
        <p:blipFill>
          <a:blip r:embed="rId2" cstate="print"/>
          <a:srcRect/>
          <a:stretch>
            <a:fillRect/>
          </a:stretch>
        </p:blipFill>
        <p:spPr bwMode="auto">
          <a:xfrm>
            <a:off x="500034" y="928670"/>
            <a:ext cx="8323263" cy="3027363"/>
          </a:xfrm>
          <a:prstGeom prst="rect">
            <a:avLst/>
          </a:prstGeom>
          <a:noFill/>
          <a:ln w="12700">
            <a:noFill/>
            <a:miter lim="800000"/>
            <a:headEnd/>
            <a:tailEnd/>
          </a:ln>
          <a:effectLst/>
        </p:spPr>
      </p:pic>
      <p:sp>
        <p:nvSpPr>
          <p:cNvPr id="7" name="Title 1"/>
          <p:cNvSpPr txBox="1">
            <a:spLocks/>
          </p:cNvSpPr>
          <p:nvPr/>
        </p:nvSpPr>
        <p:spPr>
          <a:xfrm>
            <a:off x="1085816" y="0"/>
            <a:ext cx="805818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latin typeface="Times New Roman" pitchFamily="18" charset="0"/>
                <a:cs typeface="Times New Roman" pitchFamily="18" charset="0"/>
              </a:rPr>
              <a:t>Error Detection and correction : hamming code </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pic>
        <p:nvPicPr>
          <p:cNvPr id="9" name="Picture 2"/>
          <p:cNvPicPr>
            <a:picLocks noChangeArrowheads="1"/>
          </p:cNvPicPr>
          <p:nvPr/>
        </p:nvPicPr>
        <p:blipFill>
          <a:blip r:embed="rId4" cstate="print"/>
          <a:srcRect/>
          <a:stretch>
            <a:fillRect/>
          </a:stretch>
        </p:blipFill>
        <p:spPr bwMode="auto">
          <a:xfrm>
            <a:off x="571472" y="3929066"/>
            <a:ext cx="8118475" cy="2511425"/>
          </a:xfrm>
          <a:prstGeom prst="rect">
            <a:avLst/>
          </a:prstGeom>
          <a:noFill/>
          <a:ln w="12700">
            <a:noFill/>
            <a:miter lim="800000"/>
            <a:headEnd/>
            <a:tailEnd/>
          </a:ln>
          <a:effectLst/>
        </p:spPr>
      </p:pic>
      <p:sp>
        <p:nvSpPr>
          <p:cNvPr id="6" name="Date Placeholder 5"/>
          <p:cNvSpPr>
            <a:spLocks noGrp="1"/>
          </p:cNvSpPr>
          <p:nvPr>
            <p:ph type="dt" sz="half" idx="10"/>
          </p:nvPr>
        </p:nvSpPr>
        <p:spPr/>
        <p:txBody>
          <a:bodyPr/>
          <a:lstStyle/>
          <a:p>
            <a:fld id="{60572FB9-A42D-4407-978C-ADBD402DEAB7}" type="datetime1">
              <a:rPr lang="en-US" smtClean="0"/>
              <a:t>12/23/2024</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117</a:t>
            </a:fld>
            <a:endParaRPr lang="en-US"/>
          </a:p>
        </p:txBody>
      </p:sp>
      <p:sp>
        <p:nvSpPr>
          <p:cNvPr id="12"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857122374"/>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rrowheads="1"/>
          </p:cNvPicPr>
          <p:nvPr/>
        </p:nvPicPr>
        <p:blipFill>
          <a:blip r:embed="rId2" cstate="print"/>
          <a:srcRect/>
          <a:stretch>
            <a:fillRect/>
          </a:stretch>
        </p:blipFill>
        <p:spPr bwMode="auto">
          <a:xfrm>
            <a:off x="1270000" y="1328738"/>
            <a:ext cx="6742113" cy="4719637"/>
          </a:xfrm>
          <a:prstGeom prst="rect">
            <a:avLst/>
          </a:prstGeom>
          <a:noFill/>
          <a:ln w="12700">
            <a:noFill/>
            <a:miter lim="800000"/>
            <a:headEnd/>
            <a:tailEnd/>
          </a:ln>
          <a:effectLst/>
        </p:spPr>
      </p:pic>
      <p:sp>
        <p:nvSpPr>
          <p:cNvPr id="13318" name="Rectangle 6"/>
          <p:cNvSpPr>
            <a:spLocks noChangeArrowheads="1"/>
          </p:cNvSpPr>
          <p:nvPr/>
        </p:nvSpPr>
        <p:spPr bwMode="auto">
          <a:xfrm>
            <a:off x="928662" y="1071546"/>
            <a:ext cx="2133598" cy="459100"/>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0279F"/>
                </a:solidFill>
              </a:rPr>
              <a:t>Hamming Code</a:t>
            </a:r>
          </a:p>
        </p:txBody>
      </p:sp>
      <p:sp>
        <p:nvSpPr>
          <p:cNvPr id="7" name="Title 1"/>
          <p:cNvSpPr txBox="1">
            <a:spLocks/>
          </p:cNvSpPr>
          <p:nvPr/>
        </p:nvSpPr>
        <p:spPr>
          <a:xfrm>
            <a:off x="1085816" y="0"/>
            <a:ext cx="805818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latin typeface="Times New Roman" pitchFamily="18" charset="0"/>
                <a:cs typeface="Times New Roman" pitchFamily="18" charset="0"/>
              </a:rPr>
              <a:t>Error Detection and correction : hamming code </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A2F4C87B-62FB-4895-8AA4-F251D01ED2E2}" type="datetime1">
              <a:rPr lang="en-US" smtClean="0"/>
              <a:t>12/23/2024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118</a:t>
            </a:fld>
            <a:endParaRPr lang="en-US"/>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449556740"/>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cstate="print"/>
          <a:srcRect/>
          <a:stretch>
            <a:fillRect/>
          </a:stretch>
        </p:blipFill>
        <p:spPr bwMode="auto">
          <a:xfrm>
            <a:off x="1106488" y="1281130"/>
            <a:ext cx="6742112" cy="4719638"/>
          </a:xfrm>
          <a:prstGeom prst="rect">
            <a:avLst/>
          </a:prstGeom>
          <a:noFill/>
          <a:ln w="12700">
            <a:noFill/>
            <a:miter lim="800000"/>
            <a:headEnd/>
            <a:tailEnd/>
          </a:ln>
          <a:effectLst/>
        </p:spPr>
      </p:pic>
      <p:sp>
        <p:nvSpPr>
          <p:cNvPr id="7" name="Title 1"/>
          <p:cNvSpPr txBox="1">
            <a:spLocks/>
          </p:cNvSpPr>
          <p:nvPr/>
        </p:nvSpPr>
        <p:spPr>
          <a:xfrm>
            <a:off x="1085816" y="0"/>
            <a:ext cx="805818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latin typeface="Times New Roman" pitchFamily="18" charset="0"/>
                <a:cs typeface="Times New Roman" pitchFamily="18" charset="0"/>
              </a:rPr>
              <a:t>Error Detection and correction : hamming code </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sp>
        <p:nvSpPr>
          <p:cNvPr id="5" name="Date Placeholder 4"/>
          <p:cNvSpPr>
            <a:spLocks noGrp="1"/>
          </p:cNvSpPr>
          <p:nvPr>
            <p:ph type="dt" sz="half" idx="10"/>
          </p:nvPr>
        </p:nvSpPr>
        <p:spPr/>
        <p:txBody>
          <a:bodyPr/>
          <a:lstStyle/>
          <a:p>
            <a:fld id="{B6843238-D8D1-4681-9C44-9E86BBBECF1D}" type="datetime1">
              <a:rPr lang="en-US" smtClean="0"/>
              <a:t>12/23/2024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767481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5517A9B-66CB-4F66-B916-FA8C435C77C9}"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44BDD3D2-7B9F-41C7-AD54-1824134E404E}" type="slidenum">
              <a:rPr lang="en-US"/>
              <a:pPr>
                <a:defRPr/>
              </a:pPr>
              <a:t>12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End semester Question paper templates</a:t>
            </a:r>
          </a:p>
        </p:txBody>
      </p:sp>
      <p:sp>
        <p:nvSpPr>
          <p:cNvPr id="47110" name="AutoShape 10" descr="Accreditation Process under OBE {POs} - ppt download"/>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47112"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80728"/>
            <a:ext cx="4572000" cy="4896837"/>
          </a:xfrm>
          <a:prstGeom prst="rect">
            <a:avLst/>
          </a:prstGeom>
          <a:noFill/>
          <a:ln>
            <a:noFill/>
          </a:ln>
        </p:spPr>
      </p:pic>
      <p:pic>
        <p:nvPicPr>
          <p:cNvPr id="10" name="Picture 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980728"/>
            <a:ext cx="4526260" cy="4667250"/>
          </a:xfrm>
          <a:prstGeom prst="rect">
            <a:avLst/>
          </a:prstGeom>
          <a:noFill/>
          <a:ln>
            <a:noFill/>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rrowheads="1"/>
          </p:cNvPicPr>
          <p:nvPr/>
        </p:nvPicPr>
        <p:blipFill>
          <a:blip r:embed="rId2" cstate="print"/>
          <a:srcRect/>
          <a:stretch>
            <a:fillRect/>
          </a:stretch>
        </p:blipFill>
        <p:spPr bwMode="auto">
          <a:xfrm>
            <a:off x="1214414" y="1643050"/>
            <a:ext cx="6443663" cy="4875209"/>
          </a:xfrm>
          <a:prstGeom prst="rect">
            <a:avLst/>
          </a:prstGeom>
          <a:noFill/>
          <a:ln w="12700">
            <a:noFill/>
            <a:miter lim="800000"/>
            <a:headEnd/>
            <a:tailEnd/>
          </a:ln>
          <a:effectLst/>
        </p:spPr>
      </p:pic>
      <p:sp>
        <p:nvSpPr>
          <p:cNvPr id="15366" name="Rectangle 6"/>
          <p:cNvSpPr>
            <a:spLocks noChangeArrowheads="1"/>
          </p:cNvSpPr>
          <p:nvPr/>
        </p:nvSpPr>
        <p:spPr bwMode="auto">
          <a:xfrm>
            <a:off x="1643042" y="1000108"/>
            <a:ext cx="5572163" cy="459100"/>
          </a:xfrm>
          <a:prstGeom prst="rect">
            <a:avLst/>
          </a:prstGeom>
          <a:noFill/>
          <a:ln w="12700">
            <a:noFill/>
            <a:miter lim="800000"/>
            <a:headEnd/>
            <a:tailEnd/>
          </a:ln>
          <a:effectLst/>
        </p:spPr>
        <p:txBody>
          <a:bodyPr wrap="square" lIns="90488" tIns="44450" rIns="90488" bIns="44450">
            <a:spAutoFit/>
          </a:bodyPr>
          <a:lstStyle/>
          <a:p>
            <a:r>
              <a:rPr lang="en-US" sz="2400" b="1" dirty="0">
                <a:solidFill>
                  <a:srgbClr val="00279F"/>
                </a:solidFill>
                <a:latin typeface="Times New Roman" pitchFamily="18" charset="0"/>
                <a:cs typeface="Times New Roman" pitchFamily="18" charset="0"/>
              </a:rPr>
              <a:t>Example of Hamming Code</a:t>
            </a:r>
          </a:p>
        </p:txBody>
      </p:sp>
      <p:sp>
        <p:nvSpPr>
          <p:cNvPr id="7" name="Title 1"/>
          <p:cNvSpPr txBox="1">
            <a:spLocks/>
          </p:cNvSpPr>
          <p:nvPr/>
        </p:nvSpPr>
        <p:spPr>
          <a:xfrm>
            <a:off x="1085816" y="0"/>
            <a:ext cx="805818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latin typeface="Times New Roman" pitchFamily="18" charset="0"/>
                <a:cs typeface="Times New Roman" pitchFamily="18" charset="0"/>
              </a:rPr>
              <a:t>Error Detection and correction : hamming code </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4F37BA25-DFD0-411E-95BC-D3FC8C7F7741}" type="datetime1">
              <a:rPr lang="en-US" smtClean="0"/>
              <a:t>12/23/2024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120</a:t>
            </a:fld>
            <a:endParaRPr lang="en-US"/>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084595967"/>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rrowheads="1"/>
          </p:cNvPicPr>
          <p:nvPr/>
        </p:nvPicPr>
        <p:blipFill>
          <a:blip r:embed="rId2" cstate="print"/>
          <a:srcRect/>
          <a:stretch>
            <a:fillRect/>
          </a:stretch>
        </p:blipFill>
        <p:spPr bwMode="auto">
          <a:xfrm>
            <a:off x="428625" y="3052763"/>
            <a:ext cx="8262938" cy="1565275"/>
          </a:xfrm>
          <a:prstGeom prst="rect">
            <a:avLst/>
          </a:prstGeom>
          <a:noFill/>
          <a:ln w="12700">
            <a:noFill/>
            <a:miter lim="800000"/>
            <a:headEnd/>
            <a:tailEnd/>
          </a:ln>
          <a:effectLst/>
        </p:spPr>
      </p:pic>
      <p:sp>
        <p:nvSpPr>
          <p:cNvPr id="16387" name="Rectangle 3"/>
          <p:cNvSpPr>
            <a:spLocks noChangeArrowheads="1"/>
          </p:cNvSpPr>
          <p:nvPr/>
        </p:nvSpPr>
        <p:spPr bwMode="auto">
          <a:xfrm>
            <a:off x="3103563" y="955675"/>
            <a:ext cx="2217788" cy="459100"/>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63DE8"/>
                </a:solidFill>
                <a:latin typeface="Times New Roman" pitchFamily="18" charset="0"/>
                <a:cs typeface="Times New Roman" pitchFamily="18" charset="0"/>
              </a:rPr>
              <a:t>Single-bit error</a:t>
            </a:r>
          </a:p>
        </p:txBody>
      </p:sp>
      <p:sp>
        <p:nvSpPr>
          <p:cNvPr id="7" name="Title 1"/>
          <p:cNvSpPr txBox="1">
            <a:spLocks/>
          </p:cNvSpPr>
          <p:nvPr/>
        </p:nvSpPr>
        <p:spPr>
          <a:xfrm>
            <a:off x="1085816" y="0"/>
            <a:ext cx="805818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rPr>
              <a:t>Error Detection and correction : hamming code </a:t>
            </a:r>
            <a:endParaRPr lang="en-US" sz="32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84238E0F-3BC5-4741-A3E3-E5B83308A4EE}" type="datetime1">
              <a:rPr lang="en-US" smtClean="0"/>
              <a:t>12/23/2024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121</a:t>
            </a:fld>
            <a:endParaRPr lang="en-US"/>
          </a:p>
        </p:txBody>
      </p:sp>
      <p:sp>
        <p:nvSpPr>
          <p:cNvPr id="11" name="Title 1"/>
          <p:cNvSpPr txBox="1">
            <a:spLocks/>
          </p:cNvSpPr>
          <p:nvPr/>
        </p:nvSpPr>
        <p:spPr>
          <a:xfrm>
            <a:off x="107153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latin typeface="Times New Roman" pitchFamily="18" charset="0"/>
                <a:cs typeface="Times New Roman" pitchFamily="18" charset="0"/>
              </a:rPr>
              <a:t>Error Detection: CRC</a:t>
            </a:r>
            <a:endParaRPr lang="en-US" sz="3200" dirty="0">
              <a:latin typeface="Times New Roman" pitchFamily="18" charset="0"/>
              <a:cs typeface="Times New Roman" pitchFamily="18" charset="0"/>
            </a:endParaRPr>
          </a:p>
        </p:txBody>
      </p:sp>
      <p:sp>
        <p:nvSpPr>
          <p:cNvPr id="12" name="Title 1"/>
          <p:cNvSpPr txBox="1">
            <a:spLocks/>
          </p:cNvSpPr>
          <p:nvPr/>
        </p:nvSpPr>
        <p:spPr>
          <a:xfrm>
            <a:off x="1085816" y="0"/>
            <a:ext cx="805818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latin typeface="Times New Roman" pitchFamily="18" charset="0"/>
                <a:cs typeface="Times New Roman" pitchFamily="18" charset="0"/>
              </a:rPr>
              <a:t>Error Detection and correction : hamming code </a:t>
            </a:r>
            <a:endParaRPr lang="en-US" sz="3200" dirty="0">
              <a:latin typeface="Times New Roman" pitchFamily="18" charset="0"/>
              <a:cs typeface="Times New Roman" pitchFamily="18" charset="0"/>
            </a:endParaRPr>
          </a:p>
        </p:txBody>
      </p:sp>
      <p:sp>
        <p:nvSpPr>
          <p:cNvPr id="13"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091456270"/>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rrowheads="1"/>
          </p:cNvPicPr>
          <p:nvPr/>
        </p:nvPicPr>
        <p:blipFill>
          <a:blip r:embed="rId2" cstate="print"/>
          <a:srcRect/>
          <a:stretch>
            <a:fillRect/>
          </a:stretch>
        </p:blipFill>
        <p:spPr bwMode="auto">
          <a:xfrm>
            <a:off x="2285984" y="1142984"/>
            <a:ext cx="4965700" cy="5018082"/>
          </a:xfrm>
          <a:prstGeom prst="rect">
            <a:avLst/>
          </a:prstGeom>
          <a:noFill/>
          <a:ln w="12700">
            <a:noFill/>
            <a:miter lim="800000"/>
            <a:headEnd/>
            <a:tailEnd/>
          </a:ln>
          <a:effectLst/>
        </p:spPr>
      </p:pic>
      <p:sp>
        <p:nvSpPr>
          <p:cNvPr id="17414" name="Rectangle 6"/>
          <p:cNvSpPr>
            <a:spLocks noChangeArrowheads="1"/>
          </p:cNvSpPr>
          <p:nvPr/>
        </p:nvSpPr>
        <p:spPr bwMode="auto">
          <a:xfrm>
            <a:off x="588963" y="2327275"/>
            <a:ext cx="1429880" cy="828432"/>
          </a:xfrm>
          <a:prstGeom prst="rect">
            <a:avLst/>
          </a:prstGeom>
          <a:noFill/>
          <a:ln w="12700">
            <a:noFill/>
            <a:miter lim="800000"/>
            <a:headEnd/>
            <a:tailEnd/>
          </a:ln>
          <a:effectLst/>
        </p:spPr>
        <p:txBody>
          <a:bodyPr wrap="none" lIns="90488" tIns="44450" rIns="90488" bIns="44450">
            <a:spAutoFit/>
          </a:bodyPr>
          <a:lstStyle/>
          <a:p>
            <a:r>
              <a:rPr lang="en-US" sz="2400" b="1" dirty="0">
                <a:solidFill>
                  <a:srgbClr val="00279F"/>
                </a:solidFill>
                <a:latin typeface="Times New Roman" pitchFamily="18" charset="0"/>
                <a:cs typeface="Times New Roman" pitchFamily="18" charset="0"/>
              </a:rPr>
              <a:t>Error </a:t>
            </a:r>
          </a:p>
          <a:p>
            <a:r>
              <a:rPr lang="en-US" sz="2400" b="1" dirty="0">
                <a:solidFill>
                  <a:srgbClr val="00279F"/>
                </a:solidFill>
                <a:latin typeface="Times New Roman" pitchFamily="18" charset="0"/>
                <a:cs typeface="Times New Roman" pitchFamily="18" charset="0"/>
              </a:rPr>
              <a:t>Detection</a:t>
            </a:r>
          </a:p>
        </p:txBody>
      </p:sp>
      <p:sp>
        <p:nvSpPr>
          <p:cNvPr id="7" name="Title 1"/>
          <p:cNvSpPr txBox="1">
            <a:spLocks/>
          </p:cNvSpPr>
          <p:nvPr/>
        </p:nvSpPr>
        <p:spPr>
          <a:xfrm>
            <a:off x="1085816" y="0"/>
            <a:ext cx="805818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a:solidFill>
                  <a:schemeClr val="hlink"/>
                </a:solidFill>
                <a:latin typeface="Times New Roman" pitchFamily="18" charset="0"/>
                <a:cs typeface="Times New Roman" pitchFamily="18" charset="0"/>
              </a:rPr>
              <a:t>Error Detection and correction : hamming code </a:t>
            </a:r>
            <a:endParaRPr lang="en-US" sz="32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214346" y="0"/>
            <a:ext cx="1447800" cy="817163"/>
          </a:xfrm>
          <a:prstGeom prst="rect">
            <a:avLst/>
          </a:prstGeom>
          <a:noFill/>
        </p:spPr>
      </p:pic>
      <p:sp>
        <p:nvSpPr>
          <p:cNvPr id="6" name="Date Placeholder 5"/>
          <p:cNvSpPr>
            <a:spLocks noGrp="1"/>
          </p:cNvSpPr>
          <p:nvPr>
            <p:ph type="dt" sz="half" idx="10"/>
          </p:nvPr>
        </p:nvSpPr>
        <p:spPr/>
        <p:txBody>
          <a:bodyPr/>
          <a:lstStyle/>
          <a:p>
            <a:fld id="{CC16C8D9-7DE7-4B49-AEC1-2188AC40ADB6}" type="datetime1">
              <a:rPr lang="en-US" smtClean="0"/>
              <a:t>12/23/2024</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122</a:t>
            </a:fld>
            <a:endParaRPr lang="en-US"/>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438053323"/>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Topic objective</a:t>
            </a:r>
          </a:p>
          <a:p>
            <a:r>
              <a:rPr lang="en-US" sz="2200" dirty="0"/>
              <a:t>Understand the IEEE standards</a:t>
            </a:r>
          </a:p>
          <a:p>
            <a:r>
              <a:rPr lang="en-US" sz="2200" dirty="0"/>
              <a:t>Various standard designed for IEEE</a:t>
            </a:r>
          </a:p>
          <a:p>
            <a:pPr marL="0" indent="0">
              <a:buNone/>
            </a:pPr>
            <a:endParaRPr lang="en-US" sz="2200" dirty="0"/>
          </a:p>
          <a:p>
            <a:pPr marL="0" indent="0">
              <a:buNone/>
            </a:pPr>
            <a:r>
              <a:rPr lang="en-US" sz="2200" dirty="0"/>
              <a:t>Recap of previous topic</a:t>
            </a:r>
          </a:p>
          <a:p>
            <a:r>
              <a:rPr lang="en-US" sz="2200" dirty="0"/>
              <a:t>What are protocols?</a:t>
            </a:r>
          </a:p>
          <a:p>
            <a:r>
              <a:rPr lang="en-US" sz="2200" dirty="0"/>
              <a:t>Protocols used for data link layer</a:t>
            </a:r>
          </a:p>
          <a:p>
            <a:r>
              <a:rPr lang="en-US" sz="2200" dirty="0"/>
              <a:t>Implement error detection and correction code</a:t>
            </a:r>
          </a:p>
          <a:p>
            <a:endParaRPr lang="en-US" sz="2200" dirty="0"/>
          </a:p>
          <a:p>
            <a:endParaRPr lang="en-US" sz="2200" dirty="0"/>
          </a:p>
          <a:p>
            <a:pPr marL="0" indent="0">
              <a:buNone/>
            </a:pP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IEEE Standards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7CEDBD83-2628-4549-8C9E-0022D931CD43}"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123</a:t>
            </a:fld>
            <a:endParaRPr lang="en-US"/>
          </a:p>
        </p:txBody>
      </p:sp>
      <p:pic>
        <p:nvPicPr>
          <p:cNvPr id="15" name="Picture 14"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6374540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93749"/>
            <a:ext cx="8229600" cy="4525963"/>
          </a:xfrm>
        </p:spPr>
        <p:txBody>
          <a:bodyPr>
            <a:noAutofit/>
          </a:bodyPr>
          <a:lstStyle/>
          <a:p>
            <a:pPr>
              <a:spcBef>
                <a:spcPts val="0"/>
              </a:spcBef>
            </a:pPr>
            <a:r>
              <a:rPr lang="en-US" sz="2200" dirty="0"/>
              <a:t>In 1985 The Computer society started a project called Project 802</a:t>
            </a:r>
          </a:p>
          <a:p>
            <a:pPr>
              <a:spcBef>
                <a:spcPts val="0"/>
              </a:spcBef>
            </a:pPr>
            <a:r>
              <a:rPr lang="en-US" sz="2200" dirty="0"/>
              <a:t>Enable intercommunication among various devices</a:t>
            </a:r>
          </a:p>
          <a:p>
            <a:pPr>
              <a:spcBef>
                <a:spcPts val="0"/>
              </a:spcBef>
            </a:pPr>
            <a:r>
              <a:rPr lang="en-US" sz="2200" dirty="0"/>
              <a:t>Specify functions of physical layer and data link layer of LAN protocols</a:t>
            </a:r>
          </a:p>
          <a:p>
            <a:pPr>
              <a:spcBef>
                <a:spcPts val="0"/>
              </a:spcBef>
            </a:pPr>
            <a:r>
              <a:rPr lang="en-US" sz="2200" dirty="0"/>
              <a:t>Various IEEE 802 standards are as </a:t>
            </a:r>
          </a:p>
          <a:p>
            <a:pPr>
              <a:spcBef>
                <a:spcPts val="0"/>
              </a:spcBef>
            </a:pPr>
            <a:r>
              <a:rPr lang="en-US" sz="2200" dirty="0"/>
              <a:t>IEEE 802.1 High Level Interface </a:t>
            </a:r>
          </a:p>
          <a:p>
            <a:pPr>
              <a:spcBef>
                <a:spcPts val="0"/>
              </a:spcBef>
            </a:pPr>
            <a:r>
              <a:rPr lang="en-US" sz="2200" dirty="0"/>
              <a:t>IEEE 802.2 Logical Link Control(LLC) </a:t>
            </a:r>
          </a:p>
          <a:p>
            <a:pPr>
              <a:spcBef>
                <a:spcPts val="0"/>
              </a:spcBef>
            </a:pPr>
            <a:r>
              <a:rPr lang="en-US" sz="2200" dirty="0"/>
              <a:t>IEEE 802.3 Ethernet </a:t>
            </a:r>
          </a:p>
          <a:p>
            <a:pPr>
              <a:spcBef>
                <a:spcPts val="0"/>
              </a:spcBef>
            </a:pPr>
            <a:r>
              <a:rPr lang="en-US" sz="2200" dirty="0"/>
              <a:t>IEEE 802.4 Token Bus </a:t>
            </a:r>
          </a:p>
          <a:p>
            <a:pPr>
              <a:spcBef>
                <a:spcPts val="0"/>
              </a:spcBef>
            </a:pPr>
            <a:r>
              <a:rPr lang="en-US" sz="2200" dirty="0"/>
              <a:t>IEEE 802.5 Token Ring </a:t>
            </a:r>
          </a:p>
          <a:p>
            <a:pPr>
              <a:spcBef>
                <a:spcPts val="0"/>
              </a:spcBef>
            </a:pPr>
            <a:r>
              <a:rPr lang="en-US" sz="2200" dirty="0"/>
              <a:t>IEEE 802.6 Metropolitan Area Networks </a:t>
            </a:r>
          </a:p>
          <a:p>
            <a:pPr>
              <a:spcBef>
                <a:spcPts val="0"/>
              </a:spcBef>
            </a:pPr>
            <a:r>
              <a:rPr lang="en-US" sz="2200" dirty="0"/>
              <a:t>IEEE 802.7 Broadband LANs </a:t>
            </a:r>
          </a:p>
          <a:p>
            <a:pPr>
              <a:spcBef>
                <a:spcPts val="0"/>
              </a:spcBef>
            </a:pPr>
            <a:r>
              <a:rPr lang="en-US" sz="2200" dirty="0"/>
              <a:t>IEEE 802.8 Fiber Optic LANS </a:t>
            </a:r>
          </a:p>
          <a:p>
            <a:pPr>
              <a:spcBef>
                <a:spcPts val="0"/>
              </a:spcBef>
            </a:pPr>
            <a:r>
              <a:rPr lang="en-US" sz="2200" dirty="0"/>
              <a:t>IEEE 802.9 Integrated Data and Voice Network </a:t>
            </a:r>
          </a:p>
          <a:p>
            <a:pPr>
              <a:spcBef>
                <a:spcPts val="0"/>
              </a:spcBef>
            </a:pPr>
            <a:r>
              <a:rPr lang="en-US" sz="2200" dirty="0"/>
              <a:t>IEEE 802.10 Security </a:t>
            </a:r>
          </a:p>
          <a:p>
            <a:pPr>
              <a:spcBef>
                <a:spcPts val="0"/>
              </a:spcBef>
            </a:pPr>
            <a:r>
              <a:rPr lang="en-US" sz="2200" dirty="0"/>
              <a:t> IEEE 802.11 Wireless Network</a:t>
            </a:r>
          </a:p>
          <a:p>
            <a:pPr>
              <a:spcBef>
                <a:spcPts val="0"/>
              </a:spcBef>
            </a:pPr>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IEEE Standards(CO2)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F8A1138F-FF10-4417-9403-7B51CCAAD068}"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124</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42652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circle(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circle(in)">
                                      <p:cBhvr>
                                        <p:cTn id="57" dur="2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circle(in)">
                                      <p:cBhvr>
                                        <p:cTn id="62" dur="2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circle(in)">
                                      <p:cBhvr>
                                        <p:cTn id="67" dur="2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circle(in)">
                                      <p:cBhvr>
                                        <p:cTn id="72" dur="2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circle(in)">
                                      <p:cBhvr>
                                        <p:cTn id="7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802.2 Logical Link Control</a:t>
            </a:r>
          </a:p>
          <a:p>
            <a:pPr lvl="1"/>
            <a:r>
              <a:rPr lang="en-US" sz="2200" dirty="0"/>
              <a:t>"the standard for the upper Data Link Layer sublayer also known as the Logical Link Control layer. It is used with the 802.3, 802.4, and 802.5 standards (lower DL sublayers).“</a:t>
            </a:r>
          </a:p>
          <a:p>
            <a:pPr lvl="1"/>
            <a:r>
              <a:rPr lang="en-US" sz="2200" dirty="0"/>
              <a:t>specifies the general interface between the network layer (IP, IPX, </a:t>
            </a:r>
            <a:r>
              <a:rPr lang="en-US" sz="2200" dirty="0" err="1"/>
              <a:t>etc</a:t>
            </a:r>
            <a:r>
              <a:rPr lang="en-US" sz="2200" dirty="0"/>
              <a:t>) and the data link layer (Ethernet, Token Ring, </a:t>
            </a:r>
            <a:r>
              <a:rPr lang="en-US" sz="2200" dirty="0" err="1"/>
              <a:t>etc</a:t>
            </a:r>
            <a:r>
              <a:rPr lang="en-US" sz="2200" dirty="0"/>
              <a:t>).</a:t>
            </a:r>
          </a:p>
          <a:p>
            <a:pPr lvl="1"/>
            <a:r>
              <a:rPr lang="en-US" sz="2200" dirty="0"/>
              <a:t>It is responsible for flow and error control.</a:t>
            </a:r>
          </a:p>
          <a:p>
            <a:endParaRPr lang="en-US" sz="2200" dirty="0"/>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IEEE Standards</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614049C0-4F83-41D1-86C6-504B948DB24F}"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125</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40460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rmAutofit fontScale="92500"/>
          </a:bodyPr>
          <a:lstStyle/>
          <a:p>
            <a:r>
              <a:rPr lang="en-US" sz="2200" dirty="0"/>
              <a:t>802.3 Ethernet</a:t>
            </a:r>
          </a:p>
          <a:p>
            <a:pPr lvl="1"/>
            <a:r>
              <a:rPr lang="en-US" sz="2200" dirty="0"/>
              <a:t>standard for CSMA/CD (Carrier Sense Multiple Access with Collision Detection). </a:t>
            </a:r>
          </a:p>
          <a:p>
            <a:pPr lvl="1"/>
            <a:r>
              <a:rPr lang="en-US" sz="2200" dirty="0"/>
              <a:t>This standard encompasses both the MAC and Physical Layer standards. If there is no data, any node may attempt to transmit, if the nodes detect a collision, both stop transmitting and wait a random amount of time before retransmitting the data.</a:t>
            </a:r>
          </a:p>
          <a:p>
            <a:pPr lvl="1"/>
            <a:r>
              <a:rPr lang="en-US" sz="2200" dirty="0"/>
              <a:t>The original 802.3 standard is 10 Mbps (Megabits per second). 802.3u defined the 100 Mbps (Fast Ethernet) standard, 802.3z/802.3ab defined 1000 Mbps Gigabit Ethernet, and 802.3ae define 10 Gigabit Ethernet.</a:t>
            </a:r>
          </a:p>
          <a:p>
            <a:pPr lvl="1"/>
            <a:r>
              <a:rPr lang="en-US" sz="2200" dirty="0"/>
              <a:t>Commonly, Ethernet networks transmit data in packets, or small bits of information. </a:t>
            </a:r>
          </a:p>
          <a:p>
            <a:pPr lvl="1"/>
            <a:r>
              <a:rPr lang="en-US" sz="2200" dirty="0"/>
              <a:t>A packet can be a minimum size of 72 bytes or a maximum of 1518 bytes.</a:t>
            </a:r>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FC82072C-5F0A-4A41-96A9-9BCBB5F8E32A}"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126</a:t>
            </a:fld>
            <a:endParaRPr lang="en-US"/>
          </a:p>
        </p:txBody>
      </p:sp>
      <p:pic>
        <p:nvPicPr>
          <p:cNvPr id="15" name="Picture 14"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7298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r>
              <a:rPr lang="en-US" sz="2200" dirty="0"/>
              <a:t>802.4 Token Bus</a:t>
            </a:r>
          </a:p>
          <a:p>
            <a:pPr lvl="1" algn="just"/>
            <a:r>
              <a:rPr lang="en-US" sz="2200" dirty="0"/>
              <a:t>Token bus standards as broadband computer networks</a:t>
            </a:r>
          </a:p>
          <a:p>
            <a:pPr lvl="1" algn="just"/>
            <a:r>
              <a:rPr lang="en-US" sz="2200" dirty="0"/>
              <a:t>Logically, the stations are organized into a ring</a:t>
            </a:r>
          </a:p>
          <a:p>
            <a:pPr lvl="1" algn="just"/>
            <a:r>
              <a:rPr lang="en-US" sz="2200" dirty="0"/>
              <a:t>When the logical ring is initialized, the highest numbered station may send the first frame. The token and frames of data are passed from one station to another following the numeric sequence of the station addresses.</a:t>
            </a:r>
          </a:p>
          <a:p>
            <a:pPr lvl="1" algn="just"/>
            <a:r>
              <a:rPr lang="en-US" sz="2200" dirty="0"/>
              <a:t>The token does not follow the physical ordering of workstation attachment to the </a:t>
            </a:r>
            <a:r>
              <a:rPr lang="en-US" sz="2200" dirty="0" err="1"/>
              <a:t>cable,there</a:t>
            </a:r>
            <a:r>
              <a:rPr lang="en-US" sz="2200" dirty="0"/>
              <a:t> is no collision as only one station possesses a token at any given time.</a:t>
            </a:r>
          </a:p>
          <a:p>
            <a:pPr algn="just"/>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88532951-13F2-4AFA-A200-05D74E9B7F21}"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127</a:t>
            </a:fld>
            <a:endParaRPr lang="en-US"/>
          </a:p>
        </p:txBody>
      </p:sp>
      <p:pic>
        <p:nvPicPr>
          <p:cNvPr id="15" name="Picture 14"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64431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143000"/>
            <a:ext cx="8229600" cy="4525963"/>
          </a:xfrm>
        </p:spPr>
        <p:txBody>
          <a:bodyPr>
            <a:normAutofit/>
          </a:bodyPr>
          <a:lstStyle/>
          <a:p>
            <a:pPr algn="just"/>
            <a:r>
              <a:rPr lang="en-US" sz="2200" dirty="0"/>
              <a:t>802.5 Token Ring</a:t>
            </a:r>
          </a:p>
          <a:p>
            <a:pPr lvl="1" algn="just"/>
            <a:r>
              <a:rPr lang="en-US" sz="2200" dirty="0"/>
              <a:t>designed to use the ring topology and utilizes a token to control the transmission of data on the network.</a:t>
            </a:r>
          </a:p>
          <a:p>
            <a:pPr lvl="1" algn="just"/>
            <a:r>
              <a:rPr lang="en-US" sz="2200" dirty="0"/>
              <a:t>The token is a special frame which is designed to travel from node to node around the ring. When it does not have any data attached to it, a node on the network can modify the frame, attach its data and transmit. Each node on the network checks the token as it passes to see if the data is intended for that node, if it is; it accepts the data and transmits a new token. If it is not intended for that node, it retransmits the token on to the next node.</a:t>
            </a:r>
          </a:p>
          <a:p>
            <a:pPr algn="just"/>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CA7DCFBD-71F4-400A-85CA-996504940260}"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128</a:t>
            </a:fld>
            <a:endParaRPr lang="en-US"/>
          </a:p>
        </p:txBody>
      </p:sp>
      <p:pic>
        <p:nvPicPr>
          <p:cNvPr id="15" name="Picture 14"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13348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t>FDDI (Fiber Distributed Data Interface) </a:t>
            </a:r>
          </a:p>
          <a:p>
            <a:pPr lvl="1"/>
            <a:r>
              <a:rPr lang="en-US" sz="2200" dirty="0"/>
              <a:t>a set of ANSI and ISO standards for data transmission on fiber optic lines in a local area network (LAN) that can extend in range up to 200 km (124 miles). The FDDI protocol is based on the token ring protocol</a:t>
            </a:r>
          </a:p>
          <a:p>
            <a:pPr lvl="1"/>
            <a:r>
              <a:rPr lang="en-US" sz="2200" dirty="0"/>
              <a:t>An FDDI network contains two token rings, one for possible backup in case the primary ring fails.</a:t>
            </a:r>
          </a:p>
          <a:p>
            <a:endParaRPr lang="en-US" sz="2200" dirty="0"/>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01CE1A56-02D6-44CE-BCC1-BC028BDF104E}"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129</a:t>
            </a:fld>
            <a:endParaRPr lang="en-US"/>
          </a:p>
        </p:txBody>
      </p:sp>
      <p:pic>
        <p:nvPicPr>
          <p:cNvPr id="15" name="Picture 14"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6398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533400" y="1143000"/>
            <a:ext cx="8229600" cy="4525963"/>
          </a:xfrm>
        </p:spPr>
        <p:txBody>
          <a:bodyPr/>
          <a:lstStyle/>
          <a:p>
            <a:pPr eaLnBrk="1" hangingPunct="1"/>
            <a:r>
              <a:rPr lang="en-US" sz="2200" dirty="0"/>
              <a:t>Fundamental of computer</a:t>
            </a:r>
          </a:p>
          <a:p>
            <a:pPr eaLnBrk="1" hangingPunct="1"/>
            <a:r>
              <a:rPr lang="en-US" sz="2200" dirty="0"/>
              <a:t>Types of Network and OSI Model, TCP/IP Model</a:t>
            </a:r>
          </a:p>
          <a:p>
            <a:pPr lvl="1" eaLnBrk="1" hangingPunct="1">
              <a:buFont typeface="Wingdings" pitchFamily="2" charset="2"/>
              <a:buChar char="ü"/>
            </a:pPr>
            <a:r>
              <a:rPr lang="en-US" sz="2200" dirty="0"/>
              <a:t>Encoding</a:t>
            </a:r>
          </a:p>
          <a:p>
            <a:pPr lvl="1" eaLnBrk="1" hangingPunct="1">
              <a:buFont typeface="Wingdings" pitchFamily="2" charset="2"/>
              <a:buChar char="ü"/>
            </a:pPr>
            <a:r>
              <a:rPr lang="en-US" sz="2200" dirty="0"/>
              <a:t>Packet switching</a:t>
            </a:r>
          </a:p>
          <a:p>
            <a:pPr lvl="1" eaLnBrk="1" hangingPunct="1">
              <a:buFont typeface="Arial" charset="0"/>
              <a:buNone/>
            </a:pPr>
            <a:endParaRPr lang="en-US" sz="2200" b="1" dirty="0"/>
          </a:p>
          <a:p>
            <a:pPr lvl="1" eaLnBrk="1" hangingPunct="1">
              <a:buFont typeface="Arial" charset="0"/>
              <a:buNone/>
            </a:pPr>
            <a:endParaRPr lang="en-US" sz="2200" b="1" dirty="0"/>
          </a:p>
          <a:p>
            <a:pPr eaLnBrk="1" hangingPunct="1"/>
            <a:endParaRPr lang="en-US" sz="2200" dirty="0"/>
          </a:p>
        </p:txBody>
      </p:sp>
      <p:sp>
        <p:nvSpPr>
          <p:cNvPr id="4" name="Date Placeholder 3"/>
          <p:cNvSpPr>
            <a:spLocks noGrp="1"/>
          </p:cNvSpPr>
          <p:nvPr>
            <p:ph type="dt" sz="quarter" idx="10"/>
          </p:nvPr>
        </p:nvSpPr>
        <p:spPr/>
        <p:txBody>
          <a:bodyPr/>
          <a:lstStyle/>
          <a:p>
            <a:pPr>
              <a:defRPr/>
            </a:pPr>
            <a:fld id="{44BCCD2A-B687-469B-8210-2F5D37337C8C}"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1FBE0D8D-D8FF-4E34-AF64-83DE63AAAF67}" type="slidenum">
              <a:rPr lang="en-US"/>
              <a:pPr>
                <a:defRPr/>
              </a:pPr>
              <a:t>13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Prerequisite and Recap</a:t>
            </a: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864" y="837944"/>
            <a:ext cx="8229600" cy="5410455"/>
          </a:xfrm>
        </p:spPr>
        <p:txBody>
          <a:bodyPr>
            <a:normAutofit/>
          </a:bodyPr>
          <a:lstStyle/>
          <a:p>
            <a:pPr lvl="0"/>
            <a:r>
              <a:rPr lang="en-US" altLang="en-US" sz="2200" dirty="0">
                <a:solidFill>
                  <a:srgbClr val="222222"/>
                </a:solidFill>
                <a:latin typeface="Arial" panose="020B0604020202020204" pitchFamily="34" charset="0"/>
                <a:cs typeface="Arial" panose="020B0604020202020204" pitchFamily="34" charset="0"/>
              </a:rPr>
              <a:t>The FDDI data frame format is:</a:t>
            </a:r>
          </a:p>
          <a:p>
            <a:pPr lvl="0"/>
            <a:endParaRPr lang="en-US" altLang="en-US" sz="2200" dirty="0">
              <a:solidFill>
                <a:srgbClr val="222222"/>
              </a:solidFill>
              <a:latin typeface="Arial" panose="020B0604020202020204" pitchFamily="34" charset="0"/>
              <a:cs typeface="Arial" panose="020B0604020202020204" pitchFamily="34" charset="0"/>
            </a:endParaRPr>
          </a:p>
          <a:p>
            <a:pPr lvl="0"/>
            <a:endParaRPr lang="en-US" altLang="en-US" sz="2200" dirty="0">
              <a:solidFill>
                <a:srgbClr val="222222"/>
              </a:solidFill>
              <a:latin typeface="Arial" panose="020B0604020202020204" pitchFamily="34" charset="0"/>
              <a:cs typeface="Arial" panose="020B0604020202020204" pitchFamily="34" charset="0"/>
            </a:endParaRPr>
          </a:p>
          <a:p>
            <a:pPr lvl="0"/>
            <a:endParaRPr lang="en-US" altLang="en-US" sz="2200" dirty="0">
              <a:solidFill>
                <a:srgbClr val="222222"/>
              </a:solidFill>
              <a:latin typeface="Arial" panose="020B0604020202020204" pitchFamily="34" charset="0"/>
              <a:cs typeface="Arial" panose="020B0604020202020204" pitchFamily="34" charset="0"/>
            </a:endParaRPr>
          </a:p>
          <a:p>
            <a:pPr marL="0" lvl="0" indent="0">
              <a:buNone/>
            </a:pPr>
            <a:endParaRPr lang="en-US" altLang="en-US" sz="2200" dirty="0">
              <a:solidFill>
                <a:srgbClr val="222222"/>
              </a:solidFill>
              <a:latin typeface="Arial" panose="020B0604020202020204" pitchFamily="34" charset="0"/>
              <a:cs typeface="Arial" panose="020B0604020202020204" pitchFamily="34" charset="0"/>
            </a:endParaRPr>
          </a:p>
          <a:p>
            <a:pPr lvl="0"/>
            <a:r>
              <a:rPr lang="en-US" sz="2200" dirty="0"/>
              <a:t>Where </a:t>
            </a:r>
          </a:p>
          <a:p>
            <a:pPr lvl="0"/>
            <a:r>
              <a:rPr lang="en-US" sz="2200" b="1" dirty="0"/>
              <a:t>PA</a:t>
            </a:r>
            <a:r>
              <a:rPr lang="en-US" sz="2200" dirty="0"/>
              <a:t> is the preamble, </a:t>
            </a:r>
          </a:p>
          <a:p>
            <a:pPr lvl="0"/>
            <a:r>
              <a:rPr lang="en-US" sz="2200" b="1" dirty="0"/>
              <a:t>SD</a:t>
            </a:r>
            <a:r>
              <a:rPr lang="en-US" sz="2200" dirty="0"/>
              <a:t> is a start delimiter, </a:t>
            </a:r>
          </a:p>
          <a:p>
            <a:pPr lvl="0"/>
            <a:r>
              <a:rPr lang="en-US" sz="2200" b="1" dirty="0"/>
              <a:t>FC</a:t>
            </a:r>
            <a:r>
              <a:rPr lang="en-US" sz="2200" dirty="0"/>
              <a:t> is frame control, </a:t>
            </a:r>
          </a:p>
          <a:p>
            <a:pPr lvl="0"/>
            <a:r>
              <a:rPr lang="en-US" sz="2200" b="1" dirty="0"/>
              <a:t>DA</a:t>
            </a:r>
            <a:r>
              <a:rPr lang="en-US" sz="2200" dirty="0"/>
              <a:t> is the destination address, </a:t>
            </a:r>
            <a:r>
              <a:rPr lang="en-US" sz="2200" b="1" dirty="0"/>
              <a:t>SA</a:t>
            </a:r>
            <a:r>
              <a:rPr lang="en-US" sz="2200" dirty="0"/>
              <a:t> is the source address, </a:t>
            </a:r>
          </a:p>
          <a:p>
            <a:pPr lvl="0"/>
            <a:r>
              <a:rPr lang="en-US" sz="2200" b="1" dirty="0"/>
              <a:t>PDU</a:t>
            </a:r>
            <a:r>
              <a:rPr lang="en-US" sz="2200" dirty="0"/>
              <a:t> is the protocol data unit (or packet data unit), </a:t>
            </a:r>
          </a:p>
          <a:p>
            <a:pPr lvl="0"/>
            <a:r>
              <a:rPr lang="en-US" sz="2200" b="1" dirty="0"/>
              <a:t>FCS</a:t>
            </a:r>
            <a:r>
              <a:rPr lang="en-US" sz="2200" dirty="0"/>
              <a:t> is the frame check Sequence (or checksum), and </a:t>
            </a:r>
          </a:p>
          <a:p>
            <a:pPr lvl="0"/>
            <a:r>
              <a:rPr lang="en-US" sz="2200" b="1" dirty="0"/>
              <a:t>ED/FS</a:t>
            </a:r>
            <a:r>
              <a:rPr lang="en-US" sz="2200" dirty="0"/>
              <a:t> are the end delimiter and frame status. </a:t>
            </a:r>
            <a:endParaRPr lang="en-US" altLang="en-US" sz="2200" dirty="0"/>
          </a:p>
          <a:p>
            <a:endParaRPr lang="en-US" sz="2200" dirty="0"/>
          </a:p>
          <a:p>
            <a:endParaRPr lang="en-US" sz="22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extLst>
              <p:ext uri="{D42A27DB-BD31-4B8C-83A1-F6EECF244321}">
                <p14:modId xmlns:p14="http://schemas.microsoft.com/office/powerpoint/2010/main" val="980252799"/>
              </p:ext>
            </p:extLst>
          </p:nvPr>
        </p:nvGraphicFramePr>
        <p:xfrm>
          <a:off x="177984" y="1371600"/>
          <a:ext cx="8788032" cy="1371600"/>
        </p:xfrm>
        <a:graphic>
          <a:graphicData uri="http://schemas.openxmlformats.org/drawingml/2006/table">
            <a:tbl>
              <a:tblPr/>
              <a:tblGrid>
                <a:gridCol w="1098504">
                  <a:extLst>
                    <a:ext uri="{9D8B030D-6E8A-4147-A177-3AD203B41FA5}">
                      <a16:colId xmlns:a16="http://schemas.microsoft.com/office/drawing/2014/main" val="2783169378"/>
                    </a:ext>
                  </a:extLst>
                </a:gridCol>
                <a:gridCol w="1098504">
                  <a:extLst>
                    <a:ext uri="{9D8B030D-6E8A-4147-A177-3AD203B41FA5}">
                      <a16:colId xmlns:a16="http://schemas.microsoft.com/office/drawing/2014/main" val="641870705"/>
                    </a:ext>
                  </a:extLst>
                </a:gridCol>
                <a:gridCol w="1098504">
                  <a:extLst>
                    <a:ext uri="{9D8B030D-6E8A-4147-A177-3AD203B41FA5}">
                      <a16:colId xmlns:a16="http://schemas.microsoft.com/office/drawing/2014/main" val="1106724339"/>
                    </a:ext>
                  </a:extLst>
                </a:gridCol>
                <a:gridCol w="1098504">
                  <a:extLst>
                    <a:ext uri="{9D8B030D-6E8A-4147-A177-3AD203B41FA5}">
                      <a16:colId xmlns:a16="http://schemas.microsoft.com/office/drawing/2014/main" val="3404014421"/>
                    </a:ext>
                  </a:extLst>
                </a:gridCol>
                <a:gridCol w="1098504">
                  <a:extLst>
                    <a:ext uri="{9D8B030D-6E8A-4147-A177-3AD203B41FA5}">
                      <a16:colId xmlns:a16="http://schemas.microsoft.com/office/drawing/2014/main" val="3977141248"/>
                    </a:ext>
                  </a:extLst>
                </a:gridCol>
                <a:gridCol w="1098504">
                  <a:extLst>
                    <a:ext uri="{9D8B030D-6E8A-4147-A177-3AD203B41FA5}">
                      <a16:colId xmlns:a16="http://schemas.microsoft.com/office/drawing/2014/main" val="2371624260"/>
                    </a:ext>
                  </a:extLst>
                </a:gridCol>
                <a:gridCol w="1098504">
                  <a:extLst>
                    <a:ext uri="{9D8B030D-6E8A-4147-A177-3AD203B41FA5}">
                      <a16:colId xmlns:a16="http://schemas.microsoft.com/office/drawing/2014/main" val="473132775"/>
                    </a:ext>
                  </a:extLst>
                </a:gridCol>
                <a:gridCol w="1098504">
                  <a:extLst>
                    <a:ext uri="{9D8B030D-6E8A-4147-A177-3AD203B41FA5}">
                      <a16:colId xmlns:a16="http://schemas.microsoft.com/office/drawing/2014/main" val="41325345"/>
                    </a:ext>
                  </a:extLst>
                </a:gridCol>
              </a:tblGrid>
              <a:tr h="417443">
                <a:tc>
                  <a:txBody>
                    <a:bodyPr/>
                    <a:lstStyle/>
                    <a:p>
                      <a:pPr algn="ctr"/>
                      <a:r>
                        <a:rPr lang="en-US" sz="1800" dirty="0">
                          <a:effectLst/>
                        </a:rPr>
                        <a:t>PA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rPr>
                        <a:t>SD</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FC</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DA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SA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PDU</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FCS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a:effectLst/>
                        </a:rPr>
                        <a:t>ED/FS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166375868"/>
                  </a:ext>
                </a:extLst>
              </a:tr>
              <a:tr h="954157">
                <a:tc>
                  <a:txBody>
                    <a:bodyPr/>
                    <a:lstStyle/>
                    <a:p>
                      <a:r>
                        <a:rPr lang="en-US" sz="1800">
                          <a:effectLst/>
                        </a:rPr>
                        <a:t>16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48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48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up to 4478×8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a:effectLst/>
                        </a:rPr>
                        <a:t>32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sz="1800" dirty="0">
                          <a:effectLst/>
                        </a:rPr>
                        <a:t>16 bits</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627476989"/>
                  </a:ext>
                </a:extLst>
              </a:tr>
            </a:tbl>
          </a:graphicData>
        </a:graphic>
      </p:graphicFrame>
      <p:sp>
        <p:nvSpPr>
          <p:cNvPr id="12" name="Date Placeholder 11"/>
          <p:cNvSpPr>
            <a:spLocks noGrp="1"/>
          </p:cNvSpPr>
          <p:nvPr>
            <p:ph type="dt" sz="half" idx="10"/>
          </p:nvPr>
        </p:nvSpPr>
        <p:spPr/>
        <p:txBody>
          <a:bodyPr/>
          <a:lstStyle/>
          <a:p>
            <a:fld id="{D788D8FB-D5E5-4D91-901C-C62D19F49549}"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130</a:t>
            </a:fld>
            <a:endParaRPr lang="en-US"/>
          </a:p>
        </p:txBody>
      </p:sp>
      <p:pic>
        <p:nvPicPr>
          <p:cNvPr id="16" name="Picture 15"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79933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circle(in)">
                                      <p:cBhvr>
                                        <p:cTn id="12" dur="20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ircle(in)">
                                      <p:cBhvr>
                                        <p:cTn id="22" dur="2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circle(in)">
                                      <p:cBhvr>
                                        <p:cTn id="32" dur="2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circle(in)">
                                      <p:cBhvr>
                                        <p:cTn id="37" dur="20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circle(in)">
                                      <p:cBhvr>
                                        <p:cTn id="42" dur="20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circle(in)">
                                      <p:cBhvr>
                                        <p:cTn id="47"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r>
              <a:rPr lang="en-US" sz="2200" dirty="0"/>
              <a:t>802.11 Wireless Network Standards</a:t>
            </a:r>
          </a:p>
          <a:p>
            <a:pPr lvl="1"/>
            <a:r>
              <a:rPr lang="en-US" sz="2200" dirty="0"/>
              <a:t>collection of standards setup for wireless networking. </a:t>
            </a:r>
          </a:p>
          <a:p>
            <a:pPr lvl="1"/>
            <a:r>
              <a:rPr lang="en-US" sz="2200" dirty="0"/>
              <a:t>the three popular standards: 802.11a, 802.11b, 802.11g and latest one is 802.11n. </a:t>
            </a:r>
          </a:p>
          <a:p>
            <a:pPr lvl="1"/>
            <a:r>
              <a:rPr lang="en-US" sz="2200" dirty="0"/>
              <a:t>Each standard uses a frequency to connect to the network and has a defined upper limit for data transfer speeds.</a:t>
            </a:r>
          </a:p>
          <a:p>
            <a:pPr lvl="1"/>
            <a:r>
              <a:rPr lang="en-US" sz="2200" dirty="0"/>
              <a:t>802.11a was one of the first wireless standards. </a:t>
            </a:r>
          </a:p>
          <a:p>
            <a:pPr lvl="1"/>
            <a:r>
              <a:rPr lang="en-US" sz="2200" dirty="0"/>
              <a:t>802.11b standard was popular due to higher prices and lower range.</a:t>
            </a:r>
          </a:p>
          <a:p>
            <a:pPr lvl="1"/>
            <a:r>
              <a:rPr lang="en-US" sz="2200" dirty="0"/>
              <a:t>802.11g is a standard operates in the same band as 802.11b, 802.11g is compatible with 802.11b equipment. </a:t>
            </a:r>
          </a:p>
          <a:p>
            <a:pPr lvl="1"/>
            <a:r>
              <a:rPr lang="en-US" sz="2200" dirty="0"/>
              <a:t>Wireless LANs primarily use CSMA/CA - Carrier Sense Multiple Access/Collision Avoidance. It has a "listen before talk" method of minimizing collisions on the wireless network. </a:t>
            </a:r>
          </a:p>
          <a:p>
            <a:pPr lvl="1"/>
            <a:r>
              <a:rPr lang="en-US" sz="2200" dirty="0"/>
              <a:t>This results in less need for retransmitting data.</a:t>
            </a:r>
            <a:br>
              <a:rPr lang="en-US" sz="2200" dirty="0"/>
            </a:br>
            <a:endParaRPr lang="en-US" sz="2200" dirty="0"/>
          </a:p>
          <a:p>
            <a:endParaRPr lang="en-US" sz="18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IEEE Standards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4A661593-7824-4263-B119-EC935F2A5F56}"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131</a:t>
            </a:fld>
            <a:endParaRPr lang="en-US"/>
          </a:p>
        </p:txBody>
      </p:sp>
      <p:pic>
        <p:nvPicPr>
          <p:cNvPr id="15" name="Picture 14"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448251"/>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3670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Youtube</a:t>
            </a:r>
            <a:r>
              <a:rPr lang="en-US" sz="2200" dirty="0">
                <a:latin typeface="Times New Roman" pitchFamily="18" charset="0"/>
                <a:cs typeface="Times New Roman" pitchFamily="18" charset="0"/>
              </a:rPr>
              <a:t> /other Video Links</a:t>
            </a:r>
          </a:p>
          <a:p>
            <a:endParaRPr lang="en-IN" sz="2200" dirty="0">
              <a:latin typeface="Times New Roman" pitchFamily="18" charset="0"/>
              <a:cs typeface="Times New Roman" pitchFamily="18" charset="0"/>
              <a:hlinkClick r:id="rId2"/>
            </a:endParaRPr>
          </a:p>
          <a:p>
            <a:r>
              <a:rPr lang="en-IN" sz="2200" dirty="0">
                <a:latin typeface="Times New Roman" pitchFamily="18" charset="0"/>
                <a:cs typeface="Times New Roman" pitchFamily="18" charset="0"/>
                <a:hlinkClick r:id="rId2"/>
              </a:rPr>
              <a:t>https://www.youtube.com/watch?v=JFF2vJaN0Cw&amp;list=PLxCzCOWd7aiGFBD2-2joCpWOLUrDLvVV_</a:t>
            </a: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IN" sz="2200" dirty="0">
                <a:latin typeface="Times New Roman" pitchFamily="18" charset="0"/>
                <a:cs typeface="Times New Roman" pitchFamily="18" charset="0"/>
                <a:hlinkClick r:id="rId3"/>
              </a:rPr>
              <a:t>https://www.youtube.com/watch?v=yNedVgNyE8Q</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BA4B648-9DBB-40F2-83A7-8A37700B3DA8}"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132</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Faculty Video</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Links, </a:t>
            </a:r>
            <a:r>
              <a:rPr kumimoji="0" lang="en-US" sz="3200" b="0" i="0" u="none" strike="noStrike" kern="1200" cap="none" spc="0" normalizeH="0" noProof="0" dirty="0" err="1">
                <a:ln>
                  <a:noFill/>
                </a:ln>
                <a:solidFill>
                  <a:schemeClr val="dk1"/>
                </a:solidFill>
                <a:effectLst/>
                <a:uLnTx/>
                <a:uFillTx/>
                <a:latin typeface="Times New Roman" pitchFamily="18" charset="0"/>
                <a:cs typeface="Times New Roman" pitchFamily="18" charset="0"/>
              </a:rPr>
              <a:t>Youtube</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&amp; NPTEL Video Links and Online Courses Details  </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buNone/>
            </a:pPr>
            <a:endParaRPr lang="en-IN" sz="2200" dirty="0">
              <a:latin typeface="Times New Roman" pitchFamily="18" charset="0"/>
              <a:cs typeface="Times New Roman" pitchFamily="18" charset="0"/>
            </a:endParaRPr>
          </a:p>
          <a:p>
            <a:pPr marL="457200" indent="-457200" fontAlgn="base">
              <a:buAutoNum type="arabicPeriod"/>
            </a:pPr>
            <a:r>
              <a:rPr lang="en-IN" sz="2200" dirty="0">
                <a:latin typeface="Times New Roman" pitchFamily="18" charset="0"/>
                <a:cs typeface="Times New Roman" pitchFamily="18" charset="0"/>
              </a:rPr>
              <a:t>Let G(x) be the generator polynomial used for CRC checking. What is the condition that should be satisfied by G(x) to detect odd number of bits in error?				</a:t>
            </a:r>
          </a:p>
          <a:p>
            <a:pPr marL="457200" indent="-457200" fontAlgn="base">
              <a:buNone/>
            </a:pPr>
            <a:r>
              <a:rPr lang="en-IN" dirty="0"/>
              <a:t>      </a:t>
            </a:r>
            <a:r>
              <a:rPr lang="en-US" dirty="0"/>
              <a:t> (</a:t>
            </a:r>
            <a:r>
              <a:rPr lang="en-IN" sz="2200" b="1" dirty="0">
                <a:latin typeface="Times New Roman" pitchFamily="18" charset="0"/>
                <a:cs typeface="Times New Roman" pitchFamily="18" charset="0"/>
              </a:rPr>
              <a:t>A)</a:t>
            </a:r>
            <a:r>
              <a:rPr lang="en-IN" sz="2200" dirty="0">
                <a:latin typeface="Times New Roman" pitchFamily="18" charset="0"/>
                <a:cs typeface="Times New Roman" pitchFamily="18" charset="0"/>
              </a:rPr>
              <a:t> G(x) contains more than two terms</a:t>
            </a:r>
            <a:br>
              <a:rPr lang="en-IN" sz="2200" dirty="0">
                <a:latin typeface="Times New Roman" pitchFamily="18" charset="0"/>
                <a:cs typeface="Times New Roman" pitchFamily="18" charset="0"/>
              </a:rPr>
            </a:br>
            <a:r>
              <a:rPr lang="en-IN" sz="2200" b="1" dirty="0">
                <a:latin typeface="Times New Roman" pitchFamily="18" charset="0"/>
                <a:cs typeface="Times New Roman" pitchFamily="18" charset="0"/>
              </a:rPr>
              <a:t>(B)</a:t>
            </a:r>
            <a:r>
              <a:rPr lang="en-IN" sz="2200" dirty="0">
                <a:latin typeface="Times New Roman" pitchFamily="18" charset="0"/>
                <a:cs typeface="Times New Roman" pitchFamily="18" charset="0"/>
              </a:rPr>
              <a:t> G(x) does not divide 1+x^k, for any k not   exceeding the frame length</a:t>
            </a:r>
            <a:br>
              <a:rPr lang="en-IN" sz="2200" dirty="0">
                <a:latin typeface="Times New Roman" pitchFamily="18" charset="0"/>
                <a:cs typeface="Times New Roman" pitchFamily="18" charset="0"/>
              </a:rPr>
            </a:br>
            <a:r>
              <a:rPr lang="en-IN" sz="2200" b="1" dirty="0">
                <a:latin typeface="Times New Roman" pitchFamily="18" charset="0"/>
                <a:cs typeface="Times New Roman" pitchFamily="18" charset="0"/>
              </a:rPr>
              <a:t>(C) 1+x is a factor of G(x)</a:t>
            </a:r>
            <a:br>
              <a:rPr lang="en-IN" sz="2200" dirty="0">
                <a:latin typeface="Times New Roman" pitchFamily="18" charset="0"/>
                <a:cs typeface="Times New Roman" pitchFamily="18" charset="0"/>
              </a:rPr>
            </a:br>
            <a:r>
              <a:rPr lang="en-IN" sz="2200" b="1" dirty="0">
                <a:latin typeface="Times New Roman" pitchFamily="18" charset="0"/>
                <a:cs typeface="Times New Roman" pitchFamily="18" charset="0"/>
              </a:rPr>
              <a:t>(D)</a:t>
            </a:r>
            <a:r>
              <a:rPr lang="en-IN" sz="2200" dirty="0">
                <a:latin typeface="Times New Roman" pitchFamily="18" charset="0"/>
                <a:cs typeface="Times New Roman" pitchFamily="18" charset="0"/>
              </a:rPr>
              <a:t> G(x) has an odd number of terms.</a:t>
            </a:r>
          </a:p>
          <a:p>
            <a:pPr>
              <a:buNone/>
            </a:pPr>
            <a:r>
              <a:rPr lang="en-IN" sz="2200" dirty="0">
                <a:latin typeface="Times New Roman" pitchFamily="18" charset="0"/>
                <a:cs typeface="Times New Roman" pitchFamily="18" charset="0"/>
              </a:rPr>
              <a:t> </a:t>
            </a:r>
          </a:p>
          <a:p>
            <a:pPr>
              <a:buNone/>
            </a:pPr>
            <a:r>
              <a:rPr lang="en-IN" dirty="0"/>
              <a:t>2. Data link layer deal with data in the form of –</a:t>
            </a:r>
          </a:p>
          <a:p>
            <a:pPr>
              <a:buNone/>
            </a:pPr>
            <a:r>
              <a:rPr lang="en-IN" sz="2200" dirty="0">
                <a:latin typeface="Times New Roman" pitchFamily="18" charset="0"/>
                <a:cs typeface="Times New Roman" pitchFamily="18" charset="0"/>
              </a:rPr>
              <a:t>    a. Bit       b. Packet       c. </a:t>
            </a:r>
            <a:r>
              <a:rPr lang="en-IN" sz="2200" b="1" dirty="0">
                <a:latin typeface="Times New Roman" pitchFamily="18" charset="0"/>
                <a:cs typeface="Times New Roman" pitchFamily="18" charset="0"/>
              </a:rPr>
              <a:t>Frame</a:t>
            </a:r>
            <a:r>
              <a:rPr lang="en-IN" sz="2200" dirty="0">
                <a:latin typeface="Times New Roman" pitchFamily="18" charset="0"/>
                <a:cs typeface="Times New Roman" pitchFamily="18" charset="0"/>
              </a:rPr>
              <a:t>       d. Segment</a:t>
            </a:r>
          </a:p>
          <a:p>
            <a:pPr>
              <a:buNone/>
            </a:pPr>
            <a:r>
              <a:rPr lang="en-IN" dirty="0"/>
              <a:t>3. In Bit stuffing we insert-------- after 00000.</a:t>
            </a:r>
          </a:p>
          <a:p>
            <a:pPr>
              <a:buNone/>
            </a:pPr>
            <a:r>
              <a:rPr lang="en-IN" sz="2200" dirty="0">
                <a:latin typeface="Times New Roman" pitchFamily="18" charset="0"/>
                <a:cs typeface="Times New Roman" pitchFamily="18" charset="0"/>
              </a:rPr>
              <a:t>    a. 1       b. </a:t>
            </a:r>
            <a:r>
              <a:rPr lang="en-IN" sz="2200" b="1" dirty="0">
                <a:latin typeface="Times New Roman" pitchFamily="18" charset="0"/>
                <a:cs typeface="Times New Roman" pitchFamily="18" charset="0"/>
              </a:rPr>
              <a:t>0 </a:t>
            </a:r>
            <a:r>
              <a:rPr lang="en-IN" sz="2200" dirty="0">
                <a:latin typeface="Times New Roman" pitchFamily="18" charset="0"/>
                <a:cs typeface="Times New Roman" pitchFamily="18" charset="0"/>
              </a:rPr>
              <a:t>   c. 00       d. 11</a:t>
            </a:r>
          </a:p>
        </p:txBody>
      </p:sp>
      <p:sp>
        <p:nvSpPr>
          <p:cNvPr id="4" name="Date Placeholder 3"/>
          <p:cNvSpPr>
            <a:spLocks noGrp="1"/>
          </p:cNvSpPr>
          <p:nvPr>
            <p:ph type="dt" sz="half" idx="10"/>
          </p:nvPr>
        </p:nvSpPr>
        <p:spPr/>
        <p:txBody>
          <a:bodyPr/>
          <a:lstStyle/>
          <a:p>
            <a:fld id="{6EBE06BC-F0C7-421B-83DA-A6C6E47408E4}"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133</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837DD4-3D02-405A-85B2-BB128C9D01C5}"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134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b="0"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467544" y="980728"/>
            <a:ext cx="8136904" cy="5509200"/>
          </a:xfrm>
          <a:prstGeom prst="rect">
            <a:avLst/>
          </a:prstGeom>
        </p:spPr>
        <p:txBody>
          <a:bodyPr wrap="square">
            <a:spAutoFit/>
          </a:bodyPr>
          <a:lstStyle/>
          <a:p>
            <a:r>
              <a:rPr lang="en-US" sz="2200" dirty="0">
                <a:latin typeface="Times New Roman" pitchFamily="18" charset="0"/>
                <a:cs typeface="Times New Roman" pitchFamily="18" charset="0"/>
              </a:rPr>
              <a:t>4. In Ethernet when Manchester encoding is used, the bit rate is:</a:t>
            </a:r>
          </a:p>
          <a:p>
            <a:r>
              <a:rPr lang="en-US" sz="2200" b="1" dirty="0">
                <a:latin typeface="Times New Roman" pitchFamily="18" charset="0"/>
                <a:cs typeface="Times New Roman" pitchFamily="18" charset="0"/>
              </a:rPr>
              <a:t>(A) Half the baud rate.</a:t>
            </a:r>
            <a:r>
              <a:rPr lang="en-US" sz="2200" dirty="0">
                <a:latin typeface="Times New Roman" pitchFamily="18" charset="0"/>
                <a:cs typeface="Times New Roman" pitchFamily="18" charset="0"/>
              </a:rPr>
              <a:t>      </a:t>
            </a:r>
            <a:r>
              <a:rPr lang="en-US" sz="2200" b="1" dirty="0">
                <a:latin typeface="Times New Roman" pitchFamily="18" charset="0"/>
                <a:cs typeface="Times New Roman" pitchFamily="18" charset="0"/>
              </a:rPr>
              <a:t>(B)</a:t>
            </a:r>
            <a:r>
              <a:rPr lang="en-US" sz="2200" dirty="0">
                <a:latin typeface="Times New Roman" pitchFamily="18" charset="0"/>
                <a:cs typeface="Times New Roman" pitchFamily="18" charset="0"/>
              </a:rPr>
              <a:t> Twice the baud rate.</a:t>
            </a:r>
            <a:br>
              <a:rPr lang="en-US" sz="2200" dirty="0">
                <a:latin typeface="Times New Roman" pitchFamily="18" charset="0"/>
                <a:cs typeface="Times New Roman" pitchFamily="18" charset="0"/>
              </a:rPr>
            </a:br>
            <a:r>
              <a:rPr lang="en-US" sz="2200" b="1" dirty="0">
                <a:latin typeface="Times New Roman" pitchFamily="18" charset="0"/>
                <a:cs typeface="Times New Roman" pitchFamily="18" charset="0"/>
              </a:rPr>
              <a:t>(C)</a:t>
            </a:r>
            <a:r>
              <a:rPr lang="en-US" sz="2200" dirty="0">
                <a:latin typeface="Times New Roman" pitchFamily="18" charset="0"/>
                <a:cs typeface="Times New Roman" pitchFamily="18" charset="0"/>
              </a:rPr>
              <a:t> Same as the baud rate.   </a:t>
            </a:r>
            <a:r>
              <a:rPr lang="en-US" sz="2200" b="1" dirty="0">
                <a:latin typeface="Times New Roman" pitchFamily="18" charset="0"/>
                <a:cs typeface="Times New Roman" pitchFamily="18" charset="0"/>
              </a:rPr>
              <a:t>(D)</a:t>
            </a:r>
            <a:r>
              <a:rPr lang="en-US" sz="2200" dirty="0">
                <a:latin typeface="Times New Roman" pitchFamily="18" charset="0"/>
                <a:cs typeface="Times New Roman" pitchFamily="18" charset="0"/>
              </a:rPr>
              <a:t> None of the above</a:t>
            </a:r>
          </a:p>
          <a:p>
            <a:pPr fontAlgn="base"/>
            <a:r>
              <a:rPr lang="en-US" sz="2200" dirty="0">
                <a:latin typeface="Times New Roman" pitchFamily="18" charset="0"/>
                <a:cs typeface="Times New Roman" pitchFamily="18" charset="0"/>
              </a:rPr>
              <a:t>5. </a:t>
            </a:r>
            <a:r>
              <a:rPr lang="en-IN" sz="2200" dirty="0">
                <a:latin typeface="Times New Roman" pitchFamily="18" charset="0"/>
                <a:cs typeface="Times New Roman" pitchFamily="18" charset="0"/>
              </a:rPr>
              <a:t>Which of the following is a MAC address?</a:t>
            </a:r>
            <a:r>
              <a:rPr lang="en-US" sz="2200" dirty="0">
                <a:latin typeface="Times New Roman" pitchFamily="18" charset="0"/>
                <a:cs typeface="Times New Roman" pitchFamily="18" charset="0"/>
              </a:rPr>
              <a:t> </a:t>
            </a:r>
            <a:br>
              <a:rPr lang="en-IN" sz="2200" dirty="0">
                <a:latin typeface="Times New Roman" pitchFamily="18" charset="0"/>
                <a:cs typeface="Times New Roman" pitchFamily="18" charset="0"/>
              </a:rPr>
            </a:br>
            <a:r>
              <a:rPr lang="en-IN" sz="2200" b="1" dirty="0">
                <a:latin typeface="Times New Roman" pitchFamily="18" charset="0"/>
                <a:cs typeface="Times New Roman" pitchFamily="18" charset="0"/>
              </a:rPr>
              <a:t>(A)</a:t>
            </a:r>
            <a:r>
              <a:rPr lang="en-IN" sz="2200" dirty="0">
                <a:latin typeface="Times New Roman" pitchFamily="18" charset="0"/>
                <a:cs typeface="Times New Roman" pitchFamily="18" charset="0"/>
              </a:rPr>
              <a:t> 192.166.200.50         </a:t>
            </a:r>
            <a:r>
              <a:rPr lang="en-IN" sz="2200" b="1" dirty="0">
                <a:latin typeface="Times New Roman" pitchFamily="18" charset="0"/>
                <a:cs typeface="Times New Roman" pitchFamily="18" charset="0"/>
              </a:rPr>
              <a:t>(B)</a:t>
            </a:r>
            <a:r>
              <a:rPr lang="en-IN" sz="2200" dirty="0">
                <a:latin typeface="Times New Roman" pitchFamily="18" charset="0"/>
                <a:cs typeface="Times New Roman" pitchFamily="18" charset="0"/>
              </a:rPr>
              <a:t> 00056A:01A01A5CCA7FF60</a:t>
            </a:r>
            <a:br>
              <a:rPr lang="en-IN" sz="2200" dirty="0">
                <a:latin typeface="Times New Roman" pitchFamily="18" charset="0"/>
                <a:cs typeface="Times New Roman" pitchFamily="18" charset="0"/>
              </a:rPr>
            </a:br>
            <a:r>
              <a:rPr lang="en-IN" sz="2200" b="1" dirty="0">
                <a:latin typeface="Times New Roman" pitchFamily="18" charset="0"/>
                <a:cs typeface="Times New Roman" pitchFamily="18" charset="0"/>
              </a:rPr>
              <a:t>(C)</a:t>
            </a:r>
            <a:r>
              <a:rPr lang="en-IN" sz="2200" dirty="0">
                <a:latin typeface="Times New Roman" pitchFamily="18" charset="0"/>
                <a:cs typeface="Times New Roman" pitchFamily="18" charset="0"/>
              </a:rPr>
              <a:t> 568, Airport Road     </a:t>
            </a:r>
            <a:r>
              <a:rPr lang="en-US" sz="2200" b="1" dirty="0">
                <a:latin typeface="Times New Roman" pitchFamily="18" charset="0"/>
                <a:cs typeface="Times New Roman" pitchFamily="18" charset="0"/>
              </a:rPr>
              <a:t>(D) 01:A5:BB:A7:FF:60</a:t>
            </a:r>
          </a:p>
          <a:p>
            <a:pPr marL="457200" indent="-457200" fontAlgn="base">
              <a:buAutoNum type="arabicPeriod" startAt="6"/>
            </a:pPr>
            <a:r>
              <a:rPr lang="en-US" sz="2200" dirty="0">
                <a:latin typeface="Times New Roman" pitchFamily="18" charset="0"/>
                <a:cs typeface="Times New Roman" pitchFamily="18" charset="0"/>
              </a:rPr>
              <a:t>Pure and Slotted term related to which type of protocol-</a:t>
            </a:r>
          </a:p>
          <a:p>
            <a:pPr marL="457200" indent="-457200" fontAlgn="base"/>
            <a:r>
              <a:rPr lang="en-US" sz="2200" dirty="0">
                <a:latin typeface="Times New Roman" pitchFamily="18" charset="0"/>
                <a:cs typeface="Times New Roman" pitchFamily="18" charset="0"/>
              </a:rPr>
              <a:t>       a. CSMA      b. </a:t>
            </a:r>
            <a:r>
              <a:rPr lang="en-US" sz="2200" b="1" dirty="0">
                <a:latin typeface="Times New Roman" pitchFamily="18" charset="0"/>
                <a:cs typeface="Times New Roman" pitchFamily="18" charset="0"/>
              </a:rPr>
              <a:t>ALOHA</a:t>
            </a:r>
            <a:r>
              <a:rPr lang="en-US" sz="2200" dirty="0">
                <a:latin typeface="Times New Roman" pitchFamily="18" charset="0"/>
                <a:cs typeface="Times New Roman" pitchFamily="18" charset="0"/>
              </a:rPr>
              <a:t>     c.  Token ring     d. FDDI</a:t>
            </a:r>
          </a:p>
          <a:p>
            <a:pPr marL="457200" indent="-457200" fontAlgn="base"/>
            <a:r>
              <a:rPr lang="en-US" sz="2200" dirty="0">
                <a:latin typeface="Times New Roman" pitchFamily="18" charset="0"/>
                <a:cs typeface="Times New Roman" pitchFamily="18" charset="0"/>
              </a:rPr>
              <a:t>7.  IEEE 802.5 related to protocol-</a:t>
            </a:r>
          </a:p>
          <a:p>
            <a:pPr marL="457200" indent="-457200" fontAlgn="base"/>
            <a:r>
              <a:rPr lang="en-US" sz="2200" dirty="0">
                <a:latin typeface="Times New Roman" pitchFamily="18" charset="0"/>
                <a:cs typeface="Times New Roman" pitchFamily="18" charset="0"/>
              </a:rPr>
              <a:t>     a. Internetworking     b. Ethernet    c. </a:t>
            </a:r>
            <a:r>
              <a:rPr lang="en-US" sz="2200" b="1" dirty="0">
                <a:latin typeface="Times New Roman" pitchFamily="18" charset="0"/>
                <a:cs typeface="Times New Roman" pitchFamily="18" charset="0"/>
              </a:rPr>
              <a:t>Token ring    </a:t>
            </a:r>
            <a:r>
              <a:rPr lang="en-US" sz="2200" dirty="0">
                <a:latin typeface="Times New Roman" pitchFamily="18" charset="0"/>
                <a:cs typeface="Times New Roman" pitchFamily="18" charset="0"/>
              </a:rPr>
              <a:t>d. Token Bus</a:t>
            </a:r>
          </a:p>
          <a:p>
            <a:pPr marL="457200" indent="-457200" fontAlgn="base"/>
            <a:r>
              <a:rPr lang="en-US" sz="2200" dirty="0">
                <a:latin typeface="Times New Roman" pitchFamily="18" charset="0"/>
                <a:cs typeface="Times New Roman" pitchFamily="18" charset="0"/>
              </a:rPr>
              <a:t>8. IEEE 802.3 related to protocol-</a:t>
            </a:r>
          </a:p>
          <a:p>
            <a:pPr marL="457200" indent="-457200" fontAlgn="base"/>
            <a:r>
              <a:rPr lang="en-US" sz="2200" dirty="0">
                <a:latin typeface="Times New Roman" pitchFamily="18" charset="0"/>
                <a:cs typeface="Times New Roman" pitchFamily="18" charset="0"/>
              </a:rPr>
              <a:t>     a. Internetworking     b. </a:t>
            </a:r>
            <a:r>
              <a:rPr lang="en-US" sz="2200" b="1" dirty="0">
                <a:latin typeface="Times New Roman" pitchFamily="18" charset="0"/>
                <a:cs typeface="Times New Roman" pitchFamily="18" charset="0"/>
              </a:rPr>
              <a:t>Ethernet</a:t>
            </a:r>
            <a:r>
              <a:rPr lang="en-US" sz="2200" dirty="0">
                <a:latin typeface="Times New Roman" pitchFamily="18" charset="0"/>
                <a:cs typeface="Times New Roman" pitchFamily="18" charset="0"/>
              </a:rPr>
              <a:t>    c. Token ring    d. Token Bus</a:t>
            </a:r>
          </a:p>
          <a:p>
            <a:pPr marL="457200" indent="-457200" fontAlgn="base"/>
            <a:r>
              <a:rPr lang="en-US" sz="2200" dirty="0">
                <a:latin typeface="Times New Roman" pitchFamily="18" charset="0"/>
                <a:cs typeface="Times New Roman" pitchFamily="18" charset="0"/>
              </a:rPr>
              <a:t>9. Which combination is correct for IPv6 and IPv4 –</a:t>
            </a:r>
          </a:p>
          <a:p>
            <a:pPr marL="457200" indent="-457200" fontAlgn="base"/>
            <a:r>
              <a:rPr lang="en-US" sz="2200" dirty="0">
                <a:latin typeface="Times New Roman" pitchFamily="18" charset="0"/>
                <a:cs typeface="Times New Roman" pitchFamily="18" charset="0"/>
              </a:rPr>
              <a:t>    a. 48 &amp; 32     b. 32 &amp; 48      c. 128  &amp;  48     d. </a:t>
            </a:r>
            <a:r>
              <a:rPr lang="en-US" sz="2200" b="1" dirty="0">
                <a:latin typeface="Times New Roman" pitchFamily="18" charset="0"/>
                <a:cs typeface="Times New Roman" pitchFamily="18" charset="0"/>
              </a:rPr>
              <a:t>128 &amp; 32</a:t>
            </a:r>
          </a:p>
          <a:p>
            <a:pPr marL="457200" indent="-457200" fontAlgn="base"/>
            <a:r>
              <a:rPr lang="en-US" sz="2200" dirty="0">
                <a:latin typeface="Times New Roman" pitchFamily="18" charset="0"/>
                <a:cs typeface="Times New Roman" pitchFamily="18" charset="0"/>
              </a:rPr>
              <a:t>10.CRC method is –</a:t>
            </a:r>
          </a:p>
          <a:p>
            <a:pPr marL="457200" indent="-457200" fontAlgn="base"/>
            <a:r>
              <a:rPr lang="en-US" sz="2200" dirty="0">
                <a:latin typeface="Times New Roman" pitchFamily="18" charset="0"/>
                <a:cs typeface="Times New Roman" pitchFamily="18" charset="0"/>
              </a:rPr>
              <a:t>      a. </a:t>
            </a:r>
            <a:r>
              <a:rPr lang="en-US" sz="2200" b="1" dirty="0">
                <a:latin typeface="Times New Roman" pitchFamily="18" charset="0"/>
                <a:cs typeface="Times New Roman" pitchFamily="18" charset="0"/>
              </a:rPr>
              <a:t>Error Detection  </a:t>
            </a:r>
            <a:r>
              <a:rPr lang="en-US" sz="2200" dirty="0">
                <a:latin typeface="Times New Roman" pitchFamily="18" charset="0"/>
                <a:cs typeface="Times New Roman" pitchFamily="18" charset="0"/>
              </a:rPr>
              <a:t>b. Error Correction  c. Both   d. None of above</a:t>
            </a:r>
            <a:endParaRPr lang="en-IN" sz="2200" dirty="0">
              <a:latin typeface="Times New Roman" pitchFamily="18" charset="0"/>
              <a:cs typeface="Times New Roman" pitchFamily="18" charset="0"/>
            </a:endParaRP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itchFamily="18" charset="0"/>
                <a:cs typeface="Times New Roman"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11"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1C3D56-105B-4002-A7BA-A89B03E46351}"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124200" y="6356350"/>
            <a:ext cx="3662378" cy="501650"/>
          </a:xfrm>
        </p:spPr>
        <p:txBody>
          <a:bodyPr/>
          <a:lstStyle/>
          <a:p>
            <a:r>
              <a:rPr lang="en-IN">
                <a:latin typeface="Times New Roman" pitchFamily="18" charset="0"/>
                <a:cs typeface="Times New Roman" pitchFamily="18" charset="0"/>
              </a:rPr>
              <a:t>ACSE0602                  CN                UNIT 2</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135</a:t>
            </a:fld>
            <a:endParaRPr lang="en-US">
              <a:latin typeface="Times New Roman" pitchFamily="18" charset="0"/>
              <a:cs typeface="Times New Roman" pitchFamily="18" charset="0"/>
            </a:endParaRPr>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graphicFrame>
        <p:nvGraphicFramePr>
          <p:cNvPr id="20" name="Table 19"/>
          <p:cNvGraphicFramePr>
            <a:graphicFrameLocks noGrp="1"/>
          </p:cNvGraphicFramePr>
          <p:nvPr>
            <p:extLst>
              <p:ext uri="{D42A27DB-BD31-4B8C-83A1-F6EECF244321}">
                <p14:modId xmlns:p14="http://schemas.microsoft.com/office/powerpoint/2010/main" val="857757751"/>
              </p:ext>
            </p:extLst>
          </p:nvPr>
        </p:nvGraphicFramePr>
        <p:xfrm>
          <a:off x="857224" y="644308"/>
          <a:ext cx="7531200" cy="6030228"/>
        </p:xfrm>
        <a:graphic>
          <a:graphicData uri="http://schemas.openxmlformats.org/drawingml/2006/table">
            <a:tbl>
              <a:tblPr/>
              <a:tblGrid>
                <a:gridCol w="7531200">
                  <a:extLst>
                    <a:ext uri="{9D8B030D-6E8A-4147-A177-3AD203B41FA5}">
                      <a16:colId xmlns:a16="http://schemas.microsoft.com/office/drawing/2014/main" val="20000"/>
                    </a:ext>
                  </a:extLst>
                </a:gridCol>
              </a:tblGrid>
              <a:tr h="352925">
                <a:tc>
                  <a:txBody>
                    <a:bodyPr/>
                    <a:lstStyle/>
                    <a:p>
                      <a:pPr>
                        <a:lnSpc>
                          <a:spcPct val="115000"/>
                        </a:lnSpc>
                        <a:spcAft>
                          <a:spcPts val="0"/>
                        </a:spcAft>
                      </a:pPr>
                      <a:r>
                        <a:rPr lang="en-US" sz="2200" dirty="0">
                          <a:latin typeface="Times New Roman"/>
                          <a:ea typeface="Arial Unicode MS"/>
                          <a:cs typeface="Times New Roman"/>
                        </a:rPr>
                        <a:t>1. Name the functions of Data link layer </a:t>
                      </a:r>
                      <a:r>
                        <a:rPr lang="en-US" sz="2200" dirty="0">
                          <a:latin typeface="Times New Roman" pitchFamily="18" charset="0"/>
                          <a:cs typeface="Times New Roman" pitchFamily="18" charset="0"/>
                        </a:rPr>
                        <a:t>(CO2)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1618">
                <a:tc>
                  <a:txBody>
                    <a:bodyPr/>
                    <a:lstStyle/>
                    <a:p>
                      <a:pPr>
                        <a:lnSpc>
                          <a:spcPct val="115000"/>
                        </a:lnSpc>
                        <a:spcAft>
                          <a:spcPts val="0"/>
                        </a:spcAft>
                      </a:pPr>
                      <a:r>
                        <a:rPr lang="en-US" sz="2200" dirty="0">
                          <a:latin typeface="Times New Roman"/>
                          <a:ea typeface="Arial Unicode MS"/>
                          <a:cs typeface="Times New Roman"/>
                        </a:rPr>
                        <a:t>2. Name the error control methods at data link layer.</a:t>
                      </a:r>
                      <a:r>
                        <a:rPr lang="en-US" sz="2200" dirty="0">
                          <a:latin typeface="Times New Roman" pitchFamily="18" charset="0"/>
                          <a:cs typeface="Times New Roman" pitchFamily="18" charset="0"/>
                        </a:rPr>
                        <a:t> (CO2)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1618">
                <a:tc>
                  <a:txBody>
                    <a:bodyPr/>
                    <a:lstStyle/>
                    <a:p>
                      <a:pPr>
                        <a:lnSpc>
                          <a:spcPct val="115000"/>
                        </a:lnSpc>
                        <a:spcAft>
                          <a:spcPts val="0"/>
                        </a:spcAft>
                      </a:pPr>
                      <a:r>
                        <a:rPr lang="en-US" sz="2200" dirty="0">
                          <a:latin typeface="Times New Roman"/>
                          <a:ea typeface="Arial Unicode MS"/>
                          <a:cs typeface="Times New Roman"/>
                        </a:rPr>
                        <a:t>3. Explain the need of flow control. </a:t>
                      </a:r>
                      <a:r>
                        <a:rPr lang="en-US" sz="2200" dirty="0">
                          <a:latin typeface="Times New Roman" pitchFamily="18" charset="0"/>
                          <a:cs typeface="Times New Roman" pitchFamily="18" charset="0"/>
                        </a:rPr>
                        <a:t>(CO2)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4121">
                <a:tc>
                  <a:txBody>
                    <a:bodyPr/>
                    <a:lstStyle/>
                    <a:p>
                      <a:pPr>
                        <a:lnSpc>
                          <a:spcPct val="115000"/>
                        </a:lnSpc>
                        <a:spcAft>
                          <a:spcPts val="0"/>
                        </a:spcAft>
                      </a:pPr>
                      <a:r>
                        <a:rPr lang="en-US" sz="2200" dirty="0">
                          <a:latin typeface="Times New Roman"/>
                          <a:ea typeface="Arial Unicode MS"/>
                          <a:cs typeface="Times New Roman"/>
                        </a:rPr>
                        <a:t>4. Calculate the frame transmission time for the frame length 30 bytes  at the speed of 10Mbps. (CO2)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1618">
                <a:tc>
                  <a:txBody>
                    <a:bodyPr/>
                    <a:lstStyle/>
                    <a:p>
                      <a:pPr>
                        <a:lnSpc>
                          <a:spcPct val="115000"/>
                        </a:lnSpc>
                        <a:spcAft>
                          <a:spcPts val="0"/>
                        </a:spcAft>
                      </a:pPr>
                      <a:r>
                        <a:rPr lang="en-US" sz="2200" dirty="0">
                          <a:latin typeface="Times New Roman"/>
                          <a:ea typeface="Arial Unicode MS"/>
                          <a:cs typeface="Times New Roman"/>
                        </a:rPr>
                        <a:t>5. Name the IEEE standards for LAN.(CO2)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1618">
                <a:tc>
                  <a:txBody>
                    <a:bodyPr/>
                    <a:lstStyle/>
                    <a:p>
                      <a:pPr>
                        <a:lnSpc>
                          <a:spcPct val="115000"/>
                        </a:lnSpc>
                        <a:spcAft>
                          <a:spcPts val="0"/>
                        </a:spcAft>
                      </a:pPr>
                      <a:r>
                        <a:rPr lang="en-US" sz="2200" dirty="0">
                          <a:latin typeface="Times New Roman"/>
                          <a:ea typeface="Arial Unicode MS"/>
                          <a:cs typeface="Times New Roman"/>
                        </a:rPr>
                        <a:t>6. DQDB and FDDI standards.(CO2)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51618">
                <a:tc>
                  <a:txBody>
                    <a:bodyPr/>
                    <a:lstStyle/>
                    <a:p>
                      <a:pPr>
                        <a:lnSpc>
                          <a:spcPct val="115000"/>
                        </a:lnSpc>
                        <a:spcAft>
                          <a:spcPts val="0"/>
                        </a:spcAft>
                      </a:pPr>
                      <a:r>
                        <a:rPr lang="en-US" sz="2200" dirty="0">
                          <a:latin typeface="Times New Roman"/>
                          <a:ea typeface="Arial Unicode MS"/>
                          <a:cs typeface="Times New Roman"/>
                        </a:rPr>
                        <a:t>7. Explain the format of token in token ring topology. (CO2)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51618">
                <a:tc>
                  <a:txBody>
                    <a:bodyPr/>
                    <a:lstStyle/>
                    <a:p>
                      <a:pPr>
                        <a:lnSpc>
                          <a:spcPct val="115000"/>
                        </a:lnSpc>
                        <a:spcAft>
                          <a:spcPts val="0"/>
                        </a:spcAft>
                      </a:pPr>
                      <a:r>
                        <a:rPr lang="en-US" sz="2200" dirty="0">
                          <a:latin typeface="Times New Roman"/>
                          <a:ea typeface="Arial Unicode MS"/>
                          <a:cs typeface="Times New Roman"/>
                        </a:rPr>
                        <a:t>8. Explain the need of bit stuffing. (CO2)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1618">
                <a:tc>
                  <a:txBody>
                    <a:bodyPr/>
                    <a:lstStyle/>
                    <a:p>
                      <a:pPr>
                        <a:lnSpc>
                          <a:spcPct val="115000"/>
                        </a:lnSpc>
                        <a:spcAft>
                          <a:spcPts val="0"/>
                        </a:spcAft>
                      </a:pPr>
                      <a:r>
                        <a:rPr lang="en-US" sz="2200" dirty="0">
                          <a:latin typeface="Times New Roman"/>
                          <a:ea typeface="Arial Unicode MS"/>
                          <a:cs typeface="Times New Roman"/>
                        </a:rPr>
                        <a:t>9. find the checksum for the given data 1010000111001010(CO2)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714121">
                <a:tc>
                  <a:txBody>
                    <a:bodyPr/>
                    <a:lstStyle/>
                    <a:p>
                      <a:pPr>
                        <a:lnSpc>
                          <a:spcPct val="115000"/>
                        </a:lnSpc>
                        <a:spcAft>
                          <a:spcPts val="0"/>
                        </a:spcAft>
                      </a:pPr>
                      <a:r>
                        <a:rPr lang="en-US" sz="2200" dirty="0">
                          <a:latin typeface="Times New Roman"/>
                          <a:ea typeface="Arial Unicode MS"/>
                          <a:cs typeface="Times New Roman"/>
                        </a:rPr>
                        <a:t>20. Write the efficiency of pure aloha and slotted aloha protocol(CO2)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14121">
                <a:tc>
                  <a:txBody>
                    <a:bodyPr/>
                    <a:lstStyle/>
                    <a:p>
                      <a:pPr>
                        <a:lnSpc>
                          <a:spcPct val="115000"/>
                        </a:lnSpc>
                        <a:spcAft>
                          <a:spcPts val="0"/>
                        </a:spcAft>
                      </a:pPr>
                      <a:r>
                        <a:rPr lang="en-US" sz="2200" dirty="0">
                          <a:latin typeface="Times New Roman"/>
                          <a:ea typeface="Arial Unicode MS"/>
                          <a:cs typeface="Times New Roman"/>
                        </a:rPr>
                        <a:t>11. Calculate CRC code for given data 10011000 with given divisor x3+x2+1(CO2)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1618">
                <a:tc>
                  <a:txBody>
                    <a:bodyPr/>
                    <a:lstStyle/>
                    <a:p>
                      <a:pPr>
                        <a:lnSpc>
                          <a:spcPct val="115000"/>
                        </a:lnSpc>
                        <a:spcAft>
                          <a:spcPts val="0"/>
                        </a:spcAft>
                      </a:pPr>
                      <a:r>
                        <a:rPr lang="en-US" sz="2200" dirty="0">
                          <a:latin typeface="Times New Roman"/>
                          <a:ea typeface="Arial Unicode MS"/>
                          <a:cs typeface="Times New Roman"/>
                        </a:rPr>
                        <a:t>12. Calculate hamming code for the given 7 bit data 1101101. (CO2)</a:t>
                      </a:r>
                      <a:endParaRPr lang="en-IN" sz="2200" dirty="0">
                        <a:latin typeface="Times New Roman"/>
                        <a:ea typeface="Arial Unicode MS"/>
                        <a:cs typeface="Times New Roman"/>
                      </a:endParaRPr>
                    </a:p>
                  </a:txBody>
                  <a:tcPr marL="9642" marR="9642" marT="9642" marB="96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fontAlgn="base">
              <a:buNone/>
            </a:pPr>
            <a:r>
              <a:rPr lang="en-IN" dirty="0">
                <a:latin typeface="Times New Roman" pitchFamily="18" charset="0"/>
                <a:cs typeface="Times New Roman" pitchFamily="18" charset="0"/>
              </a:rPr>
              <a:t> 1.Sliding window ARQ generally implemented in 		(</a:t>
            </a:r>
            <a:r>
              <a:rPr lang="en-US" dirty="0">
                <a:latin typeface="Times New Roman"/>
                <a:ea typeface="Arial Unicode MS"/>
                <a:cs typeface="Times New Roman"/>
              </a:rPr>
              <a:t>CO2)</a:t>
            </a:r>
            <a:r>
              <a:rPr lang="en-IN" dirty="0">
                <a:latin typeface="Times New Roman" pitchFamily="18" charset="0"/>
                <a:cs typeface="Times New Roman" pitchFamily="18" charset="0"/>
              </a:rPr>
              <a:t> </a:t>
            </a:r>
          </a:p>
          <a:p>
            <a:pPr marL="809625" lvl="0" indent="-269875" fontAlgn="base">
              <a:buFont typeface="+mj-lt"/>
              <a:buAutoNum type="alphaLcParenR"/>
            </a:pPr>
            <a:r>
              <a:rPr lang="en-IN" dirty="0">
                <a:latin typeface="Times New Roman" pitchFamily="18" charset="0"/>
                <a:cs typeface="Times New Roman" pitchFamily="18" charset="0"/>
              </a:rPr>
              <a:t>Go-Back-N ARQ</a:t>
            </a:r>
          </a:p>
          <a:p>
            <a:pPr marL="809625" lvl="0" indent="-269875" fontAlgn="base">
              <a:buFont typeface="+mj-lt"/>
              <a:buAutoNum type="alphaLcParenR"/>
            </a:pPr>
            <a:r>
              <a:rPr lang="en-IN" dirty="0">
                <a:latin typeface="Times New Roman" pitchFamily="18" charset="0"/>
                <a:cs typeface="Times New Roman" pitchFamily="18" charset="0"/>
              </a:rPr>
              <a:t>Go-Reject-N ARQ</a:t>
            </a:r>
          </a:p>
          <a:p>
            <a:pPr marL="809625" lvl="0" indent="-269875" fontAlgn="base">
              <a:buFont typeface="+mj-lt"/>
              <a:buAutoNum type="alphaLcParenR"/>
            </a:pPr>
            <a:r>
              <a:rPr lang="en-IN" dirty="0">
                <a:latin typeface="Times New Roman" pitchFamily="18" charset="0"/>
                <a:cs typeface="Times New Roman" pitchFamily="18" charset="0"/>
              </a:rPr>
              <a:t>Selective reject ARQ</a:t>
            </a:r>
          </a:p>
          <a:p>
            <a:pPr marL="809625" lvl="0" indent="-269875" fontAlgn="base">
              <a:buFont typeface="+mj-lt"/>
              <a:buAutoNum type="alphaLcParenR"/>
            </a:pPr>
            <a:r>
              <a:rPr lang="en-IN" b="1" dirty="0">
                <a:latin typeface="Times New Roman" pitchFamily="18" charset="0"/>
                <a:cs typeface="Times New Roman" pitchFamily="18" charset="0"/>
              </a:rPr>
              <a:t>A &amp;C</a:t>
            </a:r>
            <a:endParaRPr lang="en-IN" dirty="0">
              <a:latin typeface="Times New Roman" pitchFamily="18" charset="0"/>
              <a:cs typeface="Times New Roman" pitchFamily="18" charset="0"/>
            </a:endParaRPr>
          </a:p>
          <a:p>
            <a:pPr fontAlgn="base">
              <a:buNone/>
            </a:pPr>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2. HDLC is an acronym for _______.</a:t>
            </a:r>
            <a:r>
              <a:rPr lang="en-US" dirty="0">
                <a:latin typeface="Times New Roman"/>
                <a:ea typeface="Arial Unicode MS"/>
                <a:cs typeface="Times New Roman"/>
              </a:rPr>
              <a:t> 				(CO2)</a:t>
            </a:r>
            <a:endParaRPr lang="en-IN" dirty="0">
              <a:latin typeface="Times New Roman" pitchFamily="18" charset="0"/>
              <a:cs typeface="Times New Roman" pitchFamily="18" charset="0"/>
            </a:endParaRPr>
          </a:p>
          <a:p>
            <a:pPr marL="809625" lvl="0" indent="-269875" fontAlgn="base">
              <a:buFont typeface="+mj-lt"/>
              <a:buAutoNum type="alphaLcParenR"/>
            </a:pPr>
            <a:r>
              <a:rPr lang="en-IN" dirty="0">
                <a:latin typeface="Times New Roman" pitchFamily="18" charset="0"/>
                <a:cs typeface="Times New Roman" pitchFamily="18" charset="0"/>
              </a:rPr>
              <a:t>High-duplex line communication</a:t>
            </a:r>
          </a:p>
          <a:p>
            <a:pPr marL="809625" lvl="0" indent="-269875" fontAlgn="base">
              <a:buFont typeface="+mj-lt"/>
              <a:buAutoNum type="alphaLcParenR"/>
            </a:pPr>
            <a:r>
              <a:rPr lang="en-IN" b="1" dirty="0">
                <a:latin typeface="Times New Roman" pitchFamily="18" charset="0"/>
                <a:cs typeface="Times New Roman" pitchFamily="18" charset="0"/>
              </a:rPr>
              <a:t>High-level data link control</a:t>
            </a:r>
            <a:endParaRPr lang="en-IN" dirty="0">
              <a:latin typeface="Times New Roman" pitchFamily="18" charset="0"/>
              <a:cs typeface="Times New Roman" pitchFamily="18" charset="0"/>
            </a:endParaRPr>
          </a:p>
          <a:p>
            <a:pPr marL="809625" lvl="0" indent="-269875" fontAlgn="base">
              <a:buFont typeface="+mj-lt"/>
              <a:buAutoNum type="alphaLcParenR"/>
            </a:pPr>
            <a:r>
              <a:rPr lang="en-IN" dirty="0">
                <a:latin typeface="Times New Roman" pitchFamily="18" charset="0"/>
                <a:cs typeface="Times New Roman" pitchFamily="18" charset="0"/>
              </a:rPr>
              <a:t>Half-duplex digital link combination</a:t>
            </a:r>
          </a:p>
          <a:p>
            <a:pPr marL="809625" lvl="0" indent="-269875" fontAlgn="base">
              <a:buFont typeface="+mj-lt"/>
              <a:buAutoNum type="alphaLcParenR"/>
            </a:pPr>
            <a:r>
              <a:rPr lang="en-IN" dirty="0">
                <a:latin typeface="Times New Roman" pitchFamily="18" charset="0"/>
                <a:cs typeface="Times New Roman" pitchFamily="18" charset="0"/>
              </a:rPr>
              <a:t>Host double-level circuit</a:t>
            </a:r>
          </a:p>
          <a:p>
            <a:pPr>
              <a:buNone/>
            </a:pPr>
            <a:r>
              <a:rPr lang="en-US"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77AA4E3-D950-4DAE-B6EB-E2A7A5DC8140}"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136</a:t>
            </a:fld>
            <a:endParaRPr lang="en-US">
              <a:latin typeface="Times New Roman" pitchFamily="18" charset="0"/>
              <a:cs typeface="Times New Roman"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s</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514350" indent="-514350" fontAlgn="base">
              <a:buAutoNum type="arabicPeriod" startAt="3"/>
            </a:pPr>
            <a:r>
              <a:rPr lang="en-IN" dirty="0">
                <a:latin typeface="Times New Roman" pitchFamily="18" charset="0"/>
                <a:cs typeface="Times New Roman" pitchFamily="18" charset="0"/>
              </a:rPr>
              <a:t>Which among the following represents the objectives/requirements of Data Link Layer?</a:t>
            </a:r>
            <a:r>
              <a:rPr lang="en-US" dirty="0">
                <a:latin typeface="Times New Roman"/>
                <a:ea typeface="Arial Unicode MS"/>
                <a:cs typeface="Times New Roman"/>
              </a:rPr>
              <a:t> 						(CO2)</a:t>
            </a: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r>
              <a:rPr lang="en-IN" dirty="0">
                <a:latin typeface="Times New Roman" pitchFamily="18" charset="0"/>
                <a:cs typeface="Times New Roman" pitchFamily="18" charset="0"/>
              </a:rPr>
              <a:t>a. Frame Synchronization</a:t>
            </a:r>
            <a:br>
              <a:rPr lang="en-IN" dirty="0">
                <a:latin typeface="Times New Roman" pitchFamily="18" charset="0"/>
                <a:cs typeface="Times New Roman" pitchFamily="18" charset="0"/>
              </a:rPr>
            </a:br>
            <a:r>
              <a:rPr lang="en-IN" b="1" dirty="0">
                <a:latin typeface="Times New Roman" pitchFamily="18" charset="0"/>
                <a:cs typeface="Times New Roman" pitchFamily="18" charset="0"/>
              </a:rPr>
              <a:t>b. Error &amp; Flow Control</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c. Both a &amp; b</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d. None of the above</a:t>
            </a:r>
          </a:p>
          <a:p>
            <a:pPr marL="514350" indent="-514350" fontAlgn="base">
              <a:buAutoNum type="arabicPeriod" startAt="3"/>
            </a:pPr>
            <a:endParaRPr lang="en-IN" dirty="0">
              <a:latin typeface="Times New Roman" pitchFamily="18" charset="0"/>
              <a:cs typeface="Times New Roman" pitchFamily="18" charset="0"/>
            </a:endParaRPr>
          </a:p>
          <a:p>
            <a:pPr fontAlgn="base">
              <a:buNone/>
            </a:pPr>
            <a:r>
              <a:rPr lang="en-IN" dirty="0">
                <a:latin typeface="Times New Roman" pitchFamily="18" charset="0"/>
                <a:cs typeface="Times New Roman" pitchFamily="18" charset="0"/>
              </a:rPr>
              <a:t>4.  Which feature of Go-Back-N ARQ mechanism possesses an ability to assign the sliding window in the forward direction?</a:t>
            </a:r>
            <a:r>
              <a:rPr lang="en-US" dirty="0">
                <a:latin typeface="Times New Roman"/>
                <a:ea typeface="Arial Unicode MS"/>
                <a:cs typeface="Times New Roman"/>
              </a:rPr>
              <a:t> 		(CO2)</a:t>
            </a:r>
            <a:br>
              <a:rPr lang="en-IN" dirty="0">
                <a:latin typeface="Times New Roman" pitchFamily="18" charset="0"/>
                <a:cs typeface="Times New Roman" pitchFamily="18" charset="0"/>
              </a:rPr>
            </a:br>
            <a:br>
              <a:rPr lang="en-IN" dirty="0">
                <a:latin typeface="Times New Roman" pitchFamily="18" charset="0"/>
                <a:cs typeface="Times New Roman" pitchFamily="18" charset="0"/>
              </a:rPr>
            </a:br>
            <a:r>
              <a:rPr lang="en-IN" dirty="0">
                <a:latin typeface="Times New Roman" pitchFamily="18" charset="0"/>
                <a:cs typeface="Times New Roman" pitchFamily="18" charset="0"/>
              </a:rPr>
              <a:t>a. Control Variables</a:t>
            </a:r>
            <a:br>
              <a:rPr lang="en-IN" dirty="0">
                <a:latin typeface="Times New Roman" pitchFamily="18" charset="0"/>
                <a:cs typeface="Times New Roman" pitchFamily="18" charset="0"/>
              </a:rPr>
            </a:br>
            <a:r>
              <a:rPr lang="en-IN" b="1" dirty="0">
                <a:latin typeface="Times New Roman" pitchFamily="18" charset="0"/>
                <a:cs typeface="Times New Roman" pitchFamily="18" charset="0"/>
              </a:rPr>
              <a:t>b. Sender Sliding Window</a:t>
            </a:r>
            <a:br>
              <a:rPr lang="en-IN" b="1" dirty="0">
                <a:latin typeface="Times New Roman" pitchFamily="18" charset="0"/>
                <a:cs typeface="Times New Roman" pitchFamily="18" charset="0"/>
              </a:rPr>
            </a:br>
            <a:r>
              <a:rPr lang="en-IN" dirty="0">
                <a:latin typeface="Times New Roman" pitchFamily="18" charset="0"/>
                <a:cs typeface="Times New Roman" pitchFamily="18" charset="0"/>
              </a:rPr>
              <a:t>c. Receiver Sliding Window</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d. Resending of frames</a:t>
            </a:r>
          </a:p>
          <a:p>
            <a:pPr fontAlgn="base">
              <a:buNone/>
            </a:pP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B5E0CB1-695C-4F1B-BB87-381D51F07E67}"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137</a:t>
            </a:fld>
            <a:endParaRPr lang="en-US">
              <a:latin typeface="Times New Roman" pitchFamily="18" charset="0"/>
              <a:cs typeface="Times New Roman"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s</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BBF93C-54E4-4E48-AF7A-A9DC7E6EBBDD}" type="datetime1">
              <a:rPr lang="en-US" smtClean="0"/>
              <a:t>12/23/2024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Old</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Question Papers</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Content Placeholder 8"/>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28662" y="1143000"/>
            <a:ext cx="7929618" cy="4525963"/>
          </a:xfrm>
          <a:prstGeom prst="rect">
            <a:avLst/>
          </a:prstGeom>
          <a:noFill/>
          <a:ln>
            <a:noFill/>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160846-3F95-4E39-91E0-B6A8BAB1CA7B}" type="datetime1">
              <a:rPr lang="en-US" smtClean="0"/>
              <a:t>12/23/2024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8596" y="714356"/>
            <a:ext cx="8001056" cy="5411807"/>
          </a:xfrm>
          <a:prstGeom prst="rect">
            <a:avLst/>
          </a:prstGeom>
          <a:noFill/>
          <a:ln>
            <a:noFill/>
          </a:ln>
        </p:spPr>
      </p:pic>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Title 1"/>
          <p:cNvSpPr txBox="1">
            <a:spLocks/>
          </p:cNvSpPr>
          <p:nvPr/>
        </p:nvSpPr>
        <p:spPr>
          <a:xfrm>
            <a:off x="1371600" y="285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Old</a:t>
            </a:r>
            <a:r>
              <a:rPr kumimoji="0" lang="en-US" sz="3200" b="0" i="0" u="none" strike="noStrike" kern="1200" cap="none" spc="0" normalizeH="0" noProof="0" dirty="0">
                <a:ln>
                  <a:noFill/>
                </a:ln>
                <a:solidFill>
                  <a:schemeClr val="dk1"/>
                </a:solidFill>
                <a:effectLst/>
                <a:uLnTx/>
                <a:uFillTx/>
                <a:latin typeface="Times New Roman" pitchFamily="18" charset="0"/>
                <a:cs typeface="Times New Roman" pitchFamily="18" charset="0"/>
              </a:rPr>
              <a:t> Question Papers</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E695ED22-7CD0-431A-8711-48BF561382C3}" type="datetime1">
              <a:rPr lang="en-US" smtClean="0"/>
              <a:t>12/23/2024</a:t>
            </a:fld>
            <a:endParaRPr lang="en-US"/>
          </a:p>
        </p:txBody>
      </p:sp>
      <p:sp>
        <p:nvSpPr>
          <p:cNvPr id="7" name="Slide Number Placeholder 6"/>
          <p:cNvSpPr>
            <a:spLocks noGrp="1"/>
          </p:cNvSpPr>
          <p:nvPr>
            <p:ph type="sldNum" sz="quarter" idx="12"/>
          </p:nvPr>
        </p:nvSpPr>
        <p:spPr/>
        <p:txBody>
          <a:bodyPr/>
          <a:lstStyle/>
          <a:p>
            <a:pPr>
              <a:defRPr/>
            </a:pPr>
            <a:fld id="{9DF93421-AF7B-4AAF-B9C7-702BB93C1B2A}" type="slidenum">
              <a:rPr lang="en-US"/>
              <a:pPr>
                <a:defRPr/>
              </a:pPr>
              <a:t>14</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Content</a:t>
            </a:r>
          </a:p>
        </p:txBody>
      </p:sp>
      <p:pic>
        <p:nvPicPr>
          <p:cNvPr id="5018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10" name="Content Placeholder 2"/>
          <p:cNvSpPr>
            <a:spLocks noGrp="1"/>
          </p:cNvSpPr>
          <p:nvPr>
            <p:ph idx="1"/>
          </p:nvPr>
        </p:nvSpPr>
        <p:spPr>
          <a:xfrm>
            <a:off x="785786" y="980728"/>
            <a:ext cx="7386614" cy="5472608"/>
          </a:xfrm>
        </p:spPr>
        <p:txBody>
          <a:bodyPr>
            <a:noAutofit/>
          </a:bodyPr>
          <a:lstStyle/>
          <a:p>
            <a:r>
              <a:rPr lang="en-US" sz="2200" dirty="0">
                <a:latin typeface="Times New Roman" pitchFamily="18" charset="0"/>
                <a:cs typeface="Times New Roman" pitchFamily="18" charset="0"/>
              </a:rPr>
              <a:t>Functions of data link layer</a:t>
            </a:r>
          </a:p>
          <a:p>
            <a:r>
              <a:rPr lang="en-US" sz="2200" dirty="0">
                <a:latin typeface="Times New Roman" pitchFamily="18" charset="0"/>
                <a:cs typeface="Times New Roman" pitchFamily="18" charset="0"/>
              </a:rPr>
              <a:t>Sub layers of data link layer</a:t>
            </a:r>
          </a:p>
          <a:p>
            <a:r>
              <a:rPr lang="en-US" sz="2200" dirty="0">
                <a:latin typeface="Times New Roman" pitchFamily="18" charset="0"/>
                <a:cs typeface="Times New Roman" pitchFamily="18" charset="0"/>
              </a:rPr>
              <a:t>Project 802</a:t>
            </a:r>
          </a:p>
          <a:p>
            <a:r>
              <a:rPr lang="en-US" sz="2200" dirty="0">
                <a:latin typeface="Times New Roman" pitchFamily="18" charset="0"/>
                <a:cs typeface="Times New Roman" pitchFamily="18" charset="0"/>
              </a:rPr>
              <a:t>PDU format</a:t>
            </a:r>
          </a:p>
          <a:p>
            <a:r>
              <a:rPr lang="en-US" sz="2200" dirty="0">
                <a:latin typeface="Times New Roman" pitchFamily="18" charset="0"/>
                <a:cs typeface="Times New Roman" pitchFamily="18" charset="0"/>
              </a:rPr>
              <a:t>MAC frame </a:t>
            </a:r>
          </a:p>
          <a:p>
            <a:r>
              <a:rPr lang="en-US" sz="2200" dirty="0">
                <a:latin typeface="Times New Roman" pitchFamily="18" charset="0"/>
                <a:cs typeface="Times New Roman" pitchFamily="18" charset="0"/>
              </a:rPr>
              <a:t>IEEE LAN standards </a:t>
            </a:r>
          </a:p>
          <a:p>
            <a:r>
              <a:rPr lang="en-US" sz="2200" dirty="0">
                <a:latin typeface="Times New Roman" pitchFamily="18" charset="0"/>
                <a:cs typeface="Times New Roman" pitchFamily="18" charset="0"/>
              </a:rPr>
              <a:t>Ethernet </a:t>
            </a:r>
          </a:p>
          <a:p>
            <a:r>
              <a:rPr lang="en-US" sz="2200" dirty="0">
                <a:latin typeface="Times New Roman" pitchFamily="18" charset="0"/>
                <a:cs typeface="Times New Roman" pitchFamily="18" charset="0"/>
              </a:rPr>
              <a:t>Token Ring </a:t>
            </a:r>
          </a:p>
          <a:p>
            <a:r>
              <a:rPr lang="en-US" sz="2200" dirty="0">
                <a:latin typeface="Times New Roman" pitchFamily="18" charset="0"/>
                <a:cs typeface="Times New Roman" pitchFamily="18" charset="0"/>
              </a:rPr>
              <a:t>FDDI</a:t>
            </a:r>
          </a:p>
          <a:p>
            <a:r>
              <a:rPr lang="en-US" sz="2200" dirty="0">
                <a:latin typeface="Times New Roman" pitchFamily="18" charset="0"/>
                <a:cs typeface="Times New Roman" pitchFamily="18" charset="0"/>
              </a:rPr>
              <a:t>DQDB</a:t>
            </a:r>
          </a:p>
          <a:p>
            <a:r>
              <a:rPr lang="en-US" sz="2200" dirty="0">
                <a:latin typeface="Times New Roman" pitchFamily="18" charset="0"/>
                <a:cs typeface="Times New Roman" pitchFamily="18" charset="0"/>
              </a:rPr>
              <a:t>Data Link Layer Protocols</a:t>
            </a:r>
          </a:p>
          <a:p>
            <a:r>
              <a:rPr lang="en-US" sz="2200" dirty="0">
                <a:latin typeface="Times New Roman" pitchFamily="18" charset="0"/>
                <a:cs typeface="Times New Roman" pitchFamily="18" charset="0"/>
              </a:rPr>
              <a:t>Multiple Access Protocol</a:t>
            </a:r>
          </a:p>
          <a:p>
            <a:r>
              <a:rPr lang="en-US" sz="2200" dirty="0">
                <a:latin typeface="Times New Roman" pitchFamily="18" charset="0"/>
                <a:cs typeface="Times New Roman" pitchFamily="18" charset="0"/>
              </a:rPr>
              <a:t>Flow control </a:t>
            </a:r>
          </a:p>
          <a:p>
            <a:r>
              <a:rPr lang="en-US" sz="2200" dirty="0">
                <a:latin typeface="Times New Roman" pitchFamily="18" charset="0"/>
                <a:cs typeface="Times New Roman" pitchFamily="18" charset="0"/>
              </a:rPr>
              <a:t>Error control</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a:pPr>
            <a:r>
              <a:rPr lang="en-US" sz="2200" dirty="0">
                <a:latin typeface="Times New Roman" pitchFamily="18" charset="0"/>
                <a:cs typeface="Times New Roman" pitchFamily="18" charset="0"/>
              </a:rPr>
              <a:t>Compare CSMA, CSMA/CD and CSMA/CA    	(</a:t>
            </a:r>
            <a:r>
              <a:rPr lang="en-US" dirty="0">
                <a:latin typeface="Times New Roman"/>
                <a:ea typeface="Arial Unicode MS"/>
                <a:cs typeface="Times New Roman"/>
              </a:rPr>
              <a:t>CO3)</a:t>
            </a:r>
            <a:endParaRPr lang="en-US" sz="2200" dirty="0">
              <a:latin typeface="Times New Roman" pitchFamily="18" charset="0"/>
              <a:cs typeface="Times New Roman" pitchFamily="18" charset="0"/>
            </a:endParaRPr>
          </a:p>
          <a:p>
            <a:pPr marL="514350" indent="-514350">
              <a:buFont typeface="+mj-lt"/>
              <a:buAutoNum type="arabicPeriod"/>
            </a:pPr>
            <a:endParaRPr lang="en-IN" sz="2200" dirty="0">
              <a:latin typeface="Times New Roman" pitchFamily="18" charset="0"/>
              <a:cs typeface="Times New Roman" pitchFamily="18" charset="0"/>
            </a:endParaRPr>
          </a:p>
          <a:p>
            <a:pPr marL="514350" indent="-514350">
              <a:buFont typeface="+mj-lt"/>
              <a:buAutoNum type="arabicPeriod"/>
            </a:pPr>
            <a:r>
              <a:rPr lang="en-US" sz="2200" dirty="0">
                <a:latin typeface="Times New Roman" pitchFamily="18" charset="0"/>
                <a:cs typeface="Times New Roman" pitchFamily="18" charset="0"/>
              </a:rPr>
              <a:t>Measurements of a pure aloha channel with a infinite no. of users show that 12% of the slots are idle.			(</a:t>
            </a:r>
            <a:r>
              <a:rPr lang="en-US" dirty="0">
                <a:latin typeface="Times New Roman"/>
                <a:ea typeface="Arial Unicode MS"/>
                <a:cs typeface="Times New Roman"/>
              </a:rPr>
              <a:t>CO3)</a:t>
            </a:r>
            <a:endParaRPr lang="en-US" sz="2200" dirty="0">
              <a:latin typeface="Times New Roman" pitchFamily="18" charset="0"/>
              <a:cs typeface="Times New Roman" pitchFamily="18" charset="0"/>
            </a:endParaRPr>
          </a:p>
          <a:p>
            <a:pPr marL="514350" indent="-514350">
              <a:buFont typeface="+mj-lt"/>
              <a:buAutoNum type="arabicPeriod"/>
            </a:pPr>
            <a:endParaRPr lang="en-IN" sz="22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 a) What is the offered load (G)     </a:t>
            </a:r>
          </a:p>
          <a:p>
            <a:pPr>
              <a:buNone/>
            </a:pPr>
            <a:r>
              <a:rPr lang="en-US" sz="2200" dirty="0">
                <a:latin typeface="Times New Roman" pitchFamily="18" charset="0"/>
                <a:cs typeface="Times New Roman" pitchFamily="18" charset="0"/>
              </a:rPr>
              <a:t> b) What is the throughput(S)  </a:t>
            </a:r>
          </a:p>
          <a:p>
            <a:pPr>
              <a:buNone/>
            </a:pPr>
            <a:r>
              <a:rPr lang="en-US" sz="2200" dirty="0">
                <a:latin typeface="Times New Roman" pitchFamily="18" charset="0"/>
                <a:cs typeface="Times New Roman" pitchFamily="18" charset="0"/>
              </a:rPr>
              <a:t> c) Is channel overload or under load.</a:t>
            </a:r>
            <a:endParaRPr lang="en-IN"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1893F5-B107-4B95-89E9-C10B852FCB80}"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140</a:t>
            </a:fld>
            <a:endParaRPr lang="en-US">
              <a:latin typeface="Times New Roman" pitchFamily="18" charset="0"/>
              <a:cs typeface="Times New Roman"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itchFamily="18" charset="0"/>
                <a:cs typeface="Times New Roman" pitchFamily="18" charset="0"/>
              </a:rPr>
              <a:t>Expected Questions for University Exam </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777BFF-EE21-4094-B719-5924F24B2441}"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141</a:t>
            </a:fld>
            <a:endParaRPr lang="en-US">
              <a:latin typeface="Times New Roman" pitchFamily="18" charset="0"/>
              <a:cs typeface="Times New Roman"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TextBox 8"/>
          <p:cNvSpPr txBox="1"/>
          <p:nvPr/>
        </p:nvSpPr>
        <p:spPr>
          <a:xfrm>
            <a:off x="1285852" y="1428736"/>
            <a:ext cx="6929486" cy="2462213"/>
          </a:xfrm>
          <a:prstGeom prst="rect">
            <a:avLst/>
          </a:prstGeom>
          <a:noFill/>
        </p:spPr>
        <p:txBody>
          <a:bodyPr wrap="square" rtlCol="0">
            <a:spAutoFit/>
          </a:bodyPr>
          <a:lstStyle/>
          <a:p>
            <a:pPr algn="just"/>
            <a:r>
              <a:rPr lang="en-IN" sz="2200" dirty="0">
                <a:latin typeface="Times New Roman" pitchFamily="18" charset="0"/>
                <a:cs typeface="Times New Roman" pitchFamily="18" charset="0"/>
              </a:rPr>
              <a:t>In this unit we have discussed functions of data link layer and how the data is represent at data link layer using data link layer protocols.</a:t>
            </a:r>
          </a:p>
          <a:p>
            <a:pPr algn="just"/>
            <a:r>
              <a:rPr lang="en-IN" sz="2200" dirty="0">
                <a:latin typeface="Times New Roman" pitchFamily="18" charset="0"/>
                <a:cs typeface="Times New Roman" pitchFamily="18" charset="0"/>
              </a:rPr>
              <a:t>How header is attached to the data received by network layer and error is detected and corrected at receiver site as well as flow control is managed so that receiver will not be overflow by data.</a:t>
            </a:r>
          </a:p>
        </p:txBody>
      </p:sp>
      <p:sp>
        <p:nvSpPr>
          <p:cNvPr id="2" name="Footer Placeholder 1">
            <a:extLst>
              <a:ext uri="{FF2B5EF4-FFF2-40B4-BE49-F238E27FC236}">
                <a16:creationId xmlns:a16="http://schemas.microsoft.com/office/drawing/2014/main" id="{C8CDF9C1-4543-A7F7-64DF-E8992FDF68B4}"/>
              </a:ext>
            </a:extLst>
          </p:cNvPr>
          <p:cNvSpPr>
            <a:spLocks noGrp="1"/>
          </p:cNvSpPr>
          <p:nvPr>
            <p:ph type="ftr" sz="quarter" idx="11"/>
          </p:nvPr>
        </p:nvSpPr>
        <p:spPr/>
        <p:txBody>
          <a:bodyPr/>
          <a:lstStyle/>
          <a:p>
            <a:r>
              <a:rPr lang="en-IN"/>
              <a:t>ACSE0602                  CN                UNIT 2</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F4FE2252-1E0D-453E-B0FA-E1BBA8797663}" type="datetime1">
              <a:rPr lang="en-US" smtClean="0"/>
              <a:t>12/23/2024</a:t>
            </a:fld>
            <a:endParaRPr lang="en-US"/>
          </a:p>
        </p:txBody>
      </p:sp>
      <p:sp>
        <p:nvSpPr>
          <p:cNvPr id="7" name="Slide Number Placeholder 6"/>
          <p:cNvSpPr>
            <a:spLocks noGrp="1"/>
          </p:cNvSpPr>
          <p:nvPr>
            <p:ph type="sldNum" sz="quarter" idx="12"/>
          </p:nvPr>
        </p:nvSpPr>
        <p:spPr/>
        <p:txBody>
          <a:bodyPr/>
          <a:lstStyle/>
          <a:p>
            <a:pPr>
              <a:defRPr/>
            </a:pPr>
            <a:fld id="{9DF93421-AF7B-4AAF-B9C7-702BB93C1B2A}" type="slidenum">
              <a:rPr lang="en-US"/>
              <a:pPr>
                <a:defRPr/>
              </a:pPr>
              <a:t>142</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Recap of Unit</a:t>
            </a:r>
          </a:p>
        </p:txBody>
      </p:sp>
      <p:pic>
        <p:nvPicPr>
          <p:cNvPr id="5018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10" name="Content Placeholder 2"/>
          <p:cNvSpPr>
            <a:spLocks noGrp="1"/>
          </p:cNvSpPr>
          <p:nvPr>
            <p:ph idx="1"/>
          </p:nvPr>
        </p:nvSpPr>
        <p:spPr>
          <a:xfrm>
            <a:off x="785786" y="980728"/>
            <a:ext cx="7386614" cy="5472608"/>
          </a:xfrm>
        </p:spPr>
        <p:txBody>
          <a:bodyPr>
            <a:noAutofit/>
          </a:bodyPr>
          <a:lstStyle/>
          <a:p>
            <a:r>
              <a:rPr lang="en-US" sz="2200" dirty="0">
                <a:latin typeface="Times New Roman" pitchFamily="18" charset="0"/>
                <a:cs typeface="Times New Roman" pitchFamily="18" charset="0"/>
              </a:rPr>
              <a:t>Functions of data link layer</a:t>
            </a:r>
          </a:p>
          <a:p>
            <a:r>
              <a:rPr lang="en-US" sz="2200" dirty="0">
                <a:latin typeface="Times New Roman" pitchFamily="18" charset="0"/>
                <a:cs typeface="Times New Roman" pitchFamily="18" charset="0"/>
              </a:rPr>
              <a:t>Sub layers of data link layer</a:t>
            </a:r>
          </a:p>
          <a:p>
            <a:r>
              <a:rPr lang="en-US" sz="2200" dirty="0">
                <a:latin typeface="Times New Roman" pitchFamily="18" charset="0"/>
                <a:cs typeface="Times New Roman" pitchFamily="18" charset="0"/>
              </a:rPr>
              <a:t>Project 802</a:t>
            </a:r>
          </a:p>
          <a:p>
            <a:r>
              <a:rPr lang="en-US" sz="2200" dirty="0">
                <a:latin typeface="Times New Roman" pitchFamily="18" charset="0"/>
                <a:cs typeface="Times New Roman" pitchFamily="18" charset="0"/>
              </a:rPr>
              <a:t>PDU </a:t>
            </a:r>
            <a:r>
              <a:rPr lang="en-US" sz="2200" dirty="0" err="1">
                <a:latin typeface="Times New Roman" pitchFamily="18" charset="0"/>
                <a:cs typeface="Times New Roman" pitchFamily="18" charset="0"/>
              </a:rPr>
              <a:t>format,MAC</a:t>
            </a:r>
            <a:r>
              <a:rPr lang="en-US" sz="2200" dirty="0">
                <a:latin typeface="Times New Roman" pitchFamily="18" charset="0"/>
                <a:cs typeface="Times New Roman" pitchFamily="18" charset="0"/>
              </a:rPr>
              <a:t> frame </a:t>
            </a:r>
          </a:p>
          <a:p>
            <a:r>
              <a:rPr lang="en-US" sz="2200" dirty="0">
                <a:latin typeface="Times New Roman" pitchFamily="18" charset="0"/>
                <a:cs typeface="Times New Roman" pitchFamily="18" charset="0"/>
              </a:rPr>
              <a:t>IEEE LAN standards </a:t>
            </a:r>
          </a:p>
          <a:p>
            <a:r>
              <a:rPr lang="en-US" sz="2200" dirty="0">
                <a:latin typeface="Times New Roman" pitchFamily="18" charset="0"/>
                <a:cs typeface="Times New Roman" pitchFamily="18" charset="0"/>
              </a:rPr>
              <a:t>Ethernet </a:t>
            </a:r>
          </a:p>
          <a:p>
            <a:r>
              <a:rPr lang="en-US" sz="2200" dirty="0">
                <a:latin typeface="Times New Roman" pitchFamily="18" charset="0"/>
                <a:cs typeface="Times New Roman" pitchFamily="18" charset="0"/>
              </a:rPr>
              <a:t>Token Ring </a:t>
            </a:r>
          </a:p>
          <a:p>
            <a:r>
              <a:rPr lang="en-US" sz="2200" dirty="0">
                <a:latin typeface="Times New Roman" pitchFamily="18" charset="0"/>
                <a:cs typeface="Times New Roman" pitchFamily="18" charset="0"/>
              </a:rPr>
              <a:t>FDDI</a:t>
            </a:r>
          </a:p>
          <a:p>
            <a:r>
              <a:rPr lang="en-US" sz="2200" dirty="0">
                <a:latin typeface="Times New Roman" pitchFamily="18" charset="0"/>
                <a:cs typeface="Times New Roman" pitchFamily="18" charset="0"/>
              </a:rPr>
              <a:t>DQDB</a:t>
            </a:r>
          </a:p>
          <a:p>
            <a:r>
              <a:rPr lang="en-US" sz="2200" dirty="0">
                <a:latin typeface="Times New Roman" pitchFamily="18" charset="0"/>
                <a:cs typeface="Times New Roman" pitchFamily="18" charset="0"/>
              </a:rPr>
              <a:t>Data Link Layer Protocols</a:t>
            </a:r>
          </a:p>
          <a:p>
            <a:r>
              <a:rPr lang="en-US" sz="2200" dirty="0">
                <a:latin typeface="Times New Roman" pitchFamily="18" charset="0"/>
                <a:cs typeface="Times New Roman" pitchFamily="18" charset="0"/>
              </a:rPr>
              <a:t>Multiple Access Protocol</a:t>
            </a:r>
          </a:p>
          <a:p>
            <a:r>
              <a:rPr lang="en-US" sz="2200" dirty="0">
                <a:latin typeface="Times New Roman" pitchFamily="18" charset="0"/>
                <a:cs typeface="Times New Roman" pitchFamily="18" charset="0"/>
              </a:rPr>
              <a:t>Flow control </a:t>
            </a:r>
          </a:p>
          <a:p>
            <a:r>
              <a:rPr lang="en-US" sz="2200" dirty="0">
                <a:latin typeface="Times New Roman" pitchFamily="18" charset="0"/>
                <a:cs typeface="Times New Roman" pitchFamily="18" charset="0"/>
              </a:rPr>
              <a:t>Error control</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B22591-C8C5-4426-86C9-007463541C16}"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143</a:t>
            </a:fld>
            <a:endParaRPr lang="en-US">
              <a:latin typeface="Times New Roman" pitchFamily="18" charset="0"/>
              <a:cs typeface="Times New Roman"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itchFamily="18" charset="0"/>
                <a:cs typeface="Times New Roman" pitchFamily="18" charset="0"/>
              </a:rPr>
              <a:t>References</a:t>
            </a:r>
            <a:endPar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285984" y="3929067"/>
            <a:ext cx="4177555"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Thank You</a:t>
            </a:r>
          </a:p>
        </p:txBody>
      </p:sp>
      <p:sp>
        <p:nvSpPr>
          <p:cNvPr id="10" name="TextBox 9"/>
          <p:cNvSpPr txBox="1"/>
          <p:nvPr/>
        </p:nvSpPr>
        <p:spPr>
          <a:xfrm>
            <a:off x="1214414" y="1285860"/>
            <a:ext cx="7358114" cy="2800767"/>
          </a:xfrm>
          <a:prstGeom prst="rect">
            <a:avLst/>
          </a:prstGeom>
          <a:noFill/>
        </p:spPr>
        <p:txBody>
          <a:bodyPr wrap="square" rtlCol="0">
            <a:spAutoFit/>
          </a:bodyPr>
          <a:lstStyle/>
          <a:p>
            <a:r>
              <a:rPr lang="en-IN" sz="2200" dirty="0">
                <a:latin typeface="Times New Roman" pitchFamily="18" charset="0"/>
                <a:cs typeface="Times New Roman" pitchFamily="18" charset="0"/>
              </a:rPr>
              <a:t>Books: </a:t>
            </a:r>
          </a:p>
          <a:p>
            <a:pPr marL="342900" lvl="0" indent="-342900">
              <a:buFont typeface="+mj-lt"/>
              <a:buAutoNum type="arabicPeriod"/>
            </a:pPr>
            <a:r>
              <a:rPr lang="en-US" sz="2200" dirty="0" err="1">
                <a:latin typeface="Times New Roman" pitchFamily="18" charset="0"/>
                <a:cs typeface="Times New Roman" pitchFamily="18" charset="0"/>
              </a:rPr>
              <a:t>Forouzen</a:t>
            </a:r>
            <a:r>
              <a:rPr lang="en-US" sz="2200" dirty="0">
                <a:latin typeface="Times New Roman" pitchFamily="18" charset="0"/>
                <a:cs typeface="Times New Roman" pitchFamily="18" charset="0"/>
              </a:rPr>
              <a:t>, "Data Communication and </a:t>
            </a:r>
            <a:r>
              <a:rPr lang="en-US" sz="2200" dirty="0" err="1">
                <a:latin typeface="Times New Roman" pitchFamily="18" charset="0"/>
                <a:cs typeface="Times New Roman" pitchFamily="18" charset="0"/>
              </a:rPr>
              <a:t>Networking",TMH</a:t>
            </a:r>
            <a:endParaRPr lang="en-US" sz="2200" dirty="0">
              <a:latin typeface="Times New Roman" pitchFamily="18" charset="0"/>
              <a:cs typeface="Times New Roman" pitchFamily="18" charset="0"/>
            </a:endParaRPr>
          </a:p>
          <a:p>
            <a:pPr marL="342900" lvl="0" indent="-342900">
              <a:buFont typeface="+mj-lt"/>
              <a:buAutoNum type="arabicPeriod"/>
            </a:pPr>
            <a:endParaRPr lang="en-IN" sz="2200" dirty="0">
              <a:latin typeface="Times New Roman" pitchFamily="18" charset="0"/>
              <a:cs typeface="Times New Roman" pitchFamily="18" charset="0"/>
            </a:endParaRPr>
          </a:p>
          <a:p>
            <a:pPr marL="342900" lvl="0" indent="-342900">
              <a:buFont typeface="+mj-lt"/>
              <a:buAutoNum type="arabicPeriod"/>
            </a:pPr>
            <a:r>
              <a:rPr lang="en-US" sz="2200" dirty="0">
                <a:latin typeface="Times New Roman" pitchFamily="18" charset="0"/>
                <a:cs typeface="Times New Roman" pitchFamily="18" charset="0"/>
              </a:rPr>
              <a:t>A.S. </a:t>
            </a:r>
            <a:r>
              <a:rPr lang="en-US" sz="2200" dirty="0" err="1">
                <a:latin typeface="Times New Roman" pitchFamily="18" charset="0"/>
                <a:cs typeface="Times New Roman" pitchFamily="18" charset="0"/>
              </a:rPr>
              <a:t>Tanenbaum</a:t>
            </a:r>
            <a:r>
              <a:rPr lang="en-US" sz="2200" dirty="0">
                <a:latin typeface="Times New Roman" pitchFamily="18" charset="0"/>
                <a:cs typeface="Times New Roman" pitchFamily="18" charset="0"/>
              </a:rPr>
              <a:t>, Computer Networks, Pearson Education</a:t>
            </a:r>
          </a:p>
          <a:p>
            <a:pPr marL="342900" lvl="0" indent="-342900">
              <a:buFont typeface="+mj-lt"/>
              <a:buAutoNum type="arabicPeriod"/>
            </a:pPr>
            <a:endParaRPr lang="en-IN" sz="2200" dirty="0">
              <a:latin typeface="Times New Roman" pitchFamily="18" charset="0"/>
              <a:cs typeface="Times New Roman" pitchFamily="18" charset="0"/>
            </a:endParaRPr>
          </a:p>
          <a:p>
            <a:pPr marL="342900" lvl="0" indent="-342900">
              <a:buFont typeface="+mj-lt"/>
              <a:buAutoNum type="arabicPeriod"/>
            </a:pPr>
            <a:r>
              <a:rPr lang="en-US" sz="2200" dirty="0">
                <a:latin typeface="Times New Roman" pitchFamily="18" charset="0"/>
                <a:cs typeface="Times New Roman" pitchFamily="18" charset="0"/>
              </a:rPr>
              <a:t>W. Stallings, Data and Computer Communication, </a:t>
            </a:r>
            <a:r>
              <a:rPr lang="en-US" sz="2200" dirty="0" err="1">
                <a:latin typeface="Times New Roman" pitchFamily="18" charset="0"/>
                <a:cs typeface="Times New Roman" pitchFamily="18" charset="0"/>
              </a:rPr>
              <a:t>MacmillanPress</a:t>
            </a:r>
            <a:endParaRPr lang="en-IN" sz="2200" dirty="0">
              <a:latin typeface="Times New Roman" pitchFamily="18" charset="0"/>
              <a:cs typeface="Times New Roman" pitchFamily="18" charset="0"/>
            </a:endParaRPr>
          </a:p>
          <a:p>
            <a:pPr marL="342900" indent="-342900">
              <a:buFont typeface="+mj-lt"/>
              <a:buAutoNum type="arabicPeriod"/>
            </a:pPr>
            <a:endParaRPr lang="en-IN" sz="2200" dirty="0">
              <a:latin typeface="Times New Roman" pitchFamily="18" charset="0"/>
              <a:cs typeface="Times New Roman" pitchFamily="18" charset="0"/>
            </a:endParaRPr>
          </a:p>
        </p:txBody>
      </p:sp>
      <p:sp>
        <p:nvSpPr>
          <p:cNvPr id="12"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55522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533400" y="1143000"/>
            <a:ext cx="8229600" cy="4525963"/>
          </a:xfrm>
        </p:spPr>
        <p:txBody>
          <a:bodyPr/>
          <a:lstStyle/>
          <a:p>
            <a:pPr eaLnBrk="1" hangingPunct="1">
              <a:buFont typeface="Arial" charset="0"/>
              <a:buNone/>
            </a:pPr>
            <a:endParaRPr lang="en-US" sz="1800" dirty="0"/>
          </a:p>
          <a:p>
            <a:pPr algn="just"/>
            <a:r>
              <a:rPr lang="en-US" sz="2400" dirty="0"/>
              <a:t>The objective of this course is to understand the duties of data link layer, medium access protocol like  ALOHA, CSMA,TOKEN RING &amp; FDDI. Study the flow </a:t>
            </a:r>
            <a:r>
              <a:rPr lang="en-US" sz="2400" dirty="0" err="1"/>
              <a:t>conrol</a:t>
            </a:r>
            <a:r>
              <a:rPr lang="en-US" sz="2400" dirty="0"/>
              <a:t> and error control methods. Study the IEEE 802 project about network.</a:t>
            </a:r>
            <a:endParaRPr lang="en-US" altLang="en-US" sz="2400" dirty="0"/>
          </a:p>
          <a:p>
            <a:pPr algn="just" eaLnBrk="1" hangingPunct="1">
              <a:buFont typeface="Arial" charset="0"/>
              <a:buNone/>
            </a:pPr>
            <a:endParaRPr lang="en-US" sz="2400" b="1" dirty="0"/>
          </a:p>
        </p:txBody>
      </p:sp>
      <p:sp>
        <p:nvSpPr>
          <p:cNvPr id="4" name="Date Placeholder 3"/>
          <p:cNvSpPr>
            <a:spLocks noGrp="1"/>
          </p:cNvSpPr>
          <p:nvPr>
            <p:ph type="dt" sz="quarter" idx="10"/>
          </p:nvPr>
        </p:nvSpPr>
        <p:spPr/>
        <p:txBody>
          <a:bodyPr/>
          <a:lstStyle/>
          <a:p>
            <a:pPr>
              <a:defRPr/>
            </a:pPr>
            <a:fld id="{21DDC4D8-6DA2-4E43-B30C-68B4AE2F9251}"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068F34C6-16C9-4768-838C-9DE1012B049C}" type="slidenum">
              <a:rPr lang="en-US"/>
              <a:pPr>
                <a:defRPr/>
              </a:pPr>
              <a:t>15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Unit Objective</a:t>
            </a:r>
          </a:p>
        </p:txBody>
      </p:sp>
      <p:pic>
        <p:nvPicPr>
          <p:cNvPr id="5120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563"/>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4BF16-6944-A3EE-EB1D-2B78B52FC02E}"/>
            </a:ext>
          </a:extLst>
        </p:cNvPr>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4C267299-2DB1-5763-0CC5-73E0EB5A67F2}"/>
              </a:ext>
            </a:extLst>
          </p:cNvPr>
          <p:cNvSpPr>
            <a:spLocks noGrp="1"/>
          </p:cNvSpPr>
          <p:nvPr>
            <p:ph idx="1"/>
          </p:nvPr>
        </p:nvSpPr>
        <p:spPr>
          <a:xfrm>
            <a:off x="533400" y="1143000"/>
            <a:ext cx="8229600" cy="4525963"/>
          </a:xfrm>
        </p:spPr>
        <p:txBody>
          <a:bodyPr>
            <a:normAutofit/>
          </a:bodyPr>
          <a:lstStyle/>
          <a:p>
            <a:pPr eaLnBrk="1" hangingPunct="1">
              <a:buFont typeface="Arial" charset="0"/>
              <a:buNone/>
            </a:pPr>
            <a:endParaRPr lang="en-US" sz="1800" dirty="0"/>
          </a:p>
          <a:p>
            <a:pPr algn="just"/>
            <a:r>
              <a:rPr lang="en-IN" sz="1800" dirty="0">
                <a:solidFill>
                  <a:srgbClr val="000000"/>
                </a:solidFill>
                <a:effectLst/>
                <a:ea typeface="Calibri" panose="020F0502020204030204" pitchFamily="34" charset="0"/>
              </a:rPr>
              <a:t>Data Link Layer is second layer of OSI Layered Model.</a:t>
            </a:r>
          </a:p>
          <a:p>
            <a:pPr algn="just"/>
            <a:r>
              <a:rPr lang="en-IN" sz="1800" dirty="0">
                <a:solidFill>
                  <a:srgbClr val="000000"/>
                </a:solidFill>
                <a:effectLst/>
                <a:ea typeface="Calibri" panose="020F0502020204030204" pitchFamily="34" charset="0"/>
              </a:rPr>
              <a:t>Data link layer works between two hosts which are directly connected in some sense.</a:t>
            </a:r>
            <a:endParaRPr lang="en-IN" sz="1800" dirty="0">
              <a:solidFill>
                <a:srgbClr val="000000"/>
              </a:solidFill>
              <a:ea typeface="Calibri" panose="020F0502020204030204" pitchFamily="34" charset="0"/>
            </a:endParaRPr>
          </a:p>
          <a:p>
            <a:pPr algn="just"/>
            <a:r>
              <a:rPr lang="en-IN" sz="1800" dirty="0">
                <a:solidFill>
                  <a:srgbClr val="000000"/>
                </a:solidFill>
                <a:effectLst/>
                <a:ea typeface="Calibri" panose="020F0502020204030204" pitchFamily="34" charset="0"/>
              </a:rPr>
              <a:t>This direct connection could be point to point or broadcast.</a:t>
            </a:r>
          </a:p>
          <a:p>
            <a:pPr algn="just"/>
            <a:r>
              <a:rPr lang="en-IN" sz="1800" dirty="0">
                <a:solidFill>
                  <a:srgbClr val="000000"/>
                </a:solidFill>
                <a:effectLst/>
                <a:ea typeface="Times New Roman" panose="02020603050405020304" pitchFamily="18" charset="0"/>
              </a:rPr>
              <a:t>data link layer tends to get more complex when it is dealing with multiple hosts on single collision domain.</a:t>
            </a:r>
            <a:endParaRPr lang="en-IN" sz="1800" dirty="0">
              <a:effectLst/>
              <a:ea typeface="Times New Roman" panose="02020603050405020304" pitchFamily="18" charset="0"/>
            </a:endParaRPr>
          </a:p>
          <a:p>
            <a:pPr algn="just"/>
            <a:r>
              <a:rPr lang="en-IN" sz="1800" dirty="0">
                <a:solidFill>
                  <a:srgbClr val="000000"/>
                </a:solidFill>
                <a:effectLst/>
                <a:ea typeface="Calibri" panose="020F0502020204030204" pitchFamily="34" charset="0"/>
              </a:rPr>
              <a:t>Data link layer is responsible for converting data stream to signals bit by bit and to send that over the underlying hardware. </a:t>
            </a:r>
            <a:endParaRPr lang="en-IN" sz="1800" dirty="0">
              <a:solidFill>
                <a:srgbClr val="000000"/>
              </a:solidFill>
              <a:ea typeface="Calibri" panose="020F0502020204030204" pitchFamily="34" charset="0"/>
            </a:endParaRPr>
          </a:p>
          <a:p>
            <a:pPr algn="just"/>
            <a:r>
              <a:rPr lang="en-IN" sz="1800" dirty="0">
                <a:solidFill>
                  <a:srgbClr val="000000"/>
                </a:solidFill>
                <a:effectLst/>
                <a:ea typeface="Times New Roman" panose="02020603050405020304" pitchFamily="18" charset="0"/>
              </a:rPr>
              <a:t>Data link layer picks up data from hardware which are in the form of electrical signals, assembles them in a recognizable frame format, and hands over to upper layer.</a:t>
            </a:r>
            <a:endParaRPr lang="en-IN" sz="1800" dirty="0">
              <a:effectLst/>
              <a:ea typeface="Times New Roman" panose="02020603050405020304" pitchFamily="18" charset="0"/>
            </a:endParaRPr>
          </a:p>
          <a:p>
            <a:pPr marL="0" indent="0" algn="just">
              <a:buNone/>
            </a:pPr>
            <a:r>
              <a:rPr lang="en-IN" sz="1800" dirty="0"/>
              <a:t> </a:t>
            </a:r>
          </a:p>
          <a:p>
            <a:pPr algn="just" eaLnBrk="1" hangingPunct="1">
              <a:buFont typeface="Arial" charset="0"/>
              <a:buNone/>
            </a:pPr>
            <a:endParaRPr lang="en-US" sz="2400" b="1" dirty="0"/>
          </a:p>
        </p:txBody>
      </p:sp>
      <p:sp>
        <p:nvSpPr>
          <p:cNvPr id="4" name="Date Placeholder 3">
            <a:extLst>
              <a:ext uri="{FF2B5EF4-FFF2-40B4-BE49-F238E27FC236}">
                <a16:creationId xmlns:a16="http://schemas.microsoft.com/office/drawing/2014/main" id="{E1678846-4E4E-624D-8F61-89AD5081E7FF}"/>
              </a:ext>
            </a:extLst>
          </p:cNvPr>
          <p:cNvSpPr>
            <a:spLocks noGrp="1"/>
          </p:cNvSpPr>
          <p:nvPr>
            <p:ph type="dt" sz="quarter" idx="10"/>
          </p:nvPr>
        </p:nvSpPr>
        <p:spPr/>
        <p:txBody>
          <a:bodyPr/>
          <a:lstStyle/>
          <a:p>
            <a:pPr>
              <a:defRPr/>
            </a:pPr>
            <a:fld id="{21DDC4D8-6DA2-4E43-B30C-68B4AE2F9251}" type="datetime1">
              <a:rPr lang="en-US" smtClean="0"/>
              <a:t>12/23/2024</a:t>
            </a:fld>
            <a:endParaRPr lang="en-US"/>
          </a:p>
        </p:txBody>
      </p:sp>
      <p:sp>
        <p:nvSpPr>
          <p:cNvPr id="6" name="Slide Number Placeholder 5">
            <a:extLst>
              <a:ext uri="{FF2B5EF4-FFF2-40B4-BE49-F238E27FC236}">
                <a16:creationId xmlns:a16="http://schemas.microsoft.com/office/drawing/2014/main" id="{8592EEB7-CDC8-5CAE-548A-FF90DA8AB2EB}"/>
              </a:ext>
            </a:extLst>
          </p:cNvPr>
          <p:cNvSpPr>
            <a:spLocks noGrp="1"/>
          </p:cNvSpPr>
          <p:nvPr>
            <p:ph type="sldNum" sz="quarter" idx="12"/>
          </p:nvPr>
        </p:nvSpPr>
        <p:spPr/>
        <p:txBody>
          <a:bodyPr/>
          <a:lstStyle/>
          <a:p>
            <a:pPr>
              <a:defRPr/>
            </a:pPr>
            <a:fld id="{068F34C6-16C9-4768-838C-9DE1012B049C}" type="slidenum">
              <a:rPr lang="en-US"/>
              <a:pPr>
                <a:defRPr/>
              </a:pPr>
              <a:t>16</a:t>
            </a:fld>
            <a:endParaRPr lang="en-US"/>
          </a:p>
        </p:txBody>
      </p:sp>
      <p:sp>
        <p:nvSpPr>
          <p:cNvPr id="7" name="Title 1">
            <a:extLst>
              <a:ext uri="{FF2B5EF4-FFF2-40B4-BE49-F238E27FC236}">
                <a16:creationId xmlns:a16="http://schemas.microsoft.com/office/drawing/2014/main" id="{BECB313C-4F4B-8A25-5317-C3D618A17DD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Data Link Layer (Introduction)</a:t>
            </a:r>
          </a:p>
        </p:txBody>
      </p:sp>
      <p:pic>
        <p:nvPicPr>
          <p:cNvPr id="51206" name="Picture 2" descr="E:\NIET\Project\xLogo11.png.pagespeed.ic.pydHLuCQEZ.png">
            <a:extLst>
              <a:ext uri="{FF2B5EF4-FFF2-40B4-BE49-F238E27FC236}">
                <a16:creationId xmlns:a16="http://schemas.microsoft.com/office/drawing/2014/main" id="{FA55E931-638B-9F62-A23E-0AFE1EC7A5AB}"/>
              </a:ext>
            </a:extLst>
          </p:cNvPr>
          <p:cNvPicPr>
            <a:picLocks noChangeAspect="1" noChangeArrowheads="1"/>
          </p:cNvPicPr>
          <p:nvPr/>
        </p:nvPicPr>
        <p:blipFill>
          <a:blip r:embed="rId3" cstate="print"/>
          <a:srcRect/>
          <a:stretch>
            <a:fillRect/>
          </a:stretch>
        </p:blipFill>
        <p:spPr bwMode="auto">
          <a:xfrm>
            <a:off x="0" y="0"/>
            <a:ext cx="1447800" cy="817563"/>
          </a:xfrm>
          <a:prstGeom prst="rect">
            <a:avLst/>
          </a:prstGeom>
          <a:noFill/>
          <a:ln w="9525">
            <a:noFill/>
            <a:miter lim="800000"/>
            <a:headEnd/>
            <a:tailEnd/>
          </a:ln>
        </p:spPr>
      </p:pic>
      <p:sp>
        <p:nvSpPr>
          <p:cNvPr id="9" name="Footer Placeholder 12">
            <a:extLst>
              <a:ext uri="{FF2B5EF4-FFF2-40B4-BE49-F238E27FC236}">
                <a16:creationId xmlns:a16="http://schemas.microsoft.com/office/drawing/2014/main" id="{015BD2C1-77D8-A044-1787-E1B4EE0BF327}"/>
              </a:ext>
            </a:extLst>
          </p:cNvPr>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276841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A15B2-7252-A192-38CC-9ED607E08883}"/>
            </a:ext>
          </a:extLst>
        </p:cNvPr>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EAB3A9E5-4288-30B1-ABDE-26226C4203F8}"/>
              </a:ext>
            </a:extLst>
          </p:cNvPr>
          <p:cNvSpPr>
            <a:spLocks noGrp="1"/>
          </p:cNvSpPr>
          <p:nvPr>
            <p:ph idx="1"/>
          </p:nvPr>
        </p:nvSpPr>
        <p:spPr>
          <a:xfrm>
            <a:off x="533400" y="1143000"/>
            <a:ext cx="8229600" cy="4525963"/>
          </a:xfrm>
        </p:spPr>
        <p:txBody>
          <a:bodyPr>
            <a:normAutofit/>
          </a:bodyPr>
          <a:lstStyle/>
          <a:p>
            <a:pPr eaLnBrk="1" hangingPunct="1">
              <a:buFont typeface="Arial" charset="0"/>
              <a:buNone/>
            </a:pPr>
            <a:endParaRPr lang="en-US" sz="1800" dirty="0"/>
          </a:p>
          <a:p>
            <a:pPr marL="0" indent="0">
              <a:lnSpc>
                <a:spcPct val="107000"/>
              </a:lnSpc>
              <a:spcAft>
                <a:spcPts val="800"/>
              </a:spcAft>
              <a:buNone/>
            </a:pPr>
            <a:r>
              <a:rPr lang="en-IN" sz="1800" kern="0" dirty="0">
                <a:solidFill>
                  <a:srgbClr val="000000"/>
                </a:solidFill>
                <a:effectLst/>
                <a:ea typeface="Times New Roman" panose="02020603050405020304" pitchFamily="18" charset="0"/>
              </a:rPr>
              <a:t>Data link layer has two sub-layers:</a:t>
            </a:r>
            <a:endParaRPr lang="en-IN" sz="1800" kern="100" dirty="0">
              <a:effectLst/>
              <a:ea typeface="Calibri" panose="020F0502020204030204" pitchFamily="34" charset="0"/>
            </a:endParaRPr>
          </a:p>
          <a:p>
            <a:pPr lvl="0">
              <a:lnSpc>
                <a:spcPct val="107000"/>
              </a:lnSpc>
              <a:spcAft>
                <a:spcPts val="800"/>
              </a:spcAft>
              <a:buSzPts val="1000"/>
              <a:buFont typeface="Wingdings" panose="05000000000000000000" pitchFamily="2" charset="2"/>
              <a:buChar char="Ø"/>
              <a:tabLst>
                <a:tab pos="457200" algn="l"/>
              </a:tabLst>
            </a:pPr>
            <a:r>
              <a:rPr lang="en-IN" sz="1800" b="1" kern="0" dirty="0">
                <a:solidFill>
                  <a:srgbClr val="000000"/>
                </a:solidFill>
                <a:effectLst/>
                <a:ea typeface="Times New Roman" panose="02020603050405020304" pitchFamily="18" charset="0"/>
              </a:rPr>
              <a:t>Logical Link Control:</a:t>
            </a:r>
            <a:r>
              <a:rPr lang="en-IN" sz="1800" kern="0" dirty="0">
                <a:solidFill>
                  <a:srgbClr val="000000"/>
                </a:solidFill>
                <a:effectLst/>
                <a:ea typeface="Times New Roman" panose="02020603050405020304" pitchFamily="18" charset="0"/>
              </a:rPr>
              <a:t> It deals with protocols, flow-control, and error control</a:t>
            </a:r>
            <a:endParaRPr lang="en-IN" sz="1800" kern="100" dirty="0">
              <a:solidFill>
                <a:srgbClr val="000000"/>
              </a:solidFill>
              <a:effectLst/>
              <a:ea typeface="Calibri" panose="020F0502020204030204" pitchFamily="34" charset="0"/>
            </a:endParaRPr>
          </a:p>
          <a:p>
            <a:pPr>
              <a:lnSpc>
                <a:spcPct val="107000"/>
              </a:lnSpc>
              <a:spcAft>
                <a:spcPts val="800"/>
              </a:spcAft>
              <a:buSzPts val="1000"/>
              <a:buFont typeface="Wingdings" panose="05000000000000000000" pitchFamily="2" charset="2"/>
              <a:buChar char="Ø"/>
              <a:tabLst>
                <a:tab pos="457200" algn="l"/>
              </a:tabLst>
            </a:pPr>
            <a:r>
              <a:rPr lang="en-IN" sz="1800" b="1" kern="0" dirty="0">
                <a:solidFill>
                  <a:srgbClr val="000000"/>
                </a:solidFill>
              </a:rPr>
              <a:t>Media Access Control: </a:t>
            </a:r>
            <a:r>
              <a:rPr lang="en-US" sz="1800" kern="0" dirty="0">
                <a:solidFill>
                  <a:srgbClr val="000000"/>
                </a:solidFill>
              </a:rPr>
              <a:t>MAC sublayer manages the device’s interaction, responsible for addressing frames, and also controls physical media access.</a:t>
            </a:r>
            <a:endParaRPr lang="en-IN" sz="1800" kern="0" dirty="0">
              <a:solidFill>
                <a:srgbClr val="000000"/>
              </a:solidFill>
            </a:endParaRPr>
          </a:p>
          <a:p>
            <a:pPr marL="0" indent="0" algn="just">
              <a:buNone/>
            </a:pPr>
            <a:r>
              <a:rPr lang="en-IN" sz="1800" dirty="0"/>
              <a:t> </a:t>
            </a:r>
          </a:p>
          <a:p>
            <a:pPr algn="just" eaLnBrk="1" hangingPunct="1">
              <a:buFont typeface="Arial" charset="0"/>
              <a:buNone/>
            </a:pPr>
            <a:endParaRPr lang="en-US" sz="2400" b="1" dirty="0"/>
          </a:p>
        </p:txBody>
      </p:sp>
      <p:sp>
        <p:nvSpPr>
          <p:cNvPr id="4" name="Date Placeholder 3">
            <a:extLst>
              <a:ext uri="{FF2B5EF4-FFF2-40B4-BE49-F238E27FC236}">
                <a16:creationId xmlns:a16="http://schemas.microsoft.com/office/drawing/2014/main" id="{8B17A7DC-1985-89BF-6328-1F8F80DD27C6}"/>
              </a:ext>
            </a:extLst>
          </p:cNvPr>
          <p:cNvSpPr>
            <a:spLocks noGrp="1"/>
          </p:cNvSpPr>
          <p:nvPr>
            <p:ph type="dt" sz="quarter" idx="10"/>
          </p:nvPr>
        </p:nvSpPr>
        <p:spPr/>
        <p:txBody>
          <a:bodyPr/>
          <a:lstStyle/>
          <a:p>
            <a:pPr>
              <a:defRPr/>
            </a:pPr>
            <a:fld id="{21DDC4D8-6DA2-4E43-B30C-68B4AE2F9251}" type="datetime1">
              <a:rPr lang="en-US" smtClean="0"/>
              <a:t>12/23/2024</a:t>
            </a:fld>
            <a:endParaRPr lang="en-US"/>
          </a:p>
        </p:txBody>
      </p:sp>
      <p:sp>
        <p:nvSpPr>
          <p:cNvPr id="6" name="Slide Number Placeholder 5">
            <a:extLst>
              <a:ext uri="{FF2B5EF4-FFF2-40B4-BE49-F238E27FC236}">
                <a16:creationId xmlns:a16="http://schemas.microsoft.com/office/drawing/2014/main" id="{F146AE66-3435-1EC5-502B-5AE92DAAD0BA}"/>
              </a:ext>
            </a:extLst>
          </p:cNvPr>
          <p:cNvSpPr>
            <a:spLocks noGrp="1"/>
          </p:cNvSpPr>
          <p:nvPr>
            <p:ph type="sldNum" sz="quarter" idx="12"/>
          </p:nvPr>
        </p:nvSpPr>
        <p:spPr/>
        <p:txBody>
          <a:bodyPr/>
          <a:lstStyle/>
          <a:p>
            <a:pPr>
              <a:defRPr/>
            </a:pPr>
            <a:fld id="{068F34C6-16C9-4768-838C-9DE1012B049C}" type="slidenum">
              <a:rPr lang="en-US"/>
              <a:pPr>
                <a:defRPr/>
              </a:pPr>
              <a:t>17</a:t>
            </a:fld>
            <a:endParaRPr lang="en-US"/>
          </a:p>
        </p:txBody>
      </p:sp>
      <p:sp>
        <p:nvSpPr>
          <p:cNvPr id="7" name="Title 1">
            <a:extLst>
              <a:ext uri="{FF2B5EF4-FFF2-40B4-BE49-F238E27FC236}">
                <a16:creationId xmlns:a16="http://schemas.microsoft.com/office/drawing/2014/main" id="{F1095BC6-BCEB-9070-5A74-F758A1591FD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Data Link Layer (Introduction)</a:t>
            </a:r>
          </a:p>
        </p:txBody>
      </p:sp>
      <p:pic>
        <p:nvPicPr>
          <p:cNvPr id="51206" name="Picture 2" descr="E:\NIET\Project\xLogo11.png.pagespeed.ic.pydHLuCQEZ.png">
            <a:extLst>
              <a:ext uri="{FF2B5EF4-FFF2-40B4-BE49-F238E27FC236}">
                <a16:creationId xmlns:a16="http://schemas.microsoft.com/office/drawing/2014/main" id="{E0FA4753-4650-F840-6CE5-8DDD95100486}"/>
              </a:ext>
            </a:extLst>
          </p:cNvPr>
          <p:cNvPicPr>
            <a:picLocks noChangeAspect="1" noChangeArrowheads="1"/>
          </p:cNvPicPr>
          <p:nvPr/>
        </p:nvPicPr>
        <p:blipFill>
          <a:blip r:embed="rId3" cstate="print"/>
          <a:srcRect/>
          <a:stretch>
            <a:fillRect/>
          </a:stretch>
        </p:blipFill>
        <p:spPr bwMode="auto">
          <a:xfrm>
            <a:off x="0" y="0"/>
            <a:ext cx="1447800" cy="817563"/>
          </a:xfrm>
          <a:prstGeom prst="rect">
            <a:avLst/>
          </a:prstGeom>
          <a:noFill/>
          <a:ln w="9525">
            <a:noFill/>
            <a:miter lim="800000"/>
            <a:headEnd/>
            <a:tailEnd/>
          </a:ln>
        </p:spPr>
      </p:pic>
      <p:sp>
        <p:nvSpPr>
          <p:cNvPr id="9" name="Footer Placeholder 12">
            <a:extLst>
              <a:ext uri="{FF2B5EF4-FFF2-40B4-BE49-F238E27FC236}">
                <a16:creationId xmlns:a16="http://schemas.microsoft.com/office/drawing/2014/main" id="{8BF7F97D-7C24-86EF-E345-0A6E768B92E7}"/>
              </a:ext>
            </a:extLst>
          </p:cNvPr>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439855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C1A16-FD2F-EDDE-C584-6345D6E697BB}"/>
            </a:ext>
          </a:extLst>
        </p:cNvPr>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29058FC8-B0FF-D90B-CB11-68478ACFF408}"/>
              </a:ext>
            </a:extLst>
          </p:cNvPr>
          <p:cNvSpPr>
            <a:spLocks noGrp="1"/>
          </p:cNvSpPr>
          <p:nvPr>
            <p:ph idx="1"/>
          </p:nvPr>
        </p:nvSpPr>
        <p:spPr>
          <a:xfrm>
            <a:off x="533400" y="1143000"/>
            <a:ext cx="8229600" cy="4758233"/>
          </a:xfrm>
        </p:spPr>
        <p:txBody>
          <a:bodyPr>
            <a:normAutofit/>
          </a:bodyPr>
          <a:lstStyle/>
          <a:p>
            <a:pPr eaLnBrk="1" hangingPunct="1">
              <a:buFont typeface="Arial" charset="0"/>
              <a:buNone/>
            </a:pPr>
            <a:endParaRPr lang="en-US" sz="1800" dirty="0"/>
          </a:p>
          <a:p>
            <a:pPr marL="0" indent="0" algn="just">
              <a:buNone/>
            </a:pPr>
            <a:r>
              <a:rPr lang="en-IN" sz="1800"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t> </a:t>
            </a:r>
          </a:p>
          <a:p>
            <a:pPr algn="just" eaLnBrk="1" hangingPunct="1">
              <a:buFont typeface="Arial" charset="0"/>
              <a:buNone/>
            </a:pPr>
            <a:endParaRPr lang="en-US" sz="2400" b="1" dirty="0"/>
          </a:p>
          <a:p>
            <a:pPr algn="just" eaLnBrk="1" hangingPunct="1">
              <a:buFont typeface="Arial" charset="0"/>
              <a:buNone/>
            </a:pPr>
            <a:endParaRPr lang="en-US" sz="2400" b="1" dirty="0"/>
          </a:p>
          <a:p>
            <a:pPr algn="just" eaLnBrk="1" hangingPunct="1">
              <a:buFont typeface="Arial" charset="0"/>
              <a:buNone/>
            </a:pPr>
            <a:endParaRPr lang="en-US" sz="2400" b="1" dirty="0"/>
          </a:p>
          <a:p>
            <a:pPr algn="just" eaLnBrk="1" hangingPunct="1">
              <a:buFont typeface="Arial" charset="0"/>
              <a:buNone/>
            </a:pPr>
            <a:endParaRPr lang="en-US" sz="2400" b="1" dirty="0"/>
          </a:p>
          <a:p>
            <a:pPr algn="just" eaLnBrk="1" hangingPunct="1">
              <a:buFont typeface="Arial" charset="0"/>
              <a:buNone/>
            </a:pPr>
            <a:endParaRPr lang="en-US" sz="2400" b="1" dirty="0"/>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p>
          <a:p>
            <a:endParaRPr lang="en-US" sz="2400" dirty="0">
              <a:latin typeface="Times New Roman" pitchFamily="18" charset="0"/>
              <a:cs typeface="Times New Roman" pitchFamily="18" charset="0"/>
            </a:endParaRPr>
          </a:p>
          <a:p>
            <a:endParaRPr lang="en-US" sz="2400" dirty="0"/>
          </a:p>
          <a:p>
            <a:endParaRPr lang="en-US" sz="2400" dirty="0">
              <a:latin typeface="Times New Roman" pitchFamily="18" charset="0"/>
              <a:cs typeface="Times New Roman" pitchFamily="18" charset="0"/>
            </a:endParaRPr>
          </a:p>
          <a:p>
            <a:pPr algn="just" eaLnBrk="1" hangingPunct="1">
              <a:buFont typeface="Arial" charset="0"/>
              <a:buNone/>
            </a:pPr>
            <a:endParaRPr lang="en-US" sz="2400" b="1" dirty="0"/>
          </a:p>
        </p:txBody>
      </p:sp>
      <p:sp>
        <p:nvSpPr>
          <p:cNvPr id="4" name="Date Placeholder 3">
            <a:extLst>
              <a:ext uri="{FF2B5EF4-FFF2-40B4-BE49-F238E27FC236}">
                <a16:creationId xmlns:a16="http://schemas.microsoft.com/office/drawing/2014/main" id="{B91ECE60-632A-E1BE-A048-24C594D2EAFC}"/>
              </a:ext>
            </a:extLst>
          </p:cNvPr>
          <p:cNvSpPr>
            <a:spLocks noGrp="1"/>
          </p:cNvSpPr>
          <p:nvPr>
            <p:ph type="dt" sz="quarter" idx="10"/>
          </p:nvPr>
        </p:nvSpPr>
        <p:spPr/>
        <p:txBody>
          <a:bodyPr/>
          <a:lstStyle/>
          <a:p>
            <a:pPr>
              <a:defRPr/>
            </a:pPr>
            <a:fld id="{21DDC4D8-6DA2-4E43-B30C-68B4AE2F9251}" type="datetime1">
              <a:rPr lang="en-US" smtClean="0"/>
              <a:t>12/23/2024</a:t>
            </a:fld>
            <a:endParaRPr lang="en-US"/>
          </a:p>
        </p:txBody>
      </p:sp>
      <p:sp>
        <p:nvSpPr>
          <p:cNvPr id="6" name="Slide Number Placeholder 5">
            <a:extLst>
              <a:ext uri="{FF2B5EF4-FFF2-40B4-BE49-F238E27FC236}">
                <a16:creationId xmlns:a16="http://schemas.microsoft.com/office/drawing/2014/main" id="{BE2F9817-EE2E-CB49-2FDF-610341F87A13}"/>
              </a:ext>
            </a:extLst>
          </p:cNvPr>
          <p:cNvSpPr>
            <a:spLocks noGrp="1"/>
          </p:cNvSpPr>
          <p:nvPr>
            <p:ph type="sldNum" sz="quarter" idx="12"/>
          </p:nvPr>
        </p:nvSpPr>
        <p:spPr/>
        <p:txBody>
          <a:bodyPr/>
          <a:lstStyle/>
          <a:p>
            <a:pPr>
              <a:defRPr/>
            </a:pPr>
            <a:fld id="{068F34C6-16C9-4768-838C-9DE1012B049C}" type="slidenum">
              <a:rPr lang="en-US"/>
              <a:pPr>
                <a:defRPr/>
              </a:pPr>
              <a:t>18</a:t>
            </a:fld>
            <a:endParaRPr lang="en-US"/>
          </a:p>
        </p:txBody>
      </p:sp>
      <p:sp>
        <p:nvSpPr>
          <p:cNvPr id="7" name="Title 1">
            <a:extLst>
              <a:ext uri="{FF2B5EF4-FFF2-40B4-BE49-F238E27FC236}">
                <a16:creationId xmlns:a16="http://schemas.microsoft.com/office/drawing/2014/main" id="{509EEC53-D73C-F774-2F63-E6BD7E1B518E}"/>
              </a:ext>
            </a:extLst>
          </p:cNvPr>
          <p:cNvSpPr txBox="1">
            <a:spLocks/>
          </p:cNvSpPr>
          <p:nvPr/>
        </p:nvSpPr>
        <p:spPr>
          <a:xfrm>
            <a:off x="1259632"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IN" sz="3200" b="1" kern="0" dirty="0">
              <a:solidFill>
                <a:srgbClr val="000000"/>
              </a:solidFill>
              <a:effectLst/>
              <a:ea typeface="Times New Roman" panose="02020603050405020304" pitchFamily="18" charset="0"/>
              <a:cs typeface="Times New Roman" panose="02020603050405020304" pitchFamily="18" charset="0"/>
            </a:endParaRPr>
          </a:p>
          <a:p>
            <a:pPr algn="ctr">
              <a:defRPr/>
            </a:pPr>
            <a:r>
              <a:rPr lang="en-IN" sz="3200" b="1" kern="0" dirty="0">
                <a:solidFill>
                  <a:srgbClr val="000000"/>
                </a:solidFill>
                <a:effectLst/>
                <a:ea typeface="Times New Roman" panose="02020603050405020304" pitchFamily="18" charset="0"/>
                <a:cs typeface="Times New Roman" panose="02020603050405020304" pitchFamily="18" charset="0"/>
              </a:rPr>
              <a:t>Functionality of Data-link Layer</a:t>
            </a:r>
            <a:endParaRPr lang="en-IN" sz="3200" b="1" kern="100" dirty="0">
              <a:effectLst/>
              <a:ea typeface="Calibri" panose="020F0502020204030204" pitchFamily="34" charset="0"/>
              <a:cs typeface="Times New Roman" panose="02020603050405020304" pitchFamily="18" charset="0"/>
            </a:endParaRPr>
          </a:p>
          <a:p>
            <a:pPr algn="ctr" fontAlgn="auto">
              <a:spcAft>
                <a:spcPts val="0"/>
              </a:spcAft>
              <a:defRPr/>
            </a:pPr>
            <a:endParaRPr lang="en-US" sz="3200" b="1" dirty="0"/>
          </a:p>
        </p:txBody>
      </p:sp>
      <p:pic>
        <p:nvPicPr>
          <p:cNvPr id="51206" name="Picture 2" descr="E:\NIET\Project\xLogo11.png.pagespeed.ic.pydHLuCQEZ.png">
            <a:extLst>
              <a:ext uri="{FF2B5EF4-FFF2-40B4-BE49-F238E27FC236}">
                <a16:creationId xmlns:a16="http://schemas.microsoft.com/office/drawing/2014/main" id="{4714B21B-D58C-DC1F-EF34-D5070098F567}"/>
              </a:ext>
            </a:extLst>
          </p:cNvPr>
          <p:cNvPicPr>
            <a:picLocks noChangeAspect="1" noChangeArrowheads="1"/>
          </p:cNvPicPr>
          <p:nvPr/>
        </p:nvPicPr>
        <p:blipFill>
          <a:blip r:embed="rId3" cstate="print"/>
          <a:srcRect/>
          <a:stretch>
            <a:fillRect/>
          </a:stretch>
        </p:blipFill>
        <p:spPr bwMode="auto">
          <a:xfrm>
            <a:off x="0" y="0"/>
            <a:ext cx="1447800" cy="817563"/>
          </a:xfrm>
          <a:prstGeom prst="rect">
            <a:avLst/>
          </a:prstGeom>
          <a:noFill/>
          <a:ln w="9525">
            <a:noFill/>
            <a:miter lim="800000"/>
            <a:headEnd/>
            <a:tailEnd/>
          </a:ln>
        </p:spPr>
      </p:pic>
      <p:sp>
        <p:nvSpPr>
          <p:cNvPr id="9" name="Footer Placeholder 12">
            <a:extLst>
              <a:ext uri="{FF2B5EF4-FFF2-40B4-BE49-F238E27FC236}">
                <a16:creationId xmlns:a16="http://schemas.microsoft.com/office/drawing/2014/main" id="{BEC4D864-430D-372A-63CF-1362E6A55989}"/>
              </a:ext>
            </a:extLst>
          </p:cNvPr>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pic>
        <p:nvPicPr>
          <p:cNvPr id="3" name="Picture 2">
            <a:extLst>
              <a:ext uri="{FF2B5EF4-FFF2-40B4-BE49-F238E27FC236}">
                <a16:creationId xmlns:a16="http://schemas.microsoft.com/office/drawing/2014/main" id="{616DF98E-806E-5E79-A6D2-A81BE1CECF0A}"/>
              </a:ext>
            </a:extLst>
          </p:cNvPr>
          <p:cNvPicPr>
            <a:picLocks noChangeAspect="1"/>
          </p:cNvPicPr>
          <p:nvPr/>
        </p:nvPicPr>
        <p:blipFill>
          <a:blip r:embed="rId4"/>
          <a:stretch>
            <a:fillRect/>
          </a:stretch>
        </p:blipFill>
        <p:spPr>
          <a:xfrm>
            <a:off x="2739988" y="1676001"/>
            <a:ext cx="3816424" cy="3505997"/>
          </a:xfrm>
          <a:prstGeom prst="rect">
            <a:avLst/>
          </a:prstGeom>
          <a:ln>
            <a:solidFill>
              <a:schemeClr val="tx1"/>
            </a:solidFill>
          </a:ln>
        </p:spPr>
      </p:pic>
    </p:spTree>
    <p:extLst>
      <p:ext uri="{BB962C8B-B14F-4D97-AF65-F5344CB8AC3E}">
        <p14:creationId xmlns:p14="http://schemas.microsoft.com/office/powerpoint/2010/main" val="200211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19</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p:cNvSpPr txBox="1"/>
          <p:nvPr/>
        </p:nvSpPr>
        <p:spPr>
          <a:xfrm>
            <a:off x="251520" y="1260490"/>
            <a:ext cx="8640960" cy="40626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b="1" dirty="0">
                <a:latin typeface="Times New Roman" panose="02020603050405020304" pitchFamily="18" charset="0"/>
                <a:cs typeface="Times New Roman" pitchFamily="18" charset="0"/>
              </a:rPr>
              <a:t>Framing</a:t>
            </a:r>
            <a:endParaRPr lang="en-US" kern="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spc="85"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Framing in data link layer is a point-to-point connection between the sender and receiver.</a:t>
            </a:r>
          </a:p>
          <a:p>
            <a:pPr marL="285750" indent="-285750">
              <a:buFont typeface="Arial" panose="020B0604020202020204" pitchFamily="34" charset="0"/>
              <a:buChar char="•"/>
            </a:pPr>
            <a:r>
              <a:rPr lang="en-IN" sz="1800" spc="85"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framing is the primary function of the data link layer and it provides a way to transmit data between the connected devices. </a:t>
            </a:r>
            <a:endParaRPr lang="en-IN" spc="85" dirty="0">
              <a:solidFill>
                <a:srgbClr val="000000"/>
              </a:solidFill>
              <a:latin typeface="Helvetica" panose="020B0604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spc="85" dirty="0">
                <a:solidFill>
                  <a:srgbClr val="000000"/>
                </a:solidFill>
                <a:effectLst/>
                <a:latin typeface="Helvetica" panose="020B0604020202020204" pitchFamily="34" charset="0"/>
                <a:ea typeface="Times New Roman" panose="02020603050405020304" pitchFamily="18" charset="0"/>
              </a:rPr>
              <a:t>Framing uses frames to send or receive data. The data link layer receives packets from the network layer and converts them into frames.</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spc="85" dirty="0">
                <a:solidFill>
                  <a:srgbClr val="000000"/>
                </a:solidFill>
                <a:effectLst/>
                <a:latin typeface="Helvetica" panose="020B0604020202020204" pitchFamily="34" charset="0"/>
                <a:ea typeface="Times New Roman" panose="02020603050405020304" pitchFamily="18" charset="0"/>
              </a:rPr>
              <a:t>If the frame size is too large, then the packet can be divided into smaller frames. Small frames are more efficient for flow control and error control. </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spc="85" dirty="0">
                <a:solidFill>
                  <a:srgbClr val="000000"/>
                </a:solidFill>
                <a:effectLst/>
                <a:latin typeface="Helvetica" panose="020B0604020202020204" pitchFamily="34" charset="0"/>
                <a:ea typeface="Times New Roman" panose="02020603050405020304" pitchFamily="18" charset="0"/>
              </a:rPr>
              <a:t>The data link layer needs to pack bits into frames so that each frame is distinguishable from another. The simple act of inserting a letter into an envelope separates one piece of information from another.</a:t>
            </a:r>
          </a:p>
          <a:p>
            <a:endParaRPr lang="en-US" kern="0" dirty="0">
              <a:solidFill>
                <a:srgbClr val="000000"/>
              </a:solidFill>
              <a:latin typeface="Verdana" panose="020B0604030504040204" pitchFamily="34" charset="0"/>
              <a:cs typeface="Times New Roman" pitchFamily="18" charset="0"/>
            </a:endParaRPr>
          </a:p>
        </p:txBody>
      </p:sp>
      <p:sp>
        <p:nvSpPr>
          <p:cNvPr id="12"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F518CE74-F197-49C3-B267-3AFC6443E512}" type="datetime1">
              <a:rPr lang="en-US" smtClean="0"/>
              <a:t>12/23/2024</a:t>
            </a:fld>
            <a:endParaRPr lang="en-US"/>
          </a:p>
        </p:txBody>
      </p:sp>
      <p:sp>
        <p:nvSpPr>
          <p:cNvPr id="7" name="Slide Number Placeholder 6"/>
          <p:cNvSpPr>
            <a:spLocks noGrp="1"/>
          </p:cNvSpPr>
          <p:nvPr>
            <p:ph type="sldNum" sz="quarter" idx="12"/>
          </p:nvPr>
        </p:nvSpPr>
        <p:spPr/>
        <p:txBody>
          <a:bodyPr/>
          <a:lstStyle/>
          <a:p>
            <a:pPr>
              <a:defRPr/>
            </a:pPr>
            <a:fld id="{31995F5A-1DB7-484B-B070-B8241A5A80E6}" type="slidenum">
              <a:rPr lang="en-US"/>
              <a:pPr>
                <a:defRPr/>
              </a:pPr>
              <a:t>2</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Curriculum</a:t>
            </a: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pic>
        <p:nvPicPr>
          <p:cNvPr id="3687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pic>
        <p:nvPicPr>
          <p:cNvPr id="5" name="Picture 4">
            <a:extLst>
              <a:ext uri="{FF2B5EF4-FFF2-40B4-BE49-F238E27FC236}">
                <a16:creationId xmlns:a16="http://schemas.microsoft.com/office/drawing/2014/main" id="{3205F0F8-D99F-AD9B-5A9B-079B2FE7E97D}"/>
              </a:ext>
            </a:extLst>
          </p:cNvPr>
          <p:cNvPicPr>
            <a:picLocks noChangeAspect="1"/>
          </p:cNvPicPr>
          <p:nvPr/>
        </p:nvPicPr>
        <p:blipFill>
          <a:blip r:embed="rId4"/>
          <a:stretch>
            <a:fillRect/>
          </a:stretch>
        </p:blipFill>
        <p:spPr>
          <a:xfrm>
            <a:off x="863409" y="1196752"/>
            <a:ext cx="7426612" cy="4104456"/>
          </a:xfrm>
          <a:prstGeom prst="rect">
            <a:avLst/>
          </a:prstGeom>
          <a:ln>
            <a:solidFill>
              <a:schemeClr val="tx1"/>
            </a:solid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F5694866-7AA6-76B2-7D1B-8F85E613B3C3}"/>
                  </a:ext>
                </a:extLst>
              </p14:cNvPr>
              <p14:cNvContentPartPr/>
              <p14:nvPr/>
            </p14:nvContentPartPr>
            <p14:xfrm>
              <a:off x="1001074" y="2502960"/>
              <a:ext cx="7391520" cy="142560"/>
            </p14:xfrm>
          </p:contentPart>
        </mc:Choice>
        <mc:Fallback xmlns="">
          <p:pic>
            <p:nvPicPr>
              <p:cNvPr id="2" name="Ink 1">
                <a:extLst>
                  <a:ext uri="{FF2B5EF4-FFF2-40B4-BE49-F238E27FC236}">
                    <a16:creationId xmlns:a16="http://schemas.microsoft.com/office/drawing/2014/main" id="{F5694866-7AA6-76B2-7D1B-8F85E613B3C3}"/>
                  </a:ext>
                </a:extLst>
              </p:cNvPr>
              <p:cNvPicPr/>
              <p:nvPr/>
            </p:nvPicPr>
            <p:blipFill>
              <a:blip r:embed="rId6"/>
              <a:stretch>
                <a:fillRect/>
              </a:stretch>
            </p:blipFill>
            <p:spPr>
              <a:xfrm>
                <a:off x="947434" y="2395320"/>
                <a:ext cx="74991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A7A6E400-8563-B5B4-CAD9-509904F1191B}"/>
                  </a:ext>
                </a:extLst>
              </p14:cNvPr>
              <p14:cNvContentPartPr/>
              <p14:nvPr/>
            </p14:nvContentPartPr>
            <p14:xfrm>
              <a:off x="937354" y="2504760"/>
              <a:ext cx="2546640" cy="10440"/>
            </p14:xfrm>
          </p:contentPart>
        </mc:Choice>
        <mc:Fallback xmlns="">
          <p:pic>
            <p:nvPicPr>
              <p:cNvPr id="3" name="Ink 2">
                <a:extLst>
                  <a:ext uri="{FF2B5EF4-FFF2-40B4-BE49-F238E27FC236}">
                    <a16:creationId xmlns:a16="http://schemas.microsoft.com/office/drawing/2014/main" id="{A7A6E400-8563-B5B4-CAD9-509904F1191B}"/>
                  </a:ext>
                </a:extLst>
              </p:cNvPr>
              <p:cNvPicPr/>
              <p:nvPr/>
            </p:nvPicPr>
            <p:blipFill>
              <a:blip r:embed="rId8"/>
              <a:stretch>
                <a:fillRect/>
              </a:stretch>
            </p:blipFill>
            <p:spPr>
              <a:xfrm>
                <a:off x="883354" y="2396760"/>
                <a:ext cx="26542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52948A12-082B-DBB7-6464-41F5D6596BBA}"/>
                  </a:ext>
                </a:extLst>
              </p14:cNvPr>
              <p14:cNvContentPartPr/>
              <p14:nvPr/>
            </p14:nvContentPartPr>
            <p14:xfrm>
              <a:off x="8697154" y="5039966"/>
              <a:ext cx="360" cy="360"/>
            </p14:xfrm>
          </p:contentPart>
        </mc:Choice>
        <mc:Fallback xmlns="">
          <p:pic>
            <p:nvPicPr>
              <p:cNvPr id="4" name="Ink 3">
                <a:extLst>
                  <a:ext uri="{FF2B5EF4-FFF2-40B4-BE49-F238E27FC236}">
                    <a16:creationId xmlns:a16="http://schemas.microsoft.com/office/drawing/2014/main" id="{52948A12-082B-DBB7-6464-41F5D6596BBA}"/>
                  </a:ext>
                </a:extLst>
              </p:cNvPr>
              <p:cNvPicPr/>
              <p:nvPr/>
            </p:nvPicPr>
            <p:blipFill>
              <a:blip r:embed="rId10"/>
              <a:stretch>
                <a:fillRect/>
              </a:stretch>
            </p:blipFill>
            <p:spPr>
              <a:xfrm>
                <a:off x="8643514" y="493232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54D23639-C5B0-9F51-B43C-3FD72D0645C5}"/>
                  </a:ext>
                </a:extLst>
              </p14:cNvPr>
              <p14:cNvContentPartPr/>
              <p14:nvPr/>
            </p14:nvContentPartPr>
            <p14:xfrm>
              <a:off x="-2232086" y="3853320"/>
              <a:ext cx="360" cy="360"/>
            </p14:xfrm>
          </p:contentPart>
        </mc:Choice>
        <mc:Fallback xmlns="">
          <p:pic>
            <p:nvPicPr>
              <p:cNvPr id="10" name="Ink 9">
                <a:extLst>
                  <a:ext uri="{FF2B5EF4-FFF2-40B4-BE49-F238E27FC236}">
                    <a16:creationId xmlns:a16="http://schemas.microsoft.com/office/drawing/2014/main" id="{54D23639-C5B0-9F51-B43C-3FD72D0645C5}"/>
                  </a:ext>
                </a:extLst>
              </p:cNvPr>
              <p:cNvPicPr/>
              <p:nvPr/>
            </p:nvPicPr>
            <p:blipFill>
              <a:blip r:embed="rId10"/>
              <a:stretch>
                <a:fillRect/>
              </a:stretch>
            </p:blipFill>
            <p:spPr>
              <a:xfrm>
                <a:off x="-2285726" y="37456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5BD18F1D-A786-D9C6-6CEF-64C0D0E6580D}"/>
                  </a:ext>
                </a:extLst>
              </p14:cNvPr>
              <p14:cNvContentPartPr/>
              <p14:nvPr/>
            </p14:nvContentPartPr>
            <p14:xfrm>
              <a:off x="6738394" y="4789406"/>
              <a:ext cx="360" cy="360"/>
            </p14:xfrm>
          </p:contentPart>
        </mc:Choice>
        <mc:Fallback xmlns="">
          <p:pic>
            <p:nvPicPr>
              <p:cNvPr id="11" name="Ink 10">
                <a:extLst>
                  <a:ext uri="{FF2B5EF4-FFF2-40B4-BE49-F238E27FC236}">
                    <a16:creationId xmlns:a16="http://schemas.microsoft.com/office/drawing/2014/main" id="{5BD18F1D-A786-D9C6-6CEF-64C0D0E6580D}"/>
                  </a:ext>
                </a:extLst>
              </p:cNvPr>
              <p:cNvPicPr/>
              <p:nvPr/>
            </p:nvPicPr>
            <p:blipFill>
              <a:blip r:embed="rId10"/>
              <a:stretch>
                <a:fillRect/>
              </a:stretch>
            </p:blipFill>
            <p:spPr>
              <a:xfrm>
                <a:off x="6684394" y="4681766"/>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FA9A36E7-C30A-A495-AFAA-FB8E01707139}"/>
                  </a:ext>
                </a:extLst>
              </p14:cNvPr>
              <p14:cNvContentPartPr/>
              <p14:nvPr/>
            </p14:nvContentPartPr>
            <p14:xfrm>
              <a:off x="-2057486" y="2884560"/>
              <a:ext cx="360" cy="360"/>
            </p14:xfrm>
          </p:contentPart>
        </mc:Choice>
        <mc:Fallback xmlns="">
          <p:pic>
            <p:nvPicPr>
              <p:cNvPr id="12" name="Ink 11">
                <a:extLst>
                  <a:ext uri="{FF2B5EF4-FFF2-40B4-BE49-F238E27FC236}">
                    <a16:creationId xmlns:a16="http://schemas.microsoft.com/office/drawing/2014/main" id="{FA9A36E7-C30A-A495-AFAA-FB8E01707139}"/>
                  </a:ext>
                </a:extLst>
              </p:cNvPr>
              <p:cNvPicPr/>
              <p:nvPr/>
            </p:nvPicPr>
            <p:blipFill>
              <a:blip r:embed="rId14"/>
              <a:stretch>
                <a:fillRect/>
              </a:stretch>
            </p:blipFill>
            <p:spPr>
              <a:xfrm>
                <a:off x="-2063606" y="287844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4FFBCC9B-FD7B-6BF7-C8CE-3D2FEDB81F76}"/>
                  </a:ext>
                </a:extLst>
              </p14:cNvPr>
              <p14:cNvContentPartPr/>
              <p14:nvPr/>
            </p14:nvContentPartPr>
            <p14:xfrm>
              <a:off x="-871286" y="2666486"/>
              <a:ext cx="4680" cy="4680"/>
            </p14:xfrm>
          </p:contentPart>
        </mc:Choice>
        <mc:Fallback xmlns="">
          <p:pic>
            <p:nvPicPr>
              <p:cNvPr id="13" name="Ink 12">
                <a:extLst>
                  <a:ext uri="{FF2B5EF4-FFF2-40B4-BE49-F238E27FC236}">
                    <a16:creationId xmlns:a16="http://schemas.microsoft.com/office/drawing/2014/main" id="{4FFBCC9B-FD7B-6BF7-C8CE-3D2FEDB81F76}"/>
                  </a:ext>
                </a:extLst>
              </p:cNvPr>
              <p:cNvPicPr/>
              <p:nvPr/>
            </p:nvPicPr>
            <p:blipFill>
              <a:blip r:embed="rId16"/>
              <a:stretch>
                <a:fillRect/>
              </a:stretch>
            </p:blipFill>
            <p:spPr>
              <a:xfrm>
                <a:off x="-877406" y="2660366"/>
                <a:ext cx="1692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521E2F29-9A60-9761-630F-721CE2247F2F}"/>
                  </a:ext>
                </a:extLst>
              </p14:cNvPr>
              <p14:cNvContentPartPr/>
              <p14:nvPr/>
            </p14:nvContentPartPr>
            <p14:xfrm>
              <a:off x="-2155406" y="2743166"/>
              <a:ext cx="360" cy="360"/>
            </p14:xfrm>
          </p:contentPart>
        </mc:Choice>
        <mc:Fallback xmlns="">
          <p:pic>
            <p:nvPicPr>
              <p:cNvPr id="14" name="Ink 13">
                <a:extLst>
                  <a:ext uri="{FF2B5EF4-FFF2-40B4-BE49-F238E27FC236}">
                    <a16:creationId xmlns:a16="http://schemas.microsoft.com/office/drawing/2014/main" id="{521E2F29-9A60-9761-630F-721CE2247F2F}"/>
                  </a:ext>
                </a:extLst>
              </p:cNvPr>
              <p:cNvPicPr/>
              <p:nvPr/>
            </p:nvPicPr>
            <p:blipFill>
              <a:blip r:embed="rId14"/>
              <a:stretch>
                <a:fillRect/>
              </a:stretch>
            </p:blipFill>
            <p:spPr>
              <a:xfrm>
                <a:off x="-2161526" y="2737046"/>
                <a:ext cx="12600" cy="126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4A322-6180-4499-4F1F-61B2B3DEE74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E5EA0-E34C-D92B-89D8-515C162D48EC}"/>
              </a:ext>
            </a:extLst>
          </p:cNvPr>
          <p:cNvSpPr>
            <a:spLocks noGrp="1"/>
          </p:cNvSpPr>
          <p:nvPr>
            <p:ph idx="1"/>
          </p:nvPr>
        </p:nvSpPr>
        <p:spPr>
          <a:xfrm>
            <a:off x="323528" y="1052736"/>
            <a:ext cx="8439472" cy="4544773"/>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C0AC5EAD-EB05-1AA2-1D6D-6523E228E16E}"/>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2689B9D8-A5A5-0F7A-E87C-FAE76A279BB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20</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6EC6FECF-9C48-5781-FA6E-1ECEF9EF97E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9D96BE7B-FC88-E756-3067-924B37353134}"/>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7012874-5733-6686-BF29-49F9FC3D3FC6}"/>
              </a:ext>
            </a:extLst>
          </p:cNvPr>
          <p:cNvSpPr txBox="1"/>
          <p:nvPr/>
        </p:nvSpPr>
        <p:spPr>
          <a:xfrm>
            <a:off x="323528" y="1260490"/>
            <a:ext cx="8640960" cy="30008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spc="85" dirty="0">
                <a:solidFill>
                  <a:srgbClr val="000000"/>
                </a:solidFill>
                <a:effectLst/>
                <a:latin typeface="Helvetica" panose="020B0604020202020204" pitchFamily="34" charset="0"/>
                <a:ea typeface="Times New Roman" panose="02020603050405020304" pitchFamily="18" charset="0"/>
              </a:rPr>
              <a:t>The frame is consist of four parts as follows.</a:t>
            </a:r>
            <a:endParaRPr lang="en-IN" b="1" dirty="0">
              <a:effectLst/>
              <a:latin typeface="Times New Roman" panose="02020603050405020304" pitchFamily="18" charset="0"/>
              <a:ea typeface="Times New Roman" panose="02020603050405020304" pitchFamily="18" charset="0"/>
            </a:endParaRPr>
          </a:p>
          <a:p>
            <a:pPr>
              <a:spcAft>
                <a:spcPts val="1800"/>
              </a:spcAft>
            </a:pPr>
            <a:r>
              <a:rPr lang="en-IN" b="1" spc="85" dirty="0">
                <a:solidFill>
                  <a:srgbClr val="000000"/>
                </a:solidFill>
                <a:effectLst/>
                <a:latin typeface="Helvetica" panose="020B0604020202020204" pitchFamily="34" charset="0"/>
                <a:ea typeface="Times New Roman" panose="02020603050405020304" pitchFamily="18" charset="0"/>
              </a:rPr>
              <a:t>Header–</a:t>
            </a:r>
            <a:r>
              <a:rPr lang="en-IN" spc="85" dirty="0">
                <a:solidFill>
                  <a:srgbClr val="000000"/>
                </a:solidFill>
                <a:effectLst/>
                <a:latin typeface="Helvetica" panose="020B0604020202020204" pitchFamily="34" charset="0"/>
                <a:ea typeface="Times New Roman" panose="02020603050405020304" pitchFamily="18" charset="0"/>
              </a:rPr>
              <a:t>The source and destination address is placed into the header part of the frame.</a:t>
            </a:r>
            <a:endParaRPr lang="en-IN" dirty="0">
              <a:effectLst/>
              <a:latin typeface="Times New Roman" panose="02020603050405020304" pitchFamily="18" charset="0"/>
              <a:ea typeface="Times New Roman" panose="02020603050405020304" pitchFamily="18" charset="0"/>
            </a:endParaRPr>
          </a:p>
          <a:p>
            <a:pPr algn="l">
              <a:spcAft>
                <a:spcPts val="1800"/>
              </a:spcAft>
            </a:pPr>
            <a:r>
              <a:rPr lang="en-IN" b="1" spc="85" dirty="0">
                <a:solidFill>
                  <a:srgbClr val="000000"/>
                </a:solidFill>
                <a:effectLst/>
                <a:latin typeface="Helvetica" panose="020B0604020202020204" pitchFamily="34" charset="0"/>
                <a:ea typeface="Times New Roman" panose="02020603050405020304" pitchFamily="18" charset="0"/>
              </a:rPr>
              <a:t>Payload field–</a:t>
            </a:r>
            <a:r>
              <a:rPr lang="en-IN" spc="85" dirty="0">
                <a:solidFill>
                  <a:srgbClr val="000000"/>
                </a:solidFill>
                <a:effectLst/>
                <a:latin typeface="Helvetica" panose="020B0604020202020204" pitchFamily="34" charset="0"/>
                <a:ea typeface="Times New Roman" panose="02020603050405020304" pitchFamily="18" charset="0"/>
              </a:rPr>
              <a:t>It contains the actual message or information that the sender wants to transmit to the destination machine.</a:t>
            </a:r>
            <a:endParaRPr lang="en-IN" dirty="0">
              <a:effectLst/>
              <a:latin typeface="Times New Roman" panose="02020603050405020304" pitchFamily="18" charset="0"/>
              <a:ea typeface="Times New Roman" panose="02020603050405020304" pitchFamily="18" charset="0"/>
            </a:endParaRPr>
          </a:p>
          <a:p>
            <a:pPr algn="l">
              <a:spcAft>
                <a:spcPts val="1800"/>
              </a:spcAft>
            </a:pPr>
            <a:r>
              <a:rPr lang="en-IN" b="1" spc="85" dirty="0">
                <a:solidFill>
                  <a:srgbClr val="000000"/>
                </a:solidFill>
                <a:effectLst/>
                <a:latin typeface="Helvetica" panose="020B0604020202020204" pitchFamily="34" charset="0"/>
                <a:ea typeface="Times New Roman" panose="02020603050405020304" pitchFamily="18" charset="0"/>
              </a:rPr>
              <a:t>Trailer–</a:t>
            </a:r>
            <a:r>
              <a:rPr lang="en-IN" spc="85" dirty="0">
                <a:solidFill>
                  <a:srgbClr val="000000"/>
                </a:solidFill>
                <a:effectLst/>
                <a:latin typeface="Helvetica" panose="020B0604020202020204" pitchFamily="34" charset="0"/>
                <a:ea typeface="Times New Roman" panose="02020603050405020304" pitchFamily="18" charset="0"/>
              </a:rPr>
              <a:t>The trailer comprises error detection and error correction bits.</a:t>
            </a:r>
            <a:endParaRPr lang="en-IN" dirty="0">
              <a:effectLst/>
              <a:latin typeface="Times New Roman" panose="02020603050405020304" pitchFamily="18" charset="0"/>
              <a:ea typeface="Times New Roman" panose="02020603050405020304" pitchFamily="18" charset="0"/>
            </a:endParaRPr>
          </a:p>
          <a:p>
            <a:r>
              <a:rPr lang="en-IN" b="1" spc="85"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Flag–</a:t>
            </a:r>
            <a:r>
              <a:rPr lang="en-IN" spc="85"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It shows the beginning and end of a particular frame</a:t>
            </a:r>
            <a:endParaRPr lang="en-IN" b="1" dirty="0">
              <a:effectLst/>
              <a:latin typeface="Times New Roman" panose="02020603050405020304" pitchFamily="18" charset="0"/>
              <a:ea typeface="Times New Roman" panose="02020603050405020304" pitchFamily="18" charset="0"/>
            </a:endParaRPr>
          </a:p>
          <a:p>
            <a:endParaRPr lang="en-US" kern="0" dirty="0">
              <a:solidFill>
                <a:srgbClr val="000000"/>
              </a:solidFill>
              <a:latin typeface="Verdana" panose="020B0604030504040204" pitchFamily="34" charset="0"/>
              <a:cs typeface="Times New Roman" pitchFamily="18" charset="0"/>
            </a:endParaRPr>
          </a:p>
        </p:txBody>
      </p:sp>
      <p:sp>
        <p:nvSpPr>
          <p:cNvPr id="12" name="Footer Placeholder 12">
            <a:extLst>
              <a:ext uri="{FF2B5EF4-FFF2-40B4-BE49-F238E27FC236}">
                <a16:creationId xmlns:a16="http://schemas.microsoft.com/office/drawing/2014/main" id="{B8182957-5C74-2683-37F2-F302F1B648FA}"/>
              </a:ext>
            </a:extLst>
          </p:cNvPr>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725313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25068-E090-3BB3-5193-22E9053B85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9DF02-6828-8AD3-C1F9-C6FA2CCC36E7}"/>
              </a:ext>
            </a:extLst>
          </p:cNvPr>
          <p:cNvSpPr>
            <a:spLocks noGrp="1"/>
          </p:cNvSpPr>
          <p:nvPr>
            <p:ph idx="1"/>
          </p:nvPr>
        </p:nvSpPr>
        <p:spPr>
          <a:xfrm>
            <a:off x="323528" y="925114"/>
            <a:ext cx="8439472" cy="4672396"/>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C40C5922-39CD-A8D6-17A2-AEFF39F0FFC3}"/>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C0DE0741-B603-6861-7860-F6EB8EA84303}"/>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21</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5830E347-5276-8B4D-0FF0-D4E3833CA5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E4AD69D5-5719-D11B-5E31-F54200B073D6}"/>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5831CE5-DD9F-4294-9326-38F2589D8393}"/>
              </a:ext>
            </a:extLst>
          </p:cNvPr>
          <p:cNvSpPr txBox="1"/>
          <p:nvPr/>
        </p:nvSpPr>
        <p:spPr>
          <a:xfrm>
            <a:off x="251520" y="817164"/>
            <a:ext cx="8712968" cy="62281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frame is consist of four parts as follows.</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Header–</a:t>
            </a:r>
            <a:r>
              <a:rPr lang="en-IN"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source and destination address is placed into the header part of the frame.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Payload field–</a:t>
            </a:r>
            <a:r>
              <a:rPr lang="en-IN"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contains the actual message or information that the sender wants to transmit to the destination machine.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Trailer–</a:t>
            </a:r>
            <a:r>
              <a:rPr lang="en-IN"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trailer comprises error detection and error correction bits.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Flag–</a:t>
            </a:r>
            <a:r>
              <a:rPr lang="en-IN"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shows the beginning and end of a particular frame.</a:t>
            </a:r>
          </a:p>
          <a:p>
            <a:endParaRPr lang="en-IN" b="1" spc="8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b="1" spc="85"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data link layer used two type of framing</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Fixed Size Framing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Variable Size Framing</a:t>
            </a:r>
          </a:p>
          <a:p>
            <a:pPr>
              <a:lnSpc>
                <a:spcPct val="107000"/>
              </a:lnSpc>
              <a:spcBef>
                <a:spcPts val="200"/>
              </a:spcBef>
              <a:spcAft>
                <a:spcPts val="1500"/>
              </a:spcAft>
            </a:pPr>
            <a:r>
              <a:rPr lang="en-IN" sz="1800" b="1" kern="1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Fixed Size Framing </a:t>
            </a:r>
            <a:r>
              <a:rPr lang="en-IN" sz="1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frame has a fixed size. In fixed-size framing, there is no need for defining the boundaries of the frames to mark the beginning and end of a frame.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800"/>
              </a:spcAft>
            </a:pPr>
            <a:r>
              <a:rPr lang="en-IN" sz="1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example- This type of framing is used in ATMs, Wide area networks. They use frames of fixed size called cells.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effectLst/>
              <a:latin typeface="Times New Roman" panose="02020603050405020304" pitchFamily="18" charset="0"/>
              <a:ea typeface="Times New Roman" panose="02020603050405020304" pitchFamily="18" charset="0"/>
            </a:endParaRPr>
          </a:p>
          <a:p>
            <a:endParaRPr lang="en-US" kern="0" dirty="0">
              <a:solidFill>
                <a:srgbClr val="000000"/>
              </a:solidFill>
              <a:latin typeface="Verdana" panose="020B0604030504040204" pitchFamily="34" charset="0"/>
              <a:cs typeface="Times New Roman" pitchFamily="18" charset="0"/>
            </a:endParaRPr>
          </a:p>
        </p:txBody>
      </p:sp>
      <p:sp>
        <p:nvSpPr>
          <p:cNvPr id="12" name="Footer Placeholder 12">
            <a:extLst>
              <a:ext uri="{FF2B5EF4-FFF2-40B4-BE49-F238E27FC236}">
                <a16:creationId xmlns:a16="http://schemas.microsoft.com/office/drawing/2014/main" id="{DD34ACB7-A6A9-E5FA-027F-C605F70B544A}"/>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646264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F2B2F-A8B1-B8A3-7F02-7B5F08832A3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504CE-1223-7A64-19A5-B2126C975E2A}"/>
              </a:ext>
            </a:extLst>
          </p:cNvPr>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CBF86B47-2303-8118-76C2-754452275136}"/>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BF0EF3C7-C9FA-5E72-77E3-04A10E6173F1}"/>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3BAE92DA-8563-7FF2-6637-3A15B8ED5FC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539E4B1D-33E5-B7EB-5902-10B9ECD6C0A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01646E00-86E8-3135-648C-15D4925D30E2}"/>
              </a:ext>
            </a:extLst>
          </p:cNvPr>
          <p:cNvSpPr txBox="1"/>
          <p:nvPr/>
        </p:nvSpPr>
        <p:spPr>
          <a:xfrm>
            <a:off x="179512" y="908720"/>
            <a:ext cx="8784976" cy="49880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Bef>
                <a:spcPts val="200"/>
              </a:spcBef>
              <a:spcAft>
                <a:spcPts val="1500"/>
              </a:spcAft>
            </a:pPr>
            <a:r>
              <a:rPr lang="en-IN" sz="1800" b="1" kern="1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Fixed Size Framing </a:t>
            </a:r>
            <a:r>
              <a:rPr lang="en-IN"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frame has a fixed size. In fixed-size framing, there is no need for defining the boundaries of the frames to mark the beginning and end of a frame. For example- This type of framing is used in ATMs, Wide area networks. They use frames of fixed size called cells.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Bef>
                <a:spcPts val="200"/>
              </a:spcBef>
              <a:spcAft>
                <a:spcPts val="1500"/>
              </a:spcAft>
            </a:pPr>
            <a:r>
              <a:rPr lang="en-IN" sz="1800" b="1" kern="1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Variable Size Framing</a:t>
            </a:r>
            <a:endParaRPr lang="en-IN" sz="18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spcAft>
                <a:spcPts val="1800"/>
              </a:spcAft>
            </a:pPr>
            <a:r>
              <a:rPr lang="en-IN" sz="1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variable size framing, we need a way to define the end of the frame and the beginning of the next frame. This is used in local area networks.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1800"/>
              </a:spcAft>
            </a:pPr>
            <a:r>
              <a:rPr lang="en-IN" sz="1800"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There are two methods to define the frame boundaries, such as length field and end decimetre.</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800"/>
              </a:spcAft>
            </a:pPr>
            <a:r>
              <a:rPr lang="en-IN" sz="1800" b="1"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Length field</a:t>
            </a:r>
            <a:r>
              <a:rPr lang="en-IN" sz="1800"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determine the length of the field, a length field is used. It is used in Ethernet (1EEE 802.3).</a:t>
            </a: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1800"/>
              </a:spcAft>
            </a:pPr>
            <a:r>
              <a:rPr lang="en-IN" sz="1800" b="1"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End Delimiter</a:t>
            </a:r>
            <a:r>
              <a:rPr lang="en-IN" sz="1800"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identify the size of the frame, a pattern is used as a delimiter. This method is used in the token ring. In short, it is called an ED. </a:t>
            </a:r>
            <a:endParaRPr lang="en-US" kern="0" dirty="0">
              <a:solidFill>
                <a:srgbClr val="000000"/>
              </a:solidFill>
              <a:latin typeface="Verdana" panose="020B0604030504040204" pitchFamily="34" charset="0"/>
              <a:cs typeface="Times New Roman" pitchFamily="18" charset="0"/>
            </a:endParaRPr>
          </a:p>
        </p:txBody>
      </p:sp>
      <p:sp>
        <p:nvSpPr>
          <p:cNvPr id="12" name="Footer Placeholder 12">
            <a:extLst>
              <a:ext uri="{FF2B5EF4-FFF2-40B4-BE49-F238E27FC236}">
                <a16:creationId xmlns:a16="http://schemas.microsoft.com/office/drawing/2014/main" id="{414F35D4-5FEB-2AE6-1D80-AADB64214ABE}"/>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2388017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F19B8-9DC4-5D67-D4DB-6283B44373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F2FAE-9108-9527-0B5B-6E63A936A220}"/>
              </a:ext>
            </a:extLst>
          </p:cNvPr>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460EF97-5407-A34E-CDC4-310833116888}"/>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00C165C1-6329-0529-D3BB-2B964B03DB64}"/>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23</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D810A81B-CBE2-E85F-B9D6-534C77A45FB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BDD0C7DD-2F49-0E8A-BCE4-FC944CC2C729}"/>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11C11DF-D21C-2B3C-4B74-C49E072F8168}"/>
              </a:ext>
            </a:extLst>
          </p:cNvPr>
          <p:cNvSpPr txBox="1"/>
          <p:nvPr/>
        </p:nvSpPr>
        <p:spPr>
          <a:xfrm>
            <a:off x="179512" y="908720"/>
            <a:ext cx="8784976" cy="4089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Bef>
                <a:spcPts val="200"/>
              </a:spcBef>
              <a:spcAft>
                <a:spcPts val="1500"/>
              </a:spcAft>
            </a:pPr>
            <a:r>
              <a:rPr lang="en-IN" sz="1800"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Two methods are used to avoid this situation if the pattern occurs in the message.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Character Oriented Approach ( Byte Stuffing)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Bit Oriented Approach (Bit Stuffing)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800"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Byte stuffing is the process of adding an extra byte when there is a flag or escape character in the text. </a:t>
            </a:r>
          </a:p>
          <a:p>
            <a:pPr>
              <a:lnSpc>
                <a:spcPct val="107000"/>
              </a:lnSpc>
              <a:spcAft>
                <a:spcPts val="800"/>
              </a:spcAft>
              <a:buSzPts val="1000"/>
              <a:tabLst>
                <a:tab pos="457200" algn="l"/>
              </a:tabLst>
            </a:pPr>
            <a:r>
              <a:rPr lang="en-IN" sz="1800" spc="8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sender sends the frame by adding 3 extra ESC bits and the destination machine received the frame and it removes the extra bits to covert the frame into the same message.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effectLst/>
              <a:latin typeface="Times New Roman" panose="02020603050405020304" pitchFamily="18" charset="0"/>
              <a:ea typeface="Times New Roman" panose="02020603050405020304" pitchFamily="18" charset="0"/>
            </a:endParaRPr>
          </a:p>
          <a:p>
            <a:endParaRPr lang="en-US" kern="0" dirty="0">
              <a:solidFill>
                <a:srgbClr val="000000"/>
              </a:solidFill>
              <a:latin typeface="Verdana" panose="020B0604030504040204" pitchFamily="34" charset="0"/>
              <a:cs typeface="Times New Roman" pitchFamily="18" charset="0"/>
            </a:endParaRPr>
          </a:p>
        </p:txBody>
      </p:sp>
      <p:sp>
        <p:nvSpPr>
          <p:cNvPr id="12" name="Footer Placeholder 12">
            <a:extLst>
              <a:ext uri="{FF2B5EF4-FFF2-40B4-BE49-F238E27FC236}">
                <a16:creationId xmlns:a16="http://schemas.microsoft.com/office/drawing/2014/main" id="{02C3A15E-7827-21B8-29CB-5A6CBD6C2B48}"/>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FB9CA7E0-0C1F-9B2F-1619-ABB84F662CB6}"/>
              </a:ext>
            </a:extLst>
          </p:cNvPr>
          <p:cNvPicPr>
            <a:picLocks noChangeAspect="1"/>
          </p:cNvPicPr>
          <p:nvPr/>
        </p:nvPicPr>
        <p:blipFill>
          <a:blip r:embed="rId3"/>
          <a:stretch>
            <a:fillRect/>
          </a:stretch>
        </p:blipFill>
        <p:spPr>
          <a:xfrm>
            <a:off x="755576" y="3929583"/>
            <a:ext cx="7416824" cy="2274762"/>
          </a:xfrm>
          <a:prstGeom prst="rect">
            <a:avLst/>
          </a:prstGeom>
        </p:spPr>
      </p:pic>
    </p:spTree>
    <p:extLst>
      <p:ext uri="{BB962C8B-B14F-4D97-AF65-F5344CB8AC3E}">
        <p14:creationId xmlns:p14="http://schemas.microsoft.com/office/powerpoint/2010/main" val="201421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16F54-A5B4-1C68-17CE-E2F9E55E39D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43EE1-3757-E59F-217A-83C9FC0D7640}"/>
              </a:ext>
            </a:extLst>
          </p:cNvPr>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11B7463-5208-BD08-D9A8-3EA6D423ED9C}"/>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7924E69C-383E-4592-F85E-0421E4DDBED0}"/>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24</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8420C90C-8FB6-F2B1-20BC-1D2D58B2105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705B6751-A853-B0C3-CC32-6BF3D55BEE70}"/>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C75CF00-F0AC-3641-052E-0A3282F6C031}"/>
              </a:ext>
            </a:extLst>
          </p:cNvPr>
          <p:cNvSpPr txBox="1"/>
          <p:nvPr/>
        </p:nvSpPr>
        <p:spPr>
          <a:xfrm>
            <a:off x="179512" y="908720"/>
            <a:ext cx="8784976" cy="28457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1800"/>
              </a:spcAft>
            </a:pPr>
            <a:r>
              <a:rPr lang="en-IN" sz="1800" spc="85" dirty="0">
                <a:solidFill>
                  <a:srgbClr val="000000"/>
                </a:solidFill>
                <a:effectLst/>
                <a:latin typeface="Helvetica" panose="020B0604020202020204" pitchFamily="34" charset="0"/>
                <a:ea typeface="Times New Roman" panose="02020603050405020304" pitchFamily="18" charset="0"/>
              </a:rPr>
              <a:t>Bit stuffing is done at the sender end and bit removal at the receiver end.</a:t>
            </a:r>
            <a:endParaRPr lang="en-IN" sz="1800" dirty="0">
              <a:effectLst/>
              <a:latin typeface="Times New Roman" panose="02020603050405020304" pitchFamily="18" charset="0"/>
              <a:ea typeface="Times New Roman" panose="02020603050405020304" pitchFamily="18" charset="0"/>
            </a:endParaRPr>
          </a:p>
          <a:p>
            <a:pPr algn="l">
              <a:spcAft>
                <a:spcPts val="1800"/>
              </a:spcAft>
            </a:pPr>
            <a:r>
              <a:rPr lang="en-IN" sz="1800" spc="85" dirty="0">
                <a:solidFill>
                  <a:srgbClr val="000000"/>
                </a:solidFill>
                <a:effectLst/>
                <a:latin typeface="Helvetica" panose="020B0604020202020204" pitchFamily="34" charset="0"/>
                <a:ea typeface="Times New Roman" panose="02020603050405020304" pitchFamily="18" charset="0"/>
              </a:rPr>
              <a:t>If we have a 0 after five 1s. We still stuff a 0. The receiver will remove the 0. Bit stuffing is also called bit-oriented framing.</a:t>
            </a:r>
          </a:p>
          <a:p>
            <a:pPr algn="l">
              <a:spcAft>
                <a:spcPts val="1800"/>
              </a:spcAft>
            </a:pPr>
            <a:endParaRPr lang="en-IN" sz="1800" dirty="0">
              <a:effectLst/>
              <a:latin typeface="Times New Roman" panose="02020603050405020304" pitchFamily="18" charset="0"/>
              <a:ea typeface="Times New Roman" panose="02020603050405020304" pitchFamily="18" charset="0"/>
            </a:endParaRPr>
          </a:p>
          <a:p>
            <a:pPr lvl="0">
              <a:lnSpc>
                <a:spcPct val="107000"/>
              </a:lnSpc>
              <a:spcAft>
                <a:spcPts val="800"/>
              </a:spcAft>
              <a:buSzPts val="1000"/>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effectLst/>
              <a:latin typeface="Times New Roman" panose="02020603050405020304" pitchFamily="18" charset="0"/>
              <a:ea typeface="Times New Roman" panose="02020603050405020304" pitchFamily="18" charset="0"/>
            </a:endParaRPr>
          </a:p>
          <a:p>
            <a:endParaRPr lang="en-US" kern="0" dirty="0">
              <a:solidFill>
                <a:srgbClr val="000000"/>
              </a:solidFill>
              <a:latin typeface="Verdana" panose="020B0604030504040204" pitchFamily="34" charset="0"/>
              <a:cs typeface="Times New Roman" pitchFamily="18" charset="0"/>
            </a:endParaRPr>
          </a:p>
        </p:txBody>
      </p:sp>
      <p:sp>
        <p:nvSpPr>
          <p:cNvPr id="12" name="Footer Placeholder 12">
            <a:extLst>
              <a:ext uri="{FF2B5EF4-FFF2-40B4-BE49-F238E27FC236}">
                <a16:creationId xmlns:a16="http://schemas.microsoft.com/office/drawing/2014/main" id="{B14D09C1-EF71-D4B2-426D-854D6AD789B4}"/>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6" name="Picture 5">
            <a:extLst>
              <a:ext uri="{FF2B5EF4-FFF2-40B4-BE49-F238E27FC236}">
                <a16:creationId xmlns:a16="http://schemas.microsoft.com/office/drawing/2014/main" id="{E175F84B-9099-B685-D379-10E98BEC164A}"/>
              </a:ext>
            </a:extLst>
          </p:cNvPr>
          <p:cNvPicPr>
            <a:picLocks noChangeAspect="1"/>
          </p:cNvPicPr>
          <p:nvPr/>
        </p:nvPicPr>
        <p:blipFill>
          <a:blip r:embed="rId3"/>
          <a:stretch>
            <a:fillRect/>
          </a:stretch>
        </p:blipFill>
        <p:spPr>
          <a:xfrm>
            <a:off x="755577" y="2474095"/>
            <a:ext cx="7945276" cy="3475183"/>
          </a:xfrm>
          <a:prstGeom prst="rect">
            <a:avLst/>
          </a:prstGeom>
        </p:spPr>
      </p:pic>
    </p:spTree>
    <p:extLst>
      <p:ext uri="{BB962C8B-B14F-4D97-AF65-F5344CB8AC3E}">
        <p14:creationId xmlns:p14="http://schemas.microsoft.com/office/powerpoint/2010/main" val="3661383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85327-7373-9548-E972-8622E61F3D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1E5A4-357E-C5AE-28CE-442EB5616B42}"/>
              </a:ext>
            </a:extLst>
          </p:cNvPr>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3722A7D-C739-47D8-B64F-67807BE55930}"/>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017755A5-7433-92EB-560E-1F4357C6BD9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25</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BC1175AA-C5EE-344A-5942-3BEA8F1A9AE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DB7C2902-22C9-FD78-2C48-28AE56EE9A1A}"/>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5884746D-DA77-2A1A-B3C1-923462C716B8}"/>
              </a:ext>
            </a:extLst>
          </p:cNvPr>
          <p:cNvSpPr txBox="1"/>
          <p:nvPr/>
        </p:nvSpPr>
        <p:spPr>
          <a:xfrm>
            <a:off x="381000" y="980728"/>
            <a:ext cx="8583488" cy="48197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kern="0" dirty="0">
              <a:solidFill>
                <a:srgbClr val="000000"/>
              </a:solidFill>
              <a:latin typeface="Verdana" panose="020B0604030504040204" pitchFamily="34" charset="0"/>
              <a:cs typeface="Times New Roman" pitchFamily="18" charset="0"/>
            </a:endParaRPr>
          </a:p>
          <a:p>
            <a:pPr algn="just"/>
            <a:r>
              <a:rPr lang="en-IN" sz="2400" b="1" i="0" dirty="0">
                <a:solidFill>
                  <a:srgbClr val="273239"/>
                </a:solidFill>
                <a:effectLst/>
                <a:latin typeface="Times New Roman" panose="02020603050405020304" pitchFamily="18" charset="0"/>
                <a:cs typeface="Times New Roman" panose="02020603050405020304" pitchFamily="18" charset="0"/>
              </a:rPr>
              <a:t>Addressing</a:t>
            </a:r>
            <a:endParaRPr lang="en-US" kern="0" dirty="0">
              <a:solidFill>
                <a:srgbClr val="000000"/>
              </a:solidFill>
              <a:latin typeface="Times New Roman" panose="02020603050405020304" pitchFamily="18" charset="0"/>
              <a:cs typeface="Times New Roman" panose="02020603050405020304" pitchFamily="18" charset="0"/>
            </a:endParaRPr>
          </a:p>
          <a:p>
            <a:pPr marL="342900" indent="-342900" algn="just">
              <a:spcBef>
                <a:spcPct val="20000"/>
              </a:spcBef>
              <a:buFont typeface="Arial"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data link layer encapsulates the source and destination’s MAC address/ physical address in the header of each frame to ensure node-to-node delivery. </a:t>
            </a:r>
          </a:p>
          <a:p>
            <a:pPr marL="342900" indent="-342900" algn="just">
              <a:spcBef>
                <a:spcPct val="20000"/>
              </a:spcBef>
              <a:buFont typeface="Arial"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MAC address is the unique hardware address that is assigned to the device while manufacturing. </a:t>
            </a:r>
          </a:p>
          <a:p>
            <a:pPr algn="just" fontAlgn="base"/>
            <a:r>
              <a:rPr lang="en-US" sz="2400" b="1" dirty="0">
                <a:solidFill>
                  <a:srgbClr val="273239"/>
                </a:solidFill>
                <a:latin typeface="Times New Roman" panose="02020603050405020304" pitchFamily="18" charset="0"/>
                <a:cs typeface="Times New Roman" panose="02020603050405020304" pitchFamily="18" charset="0"/>
              </a:rPr>
              <a:t>Error Control</a:t>
            </a:r>
          </a:p>
          <a:p>
            <a:pPr marL="342900" indent="-342900" algn="just" fontAlgn="base">
              <a:spcBef>
                <a:spcPct val="20000"/>
              </a:spcBef>
              <a:buFont typeface="Arial"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Data can get corrupted due to various reasons like noise, attenuation, etc. </a:t>
            </a:r>
          </a:p>
          <a:p>
            <a:pPr marL="342900" indent="-342900" algn="just">
              <a:spcBef>
                <a:spcPct val="20000"/>
              </a:spcBef>
              <a:buFont typeface="Arial"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responsibility of the data link layer, to detect the error in the transmitted data and correct it using error detection and correction techniques respectively. </a:t>
            </a:r>
          </a:p>
          <a:p>
            <a:pPr marL="342900" indent="-342900" algn="just">
              <a:spcBef>
                <a:spcPct val="20000"/>
              </a:spcBef>
              <a:buFont typeface="Arial"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DLL adds error detection bits into the frame’s header, so that receiver can check received data is correct or not.</a:t>
            </a:r>
          </a:p>
          <a:p>
            <a:pPr marL="342900" indent="-342900" algn="just">
              <a:spcBef>
                <a:spcPct val="20000"/>
              </a:spcBef>
              <a:buFont typeface="Arial" pitchFamily="34" charset="0"/>
              <a:buChar char="•"/>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adds reliability to physical layer by adding mechanisms to detect and retransmit damaged or lost frames.</a:t>
            </a: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8C9AAA73-6F7A-0BC8-EE91-721EF1C26D70}"/>
              </a:ext>
            </a:extLst>
          </p:cNvPr>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73143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13BE3-3DB3-9E7A-D281-2F44ED8B39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FB40C-337B-047C-BEC3-0DA9C383F3D1}"/>
              </a:ext>
            </a:extLst>
          </p:cNvPr>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1FFF403-5EAE-0395-B478-C901AE72BE2A}"/>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47220118-243B-F352-F8FE-E60213E0C1E3}"/>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26</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FF66A676-118B-A542-1720-D9DB6BFCD3A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F22C3920-3E96-58E7-3F30-80693BDA5B89}"/>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4685D64-4792-FFB7-55EC-999E4B7CE01B}"/>
              </a:ext>
            </a:extLst>
          </p:cNvPr>
          <p:cNvSpPr txBox="1"/>
          <p:nvPr/>
        </p:nvSpPr>
        <p:spPr>
          <a:xfrm>
            <a:off x="539552" y="1260490"/>
            <a:ext cx="8424936" cy="51952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kern="0" dirty="0">
              <a:solidFill>
                <a:srgbClr val="000000"/>
              </a:solidFill>
              <a:latin typeface="Verdana" panose="020B0604030504040204" pitchFamily="34" charset="0"/>
              <a:cs typeface="Times New Roman" pitchFamily="18" charset="0"/>
            </a:endParaRPr>
          </a:p>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Flow Control</a:t>
            </a:r>
          </a:p>
          <a:p>
            <a:pPr marL="342900" indent="-342900" algn="l" rtl="0"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If the receiver’s receiving speed is lower than the sender’s sending speed, then this can lead to an overflow in the receiver’s buffer and some frames may get lost. </a:t>
            </a:r>
          </a:p>
          <a:p>
            <a:pPr marL="342900" indent="-342900" algn="l" rtl="0"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a:t>
            </a:r>
            <a:r>
              <a:rPr lang="en-US" sz="2000" b="0" i="0" dirty="0">
                <a:solidFill>
                  <a:srgbClr val="273239"/>
                </a:solidFill>
                <a:effectLst/>
                <a:latin typeface="Times New Roman" panose="02020603050405020304" pitchFamily="18" charset="0"/>
                <a:cs typeface="Times New Roman" panose="02020603050405020304" pitchFamily="18" charset="0"/>
              </a:rPr>
              <a:t>he responsibility of DLL to synchronize the sender’s and receiver’s speeds and establish flow control between them. </a:t>
            </a:r>
          </a:p>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Access Control</a:t>
            </a:r>
          </a:p>
          <a:p>
            <a:pPr marL="342900" indent="-342900" algn="l" rtl="0" fontAlgn="base">
              <a:buFont typeface="Arial" panose="020B0604020202020204" pitchFamily="34" charset="0"/>
              <a:buChar char="•"/>
            </a:pPr>
            <a:r>
              <a:rPr lang="en-US" sz="2000" b="0" i="0" dirty="0">
                <a:solidFill>
                  <a:srgbClr val="273239"/>
                </a:solidFill>
                <a:effectLst/>
                <a:latin typeface="Times New Roman" panose="02020603050405020304" pitchFamily="18" charset="0"/>
                <a:cs typeface="Times New Roman" panose="02020603050405020304" pitchFamily="18" charset="0"/>
              </a:rPr>
              <a:t>When multiple devices share the same communication channel there is a high probability of collision, </a:t>
            </a:r>
            <a:endParaRPr lang="en-US" sz="2000" dirty="0">
              <a:solidFill>
                <a:srgbClr val="273239"/>
              </a:solidFill>
              <a:latin typeface="Times New Roman" panose="02020603050405020304" pitchFamily="18" charset="0"/>
              <a:cs typeface="Times New Roman" panose="02020603050405020304" pitchFamily="18" charset="0"/>
            </a:endParaRPr>
          </a:p>
          <a:p>
            <a:pPr marL="342900" indent="-342900" algn="l" rtl="0" fontAlgn="base">
              <a:buFont typeface="Arial" panose="020B0604020202020204" pitchFamily="34" charset="0"/>
              <a:buChar char="•"/>
            </a:pPr>
            <a:r>
              <a:rPr lang="en-US" sz="2000" dirty="0">
                <a:solidFill>
                  <a:srgbClr val="273239"/>
                </a:solidFill>
                <a:latin typeface="Times New Roman" panose="02020603050405020304" pitchFamily="18" charset="0"/>
                <a:cs typeface="Times New Roman" panose="02020603050405020304" pitchFamily="18" charset="0"/>
              </a:rPr>
              <a:t>T</a:t>
            </a:r>
            <a:r>
              <a:rPr lang="en-US" sz="2000" b="0" i="0" dirty="0">
                <a:solidFill>
                  <a:srgbClr val="273239"/>
                </a:solidFill>
                <a:effectLst/>
                <a:latin typeface="Times New Roman" panose="02020603050405020304" pitchFamily="18" charset="0"/>
                <a:cs typeface="Times New Roman" panose="02020603050405020304" pitchFamily="18" charset="0"/>
              </a:rPr>
              <a:t>he responsibility of DLL to check which device has control over the channel and </a:t>
            </a:r>
            <a:r>
              <a:rPr lang="en-US" sz="2000" b="0" i="0" u="sng" dirty="0">
                <a:solidFill>
                  <a:srgbClr val="273239"/>
                </a:solidFill>
                <a:effectLst/>
                <a:latin typeface="Times New Roman" panose="02020603050405020304" pitchFamily="18" charset="0"/>
                <a:cs typeface="Times New Roman" panose="02020603050405020304" pitchFamily="18" charset="0"/>
                <a:hlinkClick r:id="rId3"/>
              </a:rPr>
              <a:t>CSMA/CD</a:t>
            </a:r>
            <a:r>
              <a:rPr lang="en-US" sz="2000" b="0" i="0" dirty="0">
                <a:solidFill>
                  <a:srgbClr val="273239"/>
                </a:solidFill>
                <a:effectLst/>
                <a:latin typeface="Times New Roman" panose="02020603050405020304" pitchFamily="18" charset="0"/>
                <a:cs typeface="Times New Roman" panose="02020603050405020304" pitchFamily="18" charset="0"/>
              </a:rPr>
              <a:t> (</a:t>
            </a:r>
            <a:r>
              <a:rPr lang="en-IN" sz="2000" b="1" i="0" dirty="0">
                <a:solidFill>
                  <a:srgbClr val="273239"/>
                </a:solidFill>
                <a:effectLst/>
                <a:latin typeface="Times New Roman" panose="02020603050405020304" pitchFamily="18" charset="0"/>
                <a:cs typeface="Times New Roman" panose="02020603050405020304" pitchFamily="18" charset="0"/>
              </a:rPr>
              <a:t>Carrier Sense Multiple Access/ Collision Detection</a:t>
            </a:r>
            <a:r>
              <a:rPr lang="en-IN" sz="2000" b="0" i="0" dirty="0">
                <a:solidFill>
                  <a:srgbClr val="273239"/>
                </a:solidFill>
                <a:effectLst/>
                <a:latin typeface="Times New Roman" panose="02020603050405020304" pitchFamily="18" charset="0"/>
                <a:cs typeface="Times New Roman" panose="02020603050405020304" pitchFamily="18" charset="0"/>
              </a:rPr>
              <a:t>)</a:t>
            </a:r>
            <a:r>
              <a:rPr lang="en-US" sz="2000" b="0" i="0" dirty="0">
                <a:solidFill>
                  <a:srgbClr val="273239"/>
                </a:solidFill>
                <a:effectLst/>
                <a:latin typeface="Times New Roman" panose="02020603050405020304" pitchFamily="18" charset="0"/>
                <a:cs typeface="Times New Roman" panose="02020603050405020304" pitchFamily="18" charset="0"/>
              </a:rPr>
              <a:t>and </a:t>
            </a:r>
            <a:r>
              <a:rPr lang="en-US" sz="2000" b="0" i="0" u="sng" dirty="0">
                <a:solidFill>
                  <a:srgbClr val="273239"/>
                </a:solidFill>
                <a:effectLst/>
                <a:latin typeface="Times New Roman" panose="02020603050405020304" pitchFamily="18" charset="0"/>
                <a:cs typeface="Times New Roman" panose="02020603050405020304" pitchFamily="18" charset="0"/>
                <a:hlinkClick r:id="rId4"/>
              </a:rPr>
              <a:t>CSMA/CA</a:t>
            </a:r>
            <a:r>
              <a:rPr lang="en-US" sz="2000" b="0" i="0" dirty="0">
                <a:solidFill>
                  <a:srgbClr val="273239"/>
                </a:solidFill>
                <a:effectLst/>
                <a:latin typeface="Times New Roman" panose="02020603050405020304" pitchFamily="18" charset="0"/>
                <a:cs typeface="Times New Roman" panose="02020603050405020304" pitchFamily="18" charset="0"/>
              </a:rPr>
              <a:t> (</a:t>
            </a:r>
            <a:r>
              <a:rPr lang="en-IN" sz="2000" b="1" i="0" dirty="0">
                <a:solidFill>
                  <a:srgbClr val="273239"/>
                </a:solidFill>
                <a:effectLst/>
                <a:latin typeface="Times New Roman" panose="02020603050405020304" pitchFamily="18" charset="0"/>
                <a:cs typeface="Times New Roman" panose="02020603050405020304" pitchFamily="18" charset="0"/>
              </a:rPr>
              <a:t>Carrier Sense Multiple Access / Collision Avoidance</a:t>
            </a:r>
            <a:r>
              <a:rPr lang="en-US" sz="2000" b="0" i="0" dirty="0">
                <a:solidFill>
                  <a:srgbClr val="273239"/>
                </a:solidFill>
                <a:effectLst/>
                <a:latin typeface="Times New Roman" panose="02020603050405020304" pitchFamily="18" charset="0"/>
                <a:cs typeface="Times New Roman" panose="02020603050405020304" pitchFamily="18" charset="0"/>
              </a:rPr>
              <a:t>)can be used to avoid collisions and loss of frames in the channel. </a:t>
            </a:r>
          </a:p>
          <a:p>
            <a:pPr algn="l" rtl="0" fontAlgn="base"/>
            <a:endParaRPr lang="en-US" sz="2400" b="0" i="0" dirty="0">
              <a:solidFill>
                <a:srgbClr val="273239"/>
              </a:solidFill>
              <a:effectLst/>
              <a:latin typeface="Nunito" pitchFamily="2"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AC44B92B-BA88-0A3C-053E-F755A2E65D10}"/>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109564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CE707-A90A-3891-3A00-D18975A976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2F8706-EBCB-F544-8DC3-A8556C81EF39}"/>
              </a:ext>
            </a:extLst>
          </p:cNvPr>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8FCBD6B-E80E-B4B7-B4BC-DC7FD26672C4}"/>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C79EDD25-1C02-C051-40A9-01204EB08BE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27</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40CFDE89-2D0C-4BD9-EBED-3115AEBEF62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F0235B4F-87B0-4370-D496-EEE9A2F669F6}"/>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25A2251-4573-105B-3993-59BCD6E02131}"/>
              </a:ext>
            </a:extLst>
          </p:cNvPr>
          <p:cNvSpPr txBox="1"/>
          <p:nvPr/>
        </p:nvSpPr>
        <p:spPr>
          <a:xfrm>
            <a:off x="539552" y="1260490"/>
            <a:ext cx="8424936" cy="328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kern="0" dirty="0">
              <a:solidFill>
                <a:srgbClr val="000000"/>
              </a:solidFill>
              <a:latin typeface="Verdana" panose="020B0604030504040204" pitchFamily="34" charset="0"/>
              <a:cs typeface="Times New Roman" pitchFamily="18" charset="0"/>
            </a:endParaRPr>
          </a:p>
          <a:p>
            <a:pPr algn="l" rtl="0" fontAlgn="base"/>
            <a:r>
              <a:rPr lang="en-US" b="0" i="0" dirty="0">
                <a:solidFill>
                  <a:srgbClr val="222222"/>
                </a:solidFill>
                <a:effectLst/>
                <a:latin typeface="Times New Roman" panose="02020603050405020304" pitchFamily="18" charset="0"/>
                <a:cs typeface="Times New Roman" panose="02020603050405020304" pitchFamily="18" charset="0"/>
              </a:rPr>
              <a:t>Transmitted data can be corrupted during communication. It is likely to be affected by external noise or other physical failures. In such a situation, the input data can’t be the same as the output data. This mismatch is known as “Error.”</a:t>
            </a:r>
          </a:p>
          <a:p>
            <a:pPr algn="l"/>
            <a:r>
              <a:rPr lang="en-US" b="0" i="0" dirty="0">
                <a:solidFill>
                  <a:srgbClr val="222222"/>
                </a:solidFill>
                <a:effectLst/>
                <a:latin typeface="Times New Roman" panose="02020603050405020304" pitchFamily="18" charset="0"/>
                <a:cs typeface="Times New Roman" panose="02020603050405020304" pitchFamily="18" charset="0"/>
              </a:rPr>
              <a:t>There are mainly three types of a bit error that occur in data transmission from the sender to the receiver.</a:t>
            </a:r>
          </a:p>
          <a:p>
            <a:pPr marL="285750" indent="-285750" algn="l">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Single bit errors</a:t>
            </a:r>
          </a:p>
          <a:p>
            <a:pPr marL="285750" indent="-285750" algn="l">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Multiple bit errors</a:t>
            </a:r>
          </a:p>
          <a:p>
            <a:pPr marL="285750" indent="-285750" algn="l">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Burst errors</a:t>
            </a:r>
          </a:p>
          <a:p>
            <a:pPr algn="l" rtl="0" fontAlgn="base"/>
            <a:endParaRPr lang="en-US" sz="2400" b="0" i="0" dirty="0">
              <a:solidFill>
                <a:srgbClr val="273239"/>
              </a:solidFill>
              <a:effectLst/>
              <a:latin typeface="Nunito" pitchFamily="2"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C70AFC14-1B16-125F-5B99-86BB9D102FFA}"/>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763719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96E75-379D-2EDF-FAD1-602FF69AC9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2E8CC-AE2B-1AE8-2228-9DFB11E04442}"/>
              </a:ext>
            </a:extLst>
          </p:cNvPr>
          <p:cNvSpPr>
            <a:spLocks noGrp="1"/>
          </p:cNvSpPr>
          <p:nvPr>
            <p:ph idx="1"/>
          </p:nvPr>
        </p:nvSpPr>
        <p:spPr>
          <a:xfrm>
            <a:off x="539552" y="1260490"/>
            <a:ext cx="8223448" cy="433701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C482F2B-D842-839B-EECA-E4E5BA63D5FC}"/>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EC572FAC-2718-25DC-799D-F25C30B6AA4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28</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A618724D-F060-47FD-ACF5-D162BB33B6E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Data link layer Functions</a:t>
            </a:r>
          </a:p>
        </p:txBody>
      </p:sp>
      <p:pic>
        <p:nvPicPr>
          <p:cNvPr id="8" name="Picture 2" descr="E:\NIET\Project\xLogo11.png.pagespeed.ic.pydHLuCQEZ.png">
            <a:extLst>
              <a:ext uri="{FF2B5EF4-FFF2-40B4-BE49-F238E27FC236}">
                <a16:creationId xmlns:a16="http://schemas.microsoft.com/office/drawing/2014/main" id="{F459C0B5-58C6-AC94-E05C-8D6E0F696B31}"/>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C91B974E-538C-8B9E-B424-751616DF6C0D}"/>
              </a:ext>
            </a:extLst>
          </p:cNvPr>
          <p:cNvSpPr txBox="1"/>
          <p:nvPr/>
        </p:nvSpPr>
        <p:spPr>
          <a:xfrm>
            <a:off x="539552" y="1260490"/>
            <a:ext cx="8424936" cy="107106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kern="0" dirty="0">
              <a:solidFill>
                <a:srgbClr val="000000"/>
              </a:solidFill>
              <a:latin typeface="Verdana" panose="020B0604030504040204" pitchFamily="34" charset="0"/>
              <a:cs typeface="Times New Roman" pitchFamily="18" charset="0"/>
            </a:endParaRPr>
          </a:p>
          <a:p>
            <a:pPr algn="l" rtl="0" fontAlgn="base"/>
            <a:endParaRPr lang="en-US" sz="2400" b="0" i="0" dirty="0">
              <a:solidFill>
                <a:srgbClr val="273239"/>
              </a:solidFill>
              <a:effectLst/>
              <a:latin typeface="Nunito" pitchFamily="2"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CBA57B5F-4220-0CD7-4626-CC2A371D50E8}"/>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D4E483C3-568D-D069-8142-AEE14A1FE2BC}"/>
              </a:ext>
            </a:extLst>
          </p:cNvPr>
          <p:cNvPicPr>
            <a:picLocks noChangeAspect="1"/>
          </p:cNvPicPr>
          <p:nvPr/>
        </p:nvPicPr>
        <p:blipFill>
          <a:blip r:embed="rId3"/>
          <a:stretch>
            <a:fillRect/>
          </a:stretch>
        </p:blipFill>
        <p:spPr>
          <a:xfrm>
            <a:off x="1514872" y="1500905"/>
            <a:ext cx="5800328" cy="3296247"/>
          </a:xfrm>
          <a:prstGeom prst="rect">
            <a:avLst/>
          </a:prstGeom>
        </p:spPr>
      </p:pic>
    </p:spTree>
    <p:extLst>
      <p:ext uri="{BB962C8B-B14F-4D97-AF65-F5344CB8AC3E}">
        <p14:creationId xmlns:p14="http://schemas.microsoft.com/office/powerpoint/2010/main" val="277360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27756-C123-4569-E20A-BDA7BCF8EA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AE1CD-02AC-31A0-17CA-6407290D187E}"/>
              </a:ext>
            </a:extLst>
          </p:cNvPr>
          <p:cNvSpPr>
            <a:spLocks noGrp="1"/>
          </p:cNvSpPr>
          <p:nvPr>
            <p:ph idx="1"/>
          </p:nvPr>
        </p:nvSpPr>
        <p:spPr>
          <a:xfrm>
            <a:off x="539552" y="1260490"/>
            <a:ext cx="8147248" cy="5095860"/>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B4DDE27-746F-0DAA-8E48-109DDB96230A}"/>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16A96092-8798-1110-F89F-468D6199663B}"/>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29</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7E3770CD-D042-AEDB-1B46-EF1CE4629DC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kern="0" dirty="0">
                <a:solidFill>
                  <a:srgbClr val="000000"/>
                </a:solidFill>
                <a:effectLst/>
                <a:latin typeface="Sitka Text Semibold" pitchFamily="2" charset="0"/>
                <a:ea typeface="Times New Roman" panose="02020603050405020304" pitchFamily="18" charset="0"/>
                <a:cs typeface="Times New Roman" panose="02020603050405020304" pitchFamily="18" charset="0"/>
              </a:rPr>
              <a:t>Error Detection Techniques</a:t>
            </a:r>
            <a:endParaRPr lang="en-IN" sz="3200"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C22AD44E-DAA2-FE32-66F4-D4D58DB8B518}"/>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29F0857A-39B5-9F56-244C-006B7417019D}"/>
              </a:ext>
            </a:extLst>
          </p:cNvPr>
          <p:cNvSpPr txBox="1"/>
          <p:nvPr/>
        </p:nvSpPr>
        <p:spPr>
          <a:xfrm>
            <a:off x="539552" y="1260490"/>
            <a:ext cx="8424936" cy="20867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kern="0" dirty="0">
              <a:solidFill>
                <a:srgbClr val="000000"/>
              </a:solidFill>
              <a:latin typeface="Verdana" panose="020B0604030504040204" pitchFamily="34" charset="0"/>
              <a:cs typeface="Times New Roman" pitchFamily="18" charset="0"/>
            </a:endParaRPr>
          </a:p>
          <a:p>
            <a:pPr algn="l" fontAlgn="base"/>
            <a:r>
              <a:rPr lang="en-US" b="0" i="0" dirty="0">
                <a:solidFill>
                  <a:srgbClr val="333333"/>
                </a:solidFill>
                <a:effectLst/>
                <a:latin typeface="Times New Roman" panose="02020603050405020304" pitchFamily="18" charset="0"/>
                <a:cs typeface="Times New Roman" panose="02020603050405020304" pitchFamily="18" charset="0"/>
              </a:rPr>
              <a:t>Error detection and correction code plays an important role in the transmission of data from one source to another. </a:t>
            </a:r>
          </a:p>
          <a:p>
            <a:pPr algn="l" fontAlgn="base"/>
            <a:r>
              <a:rPr lang="en-US" b="0" i="0" dirty="0">
                <a:solidFill>
                  <a:srgbClr val="333333"/>
                </a:solidFill>
                <a:effectLst/>
                <a:latin typeface="Times New Roman" panose="02020603050405020304" pitchFamily="18" charset="0"/>
                <a:cs typeface="Times New Roman" panose="02020603050405020304" pitchFamily="18" charset="0"/>
              </a:rPr>
              <a:t>The noise also gets added into the data when it transmits from one system to another, which causes errors in the received binary data at other systems.</a:t>
            </a:r>
          </a:p>
          <a:p>
            <a:pPr algn="l" fontAlgn="base"/>
            <a:r>
              <a:rPr lang="en-US" b="0" i="0" dirty="0">
                <a:solidFill>
                  <a:srgbClr val="333333"/>
                </a:solidFill>
                <a:effectLst/>
                <a:latin typeface="Times New Roman" panose="02020603050405020304" pitchFamily="18" charset="0"/>
                <a:cs typeface="Times New Roman" panose="02020603050405020304" pitchFamily="18" charset="0"/>
              </a:rPr>
              <a:t>The bits of the data may change(either 0 to 1 or 1 to 0) during transmission.</a:t>
            </a:r>
            <a:endParaRPr lang="en-US" b="1" i="0" dirty="0">
              <a:solidFill>
                <a:srgbClr val="273239"/>
              </a:solidFill>
              <a:effectLst/>
              <a:latin typeface="Times New Roman" panose="02020603050405020304" pitchFamily="18" charset="0"/>
              <a:cs typeface="Times New Roman" panose="02020603050405020304" pitchFamily="18"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0169B1AE-FB90-77CA-E7C0-8754898AA42D}"/>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09349F95-DB85-0E09-CA7E-F23A5F9D4F43}"/>
              </a:ext>
            </a:extLst>
          </p:cNvPr>
          <p:cNvPicPr>
            <a:picLocks noChangeAspect="1"/>
          </p:cNvPicPr>
          <p:nvPr/>
        </p:nvPicPr>
        <p:blipFill>
          <a:blip r:embed="rId3"/>
          <a:stretch>
            <a:fillRect/>
          </a:stretch>
        </p:blipFill>
        <p:spPr>
          <a:xfrm>
            <a:off x="2483768" y="4169686"/>
            <a:ext cx="5486682" cy="1905098"/>
          </a:xfrm>
          <a:prstGeom prst="rect">
            <a:avLst/>
          </a:prstGeom>
          <a:ln>
            <a:solidFill>
              <a:schemeClr val="accent5">
                <a:shade val="95000"/>
                <a:satMod val="105000"/>
              </a:schemeClr>
            </a:solidFill>
          </a:ln>
        </p:spPr>
      </p:pic>
    </p:spTree>
    <p:extLst>
      <p:ext uri="{BB962C8B-B14F-4D97-AF65-F5344CB8AC3E}">
        <p14:creationId xmlns:p14="http://schemas.microsoft.com/office/powerpoint/2010/main" val="289093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F945CBED-3718-4EFA-998E-DA491EC2656B}" type="datetime1">
              <a:rPr lang="en-US" smtClean="0"/>
              <a:t>12/23/2024</a:t>
            </a:fld>
            <a:endParaRPr lang="en-US"/>
          </a:p>
        </p:txBody>
      </p:sp>
      <p:sp>
        <p:nvSpPr>
          <p:cNvPr id="7" name="Slide Number Placeholder 6"/>
          <p:cNvSpPr>
            <a:spLocks noGrp="1"/>
          </p:cNvSpPr>
          <p:nvPr>
            <p:ph type="sldNum" sz="quarter" idx="12"/>
          </p:nvPr>
        </p:nvSpPr>
        <p:spPr/>
        <p:txBody>
          <a:bodyPr/>
          <a:lstStyle/>
          <a:p>
            <a:pPr>
              <a:defRPr/>
            </a:pPr>
            <a:fld id="{92D24649-E07E-4067-8015-D39C9779AE70}" type="slidenum">
              <a:rPr lang="en-US"/>
              <a:pPr>
                <a:defRPr/>
              </a:pPr>
              <a:t>3</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Syllabus</a:t>
            </a:r>
          </a:p>
        </p:txBody>
      </p:sp>
      <p:pic>
        <p:nvPicPr>
          <p:cNvPr id="37895"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pic>
        <p:nvPicPr>
          <p:cNvPr id="4" name="Picture 3">
            <a:extLst>
              <a:ext uri="{FF2B5EF4-FFF2-40B4-BE49-F238E27FC236}">
                <a16:creationId xmlns:a16="http://schemas.microsoft.com/office/drawing/2014/main" id="{188DE2EE-D700-8CDD-B310-AA98BBAD14B6}"/>
              </a:ext>
            </a:extLst>
          </p:cNvPr>
          <p:cNvPicPr>
            <a:picLocks noChangeAspect="1"/>
          </p:cNvPicPr>
          <p:nvPr/>
        </p:nvPicPr>
        <p:blipFill>
          <a:blip r:embed="rId4"/>
          <a:stretch>
            <a:fillRect/>
          </a:stretch>
        </p:blipFill>
        <p:spPr>
          <a:xfrm>
            <a:off x="1101535" y="1171459"/>
            <a:ext cx="7398130" cy="4515082"/>
          </a:xfrm>
          <a:prstGeom prst="rect">
            <a:avLst/>
          </a:prstGeom>
          <a:ln>
            <a:solidFill>
              <a:schemeClr val="tx1"/>
            </a:solid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F8583-E15F-5A90-4A62-759F0EB5E4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551A1-A6E6-E3D3-0937-0BC527948537}"/>
              </a:ext>
            </a:extLst>
          </p:cNvPr>
          <p:cNvSpPr>
            <a:spLocks noGrp="1"/>
          </p:cNvSpPr>
          <p:nvPr>
            <p:ph idx="1"/>
          </p:nvPr>
        </p:nvSpPr>
        <p:spPr>
          <a:xfrm>
            <a:off x="539552" y="1260490"/>
            <a:ext cx="8147248" cy="5095860"/>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6F125D8-9E27-D569-F8E0-67A12DA35761}"/>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25218167-2F10-64F2-8EBE-577F3ED1E9EE}"/>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30</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AF4C918C-FF8B-C6FD-2E36-02E03A26FC1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kern="0" dirty="0">
                <a:solidFill>
                  <a:srgbClr val="000000"/>
                </a:solidFill>
                <a:effectLst/>
                <a:latin typeface="Sitka Text Semibold" pitchFamily="2" charset="0"/>
                <a:ea typeface="Times New Roman" panose="02020603050405020304" pitchFamily="18" charset="0"/>
                <a:cs typeface="Times New Roman" panose="02020603050405020304" pitchFamily="18" charset="0"/>
              </a:rPr>
              <a:t>Error Detection Techniques</a:t>
            </a:r>
            <a:endParaRPr lang="en-IN" sz="3200"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259A722F-ACF4-AF88-0353-E75563253447}"/>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107B56C2-2255-67B0-A4C0-EFFDB4368468}"/>
              </a:ext>
            </a:extLst>
          </p:cNvPr>
          <p:cNvSpPr txBox="1"/>
          <p:nvPr/>
        </p:nvSpPr>
        <p:spPr>
          <a:xfrm>
            <a:off x="539552" y="1260490"/>
            <a:ext cx="8424936" cy="30100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kern="0" dirty="0">
              <a:solidFill>
                <a:srgbClr val="000000"/>
              </a:solidFill>
              <a:latin typeface="Verdana" panose="020B0604030504040204" pitchFamily="34" charset="0"/>
              <a:cs typeface="Times New Roman" pitchFamily="18" charset="0"/>
            </a:endParaRPr>
          </a:p>
          <a:p>
            <a:pPr algn="just"/>
            <a:r>
              <a:rPr lang="en-US" b="1" i="0" dirty="0">
                <a:effectLst/>
                <a:latin typeface="Times New Roman" panose="02020603050405020304" pitchFamily="18" charset="0"/>
                <a:cs typeface="Times New Roman" panose="02020603050405020304" pitchFamily="18" charset="0"/>
              </a:rPr>
              <a:t>Error detection code</a:t>
            </a:r>
          </a:p>
          <a:p>
            <a:pPr marL="342900" indent="-34290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error detection codes are the code used for detecting the error in the received data </a:t>
            </a:r>
            <a:r>
              <a:rPr lang="en-US" b="1" i="0" dirty="0">
                <a:solidFill>
                  <a:srgbClr val="333333"/>
                </a:solidFill>
                <a:effectLst/>
                <a:latin typeface="Times New Roman" panose="02020603050405020304" pitchFamily="18" charset="0"/>
                <a:cs typeface="Times New Roman" panose="02020603050405020304" pitchFamily="18" charset="0"/>
              </a:rPr>
              <a:t>bitstream</a:t>
            </a:r>
            <a:r>
              <a:rPr lang="en-US" b="0" i="0" dirty="0">
                <a:solidFill>
                  <a:srgbClr val="333333"/>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Error detecting codes encode the message before sending it over the noisy channels.</a:t>
            </a:r>
          </a:p>
          <a:p>
            <a:pPr marL="342900" indent="-34290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encoding scheme is performed in such a way that the decoder at the receiving can find the errors easily in the receiving data with a higher chance of success.</a:t>
            </a:r>
            <a:endParaRPr lang="en-US" dirty="0">
              <a:solidFill>
                <a:srgbClr val="333333"/>
              </a:solidFill>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Times New Roman" panose="02020603050405020304" pitchFamily="18" charset="0"/>
              <a:cs typeface="Times New Roman" panose="02020603050405020304" pitchFamily="18" charset="0"/>
            </a:endParaRPr>
          </a:p>
          <a:p>
            <a:pPr algn="l" fontAlgn="base"/>
            <a:endParaRPr lang="en-US" sz="2400" b="1" i="0" dirty="0">
              <a:solidFill>
                <a:srgbClr val="273239"/>
              </a:solidFill>
              <a:effectLst/>
              <a:latin typeface="Nunito" pitchFamily="2"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7B6D2F87-1649-938E-0F97-0AF81C474F61}"/>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2948976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E596C-398B-DA8C-6A6C-7A604E1F60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86A94-E77F-BA11-68B2-D664848B4DBC}"/>
              </a:ext>
            </a:extLst>
          </p:cNvPr>
          <p:cNvSpPr>
            <a:spLocks noGrp="1"/>
          </p:cNvSpPr>
          <p:nvPr>
            <p:ph idx="1"/>
          </p:nvPr>
        </p:nvSpPr>
        <p:spPr>
          <a:xfrm>
            <a:off x="539552" y="1260490"/>
            <a:ext cx="8147248" cy="5095860"/>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149B181-44F8-2AB4-9D08-F6C7873B8E41}"/>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F8B393DD-B2AC-1432-6CD9-E652CD51EAA9}"/>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B551D8C0-527E-67B5-AFF3-6A3411EBBB7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kern="0" dirty="0">
                <a:solidFill>
                  <a:srgbClr val="000000"/>
                </a:solidFill>
                <a:effectLst/>
                <a:latin typeface="Sitka Text Semibold" pitchFamily="2" charset="0"/>
                <a:ea typeface="Times New Roman" panose="02020603050405020304" pitchFamily="18" charset="0"/>
                <a:cs typeface="Times New Roman" panose="02020603050405020304" pitchFamily="18" charset="0"/>
              </a:rPr>
              <a:t>Error Detection Techniques</a:t>
            </a:r>
            <a:endParaRPr lang="en-IN" sz="3200"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8C713DF4-5260-4841-C964-A3D370BBE7AE}"/>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6F900AA-5404-46FA-F348-7792B772E351}"/>
              </a:ext>
            </a:extLst>
          </p:cNvPr>
          <p:cNvSpPr txBox="1"/>
          <p:nvPr/>
        </p:nvSpPr>
        <p:spPr>
          <a:xfrm>
            <a:off x="539552" y="1260490"/>
            <a:ext cx="8424936" cy="21790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kern="0" dirty="0">
              <a:solidFill>
                <a:srgbClr val="000000"/>
              </a:solidFill>
              <a:latin typeface="Verdana" panose="020B0604030504040204" pitchFamily="34" charset="0"/>
              <a:cs typeface="Times New Roman" pitchFamily="18" charset="0"/>
            </a:endParaRPr>
          </a:p>
          <a:p>
            <a:pPr algn="just"/>
            <a:r>
              <a:rPr lang="en-US" sz="2400" b="1" i="0" dirty="0">
                <a:effectLst/>
                <a:latin typeface="erdana"/>
              </a:rPr>
              <a:t>Error detection code</a:t>
            </a:r>
          </a:p>
          <a:p>
            <a:pPr algn="just"/>
            <a:r>
              <a:rPr lang="en-US" b="0" i="0" dirty="0">
                <a:solidFill>
                  <a:srgbClr val="000000"/>
                </a:solidFill>
                <a:effectLst/>
                <a:latin typeface="Verdana" panose="020B0604030504040204" pitchFamily="34" charset="0"/>
              </a:rPr>
              <a:t>There are three main techniques for detecting errors in frames: </a:t>
            </a:r>
          </a:p>
          <a:p>
            <a:pPr marL="342900" indent="-342900" algn="just">
              <a:buFont typeface="Arial" panose="020B0604020202020204" pitchFamily="34" charset="0"/>
              <a:buChar char="•"/>
            </a:pPr>
            <a:r>
              <a:rPr lang="en-US" i="0" u="none" strike="noStrike" dirty="0">
                <a:effectLst/>
                <a:latin typeface="Verdana" panose="020B0604030504040204" pitchFamily="34" charset="0"/>
              </a:rPr>
              <a:t>Parity Check</a:t>
            </a:r>
            <a:r>
              <a:rPr lang="en-US" i="0" dirty="0">
                <a:effectLst/>
                <a:latin typeface="Verdana" panose="020B0604030504040204" pitchFamily="34" charset="0"/>
              </a:rPr>
              <a:t> </a:t>
            </a:r>
          </a:p>
          <a:p>
            <a:pPr marL="342900" indent="-342900" algn="just">
              <a:buFont typeface="Arial" panose="020B0604020202020204" pitchFamily="34" charset="0"/>
              <a:buChar char="•"/>
            </a:pPr>
            <a:r>
              <a:rPr lang="en-US" i="0" u="none" strike="noStrike" dirty="0">
                <a:effectLst/>
                <a:latin typeface="Verdana" panose="020B0604030504040204" pitchFamily="34" charset="0"/>
              </a:rPr>
              <a:t>Checksum</a:t>
            </a:r>
            <a:endParaRPr lang="en-US" i="0" dirty="0">
              <a:effectLst/>
              <a:latin typeface="Verdana" panose="020B0604030504040204" pitchFamily="34" charset="0"/>
            </a:endParaRPr>
          </a:p>
          <a:p>
            <a:pPr marL="342900" indent="-342900" algn="just">
              <a:buFont typeface="Arial" panose="020B0604020202020204" pitchFamily="34" charset="0"/>
              <a:buChar char="•"/>
            </a:pPr>
            <a:r>
              <a:rPr lang="en-US" i="0" u="none" strike="noStrike" dirty="0">
                <a:effectLst/>
                <a:latin typeface="Verdana" panose="020B0604030504040204" pitchFamily="34" charset="0"/>
              </a:rPr>
              <a:t>Cyclic Redundancy Check</a:t>
            </a:r>
            <a:r>
              <a:rPr lang="en-US" i="0" dirty="0">
                <a:effectLst/>
                <a:latin typeface="Verdana" panose="020B0604030504040204" pitchFamily="34" charset="0"/>
              </a:rPr>
              <a:t> (CRC).</a:t>
            </a:r>
            <a:endParaRPr lang="en-US" i="0" dirty="0">
              <a:effectLst/>
              <a:latin typeface="erdana"/>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F082130E-EDD9-42AF-CF10-205F59C6C176}"/>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1449920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784BC-2615-FC58-BA00-714F1127F8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ABF58-6FFE-3EAD-EFC5-7112C5B3BA5B}"/>
              </a:ext>
            </a:extLst>
          </p:cNvPr>
          <p:cNvSpPr>
            <a:spLocks noGrp="1"/>
          </p:cNvSpPr>
          <p:nvPr>
            <p:ph idx="1"/>
          </p:nvPr>
        </p:nvSpPr>
        <p:spPr>
          <a:xfrm>
            <a:off x="539552" y="1260490"/>
            <a:ext cx="8147248" cy="5095860"/>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499A30B9-3C1D-2B44-1215-6794FD50CAF8}"/>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36AE23BA-892A-1D17-2E0E-497A0B835BE5}"/>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766826A7-7B7F-DAF8-214B-0E1E2EDC7FE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kern="0" dirty="0">
                <a:solidFill>
                  <a:srgbClr val="000000"/>
                </a:solidFill>
                <a:effectLst/>
                <a:latin typeface="Sitka Text Semibold" pitchFamily="2" charset="0"/>
                <a:ea typeface="Times New Roman" panose="02020603050405020304" pitchFamily="18" charset="0"/>
                <a:cs typeface="Times New Roman" panose="02020603050405020304" pitchFamily="18" charset="0"/>
              </a:rPr>
              <a:t>Error Detection Techniques</a:t>
            </a:r>
            <a:endParaRPr lang="en-IN" sz="3200"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21F4CD35-2CDA-42B6-D795-29F9E1F081FE}"/>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9D50752-C5C0-BCCF-52EC-931A1A64A7BD}"/>
              </a:ext>
            </a:extLst>
          </p:cNvPr>
          <p:cNvSpPr txBox="1"/>
          <p:nvPr/>
        </p:nvSpPr>
        <p:spPr>
          <a:xfrm>
            <a:off x="179512" y="1260491"/>
            <a:ext cx="8784976" cy="49490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i="0" dirty="0">
                <a:solidFill>
                  <a:srgbClr val="000000"/>
                </a:solidFill>
                <a:effectLst/>
                <a:latin typeface="Arial Black" panose="020B0A04020102020204" pitchFamily="34" charset="0"/>
              </a:rPr>
              <a:t>Parity Check</a:t>
            </a:r>
          </a:p>
          <a:p>
            <a:pPr algn="just"/>
            <a:r>
              <a:rPr lang="en-US" b="0" i="0" dirty="0">
                <a:solidFill>
                  <a:srgbClr val="000000"/>
                </a:solidFill>
                <a:effectLst/>
                <a:latin typeface="Times New Roman" panose="02020603050405020304" pitchFamily="18" charset="0"/>
                <a:cs typeface="Times New Roman" panose="02020603050405020304" pitchFamily="18" charset="0"/>
              </a:rPr>
              <a:t>The parity check is done by adding an extra bit, called parity bit to the data to make a number of 1s either even in case of even parity or odd in case of odd parity.</a:t>
            </a:r>
          </a:p>
          <a:p>
            <a:pPr algn="just"/>
            <a:r>
              <a:rPr lang="en-US" b="0" i="0" dirty="0">
                <a:solidFill>
                  <a:srgbClr val="000000"/>
                </a:solidFill>
                <a:effectLst/>
                <a:latin typeface="Times New Roman" panose="02020603050405020304" pitchFamily="18" charset="0"/>
                <a:cs typeface="Times New Roman" panose="02020603050405020304" pitchFamily="18" charset="0"/>
              </a:rPr>
              <a:t>While creating a frame, the sender counts the number of 1s in it and adds the parity bit in the following way-</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 case of even parity: If a number of 1s is even then parity bit value is 0. If the number of 1s is odd then parity bit value is 1.</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In case of odd parity: If a number of 1s is odd then parity bit value is 0. If a number of 1s is even then parity bit value is 1.</a:t>
            </a:r>
          </a:p>
          <a:p>
            <a:pPr algn="just"/>
            <a:r>
              <a:rPr lang="en-US" b="0" i="0" dirty="0">
                <a:solidFill>
                  <a:srgbClr val="000000"/>
                </a:solidFill>
                <a:effectLst/>
                <a:latin typeface="Times New Roman" panose="02020603050405020304" pitchFamily="18" charset="0"/>
                <a:cs typeface="Times New Roman" panose="02020603050405020304" pitchFamily="18" charset="0"/>
              </a:rPr>
              <a:t>On receiving a frame, the receiver counts the number of 1s in it. In case of even parity check, if the count of 1s is even, the frame is accepted, otherwise, it is rejected. A similar rule is adopted for odd parity check.</a:t>
            </a:r>
          </a:p>
          <a:p>
            <a:pPr algn="just"/>
            <a:r>
              <a:rPr lang="en-US" b="0" i="0" dirty="0">
                <a:solidFill>
                  <a:srgbClr val="000000"/>
                </a:solidFill>
                <a:effectLst/>
                <a:latin typeface="Times New Roman" panose="02020603050405020304" pitchFamily="18" charset="0"/>
                <a:cs typeface="Times New Roman" panose="02020603050405020304" pitchFamily="18" charset="0"/>
              </a:rPr>
              <a:t>The parity check is suitable for single bit error detection only.</a:t>
            </a:r>
          </a:p>
          <a:p>
            <a:pPr algn="just"/>
            <a:endParaRPr lang="en-US" b="0" i="0" dirty="0">
              <a:solidFill>
                <a:srgbClr val="333333"/>
              </a:solidFill>
              <a:effectLst/>
            </a:endParaRPr>
          </a:p>
          <a:p>
            <a:pPr algn="l" fontAlgn="base"/>
            <a:endParaRPr lang="en-US" b="1" i="0" dirty="0">
              <a:solidFill>
                <a:srgbClr val="273239"/>
              </a:solidFill>
              <a:effectLst/>
              <a:latin typeface="Nunito" pitchFamily="2"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495F6B2C-7011-3579-7D09-ADF594F2B82A}"/>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693310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DAF43-62EC-2969-A56E-B87E11C96D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ADB89-B608-95A5-A6CF-75A9FC3FF114}"/>
              </a:ext>
            </a:extLst>
          </p:cNvPr>
          <p:cNvSpPr>
            <a:spLocks noGrp="1"/>
          </p:cNvSpPr>
          <p:nvPr>
            <p:ph idx="1"/>
          </p:nvPr>
        </p:nvSpPr>
        <p:spPr>
          <a:xfrm>
            <a:off x="539552" y="1260490"/>
            <a:ext cx="8147248" cy="5095860"/>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36D724C-0767-A271-6A93-36EF004B17E2}"/>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E7ADB07F-83F8-1549-283B-9DD07F28F566}"/>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33</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44C81A78-8697-BA52-1876-9623618F879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kern="0" dirty="0">
                <a:solidFill>
                  <a:srgbClr val="000000"/>
                </a:solidFill>
                <a:effectLst/>
                <a:latin typeface="Sitka Text Semibold" pitchFamily="2" charset="0"/>
                <a:ea typeface="Times New Roman" panose="02020603050405020304" pitchFamily="18" charset="0"/>
                <a:cs typeface="Times New Roman" panose="02020603050405020304" pitchFamily="18" charset="0"/>
              </a:rPr>
              <a:t>Error Detection Techniques</a:t>
            </a:r>
            <a:endParaRPr lang="en-IN" sz="3200"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B41B1481-90FD-7F68-6F4B-7D9CF7A215C9}"/>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29CBD11-0E3B-EF40-92D2-9A5495577B10}"/>
              </a:ext>
            </a:extLst>
          </p:cNvPr>
          <p:cNvSpPr txBox="1"/>
          <p:nvPr/>
        </p:nvSpPr>
        <p:spPr>
          <a:xfrm>
            <a:off x="179512" y="1260491"/>
            <a:ext cx="8784976" cy="41488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i="0" dirty="0">
                <a:solidFill>
                  <a:srgbClr val="000000"/>
                </a:solidFill>
                <a:effectLst/>
              </a:rPr>
              <a:t>Checksum</a:t>
            </a:r>
          </a:p>
          <a:p>
            <a:pPr algn="l"/>
            <a:endParaRPr lang="en-US" sz="2400" b="1" i="0" dirty="0">
              <a:solidFill>
                <a:srgbClr val="000000"/>
              </a:solidFill>
              <a:effectLst/>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In this error detection scheme, the following procedure is applied</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Data is divided into fixed sized frames or segments.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sender adds the segments using 1’s complement arithmetic to get the sum. It then complements the sum to get the checksum and sends it along with the data frames.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receiver adds the incoming segments along with the checksum using 1’s complement arithmetic to get the sum and then complements it.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If the result is zero, the received frames are accepted; otherwise, they are discarded</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endParaRPr lang="en-US" b="0" i="0" dirty="0">
              <a:solidFill>
                <a:srgbClr val="333333"/>
              </a:solidFill>
              <a:effectLst/>
            </a:endParaRPr>
          </a:p>
          <a:p>
            <a:pPr algn="l" fontAlgn="base"/>
            <a:endParaRPr lang="en-US" b="1" i="0" dirty="0">
              <a:solidFill>
                <a:srgbClr val="273239"/>
              </a:solidFill>
              <a:effectLst/>
              <a:latin typeface="Nunito" pitchFamily="2"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01EFDB63-540F-F717-C104-004439D95036}"/>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1195127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ADDB8-9D75-3B81-4BCD-8AF8A58FDA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8DC752-19BB-63C6-B566-636D046619DE}"/>
              </a:ext>
            </a:extLst>
          </p:cNvPr>
          <p:cNvSpPr>
            <a:spLocks noGrp="1"/>
          </p:cNvSpPr>
          <p:nvPr>
            <p:ph idx="1"/>
          </p:nvPr>
        </p:nvSpPr>
        <p:spPr>
          <a:xfrm>
            <a:off x="539552" y="1260490"/>
            <a:ext cx="8147248" cy="5095860"/>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7E8DD0DE-DD9F-E294-7531-3D8DA1EA53E5}"/>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77D9CF45-9390-FEB5-32ED-6EA67BED0BB0}"/>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34</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E60982D7-C104-26E8-F014-90C6E22BB7D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kern="0" dirty="0">
                <a:solidFill>
                  <a:srgbClr val="000000"/>
                </a:solidFill>
                <a:effectLst/>
                <a:latin typeface="Sitka Text Semibold" pitchFamily="2" charset="0"/>
                <a:ea typeface="Times New Roman" panose="02020603050405020304" pitchFamily="18" charset="0"/>
                <a:cs typeface="Times New Roman" panose="02020603050405020304" pitchFamily="18" charset="0"/>
              </a:rPr>
              <a:t>Error Detection Techniques</a:t>
            </a:r>
            <a:endParaRPr lang="en-IN" sz="3200"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553B5615-5C0D-522E-A8E4-B86F562FA92D}"/>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D017BD62-D95C-BC0F-FFE7-ACBA0CDCD4D7}"/>
              </a:ext>
            </a:extLst>
          </p:cNvPr>
          <p:cNvSpPr txBox="1"/>
          <p:nvPr/>
        </p:nvSpPr>
        <p:spPr>
          <a:xfrm>
            <a:off x="179512" y="1129126"/>
            <a:ext cx="8784976" cy="39333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1" i="0" dirty="0">
                <a:solidFill>
                  <a:srgbClr val="000000"/>
                </a:solidFill>
                <a:effectLst/>
              </a:rPr>
              <a:t>Cyclic Redundancy Check (CRC)</a:t>
            </a:r>
          </a:p>
          <a:p>
            <a:pPr algn="l"/>
            <a:endParaRPr lang="en-US" sz="2400" b="1" i="0" dirty="0">
              <a:solidFill>
                <a:srgbClr val="000000"/>
              </a:solidFill>
              <a:effectLst/>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Cyclic Redundancy Check (CRC) involves binary division of the data bits being sent by a predetermined divisor agreed upon by the communicating system. The divisor is generated using polynomials.</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Here, the sender performs binary division of the data segment by the divisor. It then appends the remainder called CRC bits to the end of the data segment. This makes the resulting data unit exactly divisible by the divisor.</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The receiver divides the incoming data unit by the divisor. If there is no remainder, the data unit is assumed to be correct and is accepted. Otherwise, it is understood that the data is corrupted and is therefore rejected.</a:t>
            </a:r>
          </a:p>
          <a:p>
            <a:pPr algn="l" fontAlgn="base"/>
            <a:endParaRPr lang="en-US" b="1" i="0" dirty="0">
              <a:solidFill>
                <a:srgbClr val="273239"/>
              </a:solidFill>
              <a:effectLst/>
              <a:latin typeface="Nunito" pitchFamily="2" charset="0"/>
            </a:endParaRPr>
          </a:p>
          <a:p>
            <a:pPr marL="342900" indent="-342900" algn="just">
              <a:spcBef>
                <a:spcPct val="20000"/>
              </a:spcBef>
              <a:buFont typeface="Arial"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CA89E31E-427C-1818-731B-96E73017C8EE}"/>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4077184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76153-D531-F6D8-D402-CD30DCA01C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911364-E858-284D-10CC-EFA8DF2C4B0A}"/>
              </a:ext>
            </a:extLst>
          </p:cNvPr>
          <p:cNvSpPr>
            <a:spLocks noGrp="1"/>
          </p:cNvSpPr>
          <p:nvPr>
            <p:ph idx="1"/>
          </p:nvPr>
        </p:nvSpPr>
        <p:spPr>
          <a:xfrm>
            <a:off x="179512" y="1260490"/>
            <a:ext cx="8784976" cy="5095859"/>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49A780F-1446-087A-C662-FA11BF898136}"/>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5B4DD51A-B3FC-59E6-0679-70F408E2A056}"/>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35</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625218EC-5CB3-C3FE-DB22-99D04046BE3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kern="0" dirty="0">
                <a:solidFill>
                  <a:srgbClr val="000000"/>
                </a:solidFill>
                <a:effectLst/>
                <a:latin typeface="Sitka Text Semibold" pitchFamily="2" charset="0"/>
                <a:ea typeface="Times New Roman" panose="02020603050405020304" pitchFamily="18" charset="0"/>
                <a:cs typeface="Times New Roman" panose="02020603050405020304" pitchFamily="18" charset="0"/>
              </a:rPr>
              <a:t>Error Detection Techniques</a:t>
            </a:r>
            <a:endParaRPr lang="en-IN" sz="3200"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8CAB6097-636B-6E0F-E551-54F31AD59754}"/>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B040DBE7-B4A6-7A21-FADA-06D4327209A1}"/>
              </a:ext>
            </a:extLst>
          </p:cNvPr>
          <p:cNvSpPr txBox="1"/>
          <p:nvPr/>
        </p:nvSpPr>
        <p:spPr>
          <a:xfrm>
            <a:off x="179512" y="1260491"/>
            <a:ext cx="8784976" cy="59647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20000"/>
              </a:spcBef>
            </a:pPr>
            <a:r>
              <a:rPr lang="en-US" b="1" i="0" dirty="0">
                <a:solidFill>
                  <a:srgbClr val="000000"/>
                </a:solidFill>
                <a:effectLst/>
                <a:latin typeface="Verdana" panose="020B0604030504040204" pitchFamily="34" charset="0"/>
              </a:rPr>
              <a:t>Hamming code</a:t>
            </a:r>
          </a:p>
          <a:p>
            <a:pPr marL="285750" indent="-285750" algn="just">
              <a:spcBef>
                <a:spcPct val="20000"/>
              </a:spcBef>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Hamming code is used for the set of </a:t>
            </a:r>
            <a:r>
              <a:rPr lang="en-US" i="0" u="none" strike="noStrike" dirty="0">
                <a:solidFill>
                  <a:srgbClr val="008000"/>
                </a:solidFill>
                <a:effectLst/>
                <a:latin typeface="Times New Roman" panose="02020603050405020304" pitchFamily="18" charset="0"/>
                <a:cs typeface="Times New Roman" panose="02020603050405020304" pitchFamily="18" charset="0"/>
              </a:rPr>
              <a:t>error-correction codes</a:t>
            </a:r>
            <a:r>
              <a:rPr lang="en-US" i="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which may occur when the data is moved from the sender to the receiver. </a:t>
            </a:r>
          </a:p>
          <a:p>
            <a:pPr marL="285750" indent="-285750" algn="just">
              <a:spcBef>
                <a:spcPct val="20000"/>
              </a:spcBef>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Hamming code are linear block code.</a:t>
            </a:r>
          </a:p>
          <a:p>
            <a:pPr marL="285750" indent="-285750" algn="just">
              <a:spcBef>
                <a:spcPct val="20000"/>
              </a:spcBef>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It is error correcting code that help to detect single data bit error in original data at receiver end.</a:t>
            </a:r>
          </a:p>
          <a:p>
            <a:pPr marL="285750" indent="-285750" algn="just">
              <a:spcBef>
                <a:spcPct val="20000"/>
              </a:spcBef>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It is combination of data bits(redundant bits) and parity bits.</a:t>
            </a:r>
          </a:p>
          <a:p>
            <a:pPr marL="285750" indent="-285750" algn="just">
              <a:spcBef>
                <a:spcPct val="20000"/>
              </a:spcBef>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Parity bit consist 2 power of n .</a:t>
            </a:r>
          </a:p>
          <a:p>
            <a:pPr algn="l"/>
            <a:r>
              <a:rPr lang="en-US" dirty="0">
                <a:solidFill>
                  <a:srgbClr val="000000"/>
                </a:solidFill>
                <a:latin typeface="Times New Roman" panose="02020603050405020304" pitchFamily="18" charset="0"/>
                <a:cs typeface="Times New Roman" panose="02020603050405020304" pitchFamily="18" charset="0"/>
              </a:rPr>
              <a:t>T</a:t>
            </a:r>
            <a:r>
              <a:rPr lang="en-US" b="0" i="0" dirty="0">
                <a:solidFill>
                  <a:srgbClr val="000000"/>
                </a:solidFill>
                <a:effectLst/>
                <a:latin typeface="Times New Roman" panose="02020603050405020304" pitchFamily="18" charset="0"/>
                <a:cs typeface="Times New Roman" panose="02020603050405020304" pitchFamily="18" charset="0"/>
              </a:rPr>
              <a:t>o calculate the no. of redundant bits.</a:t>
            </a:r>
          </a:p>
          <a:p>
            <a:pPr algn="l"/>
            <a:r>
              <a:rPr lang="en-US" b="1" i="0" dirty="0">
                <a:solidFill>
                  <a:srgbClr val="000000"/>
                </a:solidFill>
                <a:effectLst/>
                <a:latin typeface="Times New Roman" panose="02020603050405020304" pitchFamily="18" charset="0"/>
                <a:cs typeface="Times New Roman" panose="02020603050405020304" pitchFamily="18" charset="0"/>
              </a:rPr>
              <a:t>2^R = M+R+1</a:t>
            </a:r>
          </a:p>
          <a:p>
            <a:pPr algn="just">
              <a:spcBef>
                <a:spcPct val="20000"/>
              </a:spcBef>
            </a:pPr>
            <a:r>
              <a:rPr lang="en-US" b="0" i="0" dirty="0">
                <a:solidFill>
                  <a:srgbClr val="000000"/>
                </a:solidFill>
                <a:effectLst/>
                <a:latin typeface="Times New Roman" panose="02020603050405020304" pitchFamily="18" charset="0"/>
                <a:cs typeface="Times New Roman" panose="02020603050405020304" pitchFamily="18" charset="0"/>
              </a:rPr>
              <a:t>Where R stands for redundant bits and M is the data bits.</a:t>
            </a:r>
            <a:endParaRPr lang="en-US" dirty="0">
              <a:solidFill>
                <a:srgbClr val="000000"/>
              </a:solidFill>
              <a:latin typeface="Times New Roman" panose="02020603050405020304" pitchFamily="18" charset="0"/>
              <a:cs typeface="Times New Roman" panose="02020603050405020304" pitchFamily="18" charset="0"/>
            </a:endParaRPr>
          </a:p>
          <a:p>
            <a:pPr algn="l"/>
            <a:r>
              <a:rPr lang="en-US" b="1" i="0" dirty="0">
                <a:solidFill>
                  <a:srgbClr val="000000"/>
                </a:solidFill>
                <a:effectLst/>
                <a:latin typeface="Times New Roman" panose="02020603050405020304" pitchFamily="18" charset="0"/>
                <a:cs typeface="Times New Roman" panose="02020603050405020304" pitchFamily="18" charset="0"/>
              </a:rPr>
              <a:t>we classify the error correction codes into two types as follows:</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Single bit error correction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Burst error correction</a:t>
            </a:r>
          </a:p>
          <a:p>
            <a:pPr algn="just">
              <a:spcBef>
                <a:spcPct val="20000"/>
              </a:spcBef>
            </a:pPr>
            <a:endParaRPr lang="en-US" dirty="0">
              <a:solidFill>
                <a:srgbClr val="000000"/>
              </a:solidFill>
              <a:latin typeface="Times New Roman" panose="02020603050405020304" pitchFamily="18" charset="0"/>
              <a:cs typeface="Times New Roman" panose="02020603050405020304" pitchFamily="18" charset="0"/>
            </a:endParaRPr>
          </a:p>
          <a:p>
            <a:pPr algn="just">
              <a:spcBef>
                <a:spcPct val="20000"/>
              </a:spcBef>
            </a:pPr>
            <a:endParaRPr lang="en-US" dirty="0">
              <a:solidFill>
                <a:srgbClr val="000000"/>
              </a:solidFill>
              <a:latin typeface="Verdana" panose="020B0604030504040204" pitchFamily="34" charset="0"/>
            </a:endParaRPr>
          </a:p>
          <a:p>
            <a:pPr algn="just">
              <a:spcBef>
                <a:spcPct val="20000"/>
              </a:spcBef>
            </a:pPr>
            <a:endParaRPr lang="en-US" dirty="0">
              <a:solidFill>
                <a:srgbClr val="000000"/>
              </a:solidFill>
              <a:latin typeface="Verdana" panose="020B0604030504040204" pitchFamily="34" charset="0"/>
            </a:endParaRPr>
          </a:p>
          <a:p>
            <a:pPr algn="just">
              <a:spcBef>
                <a:spcPct val="20000"/>
              </a:spcBef>
            </a:pPr>
            <a:endParaRPr lang="en-US" b="0" i="0" dirty="0">
              <a:solidFill>
                <a:srgbClr val="000000"/>
              </a:solidFill>
              <a:effectLst/>
              <a:latin typeface="Verdana" panose="020B0604030504040204" pitchFamily="34" charset="0"/>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B488C750-6B0C-CBA4-6D50-8C91C035AEA0}"/>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2467121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3EFBD-FF44-29B2-ABE3-A2EB165B3B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D7A3B-057F-05D1-0A31-5AE31F42FB77}"/>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3CA837D-8BC3-81AD-0A68-31ACCE23A91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EA692DE9-1B65-4D4A-B964-987E31A6B407}"/>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36</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3BDDBEB8-6FCB-5A1F-E010-68FB589DA33C}"/>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1ED6B1E5-0DD4-E988-0CC6-D08A15DC53D6}"/>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ADB612C-223E-4570-73D8-DCA028285849}"/>
              </a:ext>
            </a:extLst>
          </p:cNvPr>
          <p:cNvSpPr txBox="1"/>
          <p:nvPr/>
        </p:nvSpPr>
        <p:spPr>
          <a:xfrm>
            <a:off x="179512" y="1333436"/>
            <a:ext cx="8784976" cy="56897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20000"/>
              </a:spcBef>
            </a:pPr>
            <a:r>
              <a:rPr lang="en-US" b="1" i="0" dirty="0">
                <a:solidFill>
                  <a:srgbClr val="273239"/>
                </a:solidFill>
                <a:effectLst/>
                <a:latin typeface="Times New Roman" panose="02020603050405020304" pitchFamily="18" charset="0"/>
                <a:cs typeface="Times New Roman" panose="02020603050405020304" pitchFamily="18" charset="0"/>
              </a:rPr>
              <a:t>Flow control</a:t>
            </a:r>
            <a:r>
              <a:rPr lang="en-US" b="0" i="0" dirty="0">
                <a:solidFill>
                  <a:srgbClr val="273239"/>
                </a:solidFill>
                <a:effectLst/>
                <a:latin typeface="Times New Roman" panose="02020603050405020304" pitchFamily="18" charset="0"/>
                <a:cs typeface="Times New Roman" panose="02020603050405020304" pitchFamily="18" charset="0"/>
              </a:rPr>
              <a:t> is </a:t>
            </a:r>
            <a:r>
              <a:rPr lang="en-US" b="0" i="0" dirty="0">
                <a:effectLst/>
                <a:latin typeface="Times New Roman" panose="02020603050405020304" pitchFamily="18" charset="0"/>
                <a:cs typeface="Times New Roman" panose="02020603050405020304" pitchFamily="18" charset="0"/>
              </a:rPr>
              <a:t>design issue at Data Link Layer</a:t>
            </a:r>
            <a:r>
              <a:rPr lang="en-US" b="0" i="0" dirty="0">
                <a:solidFill>
                  <a:srgbClr val="273239"/>
                </a:solidFill>
                <a:effectLst/>
                <a:latin typeface="Times New Roman" panose="02020603050405020304" pitchFamily="18" charset="0"/>
                <a:cs typeface="Times New Roman" panose="02020603050405020304" pitchFamily="18" charset="0"/>
              </a:rPr>
              <a:t>. It is a technique that generally observes the proper flow of data from sender to receiver.</a:t>
            </a:r>
          </a:p>
          <a:p>
            <a:pPr marL="285750" indent="-285750" algn="just">
              <a:spcBef>
                <a:spcPct val="20000"/>
              </a:spcBef>
              <a:buFont typeface="Wingdings" panose="05000000000000000000" pitchFamily="2" charset="2"/>
              <a:buChar char="§"/>
            </a:pPr>
            <a:r>
              <a:rPr lang="en-US" b="0" i="0" dirty="0">
                <a:solidFill>
                  <a:srgbClr val="273239"/>
                </a:solidFill>
                <a:effectLst/>
                <a:latin typeface="Times New Roman" panose="02020603050405020304" pitchFamily="18" charset="0"/>
                <a:cs typeface="Times New Roman" panose="02020603050405020304" pitchFamily="18" charset="0"/>
              </a:rPr>
              <a:t>Flow control is basically a technique that gives permission to two of stations that are working and processing at different speeds to just communicate with one another.</a:t>
            </a:r>
            <a:endParaRPr lang="en-US" dirty="0">
              <a:solidFill>
                <a:srgbClr val="273239"/>
              </a:solidFill>
              <a:latin typeface="Times New Roman" panose="02020603050405020304" pitchFamily="18" charset="0"/>
              <a:cs typeface="Times New Roman" panose="02020603050405020304" pitchFamily="18" charset="0"/>
            </a:endParaRPr>
          </a:p>
          <a:p>
            <a:pPr marL="285750" indent="-285750" algn="just">
              <a:spcBef>
                <a:spcPct val="20000"/>
              </a:spcBef>
              <a:buFont typeface="Wingdings" panose="05000000000000000000" pitchFamily="2" charset="2"/>
              <a:buChar char="§"/>
            </a:pPr>
            <a:r>
              <a:rPr lang="en-US" b="0" i="0" dirty="0">
                <a:solidFill>
                  <a:srgbClr val="273239"/>
                </a:solidFill>
                <a:effectLst/>
                <a:latin typeface="Times New Roman" panose="02020603050405020304" pitchFamily="18" charset="0"/>
                <a:cs typeface="Times New Roman" panose="02020603050405020304" pitchFamily="18" charset="0"/>
              </a:rPr>
              <a:t>Flow control in Data Link Layer simply restricts and coordinates number of frames or amount of data sender can send just before it waits for an acknowledgement from receiver. </a:t>
            </a:r>
          </a:p>
          <a:p>
            <a:pPr marL="285750" indent="-285750" algn="just">
              <a:buFont typeface="Wingdings" panose="05000000000000000000"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The receiving device has limited speed and limited memory to store the data. Therefore, the receiving device must be able to inform the sending device to stop the transmission temporarily before the limits are reached.</a:t>
            </a:r>
          </a:p>
          <a:p>
            <a:pPr marL="285750" indent="-285750" algn="just">
              <a:buFont typeface="Wingdings" panose="05000000000000000000" pitchFamily="2" charset="2"/>
              <a:buChar char="§"/>
            </a:pPr>
            <a:r>
              <a:rPr lang="en-US" b="0" i="0" dirty="0">
                <a:solidFill>
                  <a:srgbClr val="000000"/>
                </a:solidFill>
                <a:effectLst/>
                <a:latin typeface="Times New Roman" panose="02020603050405020304" pitchFamily="18" charset="0"/>
                <a:cs typeface="Times New Roman" panose="02020603050405020304" pitchFamily="18" charset="0"/>
              </a:rPr>
              <a:t>It requires a buffer, a block of memory for storing the information until they are processed.</a:t>
            </a:r>
          </a:p>
          <a:p>
            <a:pPr algn="just"/>
            <a:r>
              <a:rPr lang="en-US" b="1" i="0" dirty="0">
                <a:solidFill>
                  <a:srgbClr val="333333"/>
                </a:solidFill>
                <a:effectLst/>
                <a:latin typeface="Times New Roman" panose="02020603050405020304" pitchFamily="18" charset="0"/>
                <a:cs typeface="Times New Roman" panose="02020603050405020304" pitchFamily="18" charset="0"/>
              </a:rPr>
              <a:t>Two methods </a:t>
            </a:r>
          </a:p>
          <a:p>
            <a:pPr marL="285750" indent="-285750" algn="just">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Stop-and-wait</a:t>
            </a:r>
          </a:p>
          <a:p>
            <a:pPr marL="342900" lvl="0" indent="-342900" algn="just">
              <a:buSzPts val="1000"/>
              <a:buFont typeface="Symbol" panose="05050102010706020507" pitchFamily="18" charset="2"/>
              <a:buChar char=""/>
              <a:tabLst>
                <a:tab pos="457200" algn="l"/>
              </a:tabLst>
            </a:pPr>
            <a:r>
              <a:rPr lang="en-IN" sz="1800" kern="0" dirty="0">
                <a:solidFill>
                  <a:srgbClr val="000000"/>
                </a:solidFill>
                <a:effectLst/>
                <a:latin typeface="inherit"/>
                <a:ea typeface="Times New Roman" panose="02020603050405020304" pitchFamily="18" charset="0"/>
                <a:cs typeface="Times New Roman" panose="02020603050405020304" pitchFamily="18" charset="0"/>
              </a:rPr>
              <a:t>Unrestricted simplex protocol</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IN" sz="1800" kern="0" dirty="0">
                <a:solidFill>
                  <a:srgbClr val="000000"/>
                </a:solidFill>
                <a:effectLst/>
                <a:latin typeface="inherit"/>
                <a:ea typeface="Times New Roman" panose="02020603050405020304" pitchFamily="18" charset="0"/>
                <a:cs typeface="Times New Roman" panose="02020603050405020304" pitchFamily="18" charset="0"/>
              </a:rPr>
              <a:t>Simplex stop and wait protocol</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0" dirty="0">
                <a:solidFill>
                  <a:srgbClr val="000000"/>
                </a:solidFill>
                <a:effectLst/>
                <a:latin typeface="inherit"/>
                <a:ea typeface="Times New Roman" panose="02020603050405020304" pitchFamily="18" charset="0"/>
                <a:cs typeface="Times New Roman" panose="02020603050405020304" pitchFamily="18" charset="0"/>
              </a:rPr>
              <a:t>Simplex protocol for noisy channels</a:t>
            </a:r>
            <a:endParaRPr lang="en-US"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i="0" dirty="0">
                <a:solidFill>
                  <a:srgbClr val="000000"/>
                </a:solidFill>
                <a:effectLst/>
                <a:latin typeface="Times New Roman" panose="02020603050405020304" pitchFamily="18" charset="0"/>
                <a:cs typeface="Times New Roman" panose="02020603050405020304" pitchFamily="18" charset="0"/>
              </a:rPr>
              <a:t>Sliding window</a:t>
            </a:r>
          </a:p>
          <a:p>
            <a:pPr algn="just">
              <a:spcBef>
                <a:spcPct val="20000"/>
              </a:spcBef>
            </a:pPr>
            <a:endParaRPr lang="en-US" b="0" i="0" dirty="0">
              <a:solidFill>
                <a:srgbClr val="000000"/>
              </a:solidFill>
              <a:effectLst/>
              <a:latin typeface="Verdana" panose="020B0604030504040204" pitchFamily="34" charset="0"/>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3BF44B10-DF2A-D23F-C2A6-460FDFA1C89E}"/>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431056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86731-D207-D861-488B-F41156B406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D6D71-8C09-02C9-AE25-B89583DCAB61}"/>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5423F95B-B188-7B1E-5DA4-81082C2AD7DD}"/>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531A772A-1DD7-CC67-6F81-9C8CB7CDA4B5}"/>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37</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B96472C0-9FF3-8F23-7321-9F2AAF0A10C8}"/>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D96210FF-1D64-2B82-AB7A-90E45F6D1F15}"/>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DE0BFD5-ADA5-7371-495B-6D6646D81759}"/>
              </a:ext>
            </a:extLst>
          </p:cNvPr>
          <p:cNvSpPr txBox="1"/>
          <p:nvPr/>
        </p:nvSpPr>
        <p:spPr>
          <a:xfrm>
            <a:off x="179512" y="1333436"/>
            <a:ext cx="8784976" cy="7017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20000"/>
              </a:spcBef>
            </a:pPr>
            <a:endParaRPr lang="en-US" b="0" i="0" dirty="0">
              <a:solidFill>
                <a:srgbClr val="000000"/>
              </a:solidFill>
              <a:effectLst/>
              <a:latin typeface="Verdana" panose="020B0604030504040204" pitchFamily="34" charset="0"/>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4BADE870-768B-C9B6-4009-937D5D74658B}"/>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16E1329A-D771-6452-A560-C1D38608B1C9}"/>
              </a:ext>
            </a:extLst>
          </p:cNvPr>
          <p:cNvPicPr>
            <a:picLocks noChangeAspect="1"/>
          </p:cNvPicPr>
          <p:nvPr/>
        </p:nvPicPr>
        <p:blipFill>
          <a:blip r:embed="rId3"/>
          <a:stretch>
            <a:fillRect/>
          </a:stretch>
        </p:blipFill>
        <p:spPr>
          <a:xfrm>
            <a:off x="2253343" y="1505551"/>
            <a:ext cx="4172164" cy="2705091"/>
          </a:xfrm>
          <a:prstGeom prst="rect">
            <a:avLst/>
          </a:prstGeom>
        </p:spPr>
      </p:pic>
    </p:spTree>
    <p:extLst>
      <p:ext uri="{BB962C8B-B14F-4D97-AF65-F5344CB8AC3E}">
        <p14:creationId xmlns:p14="http://schemas.microsoft.com/office/powerpoint/2010/main" val="3768785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9477D-2E4D-259C-9D14-68FAA9053F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84BE8-BA9D-4275-EB01-0D2CF37F5AEB}"/>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B4CFDF5C-526F-B93F-AEC7-FB484356858E}"/>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3A6B47E3-99DF-EB55-B798-E81D9B186561}"/>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38</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2B705349-E72B-9EE6-D90F-FACBC1768F8C}"/>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2ABC71D9-EF0A-EC3E-E59B-C7777416EEFB}"/>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275D5A3-D2C2-DA46-FEE0-70B8BFA809A3}"/>
              </a:ext>
            </a:extLst>
          </p:cNvPr>
          <p:cNvSpPr txBox="1"/>
          <p:nvPr/>
        </p:nvSpPr>
        <p:spPr>
          <a:xfrm>
            <a:off x="179512" y="1260491"/>
            <a:ext cx="8784976" cy="35271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i="0" dirty="0">
                <a:solidFill>
                  <a:srgbClr val="333333"/>
                </a:solidFill>
                <a:effectLst/>
                <a:latin typeface="Times New Roman" panose="02020603050405020304" pitchFamily="18" charset="0"/>
                <a:cs typeface="Times New Roman" panose="02020603050405020304" pitchFamily="18" charset="0"/>
              </a:rPr>
              <a:t>Stop-and-wait</a:t>
            </a:r>
          </a:p>
          <a:p>
            <a:pPr marL="285750" indent="-285750" algn="just">
              <a:buFont typeface="Arial" panose="020B0604020202020204" pitchFamily="34" charset="0"/>
              <a:buChar char="•"/>
            </a:pPr>
            <a:r>
              <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ata is transmitted in one direction only.</a:t>
            </a:r>
          </a:p>
          <a:p>
            <a:pPr marL="285750" indent="-285750" algn="just">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error occurs; the receiver can only process the received information at finite rate.</a:t>
            </a:r>
            <a:endPar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transmitter cannot send frames at rate faster than the receiver can process them.</a:t>
            </a:r>
          </a:p>
          <a:p>
            <a:pPr marL="285750" indent="-285750" algn="just">
              <a:buFont typeface="Arial" panose="020B0604020202020204" pitchFamily="34" charset="0"/>
              <a:buChar char="•"/>
            </a:pPr>
            <a:r>
              <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 receiver send some sort of feedback to sender, the process.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kern="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algn="just"/>
            <a:r>
              <a:rPr lang="en-US" b="1" i="0" dirty="0">
                <a:solidFill>
                  <a:srgbClr val="333333"/>
                </a:solidFill>
                <a:effectLst/>
                <a:latin typeface="Times New Roman" panose="02020603050405020304" pitchFamily="18" charset="0"/>
                <a:cs typeface="Times New Roman" panose="02020603050405020304" pitchFamily="18" charset="0"/>
              </a:rPr>
              <a:t>Advantage of Stop-and-wait</a:t>
            </a: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Stop-and-wait method is simple as each frame is checked and acknowledged before the next frame is sent.</a:t>
            </a:r>
          </a:p>
          <a:p>
            <a:pPr algn="just"/>
            <a:r>
              <a:rPr lang="en-US" b="1" i="0" dirty="0">
                <a:solidFill>
                  <a:srgbClr val="333333"/>
                </a:solidFill>
                <a:effectLst/>
                <a:latin typeface="Times New Roman" panose="02020603050405020304" pitchFamily="18" charset="0"/>
                <a:cs typeface="Times New Roman" panose="02020603050405020304" pitchFamily="18" charset="0"/>
              </a:rPr>
              <a:t>Disadvantage of Stop-and-wait</a:t>
            </a: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spcBef>
                <a:spcPct val="20000"/>
              </a:spcBef>
              <a:buFont typeface="Arial" panose="020B0604020202020204" pitchFamily="34" charset="0"/>
              <a:buChar char="•"/>
            </a:pPr>
            <a:r>
              <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ow to prevent the sender from flooding the receiver</a:t>
            </a:r>
            <a:r>
              <a:rPr lang="en-IN" sz="1800" kern="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p>
          <a:p>
            <a:pPr marL="285750" indent="-285750" algn="just">
              <a:spcBef>
                <a:spcPct val="20000"/>
              </a:spcBef>
              <a:buFont typeface="Arial" panose="020B0604020202020204" pitchFamily="34" charset="0"/>
              <a:buChar char="•"/>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252EC1EF-FB7E-5EFE-861F-E53F68E48605}"/>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738104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AF6C7-2C11-DC16-7E85-32D5A4FF98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CBAD0-088C-1AED-7AF4-6E6BE7ABBFE0}"/>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2CC8937F-A34F-102B-AF6B-B77BC0C5A371}"/>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51770B2C-E56C-1726-05DF-D2815F2C759C}"/>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39</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FC7BE800-BC85-EC70-C634-6FDD29A676BA}"/>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kern="100" dirty="0">
                <a:effectLst/>
                <a:latin typeface="Sitka Text Semibold" pitchFamily="2" charset="0"/>
                <a:ea typeface="Calibri" panose="020F0502020204030204" pitchFamily="34" charset="0"/>
                <a:cs typeface="Times New Roman" panose="02020603050405020304" pitchFamily="18" charset="0"/>
              </a:rPr>
              <a:t>S</a:t>
            </a:r>
            <a:r>
              <a:rPr lang="en-IN" sz="3200" b="1" kern="100" dirty="0">
                <a:effectLst/>
                <a:latin typeface="Sitka Text Semibold" pitchFamily="2" charset="0"/>
                <a:ea typeface="Calibri" panose="020F0502020204030204" pitchFamily="34" charset="0"/>
                <a:cs typeface="Times New Roman" panose="02020603050405020304" pitchFamily="18" charset="0"/>
              </a:rPr>
              <a:t>top and Wait</a:t>
            </a:r>
          </a:p>
        </p:txBody>
      </p:sp>
      <p:pic>
        <p:nvPicPr>
          <p:cNvPr id="8" name="Picture 2" descr="E:\NIET\Project\xLogo11.png.pagespeed.ic.pydHLuCQEZ.png">
            <a:extLst>
              <a:ext uri="{FF2B5EF4-FFF2-40B4-BE49-F238E27FC236}">
                <a16:creationId xmlns:a16="http://schemas.microsoft.com/office/drawing/2014/main" id="{92D55373-EF23-BC98-0BF9-5E6AEF6A8B54}"/>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20EEFA25-01E5-0907-EB4B-DCFCD62C65F5}"/>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541A83AE-3E97-30DA-126F-01E280144963}"/>
              </a:ext>
            </a:extLst>
          </p:cNvPr>
          <p:cNvPicPr>
            <a:picLocks noChangeAspect="1"/>
          </p:cNvPicPr>
          <p:nvPr/>
        </p:nvPicPr>
        <p:blipFill>
          <a:blip r:embed="rId3"/>
          <a:stretch>
            <a:fillRect/>
          </a:stretch>
        </p:blipFill>
        <p:spPr>
          <a:xfrm>
            <a:off x="2590800" y="3617509"/>
            <a:ext cx="3988005" cy="2400423"/>
          </a:xfrm>
          <a:prstGeom prst="rect">
            <a:avLst/>
          </a:prstGeom>
          <a:ln>
            <a:solidFill>
              <a:schemeClr val="tx1"/>
            </a:solidFill>
          </a:ln>
        </p:spPr>
      </p:pic>
      <p:sp>
        <p:nvSpPr>
          <p:cNvPr id="6" name="TextBox 5">
            <a:extLst>
              <a:ext uri="{FF2B5EF4-FFF2-40B4-BE49-F238E27FC236}">
                <a16:creationId xmlns:a16="http://schemas.microsoft.com/office/drawing/2014/main" id="{9BF630B3-4F56-804C-34B0-EC929808B917}"/>
              </a:ext>
            </a:extLst>
          </p:cNvPr>
          <p:cNvSpPr txBox="1"/>
          <p:nvPr/>
        </p:nvSpPr>
        <p:spPr>
          <a:xfrm>
            <a:off x="395536" y="987053"/>
            <a:ext cx="8136904" cy="3170099"/>
          </a:xfrm>
          <a:prstGeom prst="rect">
            <a:avLst/>
          </a:prstGeom>
          <a:noFill/>
        </p:spPr>
        <p:txBody>
          <a:bodyPr wrap="square" rtlCol="0">
            <a:spAutoFit/>
          </a:bodyPr>
          <a:lstStyle/>
          <a:p>
            <a:pPr marL="285750" indent="-285750">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receiver sends the acknowledgement frame back to the sender telling the sender that the last received frame has been processed and passed to the host.</a:t>
            </a:r>
          </a:p>
          <a:p>
            <a:pPr marL="285750" indent="-285750" algn="just">
              <a:lnSpc>
                <a:spcPts val="1800"/>
              </a:lnSpc>
              <a:spcAft>
                <a:spcPts val="800"/>
              </a:spcAft>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Permission to send the next frame is granted.</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800"/>
              </a:lnSpc>
              <a:spcAft>
                <a:spcPts val="800"/>
              </a:spcAft>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sender after sending the sent frame has to wait for an acknowledge frame from the receiver before sending another frame.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800"/>
              </a:lnSpc>
              <a:spcAft>
                <a:spcPts val="800"/>
              </a:spcAft>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protocol is called Simplex Stop and wait protocol, the sender sends one frame and waits for feedback from the receiver. When the ACK arrives, the sender sends the next frame.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7057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D24A74DC-2932-4C57-ADEB-AA0BEA16C79B}" type="datetime1">
              <a:rPr lang="en-US" smtClean="0"/>
              <a:t>12/23/2024</a:t>
            </a:fld>
            <a:endParaRPr lang="en-US"/>
          </a:p>
        </p:txBody>
      </p:sp>
      <p:sp>
        <p:nvSpPr>
          <p:cNvPr id="7" name="Slide Number Placeholder 6"/>
          <p:cNvSpPr>
            <a:spLocks noGrp="1"/>
          </p:cNvSpPr>
          <p:nvPr>
            <p:ph type="sldNum" sz="quarter" idx="12"/>
          </p:nvPr>
        </p:nvSpPr>
        <p:spPr/>
        <p:txBody>
          <a:bodyPr/>
          <a:lstStyle/>
          <a:p>
            <a:pPr>
              <a:defRPr/>
            </a:pPr>
            <a:fld id="{92D24649-E07E-4067-8015-D39C9779AE70}" type="slidenum">
              <a:rPr lang="en-US"/>
              <a:pPr>
                <a:defRPr/>
              </a:pPr>
              <a:t>4</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Books</a:t>
            </a:r>
          </a:p>
        </p:txBody>
      </p:sp>
      <p:pic>
        <p:nvPicPr>
          <p:cNvPr id="37895"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3" name="Rectangle 2"/>
          <p:cNvSpPr/>
          <p:nvPr/>
        </p:nvSpPr>
        <p:spPr>
          <a:xfrm>
            <a:off x="457200" y="1268760"/>
            <a:ext cx="8229600" cy="3693319"/>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Text books: </a:t>
            </a:r>
          </a:p>
          <a:p>
            <a:pPr marL="342900" indent="-342900">
              <a:buAutoNum type="arabicPeriod"/>
            </a:pPr>
            <a:r>
              <a:rPr lang="en-IN" dirty="0" err="1">
                <a:latin typeface="Times New Roman" panose="02020603050405020304" pitchFamily="18" charset="0"/>
                <a:cs typeface="Times New Roman" panose="02020603050405020304" pitchFamily="18" charset="0"/>
              </a:rPr>
              <a:t>Behrouz</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Forouzan</a:t>
            </a:r>
            <a:r>
              <a:rPr lang="en-IN" dirty="0">
                <a:latin typeface="Times New Roman" panose="02020603050405020304" pitchFamily="18" charset="0"/>
                <a:cs typeface="Times New Roman" panose="02020603050405020304" pitchFamily="18" charset="0"/>
              </a:rPr>
              <a:t>, “Data Communication and Networking” Fourth Edition-2006, Tata McGraw Hill </a:t>
            </a:r>
          </a:p>
          <a:p>
            <a:pPr marL="342900" indent="-342900">
              <a:buAutoNum type="arabicPeriod"/>
            </a:pPr>
            <a:r>
              <a:rPr lang="en-IN" dirty="0">
                <a:latin typeface="Times New Roman" panose="02020603050405020304" pitchFamily="18" charset="0"/>
                <a:cs typeface="Times New Roman" panose="02020603050405020304" pitchFamily="18" charset="0"/>
              </a:rPr>
              <a:t> Andrew </a:t>
            </a:r>
            <a:r>
              <a:rPr lang="en-IN" dirty="0" err="1">
                <a:latin typeface="Times New Roman" panose="02020603050405020304" pitchFamily="18" charset="0"/>
                <a:cs typeface="Times New Roman" panose="02020603050405020304" pitchFamily="18" charset="0"/>
              </a:rPr>
              <a:t>Tanenbaum</a:t>
            </a:r>
            <a:r>
              <a:rPr lang="en-IN" dirty="0">
                <a:latin typeface="Times New Roman" panose="02020603050405020304" pitchFamily="18" charset="0"/>
                <a:cs typeface="Times New Roman" panose="02020603050405020304" pitchFamily="18" charset="0"/>
              </a:rPr>
              <a:t> “Computer Networks”, Fifth Edition-2011, Prentice Hall. </a:t>
            </a:r>
          </a:p>
          <a:p>
            <a:pPr marL="342900" indent="-342900">
              <a:buAutoNum type="arabicPeriod"/>
            </a:pPr>
            <a:r>
              <a:rPr lang="en-IN" dirty="0">
                <a:latin typeface="Times New Roman" panose="02020603050405020304" pitchFamily="18" charset="0"/>
                <a:cs typeface="Times New Roman" panose="02020603050405020304" pitchFamily="18" charset="0"/>
              </a:rPr>
              <a:t> William Stallings, “Data and Computer Communication”, Eighth Edition-2008, Pearson.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Reference Books: </a:t>
            </a:r>
          </a:p>
          <a:p>
            <a:pPr marL="342900" indent="-342900">
              <a:buAutoNum type="arabicPeriod"/>
            </a:pPr>
            <a:r>
              <a:rPr lang="en-IN" dirty="0">
                <a:latin typeface="Times New Roman" panose="02020603050405020304" pitchFamily="18" charset="0"/>
                <a:cs typeface="Times New Roman" panose="02020603050405020304" pitchFamily="18" charset="0"/>
              </a:rPr>
              <a:t>Kurose and Ross, “Computer Networking- A Top-Down Approach”, Eighth Edition-2021, Pearson. </a:t>
            </a:r>
          </a:p>
          <a:p>
            <a:pPr marL="342900" indent="-342900">
              <a:buAutoNum type="arabicPeriod"/>
            </a:pPr>
            <a:r>
              <a:rPr lang="en-IN" dirty="0">
                <a:latin typeface="Times New Roman" panose="02020603050405020304" pitchFamily="18" charset="0"/>
                <a:cs typeface="Times New Roman" panose="02020603050405020304" pitchFamily="18" charset="0"/>
              </a:rPr>
              <a:t>Peterson and Davie, “Computer Networks: A Systems Approach”, Fourth Edition-1996, Morgan Kaufmann </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085238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D05F2-21E9-5796-7D33-25534E77E2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B4937-8367-02A8-C044-982AAC1DE9FE}"/>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2A5816B-8D78-CFCB-F63E-BDD7E053062A}"/>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C92D6670-2552-4F16-2C7B-3AD9AD47A964}"/>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40</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6D32D395-C867-8C48-A969-EF7328297FB1}"/>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kern="100" dirty="0">
                <a:effectLst/>
                <a:latin typeface="Sitka Text Semibold" pitchFamily="2" charset="0"/>
                <a:ea typeface="Calibri" panose="020F0502020204030204" pitchFamily="34" charset="0"/>
                <a:cs typeface="Times New Roman" panose="02020603050405020304" pitchFamily="18" charset="0"/>
              </a:rPr>
              <a:t>Stop and Wait</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89109986-EE12-0EC4-002E-4D0824CC7202}"/>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7BFE7F6B-DA25-C99B-84CA-3CCF5B3FB8F1}"/>
              </a:ext>
            </a:extLst>
          </p:cNvPr>
          <p:cNvSpPr txBox="1"/>
          <p:nvPr/>
        </p:nvSpPr>
        <p:spPr>
          <a:xfrm>
            <a:off x="179512" y="1260491"/>
            <a:ext cx="8784976" cy="18661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spcBef>
                <a:spcPct val="20000"/>
              </a:spcBef>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transfer is only in one direction.</a:t>
            </a:r>
          </a:p>
          <a:p>
            <a:pPr marL="285750" indent="-285750" algn="just">
              <a:spcBef>
                <a:spcPct val="20000"/>
              </a:spcBef>
              <a:buFont typeface="Arial" panose="020B0604020202020204" pitchFamily="34" charset="0"/>
              <a:buChar char="•"/>
            </a:pPr>
            <a:r>
              <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noisy channel, errors in data frames or acknowledgement frames are expected.</a:t>
            </a:r>
            <a:endParaRPr lang="en-IN"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ts val="1800"/>
              </a:lnSpc>
              <a:spcAft>
                <a:spcPts val="800"/>
              </a:spcAft>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Every frame has a unique sequence number.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a frame has been transmitted, the timer is started for a finite time. Before the timer expires, if the acknowledgement is not received the frame gets re transmitted. when the acknowledgement gets corrupted or sent data frames gets damaged</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C08C2B85-F7D1-A7DE-99C7-6D8D37FE3C04}"/>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9" name="Picture 8">
            <a:extLst>
              <a:ext uri="{FF2B5EF4-FFF2-40B4-BE49-F238E27FC236}">
                <a16:creationId xmlns:a16="http://schemas.microsoft.com/office/drawing/2014/main" id="{24DE3698-3971-38B7-9825-F23CF17095B9}"/>
              </a:ext>
            </a:extLst>
          </p:cNvPr>
          <p:cNvPicPr>
            <a:picLocks noChangeAspect="1"/>
          </p:cNvPicPr>
          <p:nvPr/>
        </p:nvPicPr>
        <p:blipFill>
          <a:blip r:embed="rId3"/>
          <a:stretch>
            <a:fillRect/>
          </a:stretch>
        </p:blipFill>
        <p:spPr>
          <a:xfrm>
            <a:off x="1547664" y="3645024"/>
            <a:ext cx="5616624" cy="2495426"/>
          </a:xfrm>
          <a:prstGeom prst="rect">
            <a:avLst/>
          </a:prstGeom>
          <a:ln>
            <a:solidFill>
              <a:schemeClr val="tx1"/>
            </a:solidFill>
          </a:ln>
        </p:spPr>
      </p:pic>
    </p:spTree>
    <p:extLst>
      <p:ext uri="{BB962C8B-B14F-4D97-AF65-F5344CB8AC3E}">
        <p14:creationId xmlns:p14="http://schemas.microsoft.com/office/powerpoint/2010/main" val="2115435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78A11-03C2-8EB1-9D92-0C2EC1DCA8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D06EF-DA73-2B00-2C94-998508A75585}"/>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C8B29FAF-5A99-F84A-CFB9-E537C4863A4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A19A7255-3B31-9E86-B4D1-08D763C4EB80}"/>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41</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6E11A274-0FEB-3470-063B-B1AB83FE6579}"/>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E22C0A8F-CDB8-81E7-1638-03CE17217959}"/>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CE9F9D8F-064A-1437-70EF-10176D0467E3}"/>
              </a:ext>
            </a:extLst>
          </p:cNvPr>
          <p:cNvSpPr txBox="1"/>
          <p:nvPr/>
        </p:nvSpPr>
        <p:spPr>
          <a:xfrm>
            <a:off x="179512" y="1260491"/>
            <a:ext cx="8784976" cy="472744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i="0" dirty="0">
                <a:solidFill>
                  <a:srgbClr val="333333"/>
                </a:solidFill>
                <a:effectLst/>
                <a:latin typeface="+mj-lt"/>
              </a:rPr>
              <a:t>Sliding Window</a:t>
            </a:r>
          </a:p>
          <a:p>
            <a:pPr marL="342900" indent="-342900" algn="just">
              <a:spcBef>
                <a:spcPct val="20000"/>
              </a:spcBef>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sliding window is a technique for sending multiple frames at a time.</a:t>
            </a:r>
          </a:p>
          <a:p>
            <a:pPr marL="342900" indent="-342900" algn="just">
              <a:spcBef>
                <a:spcPct val="20000"/>
              </a:spcBef>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controls the data packets between the two devices where reliable and gradual delivery of data frames is needed.</a:t>
            </a:r>
            <a:endParaRPr lang="en-US" dirty="0">
              <a:solidFill>
                <a:srgbClr val="333333"/>
              </a:solidFill>
              <a:latin typeface="Times New Roman" panose="02020603050405020304" pitchFamily="18" charset="0"/>
              <a:cs typeface="Times New Roman" panose="02020603050405020304" pitchFamily="18" charset="0"/>
            </a:endParaRPr>
          </a:p>
          <a:p>
            <a:pPr marL="342900" indent="-342900" algn="just">
              <a:spcBef>
                <a:spcPct val="20000"/>
              </a:spcBef>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is also used in </a:t>
            </a:r>
            <a:r>
              <a:rPr lang="en-US" b="0" i="0" u="none" strike="noStrike" dirty="0">
                <a:solidFill>
                  <a:srgbClr val="008000"/>
                </a:solidFill>
                <a:effectLst/>
                <a:latin typeface="Times New Roman" panose="02020603050405020304" pitchFamily="18" charset="0"/>
                <a:cs typeface="Times New Roman" panose="02020603050405020304" pitchFamily="18" charset="0"/>
              </a:rPr>
              <a:t>TCP (Transmission Control Protocol)</a:t>
            </a:r>
            <a:r>
              <a:rPr lang="en-US" b="0" i="0" dirty="0">
                <a:solidFill>
                  <a:srgbClr val="333333"/>
                </a:solidFill>
                <a:effectLst/>
                <a:latin typeface="Times New Roman" panose="02020603050405020304" pitchFamily="18" charset="0"/>
                <a:cs typeface="Times New Roman" panose="02020603050405020304" pitchFamily="18" charset="0"/>
              </a:rPr>
              <a:t>.</a:t>
            </a:r>
          </a:p>
          <a:p>
            <a:pPr marL="342900" indent="-342900" algn="just">
              <a:spcBef>
                <a:spcPct val="20000"/>
              </a:spcBef>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In this technique, each frame has sent from the sequence number. The sequence numbers are used to find the missing data in the receiver end. </a:t>
            </a: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spcBef>
                <a:spcPct val="20000"/>
              </a:spcBef>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a:t>
            </a:r>
            <a:r>
              <a:rPr lang="en-US" b="0" i="0" dirty="0">
                <a:effectLst/>
                <a:latin typeface="Times New Roman" panose="02020603050405020304" pitchFamily="18" charset="0"/>
                <a:cs typeface="Times New Roman" panose="02020603050405020304" pitchFamily="18" charset="0"/>
              </a:rPr>
              <a:t>purpose of the sliding window technique </a:t>
            </a:r>
            <a:r>
              <a:rPr lang="en-US" b="0" i="0" dirty="0">
                <a:solidFill>
                  <a:srgbClr val="333333"/>
                </a:solidFill>
                <a:effectLst/>
                <a:latin typeface="Times New Roman" panose="02020603050405020304" pitchFamily="18" charset="0"/>
                <a:cs typeface="Times New Roman" panose="02020603050405020304" pitchFamily="18" charset="0"/>
              </a:rPr>
              <a:t>is to </a:t>
            </a:r>
            <a:r>
              <a:rPr lang="en-US" b="0" i="0" dirty="0">
                <a:solidFill>
                  <a:srgbClr val="FF0000"/>
                </a:solidFill>
                <a:effectLst/>
                <a:latin typeface="Times New Roman" panose="02020603050405020304" pitchFamily="18" charset="0"/>
                <a:cs typeface="Times New Roman" panose="02020603050405020304" pitchFamily="18" charset="0"/>
              </a:rPr>
              <a:t>avoid duplicate data</a:t>
            </a:r>
            <a:r>
              <a:rPr lang="en-US" b="0" i="0" dirty="0">
                <a:solidFill>
                  <a:srgbClr val="333333"/>
                </a:solidFill>
                <a:effectLst/>
                <a:latin typeface="Times New Roman" panose="02020603050405020304" pitchFamily="18" charset="0"/>
                <a:cs typeface="Times New Roman" panose="02020603050405020304" pitchFamily="18" charset="0"/>
              </a:rPr>
              <a:t>, so it uses the sequence number</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000" b="1" i="0" dirty="0">
                <a:effectLst/>
                <a:latin typeface="Times New Roman" panose="02020603050405020304" pitchFamily="18" charset="0"/>
                <a:cs typeface="Times New Roman" panose="02020603050405020304" pitchFamily="18" charset="0"/>
              </a:rPr>
              <a:t>Types of Sliding Window Protocol</a:t>
            </a:r>
          </a:p>
          <a:p>
            <a:pPr algn="just"/>
            <a:r>
              <a:rPr lang="en-US" b="0" i="0" dirty="0">
                <a:solidFill>
                  <a:srgbClr val="333333"/>
                </a:solidFill>
                <a:effectLst/>
                <a:latin typeface="Times New Roman" panose="02020603050405020304" pitchFamily="18" charset="0"/>
                <a:cs typeface="Times New Roman" panose="02020603050405020304" pitchFamily="18" charset="0"/>
              </a:rPr>
              <a:t>Sliding window protocol has two types:</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Go-Back-N ARQ</a:t>
            </a:r>
          </a:p>
          <a:p>
            <a:pPr marL="285750" indent="-285750" algn="just">
              <a:buFont typeface="Wingdings" panose="05000000000000000000" pitchFamily="2" charset="2"/>
              <a:buChar char="Ø"/>
            </a:pPr>
            <a:r>
              <a:rPr lang="en-US" b="0" i="0" dirty="0">
                <a:solidFill>
                  <a:srgbClr val="000000"/>
                </a:solidFill>
                <a:effectLst/>
                <a:latin typeface="Times New Roman" panose="02020603050405020304" pitchFamily="18" charset="0"/>
                <a:cs typeface="Times New Roman" panose="02020603050405020304" pitchFamily="18" charset="0"/>
              </a:rPr>
              <a:t>Selective Repeat ARQ</a:t>
            </a:r>
          </a:p>
          <a:p>
            <a:pPr algn="just">
              <a:spcBef>
                <a:spcPct val="20000"/>
              </a:spcBef>
            </a:pPr>
            <a:endParaRPr lang="en-US" b="0" i="0" dirty="0">
              <a:solidFill>
                <a:srgbClr val="333333"/>
              </a:solidFill>
              <a:effectLst/>
              <a:latin typeface="inter-regular"/>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AF45E2D3-0019-4B6F-42DE-67607C9D27CE}"/>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69752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2CDCE-05AA-32CA-9F67-CA7CE24FE0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E04EC-E22E-E9AE-343F-BADEA2A615B0}"/>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D47AD14-5A2B-83FC-D4A3-1DD1C46A0C52}"/>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F2353BC7-7032-558D-FDF2-5C4746097D94}"/>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B1EC14DC-9610-7055-182B-F055BBF0158A}"/>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F525681F-035A-8542-553E-C47DB84C68BF}"/>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61C01E09-EA18-FEDB-7826-B79C2ED3303C}"/>
              </a:ext>
            </a:extLst>
          </p:cNvPr>
          <p:cNvSpPr txBox="1"/>
          <p:nvPr/>
        </p:nvSpPr>
        <p:spPr>
          <a:xfrm>
            <a:off x="179512" y="1260491"/>
            <a:ext cx="8784976" cy="43888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i="0" dirty="0">
                <a:effectLst/>
                <a:latin typeface="+mj-lt"/>
              </a:rPr>
              <a:t>Go-Back-N ARQ</a:t>
            </a:r>
          </a:p>
          <a:p>
            <a:pPr algn="just"/>
            <a:endParaRPr lang="en-US" sz="2000" b="1" i="0" dirty="0">
              <a:effectLst/>
              <a:latin typeface="+mj-lt"/>
            </a:endParaRPr>
          </a:p>
          <a:p>
            <a:pPr marL="285750" indent="-28575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Go-Back-N ARQ protocol is also known as Go-Back-N Automatic Repeat Request.</a:t>
            </a:r>
          </a:p>
          <a:p>
            <a:pPr marL="285750" indent="-285750" algn="just">
              <a:spcBef>
                <a:spcPct val="20000"/>
              </a:spcBef>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It is a data link layer protocol that uses a sliding window method.</a:t>
            </a:r>
          </a:p>
          <a:p>
            <a:pPr marL="285750" indent="-285750" algn="just">
              <a:spcBef>
                <a:spcPct val="20000"/>
              </a:spcBef>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if any frame is corrupted or lost, all subsequent frames have to be sent again.</a:t>
            </a:r>
            <a:endParaRPr lang="en-US" sz="2000" dirty="0">
              <a:solidFill>
                <a:srgbClr val="333333"/>
              </a:solidFill>
              <a:latin typeface="Times New Roman" panose="02020603050405020304" pitchFamily="18" charset="0"/>
              <a:cs typeface="Times New Roman" panose="02020603050405020304" pitchFamily="18" charset="0"/>
            </a:endParaRPr>
          </a:p>
          <a:p>
            <a:pPr marL="285750" indent="-285750" algn="just">
              <a:spcBef>
                <a:spcPct val="20000"/>
              </a:spcBef>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size of the sender window is N in this protocol. For example, Go-Back-8, the size of the sender window, will be 8. The receiver window size is always 1.</a:t>
            </a:r>
          </a:p>
          <a:p>
            <a:pPr marL="285750" indent="-285750" algn="just">
              <a:spcBef>
                <a:spcPct val="20000"/>
              </a:spcBef>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If the receiver receives a corrupted frame, it cancels it. The receiver does not accept a corrupted frame. When the timer expires, the sender sends the correct frame again. </a:t>
            </a:r>
            <a:endParaRPr lang="en-US" sz="2000" dirty="0">
              <a:solidFill>
                <a:srgbClr val="333333"/>
              </a:solidFill>
              <a:latin typeface="Times New Roman" panose="02020603050405020304" pitchFamily="18" charset="0"/>
              <a:cs typeface="Times New Roman" panose="02020603050405020304" pitchFamily="18" charset="0"/>
            </a:endParaRPr>
          </a:p>
          <a:p>
            <a:pPr algn="just">
              <a:spcBef>
                <a:spcPct val="20000"/>
              </a:spcBef>
            </a:pP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BF9AF0DD-F024-C7FA-8CC6-B7183CA09AE6}"/>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4040966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6DECC-64BC-9491-D70A-279318AFFB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E1A55-F9EF-DF45-146D-F1338F465C15}"/>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3718212-9804-A762-9A95-701483C23B19}"/>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742E20F4-B974-489D-EB33-5DAE72039304}"/>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43</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98315C65-4205-0DC4-8604-745DBF3621FB}"/>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BD436129-5B23-6B64-1982-894AE0E49A45}"/>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8F35DED1-BB03-7F11-805A-D0F110DCC51D}"/>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485D2F3B-F42E-4836-811B-77257C1C8A17}"/>
              </a:ext>
            </a:extLst>
          </p:cNvPr>
          <p:cNvPicPr>
            <a:picLocks noChangeAspect="1"/>
          </p:cNvPicPr>
          <p:nvPr/>
        </p:nvPicPr>
        <p:blipFill>
          <a:blip r:embed="rId3"/>
          <a:stretch>
            <a:fillRect/>
          </a:stretch>
        </p:blipFill>
        <p:spPr>
          <a:xfrm>
            <a:off x="899592" y="1082554"/>
            <a:ext cx="7200799" cy="4692891"/>
          </a:xfrm>
          <a:prstGeom prst="rect">
            <a:avLst/>
          </a:prstGeom>
        </p:spPr>
      </p:pic>
    </p:spTree>
    <p:extLst>
      <p:ext uri="{BB962C8B-B14F-4D97-AF65-F5344CB8AC3E}">
        <p14:creationId xmlns:p14="http://schemas.microsoft.com/office/powerpoint/2010/main" val="3335049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C80AA-6B70-E815-7697-701F4D87F9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D5C3B9-2DF1-2F8D-5876-7A375FFA6C19}"/>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C4F83139-384D-FBFE-B29B-AF070F294EDF}"/>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F14D5DAE-D843-17F2-B4FD-7635F2E0DA9D}"/>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44</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E47A4908-F81B-AB14-B710-ED43CD80404D}"/>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3C650223-C985-B763-8A0B-742FC199C4F8}"/>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70B44475-DDF4-3452-8960-F8C7FBA24423}"/>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11" name="Picture 10">
            <a:extLst>
              <a:ext uri="{FF2B5EF4-FFF2-40B4-BE49-F238E27FC236}">
                <a16:creationId xmlns:a16="http://schemas.microsoft.com/office/drawing/2014/main" id="{6A7E13A3-C001-6BAA-21A8-F4E88CD0B2BE}"/>
              </a:ext>
            </a:extLst>
          </p:cNvPr>
          <p:cNvPicPr>
            <a:picLocks noChangeAspect="1"/>
          </p:cNvPicPr>
          <p:nvPr/>
        </p:nvPicPr>
        <p:blipFill>
          <a:blip r:embed="rId3"/>
          <a:stretch>
            <a:fillRect/>
          </a:stretch>
        </p:blipFill>
        <p:spPr>
          <a:xfrm>
            <a:off x="827584" y="1339742"/>
            <a:ext cx="7704856" cy="4543533"/>
          </a:xfrm>
          <a:prstGeom prst="rect">
            <a:avLst/>
          </a:prstGeom>
        </p:spPr>
      </p:pic>
    </p:spTree>
    <p:extLst>
      <p:ext uri="{BB962C8B-B14F-4D97-AF65-F5344CB8AC3E}">
        <p14:creationId xmlns:p14="http://schemas.microsoft.com/office/powerpoint/2010/main" val="2029276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E843D-CC1C-F075-53F2-32F7DC4C03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302692-A5F5-5533-0386-05DF005C5498}"/>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27E5402-2860-28B6-6D80-96E2ABC91A73}"/>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94B743AA-9F42-F7A0-D245-73EBF6EAADD8}"/>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45</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B397FD81-BEA2-0A83-1CF2-EDD97553C6FF}"/>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913A382E-E623-D0A7-5641-35C3BE7ABC04}"/>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489C4A99-2584-9CCE-1C02-5CF2FEBF2010}"/>
              </a:ext>
            </a:extLst>
          </p:cNvPr>
          <p:cNvSpPr txBox="1"/>
          <p:nvPr/>
        </p:nvSpPr>
        <p:spPr>
          <a:xfrm>
            <a:off x="179512" y="1260491"/>
            <a:ext cx="8784976" cy="602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i="0" dirty="0">
                <a:effectLst/>
                <a:latin typeface="Times New Roman" panose="02020603050405020304" pitchFamily="18" charset="0"/>
                <a:cs typeface="Times New Roman" panose="02020603050405020304" pitchFamily="18" charset="0"/>
              </a:rPr>
              <a:t>Selective Repeat ARQ</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selective repeat ARQ is one of the Sliding Window Protocol strategies that is used where reliable in-order delivery of the data packets is required.</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selective repeat ARQ is used for noisy channels </a:t>
            </a:r>
            <a:r>
              <a:rPr lang="en-US" b="1" i="0" dirty="0">
                <a:effectLst/>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manages the flow and error control between the sender and the receiver. </a:t>
            </a: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selective repeat ARQ, we only resend the data frames that are damaged or lost. </a:t>
            </a: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any frame is lost or damaged then the receiver sends a negative acknowledgment (NACK) to the sender and if the frame is correctly received, it sends back an acknowledgment (ACK).</a:t>
            </a:r>
          </a:p>
          <a:p>
            <a:pPr algn="l"/>
            <a:r>
              <a:rPr lang="en-US" b="1" i="0" dirty="0">
                <a:effectLst/>
                <a:latin typeface="Times New Roman" panose="02020603050405020304" pitchFamily="18" charset="0"/>
                <a:cs typeface="Times New Roman" panose="02020603050405020304" pitchFamily="18" charset="0"/>
              </a:rPr>
              <a:t>Requirements for Error Control:</a:t>
            </a: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helps us to detect if there is any kind of error in the transmission of data.</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Error detection also introduces the concept of ACK and NACK which helps to detect the proper delivery of data frames.</a:t>
            </a: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also helps the sender to detect the damaged or lost data frames so that the sender can re-transmit the frame.</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algn="just"/>
            <a:endParaRPr lang="en-US" b="1" i="0" dirty="0">
              <a:effectLst/>
              <a:latin typeface="Times New Roman" panose="02020603050405020304" pitchFamily="18" charset="0"/>
              <a:cs typeface="Times New Roman" panose="02020603050405020304" pitchFamily="18" charset="0"/>
            </a:endParaRPr>
          </a:p>
          <a:p>
            <a:pPr algn="just"/>
            <a:endParaRPr lang="en-US" b="1" i="0" dirty="0">
              <a:effectLst/>
              <a:latin typeface="Times New Roman" panose="02020603050405020304" pitchFamily="18" charset="0"/>
              <a:cs typeface="Times New Roman" panose="02020603050405020304" pitchFamily="18" charset="0"/>
            </a:endParaRPr>
          </a:p>
          <a:p>
            <a:pPr algn="just"/>
            <a:endParaRPr lang="en-US" b="0" i="0" dirty="0">
              <a:solidFill>
                <a:srgbClr val="333333"/>
              </a:solidFill>
              <a:effectLst/>
              <a:latin typeface="inter-regular"/>
            </a:endParaRPr>
          </a:p>
          <a:p>
            <a:pPr algn="just">
              <a:spcBef>
                <a:spcPct val="20000"/>
              </a:spcBef>
            </a:pPr>
            <a:endParaRPr lang="en-US" b="0" i="0" dirty="0">
              <a:solidFill>
                <a:srgbClr val="333333"/>
              </a:solidFill>
              <a:effectLst/>
              <a:latin typeface="inter-regular"/>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F988D68C-FAD5-7541-7DFF-C7AC402B4F82}"/>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2942854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79368-C39C-56B7-9105-0D0A11D1D8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C5FE1-9D99-C8DF-977B-B466F9D9CD59}"/>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F000B66-CA67-F3AA-D856-7E901F63B5BD}"/>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CACE5AB2-F221-ABBF-482A-E7A281FF286E}"/>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46</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306E5F82-58D7-25D7-D7DB-175FACFADEF8}"/>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7508DEED-1902-208C-B067-E06FC17A5D7E}"/>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05379771-7A70-5F10-5FD9-578B38301E1D}"/>
              </a:ext>
            </a:extLst>
          </p:cNvPr>
          <p:cNvSpPr txBox="1"/>
          <p:nvPr/>
        </p:nvSpPr>
        <p:spPr>
          <a:xfrm>
            <a:off x="179512" y="1260491"/>
            <a:ext cx="8784976" cy="7017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20000"/>
              </a:spcBef>
            </a:pPr>
            <a:endParaRPr lang="en-US" b="0" i="0" dirty="0">
              <a:solidFill>
                <a:srgbClr val="333333"/>
              </a:solidFill>
              <a:effectLst/>
              <a:latin typeface="inter-regular"/>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C215E740-29F9-48A6-265C-47E8A914F27E}"/>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graphicFrame>
        <p:nvGraphicFramePr>
          <p:cNvPr id="2" name="Table 1">
            <a:extLst>
              <a:ext uri="{FF2B5EF4-FFF2-40B4-BE49-F238E27FC236}">
                <a16:creationId xmlns:a16="http://schemas.microsoft.com/office/drawing/2014/main" id="{8CFD2D32-0BA2-0FAA-5C07-26F898520667}"/>
              </a:ext>
            </a:extLst>
          </p:cNvPr>
          <p:cNvGraphicFramePr>
            <a:graphicFrameLocks noGrp="1"/>
          </p:cNvGraphicFramePr>
          <p:nvPr>
            <p:extLst>
              <p:ext uri="{D42A27DB-BD31-4B8C-83A1-F6EECF244321}">
                <p14:modId xmlns:p14="http://schemas.microsoft.com/office/powerpoint/2010/main" val="624616178"/>
              </p:ext>
            </p:extLst>
          </p:nvPr>
        </p:nvGraphicFramePr>
        <p:xfrm>
          <a:off x="467544" y="1118419"/>
          <a:ext cx="8219256" cy="5008396"/>
        </p:xfrm>
        <a:graphic>
          <a:graphicData uri="http://schemas.openxmlformats.org/drawingml/2006/table">
            <a:tbl>
              <a:tblPr/>
              <a:tblGrid>
                <a:gridCol w="4103952">
                  <a:extLst>
                    <a:ext uri="{9D8B030D-6E8A-4147-A177-3AD203B41FA5}">
                      <a16:colId xmlns:a16="http://schemas.microsoft.com/office/drawing/2014/main" val="2386622097"/>
                    </a:ext>
                  </a:extLst>
                </a:gridCol>
                <a:gridCol w="4115304">
                  <a:extLst>
                    <a:ext uri="{9D8B030D-6E8A-4147-A177-3AD203B41FA5}">
                      <a16:colId xmlns:a16="http://schemas.microsoft.com/office/drawing/2014/main" val="3047516879"/>
                    </a:ext>
                  </a:extLst>
                </a:gridCol>
              </a:tblGrid>
              <a:tr h="516214">
                <a:tc>
                  <a:txBody>
                    <a:bodyPr/>
                    <a:lstStyle/>
                    <a:p>
                      <a:pPr algn="ctr" fontAlgn="t"/>
                      <a:r>
                        <a:rPr lang="en-IN" sz="1800" b="1" dirty="0">
                          <a:solidFill>
                            <a:srgbClr val="000000"/>
                          </a:solidFill>
                          <a:effectLst/>
                          <a:latin typeface="times new roman" panose="02020603050405020304" pitchFamily="18" charset="0"/>
                        </a:rPr>
                        <a:t>Go-Back-N ARQ</a:t>
                      </a:r>
                    </a:p>
                  </a:txBody>
                  <a:tcPr marL="50739" marR="50739" marT="50739" marB="50739">
                    <a:lnL w="6350" cap="flat" cmpd="sng" algn="ctr">
                      <a:solidFill>
                        <a:srgbClr val="102516"/>
                      </a:solidFill>
                      <a:prstDash val="solid"/>
                      <a:round/>
                      <a:headEnd type="none" w="med" len="med"/>
                      <a:tailEnd type="none" w="med" len="med"/>
                    </a:lnL>
                    <a:lnR w="6350" cap="flat" cmpd="sng" algn="ctr">
                      <a:solidFill>
                        <a:srgbClr val="102516"/>
                      </a:solidFill>
                      <a:prstDash val="solid"/>
                      <a:round/>
                      <a:headEnd type="none" w="med" len="med"/>
                      <a:tailEnd type="none" w="med" len="med"/>
                    </a:lnR>
                    <a:lnT w="6350" cap="flat" cmpd="sng" algn="ctr">
                      <a:solidFill>
                        <a:srgbClr val="10251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rPr>
                        <a:t>Selective Repeat ARQ</a:t>
                      </a:r>
                    </a:p>
                  </a:txBody>
                  <a:tcPr marL="50739" marR="50739" marT="50739" marB="50739">
                    <a:lnL w="6350" cap="flat" cmpd="sng" algn="ctr">
                      <a:solidFill>
                        <a:srgbClr val="102516"/>
                      </a:solidFill>
                      <a:prstDash val="solid"/>
                      <a:round/>
                      <a:headEnd type="none" w="med" len="med"/>
                      <a:tailEnd type="none" w="med" len="med"/>
                    </a:lnL>
                    <a:lnR w="6350" cap="flat" cmpd="sng" algn="ctr">
                      <a:solidFill>
                        <a:srgbClr val="102516"/>
                      </a:solidFill>
                      <a:prstDash val="solid"/>
                      <a:round/>
                      <a:headEnd type="none" w="med" len="med"/>
                      <a:tailEnd type="none" w="med" len="med"/>
                    </a:lnR>
                    <a:lnT w="6350" cap="flat" cmpd="sng" algn="ctr">
                      <a:solidFill>
                        <a:srgbClr val="10251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53933818"/>
                  </a:ext>
                </a:extLst>
              </a:tr>
              <a:tr h="883763">
                <a:tc>
                  <a:txBody>
                    <a:bodyPr/>
                    <a:lstStyle/>
                    <a:p>
                      <a:pPr algn="just" fontAlgn="t"/>
                      <a:r>
                        <a:rPr lang="en-US" sz="1800">
                          <a:solidFill>
                            <a:srgbClr val="333333"/>
                          </a:solidFill>
                          <a:effectLst/>
                          <a:latin typeface="inter-regular"/>
                        </a:rPr>
                        <a:t>If a frame is corrupted or lost in it,all subsequent frames have to be sent again.</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In this, only the frame is sent again, which is corrupted or lost.</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47175005"/>
                  </a:ext>
                </a:extLst>
              </a:tr>
              <a:tr h="681525">
                <a:tc>
                  <a:txBody>
                    <a:bodyPr/>
                    <a:lstStyle/>
                    <a:p>
                      <a:pPr algn="just" fontAlgn="t"/>
                      <a:r>
                        <a:rPr lang="en-US" sz="1800">
                          <a:solidFill>
                            <a:srgbClr val="333333"/>
                          </a:solidFill>
                          <a:effectLst/>
                          <a:latin typeface="inter-regular"/>
                        </a:rPr>
                        <a:t>If it has a high error rate,it wastes a lot of bandwidth.</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There is a loss of low bandwidth.</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25831207"/>
                  </a:ext>
                </a:extLst>
              </a:tr>
              <a:tr h="1286793">
                <a:tc>
                  <a:txBody>
                    <a:bodyPr/>
                    <a:lstStyle/>
                    <a:p>
                      <a:pPr algn="just" fontAlgn="t"/>
                      <a:r>
                        <a:rPr lang="en-IN" sz="1800">
                          <a:solidFill>
                            <a:srgbClr val="333333"/>
                          </a:solidFill>
                          <a:effectLst/>
                          <a:latin typeface="inter-regular"/>
                        </a:rPr>
                        <a:t>It is less complex.</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more complex because it has to do sorting and searching as well. And it also requires more storage.</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1105397"/>
                  </a:ext>
                </a:extLst>
              </a:tr>
              <a:tr h="681525">
                <a:tc>
                  <a:txBody>
                    <a:bodyPr/>
                    <a:lstStyle/>
                    <a:p>
                      <a:pPr algn="just" fontAlgn="t"/>
                      <a:r>
                        <a:rPr lang="en-US" sz="1800">
                          <a:solidFill>
                            <a:srgbClr val="333333"/>
                          </a:solidFill>
                          <a:effectLst/>
                          <a:latin typeface="inter-regular"/>
                        </a:rPr>
                        <a:t>It does not require sorting.</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In this, sorting is done to get the frames in the correct order.</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29334826"/>
                  </a:ext>
                </a:extLst>
              </a:tr>
              <a:tr h="479288">
                <a:tc>
                  <a:txBody>
                    <a:bodyPr/>
                    <a:lstStyle/>
                    <a:p>
                      <a:pPr algn="just" fontAlgn="t"/>
                      <a:r>
                        <a:rPr lang="en-US" sz="1800">
                          <a:solidFill>
                            <a:srgbClr val="333333"/>
                          </a:solidFill>
                          <a:effectLst/>
                          <a:latin typeface="inter-regular"/>
                        </a:rPr>
                        <a:t>It does not require searching.</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search operation is performed in it.</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5547611"/>
                  </a:ext>
                </a:extLst>
              </a:tr>
              <a:tr h="479288">
                <a:tc>
                  <a:txBody>
                    <a:bodyPr/>
                    <a:lstStyle/>
                    <a:p>
                      <a:pPr algn="just" fontAlgn="t"/>
                      <a:r>
                        <a:rPr lang="en-IN" sz="1800">
                          <a:solidFill>
                            <a:srgbClr val="333333"/>
                          </a:solidFill>
                          <a:effectLst/>
                          <a:latin typeface="inter-regular"/>
                        </a:rPr>
                        <a:t>It is used more.</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is used less because it is more complex.</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49923016"/>
                  </a:ext>
                </a:extLst>
              </a:tr>
            </a:tbl>
          </a:graphicData>
        </a:graphic>
      </p:graphicFrame>
    </p:spTree>
    <p:extLst>
      <p:ext uri="{BB962C8B-B14F-4D97-AF65-F5344CB8AC3E}">
        <p14:creationId xmlns:p14="http://schemas.microsoft.com/office/powerpoint/2010/main" val="1780402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F5243-6082-E8AD-8EEB-83F6A4F10F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36861-ADC4-3855-3342-7FD6111912AC}"/>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BAAA38E-F5D9-2DD3-7767-3F7ED34DA315}"/>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750060C6-781A-2F3C-D325-D9CD943AE368}"/>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47</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A1AC9E3C-4E78-77ED-D081-B8A9AF8FC668}"/>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Flow Control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F41B31C7-CE6B-4E1D-665B-F7D7C31EFFC0}"/>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08B95224-86DC-4E60-3798-4DF5A464020E}"/>
              </a:ext>
            </a:extLst>
          </p:cNvPr>
          <p:cNvSpPr txBox="1"/>
          <p:nvPr/>
        </p:nvSpPr>
        <p:spPr>
          <a:xfrm>
            <a:off x="179512" y="1260491"/>
            <a:ext cx="8784976" cy="7017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20000"/>
              </a:spcBef>
            </a:pPr>
            <a:endParaRPr lang="en-US" b="0" i="0" dirty="0">
              <a:solidFill>
                <a:srgbClr val="333333"/>
              </a:solidFill>
              <a:effectLst/>
              <a:latin typeface="inter-regular"/>
            </a:endParaRPr>
          </a:p>
          <a:p>
            <a:pPr algn="just">
              <a:spcBef>
                <a:spcPct val="20000"/>
              </a:spcBef>
            </a:pPr>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0C01DA70-6DAC-1E10-B5CD-53919865FF9B}"/>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graphicFrame>
        <p:nvGraphicFramePr>
          <p:cNvPr id="2" name="Table 1">
            <a:extLst>
              <a:ext uri="{FF2B5EF4-FFF2-40B4-BE49-F238E27FC236}">
                <a16:creationId xmlns:a16="http://schemas.microsoft.com/office/drawing/2014/main" id="{E3A5AF3B-CC28-5DF7-E718-978BE7564EC5}"/>
              </a:ext>
            </a:extLst>
          </p:cNvPr>
          <p:cNvGraphicFramePr>
            <a:graphicFrameLocks noGrp="1"/>
          </p:cNvGraphicFramePr>
          <p:nvPr>
            <p:extLst>
              <p:ext uri="{D42A27DB-BD31-4B8C-83A1-F6EECF244321}">
                <p14:modId xmlns:p14="http://schemas.microsoft.com/office/powerpoint/2010/main" val="1184281632"/>
              </p:ext>
            </p:extLst>
          </p:nvPr>
        </p:nvGraphicFramePr>
        <p:xfrm>
          <a:off x="395536" y="1118419"/>
          <a:ext cx="8352928" cy="5008396"/>
        </p:xfrm>
        <a:graphic>
          <a:graphicData uri="http://schemas.openxmlformats.org/drawingml/2006/table">
            <a:tbl>
              <a:tblPr/>
              <a:tblGrid>
                <a:gridCol w="4176464">
                  <a:extLst>
                    <a:ext uri="{9D8B030D-6E8A-4147-A177-3AD203B41FA5}">
                      <a16:colId xmlns:a16="http://schemas.microsoft.com/office/drawing/2014/main" val="2386622097"/>
                    </a:ext>
                  </a:extLst>
                </a:gridCol>
                <a:gridCol w="4176464">
                  <a:extLst>
                    <a:ext uri="{9D8B030D-6E8A-4147-A177-3AD203B41FA5}">
                      <a16:colId xmlns:a16="http://schemas.microsoft.com/office/drawing/2014/main" val="3047516879"/>
                    </a:ext>
                  </a:extLst>
                </a:gridCol>
              </a:tblGrid>
              <a:tr h="516214">
                <a:tc>
                  <a:txBody>
                    <a:bodyPr/>
                    <a:lstStyle/>
                    <a:p>
                      <a:pPr algn="ctr" fontAlgn="t"/>
                      <a:r>
                        <a:rPr lang="en-IN" sz="1800" b="1" dirty="0">
                          <a:solidFill>
                            <a:srgbClr val="000000"/>
                          </a:solidFill>
                          <a:effectLst/>
                          <a:latin typeface="times new roman" panose="02020603050405020304" pitchFamily="18" charset="0"/>
                        </a:rPr>
                        <a:t>Go-Back-N ARQ</a:t>
                      </a:r>
                    </a:p>
                  </a:txBody>
                  <a:tcPr marL="50739" marR="50739" marT="50739" marB="50739">
                    <a:lnL w="6350" cap="flat" cmpd="sng" algn="ctr">
                      <a:solidFill>
                        <a:srgbClr val="102516"/>
                      </a:solidFill>
                      <a:prstDash val="solid"/>
                      <a:round/>
                      <a:headEnd type="none" w="med" len="med"/>
                      <a:tailEnd type="none" w="med" len="med"/>
                    </a:lnL>
                    <a:lnR w="6350" cap="flat" cmpd="sng" algn="ctr">
                      <a:solidFill>
                        <a:srgbClr val="102516"/>
                      </a:solidFill>
                      <a:prstDash val="solid"/>
                      <a:round/>
                      <a:headEnd type="none" w="med" len="med"/>
                      <a:tailEnd type="none" w="med" len="med"/>
                    </a:lnR>
                    <a:lnT w="6350" cap="flat" cmpd="sng" algn="ctr">
                      <a:solidFill>
                        <a:srgbClr val="10251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rPr>
                        <a:t>Selective Repeat ARQ</a:t>
                      </a:r>
                    </a:p>
                  </a:txBody>
                  <a:tcPr marL="50739" marR="50739" marT="50739" marB="50739">
                    <a:lnL w="6350" cap="flat" cmpd="sng" algn="ctr">
                      <a:solidFill>
                        <a:srgbClr val="102516"/>
                      </a:solidFill>
                      <a:prstDash val="solid"/>
                      <a:round/>
                      <a:headEnd type="none" w="med" len="med"/>
                      <a:tailEnd type="none" w="med" len="med"/>
                    </a:lnL>
                    <a:lnR w="6350" cap="flat" cmpd="sng" algn="ctr">
                      <a:solidFill>
                        <a:srgbClr val="102516"/>
                      </a:solidFill>
                      <a:prstDash val="solid"/>
                      <a:round/>
                      <a:headEnd type="none" w="med" len="med"/>
                      <a:tailEnd type="none" w="med" len="med"/>
                    </a:lnR>
                    <a:lnT w="6350" cap="flat" cmpd="sng" algn="ctr">
                      <a:solidFill>
                        <a:srgbClr val="10251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53933818"/>
                  </a:ext>
                </a:extLst>
              </a:tr>
              <a:tr h="883763">
                <a:tc>
                  <a:txBody>
                    <a:bodyPr/>
                    <a:lstStyle/>
                    <a:p>
                      <a:pPr algn="just" fontAlgn="t"/>
                      <a:r>
                        <a:rPr lang="en-US" sz="1800">
                          <a:solidFill>
                            <a:srgbClr val="333333"/>
                          </a:solidFill>
                          <a:effectLst/>
                          <a:latin typeface="inter-regular"/>
                        </a:rPr>
                        <a:t>If a frame is corrupted or lost in it,all subsequent frames have to be sent again.</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In this, only the frame is sent again, which is corrupted or lost.</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47175005"/>
                  </a:ext>
                </a:extLst>
              </a:tr>
              <a:tr h="681525">
                <a:tc>
                  <a:txBody>
                    <a:bodyPr/>
                    <a:lstStyle/>
                    <a:p>
                      <a:pPr algn="just" fontAlgn="t"/>
                      <a:r>
                        <a:rPr lang="en-US" sz="1800">
                          <a:solidFill>
                            <a:srgbClr val="333333"/>
                          </a:solidFill>
                          <a:effectLst/>
                          <a:latin typeface="inter-regular"/>
                        </a:rPr>
                        <a:t>If it has a high error rate,it wastes a lot of bandwidth.</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There is a loss of low bandwidth.</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25831207"/>
                  </a:ext>
                </a:extLst>
              </a:tr>
              <a:tr h="1286793">
                <a:tc>
                  <a:txBody>
                    <a:bodyPr/>
                    <a:lstStyle/>
                    <a:p>
                      <a:pPr algn="just" fontAlgn="t"/>
                      <a:r>
                        <a:rPr lang="en-IN" sz="1800" dirty="0">
                          <a:solidFill>
                            <a:srgbClr val="333333"/>
                          </a:solidFill>
                          <a:effectLst/>
                          <a:latin typeface="inter-regular"/>
                        </a:rPr>
                        <a:t>It is less complex.</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more complex because it has to do sorting and searching as well. And it also requires more storage.</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81105397"/>
                  </a:ext>
                </a:extLst>
              </a:tr>
              <a:tr h="681525">
                <a:tc>
                  <a:txBody>
                    <a:bodyPr/>
                    <a:lstStyle/>
                    <a:p>
                      <a:pPr algn="just" fontAlgn="t"/>
                      <a:r>
                        <a:rPr lang="en-US" sz="1800">
                          <a:solidFill>
                            <a:srgbClr val="333333"/>
                          </a:solidFill>
                          <a:effectLst/>
                          <a:latin typeface="inter-regular"/>
                        </a:rPr>
                        <a:t>It does not require sorting.</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In this, sorting is done to get the frames in the correct order.</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29334826"/>
                  </a:ext>
                </a:extLst>
              </a:tr>
              <a:tr h="479288">
                <a:tc>
                  <a:txBody>
                    <a:bodyPr/>
                    <a:lstStyle/>
                    <a:p>
                      <a:pPr algn="just" fontAlgn="t"/>
                      <a:r>
                        <a:rPr lang="en-US" sz="1800">
                          <a:solidFill>
                            <a:srgbClr val="333333"/>
                          </a:solidFill>
                          <a:effectLst/>
                          <a:latin typeface="inter-regular"/>
                        </a:rPr>
                        <a:t>It does not require searching.</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The search operation is performed in it.</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5547611"/>
                  </a:ext>
                </a:extLst>
              </a:tr>
              <a:tr h="479288">
                <a:tc>
                  <a:txBody>
                    <a:bodyPr/>
                    <a:lstStyle/>
                    <a:p>
                      <a:pPr algn="just" fontAlgn="t"/>
                      <a:r>
                        <a:rPr lang="en-IN" sz="1800">
                          <a:solidFill>
                            <a:srgbClr val="333333"/>
                          </a:solidFill>
                          <a:effectLst/>
                          <a:latin typeface="inter-regular"/>
                        </a:rPr>
                        <a:t>It is used more.</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is used less because it is more complex.</a:t>
                      </a:r>
                    </a:p>
                  </a:txBody>
                  <a:tcPr marL="33826" marR="33826" marT="33826" marB="3382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49923016"/>
                  </a:ext>
                </a:extLst>
              </a:tr>
            </a:tbl>
          </a:graphicData>
        </a:graphic>
      </p:graphicFrame>
    </p:spTree>
    <p:extLst>
      <p:ext uri="{BB962C8B-B14F-4D97-AF65-F5344CB8AC3E}">
        <p14:creationId xmlns:p14="http://schemas.microsoft.com/office/powerpoint/2010/main" val="3964236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B38E9-25C1-E06C-E70C-2BEBAE613FB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91AFD-7341-DB02-CF88-74E17CFD9AC7}"/>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8A2C73B-60E2-A2AF-4753-47916CC40512}"/>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9AF81B87-F3E6-0A6D-D100-8C9C9CD4625C}"/>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48</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CECA797E-D098-A07C-8FFE-2FFC880C07B6}"/>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C1370836-716E-7486-A9AC-3BB8226D5593}"/>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66CEAB8-F5BA-3B11-5BA7-06ECB9269D42}"/>
              </a:ext>
            </a:extLst>
          </p:cNvPr>
          <p:cNvSpPr txBox="1"/>
          <p:nvPr/>
        </p:nvSpPr>
        <p:spPr>
          <a:xfrm>
            <a:off x="179512" y="1260491"/>
            <a:ext cx="8784976"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Ø"/>
            </a:pPr>
            <a:r>
              <a:rPr lang="en-US" b="0" i="0" dirty="0">
                <a:solidFill>
                  <a:srgbClr val="111111"/>
                </a:solidFill>
                <a:effectLst/>
                <a:latin typeface="Times New Roman" panose="02020603050405020304" pitchFamily="18" charset="0"/>
                <a:cs typeface="Times New Roman" panose="02020603050405020304" pitchFamily="18" charset="0"/>
              </a:rPr>
              <a:t>The medium access control (</a:t>
            </a:r>
            <a:r>
              <a:rPr lang="en-US" b="1" i="0" dirty="0">
                <a:solidFill>
                  <a:srgbClr val="111111"/>
                </a:solidFill>
                <a:effectLst/>
                <a:latin typeface="Times New Roman" panose="02020603050405020304" pitchFamily="18" charset="0"/>
                <a:cs typeface="Times New Roman" panose="02020603050405020304" pitchFamily="18" charset="0"/>
              </a:rPr>
              <a:t>MAC</a:t>
            </a:r>
            <a:r>
              <a:rPr lang="en-US" b="0" i="0" dirty="0">
                <a:solidFill>
                  <a:srgbClr val="111111"/>
                </a:solidFill>
                <a:effectLst/>
                <a:latin typeface="Times New Roman" panose="02020603050405020304" pitchFamily="18" charset="0"/>
                <a:cs typeface="Times New Roman" panose="02020603050405020304" pitchFamily="18" charset="0"/>
              </a:rPr>
              <a:t>) is a sublayer of the data link layer.</a:t>
            </a:r>
          </a:p>
          <a:p>
            <a:pPr marL="285750" indent="-285750" algn="just">
              <a:buFont typeface="Wingdings" panose="05000000000000000000" pitchFamily="2" charset="2"/>
              <a:buChar char="Ø"/>
            </a:pPr>
            <a:r>
              <a:rPr lang="en-US" b="0" i="0" dirty="0">
                <a:solidFill>
                  <a:srgbClr val="111111"/>
                </a:solidFill>
                <a:effectLst/>
                <a:latin typeface="Times New Roman" panose="02020603050405020304" pitchFamily="18" charset="0"/>
                <a:cs typeface="Times New Roman" panose="02020603050405020304" pitchFamily="18" charset="0"/>
              </a:rPr>
              <a:t>It is responsible for flow control and multiplexing for transmission medium. </a:t>
            </a:r>
          </a:p>
          <a:p>
            <a:pPr marL="285750" indent="-285750" algn="just">
              <a:buFont typeface="Wingdings" panose="05000000000000000000" pitchFamily="2" charset="2"/>
              <a:buChar char="Ø"/>
            </a:pPr>
            <a:r>
              <a:rPr lang="en-US" b="0" i="0" dirty="0">
                <a:solidFill>
                  <a:srgbClr val="111111"/>
                </a:solidFill>
                <a:effectLst/>
                <a:latin typeface="Times New Roman" panose="02020603050405020304" pitchFamily="18" charset="0"/>
                <a:cs typeface="Times New Roman" panose="02020603050405020304" pitchFamily="18" charset="0"/>
              </a:rPr>
              <a:t>It controls the transmission of data packets via remotely shared channels. It sends data over the network interface card.</a:t>
            </a:r>
          </a:p>
          <a:p>
            <a:pPr marL="285750" indent="-285750" algn="just">
              <a:buFont typeface="Wingdings" panose="05000000000000000000" pitchFamily="2" charset="2"/>
              <a:buChar char="Ø"/>
            </a:pPr>
            <a:r>
              <a:rPr lang="en-US" dirty="0">
                <a:solidFill>
                  <a:srgbClr val="111111"/>
                </a:solidFill>
                <a:latin typeface="Times New Roman" panose="02020603050405020304" pitchFamily="18" charset="0"/>
                <a:cs typeface="Times New Roman" panose="02020603050405020304" pitchFamily="18" charset="0"/>
              </a:rPr>
              <a:t>The multiple access protocol is required to reduce the collision and avoid crosstalk between the channels.</a:t>
            </a: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91D3601A-108A-7CEB-A014-C8F56770A818}"/>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D291F935-202A-28A5-EF43-A4427B6B3220}"/>
              </a:ext>
            </a:extLst>
          </p:cNvPr>
          <p:cNvPicPr>
            <a:picLocks noChangeAspect="1"/>
          </p:cNvPicPr>
          <p:nvPr/>
        </p:nvPicPr>
        <p:blipFill>
          <a:blip r:embed="rId3"/>
          <a:stretch>
            <a:fillRect/>
          </a:stretch>
        </p:blipFill>
        <p:spPr>
          <a:xfrm>
            <a:off x="1907704" y="3276453"/>
            <a:ext cx="5073911" cy="2863997"/>
          </a:xfrm>
          <a:prstGeom prst="rect">
            <a:avLst/>
          </a:prstGeom>
          <a:ln>
            <a:solidFill>
              <a:schemeClr val="tx1"/>
            </a:solidFill>
          </a:ln>
        </p:spPr>
      </p:pic>
    </p:spTree>
    <p:extLst>
      <p:ext uri="{BB962C8B-B14F-4D97-AF65-F5344CB8AC3E}">
        <p14:creationId xmlns:p14="http://schemas.microsoft.com/office/powerpoint/2010/main" val="833076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C76AA-DDED-D5D4-F996-02C12E3F9CA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7FD71-2B80-AF78-662E-32D9F3FA9CEB}"/>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5CC89A83-4F79-7595-4BAB-38D08E4EC164}"/>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620B43EB-8FA1-4830-930A-E114AA736EC1}"/>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49</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0D716332-4DE3-CE44-034E-46C8E148A5C5}"/>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8C2DF3D8-0C2A-24E7-5853-CF56B75C9097}"/>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D9CFDE1-EDDA-DA6E-A0BC-FC50D090E00B}"/>
              </a:ext>
            </a:extLst>
          </p:cNvPr>
          <p:cNvSpPr txBox="1"/>
          <p:nvPr/>
        </p:nvSpPr>
        <p:spPr>
          <a:xfrm>
            <a:off x="179512" y="1260491"/>
            <a:ext cx="8784976" cy="495520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2400" b="1" i="0" dirty="0">
                <a:effectLst/>
                <a:latin typeface="erdana"/>
              </a:rPr>
              <a:t>Random Access Protocol</a:t>
            </a:r>
          </a:p>
          <a:p>
            <a:pPr algn="just"/>
            <a:r>
              <a:rPr lang="en-US" sz="2000" dirty="0">
                <a:solidFill>
                  <a:srgbClr val="333333"/>
                </a:solidFill>
                <a:latin typeface="+mj-lt"/>
              </a:rPr>
              <a:t>R</a:t>
            </a:r>
            <a:r>
              <a:rPr lang="en-US" sz="2000" b="0" i="0" dirty="0">
                <a:solidFill>
                  <a:srgbClr val="333333"/>
                </a:solidFill>
                <a:effectLst/>
                <a:latin typeface="+mj-lt"/>
              </a:rPr>
              <a:t>andom access protocol, one or more stations cannot depend on another station nor any station control another station.</a:t>
            </a:r>
            <a:endParaRPr lang="en-IN" sz="2000" b="1" dirty="0">
              <a:solidFill>
                <a:srgbClr val="333333"/>
              </a:solidFill>
              <a:latin typeface="+mj-lt"/>
            </a:endParaRPr>
          </a:p>
          <a:p>
            <a:pPr algn="just"/>
            <a:r>
              <a:rPr lang="en-US" sz="2000" b="0" i="0" dirty="0">
                <a:solidFill>
                  <a:srgbClr val="333333"/>
                </a:solidFill>
                <a:effectLst/>
                <a:latin typeface="+mj-lt"/>
              </a:rPr>
              <a:t>Depending on the channel's state (idle or busy), each station transmits the data frame.</a:t>
            </a:r>
            <a:endParaRPr lang="en-IN" sz="2000" b="1" i="0" dirty="0">
              <a:solidFill>
                <a:srgbClr val="333333"/>
              </a:solidFill>
              <a:effectLst/>
              <a:latin typeface="+mj-lt"/>
            </a:endParaRPr>
          </a:p>
          <a:p>
            <a:pPr algn="just"/>
            <a:r>
              <a:rPr lang="en-US" sz="2000" dirty="0">
                <a:solidFill>
                  <a:srgbClr val="333333"/>
                </a:solidFill>
                <a:latin typeface="+mj-lt"/>
              </a:rPr>
              <a:t>O</a:t>
            </a:r>
            <a:r>
              <a:rPr lang="en-US" sz="2000" b="0" i="0" dirty="0">
                <a:solidFill>
                  <a:srgbClr val="333333"/>
                </a:solidFill>
                <a:effectLst/>
                <a:latin typeface="+mj-lt"/>
              </a:rPr>
              <a:t>ne station sends the data over a channel, there may be a collision or data conflict.</a:t>
            </a:r>
          </a:p>
          <a:p>
            <a:pPr algn="just"/>
            <a:r>
              <a:rPr lang="en-US" sz="2000" b="0" i="0" dirty="0">
                <a:solidFill>
                  <a:srgbClr val="333333"/>
                </a:solidFill>
                <a:effectLst/>
                <a:latin typeface="+mj-lt"/>
              </a:rPr>
              <a:t>The data frame packets may be lost or changed. </a:t>
            </a:r>
          </a:p>
          <a:p>
            <a:pPr algn="just"/>
            <a:r>
              <a:rPr lang="en-US" sz="2000" dirty="0">
                <a:solidFill>
                  <a:srgbClr val="333333"/>
                </a:solidFill>
                <a:latin typeface="+mj-lt"/>
              </a:rPr>
              <a:t>M</a:t>
            </a:r>
            <a:r>
              <a:rPr lang="en-US" sz="2000" b="0" i="0" dirty="0">
                <a:solidFill>
                  <a:srgbClr val="333333"/>
                </a:solidFill>
                <a:effectLst/>
                <a:latin typeface="+mj-lt"/>
              </a:rPr>
              <a:t>ethods of random-access protocols for broadcasting frames on the channel.</a:t>
            </a:r>
          </a:p>
          <a:p>
            <a:pPr algn="just">
              <a:buFont typeface="Arial" panose="020B0604020202020204" pitchFamily="34" charset="0"/>
              <a:buChar char="•"/>
            </a:pPr>
            <a:r>
              <a:rPr lang="pt-BR" sz="2000" b="0" i="0" dirty="0">
                <a:solidFill>
                  <a:srgbClr val="000000"/>
                </a:solidFill>
                <a:effectLst/>
                <a:latin typeface="+mj-lt"/>
              </a:rPr>
              <a:t>Aloha</a:t>
            </a:r>
          </a:p>
          <a:p>
            <a:pPr algn="just">
              <a:buFont typeface="Arial" panose="020B0604020202020204" pitchFamily="34" charset="0"/>
              <a:buChar char="•"/>
            </a:pPr>
            <a:r>
              <a:rPr lang="pt-BR" sz="2000" b="0" i="0" dirty="0">
                <a:solidFill>
                  <a:srgbClr val="000000"/>
                </a:solidFill>
                <a:effectLst/>
                <a:latin typeface="+mj-lt"/>
              </a:rPr>
              <a:t>CSMA</a:t>
            </a:r>
          </a:p>
          <a:p>
            <a:pPr algn="just">
              <a:buFont typeface="Arial" panose="020B0604020202020204" pitchFamily="34" charset="0"/>
              <a:buChar char="•"/>
            </a:pPr>
            <a:r>
              <a:rPr lang="pt-BR" sz="2000" b="0" i="0" dirty="0">
                <a:solidFill>
                  <a:srgbClr val="000000"/>
                </a:solidFill>
                <a:effectLst/>
                <a:latin typeface="+mj-lt"/>
              </a:rPr>
              <a:t>CSMA/CD</a:t>
            </a:r>
          </a:p>
          <a:p>
            <a:pPr algn="just">
              <a:buFont typeface="Arial" panose="020B0604020202020204" pitchFamily="34" charset="0"/>
              <a:buChar char="•"/>
            </a:pPr>
            <a:r>
              <a:rPr lang="pt-BR" sz="2000" b="0" i="0" dirty="0">
                <a:solidFill>
                  <a:srgbClr val="000000"/>
                </a:solidFill>
                <a:effectLst/>
                <a:latin typeface="+mj-lt"/>
              </a:rPr>
              <a:t>CSMA/CA</a:t>
            </a:r>
          </a:p>
          <a:p>
            <a:pPr algn="just"/>
            <a:endParaRPr lang="en-IN" b="1" dirty="0">
              <a:solidFill>
                <a:srgbClr val="333333"/>
              </a:solidFill>
              <a:latin typeface="erdana"/>
            </a:endParaRPr>
          </a:p>
          <a:p>
            <a:pPr algn="just"/>
            <a:endParaRPr lang="en-IN" b="1" i="0" dirty="0">
              <a:effectLst/>
              <a:latin typeface="erdana"/>
            </a:endParaRP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C8E24110-5957-E995-9B0C-DCE1AD1906BB}"/>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1567565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533400" y="1143000"/>
            <a:ext cx="8229600" cy="4525963"/>
          </a:xfrm>
        </p:spPr>
        <p:txBody>
          <a:bodyPr/>
          <a:lstStyle/>
          <a:p>
            <a:pPr eaLnBrk="1" hangingPunct="1">
              <a:buFont typeface="Arial" charset="0"/>
              <a:buNone/>
            </a:pPr>
            <a:endParaRPr lang="en-US" sz="1800" dirty="0"/>
          </a:p>
          <a:p>
            <a:pPr marL="0" indent="0" algn="just">
              <a:buNone/>
            </a:pPr>
            <a:r>
              <a:rPr lang="en-US" sz="2400" dirty="0"/>
              <a:t>The objective of this course is to understand </a:t>
            </a:r>
            <a:r>
              <a:rPr lang="en-US" dirty="0"/>
              <a:t>introduction of computer networks with suitable transmission media and different networking devices. Network protocols which are essential for the computer network are need to explain such as data link layer protocols and routing protocols.</a:t>
            </a:r>
          </a:p>
          <a:p>
            <a:pPr marL="0" indent="0" algn="just">
              <a:buNone/>
            </a:pPr>
            <a:r>
              <a:rPr lang="en-US" dirty="0"/>
              <a:t>A detail explanation of IP addressing , TCP/IP protocols and application layer protocols are covered in this course. </a:t>
            </a:r>
          </a:p>
          <a:p>
            <a:pPr algn="just" eaLnBrk="1" hangingPunct="1">
              <a:buFont typeface="Arial" charset="0"/>
              <a:buNone/>
            </a:pPr>
            <a:endParaRPr lang="en-US" sz="1800" dirty="0"/>
          </a:p>
          <a:p>
            <a:pPr algn="just" eaLnBrk="1" hangingPunct="1">
              <a:buFont typeface="Arial" charset="0"/>
              <a:buNone/>
            </a:pPr>
            <a:endParaRPr lang="en-US" sz="1800" dirty="0"/>
          </a:p>
        </p:txBody>
      </p:sp>
      <p:sp>
        <p:nvSpPr>
          <p:cNvPr id="4" name="Date Placeholder 3"/>
          <p:cNvSpPr>
            <a:spLocks noGrp="1"/>
          </p:cNvSpPr>
          <p:nvPr>
            <p:ph type="dt" sz="quarter" idx="10"/>
          </p:nvPr>
        </p:nvSpPr>
        <p:spPr/>
        <p:txBody>
          <a:bodyPr/>
          <a:lstStyle/>
          <a:p>
            <a:pPr>
              <a:defRPr/>
            </a:pPr>
            <a:fld id="{65A229F3-1A99-4A32-88DC-6DF08FF019B7}"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57B77442-5656-4449-99A5-AD93A50E01A3}" type="slidenum">
              <a:rPr lang="en-US"/>
              <a:pPr>
                <a:defRPr/>
              </a:pPr>
              <a:t>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Objective</a:t>
            </a:r>
          </a:p>
        </p:txBody>
      </p:sp>
      <p:pic>
        <p:nvPicPr>
          <p:cNvPr id="38919"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BA015-21B9-544C-BB05-BCEFB3C991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871CC-CC92-B15C-DA6C-D7C2CEA270B7}"/>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7FDB569C-3714-3BD3-DF60-CDE3A3C7C19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FDE23558-F3D3-066F-27CF-BFA04E7ED2D8}"/>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50</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CAE30B9B-2519-6140-A9FD-7A79AAC79B53}"/>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818D20B2-0EF4-14AB-04D0-C10E2D150E91}"/>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DAE4DEAB-BB16-CE3C-EC9F-2AA56A4840FB}"/>
              </a:ext>
            </a:extLst>
          </p:cNvPr>
          <p:cNvSpPr txBox="1"/>
          <p:nvPr/>
        </p:nvSpPr>
        <p:spPr>
          <a:xfrm>
            <a:off x="179512" y="1260491"/>
            <a:ext cx="8784976" cy="553997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i="0" dirty="0">
                <a:effectLst/>
                <a:latin typeface="Times New Roman" panose="02020603050405020304" pitchFamily="18" charset="0"/>
                <a:cs typeface="Times New Roman" panose="02020603050405020304" pitchFamily="18" charset="0"/>
              </a:rPr>
              <a:t>ALOHA Random Access Protocol</a:t>
            </a:r>
          </a:p>
          <a:p>
            <a:pPr marL="285750" indent="-285750" algn="just">
              <a:buFont typeface="Wingdings" panose="05000000000000000000" pitchFamily="2" charset="2"/>
              <a:buChar char="§"/>
            </a:pPr>
            <a:r>
              <a:rPr lang="en-US" i="0" u="none" strike="noStrike" dirty="0">
                <a:effectLst/>
                <a:latin typeface="-apple-system"/>
              </a:rPr>
              <a:t>Aloha is a data-link layer multiple access protocol that describes how multiple terminals can access the medium without interference or collision</a:t>
            </a:r>
            <a:endParaRPr lang="en-US"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b="0" i="0" u="none" strike="noStrike" dirty="0">
                <a:effectLst/>
                <a:latin typeface="-apple-system"/>
              </a:rPr>
              <a:t>The term Aloha means "Hello"</a:t>
            </a:r>
            <a:r>
              <a:rPr lang="en-US" b="0" i="0" dirty="0">
                <a:effectLst/>
                <a:latin typeface="-apple-system"/>
              </a:rPr>
              <a:t>. </a:t>
            </a:r>
            <a:r>
              <a:rPr lang="en-US" b="0" i="0" u="none" strike="noStrike" dirty="0">
                <a:effectLst/>
                <a:latin typeface="-apple-system"/>
              </a:rPr>
              <a:t>The Aloha protocol was one of the earliest communication protocols used for computer networking</a:t>
            </a:r>
            <a:r>
              <a:rPr lang="en-US" b="0" i="0" dirty="0">
                <a:effectLst/>
                <a:latin typeface="-apple-system"/>
              </a:rPr>
              <a:t>. </a:t>
            </a:r>
          </a:p>
          <a:p>
            <a:pPr marL="285750" indent="-285750" algn="just">
              <a:buFont typeface="Wingdings" panose="05000000000000000000" pitchFamily="2" charset="2"/>
              <a:buChar char="§"/>
            </a:pPr>
            <a:r>
              <a:rPr lang="en-US" b="0" i="0" u="none" strike="noStrike" dirty="0">
                <a:effectLst/>
                <a:latin typeface="-apple-system"/>
              </a:rPr>
              <a:t>It introduced the concept of random access, allowing data packets to be transmitted whenever required, making communication more efficient and flexible.</a:t>
            </a:r>
          </a:p>
          <a:p>
            <a:pPr algn="just"/>
            <a:r>
              <a:rPr lang="en-US" b="1" i="0" dirty="0">
                <a:solidFill>
                  <a:srgbClr val="333333"/>
                </a:solidFill>
                <a:effectLst/>
                <a:latin typeface="Times New Roman" panose="02020603050405020304" pitchFamily="18" charset="0"/>
                <a:cs typeface="Times New Roman" panose="02020603050405020304" pitchFamily="18" charset="0"/>
              </a:rPr>
              <a:t>Aloha Rules</a:t>
            </a: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Any station can transmit data to a channel at any time.</a:t>
            </a: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does not require any carrier sensing.</a:t>
            </a: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Collision and data frames may be lost during the transmission of data through multiple stations.</a:t>
            </a: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Acknowledgment of the frames exists in Aloha. Hence, there is no collision detection.</a:t>
            </a:r>
          </a:p>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requires retransmission of data after some random amount of time</a:t>
            </a:r>
            <a:r>
              <a:rPr lang="en-US" sz="2400" b="0" i="0" dirty="0">
                <a:solidFill>
                  <a:srgbClr val="000000"/>
                </a:solidFill>
                <a:effectLst/>
                <a:latin typeface="inter-regular"/>
              </a:rPr>
              <a:t>.</a:t>
            </a:r>
          </a:p>
          <a:p>
            <a:pPr algn="just"/>
            <a:endParaRPr lang="en-US" sz="2400" b="0" i="0" dirty="0">
              <a:solidFill>
                <a:srgbClr val="333333"/>
              </a:solidFill>
              <a:effectLst/>
              <a:latin typeface="inter-regular"/>
            </a:endParaRPr>
          </a:p>
          <a:p>
            <a:pPr algn="just"/>
            <a:endParaRPr lang="en-IN" b="1" dirty="0">
              <a:solidFill>
                <a:srgbClr val="333333"/>
              </a:solidFill>
              <a:latin typeface="erdana"/>
            </a:endParaRPr>
          </a:p>
          <a:p>
            <a:pPr algn="just"/>
            <a:endParaRPr lang="en-IN" b="1" i="0" dirty="0">
              <a:effectLst/>
              <a:latin typeface="erdana"/>
            </a:endParaRP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523D1359-C373-D5EE-9068-C2CBDEA86732}"/>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407202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DA281-DFFF-CE9A-ADA5-2B44A8D7AF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391F9-0C02-5774-551A-244160B15E7D}"/>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3418E73-B4E2-793A-9410-FC3C329D6C6F}"/>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6DBF9CC8-20B6-112E-10C8-FF35FC907C44}"/>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51</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FCB77BA4-D195-FBEA-728D-5A93B249D047}"/>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1710F2D3-6704-6685-CFFC-5179E4B179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FB736B5-B4C9-713E-F43C-D42A792E15A8}"/>
              </a:ext>
            </a:extLst>
          </p:cNvPr>
          <p:cNvSpPr txBox="1"/>
          <p:nvPr/>
        </p:nvSpPr>
        <p:spPr>
          <a:xfrm>
            <a:off x="611560" y="3140969"/>
            <a:ext cx="8129669" cy="49859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2400" b="1" i="0" dirty="0">
                <a:solidFill>
                  <a:srgbClr val="333333"/>
                </a:solidFill>
                <a:effectLst/>
                <a:latin typeface="inter-bold"/>
              </a:rPr>
              <a:t>Pure Aloha</a:t>
            </a:r>
          </a:p>
          <a:p>
            <a:pPr marL="285750" indent="-285750" algn="just">
              <a:buFont typeface="Wingdings" panose="05000000000000000000" pitchFamily="2" charset="2"/>
              <a:buChar char="Ø"/>
            </a:pPr>
            <a:r>
              <a:rPr lang="en-US" dirty="0">
                <a:solidFill>
                  <a:srgbClr val="333333"/>
                </a:solidFill>
                <a:latin typeface="Times New Roman" panose="02020603050405020304" pitchFamily="18" charset="0"/>
                <a:cs typeface="Times New Roman" panose="02020603050405020304" pitchFamily="18" charset="0"/>
              </a:rPr>
              <a:t>Each station sends a frame whenever one is available</a:t>
            </a:r>
            <a:r>
              <a:rPr lang="en-US" b="0" i="0" dirty="0">
                <a:solidFill>
                  <a:srgbClr val="111111"/>
                </a:solidFill>
                <a:effectLst/>
                <a:latin typeface="Roboto" panose="02000000000000000000" pitchFamily="2" charset="0"/>
              </a:rPr>
              <a:t>.</a:t>
            </a:r>
            <a:endParaRPr lang="en-US"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when each station transmits data to a channel without checking whether the channel is idle or not, the chances of collision may occur, and the data frame can be lost. </a:t>
            </a:r>
            <a:endParaRPr lang="en-IN" b="1"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When any station transmits the data frame to a channel, the pure Aloha waits for the receiver's acknowledgment.</a:t>
            </a:r>
          </a:p>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If it does not acknowledge the receiver end within the specified time, the station waits for a random amount of time, called the backoff time (Tb).</a:t>
            </a:r>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the station may assume the frame has been lost or destroyed. </a:t>
            </a:r>
          </a:p>
          <a:p>
            <a:pPr marL="285750" indent="-285750" algn="just">
              <a:buFont typeface="Wingdings" panose="05000000000000000000" pitchFamily="2" charset="2"/>
              <a:buChar char="Ø"/>
            </a:pPr>
            <a:r>
              <a:rPr lang="en-US" b="0" i="0" dirty="0">
                <a:solidFill>
                  <a:srgbClr val="333333"/>
                </a:solidFill>
                <a:effectLst/>
                <a:latin typeface="Times New Roman" panose="02020603050405020304" pitchFamily="18" charset="0"/>
                <a:cs typeface="Times New Roman" panose="02020603050405020304" pitchFamily="18" charset="0"/>
              </a:rPr>
              <a:t>it retransmits the frame until all the data are successfully transmitted to the receiver.</a:t>
            </a:r>
            <a:endParaRPr lang="en-IN" b="1" i="0" dirty="0">
              <a:solidFill>
                <a:srgbClr val="333333"/>
              </a:solidFill>
              <a:effectLst/>
              <a:latin typeface="Times New Roman" panose="02020603050405020304" pitchFamily="18" charset="0"/>
              <a:cs typeface="Times New Roman" panose="02020603050405020304" pitchFamily="18" charset="0"/>
            </a:endParaRP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just"/>
            <a:endParaRPr lang="en-IN" b="1" dirty="0">
              <a:solidFill>
                <a:srgbClr val="333333"/>
              </a:solidFill>
              <a:latin typeface="erdana"/>
            </a:endParaRPr>
          </a:p>
          <a:p>
            <a:pPr algn="just"/>
            <a:endParaRPr lang="en-IN" b="1" i="0" dirty="0">
              <a:effectLst/>
              <a:latin typeface="erdana"/>
            </a:endParaRP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3B0B9DBE-3317-5F63-9B39-59FAD8217FD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E02A57C1-CF8E-FA15-7DB0-B081CDA89DE2}"/>
              </a:ext>
            </a:extLst>
          </p:cNvPr>
          <p:cNvPicPr>
            <a:picLocks noChangeAspect="1"/>
          </p:cNvPicPr>
          <p:nvPr/>
        </p:nvPicPr>
        <p:blipFill>
          <a:blip r:embed="rId3"/>
          <a:stretch>
            <a:fillRect/>
          </a:stretch>
        </p:blipFill>
        <p:spPr>
          <a:xfrm>
            <a:off x="2015993" y="1338597"/>
            <a:ext cx="5112013" cy="1720938"/>
          </a:xfrm>
          <a:prstGeom prst="rect">
            <a:avLst/>
          </a:prstGeom>
        </p:spPr>
      </p:pic>
    </p:spTree>
    <p:extLst>
      <p:ext uri="{BB962C8B-B14F-4D97-AF65-F5344CB8AC3E}">
        <p14:creationId xmlns:p14="http://schemas.microsoft.com/office/powerpoint/2010/main" val="3005367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80484-B7A2-BEB0-AB4A-F76CAA5615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B2DF2-A29F-D2FD-2E10-F15B3E18EFE5}"/>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222A6AA3-2312-F3DE-B293-900E8C30800A}"/>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6A6DF163-0943-573B-F490-04F4BBA084C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E2A8DBDF-B0B9-FD87-5D87-9BBD3302A904}"/>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5C1A374B-5542-9F0F-340F-C19460CC751A}"/>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39298AEF-2F12-F5B4-5CD6-F42F28C7EF9D}"/>
              </a:ext>
            </a:extLst>
          </p:cNvPr>
          <p:cNvSpPr txBox="1"/>
          <p:nvPr/>
        </p:nvSpPr>
        <p:spPr>
          <a:xfrm>
            <a:off x="323528" y="1196753"/>
            <a:ext cx="8363272"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buFont typeface="+mj-lt"/>
              <a:buAutoNum type="arabicPeriod"/>
            </a:pPr>
            <a:r>
              <a:rPr lang="en-US" b="0" i="0" dirty="0">
                <a:solidFill>
                  <a:srgbClr val="000000"/>
                </a:solidFill>
                <a:effectLst/>
                <a:latin typeface="inter-regular"/>
              </a:rPr>
              <a:t>The total vulnerable time of pure Aloha is 2 * Tfr.</a:t>
            </a:r>
          </a:p>
          <a:p>
            <a:pPr algn="just">
              <a:buFont typeface="+mj-lt"/>
              <a:buAutoNum type="arabicPeriod"/>
            </a:pPr>
            <a:r>
              <a:rPr lang="en-US" b="0" i="0" dirty="0">
                <a:solidFill>
                  <a:srgbClr val="000000"/>
                </a:solidFill>
                <a:effectLst/>
                <a:latin typeface="inter-regular"/>
              </a:rPr>
              <a:t>Maximum throughput occurs when G = 1/ 2 that is 18.4%.</a:t>
            </a:r>
          </a:p>
          <a:p>
            <a:pPr algn="just">
              <a:buFont typeface="+mj-lt"/>
              <a:buAutoNum type="arabicPeriod"/>
            </a:pPr>
            <a:r>
              <a:rPr lang="en-US" b="0" i="0" dirty="0">
                <a:solidFill>
                  <a:srgbClr val="000000"/>
                </a:solidFill>
                <a:effectLst/>
                <a:latin typeface="inter-regular"/>
              </a:rPr>
              <a:t>Successful transmission of data frame is S = G * e ^ - 2 G.</a:t>
            </a:r>
          </a:p>
          <a:p>
            <a:pPr algn="just"/>
            <a:endParaRPr lang="en-IN" b="1" dirty="0">
              <a:solidFill>
                <a:srgbClr val="333333"/>
              </a:solidFill>
              <a:latin typeface="erdana"/>
            </a:endParaRPr>
          </a:p>
          <a:p>
            <a:pPr algn="just"/>
            <a:endParaRPr lang="en-IN" b="1" i="0" dirty="0">
              <a:effectLst/>
              <a:latin typeface="erdana"/>
            </a:endParaRP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E4AFA9AB-0828-7C26-F1BE-69DA828C6162}"/>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6" name="Picture 5">
            <a:extLst>
              <a:ext uri="{FF2B5EF4-FFF2-40B4-BE49-F238E27FC236}">
                <a16:creationId xmlns:a16="http://schemas.microsoft.com/office/drawing/2014/main" id="{864FB998-0737-1C2D-AFA0-1AC17C6FE4B0}"/>
              </a:ext>
            </a:extLst>
          </p:cNvPr>
          <p:cNvPicPr>
            <a:picLocks noChangeAspect="1"/>
          </p:cNvPicPr>
          <p:nvPr/>
        </p:nvPicPr>
        <p:blipFill>
          <a:blip r:embed="rId3"/>
          <a:stretch>
            <a:fillRect/>
          </a:stretch>
        </p:blipFill>
        <p:spPr>
          <a:xfrm>
            <a:off x="1828800" y="2157915"/>
            <a:ext cx="5029200" cy="3889772"/>
          </a:xfrm>
          <a:prstGeom prst="rect">
            <a:avLst/>
          </a:prstGeom>
          <a:ln>
            <a:solidFill>
              <a:schemeClr val="accent1"/>
            </a:solidFill>
          </a:ln>
        </p:spPr>
      </p:pic>
    </p:spTree>
    <p:extLst>
      <p:ext uri="{BB962C8B-B14F-4D97-AF65-F5344CB8AC3E}">
        <p14:creationId xmlns:p14="http://schemas.microsoft.com/office/powerpoint/2010/main" val="2099990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0319C-ED07-E1EA-5AB3-1C602F03B5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B5585-A2EC-D29A-8697-2156E110DEC6}"/>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BB24EC26-FC3C-1AE0-80DC-A711BE950BA2}"/>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81BF6001-6DBC-1326-847C-E96FB9791509}"/>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53</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77FC5218-AAEA-1972-A809-A7522E365F2E}"/>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BC373B9E-24FA-83F2-A187-7ABF201CC209}"/>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F6F1368F-7691-D756-26BD-916B4ABCF00D}"/>
              </a:ext>
            </a:extLst>
          </p:cNvPr>
          <p:cNvSpPr txBox="1"/>
          <p:nvPr/>
        </p:nvSpPr>
        <p:spPr>
          <a:xfrm>
            <a:off x="323528" y="1196753"/>
            <a:ext cx="8363272" cy="535531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i="0" dirty="0">
                <a:solidFill>
                  <a:srgbClr val="333333"/>
                </a:solidFill>
                <a:effectLst/>
                <a:latin typeface="inter-bold"/>
              </a:rPr>
              <a:t>Slotted Aloha</a:t>
            </a:r>
            <a:endParaRPr lang="en-US" b="0" i="0" dirty="0">
              <a:solidFill>
                <a:srgbClr val="333333"/>
              </a:solidFill>
              <a:effectLst/>
              <a:latin typeface="inter-regular"/>
            </a:endParaRPr>
          </a:p>
          <a:p>
            <a:pPr algn="just"/>
            <a:r>
              <a:rPr lang="en-US" b="0" i="0" dirty="0">
                <a:solidFill>
                  <a:srgbClr val="333333"/>
                </a:solidFill>
                <a:effectLst/>
                <a:latin typeface="inter-regular"/>
              </a:rPr>
              <a:t>The slotted Aloha is designed to overcome the pure Aloha's efficiency because pure Aloha has a very high possibility of frame hitting.</a:t>
            </a:r>
          </a:p>
          <a:p>
            <a:pPr algn="just"/>
            <a:r>
              <a:rPr lang="en-US" b="0" i="0" dirty="0">
                <a:solidFill>
                  <a:srgbClr val="333333"/>
                </a:solidFill>
                <a:effectLst/>
                <a:latin typeface="inter-regular"/>
              </a:rPr>
              <a:t>the shared channel is divided into a fixed time interval called </a:t>
            </a:r>
            <a:r>
              <a:rPr lang="en-US" b="1" i="0" dirty="0">
                <a:solidFill>
                  <a:srgbClr val="333333"/>
                </a:solidFill>
                <a:effectLst/>
                <a:latin typeface="inter-bold"/>
              </a:rPr>
              <a:t>slots</a:t>
            </a:r>
            <a:r>
              <a:rPr lang="en-US" b="0" i="0" dirty="0">
                <a:solidFill>
                  <a:srgbClr val="333333"/>
                </a:solidFill>
                <a:effectLst/>
                <a:latin typeface="inter-regular"/>
              </a:rPr>
              <a:t>. </a:t>
            </a:r>
            <a:endParaRPr lang="en-US" dirty="0">
              <a:solidFill>
                <a:srgbClr val="333333"/>
              </a:solidFill>
              <a:latin typeface="inter-regular"/>
            </a:endParaRPr>
          </a:p>
          <a:p>
            <a:pPr algn="just"/>
            <a:r>
              <a:rPr lang="en-US" b="0" i="0" dirty="0">
                <a:solidFill>
                  <a:srgbClr val="333333"/>
                </a:solidFill>
                <a:effectLst/>
                <a:latin typeface="inter-regular"/>
              </a:rPr>
              <a:t>if a station wants to send a frame to a shared channel, the frame can only be sent at the beginning of the slot, and only one frame is allowed to be sent to each slot. </a:t>
            </a:r>
          </a:p>
          <a:p>
            <a:pPr algn="just"/>
            <a:r>
              <a:rPr lang="en-US" b="0" i="0" dirty="0">
                <a:solidFill>
                  <a:srgbClr val="333333"/>
                </a:solidFill>
                <a:effectLst/>
                <a:latin typeface="inter-regular"/>
              </a:rPr>
              <a:t>the stations are unable to send data to the beginning of the slot, the station will have to wait until the beginning of the slot for the next time. </a:t>
            </a:r>
            <a:endParaRPr lang="en-US" dirty="0">
              <a:solidFill>
                <a:srgbClr val="333333"/>
              </a:solidFill>
              <a:latin typeface="inter-regular"/>
            </a:endParaRPr>
          </a:p>
          <a:p>
            <a:pPr algn="just"/>
            <a:r>
              <a:rPr lang="en-US" b="0" i="0" dirty="0">
                <a:solidFill>
                  <a:srgbClr val="333333"/>
                </a:solidFill>
                <a:effectLst/>
                <a:latin typeface="inter-regular"/>
              </a:rPr>
              <a:t>the possibility of a collision remains when trying to send a frame at the beginning of two or more station time slot.</a:t>
            </a:r>
          </a:p>
          <a:p>
            <a:pPr algn="just">
              <a:buFont typeface="+mj-lt"/>
              <a:buAutoNum type="arabicPeriod"/>
            </a:pPr>
            <a:r>
              <a:rPr lang="en-US" b="0" i="0" dirty="0">
                <a:solidFill>
                  <a:srgbClr val="000000"/>
                </a:solidFill>
                <a:effectLst/>
                <a:latin typeface="inter-regular"/>
              </a:rPr>
              <a:t>Maximum throughput occurs in the slotted Aloha when G = 1 that is 37%.</a:t>
            </a:r>
          </a:p>
          <a:p>
            <a:pPr algn="just">
              <a:buFont typeface="+mj-lt"/>
              <a:buAutoNum type="arabicPeriod"/>
            </a:pPr>
            <a:r>
              <a:rPr lang="en-US" b="0" i="0" dirty="0">
                <a:solidFill>
                  <a:srgbClr val="000000"/>
                </a:solidFill>
                <a:effectLst/>
                <a:latin typeface="inter-regular"/>
              </a:rPr>
              <a:t>The probability of successfully transmitting the data frame in the slotted Aloha is S = G * e ^ - 2 G.</a:t>
            </a:r>
          </a:p>
          <a:p>
            <a:pPr algn="just">
              <a:buFont typeface="+mj-lt"/>
              <a:buAutoNum type="arabicPeriod"/>
            </a:pPr>
            <a:r>
              <a:rPr lang="en-US" b="0" i="0" dirty="0">
                <a:solidFill>
                  <a:srgbClr val="000000"/>
                </a:solidFill>
                <a:effectLst/>
                <a:latin typeface="inter-regular"/>
              </a:rPr>
              <a:t>The total vulnerable time required in slotted Aloha is </a:t>
            </a:r>
            <a:r>
              <a:rPr lang="en-US" b="0" i="0" dirty="0" err="1">
                <a:solidFill>
                  <a:srgbClr val="000000"/>
                </a:solidFill>
                <a:effectLst/>
                <a:latin typeface="inter-regular"/>
              </a:rPr>
              <a:t>Tfr</a:t>
            </a:r>
            <a:endParaRPr lang="en-US" b="0" i="0" dirty="0">
              <a:solidFill>
                <a:srgbClr val="000000"/>
              </a:solidFill>
              <a:effectLst/>
              <a:latin typeface="inter-regular"/>
            </a:endParaRPr>
          </a:p>
          <a:p>
            <a:pPr algn="just"/>
            <a:endParaRPr lang="en-US" b="0" i="0" dirty="0">
              <a:solidFill>
                <a:srgbClr val="333333"/>
              </a:solidFill>
              <a:effectLst/>
              <a:latin typeface="inter-regular"/>
            </a:endParaRPr>
          </a:p>
          <a:p>
            <a:pPr algn="just"/>
            <a:endParaRPr lang="en-IN" b="1" dirty="0">
              <a:solidFill>
                <a:srgbClr val="333333"/>
              </a:solidFill>
              <a:latin typeface="erdana"/>
            </a:endParaRPr>
          </a:p>
          <a:p>
            <a:pPr algn="just"/>
            <a:endParaRPr lang="en-IN" b="1" i="0" dirty="0">
              <a:effectLst/>
              <a:latin typeface="erdana"/>
            </a:endParaRP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87000857-52CA-E94C-D9EF-07E0BDEFB8E5}"/>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2933473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8F284-AEFB-21D5-802B-5B7FFFC0F2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4E257-8388-7E07-9C1F-F63571FFCB70}"/>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9C1DBFCB-59C9-95DA-8868-D4CBEF557CBF}"/>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49860C65-21B2-C116-F9C3-CDACF83600F5}"/>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54</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2578830E-AC6F-CF74-795B-6FA75BAA6975}"/>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8E0150DF-018F-20C9-3048-778E01BFE61B}"/>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27928B3C-C47C-7068-A7C3-5D5208F1C2D8}"/>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0B96286D-6E53-448D-A792-E4900D2546F4}"/>
              </a:ext>
            </a:extLst>
          </p:cNvPr>
          <p:cNvPicPr>
            <a:picLocks noChangeAspect="1"/>
          </p:cNvPicPr>
          <p:nvPr/>
        </p:nvPicPr>
        <p:blipFill>
          <a:blip r:embed="rId3"/>
          <a:stretch>
            <a:fillRect/>
          </a:stretch>
        </p:blipFill>
        <p:spPr>
          <a:xfrm>
            <a:off x="1115617" y="1402030"/>
            <a:ext cx="6552728" cy="4043194"/>
          </a:xfrm>
          <a:prstGeom prst="rect">
            <a:avLst/>
          </a:prstGeom>
        </p:spPr>
      </p:pic>
    </p:spTree>
    <p:extLst>
      <p:ext uri="{BB962C8B-B14F-4D97-AF65-F5344CB8AC3E}">
        <p14:creationId xmlns:p14="http://schemas.microsoft.com/office/powerpoint/2010/main" val="1299946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8A89-8128-A5B5-6292-05BE2915BB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C1EAC-DF24-6CC1-289B-F49F26803D69}"/>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BD9A94D1-56FF-C026-4E2A-C33409C3ADAD}"/>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AFC8CF34-587B-BD6E-0045-EFD39A369DE1}"/>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55</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EF3963DB-648A-B0DA-E15C-AF266CC3BC44}"/>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4BA915A9-D75F-FA2E-FAC5-FC365E75CD42}"/>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2297A64-3B7C-CC01-7B92-46AB842FED83}"/>
              </a:ext>
            </a:extLst>
          </p:cNvPr>
          <p:cNvSpPr txBox="1"/>
          <p:nvPr/>
        </p:nvSpPr>
        <p:spPr>
          <a:xfrm>
            <a:off x="323528" y="1196753"/>
            <a:ext cx="8363272"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i="0" dirty="0">
                <a:effectLst/>
                <a:latin typeface="erdana"/>
              </a:rPr>
              <a:t>CSMA (Carrier Sense Multiple Access)</a:t>
            </a:r>
          </a:p>
          <a:p>
            <a:pPr marL="285750" indent="-285750" algn="just">
              <a:buFont typeface="Arial" panose="020B0604020202020204" pitchFamily="34" charset="0"/>
              <a:buChar char="•"/>
            </a:pPr>
            <a:r>
              <a:rPr lang="en-US" b="0" i="0" dirty="0">
                <a:solidFill>
                  <a:srgbClr val="333333"/>
                </a:solidFill>
                <a:effectLst/>
                <a:latin typeface="inter-regular"/>
              </a:rPr>
              <a:t>It is a </a:t>
            </a:r>
            <a:r>
              <a:rPr lang="en-US" b="1" i="0" dirty="0">
                <a:solidFill>
                  <a:srgbClr val="333333"/>
                </a:solidFill>
                <a:effectLst/>
                <a:latin typeface="inter-bold"/>
              </a:rPr>
              <a:t>carrier sense multiple access</a:t>
            </a:r>
            <a:r>
              <a:rPr lang="en-US" b="0" i="0" dirty="0">
                <a:solidFill>
                  <a:srgbClr val="333333"/>
                </a:solidFill>
                <a:effectLst/>
                <a:latin typeface="inter-regular"/>
              </a:rPr>
              <a:t> based on media access protocol to sense the traffic on a channel (idle or busy) before transmitting the data. </a:t>
            </a:r>
          </a:p>
          <a:p>
            <a:pPr marL="285750" indent="-285750" algn="just">
              <a:buFont typeface="Arial" panose="020B0604020202020204" pitchFamily="34" charset="0"/>
              <a:buChar char="•"/>
            </a:pPr>
            <a:r>
              <a:rPr lang="en-US" b="0" i="0" dirty="0">
                <a:solidFill>
                  <a:srgbClr val="333333"/>
                </a:solidFill>
                <a:effectLst/>
                <a:latin typeface="inter-regular"/>
              </a:rPr>
              <a:t>It means that if the channel is idle, the station can send data to the channel. </a:t>
            </a:r>
            <a:endParaRPr lang="en-US" dirty="0">
              <a:solidFill>
                <a:srgbClr val="333333"/>
              </a:solidFill>
              <a:latin typeface="inter-regular"/>
            </a:endParaRPr>
          </a:p>
          <a:p>
            <a:pPr marL="285750" indent="-285750" algn="just">
              <a:buFont typeface="Arial" panose="020B0604020202020204" pitchFamily="34" charset="0"/>
              <a:buChar char="•"/>
            </a:pPr>
            <a:r>
              <a:rPr lang="en-US" b="0" i="0" dirty="0">
                <a:solidFill>
                  <a:srgbClr val="333333"/>
                </a:solidFill>
                <a:effectLst/>
                <a:latin typeface="inter-regular"/>
              </a:rPr>
              <a:t> it must wait until the channel becomes idle. Hence, it reduces the chances of a collision on a transmission medium.</a:t>
            </a:r>
          </a:p>
          <a:p>
            <a:pPr algn="just"/>
            <a:endParaRPr lang="en-US" b="0" i="0" dirty="0">
              <a:solidFill>
                <a:srgbClr val="333333"/>
              </a:solidFill>
              <a:effectLst/>
              <a:latin typeface="inter-regular"/>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AC68CC31-FCE2-8CFE-8178-19754217B475}"/>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745418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F2626-C217-C5AA-E6A5-B1587B96A9B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7B320-B972-6F90-2BE4-CF156D44E461}"/>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A120213-3C74-3F9C-79D8-89008ED8C45D}"/>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21B5E6A2-5F2B-B828-2C40-9EB13D5FC88C}"/>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56</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4FEF0EA4-91CD-F69B-06CB-AB23F831DE63}"/>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675744EC-147D-2B76-FC7A-AA6D6082C2B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E7114EB9-BDEF-4FC7-E138-C80D73448E82}"/>
              </a:ext>
            </a:extLst>
          </p:cNvPr>
          <p:cNvSpPr txBox="1"/>
          <p:nvPr/>
        </p:nvSpPr>
        <p:spPr>
          <a:xfrm>
            <a:off x="323528" y="1196753"/>
            <a:ext cx="8363272" cy="60939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b="0" i="0" dirty="0">
              <a:solidFill>
                <a:srgbClr val="333333"/>
              </a:solidFill>
              <a:effectLst/>
              <a:latin typeface="inter-regular"/>
            </a:endParaRPr>
          </a:p>
          <a:p>
            <a:pPr algn="l" fontAlgn="base"/>
            <a:r>
              <a:rPr lang="en-US" sz="2400" b="1" i="0" dirty="0">
                <a:solidFill>
                  <a:srgbClr val="273239"/>
                </a:solidFill>
                <a:effectLst/>
                <a:latin typeface="Nunito" pitchFamily="2" charset="0"/>
              </a:rPr>
              <a:t>CSMA access modes- </a:t>
            </a:r>
          </a:p>
          <a:p>
            <a:pPr algn="l" fontAlgn="base"/>
            <a:endParaRPr lang="en-US" sz="2400" b="1"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1-persistent: </a:t>
            </a:r>
            <a:r>
              <a:rPr lang="en-US" b="0" i="0" dirty="0">
                <a:solidFill>
                  <a:srgbClr val="273239"/>
                </a:solidFill>
                <a:effectLst/>
                <a:latin typeface="Nunito" pitchFamily="2" charset="0"/>
              </a:rPr>
              <a:t>The node senses the channel, if idle it sends the data, otherwise it continuously keeps on checking the medium for being idle and transmits unconditionally(with 1 probability) as soon as the channel gets idle.</a:t>
            </a:r>
          </a:p>
          <a:p>
            <a:pPr algn="l" fontAlgn="base">
              <a:buFont typeface="Arial" panose="020B0604020202020204" pitchFamily="34" charset="0"/>
              <a:buChar char="•"/>
            </a:pPr>
            <a:r>
              <a:rPr lang="en-US" b="1" i="0" dirty="0">
                <a:solidFill>
                  <a:srgbClr val="273239"/>
                </a:solidFill>
                <a:effectLst/>
                <a:latin typeface="Nunito" pitchFamily="2" charset="0"/>
              </a:rPr>
              <a:t>Non-Persistent:</a:t>
            </a:r>
            <a:r>
              <a:rPr lang="en-US" b="0" i="0" dirty="0">
                <a:solidFill>
                  <a:srgbClr val="273239"/>
                </a:solidFill>
                <a:effectLst/>
                <a:latin typeface="Nunito" pitchFamily="2" charset="0"/>
              </a:rPr>
              <a:t> The node senses the channel, if idle it sends the data, otherwise it checks the medium after a random amount of time (not continuously) and transmits when found idle. </a:t>
            </a:r>
          </a:p>
          <a:p>
            <a:pPr algn="l" fontAlgn="base">
              <a:buFont typeface="Arial" panose="020B0604020202020204" pitchFamily="34" charset="0"/>
              <a:buChar char="•"/>
            </a:pPr>
            <a:r>
              <a:rPr lang="en-US" b="1" i="0" dirty="0">
                <a:solidFill>
                  <a:srgbClr val="273239"/>
                </a:solidFill>
                <a:effectLst/>
                <a:latin typeface="Nunito" pitchFamily="2" charset="0"/>
              </a:rPr>
              <a:t>P-persistent: </a:t>
            </a:r>
            <a:r>
              <a:rPr lang="en-US" b="0" i="0" dirty="0">
                <a:solidFill>
                  <a:srgbClr val="273239"/>
                </a:solidFill>
                <a:effectLst/>
                <a:latin typeface="Nunito" pitchFamily="2" charset="0"/>
              </a:rPr>
              <a:t>The node senses the medium, if idle it sends the data with p probability. If the data is not transmitted ((1-p) probability) then it waits for some time and checks the medium again, now if it is found idle then it send with p probability. This repeat continues until the frame is sent. It is used in </a:t>
            </a:r>
            <a:r>
              <a:rPr lang="en-US" b="0" i="0" dirty="0" err="1">
                <a:solidFill>
                  <a:srgbClr val="273239"/>
                </a:solidFill>
                <a:effectLst/>
                <a:latin typeface="Nunito" pitchFamily="2" charset="0"/>
              </a:rPr>
              <a:t>Wifi</a:t>
            </a:r>
            <a:r>
              <a:rPr lang="en-US" b="0" i="0" dirty="0">
                <a:solidFill>
                  <a:srgbClr val="273239"/>
                </a:solidFill>
                <a:effectLst/>
                <a:latin typeface="Nunito" pitchFamily="2" charset="0"/>
              </a:rPr>
              <a:t> and packet radio systems. </a:t>
            </a:r>
          </a:p>
          <a:p>
            <a:pPr algn="l" fontAlgn="base">
              <a:buFont typeface="Arial" panose="020B0604020202020204" pitchFamily="34" charset="0"/>
              <a:buChar char="•"/>
            </a:pPr>
            <a:r>
              <a:rPr lang="en-US" b="1" i="0" dirty="0">
                <a:solidFill>
                  <a:srgbClr val="273239"/>
                </a:solidFill>
                <a:effectLst/>
                <a:latin typeface="Nunito" pitchFamily="2" charset="0"/>
              </a:rPr>
              <a:t>O-persistent:</a:t>
            </a:r>
            <a:r>
              <a:rPr lang="en-US" b="0" i="0" dirty="0">
                <a:solidFill>
                  <a:srgbClr val="273239"/>
                </a:solidFill>
                <a:effectLst/>
                <a:latin typeface="Nunito" pitchFamily="2" charset="0"/>
              </a:rPr>
              <a:t> Superiority of nodes is decided beforehand and transmission occurs in that order. If the medium is idle, node waits for its time slot to send data. </a:t>
            </a:r>
          </a:p>
          <a:p>
            <a:pPr algn="just"/>
            <a:endParaRPr lang="en-IN" b="1" dirty="0">
              <a:solidFill>
                <a:srgbClr val="333333"/>
              </a:solidFill>
              <a:latin typeface="erdana"/>
            </a:endParaRPr>
          </a:p>
          <a:p>
            <a:pPr algn="just"/>
            <a:endParaRPr lang="en-IN" b="1" i="0" dirty="0">
              <a:effectLst/>
              <a:latin typeface="erdana"/>
            </a:endParaRP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03270C1F-CB2E-0224-2F70-822556B11AD9}"/>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1464792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7AE24-F116-4E06-D523-A5C4D2E80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C702C-E82D-9828-D644-98EAA142EC49}"/>
              </a:ext>
            </a:extLst>
          </p:cNvPr>
          <p:cNvSpPr>
            <a:spLocks noGrp="1"/>
          </p:cNvSpPr>
          <p:nvPr>
            <p:ph idx="1"/>
          </p:nvPr>
        </p:nvSpPr>
        <p:spPr>
          <a:xfrm>
            <a:off x="179512" y="1052736"/>
            <a:ext cx="8784976" cy="5303614"/>
          </a:xfrm>
        </p:spPr>
        <p:txBody>
          <a:bodyPr>
            <a:normAutofit/>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EAC08805-AE0B-575F-0144-A6A08A208C00}"/>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D73DE653-6112-E8A2-E36A-3C178D1E47E8}"/>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57</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C9C9DBE8-B3A7-9FCD-488F-8FD285E3F68E}"/>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92CCA35A-B4B8-0B2A-41BA-733A552B3DC8}"/>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9F3C00B6-E402-BB03-9C1D-16851DF509D6}"/>
              </a:ext>
            </a:extLst>
          </p:cNvPr>
          <p:cNvSpPr txBox="1"/>
          <p:nvPr/>
        </p:nvSpPr>
        <p:spPr>
          <a:xfrm>
            <a:off x="516124" y="1098473"/>
            <a:ext cx="8568952" cy="424731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i="0" dirty="0">
                <a:solidFill>
                  <a:srgbClr val="273239"/>
                </a:solidFill>
                <a:effectLst/>
                <a:latin typeface="Nunito" pitchFamily="2" charset="0"/>
              </a:rPr>
              <a:t>Carrier sense multiple access with collision detection (CSMA/CD)</a:t>
            </a:r>
            <a:endParaRPr lang="en-US" dirty="0">
              <a:solidFill>
                <a:srgbClr val="333333"/>
              </a:solidFill>
              <a:latin typeface="inter-regular"/>
            </a:endParaRPr>
          </a:p>
          <a:p>
            <a:pPr marL="285750" indent="-285750" algn="just">
              <a:buFont typeface="Arial" panose="020B0604020202020204" pitchFamily="34" charset="0"/>
              <a:buChar char="•"/>
            </a:pPr>
            <a:r>
              <a:rPr lang="en-US" b="0" i="0" dirty="0">
                <a:solidFill>
                  <a:srgbClr val="273239"/>
                </a:solidFill>
                <a:effectLst/>
                <a:latin typeface="Nunito" pitchFamily="2" charset="0"/>
              </a:rPr>
              <a:t>The CSMA method does not tell us what to do in case there is a collision. </a:t>
            </a:r>
            <a:endParaRPr lang="en-US" b="0" i="0" dirty="0">
              <a:solidFill>
                <a:srgbClr val="333333"/>
              </a:solidFill>
              <a:effectLst/>
              <a:latin typeface="inter-regular"/>
            </a:endParaRPr>
          </a:p>
          <a:p>
            <a:pPr marL="285750" indent="-285750" algn="just">
              <a:buFont typeface="Arial" panose="020B0604020202020204" pitchFamily="34" charset="0"/>
              <a:buChar char="•"/>
            </a:pPr>
            <a:r>
              <a:rPr lang="en-US" b="0" i="0" dirty="0">
                <a:solidFill>
                  <a:srgbClr val="273239"/>
                </a:solidFill>
                <a:effectLst/>
                <a:latin typeface="Nunito" pitchFamily="2" charset="0"/>
              </a:rPr>
              <a:t>Carrier sense multiple access with collision detection (CSMA/CD) adds to the CSMA algorithm to deal with the collision.</a:t>
            </a:r>
            <a:endParaRPr lang="en-US" dirty="0">
              <a:solidFill>
                <a:srgbClr val="333333"/>
              </a:solidFill>
              <a:latin typeface="inter-regular"/>
            </a:endParaRPr>
          </a:p>
          <a:p>
            <a:pPr marL="285750" indent="-285750" algn="just">
              <a:buFont typeface="Arial" panose="020B0604020202020204" pitchFamily="34" charset="0"/>
              <a:buChar char="•"/>
            </a:pPr>
            <a:r>
              <a:rPr lang="en-US" b="0" i="0" dirty="0">
                <a:solidFill>
                  <a:srgbClr val="273239"/>
                </a:solidFill>
                <a:effectLst/>
                <a:latin typeface="Nunito" pitchFamily="2" charset="0"/>
              </a:rPr>
              <a:t>CSMA/CD, the size of a frame must be large enough so that collision can be detected by the sender while sending the frame.</a:t>
            </a:r>
          </a:p>
          <a:p>
            <a:pPr marL="285750" indent="-285750" algn="just">
              <a:buFont typeface="Arial" panose="020B0604020202020204" pitchFamily="34" charset="0"/>
              <a:buChar char="•"/>
            </a:pPr>
            <a:r>
              <a:rPr lang="en-US" dirty="0">
                <a:solidFill>
                  <a:srgbClr val="273239"/>
                </a:solidFill>
                <a:latin typeface="Nunito" pitchFamily="2" charset="0"/>
              </a:rPr>
              <a:t>T</a:t>
            </a:r>
            <a:r>
              <a:rPr lang="en-US" b="0" i="0" dirty="0">
                <a:solidFill>
                  <a:srgbClr val="273239"/>
                </a:solidFill>
                <a:effectLst/>
                <a:latin typeface="Nunito" pitchFamily="2" charset="0"/>
              </a:rPr>
              <a:t>he frame transmission delay must be at least </a:t>
            </a:r>
            <a:r>
              <a:rPr lang="en-US" b="0" i="1" dirty="0">
                <a:solidFill>
                  <a:srgbClr val="273239"/>
                </a:solidFill>
                <a:effectLst/>
                <a:latin typeface="Nunito" pitchFamily="2" charset="0"/>
              </a:rPr>
              <a:t>two times</a:t>
            </a:r>
            <a:r>
              <a:rPr lang="en-US" b="0" i="0" dirty="0">
                <a:solidFill>
                  <a:srgbClr val="273239"/>
                </a:solidFill>
                <a:effectLst/>
                <a:latin typeface="Nunito" pitchFamily="2" charset="0"/>
              </a:rPr>
              <a:t> the maximum propagation delay.</a:t>
            </a:r>
          </a:p>
          <a:p>
            <a:pPr marL="285750" indent="-285750" algn="just">
              <a:buFont typeface="Arial" panose="020B0604020202020204" pitchFamily="34" charset="0"/>
              <a:buChar char="•"/>
            </a:pPr>
            <a:endParaRPr lang="en-US" b="0" i="0" dirty="0">
              <a:solidFill>
                <a:srgbClr val="273239"/>
              </a:solidFill>
              <a:effectLst/>
              <a:latin typeface="Nunito" pitchFamily="2" charset="0"/>
            </a:endParaRPr>
          </a:p>
          <a:p>
            <a:pPr marL="285750" indent="-285750" algn="just">
              <a:buFont typeface="Arial" panose="020B0604020202020204" pitchFamily="34" charset="0"/>
              <a:buChar char="•"/>
            </a:pPr>
            <a:endParaRPr lang="en-US" b="0" i="0" dirty="0">
              <a:solidFill>
                <a:srgbClr val="273239"/>
              </a:solidFill>
              <a:effectLst/>
              <a:latin typeface="Nunito" pitchFamily="2" charset="0"/>
            </a:endParaRPr>
          </a:p>
          <a:p>
            <a:pPr marL="285750" indent="-285750" algn="just">
              <a:buFont typeface="Arial" panose="020B0604020202020204" pitchFamily="34" charset="0"/>
              <a:buChar char="•"/>
            </a:pPr>
            <a:endParaRPr lang="en-IN" b="1" dirty="0">
              <a:solidFill>
                <a:srgbClr val="333333"/>
              </a:solidFill>
              <a:latin typeface="erdana"/>
            </a:endParaRPr>
          </a:p>
          <a:p>
            <a:pPr algn="just"/>
            <a:r>
              <a:rPr lang="en-US" b="0" i="0" dirty="0">
                <a:solidFill>
                  <a:srgbClr val="273239"/>
                </a:solidFill>
                <a:effectLst/>
                <a:latin typeface="Nunito" pitchFamily="2" charset="0"/>
              </a:rPr>
              <a:t> the worst-case to be of </a:t>
            </a:r>
            <a:r>
              <a:rPr lang="en-US" b="1" i="0" dirty="0">
                <a:solidFill>
                  <a:srgbClr val="273239"/>
                </a:solidFill>
                <a:effectLst/>
                <a:latin typeface="Nunito" pitchFamily="2" charset="0"/>
              </a:rPr>
              <a:t>n</a:t>
            </a:r>
            <a:r>
              <a:rPr lang="en-US" b="0" i="0" dirty="0">
                <a:solidFill>
                  <a:srgbClr val="273239"/>
                </a:solidFill>
                <a:effectLst/>
                <a:latin typeface="Nunito" pitchFamily="2" charset="0"/>
              </a:rPr>
              <a:t> contention slots.</a:t>
            </a:r>
          </a:p>
          <a:p>
            <a:pPr algn="just"/>
            <a:endParaRPr lang="en-IN" b="1" i="0" dirty="0">
              <a:effectLst/>
              <a:latin typeface="erdana"/>
            </a:endParaRPr>
          </a:p>
          <a:p>
            <a:pPr algn="just"/>
            <a:endParaRPr lang="en-US" dirty="0">
              <a:solidFill>
                <a:srgbClr val="111111"/>
              </a:solidFill>
              <a:latin typeface="Roboto" panose="02000000000000000000" pitchFamily="2" charset="0"/>
            </a:endParaRP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85409B28-311A-5F30-75C0-7CD6F17EE8B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6" name="Picture 5">
            <a:extLst>
              <a:ext uri="{FF2B5EF4-FFF2-40B4-BE49-F238E27FC236}">
                <a16:creationId xmlns:a16="http://schemas.microsoft.com/office/drawing/2014/main" id="{4D35E8B8-6A9C-9119-C818-F87CB96329B2}"/>
              </a:ext>
            </a:extLst>
          </p:cNvPr>
          <p:cNvPicPr>
            <a:picLocks noChangeAspect="1"/>
          </p:cNvPicPr>
          <p:nvPr/>
        </p:nvPicPr>
        <p:blipFill>
          <a:blip r:embed="rId3"/>
          <a:stretch>
            <a:fillRect/>
          </a:stretch>
        </p:blipFill>
        <p:spPr>
          <a:xfrm>
            <a:off x="1907704" y="3704543"/>
            <a:ext cx="4159464" cy="368319"/>
          </a:xfrm>
          <a:prstGeom prst="rect">
            <a:avLst/>
          </a:prstGeom>
          <a:ln>
            <a:solidFill>
              <a:schemeClr val="accent1"/>
            </a:solidFill>
          </a:ln>
        </p:spPr>
      </p:pic>
      <p:pic>
        <p:nvPicPr>
          <p:cNvPr id="14" name="Picture 13">
            <a:extLst>
              <a:ext uri="{FF2B5EF4-FFF2-40B4-BE49-F238E27FC236}">
                <a16:creationId xmlns:a16="http://schemas.microsoft.com/office/drawing/2014/main" id="{1C8D7051-0CAE-F6BC-5652-74D656BA4186}"/>
              </a:ext>
            </a:extLst>
          </p:cNvPr>
          <p:cNvPicPr>
            <a:picLocks noChangeAspect="1"/>
          </p:cNvPicPr>
          <p:nvPr/>
        </p:nvPicPr>
        <p:blipFill>
          <a:blip r:embed="rId4"/>
          <a:stretch>
            <a:fillRect/>
          </a:stretch>
        </p:blipFill>
        <p:spPr>
          <a:xfrm>
            <a:off x="4940217" y="4259965"/>
            <a:ext cx="3225966" cy="997001"/>
          </a:xfrm>
          <a:prstGeom prst="rect">
            <a:avLst/>
          </a:prstGeom>
          <a:ln>
            <a:solidFill>
              <a:schemeClr val="accent1"/>
            </a:solidFill>
          </a:ln>
        </p:spPr>
      </p:pic>
      <p:pic>
        <p:nvPicPr>
          <p:cNvPr id="15" name="Picture 14">
            <a:extLst>
              <a:ext uri="{FF2B5EF4-FFF2-40B4-BE49-F238E27FC236}">
                <a16:creationId xmlns:a16="http://schemas.microsoft.com/office/drawing/2014/main" id="{EA9DE400-A84F-81F9-70B5-8A69C1611A2A}"/>
              </a:ext>
            </a:extLst>
          </p:cNvPr>
          <p:cNvPicPr>
            <a:picLocks noChangeAspect="1"/>
          </p:cNvPicPr>
          <p:nvPr/>
        </p:nvPicPr>
        <p:blipFill>
          <a:blip r:embed="rId5"/>
          <a:stretch>
            <a:fillRect/>
          </a:stretch>
        </p:blipFill>
        <p:spPr>
          <a:xfrm>
            <a:off x="576542" y="4902836"/>
            <a:ext cx="4159465" cy="1481053"/>
          </a:xfrm>
          <a:prstGeom prst="rect">
            <a:avLst/>
          </a:prstGeom>
          <a:ln>
            <a:solidFill>
              <a:schemeClr val="accent1"/>
            </a:solidFill>
          </a:ln>
        </p:spPr>
      </p:pic>
    </p:spTree>
    <p:extLst>
      <p:ext uri="{BB962C8B-B14F-4D97-AF65-F5344CB8AC3E}">
        <p14:creationId xmlns:p14="http://schemas.microsoft.com/office/powerpoint/2010/main" val="9813370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A1D2D-78BD-41DB-78B8-4BC17AD382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0964C-AF61-EE3A-E34F-C73CB36CABBE}"/>
              </a:ext>
            </a:extLst>
          </p:cNvPr>
          <p:cNvSpPr>
            <a:spLocks noGrp="1"/>
          </p:cNvSpPr>
          <p:nvPr>
            <p:ph idx="1"/>
          </p:nvPr>
        </p:nvSpPr>
        <p:spPr>
          <a:xfrm>
            <a:off x="179512" y="1052736"/>
            <a:ext cx="8784976" cy="5303614"/>
          </a:xfrm>
        </p:spPr>
        <p:txBody>
          <a:bodyPr>
            <a:normAutofit fontScale="92500" lnSpcReduction="10000"/>
          </a:bodyPr>
          <a:lstStyle/>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r>
              <a:rPr lang="en-US" sz="1800" b="0" i="0" dirty="0">
                <a:solidFill>
                  <a:srgbClr val="273239"/>
                </a:solidFill>
                <a:effectLst/>
                <a:latin typeface="Nunito" pitchFamily="2" charset="0"/>
              </a:rPr>
              <a:t>This method was developed to decrease the chances of collisions when two or more stations start sending their signals over the data link layer. Carrier Sense multiple access requires that each station </a:t>
            </a:r>
            <a:r>
              <a:rPr lang="en-US" sz="1800" b="1" i="0" dirty="0">
                <a:solidFill>
                  <a:srgbClr val="273239"/>
                </a:solidFill>
                <a:effectLst/>
                <a:latin typeface="Nunito" pitchFamily="2" charset="0"/>
              </a:rPr>
              <a:t>first check the state of the medium</a:t>
            </a:r>
            <a:r>
              <a:rPr lang="en-US" sz="1800" b="0" i="0" dirty="0">
                <a:solidFill>
                  <a:srgbClr val="273239"/>
                </a:solidFill>
                <a:effectLst/>
                <a:latin typeface="Nunito" pitchFamily="2" charset="0"/>
              </a:rPr>
              <a:t> before sending.</a:t>
            </a:r>
          </a:p>
          <a:p>
            <a:r>
              <a:rPr lang="en-US" sz="1800" dirty="0">
                <a:solidFill>
                  <a:srgbClr val="273239"/>
                </a:solidFill>
                <a:latin typeface="Nunito" pitchFamily="2" charset="0"/>
                <a:cs typeface="Times New Roman" pitchFamily="18" charset="0"/>
              </a:rPr>
              <a:t>It is used in Wireless LAN.</a:t>
            </a:r>
          </a:p>
          <a:p>
            <a:r>
              <a:rPr lang="en-US" sz="1800" dirty="0">
                <a:solidFill>
                  <a:srgbClr val="273239"/>
                </a:solidFill>
                <a:latin typeface="Nunito" pitchFamily="2" charset="0"/>
              </a:rPr>
              <a:t>It employs an algorithm to wait for a random period if the medium is busy, reducing the likelihood of simultaneous transmissions.</a:t>
            </a:r>
          </a:p>
          <a:p>
            <a:endParaRPr lang="en-US" sz="1800" dirty="0">
              <a:solidFill>
                <a:srgbClr val="273239"/>
              </a:solidFill>
              <a:latin typeface="Nunito" pitchFamily="2" charset="0"/>
            </a:endParaRPr>
          </a:p>
          <a:p>
            <a:pPr algn="l" fontAlgn="base"/>
            <a:r>
              <a:rPr lang="en-US" sz="1800" b="1" dirty="0">
                <a:solidFill>
                  <a:srgbClr val="273239"/>
                </a:solidFill>
                <a:latin typeface="Nunito" pitchFamily="2" charset="0"/>
              </a:rPr>
              <a:t>Three types of strategies: </a:t>
            </a:r>
          </a:p>
          <a:p>
            <a:pPr algn="just" fontAlgn="base">
              <a:buFont typeface="+mj-lt"/>
              <a:buAutoNum type="arabicPeriod"/>
            </a:pPr>
            <a:r>
              <a:rPr lang="en-US" sz="1800" dirty="0">
                <a:solidFill>
                  <a:srgbClr val="273239"/>
                </a:solidFill>
                <a:latin typeface="Nunito" pitchFamily="2" charset="0"/>
              </a:rPr>
              <a:t>Interframe Space (IFS): When a station finds the channel busy it senses the channel again, when the station finds a channel to be idle it waits for a period of time called IFS time. IFS can also be used to define the priority of a station or a frame. Higher the IFS lower is the priority.</a:t>
            </a:r>
          </a:p>
          <a:p>
            <a:pPr algn="just" fontAlgn="base">
              <a:buFont typeface="+mj-lt"/>
              <a:buAutoNum type="arabicPeriod"/>
            </a:pPr>
            <a:r>
              <a:rPr lang="en-US" sz="1800" dirty="0">
                <a:solidFill>
                  <a:srgbClr val="273239"/>
                </a:solidFill>
                <a:latin typeface="Nunito" pitchFamily="2" charset="0"/>
              </a:rPr>
              <a:t>Contention Window: It is the amount of time divided into slots. A station that is ready to send frames chooses a random number of slots as wait time.</a:t>
            </a:r>
          </a:p>
          <a:p>
            <a:pPr algn="just" fontAlgn="base">
              <a:buFont typeface="+mj-lt"/>
              <a:buAutoNum type="arabicPeriod"/>
            </a:pPr>
            <a:r>
              <a:rPr lang="en-US" sz="1800" dirty="0">
                <a:solidFill>
                  <a:srgbClr val="273239"/>
                </a:solidFill>
                <a:latin typeface="Nunito" pitchFamily="2" charset="0"/>
              </a:rPr>
              <a:t>Acknowledgments: The positive acknowledgments and time-out timer can help guarantee a successful transmission of the frame.</a:t>
            </a:r>
          </a:p>
          <a:p>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CBE8F80A-C4B6-2208-065E-1231E51D7780}"/>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A4A149C9-7B78-DA45-E172-F2F7BA3769F9}"/>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58</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87300B24-726A-9C79-C35F-A5C13673DC2E}"/>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712CB88B-D521-8735-1C79-5141256A8B6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1CCFE578-1BA7-66A3-DCDA-8B26776FF9B6}"/>
              </a:ext>
            </a:extLst>
          </p:cNvPr>
          <p:cNvSpPr txBox="1"/>
          <p:nvPr/>
        </p:nvSpPr>
        <p:spPr>
          <a:xfrm>
            <a:off x="323528" y="1196753"/>
            <a:ext cx="856895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i="0" dirty="0">
                <a:solidFill>
                  <a:srgbClr val="273239"/>
                </a:solidFill>
                <a:effectLst/>
                <a:latin typeface="Nunito" pitchFamily="2" charset="0"/>
              </a:rPr>
              <a:t>CSMA/CA – Carrier sense multiple access with collision avoidance. </a:t>
            </a:r>
          </a:p>
          <a:p>
            <a:pPr algn="just"/>
            <a:endParaRPr lang="en-US" dirty="0">
              <a:solidFill>
                <a:srgbClr val="000000"/>
              </a:solidFill>
              <a:latin typeface="Verdana" panose="020B0604030504040204" pitchFamily="34" charset="0"/>
              <a:ea typeface="Calibri" panose="020F0502020204030204" pitchFamily="34" charset="0"/>
              <a:cs typeface="Times New Roman" panose="02020603050405020304" pitchFamily="18" charset="0"/>
            </a:endParaRPr>
          </a:p>
        </p:txBody>
      </p:sp>
      <p:sp>
        <p:nvSpPr>
          <p:cNvPr id="12" name="Footer Placeholder 12">
            <a:extLst>
              <a:ext uri="{FF2B5EF4-FFF2-40B4-BE49-F238E27FC236}">
                <a16:creationId xmlns:a16="http://schemas.microsoft.com/office/drawing/2014/main" id="{5540C715-96D6-AF56-E818-DEB99DBC90C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9717432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D16BF-487D-3F57-D05F-771FE7B42D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38A323-0489-85B1-F339-A1CCD1639E7F}"/>
              </a:ext>
            </a:extLst>
          </p:cNvPr>
          <p:cNvSpPr>
            <a:spLocks noGrp="1"/>
          </p:cNvSpPr>
          <p:nvPr>
            <p:ph idx="1"/>
          </p:nvPr>
        </p:nvSpPr>
        <p:spPr>
          <a:xfrm>
            <a:off x="179512" y="1052736"/>
            <a:ext cx="8784976" cy="5303614"/>
          </a:xfrm>
        </p:spPr>
        <p:txBody>
          <a:bodyPr>
            <a:normAutofit/>
          </a:bodyPr>
          <a:lstStyle/>
          <a:p>
            <a:pPr algn="l" fontAlgn="base"/>
            <a:r>
              <a:rPr lang="en-US" sz="1600" b="1" i="0" dirty="0">
                <a:solidFill>
                  <a:srgbClr val="273239"/>
                </a:solidFill>
                <a:effectLst/>
                <a:latin typeface="Nunito" pitchFamily="2" charset="0"/>
              </a:rPr>
              <a:t>CSMA/CD involves the following features:</a:t>
            </a:r>
          </a:p>
          <a:p>
            <a:pPr algn="l" fontAlgn="base">
              <a:buFont typeface="Arial" panose="020B0604020202020204" pitchFamily="34" charset="0"/>
              <a:buChar char="•"/>
            </a:pPr>
            <a:r>
              <a:rPr lang="en-US" sz="1600" b="1" i="0" dirty="0">
                <a:solidFill>
                  <a:srgbClr val="273239"/>
                </a:solidFill>
                <a:effectLst/>
                <a:latin typeface="Nunito" pitchFamily="2" charset="0"/>
              </a:rPr>
              <a:t>Carrier sense: </a:t>
            </a:r>
            <a:r>
              <a:rPr lang="en-US" sz="1600" b="0" i="0" dirty="0">
                <a:solidFill>
                  <a:srgbClr val="273239"/>
                </a:solidFill>
                <a:effectLst/>
                <a:latin typeface="Nunito" pitchFamily="2" charset="0"/>
              </a:rPr>
              <a:t>Before transmitting data, a device listens to the network to check if the transmission medium is free. If the medium is busy, the device waits until it becomes free before transmitting data.</a:t>
            </a:r>
          </a:p>
          <a:p>
            <a:pPr algn="l" fontAlgn="base">
              <a:buFont typeface="Arial" panose="020B0604020202020204" pitchFamily="34" charset="0"/>
              <a:buChar char="•"/>
            </a:pPr>
            <a:r>
              <a:rPr lang="en-US" sz="1600" b="1" i="0" dirty="0">
                <a:solidFill>
                  <a:srgbClr val="273239"/>
                </a:solidFill>
                <a:effectLst/>
                <a:latin typeface="Nunito" pitchFamily="2" charset="0"/>
              </a:rPr>
              <a:t>Multiple Access:</a:t>
            </a:r>
            <a:r>
              <a:rPr lang="en-US" sz="1600" b="0" i="0" dirty="0">
                <a:solidFill>
                  <a:srgbClr val="273239"/>
                </a:solidFill>
                <a:effectLst/>
                <a:latin typeface="Nunito" pitchFamily="2" charset="0"/>
              </a:rPr>
              <a:t> In a CSMA/CD network, multiple devices share the same transmission medium. Each device has equal access to the medium, and any device can transmit data when the medium is free.</a:t>
            </a:r>
          </a:p>
          <a:p>
            <a:pPr algn="l" fontAlgn="base">
              <a:buFont typeface="Arial" panose="020B0604020202020204" pitchFamily="34" charset="0"/>
              <a:buChar char="•"/>
            </a:pPr>
            <a:r>
              <a:rPr lang="en-US" sz="1600" b="1" i="0" dirty="0">
                <a:solidFill>
                  <a:srgbClr val="273239"/>
                </a:solidFill>
                <a:effectLst/>
                <a:latin typeface="Nunito" pitchFamily="2" charset="0"/>
              </a:rPr>
              <a:t>Collision detection:</a:t>
            </a:r>
            <a:r>
              <a:rPr lang="en-US" sz="1600" b="0" i="0" dirty="0">
                <a:solidFill>
                  <a:srgbClr val="273239"/>
                </a:solidFill>
                <a:effectLst/>
                <a:latin typeface="Nunito" pitchFamily="2" charset="0"/>
              </a:rPr>
              <a:t> If two or more devices transmit data simultaneously, a collision occurs. When a device detects a collision, it immediately stops transmitting and sends a jam signal to inform all other devices on the network of the collision. The devices then wait for a random time before attempting to transmit again, to reduce the chances of another collision.</a:t>
            </a:r>
          </a:p>
          <a:p>
            <a:pPr algn="l" fontAlgn="base">
              <a:buFont typeface="Arial" panose="020B0604020202020204" pitchFamily="34" charset="0"/>
              <a:buChar char="•"/>
            </a:pPr>
            <a:r>
              <a:rPr lang="en-US" sz="1600" b="1" i="0" dirty="0">
                <a:solidFill>
                  <a:srgbClr val="273239"/>
                </a:solidFill>
                <a:effectLst/>
                <a:latin typeface="Nunito" pitchFamily="2" charset="0"/>
              </a:rPr>
              <a:t>Backoff algorithm: </a:t>
            </a:r>
            <a:r>
              <a:rPr lang="en-US" sz="1600" b="0" i="0" dirty="0">
                <a:solidFill>
                  <a:srgbClr val="273239"/>
                </a:solidFill>
                <a:effectLst/>
                <a:latin typeface="Nunito" pitchFamily="2" charset="0"/>
              </a:rPr>
              <a:t>In CSMA/CD, a backoff algorithm is used to determine when a device can retransmit data after a collision. The algorithm uses a random delay before a device retransmits data, to reduce the likelihood of another collision occurring.</a:t>
            </a:r>
          </a:p>
          <a:p>
            <a:pPr algn="l" fontAlgn="base">
              <a:buFont typeface="Arial" panose="020B0604020202020204" pitchFamily="34" charset="0"/>
              <a:buChar char="•"/>
            </a:pPr>
            <a:r>
              <a:rPr lang="en-US" sz="1600" b="1" i="0" dirty="0">
                <a:solidFill>
                  <a:srgbClr val="273239"/>
                </a:solidFill>
                <a:effectLst/>
                <a:latin typeface="Nunito" pitchFamily="2" charset="0"/>
              </a:rPr>
              <a:t>Minimum frame size: </a:t>
            </a:r>
            <a:r>
              <a:rPr lang="en-US" sz="1600" b="0" i="0" dirty="0">
                <a:solidFill>
                  <a:srgbClr val="273239"/>
                </a:solidFill>
                <a:effectLst/>
                <a:latin typeface="Nunito" pitchFamily="2" charset="0"/>
              </a:rPr>
              <a:t>CSMA/CD requires a minimum frame size to ensure that all devices have enough time to detect a collision before the transmission ends. If a frame is too short, a device may not detect a collision and continue transmitting, leading to data corruption on the network. </a:t>
            </a:r>
          </a:p>
          <a:p>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E5804FBF-BD45-174D-20C6-2ECF7B9082B0}"/>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CF99B950-A6B0-C93D-6E53-0EE437B8DEE3}"/>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59</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9B860435-A35D-6795-94D0-991C90FE359E}"/>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EA10B4C3-0B2E-4DD9-82D7-35ED8C550620}"/>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4A82EBCC-8BDC-B088-58D2-549D5D50A12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74235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467544" y="1143000"/>
            <a:ext cx="8610600" cy="5181600"/>
          </a:xfrm>
        </p:spPr>
        <p:txBody>
          <a:bodyPr>
            <a:normAutofit/>
          </a:bodyPr>
          <a:lstStyle/>
          <a:p>
            <a:pPr>
              <a:buFont typeface="Arial" charset="0"/>
              <a:buNone/>
              <a:defRPr/>
            </a:pPr>
            <a:r>
              <a:rPr lang="en-US" sz="2400" dirty="0">
                <a:latin typeface="Times New Roman" pitchFamily="18" charset="0"/>
                <a:cs typeface="Times New Roman" pitchFamily="18" charset="0"/>
              </a:rPr>
              <a:t>At the end of the course the student should be able to:   </a:t>
            </a:r>
          </a:p>
          <a:p>
            <a:pPr>
              <a:buFont typeface="Wingdings" panose="05000000000000000000" pitchFamily="2" charset="2"/>
              <a:buChar char="Ø"/>
              <a:defRPr/>
            </a:pPr>
            <a:r>
              <a:rPr lang="en-US" sz="2000" dirty="0"/>
              <a:t>CO 1 Build an understanding of the fundamental concepts and Layered Architecture of computer networking. </a:t>
            </a:r>
          </a:p>
          <a:p>
            <a:pPr>
              <a:buFont typeface="Wingdings" panose="05000000000000000000" pitchFamily="2" charset="2"/>
              <a:buChar char="Ø"/>
              <a:defRPr/>
            </a:pPr>
            <a:r>
              <a:rPr lang="en-US" sz="2000" dirty="0"/>
              <a:t>CO 2 Understand the basic concepts of link layer properties to detect error and develop the solution for error control and flow control.</a:t>
            </a:r>
          </a:p>
          <a:p>
            <a:pPr>
              <a:buFont typeface="Wingdings" panose="05000000000000000000" pitchFamily="2" charset="2"/>
              <a:buChar char="Ø"/>
              <a:defRPr/>
            </a:pPr>
            <a:r>
              <a:rPr lang="en-US" sz="2000" dirty="0"/>
              <a:t>CO 3 Design, calculate, and apply subnet masks and addresses to fulfil networking requirements and calculate distance among routers in subnet.</a:t>
            </a:r>
          </a:p>
          <a:p>
            <a:pPr>
              <a:buFont typeface="Wingdings" panose="05000000000000000000" pitchFamily="2" charset="2"/>
              <a:buChar char="Ø"/>
              <a:defRPr/>
            </a:pPr>
            <a:r>
              <a:rPr lang="en-US" sz="2000" dirty="0"/>
              <a:t>CO 4 Understand the duties of transport layer, Session layer with connection management of TCP protocol. </a:t>
            </a:r>
          </a:p>
          <a:p>
            <a:pPr>
              <a:buFont typeface="Wingdings" panose="05000000000000000000" pitchFamily="2" charset="2"/>
              <a:buChar char="Ø"/>
              <a:defRPr/>
            </a:pPr>
            <a:r>
              <a:rPr lang="en-US" sz="2000" dirty="0"/>
              <a:t> CO 5 Discuss the different protocols used at application layer. </a:t>
            </a:r>
            <a:endParaRPr lang="en-US" sz="2400" dirty="0"/>
          </a:p>
          <a:p>
            <a:pPr eaLnBrk="1" hangingPunct="1">
              <a:buFont typeface="Arial" charset="0"/>
              <a:buNone/>
              <a:defRPr/>
            </a:pPr>
            <a:endParaRPr lang="en-US" sz="2200" dirty="0"/>
          </a:p>
          <a:p>
            <a:pPr eaLnBrk="1" hangingPunct="1">
              <a:buFont typeface="Arial" charset="0"/>
              <a:buNone/>
              <a:defRPr/>
            </a:pPr>
            <a:endParaRPr lang="en-US" sz="2200" dirty="0"/>
          </a:p>
        </p:txBody>
      </p:sp>
      <p:sp>
        <p:nvSpPr>
          <p:cNvPr id="4" name="Date Placeholder 3"/>
          <p:cNvSpPr>
            <a:spLocks noGrp="1"/>
          </p:cNvSpPr>
          <p:nvPr>
            <p:ph type="dt" sz="quarter" idx="10"/>
          </p:nvPr>
        </p:nvSpPr>
        <p:spPr/>
        <p:txBody>
          <a:bodyPr/>
          <a:lstStyle/>
          <a:p>
            <a:pPr>
              <a:defRPr/>
            </a:pPr>
            <a:fld id="{59064704-9B21-433F-86C8-38CEFBBEA003}"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A6A5DC9D-BFB4-43D5-97F1-855977E02F94}" type="slidenum">
              <a:rPr lang="en-US"/>
              <a:pPr>
                <a:defRPr/>
              </a:pPr>
              <a:t>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Outcome</a:t>
            </a:r>
          </a:p>
        </p:txBody>
      </p:sp>
      <p:pic>
        <p:nvPicPr>
          <p:cNvPr id="39943" name="Picture 15" descr="C:\Users\nayaksir\Desktop\niet.jpg"/>
          <p:cNvPicPr>
            <a:picLocks noChangeAspect="1" noChangeArrowheads="1"/>
          </p:cNvPicPr>
          <p:nvPr/>
        </p:nvPicPr>
        <p:blipFill>
          <a:blip r:embed="rId3" cstate="print"/>
          <a:srcRect/>
          <a:stretch>
            <a:fillRect/>
          </a:stretch>
        </p:blipFill>
        <p:spPr bwMode="auto">
          <a:xfrm>
            <a:off x="0" y="0"/>
            <a:ext cx="1581150" cy="847725"/>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85E08-3FE0-D6D2-59FD-4D56FE70FDB8}"/>
            </a:ext>
          </a:extLst>
        </p:cNvPr>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1B84D74B-88DD-EC45-06C6-8CF2D8CFD859}"/>
              </a:ext>
            </a:extLst>
          </p:cNvPr>
          <p:cNvGraphicFramePr>
            <a:graphicFrameLocks noGrp="1"/>
          </p:cNvGraphicFramePr>
          <p:nvPr>
            <p:ph idx="1"/>
            <p:extLst>
              <p:ext uri="{D42A27DB-BD31-4B8C-83A1-F6EECF244321}">
                <p14:modId xmlns:p14="http://schemas.microsoft.com/office/powerpoint/2010/main" val="527873643"/>
              </p:ext>
            </p:extLst>
          </p:nvPr>
        </p:nvGraphicFramePr>
        <p:xfrm>
          <a:off x="251520" y="1268760"/>
          <a:ext cx="8208910" cy="4464498"/>
        </p:xfrm>
        <a:graphic>
          <a:graphicData uri="http://schemas.openxmlformats.org/drawingml/2006/table">
            <a:tbl>
              <a:tblPr/>
              <a:tblGrid>
                <a:gridCol w="1641782">
                  <a:extLst>
                    <a:ext uri="{9D8B030D-6E8A-4147-A177-3AD203B41FA5}">
                      <a16:colId xmlns:a16="http://schemas.microsoft.com/office/drawing/2014/main" val="3742103803"/>
                    </a:ext>
                  </a:extLst>
                </a:gridCol>
                <a:gridCol w="1641782">
                  <a:extLst>
                    <a:ext uri="{9D8B030D-6E8A-4147-A177-3AD203B41FA5}">
                      <a16:colId xmlns:a16="http://schemas.microsoft.com/office/drawing/2014/main" val="3490339878"/>
                    </a:ext>
                  </a:extLst>
                </a:gridCol>
                <a:gridCol w="1641782">
                  <a:extLst>
                    <a:ext uri="{9D8B030D-6E8A-4147-A177-3AD203B41FA5}">
                      <a16:colId xmlns:a16="http://schemas.microsoft.com/office/drawing/2014/main" val="3421027897"/>
                    </a:ext>
                  </a:extLst>
                </a:gridCol>
                <a:gridCol w="1641782">
                  <a:extLst>
                    <a:ext uri="{9D8B030D-6E8A-4147-A177-3AD203B41FA5}">
                      <a16:colId xmlns:a16="http://schemas.microsoft.com/office/drawing/2014/main" val="2208629260"/>
                    </a:ext>
                  </a:extLst>
                </a:gridCol>
                <a:gridCol w="1641782">
                  <a:extLst>
                    <a:ext uri="{9D8B030D-6E8A-4147-A177-3AD203B41FA5}">
                      <a16:colId xmlns:a16="http://schemas.microsoft.com/office/drawing/2014/main" val="2769241318"/>
                    </a:ext>
                  </a:extLst>
                </a:gridCol>
              </a:tblGrid>
              <a:tr h="701564">
                <a:tc>
                  <a:txBody>
                    <a:bodyPr/>
                    <a:lstStyle/>
                    <a:p>
                      <a:pPr algn="ctr" fontAlgn="ctr"/>
                      <a:r>
                        <a:rPr lang="en-IN" sz="1250" b="1" dirty="0">
                          <a:effectLst/>
                        </a:rPr>
                        <a:t>Protocol</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1">
                          <a:effectLst/>
                        </a:rPr>
                        <a:t>Transmission behavior </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1">
                          <a:effectLst/>
                        </a:rPr>
                        <a:t>Collision detection method </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1">
                          <a:effectLst/>
                        </a:rPr>
                        <a:t>Efficiency </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1">
                          <a:effectLst/>
                        </a:rPr>
                        <a:t>Use cases</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731644599"/>
                  </a:ext>
                </a:extLst>
              </a:tr>
              <a:tr h="701564">
                <a:tc>
                  <a:txBody>
                    <a:bodyPr/>
                    <a:lstStyle/>
                    <a:p>
                      <a:pPr algn="ctr" fontAlgn="ctr"/>
                      <a:r>
                        <a:rPr lang="en-IN" sz="1250" b="1">
                          <a:effectLst/>
                        </a:rPr>
                        <a:t>Pure ALOHA </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Sends frames immediately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No collision detection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Low</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Low-traffic networks</a:t>
                      </a:r>
                      <a:br>
                        <a:rPr lang="en-IN" sz="1250" b="0">
                          <a:effectLst/>
                        </a:rPr>
                      </a:br>
                      <a:r>
                        <a:rPr lang="en-IN" sz="1250" b="0">
                          <a:effectLst/>
                        </a:rPr>
                        <a:t>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366134550"/>
                  </a:ext>
                </a:extLst>
              </a:tr>
              <a:tr h="701564">
                <a:tc>
                  <a:txBody>
                    <a:bodyPr/>
                    <a:lstStyle/>
                    <a:p>
                      <a:pPr algn="ctr" fontAlgn="ctr"/>
                      <a:r>
                        <a:rPr lang="en-IN" sz="1250" b="1">
                          <a:effectLst/>
                        </a:rPr>
                        <a:t>Slotted ALOHA </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US" sz="1250" b="0">
                          <a:effectLst/>
                        </a:rPr>
                        <a:t>Sends frames at specific time slots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No collision detection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Better than pure ALOHA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Low-traffic networks</a:t>
                      </a:r>
                      <a:br>
                        <a:rPr lang="en-IN" sz="1250" b="0">
                          <a:effectLst/>
                        </a:rPr>
                      </a:br>
                      <a:r>
                        <a:rPr lang="en-IN" sz="1250" b="0">
                          <a:effectLst/>
                        </a:rPr>
                        <a:t>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64751226"/>
                  </a:ext>
                </a:extLst>
              </a:tr>
              <a:tr h="1179903">
                <a:tc>
                  <a:txBody>
                    <a:bodyPr/>
                    <a:lstStyle/>
                    <a:p>
                      <a:pPr algn="ctr" fontAlgn="ctr"/>
                      <a:r>
                        <a:rPr lang="en-IN" sz="1250" b="1">
                          <a:effectLst/>
                        </a:rPr>
                        <a:t>CSMA/CD </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US" sz="1250" b="0" dirty="0">
                          <a:effectLst/>
                        </a:rPr>
                        <a:t>Monitors medium after sending a frame, retransmits if necessary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US" sz="1250" b="0">
                          <a:effectLst/>
                        </a:rPr>
                        <a:t>Collision detection by monitoring transmissions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dirty="0">
                          <a:effectLst/>
                        </a:rPr>
                        <a:t>High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chemeClr val="bg1"/>
                    </a:solidFill>
                  </a:tcPr>
                </a:tc>
                <a:tc>
                  <a:txBody>
                    <a:bodyPr/>
                    <a:lstStyle/>
                    <a:p>
                      <a:pPr algn="ctr" fontAlgn="ctr"/>
                      <a:r>
                        <a:rPr lang="en-US" sz="1250" b="0" dirty="0">
                          <a:effectLst/>
                        </a:rPr>
                        <a:t>Wired networks with moderate to high traffic</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479936281"/>
                  </a:ext>
                </a:extLst>
              </a:tr>
              <a:tr h="1179903">
                <a:tc>
                  <a:txBody>
                    <a:bodyPr/>
                    <a:lstStyle/>
                    <a:p>
                      <a:pPr algn="ctr" fontAlgn="ctr"/>
                      <a:r>
                        <a:rPr lang="en-IN" sz="1250" b="1">
                          <a:effectLst/>
                        </a:rPr>
                        <a:t>CSMA/CA </a:t>
                      </a:r>
                      <a:endParaRPr lang="en-IN" sz="1250" b="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US" sz="1250" b="0">
                          <a:effectLst/>
                        </a:rPr>
                        <a:t>Monitors medium while transmitting, adjusts behavior to avoid collisions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US" sz="1250" b="0" dirty="0">
                          <a:effectLst/>
                        </a:rPr>
                        <a:t>Collision avoidance through random backoff time intervals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IN" sz="1250" b="0">
                          <a:effectLst/>
                        </a:rPr>
                        <a:t>High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tc>
                  <a:txBody>
                    <a:bodyPr/>
                    <a:lstStyle/>
                    <a:p>
                      <a:pPr algn="ctr" fontAlgn="ctr"/>
                      <a:r>
                        <a:rPr lang="en-US" sz="1250" b="0" dirty="0">
                          <a:effectLst/>
                        </a:rPr>
                        <a:t>Wireless networks with moderate to high traffic and high error rates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2219087074"/>
                  </a:ext>
                </a:extLst>
              </a:tr>
            </a:tbl>
          </a:graphicData>
        </a:graphic>
      </p:graphicFrame>
      <p:sp>
        <p:nvSpPr>
          <p:cNvPr id="4" name="Date Placeholder 3">
            <a:extLst>
              <a:ext uri="{FF2B5EF4-FFF2-40B4-BE49-F238E27FC236}">
                <a16:creationId xmlns:a16="http://schemas.microsoft.com/office/drawing/2014/main" id="{5FFAC026-0936-3C88-0E14-22E76E945C04}"/>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12A7299D-23A0-9C6D-E2E9-74744FC339F1}"/>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60</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987E96C5-3DA9-93A4-B450-B0639F7B0AEB}"/>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9A61FC4B-2622-4F69-69E1-E177496EB677}"/>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23678DD9-477C-6D58-C098-57E36520F71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
        <p:nvSpPr>
          <p:cNvPr id="5" name="Rectangle 1">
            <a:extLst>
              <a:ext uri="{FF2B5EF4-FFF2-40B4-BE49-F238E27FC236}">
                <a16:creationId xmlns:a16="http://schemas.microsoft.com/office/drawing/2014/main" id="{96DF2CAD-1C26-7FC6-4B78-00124FB99123}"/>
              </a:ext>
            </a:extLst>
          </p:cNvPr>
          <p:cNvSpPr>
            <a:spLocks noChangeArrowheads="1"/>
          </p:cNvSpPr>
          <p:nvPr/>
        </p:nvSpPr>
        <p:spPr bwMode="auto">
          <a:xfrm>
            <a:off x="-324742" y="-602846"/>
            <a:ext cx="9121013" cy="4770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273239"/>
                </a:solidFill>
                <a:effectLst/>
                <a:latin typeface="Nunito" pitchFamily="2" charset="0"/>
              </a:rPr>
              <a:t>Comparisonof various protocols: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11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43876-F7EE-705D-3E5E-2F99990EC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8E384-59ED-FAF5-4B90-40740EA70F64}"/>
              </a:ext>
            </a:extLst>
          </p:cNvPr>
          <p:cNvSpPr>
            <a:spLocks noGrp="1"/>
          </p:cNvSpPr>
          <p:nvPr>
            <p:ph idx="1"/>
          </p:nvPr>
        </p:nvSpPr>
        <p:spPr>
          <a:xfrm>
            <a:off x="179512" y="1052736"/>
            <a:ext cx="8784976" cy="5303614"/>
          </a:xfrm>
        </p:spPr>
        <p:txBody>
          <a:bodyPr>
            <a:normAutofit/>
          </a:bodyPr>
          <a:lstStyle/>
          <a:p>
            <a:pPr marL="0" indent="0">
              <a:buNone/>
            </a:pPr>
            <a:r>
              <a:rPr lang="en-IN" sz="2000" b="1" i="0" dirty="0">
                <a:solidFill>
                  <a:srgbClr val="273239"/>
                </a:solidFill>
                <a:effectLst/>
                <a:latin typeface="+mj-lt"/>
              </a:rPr>
              <a:t>Controlled Access Protocols </a:t>
            </a:r>
          </a:p>
          <a:p>
            <a:pPr marL="0" indent="0" algn="l" fontAlgn="base">
              <a:buNone/>
            </a:pPr>
            <a:r>
              <a:rPr lang="en-US" sz="1600" b="0" i="0" dirty="0">
                <a:solidFill>
                  <a:srgbClr val="273239"/>
                </a:solidFill>
                <a:effectLst/>
                <a:latin typeface="+mj-lt"/>
              </a:rPr>
              <a:t>In controlled access, the stations seek information from one another to find which station has the right to send. It allows only one node to send at a time, to avoid the collision of messages on a shared medium. The three controlled-access methods are:</a:t>
            </a:r>
          </a:p>
          <a:p>
            <a:pPr algn="l" fontAlgn="base">
              <a:buFont typeface="+mj-lt"/>
              <a:buAutoNum type="arabicPeriod"/>
            </a:pPr>
            <a:r>
              <a:rPr lang="en-US" sz="1600" b="0" i="0" dirty="0">
                <a:solidFill>
                  <a:srgbClr val="273239"/>
                </a:solidFill>
                <a:effectLst/>
                <a:latin typeface="+mj-lt"/>
              </a:rPr>
              <a:t>Reservation</a:t>
            </a:r>
          </a:p>
          <a:p>
            <a:pPr algn="l" fontAlgn="base">
              <a:buFont typeface="+mj-lt"/>
              <a:buAutoNum type="arabicPeriod"/>
            </a:pPr>
            <a:r>
              <a:rPr lang="en-US" sz="1600" b="0" i="0" dirty="0">
                <a:solidFill>
                  <a:srgbClr val="273239"/>
                </a:solidFill>
                <a:effectLst/>
                <a:latin typeface="+mj-lt"/>
              </a:rPr>
              <a:t>Polling</a:t>
            </a:r>
          </a:p>
          <a:p>
            <a:pPr algn="l" fontAlgn="base">
              <a:buFont typeface="+mj-lt"/>
              <a:buAutoNum type="arabicPeriod"/>
            </a:pPr>
            <a:r>
              <a:rPr lang="en-US" sz="1600" b="0" i="0" dirty="0">
                <a:solidFill>
                  <a:srgbClr val="273239"/>
                </a:solidFill>
                <a:effectLst/>
                <a:latin typeface="+mj-lt"/>
              </a:rPr>
              <a:t>Token Passing</a:t>
            </a:r>
          </a:p>
          <a:p>
            <a:pPr algn="l" fontAlgn="base"/>
            <a:r>
              <a:rPr lang="en-US" sz="1600" b="1" i="0" dirty="0">
                <a:solidFill>
                  <a:srgbClr val="273239"/>
                </a:solidFill>
                <a:effectLst/>
                <a:latin typeface="+mj-lt"/>
              </a:rPr>
              <a:t>Reservation</a:t>
            </a:r>
          </a:p>
          <a:p>
            <a:pPr algn="l" fontAlgn="base">
              <a:buFont typeface="Arial" panose="020B0604020202020204" pitchFamily="34" charset="0"/>
              <a:buChar char="•"/>
            </a:pPr>
            <a:r>
              <a:rPr lang="en-US" sz="1600" b="0" i="0" dirty="0">
                <a:solidFill>
                  <a:srgbClr val="273239"/>
                </a:solidFill>
                <a:effectLst/>
                <a:latin typeface="+mj-lt"/>
              </a:rPr>
              <a:t>In the reservation method, a station needs to make a reservation before sending data.</a:t>
            </a:r>
          </a:p>
          <a:p>
            <a:pPr algn="l" fontAlgn="base">
              <a:buFont typeface="Arial" panose="020B0604020202020204" pitchFamily="34" charset="0"/>
              <a:buChar char="•"/>
            </a:pPr>
            <a:r>
              <a:rPr lang="en-US" sz="1600" b="0" i="0" dirty="0">
                <a:solidFill>
                  <a:srgbClr val="273239"/>
                </a:solidFill>
                <a:effectLst/>
                <a:latin typeface="+mj-lt"/>
              </a:rPr>
              <a:t>The timeline has two kinds of periods:</a:t>
            </a:r>
          </a:p>
          <a:p>
            <a:pPr marL="742950" lvl="1" indent="-285750" algn="l" fontAlgn="base">
              <a:buFont typeface="Arial" panose="020B0604020202020204" pitchFamily="34" charset="0"/>
              <a:buChar char="•"/>
            </a:pPr>
            <a:r>
              <a:rPr lang="en-US" sz="1600" b="0" i="0" dirty="0">
                <a:solidFill>
                  <a:srgbClr val="273239"/>
                </a:solidFill>
                <a:effectLst/>
                <a:latin typeface="+mj-lt"/>
              </a:rPr>
              <a:t>Reservation interval of fixed time length</a:t>
            </a:r>
          </a:p>
          <a:p>
            <a:pPr marL="742950" lvl="1" indent="-285750" algn="l" fontAlgn="base">
              <a:buFont typeface="Arial" panose="020B0604020202020204" pitchFamily="34" charset="0"/>
              <a:buChar char="•"/>
            </a:pPr>
            <a:r>
              <a:rPr lang="en-US" sz="1600" b="0" i="0" dirty="0">
                <a:solidFill>
                  <a:srgbClr val="273239"/>
                </a:solidFill>
                <a:effectLst/>
                <a:latin typeface="+mj-lt"/>
              </a:rPr>
              <a:t>Data transmission period of variable frames.</a:t>
            </a: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41BBB9C5-426A-506A-3D36-8E928D3D8C2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7010408C-E884-DE32-0EFE-8F9A10A9EA0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61</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3D432C1A-4A28-42EC-4301-C73459515A49}"/>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3F8C9A93-A509-09AB-3A48-BD18E0AFCDF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50AA9B1F-EEE5-7638-49C9-2C2EDBF5FE9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887998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EF04F-E750-6A36-0AB2-0A232C9061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71298-1E47-F093-3617-CCAB4D34B7B4}"/>
              </a:ext>
            </a:extLst>
          </p:cNvPr>
          <p:cNvSpPr>
            <a:spLocks noGrp="1"/>
          </p:cNvSpPr>
          <p:nvPr>
            <p:ph idx="1"/>
          </p:nvPr>
        </p:nvSpPr>
        <p:spPr>
          <a:xfrm>
            <a:off x="179512" y="1052736"/>
            <a:ext cx="8784976" cy="5303614"/>
          </a:xfrm>
        </p:spPr>
        <p:txBody>
          <a:bodyPr>
            <a:normAutofit/>
          </a:bodyPr>
          <a:lstStyle/>
          <a:p>
            <a:pPr algn="l" fontAlgn="base">
              <a:buFont typeface="Arial" panose="020B0604020202020204" pitchFamily="34" charset="0"/>
              <a:buChar char="•"/>
            </a:pPr>
            <a:r>
              <a:rPr lang="en-US" sz="1600" dirty="0">
                <a:solidFill>
                  <a:srgbClr val="273239"/>
                </a:solidFill>
                <a:latin typeface="+mj-lt"/>
              </a:rPr>
              <a:t>T</a:t>
            </a:r>
            <a:r>
              <a:rPr lang="en-US" sz="1600" b="0" i="0" dirty="0">
                <a:solidFill>
                  <a:srgbClr val="273239"/>
                </a:solidFill>
                <a:effectLst/>
                <a:latin typeface="+mj-lt"/>
              </a:rPr>
              <a:t>he reservation interval is divided into M slots, and each station has one slot.</a:t>
            </a:r>
          </a:p>
          <a:p>
            <a:pPr algn="l" fontAlgn="base">
              <a:buFont typeface="Arial" panose="020B0604020202020204" pitchFamily="34" charset="0"/>
              <a:buChar char="•"/>
            </a:pPr>
            <a:r>
              <a:rPr lang="en-US" sz="1600" b="0" i="0" dirty="0">
                <a:solidFill>
                  <a:srgbClr val="273239"/>
                </a:solidFill>
                <a:effectLst/>
                <a:latin typeface="+mj-lt"/>
              </a:rPr>
              <a:t>Suppose if station 1 has a frame to send, it transmits 1 bit during the slot 1. No other station is allowed to transmit during this slot.</a:t>
            </a:r>
          </a:p>
          <a:p>
            <a:pPr algn="l" fontAlgn="base">
              <a:buFont typeface="Arial" panose="020B0604020202020204" pitchFamily="34" charset="0"/>
              <a:buChar char="•"/>
            </a:pPr>
            <a:r>
              <a:rPr lang="en-US" sz="1600" b="0" i="0" dirty="0">
                <a:solidFill>
                  <a:srgbClr val="273239"/>
                </a:solidFill>
                <a:effectLst/>
                <a:latin typeface="+mj-lt"/>
              </a:rPr>
              <a:t>In general, </a:t>
            </a:r>
            <a:r>
              <a:rPr lang="en-US" sz="1600" b="0" i="0" dirty="0" err="1">
                <a:solidFill>
                  <a:srgbClr val="273239"/>
                </a:solidFill>
                <a:effectLst/>
                <a:latin typeface="+mj-lt"/>
              </a:rPr>
              <a:t>i</a:t>
            </a:r>
            <a:r>
              <a:rPr lang="en-US" sz="1600" b="0" i="0" dirty="0">
                <a:solidFill>
                  <a:srgbClr val="273239"/>
                </a:solidFill>
                <a:effectLst/>
                <a:latin typeface="+mj-lt"/>
              </a:rPr>
              <a:t> </a:t>
            </a:r>
            <a:r>
              <a:rPr lang="en-US" sz="1600" b="0" i="0" baseline="30000" dirty="0" err="1">
                <a:solidFill>
                  <a:srgbClr val="273239"/>
                </a:solidFill>
                <a:effectLst/>
                <a:latin typeface="+mj-lt"/>
              </a:rPr>
              <a:t>th</a:t>
            </a:r>
            <a:r>
              <a:rPr lang="en-US" sz="1600" b="0" i="0" dirty="0">
                <a:solidFill>
                  <a:srgbClr val="273239"/>
                </a:solidFill>
                <a:effectLst/>
                <a:latin typeface="+mj-lt"/>
              </a:rPr>
              <a:t> station may announce that it has a frame to send by inserting a 1 bit into </a:t>
            </a:r>
            <a:r>
              <a:rPr lang="en-US" sz="1600" b="0" i="0" dirty="0" err="1">
                <a:solidFill>
                  <a:srgbClr val="273239"/>
                </a:solidFill>
                <a:effectLst/>
                <a:latin typeface="+mj-lt"/>
              </a:rPr>
              <a:t>i</a:t>
            </a:r>
            <a:r>
              <a:rPr lang="en-US" sz="1600" b="0" i="0" dirty="0">
                <a:solidFill>
                  <a:srgbClr val="273239"/>
                </a:solidFill>
                <a:effectLst/>
                <a:latin typeface="+mj-lt"/>
              </a:rPr>
              <a:t> </a:t>
            </a:r>
            <a:r>
              <a:rPr lang="en-US" sz="1600" b="0" i="0" baseline="30000" dirty="0" err="1">
                <a:solidFill>
                  <a:srgbClr val="273239"/>
                </a:solidFill>
                <a:effectLst/>
                <a:latin typeface="+mj-lt"/>
              </a:rPr>
              <a:t>th</a:t>
            </a:r>
            <a:r>
              <a:rPr lang="en-US" sz="1600" b="0" i="0" dirty="0">
                <a:solidFill>
                  <a:srgbClr val="273239"/>
                </a:solidFill>
                <a:effectLst/>
                <a:latin typeface="+mj-lt"/>
              </a:rPr>
              <a:t> slot. After all N slots have been checked, each station knows which stations wish to transmit.</a:t>
            </a:r>
          </a:p>
          <a:p>
            <a:pPr algn="l" fontAlgn="base">
              <a:buFont typeface="Arial" panose="020B0604020202020204" pitchFamily="34" charset="0"/>
              <a:buChar char="•"/>
            </a:pPr>
            <a:r>
              <a:rPr lang="en-US" sz="1600" b="0" i="0" dirty="0">
                <a:solidFill>
                  <a:srgbClr val="273239"/>
                </a:solidFill>
                <a:effectLst/>
                <a:latin typeface="+mj-lt"/>
              </a:rPr>
              <a:t>The stations which have reserved their slots transfer their frames in that order.</a:t>
            </a:r>
          </a:p>
          <a:p>
            <a:pPr algn="l" fontAlgn="base">
              <a:buFont typeface="Arial" panose="020B0604020202020204" pitchFamily="34" charset="0"/>
              <a:buChar char="•"/>
            </a:pPr>
            <a:r>
              <a:rPr lang="en-US" sz="1600" b="0" i="0" dirty="0">
                <a:solidFill>
                  <a:srgbClr val="273239"/>
                </a:solidFill>
                <a:effectLst/>
                <a:latin typeface="+mj-lt"/>
              </a:rPr>
              <a:t>After data transmission period, next reservation interval begins.</a:t>
            </a:r>
          </a:p>
          <a:p>
            <a:pPr algn="l" fontAlgn="base">
              <a:buFont typeface="Arial" panose="020B0604020202020204" pitchFamily="34" charset="0"/>
              <a:buChar char="•"/>
            </a:pPr>
            <a:r>
              <a:rPr lang="en-US" sz="1600" b="0" i="0" dirty="0">
                <a:solidFill>
                  <a:srgbClr val="273239"/>
                </a:solidFill>
                <a:effectLst/>
                <a:latin typeface="+mj-lt"/>
              </a:rPr>
              <a:t>Since everyone agrees on who goes next, there will never be any collisions.</a:t>
            </a:r>
          </a:p>
          <a:p>
            <a:pPr algn="l" fontAlgn="base">
              <a:buFont typeface="Arial" panose="020B0604020202020204" pitchFamily="34" charset="0"/>
              <a:buChar char="•"/>
            </a:pPr>
            <a:endParaRPr lang="en-US" sz="1600" b="0" i="0" dirty="0">
              <a:solidFill>
                <a:srgbClr val="273239"/>
              </a:solidFill>
              <a:effectLst/>
              <a:latin typeface="+mj-lt"/>
            </a:endParaRPr>
          </a:p>
          <a:p>
            <a:pPr algn="l" fontAlgn="base">
              <a:buFont typeface="Arial" panose="020B0604020202020204" pitchFamily="34" charset="0"/>
              <a:buChar char="•"/>
            </a:pPr>
            <a:r>
              <a:rPr lang="en-US" sz="1600" b="0" i="0" dirty="0">
                <a:solidFill>
                  <a:srgbClr val="273239"/>
                </a:solidFill>
                <a:effectLst/>
                <a:latin typeface="+mj-lt"/>
              </a:rPr>
              <a:t>a situation with five stations and a five-slot reservation frame. In the first interval, only stations 1, 3, and 4 have made reservations. In the second interval, only station 1 has made a reservation</a:t>
            </a: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0082DB18-3849-9E5C-8594-3DFE26FC8B6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59A9CACF-3BF8-A73F-3E19-FD40A55EBE16}"/>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46CAAEA7-5E21-5DCC-03F8-5C62118F5A54}"/>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4155CD66-1886-85E8-8A4F-08B288DA05C6}"/>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7DEF9BB8-F189-2471-F490-0208D15EE775}"/>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14948B93-7823-CA2A-64ED-EA1FED3C9581}"/>
              </a:ext>
            </a:extLst>
          </p:cNvPr>
          <p:cNvPicPr>
            <a:picLocks noChangeAspect="1"/>
          </p:cNvPicPr>
          <p:nvPr/>
        </p:nvPicPr>
        <p:blipFill>
          <a:blip r:embed="rId3"/>
          <a:stretch>
            <a:fillRect/>
          </a:stretch>
        </p:blipFill>
        <p:spPr>
          <a:xfrm>
            <a:off x="1174419" y="4365104"/>
            <a:ext cx="6349909" cy="1883295"/>
          </a:xfrm>
          <a:prstGeom prst="rect">
            <a:avLst/>
          </a:prstGeom>
          <a:solidFill>
            <a:schemeClr val="bg1"/>
          </a:solidFill>
          <a:ln>
            <a:solidFill>
              <a:schemeClr val="accent1"/>
            </a:solidFill>
          </a:ln>
        </p:spPr>
      </p:pic>
    </p:spTree>
    <p:extLst>
      <p:ext uri="{BB962C8B-B14F-4D97-AF65-F5344CB8AC3E}">
        <p14:creationId xmlns:p14="http://schemas.microsoft.com/office/powerpoint/2010/main" val="682188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C155E-ED26-9B08-9F9F-83F0420F3F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58460-9FDB-A60D-1A13-7431AE12ED56}"/>
              </a:ext>
            </a:extLst>
          </p:cNvPr>
          <p:cNvSpPr>
            <a:spLocks noGrp="1"/>
          </p:cNvSpPr>
          <p:nvPr>
            <p:ph idx="1"/>
          </p:nvPr>
        </p:nvSpPr>
        <p:spPr>
          <a:xfrm>
            <a:off x="179512" y="1052736"/>
            <a:ext cx="8784976" cy="5303614"/>
          </a:xfrm>
        </p:spPr>
        <p:txBody>
          <a:bodyPr>
            <a:normAutofit/>
          </a:bodyPr>
          <a:lstStyle/>
          <a:p>
            <a:pPr marL="0" indent="0" algn="just" fontAlgn="base">
              <a:buNone/>
            </a:pPr>
            <a:r>
              <a:rPr lang="en-US" sz="1800" b="1" i="0" dirty="0">
                <a:solidFill>
                  <a:srgbClr val="273239"/>
                </a:solidFill>
                <a:effectLst/>
                <a:latin typeface="Nunito" pitchFamily="2" charset="0"/>
              </a:rPr>
              <a:t>Polling</a:t>
            </a:r>
          </a:p>
          <a:p>
            <a:pPr marL="0" indent="0" algn="just" fontAlgn="base">
              <a:buNone/>
            </a:pPr>
            <a:endParaRPr lang="en-US" sz="1800" b="1" i="0" dirty="0">
              <a:solidFill>
                <a:srgbClr val="273239"/>
              </a:solidFill>
              <a:effectLst/>
              <a:latin typeface="Nunito" pitchFamily="2" charset="0"/>
            </a:endParaRPr>
          </a:p>
          <a:p>
            <a:pPr algn="just" fontAlgn="base">
              <a:buFont typeface="Arial" panose="020B0604020202020204" pitchFamily="34" charset="0"/>
              <a:buChar char="•"/>
            </a:pPr>
            <a:r>
              <a:rPr lang="en-US" sz="1800" b="0" i="0" dirty="0">
                <a:solidFill>
                  <a:srgbClr val="273239"/>
                </a:solidFill>
                <a:effectLst/>
                <a:latin typeface="Nunito" pitchFamily="2" charset="0"/>
              </a:rPr>
              <a:t>Polling process is similar to the roll-call performed in class. Just like the teacher, a controller sends a message to each node in turn.</a:t>
            </a:r>
          </a:p>
          <a:p>
            <a:pPr algn="just" fontAlgn="base">
              <a:buFont typeface="Arial" panose="020B0604020202020204" pitchFamily="34" charset="0"/>
              <a:buChar char="•"/>
            </a:pPr>
            <a:r>
              <a:rPr lang="en-US" sz="1800" b="0" i="0" dirty="0">
                <a:solidFill>
                  <a:srgbClr val="273239"/>
                </a:solidFill>
                <a:effectLst/>
                <a:latin typeface="Nunito" pitchFamily="2" charset="0"/>
              </a:rPr>
              <a:t>In this, one acts as a primary station(controller) and the others are secondary stations. All data exchanges must be made through the controller.</a:t>
            </a:r>
          </a:p>
          <a:p>
            <a:pPr algn="just" fontAlgn="base">
              <a:buFont typeface="Arial" panose="020B0604020202020204" pitchFamily="34" charset="0"/>
              <a:buChar char="•"/>
            </a:pPr>
            <a:r>
              <a:rPr lang="en-US" sz="1800" b="0" i="0" dirty="0">
                <a:solidFill>
                  <a:srgbClr val="273239"/>
                </a:solidFill>
                <a:effectLst/>
                <a:latin typeface="Nunito" pitchFamily="2" charset="0"/>
              </a:rPr>
              <a:t>The message sent by the controller contains the address of the node being selected for granting access.</a:t>
            </a:r>
          </a:p>
          <a:p>
            <a:pPr algn="just" fontAlgn="base">
              <a:buFont typeface="Arial" panose="020B0604020202020204" pitchFamily="34" charset="0"/>
              <a:buChar char="•"/>
            </a:pPr>
            <a:r>
              <a:rPr lang="en-US" sz="1800" b="0" i="0" dirty="0">
                <a:solidFill>
                  <a:srgbClr val="273239"/>
                </a:solidFill>
                <a:effectLst/>
                <a:latin typeface="Nunito" pitchFamily="2" charset="0"/>
              </a:rPr>
              <a:t>Although all nodes receive the message the addressed one responds to it and sends data if any. If there is no data, usually a “poll reject”(NAK) message is sent back.</a:t>
            </a:r>
          </a:p>
          <a:p>
            <a:pPr algn="just" fontAlgn="base">
              <a:buFont typeface="Arial" panose="020B0604020202020204" pitchFamily="34" charset="0"/>
              <a:buChar char="•"/>
            </a:pPr>
            <a:r>
              <a:rPr lang="en-US" sz="1800" b="0" i="0" dirty="0">
                <a:solidFill>
                  <a:srgbClr val="273239"/>
                </a:solidFill>
                <a:effectLst/>
                <a:latin typeface="Nunito" pitchFamily="2" charset="0"/>
              </a:rPr>
              <a:t>Problems include high overhead of the polling messages and high dependence on the reliability of the controller.</a:t>
            </a:r>
          </a:p>
          <a:p>
            <a:pPr algn="l" fontAlgn="base">
              <a:buFont typeface="Arial" panose="020B0604020202020204" pitchFamily="34" charset="0"/>
              <a:buChar char="•"/>
            </a:pPr>
            <a:endParaRPr lang="en-US" sz="1400" b="0" i="0" dirty="0">
              <a:solidFill>
                <a:srgbClr val="273239"/>
              </a:solidFill>
              <a:effectLst/>
              <a:latin typeface="Nunito" pitchFamily="2" charset="0"/>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7D9CB27C-B1F1-0326-95D5-F731453B052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78288542-B0C6-1360-18EB-7839617DF580}"/>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63</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4382E7F4-7493-3260-8E88-2BEA90F6B61C}"/>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328AED19-7CDE-9EFA-2A4F-7CA91A6B028F}"/>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6AA2B5FE-B1F9-2D16-71EE-EEDE2C498658}"/>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632718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6B4C7-68DF-72F6-A78A-11819BC496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C4EF6-459E-25A0-FBFA-EF771FD21BF7}"/>
              </a:ext>
            </a:extLst>
          </p:cNvPr>
          <p:cNvSpPr>
            <a:spLocks noGrp="1"/>
          </p:cNvSpPr>
          <p:nvPr>
            <p:ph idx="1"/>
          </p:nvPr>
        </p:nvSpPr>
        <p:spPr>
          <a:xfrm>
            <a:off x="179512" y="1052736"/>
            <a:ext cx="8784976" cy="5303614"/>
          </a:xfrm>
        </p:spPr>
        <p:txBody>
          <a:bodyPr>
            <a:normAutofit/>
          </a:bodyPr>
          <a:lstStyle/>
          <a:p>
            <a:pPr algn="l" fontAlgn="base">
              <a:buFont typeface="Arial" panose="020B0604020202020204" pitchFamily="34" charset="0"/>
              <a:buChar char="•"/>
            </a:pPr>
            <a:endParaRPr lang="en-US" sz="1400" b="0" i="0" dirty="0">
              <a:solidFill>
                <a:srgbClr val="273239"/>
              </a:solidFill>
              <a:effectLst/>
              <a:latin typeface="Nunito" pitchFamily="2" charset="0"/>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DA4AA93B-A140-C4E3-8FBB-B5FD1C118D59}"/>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016CB9B1-FC6B-E64A-92AC-B171B17364AF}"/>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64</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2450EDB7-396D-7FB9-C3EF-731371A19F16}"/>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D48409C4-838A-D477-862E-28E89FD99FFE}"/>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C6F93C5F-3382-417F-0128-F293E05F6B89}"/>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6" name="Picture 5">
            <a:extLst>
              <a:ext uri="{FF2B5EF4-FFF2-40B4-BE49-F238E27FC236}">
                <a16:creationId xmlns:a16="http://schemas.microsoft.com/office/drawing/2014/main" id="{C4835008-1F1B-A7DD-DD2A-BA2AB01D855E}"/>
              </a:ext>
            </a:extLst>
          </p:cNvPr>
          <p:cNvPicPr>
            <a:picLocks noChangeAspect="1"/>
          </p:cNvPicPr>
          <p:nvPr/>
        </p:nvPicPr>
        <p:blipFill>
          <a:blip r:embed="rId3"/>
          <a:stretch>
            <a:fillRect/>
          </a:stretch>
        </p:blipFill>
        <p:spPr>
          <a:xfrm>
            <a:off x="4572000" y="1844824"/>
            <a:ext cx="3680757" cy="3096344"/>
          </a:xfrm>
          <a:prstGeom prst="rect">
            <a:avLst/>
          </a:prstGeom>
          <a:ln>
            <a:solidFill>
              <a:schemeClr val="accent1"/>
            </a:solidFill>
          </a:ln>
        </p:spPr>
      </p:pic>
      <p:pic>
        <p:nvPicPr>
          <p:cNvPr id="11" name="Picture 10">
            <a:extLst>
              <a:ext uri="{FF2B5EF4-FFF2-40B4-BE49-F238E27FC236}">
                <a16:creationId xmlns:a16="http://schemas.microsoft.com/office/drawing/2014/main" id="{74AD1234-0BEB-0AC7-EEA2-0C9A8D484042}"/>
              </a:ext>
            </a:extLst>
          </p:cNvPr>
          <p:cNvPicPr>
            <a:picLocks noChangeAspect="1"/>
          </p:cNvPicPr>
          <p:nvPr/>
        </p:nvPicPr>
        <p:blipFill>
          <a:blip r:embed="rId4"/>
          <a:stretch>
            <a:fillRect/>
          </a:stretch>
        </p:blipFill>
        <p:spPr>
          <a:xfrm>
            <a:off x="1133649" y="1988840"/>
            <a:ext cx="3046987" cy="2952328"/>
          </a:xfrm>
          <a:prstGeom prst="rect">
            <a:avLst/>
          </a:prstGeom>
          <a:ln>
            <a:solidFill>
              <a:schemeClr val="accent1"/>
            </a:solidFill>
          </a:ln>
        </p:spPr>
      </p:pic>
    </p:spTree>
    <p:extLst>
      <p:ext uri="{BB962C8B-B14F-4D97-AF65-F5344CB8AC3E}">
        <p14:creationId xmlns:p14="http://schemas.microsoft.com/office/powerpoint/2010/main" val="1763939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B3C51-4ADF-ADF5-136F-AA5E44D978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7F5D9-3366-C48E-1753-7BFE375C4F0C}"/>
              </a:ext>
            </a:extLst>
          </p:cNvPr>
          <p:cNvSpPr>
            <a:spLocks noGrp="1"/>
          </p:cNvSpPr>
          <p:nvPr>
            <p:ph idx="1"/>
          </p:nvPr>
        </p:nvSpPr>
        <p:spPr>
          <a:xfrm>
            <a:off x="179512" y="1052736"/>
            <a:ext cx="8784976" cy="5303614"/>
          </a:xfrm>
        </p:spPr>
        <p:txBody>
          <a:bodyPr>
            <a:normAutofit/>
          </a:bodyPr>
          <a:lstStyle/>
          <a:p>
            <a:pPr marL="0" indent="0" algn="l" fontAlgn="base">
              <a:buNone/>
            </a:pPr>
            <a:r>
              <a:rPr lang="en-US" sz="1800" b="1" i="0" dirty="0">
                <a:solidFill>
                  <a:srgbClr val="273239"/>
                </a:solidFill>
                <a:effectLst/>
                <a:latin typeface="Nunito" pitchFamily="2" charset="0"/>
              </a:rPr>
              <a:t>Token Passing</a:t>
            </a:r>
          </a:p>
          <a:p>
            <a:pPr algn="l" fontAlgn="base">
              <a:buFont typeface="Arial" panose="020B0604020202020204" pitchFamily="34" charset="0"/>
              <a:buChar char="•"/>
            </a:pPr>
            <a:r>
              <a:rPr lang="en-US" sz="1800" b="0" i="0" dirty="0">
                <a:solidFill>
                  <a:srgbClr val="273239"/>
                </a:solidFill>
                <a:effectLst/>
                <a:latin typeface="Nunito" pitchFamily="2" charset="0"/>
              </a:rPr>
              <a:t>In token passing scheme, the stations are connected logically to each other in form of ring and access to stations is governed by tokens.</a:t>
            </a:r>
          </a:p>
          <a:p>
            <a:pPr algn="l" fontAlgn="base">
              <a:buFont typeface="Arial" panose="020B0604020202020204" pitchFamily="34" charset="0"/>
              <a:buChar char="•"/>
            </a:pPr>
            <a:r>
              <a:rPr lang="en-US" sz="1800" b="0" i="0" dirty="0">
                <a:solidFill>
                  <a:srgbClr val="273239"/>
                </a:solidFill>
                <a:effectLst/>
                <a:latin typeface="Nunito" pitchFamily="2" charset="0"/>
              </a:rPr>
              <a:t>A token is a special bit pattern or a small message, which circulate from one station to the next in some predefined order.</a:t>
            </a:r>
          </a:p>
          <a:p>
            <a:pPr algn="l" fontAlgn="base">
              <a:buFont typeface="Arial" panose="020B0604020202020204" pitchFamily="34" charset="0"/>
              <a:buChar char="•"/>
            </a:pPr>
            <a:r>
              <a:rPr lang="en-US" sz="1800" b="0" i="0" dirty="0">
                <a:solidFill>
                  <a:srgbClr val="273239"/>
                </a:solidFill>
                <a:effectLst/>
                <a:latin typeface="Nunito" pitchFamily="2" charset="0"/>
              </a:rPr>
              <a:t>In Token ring, token is passed from one station to another adjacent station in the ring whereas incase of Token bus, each station uses the bus to send the token to the next station in some predefined order.</a:t>
            </a:r>
          </a:p>
          <a:p>
            <a:pPr algn="l" fontAlgn="base">
              <a:buFont typeface="Arial" panose="020B0604020202020204" pitchFamily="34" charset="0"/>
              <a:buChar char="•"/>
            </a:pPr>
            <a:r>
              <a:rPr lang="en-US" sz="1800" b="0" i="0" dirty="0">
                <a:solidFill>
                  <a:srgbClr val="273239"/>
                </a:solidFill>
                <a:effectLst/>
                <a:latin typeface="Nunito" pitchFamily="2" charset="0"/>
              </a:rPr>
              <a:t>In both cases, token represents permission to send. If a station has a frame queued for transmission when it receives the token, it can send that frame before it passes the token to the next station. If it has no queued frame, it passes the token simply.</a:t>
            </a:r>
          </a:p>
          <a:p>
            <a:pPr algn="l" fontAlgn="base">
              <a:buFont typeface="Arial" panose="020B0604020202020204" pitchFamily="34" charset="0"/>
              <a:buChar char="•"/>
            </a:pPr>
            <a:r>
              <a:rPr lang="en-US" sz="1800" b="0" i="0" dirty="0">
                <a:solidFill>
                  <a:srgbClr val="273239"/>
                </a:solidFill>
                <a:effectLst/>
                <a:latin typeface="Nunito" pitchFamily="2" charset="0"/>
              </a:rPr>
              <a:t>After sending a frame, each station must wait for all N stations (including itself) to send the token to their neighbors and the other N – 1 stations to send a frame, if they have one.</a:t>
            </a:r>
          </a:p>
          <a:p>
            <a:pPr algn="l" fontAlgn="base">
              <a:buFont typeface="Arial" panose="020B0604020202020204" pitchFamily="34" charset="0"/>
              <a:buChar char="•"/>
            </a:pP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0" i="0" dirty="0">
              <a:solidFill>
                <a:srgbClr val="273239"/>
              </a:solidFill>
              <a:effectLst/>
              <a:latin typeface="Nunito" pitchFamily="2" charset="0"/>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F58DA787-6300-EC6A-A73C-A30A82B63894}"/>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1939E693-6EDB-F5D1-CB36-81EC93B26F2C}"/>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65</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4F5A4C7C-6679-9716-1CB6-864C5F14FEB9}"/>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3BF9D757-76FC-DA51-6C24-F32C484F6BE0}"/>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9F07E7FC-9CB7-5745-6DC4-C73AFDA0484E}"/>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2118766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1D951-1028-F4CC-E61B-330F69FE5A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66D6A-2ED5-CC37-AE53-685BE981FA61}"/>
              </a:ext>
            </a:extLst>
          </p:cNvPr>
          <p:cNvSpPr>
            <a:spLocks noGrp="1"/>
          </p:cNvSpPr>
          <p:nvPr>
            <p:ph idx="1"/>
          </p:nvPr>
        </p:nvSpPr>
        <p:spPr>
          <a:xfrm>
            <a:off x="179512" y="1052736"/>
            <a:ext cx="8784976" cy="5303614"/>
          </a:xfrm>
        </p:spPr>
        <p:txBody>
          <a:bodyPr>
            <a:normAutofit/>
          </a:bodyPr>
          <a:lstStyle/>
          <a:p>
            <a:pPr marL="0" indent="0" algn="l" fontAlgn="base">
              <a:buNone/>
            </a:pPr>
            <a:r>
              <a:rPr lang="en-US" sz="1800" b="1" i="0" dirty="0">
                <a:solidFill>
                  <a:srgbClr val="273239"/>
                </a:solidFill>
                <a:effectLst/>
                <a:latin typeface="Nunito" pitchFamily="2" charset="0"/>
              </a:rPr>
              <a:t>Token Passing</a:t>
            </a:r>
          </a:p>
          <a:p>
            <a:pPr algn="l" fontAlgn="base">
              <a:buFont typeface="Arial" panose="020B0604020202020204" pitchFamily="34" charset="0"/>
              <a:buChar char="•"/>
            </a:pPr>
            <a:r>
              <a:rPr lang="en-US" sz="1800" b="0" i="0" dirty="0">
                <a:solidFill>
                  <a:srgbClr val="273239"/>
                </a:solidFill>
                <a:effectLst/>
                <a:latin typeface="Nunito" pitchFamily="2" charset="0"/>
              </a:rPr>
              <a:t>In token passing scheme, the stations are connected logically to each other in form of ring and access to stations is governed by tokens.</a:t>
            </a:r>
          </a:p>
          <a:p>
            <a:pPr algn="l" fontAlgn="base">
              <a:buFont typeface="Arial" panose="020B0604020202020204" pitchFamily="34" charset="0"/>
              <a:buChar char="•"/>
            </a:pPr>
            <a:r>
              <a:rPr lang="en-US" sz="1800" b="0" i="0" dirty="0">
                <a:solidFill>
                  <a:srgbClr val="273239"/>
                </a:solidFill>
                <a:effectLst/>
                <a:latin typeface="Nunito" pitchFamily="2" charset="0"/>
              </a:rPr>
              <a:t>A token is a special bit pattern or a small message, which circulate from one station to the next in some predefined order.</a:t>
            </a:r>
          </a:p>
          <a:p>
            <a:pPr algn="l" fontAlgn="base">
              <a:buFont typeface="Arial" panose="020B0604020202020204" pitchFamily="34" charset="0"/>
              <a:buChar char="•"/>
            </a:pPr>
            <a:r>
              <a:rPr lang="en-US" sz="1800" b="0" i="0" dirty="0">
                <a:solidFill>
                  <a:srgbClr val="273239"/>
                </a:solidFill>
                <a:effectLst/>
                <a:latin typeface="Nunito" pitchFamily="2" charset="0"/>
              </a:rPr>
              <a:t>In Token ring, token is passed from one station to another adjacent station in the ring whereas incase of Token bus, each station uses the bus to send the token to the next station in some predefined order.</a:t>
            </a:r>
          </a:p>
          <a:p>
            <a:pPr algn="l" fontAlgn="base">
              <a:buFont typeface="Arial" panose="020B0604020202020204" pitchFamily="34" charset="0"/>
              <a:buChar char="•"/>
            </a:pPr>
            <a:r>
              <a:rPr lang="en-US" sz="1800" b="0" i="0" dirty="0">
                <a:solidFill>
                  <a:srgbClr val="273239"/>
                </a:solidFill>
                <a:effectLst/>
                <a:latin typeface="Nunito" pitchFamily="2" charset="0"/>
              </a:rPr>
              <a:t>In both cases, token represents permission to send. If a station has a frame queued for transmission when it receives the token, it can send that frame before it passes the token to the next station. If it has no queued frame, it passes the token simply.</a:t>
            </a:r>
          </a:p>
          <a:p>
            <a:pPr algn="l" fontAlgn="base">
              <a:buFont typeface="Arial" panose="020B0604020202020204" pitchFamily="34" charset="0"/>
              <a:buChar char="•"/>
            </a:pPr>
            <a:r>
              <a:rPr lang="en-US" sz="1800" b="0" i="0" dirty="0">
                <a:solidFill>
                  <a:srgbClr val="273239"/>
                </a:solidFill>
                <a:effectLst/>
                <a:latin typeface="Nunito" pitchFamily="2" charset="0"/>
              </a:rPr>
              <a:t>After sending a frame, each station must wait for all N stations (including itself) to send the token to their neighbors and the other N – 1 stations to send a frame, if they have one.</a:t>
            </a:r>
          </a:p>
          <a:p>
            <a:pPr algn="l" fontAlgn="base">
              <a:buFont typeface="Arial" panose="020B0604020202020204" pitchFamily="34" charset="0"/>
              <a:buChar char="•"/>
            </a:pP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0" i="0" dirty="0">
              <a:solidFill>
                <a:srgbClr val="273239"/>
              </a:solidFill>
              <a:effectLst/>
              <a:latin typeface="Nunito" pitchFamily="2" charset="0"/>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CCE5C98C-BA1B-9494-2B67-B5E12B584065}"/>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9E1B671A-F51C-41D5-8E3F-05E45DBAC0A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66</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E9DB9BD9-851A-9FE0-3084-69C5D808C080}"/>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8F934EFE-C3EA-2997-1853-787AAB022563}"/>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A29EB6E7-43F1-97F2-3F81-DF1FE9CA1498}"/>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24492646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1227D-1557-174A-BDD8-7F775FB8E77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5E9F4-2C3B-FAC0-9F1A-8E17A6692068}"/>
              </a:ext>
            </a:extLst>
          </p:cNvPr>
          <p:cNvSpPr>
            <a:spLocks noGrp="1"/>
          </p:cNvSpPr>
          <p:nvPr>
            <p:ph idx="1"/>
          </p:nvPr>
        </p:nvSpPr>
        <p:spPr>
          <a:xfrm>
            <a:off x="179512" y="1052736"/>
            <a:ext cx="8784976" cy="5303614"/>
          </a:xfrm>
        </p:spPr>
        <p:txBody>
          <a:bodyPr>
            <a:normAutofit/>
          </a:bodyPr>
          <a:lstStyle/>
          <a:p>
            <a:pPr marL="0" indent="0" algn="just" fontAlgn="base">
              <a:buNone/>
            </a:pPr>
            <a:r>
              <a:rPr lang="en-US" sz="1800" b="1" i="0" dirty="0">
                <a:solidFill>
                  <a:srgbClr val="000000"/>
                </a:solidFill>
                <a:effectLst/>
                <a:latin typeface="+mj-lt"/>
              </a:rPr>
              <a:t>Channelization </a:t>
            </a:r>
          </a:p>
          <a:p>
            <a:pPr marL="0" indent="0" algn="just" fontAlgn="base">
              <a:buNone/>
            </a:pPr>
            <a:r>
              <a:rPr lang="en-US" sz="1800" i="0" dirty="0">
                <a:solidFill>
                  <a:srgbClr val="000000"/>
                </a:solidFill>
                <a:effectLst/>
                <a:latin typeface="+mj-lt"/>
              </a:rPr>
              <a:t>Channelization is the process by which we coordinate the transmission of data in non-dedicated channels to prevent collision and crosstalk, and channelization protocols are the MAC protocols we employ to coordinate this transmission</a:t>
            </a:r>
            <a:r>
              <a:rPr lang="en-US" sz="1800" b="1" i="0" dirty="0">
                <a:solidFill>
                  <a:srgbClr val="000000"/>
                </a:solidFill>
                <a:effectLst/>
                <a:latin typeface="+mj-lt"/>
              </a:rPr>
              <a:t>.</a:t>
            </a:r>
          </a:p>
          <a:p>
            <a:pPr marL="0" indent="0" algn="just" fontAlgn="base">
              <a:buNone/>
            </a:pPr>
            <a:r>
              <a:rPr lang="en-US" sz="1800" dirty="0">
                <a:solidFill>
                  <a:srgbClr val="000000"/>
                </a:solidFill>
                <a:latin typeface="+mj-lt"/>
              </a:rPr>
              <a:t>Channels are communication resources we assign to a user to establish communication with other users in the network. </a:t>
            </a:r>
          </a:p>
          <a:p>
            <a:pPr marL="0" indent="0" algn="just" fontAlgn="base">
              <a:buNone/>
            </a:pPr>
            <a:r>
              <a:rPr lang="en-US" sz="1800" dirty="0">
                <a:solidFill>
                  <a:srgbClr val="000000"/>
                </a:solidFill>
                <a:latin typeface="+mj-lt"/>
              </a:rPr>
              <a:t>These resources include frequency, time, code, space, </a:t>
            </a:r>
            <a:r>
              <a:rPr lang="en-US" sz="1800" dirty="0">
                <a:solidFill>
                  <a:srgbClr val="000000"/>
                </a:solidFill>
                <a:latin typeface="+mj-lt"/>
                <a:hlinkClick r:id="rId2">
                  <a:extLst>
                    <a:ext uri="{A12FA001-AC4F-418D-AE19-62706E023703}">
                      <ahyp:hlinkClr xmlns:ahyp="http://schemas.microsoft.com/office/drawing/2018/hyperlinkcolor" val="tx"/>
                    </a:ext>
                  </a:extLst>
                </a:hlinkClick>
              </a:rPr>
              <a:t>bandwidth</a:t>
            </a:r>
            <a:r>
              <a:rPr lang="en-US" sz="1800" dirty="0">
                <a:solidFill>
                  <a:srgbClr val="000000"/>
                </a:solidFill>
                <a:latin typeface="+mj-lt"/>
              </a:rPr>
              <a:t>, and so on. </a:t>
            </a:r>
          </a:p>
          <a:p>
            <a:pPr algn="l"/>
            <a:r>
              <a:rPr lang="en-US" sz="1800" dirty="0">
                <a:solidFill>
                  <a:srgbClr val="000000"/>
                </a:solidFill>
                <a:latin typeface="+mj-lt"/>
              </a:rPr>
              <a:t>Each channelization protocol based on the kind of channel resources we employ for channelization. These protocols are:</a:t>
            </a:r>
          </a:p>
          <a:p>
            <a:pPr algn="l">
              <a:buFont typeface="Arial" panose="020B0604020202020204" pitchFamily="34" charset="0"/>
              <a:buChar char="•"/>
            </a:pPr>
            <a:r>
              <a:rPr lang="en-US" sz="1800" dirty="0">
                <a:solidFill>
                  <a:srgbClr val="000000"/>
                </a:solidFill>
                <a:latin typeface="+mj-lt"/>
              </a:rPr>
              <a:t>Frequency division multiple access (FDMA)</a:t>
            </a:r>
          </a:p>
          <a:p>
            <a:pPr algn="l">
              <a:buFont typeface="Arial" panose="020B0604020202020204" pitchFamily="34" charset="0"/>
              <a:buChar char="•"/>
            </a:pPr>
            <a:r>
              <a:rPr lang="en-US" sz="1800" dirty="0">
                <a:solidFill>
                  <a:srgbClr val="000000"/>
                </a:solidFill>
                <a:latin typeface="+mj-lt"/>
              </a:rPr>
              <a:t>Time division multiple access (TDMA)</a:t>
            </a:r>
          </a:p>
          <a:p>
            <a:pPr algn="l">
              <a:buFont typeface="Arial" panose="020B0604020202020204" pitchFamily="34" charset="0"/>
              <a:buChar char="•"/>
            </a:pPr>
            <a:r>
              <a:rPr lang="en-US" sz="1800" dirty="0">
                <a:solidFill>
                  <a:srgbClr val="000000"/>
                </a:solidFill>
                <a:latin typeface="+mj-lt"/>
              </a:rPr>
              <a:t>Code division multiple access (CDMA)</a:t>
            </a:r>
          </a:p>
          <a:p>
            <a:pPr algn="l">
              <a:buFont typeface="Arial" panose="020B0604020202020204" pitchFamily="34" charset="0"/>
              <a:buChar char="•"/>
            </a:pPr>
            <a:r>
              <a:rPr lang="en-US" sz="1800" dirty="0">
                <a:solidFill>
                  <a:srgbClr val="000000"/>
                </a:solidFill>
                <a:latin typeface="+mj-lt"/>
              </a:rPr>
              <a:t>Space division multiple access (SDMA)</a:t>
            </a:r>
          </a:p>
          <a:p>
            <a:pPr algn="l">
              <a:buFont typeface="Arial" panose="020B0604020202020204" pitchFamily="34" charset="0"/>
              <a:buChar char="•"/>
            </a:pPr>
            <a:r>
              <a:rPr lang="en-US" sz="1800" dirty="0">
                <a:solidFill>
                  <a:srgbClr val="000000"/>
                </a:solidFill>
                <a:latin typeface="+mj-lt"/>
              </a:rPr>
              <a:t>Orthogonal Frequency division multiple access (OFDMA)</a:t>
            </a:r>
          </a:p>
          <a:p>
            <a:pPr marL="0" indent="0" algn="just" fontAlgn="base">
              <a:buNone/>
            </a:pPr>
            <a:endParaRPr lang="en-US" sz="1800" dirty="0">
              <a:solidFill>
                <a:srgbClr val="000000"/>
              </a:solidFill>
              <a:latin typeface="+mj-lt"/>
            </a:endParaRPr>
          </a:p>
          <a:p>
            <a:pPr marL="0" indent="0" algn="just" fontAlgn="base">
              <a:buNone/>
            </a:pPr>
            <a:endParaRPr lang="en-US" sz="1800" dirty="0">
              <a:solidFill>
                <a:srgbClr val="000000"/>
              </a:solidFill>
              <a:latin typeface="+mj-lt"/>
            </a:endParaRPr>
          </a:p>
          <a:p>
            <a:pPr marL="0" indent="0" algn="just" fontAlgn="base">
              <a:buNone/>
            </a:pPr>
            <a:endParaRPr lang="en-US" sz="1800" dirty="0">
              <a:solidFill>
                <a:srgbClr val="000000"/>
              </a:solidFill>
              <a:latin typeface="+mj-lt"/>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F4DAF5B9-A56D-0D79-1FED-1177AAA4EFEA}"/>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31CBD6FF-DDAD-E3CA-CF71-01112CC1FB82}"/>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67</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F5D00A1D-4697-B4AF-824A-9992603C7AC3}"/>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B78DBC88-68BD-4F8F-3BD9-EC8D4FFDAE32}"/>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AEA8DC53-5124-F257-9DD4-39521A41AAF4}"/>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14508184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5481C-84F0-3BEB-358C-414DC833D3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016F6-672D-0C28-A8B8-32CB935D99E1}"/>
              </a:ext>
            </a:extLst>
          </p:cNvPr>
          <p:cNvSpPr>
            <a:spLocks noGrp="1"/>
          </p:cNvSpPr>
          <p:nvPr>
            <p:ph idx="1"/>
          </p:nvPr>
        </p:nvSpPr>
        <p:spPr>
          <a:xfrm>
            <a:off x="179512" y="1052736"/>
            <a:ext cx="8784976" cy="5303614"/>
          </a:xfrm>
        </p:spPr>
        <p:txBody>
          <a:bodyPr>
            <a:normAutofit/>
          </a:bodyPr>
          <a:lstStyle/>
          <a:p>
            <a:pPr marL="0" indent="0" algn="just" fontAlgn="base">
              <a:buNone/>
            </a:pPr>
            <a:r>
              <a:rPr lang="en-IN" sz="1800" b="1" i="0" dirty="0">
                <a:solidFill>
                  <a:srgbClr val="000000"/>
                </a:solidFill>
                <a:effectLst/>
                <a:latin typeface="+mj-lt"/>
              </a:rPr>
              <a:t>Frequency Division Multiple Access (FDMA) Protocol</a:t>
            </a:r>
          </a:p>
          <a:p>
            <a:pPr marL="0" indent="0" algn="just" fontAlgn="base">
              <a:buNone/>
            </a:pPr>
            <a:endParaRPr lang="en-US" sz="1400" b="0" i="0" dirty="0">
              <a:solidFill>
                <a:srgbClr val="000000"/>
              </a:solidFill>
              <a:effectLst/>
              <a:latin typeface="Raleway" pitchFamily="2" charset="0"/>
            </a:endParaRPr>
          </a:p>
          <a:p>
            <a:pPr marL="0" indent="0" algn="just" fontAlgn="base">
              <a:buNone/>
            </a:pPr>
            <a:r>
              <a:rPr lang="en-US" sz="1400" dirty="0">
                <a:solidFill>
                  <a:srgbClr val="000000"/>
                </a:solidFill>
                <a:latin typeface="Raleway" pitchFamily="2" charset="0"/>
              </a:rPr>
              <a:t>T</a:t>
            </a:r>
            <a:r>
              <a:rPr lang="en-US" sz="1400" b="0" i="0" dirty="0">
                <a:solidFill>
                  <a:srgbClr val="000000"/>
                </a:solidFill>
                <a:effectLst/>
                <a:latin typeface="Raleway" pitchFamily="2" charset="0"/>
              </a:rPr>
              <a:t>he FDMA protocol by utilizing the channel resource of frequency. </a:t>
            </a:r>
            <a:r>
              <a:rPr lang="en-US" sz="1400" b="1" i="0" dirty="0">
                <a:solidFill>
                  <a:srgbClr val="000000"/>
                </a:solidFill>
                <a:effectLst/>
                <a:latin typeface="Raleway" pitchFamily="2" charset="0"/>
              </a:rPr>
              <a:t>By dividing the channel’s bandwidth into non-overlapping frequency bands or slices, we allocate each user a distinct band for exclusive transmission and reception</a:t>
            </a:r>
            <a:r>
              <a:rPr lang="en-US" sz="1400" b="0" i="0" dirty="0">
                <a:solidFill>
                  <a:srgbClr val="000000"/>
                </a:solidFill>
                <a:effectLst/>
                <a:latin typeface="Raleway" pitchFamily="2" charset="0"/>
              </a:rPr>
              <a:t>.</a:t>
            </a:r>
            <a:endParaRPr lang="en-US" sz="1800" dirty="0">
              <a:solidFill>
                <a:srgbClr val="000000"/>
              </a:solidFill>
              <a:latin typeface="+mj-lt"/>
            </a:endParaRPr>
          </a:p>
          <a:p>
            <a:pPr marL="0" indent="0" algn="just" fontAlgn="base">
              <a:buNone/>
            </a:pPr>
            <a:r>
              <a:rPr lang="en-US" sz="1400" b="0" i="0" dirty="0">
                <a:solidFill>
                  <a:srgbClr val="000000"/>
                </a:solidFill>
                <a:effectLst/>
                <a:latin typeface="Raleway" pitchFamily="2" charset="0"/>
              </a:rPr>
              <a:t>This enables the concurrent operation of multiple users within a single communication channel. To mitigate interference and crosstalk during data transmission, we equip each user with a customized bandpass filter complemented by a small guard band.</a:t>
            </a:r>
          </a:p>
          <a:p>
            <a:pPr marL="0" indent="0" algn="just" fontAlgn="base">
              <a:buNone/>
            </a:pPr>
            <a:endParaRPr lang="en-US" sz="1800" dirty="0">
              <a:solidFill>
                <a:srgbClr val="000000"/>
              </a:solidFill>
              <a:latin typeface="+mj-lt"/>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30311597-1301-DD6C-83FA-038AA3F23DBB}"/>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BA020E31-D984-F1BD-7B4C-C872B4F91F5F}"/>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68</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A304C650-2008-1397-EB38-CEFCD838D0C2}"/>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D819E271-6570-E0DE-4ECF-CE797094737D}"/>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B2B767A5-D1DB-679F-A39D-B39A6097CAD7}"/>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9FEC1261-C604-DECE-9AA3-F164262EE80B}"/>
              </a:ext>
            </a:extLst>
          </p:cNvPr>
          <p:cNvPicPr>
            <a:picLocks noChangeAspect="1"/>
          </p:cNvPicPr>
          <p:nvPr/>
        </p:nvPicPr>
        <p:blipFill>
          <a:blip r:embed="rId3"/>
          <a:stretch>
            <a:fillRect/>
          </a:stretch>
        </p:blipFill>
        <p:spPr>
          <a:xfrm>
            <a:off x="827584" y="3235820"/>
            <a:ext cx="5904656" cy="2952328"/>
          </a:xfrm>
          <a:prstGeom prst="rect">
            <a:avLst/>
          </a:prstGeom>
          <a:ln>
            <a:solidFill>
              <a:schemeClr val="tx2"/>
            </a:solidFill>
          </a:ln>
        </p:spPr>
      </p:pic>
    </p:spTree>
    <p:extLst>
      <p:ext uri="{BB962C8B-B14F-4D97-AF65-F5344CB8AC3E}">
        <p14:creationId xmlns:p14="http://schemas.microsoft.com/office/powerpoint/2010/main" val="13333947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4B8E4-7D77-31C7-35B8-A157F821FE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1C7D4-47EE-F5B9-9FED-382544B69B6D}"/>
              </a:ext>
            </a:extLst>
          </p:cNvPr>
          <p:cNvSpPr>
            <a:spLocks noGrp="1"/>
          </p:cNvSpPr>
          <p:nvPr>
            <p:ph idx="1"/>
          </p:nvPr>
        </p:nvSpPr>
        <p:spPr>
          <a:xfrm>
            <a:off x="179512" y="1052736"/>
            <a:ext cx="8784976" cy="5303614"/>
          </a:xfrm>
        </p:spPr>
        <p:txBody>
          <a:bodyPr>
            <a:normAutofit/>
          </a:bodyPr>
          <a:lstStyle/>
          <a:p>
            <a:pPr marL="0" indent="0" algn="l">
              <a:buNone/>
            </a:pPr>
            <a:r>
              <a:rPr lang="en-US" sz="1600" dirty="0">
                <a:solidFill>
                  <a:srgbClr val="000000"/>
                </a:solidFill>
                <a:latin typeface="+mj-lt"/>
              </a:rPr>
              <a:t>T</a:t>
            </a:r>
            <a:r>
              <a:rPr lang="en-US" sz="1600" b="0" i="0" dirty="0">
                <a:solidFill>
                  <a:srgbClr val="000000"/>
                </a:solidFill>
                <a:effectLst/>
                <a:latin typeface="+mj-lt"/>
              </a:rPr>
              <a:t>he FDMA protocol does come with two significant limitations:</a:t>
            </a:r>
          </a:p>
          <a:p>
            <a:pPr marL="0" indent="0" algn="l">
              <a:buNone/>
            </a:pPr>
            <a:endParaRPr lang="en-US" sz="1600" b="0" i="0" dirty="0">
              <a:solidFill>
                <a:srgbClr val="000000"/>
              </a:solidFill>
              <a:effectLst/>
              <a:latin typeface="+mj-lt"/>
            </a:endParaRPr>
          </a:p>
          <a:p>
            <a:pPr algn="l">
              <a:buFont typeface="Arial" panose="020B0604020202020204" pitchFamily="34" charset="0"/>
              <a:buChar char="•"/>
            </a:pPr>
            <a:r>
              <a:rPr lang="en-US" sz="1600" b="0" i="0" dirty="0">
                <a:solidFill>
                  <a:srgbClr val="000000"/>
                </a:solidFill>
                <a:effectLst/>
                <a:latin typeface="+mj-lt"/>
              </a:rPr>
              <a:t>the design of high-performing hardware filters proves to be a challenging task</a:t>
            </a:r>
          </a:p>
          <a:p>
            <a:pPr algn="l">
              <a:buFont typeface="Arial" panose="020B0604020202020204" pitchFamily="34" charset="0"/>
              <a:buChar char="•"/>
            </a:pPr>
            <a:r>
              <a:rPr lang="en-US" sz="1600" b="0" i="0" dirty="0">
                <a:solidFill>
                  <a:srgbClr val="000000"/>
                </a:solidFill>
                <a:effectLst/>
                <a:latin typeface="+mj-lt"/>
              </a:rPr>
              <a:t>despite the inclusion of guard bands, FDMA remains susceptible to crosstalk, potentially leading to interference and transmission disruptions.</a:t>
            </a:r>
          </a:p>
          <a:p>
            <a:pPr marL="0" indent="0" algn="l">
              <a:buNone/>
            </a:pPr>
            <a:endParaRPr lang="en-US" sz="1600" dirty="0">
              <a:solidFill>
                <a:srgbClr val="000000"/>
              </a:solidFill>
              <a:latin typeface="+mj-lt"/>
            </a:endParaRPr>
          </a:p>
          <a:p>
            <a:pPr marL="0" indent="0" algn="l">
              <a:buNone/>
            </a:pPr>
            <a:r>
              <a:rPr lang="en-US" sz="1600" b="1" i="0" dirty="0">
                <a:solidFill>
                  <a:srgbClr val="000000"/>
                </a:solidFill>
                <a:effectLst/>
                <a:latin typeface="+mj-lt"/>
              </a:rPr>
              <a:t>Frequency Allocation Schemes in FDMA Protocols</a:t>
            </a:r>
          </a:p>
          <a:p>
            <a:pPr algn="l"/>
            <a:r>
              <a:rPr lang="en-US" sz="1600" b="0" i="0" dirty="0">
                <a:solidFill>
                  <a:srgbClr val="000000"/>
                </a:solidFill>
                <a:effectLst/>
                <a:latin typeface="+mj-lt"/>
              </a:rPr>
              <a:t>Regarding frequency slot assignment within the FDMA protocol, we employ two common methods, which are:</a:t>
            </a:r>
          </a:p>
          <a:p>
            <a:pPr algn="l">
              <a:buFont typeface="Arial" panose="020B0604020202020204" pitchFamily="34" charset="0"/>
              <a:buChar char="•"/>
            </a:pPr>
            <a:r>
              <a:rPr lang="en-US" sz="1600" b="0" i="0" dirty="0">
                <a:solidFill>
                  <a:srgbClr val="000000"/>
                </a:solidFill>
                <a:effectLst/>
                <a:latin typeface="+mj-lt"/>
              </a:rPr>
              <a:t>Fixed assignment multiple access (FAMA)</a:t>
            </a:r>
          </a:p>
          <a:p>
            <a:pPr algn="l">
              <a:buFont typeface="Arial" panose="020B0604020202020204" pitchFamily="34" charset="0"/>
              <a:buChar char="•"/>
            </a:pPr>
            <a:r>
              <a:rPr lang="en-US" sz="1600" b="0" i="0" dirty="0">
                <a:solidFill>
                  <a:srgbClr val="000000"/>
                </a:solidFill>
                <a:effectLst/>
                <a:latin typeface="+mj-lt"/>
              </a:rPr>
              <a:t>Demand assignment multiple access (DAMA)</a:t>
            </a:r>
          </a:p>
          <a:p>
            <a:pPr marL="0" indent="0" algn="l">
              <a:buNone/>
            </a:pPr>
            <a:r>
              <a:rPr lang="en-US" sz="1600" b="0" i="0" dirty="0">
                <a:solidFill>
                  <a:srgbClr val="000000"/>
                </a:solidFill>
                <a:effectLst/>
                <a:latin typeface="+mj-lt"/>
              </a:rPr>
              <a:t>We use FAMA to allocate frequency slots to users whether they utilize it or not, ensuring a fixed allocation scheme. </a:t>
            </a:r>
          </a:p>
          <a:p>
            <a:pPr marL="0" indent="0" algn="l">
              <a:buNone/>
            </a:pPr>
            <a:r>
              <a:rPr lang="en-US" sz="1600" b="0" i="0" dirty="0">
                <a:solidFill>
                  <a:srgbClr val="000000"/>
                </a:solidFill>
                <a:effectLst/>
                <a:latin typeface="+mj-lt"/>
              </a:rPr>
              <a:t> DAMA to assign frequency slots to users only upon their explicit request, offering a more dynamic and efficient resource allocation approach.</a:t>
            </a:r>
          </a:p>
          <a:p>
            <a:pPr marL="0" indent="0" algn="just" fontAlgn="base">
              <a:buNone/>
            </a:pPr>
            <a:endParaRPr lang="en-US" sz="1800" dirty="0">
              <a:solidFill>
                <a:srgbClr val="000000"/>
              </a:solidFill>
              <a:latin typeface="+mj-lt"/>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AD8D3217-F718-0D9E-3D3D-0A563A48F9E3}"/>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8B017F95-5E44-5EC7-2D7D-1D7AE34B73C4}"/>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69</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AE65660B-E5AD-2DCF-98AA-790027D88BC1}"/>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A5AC10F8-1648-8810-F7C1-01F4EC204D78}"/>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C4EF68EA-C9C2-B14E-01B9-07C3CEC80924}"/>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4342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Content Placeholder 2"/>
          <p:cNvSpPr>
            <a:spLocks noGrp="1"/>
          </p:cNvSpPr>
          <p:nvPr>
            <p:ph idx="1"/>
          </p:nvPr>
        </p:nvSpPr>
        <p:spPr>
          <a:xfrm>
            <a:off x="304800" y="914400"/>
            <a:ext cx="8610600" cy="5257800"/>
          </a:xfrm>
        </p:spPr>
        <p:txBody>
          <a:bodyPr>
            <a:normAutofit lnSpcReduction="10000"/>
          </a:bodyPr>
          <a:lstStyle/>
          <a:p>
            <a:pPr eaLnBrk="1" hangingPunct="1">
              <a:buFont typeface="Arial" charset="0"/>
              <a:buNone/>
            </a:pPr>
            <a:r>
              <a:rPr lang="en-US" sz="2400" dirty="0"/>
              <a:t>1.Engineering knowledge</a:t>
            </a:r>
          </a:p>
          <a:p>
            <a:pPr eaLnBrk="1" hangingPunct="1">
              <a:buFont typeface="Arial" charset="0"/>
              <a:buNone/>
            </a:pPr>
            <a:r>
              <a:rPr lang="en-US" altLang="en-US" sz="2400" dirty="0"/>
              <a:t>2.</a:t>
            </a:r>
            <a:r>
              <a:rPr lang="en-US" sz="2400" dirty="0"/>
              <a:t> Problem analysis</a:t>
            </a:r>
          </a:p>
          <a:p>
            <a:pPr eaLnBrk="1" hangingPunct="1">
              <a:buFont typeface="Arial" charset="0"/>
              <a:buNone/>
            </a:pPr>
            <a:r>
              <a:rPr lang="en-US" altLang="en-US" sz="2400" dirty="0"/>
              <a:t>3.</a:t>
            </a:r>
            <a:r>
              <a:rPr lang="en-US" sz="2400" dirty="0"/>
              <a:t> Design/development of solutions</a:t>
            </a:r>
          </a:p>
          <a:p>
            <a:pPr eaLnBrk="1" hangingPunct="1">
              <a:buFont typeface="Arial" charset="0"/>
              <a:buNone/>
            </a:pPr>
            <a:r>
              <a:rPr lang="en-US" altLang="en-US" sz="2400" dirty="0"/>
              <a:t>4.</a:t>
            </a:r>
            <a:r>
              <a:rPr lang="en-US" sz="2400" dirty="0"/>
              <a:t> Conduct investigations of complex problems</a:t>
            </a:r>
          </a:p>
          <a:p>
            <a:pPr eaLnBrk="1" hangingPunct="1">
              <a:buFont typeface="Arial" charset="0"/>
              <a:buNone/>
            </a:pPr>
            <a:r>
              <a:rPr lang="en-US" altLang="en-US" sz="2400" dirty="0"/>
              <a:t>5.</a:t>
            </a:r>
            <a:r>
              <a:rPr lang="en-US" sz="2400" dirty="0"/>
              <a:t> Modern tool usage</a:t>
            </a:r>
          </a:p>
          <a:p>
            <a:pPr eaLnBrk="1" hangingPunct="1">
              <a:buFont typeface="Arial" charset="0"/>
              <a:buNone/>
            </a:pPr>
            <a:r>
              <a:rPr lang="en-US" altLang="en-US" sz="2400" dirty="0"/>
              <a:t>6.</a:t>
            </a:r>
            <a:r>
              <a:rPr lang="en-US" sz="2400" dirty="0"/>
              <a:t> The engineer and society</a:t>
            </a:r>
          </a:p>
          <a:p>
            <a:pPr eaLnBrk="1" hangingPunct="1">
              <a:buFont typeface="Arial" charset="0"/>
              <a:buNone/>
            </a:pPr>
            <a:r>
              <a:rPr lang="en-US" altLang="en-US" sz="2400" dirty="0"/>
              <a:t>7.</a:t>
            </a:r>
            <a:r>
              <a:rPr lang="en-US" sz="2400" dirty="0"/>
              <a:t> Environment and sustainability</a:t>
            </a:r>
          </a:p>
          <a:p>
            <a:pPr eaLnBrk="1" hangingPunct="1">
              <a:buFont typeface="Arial" charset="0"/>
              <a:buNone/>
            </a:pPr>
            <a:r>
              <a:rPr lang="en-US" altLang="en-US" sz="2400" dirty="0"/>
              <a:t>8.</a:t>
            </a:r>
            <a:r>
              <a:rPr lang="en-US" sz="2400" dirty="0"/>
              <a:t> Ethics</a:t>
            </a:r>
          </a:p>
          <a:p>
            <a:pPr eaLnBrk="1" hangingPunct="1">
              <a:buFont typeface="Arial" charset="0"/>
              <a:buNone/>
            </a:pPr>
            <a:r>
              <a:rPr lang="en-US" altLang="en-US" sz="2400" dirty="0"/>
              <a:t>9.</a:t>
            </a:r>
            <a:r>
              <a:rPr lang="en-US" sz="2400" dirty="0"/>
              <a:t> Individual and team work</a:t>
            </a:r>
          </a:p>
          <a:p>
            <a:pPr eaLnBrk="1" hangingPunct="1">
              <a:buFont typeface="Arial" charset="0"/>
              <a:buNone/>
            </a:pPr>
            <a:r>
              <a:rPr lang="en-US" altLang="en-US" sz="2400" dirty="0"/>
              <a:t>10.</a:t>
            </a:r>
            <a:r>
              <a:rPr lang="en-US" sz="2400" dirty="0"/>
              <a:t> Communication</a:t>
            </a:r>
          </a:p>
          <a:p>
            <a:pPr eaLnBrk="1" hangingPunct="1">
              <a:buFont typeface="Arial" charset="0"/>
              <a:buNone/>
            </a:pPr>
            <a:r>
              <a:rPr lang="en-US" altLang="en-US" sz="2400" dirty="0"/>
              <a:t>11.</a:t>
            </a:r>
            <a:r>
              <a:rPr lang="en-US" sz="2400" dirty="0"/>
              <a:t> Project management and finance</a:t>
            </a:r>
          </a:p>
          <a:p>
            <a:pPr eaLnBrk="1" hangingPunct="1">
              <a:buFont typeface="Arial" charset="0"/>
              <a:buNone/>
            </a:pPr>
            <a:r>
              <a:rPr lang="en-US" altLang="en-US" sz="2400" dirty="0"/>
              <a:t>12.</a:t>
            </a:r>
            <a:r>
              <a:rPr lang="en-US" sz="2400" dirty="0"/>
              <a:t> Life-long learning</a:t>
            </a:r>
            <a:endParaRPr lang="en-US" altLang="en-US" sz="2200" dirty="0"/>
          </a:p>
          <a:p>
            <a:pPr eaLnBrk="1" hangingPunct="1"/>
            <a:endParaRPr lang="en-US" altLang="en-US" sz="2200" dirty="0"/>
          </a:p>
          <a:p>
            <a:pPr eaLnBrk="1" hangingPunct="1">
              <a:buFont typeface="Arial" charset="0"/>
              <a:buNone/>
            </a:pPr>
            <a:endParaRPr lang="en-US" altLang="en-US" sz="2200" dirty="0"/>
          </a:p>
          <a:p>
            <a:pPr eaLnBrk="1" hangingPunct="1">
              <a:buFont typeface="Arial" charset="0"/>
              <a:buNone/>
            </a:pPr>
            <a:endParaRPr lang="en-US" altLang="en-US" sz="2200" dirty="0"/>
          </a:p>
        </p:txBody>
      </p:sp>
      <p:sp>
        <p:nvSpPr>
          <p:cNvPr id="4" name="Date Placeholder 3"/>
          <p:cNvSpPr>
            <a:spLocks noGrp="1"/>
          </p:cNvSpPr>
          <p:nvPr>
            <p:ph type="dt" sz="quarter" idx="10"/>
          </p:nvPr>
        </p:nvSpPr>
        <p:spPr/>
        <p:txBody>
          <a:bodyPr/>
          <a:lstStyle/>
          <a:p>
            <a:pPr>
              <a:defRPr/>
            </a:pPr>
            <a:fld id="{89404377-779D-4F71-A4F6-94B0230B8DAB}"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3E119149-A6B4-41DA-A3D4-6A100DDDFC95}" type="slidenum">
              <a:rPr lang="en-US"/>
              <a:pPr>
                <a:defRPr/>
              </a:pPr>
              <a:t>7</a:t>
            </a:fld>
            <a:endParaRPr lang="en-US" dirty="0"/>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PO’s</a:t>
            </a:r>
          </a:p>
        </p:txBody>
      </p:sp>
      <p:pic>
        <p:nvPicPr>
          <p:cNvPr id="40967"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4088F-986B-52EE-5472-F807A36A04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9230CE-DE24-74A6-9115-756E365D96D4}"/>
              </a:ext>
            </a:extLst>
          </p:cNvPr>
          <p:cNvSpPr>
            <a:spLocks noGrp="1"/>
          </p:cNvSpPr>
          <p:nvPr>
            <p:ph idx="1"/>
          </p:nvPr>
        </p:nvSpPr>
        <p:spPr>
          <a:xfrm>
            <a:off x="179512" y="1052736"/>
            <a:ext cx="8784976" cy="5303614"/>
          </a:xfrm>
        </p:spPr>
        <p:txBody>
          <a:bodyPr>
            <a:normAutofit/>
          </a:bodyPr>
          <a:lstStyle/>
          <a:p>
            <a:pPr marL="0" indent="0" algn="l">
              <a:buNone/>
            </a:pPr>
            <a:r>
              <a:rPr lang="en-US" sz="1600" dirty="0">
                <a:solidFill>
                  <a:srgbClr val="000000"/>
                </a:solidFill>
                <a:latin typeface="+mj-lt"/>
              </a:rPr>
              <a:t>T</a:t>
            </a:r>
            <a:r>
              <a:rPr lang="en-US" sz="1600" b="0" i="0" dirty="0">
                <a:solidFill>
                  <a:srgbClr val="000000"/>
                </a:solidFill>
                <a:effectLst/>
                <a:latin typeface="+mj-lt"/>
              </a:rPr>
              <a:t>he FDMA protocol does come with two significant limitations:</a:t>
            </a:r>
          </a:p>
          <a:p>
            <a:pPr marL="0" indent="0" algn="l">
              <a:buNone/>
            </a:pPr>
            <a:endParaRPr lang="en-US" sz="1600" b="0" i="0" dirty="0">
              <a:solidFill>
                <a:srgbClr val="000000"/>
              </a:solidFill>
              <a:effectLst/>
              <a:latin typeface="+mj-lt"/>
            </a:endParaRPr>
          </a:p>
          <a:p>
            <a:pPr algn="l">
              <a:buFont typeface="Arial" panose="020B0604020202020204" pitchFamily="34" charset="0"/>
              <a:buChar char="•"/>
            </a:pPr>
            <a:r>
              <a:rPr lang="en-US" sz="1600" b="0" i="0" dirty="0">
                <a:solidFill>
                  <a:srgbClr val="000000"/>
                </a:solidFill>
                <a:effectLst/>
                <a:latin typeface="+mj-lt"/>
              </a:rPr>
              <a:t>the design of high-performing hardware filters proves to be a challenging task</a:t>
            </a:r>
          </a:p>
          <a:p>
            <a:pPr algn="l">
              <a:buFont typeface="Arial" panose="020B0604020202020204" pitchFamily="34" charset="0"/>
              <a:buChar char="•"/>
            </a:pPr>
            <a:r>
              <a:rPr lang="en-US" sz="1600" b="0" i="0" dirty="0">
                <a:solidFill>
                  <a:srgbClr val="000000"/>
                </a:solidFill>
                <a:effectLst/>
                <a:latin typeface="+mj-lt"/>
              </a:rPr>
              <a:t>despite the inclusion of guard bands, FDMA remains susceptible to crosstalk, potentially leading to interference and transmission disruptions.</a:t>
            </a:r>
          </a:p>
          <a:p>
            <a:pPr marL="0" indent="0" algn="l">
              <a:buNone/>
            </a:pPr>
            <a:endParaRPr lang="en-US" sz="1600" dirty="0">
              <a:solidFill>
                <a:srgbClr val="000000"/>
              </a:solidFill>
              <a:latin typeface="+mj-lt"/>
            </a:endParaRPr>
          </a:p>
          <a:p>
            <a:pPr marL="0" indent="0" algn="l">
              <a:buNone/>
            </a:pPr>
            <a:r>
              <a:rPr lang="en-US" sz="1600" b="1" i="0" dirty="0">
                <a:solidFill>
                  <a:srgbClr val="000000"/>
                </a:solidFill>
                <a:effectLst/>
                <a:latin typeface="+mj-lt"/>
              </a:rPr>
              <a:t>Frequency Allocation Schemes in FDMA Protocols</a:t>
            </a:r>
          </a:p>
          <a:p>
            <a:pPr algn="l"/>
            <a:r>
              <a:rPr lang="en-US" sz="1600" b="0" i="0" dirty="0">
                <a:solidFill>
                  <a:srgbClr val="000000"/>
                </a:solidFill>
                <a:effectLst/>
                <a:latin typeface="+mj-lt"/>
              </a:rPr>
              <a:t>Regarding frequency slot assignment within the FDMA protocol, we employ two common methods, which are:</a:t>
            </a:r>
          </a:p>
          <a:p>
            <a:pPr algn="l">
              <a:buFont typeface="Arial" panose="020B0604020202020204" pitchFamily="34" charset="0"/>
              <a:buChar char="•"/>
            </a:pPr>
            <a:r>
              <a:rPr lang="en-US" sz="1600" b="0" i="0" dirty="0">
                <a:solidFill>
                  <a:srgbClr val="000000"/>
                </a:solidFill>
                <a:effectLst/>
                <a:latin typeface="+mj-lt"/>
              </a:rPr>
              <a:t>Fixed assignment multiple access (FAMA)</a:t>
            </a:r>
          </a:p>
          <a:p>
            <a:pPr algn="l">
              <a:buFont typeface="Arial" panose="020B0604020202020204" pitchFamily="34" charset="0"/>
              <a:buChar char="•"/>
            </a:pPr>
            <a:r>
              <a:rPr lang="en-US" sz="1600" b="0" i="0" dirty="0">
                <a:solidFill>
                  <a:srgbClr val="000000"/>
                </a:solidFill>
                <a:effectLst/>
                <a:latin typeface="+mj-lt"/>
              </a:rPr>
              <a:t>Demand assignment multiple access (DAMA)</a:t>
            </a:r>
          </a:p>
          <a:p>
            <a:pPr marL="0" indent="0" algn="l">
              <a:buNone/>
            </a:pPr>
            <a:r>
              <a:rPr lang="en-US" sz="1600" b="0" i="0" dirty="0">
                <a:solidFill>
                  <a:srgbClr val="000000"/>
                </a:solidFill>
                <a:effectLst/>
                <a:latin typeface="+mj-lt"/>
              </a:rPr>
              <a:t>We use FAMA to allocate frequency slots to users whether they utilize it or not, ensuring a fixed allocation scheme. </a:t>
            </a:r>
          </a:p>
          <a:p>
            <a:pPr marL="0" indent="0" algn="l">
              <a:buNone/>
            </a:pPr>
            <a:r>
              <a:rPr lang="en-US" sz="1600" b="0" i="0" dirty="0">
                <a:solidFill>
                  <a:srgbClr val="000000"/>
                </a:solidFill>
                <a:effectLst/>
                <a:latin typeface="+mj-lt"/>
              </a:rPr>
              <a:t> DAMA to assign frequency slots to users only upon their explicit request, offering a more dynamic and efficient resource allocation approach.</a:t>
            </a:r>
          </a:p>
          <a:p>
            <a:pPr marL="0" indent="0" algn="just" fontAlgn="base">
              <a:buNone/>
            </a:pPr>
            <a:endParaRPr lang="en-US" sz="1800" dirty="0">
              <a:solidFill>
                <a:srgbClr val="000000"/>
              </a:solidFill>
              <a:latin typeface="+mj-lt"/>
            </a:endParaRPr>
          </a:p>
          <a:p>
            <a:pPr marL="0" indent="0">
              <a:buNone/>
            </a:pPr>
            <a:endParaRPr lang="en-US" sz="1800" dirty="0">
              <a:solidFill>
                <a:srgbClr val="273239"/>
              </a:solidFill>
              <a:latin typeface="Nunito" pitchFamily="2" charset="0"/>
            </a:endParaRPr>
          </a:p>
        </p:txBody>
      </p:sp>
      <p:sp>
        <p:nvSpPr>
          <p:cNvPr id="4" name="Date Placeholder 3">
            <a:extLst>
              <a:ext uri="{FF2B5EF4-FFF2-40B4-BE49-F238E27FC236}">
                <a16:creationId xmlns:a16="http://schemas.microsoft.com/office/drawing/2014/main" id="{5CB8762C-B7A9-E198-984C-ED351E7B4F31}"/>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E4183A2C-F154-4134-FA4B-40B0F0058301}"/>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70</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32CD230C-E1A3-DBFB-4B4A-902E8B99433C}"/>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5D52CB6C-6282-7F6D-2EAA-624820BDA107}"/>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9B903F84-7B59-B8EC-42A2-61D103D56FE5}"/>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7433157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2FB5F-7419-2419-6E6D-1F99AC1E76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89309-26E6-0C66-4103-FAF8402563E0}"/>
              </a:ext>
            </a:extLst>
          </p:cNvPr>
          <p:cNvSpPr>
            <a:spLocks noGrp="1"/>
          </p:cNvSpPr>
          <p:nvPr>
            <p:ph idx="1"/>
          </p:nvPr>
        </p:nvSpPr>
        <p:spPr>
          <a:xfrm>
            <a:off x="179512" y="1052736"/>
            <a:ext cx="8784976" cy="5303614"/>
          </a:xfrm>
        </p:spPr>
        <p:txBody>
          <a:bodyPr>
            <a:normAutofit/>
          </a:bodyPr>
          <a:lstStyle/>
          <a:p>
            <a:pPr marL="0" indent="0" algn="l">
              <a:buNone/>
            </a:pPr>
            <a:r>
              <a:rPr lang="en-US" sz="1400" b="1" i="0" dirty="0">
                <a:solidFill>
                  <a:srgbClr val="000000"/>
                </a:solidFill>
                <a:effectLst/>
                <a:latin typeface="Raleway" pitchFamily="2" charset="0"/>
              </a:rPr>
              <a:t>Time Division Multiple Access (TDMA) Protocol</a:t>
            </a:r>
          </a:p>
          <a:p>
            <a:pPr marL="0" indent="0" algn="l">
              <a:buNone/>
            </a:pPr>
            <a:endParaRPr lang="en-US" sz="1400" b="1" i="0" dirty="0">
              <a:solidFill>
                <a:srgbClr val="000000"/>
              </a:solidFill>
              <a:effectLst/>
              <a:latin typeface="Raleway" pitchFamily="2" charset="0"/>
            </a:endParaRPr>
          </a:p>
          <a:p>
            <a:pPr algn="l"/>
            <a:r>
              <a:rPr lang="en-US" sz="1800" dirty="0">
                <a:solidFill>
                  <a:srgbClr val="000000"/>
                </a:solidFill>
                <a:latin typeface="+mj-lt"/>
              </a:rPr>
              <a:t>T</a:t>
            </a:r>
            <a:r>
              <a:rPr lang="en-US" sz="1800" i="0" dirty="0">
                <a:solidFill>
                  <a:srgbClr val="000000"/>
                </a:solidFill>
                <a:effectLst/>
                <a:latin typeface="+mj-lt"/>
              </a:rPr>
              <a:t>he TDMA protocol, we divide each user’s signal into a different time slot and assign each time slot to a different user.</a:t>
            </a:r>
          </a:p>
          <a:p>
            <a:pPr algn="l"/>
            <a:r>
              <a:rPr lang="en-US" sz="1800" dirty="0">
                <a:solidFill>
                  <a:srgbClr val="000000"/>
                </a:solidFill>
                <a:latin typeface="+mj-lt"/>
              </a:rPr>
              <a:t>This technique enables numerous users to share and use the same frequency channel.</a:t>
            </a:r>
          </a:p>
          <a:p>
            <a:r>
              <a:rPr lang="en-US" sz="1800" dirty="0">
                <a:solidFill>
                  <a:srgbClr val="000000"/>
                </a:solidFill>
                <a:latin typeface="+mj-lt"/>
              </a:rPr>
              <a:t>A  2G cellular system, is one significant application where we have used the TDMA protocol.</a:t>
            </a:r>
          </a:p>
          <a:p>
            <a:r>
              <a:rPr lang="en-US" sz="1800" dirty="0">
                <a:solidFill>
                  <a:srgbClr val="000000"/>
                </a:solidFill>
                <a:latin typeface="+mj-lt"/>
              </a:rPr>
              <a:t>Synchronizing the various users of the channel is one of the biggest challenges.  when utilizing the TDMA protocol. </a:t>
            </a:r>
          </a:p>
          <a:p>
            <a:r>
              <a:rPr lang="en-US" sz="1800" dirty="0">
                <a:solidFill>
                  <a:srgbClr val="000000"/>
                </a:solidFill>
                <a:latin typeface="+mj-lt"/>
              </a:rPr>
              <a:t>To achieve synchronization, we ensure each user knows their respective slots’ start and endpoints.</a:t>
            </a:r>
          </a:p>
          <a:p>
            <a:r>
              <a:rPr lang="en-US" sz="1800" dirty="0">
                <a:solidFill>
                  <a:srgbClr val="000000"/>
                </a:solidFill>
                <a:latin typeface="+mj-lt"/>
              </a:rPr>
              <a:t>when utilizing TDMA systems is the potential for causing interference at a frequency that closely adjoins another user’s active time slot.</a:t>
            </a:r>
          </a:p>
          <a:p>
            <a:r>
              <a:rPr lang="en-US" sz="1800" dirty="0">
                <a:solidFill>
                  <a:srgbClr val="000000"/>
                </a:solidFill>
                <a:latin typeface="+mj-lt"/>
              </a:rPr>
              <a:t>The FDMA protocol, there are two methods we use to administer time slots to users:</a:t>
            </a:r>
          </a:p>
          <a:p>
            <a:r>
              <a:rPr lang="en-US" sz="1800" dirty="0">
                <a:solidFill>
                  <a:srgbClr val="000000"/>
                </a:solidFill>
                <a:latin typeface="+mj-lt"/>
              </a:rPr>
              <a:t>Fixed time division multiple access (F-TDMA)</a:t>
            </a:r>
          </a:p>
          <a:p>
            <a:r>
              <a:rPr lang="en-US" sz="1800" dirty="0">
                <a:solidFill>
                  <a:srgbClr val="000000"/>
                </a:solidFill>
                <a:latin typeface="+mj-lt"/>
              </a:rPr>
              <a:t>Dynamic time division multiple access (D-TDMA)</a:t>
            </a:r>
          </a:p>
          <a:p>
            <a:pPr marL="0" indent="0">
              <a:buNone/>
            </a:pPr>
            <a:endParaRPr lang="en-US" sz="1800" dirty="0">
              <a:solidFill>
                <a:srgbClr val="000000"/>
              </a:solidFill>
              <a:latin typeface="+mj-lt"/>
            </a:endParaRPr>
          </a:p>
          <a:p>
            <a:pPr marL="0" indent="0">
              <a:buNone/>
            </a:pPr>
            <a:endParaRPr lang="en-US" sz="1800" b="1" dirty="0">
              <a:solidFill>
                <a:srgbClr val="000000"/>
              </a:solidFill>
              <a:latin typeface="+mj-lt"/>
            </a:endParaRPr>
          </a:p>
        </p:txBody>
      </p:sp>
      <p:sp>
        <p:nvSpPr>
          <p:cNvPr id="4" name="Date Placeholder 3">
            <a:extLst>
              <a:ext uri="{FF2B5EF4-FFF2-40B4-BE49-F238E27FC236}">
                <a16:creationId xmlns:a16="http://schemas.microsoft.com/office/drawing/2014/main" id="{A793A565-2385-BC9F-C644-A9F046DF80AA}"/>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9104564D-03FC-B8A9-C747-685F4B968216}"/>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71</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FD8A4B65-C6D5-E706-D681-C1350B18735D}"/>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0A2B4AED-19D2-060C-3042-9920D97215ED}"/>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8DED1EEB-AB1B-7502-EF7B-7B1769EE43A6}"/>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7955834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265AC-CB86-E16A-9455-D2F48A411B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27E8F-3C49-F4F3-0455-92B815E431CD}"/>
              </a:ext>
            </a:extLst>
          </p:cNvPr>
          <p:cNvSpPr>
            <a:spLocks noGrp="1"/>
          </p:cNvSpPr>
          <p:nvPr>
            <p:ph idx="1"/>
          </p:nvPr>
        </p:nvSpPr>
        <p:spPr>
          <a:xfrm>
            <a:off x="179512" y="1052736"/>
            <a:ext cx="8784976" cy="5303614"/>
          </a:xfrm>
        </p:spPr>
        <p:txBody>
          <a:bodyPr>
            <a:normAutofit/>
          </a:bodyPr>
          <a:lstStyle/>
          <a:p>
            <a:pPr marL="0" indent="0">
              <a:buNone/>
            </a:pPr>
            <a:r>
              <a:rPr lang="en-IN" sz="2400" b="1" i="0" dirty="0">
                <a:solidFill>
                  <a:srgbClr val="000000"/>
                </a:solidFill>
                <a:effectLst/>
                <a:latin typeface="Raleway" pitchFamily="2" charset="0"/>
              </a:rPr>
              <a:t>Code Division Multiple Access (CDMA) Protocol</a:t>
            </a:r>
          </a:p>
          <a:p>
            <a:r>
              <a:rPr lang="en-US" sz="1400" b="1" i="0" dirty="0">
                <a:solidFill>
                  <a:srgbClr val="000000"/>
                </a:solidFill>
                <a:effectLst/>
                <a:latin typeface="Raleway" pitchFamily="2" charset="0"/>
              </a:rPr>
              <a:t> </a:t>
            </a:r>
            <a:r>
              <a:rPr lang="en-US" sz="2000" i="0" dirty="0">
                <a:solidFill>
                  <a:srgbClr val="000000"/>
                </a:solidFill>
                <a:effectLst/>
                <a:latin typeface="+mj-lt"/>
              </a:rPr>
              <a:t>The CDMA protocol, we allow multiple users to simultaneously transmit their data signals over the entire bandwidth of the common channel by assigning unique spreading codes to each user</a:t>
            </a:r>
            <a:r>
              <a:rPr lang="en-US" sz="2000" b="0" i="0" dirty="0">
                <a:solidFill>
                  <a:srgbClr val="000000"/>
                </a:solidFill>
                <a:effectLst/>
                <a:latin typeface="+mj-lt"/>
              </a:rPr>
              <a:t>.</a:t>
            </a:r>
          </a:p>
          <a:p>
            <a:r>
              <a:rPr lang="en-US" sz="2000" b="0" i="0" dirty="0">
                <a:solidFill>
                  <a:srgbClr val="000000"/>
                </a:solidFill>
                <a:effectLst/>
                <a:latin typeface="+mj-lt"/>
              </a:rPr>
              <a:t>This technique helps us utilize the channel more effectively.</a:t>
            </a:r>
          </a:p>
          <a:p>
            <a:r>
              <a:rPr lang="en-US" sz="2000" dirty="0">
                <a:solidFill>
                  <a:srgbClr val="000000"/>
                </a:solidFill>
                <a:latin typeface="+mj-lt"/>
              </a:rPr>
              <a:t>In CDMA, we employ both time and frequency for users to send their data over the entire bandwidth of the channel with a unique spreading code allotted to the user. Only receivers having this unique code can receive the sent messages.</a:t>
            </a:r>
          </a:p>
          <a:p>
            <a:pPr marL="0" indent="0">
              <a:buNone/>
            </a:pPr>
            <a:endParaRPr lang="en-US" sz="1800" b="1" dirty="0">
              <a:solidFill>
                <a:srgbClr val="000000"/>
              </a:solidFill>
              <a:latin typeface="+mj-lt"/>
            </a:endParaRPr>
          </a:p>
        </p:txBody>
      </p:sp>
      <p:sp>
        <p:nvSpPr>
          <p:cNvPr id="4" name="Date Placeholder 3">
            <a:extLst>
              <a:ext uri="{FF2B5EF4-FFF2-40B4-BE49-F238E27FC236}">
                <a16:creationId xmlns:a16="http://schemas.microsoft.com/office/drawing/2014/main" id="{97061BE5-C3B6-D833-E6FA-6D8B356362EB}"/>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04C79D5E-DF33-6ABE-82DC-CEC12B33C807}"/>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445BA37F-2309-34CA-92C9-53D8508955FE}"/>
              </a:ext>
            </a:extLst>
          </p:cNvPr>
          <p:cNvSpPr txBox="1">
            <a:spLocks/>
          </p:cNvSpPr>
          <p:nvPr/>
        </p:nvSpPr>
        <p:spPr>
          <a:xfrm>
            <a:off x="1371465"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srgbClr val="111111"/>
                </a:solidFill>
                <a:latin typeface="Roboto" panose="02000000000000000000" pitchFamily="2" charset="0"/>
              </a:rPr>
              <a:t>M</a:t>
            </a:r>
            <a:r>
              <a:rPr lang="en-US" sz="3200" b="1" i="0" dirty="0">
                <a:solidFill>
                  <a:srgbClr val="111111"/>
                </a:solidFill>
                <a:effectLst/>
                <a:latin typeface="Roboto" panose="02000000000000000000" pitchFamily="2" charset="0"/>
              </a:rPr>
              <a:t>edium </a:t>
            </a:r>
            <a:r>
              <a:rPr lang="en-US" sz="3200" b="1" dirty="0">
                <a:solidFill>
                  <a:srgbClr val="111111"/>
                </a:solidFill>
                <a:latin typeface="Roboto" panose="02000000000000000000" pitchFamily="2" charset="0"/>
              </a:rPr>
              <a:t>A</a:t>
            </a:r>
            <a:r>
              <a:rPr lang="en-US" sz="3200" b="1" i="0" dirty="0">
                <a:solidFill>
                  <a:srgbClr val="111111"/>
                </a:solidFill>
                <a:effectLst/>
                <a:latin typeface="Roboto" panose="02000000000000000000" pitchFamily="2" charset="0"/>
              </a:rPr>
              <a:t>ccess </a:t>
            </a:r>
            <a:r>
              <a:rPr lang="en-US" sz="3200" b="1" dirty="0">
                <a:solidFill>
                  <a:srgbClr val="111111"/>
                </a:solidFill>
                <a:latin typeface="Roboto" panose="02000000000000000000" pitchFamily="2" charset="0"/>
              </a:rPr>
              <a:t>C</a:t>
            </a:r>
            <a:r>
              <a:rPr lang="en-US" sz="3200" b="1" i="0" dirty="0">
                <a:solidFill>
                  <a:srgbClr val="111111"/>
                </a:solidFill>
                <a:effectLst/>
                <a:latin typeface="Roboto" panose="02000000000000000000" pitchFamily="2" charset="0"/>
              </a:rPr>
              <a:t>ontrol</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508A71A8-2FB5-847C-70F1-BD927CC7C0F5}"/>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47C13D7E-B9C6-79EC-5BB1-D851DB8168B6}"/>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18757868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C8595-CD8F-2809-E4B8-99891DEF04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0D999-1505-3475-07F5-81B5C558FC97}"/>
              </a:ext>
            </a:extLst>
          </p:cNvPr>
          <p:cNvSpPr>
            <a:spLocks noGrp="1"/>
          </p:cNvSpPr>
          <p:nvPr>
            <p:ph idx="1"/>
          </p:nvPr>
        </p:nvSpPr>
        <p:spPr>
          <a:xfrm>
            <a:off x="179512" y="1052736"/>
            <a:ext cx="8784976" cy="5303614"/>
          </a:xfrm>
        </p:spPr>
        <p:txBody>
          <a:bodyPr>
            <a:normAutofit lnSpcReduction="10000"/>
          </a:bodyPr>
          <a:lstStyle/>
          <a:p>
            <a:pPr algn="just"/>
            <a:r>
              <a:rPr lang="en-US" sz="1800" b="0" i="0" dirty="0">
                <a:solidFill>
                  <a:srgbClr val="000000"/>
                </a:solidFill>
                <a:effectLst/>
                <a:latin typeface="+mj-lt"/>
              </a:rPr>
              <a:t>A Local Area Network (LAN) is a private network that connects computers and devices within a limited area like a residence, an office, a building or a campus. On a small scale, </a:t>
            </a:r>
          </a:p>
          <a:p>
            <a:pPr algn="just"/>
            <a:r>
              <a:rPr lang="en-US" sz="1800" b="0" i="0" dirty="0">
                <a:solidFill>
                  <a:srgbClr val="000000"/>
                </a:solidFill>
                <a:effectLst/>
                <a:latin typeface="+mj-lt"/>
              </a:rPr>
              <a:t>LANs are used to connect personal computers to printers. </a:t>
            </a:r>
          </a:p>
          <a:p>
            <a:pPr algn="just"/>
            <a:r>
              <a:rPr lang="en-US" sz="1800" b="0" i="0" dirty="0">
                <a:solidFill>
                  <a:srgbClr val="000000"/>
                </a:solidFill>
                <a:effectLst/>
                <a:latin typeface="+mj-lt"/>
              </a:rPr>
              <a:t>LANs can also extend to a few kilometers when used by companies, where a large number of computers share a variety of resources like hardware (e.g. printers, scanners, audiovisual devices </a:t>
            </a:r>
            <a:r>
              <a:rPr lang="en-US" sz="1800" b="0" i="0" dirty="0" err="1">
                <a:solidFill>
                  <a:srgbClr val="000000"/>
                </a:solidFill>
                <a:effectLst/>
                <a:latin typeface="+mj-lt"/>
              </a:rPr>
              <a:t>etc</a:t>
            </a:r>
            <a:r>
              <a:rPr lang="en-US" sz="1800" b="0" i="0" dirty="0">
                <a:solidFill>
                  <a:srgbClr val="000000"/>
                </a:solidFill>
                <a:effectLst/>
                <a:latin typeface="+mj-lt"/>
              </a:rPr>
              <a:t>), software (e.g. application programs) and data.</a:t>
            </a:r>
          </a:p>
          <a:p>
            <a:pPr marL="0" indent="0" algn="just">
              <a:buNone/>
            </a:pPr>
            <a:r>
              <a:rPr lang="en-US" sz="1800" b="1" dirty="0">
                <a:solidFill>
                  <a:srgbClr val="000000"/>
                </a:solidFill>
                <a:latin typeface="+mj-lt"/>
              </a:rPr>
              <a:t>Features of LAN are</a:t>
            </a:r>
          </a:p>
          <a:p>
            <a:pPr algn="just"/>
            <a:r>
              <a:rPr lang="en-US" sz="1800" dirty="0">
                <a:solidFill>
                  <a:srgbClr val="000000"/>
                </a:solidFill>
                <a:latin typeface="+mj-lt"/>
              </a:rPr>
              <a:t>Network size is limited to a small geographical area, presently to a few kilometers.</a:t>
            </a:r>
          </a:p>
          <a:p>
            <a:pPr algn="just"/>
            <a:r>
              <a:rPr lang="en-US" sz="1800" dirty="0">
                <a:solidFill>
                  <a:srgbClr val="000000"/>
                </a:solidFill>
                <a:latin typeface="+mj-lt"/>
              </a:rPr>
              <a:t>Data transfer rate is generally high. They range from 100 Mbps to 1000 Mbps.</a:t>
            </a:r>
          </a:p>
          <a:p>
            <a:pPr algn="just"/>
            <a:r>
              <a:rPr lang="en-US" sz="1800" dirty="0">
                <a:solidFill>
                  <a:srgbClr val="000000"/>
                </a:solidFill>
                <a:latin typeface="+mj-lt"/>
              </a:rPr>
              <a:t>In general, a LAN uses only one type of transmission medium, commonly category 5 coaxial cables.</a:t>
            </a:r>
          </a:p>
          <a:p>
            <a:pPr algn="just"/>
            <a:r>
              <a:rPr lang="en-US" sz="1800" dirty="0">
                <a:solidFill>
                  <a:srgbClr val="000000"/>
                </a:solidFill>
                <a:latin typeface="+mj-lt"/>
              </a:rPr>
              <a:t>A LAN is distinguished from other networks by their topologies. The common topologies are bus, ring, mesh, and star.</a:t>
            </a:r>
          </a:p>
          <a:p>
            <a:pPr algn="just"/>
            <a:r>
              <a:rPr lang="en-US" sz="1800" dirty="0">
                <a:solidFill>
                  <a:srgbClr val="000000"/>
                </a:solidFill>
                <a:latin typeface="+mj-lt"/>
              </a:rPr>
              <a:t>The number of computers connected to a LAN is usually restricted. In other words, LANs are limitedly scalable.</a:t>
            </a:r>
          </a:p>
          <a:p>
            <a:pPr algn="just"/>
            <a:r>
              <a:rPr lang="en-US" sz="1800" dirty="0">
                <a:solidFill>
                  <a:srgbClr val="000000"/>
                </a:solidFill>
                <a:latin typeface="+mj-lt"/>
              </a:rPr>
              <a:t>IEEE 802.3 or Ethernet is the most common LAN. They use a wired medium in conjuncture with a switch or a hub. Originally, coaxial cables were used for communications. But now twisted pair cables and fiber optic cables are also used. Ethernet’s speed has increased from 2.9 Mbps to 400 Gbps.</a:t>
            </a:r>
          </a:p>
          <a:p>
            <a:pPr algn="just"/>
            <a:endParaRPr lang="en-US" sz="1800" b="1" dirty="0">
              <a:solidFill>
                <a:srgbClr val="000000"/>
              </a:solidFill>
              <a:latin typeface="+mj-lt"/>
            </a:endParaRPr>
          </a:p>
        </p:txBody>
      </p:sp>
      <p:sp>
        <p:nvSpPr>
          <p:cNvPr id="4" name="Date Placeholder 3">
            <a:extLst>
              <a:ext uri="{FF2B5EF4-FFF2-40B4-BE49-F238E27FC236}">
                <a16:creationId xmlns:a16="http://schemas.microsoft.com/office/drawing/2014/main" id="{3EE39CCF-3667-3A82-956C-1A231EB6BBA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BA6103FB-B9FE-B9AA-D18C-A5F9163D3D96}"/>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73</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3481AE7E-FE93-3169-F2C1-02F28C4E3715}"/>
              </a:ext>
            </a:extLst>
          </p:cNvPr>
          <p:cNvSpPr txBox="1">
            <a:spLocks/>
          </p:cNvSpPr>
          <p:nvPr/>
        </p:nvSpPr>
        <p:spPr>
          <a:xfrm>
            <a:off x="1192088" y="1097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Local Area Networks</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77FA9361-C7FE-3272-C39C-2CAC049C384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FF596A9B-B637-6177-8C22-7AD02549AEA8}"/>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0161849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05C9A-C3DB-F0E8-2437-27B22083A0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EE8472-0A17-139F-9518-DBA504D178D2}"/>
              </a:ext>
            </a:extLst>
          </p:cNvPr>
          <p:cNvSpPr>
            <a:spLocks noGrp="1"/>
          </p:cNvSpPr>
          <p:nvPr>
            <p:ph idx="1"/>
          </p:nvPr>
        </p:nvSpPr>
        <p:spPr>
          <a:xfrm>
            <a:off x="179512" y="1052736"/>
            <a:ext cx="8784976" cy="5303614"/>
          </a:xfrm>
        </p:spPr>
        <p:txBody>
          <a:bodyPr>
            <a:normAutofit/>
          </a:bodyPr>
          <a:lstStyle/>
          <a:p>
            <a:pPr marL="0" indent="0" fontAlgn="base">
              <a:buNone/>
            </a:pPr>
            <a:r>
              <a:rPr lang="en-IN" sz="1800" dirty="0">
                <a:solidFill>
                  <a:srgbClr val="273239"/>
                </a:solidFill>
                <a:latin typeface="+mj-lt"/>
              </a:rPr>
              <a:t>T</a:t>
            </a:r>
            <a:r>
              <a:rPr lang="en-IN" sz="1800" b="0" i="0" dirty="0">
                <a:solidFill>
                  <a:srgbClr val="273239"/>
                </a:solidFill>
                <a:effectLst/>
                <a:latin typeface="+mj-lt"/>
              </a:rPr>
              <a:t>ypes of Computer Networks also, like : </a:t>
            </a:r>
            <a:br>
              <a:rPr lang="en-IN" sz="1800" b="0" i="0" dirty="0">
                <a:solidFill>
                  <a:srgbClr val="273239"/>
                </a:solidFill>
                <a:effectLst/>
                <a:latin typeface="+mj-lt"/>
              </a:rPr>
            </a:br>
            <a:r>
              <a:rPr lang="en-IN" sz="1800" b="0" i="0" dirty="0">
                <a:solidFill>
                  <a:srgbClr val="273239"/>
                </a:solidFill>
                <a:effectLst/>
                <a:latin typeface="+mj-lt"/>
              </a:rPr>
              <a:t> </a:t>
            </a:r>
          </a:p>
          <a:p>
            <a:pPr algn="just" fontAlgn="base">
              <a:buFont typeface="Arial" panose="020B0604020202020204" pitchFamily="34" charset="0"/>
              <a:buChar char="•"/>
            </a:pPr>
            <a:r>
              <a:rPr lang="en-IN" sz="1800" b="0" i="0" dirty="0">
                <a:solidFill>
                  <a:srgbClr val="273239"/>
                </a:solidFill>
                <a:effectLst/>
                <a:latin typeface="+mj-lt"/>
              </a:rPr>
              <a:t>PAN (Personal Area Network)</a:t>
            </a:r>
          </a:p>
          <a:p>
            <a:pPr algn="just" fontAlgn="base">
              <a:buFont typeface="Arial" panose="020B0604020202020204" pitchFamily="34" charset="0"/>
              <a:buChar char="•"/>
            </a:pPr>
            <a:r>
              <a:rPr lang="en-IN" sz="1800" b="0" i="0" dirty="0">
                <a:solidFill>
                  <a:srgbClr val="273239"/>
                </a:solidFill>
                <a:effectLst/>
                <a:latin typeface="+mj-lt"/>
              </a:rPr>
              <a:t>SAN (Storage Area Network)</a:t>
            </a:r>
          </a:p>
          <a:p>
            <a:pPr algn="just" fontAlgn="base">
              <a:buFont typeface="Arial" panose="020B0604020202020204" pitchFamily="34" charset="0"/>
              <a:buChar char="•"/>
            </a:pPr>
            <a:r>
              <a:rPr lang="en-IN" sz="1800" b="0" i="0" dirty="0">
                <a:solidFill>
                  <a:srgbClr val="273239"/>
                </a:solidFill>
                <a:effectLst/>
                <a:latin typeface="+mj-lt"/>
              </a:rPr>
              <a:t>EPN (Enterprise Private Network)</a:t>
            </a:r>
          </a:p>
          <a:p>
            <a:pPr algn="just" fontAlgn="base">
              <a:buFont typeface="Arial" panose="020B0604020202020204" pitchFamily="34" charset="0"/>
              <a:buChar char="•"/>
            </a:pPr>
            <a:r>
              <a:rPr lang="en-IN" sz="1800" b="0" i="0" dirty="0">
                <a:solidFill>
                  <a:srgbClr val="273239"/>
                </a:solidFill>
                <a:effectLst/>
                <a:latin typeface="+mj-lt"/>
              </a:rPr>
              <a:t>VPN (Virtual Private Network)</a:t>
            </a:r>
          </a:p>
          <a:p>
            <a:pPr marL="0" indent="0" algn="just">
              <a:buNone/>
            </a:pPr>
            <a:r>
              <a:rPr lang="en-US" sz="1400" b="0" i="0" dirty="0">
                <a:solidFill>
                  <a:srgbClr val="273239"/>
                </a:solidFill>
                <a:effectLst/>
                <a:latin typeface="Nunito" pitchFamily="2" charset="0"/>
              </a:rPr>
              <a:t>PAN is a personal area network having an interconnection of personal technology devices to communicate over a short distance. It covers only less than 10 meters or 33 feet of area. </a:t>
            </a:r>
          </a:p>
          <a:p>
            <a:pPr marL="0" indent="0" algn="just">
              <a:buNone/>
            </a:pPr>
            <a:r>
              <a:rPr lang="en-US" sz="1400" b="0" i="0" dirty="0">
                <a:solidFill>
                  <a:srgbClr val="273239"/>
                </a:solidFill>
                <a:effectLst/>
                <a:latin typeface="Nunito" pitchFamily="2" charset="0"/>
              </a:rPr>
              <a:t>LAN or Local Area Network connects network devices in such a way that personal computers and workstations can share data, tools, and programs. </a:t>
            </a:r>
            <a:endParaRPr lang="en-US" sz="1400" dirty="0">
              <a:solidFill>
                <a:srgbClr val="273239"/>
              </a:solidFill>
              <a:latin typeface="Nunito" pitchFamily="2" charset="0"/>
            </a:endParaRPr>
          </a:p>
          <a:p>
            <a:pPr marL="0" indent="0" algn="just">
              <a:buNone/>
            </a:pPr>
            <a:r>
              <a:rPr lang="en-US" sz="1400" b="0" i="0" dirty="0">
                <a:solidFill>
                  <a:srgbClr val="273239"/>
                </a:solidFill>
                <a:effectLst/>
                <a:latin typeface="Nunito" pitchFamily="2" charset="0"/>
              </a:rPr>
              <a:t>MAN or Metropolitan area Network covers a larger area than that covered by a LAN and a smaller area as compared to WAN. MAN has a range of 5-50km. </a:t>
            </a:r>
          </a:p>
          <a:p>
            <a:pPr marL="0" indent="0" algn="just">
              <a:buNone/>
            </a:pPr>
            <a:r>
              <a:rPr lang="en-US" sz="1400" b="0" i="0" dirty="0">
                <a:solidFill>
                  <a:srgbClr val="273239"/>
                </a:solidFill>
                <a:effectLst/>
                <a:latin typeface="Nunito" pitchFamily="2" charset="0"/>
              </a:rPr>
              <a:t>WAN or Wide Area Network is a computer network that extends over a large geographical area, although it might be confined within the bounds of a state or country. WAN has a range of above 50 km.</a:t>
            </a:r>
            <a:endParaRPr lang="en-US" sz="1400" dirty="0">
              <a:solidFill>
                <a:srgbClr val="273239"/>
              </a:solidFill>
              <a:latin typeface="Nunito" pitchFamily="2" charset="0"/>
            </a:endParaRPr>
          </a:p>
          <a:p>
            <a:pPr marL="0" indent="0" algn="just">
              <a:buNone/>
            </a:pPr>
            <a:endParaRPr lang="en-US" sz="1800" b="1" dirty="0">
              <a:solidFill>
                <a:srgbClr val="000000"/>
              </a:solidFill>
              <a:latin typeface="+mj-lt"/>
            </a:endParaRPr>
          </a:p>
        </p:txBody>
      </p:sp>
      <p:sp>
        <p:nvSpPr>
          <p:cNvPr id="4" name="Date Placeholder 3">
            <a:extLst>
              <a:ext uri="{FF2B5EF4-FFF2-40B4-BE49-F238E27FC236}">
                <a16:creationId xmlns:a16="http://schemas.microsoft.com/office/drawing/2014/main" id="{009882EA-F617-822D-08BB-09761A626FC7}"/>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376E0106-2233-FBBF-27B2-06AB67E68D81}"/>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74</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AAFF971F-BD21-C37F-36A9-75B7BDBA3AFB}"/>
              </a:ext>
            </a:extLst>
          </p:cNvPr>
          <p:cNvSpPr txBox="1">
            <a:spLocks/>
          </p:cNvSpPr>
          <p:nvPr/>
        </p:nvSpPr>
        <p:spPr>
          <a:xfrm>
            <a:off x="1192088" y="1097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Local Area Networks</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0AB38837-0FB2-D5AB-5C44-CF5D501D7CE6}"/>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4D4398AA-EBE8-E15C-B626-D23E3E5C47BB}"/>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4006908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0D93A-CC18-3B00-02A0-841AC5073C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42275-88FC-3B9F-A21B-913BF083A970}"/>
              </a:ext>
            </a:extLst>
          </p:cNvPr>
          <p:cNvSpPr>
            <a:spLocks noGrp="1"/>
          </p:cNvSpPr>
          <p:nvPr>
            <p:ph idx="1"/>
          </p:nvPr>
        </p:nvSpPr>
        <p:spPr>
          <a:xfrm>
            <a:off x="323528" y="1052736"/>
            <a:ext cx="8640960" cy="5377549"/>
          </a:xfrm>
        </p:spPr>
        <p:txBody>
          <a:bodyPr>
            <a:normAutofit/>
          </a:bodyPr>
          <a:lstStyle/>
          <a:p>
            <a:pPr marL="0" indent="0" algn="just">
              <a:buNone/>
            </a:pPr>
            <a:r>
              <a:rPr lang="en-US" sz="1800" b="1" i="0" dirty="0">
                <a:solidFill>
                  <a:srgbClr val="273239"/>
                </a:solidFill>
                <a:effectLst/>
                <a:latin typeface="+mj-lt"/>
              </a:rPr>
              <a:t>Channel allocation</a:t>
            </a:r>
            <a:r>
              <a:rPr lang="en-US" sz="1800" b="0" i="0" dirty="0">
                <a:solidFill>
                  <a:srgbClr val="273239"/>
                </a:solidFill>
                <a:effectLst/>
                <a:latin typeface="+mj-lt"/>
              </a:rPr>
              <a:t> is a process in which a single channel is divided and allotted to multiple users in order to carry user specific tasks. </a:t>
            </a:r>
          </a:p>
          <a:p>
            <a:pPr marL="0" indent="0" algn="just">
              <a:buNone/>
            </a:pPr>
            <a:r>
              <a:rPr lang="en-US" sz="1800" b="0" i="0" dirty="0">
                <a:solidFill>
                  <a:srgbClr val="273239"/>
                </a:solidFill>
                <a:effectLst/>
                <a:latin typeface="+mj-lt"/>
              </a:rPr>
              <a:t>there are N number of users and channel is divided into N equal-sized sub channels, Each user is assigned one portion.</a:t>
            </a:r>
          </a:p>
          <a:p>
            <a:pPr marL="0" indent="0" algn="just">
              <a:buNone/>
            </a:pPr>
            <a:r>
              <a:rPr lang="en-US" sz="1800" b="0" i="0" dirty="0">
                <a:solidFill>
                  <a:srgbClr val="273239"/>
                </a:solidFill>
                <a:effectLst/>
                <a:latin typeface="+mj-lt"/>
              </a:rPr>
              <a:t>Multiplexing can be used as it is a simple and efficient channel bandwidth allocating technique. </a:t>
            </a:r>
            <a:endParaRPr lang="en-US" sz="1800" dirty="0">
              <a:solidFill>
                <a:srgbClr val="273239"/>
              </a:solidFill>
              <a:latin typeface="+mj-lt"/>
            </a:endParaRPr>
          </a:p>
          <a:p>
            <a:pPr marL="0" indent="0" algn="just">
              <a:buNone/>
            </a:pPr>
            <a:r>
              <a:rPr lang="en-US" sz="1800" b="0" i="0" dirty="0">
                <a:solidFill>
                  <a:srgbClr val="273239"/>
                </a:solidFill>
                <a:effectLst/>
                <a:latin typeface="+mj-lt"/>
              </a:rPr>
              <a:t>Channel allocation problem can be solved by two schemes: Static Channel Allocation in LANs and MANs, and Dynamic Channel Allocation. </a:t>
            </a:r>
            <a:endParaRPr lang="en-US" sz="1800" dirty="0">
              <a:solidFill>
                <a:srgbClr val="273239"/>
              </a:solidFill>
              <a:latin typeface="+mj-lt"/>
            </a:endParaRPr>
          </a:p>
          <a:p>
            <a:pPr marL="0" indent="0" algn="just">
              <a:buNone/>
            </a:pPr>
            <a:endParaRPr lang="en-US" sz="1400" b="0" i="0" dirty="0">
              <a:solidFill>
                <a:srgbClr val="273239"/>
              </a:solidFill>
              <a:effectLst/>
              <a:latin typeface="Nunito" pitchFamily="2" charset="0"/>
            </a:endParaRPr>
          </a:p>
          <a:p>
            <a:pPr marL="0" indent="0" algn="just">
              <a:buNone/>
            </a:pPr>
            <a:endParaRPr lang="en-US" sz="1800" b="1" dirty="0">
              <a:solidFill>
                <a:srgbClr val="000000"/>
              </a:solidFill>
              <a:latin typeface="+mj-lt"/>
            </a:endParaRPr>
          </a:p>
        </p:txBody>
      </p:sp>
      <p:sp>
        <p:nvSpPr>
          <p:cNvPr id="4" name="Date Placeholder 3">
            <a:extLst>
              <a:ext uri="{FF2B5EF4-FFF2-40B4-BE49-F238E27FC236}">
                <a16:creationId xmlns:a16="http://schemas.microsoft.com/office/drawing/2014/main" id="{9F73C847-27E0-5915-D36F-3C8E16B96A36}"/>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4DCE078C-693B-EBF7-5E4A-4F1FF994F1F0}"/>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75</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E15FBDC6-5FBB-E9BD-E4CD-CA3F0EBE8DC4}"/>
              </a:ext>
            </a:extLst>
          </p:cNvPr>
          <p:cNvSpPr txBox="1">
            <a:spLocks/>
          </p:cNvSpPr>
          <p:nvPr/>
        </p:nvSpPr>
        <p:spPr>
          <a:xfrm>
            <a:off x="1192088" y="1097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i="0" dirty="0">
                <a:solidFill>
                  <a:srgbClr val="273239"/>
                </a:solidFill>
                <a:effectLst/>
                <a:latin typeface="Nunito" pitchFamily="2" charset="0"/>
              </a:rPr>
              <a:t>Channel allocation</a:t>
            </a:r>
            <a:r>
              <a:rPr lang="en-US" sz="3200" b="0" i="0" dirty="0">
                <a:solidFill>
                  <a:srgbClr val="273239"/>
                </a:solidFill>
                <a:effectLst/>
                <a:latin typeface="Nunito" pitchFamily="2" charset="0"/>
              </a:rPr>
              <a:t> </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B9D3D041-AE5E-8D36-9092-261A02386888}"/>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941200F8-B495-9241-B229-15C4CD501787}"/>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pic>
        <p:nvPicPr>
          <p:cNvPr id="5" name="Picture 4">
            <a:extLst>
              <a:ext uri="{FF2B5EF4-FFF2-40B4-BE49-F238E27FC236}">
                <a16:creationId xmlns:a16="http://schemas.microsoft.com/office/drawing/2014/main" id="{98D3D181-EBAD-470E-1D67-825DDD72A382}"/>
              </a:ext>
            </a:extLst>
          </p:cNvPr>
          <p:cNvPicPr>
            <a:picLocks noChangeAspect="1"/>
          </p:cNvPicPr>
          <p:nvPr/>
        </p:nvPicPr>
        <p:blipFill>
          <a:blip r:embed="rId3"/>
          <a:stretch>
            <a:fillRect/>
          </a:stretch>
        </p:blipFill>
        <p:spPr>
          <a:xfrm>
            <a:off x="1183704" y="3577783"/>
            <a:ext cx="6382078" cy="1701887"/>
          </a:xfrm>
          <a:prstGeom prst="rect">
            <a:avLst/>
          </a:prstGeom>
          <a:ln>
            <a:solidFill>
              <a:schemeClr val="tx2"/>
            </a:solidFill>
          </a:ln>
        </p:spPr>
      </p:pic>
    </p:spTree>
    <p:extLst>
      <p:ext uri="{BB962C8B-B14F-4D97-AF65-F5344CB8AC3E}">
        <p14:creationId xmlns:p14="http://schemas.microsoft.com/office/powerpoint/2010/main" val="8312316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54E0F-C9DB-6902-79A6-F09F8D6AA44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A45F6-975A-4E74-4F58-5758A3F21697}"/>
              </a:ext>
            </a:extLst>
          </p:cNvPr>
          <p:cNvSpPr>
            <a:spLocks noGrp="1"/>
          </p:cNvSpPr>
          <p:nvPr>
            <p:ph idx="1"/>
          </p:nvPr>
        </p:nvSpPr>
        <p:spPr>
          <a:xfrm>
            <a:off x="323528" y="1052736"/>
            <a:ext cx="8640960" cy="5377549"/>
          </a:xfrm>
        </p:spPr>
        <p:txBody>
          <a:bodyPr>
            <a:normAutofit/>
          </a:bodyPr>
          <a:lstStyle/>
          <a:p>
            <a:pPr marL="0" indent="0">
              <a:buNone/>
            </a:pPr>
            <a:r>
              <a:rPr lang="en-US" sz="2000" b="1" i="0" dirty="0">
                <a:solidFill>
                  <a:srgbClr val="273239"/>
                </a:solidFill>
                <a:effectLst/>
                <a:latin typeface="+mj-lt"/>
              </a:rPr>
              <a:t>Static Channel Allocation in LANs and MANs</a:t>
            </a:r>
            <a:r>
              <a:rPr lang="en-US" sz="1800" b="1" i="0" dirty="0">
                <a:solidFill>
                  <a:srgbClr val="273239"/>
                </a:solidFill>
                <a:effectLst/>
                <a:latin typeface="+mj-lt"/>
              </a:rPr>
              <a:t>:</a:t>
            </a:r>
            <a:r>
              <a:rPr lang="en-US" sz="1800" b="0" i="0" dirty="0">
                <a:solidFill>
                  <a:srgbClr val="273239"/>
                </a:solidFill>
                <a:effectLst/>
                <a:latin typeface="+mj-lt"/>
              </a:rPr>
              <a:t> </a:t>
            </a:r>
            <a:br>
              <a:rPr lang="en-US" sz="1800" dirty="0">
                <a:latin typeface="+mj-lt"/>
              </a:rPr>
            </a:br>
            <a:r>
              <a:rPr lang="en-US" sz="1800" b="0" i="0" dirty="0">
                <a:solidFill>
                  <a:srgbClr val="273239"/>
                </a:solidFill>
                <a:effectLst/>
                <a:latin typeface="+mj-lt"/>
              </a:rPr>
              <a:t>It is the classical or traditional approach of allocating a single channel among multiple competing users using </a:t>
            </a:r>
            <a:r>
              <a:rPr lang="en-US" sz="1800" b="0" i="0" u="sng" dirty="0">
                <a:effectLst/>
                <a:latin typeface="+mj-lt"/>
                <a:hlinkClick r:id="rId2"/>
              </a:rPr>
              <a:t>Frequency Division Multiplexing (FDM)</a:t>
            </a:r>
            <a:r>
              <a:rPr lang="en-US" sz="1800" b="0" i="0" dirty="0">
                <a:solidFill>
                  <a:srgbClr val="273239"/>
                </a:solidFill>
                <a:effectLst/>
                <a:latin typeface="+mj-lt"/>
              </a:rPr>
              <a:t>. </a:t>
            </a:r>
          </a:p>
          <a:p>
            <a:pPr marL="0" indent="0">
              <a:buNone/>
            </a:pPr>
            <a:r>
              <a:rPr lang="en-US" sz="1800" b="0" i="0" dirty="0">
                <a:solidFill>
                  <a:srgbClr val="273239"/>
                </a:solidFill>
                <a:effectLst/>
                <a:latin typeface="+mj-lt"/>
              </a:rPr>
              <a:t>there are N users, the frequency channel is divided into N equal sized portions (bandwidth), each user being assigned one portion. </a:t>
            </a:r>
          </a:p>
          <a:p>
            <a:pPr marL="0" indent="0" algn="l" fontAlgn="base">
              <a:buNone/>
            </a:pPr>
            <a:r>
              <a:rPr lang="en-US" sz="2000" b="1" i="0" dirty="0">
                <a:solidFill>
                  <a:srgbClr val="273239"/>
                </a:solidFill>
                <a:effectLst/>
                <a:latin typeface="+mj-lt"/>
              </a:rPr>
              <a:t>Dynamic Channel Allocation:</a:t>
            </a:r>
            <a:r>
              <a:rPr lang="en-US" sz="2000" b="0" i="0" dirty="0">
                <a:solidFill>
                  <a:srgbClr val="273239"/>
                </a:solidFill>
                <a:effectLst/>
                <a:latin typeface="+mj-lt"/>
              </a:rPr>
              <a:t> </a:t>
            </a:r>
          </a:p>
          <a:p>
            <a:pPr marL="0" indent="0" algn="l" rtl="0" fontAlgn="base">
              <a:buNone/>
            </a:pPr>
            <a:r>
              <a:rPr lang="en-US" sz="1800" b="0" i="0" dirty="0">
                <a:solidFill>
                  <a:srgbClr val="273239"/>
                </a:solidFill>
                <a:effectLst/>
                <a:latin typeface="+mj-lt"/>
              </a:rPr>
              <a:t>In dynamic channel allocation scheme, frequency bands are not permanently assigned to the users. Instead channels are allotted to users dynamically as needed, from a central pool. The allocation is done considering a number of parameters so that transmission interference is minimized.</a:t>
            </a:r>
          </a:p>
          <a:p>
            <a:pPr marL="0" indent="0" algn="l" rtl="0" fontAlgn="base">
              <a:buNone/>
            </a:pPr>
            <a:r>
              <a:rPr lang="en-US" sz="1800" dirty="0">
                <a:solidFill>
                  <a:srgbClr val="273239"/>
                </a:solidFill>
                <a:latin typeface="+mj-lt"/>
              </a:rPr>
              <a:t>  Dynamic channel allocation is further divided into:</a:t>
            </a:r>
          </a:p>
          <a:p>
            <a:pPr algn="l" fontAlgn="base">
              <a:buFont typeface="+mj-lt"/>
              <a:buAutoNum type="arabicPeriod"/>
            </a:pPr>
            <a:r>
              <a:rPr lang="en-US" sz="1800" dirty="0">
                <a:solidFill>
                  <a:srgbClr val="273239"/>
                </a:solidFill>
                <a:latin typeface="+mj-lt"/>
              </a:rPr>
              <a:t>Centralized Allocation</a:t>
            </a:r>
          </a:p>
          <a:p>
            <a:pPr algn="l" fontAlgn="base">
              <a:buFont typeface="+mj-lt"/>
              <a:buAutoNum type="arabicPeriod" startAt="2"/>
            </a:pPr>
            <a:r>
              <a:rPr lang="en-US" sz="1800" dirty="0">
                <a:solidFill>
                  <a:srgbClr val="273239"/>
                </a:solidFill>
                <a:latin typeface="+mj-lt"/>
              </a:rPr>
              <a:t>Distributed Allocation </a:t>
            </a:r>
          </a:p>
          <a:p>
            <a:pPr marL="0" indent="0">
              <a:buNone/>
            </a:pPr>
            <a:endParaRPr lang="en-US" sz="1800" dirty="0">
              <a:solidFill>
                <a:srgbClr val="273239"/>
              </a:solidFill>
              <a:latin typeface="+mj-lt"/>
            </a:endParaRPr>
          </a:p>
          <a:p>
            <a:pPr marL="0" indent="0">
              <a:buNone/>
            </a:pPr>
            <a:endParaRPr lang="en-US" sz="1800" dirty="0">
              <a:solidFill>
                <a:srgbClr val="273239"/>
              </a:solidFill>
              <a:latin typeface="+mj-lt"/>
            </a:endParaRPr>
          </a:p>
          <a:p>
            <a:pPr marL="0" indent="0" algn="just">
              <a:buNone/>
            </a:pPr>
            <a:endParaRPr lang="en-US" sz="1400" b="0" i="0" dirty="0">
              <a:solidFill>
                <a:srgbClr val="273239"/>
              </a:solidFill>
              <a:effectLst/>
              <a:latin typeface="Nunito" pitchFamily="2" charset="0"/>
            </a:endParaRPr>
          </a:p>
          <a:p>
            <a:pPr marL="0" indent="0" algn="just">
              <a:buNone/>
            </a:pPr>
            <a:endParaRPr lang="en-US" sz="1800" b="1" dirty="0">
              <a:solidFill>
                <a:srgbClr val="000000"/>
              </a:solidFill>
              <a:latin typeface="+mj-lt"/>
            </a:endParaRPr>
          </a:p>
        </p:txBody>
      </p:sp>
      <p:sp>
        <p:nvSpPr>
          <p:cNvPr id="4" name="Date Placeholder 3">
            <a:extLst>
              <a:ext uri="{FF2B5EF4-FFF2-40B4-BE49-F238E27FC236}">
                <a16:creationId xmlns:a16="http://schemas.microsoft.com/office/drawing/2014/main" id="{73CC1B51-6BC5-B2E0-2C99-0AF538A1B71A}"/>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675EEB75-7C73-27B8-E758-F3C92AC3A465}"/>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76</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C11AFA50-139A-84EE-27A7-50145EDBF379}"/>
              </a:ext>
            </a:extLst>
          </p:cNvPr>
          <p:cNvSpPr txBox="1">
            <a:spLocks/>
          </p:cNvSpPr>
          <p:nvPr/>
        </p:nvSpPr>
        <p:spPr>
          <a:xfrm>
            <a:off x="1192088" y="1097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i="0" dirty="0">
                <a:solidFill>
                  <a:srgbClr val="273239"/>
                </a:solidFill>
                <a:effectLst/>
                <a:latin typeface="Nunito" pitchFamily="2" charset="0"/>
              </a:rPr>
              <a:t>Channel allocation</a:t>
            </a:r>
            <a:r>
              <a:rPr lang="en-US" sz="3200" b="0" i="0" dirty="0">
                <a:solidFill>
                  <a:srgbClr val="273239"/>
                </a:solidFill>
                <a:effectLst/>
                <a:latin typeface="Nunito" pitchFamily="2" charset="0"/>
              </a:rPr>
              <a:t> </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9975700A-D60B-8C1B-51DC-8D4F5867EB76}"/>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E4615311-CB06-4AE9-6271-F5EA5494060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310591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C68F-6182-7700-ACE5-93A8A0EBD1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6BBBA-7DAF-CF70-0217-C7A6B6D91000}"/>
              </a:ext>
            </a:extLst>
          </p:cNvPr>
          <p:cNvSpPr>
            <a:spLocks noGrp="1"/>
          </p:cNvSpPr>
          <p:nvPr>
            <p:ph idx="1"/>
          </p:nvPr>
        </p:nvSpPr>
        <p:spPr>
          <a:xfrm>
            <a:off x="323528" y="706391"/>
            <a:ext cx="7841703" cy="5682448"/>
          </a:xfrm>
        </p:spPr>
        <p:txBody>
          <a:bodyPr>
            <a:normAutofit/>
          </a:bodyPr>
          <a:lstStyle/>
          <a:p>
            <a:pPr marL="0" indent="0" algn="just">
              <a:buNone/>
            </a:pPr>
            <a:endParaRPr lang="en-US" sz="1400" b="0" i="0" dirty="0">
              <a:solidFill>
                <a:srgbClr val="000000"/>
              </a:solidFill>
              <a:effectLst/>
              <a:latin typeface="Verdana" panose="020B0604030504040204" pitchFamily="34" charset="0"/>
            </a:endParaRPr>
          </a:p>
          <a:p>
            <a:pPr marL="0" indent="0" algn="just">
              <a:buNone/>
            </a:pPr>
            <a:r>
              <a:rPr lang="en-US" sz="2000" b="0" i="0" dirty="0">
                <a:solidFill>
                  <a:srgbClr val="000000"/>
                </a:solidFill>
                <a:effectLst/>
                <a:latin typeface="Verdana" panose="020B0604030504040204" pitchFamily="34" charset="0"/>
              </a:rPr>
              <a:t>Network switching is the process of forwarding data frames or packets from one port to another leading to data transmission from source to destination. </a:t>
            </a:r>
          </a:p>
          <a:p>
            <a:pPr marL="0" indent="0" algn="just">
              <a:buNone/>
            </a:pPr>
            <a:r>
              <a:rPr lang="en-US" sz="2000" b="0" i="0" dirty="0">
                <a:solidFill>
                  <a:srgbClr val="000000"/>
                </a:solidFill>
                <a:effectLst/>
                <a:latin typeface="Verdana" panose="020B0604030504040204" pitchFamily="34" charset="0"/>
              </a:rPr>
              <a:t>Data link layer is the second layer of the Open System Interconnections (OSI) model whose function is to divide the stream of bits from physical layer into data frames and transmit the frames according to switching requirements.</a:t>
            </a:r>
          </a:p>
          <a:p>
            <a:pPr marL="0" indent="0" algn="just">
              <a:buNone/>
            </a:pPr>
            <a:r>
              <a:rPr lang="en-US" sz="2000" b="0" i="0" dirty="0">
                <a:solidFill>
                  <a:srgbClr val="000000"/>
                </a:solidFill>
                <a:effectLst/>
                <a:latin typeface="Verdana" panose="020B0604030504040204" pitchFamily="34" charset="0"/>
              </a:rPr>
              <a:t> Switching in data link layer is done by network devices called </a:t>
            </a:r>
            <a:r>
              <a:rPr lang="en-US" sz="2000" b="1" i="0" dirty="0">
                <a:solidFill>
                  <a:srgbClr val="000000"/>
                </a:solidFill>
                <a:effectLst/>
                <a:latin typeface="Verdana" panose="020B0604030504040204" pitchFamily="34" charset="0"/>
              </a:rPr>
              <a:t>bridges</a:t>
            </a:r>
            <a:r>
              <a:rPr lang="en-US" sz="2000" b="0" i="0" dirty="0">
                <a:solidFill>
                  <a:srgbClr val="000000"/>
                </a:solidFill>
                <a:effectLst/>
                <a:latin typeface="Verdana" panose="020B0604030504040204" pitchFamily="34" charset="0"/>
              </a:rPr>
              <a:t>.</a:t>
            </a:r>
          </a:p>
          <a:p>
            <a:pPr marL="0" indent="0" algn="l">
              <a:buNone/>
            </a:pPr>
            <a:endParaRPr lang="en-US" sz="1400" dirty="0">
              <a:solidFill>
                <a:srgbClr val="000000"/>
              </a:solidFill>
              <a:latin typeface="Verdana" panose="020B0604030504040204" pitchFamily="34" charset="0"/>
            </a:endParaRPr>
          </a:p>
          <a:p>
            <a:pPr marL="0" indent="0">
              <a:buNone/>
            </a:pPr>
            <a:endParaRPr lang="en-US" sz="1800" dirty="0">
              <a:solidFill>
                <a:srgbClr val="273239"/>
              </a:solidFill>
              <a:latin typeface="+mj-lt"/>
            </a:endParaRPr>
          </a:p>
          <a:p>
            <a:pPr marL="0" indent="0">
              <a:buNone/>
            </a:pPr>
            <a:endParaRPr lang="en-US" sz="1800" dirty="0">
              <a:solidFill>
                <a:srgbClr val="273239"/>
              </a:solidFill>
              <a:latin typeface="+mj-lt"/>
            </a:endParaRPr>
          </a:p>
          <a:p>
            <a:pPr marL="0" indent="0" algn="just">
              <a:buNone/>
            </a:pPr>
            <a:endParaRPr lang="en-US" sz="1400" b="0" i="0" dirty="0">
              <a:solidFill>
                <a:srgbClr val="273239"/>
              </a:solidFill>
              <a:effectLst/>
              <a:latin typeface="Nunito" pitchFamily="2" charset="0"/>
            </a:endParaRPr>
          </a:p>
          <a:p>
            <a:pPr marL="0" indent="0" algn="just">
              <a:buNone/>
            </a:pPr>
            <a:endParaRPr lang="en-US" sz="1800" b="1" dirty="0">
              <a:solidFill>
                <a:srgbClr val="000000"/>
              </a:solidFill>
              <a:latin typeface="+mj-lt"/>
            </a:endParaRPr>
          </a:p>
        </p:txBody>
      </p:sp>
      <p:sp>
        <p:nvSpPr>
          <p:cNvPr id="4" name="Date Placeholder 3">
            <a:extLst>
              <a:ext uri="{FF2B5EF4-FFF2-40B4-BE49-F238E27FC236}">
                <a16:creationId xmlns:a16="http://schemas.microsoft.com/office/drawing/2014/main" id="{C55B9548-E7A2-1EBF-D2DC-45F9B4FB6D5C}"/>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82C4B6CA-A518-9A0E-A5CE-5F30F5B00F86}"/>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77</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D2BA3CB5-1324-8F24-084C-6CC41500098F}"/>
              </a:ext>
            </a:extLst>
          </p:cNvPr>
          <p:cNvSpPr txBox="1">
            <a:spLocks/>
          </p:cNvSpPr>
          <p:nvPr/>
        </p:nvSpPr>
        <p:spPr>
          <a:xfrm>
            <a:off x="1192088" y="1097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Link layer switches &amp; bridges</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92454A5F-3976-C996-372E-D75F693FAEA1}"/>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4E89A3FC-BC30-01C7-B02E-7C948C57DB5F}"/>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Tree>
    <p:extLst>
      <p:ext uri="{BB962C8B-B14F-4D97-AF65-F5344CB8AC3E}">
        <p14:creationId xmlns:p14="http://schemas.microsoft.com/office/powerpoint/2010/main" val="3206043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7754B-BE75-8C52-D6A3-01BC58F9424A}"/>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005596C-E229-6EC8-8CCF-8CE511FD82EF}"/>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8D63616F-1EF9-F72D-9BCB-EF18907BF315}"/>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78</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A84BE8B5-D6E1-3DC3-E8FD-7B72DEF0603B}"/>
              </a:ext>
            </a:extLst>
          </p:cNvPr>
          <p:cNvSpPr txBox="1">
            <a:spLocks/>
          </p:cNvSpPr>
          <p:nvPr/>
        </p:nvSpPr>
        <p:spPr>
          <a:xfrm>
            <a:off x="1192088" y="1097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Link layer switches &amp; bridges</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28A43A03-158C-E99A-2AA4-ED8B61E51D56}"/>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4542650B-5DA0-54D0-4362-22C16CC5C96D}"/>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
        <p:nvSpPr>
          <p:cNvPr id="2" name="Content Placeholder 1">
            <a:extLst>
              <a:ext uri="{FF2B5EF4-FFF2-40B4-BE49-F238E27FC236}">
                <a16:creationId xmlns:a16="http://schemas.microsoft.com/office/drawing/2014/main" id="{332A98F9-36AB-CC55-E4DD-FF6F416B0049}"/>
              </a:ext>
            </a:extLst>
          </p:cNvPr>
          <p:cNvSpPr>
            <a:spLocks noGrp="1"/>
          </p:cNvSpPr>
          <p:nvPr>
            <p:ph idx="1"/>
          </p:nvPr>
        </p:nvSpPr>
        <p:spPr>
          <a:xfrm>
            <a:off x="457200" y="1124744"/>
            <a:ext cx="8229600" cy="5001419"/>
          </a:xfrm>
        </p:spPr>
        <p:txBody>
          <a:bodyPr/>
          <a:lstStyle/>
          <a:p>
            <a:pPr marL="0" indent="0" algn="l">
              <a:buNone/>
            </a:pPr>
            <a:r>
              <a:rPr lang="en-US" sz="2400" b="1" dirty="0">
                <a:solidFill>
                  <a:srgbClr val="000000"/>
                </a:solidFill>
                <a:latin typeface="Verdana" panose="020B0604030504040204" pitchFamily="34" charset="0"/>
              </a:rPr>
              <a:t>Bridges</a:t>
            </a:r>
          </a:p>
          <a:p>
            <a:pPr algn="just"/>
            <a:r>
              <a:rPr lang="en-US" sz="1800" dirty="0">
                <a:solidFill>
                  <a:srgbClr val="000000"/>
                </a:solidFill>
                <a:latin typeface="Verdana" panose="020B0604030504040204" pitchFamily="34" charset="0"/>
              </a:rPr>
              <a:t>A data link layer bridge connects multiple LANs (local area networks) together to form a larger LAN. This process of aggregating networks is called network bridging. A bridge connects the different components so that they appear as parts of a single network.</a:t>
            </a:r>
          </a:p>
          <a:p>
            <a:pPr algn="just"/>
            <a:endParaRPr lang="en-US" sz="2400" dirty="0">
              <a:solidFill>
                <a:srgbClr val="000000"/>
              </a:solidFill>
              <a:latin typeface="Verdana" panose="020B0604030504040204" pitchFamily="34" charset="0"/>
            </a:endParaRPr>
          </a:p>
          <a:p>
            <a:pPr marL="0" indent="0" algn="just">
              <a:buNone/>
            </a:pPr>
            <a:endParaRPr lang="en-US" sz="2400" dirty="0">
              <a:solidFill>
                <a:srgbClr val="000000"/>
              </a:solidFill>
              <a:latin typeface="Verdana" panose="020B0604030504040204" pitchFamily="34" charset="0"/>
            </a:endParaRPr>
          </a:p>
          <a:p>
            <a:endParaRPr lang="en-IN" dirty="0"/>
          </a:p>
        </p:txBody>
      </p:sp>
      <p:pic>
        <p:nvPicPr>
          <p:cNvPr id="6" name="Picture 5">
            <a:extLst>
              <a:ext uri="{FF2B5EF4-FFF2-40B4-BE49-F238E27FC236}">
                <a16:creationId xmlns:a16="http://schemas.microsoft.com/office/drawing/2014/main" id="{CB31BE78-DE28-28CC-459D-74F5BFC3906A}"/>
              </a:ext>
            </a:extLst>
          </p:cNvPr>
          <p:cNvPicPr>
            <a:picLocks noChangeAspect="1"/>
          </p:cNvPicPr>
          <p:nvPr/>
        </p:nvPicPr>
        <p:blipFill>
          <a:blip r:embed="rId3"/>
          <a:stretch>
            <a:fillRect/>
          </a:stretch>
        </p:blipFill>
        <p:spPr>
          <a:xfrm>
            <a:off x="3203849" y="2883958"/>
            <a:ext cx="3349352" cy="2849298"/>
          </a:xfrm>
          <a:prstGeom prst="rect">
            <a:avLst/>
          </a:prstGeom>
        </p:spPr>
      </p:pic>
    </p:spTree>
    <p:extLst>
      <p:ext uri="{BB962C8B-B14F-4D97-AF65-F5344CB8AC3E}">
        <p14:creationId xmlns:p14="http://schemas.microsoft.com/office/powerpoint/2010/main" val="15715802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A634C-5219-242B-D32B-0BB93EE7386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1FE3F7B-F48F-3596-D94C-17BDE8083A74}"/>
              </a:ext>
            </a:extLst>
          </p:cNvPr>
          <p:cNvSpPr>
            <a:spLocks noGrp="1"/>
          </p:cNvSpPr>
          <p:nvPr>
            <p:ph type="dt" sz="half" idx="10"/>
          </p:nvPr>
        </p:nvSpPr>
        <p:spPr/>
        <p:txBody>
          <a:bodyPr/>
          <a:lstStyle/>
          <a:p>
            <a:fld id="{583A8D7C-D5F8-4B3B-8031-923AC8F16F1F}"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0" name="Slide Number Placeholder 9">
            <a:extLst>
              <a:ext uri="{FF2B5EF4-FFF2-40B4-BE49-F238E27FC236}">
                <a16:creationId xmlns:a16="http://schemas.microsoft.com/office/drawing/2014/main" id="{63CA87DF-9490-06D2-DF9E-AD6107E903A0}"/>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79</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9C2C82B7-E280-361C-DE35-FA1F6FAEB7AC}"/>
              </a:ext>
            </a:extLst>
          </p:cNvPr>
          <p:cNvSpPr txBox="1">
            <a:spLocks/>
          </p:cNvSpPr>
          <p:nvPr/>
        </p:nvSpPr>
        <p:spPr>
          <a:xfrm>
            <a:off x="1192088" y="1097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Link layer switches &amp; bridges</a:t>
            </a:r>
            <a:endParaRPr lang="en-IN" sz="3200" b="1" kern="100" dirty="0">
              <a:effectLst/>
              <a:latin typeface="Sitka Text Semibold" pitchFamily="2" charset="0"/>
              <a:ea typeface="Calibri" panose="020F0502020204030204" pitchFamily="34"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id="{F97C686B-464B-EFED-62D8-1D934CEDE7C3}"/>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Footer Placeholder 12">
            <a:extLst>
              <a:ext uri="{FF2B5EF4-FFF2-40B4-BE49-F238E27FC236}">
                <a16:creationId xmlns:a16="http://schemas.microsoft.com/office/drawing/2014/main" id="{FE7793C6-C076-EBC9-9D18-82A37958398B}"/>
              </a:ext>
            </a:extLst>
          </p:cNvPr>
          <p:cNvSpPr>
            <a:spLocks noGrp="1"/>
          </p:cNvSpPr>
          <p:nvPr>
            <p:ph type="ftr" sz="quarter" idx="11"/>
          </p:nvPr>
        </p:nvSpPr>
        <p:spPr>
          <a:xfrm>
            <a:off x="2286000" y="6248400"/>
            <a:ext cx="5029200" cy="365125"/>
          </a:xfrm>
        </p:spPr>
        <p:txBody>
          <a:bodyPr/>
          <a:lstStyle/>
          <a:p>
            <a:pPr>
              <a:defRPr/>
            </a:pPr>
            <a:r>
              <a:rPr lang="en-US" dirty="0"/>
              <a:t>ACSE0602                  CN                UNIT 2</a:t>
            </a:r>
          </a:p>
        </p:txBody>
      </p:sp>
      <p:sp>
        <p:nvSpPr>
          <p:cNvPr id="2" name="Content Placeholder 1">
            <a:extLst>
              <a:ext uri="{FF2B5EF4-FFF2-40B4-BE49-F238E27FC236}">
                <a16:creationId xmlns:a16="http://schemas.microsoft.com/office/drawing/2014/main" id="{801EC324-F8CE-D4DF-574F-8E83C2CCBE98}"/>
              </a:ext>
            </a:extLst>
          </p:cNvPr>
          <p:cNvSpPr>
            <a:spLocks noGrp="1"/>
          </p:cNvSpPr>
          <p:nvPr>
            <p:ph idx="1"/>
          </p:nvPr>
        </p:nvSpPr>
        <p:spPr>
          <a:xfrm>
            <a:off x="457200" y="1042873"/>
            <a:ext cx="8229600" cy="5001419"/>
          </a:xfrm>
        </p:spPr>
        <p:txBody>
          <a:bodyPr>
            <a:normAutofit lnSpcReduction="10000"/>
          </a:bodyPr>
          <a:lstStyle/>
          <a:p>
            <a:pPr marL="0" indent="0" algn="l">
              <a:buNone/>
            </a:pPr>
            <a:r>
              <a:rPr lang="en-US" sz="1900" b="1" i="0" dirty="0">
                <a:solidFill>
                  <a:srgbClr val="000000"/>
                </a:solidFill>
                <a:effectLst/>
                <a:latin typeface="+mj-lt"/>
              </a:rPr>
              <a:t>Switching by Bridges</a:t>
            </a:r>
          </a:p>
          <a:p>
            <a:pPr algn="just"/>
            <a:r>
              <a:rPr lang="en-US" sz="1900" b="0" i="0" dirty="0">
                <a:solidFill>
                  <a:srgbClr val="000000"/>
                </a:solidFill>
                <a:effectLst/>
                <a:latin typeface="+mj-lt"/>
              </a:rPr>
              <a:t>When a data frame arrives at a particular port of a bridge, the bridge examines the frame’s data link address, or more specifically, the MAC address. If the destination address as well as the required switching is valid, the bridge sends the frame to the destined port. Otherwise, the frame is discarded.</a:t>
            </a:r>
          </a:p>
          <a:p>
            <a:pPr algn="just"/>
            <a:r>
              <a:rPr lang="en-US" sz="1900" b="0" i="0" dirty="0">
                <a:solidFill>
                  <a:srgbClr val="000000"/>
                </a:solidFill>
                <a:effectLst/>
                <a:latin typeface="+mj-lt"/>
              </a:rPr>
              <a:t>The bridge is not responsible for end to end data transfer. It is concerned with transmitting the data frame from one hop to the next. Hence, they do not examine the payload field of the frame. Due to this, they can help in switching any kind of packets from the network layer above.</a:t>
            </a:r>
          </a:p>
          <a:p>
            <a:pPr algn="just"/>
            <a:r>
              <a:rPr lang="en-US" sz="1900" b="0" i="0" dirty="0">
                <a:solidFill>
                  <a:srgbClr val="000000"/>
                </a:solidFill>
                <a:effectLst/>
                <a:latin typeface="+mj-lt"/>
              </a:rPr>
              <a:t>Bridges also connect virtual LANs (VLANs) to make a larger VLAN.</a:t>
            </a:r>
          </a:p>
          <a:p>
            <a:pPr algn="just"/>
            <a:r>
              <a:rPr lang="en-US" sz="1900" b="0" i="0" dirty="0">
                <a:solidFill>
                  <a:srgbClr val="000000"/>
                </a:solidFill>
                <a:effectLst/>
                <a:latin typeface="+mj-lt"/>
              </a:rPr>
              <a:t>If any segment of the bridged network is wireless, a wireless bridge is used to perform the switching.</a:t>
            </a:r>
          </a:p>
          <a:p>
            <a:pPr marL="0" indent="0" algn="just">
              <a:buNone/>
            </a:pPr>
            <a:r>
              <a:rPr lang="en-US" sz="1900" b="1" i="0" dirty="0">
                <a:solidFill>
                  <a:srgbClr val="000000"/>
                </a:solidFill>
                <a:effectLst/>
                <a:latin typeface="+mj-lt"/>
              </a:rPr>
              <a:t>There are three main ways for bridging −</a:t>
            </a:r>
          </a:p>
          <a:p>
            <a:pPr algn="l">
              <a:buFont typeface="Arial" panose="020B0604020202020204" pitchFamily="34" charset="0"/>
              <a:buChar char="•"/>
            </a:pPr>
            <a:r>
              <a:rPr lang="en-US" sz="1900" b="0" i="0" dirty="0">
                <a:solidFill>
                  <a:srgbClr val="000000"/>
                </a:solidFill>
                <a:effectLst/>
                <a:latin typeface="+mj-lt"/>
              </a:rPr>
              <a:t>simple bridging</a:t>
            </a:r>
          </a:p>
          <a:p>
            <a:pPr algn="l">
              <a:buFont typeface="Arial" panose="020B0604020202020204" pitchFamily="34" charset="0"/>
              <a:buChar char="•"/>
            </a:pPr>
            <a:r>
              <a:rPr lang="en-US" sz="1900" b="0" i="0" dirty="0">
                <a:solidFill>
                  <a:srgbClr val="000000"/>
                </a:solidFill>
                <a:effectLst/>
                <a:latin typeface="+mj-lt"/>
              </a:rPr>
              <a:t>multi-port bridging</a:t>
            </a:r>
          </a:p>
          <a:p>
            <a:pPr algn="l">
              <a:buFont typeface="Arial" panose="020B0604020202020204" pitchFamily="34" charset="0"/>
              <a:buChar char="•"/>
            </a:pPr>
            <a:r>
              <a:rPr lang="en-US" sz="1900" b="0" i="0" dirty="0">
                <a:solidFill>
                  <a:srgbClr val="000000"/>
                </a:solidFill>
                <a:effectLst/>
                <a:latin typeface="+mj-lt"/>
              </a:rPr>
              <a:t>learning or transparent bridging</a:t>
            </a:r>
          </a:p>
          <a:p>
            <a:pPr algn="just"/>
            <a:endParaRPr lang="en-US" sz="2400" dirty="0">
              <a:solidFill>
                <a:srgbClr val="000000"/>
              </a:solidFill>
              <a:latin typeface="Verdana" panose="020B0604030504040204" pitchFamily="34" charset="0"/>
            </a:endParaRPr>
          </a:p>
          <a:p>
            <a:pPr marL="0" indent="0" algn="just">
              <a:buNone/>
            </a:pPr>
            <a:endParaRPr lang="en-US" sz="2400" dirty="0">
              <a:solidFill>
                <a:srgbClr val="000000"/>
              </a:solidFill>
              <a:latin typeface="Verdana" panose="020B0604030504040204" pitchFamily="34" charset="0"/>
            </a:endParaRPr>
          </a:p>
          <a:p>
            <a:endParaRPr lang="en-IN" dirty="0"/>
          </a:p>
        </p:txBody>
      </p:sp>
    </p:spTree>
    <p:extLst>
      <p:ext uri="{BB962C8B-B14F-4D97-AF65-F5344CB8AC3E}">
        <p14:creationId xmlns:p14="http://schemas.microsoft.com/office/powerpoint/2010/main" val="404806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3A83917-E92B-4733-B3BF-EB5B5CBB0FB6}"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507A31D4-3F91-40A3-9269-7789927FDA4B}" type="slidenum">
              <a:rPr lang="en-US"/>
              <a:pPr>
                <a:defRPr/>
              </a:pPr>
              <a:t>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CO-PO  Mapping</a:t>
            </a:r>
          </a:p>
        </p:txBody>
      </p:sp>
      <p:pic>
        <p:nvPicPr>
          <p:cNvPr id="42118"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graphicFrame>
        <p:nvGraphicFramePr>
          <p:cNvPr id="9" name="Table 8"/>
          <p:cNvGraphicFramePr>
            <a:graphicFrameLocks noGrp="1"/>
          </p:cNvGraphicFramePr>
          <p:nvPr>
            <p:extLst>
              <p:ext uri="{D42A27DB-BD31-4B8C-83A1-F6EECF244321}">
                <p14:modId xmlns:p14="http://schemas.microsoft.com/office/powerpoint/2010/main" val="2641537622"/>
              </p:ext>
            </p:extLst>
          </p:nvPr>
        </p:nvGraphicFramePr>
        <p:xfrm>
          <a:off x="395538" y="1052738"/>
          <a:ext cx="8184477" cy="5040558"/>
        </p:xfrm>
        <a:graphic>
          <a:graphicData uri="http://schemas.openxmlformats.org/drawingml/2006/table">
            <a:tbl>
              <a:tblPr/>
              <a:tblGrid>
                <a:gridCol w="797370">
                  <a:extLst>
                    <a:ext uri="{9D8B030D-6E8A-4147-A177-3AD203B41FA5}">
                      <a16:colId xmlns:a16="http://schemas.microsoft.com/office/drawing/2014/main" val="20000"/>
                    </a:ext>
                  </a:extLst>
                </a:gridCol>
                <a:gridCol w="578220">
                  <a:extLst>
                    <a:ext uri="{9D8B030D-6E8A-4147-A177-3AD203B41FA5}">
                      <a16:colId xmlns:a16="http://schemas.microsoft.com/office/drawing/2014/main" val="20001"/>
                    </a:ext>
                  </a:extLst>
                </a:gridCol>
                <a:gridCol w="578220">
                  <a:extLst>
                    <a:ext uri="{9D8B030D-6E8A-4147-A177-3AD203B41FA5}">
                      <a16:colId xmlns:a16="http://schemas.microsoft.com/office/drawing/2014/main" val="20002"/>
                    </a:ext>
                  </a:extLst>
                </a:gridCol>
                <a:gridCol w="578220">
                  <a:extLst>
                    <a:ext uri="{9D8B030D-6E8A-4147-A177-3AD203B41FA5}">
                      <a16:colId xmlns:a16="http://schemas.microsoft.com/office/drawing/2014/main" val="20003"/>
                    </a:ext>
                  </a:extLst>
                </a:gridCol>
                <a:gridCol w="578220">
                  <a:extLst>
                    <a:ext uri="{9D8B030D-6E8A-4147-A177-3AD203B41FA5}">
                      <a16:colId xmlns:a16="http://schemas.microsoft.com/office/drawing/2014/main" val="20004"/>
                    </a:ext>
                  </a:extLst>
                </a:gridCol>
                <a:gridCol w="578220">
                  <a:extLst>
                    <a:ext uri="{9D8B030D-6E8A-4147-A177-3AD203B41FA5}">
                      <a16:colId xmlns:a16="http://schemas.microsoft.com/office/drawing/2014/main" val="20005"/>
                    </a:ext>
                  </a:extLst>
                </a:gridCol>
                <a:gridCol w="578220">
                  <a:extLst>
                    <a:ext uri="{9D8B030D-6E8A-4147-A177-3AD203B41FA5}">
                      <a16:colId xmlns:a16="http://schemas.microsoft.com/office/drawing/2014/main" val="20006"/>
                    </a:ext>
                  </a:extLst>
                </a:gridCol>
                <a:gridCol w="578220">
                  <a:extLst>
                    <a:ext uri="{9D8B030D-6E8A-4147-A177-3AD203B41FA5}">
                      <a16:colId xmlns:a16="http://schemas.microsoft.com/office/drawing/2014/main" val="20007"/>
                    </a:ext>
                  </a:extLst>
                </a:gridCol>
                <a:gridCol w="578220">
                  <a:extLst>
                    <a:ext uri="{9D8B030D-6E8A-4147-A177-3AD203B41FA5}">
                      <a16:colId xmlns:a16="http://schemas.microsoft.com/office/drawing/2014/main" val="20008"/>
                    </a:ext>
                  </a:extLst>
                </a:gridCol>
                <a:gridCol w="578220">
                  <a:extLst>
                    <a:ext uri="{9D8B030D-6E8A-4147-A177-3AD203B41FA5}">
                      <a16:colId xmlns:a16="http://schemas.microsoft.com/office/drawing/2014/main" val="20009"/>
                    </a:ext>
                  </a:extLst>
                </a:gridCol>
                <a:gridCol w="688630">
                  <a:extLst>
                    <a:ext uri="{9D8B030D-6E8A-4147-A177-3AD203B41FA5}">
                      <a16:colId xmlns:a16="http://schemas.microsoft.com/office/drawing/2014/main" val="20010"/>
                    </a:ext>
                  </a:extLst>
                </a:gridCol>
                <a:gridCol w="688630">
                  <a:extLst>
                    <a:ext uri="{9D8B030D-6E8A-4147-A177-3AD203B41FA5}">
                      <a16:colId xmlns:a16="http://schemas.microsoft.com/office/drawing/2014/main" val="20011"/>
                    </a:ext>
                  </a:extLst>
                </a:gridCol>
                <a:gridCol w="805867">
                  <a:extLst>
                    <a:ext uri="{9D8B030D-6E8A-4147-A177-3AD203B41FA5}">
                      <a16:colId xmlns:a16="http://schemas.microsoft.com/office/drawing/2014/main" val="20012"/>
                    </a:ext>
                  </a:extLst>
                </a:gridCol>
              </a:tblGrid>
              <a:tr h="406432">
                <a:tc gridSpan="9">
                  <a:txBody>
                    <a:bodyPr/>
                    <a:lstStyle/>
                    <a:p>
                      <a:pPr marL="0" marR="0" algn="ctr">
                        <a:lnSpc>
                          <a:spcPct val="115000"/>
                        </a:lnSpc>
                        <a:spcBef>
                          <a:spcPts val="0"/>
                        </a:spcBef>
                        <a:spcAft>
                          <a:spcPts val="1000"/>
                        </a:spcAft>
                      </a:pPr>
                      <a:r>
                        <a:rPr lang="en-US" sz="1200" b="1" dirty="0">
                          <a:latin typeface="+mj-lt"/>
                          <a:ea typeface="Calibri"/>
                          <a:cs typeface="Times New Roman"/>
                        </a:rPr>
                        <a:t>Computer Networks(ACSE0602)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200" b="1" dirty="0">
                          <a:latin typeface="+mj-lt"/>
                          <a:ea typeface="Calibri"/>
                          <a:cs typeface="Times New Roman"/>
                        </a:rPr>
                        <a:t>Year of Study: 2021-22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2018">
                <a:tc>
                  <a:txBody>
                    <a:bodyPr/>
                    <a:lstStyle/>
                    <a:p>
                      <a:pPr marL="0" marR="0">
                        <a:lnSpc>
                          <a:spcPct val="115000"/>
                        </a:lnSpc>
                        <a:spcBef>
                          <a:spcPts val="0"/>
                        </a:spcBef>
                        <a:spcAft>
                          <a:spcPts val="1000"/>
                        </a:spcAft>
                      </a:pPr>
                      <a:r>
                        <a:rPr lang="en-US" sz="1200" b="1">
                          <a:latin typeface="+mj-lt"/>
                          <a:ea typeface="Calibri"/>
                          <a:cs typeface="Times New Roman"/>
                        </a:rPr>
                        <a:t>CO</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PO3 </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PO4</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PO5</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PO6</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PO7</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PO8</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PO9</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PO10</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PO11</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PO12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dirty="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2018">
                <a:tc>
                  <a:txBody>
                    <a:bodyPr/>
                    <a:lstStyle/>
                    <a:p>
                      <a:pPr marL="0" marR="0">
                        <a:lnSpc>
                          <a:spcPct val="115000"/>
                        </a:lnSpc>
                        <a:spcBef>
                          <a:spcPts val="0"/>
                        </a:spcBef>
                        <a:spcAft>
                          <a:spcPts val="1000"/>
                        </a:spcAft>
                      </a:pPr>
                      <a:r>
                        <a:rPr lang="en-US" sz="1200" b="1" dirty="0">
                          <a:latin typeface="+mj-lt"/>
                          <a:ea typeface="Calibri"/>
                          <a:cs typeface="Times New Roman"/>
                        </a:rPr>
                        <a:t>ACSE0602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a:latin typeface="+mj-lt"/>
                          <a:ea typeface="Calibri"/>
                          <a:cs typeface="Times New Roman"/>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62018">
                <a:tc>
                  <a:txBody>
                    <a:bodyPr/>
                    <a:lstStyle/>
                    <a:p>
                      <a:pPr marL="0" marR="0" algn="ctr">
                        <a:lnSpc>
                          <a:spcPct val="115000"/>
                        </a:lnSpc>
                        <a:spcBef>
                          <a:spcPts val="0"/>
                        </a:spcBef>
                        <a:spcAft>
                          <a:spcPts val="1000"/>
                        </a:spcAft>
                      </a:pPr>
                      <a:r>
                        <a:rPr lang="en-US" sz="1200" b="1" dirty="0">
                          <a:latin typeface="+mj-lt"/>
                          <a:ea typeface="Calibri"/>
                          <a:cs typeface="Times New Roman"/>
                        </a:rPr>
                        <a:t>ACSE0602</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3</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a:latin typeface="+mj-lt"/>
                          <a:ea typeface="Calibri"/>
                          <a:cs typeface="Times New Roman"/>
                        </a:rPr>
                        <a:t>2</a:t>
                      </a:r>
                      <a:endParaRPr lang="en-US" sz="120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200" b="1" dirty="0">
                          <a:latin typeface="+mj-lt"/>
                          <a:ea typeface="Calibri"/>
                          <a:cs typeface="Times New Roman"/>
                        </a:rPr>
                        <a:t>3</a:t>
                      </a:r>
                      <a:endParaRPr lang="en-US" sz="1200" dirty="0">
                        <a:latin typeface="+mj-lt"/>
                        <a:ea typeface="Calibri"/>
                        <a:cs typeface="Times New Roman"/>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2"/>
          </p:nvPr>
        </p:nvSpPr>
        <p:spPr>
          <a:noFill/>
        </p:spPr>
        <p:txBody>
          <a:bodyPr/>
          <a:lstStyle/>
          <a:p>
            <a:fld id="{12DBAF80-E431-49E1-AF37-65AF3689A3F6}" type="slidenum">
              <a:rPr lang="en-US" smtClean="0">
                <a:latin typeface="Times New Roman" pitchFamily="18" charset="0"/>
                <a:cs typeface="Times New Roman" pitchFamily="18" charset="0"/>
              </a:rPr>
              <a:pPr/>
              <a:t>80</a:t>
            </a:fld>
            <a:endParaRPr lang="en-US" dirty="0">
              <a:latin typeface="Times New Roman" pitchFamily="18" charset="0"/>
              <a:cs typeface="Times New Roman" pitchFamily="18" charset="0"/>
            </a:endParaRPr>
          </a:p>
        </p:txBody>
      </p:sp>
      <p:sp>
        <p:nvSpPr>
          <p:cNvPr id="14346" name="Rectangle 9"/>
          <p:cNvSpPr>
            <a:spLocks noChangeArrowheads="1"/>
          </p:cNvSpPr>
          <p:nvPr/>
        </p:nvSpPr>
        <p:spPr bwMode="auto">
          <a:xfrm>
            <a:off x="214282" y="0"/>
            <a:ext cx="8686800" cy="2800767"/>
          </a:xfrm>
          <a:prstGeom prst="rect">
            <a:avLst/>
          </a:prstGeom>
          <a:solidFill>
            <a:schemeClr val="bg1"/>
          </a:solidFill>
          <a:ln w="9525">
            <a:noFill/>
            <a:miter lim="800000"/>
            <a:headEnd/>
            <a:tailEnd/>
          </a:ln>
        </p:spPr>
        <p:txBody>
          <a:bodyPr wrap="square">
            <a:spAutoFit/>
          </a:bodyPr>
          <a:lstStyle/>
          <a:p>
            <a:pPr algn="just"/>
            <a:endParaRPr lang="en-US" sz="2200" baseline="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r>
              <a:rPr lang="en-US" sz="2200" b="1" baseline="0" dirty="0">
                <a:latin typeface="Times New Roman" pitchFamily="18" charset="0"/>
                <a:cs typeface="Times New Roman" pitchFamily="18" charset="0"/>
              </a:rPr>
              <a:t>A pure ALOHA network transmits 200-bit frames on a shared channel of 200 kbps. What is the throughput if the system (all stations together) produces</a:t>
            </a:r>
          </a:p>
          <a:p>
            <a:pPr algn="just"/>
            <a:r>
              <a:rPr lang="en-US" sz="2200" b="1" baseline="0" dirty="0">
                <a:solidFill>
                  <a:schemeClr val="hlink"/>
                </a:solidFill>
                <a:latin typeface="Times New Roman" pitchFamily="18" charset="0"/>
                <a:cs typeface="Times New Roman" pitchFamily="18" charset="0"/>
              </a:rPr>
              <a:t>a.</a:t>
            </a:r>
            <a:r>
              <a:rPr lang="en-US" sz="2200" b="1" baseline="0" dirty="0">
                <a:latin typeface="Times New Roman" pitchFamily="18" charset="0"/>
                <a:cs typeface="Times New Roman" pitchFamily="18" charset="0"/>
              </a:rPr>
              <a:t> 1000 frames per second    </a:t>
            </a:r>
            <a:r>
              <a:rPr lang="en-US" sz="2200" b="1" baseline="0" dirty="0">
                <a:solidFill>
                  <a:schemeClr val="hlink"/>
                </a:solidFill>
                <a:latin typeface="Times New Roman" pitchFamily="18" charset="0"/>
                <a:cs typeface="Times New Roman" pitchFamily="18" charset="0"/>
              </a:rPr>
              <a:t>b.</a:t>
            </a:r>
            <a:r>
              <a:rPr lang="en-US" sz="2200" b="1" baseline="0" dirty="0">
                <a:latin typeface="Times New Roman" pitchFamily="18" charset="0"/>
                <a:cs typeface="Times New Roman" pitchFamily="18" charset="0"/>
              </a:rPr>
              <a:t> 500 frames per second</a:t>
            </a:r>
          </a:p>
          <a:p>
            <a:pPr algn="just"/>
            <a:r>
              <a:rPr lang="en-US" sz="2200" b="1" baseline="0" dirty="0">
                <a:solidFill>
                  <a:schemeClr val="hlink"/>
                </a:solidFill>
                <a:latin typeface="Times New Roman" pitchFamily="18" charset="0"/>
                <a:cs typeface="Times New Roman" pitchFamily="18" charset="0"/>
              </a:rPr>
              <a:t>c.</a:t>
            </a:r>
            <a:r>
              <a:rPr lang="en-US" sz="2200" b="1" baseline="0" dirty="0">
                <a:latin typeface="Times New Roman" pitchFamily="18" charset="0"/>
                <a:cs typeface="Times New Roman" pitchFamily="18" charset="0"/>
              </a:rPr>
              <a:t> 250 frames per second.</a:t>
            </a:r>
          </a:p>
        </p:txBody>
      </p:sp>
      <p:sp>
        <p:nvSpPr>
          <p:cNvPr id="14348" name="Rectangle 11"/>
          <p:cNvSpPr>
            <a:spLocks noChangeArrowheads="1"/>
          </p:cNvSpPr>
          <p:nvPr/>
        </p:nvSpPr>
        <p:spPr bwMode="auto">
          <a:xfrm>
            <a:off x="228600" y="3200400"/>
            <a:ext cx="8686800" cy="2800767"/>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Times New Roman" pitchFamily="18" charset="0"/>
                <a:cs typeface="Times New Roman" pitchFamily="18" charset="0"/>
              </a:rPr>
              <a:t>Solution</a:t>
            </a:r>
          </a:p>
          <a:p>
            <a:pPr algn="just"/>
            <a:r>
              <a:rPr lang="en-US" sz="2200" baseline="0" dirty="0">
                <a:latin typeface="Times New Roman" pitchFamily="18" charset="0"/>
                <a:cs typeface="Times New Roman" pitchFamily="18" charset="0"/>
              </a:rPr>
              <a:t>The frame transmission time is 200/200 kbps or 1 </a:t>
            </a:r>
            <a:r>
              <a:rPr lang="en-US" sz="2200" baseline="0" dirty="0" err="1">
                <a:latin typeface="Times New Roman" pitchFamily="18" charset="0"/>
                <a:cs typeface="Times New Roman" pitchFamily="18" charset="0"/>
              </a:rPr>
              <a:t>ms.</a:t>
            </a:r>
            <a:endParaRPr lang="en-US" sz="2200" baseline="0" dirty="0">
              <a:latin typeface="Times New Roman" pitchFamily="18" charset="0"/>
              <a:cs typeface="Times New Roman" pitchFamily="18" charset="0"/>
            </a:endParaRPr>
          </a:p>
          <a:p>
            <a:pPr algn="just"/>
            <a:endParaRPr lang="en-US" sz="2200" baseline="0" dirty="0">
              <a:latin typeface="Times New Roman" pitchFamily="18" charset="0"/>
              <a:cs typeface="Times New Roman" pitchFamily="18" charset="0"/>
            </a:endParaRPr>
          </a:p>
          <a:p>
            <a:r>
              <a:rPr lang="en-US" sz="2200" baseline="0" dirty="0">
                <a:solidFill>
                  <a:schemeClr val="hlink"/>
                </a:solidFill>
                <a:latin typeface="Times New Roman" pitchFamily="18" charset="0"/>
                <a:cs typeface="Times New Roman" pitchFamily="18" charset="0"/>
              </a:rPr>
              <a:t>a.</a:t>
            </a:r>
            <a:r>
              <a:rPr lang="en-US" sz="2200" baseline="0" dirty="0">
                <a:latin typeface="Times New Roman" pitchFamily="18" charset="0"/>
                <a:cs typeface="Times New Roman" pitchFamily="18" charset="0"/>
              </a:rPr>
              <a:t> If the system creates 1000 frames per second, this is 1</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frame per millisecond. The load is 1. In this case </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S = G× e</a:t>
            </a:r>
            <a:r>
              <a:rPr lang="en-US" sz="2200" baseline="30000" dirty="0">
                <a:latin typeface="Times New Roman" pitchFamily="18" charset="0"/>
                <a:cs typeface="Times New Roman" pitchFamily="18" charset="0"/>
              </a:rPr>
              <a:t>−2 G</a:t>
            </a:r>
            <a:r>
              <a:rPr lang="en-US" sz="2200" baseline="0" dirty="0">
                <a:latin typeface="Times New Roman" pitchFamily="18" charset="0"/>
                <a:cs typeface="Times New Roman" pitchFamily="18" charset="0"/>
              </a:rPr>
              <a:t> or S = 0.135 (13.5 percent). This means</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that the throughput is 1000 × 0.135 = 135 frames. Only</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135 frames out of 1000 will probably survive.</a:t>
            </a:r>
          </a:p>
        </p:txBody>
      </p:sp>
      <p:sp>
        <p:nvSpPr>
          <p:cNvPr id="13" name="Date Placeholder 12"/>
          <p:cNvSpPr>
            <a:spLocks noGrp="1"/>
          </p:cNvSpPr>
          <p:nvPr>
            <p:ph type="dt" sz="half" idx="10"/>
          </p:nvPr>
        </p:nvSpPr>
        <p:spPr/>
        <p:txBody>
          <a:bodyPr/>
          <a:lstStyle/>
          <a:p>
            <a:fld id="{889ABDF4-8EFD-4733-9319-DC9DA3C2713E}"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solidFill>
                  <a:schemeClr val="hlink"/>
                </a:solidFill>
                <a:latin typeface="Times New Roman" pitchFamily="18" charset="0"/>
                <a:cs typeface="Times New Roman" pitchFamily="18" charset="0"/>
              </a:rPr>
              <a:t>Questions  </a:t>
            </a:r>
            <a:endParaRPr lang="en-US" sz="2400" dirty="0">
              <a:latin typeface="Times New Roman" pitchFamily="18" charset="0"/>
              <a:cs typeface="Times New Roman" pitchFamily="18" charset="0"/>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2"/>
          </p:nvPr>
        </p:nvSpPr>
        <p:spPr>
          <a:noFill/>
        </p:spPr>
        <p:txBody>
          <a:bodyPr/>
          <a:lstStyle/>
          <a:p>
            <a:fld id="{D32B3172-BEAC-4792-A183-D299B936ED1C}" type="slidenum">
              <a:rPr lang="en-US" smtClean="0">
                <a:latin typeface="Times New Roman" pitchFamily="18" charset="0"/>
                <a:cs typeface="Times New Roman" pitchFamily="18" charset="0"/>
              </a:rPr>
              <a:pPr/>
              <a:t>81</a:t>
            </a:fld>
            <a:endParaRPr lang="en-US" dirty="0">
              <a:latin typeface="Times New Roman" pitchFamily="18" charset="0"/>
              <a:cs typeface="Times New Roman" pitchFamily="18" charset="0"/>
            </a:endParaRPr>
          </a:p>
        </p:txBody>
      </p:sp>
      <p:sp>
        <p:nvSpPr>
          <p:cNvPr id="12298" name="Rectangle 9"/>
          <p:cNvSpPr>
            <a:spLocks noChangeArrowheads="1"/>
          </p:cNvSpPr>
          <p:nvPr/>
        </p:nvSpPr>
        <p:spPr bwMode="auto">
          <a:xfrm>
            <a:off x="1142976" y="1142984"/>
            <a:ext cx="7543824" cy="1107996"/>
          </a:xfrm>
          <a:prstGeom prst="rect">
            <a:avLst/>
          </a:prstGeom>
          <a:solidFill>
            <a:schemeClr val="bg1"/>
          </a:solidFill>
          <a:ln w="9525">
            <a:noFill/>
            <a:miter lim="800000"/>
            <a:headEnd/>
            <a:tailEnd/>
          </a:ln>
        </p:spPr>
        <p:txBody>
          <a:bodyPr wrap="square">
            <a:spAutoFit/>
          </a:bodyPr>
          <a:lstStyle/>
          <a:p>
            <a:pPr algn="just"/>
            <a:r>
              <a:rPr lang="en-US" sz="2200" baseline="0" dirty="0">
                <a:latin typeface="Times New Roman" pitchFamily="18" charset="0"/>
                <a:cs typeface="Times New Roman" pitchFamily="18" charset="0"/>
              </a:rPr>
              <a:t>A pure ALOHA network transmits 200-bit frames on a shared channel of 200 kbps. What is the requirement to make this frame collision-free?</a:t>
            </a:r>
          </a:p>
        </p:txBody>
      </p:sp>
      <p:sp>
        <p:nvSpPr>
          <p:cNvPr id="12300" name="Rectangle 11"/>
          <p:cNvSpPr>
            <a:spLocks noChangeArrowheads="1"/>
          </p:cNvSpPr>
          <p:nvPr/>
        </p:nvSpPr>
        <p:spPr bwMode="auto">
          <a:xfrm>
            <a:off x="1285852" y="2357430"/>
            <a:ext cx="7553348" cy="2123658"/>
          </a:xfrm>
          <a:prstGeom prst="rect">
            <a:avLst/>
          </a:prstGeom>
          <a:solidFill>
            <a:schemeClr val="bg1"/>
          </a:solidFill>
          <a:ln w="9525">
            <a:noFill/>
            <a:miter lim="800000"/>
            <a:headEnd/>
            <a:tailEnd/>
          </a:ln>
        </p:spPr>
        <p:txBody>
          <a:bodyPr wrap="square">
            <a:spAutoFit/>
          </a:bodyPr>
          <a:lstStyle/>
          <a:p>
            <a:pPr algn="just"/>
            <a:r>
              <a:rPr lang="en-US" sz="2200" baseline="0" dirty="0">
                <a:solidFill>
                  <a:schemeClr val="hlink"/>
                </a:solidFill>
                <a:latin typeface="Times New Roman" pitchFamily="18" charset="0"/>
                <a:cs typeface="Times New Roman" pitchFamily="18" charset="0"/>
              </a:rPr>
              <a:t>Solution</a:t>
            </a:r>
          </a:p>
          <a:p>
            <a:pPr algn="just"/>
            <a:r>
              <a:rPr lang="en-US" sz="2200" baseline="0" dirty="0">
                <a:latin typeface="Times New Roman" pitchFamily="18" charset="0"/>
                <a:cs typeface="Times New Roman" pitchFamily="18" charset="0"/>
              </a:rPr>
              <a:t>Average frame transmission time </a:t>
            </a:r>
            <a:r>
              <a:rPr lang="en-US" sz="2200" baseline="0" dirty="0" err="1">
                <a:latin typeface="Times New Roman" pitchFamily="18" charset="0"/>
                <a:cs typeface="Times New Roman" pitchFamily="18" charset="0"/>
              </a:rPr>
              <a:t>T</a:t>
            </a:r>
            <a:r>
              <a:rPr lang="en-US" sz="2200" baseline="-12000" dirty="0" err="1">
                <a:latin typeface="Times New Roman" pitchFamily="18" charset="0"/>
                <a:cs typeface="Times New Roman" pitchFamily="18" charset="0"/>
              </a:rPr>
              <a:t>fr</a:t>
            </a:r>
            <a:r>
              <a:rPr lang="en-US" sz="2200" baseline="0" dirty="0">
                <a:latin typeface="Times New Roman" pitchFamily="18" charset="0"/>
                <a:cs typeface="Times New Roman" pitchFamily="18" charset="0"/>
              </a:rPr>
              <a:t> is 200 bits/200 kbps or 1 </a:t>
            </a:r>
            <a:r>
              <a:rPr lang="en-US" sz="2200" baseline="0" dirty="0" err="1">
                <a:latin typeface="Times New Roman" pitchFamily="18" charset="0"/>
                <a:cs typeface="Times New Roman" pitchFamily="18" charset="0"/>
              </a:rPr>
              <a:t>ms.</a:t>
            </a:r>
            <a:r>
              <a:rPr lang="en-US" sz="2200" baseline="0" dirty="0">
                <a:latin typeface="Times New Roman" pitchFamily="18" charset="0"/>
                <a:cs typeface="Times New Roman" pitchFamily="18" charset="0"/>
              </a:rPr>
              <a:t> The vulnerable time is  2 × 1 ms = 2 </a:t>
            </a:r>
            <a:r>
              <a:rPr lang="en-US" sz="2200" baseline="0" dirty="0" err="1">
                <a:latin typeface="Times New Roman" pitchFamily="18" charset="0"/>
                <a:cs typeface="Times New Roman" pitchFamily="18" charset="0"/>
              </a:rPr>
              <a:t>ms.</a:t>
            </a:r>
            <a:r>
              <a:rPr lang="en-US" sz="2200" baseline="0" dirty="0">
                <a:latin typeface="Times New Roman" pitchFamily="18" charset="0"/>
                <a:cs typeface="Times New Roman" pitchFamily="18" charset="0"/>
              </a:rPr>
              <a:t> This means no station should send later than 1 ms before this station starts transmission and no station should start sending during the one 1-ms period that this station is sending.</a:t>
            </a:r>
          </a:p>
        </p:txBody>
      </p:sp>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solidFill>
                  <a:schemeClr val="hlink"/>
                </a:solidFill>
                <a:latin typeface="Times New Roman" pitchFamily="18" charset="0"/>
                <a:cs typeface="Times New Roman" pitchFamily="18" charset="0"/>
              </a:rPr>
              <a:t>Questions  </a:t>
            </a:r>
            <a:endParaRPr lang="en-US" sz="2400" dirty="0">
              <a:latin typeface="Times New Roman" pitchFamily="18" charset="0"/>
              <a:cs typeface="Times New Roman" pitchFamily="18" charset="0"/>
            </a:endParaRPr>
          </a:p>
        </p:txBody>
      </p:sp>
      <p:pic>
        <p:nvPicPr>
          <p:cNvPr id="14"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5" name="Date Placeholder 14"/>
          <p:cNvSpPr>
            <a:spLocks noGrp="1"/>
          </p:cNvSpPr>
          <p:nvPr>
            <p:ph type="dt" sz="half" idx="10"/>
          </p:nvPr>
        </p:nvSpPr>
        <p:spPr/>
        <p:txBody>
          <a:bodyPr/>
          <a:lstStyle/>
          <a:p>
            <a:fld id="{42B3B331-5674-4754-AFEB-76036C111AF7}"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a:noFill/>
        </p:spPr>
        <p:txBody>
          <a:bodyPr/>
          <a:lstStyle/>
          <a:p>
            <a:fld id="{1D32DC12-85AF-4845-8B8B-5426055B52B1}" type="slidenum">
              <a:rPr lang="en-US" smtClean="0"/>
              <a:pPr/>
              <a:t>82</a:t>
            </a:fld>
            <a:endParaRPr lang="en-US" dirty="0"/>
          </a:p>
        </p:txBody>
      </p:sp>
      <p:sp>
        <p:nvSpPr>
          <p:cNvPr id="153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i="0" baseline="0">
              <a:latin typeface="Tahoma" pitchFamily="34" charset="0"/>
            </a:endParaRPr>
          </a:p>
        </p:txBody>
      </p:sp>
      <p:sp>
        <p:nvSpPr>
          <p:cNvPr id="153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i="0" baseline="0">
              <a:latin typeface="Tahoma" pitchFamily="34" charset="0"/>
            </a:endParaRPr>
          </a:p>
        </p:txBody>
      </p:sp>
      <p:sp>
        <p:nvSpPr>
          <p:cNvPr id="12" name="Date Placeholder 11"/>
          <p:cNvSpPr>
            <a:spLocks noGrp="1"/>
          </p:cNvSpPr>
          <p:nvPr>
            <p:ph type="dt" sz="half" idx="10"/>
          </p:nvPr>
        </p:nvSpPr>
        <p:spPr/>
        <p:txBody>
          <a:bodyPr/>
          <a:lstStyle/>
          <a:p>
            <a:fld id="{53D77296-B753-448A-884C-8E0C49373151}" type="datetime1">
              <a:rPr lang="en-US" smtClean="0"/>
              <a:t>12/23/2024</a:t>
            </a:fld>
            <a:endParaRPr lang="en-US"/>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solidFill>
                  <a:schemeClr val="hlink"/>
                </a:solidFill>
                <a:latin typeface="Times New Roman" pitchFamily="18" charset="0"/>
                <a:cs typeface="Times New Roman" pitchFamily="18" charset="0"/>
              </a:rPr>
              <a:t>Solution cont…  </a:t>
            </a:r>
            <a:endParaRPr lang="en-US" sz="2400" dirty="0">
              <a:latin typeface="Times New Roman" pitchFamily="18" charset="0"/>
              <a:cs typeface="Times New Roman" pitchFamily="18" charset="0"/>
            </a:endParaRPr>
          </a:p>
        </p:txBody>
      </p:sp>
      <p:pic>
        <p:nvPicPr>
          <p:cNvPr id="15"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6" name="Rectangle 11"/>
          <p:cNvSpPr>
            <a:spLocks noChangeArrowheads="1"/>
          </p:cNvSpPr>
          <p:nvPr/>
        </p:nvSpPr>
        <p:spPr bwMode="auto">
          <a:xfrm>
            <a:off x="228600" y="838200"/>
            <a:ext cx="8686800" cy="4493538"/>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Times New Roman" pitchFamily="18" charset="0"/>
                <a:cs typeface="Times New Roman" pitchFamily="18" charset="0"/>
              </a:rPr>
              <a:t>b.</a:t>
            </a:r>
            <a:r>
              <a:rPr lang="en-US" sz="2200" baseline="0" dirty="0">
                <a:latin typeface="Times New Roman" pitchFamily="18" charset="0"/>
                <a:cs typeface="Times New Roman" pitchFamily="18" charset="0"/>
              </a:rPr>
              <a:t> </a:t>
            </a:r>
            <a:r>
              <a:rPr lang="en-US" sz="2200" b="1" baseline="0" dirty="0">
                <a:latin typeface="Times New Roman" pitchFamily="18" charset="0"/>
                <a:cs typeface="Times New Roman" pitchFamily="18" charset="0"/>
              </a:rPr>
              <a:t>If the system creates 500 frames per second, this is</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(1/2) frame per millisecond. The load is (1/2). In this</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case S = G × e </a:t>
            </a:r>
            <a:r>
              <a:rPr lang="en-US" sz="2200" b="1" baseline="30000" dirty="0">
                <a:latin typeface="Times New Roman" pitchFamily="18" charset="0"/>
                <a:cs typeface="Times New Roman" pitchFamily="18" charset="0"/>
              </a:rPr>
              <a:t>−2G</a:t>
            </a:r>
            <a:r>
              <a:rPr lang="en-US" sz="2200" b="1" baseline="0" dirty="0">
                <a:latin typeface="Times New Roman" pitchFamily="18" charset="0"/>
                <a:cs typeface="Times New Roman" pitchFamily="18" charset="0"/>
              </a:rPr>
              <a:t> or S = 0.184 (18.4 percent). This</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means that the throughput is 500 × 0.184 = 92 and that</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only 92 frames out of 500 will probably survive. Note</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that this is the maximum throughput case,</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percentagewise.</a:t>
            </a:r>
          </a:p>
          <a:p>
            <a:pPr algn="just"/>
            <a:endParaRPr lang="en-US" sz="2200" baseline="0" dirty="0">
              <a:latin typeface="Times New Roman" pitchFamily="18" charset="0"/>
              <a:cs typeface="Times New Roman" pitchFamily="18" charset="0"/>
            </a:endParaRPr>
          </a:p>
          <a:p>
            <a:pPr algn="just"/>
            <a:r>
              <a:rPr lang="en-US" sz="2200" baseline="0" dirty="0">
                <a:solidFill>
                  <a:schemeClr val="hlink"/>
                </a:solidFill>
                <a:latin typeface="Times New Roman" pitchFamily="18" charset="0"/>
                <a:cs typeface="Times New Roman" pitchFamily="18" charset="0"/>
              </a:rPr>
              <a:t>c.</a:t>
            </a:r>
            <a:r>
              <a:rPr lang="en-US" sz="2200" baseline="0" dirty="0">
                <a:latin typeface="Times New Roman" pitchFamily="18" charset="0"/>
                <a:cs typeface="Times New Roman" pitchFamily="18" charset="0"/>
              </a:rPr>
              <a:t> If the system creates 250 frames per second, this is (1/4)</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frame per millisecond. The load is (1/4). In this case </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S = G × e −</a:t>
            </a:r>
            <a:r>
              <a:rPr lang="en-US" sz="2200" baseline="30000" dirty="0">
                <a:latin typeface="Times New Roman" pitchFamily="18" charset="0"/>
                <a:cs typeface="Times New Roman" pitchFamily="18" charset="0"/>
              </a:rPr>
              <a:t>2G</a:t>
            </a:r>
            <a:r>
              <a:rPr lang="en-US" sz="2200" baseline="0" dirty="0">
                <a:latin typeface="Times New Roman" pitchFamily="18" charset="0"/>
                <a:cs typeface="Times New Roman" pitchFamily="18" charset="0"/>
              </a:rPr>
              <a:t> or S = 0.152 (15.2 percent). This means</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that the throughput is 250 × 0.152 = 38. Only 38</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frames out of 250 will probably survive.</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2"/>
          </p:nvPr>
        </p:nvSpPr>
        <p:spPr>
          <a:noFill/>
        </p:spPr>
        <p:txBody>
          <a:bodyPr/>
          <a:lstStyle/>
          <a:p>
            <a:fld id="{A228951D-F1CD-4848-84D4-DBAB38769757}" type="slidenum">
              <a:rPr lang="en-US" smtClean="0">
                <a:latin typeface="Times New Roman" pitchFamily="18" charset="0"/>
                <a:cs typeface="Times New Roman" pitchFamily="18" charset="0"/>
              </a:rPr>
              <a:pPr/>
              <a:t>83</a:t>
            </a:fld>
            <a:endParaRPr lang="en-US" dirty="0">
              <a:latin typeface="Times New Roman" pitchFamily="18" charset="0"/>
              <a:cs typeface="Times New Roman" pitchFamily="18" charset="0"/>
            </a:endParaRPr>
          </a:p>
        </p:txBody>
      </p:sp>
      <p:sp>
        <p:nvSpPr>
          <p:cNvPr id="19466" name="Rectangle 9"/>
          <p:cNvSpPr>
            <a:spLocks noChangeArrowheads="1"/>
          </p:cNvSpPr>
          <p:nvPr/>
        </p:nvSpPr>
        <p:spPr bwMode="auto">
          <a:xfrm>
            <a:off x="228600" y="1402950"/>
            <a:ext cx="8686800" cy="1785104"/>
          </a:xfrm>
          <a:prstGeom prst="rect">
            <a:avLst/>
          </a:prstGeom>
          <a:solidFill>
            <a:schemeClr val="bg1"/>
          </a:solidFill>
          <a:ln w="9525">
            <a:noFill/>
            <a:miter lim="800000"/>
            <a:headEnd/>
            <a:tailEnd/>
          </a:ln>
        </p:spPr>
        <p:txBody>
          <a:bodyPr wrap="square">
            <a:spAutoFit/>
          </a:bodyPr>
          <a:lstStyle/>
          <a:p>
            <a:pPr algn="just"/>
            <a:r>
              <a:rPr lang="en-US" sz="2200" b="1" baseline="0" dirty="0">
                <a:latin typeface="Times New Roman" pitchFamily="18" charset="0"/>
                <a:cs typeface="Times New Roman" pitchFamily="18" charset="0"/>
              </a:rPr>
              <a:t>A slotted ALOHA  network transmits 200-bit frames on a shared channel of 200 kbps. What is the throughput if the system (all stations together) produces</a:t>
            </a:r>
          </a:p>
          <a:p>
            <a:pPr algn="just"/>
            <a:r>
              <a:rPr lang="en-US" sz="2200" b="1" baseline="0" dirty="0">
                <a:solidFill>
                  <a:schemeClr val="hlink"/>
                </a:solidFill>
                <a:latin typeface="Times New Roman" pitchFamily="18" charset="0"/>
                <a:cs typeface="Times New Roman" pitchFamily="18" charset="0"/>
              </a:rPr>
              <a:t>a.</a:t>
            </a:r>
            <a:r>
              <a:rPr lang="en-US" sz="2200" b="1" baseline="0" dirty="0">
                <a:latin typeface="Times New Roman" pitchFamily="18" charset="0"/>
                <a:cs typeface="Times New Roman" pitchFamily="18" charset="0"/>
              </a:rPr>
              <a:t> 1000 frames per second    </a:t>
            </a:r>
            <a:r>
              <a:rPr lang="en-US" sz="2200" b="1" baseline="0" dirty="0">
                <a:solidFill>
                  <a:schemeClr val="hlink"/>
                </a:solidFill>
                <a:latin typeface="Times New Roman" pitchFamily="18" charset="0"/>
                <a:cs typeface="Times New Roman" pitchFamily="18" charset="0"/>
              </a:rPr>
              <a:t>b.</a:t>
            </a:r>
            <a:r>
              <a:rPr lang="en-US" sz="2200" b="1" baseline="0" dirty="0">
                <a:latin typeface="Times New Roman" pitchFamily="18" charset="0"/>
                <a:cs typeface="Times New Roman" pitchFamily="18" charset="0"/>
              </a:rPr>
              <a:t> 500 frames per second</a:t>
            </a:r>
          </a:p>
          <a:p>
            <a:pPr algn="just"/>
            <a:r>
              <a:rPr lang="en-US" sz="2200" b="1" baseline="0" dirty="0">
                <a:solidFill>
                  <a:schemeClr val="hlink"/>
                </a:solidFill>
                <a:latin typeface="Times New Roman" pitchFamily="18" charset="0"/>
                <a:cs typeface="Times New Roman" pitchFamily="18" charset="0"/>
              </a:rPr>
              <a:t>c.</a:t>
            </a:r>
            <a:r>
              <a:rPr lang="en-US" sz="2200" b="1" baseline="0" dirty="0">
                <a:latin typeface="Times New Roman" pitchFamily="18" charset="0"/>
                <a:cs typeface="Times New Roman" pitchFamily="18" charset="0"/>
              </a:rPr>
              <a:t> 250 frames per second.</a:t>
            </a:r>
          </a:p>
        </p:txBody>
      </p:sp>
      <p:sp>
        <p:nvSpPr>
          <p:cNvPr id="19468" name="Rectangle 11"/>
          <p:cNvSpPr>
            <a:spLocks noChangeArrowheads="1"/>
          </p:cNvSpPr>
          <p:nvPr/>
        </p:nvSpPr>
        <p:spPr bwMode="auto">
          <a:xfrm>
            <a:off x="228600" y="3200400"/>
            <a:ext cx="8686800" cy="2462213"/>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Times New Roman" pitchFamily="18" charset="0"/>
                <a:cs typeface="Times New Roman" pitchFamily="18" charset="0"/>
              </a:rPr>
              <a:t>Solution</a:t>
            </a:r>
          </a:p>
          <a:p>
            <a:pPr algn="just"/>
            <a:r>
              <a:rPr lang="en-US" sz="2200" baseline="0" dirty="0">
                <a:latin typeface="Times New Roman" pitchFamily="18" charset="0"/>
                <a:cs typeface="Times New Roman" pitchFamily="18" charset="0"/>
              </a:rPr>
              <a:t>      The frame transmission time is 200/200 kbps or 1 </a:t>
            </a:r>
            <a:r>
              <a:rPr lang="en-US" sz="2200" baseline="0" dirty="0" err="1">
                <a:latin typeface="Times New Roman" pitchFamily="18" charset="0"/>
                <a:cs typeface="Times New Roman" pitchFamily="18" charset="0"/>
              </a:rPr>
              <a:t>ms.</a:t>
            </a:r>
            <a:endParaRPr lang="en-US" sz="2200" baseline="0" dirty="0">
              <a:latin typeface="Times New Roman" pitchFamily="18" charset="0"/>
              <a:cs typeface="Times New Roman" pitchFamily="18" charset="0"/>
            </a:endParaRPr>
          </a:p>
          <a:p>
            <a:pPr algn="just"/>
            <a:r>
              <a:rPr lang="en-US" sz="2200" baseline="0" dirty="0">
                <a:solidFill>
                  <a:schemeClr val="hlink"/>
                </a:solidFill>
                <a:latin typeface="Times New Roman" pitchFamily="18" charset="0"/>
                <a:cs typeface="Times New Roman" pitchFamily="18" charset="0"/>
              </a:rPr>
              <a:t>a.</a:t>
            </a:r>
            <a:r>
              <a:rPr lang="en-US" sz="2200" baseline="0" dirty="0">
                <a:latin typeface="Times New Roman" pitchFamily="18" charset="0"/>
                <a:cs typeface="Times New Roman" pitchFamily="18" charset="0"/>
              </a:rPr>
              <a:t> If the system creates 1000 frames per second, this is 1</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frame per millisecond. The load is 1. In this case </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S = G× e</a:t>
            </a:r>
            <a:r>
              <a:rPr lang="en-US" sz="2200" baseline="30000" dirty="0">
                <a:latin typeface="Times New Roman" pitchFamily="18" charset="0"/>
                <a:cs typeface="Times New Roman" pitchFamily="18" charset="0"/>
              </a:rPr>
              <a:t>−G</a:t>
            </a:r>
            <a:r>
              <a:rPr lang="en-US" sz="2200" baseline="0" dirty="0">
                <a:latin typeface="Times New Roman" pitchFamily="18" charset="0"/>
                <a:cs typeface="Times New Roman" pitchFamily="18" charset="0"/>
              </a:rPr>
              <a:t> or S = 0.368 (36.8 percent). This means</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that the throughput is 1000 × 0.0368 = 368 frames.</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Only 386 frames out of 1000 will probably survive.</a:t>
            </a:r>
          </a:p>
        </p:txBody>
      </p:sp>
      <p:sp>
        <p:nvSpPr>
          <p:cNvPr id="13" name="Date Placeholder 12"/>
          <p:cNvSpPr>
            <a:spLocks noGrp="1"/>
          </p:cNvSpPr>
          <p:nvPr>
            <p:ph type="dt" sz="half" idx="10"/>
          </p:nvPr>
        </p:nvSpPr>
        <p:spPr/>
        <p:txBody>
          <a:bodyPr/>
          <a:lstStyle/>
          <a:p>
            <a:fld id="{6FFFFFA2-5D33-479E-B688-D59D6893F088}"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solidFill>
                  <a:schemeClr val="hlink"/>
                </a:solidFill>
                <a:latin typeface="Times New Roman" pitchFamily="18" charset="0"/>
                <a:cs typeface="Times New Roman" pitchFamily="18" charset="0"/>
              </a:rPr>
              <a:t>Questions  </a:t>
            </a:r>
            <a:endParaRPr lang="en-US" sz="2400" dirty="0">
              <a:latin typeface="Times New Roman" pitchFamily="18" charset="0"/>
              <a:cs typeface="Times New Roman" pitchFamily="18" charset="0"/>
            </a:endParaRPr>
          </a:p>
        </p:txBody>
      </p:sp>
      <p:pic>
        <p:nvPicPr>
          <p:cNvPr id="17"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C5B11-D8AD-B06C-7AA9-6A6F257CC127}"/>
            </a:ext>
          </a:extLst>
        </p:cNvPr>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8881F352-0667-012A-D4B1-74DAB3EBF6ED}"/>
              </a:ext>
            </a:extLst>
          </p:cNvPr>
          <p:cNvSpPr>
            <a:spLocks noGrp="1"/>
          </p:cNvSpPr>
          <p:nvPr>
            <p:ph type="sldNum" sz="quarter" idx="12"/>
          </p:nvPr>
        </p:nvSpPr>
        <p:spPr>
          <a:noFill/>
        </p:spPr>
        <p:txBody>
          <a:bodyPr/>
          <a:lstStyle/>
          <a:p>
            <a:fld id="{A228951D-F1CD-4848-84D4-DBAB38769757}" type="slidenum">
              <a:rPr lang="en-US" smtClean="0">
                <a:latin typeface="Times New Roman" pitchFamily="18" charset="0"/>
                <a:cs typeface="Times New Roman" pitchFamily="18" charset="0"/>
              </a:rPr>
              <a:pPr/>
              <a:t>84</a:t>
            </a:fld>
            <a:endParaRPr lang="en-US" dirty="0">
              <a:latin typeface="Times New Roman" pitchFamily="18" charset="0"/>
              <a:cs typeface="Times New Roman" pitchFamily="18" charset="0"/>
            </a:endParaRPr>
          </a:p>
        </p:txBody>
      </p:sp>
      <p:sp>
        <p:nvSpPr>
          <p:cNvPr id="19466" name="Rectangle 9">
            <a:extLst>
              <a:ext uri="{FF2B5EF4-FFF2-40B4-BE49-F238E27FC236}">
                <a16:creationId xmlns:a16="http://schemas.microsoft.com/office/drawing/2014/main" id="{5D1EDA4A-01F9-7CEB-2311-854602F85A02}"/>
              </a:ext>
            </a:extLst>
          </p:cNvPr>
          <p:cNvSpPr>
            <a:spLocks noChangeArrowheads="1"/>
          </p:cNvSpPr>
          <p:nvPr/>
        </p:nvSpPr>
        <p:spPr bwMode="auto">
          <a:xfrm>
            <a:off x="228600" y="1500174"/>
            <a:ext cx="8915400" cy="1107996"/>
          </a:xfrm>
          <a:prstGeom prst="rect">
            <a:avLst/>
          </a:prstGeom>
          <a:solidFill>
            <a:schemeClr val="bg1"/>
          </a:solidFill>
          <a:ln w="9525">
            <a:noFill/>
            <a:miter lim="800000"/>
            <a:headEnd/>
            <a:tailEnd/>
          </a:ln>
        </p:spPr>
        <p:txBody>
          <a:bodyPr wrap="square">
            <a:spAutoFit/>
          </a:bodyPr>
          <a:lstStyle/>
          <a:p>
            <a:pPr algn="just"/>
            <a:r>
              <a:rPr lang="en-US" sz="2200" b="1" baseline="0" dirty="0">
                <a:latin typeface="Times New Roman" pitchFamily="18" charset="0"/>
                <a:cs typeface="Times New Roman" pitchFamily="18" charset="0"/>
              </a:rPr>
              <a:t> An ALOHA  network uses 19.2Kbps channel for sending message packets of 100 bits long size. Calculate the maximum throughput for Pure ALOHA network.</a:t>
            </a:r>
          </a:p>
        </p:txBody>
      </p:sp>
      <mc:AlternateContent xmlns:mc="http://schemas.openxmlformats.org/markup-compatibility/2006" xmlns:a14="http://schemas.microsoft.com/office/drawing/2010/main">
        <mc:Choice Requires="a14">
          <p:sp>
            <p:nvSpPr>
              <p:cNvPr id="19468" name="Rectangle 11">
                <a:extLst>
                  <a:ext uri="{FF2B5EF4-FFF2-40B4-BE49-F238E27FC236}">
                    <a16:creationId xmlns:a16="http://schemas.microsoft.com/office/drawing/2014/main" id="{65ED31D2-AB77-1743-EF61-67B8C6C0218C}"/>
                  </a:ext>
                </a:extLst>
              </p:cNvPr>
              <p:cNvSpPr>
                <a:spLocks noChangeArrowheads="1"/>
              </p:cNvSpPr>
              <p:nvPr/>
            </p:nvSpPr>
            <p:spPr bwMode="auto">
              <a:xfrm>
                <a:off x="228600" y="3200400"/>
                <a:ext cx="8686800" cy="1990994"/>
              </a:xfrm>
              <a:prstGeom prst="rect">
                <a:avLst/>
              </a:prstGeom>
              <a:solidFill>
                <a:schemeClr val="bg1"/>
              </a:solidFill>
              <a:ln w="9525">
                <a:noFill/>
                <a:miter lim="800000"/>
                <a:headEnd/>
                <a:tailEnd/>
              </a:ln>
            </p:spPr>
            <p:txBody>
              <a:bodyPr>
                <a:spAutoFit/>
              </a:bodyPr>
              <a:lstStyle/>
              <a:p>
                <a:pPr algn="just"/>
                <a:r>
                  <a:rPr lang="en-US" sz="2200" baseline="0" dirty="0">
                    <a:solidFill>
                      <a:schemeClr val="tx1"/>
                    </a:solidFill>
                    <a:latin typeface="Times New Roman" pitchFamily="18" charset="0"/>
                    <a:cs typeface="Times New Roman" pitchFamily="18" charset="0"/>
                  </a:rPr>
                  <a:t>Solution</a:t>
                </a:r>
              </a:p>
              <a:p>
                <a:pPr algn="just"/>
                <a:r>
                  <a:rPr lang="en-US" sz="2200" dirty="0">
                    <a:solidFill>
                      <a:schemeClr val="tx1"/>
                    </a:solidFill>
                    <a:latin typeface="Times New Roman" pitchFamily="18" charset="0"/>
                    <a:cs typeface="Times New Roman" pitchFamily="18" charset="0"/>
                  </a:rPr>
                  <a:t>The network is Pure ALOHA . So efficiency =18%</a:t>
                </a:r>
              </a:p>
              <a:p>
                <a:pPr algn="just"/>
                <a:r>
                  <a:rPr lang="en-US" sz="2200" baseline="0" dirty="0">
                    <a:solidFill>
                      <a:schemeClr val="tx1"/>
                    </a:solidFill>
                    <a:latin typeface="Times New Roman" pitchFamily="18" charset="0"/>
                    <a:cs typeface="Times New Roman" pitchFamily="18" charset="0"/>
                  </a:rPr>
                  <a:t>Useable bandwidth for 19.2 Kbps=19.2*0.18= 3.456Kbps</a:t>
                </a:r>
              </a:p>
              <a:p>
                <a:pPr algn="just"/>
                <a:r>
                  <a:rPr lang="en-US" sz="2200" dirty="0">
                    <a:solidFill>
                      <a:schemeClr val="tx1"/>
                    </a:solidFill>
                    <a:latin typeface="Times New Roman" pitchFamily="18" charset="0"/>
                    <a:cs typeface="Times New Roman" pitchFamily="18" charset="0"/>
                  </a:rPr>
                  <a:t>The maximum throughput for pure ALOHA </a:t>
                </a:r>
              </a:p>
              <a:p>
                <a:pPr algn="just"/>
                <a14:m>
                  <m:oMath xmlns:m="http://schemas.openxmlformats.org/officeDocument/2006/math">
                    <m:f>
                      <m:fPr>
                        <m:ctrlPr>
                          <a:rPr lang="en-US" sz="2200" i="1" baseline="0" smtClean="0">
                            <a:solidFill>
                              <a:schemeClr val="tx1"/>
                            </a:solidFill>
                            <a:latin typeface="Cambria Math" panose="02040503050406030204" pitchFamily="18" charset="0"/>
                            <a:cs typeface="Times New Roman" pitchFamily="18" charset="0"/>
                          </a:rPr>
                        </m:ctrlPr>
                      </m:fPr>
                      <m:num>
                        <m:r>
                          <a:rPr lang="en-US" sz="2200" b="0" i="1" baseline="0" smtClean="0">
                            <a:solidFill>
                              <a:schemeClr val="tx1"/>
                            </a:solidFill>
                            <a:latin typeface="Cambria Math" panose="02040503050406030204" pitchFamily="18" charset="0"/>
                            <a:cs typeface="Times New Roman" pitchFamily="18" charset="0"/>
                          </a:rPr>
                          <m:t>1</m:t>
                        </m:r>
                      </m:num>
                      <m:den>
                        <m:r>
                          <a:rPr lang="en-US" sz="2200" b="0" i="1" baseline="0" smtClean="0">
                            <a:solidFill>
                              <a:schemeClr val="tx1"/>
                            </a:solidFill>
                            <a:latin typeface="Cambria Math" panose="02040503050406030204" pitchFamily="18" charset="0"/>
                            <a:cs typeface="Times New Roman" pitchFamily="18" charset="0"/>
                          </a:rPr>
                          <m:t>2</m:t>
                        </m:r>
                        <m:r>
                          <a:rPr lang="en-US" sz="2200" b="0" i="1" baseline="0" smtClean="0">
                            <a:solidFill>
                              <a:schemeClr val="tx1"/>
                            </a:solidFill>
                            <a:latin typeface="Cambria Math" panose="02040503050406030204" pitchFamily="18" charset="0"/>
                            <a:cs typeface="Times New Roman" pitchFamily="18" charset="0"/>
                          </a:rPr>
                          <m:t>𝑒</m:t>
                        </m:r>
                      </m:den>
                    </m:f>
                  </m:oMath>
                </a14:m>
                <a:r>
                  <a:rPr lang="en-US" sz="2200" baseline="0" dirty="0">
                    <a:solidFill>
                      <a:schemeClr val="tx1"/>
                    </a:solidFill>
                    <a:latin typeface="Times New Roman" pitchFamily="18" charset="0"/>
                    <a:cs typeface="Times New Roman" pitchFamily="18" charset="0"/>
                  </a:rPr>
                  <a:t> *3.456</a:t>
                </a:r>
                <a:r>
                  <a:rPr lang="en-US" sz="2200" dirty="0">
                    <a:solidFill>
                      <a:schemeClr val="tx1"/>
                    </a:solidFill>
                    <a:latin typeface="Times New Roman" pitchFamily="18" charset="0"/>
                    <a:cs typeface="Times New Roman" pitchFamily="18" charset="0"/>
                  </a:rPr>
                  <a:t> = </a:t>
                </a:r>
                <a14:m>
                  <m:oMath xmlns:m="http://schemas.openxmlformats.org/officeDocument/2006/math">
                    <m:f>
                      <m:fPr>
                        <m:ctrlPr>
                          <a:rPr lang="en-US" sz="2200" i="1" smtClean="0">
                            <a:solidFill>
                              <a:schemeClr val="tx1"/>
                            </a:solidFill>
                            <a:latin typeface="Cambria Math" panose="02040503050406030204" pitchFamily="18" charset="0"/>
                            <a:cs typeface="Times New Roman" pitchFamily="18" charset="0"/>
                          </a:rPr>
                        </m:ctrlPr>
                      </m:fPr>
                      <m:num>
                        <m:r>
                          <m:rPr>
                            <m:nor/>
                          </m:rPr>
                          <a:rPr lang="en-US" sz="2200" dirty="0">
                            <a:solidFill>
                              <a:schemeClr val="tx1"/>
                            </a:solidFill>
                            <a:latin typeface="Times New Roman" pitchFamily="18" charset="0"/>
                            <a:cs typeface="Times New Roman" pitchFamily="18" charset="0"/>
                          </a:rPr>
                          <m:t>18.4 ∗3.456</m:t>
                        </m:r>
                      </m:num>
                      <m:den>
                        <m:r>
                          <a:rPr lang="en-US" sz="2200" b="0" i="1" smtClean="0">
                            <a:solidFill>
                              <a:schemeClr val="tx1"/>
                            </a:solidFill>
                            <a:latin typeface="Cambria Math" panose="02040503050406030204" pitchFamily="18" charset="0"/>
                            <a:cs typeface="Times New Roman" pitchFamily="18" charset="0"/>
                          </a:rPr>
                          <m:t>100</m:t>
                        </m:r>
                      </m:den>
                    </m:f>
                  </m:oMath>
                </a14:m>
                <a:r>
                  <a:rPr lang="en-US" sz="2200" baseline="0" dirty="0">
                    <a:solidFill>
                      <a:schemeClr val="tx1"/>
                    </a:solidFill>
                    <a:latin typeface="Times New Roman" pitchFamily="18" charset="0"/>
                    <a:cs typeface="Times New Roman" pitchFamily="18" charset="0"/>
                  </a:rPr>
                  <a:t> =</a:t>
                </a:r>
                <a:r>
                  <a:rPr lang="en-US" sz="2200" dirty="0">
                    <a:solidFill>
                      <a:schemeClr val="tx1"/>
                    </a:solidFill>
                    <a:latin typeface="Times New Roman" pitchFamily="18" charset="0"/>
                    <a:cs typeface="Times New Roman" pitchFamily="18" charset="0"/>
                  </a:rPr>
                  <a:t> 0.635%</a:t>
                </a:r>
                <a:endParaRPr lang="en-US" sz="2200" baseline="0" dirty="0">
                  <a:solidFill>
                    <a:schemeClr val="tx1"/>
                  </a:solidFill>
                  <a:latin typeface="Times New Roman" pitchFamily="18" charset="0"/>
                  <a:cs typeface="Times New Roman" pitchFamily="18" charset="0"/>
                </a:endParaRPr>
              </a:p>
            </p:txBody>
          </p:sp>
        </mc:Choice>
        <mc:Fallback xmlns="">
          <p:sp>
            <p:nvSpPr>
              <p:cNvPr id="19468" name="Rectangle 11">
                <a:extLst>
                  <a:ext uri="{FF2B5EF4-FFF2-40B4-BE49-F238E27FC236}">
                    <a16:creationId xmlns:a16="http://schemas.microsoft.com/office/drawing/2014/main" id="{65ED31D2-AB77-1743-EF61-67B8C6C0218C}"/>
                  </a:ext>
                </a:extLst>
              </p:cNvPr>
              <p:cNvSpPr>
                <a:spLocks noRot="1" noChangeAspect="1" noMove="1" noResize="1" noEditPoints="1" noAdjustHandles="1" noChangeArrowheads="1" noChangeShapeType="1" noTextEdit="1"/>
              </p:cNvSpPr>
              <p:nvPr/>
            </p:nvSpPr>
            <p:spPr bwMode="auto">
              <a:xfrm>
                <a:off x="228600" y="3200400"/>
                <a:ext cx="8686800" cy="1990994"/>
              </a:xfrm>
              <a:prstGeom prst="rect">
                <a:avLst/>
              </a:prstGeom>
              <a:blipFill>
                <a:blip r:embed="rId3"/>
                <a:stretch>
                  <a:fillRect l="-912" t="-2141" b="-1223"/>
                </a:stretch>
              </a:blipFill>
              <a:ln w="9525">
                <a:noFill/>
                <a:miter lim="800000"/>
                <a:headEnd/>
                <a:tailEnd/>
              </a:ln>
            </p:spPr>
            <p:txBody>
              <a:bodyPr/>
              <a:lstStyle/>
              <a:p>
                <a:r>
                  <a:rPr lang="en-IN">
                    <a:noFill/>
                  </a:rPr>
                  <a:t> </a:t>
                </a:r>
              </a:p>
            </p:txBody>
          </p:sp>
        </mc:Fallback>
      </mc:AlternateContent>
      <p:sp>
        <p:nvSpPr>
          <p:cNvPr id="13" name="Date Placeholder 12">
            <a:extLst>
              <a:ext uri="{FF2B5EF4-FFF2-40B4-BE49-F238E27FC236}">
                <a16:creationId xmlns:a16="http://schemas.microsoft.com/office/drawing/2014/main" id="{EF58CC27-0208-73BC-0F84-6098FA17C78D}"/>
              </a:ext>
            </a:extLst>
          </p:cNvPr>
          <p:cNvSpPr>
            <a:spLocks noGrp="1"/>
          </p:cNvSpPr>
          <p:nvPr>
            <p:ph type="dt" sz="half" idx="10"/>
          </p:nvPr>
        </p:nvSpPr>
        <p:spPr/>
        <p:txBody>
          <a:bodyPr/>
          <a:lstStyle/>
          <a:p>
            <a:fld id="{6FFFFFA2-5D33-479E-B688-D59D6893F088}"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6" name="Title 1">
            <a:extLst>
              <a:ext uri="{FF2B5EF4-FFF2-40B4-BE49-F238E27FC236}">
                <a16:creationId xmlns:a16="http://schemas.microsoft.com/office/drawing/2014/main" id="{A4B626E0-D656-A264-0AD2-E00449B3487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solidFill>
                  <a:schemeClr val="hlink"/>
                </a:solidFill>
                <a:latin typeface="Times New Roman" pitchFamily="18" charset="0"/>
                <a:cs typeface="Times New Roman" pitchFamily="18" charset="0"/>
              </a:rPr>
              <a:t>Questions  </a:t>
            </a:r>
            <a:endParaRPr lang="en-US" sz="2400" dirty="0">
              <a:latin typeface="Times New Roman" pitchFamily="18" charset="0"/>
              <a:cs typeface="Times New Roman" pitchFamily="18" charset="0"/>
            </a:endParaRPr>
          </a:p>
        </p:txBody>
      </p:sp>
      <p:pic>
        <p:nvPicPr>
          <p:cNvPr id="17" name="Picture 2" descr="E:\NIET\Project\xLogo11.png.pagespeed.ic.pydHLuCQEZ.png">
            <a:extLst>
              <a:ext uri="{FF2B5EF4-FFF2-40B4-BE49-F238E27FC236}">
                <a16:creationId xmlns:a16="http://schemas.microsoft.com/office/drawing/2014/main" id="{8FEBA14E-3F80-8326-F2BF-29C577422F25}"/>
              </a:ext>
            </a:extLst>
          </p:cNvPr>
          <p:cNvPicPr>
            <a:picLocks noChangeAspect="1" noChangeArrowheads="1"/>
          </p:cNvPicPr>
          <p:nvPr/>
        </p:nvPicPr>
        <p:blipFill>
          <a:blip r:embed="rId4" cstate="print"/>
          <a:srcRect/>
          <a:stretch>
            <a:fillRect/>
          </a:stretch>
        </p:blipFill>
        <p:spPr bwMode="auto">
          <a:xfrm>
            <a:off x="0" y="0"/>
            <a:ext cx="1447800" cy="817163"/>
          </a:xfrm>
          <a:prstGeom prst="rect">
            <a:avLst/>
          </a:prstGeom>
          <a:noFill/>
        </p:spPr>
      </p:pic>
      <p:sp>
        <p:nvSpPr>
          <p:cNvPr id="9" name="Footer Placeholder 12">
            <a:extLst>
              <a:ext uri="{FF2B5EF4-FFF2-40B4-BE49-F238E27FC236}">
                <a16:creationId xmlns:a16="http://schemas.microsoft.com/office/drawing/2014/main" id="{14EC09F3-E10B-EE41-DDC9-2B533625B879}"/>
              </a:ext>
            </a:extLst>
          </p:cNvPr>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8836540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2"/>
          </p:nvPr>
        </p:nvSpPr>
        <p:spPr>
          <a:noFill/>
        </p:spPr>
        <p:txBody>
          <a:bodyPr/>
          <a:lstStyle/>
          <a:p>
            <a:fld id="{4D9C9606-5928-453F-AEEB-535399C9BC75}" type="slidenum">
              <a:rPr lang="en-US" smtClean="0">
                <a:latin typeface="Times New Roman" pitchFamily="18" charset="0"/>
                <a:cs typeface="Times New Roman" pitchFamily="18" charset="0"/>
              </a:rPr>
              <a:pPr/>
              <a:t>85</a:t>
            </a:fld>
            <a:endParaRPr lang="en-US" dirty="0">
              <a:latin typeface="Times New Roman" pitchFamily="18" charset="0"/>
              <a:cs typeface="Times New Roman" pitchFamily="18" charset="0"/>
            </a:endParaRPr>
          </a:p>
        </p:txBody>
      </p:sp>
      <p:sp>
        <p:nvSpPr>
          <p:cNvPr id="204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i="0" baseline="0" dirty="0">
              <a:latin typeface="Times New Roman" pitchFamily="18" charset="0"/>
              <a:cs typeface="Times New Roman" pitchFamily="18" charset="0"/>
            </a:endParaRPr>
          </a:p>
        </p:txBody>
      </p:sp>
      <p:sp>
        <p:nvSpPr>
          <p:cNvPr id="204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i="0" baseline="0" dirty="0">
              <a:latin typeface="Times New Roman" pitchFamily="18" charset="0"/>
              <a:cs typeface="Times New Roman" pitchFamily="18" charset="0"/>
            </a:endParaRPr>
          </a:p>
        </p:txBody>
      </p:sp>
      <p:sp>
        <p:nvSpPr>
          <p:cNvPr id="20491" name="Rectangle 10"/>
          <p:cNvSpPr>
            <a:spLocks noChangeArrowheads="1"/>
          </p:cNvSpPr>
          <p:nvPr/>
        </p:nvSpPr>
        <p:spPr bwMode="auto">
          <a:xfrm>
            <a:off x="228600" y="854090"/>
            <a:ext cx="8686800" cy="4493538"/>
          </a:xfrm>
          <a:prstGeom prst="rect">
            <a:avLst/>
          </a:prstGeom>
          <a:solidFill>
            <a:schemeClr val="bg1"/>
          </a:solidFill>
          <a:ln w="9525">
            <a:noFill/>
            <a:miter lim="800000"/>
            <a:headEnd/>
            <a:tailEnd/>
          </a:ln>
        </p:spPr>
        <p:txBody>
          <a:bodyPr>
            <a:spAutoFit/>
          </a:bodyPr>
          <a:lstStyle/>
          <a:p>
            <a:pPr algn="just"/>
            <a:r>
              <a:rPr lang="en-US" sz="2200" baseline="0" dirty="0">
                <a:solidFill>
                  <a:schemeClr val="hlink"/>
                </a:solidFill>
                <a:latin typeface="Times New Roman" pitchFamily="18" charset="0"/>
                <a:cs typeface="Times New Roman" pitchFamily="18" charset="0"/>
              </a:rPr>
              <a:t>b.</a:t>
            </a:r>
            <a:r>
              <a:rPr lang="en-US" sz="2200" baseline="0" dirty="0">
                <a:latin typeface="Times New Roman" pitchFamily="18" charset="0"/>
                <a:cs typeface="Times New Roman" pitchFamily="18" charset="0"/>
              </a:rPr>
              <a:t> </a:t>
            </a:r>
            <a:r>
              <a:rPr lang="en-US" sz="2200" b="1" baseline="0" dirty="0">
                <a:latin typeface="Times New Roman" pitchFamily="18" charset="0"/>
                <a:cs typeface="Times New Roman" pitchFamily="18" charset="0"/>
              </a:rPr>
              <a:t>If the system creates 500 frames per second, this is</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(1/2) frame per millisecond. The load is (1/2). In this</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case </a:t>
            </a:r>
          </a:p>
          <a:p>
            <a:pPr algn="just"/>
            <a:r>
              <a:rPr lang="en-US" sz="2200" baseline="0" dirty="0">
                <a:latin typeface="Times New Roman" pitchFamily="18" charset="0"/>
                <a:cs typeface="Times New Roman" pitchFamily="18" charset="0"/>
              </a:rPr>
              <a:t>   S = G × e</a:t>
            </a:r>
            <a:r>
              <a:rPr lang="en-US" sz="2200" baseline="30000" dirty="0">
                <a:latin typeface="Times New Roman" pitchFamily="18" charset="0"/>
                <a:cs typeface="Times New Roman" pitchFamily="18" charset="0"/>
              </a:rPr>
              <a:t>−G</a:t>
            </a:r>
            <a:r>
              <a:rPr lang="en-US" sz="2200" baseline="0" dirty="0">
                <a:latin typeface="Times New Roman" pitchFamily="18" charset="0"/>
                <a:cs typeface="Times New Roman" pitchFamily="18" charset="0"/>
              </a:rPr>
              <a:t> or S = 0.303 (30.3 percent). This</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means that the throughput is 500 × 0.0303 = 151. </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Only 151 frames out of 500 will probably survive.</a:t>
            </a:r>
          </a:p>
          <a:p>
            <a:pPr algn="just"/>
            <a:endParaRPr lang="en-US" sz="2200" baseline="0" dirty="0">
              <a:latin typeface="Times New Roman" pitchFamily="18" charset="0"/>
              <a:cs typeface="Times New Roman" pitchFamily="18" charset="0"/>
            </a:endParaRPr>
          </a:p>
          <a:p>
            <a:pPr algn="just"/>
            <a:r>
              <a:rPr lang="en-US" sz="2200" baseline="0" dirty="0">
                <a:solidFill>
                  <a:schemeClr val="hlink"/>
                </a:solidFill>
                <a:latin typeface="Times New Roman" pitchFamily="18" charset="0"/>
                <a:cs typeface="Times New Roman" pitchFamily="18" charset="0"/>
              </a:rPr>
              <a:t>c.</a:t>
            </a:r>
            <a:r>
              <a:rPr lang="en-US" sz="2200" baseline="0" dirty="0">
                <a:latin typeface="Times New Roman" pitchFamily="18" charset="0"/>
                <a:cs typeface="Times New Roman" pitchFamily="18" charset="0"/>
              </a:rPr>
              <a:t> </a:t>
            </a:r>
            <a:r>
              <a:rPr lang="en-US" sz="2200" b="1" baseline="0" dirty="0">
                <a:latin typeface="Times New Roman" pitchFamily="18" charset="0"/>
                <a:cs typeface="Times New Roman" pitchFamily="18" charset="0"/>
              </a:rPr>
              <a:t>If the system creates 250 frames per second, this is (1/4)</a:t>
            </a:r>
            <a:br>
              <a:rPr lang="en-US" sz="2200" b="1" baseline="0" dirty="0">
                <a:latin typeface="Times New Roman" pitchFamily="18" charset="0"/>
                <a:cs typeface="Times New Roman" pitchFamily="18" charset="0"/>
              </a:rPr>
            </a:br>
            <a:r>
              <a:rPr lang="en-US" sz="2200" b="1" baseline="0" dirty="0">
                <a:latin typeface="Times New Roman" pitchFamily="18" charset="0"/>
                <a:cs typeface="Times New Roman" pitchFamily="18" charset="0"/>
              </a:rPr>
              <a:t>    frame per millisecond. The load is (1/4). </a:t>
            </a:r>
          </a:p>
          <a:p>
            <a:pPr algn="just"/>
            <a:r>
              <a:rPr lang="en-US" sz="2200" baseline="0" dirty="0">
                <a:latin typeface="Times New Roman" pitchFamily="18" charset="0"/>
                <a:cs typeface="Times New Roman" pitchFamily="18" charset="0"/>
              </a:rPr>
              <a:t> case </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S = G × e </a:t>
            </a:r>
            <a:r>
              <a:rPr lang="en-US" sz="2200" baseline="30000" dirty="0">
                <a:latin typeface="Times New Roman" pitchFamily="18" charset="0"/>
                <a:cs typeface="Times New Roman" pitchFamily="18" charset="0"/>
              </a:rPr>
              <a:t>−G</a:t>
            </a:r>
            <a:r>
              <a:rPr lang="en-US" sz="2200" baseline="0" dirty="0">
                <a:latin typeface="Times New Roman" pitchFamily="18" charset="0"/>
                <a:cs typeface="Times New Roman" pitchFamily="18" charset="0"/>
              </a:rPr>
              <a:t> or S = 0.195 (19.5 percent). This means</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that the throughput is 250 × 0.195 = 49. Only 49</a:t>
            </a:r>
            <a:br>
              <a:rPr lang="en-US" sz="2200" baseline="0" dirty="0">
                <a:latin typeface="Times New Roman" pitchFamily="18" charset="0"/>
                <a:cs typeface="Times New Roman" pitchFamily="18" charset="0"/>
              </a:rPr>
            </a:br>
            <a:r>
              <a:rPr lang="en-US" sz="2200" baseline="0" dirty="0">
                <a:latin typeface="Times New Roman" pitchFamily="18" charset="0"/>
                <a:cs typeface="Times New Roman" pitchFamily="18" charset="0"/>
              </a:rPr>
              <a:t>    frames out of 250 will probably survive.</a:t>
            </a:r>
          </a:p>
        </p:txBody>
      </p:sp>
      <p:sp>
        <p:nvSpPr>
          <p:cNvPr id="12" name="Date Placeholder 11"/>
          <p:cNvSpPr>
            <a:spLocks noGrp="1"/>
          </p:cNvSpPr>
          <p:nvPr>
            <p:ph type="dt" sz="half" idx="10"/>
          </p:nvPr>
        </p:nvSpPr>
        <p:spPr/>
        <p:txBody>
          <a:bodyPr/>
          <a:lstStyle/>
          <a:p>
            <a:fld id="{F0386849-CC2B-427B-82F0-8D78786551C9}" type="datetime1">
              <a:rPr lang="en-US" smtClean="0">
                <a:latin typeface="Times New Roman" pitchFamily="18" charset="0"/>
                <a:cs typeface="Times New Roman" pitchFamily="18" charset="0"/>
              </a:rPr>
              <a:t>12/23/2024</a:t>
            </a:fld>
            <a:endParaRPr lang="en-US" dirty="0">
              <a:latin typeface="Times New Roman" pitchFamily="18" charset="0"/>
              <a:cs typeface="Times New Roman" pitchFamily="18" charset="0"/>
            </a:endParaRPr>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solidFill>
                  <a:schemeClr val="hlink"/>
                </a:solidFill>
                <a:latin typeface="Times New Roman" pitchFamily="18" charset="0"/>
                <a:cs typeface="Times New Roman" pitchFamily="18" charset="0"/>
              </a:rPr>
              <a:t>Questions  </a:t>
            </a:r>
            <a:endParaRPr lang="en-US" sz="2400" dirty="0">
              <a:latin typeface="Times New Roman" pitchFamily="18" charset="0"/>
              <a:cs typeface="Times New Roman" pitchFamily="18" charset="0"/>
            </a:endParaRPr>
          </a:p>
        </p:txBody>
      </p:sp>
      <p:pic>
        <p:nvPicPr>
          <p:cNvPr id="15"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248400"/>
            <a:ext cx="5029200" cy="365125"/>
          </a:xfrm>
        </p:spPr>
        <p:txBody>
          <a:bodyPr/>
          <a:lstStyle/>
          <a:p>
            <a:pPr>
              <a:defRPr/>
            </a:pPr>
            <a:r>
              <a:rPr lang="en-US" dirty="0"/>
              <a:t>ACSE0602                  CN                UNIT 2</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2"/>
          </p:nvPr>
        </p:nvSpPr>
        <p:spPr>
          <a:noFill/>
        </p:spPr>
        <p:txBody>
          <a:bodyPr/>
          <a:lstStyle/>
          <a:p>
            <a:fld id="{E76ACA5D-214F-48EB-83A9-3EDC6BF75D8F}" type="slidenum">
              <a:rPr lang="en-US" smtClean="0">
                <a:latin typeface="Times New Roman" pitchFamily="18" charset="0"/>
                <a:cs typeface="Times New Roman" pitchFamily="18" charset="0"/>
              </a:rPr>
              <a:pPr/>
              <a:t>86</a:t>
            </a:fld>
            <a:endParaRPr lang="en-US" dirty="0">
              <a:latin typeface="Times New Roman" pitchFamily="18" charset="0"/>
              <a:cs typeface="Times New Roman" pitchFamily="18"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0" i="0" baseline="0" dirty="0">
              <a:latin typeface="Times New Roman" pitchFamily="18" charset="0"/>
              <a:cs typeface="Times New Roman" pitchFamily="18"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eaLnBrk="1" hangingPunct="1"/>
            <a:endParaRPr kumimoji="1" lang="en-US" sz="2400" b="0" i="0" baseline="0" dirty="0">
              <a:latin typeface="Times New Roman" pitchFamily="18" charset="0"/>
              <a:cs typeface="Times New Roman" pitchFamily="18" charset="0"/>
            </a:endParaRPr>
          </a:p>
        </p:txBody>
      </p:sp>
      <p:sp>
        <p:nvSpPr>
          <p:cNvPr id="27658" name="Rectangle 9"/>
          <p:cNvSpPr>
            <a:spLocks noChangeArrowheads="1"/>
          </p:cNvSpPr>
          <p:nvPr/>
        </p:nvSpPr>
        <p:spPr bwMode="auto">
          <a:xfrm>
            <a:off x="457200" y="357166"/>
            <a:ext cx="8258204" cy="2123658"/>
          </a:xfrm>
          <a:prstGeom prst="rect">
            <a:avLst/>
          </a:prstGeom>
          <a:solidFill>
            <a:schemeClr val="bg1"/>
          </a:solidFill>
          <a:ln w="9525">
            <a:noFill/>
            <a:miter lim="800000"/>
            <a:headEnd/>
            <a:tailEnd/>
          </a:ln>
        </p:spPr>
        <p:txBody>
          <a:bodyPr wrap="square">
            <a:spAutoFit/>
          </a:bodyPr>
          <a:lstStyle/>
          <a:p>
            <a:pPr algn="just"/>
            <a:endParaRPr lang="en-US" sz="2200" baseline="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r>
              <a:rPr lang="en-US" sz="2200" b="1" baseline="0" dirty="0">
                <a:latin typeface="Times New Roman" pitchFamily="18" charset="0"/>
                <a:cs typeface="Times New Roman" pitchFamily="18" charset="0"/>
              </a:rPr>
              <a:t>A network using CSMA/CD has a bandwidth of 10 Mbps. If the maximum propagation time (including the delays in the devices and ignoring the time needed to send a jamming signal, as we see later) is 25.6 </a:t>
            </a:r>
            <a:r>
              <a:rPr lang="en-US" sz="2200" b="1" baseline="0" dirty="0" err="1">
                <a:latin typeface="Times New Roman" pitchFamily="18" charset="0"/>
                <a:cs typeface="Times New Roman" pitchFamily="18" charset="0"/>
              </a:rPr>
              <a:t>μs</a:t>
            </a:r>
            <a:r>
              <a:rPr lang="en-US" sz="2200" b="1" baseline="0" dirty="0">
                <a:latin typeface="Times New Roman" pitchFamily="18" charset="0"/>
                <a:cs typeface="Times New Roman" pitchFamily="18" charset="0"/>
              </a:rPr>
              <a:t>, what is the minimum size of the frame?</a:t>
            </a:r>
          </a:p>
        </p:txBody>
      </p:sp>
      <p:sp>
        <p:nvSpPr>
          <p:cNvPr id="27660" name="Rectangle 11"/>
          <p:cNvSpPr>
            <a:spLocks noChangeArrowheads="1"/>
          </p:cNvSpPr>
          <p:nvPr/>
        </p:nvSpPr>
        <p:spPr bwMode="auto">
          <a:xfrm>
            <a:off x="642910" y="3276600"/>
            <a:ext cx="8001056" cy="2123658"/>
          </a:xfrm>
          <a:prstGeom prst="rect">
            <a:avLst/>
          </a:prstGeom>
          <a:solidFill>
            <a:schemeClr val="bg1"/>
          </a:solidFill>
          <a:ln w="9525">
            <a:noFill/>
            <a:miter lim="800000"/>
            <a:headEnd/>
            <a:tailEnd/>
          </a:ln>
        </p:spPr>
        <p:txBody>
          <a:bodyPr wrap="square">
            <a:spAutoFit/>
          </a:bodyPr>
          <a:lstStyle/>
          <a:p>
            <a:pPr algn="just"/>
            <a:r>
              <a:rPr lang="en-US" sz="2200" baseline="0" dirty="0">
                <a:solidFill>
                  <a:schemeClr val="hlink"/>
                </a:solidFill>
                <a:latin typeface="Times New Roman" pitchFamily="18" charset="0"/>
                <a:cs typeface="Times New Roman" pitchFamily="18" charset="0"/>
              </a:rPr>
              <a:t>Solution</a:t>
            </a:r>
          </a:p>
          <a:p>
            <a:pPr algn="just"/>
            <a:r>
              <a:rPr lang="en-US" sz="2200" baseline="0" dirty="0">
                <a:latin typeface="Times New Roman" pitchFamily="18" charset="0"/>
                <a:cs typeface="Times New Roman" pitchFamily="18" charset="0"/>
              </a:rPr>
              <a:t>The frame transmission time is </a:t>
            </a:r>
            <a:r>
              <a:rPr lang="en-US" sz="2200" baseline="0" dirty="0" err="1">
                <a:latin typeface="Times New Roman" pitchFamily="18" charset="0"/>
                <a:cs typeface="Times New Roman" pitchFamily="18" charset="0"/>
              </a:rPr>
              <a:t>T</a:t>
            </a:r>
            <a:r>
              <a:rPr lang="en-US" sz="2200" baseline="-16000" dirty="0" err="1">
                <a:latin typeface="Times New Roman" pitchFamily="18" charset="0"/>
                <a:cs typeface="Times New Roman" pitchFamily="18" charset="0"/>
              </a:rPr>
              <a:t>fr</a:t>
            </a:r>
            <a:r>
              <a:rPr lang="en-US" sz="2200" baseline="0" dirty="0">
                <a:latin typeface="Times New Roman" pitchFamily="18" charset="0"/>
                <a:cs typeface="Times New Roman" pitchFamily="18" charset="0"/>
              </a:rPr>
              <a:t> = 2 × </a:t>
            </a:r>
            <a:r>
              <a:rPr lang="en-US" sz="2200" baseline="0" dirty="0" err="1">
                <a:latin typeface="Times New Roman" pitchFamily="18" charset="0"/>
                <a:cs typeface="Times New Roman" pitchFamily="18" charset="0"/>
              </a:rPr>
              <a:t>T</a:t>
            </a:r>
            <a:r>
              <a:rPr lang="en-US" sz="2200" baseline="-14000" dirty="0" err="1">
                <a:latin typeface="Times New Roman" pitchFamily="18" charset="0"/>
                <a:cs typeface="Times New Roman" pitchFamily="18" charset="0"/>
              </a:rPr>
              <a:t>p</a:t>
            </a:r>
            <a:r>
              <a:rPr lang="en-US" sz="2200" baseline="0" dirty="0">
                <a:latin typeface="Times New Roman" pitchFamily="18" charset="0"/>
                <a:cs typeface="Times New Roman" pitchFamily="18" charset="0"/>
              </a:rPr>
              <a:t> = 51.2 </a:t>
            </a:r>
            <a:r>
              <a:rPr lang="en-US" sz="2200" baseline="0" dirty="0" err="1">
                <a:latin typeface="Times New Roman" pitchFamily="18" charset="0"/>
                <a:cs typeface="Times New Roman" pitchFamily="18" charset="0"/>
              </a:rPr>
              <a:t>μs</a:t>
            </a:r>
            <a:r>
              <a:rPr lang="en-US" sz="2200" baseline="0" dirty="0">
                <a:latin typeface="Times New Roman" pitchFamily="18" charset="0"/>
                <a:cs typeface="Times New Roman" pitchFamily="18" charset="0"/>
              </a:rPr>
              <a:t>. This means, in the worst case, a station needs to transmit for a period of 51.2 </a:t>
            </a:r>
            <a:r>
              <a:rPr lang="en-US" sz="2200" baseline="0" dirty="0" err="1">
                <a:latin typeface="Times New Roman" pitchFamily="18" charset="0"/>
                <a:cs typeface="Times New Roman" pitchFamily="18" charset="0"/>
              </a:rPr>
              <a:t>μs</a:t>
            </a:r>
            <a:r>
              <a:rPr lang="en-US" sz="2200" baseline="0" dirty="0">
                <a:latin typeface="Times New Roman" pitchFamily="18" charset="0"/>
                <a:cs typeface="Times New Roman" pitchFamily="18" charset="0"/>
              </a:rPr>
              <a:t> to detect the collision. The minimum size of the frame is 10 Mbps × 51.2 </a:t>
            </a:r>
            <a:r>
              <a:rPr lang="en-US" sz="2200" baseline="0" dirty="0" err="1">
                <a:latin typeface="Times New Roman" pitchFamily="18" charset="0"/>
                <a:cs typeface="Times New Roman" pitchFamily="18" charset="0"/>
              </a:rPr>
              <a:t>μs</a:t>
            </a:r>
            <a:r>
              <a:rPr lang="en-US" sz="2200" baseline="0" dirty="0">
                <a:latin typeface="Times New Roman" pitchFamily="18" charset="0"/>
                <a:cs typeface="Times New Roman" pitchFamily="18" charset="0"/>
              </a:rPr>
              <a:t> = 512 bits or 64 bytes. This is actually the minimum size of the frame for Standard Ethernet.</a:t>
            </a:r>
          </a:p>
        </p:txBody>
      </p:sp>
      <p:sp>
        <p:nvSpPr>
          <p:cNvPr id="13" name="Date Placeholder 12"/>
          <p:cNvSpPr>
            <a:spLocks noGrp="1"/>
          </p:cNvSpPr>
          <p:nvPr>
            <p:ph type="dt" sz="half" idx="10"/>
          </p:nvPr>
        </p:nvSpPr>
        <p:spPr/>
        <p:txBody>
          <a:bodyPr/>
          <a:lstStyle/>
          <a:p>
            <a:fld id="{1F2D1971-3622-480E-BD5F-69AB0FE4EDB5}" type="datetime1">
              <a:rPr lang="en-US" smtClean="0">
                <a:latin typeface="Times New Roman" pitchFamily="18" charset="0"/>
                <a:cs typeface="Times New Roman" pitchFamily="18" charset="0"/>
              </a:rPr>
              <a:t>12/23/2024</a:t>
            </a:fld>
            <a:endParaRPr lang="en-US">
              <a:latin typeface="Times New Roman" pitchFamily="18" charset="0"/>
              <a:cs typeface="Times New Roman" pitchFamily="18" charset="0"/>
            </a:endParaRPr>
          </a:p>
        </p:txBody>
      </p:sp>
      <p:sp>
        <p:nvSpPr>
          <p:cNvPr id="15"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3200" dirty="0">
                <a:solidFill>
                  <a:schemeClr val="hlink"/>
                </a:solidFill>
                <a:latin typeface="Times New Roman" pitchFamily="18" charset="0"/>
                <a:cs typeface="Times New Roman" pitchFamily="18" charset="0"/>
              </a:rPr>
              <a:t>Questions  </a:t>
            </a:r>
            <a:endParaRPr lang="en-US" sz="2400" dirty="0">
              <a:latin typeface="Times New Roman" pitchFamily="18" charset="0"/>
              <a:cs typeface="Times New Roman" pitchFamily="18" charset="0"/>
            </a:endParaRPr>
          </a:p>
        </p:txBody>
      </p:sp>
      <p:pic>
        <p:nvPicPr>
          <p:cNvPr id="1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prstClr val="black"/>
                </a:solidFill>
              </a:rPr>
              <a:t>Slotted Aloha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11"/>
          <p:cNvSpPr>
            <a:spLocks noGrp="1"/>
          </p:cNvSpPr>
          <p:nvPr>
            <p:ph type="dt" sz="half" idx="10"/>
          </p:nvPr>
        </p:nvSpPr>
        <p:spPr/>
        <p:txBody>
          <a:bodyPr/>
          <a:lstStyle/>
          <a:p>
            <a:fld id="{8391E33C-7F68-4F34-9799-AF29D7FB6D4B}" type="datetime1">
              <a:rPr lang="en-US" smtClean="0">
                <a:solidFill>
                  <a:prstClr val="black">
                    <a:tint val="75000"/>
                  </a:prstClr>
                </a:solidFill>
              </a:rPr>
              <a:t>12/23/2024</a:t>
            </a:fld>
            <a:endParaRPr lang="en-US">
              <a:solidFill>
                <a:prstClr val="black">
                  <a:tint val="75000"/>
                </a:prstClr>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solidFill>
                  <a:prstClr val="black">
                    <a:tint val="75000"/>
                  </a:prstClr>
                </a:solidFill>
              </a:rPr>
              <a:pPr/>
              <a:t>87</a:t>
            </a:fld>
            <a:endParaRPr lang="en-US">
              <a:solidFill>
                <a:prstClr val="black">
                  <a:tint val="75000"/>
                </a:prstClr>
              </a:solidFill>
            </a:endParaRPr>
          </a:p>
        </p:txBody>
      </p:sp>
      <p:pic>
        <p:nvPicPr>
          <p:cNvPr id="16" name="Picture 15"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58389E38-F553-DF9D-A365-F9B5F582FF41}"/>
              </a:ext>
            </a:extLst>
          </p:cNvPr>
          <p:cNvSpPr>
            <a:spLocks noGrp="1"/>
          </p:cNvSpPr>
          <p:nvPr>
            <p:ph idx="1"/>
          </p:nvPr>
        </p:nvSpPr>
        <p:spPr>
          <a:xfrm>
            <a:off x="228600" y="853258"/>
            <a:ext cx="8229600" cy="4525963"/>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rgbClr val="273239"/>
              </a:solidFill>
              <a:effectLst/>
              <a:latin typeface="Nunito" pitchFamily="2" charset="77"/>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273239"/>
                </a:solidFill>
                <a:effectLst/>
                <a:latin typeface="Nunito" pitchFamily="2" charset="77"/>
              </a:rPr>
              <a:t>1. What is the advantage of Pure Aloha over Slotted Aloha?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273239"/>
                </a:solidFill>
                <a:effectLst/>
                <a:latin typeface="Nunito" pitchFamily="2" charset="77"/>
              </a:rPr>
              <a:t>Answer:</a:t>
            </a:r>
            <a:endParaRPr kumimoji="0" lang="en-US" altLang="en-US" sz="23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Arial" panose="020B0604020202020204" pitchFamily="34" charset="0"/>
              </a:rPr>
              <a:t>The advantage of pure aloha over slotted aloha is that there is no fixed size, and it has the ability to start transmission at any particular time and no need for synchronization.</a:t>
            </a:r>
            <a:endParaRPr kumimoji="0" lang="en-US" altLang="en-US" sz="2300" b="1" i="0" u="none" strike="noStrike" cap="none" normalizeH="0" baseline="0" dirty="0">
              <a:ln>
                <a:noFill/>
              </a:ln>
              <a:solidFill>
                <a:srgbClr val="273239"/>
              </a:solidFill>
              <a:effectLst/>
              <a:latin typeface="Nunito" pitchFamily="2" charset="77"/>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273239"/>
                </a:solidFill>
                <a:effectLst/>
                <a:latin typeface="Nunito" pitchFamily="2" charset="77"/>
              </a:rPr>
              <a:t>2. What is the formula for Pure Aloha and Slotted Aloha?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1" i="0" u="none" strike="noStrike" cap="none" normalizeH="0" baseline="0" dirty="0">
                <a:ln>
                  <a:noFill/>
                </a:ln>
                <a:solidFill>
                  <a:srgbClr val="273239"/>
                </a:solidFill>
                <a:effectLst/>
                <a:latin typeface="Nunito" pitchFamily="2" charset="77"/>
              </a:rPr>
              <a:t>Answer:</a:t>
            </a:r>
            <a:endParaRPr kumimoji="0" lang="en-US" altLang="en-US" sz="23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Arial" panose="020B0604020202020204" pitchFamily="34" charset="0"/>
              </a:rPr>
              <a:t>Pure Aloha: S = G x e</a:t>
            </a:r>
            <a:r>
              <a:rPr kumimoji="0" lang="en-US" altLang="en-US" sz="2300" b="0" i="0" u="none" strike="noStrike" cap="none" normalizeH="0" baseline="30000" dirty="0">
                <a:ln>
                  <a:noFill/>
                </a:ln>
                <a:solidFill>
                  <a:schemeClr val="tx1"/>
                </a:solidFill>
                <a:effectLst/>
                <a:latin typeface="Arial" panose="020B0604020202020204" pitchFamily="34" charset="0"/>
              </a:rPr>
              <a:t>-2G</a:t>
            </a:r>
            <a:endParaRPr kumimoji="0" lang="en-US" altLang="en-US" sz="23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Arial" panose="020B0604020202020204" pitchFamily="34" charset="0"/>
              </a:rPr>
              <a:t>Slotted Aloha: S = G x e</a:t>
            </a:r>
            <a:r>
              <a:rPr kumimoji="0" lang="en-US" altLang="en-US" sz="2300" b="0" i="0" u="none" strike="noStrike" cap="none" normalizeH="0" baseline="30000" dirty="0">
                <a:ln>
                  <a:noFill/>
                </a:ln>
                <a:solidFill>
                  <a:schemeClr val="tx1"/>
                </a:solidFill>
                <a:effectLst/>
                <a:latin typeface="Arial" panose="020B0604020202020204" pitchFamily="34" charset="0"/>
              </a:rPr>
              <a:t>-G</a:t>
            </a:r>
            <a:endParaRPr kumimoji="0" lang="en-US" altLang="en-US" sz="23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456020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41393"/>
            <a:ext cx="8839200" cy="5646321"/>
          </a:xfrm>
        </p:spPr>
        <p:txBody>
          <a:bodyPr>
            <a:normAutofit/>
          </a:bodyPr>
          <a:lstStyle/>
          <a:p>
            <a:pPr marL="0" indent="0">
              <a:buNone/>
            </a:pPr>
            <a:r>
              <a:rPr lang="en-US" sz="2000" dirty="0"/>
              <a:t>The delays, here, means the time for which the processing of a particular packet takes place. We have the following types of delays in computer networks:</a:t>
            </a:r>
          </a:p>
          <a:p>
            <a:pPr marL="0" indent="0">
              <a:buNone/>
            </a:pPr>
            <a:r>
              <a:rPr lang="en-IN" sz="1800" b="1" i="0" u="none" strike="noStrike" dirty="0">
                <a:solidFill>
                  <a:srgbClr val="273239"/>
                </a:solidFill>
                <a:effectLst/>
                <a:latin typeface="Nunito" pitchFamily="2" charset="77"/>
              </a:rPr>
              <a:t>1. Transmission Delay:</a:t>
            </a:r>
            <a:r>
              <a:rPr lang="en-IN" sz="1800" b="0" i="0" u="none" strike="noStrike" dirty="0">
                <a:solidFill>
                  <a:srgbClr val="273239"/>
                </a:solidFill>
                <a:effectLst/>
                <a:latin typeface="Nunito" pitchFamily="2" charset="77"/>
              </a:rPr>
              <a:t> </a:t>
            </a:r>
            <a:br>
              <a:rPr lang="en-IN" sz="1800" dirty="0"/>
            </a:br>
            <a:r>
              <a:rPr lang="en-IN" sz="1800" b="0" i="0" u="none" strike="noStrike" dirty="0">
                <a:solidFill>
                  <a:srgbClr val="273239"/>
                </a:solidFill>
                <a:effectLst/>
                <a:latin typeface="Nunito" pitchFamily="2" charset="77"/>
              </a:rPr>
              <a:t>The time taken to transmit a packet from the host to the transmission medium is called Transmission delay</a:t>
            </a:r>
            <a:endParaRPr lang="en-US" sz="18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3200" b="1" dirty="0">
              <a:solidFill>
                <a:srgbClr val="273239"/>
              </a:solidFill>
              <a:latin typeface="Source Sans 3"/>
            </a:endParaRPr>
          </a:p>
          <a:p>
            <a:pPr algn="ctr">
              <a:spcBef>
                <a:spcPct val="0"/>
              </a:spcBef>
              <a:defRPr/>
            </a:pPr>
            <a:r>
              <a:rPr lang="en-IN" sz="3200" b="1" dirty="0">
                <a:solidFill>
                  <a:srgbClr val="273239"/>
                </a:solidFill>
                <a:latin typeface="Source Sans 3"/>
              </a:rPr>
              <a:t>Delays in Computer Network</a:t>
            </a:r>
          </a:p>
          <a:p>
            <a:pPr algn="ctr">
              <a:spcBef>
                <a:spcPct val="0"/>
              </a:spcBef>
              <a:defRPr/>
            </a:pPr>
            <a:endParaRPr lang="en-US" sz="3200" dirty="0">
              <a:solidFill>
                <a:prstClr val="black"/>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11"/>
          <p:cNvSpPr>
            <a:spLocks noGrp="1"/>
          </p:cNvSpPr>
          <p:nvPr>
            <p:ph type="dt" sz="half" idx="10"/>
          </p:nvPr>
        </p:nvSpPr>
        <p:spPr/>
        <p:txBody>
          <a:bodyPr/>
          <a:lstStyle/>
          <a:p>
            <a:fld id="{AC3395B8-62D3-4A6C-8E70-F71FE7057E55}" type="datetime1">
              <a:rPr lang="en-US" smtClean="0">
                <a:solidFill>
                  <a:prstClr val="black">
                    <a:tint val="75000"/>
                  </a:prstClr>
                </a:solidFill>
              </a:rPr>
              <a:t>12/23/2024</a:t>
            </a:fld>
            <a:endParaRPr lang="en-US">
              <a:solidFill>
                <a:prstClr val="black">
                  <a:tint val="75000"/>
                </a:prstClr>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solidFill>
                  <a:prstClr val="black">
                    <a:tint val="75000"/>
                  </a:prstClr>
                </a:solidFill>
              </a:rPr>
              <a:pPr/>
              <a:t>88</a:t>
            </a:fld>
            <a:endParaRPr lang="en-US">
              <a:solidFill>
                <a:prstClr val="black">
                  <a:tint val="75000"/>
                </a:prstClr>
              </a:solidFill>
            </a:endParaRPr>
          </a:p>
        </p:txBody>
      </p:sp>
      <p:pic>
        <p:nvPicPr>
          <p:cNvPr id="16" name="Picture 15"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pic>
        <p:nvPicPr>
          <p:cNvPr id="1026" name="Picture 2" descr="Lightbox">
            <a:extLst>
              <a:ext uri="{FF2B5EF4-FFF2-40B4-BE49-F238E27FC236}">
                <a16:creationId xmlns:a16="http://schemas.microsoft.com/office/drawing/2014/main" id="{5EEA45AC-6E03-566C-B9A9-36BFAC5A54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425700"/>
            <a:ext cx="6807200" cy="1841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33F5BF-1D0B-CD8B-7351-A7CC2DD47811}"/>
              </a:ext>
            </a:extLst>
          </p:cNvPr>
          <p:cNvSpPr txBox="1"/>
          <p:nvPr/>
        </p:nvSpPr>
        <p:spPr>
          <a:xfrm>
            <a:off x="457200" y="4145368"/>
            <a:ext cx="8001000" cy="2308324"/>
          </a:xfrm>
          <a:prstGeom prst="rect">
            <a:avLst/>
          </a:prstGeom>
          <a:noFill/>
        </p:spPr>
        <p:txBody>
          <a:bodyPr wrap="square">
            <a:spAutoFit/>
          </a:bodyPr>
          <a:lstStyle/>
          <a:p>
            <a:pPr fontAlgn="base"/>
            <a:r>
              <a:rPr lang="en-IN" dirty="0">
                <a:solidFill>
                  <a:srgbClr val="273239"/>
                </a:solidFill>
                <a:latin typeface="Nunito" pitchFamily="2" charset="77"/>
              </a:rPr>
              <a:t>For example, if bandwidth is 1 bps (every second 1 bit can be transmitted onto the transmission medium) and data size is 20 bits then what is the transmission delay? If in one second, 1 bit can be transmitted. To transmit 20 bits, 20 seconds would be required. </a:t>
            </a:r>
          </a:p>
          <a:p>
            <a:pPr fontAlgn="base"/>
            <a:endParaRPr lang="en-IN" dirty="0">
              <a:solidFill>
                <a:srgbClr val="273239"/>
              </a:solidFill>
              <a:latin typeface="Nunito" pitchFamily="2" charset="77"/>
            </a:endParaRPr>
          </a:p>
          <a:p>
            <a:pPr fontAlgn="base"/>
            <a:r>
              <a:rPr lang="en-IN" dirty="0">
                <a:solidFill>
                  <a:srgbClr val="273239"/>
                </a:solidFill>
                <a:latin typeface="Nunito" pitchFamily="2" charset="77"/>
              </a:rPr>
              <a:t>Let B bps is the bandwidth and L bit is the size of the data then transmission delay is, </a:t>
            </a:r>
          </a:p>
          <a:p>
            <a:r>
              <a:rPr lang="en-IN" dirty="0">
                <a:solidFill>
                  <a:prstClr val="black"/>
                </a:solidFill>
              </a:rPr>
              <a:t>Tt = L/B</a:t>
            </a:r>
            <a:endParaRPr lang="en-US" dirty="0">
              <a:solidFill>
                <a:prstClr val="black"/>
              </a:solidFill>
            </a:endParaRPr>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4676742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273239"/>
                </a:solidFill>
                <a:latin typeface="Source Sans 3"/>
              </a:rPr>
              <a:t>Delays in Computer Network</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11"/>
          <p:cNvSpPr>
            <a:spLocks noGrp="1"/>
          </p:cNvSpPr>
          <p:nvPr>
            <p:ph type="dt" sz="half" idx="10"/>
          </p:nvPr>
        </p:nvSpPr>
        <p:spPr/>
        <p:txBody>
          <a:bodyPr/>
          <a:lstStyle/>
          <a:p>
            <a:fld id="{B57658D3-6098-42FD-8300-802CEA79FBB1}" type="datetime1">
              <a:rPr lang="en-US" smtClean="0">
                <a:solidFill>
                  <a:prstClr val="black">
                    <a:tint val="75000"/>
                  </a:prstClr>
                </a:solidFill>
              </a:rPr>
              <a:t>12/23/2024</a:t>
            </a:fld>
            <a:endParaRPr lang="en-US">
              <a:solidFill>
                <a:prstClr val="black">
                  <a:tint val="75000"/>
                </a:prstClr>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solidFill>
                  <a:prstClr val="black">
                    <a:tint val="75000"/>
                  </a:prstClr>
                </a:solidFill>
              </a:rPr>
              <a:pPr/>
              <a:t>89</a:t>
            </a:fld>
            <a:endParaRPr lang="en-US">
              <a:solidFill>
                <a:prstClr val="black">
                  <a:tint val="75000"/>
                </a:prstClr>
              </a:solidFill>
            </a:endParaRPr>
          </a:p>
        </p:txBody>
      </p:sp>
      <p:pic>
        <p:nvPicPr>
          <p:cNvPr id="16" name="Picture 15"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58389E38-F553-DF9D-A365-F9B5F582FF41}"/>
              </a:ext>
            </a:extLst>
          </p:cNvPr>
          <p:cNvSpPr>
            <a:spLocks noGrp="1"/>
          </p:cNvSpPr>
          <p:nvPr>
            <p:ph idx="1"/>
          </p:nvPr>
        </p:nvSpPr>
        <p:spPr>
          <a:xfrm>
            <a:off x="561622" y="890564"/>
            <a:ext cx="7772400" cy="5129236"/>
          </a:xfrm>
        </p:spPr>
        <p:txBody>
          <a:bodyPr>
            <a:normAutofit/>
          </a:bodyPr>
          <a:lstStyle/>
          <a:p>
            <a:pPr marL="0" indent="0">
              <a:buNone/>
            </a:pPr>
            <a:r>
              <a:rPr lang="en-US" sz="1800" b="1" dirty="0"/>
              <a:t>2. Propagation delay: </a:t>
            </a:r>
          </a:p>
          <a:p>
            <a:r>
              <a:rPr lang="en-US" sz="1800" dirty="0"/>
              <a:t>After the packet is transmitted to the transmission medium, it has to go through the medium to reach the destination. Hence the time taken by the last bit of the packet to reach the destination is called propagation delay.</a:t>
            </a:r>
          </a:p>
        </p:txBody>
      </p:sp>
      <p:pic>
        <p:nvPicPr>
          <p:cNvPr id="2050" name="Picture 2" descr="Lightbox">
            <a:extLst>
              <a:ext uri="{FF2B5EF4-FFF2-40B4-BE49-F238E27FC236}">
                <a16:creationId xmlns:a16="http://schemas.microsoft.com/office/drawing/2014/main" id="{81A9DBF1-583F-0CBB-D640-046AA2085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222" y="2286000"/>
            <a:ext cx="6093178" cy="1193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88FD16-A741-6783-9101-7BCC858CBA10}"/>
              </a:ext>
            </a:extLst>
          </p:cNvPr>
          <p:cNvSpPr txBox="1"/>
          <p:nvPr/>
        </p:nvSpPr>
        <p:spPr>
          <a:xfrm>
            <a:off x="228600" y="3437021"/>
            <a:ext cx="8153400" cy="2031325"/>
          </a:xfrm>
          <a:prstGeom prst="rect">
            <a:avLst/>
          </a:prstGeom>
          <a:noFill/>
        </p:spPr>
        <p:txBody>
          <a:bodyPr wrap="square">
            <a:spAutoFit/>
          </a:bodyPr>
          <a:lstStyle/>
          <a:p>
            <a:r>
              <a:rPr lang="en-US" dirty="0">
                <a:solidFill>
                  <a:prstClr val="black"/>
                </a:solidFill>
              </a:rPr>
              <a:t>Factors affecting propagation delay:  </a:t>
            </a:r>
          </a:p>
          <a:p>
            <a:endParaRPr lang="en-US" dirty="0">
              <a:solidFill>
                <a:prstClr val="black"/>
              </a:solidFill>
            </a:endParaRPr>
          </a:p>
          <a:p>
            <a:r>
              <a:rPr lang="en-US" b="1" dirty="0">
                <a:solidFill>
                  <a:prstClr val="black"/>
                </a:solidFill>
              </a:rPr>
              <a:t>Distance – </a:t>
            </a:r>
            <a:r>
              <a:rPr lang="en-US" dirty="0">
                <a:solidFill>
                  <a:prstClr val="black"/>
                </a:solidFill>
              </a:rPr>
              <a:t>It takes more time to reach the destination if the distance of the medium is longer. </a:t>
            </a:r>
          </a:p>
          <a:p>
            <a:r>
              <a:rPr lang="en-US" b="1" dirty="0">
                <a:solidFill>
                  <a:prstClr val="black"/>
                </a:solidFill>
              </a:rPr>
              <a:t>Velocity – </a:t>
            </a:r>
            <a:r>
              <a:rPr lang="en-US" dirty="0">
                <a:solidFill>
                  <a:prstClr val="black"/>
                </a:solidFill>
              </a:rPr>
              <a:t>If the velocity(speed) of the medium is higher, the packet will be received faster.  </a:t>
            </a:r>
          </a:p>
          <a:p>
            <a:pPr algn="ctr"/>
            <a:r>
              <a:rPr lang="en-US" dirty="0" err="1">
                <a:solidFill>
                  <a:prstClr val="black"/>
                </a:solidFill>
              </a:rPr>
              <a:t>Tp</a:t>
            </a:r>
            <a:r>
              <a:rPr lang="en-US" dirty="0">
                <a:solidFill>
                  <a:prstClr val="black"/>
                </a:solidFill>
              </a:rPr>
              <a:t> = Distance / Velocity</a:t>
            </a:r>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81878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770A210-53D9-499C-ACB0-196421CBFB4E}" type="datetime1">
              <a:rPr lang="en-US" smtClean="0"/>
              <a:t>12/23/2024</a:t>
            </a:fld>
            <a:endParaRPr lang="en-US"/>
          </a:p>
        </p:txBody>
      </p:sp>
      <p:sp>
        <p:nvSpPr>
          <p:cNvPr id="6" name="Slide Number Placeholder 5"/>
          <p:cNvSpPr>
            <a:spLocks noGrp="1"/>
          </p:cNvSpPr>
          <p:nvPr>
            <p:ph type="sldNum" sz="quarter" idx="12"/>
          </p:nvPr>
        </p:nvSpPr>
        <p:spPr/>
        <p:txBody>
          <a:bodyPr/>
          <a:lstStyle/>
          <a:p>
            <a:pPr>
              <a:defRPr/>
            </a:pPr>
            <a:fld id="{10B9370A-705D-4B86-9C28-B626C0BEEA50}" type="slidenum">
              <a:rPr lang="en-US"/>
              <a:pPr>
                <a:defRPr/>
              </a:pPr>
              <a:t>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PSO’s</a:t>
            </a:r>
          </a:p>
        </p:txBody>
      </p:sp>
      <p:sp>
        <p:nvSpPr>
          <p:cNvPr id="43014" name="AutoShape 10" descr="Accreditation Process under OBE {POs} - ppt download"/>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43015" name="Content Placeholder 2"/>
          <p:cNvSpPr txBox="1">
            <a:spLocks/>
          </p:cNvSpPr>
          <p:nvPr/>
        </p:nvSpPr>
        <p:spPr bwMode="auto">
          <a:xfrm>
            <a:off x="381000" y="1143000"/>
            <a:ext cx="8531225" cy="5081588"/>
          </a:xfrm>
          <a:prstGeom prst="rect">
            <a:avLst/>
          </a:prstGeom>
          <a:noFill/>
          <a:ln w="9525">
            <a:noFill/>
            <a:miter lim="800000"/>
            <a:headEnd/>
            <a:tailEnd/>
          </a:ln>
        </p:spPr>
        <p:txBody>
          <a:bodyPr/>
          <a:lstStyle/>
          <a:p>
            <a:pPr algn="just"/>
            <a:r>
              <a:rPr lang="en-US"/>
              <a:t>On successful completion of graduation degree, The computer Science &amp; Engineering graduates will be able to:</a:t>
            </a:r>
          </a:p>
          <a:p>
            <a:pPr algn="just"/>
            <a:r>
              <a:rPr lang="en-US"/>
              <a:t> </a:t>
            </a:r>
          </a:p>
          <a:p>
            <a:pPr algn="just"/>
            <a:r>
              <a:rPr lang="en-US" b="1"/>
              <a:t>PSO1: </a:t>
            </a:r>
            <a:r>
              <a:rPr lang="en-US"/>
              <a:t> identify, analyze real world problems and design their ethical solutions using artificial intelligence, robotics, virtual/augmented reality, data analytics, block chain technology, and cloud computing.</a:t>
            </a:r>
          </a:p>
          <a:p>
            <a:pPr algn="just"/>
            <a:r>
              <a:rPr lang="en-US" b="1"/>
              <a:t> </a:t>
            </a:r>
            <a:endParaRPr lang="en-US"/>
          </a:p>
          <a:p>
            <a:pPr algn="just"/>
            <a:r>
              <a:rPr lang="en-US" b="1"/>
              <a:t>PSO2: </a:t>
            </a:r>
            <a:r>
              <a:rPr lang="en-US"/>
              <a:t> design and develop the hardware sensor devices and related interfacing software systems for solving complex engineering problems.</a:t>
            </a:r>
          </a:p>
          <a:p>
            <a:pPr algn="just"/>
            <a:r>
              <a:rPr lang="en-US" b="1"/>
              <a:t> </a:t>
            </a:r>
            <a:endParaRPr lang="en-US"/>
          </a:p>
          <a:p>
            <a:pPr algn="just"/>
            <a:r>
              <a:rPr lang="en-US" b="1"/>
              <a:t>PSO 3: </a:t>
            </a:r>
            <a:r>
              <a:rPr lang="en-US"/>
              <a:t>understand inter-disciplinary computing techniques and to apply them in the design of advanced computing.</a:t>
            </a:r>
          </a:p>
          <a:p>
            <a:pPr algn="just"/>
            <a:r>
              <a:rPr lang="en-US" b="1"/>
              <a:t> </a:t>
            </a:r>
            <a:endParaRPr lang="en-US"/>
          </a:p>
          <a:p>
            <a:pPr algn="just"/>
            <a:r>
              <a:rPr lang="en-US" b="1"/>
              <a:t>PSO 4:</a:t>
            </a:r>
            <a:r>
              <a:rPr lang="en-US"/>
              <a:t> conduct investigation of complex problem with the help of technical, managerial, leadership qualities, and modern engineering tools provided by industry sponsored laboratories.</a:t>
            </a:r>
          </a:p>
          <a:p>
            <a:r>
              <a:rPr lang="en-US"/>
              <a:t> </a:t>
            </a:r>
          </a:p>
        </p:txBody>
      </p:sp>
      <p:pic>
        <p:nvPicPr>
          <p:cNvPr id="43016" name="Picture 15" descr="C:\Users\nayaksir\Desktop\niet.jpg"/>
          <p:cNvPicPr>
            <a:picLocks noChangeAspect="1" noChangeArrowheads="1"/>
          </p:cNvPicPr>
          <p:nvPr/>
        </p:nvPicPr>
        <p:blipFill>
          <a:blip r:embed="rId2" cstate="print"/>
          <a:srcRect/>
          <a:stretch>
            <a:fillRect/>
          </a:stretch>
        </p:blipFill>
        <p:spPr bwMode="auto">
          <a:xfrm>
            <a:off x="0" y="0"/>
            <a:ext cx="1581150" cy="847725"/>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solidFill>
                  <a:srgbClr val="273239"/>
                </a:solidFill>
                <a:latin typeface="Source Sans 3"/>
              </a:rPr>
              <a:t>Delays in Computer Network</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11"/>
          <p:cNvSpPr>
            <a:spLocks noGrp="1"/>
          </p:cNvSpPr>
          <p:nvPr>
            <p:ph type="dt" sz="half" idx="10"/>
          </p:nvPr>
        </p:nvSpPr>
        <p:spPr/>
        <p:txBody>
          <a:bodyPr/>
          <a:lstStyle/>
          <a:p>
            <a:fld id="{9672B6D4-B956-400D-816E-33086747A824}" type="datetime1">
              <a:rPr lang="en-US" smtClean="0">
                <a:solidFill>
                  <a:prstClr val="black">
                    <a:tint val="75000"/>
                  </a:prstClr>
                </a:solidFill>
              </a:rPr>
              <a:t>12/23/2024</a:t>
            </a:fld>
            <a:endParaRPr lang="en-US">
              <a:solidFill>
                <a:prstClr val="black">
                  <a:tint val="75000"/>
                </a:prstClr>
              </a:solidFill>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solidFill>
                  <a:prstClr val="black">
                    <a:tint val="75000"/>
                  </a:prstClr>
                </a:solidFill>
              </a:rPr>
              <a:pPr/>
              <a:t>90</a:t>
            </a:fld>
            <a:endParaRPr lang="en-US">
              <a:solidFill>
                <a:prstClr val="black">
                  <a:tint val="75000"/>
                </a:prstClr>
              </a:solidFill>
            </a:endParaRPr>
          </a:p>
        </p:txBody>
      </p:sp>
      <p:pic>
        <p:nvPicPr>
          <p:cNvPr id="16" name="Picture 15"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58389E38-F553-DF9D-A365-F9B5F582FF41}"/>
              </a:ext>
            </a:extLst>
          </p:cNvPr>
          <p:cNvSpPr>
            <a:spLocks noGrp="1"/>
          </p:cNvSpPr>
          <p:nvPr>
            <p:ph idx="1"/>
          </p:nvPr>
        </p:nvSpPr>
        <p:spPr>
          <a:xfrm>
            <a:off x="561622" y="890564"/>
            <a:ext cx="7772400" cy="5129236"/>
          </a:xfrm>
        </p:spPr>
        <p:txBody>
          <a:bodyPr>
            <a:normAutofit fontScale="92500" lnSpcReduction="20000"/>
          </a:bodyPr>
          <a:lstStyle/>
          <a:p>
            <a:pPr algn="l" fontAlgn="base"/>
            <a:r>
              <a:rPr lang="en-IN" sz="2200" b="1" i="0" u="none" strike="noStrike" dirty="0">
                <a:solidFill>
                  <a:srgbClr val="273239"/>
                </a:solidFill>
                <a:effectLst/>
                <a:latin typeface="Nunito" pitchFamily="2" charset="77"/>
              </a:rPr>
              <a:t>3. Queueing delay:</a:t>
            </a:r>
            <a:r>
              <a:rPr lang="en-IN" sz="2200" b="0" i="0" u="none" strike="noStrike" dirty="0">
                <a:solidFill>
                  <a:srgbClr val="273239"/>
                </a:solidFill>
                <a:effectLst/>
                <a:latin typeface="Nunito" pitchFamily="2" charset="77"/>
              </a:rPr>
              <a:t> </a:t>
            </a:r>
            <a:br>
              <a:rPr lang="en-IN" sz="2200" b="0" i="0" u="none" strike="noStrike" dirty="0">
                <a:solidFill>
                  <a:srgbClr val="273239"/>
                </a:solidFill>
                <a:effectLst/>
                <a:latin typeface="Nunito" pitchFamily="2" charset="77"/>
              </a:rPr>
            </a:br>
            <a:r>
              <a:rPr lang="en-IN" sz="2200" b="0" i="0" u="none" strike="noStrike" dirty="0">
                <a:solidFill>
                  <a:srgbClr val="273239"/>
                </a:solidFill>
                <a:effectLst/>
                <a:latin typeface="Nunito" pitchFamily="2" charset="77"/>
              </a:rPr>
              <a:t>Let the packet is received by the destination, the packet will not be processed by the destination immediately. It has to wait in a queue in something called a buffer. So the amount of time it waits in queue before being processed is called queueing delay. </a:t>
            </a:r>
          </a:p>
          <a:p>
            <a:pPr algn="l" fontAlgn="base"/>
            <a:r>
              <a:rPr lang="en-IN" sz="2200" b="0" i="0" u="none" strike="noStrike" dirty="0">
                <a:solidFill>
                  <a:srgbClr val="273239"/>
                </a:solidFill>
                <a:effectLst/>
                <a:latin typeface="Nunito" pitchFamily="2" charset="77"/>
              </a:rPr>
              <a:t>In general, we can’t calculate queueing delay because we don’t have any formula for that. </a:t>
            </a:r>
          </a:p>
          <a:p>
            <a:pPr algn="l" fontAlgn="base"/>
            <a:r>
              <a:rPr lang="en-IN" sz="2200" b="1" i="0" u="none" strike="noStrike" dirty="0">
                <a:solidFill>
                  <a:srgbClr val="273239"/>
                </a:solidFill>
                <a:effectLst/>
                <a:latin typeface="Nunito" pitchFamily="2" charset="77"/>
              </a:rPr>
              <a:t>4. Processing delay:</a:t>
            </a:r>
            <a:r>
              <a:rPr lang="en-IN" sz="2200" b="0" i="0" u="none" strike="noStrike" dirty="0">
                <a:solidFill>
                  <a:srgbClr val="273239"/>
                </a:solidFill>
                <a:effectLst/>
                <a:latin typeface="Nunito" pitchFamily="2" charset="77"/>
              </a:rPr>
              <a:t> </a:t>
            </a:r>
            <a:br>
              <a:rPr lang="en-IN" sz="2200" b="0" i="0" u="none" strike="noStrike" dirty="0">
                <a:solidFill>
                  <a:srgbClr val="273239"/>
                </a:solidFill>
                <a:effectLst/>
                <a:latin typeface="Nunito" pitchFamily="2" charset="77"/>
              </a:rPr>
            </a:br>
            <a:r>
              <a:rPr lang="en-IN" sz="2200" b="0" i="0" u="none" strike="noStrike" dirty="0">
                <a:solidFill>
                  <a:srgbClr val="273239"/>
                </a:solidFill>
                <a:effectLst/>
                <a:latin typeface="Nunito" pitchFamily="2" charset="77"/>
              </a:rPr>
              <a:t>Now the packet will be taken for the processing which is called processing delay.</a:t>
            </a:r>
          </a:p>
          <a:p>
            <a:pPr algn="l" fontAlgn="base"/>
            <a:r>
              <a:rPr lang="en-IN" sz="2200" b="0" i="0" u="none" strike="noStrike" dirty="0">
                <a:solidFill>
                  <a:srgbClr val="273239"/>
                </a:solidFill>
                <a:effectLst/>
                <a:latin typeface="Nunito" pitchFamily="2" charset="77"/>
              </a:rPr>
              <a:t>Time is taken to process the data packet by the processor that is the time required by intermediate routers to decide where to forward the packet, update TTL, perform header checksum calculations.</a:t>
            </a:r>
          </a:p>
          <a:p>
            <a:pPr algn="l" fontAlgn="base"/>
            <a:r>
              <a:rPr lang="en-IN" sz="2200" b="0" i="0" u="none" strike="noStrike" dirty="0">
                <a:solidFill>
                  <a:srgbClr val="273239"/>
                </a:solidFill>
                <a:effectLst/>
                <a:latin typeface="Nunito" pitchFamily="2" charset="77"/>
              </a:rPr>
              <a:t> It also doesn’t have any formula since it depends upon the speed of the processor and the speed of the processor varies from computer to computer.  </a:t>
            </a:r>
          </a:p>
          <a:p>
            <a:endParaRPr lang="en-US" sz="1800" dirty="0"/>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7154537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Protocols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p:cNvSpPr/>
          <p:nvPr/>
        </p:nvSpPr>
        <p:spPr>
          <a:xfrm>
            <a:off x="2951329" y="2006221"/>
            <a:ext cx="2879676"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Link  Protocols</a:t>
            </a:r>
          </a:p>
        </p:txBody>
      </p:sp>
      <p:sp>
        <p:nvSpPr>
          <p:cNvPr id="11" name="Rectangle 10"/>
          <p:cNvSpPr/>
          <p:nvPr/>
        </p:nvSpPr>
        <p:spPr>
          <a:xfrm>
            <a:off x="483358" y="3093671"/>
            <a:ext cx="2879676"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Noiseless Channels</a:t>
            </a:r>
          </a:p>
        </p:txBody>
      </p:sp>
      <p:sp>
        <p:nvSpPr>
          <p:cNvPr id="12" name="Rectangle 11"/>
          <p:cNvSpPr/>
          <p:nvPr/>
        </p:nvSpPr>
        <p:spPr>
          <a:xfrm>
            <a:off x="5505734" y="3093671"/>
            <a:ext cx="2879676"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Noisy Channels</a:t>
            </a:r>
          </a:p>
        </p:txBody>
      </p:sp>
      <p:sp>
        <p:nvSpPr>
          <p:cNvPr id="13" name="Rectangle 12"/>
          <p:cNvSpPr/>
          <p:nvPr/>
        </p:nvSpPr>
        <p:spPr>
          <a:xfrm>
            <a:off x="208134" y="4294123"/>
            <a:ext cx="1542197"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Simplex</a:t>
            </a:r>
          </a:p>
        </p:txBody>
      </p:sp>
      <p:sp>
        <p:nvSpPr>
          <p:cNvPr id="14" name="Rectangle 13"/>
          <p:cNvSpPr/>
          <p:nvPr/>
        </p:nvSpPr>
        <p:spPr>
          <a:xfrm>
            <a:off x="1991437" y="4294123"/>
            <a:ext cx="1604748"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 and – wait </a:t>
            </a:r>
          </a:p>
        </p:txBody>
      </p:sp>
      <p:sp>
        <p:nvSpPr>
          <p:cNvPr id="15" name="Rectangle 14"/>
          <p:cNvSpPr/>
          <p:nvPr/>
        </p:nvSpPr>
        <p:spPr>
          <a:xfrm>
            <a:off x="4314966" y="4294123"/>
            <a:ext cx="1604748"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 – and – wait ARQ</a:t>
            </a:r>
          </a:p>
        </p:txBody>
      </p:sp>
      <p:sp>
        <p:nvSpPr>
          <p:cNvPr id="16" name="Rectangle 15"/>
          <p:cNvSpPr/>
          <p:nvPr/>
        </p:nvSpPr>
        <p:spPr>
          <a:xfrm>
            <a:off x="6065293" y="4294123"/>
            <a:ext cx="1604748"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Go-Back- N ARQ</a:t>
            </a:r>
          </a:p>
        </p:txBody>
      </p:sp>
      <p:cxnSp>
        <p:nvCxnSpPr>
          <p:cNvPr id="17" name="Straight Arrow Connector 16"/>
          <p:cNvCxnSpPr/>
          <p:nvPr/>
        </p:nvCxnSpPr>
        <p:spPr>
          <a:xfrm>
            <a:off x="1923195" y="2852384"/>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45571" y="2852384"/>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23196" y="2852382"/>
            <a:ext cx="50223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14966" y="2688611"/>
            <a:ext cx="0" cy="163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49660" y="4052925"/>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80160" y="4052836"/>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101418" y="4080221"/>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56778" y="4052835"/>
            <a:ext cx="0" cy="24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69735" y="4066572"/>
            <a:ext cx="2" cy="1038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101418" y="4052833"/>
            <a:ext cx="3568319" cy="29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945571" y="3776059"/>
            <a:ext cx="0" cy="290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49661" y="4030721"/>
            <a:ext cx="1830500" cy="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76283" y="3740211"/>
            <a:ext cx="0" cy="2905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9"/>
          <p:cNvSpPr>
            <a:spLocks noGrp="1"/>
          </p:cNvSpPr>
          <p:nvPr>
            <p:ph idx="1"/>
          </p:nvPr>
        </p:nvSpPr>
        <p:spPr>
          <a:xfrm>
            <a:off x="7162800" y="5181600"/>
            <a:ext cx="1752600" cy="692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pPr algn="ctr"/>
            <a:r>
              <a:rPr lang="en-US" dirty="0"/>
              <a:t>Selective Repeat ARQ</a:t>
            </a:r>
          </a:p>
        </p:txBody>
      </p:sp>
      <p:sp>
        <p:nvSpPr>
          <p:cNvPr id="33" name="Date Placeholder 32"/>
          <p:cNvSpPr>
            <a:spLocks noGrp="1"/>
          </p:cNvSpPr>
          <p:nvPr>
            <p:ph type="dt" sz="half" idx="10"/>
          </p:nvPr>
        </p:nvSpPr>
        <p:spPr/>
        <p:txBody>
          <a:bodyPr/>
          <a:lstStyle/>
          <a:p>
            <a:fld id="{B417A073-70AF-4C8D-9D38-077F5E5BB46C}" type="datetime1">
              <a:rPr lang="en-US" smtClean="0"/>
              <a:t>12/23/2024</a:t>
            </a:fld>
            <a:endParaRPr lang="en-US"/>
          </a:p>
        </p:txBody>
      </p:sp>
      <p:sp>
        <p:nvSpPr>
          <p:cNvPr id="34" name="Slide Number Placeholder 33"/>
          <p:cNvSpPr>
            <a:spLocks noGrp="1"/>
          </p:cNvSpPr>
          <p:nvPr>
            <p:ph type="sldNum" sz="quarter" idx="12"/>
          </p:nvPr>
        </p:nvSpPr>
        <p:spPr/>
        <p:txBody>
          <a:bodyPr/>
          <a:lstStyle/>
          <a:p>
            <a:fld id="{B6F15528-21DE-4FAA-801E-634DDDAF4B2B}" type="slidenum">
              <a:rPr lang="en-US" smtClean="0"/>
              <a:pPr/>
              <a:t>91</a:t>
            </a:fld>
            <a:endParaRPr lang="en-US"/>
          </a:p>
        </p:txBody>
      </p:sp>
      <p:pic>
        <p:nvPicPr>
          <p:cNvPr id="37" name="Picture 36"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3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6649807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1112304"/>
            <a:ext cx="8229600" cy="4525963"/>
          </a:xfrm>
        </p:spPr>
        <p:txBody>
          <a:bodyPr>
            <a:normAutofit/>
          </a:bodyPr>
          <a:lstStyle/>
          <a:p>
            <a:pPr marL="0" indent="0">
              <a:buNone/>
            </a:pPr>
            <a:r>
              <a:rPr lang="en-US" sz="2200" b="1" dirty="0"/>
              <a:t>Simplex Protocol</a:t>
            </a:r>
          </a:p>
          <a:p>
            <a:r>
              <a:rPr lang="en-US" sz="2200" dirty="0"/>
              <a:t>unidirectional data transmission over an ideal channel</a:t>
            </a:r>
          </a:p>
          <a:p>
            <a:r>
              <a:rPr lang="en-US" sz="2200" dirty="0"/>
              <a:t>It has distinct procedures for sender and receiver. </a:t>
            </a:r>
          </a:p>
          <a:p>
            <a:r>
              <a:rPr lang="en-US" sz="2200" dirty="0"/>
              <a:t>The sender simply sends all its data available onto the channel as soon as they are available its buffer. </a:t>
            </a:r>
          </a:p>
          <a:p>
            <a:r>
              <a:rPr lang="en-US" sz="2200" dirty="0"/>
              <a:t>The receiver is assumed to process all incoming data instantly. </a:t>
            </a:r>
          </a:p>
          <a:p>
            <a:endParaRPr lang="en-US" sz="2200" dirty="0"/>
          </a:p>
          <a:p>
            <a:pPr marL="0" indent="0">
              <a:buNone/>
            </a:pPr>
            <a:endParaRPr lang="en-US" sz="20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Noiseless channels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4" descr="Noiseless Channels Protocol"/>
          <p:cNvPicPr>
            <a:picLocks noChangeAspect="1" noChangeArrowheads="1"/>
          </p:cNvPicPr>
          <p:nvPr/>
        </p:nvPicPr>
        <p:blipFill rotWithShape="1">
          <a:blip r:embed="rId3">
            <a:extLst>
              <a:ext uri="{28A0092B-C50C-407E-A947-70E740481C1C}">
                <a14:useLocalDpi xmlns:a14="http://schemas.microsoft.com/office/drawing/2010/main" val="0"/>
              </a:ext>
            </a:extLst>
          </a:blip>
          <a:srcRect b="21569"/>
          <a:stretch/>
        </p:blipFill>
        <p:spPr bwMode="auto">
          <a:xfrm>
            <a:off x="2133600" y="3505200"/>
            <a:ext cx="5093115" cy="2535903"/>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p:cNvSpPr>
            <a:spLocks noGrp="1"/>
          </p:cNvSpPr>
          <p:nvPr>
            <p:ph type="dt" sz="half" idx="10"/>
          </p:nvPr>
        </p:nvSpPr>
        <p:spPr/>
        <p:txBody>
          <a:bodyPr/>
          <a:lstStyle/>
          <a:p>
            <a:fld id="{9FC7F679-176A-4C44-B417-4C52BB4B3FD3}"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92</a:t>
            </a:fld>
            <a:endParaRPr lang="en-US"/>
          </a:p>
        </p:txBody>
      </p:sp>
      <p:pic>
        <p:nvPicPr>
          <p:cNvPr id="16" name="Picture 15"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0191784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Stop – and – Wait Protocol</a:t>
            </a:r>
          </a:p>
          <a:p>
            <a:pPr marL="285750" indent="-285750"/>
            <a:r>
              <a:rPr lang="en-US" sz="2200" dirty="0"/>
              <a:t>unidirectional data transmission without any error control facilities</a:t>
            </a:r>
          </a:p>
          <a:p>
            <a:pPr marL="285750" indent="-285750"/>
            <a:r>
              <a:rPr lang="en-US" sz="2200" dirty="0"/>
              <a:t>flow control so that a fast sender does not drown a slow receiver. </a:t>
            </a:r>
          </a:p>
          <a:p>
            <a:pPr marL="285750" indent="-285750"/>
            <a:r>
              <a:rPr lang="en-US" sz="2200" dirty="0"/>
              <a:t>The receiver has a finite buffer size with finite processing speed.</a:t>
            </a:r>
          </a:p>
          <a:p>
            <a:pPr marL="285750" indent="-285750"/>
            <a:r>
              <a:rPr lang="en-US" sz="2200" dirty="0"/>
              <a:t> The sender can send a frame only when it has received indication from the receiver that it is available for further data processing.</a:t>
            </a:r>
          </a:p>
          <a:p>
            <a:pPr marL="0" indent="0">
              <a:buNone/>
            </a:pPr>
            <a:endParaRPr lang="en-US" sz="20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Noiseless channels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oiseless and Noisy Chann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0506"/>
            <a:ext cx="2256135" cy="2195158"/>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p:cNvSpPr>
            <a:spLocks noGrp="1"/>
          </p:cNvSpPr>
          <p:nvPr>
            <p:ph type="dt" sz="half" idx="10"/>
          </p:nvPr>
        </p:nvSpPr>
        <p:spPr/>
        <p:txBody>
          <a:bodyPr/>
          <a:lstStyle/>
          <a:p>
            <a:fld id="{66299B09-22B4-42A0-9687-D265D721015B}"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93</a:t>
            </a:fld>
            <a:endParaRPr lang="en-US"/>
          </a:p>
        </p:txBody>
      </p:sp>
      <p:pic>
        <p:nvPicPr>
          <p:cNvPr id="16" name="Picture 15"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6825799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5105400" cy="4525963"/>
          </a:xfrm>
        </p:spPr>
        <p:txBody>
          <a:bodyPr>
            <a:normAutofit lnSpcReduction="10000"/>
          </a:bodyPr>
          <a:lstStyle/>
          <a:p>
            <a:r>
              <a:rPr lang="en-US" sz="2200" b="1" dirty="0"/>
              <a:t>Stop – and – Wait ARQ (</a:t>
            </a:r>
            <a:r>
              <a:rPr lang="en-US" sz="2200" dirty="0"/>
              <a:t>Automatic Repeat Request)</a:t>
            </a:r>
            <a:endParaRPr lang="en-US" sz="2200" b="1" dirty="0"/>
          </a:p>
          <a:p>
            <a:r>
              <a:rPr lang="en-US" sz="2200" dirty="0"/>
              <a:t>with added error control mechanisms</a:t>
            </a:r>
          </a:p>
          <a:p>
            <a:r>
              <a:rPr lang="en-US" sz="2200" dirty="0"/>
              <a:t>The sender keeps a copy of the sent frame. </a:t>
            </a:r>
          </a:p>
          <a:p>
            <a:r>
              <a:rPr lang="en-US" sz="2200" dirty="0"/>
              <a:t>It then waits for a finite time to receive a positive acknowledgement from receiver. </a:t>
            </a:r>
          </a:p>
          <a:p>
            <a:r>
              <a:rPr lang="en-US" sz="2200" dirty="0"/>
              <a:t>If the timer expires or a negative acknowledgement is received, the frame is retransmitted.</a:t>
            </a:r>
          </a:p>
          <a:p>
            <a:r>
              <a:rPr lang="en-US" sz="2200" dirty="0"/>
              <a:t>If a positive acknowledgement is received then the next frame is sent.</a:t>
            </a:r>
          </a:p>
          <a:p>
            <a:endParaRPr lang="en-US" sz="2200" dirty="0"/>
          </a:p>
          <a:p>
            <a:endParaRPr lang="en-US" sz="2200" dirty="0"/>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Noisy Channels</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DCN - Data-link Control &amp; Protocols - Tutorialsp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143000"/>
            <a:ext cx="2428277" cy="3996853"/>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p:cNvSpPr>
            <a:spLocks noGrp="1"/>
          </p:cNvSpPr>
          <p:nvPr>
            <p:ph type="dt" sz="half" idx="10"/>
          </p:nvPr>
        </p:nvSpPr>
        <p:spPr/>
        <p:txBody>
          <a:bodyPr/>
          <a:lstStyle/>
          <a:p>
            <a:fld id="{9BCE951F-5B0B-4F27-83D1-D1ED0409287C}"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94</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166879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b="1" dirty="0"/>
              <a:t>Go – Back – N ARQ</a:t>
            </a:r>
          </a:p>
          <a:p>
            <a:r>
              <a:rPr lang="en-US" dirty="0"/>
              <a:t>sending multiple frames before receiving the acknowledgement for the first frame.</a:t>
            </a:r>
          </a:p>
          <a:p>
            <a:r>
              <a:rPr lang="en-US" dirty="0"/>
              <a:t> It uses the concept of sliding window, and so is also called sliding window protocol. </a:t>
            </a:r>
          </a:p>
          <a:p>
            <a:r>
              <a:rPr lang="en-US" dirty="0"/>
              <a:t>The frames are sequentially numbered and a finite number of frames are sent. </a:t>
            </a:r>
          </a:p>
          <a:p>
            <a:r>
              <a:rPr lang="en-US" dirty="0"/>
              <a:t>If the acknowledgement of a frame is not received within the time period, all frames starting from that frame are retransmitted.</a:t>
            </a:r>
          </a:p>
          <a:p>
            <a:r>
              <a:rPr lang="en-US" dirty="0"/>
              <a:t>Reason for retransmission</a:t>
            </a:r>
          </a:p>
          <a:p>
            <a:pPr lvl="1"/>
            <a:r>
              <a:rPr lang="en-US" dirty="0"/>
              <a:t>Damaged frame</a:t>
            </a:r>
          </a:p>
          <a:p>
            <a:pPr lvl="1"/>
            <a:r>
              <a:rPr lang="en-US" dirty="0"/>
              <a:t>Lost data frame</a:t>
            </a:r>
          </a:p>
          <a:p>
            <a:pPr lvl="1"/>
            <a:r>
              <a:rPr lang="en-US" dirty="0"/>
              <a:t>Lost Acknowledgement</a:t>
            </a:r>
          </a:p>
          <a:p>
            <a:endParaRPr lang="en-US" dirty="0"/>
          </a:p>
          <a:p>
            <a:endParaRPr lang="en-US"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Noisy Channels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8E2C00A3-0DA0-4A98-AE3F-535B58A7B062}"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95</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429298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b="1" dirty="0"/>
              <a:t>Go – Back – N ARQ</a:t>
            </a:r>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For Noisy Channels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Data Link Contr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71619"/>
            <a:ext cx="3318550" cy="36623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ata Link Controls"/>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612" t="11568" r="5134" b="36690"/>
          <a:stretch/>
        </p:blipFill>
        <p:spPr bwMode="auto">
          <a:xfrm>
            <a:off x="4800600" y="1371600"/>
            <a:ext cx="3476239" cy="151140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ata Link Controls"/>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463" t="10176" r="4686" b="36293"/>
          <a:stretch/>
        </p:blipFill>
        <p:spPr bwMode="auto">
          <a:xfrm>
            <a:off x="4988037" y="3810000"/>
            <a:ext cx="3288802" cy="1469581"/>
          </a:xfrm>
          <a:prstGeom prst="rect">
            <a:avLst/>
          </a:prstGeom>
          <a:noFill/>
          <a:extLst>
            <a:ext uri="{909E8E84-426E-40DD-AFC4-6F175D3DCCD1}">
              <a14:hiddenFill xmlns:a14="http://schemas.microsoft.com/office/drawing/2010/main">
                <a:solidFill>
                  <a:srgbClr val="FFFFFF"/>
                </a:solidFill>
              </a14:hiddenFill>
            </a:ext>
          </a:extLst>
        </p:spPr>
      </p:pic>
      <p:sp>
        <p:nvSpPr>
          <p:cNvPr id="14" name="Date Placeholder 13"/>
          <p:cNvSpPr>
            <a:spLocks noGrp="1"/>
          </p:cNvSpPr>
          <p:nvPr>
            <p:ph type="dt" sz="half" idx="10"/>
          </p:nvPr>
        </p:nvSpPr>
        <p:spPr/>
        <p:txBody>
          <a:bodyPr/>
          <a:lstStyle/>
          <a:p>
            <a:fld id="{9795F144-7B56-4F14-BCF2-116F49CB360B}" type="datetime1">
              <a:rPr lang="en-US" smtClean="0"/>
              <a:t>12/23/2024</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96</a:t>
            </a:fld>
            <a:endParaRPr lang="en-US"/>
          </a:p>
        </p:txBody>
      </p:sp>
      <p:pic>
        <p:nvPicPr>
          <p:cNvPr id="18" name="Picture 17" descr="Untitled.png"/>
          <p:cNvPicPr>
            <a:picLocks noChangeAspect="1"/>
          </p:cNvPicPr>
          <p:nvPr/>
        </p:nvPicPr>
        <p:blipFill>
          <a:blip r:embed="rId7"/>
          <a:srcRect/>
          <a:stretch>
            <a:fillRect/>
          </a:stretch>
        </p:blipFill>
        <p:spPr bwMode="auto">
          <a:xfrm>
            <a:off x="0" y="0"/>
            <a:ext cx="1371600" cy="789709"/>
          </a:xfrm>
          <a:prstGeom prst="rect">
            <a:avLst/>
          </a:prstGeom>
          <a:noFill/>
          <a:ln w="9525">
            <a:noFill/>
            <a:miter lim="800000"/>
            <a:headEnd/>
            <a:tailEnd/>
          </a:ln>
        </p:spPr>
      </p:pic>
      <p:sp>
        <p:nvSpPr>
          <p:cNvPr id="12"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2168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lvl="0"/>
            <a:r>
              <a:rPr lang="en-US" dirty="0"/>
              <a:t>Piggy backing Technique</a:t>
            </a:r>
            <a:endParaRPr lang="en-US" dirty="0">
              <a:solidFill>
                <a:schemeClr val="dk1"/>
              </a:solidFill>
            </a:endParaRPr>
          </a:p>
          <a:p>
            <a:pPr lvl="1"/>
            <a:r>
              <a:rPr lang="en-US" sz="3100" dirty="0"/>
              <a:t>there is a need for transmitting data in both directions between 2 computers. </a:t>
            </a:r>
          </a:p>
          <a:p>
            <a:pPr lvl="1"/>
            <a:r>
              <a:rPr lang="en-US" sz="3100" dirty="0"/>
              <a:t>A full duplex circuit is required for the operation.</a:t>
            </a:r>
          </a:p>
          <a:p>
            <a:pPr lvl="1"/>
            <a:r>
              <a:rPr lang="en-US" sz="3100" dirty="0"/>
              <a:t>the data frames and ACK (control) frames in the reverse direction have to be interleaved. </a:t>
            </a:r>
          </a:p>
          <a:p>
            <a:pPr lvl="1"/>
            <a:r>
              <a:rPr lang="en-US" sz="3100" dirty="0"/>
              <a:t>An efficient method is to absorb the ACK frame into the header of the data frame going in the same direction. This technique is known as </a:t>
            </a:r>
            <a:r>
              <a:rPr lang="en-US" sz="3100" i="1" dirty="0"/>
              <a:t>piggybacking.</a:t>
            </a:r>
            <a:endParaRPr lang="en-US" sz="3100" dirty="0"/>
          </a:p>
          <a:p>
            <a:pPr lvl="1"/>
            <a:r>
              <a:rPr lang="en-US" sz="3100" dirty="0"/>
              <a:t>When a data frame arrives at an IMP (receiver or station), instead of immediately sending a separate ACK frame, the IMP restrains itself and waits until the host passes it the next message. </a:t>
            </a:r>
          </a:p>
          <a:p>
            <a:pPr lvl="1"/>
            <a:r>
              <a:rPr lang="en-US" sz="3100" dirty="0"/>
              <a:t>The acknowledgement is then attached to the outgoing data frame using the ACK field in the frame header. </a:t>
            </a:r>
          </a:p>
          <a:p>
            <a:endParaRPr lang="en-US"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For Noisy Channels</a:t>
            </a:r>
            <a:endParaRPr 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Date Placeholder 10"/>
          <p:cNvSpPr>
            <a:spLocks noGrp="1"/>
          </p:cNvSpPr>
          <p:nvPr>
            <p:ph type="dt" sz="half" idx="10"/>
          </p:nvPr>
        </p:nvSpPr>
        <p:spPr/>
        <p:txBody>
          <a:bodyPr/>
          <a:lstStyle/>
          <a:p>
            <a:fld id="{DAEA4B33-6BBF-4D9D-87D6-A1C4DA30F370}" type="datetime1">
              <a:rPr lang="en-US" smtClean="0"/>
              <a:t>12/23/2024</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97</a:t>
            </a:fld>
            <a:endParaRPr lang="en-US"/>
          </a:p>
        </p:txBody>
      </p:sp>
      <p:pic>
        <p:nvPicPr>
          <p:cNvPr id="15" name="Picture 14"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283635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3657600" cy="4525963"/>
          </a:xfrm>
        </p:spPr>
        <p:txBody>
          <a:bodyPr/>
          <a:lstStyle/>
          <a:p>
            <a:r>
              <a:rPr lang="en-US" sz="2400" b="1" dirty="0"/>
              <a:t>Selective Repeat ARQ</a:t>
            </a:r>
          </a:p>
          <a:p>
            <a:r>
              <a:rPr lang="en-US" sz="2400" dirty="0"/>
              <a:t>sending multiple frames before receiving the acknowledgement for the first frame. </a:t>
            </a:r>
          </a:p>
          <a:p>
            <a:r>
              <a:rPr lang="en-US" sz="2400" dirty="0"/>
              <a:t>only the erroneous or lost frames are retransmitted, while the good frames are received and buffered.</a:t>
            </a:r>
          </a:p>
          <a:p>
            <a:endParaRPr lang="en-US" sz="2400"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For Noisy Channels</a:t>
            </a:r>
            <a:endParaRPr 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Data Link Contro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2999" y="1219200"/>
            <a:ext cx="3629463" cy="4419600"/>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11"/>
          <p:cNvSpPr>
            <a:spLocks noGrp="1"/>
          </p:cNvSpPr>
          <p:nvPr>
            <p:ph type="dt" sz="half" idx="10"/>
          </p:nvPr>
        </p:nvSpPr>
        <p:spPr/>
        <p:txBody>
          <a:bodyPr/>
          <a:lstStyle/>
          <a:p>
            <a:fld id="{8F31DACD-B7E7-412B-A034-406A45EAFD87}"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98</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248400"/>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84822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836" y="925113"/>
            <a:ext cx="8229600" cy="4525963"/>
          </a:xfrm>
        </p:spPr>
        <p:txBody>
          <a:bodyPr>
            <a:normAutofit fontScale="25000" lnSpcReduction="20000"/>
          </a:bodyPr>
          <a:lstStyle/>
          <a:p>
            <a:r>
              <a:rPr lang="en-US" altLang="en-US" sz="8800" i="1" dirty="0">
                <a:effectLst>
                  <a:outerShdw blurRad="38100" dist="38100" dir="2700000" algn="tl">
                    <a:srgbClr val="C0C0C0"/>
                  </a:outerShdw>
                </a:effectLst>
                <a:latin typeface="+mj-lt"/>
              </a:rPr>
              <a:t>The data link layer needs to pack bits into </a:t>
            </a:r>
            <a:r>
              <a:rPr lang="en-US" altLang="en-US" sz="8800" i="1" dirty="0">
                <a:solidFill>
                  <a:schemeClr val="hlink"/>
                </a:solidFill>
                <a:effectLst>
                  <a:outerShdw blurRad="38100" dist="38100" dir="2700000" algn="tl">
                    <a:srgbClr val="C0C0C0"/>
                  </a:outerShdw>
                </a:effectLst>
                <a:latin typeface="+mj-lt"/>
              </a:rPr>
              <a:t>frames</a:t>
            </a:r>
            <a:r>
              <a:rPr lang="en-US" altLang="en-US" sz="8800" i="1" dirty="0">
                <a:effectLst>
                  <a:outerShdw blurRad="38100" dist="38100" dir="2700000" algn="tl">
                    <a:srgbClr val="C0C0C0"/>
                  </a:outerShdw>
                </a:effectLst>
                <a:latin typeface="+mj-lt"/>
              </a:rPr>
              <a:t>, so that each frame is distinguishable from another. </a:t>
            </a:r>
          </a:p>
          <a:p>
            <a:endParaRPr lang="en-US" sz="8800" dirty="0">
              <a:latin typeface="+mj-lt"/>
            </a:endParaRPr>
          </a:p>
          <a:p>
            <a:endParaRPr lang="en-US" sz="8800" dirty="0">
              <a:latin typeface="+mj-lt"/>
            </a:endParaRPr>
          </a:p>
          <a:p>
            <a:endParaRPr lang="en-US" sz="8800" dirty="0">
              <a:latin typeface="+mj-lt"/>
            </a:endParaRPr>
          </a:p>
          <a:p>
            <a:endParaRPr lang="en-US" sz="8800" dirty="0">
              <a:latin typeface="+mj-lt"/>
            </a:endParaRPr>
          </a:p>
          <a:p>
            <a:pPr marL="0" indent="0">
              <a:buNone/>
            </a:pPr>
            <a:endParaRPr lang="en-US" sz="8800" dirty="0">
              <a:latin typeface="+mj-lt"/>
            </a:endParaRPr>
          </a:p>
          <a:p>
            <a:r>
              <a:rPr lang="en-US" sz="8800" dirty="0">
                <a:latin typeface="+mj-lt"/>
              </a:rPr>
              <a:t>The three main functions of the </a:t>
            </a:r>
            <a:r>
              <a:rPr lang="en-US" sz="8800" b="1" dirty="0">
                <a:latin typeface="+mj-lt"/>
              </a:rPr>
              <a:t>data link layer</a:t>
            </a:r>
            <a:r>
              <a:rPr lang="en-US" sz="8800" dirty="0">
                <a:latin typeface="+mj-lt"/>
              </a:rPr>
              <a:t> are </a:t>
            </a:r>
          </a:p>
          <a:p>
            <a:pPr lvl="1"/>
            <a:r>
              <a:rPr lang="en-US" sz="8800" dirty="0">
                <a:latin typeface="+mj-lt"/>
              </a:rPr>
              <a:t>to deal with transmission errors, </a:t>
            </a:r>
          </a:p>
          <a:p>
            <a:pPr lvl="1"/>
            <a:r>
              <a:rPr lang="en-US" sz="8800" dirty="0">
                <a:latin typeface="+mj-lt"/>
              </a:rPr>
              <a:t>regulate the flow of </a:t>
            </a:r>
            <a:r>
              <a:rPr lang="en-US" sz="8800" b="1" dirty="0">
                <a:latin typeface="+mj-lt"/>
              </a:rPr>
              <a:t>data</a:t>
            </a:r>
            <a:r>
              <a:rPr lang="en-US" sz="8800" dirty="0">
                <a:latin typeface="+mj-lt"/>
              </a:rPr>
              <a:t>, and </a:t>
            </a:r>
          </a:p>
          <a:p>
            <a:pPr lvl="1"/>
            <a:r>
              <a:rPr lang="en-US" sz="8800" dirty="0">
                <a:latin typeface="+mj-lt"/>
              </a:rPr>
              <a:t>provide a well-defined interface to the network </a:t>
            </a:r>
            <a:r>
              <a:rPr lang="en-US" sz="8800" b="1" dirty="0">
                <a:latin typeface="+mj-lt"/>
              </a:rPr>
              <a:t>layer</a:t>
            </a:r>
          </a:p>
          <a:p>
            <a:r>
              <a:rPr lang="en-US" sz="8800" b="1" dirty="0">
                <a:latin typeface="+mj-lt"/>
              </a:rPr>
              <a:t>Design issues -Error Control</a:t>
            </a:r>
            <a:endParaRPr lang="en-US" sz="8800" dirty="0">
              <a:latin typeface="+mj-lt"/>
            </a:endParaRPr>
          </a:p>
          <a:p>
            <a:pPr lvl="1"/>
            <a:r>
              <a:rPr lang="en-US" sz="8800" dirty="0">
                <a:latin typeface="+mj-lt"/>
              </a:rPr>
              <a:t>Dealing with transmission errors.</a:t>
            </a:r>
          </a:p>
          <a:p>
            <a:pPr lvl="1"/>
            <a:r>
              <a:rPr lang="en-US" sz="8800" dirty="0">
                <a:latin typeface="+mj-lt"/>
              </a:rPr>
              <a:t>Sending acknowledgement frames in reliable connections.</a:t>
            </a:r>
          </a:p>
          <a:p>
            <a:pPr lvl="1"/>
            <a:r>
              <a:rPr lang="en-US" sz="8800" dirty="0">
                <a:latin typeface="+mj-lt"/>
              </a:rPr>
              <a:t>Retransmitting lost frames.</a:t>
            </a:r>
          </a:p>
          <a:p>
            <a:pPr lvl="1"/>
            <a:r>
              <a:rPr lang="en-US" sz="8800" dirty="0">
                <a:latin typeface="+mj-lt"/>
              </a:rPr>
              <a:t>Identifying duplicate frames and deleting them.</a:t>
            </a:r>
          </a:p>
          <a:p>
            <a:pPr lvl="1"/>
            <a:r>
              <a:rPr lang="en-US" sz="8800" dirty="0">
                <a:latin typeface="+mj-lt"/>
              </a:rPr>
              <a:t>Controlling access to shared channels in case of broadcasting.</a:t>
            </a:r>
          </a:p>
          <a:p>
            <a:endParaRPr lang="en-US" altLang="en-US" dirty="0"/>
          </a:p>
          <a:p>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Data Link Layer</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752600"/>
            <a:ext cx="7158037"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Date Placeholder 11"/>
          <p:cNvSpPr>
            <a:spLocks noGrp="1"/>
          </p:cNvSpPr>
          <p:nvPr>
            <p:ph type="dt" sz="half" idx="10"/>
          </p:nvPr>
        </p:nvSpPr>
        <p:spPr/>
        <p:txBody>
          <a:bodyPr/>
          <a:lstStyle/>
          <a:p>
            <a:fld id="{3D9A4055-D262-41D6-AF22-1936BF039A9C}" type="datetime1">
              <a:rPr lang="en-US" smtClean="0"/>
              <a:t>12/23/2024</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99</a:t>
            </a:fld>
            <a:endParaRPr lang="en-US"/>
          </a:p>
        </p:txBody>
      </p:sp>
      <p:pic>
        <p:nvPicPr>
          <p:cNvPr id="16" name="Picture 15"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520259"/>
            <a:ext cx="5029200" cy="365125"/>
          </a:xfrm>
        </p:spPr>
        <p:txBody>
          <a:bodyPr/>
          <a:lstStyle/>
          <a:p>
            <a:pPr>
              <a:defRPr/>
            </a:pPr>
            <a:r>
              <a:rPr lang="en-US"/>
              <a:t>ACSE0602                  CN                UNIT 2</a:t>
            </a:r>
            <a:endParaRPr lang="en-US" dirty="0"/>
          </a:p>
        </p:txBody>
      </p:sp>
    </p:spTree>
    <p:extLst>
      <p:ext uri="{BB962C8B-B14F-4D97-AF65-F5344CB8AC3E}">
        <p14:creationId xmlns:p14="http://schemas.microsoft.com/office/powerpoint/2010/main" val="372708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circle(in)">
                                      <p:cBhvr>
                                        <p:cTn id="12" dur="2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circle(in)">
                                      <p:cBhvr>
                                        <p:cTn id="17" dur="2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circle(in)">
                                      <p:cBhvr>
                                        <p:cTn id="27" dur="2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circle(in)">
                                      <p:cBhvr>
                                        <p:cTn id="37" dur="20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circle(in)">
                                      <p:cBhvr>
                                        <p:cTn id="42" dur="2000"/>
                                        <p:tgtEl>
                                          <p:spTgt spid="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circle(in)">
                                      <p:cBhvr>
                                        <p:cTn id="47" dur="2000"/>
                                        <p:tgtEl>
                                          <p:spTgt spid="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circle(in)">
                                      <p:cBhvr>
                                        <p:cTn id="52" dur="20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circle(in)">
                                      <p:cBhvr>
                                        <p:cTn id="57" dur="2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27f697-ec1f-485c-9d40-f87e90360397">
      <Terms xmlns="http://schemas.microsoft.com/office/infopath/2007/PartnerControls"/>
    </lcf76f155ced4ddcb4097134ff3c332f>
    <TaxCatchAll xmlns="af5459d1-6458-4d4d-94a3-2144a875797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11" ma:contentTypeDescription="Create a new document." ma:contentTypeScope="" ma:versionID="10109add5f0271f13d4327831688277b">
  <xsd:schema xmlns:xsd="http://www.w3.org/2001/XMLSchema" xmlns:xs="http://www.w3.org/2001/XMLSchema" xmlns:p="http://schemas.microsoft.com/office/2006/metadata/properties" xmlns:ns2="be27f697-ec1f-485c-9d40-f87e90360397" xmlns:ns3="af5459d1-6458-4d4d-94a3-2144a8757971" targetNamespace="http://schemas.microsoft.com/office/2006/metadata/properties" ma:root="true" ma:fieldsID="de730b48659422a482616f619b7679b7" ns2:_="" ns3:_="">
    <xsd:import namespace="be27f697-ec1f-485c-9d40-f87e90360397"/>
    <xsd:import namespace="af5459d1-6458-4d4d-94a3-2144a87579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47c16f7-566f-4651-8b88-2e96dd0577f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5459d1-6458-4d4d-94a3-2144a8757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961b0de-c39b-4048-8f6f-7ff209a25617}" ma:internalName="TaxCatchAll" ma:showField="CatchAllData" ma:web="af5459d1-6458-4d4d-94a3-2144a87579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4C3C82-0191-4843-AD86-6541FDE00687}">
  <ds:schemaRefs>
    <ds:schemaRef ds:uri="http://schemas.microsoft.com/sharepoint/v3/contenttype/forms"/>
  </ds:schemaRefs>
</ds:datastoreItem>
</file>

<file path=customXml/itemProps2.xml><?xml version="1.0" encoding="utf-8"?>
<ds:datastoreItem xmlns:ds="http://schemas.openxmlformats.org/officeDocument/2006/customXml" ds:itemID="{D8A5063F-3833-4E0B-8F9B-CB21441710B8}">
  <ds:schemaRefs>
    <ds:schemaRef ds:uri="http://schemas.microsoft.com/office/2006/metadata/properties"/>
    <ds:schemaRef ds:uri="http://schemas.microsoft.com/office/infopath/2007/PartnerControls"/>
    <ds:schemaRef ds:uri="be27f697-ec1f-485c-9d40-f87e90360397"/>
    <ds:schemaRef ds:uri="af5459d1-6458-4d4d-94a3-2144a8757971"/>
  </ds:schemaRefs>
</ds:datastoreItem>
</file>

<file path=customXml/itemProps3.xml><?xml version="1.0" encoding="utf-8"?>
<ds:datastoreItem xmlns:ds="http://schemas.openxmlformats.org/officeDocument/2006/customXml" ds:itemID="{5B326755-C78E-4740-BD14-842C1F1020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27f697-ec1f-485c-9d40-f87e90360397"/>
    <ds:schemaRef ds:uri="af5459d1-6458-4d4d-94a3-2144a8757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2514</TotalTime>
  <Words>13319</Words>
  <Application>Microsoft Office PowerPoint</Application>
  <PresentationFormat>On-screen Show (4:3)</PresentationFormat>
  <Paragraphs>1711</Paragraphs>
  <Slides>143</Slides>
  <Notes>44</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143</vt:i4>
      </vt:variant>
    </vt:vector>
  </HeadingPairs>
  <TitlesOfParts>
    <vt:vector size="166" baseType="lpstr">
      <vt:lpstr>-apple-system</vt:lpstr>
      <vt:lpstr>Arial</vt:lpstr>
      <vt:lpstr>Arial Black</vt:lpstr>
      <vt:lpstr>Calibri</vt:lpstr>
      <vt:lpstr>Cambria Math</vt:lpstr>
      <vt:lpstr>erdana</vt:lpstr>
      <vt:lpstr>Helvetica</vt:lpstr>
      <vt:lpstr>inherit</vt:lpstr>
      <vt:lpstr>inter-bold</vt:lpstr>
      <vt:lpstr>inter-regular</vt:lpstr>
      <vt:lpstr>Nunito</vt:lpstr>
      <vt:lpstr>Raleway</vt:lpstr>
      <vt:lpstr>Roboto</vt:lpstr>
      <vt:lpstr>Sitka Text Semibold</vt:lpstr>
      <vt:lpstr>Source Sans 3</vt:lpstr>
      <vt:lpstr>Symbol</vt:lpstr>
      <vt:lpstr>Tahoma</vt:lpstr>
      <vt:lpstr>times new roman</vt:lpstr>
      <vt:lpstr>times new roman</vt:lpstr>
      <vt:lpstr>Verdana</vt:lpstr>
      <vt:lpstr>Wingdings</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Priya goel</cp:lastModifiedBy>
  <cp:revision>140</cp:revision>
  <dcterms:created xsi:type="dcterms:W3CDTF">2006-08-16T00:00:00Z</dcterms:created>
  <dcterms:modified xsi:type="dcterms:W3CDTF">2024-12-23T13:31:36Z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0x0101005CF4D15DFDEA6F41AC4917459B29C3E8</vt:lpwstr>
  </property>
</Properties>
</file>