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media/image42.jpg" ContentType="image/jpeg"/>
  <Override PartName="/ppt/media/image43.jpg" ContentType="image/jpeg"/>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7"/>
  </p:notesMasterIdLst>
  <p:handoutMasterIdLst>
    <p:handoutMasterId r:id="rId78"/>
  </p:handout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12" r:id="rId45"/>
    <p:sldId id="308" r:id="rId46"/>
    <p:sldId id="309" r:id="rId47"/>
    <p:sldId id="313" r:id="rId48"/>
    <p:sldId id="310" r:id="rId49"/>
    <p:sldId id="314" r:id="rId50"/>
    <p:sldId id="311"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51687D-1CF9-A09D-AB61-C02190FCE04C}"/>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7E19E28-6DFF-BBD6-6E42-1F0A079A8939}"/>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F09A1DF6-F210-4F7F-B269-0478F0262080}" type="datetime1">
              <a:rPr lang="en-IN" smtClean="0"/>
              <a:t>14-06-2024</a:t>
            </a:fld>
            <a:endParaRPr lang="en-IN"/>
          </a:p>
        </p:txBody>
      </p:sp>
      <p:sp>
        <p:nvSpPr>
          <p:cNvPr id="4" name="Footer Placeholder 3">
            <a:extLst>
              <a:ext uri="{FF2B5EF4-FFF2-40B4-BE49-F238E27FC236}">
                <a16:creationId xmlns:a16="http://schemas.microsoft.com/office/drawing/2014/main" id="{674795F3-8216-9E19-A192-1272DBF24C7B}"/>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r>
              <a:rPr lang="en-IN"/>
              <a:t>12/6/2024                    ACSE0602                                           UNIT-3</a:t>
            </a:r>
          </a:p>
        </p:txBody>
      </p:sp>
      <p:sp>
        <p:nvSpPr>
          <p:cNvPr id="5" name="Slide Number Placeholder 4">
            <a:extLst>
              <a:ext uri="{FF2B5EF4-FFF2-40B4-BE49-F238E27FC236}">
                <a16:creationId xmlns:a16="http://schemas.microsoft.com/office/drawing/2014/main" id="{F76D173C-2CE6-515A-D37F-60ED40A3B530}"/>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BBCF93BF-54D7-4504-84C7-A0711CEBD3CD}" type="slidenum">
              <a:rPr lang="en-IN" smtClean="0"/>
              <a:t>‹#›</a:t>
            </a:fld>
            <a:endParaRPr lang="en-IN"/>
          </a:p>
        </p:txBody>
      </p:sp>
    </p:spTree>
    <p:extLst>
      <p:ext uri="{BB962C8B-B14F-4D97-AF65-F5344CB8AC3E}">
        <p14:creationId xmlns:p14="http://schemas.microsoft.com/office/powerpoint/2010/main" val="700453631"/>
      </p:ext>
    </p:extLst>
  </p:cSld>
  <p:clrMap bg1="lt1" tx1="dk1" bg2="lt2" tx2="dk2" accent1="accent1" accent2="accent2" accent3="accent3" accent4="accent4" accent5="accent5" accent6="accent6" hlink="hlink" folHlink="folHlink"/>
  <p:hf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2T04:36:14.9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44 240,'-36'0,"28"0,26 0,13-2,-1-1,0-2,38-10,17-3,43-5,196-26,382 37,-82 5,418-10,-954 17,-39-3,0-1,74-18,49-5,407 18,-376 12,-161-5,67-11,-23 2,-76 11,0 0,1 0,-1 1,0 1,0 0,0 0,0 1,0 1,17 7,9 8,39 26,-41-23,142 75,-139-80,1-1,79 20,342 66,-357-79,220 46,-254-60,0-4,133-7,-77-1,6 3,149-3,0-23,30-3,1 27,-213 2,-48-2,-1-3,82-19,47-5,-55 15,41-3,367 15,-263 4,3193-2,-3188 15,-29 0,63 13,-68-2,434-17,-414-11,-207 4,57 11,26 1,-55-12,113 9,61 13,-90-10,-14-5,-85-7,-2 3,77 15,-73-7,0-2,1-4,105-1,2012-10,-1204 6,1027-2,-1842-14,-36 0,69-1,91-3,-132 4,-38 1,225 9,-232 5,-74-3,72-12,-28 2,87-23,-88 15,-54 14,120-23,-102 20,76-26,-87 23,0 2,0 1,0 1,50-3,74 10,108-9,54-28,-226 28,179 7,-145 5,-71-3,68 3,-113 0,1 0,-1 1,0 1,0 0,-1 1,21 11,-13-7,46 23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D8A46CE-E710-4BE8-B129-56825C871AA6}" type="datetime1">
              <a:rPr lang="en-IN" smtClean="0"/>
              <a:t>14-06-2024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r>
              <a:rPr lang="en-IN"/>
              <a:t>12/6/2024                    ACSE0602                                           UNIT-3</a:t>
            </a:r>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6023AB-9420-491E-B25A-674E5B72BBE9}" type="slidenum">
              <a:rPr lang="en-IN" smtClean="0"/>
              <a:t>‹#›</a:t>
            </a:fld>
            <a:endParaRPr lang="en-IN"/>
          </a:p>
        </p:txBody>
      </p:sp>
    </p:spTree>
    <p:extLst>
      <p:ext uri="{BB962C8B-B14F-4D97-AF65-F5344CB8AC3E}">
        <p14:creationId xmlns:p14="http://schemas.microsoft.com/office/powerpoint/2010/main" val="36062660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Ms. Manisha                    ACSE0602                                UNIT-3</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6/12/2024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Ms. Manisha                    ACSE0602                                UNIT-3</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6/12/2024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Ms. Manisha                    ACSE0602                                UNIT-3</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a:t>6/12/2024</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Ms. Manisha                    ACSE0602                                UNIT-3</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a:t>6/12/2024</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887901" y="1906434"/>
            <a:ext cx="4596526" cy="2994435"/>
          </a:xfrm>
          <a:prstGeom prst="rect">
            <a:avLst/>
          </a:prstGeom>
        </p:spPr>
      </p:pic>
      <p:sp>
        <p:nvSpPr>
          <p:cNvPr id="17" name="bg object 17"/>
          <p:cNvSpPr/>
          <p:nvPr/>
        </p:nvSpPr>
        <p:spPr>
          <a:xfrm>
            <a:off x="8577071" y="3336035"/>
            <a:ext cx="3291840" cy="3200400"/>
          </a:xfrm>
          <a:custGeom>
            <a:avLst/>
            <a:gdLst/>
            <a:ahLst/>
            <a:cxnLst/>
            <a:rect l="l" t="t" r="r" b="b"/>
            <a:pathLst>
              <a:path w="3291840" h="3200400">
                <a:moveTo>
                  <a:pt x="3291839" y="0"/>
                </a:moveTo>
                <a:lnTo>
                  <a:pt x="0" y="3200400"/>
                </a:lnTo>
                <a:lnTo>
                  <a:pt x="3291839" y="3200400"/>
                </a:lnTo>
                <a:lnTo>
                  <a:pt x="3291839" y="0"/>
                </a:lnTo>
                <a:close/>
              </a:path>
            </a:pathLst>
          </a:custGeom>
          <a:solidFill>
            <a:srgbClr val="8063A1"/>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8144002" y="2281427"/>
            <a:ext cx="2316860" cy="642493"/>
          </a:xfrm>
          <a:prstGeom prst="rect">
            <a:avLst/>
          </a:prstGeom>
        </p:spPr>
      </p:pic>
      <p:pic>
        <p:nvPicPr>
          <p:cNvPr id="19" name="bg object 19"/>
          <p:cNvPicPr/>
          <p:nvPr/>
        </p:nvPicPr>
        <p:blipFill>
          <a:blip r:embed="rId4" cstate="print"/>
          <a:stretch>
            <a:fillRect/>
          </a:stretch>
        </p:blipFill>
        <p:spPr>
          <a:xfrm>
            <a:off x="8146542" y="3310128"/>
            <a:ext cx="1331340" cy="601344"/>
          </a:xfrm>
          <a:prstGeom prst="rect">
            <a:avLst/>
          </a:prstGeom>
        </p:spPr>
      </p:pic>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Ms. Manisha                    ACSE0602                                UNIT-3</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a:t>6/12/2024</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77108" y="205867"/>
            <a:ext cx="8849360" cy="45212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3" name="Holder 3"/>
          <p:cNvSpPr>
            <a:spLocks noGrp="1"/>
          </p:cNvSpPr>
          <p:nvPr>
            <p:ph type="body" idx="1"/>
          </p:nvPr>
        </p:nvSpPr>
        <p:spPr>
          <a:xfrm>
            <a:off x="2089150" y="2127250"/>
            <a:ext cx="8166100" cy="14814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8340" y="6464680"/>
            <a:ext cx="687069"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IN" spc="-10"/>
              <a:t>Ms. Manisha                    ACSE0602                                UNIT-3</a:t>
            </a:r>
            <a:endParaRPr spc="-10"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r>
              <a:rPr lang="en-US"/>
              <a:t>6/12/2024</a:t>
            </a:r>
          </a:p>
        </p:txBody>
      </p:sp>
      <p:sp>
        <p:nvSpPr>
          <p:cNvPr id="6" name="Holder 6"/>
          <p:cNvSpPr>
            <a:spLocks noGrp="1"/>
          </p:cNvSpPr>
          <p:nvPr>
            <p:ph type="sldNum" sz="quarter" idx="7"/>
          </p:nvPr>
        </p:nvSpPr>
        <p:spPr>
          <a:xfrm>
            <a:off x="11375390" y="6464680"/>
            <a:ext cx="16637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3.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13.jp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3.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13.jp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3.jp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6.w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13.jp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w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image" Target="../media/image13.jp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13.jp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3.jp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jp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2.w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13.jp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3.jp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3.jp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3.jp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3.jp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13.jp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3.jp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13.jp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13.jp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13.jp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13.jp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7.w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13.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13.jp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13.jp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13.jp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13.jp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13.jp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13.jp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13.jpg"/><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13.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13.jpg"/><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13.jpg"/><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13.jpg"/><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13.jpg"/><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13.jpg"/><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1.png"/><Relationship Id="rId7" Type="http://schemas.openxmlformats.org/officeDocument/2006/relationships/image" Target="../media/image6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13.jpg"/><Relationship Id="rId10" Type="http://schemas.openxmlformats.org/officeDocument/2006/relationships/image" Target="../media/image63.png"/><Relationship Id="rId4" Type="http://schemas.openxmlformats.org/officeDocument/2006/relationships/image" Target="../media/image12.png"/><Relationship Id="rId9" Type="http://schemas.openxmlformats.org/officeDocument/2006/relationships/image" Target="../media/image62.png"/></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8" Type="http://schemas.openxmlformats.org/officeDocument/2006/relationships/hyperlink" Target="https://youtu.be/rW1jPlYgp_0?si=wyA5HLfnkWZaOlnv" TargetMode="External"/><Relationship Id="rId3" Type="http://schemas.openxmlformats.org/officeDocument/2006/relationships/image" Target="../media/image11.png"/><Relationship Id="rId7" Type="http://schemas.openxmlformats.org/officeDocument/2006/relationships/hyperlink" Target="https://www.youtube.com/watch?v=JhBnOamc_8s"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www.youtube.com/watch?v=aqtd8iZlSAA" TargetMode="External"/><Relationship Id="rId5" Type="http://schemas.openxmlformats.org/officeDocument/2006/relationships/image" Target="../media/image13.jpg"/><Relationship Id="rId4" Type="http://schemas.openxmlformats.org/officeDocument/2006/relationships/image" Target="../media/image12.png"/><Relationship Id="rId9" Type="http://schemas.openxmlformats.org/officeDocument/2006/relationships/hyperlink" Target="https://archive.nptel.ac.in/courses/106/105/106105183/"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71698" y="-4762"/>
            <a:ext cx="10025380" cy="967105"/>
            <a:chOff x="2171698" y="-4762"/>
            <a:chExt cx="10025380" cy="967105"/>
          </a:xfrm>
        </p:grpSpPr>
        <p:pic>
          <p:nvPicPr>
            <p:cNvPr id="3" name="object 3"/>
            <p:cNvPicPr/>
            <p:nvPr/>
          </p:nvPicPr>
          <p:blipFill>
            <a:blip r:embed="rId2" cstate="print"/>
            <a:stretch>
              <a:fillRect/>
            </a:stretch>
          </p:blipFill>
          <p:spPr>
            <a:xfrm>
              <a:off x="2171698" y="0"/>
              <a:ext cx="10020301" cy="961799"/>
            </a:xfrm>
            <a:prstGeom prst="rect">
              <a:avLst/>
            </a:prstGeom>
          </p:spPr>
        </p:pic>
        <p:pic>
          <p:nvPicPr>
            <p:cNvPr id="4" name="object 4"/>
            <p:cNvPicPr/>
            <p:nvPr/>
          </p:nvPicPr>
          <p:blipFill>
            <a:blip r:embed="rId3" cstate="print"/>
            <a:stretch>
              <a:fillRect/>
            </a:stretch>
          </p:blipFill>
          <p:spPr>
            <a:xfrm>
              <a:off x="2532888" y="111252"/>
              <a:ext cx="9329927" cy="827532"/>
            </a:xfrm>
            <a:prstGeom prst="rect">
              <a:avLst/>
            </a:prstGeom>
          </p:spPr>
        </p:pic>
        <p:pic>
          <p:nvPicPr>
            <p:cNvPr id="5" name="object 5"/>
            <p:cNvPicPr/>
            <p:nvPr/>
          </p:nvPicPr>
          <p:blipFill>
            <a:blip r:embed="rId4" cstate="print"/>
            <a:stretch>
              <a:fillRect/>
            </a:stretch>
          </p:blipFill>
          <p:spPr>
            <a:xfrm>
              <a:off x="2209800" y="0"/>
              <a:ext cx="9982200" cy="908303"/>
            </a:xfrm>
            <a:prstGeom prst="rect">
              <a:avLst/>
            </a:prstGeom>
          </p:spPr>
        </p:pic>
        <p:sp>
          <p:nvSpPr>
            <p:cNvPr id="6" name="object 6"/>
            <p:cNvSpPr/>
            <p:nvPr/>
          </p:nvSpPr>
          <p:spPr>
            <a:xfrm>
              <a:off x="2209800" y="0"/>
              <a:ext cx="9982200" cy="908685"/>
            </a:xfrm>
            <a:custGeom>
              <a:avLst/>
              <a:gdLst/>
              <a:ahLst/>
              <a:cxnLst/>
              <a:rect l="l" t="t" r="r" b="b"/>
              <a:pathLst>
                <a:path w="9982200" h="908685">
                  <a:moveTo>
                    <a:pt x="0" y="908303"/>
                  </a:moveTo>
                  <a:lnTo>
                    <a:pt x="9982200" y="908303"/>
                  </a:lnTo>
                  <a:lnTo>
                    <a:pt x="9982200" y="0"/>
                  </a:lnTo>
                  <a:lnTo>
                    <a:pt x="0" y="0"/>
                  </a:lnTo>
                  <a:lnTo>
                    <a:pt x="0" y="908303"/>
                  </a:lnTo>
                  <a:close/>
                </a:path>
              </a:pathLst>
            </a:custGeom>
            <a:ln w="9525">
              <a:solidFill>
                <a:srgbClr val="46AAC5"/>
              </a:solidFill>
            </a:ln>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Noida</a:t>
            </a:r>
            <a:r>
              <a:rPr spc="-55" dirty="0"/>
              <a:t> </a:t>
            </a:r>
            <a:r>
              <a:rPr dirty="0"/>
              <a:t>Institute</a:t>
            </a:r>
            <a:r>
              <a:rPr spc="-50" dirty="0"/>
              <a:t> </a:t>
            </a:r>
            <a:r>
              <a:rPr dirty="0"/>
              <a:t>of</a:t>
            </a:r>
            <a:r>
              <a:rPr spc="-80" dirty="0"/>
              <a:t> </a:t>
            </a:r>
            <a:r>
              <a:rPr dirty="0"/>
              <a:t>Engineering</a:t>
            </a:r>
            <a:r>
              <a:rPr spc="-60" dirty="0"/>
              <a:t> </a:t>
            </a:r>
            <a:r>
              <a:rPr dirty="0"/>
              <a:t>and</a:t>
            </a:r>
            <a:r>
              <a:rPr spc="-55" dirty="0"/>
              <a:t> </a:t>
            </a:r>
            <a:r>
              <a:rPr spc="-45" dirty="0"/>
              <a:t>Technology,</a:t>
            </a:r>
            <a:r>
              <a:rPr spc="-65" dirty="0"/>
              <a:t> </a:t>
            </a:r>
            <a:r>
              <a:rPr dirty="0"/>
              <a:t>Greater</a:t>
            </a:r>
            <a:r>
              <a:rPr spc="-85" dirty="0"/>
              <a:t> </a:t>
            </a:r>
            <a:r>
              <a:rPr spc="-10" dirty="0"/>
              <a:t>Noida</a:t>
            </a:r>
          </a:p>
        </p:txBody>
      </p:sp>
      <p:sp>
        <p:nvSpPr>
          <p:cNvPr id="8" name="object 8"/>
          <p:cNvSpPr txBox="1"/>
          <p:nvPr/>
        </p:nvSpPr>
        <p:spPr>
          <a:xfrm>
            <a:off x="2438400" y="1213866"/>
            <a:ext cx="7315200" cy="1038746"/>
          </a:xfrm>
          <a:prstGeom prst="rect">
            <a:avLst/>
          </a:prstGeom>
          <a:ln w="25400">
            <a:solidFill>
              <a:srgbClr val="C0504D"/>
            </a:solidFill>
          </a:ln>
        </p:spPr>
        <p:txBody>
          <a:bodyPr vert="horz" wrap="square" lIns="0" tIns="0" rIns="0" bIns="0" rtlCol="0">
            <a:spAutoFit/>
          </a:bodyPr>
          <a:lstStyle/>
          <a:p>
            <a:pPr algn="ctr">
              <a:lnSpc>
                <a:spcPts val="2695"/>
              </a:lnSpc>
            </a:pPr>
            <a:endParaRPr lang="en-US" sz="4000" b="1" dirty="0">
              <a:solidFill>
                <a:schemeClr val="tx1"/>
              </a:solidFill>
            </a:endParaRPr>
          </a:p>
          <a:p>
            <a:pPr algn="ctr">
              <a:lnSpc>
                <a:spcPts val="2695"/>
              </a:lnSpc>
            </a:pPr>
            <a:r>
              <a:rPr lang="en-US" sz="4000" b="1" dirty="0">
                <a:solidFill>
                  <a:schemeClr val="tx1"/>
                </a:solidFill>
              </a:rPr>
              <a:t>Network Layer </a:t>
            </a:r>
          </a:p>
          <a:p>
            <a:pPr algn="ctr">
              <a:lnSpc>
                <a:spcPts val="2695"/>
              </a:lnSpc>
            </a:pPr>
            <a:endParaRPr sz="2300" dirty="0">
              <a:latin typeface="Calibri"/>
              <a:cs typeface="Calibri"/>
            </a:endParaRPr>
          </a:p>
        </p:txBody>
      </p:sp>
      <p:sp>
        <p:nvSpPr>
          <p:cNvPr id="9" name="object 9"/>
          <p:cNvSpPr txBox="1"/>
          <p:nvPr/>
        </p:nvSpPr>
        <p:spPr>
          <a:xfrm>
            <a:off x="8992361" y="4223765"/>
            <a:ext cx="3048000" cy="1682512"/>
          </a:xfrm>
          <a:prstGeom prst="rect">
            <a:avLst/>
          </a:prstGeom>
          <a:ln w="25400">
            <a:solidFill>
              <a:srgbClr val="C0504D"/>
            </a:solidFill>
          </a:ln>
        </p:spPr>
        <p:txBody>
          <a:bodyPr vert="horz" wrap="square" lIns="0" tIns="25400" rIns="0" bIns="0" rtlCol="0">
            <a:spAutoFit/>
          </a:bodyPr>
          <a:lstStyle/>
          <a:p>
            <a:pPr algn="ctr">
              <a:spcBef>
                <a:spcPts val="200"/>
              </a:spcBef>
            </a:pPr>
            <a:r>
              <a:rPr lang="en-US" sz="2400" dirty="0">
                <a:latin typeface="Calibri"/>
                <a:cs typeface="Calibri"/>
              </a:rPr>
              <a:t>Ms. Manisha </a:t>
            </a:r>
          </a:p>
          <a:p>
            <a:pPr algn="ctr">
              <a:spcBef>
                <a:spcPts val="200"/>
              </a:spcBef>
            </a:pPr>
            <a:r>
              <a:rPr lang="en-US" sz="2000" dirty="0">
                <a:solidFill>
                  <a:schemeClr val="tx1"/>
                </a:solidFill>
              </a:rPr>
              <a:t>(Assistant Professor)</a:t>
            </a:r>
            <a:endParaRPr sz="2000" dirty="0">
              <a:latin typeface="Calibri"/>
              <a:cs typeface="Calibri"/>
            </a:endParaRPr>
          </a:p>
          <a:p>
            <a:pPr algn="ctr">
              <a:lnSpc>
                <a:spcPct val="100000"/>
              </a:lnSpc>
              <a:spcBef>
                <a:spcPts val="575"/>
              </a:spcBef>
            </a:pPr>
            <a:r>
              <a:rPr lang="en-US" sz="2400" spc="-10" dirty="0">
                <a:latin typeface="Calibri"/>
                <a:cs typeface="Calibri"/>
              </a:rPr>
              <a:t>Computer Science </a:t>
            </a:r>
            <a:endParaRPr sz="2400" dirty="0">
              <a:latin typeface="Calibri"/>
              <a:cs typeface="Calibri"/>
            </a:endParaRPr>
          </a:p>
          <a:p>
            <a:pPr algn="ctr">
              <a:lnSpc>
                <a:spcPct val="100000"/>
              </a:lnSpc>
              <a:spcBef>
                <a:spcPts val="580"/>
              </a:spcBef>
            </a:pPr>
            <a:r>
              <a:rPr sz="2400" spc="-10" dirty="0">
                <a:latin typeface="Calibri"/>
                <a:cs typeface="Calibri"/>
              </a:rPr>
              <a:t>Department</a:t>
            </a:r>
            <a:endParaRPr sz="2400" dirty="0">
              <a:latin typeface="Calibri"/>
              <a:cs typeface="Calibri"/>
            </a:endParaRPr>
          </a:p>
        </p:txBody>
      </p:sp>
      <p:pic>
        <p:nvPicPr>
          <p:cNvPr id="10" name="object 10"/>
          <p:cNvPicPr/>
          <p:nvPr/>
        </p:nvPicPr>
        <p:blipFill>
          <a:blip r:embed="rId5" cstate="print"/>
          <a:stretch>
            <a:fillRect/>
          </a:stretch>
        </p:blipFill>
        <p:spPr>
          <a:xfrm>
            <a:off x="1905000" y="5943600"/>
            <a:ext cx="533400" cy="533400"/>
          </a:xfrm>
          <a:prstGeom prst="rect">
            <a:avLst/>
          </a:prstGeom>
        </p:spPr>
      </p:pic>
      <p:sp>
        <p:nvSpPr>
          <p:cNvPr id="11" name="object 11"/>
          <p:cNvSpPr txBox="1"/>
          <p:nvPr/>
        </p:nvSpPr>
        <p:spPr>
          <a:xfrm>
            <a:off x="1983994" y="6563055"/>
            <a:ext cx="687070" cy="208915"/>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5/26/2024</a:t>
            </a:r>
            <a:endParaRPr sz="1200">
              <a:latin typeface="Calibri"/>
              <a:cs typeface="Calibri"/>
            </a:endParaRPr>
          </a:p>
        </p:txBody>
      </p:sp>
      <p:sp>
        <p:nvSpPr>
          <p:cNvPr id="12" name="object 12"/>
          <p:cNvSpPr txBox="1"/>
          <p:nvPr/>
        </p:nvSpPr>
        <p:spPr>
          <a:xfrm>
            <a:off x="11400790" y="6426504"/>
            <a:ext cx="102870" cy="208915"/>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1</a:t>
            </a:r>
            <a:endParaRPr sz="1200">
              <a:latin typeface="Calibri"/>
              <a:cs typeface="Calibri"/>
            </a:endParaRPr>
          </a:p>
        </p:txBody>
      </p:sp>
      <p:pic>
        <p:nvPicPr>
          <p:cNvPr id="13" name="object 13"/>
          <p:cNvPicPr/>
          <p:nvPr/>
        </p:nvPicPr>
        <p:blipFill>
          <a:blip r:embed="rId6" cstate="print"/>
          <a:stretch>
            <a:fillRect/>
          </a:stretch>
        </p:blipFill>
        <p:spPr>
          <a:xfrm>
            <a:off x="9868419" y="2695370"/>
            <a:ext cx="1162724" cy="1112893"/>
          </a:xfrm>
          <a:prstGeom prst="rect">
            <a:avLst/>
          </a:prstGeom>
        </p:spPr>
      </p:pic>
      <p:sp>
        <p:nvSpPr>
          <p:cNvPr id="14" name="object 14"/>
          <p:cNvSpPr txBox="1"/>
          <p:nvPr/>
        </p:nvSpPr>
        <p:spPr>
          <a:xfrm>
            <a:off x="381761" y="2896361"/>
            <a:ext cx="2057400" cy="409728"/>
          </a:xfrm>
          <a:prstGeom prst="rect">
            <a:avLst/>
          </a:prstGeom>
          <a:ln w="25400">
            <a:solidFill>
              <a:srgbClr val="C0504D"/>
            </a:solidFill>
          </a:ln>
        </p:spPr>
        <p:txBody>
          <a:bodyPr vert="horz" wrap="square" lIns="0" tIns="24765" rIns="0" bIns="0" rtlCol="0">
            <a:spAutoFit/>
          </a:bodyPr>
          <a:lstStyle/>
          <a:p>
            <a:pPr marL="144145">
              <a:lnSpc>
                <a:spcPct val="100000"/>
              </a:lnSpc>
              <a:spcBef>
                <a:spcPts val="195"/>
              </a:spcBef>
            </a:pPr>
            <a:r>
              <a:rPr sz="2500" dirty="0">
                <a:latin typeface="Calibri"/>
                <a:cs typeface="Calibri"/>
              </a:rPr>
              <a:t>Unit:</a:t>
            </a:r>
            <a:r>
              <a:rPr sz="2500" spc="-30" dirty="0">
                <a:latin typeface="Calibri"/>
                <a:cs typeface="Calibri"/>
              </a:rPr>
              <a:t> </a:t>
            </a:r>
            <a:r>
              <a:rPr lang="en-US" sz="2500" spc="-10" dirty="0">
                <a:latin typeface="Calibri"/>
                <a:cs typeface="Calibri"/>
              </a:rPr>
              <a:t>3</a:t>
            </a:r>
            <a:endParaRPr sz="2500" dirty="0">
              <a:latin typeface="Calibri"/>
              <a:cs typeface="Calibri"/>
            </a:endParaRPr>
          </a:p>
        </p:txBody>
      </p:sp>
      <p:sp>
        <p:nvSpPr>
          <p:cNvPr id="18" name="object 18"/>
          <p:cNvSpPr txBox="1"/>
          <p:nvPr/>
        </p:nvSpPr>
        <p:spPr>
          <a:xfrm>
            <a:off x="342138" y="3749802"/>
            <a:ext cx="4191000" cy="671338"/>
          </a:xfrm>
          <a:prstGeom prst="rect">
            <a:avLst/>
          </a:prstGeom>
          <a:ln w="25400">
            <a:solidFill>
              <a:srgbClr val="C0504D"/>
            </a:solidFill>
          </a:ln>
        </p:spPr>
        <p:txBody>
          <a:bodyPr vert="horz" wrap="square" lIns="0" tIns="29845" rIns="0" bIns="0" rtlCol="0">
            <a:spAutoFit/>
          </a:bodyPr>
          <a:lstStyle/>
          <a:p>
            <a:pPr marL="412750">
              <a:lnSpc>
                <a:spcPct val="100000"/>
              </a:lnSpc>
              <a:spcBef>
                <a:spcPts val="235"/>
              </a:spcBef>
            </a:pPr>
            <a:r>
              <a:rPr sz="2000" dirty="0">
                <a:latin typeface="Calibri"/>
                <a:cs typeface="Calibri"/>
              </a:rPr>
              <a:t>Subject</a:t>
            </a:r>
            <a:r>
              <a:rPr sz="2000" spc="-30" dirty="0">
                <a:latin typeface="Calibri"/>
                <a:cs typeface="Calibri"/>
              </a:rPr>
              <a:t> </a:t>
            </a:r>
            <a:r>
              <a:rPr sz="2000" dirty="0">
                <a:latin typeface="Calibri"/>
                <a:cs typeface="Calibri"/>
              </a:rPr>
              <a:t>Name</a:t>
            </a:r>
            <a:r>
              <a:rPr lang="en-US" sz="2000" dirty="0">
                <a:latin typeface="Calibri"/>
                <a:cs typeface="Calibri"/>
              </a:rPr>
              <a:t>:</a:t>
            </a:r>
            <a:r>
              <a:rPr lang="en-US" sz="2000" spc="-35" dirty="0">
                <a:latin typeface="Calibri"/>
                <a:cs typeface="Calibri"/>
              </a:rPr>
              <a:t> Computer Networking</a:t>
            </a:r>
          </a:p>
          <a:p>
            <a:pPr marL="412750">
              <a:lnSpc>
                <a:spcPct val="100000"/>
              </a:lnSpc>
              <a:spcBef>
                <a:spcPts val="235"/>
              </a:spcBef>
            </a:pPr>
            <a:r>
              <a:rPr lang="en-US" sz="2000" spc="-35" dirty="0">
                <a:latin typeface="Calibri"/>
                <a:cs typeface="Calibri"/>
              </a:rPr>
              <a:t>Subject Code:  ACSE0602</a:t>
            </a:r>
            <a:endParaRPr sz="2000" dirty="0">
              <a:latin typeface="Calibri"/>
              <a:cs typeface="Calibri"/>
            </a:endParaRPr>
          </a:p>
        </p:txBody>
      </p:sp>
      <p:sp>
        <p:nvSpPr>
          <p:cNvPr id="19" name="object 19"/>
          <p:cNvSpPr txBox="1"/>
          <p:nvPr/>
        </p:nvSpPr>
        <p:spPr>
          <a:xfrm>
            <a:off x="342138" y="4909565"/>
            <a:ext cx="4191000" cy="645047"/>
          </a:xfrm>
          <a:prstGeom prst="rect">
            <a:avLst/>
          </a:prstGeom>
          <a:ln w="25400">
            <a:solidFill>
              <a:srgbClr val="C0504D"/>
            </a:solidFill>
          </a:ln>
        </p:spPr>
        <p:txBody>
          <a:bodyPr vert="horz" wrap="square" lIns="0" tIns="29209" rIns="0" bIns="0" rtlCol="0">
            <a:spAutoFit/>
          </a:bodyPr>
          <a:lstStyle/>
          <a:p>
            <a:pPr marL="1087120" marR="1082040" indent="272415">
              <a:lnSpc>
                <a:spcPct val="100000"/>
              </a:lnSpc>
              <a:spcBef>
                <a:spcPts val="229"/>
              </a:spcBef>
            </a:pPr>
            <a:r>
              <a:rPr sz="2000" dirty="0">
                <a:latin typeface="Calibri"/>
                <a:cs typeface="Calibri"/>
              </a:rPr>
              <a:t>Course</a:t>
            </a:r>
            <a:r>
              <a:rPr sz="2000" spc="-75" dirty="0">
                <a:latin typeface="Calibri"/>
                <a:cs typeface="Calibri"/>
              </a:rPr>
              <a:t> </a:t>
            </a:r>
            <a:r>
              <a:rPr sz="2000" spc="-40" dirty="0">
                <a:latin typeface="Calibri"/>
                <a:cs typeface="Calibri"/>
              </a:rPr>
              <a:t> </a:t>
            </a:r>
            <a:r>
              <a:rPr sz="2000" dirty="0" err="1">
                <a:latin typeface="Calibri"/>
                <a:cs typeface="Calibri"/>
              </a:rPr>
              <a:t>B</a:t>
            </a:r>
            <a:r>
              <a:rPr lang="en-US" sz="2000" spc="-10" dirty="0" err="1">
                <a:latin typeface="Calibri"/>
                <a:cs typeface="Calibri"/>
              </a:rPr>
              <a:t>.</a:t>
            </a:r>
            <a:r>
              <a:rPr sz="2000" spc="-45" dirty="0" err="1">
                <a:latin typeface="Calibri"/>
                <a:cs typeface="Calibri"/>
              </a:rPr>
              <a:t>Tech</a:t>
            </a:r>
            <a:r>
              <a:rPr sz="2000" spc="-15" dirty="0">
                <a:latin typeface="Calibri"/>
                <a:cs typeface="Calibri"/>
              </a:rPr>
              <a:t> </a:t>
            </a:r>
            <a:r>
              <a:rPr lang="en-US" sz="2000" spc="-15" dirty="0">
                <a:latin typeface="Calibri"/>
                <a:cs typeface="Calibri"/>
              </a:rPr>
              <a:t>     Semester 6</a:t>
            </a:r>
            <a:r>
              <a:rPr sz="1950" baseline="25641" dirty="0">
                <a:latin typeface="Calibri"/>
                <a:cs typeface="Calibri"/>
              </a:rPr>
              <a:t>th</a:t>
            </a:r>
            <a:r>
              <a:rPr sz="1950" spc="232" baseline="25641" dirty="0">
                <a:latin typeface="Calibri"/>
                <a:cs typeface="Calibri"/>
              </a:rPr>
              <a:t> </a:t>
            </a:r>
            <a:r>
              <a:rPr sz="2000" spc="-20" dirty="0">
                <a:latin typeface="Calibri"/>
                <a:cs typeface="Calibri"/>
              </a:rPr>
              <a:t>Sem</a:t>
            </a:r>
            <a:endParaRPr sz="2000" dirty="0">
              <a:latin typeface="Calibri"/>
              <a:cs typeface="Calibri"/>
            </a:endParaRPr>
          </a:p>
        </p:txBody>
      </p:sp>
      <p:pic>
        <p:nvPicPr>
          <p:cNvPr id="20" name="object 20"/>
          <p:cNvPicPr/>
          <p:nvPr/>
        </p:nvPicPr>
        <p:blipFill>
          <a:blip r:embed="rId7" cstate="print"/>
          <a:stretch>
            <a:fillRect/>
          </a:stretch>
        </p:blipFill>
        <p:spPr>
          <a:xfrm>
            <a:off x="0" y="0"/>
            <a:ext cx="2209799" cy="947927"/>
          </a:xfrm>
          <a:prstGeom prst="rect">
            <a:avLst/>
          </a:prstGeom>
        </p:spPr>
      </p:pic>
      <p:sp>
        <p:nvSpPr>
          <p:cNvPr id="23" name="Slide Number Placeholder 22">
            <a:extLst>
              <a:ext uri="{FF2B5EF4-FFF2-40B4-BE49-F238E27FC236}">
                <a16:creationId xmlns:a16="http://schemas.microsoft.com/office/drawing/2014/main" id="{418680D4-CCF3-250F-B55C-6BCA34E87420}"/>
              </a:ext>
            </a:extLst>
          </p:cNvPr>
          <p:cNvSpPr>
            <a:spLocks noGrp="1"/>
          </p:cNvSpPr>
          <p:nvPr>
            <p:ph type="sldNum" sz="quarter" idx="7"/>
          </p:nvPr>
        </p:nvSpPr>
        <p:spPr/>
        <p:txBody>
          <a:bodyPr/>
          <a:lstStyle/>
          <a:p>
            <a:pPr marL="38100">
              <a:lnSpc>
                <a:spcPts val="1240"/>
              </a:lnSpc>
            </a:pPr>
            <a:fld id="{81D60167-4931-47E6-BA6A-407CBD079E47}" type="slidenum">
              <a:rPr lang="en-IN" spc="-50" smtClean="0"/>
              <a:t>1</a:t>
            </a:fld>
            <a:endParaRPr lang="en-IN"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64228" y="119887"/>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10</a:t>
            </a:fld>
            <a:endParaRPr lang="en-IN" spc="-50" dirty="0"/>
          </a:p>
        </p:txBody>
      </p:sp>
      <p:sp>
        <p:nvSpPr>
          <p:cNvPr id="18" name="Title 17">
            <a:extLst>
              <a:ext uri="{FF2B5EF4-FFF2-40B4-BE49-F238E27FC236}">
                <a16:creationId xmlns:a16="http://schemas.microsoft.com/office/drawing/2014/main" id="{48AAF331-DEB5-BF52-2F3B-0023A84F029F}"/>
              </a:ext>
            </a:extLst>
          </p:cNvPr>
          <p:cNvSpPr>
            <a:spLocks noGrp="1"/>
          </p:cNvSpPr>
          <p:nvPr>
            <p:ph type="title"/>
          </p:nvPr>
        </p:nvSpPr>
        <p:spPr>
          <a:xfrm>
            <a:off x="3962400" y="205867"/>
            <a:ext cx="3810000" cy="1292662"/>
          </a:xfrm>
        </p:spPr>
        <p:txBody>
          <a:bodyPr/>
          <a:lstStyle/>
          <a:p>
            <a:pPr algn="ctr"/>
            <a:r>
              <a:rPr lang="en-US" b="1" dirty="0"/>
              <a:t>PSO Mapping</a:t>
            </a:r>
            <a:br>
              <a:rPr lang="en-US" sz="2800" b="1" dirty="0"/>
            </a:br>
            <a:br>
              <a:rPr lang="en-US" sz="2800" b="1" dirty="0"/>
            </a:br>
            <a:endParaRPr lang="en-IN" b="1" dirty="0"/>
          </a:p>
        </p:txBody>
      </p:sp>
      <p:graphicFrame>
        <p:nvGraphicFramePr>
          <p:cNvPr id="7" name="Table 6">
            <a:extLst>
              <a:ext uri="{FF2B5EF4-FFF2-40B4-BE49-F238E27FC236}">
                <a16:creationId xmlns:a16="http://schemas.microsoft.com/office/drawing/2014/main" id="{0E335843-DC43-E08E-F53A-EE8EE79F051D}"/>
              </a:ext>
            </a:extLst>
          </p:cNvPr>
          <p:cNvGraphicFramePr>
            <a:graphicFrameLocks noGrp="1"/>
          </p:cNvGraphicFramePr>
          <p:nvPr>
            <p:extLst>
              <p:ext uri="{D42A27DB-BD31-4B8C-83A1-F6EECF244321}">
                <p14:modId xmlns:p14="http://schemas.microsoft.com/office/powerpoint/2010/main" val="930736526"/>
              </p:ext>
            </p:extLst>
          </p:nvPr>
        </p:nvGraphicFramePr>
        <p:xfrm>
          <a:off x="971598" y="1124748"/>
          <a:ext cx="8960657" cy="4680515"/>
        </p:xfrm>
        <a:graphic>
          <a:graphicData uri="http://schemas.openxmlformats.org/drawingml/2006/table">
            <a:tbl>
              <a:tblPr/>
              <a:tblGrid>
                <a:gridCol w="757664">
                  <a:extLst>
                    <a:ext uri="{9D8B030D-6E8A-4147-A177-3AD203B41FA5}">
                      <a16:colId xmlns:a16="http://schemas.microsoft.com/office/drawing/2014/main" val="20000"/>
                    </a:ext>
                  </a:extLst>
                </a:gridCol>
                <a:gridCol w="2025417">
                  <a:extLst>
                    <a:ext uri="{9D8B030D-6E8A-4147-A177-3AD203B41FA5}">
                      <a16:colId xmlns:a16="http://schemas.microsoft.com/office/drawing/2014/main" val="20001"/>
                    </a:ext>
                  </a:extLst>
                </a:gridCol>
                <a:gridCol w="2059192">
                  <a:extLst>
                    <a:ext uri="{9D8B030D-6E8A-4147-A177-3AD203B41FA5}">
                      <a16:colId xmlns:a16="http://schemas.microsoft.com/office/drawing/2014/main" val="20002"/>
                    </a:ext>
                  </a:extLst>
                </a:gridCol>
                <a:gridCol w="2059192">
                  <a:extLst>
                    <a:ext uri="{9D8B030D-6E8A-4147-A177-3AD203B41FA5}">
                      <a16:colId xmlns:a16="http://schemas.microsoft.com/office/drawing/2014/main" val="20003"/>
                    </a:ext>
                  </a:extLst>
                </a:gridCol>
                <a:gridCol w="2059192">
                  <a:extLst>
                    <a:ext uri="{9D8B030D-6E8A-4147-A177-3AD203B41FA5}">
                      <a16:colId xmlns:a16="http://schemas.microsoft.com/office/drawing/2014/main" val="20004"/>
                    </a:ext>
                  </a:extLst>
                </a:gridCol>
              </a:tblGrid>
              <a:tr h="668645">
                <a:tc>
                  <a:txBody>
                    <a:bodyPr/>
                    <a:lstStyle/>
                    <a:p>
                      <a:pPr marL="0" marR="0" algn="ctr">
                        <a:lnSpc>
                          <a:spcPct val="115000"/>
                        </a:lnSpc>
                        <a:spcBef>
                          <a:spcPts val="0"/>
                        </a:spcBef>
                        <a:spcAft>
                          <a:spcPts val="1000"/>
                        </a:spcAft>
                      </a:pPr>
                      <a:r>
                        <a:rPr lang="en-US" sz="1200" b="1" dirty="0">
                          <a:latin typeface="+mj-lt"/>
                          <a:ea typeface="Calibri"/>
                          <a:cs typeface="Times New Roman"/>
                        </a:rPr>
                        <a:t>CO</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PSO1</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latin typeface="+mj-lt"/>
                          <a:ea typeface="Calibri"/>
                          <a:cs typeface="Times New Roman"/>
                        </a:rPr>
                        <a:t>PSO3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PSO4</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8645">
                <a:tc>
                  <a:txBody>
                    <a:bodyPr/>
                    <a:lstStyle/>
                    <a:p>
                      <a:pPr marL="0" marR="0" algn="ctr">
                        <a:lnSpc>
                          <a:spcPct val="115000"/>
                        </a:lnSpc>
                        <a:spcBef>
                          <a:spcPts val="0"/>
                        </a:spcBef>
                        <a:spcAft>
                          <a:spcPts val="1000"/>
                        </a:spcAft>
                      </a:pPr>
                      <a:r>
                        <a:rPr lang="en-US" sz="1200" b="1" dirty="0">
                          <a:latin typeface="+mj-lt"/>
                          <a:ea typeface="Calibri"/>
                          <a:cs typeface="Times New Roman"/>
                        </a:rPr>
                        <a:t>KCS602.1</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8645">
                <a:tc>
                  <a:txBody>
                    <a:bodyPr/>
                    <a:lstStyle/>
                    <a:p>
                      <a:pPr marL="0" marR="0" algn="ctr">
                        <a:lnSpc>
                          <a:spcPct val="115000"/>
                        </a:lnSpc>
                        <a:spcBef>
                          <a:spcPts val="0"/>
                        </a:spcBef>
                        <a:spcAft>
                          <a:spcPts val="1000"/>
                        </a:spcAft>
                      </a:pPr>
                      <a:r>
                        <a:rPr lang="en-US" sz="1200" b="1" dirty="0">
                          <a:latin typeface="+mj-lt"/>
                          <a:ea typeface="Calibri"/>
                          <a:cs typeface="Times New Roman"/>
                        </a:rPr>
                        <a:t>KCS603.2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tabLst>
                          <a:tab pos="544830" algn="l"/>
                          <a:tab pos="591185" algn="ctr"/>
                        </a:tabLst>
                      </a:pPr>
                      <a:r>
                        <a:rPr lang="en-US" sz="1200" dirty="0">
                          <a:latin typeface="+mj-lt"/>
                          <a:ea typeface="Calibri"/>
                          <a:cs typeface="Times New Roman"/>
                        </a:rPr>
                        <a:t>                    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8645">
                <a:tc>
                  <a:txBody>
                    <a:bodyPr/>
                    <a:lstStyle/>
                    <a:p>
                      <a:pPr marL="0" marR="0" algn="ctr">
                        <a:lnSpc>
                          <a:spcPct val="115000"/>
                        </a:lnSpc>
                        <a:spcBef>
                          <a:spcPts val="0"/>
                        </a:spcBef>
                        <a:spcAft>
                          <a:spcPts val="1000"/>
                        </a:spcAft>
                      </a:pPr>
                      <a:r>
                        <a:rPr lang="en-US" sz="1200" b="1" dirty="0">
                          <a:latin typeface="+mj-lt"/>
                          <a:ea typeface="Calibri"/>
                          <a:cs typeface="Times New Roman"/>
                        </a:rPr>
                        <a:t>KCS603.3</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8645">
                <a:tc>
                  <a:txBody>
                    <a:bodyPr/>
                    <a:lstStyle/>
                    <a:p>
                      <a:pPr marL="0" marR="0" algn="ctr">
                        <a:lnSpc>
                          <a:spcPct val="115000"/>
                        </a:lnSpc>
                        <a:spcBef>
                          <a:spcPts val="0"/>
                        </a:spcBef>
                        <a:spcAft>
                          <a:spcPts val="1000"/>
                        </a:spcAft>
                      </a:pPr>
                      <a:r>
                        <a:rPr lang="en-US" sz="1200" b="1" dirty="0">
                          <a:latin typeface="+mj-lt"/>
                          <a:ea typeface="Calibri"/>
                          <a:cs typeface="Times New Roman"/>
                        </a:rPr>
                        <a:t>KCS603.4</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8645">
                <a:tc>
                  <a:txBody>
                    <a:bodyPr/>
                    <a:lstStyle/>
                    <a:p>
                      <a:pPr marL="0" marR="0" algn="ctr">
                        <a:lnSpc>
                          <a:spcPct val="115000"/>
                        </a:lnSpc>
                        <a:spcBef>
                          <a:spcPts val="0"/>
                        </a:spcBef>
                        <a:spcAft>
                          <a:spcPts val="1000"/>
                        </a:spcAft>
                      </a:pPr>
                      <a:r>
                        <a:rPr lang="en-US" sz="1200" b="1" dirty="0">
                          <a:latin typeface="+mj-lt"/>
                          <a:ea typeface="Calibri"/>
                          <a:cs typeface="Times New Roman"/>
                        </a:rPr>
                        <a:t>KCS603.5</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mj-lt"/>
                          <a:ea typeface="Calibri"/>
                          <a:cs typeface="Times New Roman"/>
                        </a:rPr>
                        <a:t>acse2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8645">
                <a:tc>
                  <a:txBody>
                    <a:bodyPr/>
                    <a:lstStyle/>
                    <a:p>
                      <a:pPr marL="0" marR="0" algn="ctr">
                        <a:lnSpc>
                          <a:spcPct val="115000"/>
                        </a:lnSpc>
                        <a:spcBef>
                          <a:spcPts val="0"/>
                        </a:spcBef>
                        <a:spcAft>
                          <a:spcPts val="1000"/>
                        </a:spcAft>
                      </a:pPr>
                      <a:r>
                        <a:rPr lang="en-US" sz="1200" b="1" dirty="0">
                          <a:latin typeface="+mj-lt"/>
                          <a:ea typeface="Calibri"/>
                          <a:cs typeface="Times New Roman"/>
                        </a:rPr>
                        <a:t>KCS606</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7763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64228" y="119887"/>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11</a:t>
            </a:fld>
            <a:endParaRPr lang="en-IN" spc="-50" dirty="0"/>
          </a:p>
        </p:txBody>
      </p:sp>
      <p:sp>
        <p:nvSpPr>
          <p:cNvPr id="18" name="Title 17">
            <a:extLst>
              <a:ext uri="{FF2B5EF4-FFF2-40B4-BE49-F238E27FC236}">
                <a16:creationId xmlns:a16="http://schemas.microsoft.com/office/drawing/2014/main" id="{48AAF331-DEB5-BF52-2F3B-0023A84F029F}"/>
              </a:ext>
            </a:extLst>
          </p:cNvPr>
          <p:cNvSpPr>
            <a:spLocks noGrp="1"/>
          </p:cNvSpPr>
          <p:nvPr>
            <p:ph type="title"/>
          </p:nvPr>
        </p:nvSpPr>
        <p:spPr>
          <a:xfrm>
            <a:off x="3962400" y="205867"/>
            <a:ext cx="5029200" cy="479219"/>
          </a:xfrm>
        </p:spPr>
        <p:txBody>
          <a:bodyPr/>
          <a:lstStyle/>
          <a:p>
            <a:pPr algn="ctr"/>
            <a:r>
              <a:rPr lang="en-US" sz="2800" b="1" dirty="0"/>
              <a:t>Program Educational Objectives</a:t>
            </a:r>
            <a:br>
              <a:rPr lang="en-US" sz="2800" b="1" dirty="0"/>
            </a:br>
            <a:br>
              <a:rPr lang="en-US" sz="2800" b="1" dirty="0"/>
            </a:br>
            <a:br>
              <a:rPr lang="en-US" sz="2800" b="1" dirty="0"/>
            </a:br>
            <a:endParaRPr lang="en-IN" b="1" dirty="0"/>
          </a:p>
        </p:txBody>
      </p:sp>
      <p:sp>
        <p:nvSpPr>
          <p:cNvPr id="9" name="TextBox 8">
            <a:extLst>
              <a:ext uri="{FF2B5EF4-FFF2-40B4-BE49-F238E27FC236}">
                <a16:creationId xmlns:a16="http://schemas.microsoft.com/office/drawing/2014/main" id="{B94E1561-1911-16A3-9AF0-FE583790F63F}"/>
              </a:ext>
            </a:extLst>
          </p:cNvPr>
          <p:cNvSpPr txBox="1"/>
          <p:nvPr/>
        </p:nvSpPr>
        <p:spPr>
          <a:xfrm>
            <a:off x="1447800" y="1371600"/>
            <a:ext cx="9296400" cy="4801314"/>
          </a:xfrm>
          <a:prstGeom prst="rect">
            <a:avLst/>
          </a:prstGeom>
          <a:noFill/>
        </p:spPr>
        <p:txBody>
          <a:bodyPr wrap="square">
            <a:spAutoFit/>
          </a:bodyPr>
          <a:lstStyle/>
          <a:p>
            <a:pPr algn="just">
              <a:lnSpc>
                <a:spcPct val="150000"/>
              </a:lnSpc>
            </a:pPr>
            <a:r>
              <a:rPr lang="en-US" b="1" dirty="0">
                <a:latin typeface="Times New Roman" pitchFamily="18" charset="0"/>
                <a:cs typeface="Times New Roman" pitchFamily="18" charset="0"/>
              </a:rPr>
              <a:t>PEO 1: </a:t>
            </a:r>
            <a:r>
              <a:rPr lang="en-US" dirty="0">
                <a:latin typeface="Times New Roman" pitchFamily="18" charset="0"/>
                <a:cs typeface="Times New Roman" pitchFamily="18" charset="0"/>
              </a:rPr>
              <a:t>To have an excellent scientific and engineering breadth so as to comprehend, analyze, design and provide sustainable solutions for real-life problems using state-of-the-art technologies.</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 PEO 2: </a:t>
            </a:r>
            <a:r>
              <a:rPr lang="en-US" dirty="0">
                <a:latin typeface="Times New Roman" pitchFamily="18" charset="0"/>
                <a:cs typeface="Times New Roman" pitchFamily="18" charset="0"/>
              </a:rPr>
              <a:t>To have a successful career in industries, to pursue higher studies or to support entrepreneurial endeavors and to face the global challenges.</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PEO 3:</a:t>
            </a:r>
            <a:r>
              <a:rPr lang="en-US" dirty="0">
                <a:latin typeface="Times New Roman" pitchFamily="18" charset="0"/>
                <a:cs typeface="Times New Roman"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Calibri" pitchFamily="34" charset="0"/>
              <a:cs typeface="Times New Roman" pitchFamily="18" charset="0"/>
            </a:endParaRPr>
          </a:p>
          <a:p>
            <a:pPr algn="just"/>
            <a:r>
              <a:rPr lang="en-US" b="1" dirty="0">
                <a:latin typeface="Times New Roman" pitchFamily="18" charset="0"/>
                <a:cs typeface="Times New Roman" pitchFamily="18" charset="0"/>
              </a:rPr>
              <a:t>PEO 4:  </a:t>
            </a:r>
            <a:r>
              <a:rPr lang="en-US" dirty="0">
                <a:latin typeface="Times New Roman" pitchFamily="18" charset="0"/>
                <a:cs typeface="Times New Roman" pitchFamily="18" charset="0"/>
              </a:rPr>
              <a:t>To have life-long learning for up-skilling and re-skilling for successful professional career as engineer, scientist, entrepreneur and bureaucrat for betterment of society.</a:t>
            </a:r>
            <a:endParaRPr lang="en-US" dirty="0"/>
          </a:p>
        </p:txBody>
      </p:sp>
    </p:spTree>
    <p:extLst>
      <p:ext uri="{BB962C8B-B14F-4D97-AF65-F5344CB8AC3E}">
        <p14:creationId xmlns:p14="http://schemas.microsoft.com/office/powerpoint/2010/main" val="370349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124200" y="118661"/>
            <a:ext cx="7539356"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12</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8850312" cy="652613"/>
          </a:xfrm>
        </p:spPr>
        <p:txBody>
          <a:bodyPr/>
          <a:lstStyle/>
          <a:p>
            <a:pPr algn="ctr"/>
            <a:r>
              <a:rPr lang="en-US" sz="2800" b="1" dirty="0"/>
              <a:t>Result Analysis</a:t>
            </a:r>
            <a:br>
              <a:rPr lang="en-US" sz="2800" b="1" dirty="0"/>
            </a:br>
            <a:br>
              <a:rPr lang="en-US" sz="2800" b="1" dirty="0"/>
            </a:br>
            <a:br>
              <a:rPr lang="en-US" sz="2800" b="1" dirty="0"/>
            </a:br>
            <a:br>
              <a:rPr lang="en-US" sz="2800" b="1" dirty="0"/>
            </a:br>
            <a:endParaRPr lang="en-IN" b="1" dirty="0"/>
          </a:p>
        </p:txBody>
      </p:sp>
    </p:spTree>
    <p:extLst>
      <p:ext uri="{BB962C8B-B14F-4D97-AF65-F5344CB8AC3E}">
        <p14:creationId xmlns:p14="http://schemas.microsoft.com/office/powerpoint/2010/main" val="334202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124200" y="118661"/>
            <a:ext cx="7539356"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13</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8850312" cy="2154436"/>
          </a:xfrm>
        </p:spPr>
        <p:txBody>
          <a:bodyPr/>
          <a:lstStyle/>
          <a:p>
            <a:pPr algn="ctr"/>
            <a:r>
              <a:rPr lang="en-US" b="1" dirty="0"/>
              <a:t>Previous Year Question Paper</a:t>
            </a:r>
            <a:br>
              <a:rPr lang="en-US" sz="2800" b="1" dirty="0"/>
            </a:br>
            <a:br>
              <a:rPr lang="en-US" sz="2800" b="1" dirty="0"/>
            </a:br>
            <a:br>
              <a:rPr lang="en-US" sz="2800" b="1" dirty="0"/>
            </a:br>
            <a:br>
              <a:rPr lang="en-US" sz="2800" b="1" dirty="0"/>
            </a:br>
            <a:endParaRPr lang="en-IN" b="1" dirty="0"/>
          </a:p>
        </p:txBody>
      </p:sp>
      <p:pic>
        <p:nvPicPr>
          <p:cNvPr id="7" name="Picture 6">
            <a:extLst>
              <a:ext uri="{FF2B5EF4-FFF2-40B4-BE49-F238E27FC236}">
                <a16:creationId xmlns:a16="http://schemas.microsoft.com/office/drawing/2014/main" id="{DA3E705F-3D62-ED2D-D3F0-A694934165A5}"/>
              </a:ext>
            </a:extLst>
          </p:cNvPr>
          <p:cNvPicPr>
            <a:picLocks noChangeAspect="1"/>
          </p:cNvPicPr>
          <p:nvPr/>
        </p:nvPicPr>
        <p:blipFill>
          <a:blip r:embed="rId6"/>
          <a:stretch>
            <a:fillRect/>
          </a:stretch>
        </p:blipFill>
        <p:spPr>
          <a:xfrm>
            <a:off x="457201" y="1102095"/>
            <a:ext cx="5791200" cy="5252340"/>
          </a:xfrm>
          <a:prstGeom prst="rect">
            <a:avLst/>
          </a:prstGeom>
        </p:spPr>
      </p:pic>
      <p:pic>
        <p:nvPicPr>
          <p:cNvPr id="17" name="Picture 16">
            <a:extLst>
              <a:ext uri="{FF2B5EF4-FFF2-40B4-BE49-F238E27FC236}">
                <a16:creationId xmlns:a16="http://schemas.microsoft.com/office/drawing/2014/main" id="{3D497990-0B5C-B63C-BBB7-D7E8DADD47CB}"/>
              </a:ext>
            </a:extLst>
          </p:cNvPr>
          <p:cNvPicPr>
            <a:picLocks noChangeAspect="1"/>
          </p:cNvPicPr>
          <p:nvPr/>
        </p:nvPicPr>
        <p:blipFill>
          <a:blip r:embed="rId7"/>
          <a:stretch>
            <a:fillRect/>
          </a:stretch>
        </p:blipFill>
        <p:spPr>
          <a:xfrm>
            <a:off x="6477000" y="1752600"/>
            <a:ext cx="4186438" cy="4495800"/>
          </a:xfrm>
          <a:prstGeom prst="rect">
            <a:avLst/>
          </a:prstGeom>
        </p:spPr>
      </p:pic>
    </p:spTree>
    <p:extLst>
      <p:ext uri="{BB962C8B-B14F-4D97-AF65-F5344CB8AC3E}">
        <p14:creationId xmlns:p14="http://schemas.microsoft.com/office/powerpoint/2010/main" val="364843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124200" y="118661"/>
            <a:ext cx="7539356"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14</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8850312" cy="2154436"/>
          </a:xfrm>
        </p:spPr>
        <p:txBody>
          <a:bodyPr/>
          <a:lstStyle/>
          <a:p>
            <a:pPr algn="ctr"/>
            <a:r>
              <a:rPr lang="en-US" b="1" dirty="0"/>
              <a:t>Previous Year Question Paper</a:t>
            </a:r>
            <a:br>
              <a:rPr lang="en-US" sz="2800" b="1" dirty="0"/>
            </a:br>
            <a:br>
              <a:rPr lang="en-US" sz="2800" b="1" dirty="0"/>
            </a:br>
            <a:br>
              <a:rPr lang="en-US" sz="2800" b="1" dirty="0"/>
            </a:br>
            <a:br>
              <a:rPr lang="en-US" sz="2800" b="1" dirty="0"/>
            </a:br>
            <a:endParaRPr lang="en-IN" b="1" dirty="0"/>
          </a:p>
        </p:txBody>
      </p:sp>
      <p:pic>
        <p:nvPicPr>
          <p:cNvPr id="9" name="Picture 8">
            <a:extLst>
              <a:ext uri="{FF2B5EF4-FFF2-40B4-BE49-F238E27FC236}">
                <a16:creationId xmlns:a16="http://schemas.microsoft.com/office/drawing/2014/main" id="{B91C0FE5-1256-8C44-6A75-2F81F7858F96}"/>
              </a:ext>
            </a:extLst>
          </p:cNvPr>
          <p:cNvPicPr>
            <a:picLocks noChangeAspect="1"/>
          </p:cNvPicPr>
          <p:nvPr/>
        </p:nvPicPr>
        <p:blipFill>
          <a:blip r:embed="rId6"/>
          <a:stretch>
            <a:fillRect/>
          </a:stretch>
        </p:blipFill>
        <p:spPr>
          <a:xfrm>
            <a:off x="1600201" y="1295400"/>
            <a:ext cx="7298376" cy="4992542"/>
          </a:xfrm>
          <a:prstGeom prst="rect">
            <a:avLst/>
          </a:prstGeom>
          <a:ln>
            <a:solidFill>
              <a:schemeClr val="tx1"/>
            </a:solidFill>
          </a:ln>
        </p:spPr>
      </p:pic>
    </p:spTree>
    <p:extLst>
      <p:ext uri="{BB962C8B-B14F-4D97-AF65-F5344CB8AC3E}">
        <p14:creationId xmlns:p14="http://schemas.microsoft.com/office/powerpoint/2010/main" val="336055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124200" y="118661"/>
            <a:ext cx="7539356"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15</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850312" cy="419652"/>
          </a:xfrm>
        </p:spPr>
        <p:txBody>
          <a:bodyPr/>
          <a:lstStyle/>
          <a:p>
            <a:pPr algn="ctr"/>
            <a:r>
              <a:rPr lang="en-US" sz="2800" b="1" dirty="0"/>
              <a:t>Prerequisite and Recap</a:t>
            </a:r>
            <a:br>
              <a:rPr lang="en-US" sz="2800" b="1" dirty="0"/>
            </a:br>
            <a:br>
              <a:rPr lang="en-US" sz="2800" b="1" dirty="0"/>
            </a:br>
            <a:br>
              <a:rPr lang="en-US" sz="2800" b="1" dirty="0"/>
            </a:br>
            <a:br>
              <a:rPr lang="en-US" sz="2800" b="1" dirty="0"/>
            </a:br>
            <a:br>
              <a:rPr lang="en-US" sz="2800" b="1" dirty="0"/>
            </a:br>
            <a:endParaRPr lang="en-IN" b="1" dirty="0"/>
          </a:p>
        </p:txBody>
      </p:sp>
      <p:sp>
        <p:nvSpPr>
          <p:cNvPr id="2" name="Content Placeholder 2">
            <a:extLst>
              <a:ext uri="{FF2B5EF4-FFF2-40B4-BE49-F238E27FC236}">
                <a16:creationId xmlns:a16="http://schemas.microsoft.com/office/drawing/2014/main" id="{C85D2A6E-9703-8596-6E85-63E2E5D4BFFB}"/>
              </a:ext>
            </a:extLst>
          </p:cNvPr>
          <p:cNvSpPr txBox="1">
            <a:spLocks/>
          </p:cNvSpPr>
          <p:nvPr/>
        </p:nvSpPr>
        <p:spPr>
          <a:xfrm>
            <a:off x="1223762" y="1752600"/>
            <a:ext cx="7539237" cy="4262705"/>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Networking components</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Concept of physical addressing</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Concept of OSI and TCP/IP model</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previous unit</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Data link layer duties</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 access protocol</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control</a:t>
            </a:r>
          </a:p>
          <a:p>
            <a:endParaRPr lang="en-US" sz="2200" b="1" dirty="0"/>
          </a:p>
          <a:p>
            <a:pPr lvl="1">
              <a:buFont typeface="Arial" charset="0"/>
              <a:buNone/>
            </a:pPr>
            <a:endParaRPr lang="en-US" sz="2200" b="1" dirty="0"/>
          </a:p>
          <a:p>
            <a:pPr lvl="1">
              <a:buFont typeface="Arial" charset="0"/>
              <a:buNone/>
            </a:pPr>
            <a:endParaRPr lang="en-US" sz="2200" b="1" dirty="0"/>
          </a:p>
          <a:p>
            <a:endParaRPr lang="en-US" sz="2200" dirty="0"/>
          </a:p>
        </p:txBody>
      </p:sp>
    </p:spTree>
    <p:extLst>
      <p:ext uri="{BB962C8B-B14F-4D97-AF65-F5344CB8AC3E}">
        <p14:creationId xmlns:p14="http://schemas.microsoft.com/office/powerpoint/2010/main" val="164375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124200" y="118661"/>
            <a:ext cx="7539356"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16</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850312" cy="3016210"/>
          </a:xfrm>
        </p:spPr>
        <p:txBody>
          <a:bodyPr/>
          <a:lstStyle/>
          <a:p>
            <a:pPr algn="ctr"/>
            <a:r>
              <a:rPr lang="en-US" sz="2800" b="1" dirty="0"/>
              <a:t>Contents</a:t>
            </a: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Content Placeholder 2">
            <a:extLst>
              <a:ext uri="{FF2B5EF4-FFF2-40B4-BE49-F238E27FC236}">
                <a16:creationId xmlns:a16="http://schemas.microsoft.com/office/drawing/2014/main" id="{3982F6B9-F5E6-C2F1-2073-2D9E60286E12}"/>
              </a:ext>
            </a:extLst>
          </p:cNvPr>
          <p:cNvSpPr txBox="1">
            <a:spLocks/>
          </p:cNvSpPr>
          <p:nvPr/>
        </p:nvSpPr>
        <p:spPr bwMode="auto">
          <a:xfrm>
            <a:off x="380999" y="1676400"/>
            <a:ext cx="10282437" cy="4056856"/>
          </a:xfrm>
          <a:prstGeom prst="rect">
            <a:avLst/>
          </a:prstGeom>
          <a:noFill/>
          <a:ln w="9525">
            <a:noFill/>
            <a:miter lim="800000"/>
            <a:headEnd/>
            <a:tailEnd/>
          </a:ln>
        </p:spPr>
        <p:txBody>
          <a:bodyPr>
            <a:normAutofit fontScale="92500" lnSpcReduction="20000"/>
          </a:bodyPr>
          <a:lstStyle/>
          <a:p>
            <a:pPr marL="342900" indent="-342900" algn="ctr">
              <a:spcBef>
                <a:spcPct val="20000"/>
              </a:spcBef>
              <a:defRPr/>
            </a:pPr>
            <a:r>
              <a:rPr lang="en-US" sz="2800" b="1" u="sng" dirty="0">
                <a:latin typeface="+mn-lt"/>
              </a:rPr>
              <a:t>Unit 3</a:t>
            </a:r>
          </a:p>
          <a:p>
            <a:pPr marL="342900" indent="-342900" algn="l">
              <a:spcBef>
                <a:spcPct val="20000"/>
              </a:spcBef>
              <a:defRPr/>
            </a:pPr>
            <a:endParaRPr lang="en-US" sz="2800" b="1" u="sng" dirty="0">
              <a:latin typeface="+mn-lt"/>
            </a:endParaRPr>
          </a:p>
          <a:p>
            <a:pPr marL="342900" indent="-342900" algn="l">
              <a:lnSpc>
                <a:spcPct val="150000"/>
              </a:lnSpc>
              <a:buFont typeface="Arial" pitchFamily="34" charset="0"/>
              <a:buChar char="•"/>
              <a:defRPr/>
            </a:pPr>
            <a:r>
              <a:rPr lang="en-US" sz="1900" dirty="0">
                <a:latin typeface="Times New Roman" panose="02020603050405020304" pitchFamily="18" charset="0"/>
                <a:cs typeface="Times New Roman" panose="02020603050405020304" pitchFamily="18" charset="0"/>
              </a:rPr>
              <a:t>Point-to-point networks</a:t>
            </a:r>
          </a:p>
          <a:p>
            <a:pPr marL="342900" indent="-342900" algn="l">
              <a:lnSpc>
                <a:spcPct val="150000"/>
              </a:lnSpc>
              <a:buFont typeface="Arial" pitchFamily="34" charset="0"/>
              <a:buChar char="•"/>
              <a:defRPr/>
            </a:pPr>
            <a:r>
              <a:rPr lang="en-US" sz="1900" dirty="0">
                <a:latin typeface="Times New Roman" panose="02020603050405020304" pitchFamily="18" charset="0"/>
                <a:cs typeface="Times New Roman" panose="02020603050405020304" pitchFamily="18" charset="0"/>
              </a:rPr>
              <a:t>Logical addressing (IPv4)</a:t>
            </a:r>
          </a:p>
          <a:p>
            <a:pPr marL="342900" indent="-342900" algn="l">
              <a:lnSpc>
                <a:spcPct val="150000"/>
              </a:lnSpc>
              <a:buFont typeface="Arial" pitchFamily="34" charset="0"/>
              <a:buChar char="•"/>
              <a:defRPr/>
            </a:pPr>
            <a:r>
              <a:rPr lang="en-US" sz="1900" dirty="0">
                <a:latin typeface="Times New Roman" panose="02020603050405020304" pitchFamily="18" charset="0"/>
                <a:cs typeface="Times New Roman" panose="02020603050405020304" pitchFamily="18" charset="0"/>
              </a:rPr>
              <a:t>Basic internetworking (IP, CIDR</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ARP, RARP, DHCP, ICMP)</a:t>
            </a:r>
          </a:p>
          <a:p>
            <a:pPr marL="342900" indent="-342900" algn="l">
              <a:lnSpc>
                <a:spcPct val="150000"/>
              </a:lnSpc>
              <a:buFont typeface="Arial" pitchFamily="34" charset="0"/>
              <a:buChar char="•"/>
              <a:defRPr/>
            </a:pPr>
            <a:r>
              <a:rPr lang="en-US" sz="1900" dirty="0">
                <a:latin typeface="Times New Roman" panose="02020603050405020304" pitchFamily="18" charset="0"/>
                <a:cs typeface="Times New Roman" panose="02020603050405020304" pitchFamily="18" charset="0"/>
              </a:rPr>
              <a:t>Routing, forwarding and delivery</a:t>
            </a:r>
          </a:p>
          <a:p>
            <a:pPr marL="342900" indent="-342900" algn="l">
              <a:lnSpc>
                <a:spcPct val="150000"/>
              </a:lnSpc>
              <a:buFont typeface="Arial" pitchFamily="34" charset="0"/>
              <a:buChar char="•"/>
              <a:defRPr/>
            </a:pPr>
            <a:r>
              <a:rPr lang="en-US" sz="1900" dirty="0">
                <a:latin typeface="Times New Roman" panose="02020603050405020304" pitchFamily="18" charset="0"/>
                <a:cs typeface="Times New Roman" panose="02020603050405020304" pitchFamily="18" charset="0"/>
              </a:rPr>
              <a:t> Static and dynamic routing</a:t>
            </a:r>
          </a:p>
          <a:p>
            <a:pPr marL="342900" indent="-342900" algn="l">
              <a:lnSpc>
                <a:spcPct val="150000"/>
              </a:lnSpc>
              <a:buFont typeface="Arial" pitchFamily="34" charset="0"/>
              <a:buChar char="•"/>
              <a:defRPr/>
            </a:pPr>
            <a:r>
              <a:rPr lang="en-US" sz="1900" dirty="0">
                <a:latin typeface="Times New Roman" panose="02020603050405020304" pitchFamily="18" charset="0"/>
                <a:cs typeface="Times New Roman" panose="02020603050405020304" pitchFamily="18" charset="0"/>
              </a:rPr>
              <a:t>Routing algorithms and protocols</a:t>
            </a:r>
          </a:p>
          <a:p>
            <a:pPr marL="342900" indent="-342900" algn="l">
              <a:lnSpc>
                <a:spcPct val="150000"/>
              </a:lnSpc>
              <a:buFont typeface="Arial" pitchFamily="34" charset="0"/>
              <a:buChar char="•"/>
              <a:defRPr/>
            </a:pPr>
            <a:r>
              <a:rPr lang="en-US" sz="1900" dirty="0">
                <a:latin typeface="Times New Roman" panose="02020603050405020304" pitchFamily="18" charset="0"/>
                <a:cs typeface="Times New Roman" panose="02020603050405020304" pitchFamily="18" charset="0"/>
              </a:rPr>
              <a:t>Congestion control algorithms</a:t>
            </a:r>
          </a:p>
          <a:p>
            <a:pPr marL="342900" indent="-342900" algn="l">
              <a:lnSpc>
                <a:spcPct val="150000"/>
              </a:lnSpc>
              <a:buFont typeface="Arial" pitchFamily="34" charset="0"/>
              <a:buChar char="•"/>
              <a:defRPr/>
            </a:pPr>
            <a:r>
              <a:rPr lang="en-US" sz="1900" dirty="0">
                <a:latin typeface="Times New Roman" panose="02020603050405020304" pitchFamily="18" charset="0"/>
                <a:cs typeface="Times New Roman" panose="02020603050405020304" pitchFamily="18" charset="0"/>
              </a:rPr>
              <a:t>IPv6.</a:t>
            </a:r>
            <a:endParaRPr lang="en-US"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694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17</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850312" cy="3447098"/>
          </a:xfrm>
        </p:spPr>
        <p:txBody>
          <a:bodyPr/>
          <a:lstStyle/>
          <a:p>
            <a:pPr algn="ctr"/>
            <a:r>
              <a:rPr lang="en-US" sz="2800" dirty="0"/>
              <a:t>Network Layer Functions  </a:t>
            </a: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9" name="Content Placeholder 2">
            <a:extLst>
              <a:ext uri="{FF2B5EF4-FFF2-40B4-BE49-F238E27FC236}">
                <a16:creationId xmlns:a16="http://schemas.microsoft.com/office/drawing/2014/main" id="{74C528A6-6CBA-557C-F863-52A0482D33B3}"/>
              </a:ext>
            </a:extLst>
          </p:cNvPr>
          <p:cNvSpPr txBox="1">
            <a:spLocks/>
          </p:cNvSpPr>
          <p:nvPr/>
        </p:nvSpPr>
        <p:spPr>
          <a:xfrm>
            <a:off x="395536" y="1828800"/>
            <a:ext cx="10805864" cy="3760441"/>
          </a:xfrm>
          <a:prstGeom prst="rect">
            <a:avLst/>
          </a:prstGeom>
        </p:spPr>
        <p:txBody>
          <a:bodyPr wrap="square" lIns="0" tIns="0" rIns="0" bIns="0">
            <a:norm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nSpc>
                <a:spcPct val="150000"/>
              </a:lnSpc>
              <a:buFont typeface="Wingdings" panose="05000000000000000000" pitchFamily="2" charset="2"/>
              <a:buChar char="§"/>
            </a:pPr>
            <a:r>
              <a:rPr lang="en-US" dirty="0">
                <a:latin typeface="Times New Roman" pitchFamily="18" charset="0"/>
              </a:rPr>
              <a:t>Getting packets from the source all the way to the destination</a:t>
            </a:r>
          </a:p>
          <a:p>
            <a:pPr marL="285750" indent="-285750">
              <a:lnSpc>
                <a:spcPct val="150000"/>
              </a:lnSpc>
              <a:buFont typeface="Wingdings" panose="05000000000000000000" pitchFamily="2" charset="2"/>
              <a:buChar char="§"/>
            </a:pPr>
            <a:r>
              <a:rPr lang="en-US" dirty="0">
                <a:latin typeface="Times New Roman" pitchFamily="18" charset="0"/>
              </a:rPr>
              <a:t>May require many hops through intermediate routers.</a:t>
            </a:r>
          </a:p>
          <a:p>
            <a:pPr marL="285750" indent="-285750">
              <a:lnSpc>
                <a:spcPct val="150000"/>
              </a:lnSpc>
              <a:buFont typeface="Wingdings" panose="05000000000000000000" pitchFamily="2" charset="2"/>
              <a:buChar char="§"/>
            </a:pPr>
            <a:r>
              <a:rPr lang="en-US" dirty="0">
                <a:latin typeface="Times New Roman" pitchFamily="18" charset="0"/>
              </a:rPr>
              <a:t>It must know about the topology of the communication subnet ( the set of all routers) and choose appropriate paths through it.</a:t>
            </a:r>
          </a:p>
          <a:p>
            <a:pPr marL="285750" indent="-285750">
              <a:lnSpc>
                <a:spcPct val="150000"/>
              </a:lnSpc>
              <a:buFont typeface="Wingdings" panose="05000000000000000000" pitchFamily="2" charset="2"/>
              <a:buChar char="§"/>
            </a:pPr>
            <a:r>
              <a:rPr lang="en-US" dirty="0">
                <a:latin typeface="Times New Roman" pitchFamily="18" charset="0"/>
              </a:rPr>
              <a:t>It must take care to choose routers to avoid overloading some of the lines and routers while leaving others idle.</a:t>
            </a:r>
          </a:p>
          <a:p>
            <a:pPr marL="285750" indent="-285750">
              <a:lnSpc>
                <a:spcPct val="150000"/>
              </a:lnSpc>
              <a:buFont typeface="Wingdings" panose="05000000000000000000" pitchFamily="2" charset="2"/>
              <a:buChar char="§"/>
            </a:pPr>
            <a:r>
              <a:rPr lang="en-US" dirty="0">
                <a:latin typeface="Times New Roman" pitchFamily="18" charset="0"/>
              </a:rPr>
              <a:t>When source and destination are in different networks, it has to deal with the differences. </a:t>
            </a:r>
          </a:p>
          <a:p>
            <a:endParaRPr lang="en-US" sz="2200" dirty="0"/>
          </a:p>
        </p:txBody>
      </p:sp>
    </p:spTree>
    <p:extLst>
      <p:ext uri="{BB962C8B-B14F-4D97-AF65-F5344CB8AC3E}">
        <p14:creationId xmlns:p14="http://schemas.microsoft.com/office/powerpoint/2010/main" val="262706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18</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043862" cy="598085"/>
          </a:xfrm>
        </p:spPr>
        <p:txBody>
          <a:bodyPr/>
          <a:lstStyle/>
          <a:p>
            <a:pPr algn="ctr"/>
            <a:r>
              <a:rPr lang="en-US" sz="2800" dirty="0"/>
              <a:t>Network Layer Functions  </a:t>
            </a: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pic>
        <p:nvPicPr>
          <p:cNvPr id="17" name="Picture 16">
            <a:extLst>
              <a:ext uri="{FF2B5EF4-FFF2-40B4-BE49-F238E27FC236}">
                <a16:creationId xmlns:a16="http://schemas.microsoft.com/office/drawing/2014/main" id="{A708320D-26FA-5C3F-CA9F-3116599AF3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9937" y="1395412"/>
            <a:ext cx="5572125" cy="4067175"/>
          </a:xfrm>
          <a:prstGeom prst="rect">
            <a:avLst/>
          </a:prstGeom>
        </p:spPr>
      </p:pic>
    </p:spTree>
    <p:extLst>
      <p:ext uri="{BB962C8B-B14F-4D97-AF65-F5344CB8AC3E}">
        <p14:creationId xmlns:p14="http://schemas.microsoft.com/office/powerpoint/2010/main" val="87566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19</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043862" cy="598085"/>
          </a:xfrm>
        </p:spPr>
        <p:txBody>
          <a:bodyPr/>
          <a:lstStyle/>
          <a:p>
            <a:pPr algn="ctr"/>
            <a:r>
              <a:rPr lang="en-US" sz="2800" dirty="0"/>
              <a:t>Network Layer Functions  </a:t>
            </a: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pic>
        <p:nvPicPr>
          <p:cNvPr id="2" name="Picture 2" descr="C:\Users\hp\Desktop\6.1.1.1_the_network_layer_small.gif">
            <a:extLst>
              <a:ext uri="{FF2B5EF4-FFF2-40B4-BE49-F238E27FC236}">
                <a16:creationId xmlns:a16="http://schemas.microsoft.com/office/drawing/2014/main" id="{4E47259A-E892-2704-C189-080F219ABF13}"/>
              </a:ext>
            </a:extLst>
          </p:cNvPr>
          <p:cNvPicPr>
            <a:picLocks noChangeAspect="1" noChangeArrowheads="1" noCrop="1"/>
          </p:cNvPicPr>
          <p:nvPr/>
        </p:nvPicPr>
        <p:blipFill>
          <a:blip r:embed="rId6" cstate="print"/>
          <a:srcRect/>
          <a:stretch>
            <a:fillRect/>
          </a:stretch>
        </p:blipFill>
        <p:spPr bwMode="auto">
          <a:xfrm>
            <a:off x="1071538" y="1285860"/>
            <a:ext cx="9444062" cy="4286280"/>
          </a:xfrm>
          <a:prstGeom prst="rect">
            <a:avLst/>
          </a:prstGeom>
          <a:noFill/>
        </p:spPr>
      </p:pic>
    </p:spTree>
    <p:extLst>
      <p:ext uri="{BB962C8B-B14F-4D97-AF65-F5344CB8AC3E}">
        <p14:creationId xmlns:p14="http://schemas.microsoft.com/office/powerpoint/2010/main" val="79313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857498" y="0"/>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sp>
        <p:nvSpPr>
          <p:cNvPr id="7" name="object 7"/>
          <p:cNvSpPr txBox="1">
            <a:spLocks noGrp="1"/>
          </p:cNvSpPr>
          <p:nvPr>
            <p:ph type="title"/>
          </p:nvPr>
        </p:nvSpPr>
        <p:spPr>
          <a:xfrm>
            <a:off x="2895600" y="0"/>
            <a:ext cx="7772400" cy="968855"/>
          </a:xfrm>
          <a:prstGeom prst="rect">
            <a:avLst/>
          </a:prstGeom>
          <a:ln w="9525">
            <a:solidFill>
              <a:srgbClr val="46AAC5"/>
            </a:solidFill>
          </a:ln>
        </p:spPr>
        <p:txBody>
          <a:bodyPr vert="horz" wrap="square" lIns="0" tIns="106045" rIns="0" bIns="0" rtlCol="0">
            <a:spAutoFit/>
          </a:bodyPr>
          <a:lstStyle/>
          <a:p>
            <a:pPr marL="635" algn="ctr">
              <a:spcBef>
                <a:spcPts val="835"/>
              </a:spcBef>
            </a:pPr>
            <a:r>
              <a:rPr lang="en-US" sz="2800" b="1" dirty="0"/>
              <a:t>Curriculum</a:t>
            </a:r>
            <a:br>
              <a:rPr lang="en-US" sz="2800" b="1" dirty="0"/>
            </a:br>
            <a:endParaRPr spc="-10" dirty="0"/>
          </a:p>
        </p:txBody>
      </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2</a:t>
            </a:fld>
            <a:endParaRPr lang="en-IN" spc="-50" dirty="0"/>
          </a:p>
        </p:txBody>
      </p:sp>
      <p:pic>
        <p:nvPicPr>
          <p:cNvPr id="16" name="Picture 15">
            <a:extLst>
              <a:ext uri="{FF2B5EF4-FFF2-40B4-BE49-F238E27FC236}">
                <a16:creationId xmlns:a16="http://schemas.microsoft.com/office/drawing/2014/main" id="{DFDFEA9E-302D-1672-70F9-487670FA1BEF}"/>
              </a:ext>
            </a:extLst>
          </p:cNvPr>
          <p:cNvPicPr>
            <a:picLocks noChangeAspect="1"/>
          </p:cNvPicPr>
          <p:nvPr/>
        </p:nvPicPr>
        <p:blipFill>
          <a:blip r:embed="rId6"/>
          <a:stretch>
            <a:fillRect/>
          </a:stretch>
        </p:blipFill>
        <p:spPr>
          <a:xfrm>
            <a:off x="1375410" y="1333137"/>
            <a:ext cx="9597390" cy="468052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128656B4-8953-CCB0-815E-F616F5F4DC3D}"/>
                  </a:ext>
                </a:extLst>
              </p14:cNvPr>
              <p14:cNvContentPartPr/>
              <p14:nvPr/>
            </p14:nvContentPartPr>
            <p14:xfrm>
              <a:off x="1595177" y="2722354"/>
              <a:ext cx="9359280" cy="207000"/>
            </p14:xfrm>
          </p:contentPart>
        </mc:Choice>
        <mc:Fallback xmlns="">
          <p:pic>
            <p:nvPicPr>
              <p:cNvPr id="17" name="Ink 16">
                <a:extLst>
                  <a:ext uri="{FF2B5EF4-FFF2-40B4-BE49-F238E27FC236}">
                    <a16:creationId xmlns:a16="http://schemas.microsoft.com/office/drawing/2014/main" id="{128656B4-8953-CCB0-815E-F616F5F4DC3D}"/>
                  </a:ext>
                </a:extLst>
              </p:cNvPr>
              <p:cNvPicPr/>
              <p:nvPr/>
            </p:nvPicPr>
            <p:blipFill>
              <a:blip r:embed="rId8"/>
              <a:stretch>
                <a:fillRect/>
              </a:stretch>
            </p:blipFill>
            <p:spPr>
              <a:xfrm>
                <a:off x="1541177" y="2614714"/>
                <a:ext cx="9466920" cy="42264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20</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043862" cy="3877985"/>
          </a:xfrm>
        </p:spPr>
        <p:txBody>
          <a:bodyPr/>
          <a:lstStyle/>
          <a:p>
            <a:pPr algn="ctr"/>
            <a:r>
              <a:rPr lang="en-US" sz="2800" dirty="0"/>
              <a:t>Network Layer Protocols </a:t>
            </a: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pic>
        <p:nvPicPr>
          <p:cNvPr id="7" name="Picture 6">
            <a:extLst>
              <a:ext uri="{FF2B5EF4-FFF2-40B4-BE49-F238E27FC236}">
                <a16:creationId xmlns:a16="http://schemas.microsoft.com/office/drawing/2014/main" id="{6EA70724-0562-8757-97B8-5FDD137DC0B4}"/>
              </a:ext>
            </a:extLst>
          </p:cNvPr>
          <p:cNvPicPr>
            <a:picLocks noChangeAspect="1" noChangeArrowheads="1"/>
          </p:cNvPicPr>
          <p:nvPr/>
        </p:nvPicPr>
        <p:blipFill>
          <a:blip r:embed="rId6" cstate="print"/>
          <a:srcRect/>
          <a:stretch>
            <a:fillRect/>
          </a:stretch>
        </p:blipFill>
        <p:spPr bwMode="auto">
          <a:xfrm>
            <a:off x="2044337" y="1652925"/>
            <a:ext cx="7916862" cy="3578225"/>
          </a:xfrm>
          <a:prstGeom prst="rect">
            <a:avLst/>
          </a:prstGeom>
          <a:noFill/>
          <a:ln w="9525">
            <a:noFill/>
            <a:miter lim="800000"/>
            <a:headEnd/>
            <a:tailEnd/>
          </a:ln>
        </p:spPr>
      </p:pic>
    </p:spTree>
    <p:extLst>
      <p:ext uri="{BB962C8B-B14F-4D97-AF65-F5344CB8AC3E}">
        <p14:creationId xmlns:p14="http://schemas.microsoft.com/office/powerpoint/2010/main" val="3700090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21</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043862" cy="3877985"/>
          </a:xfrm>
        </p:spPr>
        <p:txBody>
          <a:bodyPr/>
          <a:lstStyle/>
          <a:p>
            <a:pPr algn="ctr"/>
            <a:r>
              <a:rPr lang="en-US" sz="2800" dirty="0"/>
              <a:t>Network Layer Protocols </a:t>
            </a: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2" name="Content Placeholder 2">
            <a:extLst>
              <a:ext uri="{FF2B5EF4-FFF2-40B4-BE49-F238E27FC236}">
                <a16:creationId xmlns:a16="http://schemas.microsoft.com/office/drawing/2014/main" id="{8C862497-0556-1713-8BFC-450E07AA8386}"/>
              </a:ext>
            </a:extLst>
          </p:cNvPr>
          <p:cNvSpPr txBox="1">
            <a:spLocks/>
          </p:cNvSpPr>
          <p:nvPr/>
        </p:nvSpPr>
        <p:spPr>
          <a:xfrm>
            <a:off x="533400" y="1143000"/>
            <a:ext cx="10363200" cy="4525963"/>
          </a:xfrm>
          <a:prstGeom prst="rect">
            <a:avLst/>
          </a:prstGeom>
        </p:spPr>
        <p:txBody>
          <a:bodyPr wrap="square" lIns="0" tIns="0" rIns="0" bIns="0">
            <a:norm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50000"/>
              </a:lnSpc>
            </a:pPr>
            <a:r>
              <a:rPr lang="en-IN" sz="2200" dirty="0"/>
              <a:t> </a:t>
            </a:r>
            <a:r>
              <a:rPr lang="en-IN" dirty="0">
                <a:latin typeface="Times New Roman" panose="02020603050405020304" pitchFamily="18" charset="0"/>
                <a:cs typeface="Times New Roman" panose="02020603050405020304" pitchFamily="18" charset="0"/>
              </a:rPr>
              <a:t>There are several network layer protocols in existence; however, only the following two are commonly implemented:</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Internet Protocol version 4 (IPv4)</a:t>
            </a:r>
          </a:p>
          <a:p>
            <a:pPr>
              <a:lnSpc>
                <a:spcPct val="150000"/>
              </a:lnSpc>
            </a:pPr>
            <a:r>
              <a:rPr lang="en-IN" b="1" dirty="0">
                <a:latin typeface="Times New Roman" panose="02020603050405020304" pitchFamily="18" charset="0"/>
                <a:cs typeface="Times New Roman" panose="02020603050405020304" pitchFamily="18" charset="0"/>
              </a:rPr>
              <a:t>Internet Protocol version 6 (IPv6)</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Other legacy network layer protocols that are not widely used include:</a:t>
            </a:r>
          </a:p>
          <a:p>
            <a:pPr>
              <a:lnSpc>
                <a:spcPct val="150000"/>
              </a:lnSpc>
            </a:pPr>
            <a:r>
              <a:rPr lang="en-IN" dirty="0">
                <a:latin typeface="Times New Roman" panose="02020603050405020304" pitchFamily="18" charset="0"/>
                <a:cs typeface="Times New Roman" panose="02020603050405020304" pitchFamily="18" charset="0"/>
              </a:rPr>
              <a:t>Novell Internetwork Packet Exchange (IPX)</a:t>
            </a:r>
          </a:p>
          <a:p>
            <a:pPr>
              <a:lnSpc>
                <a:spcPct val="150000"/>
              </a:lnSpc>
            </a:pPr>
            <a:r>
              <a:rPr lang="en-IN" dirty="0">
                <a:latin typeface="Times New Roman" panose="02020603050405020304" pitchFamily="18" charset="0"/>
                <a:cs typeface="Times New Roman" panose="02020603050405020304" pitchFamily="18" charset="0"/>
              </a:rPr>
              <a:t>AppleTalk Connectionless Network Service (CLNS/DEC Net)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20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22</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043862" cy="598085"/>
          </a:xfrm>
        </p:spPr>
        <p:txBody>
          <a:bodyPr/>
          <a:lstStyle/>
          <a:p>
            <a:pPr algn="ctr"/>
            <a:r>
              <a:rPr lang="en-US" sz="2800" dirty="0"/>
              <a:t>IPv4 Protocol </a:t>
            </a:r>
            <a:br>
              <a:rPr lang="en-US" sz="2000" dirty="0"/>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pic>
        <p:nvPicPr>
          <p:cNvPr id="7" name="Content Placeholder 8" descr="MOD5-53">
            <a:extLst>
              <a:ext uri="{FF2B5EF4-FFF2-40B4-BE49-F238E27FC236}">
                <a16:creationId xmlns:a16="http://schemas.microsoft.com/office/drawing/2014/main" id="{BAC00B61-CEAE-A847-D044-63E06CEA34D2}"/>
              </a:ext>
            </a:extLst>
          </p:cNvPr>
          <p:cNvPicPr>
            <a:picLocks noChangeAspect="1" noChangeArrowheads="1"/>
          </p:cNvPicPr>
          <p:nvPr/>
        </p:nvPicPr>
        <p:blipFill>
          <a:blip r:embed="rId6" cstate="print"/>
          <a:srcRect/>
          <a:stretch>
            <a:fillRect/>
          </a:stretch>
        </p:blipFill>
        <p:spPr bwMode="auto">
          <a:xfrm>
            <a:off x="2064774" y="1304226"/>
            <a:ext cx="8984226" cy="4182173"/>
          </a:xfrm>
          <a:prstGeom prst="rect">
            <a:avLst/>
          </a:prstGeom>
          <a:noFill/>
          <a:ln w="9525">
            <a:noFill/>
            <a:miter lim="800000"/>
            <a:headEnd/>
            <a:tailEnd/>
          </a:ln>
        </p:spPr>
      </p:pic>
    </p:spTree>
    <p:extLst>
      <p:ext uri="{BB962C8B-B14F-4D97-AF65-F5344CB8AC3E}">
        <p14:creationId xmlns:p14="http://schemas.microsoft.com/office/powerpoint/2010/main" val="2939589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23</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043862" cy="598085"/>
          </a:xfrm>
        </p:spPr>
        <p:txBody>
          <a:bodyPr/>
          <a:lstStyle/>
          <a:p>
            <a:pPr algn="ctr"/>
            <a:r>
              <a:rPr lang="en-US" sz="2800" dirty="0"/>
              <a:t>IPv4 Protocol </a:t>
            </a:r>
            <a:br>
              <a:rPr lang="en-US" sz="2000" dirty="0"/>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2" name="Rectangle 5">
            <a:extLst>
              <a:ext uri="{FF2B5EF4-FFF2-40B4-BE49-F238E27FC236}">
                <a16:creationId xmlns:a16="http://schemas.microsoft.com/office/drawing/2014/main" id="{F9F2AA22-F575-EC44-5047-09167DC1CBE6}"/>
              </a:ext>
            </a:extLst>
          </p:cNvPr>
          <p:cNvSpPr>
            <a:spLocks noChangeArrowheads="1"/>
          </p:cNvSpPr>
          <p:nvPr/>
        </p:nvSpPr>
        <p:spPr bwMode="auto">
          <a:xfrm>
            <a:off x="533309" y="1366668"/>
            <a:ext cx="10668000" cy="984885"/>
          </a:xfrm>
          <a:prstGeom prst="rect">
            <a:avLst/>
          </a:prstGeom>
          <a:noFill/>
          <a:ln w="9525">
            <a:noFill/>
            <a:miter lim="800000"/>
            <a:headEnd/>
            <a:tailEnd/>
          </a:ln>
          <a:effectLst/>
        </p:spPr>
        <p:txBody>
          <a:bodyPr wrap="square" anchor="ctr">
            <a:spAutoFit/>
          </a:bodyPr>
          <a:lstStyle/>
          <a:p>
            <a:pPr algn="just" eaLnBrk="1" hangingPunct="1">
              <a:defRPr/>
            </a:pPr>
            <a:r>
              <a:rPr lang="en-US" baseline="0" dirty="0">
                <a:effectLst>
                  <a:outerShdw blurRad="38100" dist="38100" dir="2700000" algn="tl">
                    <a:srgbClr val="C0C0C0"/>
                  </a:outerShdw>
                </a:effectLst>
                <a:latin typeface="Times New Roman" panose="02020603050405020304" pitchFamily="18" charset="0"/>
                <a:cs typeface="Times New Roman" panose="02020603050405020304" pitchFamily="18" charset="0"/>
              </a:rPr>
              <a:t>An </a:t>
            </a:r>
            <a:r>
              <a:rPr lang="en-US" baseline="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IPv4 address</a:t>
            </a:r>
            <a:r>
              <a:rPr lang="en-US" baseline="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is a </a:t>
            </a:r>
            <a:r>
              <a:rPr lang="en-US" baseline="0" dirty="0">
                <a:solidFill>
                  <a:schemeClr val="fo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32-bit</a:t>
            </a:r>
            <a:r>
              <a:rPr lang="en-US" baseline="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address that uniquely and universally defines the connection of a device (for example, a computer or a router) to the Internet.</a:t>
            </a:r>
          </a:p>
          <a:p>
            <a:pPr algn="just" eaLnBrk="1" hangingPunct="1">
              <a:defRPr/>
            </a:pPr>
            <a:endParaRPr lang="en-US" sz="2200" baseline="0" dirty="0">
              <a:effectLst>
                <a:outerShdw blurRad="38100" dist="38100" dir="2700000" algn="tl">
                  <a:srgbClr val="C0C0C0"/>
                </a:outerShdw>
              </a:effectLst>
            </a:endParaRPr>
          </a:p>
        </p:txBody>
      </p:sp>
      <p:sp>
        <p:nvSpPr>
          <p:cNvPr id="17" name="Rectangle 5">
            <a:extLst>
              <a:ext uri="{FF2B5EF4-FFF2-40B4-BE49-F238E27FC236}">
                <a16:creationId xmlns:a16="http://schemas.microsoft.com/office/drawing/2014/main" id="{F439BDD4-6A91-9871-FAA0-3A8887B796AC}"/>
              </a:ext>
            </a:extLst>
          </p:cNvPr>
          <p:cNvSpPr>
            <a:spLocks noChangeArrowheads="1"/>
          </p:cNvSpPr>
          <p:nvPr/>
        </p:nvSpPr>
        <p:spPr bwMode="auto">
          <a:xfrm>
            <a:off x="838200" y="2731531"/>
            <a:ext cx="9067800" cy="646331"/>
          </a:xfrm>
          <a:prstGeom prst="rect">
            <a:avLst/>
          </a:prstGeom>
          <a:solidFill>
            <a:schemeClr val="tx2">
              <a:lumMod val="40000"/>
              <a:lumOff val="60000"/>
            </a:schemeClr>
          </a:solidFill>
          <a:ln w="9525">
            <a:noFill/>
            <a:miter lim="800000"/>
            <a:headEnd/>
            <a:tailEnd/>
          </a:ln>
          <a:effectLst/>
        </p:spPr>
        <p:txBody>
          <a:bodyPr wrap="square" anchor="ctr">
            <a:spAutoFit/>
          </a:bodyPr>
          <a:lstStyle/>
          <a:p>
            <a:pPr algn="just" eaLnBrk="1" hangingPunct="1">
              <a:defRPr/>
            </a:pPr>
            <a:r>
              <a:rPr lang="en-US" baseline="0" dirty="0">
                <a:effectLst>
                  <a:outerShdw blurRad="38100" dist="38100" dir="2700000" algn="tl">
                    <a:srgbClr val="C0C0C0"/>
                  </a:outerShdw>
                </a:effectLst>
              </a:rPr>
              <a:t>An </a:t>
            </a:r>
            <a:r>
              <a:rPr lang="en-US" baseline="0" dirty="0">
                <a:solidFill>
                  <a:schemeClr val="hlink"/>
                </a:solidFill>
                <a:effectLst>
                  <a:outerShdw blurRad="38100" dist="38100" dir="2700000" algn="tl">
                    <a:srgbClr val="C0C0C0"/>
                  </a:outerShdw>
                </a:effectLst>
              </a:rPr>
              <a:t>IPv4 address</a:t>
            </a:r>
            <a:r>
              <a:rPr lang="en-US" baseline="0" dirty="0">
                <a:effectLst>
                  <a:outerShdw blurRad="38100" dist="38100" dir="2700000" algn="tl">
                    <a:srgbClr val="C0C0C0"/>
                  </a:outerShdw>
                </a:effectLst>
              </a:rPr>
              <a:t> is a </a:t>
            </a:r>
            <a:r>
              <a:rPr lang="en-US" baseline="0" dirty="0">
                <a:solidFill>
                  <a:schemeClr val="folHlink"/>
                </a:solidFill>
                <a:effectLst>
                  <a:outerShdw blurRad="38100" dist="38100" dir="2700000" algn="tl">
                    <a:srgbClr val="C0C0C0"/>
                  </a:outerShdw>
                </a:effectLst>
              </a:rPr>
              <a:t>32-bit</a:t>
            </a:r>
            <a:r>
              <a:rPr lang="en-US" baseline="0" dirty="0">
                <a:effectLst>
                  <a:outerShdw blurRad="38100" dist="38100" dir="2700000" algn="tl">
                    <a:srgbClr val="C0C0C0"/>
                  </a:outerShdw>
                </a:effectLst>
              </a:rPr>
              <a:t> address that uniquely and universally defines the connection of a device (for example, a computer or a router) to the Internet.</a:t>
            </a:r>
          </a:p>
        </p:txBody>
      </p:sp>
      <p:sp>
        <p:nvSpPr>
          <p:cNvPr id="18" name="Text Box 4">
            <a:extLst>
              <a:ext uri="{FF2B5EF4-FFF2-40B4-BE49-F238E27FC236}">
                <a16:creationId xmlns:a16="http://schemas.microsoft.com/office/drawing/2014/main" id="{8E830CE9-8976-8C43-2119-93EEA28244EF}"/>
              </a:ext>
            </a:extLst>
          </p:cNvPr>
          <p:cNvSpPr txBox="1">
            <a:spLocks noChangeArrowheads="1"/>
          </p:cNvSpPr>
          <p:nvPr/>
        </p:nvSpPr>
        <p:spPr bwMode="auto">
          <a:xfrm>
            <a:off x="1043608" y="3872288"/>
            <a:ext cx="8707897" cy="461665"/>
          </a:xfrm>
          <a:prstGeom prst="rect">
            <a:avLst/>
          </a:prstGeom>
          <a:noFill/>
          <a:ln w="9525">
            <a:noFill/>
            <a:miter lim="800000"/>
            <a:headEnd/>
            <a:tailEnd/>
          </a:ln>
        </p:spPr>
        <p:txBody>
          <a:bodyPr wrap="none">
            <a:spAutoFit/>
          </a:bodyPr>
          <a:lstStyle/>
          <a:p>
            <a:r>
              <a:rPr lang="en-US" sz="2400" b="1" baseline="0" dirty="0">
                <a:latin typeface="Times New Roman" pitchFamily="18" charset="0"/>
              </a:rPr>
              <a:t>Dotted-decimal notation and binary notation for an IPv4 address</a:t>
            </a:r>
          </a:p>
        </p:txBody>
      </p:sp>
      <p:pic>
        <p:nvPicPr>
          <p:cNvPr id="19" name="Picture 8">
            <a:extLst>
              <a:ext uri="{FF2B5EF4-FFF2-40B4-BE49-F238E27FC236}">
                <a16:creationId xmlns:a16="http://schemas.microsoft.com/office/drawing/2014/main" id="{2B285FE7-F35D-7B69-6933-4F5FB17C08C4}"/>
              </a:ext>
            </a:extLst>
          </p:cNvPr>
          <p:cNvPicPr>
            <a:picLocks noChangeAspect="1" noChangeArrowheads="1"/>
          </p:cNvPicPr>
          <p:nvPr/>
        </p:nvPicPr>
        <p:blipFill>
          <a:blip r:embed="rId6" cstate="print"/>
          <a:srcRect/>
          <a:stretch>
            <a:fillRect/>
          </a:stretch>
        </p:blipFill>
        <p:spPr bwMode="auto">
          <a:xfrm>
            <a:off x="1740154" y="4460596"/>
            <a:ext cx="7650163" cy="1790700"/>
          </a:xfrm>
          <a:prstGeom prst="rect">
            <a:avLst/>
          </a:prstGeom>
          <a:noFill/>
          <a:ln w="9525">
            <a:noFill/>
            <a:miter lim="800000"/>
            <a:headEnd/>
            <a:tailEnd/>
          </a:ln>
        </p:spPr>
      </p:pic>
    </p:spTree>
    <p:extLst>
      <p:ext uri="{BB962C8B-B14F-4D97-AF65-F5344CB8AC3E}">
        <p14:creationId xmlns:p14="http://schemas.microsoft.com/office/powerpoint/2010/main" val="4061239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24</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043862" cy="685800"/>
          </a:xfrm>
        </p:spPr>
        <p:txBody>
          <a:bodyPr/>
          <a:lstStyle/>
          <a:p>
            <a:pPr algn="ctr"/>
            <a:r>
              <a:rPr lang="en-US" dirty="0">
                <a:latin typeface="Times New Roman" panose="02020603050405020304" pitchFamily="18" charset="0"/>
                <a:cs typeface="Times New Roman" panose="02020603050405020304" pitchFamily="18" charset="0"/>
              </a:rPr>
              <a:t>IPv4 Example  </a:t>
            </a:r>
            <a:br>
              <a:rPr lang="en-US" sz="1600" dirty="0"/>
            </a:br>
            <a:br>
              <a:rPr lang="en-US" sz="2000" dirty="0"/>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Rectangle 9">
            <a:extLst>
              <a:ext uri="{FF2B5EF4-FFF2-40B4-BE49-F238E27FC236}">
                <a16:creationId xmlns:a16="http://schemas.microsoft.com/office/drawing/2014/main" id="{7C123742-3CDE-092D-D400-A7A3B8A061A8}"/>
              </a:ext>
            </a:extLst>
          </p:cNvPr>
          <p:cNvSpPr>
            <a:spLocks noChangeArrowheads="1"/>
          </p:cNvSpPr>
          <p:nvPr/>
        </p:nvSpPr>
        <p:spPr bwMode="auto">
          <a:xfrm>
            <a:off x="228600" y="1143000"/>
            <a:ext cx="10515600" cy="430887"/>
          </a:xfrm>
          <a:prstGeom prst="rect">
            <a:avLst/>
          </a:prstGeom>
          <a:solidFill>
            <a:schemeClr val="bg1"/>
          </a:solidFill>
          <a:ln w="9525">
            <a:noFill/>
            <a:miter lim="800000"/>
            <a:headEnd/>
            <a:tailEnd/>
          </a:ln>
        </p:spPr>
        <p:txBody>
          <a:bodyPr wrap="square">
            <a:spAutoFit/>
          </a:bodyPr>
          <a:lstStyle/>
          <a:p>
            <a:pPr algn="just"/>
            <a:r>
              <a:rPr lang="en-US" sz="2200" baseline="0" dirty="0">
                <a:latin typeface="+mj-lt"/>
              </a:rPr>
              <a:t>Change the following IPv4 addresses from binary notation to dotted-decimal notation.</a:t>
            </a:r>
          </a:p>
        </p:txBody>
      </p:sp>
      <p:pic>
        <p:nvPicPr>
          <p:cNvPr id="9" name="Picture 12">
            <a:extLst>
              <a:ext uri="{FF2B5EF4-FFF2-40B4-BE49-F238E27FC236}">
                <a16:creationId xmlns:a16="http://schemas.microsoft.com/office/drawing/2014/main" id="{B862FC08-CC67-DECF-81AF-6296FB7918BD}"/>
              </a:ext>
            </a:extLst>
          </p:cNvPr>
          <p:cNvPicPr>
            <a:picLocks noChangeAspect="1" noChangeArrowheads="1"/>
          </p:cNvPicPr>
          <p:nvPr/>
        </p:nvPicPr>
        <p:blipFill>
          <a:blip r:embed="rId6" cstate="print"/>
          <a:srcRect/>
          <a:stretch>
            <a:fillRect/>
          </a:stretch>
        </p:blipFill>
        <p:spPr bwMode="auto">
          <a:xfrm>
            <a:off x="685800" y="2362200"/>
            <a:ext cx="8991600" cy="923138"/>
          </a:xfrm>
          <a:prstGeom prst="rect">
            <a:avLst/>
          </a:prstGeom>
          <a:noFill/>
          <a:ln w="9525">
            <a:noFill/>
            <a:miter lim="800000"/>
            <a:headEnd/>
            <a:tailEnd/>
          </a:ln>
        </p:spPr>
      </p:pic>
      <p:sp>
        <p:nvSpPr>
          <p:cNvPr id="20" name="Rectangle 13">
            <a:extLst>
              <a:ext uri="{FF2B5EF4-FFF2-40B4-BE49-F238E27FC236}">
                <a16:creationId xmlns:a16="http://schemas.microsoft.com/office/drawing/2014/main" id="{77A50B94-95EF-6580-5E9E-FB761F447E9E}"/>
              </a:ext>
            </a:extLst>
          </p:cNvPr>
          <p:cNvSpPr>
            <a:spLocks noChangeArrowheads="1"/>
          </p:cNvSpPr>
          <p:nvPr/>
        </p:nvSpPr>
        <p:spPr bwMode="auto">
          <a:xfrm>
            <a:off x="228600" y="3581400"/>
            <a:ext cx="10058400" cy="1107996"/>
          </a:xfrm>
          <a:prstGeom prst="rect">
            <a:avLst/>
          </a:prstGeom>
          <a:solidFill>
            <a:schemeClr val="bg1"/>
          </a:solidFill>
          <a:ln w="9525">
            <a:noFill/>
            <a:miter lim="800000"/>
            <a:headEnd/>
            <a:tailEnd/>
          </a:ln>
        </p:spPr>
        <p:txBody>
          <a:bodyPr wrap="square">
            <a:spAutoFit/>
          </a:bodyPr>
          <a:lstStyle/>
          <a:p>
            <a:pPr algn="just"/>
            <a:r>
              <a:rPr lang="en-US" sz="2200" baseline="0" dirty="0">
                <a:solidFill>
                  <a:schemeClr val="hlink"/>
                </a:solidFill>
                <a:latin typeface="+mj-lt"/>
              </a:rPr>
              <a:t>Solution</a:t>
            </a:r>
          </a:p>
          <a:p>
            <a:pPr algn="just"/>
            <a:r>
              <a:rPr lang="en-US" sz="2200" baseline="0" dirty="0">
                <a:latin typeface="+mj-lt"/>
              </a:rPr>
              <a:t>We replace each group of 8 bits with its equivalent decimal number (see Appendix B) and add dots for separation.</a:t>
            </a:r>
          </a:p>
        </p:txBody>
      </p:sp>
      <p:pic>
        <p:nvPicPr>
          <p:cNvPr id="21" name="Picture 14">
            <a:extLst>
              <a:ext uri="{FF2B5EF4-FFF2-40B4-BE49-F238E27FC236}">
                <a16:creationId xmlns:a16="http://schemas.microsoft.com/office/drawing/2014/main" id="{513808C1-E57D-0D5B-F7B4-11218B800B80}"/>
              </a:ext>
            </a:extLst>
          </p:cNvPr>
          <p:cNvPicPr>
            <a:picLocks noChangeAspect="1" noChangeArrowheads="1"/>
          </p:cNvPicPr>
          <p:nvPr/>
        </p:nvPicPr>
        <p:blipFill>
          <a:blip r:embed="rId7" cstate="print"/>
          <a:srcRect/>
          <a:stretch>
            <a:fillRect/>
          </a:stretch>
        </p:blipFill>
        <p:spPr bwMode="auto">
          <a:xfrm>
            <a:off x="1143000" y="4930696"/>
            <a:ext cx="3429000" cy="914400"/>
          </a:xfrm>
          <a:prstGeom prst="rect">
            <a:avLst/>
          </a:prstGeom>
          <a:noFill/>
          <a:ln w="9525">
            <a:noFill/>
            <a:miter lim="800000"/>
            <a:headEnd/>
            <a:tailEnd/>
          </a:ln>
        </p:spPr>
      </p:pic>
    </p:spTree>
    <p:extLst>
      <p:ext uri="{BB962C8B-B14F-4D97-AF65-F5344CB8AC3E}">
        <p14:creationId xmlns:p14="http://schemas.microsoft.com/office/powerpoint/2010/main" val="3436344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25</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043862" cy="685800"/>
          </a:xfrm>
        </p:spPr>
        <p:txBody>
          <a:bodyPr/>
          <a:lstStyle/>
          <a:p>
            <a:pPr algn="ctr"/>
            <a:r>
              <a:rPr lang="en-US" dirty="0">
                <a:latin typeface="Times New Roman" panose="02020603050405020304" pitchFamily="18" charset="0"/>
                <a:cs typeface="Times New Roman" panose="02020603050405020304" pitchFamily="18" charset="0"/>
              </a:rPr>
              <a:t>IPv4 Example  </a:t>
            </a:r>
            <a:br>
              <a:rPr lang="en-US" sz="1600" dirty="0"/>
            </a:br>
            <a:br>
              <a:rPr lang="en-US" sz="2000" dirty="0"/>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2" name="Rectangle 9">
            <a:extLst>
              <a:ext uri="{FF2B5EF4-FFF2-40B4-BE49-F238E27FC236}">
                <a16:creationId xmlns:a16="http://schemas.microsoft.com/office/drawing/2014/main" id="{8A45B111-C37E-7C31-306B-19B3C5534422}"/>
              </a:ext>
            </a:extLst>
          </p:cNvPr>
          <p:cNvSpPr>
            <a:spLocks noChangeArrowheads="1"/>
          </p:cNvSpPr>
          <p:nvPr/>
        </p:nvSpPr>
        <p:spPr bwMode="auto">
          <a:xfrm>
            <a:off x="228600" y="1143000"/>
            <a:ext cx="10972800" cy="430887"/>
          </a:xfrm>
          <a:prstGeom prst="rect">
            <a:avLst/>
          </a:prstGeom>
          <a:solidFill>
            <a:schemeClr val="bg1"/>
          </a:solidFill>
          <a:ln w="9525">
            <a:noFill/>
            <a:miter lim="800000"/>
            <a:headEnd/>
            <a:tailEnd/>
          </a:ln>
        </p:spPr>
        <p:txBody>
          <a:bodyPr wrap="square">
            <a:spAutoFit/>
          </a:bodyPr>
          <a:lstStyle/>
          <a:p>
            <a:pPr algn="just"/>
            <a:r>
              <a:rPr lang="en-US" sz="2200" baseline="0" dirty="0">
                <a:latin typeface="+mj-lt"/>
              </a:rPr>
              <a:t>Change the following IPv4 addresses from dotted-decimal notation to binary notation.</a:t>
            </a:r>
          </a:p>
        </p:txBody>
      </p:sp>
      <p:pic>
        <p:nvPicPr>
          <p:cNvPr id="17" name="Picture 11">
            <a:extLst>
              <a:ext uri="{FF2B5EF4-FFF2-40B4-BE49-F238E27FC236}">
                <a16:creationId xmlns:a16="http://schemas.microsoft.com/office/drawing/2014/main" id="{CA067ED0-DF6C-183B-1963-C24869EC76B3}"/>
              </a:ext>
            </a:extLst>
          </p:cNvPr>
          <p:cNvPicPr>
            <a:picLocks noChangeAspect="1" noChangeArrowheads="1"/>
          </p:cNvPicPr>
          <p:nvPr/>
        </p:nvPicPr>
        <p:blipFill>
          <a:blip r:embed="rId6" cstate="print"/>
          <a:srcRect/>
          <a:stretch>
            <a:fillRect/>
          </a:stretch>
        </p:blipFill>
        <p:spPr bwMode="auto">
          <a:xfrm>
            <a:off x="228600" y="2209800"/>
            <a:ext cx="2870200" cy="876300"/>
          </a:xfrm>
          <a:prstGeom prst="rect">
            <a:avLst/>
          </a:prstGeom>
          <a:noFill/>
          <a:ln w="9525">
            <a:noFill/>
            <a:miter lim="800000"/>
            <a:headEnd/>
            <a:tailEnd/>
          </a:ln>
        </p:spPr>
      </p:pic>
      <p:sp>
        <p:nvSpPr>
          <p:cNvPr id="18" name="Rectangle 12">
            <a:extLst>
              <a:ext uri="{FF2B5EF4-FFF2-40B4-BE49-F238E27FC236}">
                <a16:creationId xmlns:a16="http://schemas.microsoft.com/office/drawing/2014/main" id="{216B69C9-3A10-58AE-4F1F-F5CCCDB97BA3}"/>
              </a:ext>
            </a:extLst>
          </p:cNvPr>
          <p:cNvSpPr>
            <a:spLocks noChangeArrowheads="1"/>
          </p:cNvSpPr>
          <p:nvPr/>
        </p:nvSpPr>
        <p:spPr bwMode="auto">
          <a:xfrm>
            <a:off x="228600" y="3276600"/>
            <a:ext cx="8686800" cy="769441"/>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mj-lt"/>
              </a:rPr>
              <a:t>Solution</a:t>
            </a:r>
          </a:p>
          <a:p>
            <a:pPr algn="just"/>
            <a:r>
              <a:rPr lang="en-US" sz="2200" baseline="0" dirty="0">
                <a:latin typeface="+mj-lt"/>
              </a:rPr>
              <a:t>We replace each decimal number with its binary equivalent</a:t>
            </a:r>
          </a:p>
        </p:txBody>
      </p:sp>
      <p:pic>
        <p:nvPicPr>
          <p:cNvPr id="19" name="Picture 13">
            <a:extLst>
              <a:ext uri="{FF2B5EF4-FFF2-40B4-BE49-F238E27FC236}">
                <a16:creationId xmlns:a16="http://schemas.microsoft.com/office/drawing/2014/main" id="{8A16B7B9-0117-CEBD-DCC7-62BE2B75C4DB}"/>
              </a:ext>
            </a:extLst>
          </p:cNvPr>
          <p:cNvPicPr>
            <a:picLocks noChangeAspect="1" noChangeArrowheads="1"/>
          </p:cNvPicPr>
          <p:nvPr/>
        </p:nvPicPr>
        <p:blipFill>
          <a:blip r:embed="rId7" cstate="print"/>
          <a:srcRect/>
          <a:stretch>
            <a:fillRect/>
          </a:stretch>
        </p:blipFill>
        <p:spPr bwMode="auto">
          <a:xfrm>
            <a:off x="342900" y="4821238"/>
            <a:ext cx="7277100" cy="1046162"/>
          </a:xfrm>
          <a:prstGeom prst="rect">
            <a:avLst/>
          </a:prstGeom>
          <a:noFill/>
          <a:ln w="9525">
            <a:noFill/>
            <a:miter lim="800000"/>
            <a:headEnd/>
            <a:tailEnd/>
          </a:ln>
        </p:spPr>
      </p:pic>
    </p:spTree>
    <p:extLst>
      <p:ext uri="{BB962C8B-B14F-4D97-AF65-F5344CB8AC3E}">
        <p14:creationId xmlns:p14="http://schemas.microsoft.com/office/powerpoint/2010/main" val="2187588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26</a:t>
            </a:fld>
            <a:endParaRPr lang="en-IN" spc="-50" dirty="0"/>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8043862" cy="685800"/>
          </a:xfrm>
        </p:spPr>
        <p:txBody>
          <a:bodyPr/>
          <a:lstStyle/>
          <a:p>
            <a:pPr algn="ctr"/>
            <a:r>
              <a:rPr lang="en-US" dirty="0">
                <a:latin typeface="Times New Roman" panose="02020603050405020304" pitchFamily="18" charset="0"/>
                <a:cs typeface="Times New Roman" panose="02020603050405020304" pitchFamily="18" charset="0"/>
              </a:rPr>
              <a:t>IPv4 Example  </a:t>
            </a:r>
            <a:br>
              <a:rPr lang="en-US" sz="1600" dirty="0"/>
            </a:br>
            <a:br>
              <a:rPr lang="en-US" sz="2000" dirty="0"/>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Rectangle 9">
            <a:extLst>
              <a:ext uri="{FF2B5EF4-FFF2-40B4-BE49-F238E27FC236}">
                <a16:creationId xmlns:a16="http://schemas.microsoft.com/office/drawing/2014/main" id="{7117E893-5EB0-CCC6-0FB9-570AADD82570}"/>
              </a:ext>
            </a:extLst>
          </p:cNvPr>
          <p:cNvSpPr>
            <a:spLocks noChangeArrowheads="1"/>
          </p:cNvSpPr>
          <p:nvPr/>
        </p:nvSpPr>
        <p:spPr bwMode="auto">
          <a:xfrm>
            <a:off x="573754" y="1409288"/>
            <a:ext cx="8115328" cy="430887"/>
          </a:xfrm>
          <a:prstGeom prst="rect">
            <a:avLst/>
          </a:prstGeom>
          <a:solidFill>
            <a:schemeClr val="bg1"/>
          </a:solidFill>
          <a:ln w="9525">
            <a:noFill/>
            <a:miter lim="800000"/>
            <a:headEnd/>
            <a:tailEnd/>
          </a:ln>
        </p:spPr>
        <p:txBody>
          <a:bodyPr wrap="square">
            <a:spAutoFit/>
          </a:bodyPr>
          <a:lstStyle/>
          <a:p>
            <a:pPr algn="just"/>
            <a:r>
              <a:rPr lang="en-US" sz="2200" baseline="0" dirty="0">
                <a:latin typeface="Times New Roman" pitchFamily="18" charset="0"/>
              </a:rPr>
              <a:t>Find the error, if any, in the following IPv4 addresses.</a:t>
            </a:r>
          </a:p>
        </p:txBody>
      </p:sp>
      <p:pic>
        <p:nvPicPr>
          <p:cNvPr id="9" name="Picture 11">
            <a:extLst>
              <a:ext uri="{FF2B5EF4-FFF2-40B4-BE49-F238E27FC236}">
                <a16:creationId xmlns:a16="http://schemas.microsoft.com/office/drawing/2014/main" id="{B1B5BA82-BCCC-7BA8-1F4C-069A3E769B48}"/>
              </a:ext>
            </a:extLst>
          </p:cNvPr>
          <p:cNvPicPr>
            <a:picLocks noChangeAspect="1" noChangeArrowheads="1"/>
          </p:cNvPicPr>
          <p:nvPr/>
        </p:nvPicPr>
        <p:blipFill>
          <a:blip r:embed="rId6" cstate="print"/>
          <a:srcRect/>
          <a:stretch>
            <a:fillRect/>
          </a:stretch>
        </p:blipFill>
        <p:spPr bwMode="auto">
          <a:xfrm>
            <a:off x="685800" y="1840175"/>
            <a:ext cx="3657600" cy="1682488"/>
          </a:xfrm>
          <a:prstGeom prst="rect">
            <a:avLst/>
          </a:prstGeom>
          <a:noFill/>
          <a:ln w="9525">
            <a:noFill/>
            <a:miter lim="800000"/>
            <a:headEnd/>
            <a:tailEnd/>
          </a:ln>
        </p:spPr>
      </p:pic>
      <p:sp>
        <p:nvSpPr>
          <p:cNvPr id="20" name="Rectangle 12">
            <a:extLst>
              <a:ext uri="{FF2B5EF4-FFF2-40B4-BE49-F238E27FC236}">
                <a16:creationId xmlns:a16="http://schemas.microsoft.com/office/drawing/2014/main" id="{9FF6DFA2-6CF5-4EC0-AFF1-4AD5E25E4D12}"/>
              </a:ext>
            </a:extLst>
          </p:cNvPr>
          <p:cNvSpPr>
            <a:spLocks noChangeArrowheads="1"/>
          </p:cNvSpPr>
          <p:nvPr/>
        </p:nvSpPr>
        <p:spPr bwMode="auto">
          <a:xfrm>
            <a:off x="571472" y="3657600"/>
            <a:ext cx="8115328" cy="2123658"/>
          </a:xfrm>
          <a:prstGeom prst="rect">
            <a:avLst/>
          </a:prstGeom>
          <a:solidFill>
            <a:schemeClr val="bg1"/>
          </a:solidFill>
          <a:ln w="9525">
            <a:noFill/>
            <a:miter lim="800000"/>
            <a:headEnd/>
            <a:tailEnd/>
          </a:ln>
        </p:spPr>
        <p:txBody>
          <a:bodyPr wrap="square">
            <a:spAutoFit/>
          </a:bodyPr>
          <a:lstStyle/>
          <a:p>
            <a:r>
              <a:rPr lang="en-US" sz="2200" baseline="0" dirty="0">
                <a:solidFill>
                  <a:schemeClr val="hlink"/>
                </a:solidFill>
                <a:latin typeface="Times New Roman" pitchFamily="18" charset="0"/>
              </a:rPr>
              <a:t>Solution</a:t>
            </a:r>
          </a:p>
          <a:p>
            <a:r>
              <a:rPr lang="en-US" sz="2200" baseline="0" dirty="0">
                <a:solidFill>
                  <a:schemeClr val="hlink"/>
                </a:solidFill>
                <a:latin typeface="Times New Roman" pitchFamily="18" charset="0"/>
              </a:rPr>
              <a:t>a.</a:t>
            </a:r>
            <a:r>
              <a:rPr lang="en-US" sz="2200" baseline="0" dirty="0">
                <a:latin typeface="Times New Roman" pitchFamily="18" charset="0"/>
              </a:rPr>
              <a:t> There must be no leading zero (045).</a:t>
            </a:r>
          </a:p>
          <a:p>
            <a:r>
              <a:rPr lang="en-US" sz="2200" baseline="0" dirty="0">
                <a:solidFill>
                  <a:schemeClr val="hlink"/>
                </a:solidFill>
                <a:latin typeface="Times New Roman" pitchFamily="18" charset="0"/>
              </a:rPr>
              <a:t>b.</a:t>
            </a:r>
            <a:r>
              <a:rPr lang="en-US" sz="2200" baseline="0" dirty="0">
                <a:latin typeface="Times New Roman" pitchFamily="18" charset="0"/>
              </a:rPr>
              <a:t> There can be no more than four numbers.</a:t>
            </a:r>
          </a:p>
          <a:p>
            <a:r>
              <a:rPr lang="en-US" sz="2200" baseline="0" dirty="0">
                <a:solidFill>
                  <a:schemeClr val="hlink"/>
                </a:solidFill>
                <a:latin typeface="Times New Roman" pitchFamily="18" charset="0"/>
              </a:rPr>
              <a:t>c.</a:t>
            </a:r>
            <a:r>
              <a:rPr lang="en-US" sz="2200" baseline="0" dirty="0">
                <a:latin typeface="Times New Roman" pitchFamily="18" charset="0"/>
              </a:rPr>
              <a:t> Each number needs to be less than or equal to 255.</a:t>
            </a:r>
          </a:p>
          <a:p>
            <a:r>
              <a:rPr lang="en-US" sz="2200" baseline="0" dirty="0">
                <a:solidFill>
                  <a:schemeClr val="hlink"/>
                </a:solidFill>
                <a:latin typeface="Times New Roman" pitchFamily="18" charset="0"/>
              </a:rPr>
              <a:t>d.</a:t>
            </a:r>
            <a:r>
              <a:rPr lang="en-US" sz="2200" baseline="0" dirty="0">
                <a:latin typeface="Times New Roman" pitchFamily="18" charset="0"/>
              </a:rPr>
              <a:t> A mixture of binary notation and dotted-decimal</a:t>
            </a:r>
            <a:br>
              <a:rPr lang="en-US" sz="2200" baseline="0" dirty="0">
                <a:latin typeface="Times New Roman" pitchFamily="18" charset="0"/>
              </a:rPr>
            </a:br>
            <a:r>
              <a:rPr lang="en-US" sz="2200" baseline="0" dirty="0">
                <a:latin typeface="Times New Roman" pitchFamily="18" charset="0"/>
              </a:rPr>
              <a:t>    notation is not allowed.</a:t>
            </a:r>
          </a:p>
        </p:txBody>
      </p:sp>
    </p:spTree>
    <p:extLst>
      <p:ext uri="{BB962C8B-B14F-4D97-AF65-F5344CB8AC3E}">
        <p14:creationId xmlns:p14="http://schemas.microsoft.com/office/powerpoint/2010/main" val="3887902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7586662" cy="519490"/>
          </a:xfrm>
        </p:spPr>
        <p:txBody>
          <a:bodyPr/>
          <a:lstStyle/>
          <a:p>
            <a:pPr algn="ctr"/>
            <a:r>
              <a:rPr lang="en-US" sz="2400" b="1" dirty="0">
                <a:latin typeface="Times New Roman" panose="02020603050405020304" pitchFamily="18" charset="0"/>
                <a:cs typeface="Times New Roman" panose="02020603050405020304" pitchFamily="18" charset="0"/>
              </a:rPr>
              <a:t>IPv4 address classification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2" name="Text Box 4">
            <a:extLst>
              <a:ext uri="{FF2B5EF4-FFF2-40B4-BE49-F238E27FC236}">
                <a16:creationId xmlns:a16="http://schemas.microsoft.com/office/drawing/2014/main" id="{4F1A229E-8E5E-806D-EDB7-84E0A81C2BFC}"/>
              </a:ext>
            </a:extLst>
          </p:cNvPr>
          <p:cNvSpPr txBox="1">
            <a:spLocks noChangeArrowheads="1"/>
          </p:cNvSpPr>
          <p:nvPr/>
        </p:nvSpPr>
        <p:spPr bwMode="auto">
          <a:xfrm>
            <a:off x="428596" y="1285860"/>
            <a:ext cx="5538696" cy="707886"/>
          </a:xfrm>
          <a:prstGeom prst="rect">
            <a:avLst/>
          </a:prstGeom>
          <a:noFill/>
          <a:ln w="9525">
            <a:noFill/>
            <a:miter lim="800000"/>
            <a:headEnd/>
            <a:tailEnd/>
          </a:ln>
        </p:spPr>
        <p:txBody>
          <a:bodyPr wrap="none">
            <a:spAutoFit/>
          </a:bodyPr>
          <a:lstStyle/>
          <a:p>
            <a:r>
              <a:rPr lang="en-US" baseline="0" dirty="0">
                <a:latin typeface="Times New Roman" panose="02020603050405020304" pitchFamily="18" charset="0"/>
                <a:cs typeface="Times New Roman" panose="02020603050405020304" pitchFamily="18" charset="0"/>
              </a:rPr>
              <a:t>Finding the classes in binary and dotted-decimal notation</a:t>
            </a:r>
            <a:r>
              <a:rPr lang="en-US" baseline="0" dirty="0"/>
              <a:t>.</a:t>
            </a:r>
          </a:p>
          <a:p>
            <a:endParaRPr lang="en-US" sz="2200" baseline="0" dirty="0"/>
          </a:p>
        </p:txBody>
      </p:sp>
      <p:pic>
        <p:nvPicPr>
          <p:cNvPr id="17" name="Picture 6">
            <a:extLst>
              <a:ext uri="{FF2B5EF4-FFF2-40B4-BE49-F238E27FC236}">
                <a16:creationId xmlns:a16="http://schemas.microsoft.com/office/drawing/2014/main" id="{77E7F288-1EEB-BAF8-7112-82FE23403B61}"/>
              </a:ext>
            </a:extLst>
          </p:cNvPr>
          <p:cNvPicPr>
            <a:picLocks noChangeAspect="1" noChangeArrowheads="1"/>
          </p:cNvPicPr>
          <p:nvPr/>
        </p:nvPicPr>
        <p:blipFill>
          <a:blip r:embed="rId6" cstate="print"/>
          <a:srcRect/>
          <a:stretch>
            <a:fillRect/>
          </a:stretch>
        </p:blipFill>
        <p:spPr bwMode="auto">
          <a:xfrm>
            <a:off x="381000" y="1833727"/>
            <a:ext cx="9089246" cy="3158961"/>
          </a:xfrm>
          <a:prstGeom prst="rect">
            <a:avLst/>
          </a:prstGeom>
          <a:noFill/>
          <a:ln w="9525">
            <a:noFill/>
            <a:miter lim="800000"/>
            <a:headEnd/>
            <a:tailEnd/>
          </a:ln>
        </p:spPr>
      </p:pic>
      <p:sp>
        <p:nvSpPr>
          <p:cNvPr id="18" name="Rectangle 11">
            <a:extLst>
              <a:ext uri="{FF2B5EF4-FFF2-40B4-BE49-F238E27FC236}">
                <a16:creationId xmlns:a16="http://schemas.microsoft.com/office/drawing/2014/main" id="{5F96F591-05EF-E1A3-3C7C-293DD0F128FA}"/>
              </a:ext>
            </a:extLst>
          </p:cNvPr>
          <p:cNvSpPr>
            <a:spLocks noChangeArrowheads="1"/>
          </p:cNvSpPr>
          <p:nvPr/>
        </p:nvSpPr>
        <p:spPr bwMode="auto">
          <a:xfrm>
            <a:off x="357158" y="5072074"/>
            <a:ext cx="10615642" cy="769441"/>
          </a:xfrm>
          <a:prstGeom prst="rect">
            <a:avLst/>
          </a:prstGeom>
          <a:solidFill>
            <a:srgbClr val="99FF33"/>
          </a:solidFill>
          <a:ln w="76200" algn="ctr">
            <a:noFill/>
            <a:miter lim="800000"/>
            <a:headEnd/>
            <a:tailEnd/>
          </a:ln>
        </p:spPr>
        <p:txBody>
          <a:bodyPr wrap="square">
            <a:spAutoFit/>
          </a:bodyPr>
          <a:lstStyle/>
          <a:p>
            <a:pPr algn="ctr"/>
            <a:r>
              <a:rPr lang="en-US" sz="2200" baseline="0" dirty="0"/>
              <a:t>In </a:t>
            </a:r>
            <a:r>
              <a:rPr lang="en-US" sz="2200" baseline="0" dirty="0" err="1"/>
              <a:t>classful</a:t>
            </a:r>
            <a:r>
              <a:rPr lang="en-US" sz="2200" baseline="0" dirty="0"/>
              <a:t> addressing, the address space is divided into five classes:</a:t>
            </a:r>
          </a:p>
          <a:p>
            <a:pPr algn="ctr"/>
            <a:r>
              <a:rPr lang="en-US" sz="2200" baseline="0" dirty="0"/>
              <a:t>A, B, C, D, and E.</a:t>
            </a:r>
          </a:p>
        </p:txBody>
      </p:sp>
    </p:spTree>
    <p:extLst>
      <p:ext uri="{BB962C8B-B14F-4D97-AF65-F5344CB8AC3E}">
        <p14:creationId xmlns:p14="http://schemas.microsoft.com/office/powerpoint/2010/main" val="1801129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7586662" cy="519490"/>
          </a:xfrm>
        </p:spPr>
        <p:txBody>
          <a:bodyPr/>
          <a:lstStyle/>
          <a:p>
            <a:pPr algn="ctr"/>
            <a:r>
              <a:rPr lang="en-US" sz="2400" b="1" dirty="0">
                <a:latin typeface="Times New Roman" panose="02020603050405020304" pitchFamily="18" charset="0"/>
                <a:cs typeface="Times New Roman" panose="02020603050405020304" pitchFamily="18" charset="0"/>
              </a:rPr>
              <a:t>IPv4 address classification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15" name="Rectangle 9">
            <a:extLst>
              <a:ext uri="{FF2B5EF4-FFF2-40B4-BE49-F238E27FC236}">
                <a16:creationId xmlns:a16="http://schemas.microsoft.com/office/drawing/2014/main" id="{49A5E0A8-4BA6-2657-5ACB-469E8295C628}"/>
              </a:ext>
            </a:extLst>
          </p:cNvPr>
          <p:cNvSpPr>
            <a:spLocks noChangeArrowheads="1"/>
          </p:cNvSpPr>
          <p:nvPr/>
        </p:nvSpPr>
        <p:spPr bwMode="auto">
          <a:xfrm>
            <a:off x="228600" y="1143000"/>
            <a:ext cx="8686800" cy="1785104"/>
          </a:xfrm>
          <a:prstGeom prst="rect">
            <a:avLst/>
          </a:prstGeom>
          <a:solidFill>
            <a:schemeClr val="bg1"/>
          </a:solidFill>
          <a:ln w="9525">
            <a:noFill/>
            <a:miter lim="800000"/>
            <a:headEnd/>
            <a:tailEnd/>
          </a:ln>
        </p:spPr>
        <p:txBody>
          <a:bodyPr>
            <a:spAutoFit/>
          </a:bodyPr>
          <a:lstStyle/>
          <a:p>
            <a:pPr algn="just"/>
            <a:r>
              <a:rPr lang="en-US" sz="2200" baseline="0" dirty="0">
                <a:latin typeface="+mj-lt"/>
              </a:rPr>
              <a:t>Find the class of each address.</a:t>
            </a:r>
          </a:p>
          <a:p>
            <a:pPr algn="just"/>
            <a:r>
              <a:rPr lang="en-US" sz="2200" baseline="0" dirty="0">
                <a:solidFill>
                  <a:schemeClr val="hlink"/>
                </a:solidFill>
                <a:latin typeface="+mj-lt"/>
              </a:rPr>
              <a:t>a.</a:t>
            </a:r>
            <a:r>
              <a:rPr lang="en-US" sz="2200" baseline="0" dirty="0">
                <a:latin typeface="+mj-lt"/>
              </a:rPr>
              <a:t>   </a:t>
            </a:r>
            <a:r>
              <a:rPr lang="en-US" sz="2200" u="sng" baseline="0" dirty="0">
                <a:solidFill>
                  <a:srgbClr val="009900"/>
                </a:solidFill>
                <a:latin typeface="+mj-lt"/>
              </a:rPr>
              <a:t>0</a:t>
            </a:r>
            <a:r>
              <a:rPr lang="en-US" sz="2200" b="0" baseline="0" dirty="0">
                <a:latin typeface="+mj-lt"/>
              </a:rPr>
              <a:t>0000001 00001011 00001011 11101111</a:t>
            </a:r>
          </a:p>
          <a:p>
            <a:pPr algn="just"/>
            <a:r>
              <a:rPr lang="en-US" sz="2200" baseline="0" dirty="0">
                <a:solidFill>
                  <a:schemeClr val="hlink"/>
                </a:solidFill>
                <a:latin typeface="+mj-lt"/>
              </a:rPr>
              <a:t>b.</a:t>
            </a:r>
            <a:r>
              <a:rPr lang="en-US" sz="2200" baseline="0" dirty="0">
                <a:latin typeface="+mj-lt"/>
              </a:rPr>
              <a:t>   </a:t>
            </a:r>
            <a:r>
              <a:rPr lang="en-US" sz="2200" u="sng" baseline="0" dirty="0">
                <a:solidFill>
                  <a:srgbClr val="009900"/>
                </a:solidFill>
                <a:latin typeface="+mj-lt"/>
              </a:rPr>
              <a:t>110</a:t>
            </a:r>
            <a:r>
              <a:rPr lang="en-US" sz="2200" b="0" baseline="0" dirty="0">
                <a:latin typeface="+mj-lt"/>
              </a:rPr>
              <a:t>00001 10000011 00011011 11111111</a:t>
            </a:r>
          </a:p>
          <a:p>
            <a:pPr algn="just"/>
            <a:r>
              <a:rPr lang="en-US" sz="2200" baseline="0" dirty="0">
                <a:solidFill>
                  <a:schemeClr val="hlink"/>
                </a:solidFill>
                <a:latin typeface="+mj-lt"/>
              </a:rPr>
              <a:t>c.</a:t>
            </a:r>
            <a:r>
              <a:rPr lang="en-US" sz="2200" baseline="0" dirty="0">
                <a:latin typeface="+mj-lt"/>
              </a:rPr>
              <a:t>   </a:t>
            </a:r>
            <a:r>
              <a:rPr lang="en-US" sz="2200" u="sng" baseline="0" dirty="0">
                <a:solidFill>
                  <a:srgbClr val="009900"/>
                </a:solidFill>
                <a:latin typeface="+mj-lt"/>
              </a:rPr>
              <a:t>14</a:t>
            </a:r>
            <a:r>
              <a:rPr lang="en-US" sz="2200" b="0" baseline="0" dirty="0">
                <a:latin typeface="+mj-lt"/>
              </a:rPr>
              <a:t>.23.120.8</a:t>
            </a:r>
          </a:p>
          <a:p>
            <a:pPr algn="just"/>
            <a:r>
              <a:rPr lang="en-US" sz="2200" baseline="0" dirty="0">
                <a:solidFill>
                  <a:schemeClr val="hlink"/>
                </a:solidFill>
                <a:latin typeface="+mj-lt"/>
              </a:rPr>
              <a:t>d.</a:t>
            </a:r>
            <a:r>
              <a:rPr lang="en-US" sz="2200" baseline="0" dirty="0">
                <a:latin typeface="+mj-lt"/>
              </a:rPr>
              <a:t>   </a:t>
            </a:r>
            <a:r>
              <a:rPr lang="en-US" sz="2200" u="sng" baseline="0" dirty="0">
                <a:solidFill>
                  <a:srgbClr val="009900"/>
                </a:solidFill>
                <a:latin typeface="+mj-lt"/>
              </a:rPr>
              <a:t>252</a:t>
            </a:r>
            <a:r>
              <a:rPr lang="en-US" sz="2200" b="0" baseline="0" dirty="0">
                <a:latin typeface="+mj-lt"/>
              </a:rPr>
              <a:t>.5.15.111</a:t>
            </a:r>
          </a:p>
        </p:txBody>
      </p:sp>
      <p:sp>
        <p:nvSpPr>
          <p:cNvPr id="19" name="Rectangle 11">
            <a:extLst>
              <a:ext uri="{FF2B5EF4-FFF2-40B4-BE49-F238E27FC236}">
                <a16:creationId xmlns:a16="http://schemas.microsoft.com/office/drawing/2014/main" id="{BBF0211C-FFA2-4DA3-5093-B3022B8B2F19}"/>
              </a:ext>
            </a:extLst>
          </p:cNvPr>
          <p:cNvSpPr>
            <a:spLocks noChangeArrowheads="1"/>
          </p:cNvSpPr>
          <p:nvPr/>
        </p:nvSpPr>
        <p:spPr bwMode="auto">
          <a:xfrm>
            <a:off x="152400" y="3657600"/>
            <a:ext cx="8686800" cy="2123658"/>
          </a:xfrm>
          <a:prstGeom prst="rect">
            <a:avLst/>
          </a:prstGeom>
          <a:solidFill>
            <a:schemeClr val="bg1"/>
          </a:solidFill>
          <a:ln w="9525">
            <a:noFill/>
            <a:miter lim="800000"/>
            <a:headEnd/>
            <a:tailEnd/>
          </a:ln>
        </p:spPr>
        <p:txBody>
          <a:bodyPr>
            <a:spAutoFit/>
          </a:bodyPr>
          <a:lstStyle/>
          <a:p>
            <a:r>
              <a:rPr lang="en-US" sz="2200" baseline="0" dirty="0">
                <a:latin typeface="+mj-lt"/>
              </a:rPr>
              <a:t>Solution</a:t>
            </a:r>
          </a:p>
          <a:p>
            <a:r>
              <a:rPr lang="en-US" sz="2200" baseline="0" dirty="0">
                <a:solidFill>
                  <a:schemeClr val="hlink"/>
                </a:solidFill>
                <a:latin typeface="+mj-lt"/>
              </a:rPr>
              <a:t>a.</a:t>
            </a:r>
            <a:r>
              <a:rPr lang="en-US" sz="2200" baseline="0" dirty="0">
                <a:latin typeface="+mj-lt"/>
              </a:rPr>
              <a:t> The first bit is 0. This is a class A address.</a:t>
            </a:r>
          </a:p>
          <a:p>
            <a:r>
              <a:rPr lang="en-US" sz="2200" baseline="0" dirty="0">
                <a:solidFill>
                  <a:schemeClr val="hlink"/>
                </a:solidFill>
                <a:latin typeface="+mj-lt"/>
              </a:rPr>
              <a:t>b.</a:t>
            </a:r>
            <a:r>
              <a:rPr lang="en-US" sz="2200" baseline="0" dirty="0">
                <a:latin typeface="+mj-lt"/>
              </a:rPr>
              <a:t> The first 2 bits are 1; the third bit is 0. This is a class C</a:t>
            </a:r>
            <a:br>
              <a:rPr lang="en-US" sz="2200" baseline="0" dirty="0">
                <a:latin typeface="+mj-lt"/>
              </a:rPr>
            </a:br>
            <a:r>
              <a:rPr lang="en-US" sz="2200" baseline="0" dirty="0">
                <a:latin typeface="+mj-lt"/>
              </a:rPr>
              <a:t>     address.</a:t>
            </a:r>
          </a:p>
          <a:p>
            <a:r>
              <a:rPr lang="en-US" sz="2200" baseline="0" dirty="0">
                <a:solidFill>
                  <a:schemeClr val="hlink"/>
                </a:solidFill>
                <a:latin typeface="+mj-lt"/>
              </a:rPr>
              <a:t>c.</a:t>
            </a:r>
            <a:r>
              <a:rPr lang="en-US" sz="2200" baseline="0" dirty="0">
                <a:latin typeface="+mj-lt"/>
              </a:rPr>
              <a:t> The first byte is 14; the class is A.</a:t>
            </a:r>
          </a:p>
          <a:p>
            <a:r>
              <a:rPr lang="en-US" sz="2200" baseline="0" dirty="0">
                <a:solidFill>
                  <a:schemeClr val="hlink"/>
                </a:solidFill>
                <a:latin typeface="+mj-lt"/>
              </a:rPr>
              <a:t>d.</a:t>
            </a:r>
            <a:r>
              <a:rPr lang="en-US" sz="2200" baseline="0" dirty="0">
                <a:latin typeface="+mj-lt"/>
              </a:rPr>
              <a:t> The first byte is 252; the class is E.</a:t>
            </a:r>
          </a:p>
        </p:txBody>
      </p:sp>
    </p:spTree>
    <p:extLst>
      <p:ext uri="{BB962C8B-B14F-4D97-AF65-F5344CB8AC3E}">
        <p14:creationId xmlns:p14="http://schemas.microsoft.com/office/powerpoint/2010/main" val="1461350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7586662" cy="519490"/>
          </a:xfrm>
        </p:spPr>
        <p:txBody>
          <a:bodyPr/>
          <a:lstStyle/>
          <a:p>
            <a:pPr algn="ctr"/>
            <a:r>
              <a:rPr lang="en-US" sz="2400" b="1" dirty="0">
                <a:latin typeface="Times New Roman" panose="02020603050405020304" pitchFamily="18" charset="0"/>
                <a:cs typeface="Times New Roman" panose="02020603050405020304" pitchFamily="18" charset="0"/>
              </a:rPr>
              <a:t>IPv4 address classification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2" name="Rectangle 9">
            <a:extLst>
              <a:ext uri="{FF2B5EF4-FFF2-40B4-BE49-F238E27FC236}">
                <a16:creationId xmlns:a16="http://schemas.microsoft.com/office/drawing/2014/main" id="{F50E01B4-9F87-D3FA-1180-89D9F75DF2E4}"/>
              </a:ext>
            </a:extLst>
          </p:cNvPr>
          <p:cNvSpPr>
            <a:spLocks noChangeArrowheads="1"/>
          </p:cNvSpPr>
          <p:nvPr/>
        </p:nvSpPr>
        <p:spPr bwMode="auto">
          <a:xfrm>
            <a:off x="228600" y="1143000"/>
            <a:ext cx="9601200" cy="5509200"/>
          </a:xfrm>
          <a:prstGeom prst="rect">
            <a:avLst/>
          </a:prstGeom>
          <a:solidFill>
            <a:schemeClr val="bg1"/>
          </a:solidFill>
          <a:ln w="9525">
            <a:noFill/>
            <a:miter lim="800000"/>
            <a:headEnd/>
            <a:tailEnd/>
          </a:ln>
        </p:spPr>
        <p:txBody>
          <a:bodyPr wrap="square">
            <a:spAutoFit/>
          </a:bodyPr>
          <a:lstStyle/>
          <a:p>
            <a:pPr algn="just"/>
            <a:r>
              <a:rPr lang="en-US" sz="2200" b="0" baseline="0" dirty="0">
                <a:latin typeface="+mj-lt"/>
              </a:rPr>
              <a:t>IP:</a:t>
            </a:r>
            <a:r>
              <a:rPr lang="en-US" sz="2200" b="0" dirty="0">
                <a:latin typeface="+mj-lt"/>
              </a:rPr>
              <a:t> 201.99.89.115</a:t>
            </a:r>
          </a:p>
          <a:p>
            <a:pPr algn="just"/>
            <a:r>
              <a:rPr lang="en-US" sz="2200" baseline="0" dirty="0">
                <a:latin typeface="+mj-lt"/>
              </a:rPr>
              <a:t>Find Network Id and DBA?</a:t>
            </a:r>
          </a:p>
          <a:p>
            <a:pPr algn="just"/>
            <a:endParaRPr lang="en-US" sz="2200" b="0" dirty="0">
              <a:latin typeface="+mj-lt"/>
            </a:endParaRPr>
          </a:p>
          <a:p>
            <a:pPr algn="just"/>
            <a:r>
              <a:rPr lang="en-US" sz="2200" b="0" baseline="0" dirty="0">
                <a:latin typeface="+mj-lt"/>
              </a:rPr>
              <a:t>To Find Net Id: IP (AND) Network Mask</a:t>
            </a:r>
          </a:p>
          <a:p>
            <a:pPr algn="just"/>
            <a:endParaRPr lang="en-US" sz="2200" dirty="0">
              <a:solidFill>
                <a:srgbClr val="FF0000"/>
              </a:solidFill>
              <a:latin typeface="+mj-lt"/>
            </a:endParaRPr>
          </a:p>
          <a:p>
            <a:pPr algn="just"/>
            <a:r>
              <a:rPr lang="en-US" sz="2200" b="0" baseline="0" dirty="0">
                <a:solidFill>
                  <a:srgbClr val="FF0000"/>
                </a:solidFill>
                <a:latin typeface="+mj-lt"/>
              </a:rPr>
              <a:t>Network Mask-</a:t>
            </a:r>
          </a:p>
          <a:p>
            <a:pPr algn="just"/>
            <a:r>
              <a:rPr lang="en-US" sz="2200" b="0" baseline="0" dirty="0">
                <a:solidFill>
                  <a:srgbClr val="FF0000"/>
                </a:solidFill>
                <a:latin typeface="+mj-lt"/>
              </a:rPr>
              <a:t>N id bits-</a:t>
            </a:r>
            <a:r>
              <a:rPr lang="en-US" sz="2200" b="0" dirty="0">
                <a:solidFill>
                  <a:srgbClr val="FF0000"/>
                </a:solidFill>
                <a:latin typeface="+mj-lt"/>
              </a:rPr>
              <a:t> make them all 1.</a:t>
            </a:r>
          </a:p>
          <a:p>
            <a:pPr algn="just"/>
            <a:r>
              <a:rPr lang="en-US" sz="2200" baseline="0" dirty="0">
                <a:solidFill>
                  <a:srgbClr val="FF0000"/>
                </a:solidFill>
                <a:latin typeface="+mj-lt"/>
              </a:rPr>
              <a:t>Hid</a:t>
            </a:r>
            <a:r>
              <a:rPr lang="en-US" sz="2200" dirty="0">
                <a:solidFill>
                  <a:srgbClr val="FF0000"/>
                </a:solidFill>
                <a:latin typeface="+mj-lt"/>
              </a:rPr>
              <a:t> bits- make them all 0.</a:t>
            </a:r>
          </a:p>
          <a:p>
            <a:pPr algn="just"/>
            <a:endParaRPr lang="en-US" sz="2200" b="0" baseline="0" dirty="0">
              <a:latin typeface="+mj-lt"/>
            </a:endParaRPr>
          </a:p>
          <a:p>
            <a:pPr algn="just"/>
            <a:r>
              <a:rPr lang="en-US" sz="2200" dirty="0" err="1">
                <a:latin typeface="+mj-lt"/>
              </a:rPr>
              <a:t>Nid</a:t>
            </a:r>
            <a:r>
              <a:rPr lang="en-US" sz="2200" dirty="0">
                <a:latin typeface="+mj-lt"/>
              </a:rPr>
              <a:t>: 201.99.89.0</a:t>
            </a:r>
          </a:p>
          <a:p>
            <a:pPr algn="just"/>
            <a:r>
              <a:rPr lang="en-US" sz="2200" dirty="0">
                <a:latin typeface="+mj-lt"/>
              </a:rPr>
              <a:t>DBA: 201.99.89.255</a:t>
            </a:r>
          </a:p>
          <a:p>
            <a:pPr algn="just"/>
            <a:r>
              <a:rPr lang="en-US" sz="2200" dirty="0">
                <a:latin typeface="+mj-lt"/>
              </a:rPr>
              <a:t>Network Mask: 255.255.255.0</a:t>
            </a:r>
          </a:p>
          <a:p>
            <a:pPr algn="just"/>
            <a:endParaRPr lang="en-US" sz="2200" b="0" baseline="0" dirty="0">
              <a:latin typeface="+mj-lt"/>
            </a:endParaRPr>
          </a:p>
          <a:p>
            <a:pPr algn="just"/>
            <a:r>
              <a:rPr lang="en-US" sz="2200" dirty="0"/>
              <a:t>IP: 161.55.99.89</a:t>
            </a:r>
          </a:p>
          <a:p>
            <a:pPr algn="just"/>
            <a:r>
              <a:rPr lang="en-US" sz="2200" dirty="0"/>
              <a:t>Find Network Id and DBA?</a:t>
            </a:r>
          </a:p>
          <a:p>
            <a:pPr algn="just"/>
            <a:endParaRPr lang="en-US" sz="2200" b="0" baseline="0" dirty="0">
              <a:latin typeface="+mj-lt"/>
            </a:endParaRPr>
          </a:p>
        </p:txBody>
      </p:sp>
    </p:spTree>
    <p:extLst>
      <p:ext uri="{BB962C8B-B14F-4D97-AF65-F5344CB8AC3E}">
        <p14:creationId xmlns:p14="http://schemas.microsoft.com/office/powerpoint/2010/main" val="310894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64228" y="119887"/>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3</a:t>
            </a:fld>
            <a:endParaRPr lang="en-IN" spc="-50" dirty="0"/>
          </a:p>
        </p:txBody>
      </p:sp>
      <p:pic>
        <p:nvPicPr>
          <p:cNvPr id="2" name="Picture 1">
            <a:extLst>
              <a:ext uri="{FF2B5EF4-FFF2-40B4-BE49-F238E27FC236}">
                <a16:creationId xmlns:a16="http://schemas.microsoft.com/office/drawing/2014/main" id="{077CF25A-F3F0-3F6C-B909-F515C65C19F2}"/>
              </a:ext>
            </a:extLst>
          </p:cNvPr>
          <p:cNvPicPr>
            <a:picLocks noChangeAspect="1"/>
          </p:cNvPicPr>
          <p:nvPr/>
        </p:nvPicPr>
        <p:blipFill>
          <a:blip r:embed="rId6"/>
          <a:stretch>
            <a:fillRect/>
          </a:stretch>
        </p:blipFill>
        <p:spPr>
          <a:xfrm>
            <a:off x="1447800" y="1186854"/>
            <a:ext cx="8588828" cy="4743499"/>
          </a:xfrm>
          <a:prstGeom prst="rect">
            <a:avLst/>
          </a:prstGeom>
          <a:ln>
            <a:solidFill>
              <a:schemeClr val="tx1"/>
            </a:solidFill>
          </a:ln>
        </p:spPr>
      </p:pic>
      <p:sp>
        <p:nvSpPr>
          <p:cNvPr id="18" name="Title 17">
            <a:extLst>
              <a:ext uri="{FF2B5EF4-FFF2-40B4-BE49-F238E27FC236}">
                <a16:creationId xmlns:a16="http://schemas.microsoft.com/office/drawing/2014/main" id="{48AAF331-DEB5-BF52-2F3B-0023A84F029F}"/>
              </a:ext>
            </a:extLst>
          </p:cNvPr>
          <p:cNvSpPr>
            <a:spLocks noGrp="1"/>
          </p:cNvSpPr>
          <p:nvPr>
            <p:ph type="title"/>
          </p:nvPr>
        </p:nvSpPr>
        <p:spPr>
          <a:xfrm>
            <a:off x="3962400" y="205867"/>
            <a:ext cx="3810000" cy="369332"/>
          </a:xfrm>
        </p:spPr>
        <p:txBody>
          <a:bodyPr/>
          <a:lstStyle/>
          <a:p>
            <a:pPr algn="ctr"/>
            <a:r>
              <a:rPr lang="en-US" sz="2400" b="1" dirty="0">
                <a:latin typeface="Times New Roman" panose="02020603050405020304" pitchFamily="18" charset="0"/>
                <a:cs typeface="Times New Roman" panose="02020603050405020304" pitchFamily="18" charset="0"/>
              </a:rPr>
              <a:t>SYLLABUS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787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7586662" cy="519490"/>
          </a:xfrm>
        </p:spPr>
        <p:txBody>
          <a:bodyPr/>
          <a:lstStyle/>
          <a:p>
            <a:pPr algn="ctr"/>
            <a:r>
              <a:rPr lang="en-US" sz="2400" b="1" dirty="0">
                <a:latin typeface="Times New Roman" panose="02020603050405020304" pitchFamily="18" charset="0"/>
                <a:cs typeface="Times New Roman" panose="02020603050405020304" pitchFamily="18" charset="0"/>
              </a:rPr>
              <a:t>IPv4 address classification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 Box 2">
            <a:extLst>
              <a:ext uri="{FF2B5EF4-FFF2-40B4-BE49-F238E27FC236}">
                <a16:creationId xmlns:a16="http://schemas.microsoft.com/office/drawing/2014/main" id="{BFCDD8A0-D821-A6DB-D02B-D1CE8FA42324}"/>
              </a:ext>
            </a:extLst>
          </p:cNvPr>
          <p:cNvSpPr txBox="1">
            <a:spLocks noChangeArrowheads="1"/>
          </p:cNvSpPr>
          <p:nvPr/>
        </p:nvSpPr>
        <p:spPr bwMode="auto">
          <a:xfrm>
            <a:off x="714347" y="928671"/>
            <a:ext cx="8291511" cy="369332"/>
          </a:xfrm>
          <a:prstGeom prst="rect">
            <a:avLst/>
          </a:prstGeom>
          <a:noFill/>
          <a:ln w="9525">
            <a:noFill/>
            <a:miter lim="800000"/>
            <a:headEnd/>
            <a:tailEnd/>
          </a:ln>
        </p:spPr>
        <p:txBody>
          <a:bodyPr wrap="square">
            <a:spAutoFit/>
          </a:bodyPr>
          <a:lstStyle/>
          <a:p>
            <a:r>
              <a:rPr lang="en-US" baseline="0" dirty="0"/>
              <a:t>Number of blocks and block size in classful IPv4 addressing</a:t>
            </a:r>
          </a:p>
        </p:txBody>
      </p:sp>
      <p:pic>
        <p:nvPicPr>
          <p:cNvPr id="9" name="Picture 4">
            <a:extLst>
              <a:ext uri="{FF2B5EF4-FFF2-40B4-BE49-F238E27FC236}">
                <a16:creationId xmlns:a16="http://schemas.microsoft.com/office/drawing/2014/main" id="{67565585-7CA7-C538-90E6-0D31E0BE4750}"/>
              </a:ext>
            </a:extLst>
          </p:cNvPr>
          <p:cNvPicPr>
            <a:picLocks noChangeAspect="1" noChangeArrowheads="1"/>
          </p:cNvPicPr>
          <p:nvPr/>
        </p:nvPicPr>
        <p:blipFill>
          <a:blip r:embed="rId6" cstate="print"/>
          <a:srcRect/>
          <a:stretch>
            <a:fillRect/>
          </a:stretch>
        </p:blipFill>
        <p:spPr bwMode="auto">
          <a:xfrm>
            <a:off x="500034" y="1577084"/>
            <a:ext cx="8026400" cy="2139948"/>
          </a:xfrm>
          <a:prstGeom prst="rect">
            <a:avLst/>
          </a:prstGeom>
          <a:noFill/>
          <a:ln w="9525">
            <a:noFill/>
            <a:miter lim="800000"/>
            <a:headEnd/>
            <a:tailEnd/>
          </a:ln>
        </p:spPr>
      </p:pic>
      <p:sp>
        <p:nvSpPr>
          <p:cNvPr id="15" name="Rectangle 11">
            <a:extLst>
              <a:ext uri="{FF2B5EF4-FFF2-40B4-BE49-F238E27FC236}">
                <a16:creationId xmlns:a16="http://schemas.microsoft.com/office/drawing/2014/main" id="{43E211F9-C535-D4AA-B067-6E37197F28CB}"/>
              </a:ext>
            </a:extLst>
          </p:cNvPr>
          <p:cNvSpPr>
            <a:spLocks noChangeArrowheads="1"/>
          </p:cNvSpPr>
          <p:nvPr/>
        </p:nvSpPr>
        <p:spPr bwMode="auto">
          <a:xfrm>
            <a:off x="571472" y="3643314"/>
            <a:ext cx="7929618" cy="430887"/>
          </a:xfrm>
          <a:prstGeom prst="rect">
            <a:avLst/>
          </a:prstGeom>
          <a:solidFill>
            <a:srgbClr val="99FF33"/>
          </a:solidFill>
          <a:ln w="76200" algn="ctr">
            <a:noFill/>
            <a:miter lim="800000"/>
            <a:headEnd/>
            <a:tailEnd/>
          </a:ln>
        </p:spPr>
        <p:txBody>
          <a:bodyPr wrap="square">
            <a:spAutoFit/>
          </a:bodyPr>
          <a:lstStyle/>
          <a:p>
            <a:pPr algn="ctr"/>
            <a:r>
              <a:rPr lang="en-US" baseline="0" dirty="0">
                <a:latin typeface="Times New Roman" panose="02020603050405020304" pitchFamily="18" charset="0"/>
                <a:cs typeface="Times New Roman" panose="02020603050405020304" pitchFamily="18" charset="0"/>
              </a:rPr>
              <a:t>In </a:t>
            </a:r>
            <a:r>
              <a:rPr lang="en-US" baseline="0" dirty="0" err="1">
                <a:latin typeface="Times New Roman" panose="02020603050405020304" pitchFamily="18" charset="0"/>
                <a:cs typeface="Times New Roman" panose="02020603050405020304" pitchFamily="18" charset="0"/>
              </a:rPr>
              <a:t>classful</a:t>
            </a:r>
            <a:r>
              <a:rPr lang="en-US" baseline="0" dirty="0">
                <a:latin typeface="Times New Roman" panose="02020603050405020304" pitchFamily="18" charset="0"/>
                <a:cs typeface="Times New Roman" panose="02020603050405020304" pitchFamily="18" charset="0"/>
              </a:rPr>
              <a:t> addressing, a large part of the available addresses were wasted</a:t>
            </a:r>
            <a:r>
              <a:rPr lang="en-US" sz="2200" baseline="0" dirty="0"/>
              <a:t>.</a:t>
            </a:r>
          </a:p>
        </p:txBody>
      </p:sp>
      <p:sp>
        <p:nvSpPr>
          <p:cNvPr id="17" name="Text Box 2">
            <a:extLst>
              <a:ext uri="{FF2B5EF4-FFF2-40B4-BE49-F238E27FC236}">
                <a16:creationId xmlns:a16="http://schemas.microsoft.com/office/drawing/2014/main" id="{1D5497AC-1701-8938-FCC4-C9D69BBB6957}"/>
              </a:ext>
            </a:extLst>
          </p:cNvPr>
          <p:cNvSpPr txBox="1">
            <a:spLocks noChangeArrowheads="1"/>
          </p:cNvSpPr>
          <p:nvPr/>
        </p:nvSpPr>
        <p:spPr bwMode="auto">
          <a:xfrm>
            <a:off x="571472" y="4500570"/>
            <a:ext cx="6515128" cy="430887"/>
          </a:xfrm>
          <a:prstGeom prst="rect">
            <a:avLst/>
          </a:prstGeom>
          <a:noFill/>
          <a:ln w="9525">
            <a:noFill/>
            <a:miter lim="800000"/>
            <a:headEnd/>
            <a:tailEnd/>
          </a:ln>
        </p:spPr>
        <p:txBody>
          <a:bodyPr wrap="square">
            <a:spAutoFit/>
          </a:bodyPr>
          <a:lstStyle/>
          <a:p>
            <a:r>
              <a:rPr lang="en-US" sz="2200" baseline="0" dirty="0">
                <a:solidFill>
                  <a:schemeClr val="folHlink"/>
                </a:solidFill>
              </a:rPr>
              <a:t> </a:t>
            </a:r>
            <a:r>
              <a:rPr lang="en-US" baseline="0" dirty="0"/>
              <a:t>Default masks for class </a:t>
            </a:r>
            <a:r>
              <a:rPr lang="en-US" baseline="0" dirty="0" err="1"/>
              <a:t>ful</a:t>
            </a:r>
            <a:r>
              <a:rPr lang="en-US" baseline="0" dirty="0"/>
              <a:t> addressing</a:t>
            </a:r>
          </a:p>
        </p:txBody>
      </p:sp>
      <p:pic>
        <p:nvPicPr>
          <p:cNvPr id="18" name="Picture 4">
            <a:extLst>
              <a:ext uri="{FF2B5EF4-FFF2-40B4-BE49-F238E27FC236}">
                <a16:creationId xmlns:a16="http://schemas.microsoft.com/office/drawing/2014/main" id="{CA923417-CAEE-5D10-52E6-B47B0ECAA9D2}"/>
              </a:ext>
            </a:extLst>
          </p:cNvPr>
          <p:cNvPicPr>
            <a:picLocks noChangeAspect="1" noChangeArrowheads="1"/>
          </p:cNvPicPr>
          <p:nvPr/>
        </p:nvPicPr>
        <p:blipFill>
          <a:blip r:embed="rId7" cstate="print"/>
          <a:srcRect/>
          <a:stretch>
            <a:fillRect/>
          </a:stretch>
        </p:blipFill>
        <p:spPr bwMode="auto">
          <a:xfrm>
            <a:off x="433360" y="5013333"/>
            <a:ext cx="8291512" cy="1344625"/>
          </a:xfrm>
          <a:prstGeom prst="rect">
            <a:avLst/>
          </a:prstGeom>
          <a:noFill/>
          <a:ln w="9525">
            <a:noFill/>
            <a:miter lim="800000"/>
            <a:headEnd/>
            <a:tailEnd/>
          </a:ln>
        </p:spPr>
      </p:pic>
    </p:spTree>
    <p:extLst>
      <p:ext uri="{BB962C8B-B14F-4D97-AF65-F5344CB8AC3E}">
        <p14:creationId xmlns:p14="http://schemas.microsoft.com/office/powerpoint/2010/main" val="4096538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7586662" cy="519490"/>
          </a:xfrm>
        </p:spPr>
        <p:txBody>
          <a:bodyPr/>
          <a:lstStyle/>
          <a:p>
            <a:pPr algn="ctr"/>
            <a:r>
              <a:rPr lang="en-US" sz="2400" b="1" dirty="0">
                <a:latin typeface="Times New Roman" panose="02020603050405020304" pitchFamily="18" charset="0"/>
                <a:cs typeface="Times New Roman" panose="02020603050405020304" pitchFamily="18" charset="0"/>
              </a:rPr>
              <a:t>IPv4 address classification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2" name="Text Box 4">
            <a:extLst>
              <a:ext uri="{FF2B5EF4-FFF2-40B4-BE49-F238E27FC236}">
                <a16:creationId xmlns:a16="http://schemas.microsoft.com/office/drawing/2014/main" id="{A6A1DB6F-9BA8-9E0A-780A-A5E472CF62B0}"/>
              </a:ext>
            </a:extLst>
          </p:cNvPr>
          <p:cNvSpPr txBox="1">
            <a:spLocks noChangeArrowheads="1"/>
          </p:cNvSpPr>
          <p:nvPr/>
        </p:nvSpPr>
        <p:spPr bwMode="auto">
          <a:xfrm>
            <a:off x="571472" y="1519632"/>
            <a:ext cx="7886728" cy="430887"/>
          </a:xfrm>
          <a:prstGeom prst="rect">
            <a:avLst/>
          </a:prstGeom>
          <a:noFill/>
          <a:ln w="9525">
            <a:noFill/>
            <a:miter lim="800000"/>
            <a:headEnd/>
            <a:tailEnd/>
          </a:ln>
        </p:spPr>
        <p:txBody>
          <a:bodyPr wrap="square">
            <a:spAutoFit/>
          </a:bodyPr>
          <a:lstStyle/>
          <a:p>
            <a:r>
              <a:rPr lang="en-US" sz="2200" baseline="0" dirty="0">
                <a:solidFill>
                  <a:schemeClr val="folHlink"/>
                </a:solidFill>
                <a:latin typeface="+mj-lt"/>
              </a:rPr>
              <a:t> </a:t>
            </a:r>
            <a:r>
              <a:rPr lang="en-US" sz="2200" baseline="0" dirty="0">
                <a:latin typeface="+mj-lt"/>
              </a:rPr>
              <a:t>A block of 16 addresses granted to a small organization</a:t>
            </a:r>
          </a:p>
        </p:txBody>
      </p:sp>
      <p:pic>
        <p:nvPicPr>
          <p:cNvPr id="19" name="Picture 6">
            <a:extLst>
              <a:ext uri="{FF2B5EF4-FFF2-40B4-BE49-F238E27FC236}">
                <a16:creationId xmlns:a16="http://schemas.microsoft.com/office/drawing/2014/main" id="{63079BDD-2674-1749-8F81-159190AD345B}"/>
              </a:ext>
            </a:extLst>
          </p:cNvPr>
          <p:cNvPicPr>
            <a:picLocks noChangeAspect="1" noChangeArrowheads="1"/>
          </p:cNvPicPr>
          <p:nvPr/>
        </p:nvPicPr>
        <p:blipFill>
          <a:blip r:embed="rId6" cstate="print"/>
          <a:srcRect/>
          <a:stretch>
            <a:fillRect/>
          </a:stretch>
        </p:blipFill>
        <p:spPr bwMode="auto">
          <a:xfrm>
            <a:off x="428596" y="2214234"/>
            <a:ext cx="9934604" cy="2413321"/>
          </a:xfrm>
          <a:prstGeom prst="rect">
            <a:avLst/>
          </a:prstGeom>
          <a:noFill/>
          <a:ln w="9525">
            <a:noFill/>
            <a:miter lim="800000"/>
            <a:headEnd/>
            <a:tailEnd/>
          </a:ln>
        </p:spPr>
      </p:pic>
      <p:sp>
        <p:nvSpPr>
          <p:cNvPr id="20" name="Rectangle 11">
            <a:extLst>
              <a:ext uri="{FF2B5EF4-FFF2-40B4-BE49-F238E27FC236}">
                <a16:creationId xmlns:a16="http://schemas.microsoft.com/office/drawing/2014/main" id="{593D5F4D-97DF-51DE-D509-8C5B274262CC}"/>
              </a:ext>
            </a:extLst>
          </p:cNvPr>
          <p:cNvSpPr>
            <a:spLocks noChangeArrowheads="1"/>
          </p:cNvSpPr>
          <p:nvPr/>
        </p:nvSpPr>
        <p:spPr bwMode="auto">
          <a:xfrm>
            <a:off x="571472" y="5000636"/>
            <a:ext cx="9410728" cy="769441"/>
          </a:xfrm>
          <a:prstGeom prst="rect">
            <a:avLst/>
          </a:prstGeom>
          <a:solidFill>
            <a:srgbClr val="99FF33"/>
          </a:solidFill>
          <a:ln w="76200" algn="ctr">
            <a:noFill/>
            <a:miter lim="800000"/>
            <a:headEnd/>
            <a:tailEnd/>
          </a:ln>
        </p:spPr>
        <p:txBody>
          <a:bodyPr wrap="square">
            <a:spAutoFit/>
          </a:bodyPr>
          <a:lstStyle/>
          <a:p>
            <a:pPr algn="ctr"/>
            <a:r>
              <a:rPr lang="en-US" sz="2200" baseline="0" dirty="0" err="1">
                <a:latin typeface="+mj-lt"/>
              </a:rPr>
              <a:t>Classful</a:t>
            </a:r>
            <a:r>
              <a:rPr lang="en-US" sz="2200" baseline="0" dirty="0">
                <a:latin typeface="+mj-lt"/>
              </a:rPr>
              <a:t> addressing, which is almost obsolete, is replaced with classless addressing.</a:t>
            </a:r>
          </a:p>
        </p:txBody>
      </p:sp>
    </p:spTree>
    <p:extLst>
      <p:ext uri="{BB962C8B-B14F-4D97-AF65-F5344CB8AC3E}">
        <p14:creationId xmlns:p14="http://schemas.microsoft.com/office/powerpoint/2010/main" val="1090310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7586662" cy="4985980"/>
          </a:xfrm>
        </p:spPr>
        <p:txBody>
          <a:bodyPr/>
          <a:lstStyle/>
          <a:p>
            <a:pPr algn="ctr"/>
            <a:r>
              <a:rPr lang="en-US" sz="2400" b="1" dirty="0">
                <a:latin typeface="Times New Roman" panose="02020603050405020304" pitchFamily="18" charset="0"/>
                <a:cs typeface="Times New Roman" panose="02020603050405020304" pitchFamily="18" charset="0"/>
              </a:rPr>
              <a:t>Classful Addressing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9" name="TextBox 8">
            <a:extLst>
              <a:ext uri="{FF2B5EF4-FFF2-40B4-BE49-F238E27FC236}">
                <a16:creationId xmlns:a16="http://schemas.microsoft.com/office/drawing/2014/main" id="{268BE561-1672-2E04-882E-26345BC0B5F8}"/>
              </a:ext>
            </a:extLst>
          </p:cNvPr>
          <p:cNvSpPr txBox="1"/>
          <p:nvPr/>
        </p:nvSpPr>
        <p:spPr>
          <a:xfrm>
            <a:off x="381000" y="1371600"/>
            <a:ext cx="10591800" cy="2446824"/>
          </a:xfrm>
          <a:prstGeom prst="rect">
            <a:avLst/>
          </a:prstGeom>
          <a:noFill/>
        </p:spPr>
        <p:txBody>
          <a:bodyPr wrap="square">
            <a:spAutoFit/>
          </a:bodyPr>
          <a:lstStyle/>
          <a:p>
            <a:pPr>
              <a:lnSpc>
                <a:spcPct val="150000"/>
              </a:lnSpc>
            </a:pPr>
            <a:r>
              <a:rPr lang="en-US" b="1" i="0" dirty="0">
                <a:solidFill>
                  <a:srgbClr val="222222"/>
                </a:solidFill>
                <a:effectLst/>
                <a:highlight>
                  <a:srgbClr val="FFFFFF"/>
                </a:highlight>
                <a:latin typeface="Times New Roman" panose="02020603050405020304" pitchFamily="18" charset="0"/>
                <a:cs typeface="Times New Roman" panose="02020603050405020304" pitchFamily="18" charset="0"/>
              </a:rPr>
              <a:t>Classful addressing</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is a concept that </a:t>
            </a:r>
            <a:r>
              <a:rPr lang="en-US" b="1" i="0" dirty="0">
                <a:solidFill>
                  <a:srgbClr val="222222"/>
                </a:solidFill>
                <a:effectLst/>
                <a:highlight>
                  <a:srgbClr val="FFFFFF"/>
                </a:highlight>
                <a:latin typeface="Times New Roman" panose="02020603050405020304" pitchFamily="18" charset="0"/>
                <a:cs typeface="Times New Roman" panose="02020603050405020304" pitchFamily="18" charset="0"/>
              </a:rPr>
              <a:t>divides</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the available </a:t>
            </a:r>
            <a:r>
              <a:rPr lang="en-US" b="1" i="0" dirty="0">
                <a:solidFill>
                  <a:srgbClr val="222222"/>
                </a:solidFill>
                <a:effectLst/>
                <a:highlight>
                  <a:srgbClr val="FFFFFF"/>
                </a:highlight>
                <a:latin typeface="Times New Roman" panose="02020603050405020304" pitchFamily="18" charset="0"/>
                <a:cs typeface="Times New Roman" panose="02020603050405020304" pitchFamily="18" charset="0"/>
              </a:rPr>
              <a:t>address space</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of IPv4 into five </a:t>
            </a:r>
            <a:r>
              <a:rPr lang="en-US" b="1" i="0" dirty="0">
                <a:solidFill>
                  <a:srgbClr val="222222"/>
                </a:solidFill>
                <a:effectLst/>
                <a:highlight>
                  <a:srgbClr val="FFFFFF"/>
                </a:highlight>
                <a:latin typeface="Times New Roman" panose="02020603050405020304" pitchFamily="18" charset="0"/>
                <a:cs typeface="Times New Roman" panose="02020603050405020304" pitchFamily="18" charset="0"/>
              </a:rPr>
              <a:t>classes</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namely </a:t>
            </a:r>
            <a:r>
              <a:rPr lang="en-US" b="1" i="0" dirty="0">
                <a:solidFill>
                  <a:srgbClr val="222222"/>
                </a:solidFill>
                <a:effectLst/>
                <a:highlight>
                  <a:srgbClr val="FFFFFF"/>
                </a:highlight>
                <a:latin typeface="Times New Roman" panose="02020603050405020304" pitchFamily="18" charset="0"/>
                <a:cs typeface="Times New Roman" panose="02020603050405020304" pitchFamily="18" charset="0"/>
              </a:rPr>
              <a:t>A, B, C, D &amp; E</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just">
              <a:lnSpc>
                <a:spcPct val="150000"/>
              </a:lnSpc>
            </a:pPr>
            <a:r>
              <a:rPr lang="en-US" b="1"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b="1" i="0" dirty="0" err="1">
                <a:solidFill>
                  <a:srgbClr val="333333"/>
                </a:solidFill>
                <a:effectLst/>
                <a:highlight>
                  <a:srgbClr val="FFFFFF"/>
                </a:highlight>
                <a:latin typeface="Times New Roman" panose="02020603050405020304" pitchFamily="18" charset="0"/>
                <a:cs typeface="Times New Roman" panose="02020603050405020304" pitchFamily="18" charset="0"/>
              </a:rPr>
              <a:t>ip</a:t>
            </a:r>
            <a:r>
              <a:rPr lang="en-US" b="1" i="0" dirty="0">
                <a:solidFill>
                  <a:srgbClr val="333333"/>
                </a:solidFill>
                <a:effectLst/>
                <a:highlight>
                  <a:srgbClr val="FFFFFF"/>
                </a:highlight>
                <a:latin typeface="Times New Roman" panose="02020603050405020304" pitchFamily="18" charset="0"/>
                <a:cs typeface="Times New Roman" panose="02020603050405020304" pitchFamily="18" charset="0"/>
              </a:rPr>
              <a:t> address is divided into two parts:</a:t>
            </a: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Network ID:</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It represents the number of networks.</a:t>
            </a:r>
          </a:p>
          <a:p>
            <a:pPr algn="just">
              <a:lnSpc>
                <a:spcPct val="150000"/>
              </a:lnSpc>
              <a:buFont typeface="Arial" panose="020B0604020202020204" pitchFamily="34" charset="0"/>
              <a:buChar char="•"/>
            </a:pP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Host ID:</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It represents the number of hosts.</a:t>
            </a:r>
          </a:p>
          <a:p>
            <a:endParaRPr lang="en-IN" dirty="0"/>
          </a:p>
        </p:txBody>
      </p:sp>
      <p:pic>
        <p:nvPicPr>
          <p:cNvPr id="2050" name="Picture 2">
            <a:extLst>
              <a:ext uri="{FF2B5EF4-FFF2-40B4-BE49-F238E27FC236}">
                <a16:creationId xmlns:a16="http://schemas.microsoft.com/office/drawing/2014/main" id="{DF18443F-8763-60B2-F840-D18BD065D9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3044" y="3527480"/>
            <a:ext cx="5076825" cy="29489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6824A6BB-4864-A86D-772F-08B187717BC6}"/>
              </a:ext>
            </a:extLst>
          </p:cNvPr>
          <p:cNvPicPr>
            <a:picLocks noChangeAspect="1"/>
          </p:cNvPicPr>
          <p:nvPr/>
        </p:nvPicPr>
        <p:blipFill>
          <a:blip r:embed="rId7"/>
          <a:stretch>
            <a:fillRect/>
          </a:stretch>
        </p:blipFill>
        <p:spPr>
          <a:xfrm>
            <a:off x="7615929" y="3657600"/>
            <a:ext cx="3356871" cy="2446824"/>
          </a:xfrm>
          <a:prstGeom prst="rect">
            <a:avLst/>
          </a:prstGeom>
        </p:spPr>
      </p:pic>
    </p:spTree>
    <p:extLst>
      <p:ext uri="{BB962C8B-B14F-4D97-AF65-F5344CB8AC3E}">
        <p14:creationId xmlns:p14="http://schemas.microsoft.com/office/powerpoint/2010/main" val="901660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7586662" cy="598085"/>
          </a:xfrm>
        </p:spPr>
        <p:txBody>
          <a:bodyPr/>
          <a:lstStyle/>
          <a:p>
            <a:pPr algn="ctr"/>
            <a:r>
              <a:rPr lang="en-US" sz="2400" b="1" dirty="0">
                <a:latin typeface="Times New Roman" panose="02020603050405020304" pitchFamily="18" charset="0"/>
                <a:cs typeface="Times New Roman" panose="02020603050405020304" pitchFamily="18" charset="0"/>
              </a:rPr>
              <a:t>Classful Addressing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89872DB-6144-0C7F-3211-EC83D8BEBD17}"/>
              </a:ext>
            </a:extLst>
          </p:cNvPr>
          <p:cNvSpPr txBox="1"/>
          <p:nvPr/>
        </p:nvSpPr>
        <p:spPr>
          <a:xfrm>
            <a:off x="609600" y="1524000"/>
            <a:ext cx="10210800" cy="2535566"/>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How can we prove that we have 2,147,483,648 addresses in class A? </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Solution </a:t>
            </a:r>
          </a:p>
          <a:p>
            <a:pPr>
              <a:lnSpc>
                <a:spcPct val="150000"/>
              </a:lnSpc>
            </a:pPr>
            <a:r>
              <a:rPr lang="en-US" dirty="0">
                <a:latin typeface="Times New Roman" panose="02020603050405020304" pitchFamily="18" charset="0"/>
                <a:cs typeface="Times New Roman" panose="02020603050405020304" pitchFamily="18" charset="0"/>
              </a:rPr>
              <a:t>In class A, only 1 bit defines the class. The remaining 31 bits are available for the address. With 31 bits, we can have 231 or 2,147,483,648 addresses.</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5984B0A-2A2C-AF49-8C44-B8B6317EEE74}"/>
              </a:ext>
            </a:extLst>
          </p:cNvPr>
          <p:cNvSpPr txBox="1"/>
          <p:nvPr/>
        </p:nvSpPr>
        <p:spPr>
          <a:xfrm>
            <a:off x="609600" y="4059566"/>
            <a:ext cx="10134600" cy="128907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Find the class of the address: 00000001 00001011 00001011 11101111 </a:t>
            </a:r>
          </a:p>
          <a:p>
            <a:pPr>
              <a:lnSpc>
                <a:spcPct val="150000"/>
              </a:lnSpc>
            </a:pPr>
            <a:r>
              <a:rPr lang="en-US" dirty="0">
                <a:latin typeface="Times New Roman" panose="02020603050405020304" pitchFamily="18" charset="0"/>
                <a:cs typeface="Times New Roman" panose="02020603050405020304" pitchFamily="18" charset="0"/>
              </a:rPr>
              <a:t> Solution </a:t>
            </a:r>
          </a:p>
          <a:p>
            <a:pPr>
              <a:lnSpc>
                <a:spcPct val="150000"/>
              </a:lnSpc>
            </a:pPr>
            <a:r>
              <a:rPr lang="en-US" dirty="0">
                <a:latin typeface="Times New Roman" panose="02020603050405020304" pitchFamily="18" charset="0"/>
                <a:cs typeface="Times New Roman" panose="02020603050405020304" pitchFamily="18" charset="0"/>
              </a:rPr>
              <a:t>The first bit is 0. This is a class A address.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667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7586662" cy="598085"/>
          </a:xfrm>
        </p:spPr>
        <p:txBody>
          <a:bodyPr/>
          <a:lstStyle/>
          <a:p>
            <a:pPr algn="ctr"/>
            <a:r>
              <a:rPr lang="en-US" sz="2400" b="1" dirty="0">
                <a:latin typeface="Times New Roman" panose="02020603050405020304" pitchFamily="18" charset="0"/>
                <a:cs typeface="Times New Roman" panose="02020603050405020304" pitchFamily="18" charset="0"/>
              </a:rPr>
              <a:t>Classful Addressing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9" name="TextBox 8">
            <a:extLst>
              <a:ext uri="{FF2B5EF4-FFF2-40B4-BE49-F238E27FC236}">
                <a16:creationId xmlns:a16="http://schemas.microsoft.com/office/drawing/2014/main" id="{F794885E-6570-B927-B179-1D6AF7EF5FEC}"/>
              </a:ext>
            </a:extLst>
          </p:cNvPr>
          <p:cNvSpPr txBox="1"/>
          <p:nvPr/>
        </p:nvSpPr>
        <p:spPr>
          <a:xfrm>
            <a:off x="381000" y="1371600"/>
            <a:ext cx="10363200" cy="1754326"/>
          </a:xfrm>
          <a:prstGeom prst="rect">
            <a:avLst/>
          </a:prstGeom>
          <a:noFill/>
        </p:spPr>
        <p:txBody>
          <a:bodyPr wrap="square">
            <a:spAutoFit/>
          </a:bodyPr>
          <a:lstStyle/>
          <a:p>
            <a:pPr algn="just"/>
            <a:r>
              <a:rPr lang="en-US" i="1" dirty="0">
                <a:solidFill>
                  <a:srgbClr val="333333"/>
                </a:solidFill>
                <a:highlight>
                  <a:srgbClr val="FFFFFF"/>
                </a:highlight>
                <a:latin typeface="Times New Roman" panose="02020603050405020304" pitchFamily="18" charset="0"/>
                <a:cs typeface="Times New Roman" panose="02020603050405020304" pitchFamily="18" charset="0"/>
              </a:rPr>
              <a:t>T</a:t>
            </a:r>
            <a:r>
              <a:rPr lang="en-US" b="0" i="1" dirty="0">
                <a:solidFill>
                  <a:srgbClr val="333333"/>
                </a:solidFill>
                <a:effectLst/>
                <a:highlight>
                  <a:srgbClr val="FFFFFF"/>
                </a:highlight>
                <a:latin typeface="Times New Roman" panose="02020603050405020304" pitchFamily="18" charset="0"/>
                <a:cs typeface="Times New Roman" panose="02020603050405020304" pitchFamily="18" charset="0"/>
              </a:rPr>
              <a:t>he maximum number of networks that can use Class C addresses in the IPv4 addressing format is __________</a:t>
            </a:r>
            <a:endPar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2</a:t>
            </a:r>
            <a:r>
              <a:rPr lang="en-US" b="0" i="0" baseline="30000" dirty="0">
                <a:solidFill>
                  <a:srgbClr val="000000"/>
                </a:solidFill>
                <a:effectLst/>
                <a:highlight>
                  <a:srgbClr val="FFFFFF"/>
                </a:highlight>
                <a:latin typeface="Times New Roman" panose="02020603050405020304" pitchFamily="18" charset="0"/>
                <a:cs typeface="Times New Roman" panose="02020603050405020304" pitchFamily="18" charset="0"/>
              </a:rPr>
              <a:t>14</a:t>
            </a:r>
            <a:endPar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2</a:t>
            </a:r>
            <a:r>
              <a:rPr lang="en-US" b="0" i="0" baseline="30000" dirty="0">
                <a:solidFill>
                  <a:srgbClr val="000000"/>
                </a:solidFill>
                <a:effectLst/>
                <a:highlight>
                  <a:srgbClr val="FFFFFF"/>
                </a:highlight>
                <a:latin typeface="Times New Roman" panose="02020603050405020304" pitchFamily="18" charset="0"/>
                <a:cs typeface="Times New Roman" panose="02020603050405020304" pitchFamily="18" charset="0"/>
              </a:rPr>
              <a:t>7</a:t>
            </a:r>
            <a:endPar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2</a:t>
            </a:r>
            <a:r>
              <a:rPr lang="en-US" b="1" i="0" baseline="30000" dirty="0">
                <a:solidFill>
                  <a:srgbClr val="000000"/>
                </a:solidFill>
                <a:effectLst/>
                <a:highlight>
                  <a:srgbClr val="FFFFFF"/>
                </a:highlight>
                <a:latin typeface="Times New Roman" panose="02020603050405020304" pitchFamily="18" charset="0"/>
                <a:cs typeface="Times New Roman" panose="02020603050405020304" pitchFamily="18" charset="0"/>
              </a:rPr>
              <a:t>21</a:t>
            </a:r>
            <a:endPar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2</a:t>
            </a:r>
            <a:r>
              <a:rPr lang="en-US" b="0" i="0" baseline="30000" dirty="0">
                <a:solidFill>
                  <a:srgbClr val="000000"/>
                </a:solidFill>
                <a:effectLst/>
                <a:highlight>
                  <a:srgbClr val="FFFFFF"/>
                </a:highlight>
                <a:latin typeface="Times New Roman" panose="02020603050405020304" pitchFamily="18" charset="0"/>
                <a:cs typeface="Times New Roman" panose="02020603050405020304" pitchFamily="18" charset="0"/>
              </a:rPr>
              <a:t>24</a:t>
            </a:r>
            <a:endPar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714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6"/>
            <a:ext cx="7586662" cy="479424"/>
          </a:xfrm>
        </p:spPr>
        <p:txBody>
          <a:bodyPr/>
          <a:lstStyle/>
          <a:p>
            <a:pPr algn="ctr"/>
            <a:r>
              <a:rPr lang="en-US" sz="2400" b="1" dirty="0">
                <a:latin typeface="Times New Roman" panose="02020603050405020304" pitchFamily="18" charset="0"/>
                <a:cs typeface="Times New Roman" panose="02020603050405020304" pitchFamily="18" charset="0"/>
              </a:rPr>
              <a:t>Classless Addressing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BD2900BE-93D8-2EA5-B6FD-06A60B6A59C0}"/>
              </a:ext>
            </a:extLst>
          </p:cNvPr>
          <p:cNvSpPr txBox="1"/>
          <p:nvPr/>
        </p:nvSpPr>
        <p:spPr>
          <a:xfrm>
            <a:off x="609600" y="1600200"/>
            <a:ext cx="10363200" cy="1477328"/>
          </a:xfrm>
          <a:prstGeom prst="rect">
            <a:avLst/>
          </a:prstGeom>
          <a:noFill/>
        </p:spPr>
        <p:txBody>
          <a:bodyPr wrap="square">
            <a:spAutoFit/>
          </a:bodyPr>
          <a:lstStyle/>
          <a:p>
            <a:pPr algn="just" rtl="0" fontAlgn="base"/>
            <a:r>
              <a:rPr lang="en-US" b="0" i="0" dirty="0">
                <a:solidFill>
                  <a:srgbClr val="273239"/>
                </a:solidFill>
                <a:effectLst/>
                <a:highlight>
                  <a:srgbClr val="FFFFFF"/>
                </a:highlight>
                <a:latin typeface="Nunito" pitchFamily="2" charset="0"/>
              </a:rPr>
              <a:t>The</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Network address identifies a network on the internet. Using this, we can find a</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range of addresses in the network and total possible number of hosts in the network.</a:t>
            </a:r>
          </a:p>
          <a:p>
            <a:pPr algn="just" rtl="0" fontAlgn="base"/>
            <a:r>
              <a:rPr lang="en-US" b="0" i="0" dirty="0">
                <a:solidFill>
                  <a:srgbClr val="273239"/>
                </a:solidFill>
                <a:effectLst/>
                <a:highlight>
                  <a:srgbClr val="FFFFFF"/>
                </a:highlight>
                <a:latin typeface="Nunito" pitchFamily="2" charset="0"/>
              </a:rPr>
              <a:t>Mask is a 32-bit binary number that gives the network address in the address block when AND operation is bitwise applied on the mask and any IP address of the block.</a:t>
            </a:r>
          </a:p>
          <a:p>
            <a:pPr algn="just" rtl="0" fontAlgn="base"/>
            <a:endParaRPr lang="en-US" b="0" i="0" dirty="0">
              <a:solidFill>
                <a:srgbClr val="273239"/>
              </a:solidFill>
              <a:effectLst/>
              <a:highlight>
                <a:srgbClr val="FFFFFF"/>
              </a:highlight>
              <a:latin typeface="Nunito" pitchFamily="2" charset="0"/>
            </a:endParaRPr>
          </a:p>
        </p:txBody>
      </p:sp>
    </p:spTree>
    <p:extLst>
      <p:ext uri="{BB962C8B-B14F-4D97-AF65-F5344CB8AC3E}">
        <p14:creationId xmlns:p14="http://schemas.microsoft.com/office/powerpoint/2010/main" val="4271622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9089390"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586662" cy="598086"/>
          </a:xfrm>
        </p:spPr>
        <p:txBody>
          <a:bodyPr/>
          <a:lstStyle/>
          <a:p>
            <a:pPr algn="ctr"/>
            <a:br>
              <a:rPr lang="en-US" sz="1600" b="0" i="0" dirty="0">
                <a:solidFill>
                  <a:srgbClr val="610B38"/>
                </a:solidFill>
                <a:effectLst/>
                <a:highlight>
                  <a:srgbClr val="FFFFFF"/>
                </a:highlight>
                <a:latin typeface="erdana"/>
              </a:rPr>
            </a:br>
            <a:r>
              <a:rPr lang="en-US" sz="2400" b="1" dirty="0"/>
              <a:t>Difference Between Classful Address and Classless Address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9" name="TextBox 8">
            <a:extLst>
              <a:ext uri="{FF2B5EF4-FFF2-40B4-BE49-F238E27FC236}">
                <a16:creationId xmlns:a16="http://schemas.microsoft.com/office/drawing/2014/main" id="{1CB907E1-62AE-9B24-9D39-B924E668EA55}"/>
              </a:ext>
            </a:extLst>
          </p:cNvPr>
          <p:cNvSpPr txBox="1"/>
          <p:nvPr/>
        </p:nvSpPr>
        <p:spPr>
          <a:xfrm>
            <a:off x="685800" y="1371600"/>
            <a:ext cx="10287000" cy="3277820"/>
          </a:xfrm>
          <a:prstGeom prst="rect">
            <a:avLst/>
          </a:prstGeom>
          <a:noFill/>
        </p:spPr>
        <p:txBody>
          <a:bodyPr wrap="square">
            <a:spAutoFit/>
          </a:bodyPr>
          <a:lstStyle/>
          <a:p>
            <a:pPr algn="just">
              <a:lnSpc>
                <a:spcPct val="150000"/>
              </a:lnSpc>
              <a:buFont typeface="+mj-lt"/>
              <a:buAutoNum type="arabicPeriod"/>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classless addressing is more beneficial and useful than classful addressing.</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In classful addressing, the network ID and host ID are adjusted according to the classes. However, the distinction between network ID and host ID does not exist with classless addressing. This opens up the possibility of making yet another contrast between both addressing.</a:t>
            </a:r>
          </a:p>
          <a:p>
            <a:pPr algn="just">
              <a:lnSpc>
                <a:spcPct val="150000"/>
              </a:lnSpc>
              <a:buFont typeface="+mj-lt"/>
              <a:buAutoNum type="arabicPeriod"/>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IP addresses are divided into five groups using the classful addressing approach when they are assigned. In order to prevent the depletion of IP addresses, classless addressing is used. It is a method of IP address allocation that will eventually replace classful addressing.</a:t>
            </a:r>
          </a:p>
          <a:p>
            <a:pPr algn="just">
              <a:buFont typeface="+mj-lt"/>
              <a:buAutoNum type="arabicPeriod"/>
            </a:pPr>
            <a:endParaRPr lang="en-US" b="0" i="0" dirty="0">
              <a:solidFill>
                <a:srgbClr val="000000"/>
              </a:solidFill>
              <a:effectLst/>
              <a:highlight>
                <a:srgbClr val="FFFFFF"/>
              </a:highlight>
              <a:latin typeface="inter-regular"/>
            </a:endParaRPr>
          </a:p>
        </p:txBody>
      </p:sp>
    </p:spTree>
    <p:extLst>
      <p:ext uri="{BB962C8B-B14F-4D97-AF65-F5344CB8AC3E}">
        <p14:creationId xmlns:p14="http://schemas.microsoft.com/office/powerpoint/2010/main" val="3750560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586662" cy="5232202"/>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Subnetting</a:t>
            </a:r>
          </a:p>
        </p:txBody>
      </p:sp>
      <p:sp>
        <p:nvSpPr>
          <p:cNvPr id="15" name="Rectangle 14">
            <a:extLst>
              <a:ext uri="{FF2B5EF4-FFF2-40B4-BE49-F238E27FC236}">
                <a16:creationId xmlns:a16="http://schemas.microsoft.com/office/drawing/2014/main" id="{3195BA7D-6DDA-8406-FF4D-0260C6C266B5}"/>
              </a:ext>
            </a:extLst>
          </p:cNvPr>
          <p:cNvSpPr/>
          <p:nvPr/>
        </p:nvSpPr>
        <p:spPr>
          <a:xfrm>
            <a:off x="417928" y="1196752"/>
            <a:ext cx="8089527" cy="2246769"/>
          </a:xfrm>
          <a:prstGeom prst="rect">
            <a:avLst/>
          </a:prstGeom>
          <a:solidFill>
            <a:schemeClr val="accent1">
              <a:lumMod val="40000"/>
              <a:lumOff val="60000"/>
            </a:schemeClr>
          </a:solidFill>
        </p:spPr>
        <p:txBody>
          <a:bodyPr wrap="square">
            <a:spAutoFit/>
          </a:bodyPr>
          <a:lstStyle/>
          <a:p>
            <a:pPr marL="285750" indent="-285750">
              <a:buFont typeface="Arial" panose="020B0604020202020204" pitchFamily="34" charset="0"/>
              <a:buChar char="•"/>
            </a:pPr>
            <a:r>
              <a:rPr lang="en-US" sz="2000" dirty="0">
                <a:solidFill>
                  <a:schemeClr val="bg2">
                    <a:lumMod val="10000"/>
                  </a:schemeClr>
                </a:solidFill>
              </a:rPr>
              <a:t>When a bigger network is divided into smaller networks, to maintain security, then that is known as Sub netting. So, maintenance is easier for smaller networks.</a:t>
            </a:r>
          </a:p>
          <a:p>
            <a:pPr marL="285750" indent="-285750">
              <a:buFont typeface="Arial" panose="020B0604020202020204" pitchFamily="34" charset="0"/>
              <a:buChar char="•"/>
            </a:pPr>
            <a:r>
              <a:rPr lang="en-US" sz="2000" dirty="0">
                <a:solidFill>
                  <a:schemeClr val="bg2">
                    <a:lumMod val="10000"/>
                  </a:schemeClr>
                </a:solidFill>
              </a:rPr>
              <a:t> For example, if we consider a class A address, the possible number of hosts is 2</a:t>
            </a:r>
            <a:r>
              <a:rPr lang="en-US" sz="2000" baseline="30000" dirty="0">
                <a:solidFill>
                  <a:schemeClr val="bg2">
                    <a:lumMod val="10000"/>
                  </a:schemeClr>
                </a:solidFill>
              </a:rPr>
              <a:t>24</a:t>
            </a:r>
            <a:r>
              <a:rPr lang="en-US" sz="2000" dirty="0">
                <a:solidFill>
                  <a:schemeClr val="bg2">
                    <a:lumMod val="10000"/>
                  </a:schemeClr>
                </a:solidFill>
              </a:rPr>
              <a:t> for each network, it is obvious that it is difficult to maintain such a huge number of hosts, but it would be quite easier to maintain if we divide the network into small parts. </a:t>
            </a:r>
          </a:p>
        </p:txBody>
      </p:sp>
      <p:sp>
        <p:nvSpPr>
          <p:cNvPr id="17" name="Rectangle 16">
            <a:extLst>
              <a:ext uri="{FF2B5EF4-FFF2-40B4-BE49-F238E27FC236}">
                <a16:creationId xmlns:a16="http://schemas.microsoft.com/office/drawing/2014/main" id="{08D47830-E48C-B59A-C8F9-0E34FB2CD97F}"/>
              </a:ext>
            </a:extLst>
          </p:cNvPr>
          <p:cNvSpPr/>
          <p:nvPr/>
        </p:nvSpPr>
        <p:spPr>
          <a:xfrm>
            <a:off x="179512" y="3811198"/>
            <a:ext cx="2880320" cy="1754326"/>
          </a:xfrm>
          <a:prstGeom prst="rect">
            <a:avLst/>
          </a:prstGeom>
          <a:solidFill>
            <a:schemeClr val="accent1">
              <a:lumMod val="40000"/>
              <a:lumOff val="60000"/>
            </a:schemeClr>
          </a:solidFill>
        </p:spPr>
        <p:txBody>
          <a:bodyPr wrap="square">
            <a:spAutoFit/>
          </a:bodyPr>
          <a:lstStyle/>
          <a:p>
            <a:r>
              <a:rPr lang="en-US" dirty="0"/>
              <a:t>The network can be divided into two parts: To divide a network into two parts, you need to choose one bit for each Subnet from the host ID part.</a:t>
            </a:r>
          </a:p>
        </p:txBody>
      </p:sp>
      <p:pic>
        <p:nvPicPr>
          <p:cNvPr id="18" name="Picture 2">
            <a:extLst>
              <a:ext uri="{FF2B5EF4-FFF2-40B4-BE49-F238E27FC236}">
                <a16:creationId xmlns:a16="http://schemas.microsoft.com/office/drawing/2014/main" id="{9D88ED99-5D72-9356-45D7-11E0B7245B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666" y="3677635"/>
            <a:ext cx="5832648" cy="2593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771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586662" cy="5232202"/>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Subnetting</a:t>
            </a:r>
          </a:p>
        </p:txBody>
      </p:sp>
      <p:sp>
        <p:nvSpPr>
          <p:cNvPr id="2" name="Rectangle 1">
            <a:extLst>
              <a:ext uri="{FF2B5EF4-FFF2-40B4-BE49-F238E27FC236}">
                <a16:creationId xmlns:a16="http://schemas.microsoft.com/office/drawing/2014/main" id="{AD2DAE87-1E51-44AA-5617-ADB6F80527E3}"/>
              </a:ext>
            </a:extLst>
          </p:cNvPr>
          <p:cNvSpPr/>
          <p:nvPr/>
        </p:nvSpPr>
        <p:spPr>
          <a:xfrm>
            <a:off x="1547664" y="1124744"/>
            <a:ext cx="6192688" cy="864096"/>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lumMod val="10000"/>
                  </a:schemeClr>
                </a:solidFill>
              </a:rPr>
              <a:t>Subnet bits are borrowed from the host bits</a:t>
            </a:r>
            <a:r>
              <a:rPr lang="en-US" dirty="0"/>
              <a:t>.</a:t>
            </a:r>
          </a:p>
        </p:txBody>
      </p:sp>
      <p:pic>
        <p:nvPicPr>
          <p:cNvPr id="9" name="Picture 2">
            <a:extLst>
              <a:ext uri="{FF2B5EF4-FFF2-40B4-BE49-F238E27FC236}">
                <a16:creationId xmlns:a16="http://schemas.microsoft.com/office/drawing/2014/main" id="{6B5AAD25-A155-29CD-5BDC-9E5CDD77CB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599" y="2204864"/>
            <a:ext cx="661987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89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586662" cy="5232202"/>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Subnetting</a:t>
            </a:r>
          </a:p>
        </p:txBody>
      </p:sp>
      <p:sp>
        <p:nvSpPr>
          <p:cNvPr id="15" name="Rectangle 14">
            <a:extLst>
              <a:ext uri="{FF2B5EF4-FFF2-40B4-BE49-F238E27FC236}">
                <a16:creationId xmlns:a16="http://schemas.microsoft.com/office/drawing/2014/main" id="{DF165FF2-D10B-61A9-C180-2A01E89ACAD5}"/>
              </a:ext>
            </a:extLst>
          </p:cNvPr>
          <p:cNvSpPr/>
          <p:nvPr/>
        </p:nvSpPr>
        <p:spPr>
          <a:xfrm>
            <a:off x="636588" y="1340768"/>
            <a:ext cx="7823843" cy="4247317"/>
          </a:xfrm>
          <a:prstGeom prst="rect">
            <a:avLst/>
          </a:prstGeom>
        </p:spPr>
        <p:txBody>
          <a:bodyPr wrap="square">
            <a:spAutoFit/>
          </a:bodyPr>
          <a:lstStyle/>
          <a:p>
            <a:r>
              <a:rPr lang="en-US" dirty="0"/>
              <a:t>IP Address: 193.1.2.0</a:t>
            </a:r>
          </a:p>
          <a:p>
            <a:r>
              <a:rPr lang="en-US" dirty="0"/>
              <a:t>In class C the first 3 octets are network bits so it remains as it is. </a:t>
            </a:r>
          </a:p>
          <a:p>
            <a:endParaRPr lang="en-US" dirty="0"/>
          </a:p>
          <a:p>
            <a:r>
              <a:rPr lang="en-US" dirty="0"/>
              <a:t>For Subnet-1: The first bit which is chosen from the host id part is zero and the range will be from (193.1.2.00000000 till you get all 1’s in the host ID part </a:t>
            </a:r>
            <a:r>
              <a:rPr lang="en-US" dirty="0" err="1"/>
              <a:t>i.e</a:t>
            </a:r>
            <a:r>
              <a:rPr lang="en-US" dirty="0"/>
              <a:t>, 193.1.2.01111111) except for the first bit which is chosen zero for subnet id part.</a:t>
            </a:r>
          </a:p>
          <a:p>
            <a:endParaRPr lang="en-US" dirty="0"/>
          </a:p>
          <a:p>
            <a:endParaRPr lang="en-US" dirty="0"/>
          </a:p>
          <a:p>
            <a:r>
              <a:rPr lang="en-US" dirty="0"/>
              <a:t>Thus, the range of subnet 1 is: 193.1.2.0 to 193.1.2.127 </a:t>
            </a:r>
          </a:p>
          <a:p>
            <a:endParaRPr lang="en-US" dirty="0"/>
          </a:p>
          <a:p>
            <a:r>
              <a:rPr lang="en-US" dirty="0"/>
              <a:t>Subnet id of Subnet-1 is : 193.1.2.0</a:t>
            </a:r>
          </a:p>
          <a:p>
            <a:r>
              <a:rPr lang="en-US" dirty="0"/>
              <a:t>The direct Broadcast id of Subnet-1 is: 193.1.2.127</a:t>
            </a:r>
          </a:p>
          <a:p>
            <a:r>
              <a:rPr lang="en-US" dirty="0"/>
              <a:t>The total number of hosts possible is: 126 </a:t>
            </a:r>
          </a:p>
          <a:p>
            <a:r>
              <a:rPr lang="en-US" dirty="0"/>
              <a:t>(Out of 128, 2 id's are used for Subnet id &amp; Direct Broadcast id)</a:t>
            </a:r>
          </a:p>
          <a:p>
            <a:r>
              <a:rPr lang="en-US" dirty="0"/>
              <a:t>The subnet mask of Subnet- 1 is: 255.255.255.128</a:t>
            </a:r>
          </a:p>
        </p:txBody>
      </p:sp>
    </p:spTree>
    <p:extLst>
      <p:ext uri="{BB962C8B-B14F-4D97-AF65-F5344CB8AC3E}">
        <p14:creationId xmlns:p14="http://schemas.microsoft.com/office/powerpoint/2010/main" val="90529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64228" y="119887"/>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4</a:t>
            </a:fld>
            <a:endParaRPr lang="en-IN" spc="-50" dirty="0"/>
          </a:p>
        </p:txBody>
      </p:sp>
      <p:sp>
        <p:nvSpPr>
          <p:cNvPr id="18" name="Title 17">
            <a:extLst>
              <a:ext uri="{FF2B5EF4-FFF2-40B4-BE49-F238E27FC236}">
                <a16:creationId xmlns:a16="http://schemas.microsoft.com/office/drawing/2014/main" id="{48AAF331-DEB5-BF52-2F3B-0023A84F029F}"/>
              </a:ext>
            </a:extLst>
          </p:cNvPr>
          <p:cNvSpPr>
            <a:spLocks noGrp="1"/>
          </p:cNvSpPr>
          <p:nvPr>
            <p:ph type="title"/>
          </p:nvPr>
        </p:nvSpPr>
        <p:spPr>
          <a:xfrm>
            <a:off x="3962400" y="205867"/>
            <a:ext cx="3810000" cy="738664"/>
          </a:xfrm>
        </p:spPr>
        <p:txBody>
          <a:bodyPr/>
          <a:lstStyle/>
          <a:p>
            <a:pPr algn="ctr"/>
            <a:r>
              <a:rPr lang="en-US" sz="2400" b="1" dirty="0">
                <a:latin typeface="Times New Roman" panose="02020603050405020304" pitchFamily="18" charset="0"/>
                <a:cs typeface="Times New Roman" panose="02020603050405020304" pitchFamily="18" charset="0"/>
              </a:rPr>
              <a:t>Books</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09AB8C1-A0EE-0578-B91B-37BE3E631EF2}"/>
              </a:ext>
            </a:extLst>
          </p:cNvPr>
          <p:cNvSpPr/>
          <p:nvPr/>
        </p:nvSpPr>
        <p:spPr>
          <a:xfrm>
            <a:off x="457200" y="1268760"/>
            <a:ext cx="10439400" cy="2585323"/>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Text books: </a:t>
            </a:r>
          </a:p>
          <a:p>
            <a:pPr marL="342900" indent="-342900">
              <a:buAutoNum type="arabicPeriod"/>
            </a:pPr>
            <a:r>
              <a:rPr lang="en-IN" dirty="0" err="1">
                <a:latin typeface="Times New Roman" panose="02020603050405020304" pitchFamily="18" charset="0"/>
                <a:cs typeface="Times New Roman" panose="02020603050405020304" pitchFamily="18" charset="0"/>
              </a:rPr>
              <a:t>Behrouz</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Forouzan</a:t>
            </a:r>
            <a:r>
              <a:rPr lang="en-IN" dirty="0">
                <a:latin typeface="Times New Roman" panose="02020603050405020304" pitchFamily="18" charset="0"/>
                <a:cs typeface="Times New Roman" panose="02020603050405020304" pitchFamily="18" charset="0"/>
              </a:rPr>
              <a:t>, “Data Communication and Networking” Fourth Edition-2006, Tata McGraw Hill </a:t>
            </a:r>
          </a:p>
          <a:p>
            <a:pPr marL="342900" indent="-342900">
              <a:buAutoNum type="arabicPeriod"/>
            </a:pPr>
            <a:r>
              <a:rPr lang="en-IN" dirty="0">
                <a:latin typeface="Times New Roman" panose="02020603050405020304" pitchFamily="18" charset="0"/>
                <a:cs typeface="Times New Roman" panose="02020603050405020304" pitchFamily="18" charset="0"/>
              </a:rPr>
              <a:t> Andrew </a:t>
            </a:r>
            <a:r>
              <a:rPr lang="en-IN" dirty="0" err="1">
                <a:latin typeface="Times New Roman" panose="02020603050405020304" pitchFamily="18" charset="0"/>
                <a:cs typeface="Times New Roman" panose="02020603050405020304" pitchFamily="18" charset="0"/>
              </a:rPr>
              <a:t>Tanenbaum</a:t>
            </a:r>
            <a:r>
              <a:rPr lang="en-IN" dirty="0">
                <a:latin typeface="Times New Roman" panose="02020603050405020304" pitchFamily="18" charset="0"/>
                <a:cs typeface="Times New Roman" panose="02020603050405020304" pitchFamily="18" charset="0"/>
              </a:rPr>
              <a:t> “Computer Networks”, Fifth Edition-2011, Prentice Hall. </a:t>
            </a:r>
          </a:p>
          <a:p>
            <a:pPr marL="342900" indent="-342900">
              <a:buAutoNum type="arabicPeriod"/>
            </a:pPr>
            <a:r>
              <a:rPr lang="en-IN" dirty="0">
                <a:latin typeface="Times New Roman" panose="02020603050405020304" pitchFamily="18" charset="0"/>
                <a:cs typeface="Times New Roman" panose="02020603050405020304" pitchFamily="18" charset="0"/>
              </a:rPr>
              <a:t> William Stallings, “Data and Computer Communication”, Eighth Edition-2008, Pearson.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Reference Books: </a:t>
            </a:r>
          </a:p>
          <a:p>
            <a:pPr marL="342900" indent="-342900">
              <a:buAutoNum type="arabicPeriod"/>
            </a:pPr>
            <a:r>
              <a:rPr lang="en-IN" dirty="0">
                <a:latin typeface="Times New Roman" panose="02020603050405020304" pitchFamily="18" charset="0"/>
                <a:cs typeface="Times New Roman" panose="02020603050405020304" pitchFamily="18" charset="0"/>
              </a:rPr>
              <a:t>Kurose and Ross, “Computer Networking- A Top-Down Approach”, Eighth Edition-2021, Pearson. </a:t>
            </a:r>
          </a:p>
          <a:p>
            <a:pPr marL="342900" indent="-342900">
              <a:buAutoNum type="arabicPeriod"/>
            </a:pPr>
            <a:r>
              <a:rPr lang="en-IN" dirty="0">
                <a:latin typeface="Times New Roman" panose="02020603050405020304" pitchFamily="18" charset="0"/>
                <a:cs typeface="Times New Roman" panose="02020603050405020304" pitchFamily="18" charset="0"/>
              </a:rPr>
              <a:t>Peterson and Davie, “Computer Networks: A Systems Approach”, Fourth Edition-1996, Morgan Kaufmann </a:t>
            </a:r>
          </a:p>
        </p:txBody>
      </p:sp>
    </p:spTree>
    <p:extLst>
      <p:ext uri="{BB962C8B-B14F-4D97-AF65-F5344CB8AC3E}">
        <p14:creationId xmlns:p14="http://schemas.microsoft.com/office/powerpoint/2010/main" val="783811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586662" cy="5232202"/>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Subnetting</a:t>
            </a:r>
          </a:p>
        </p:txBody>
      </p:sp>
      <p:sp>
        <p:nvSpPr>
          <p:cNvPr id="2" name="Rectangle 1">
            <a:extLst>
              <a:ext uri="{FF2B5EF4-FFF2-40B4-BE49-F238E27FC236}">
                <a16:creationId xmlns:a16="http://schemas.microsoft.com/office/drawing/2014/main" id="{D9160A1E-10DD-5BBD-DAC5-31FB37848C58}"/>
              </a:ext>
            </a:extLst>
          </p:cNvPr>
          <p:cNvSpPr/>
          <p:nvPr/>
        </p:nvSpPr>
        <p:spPr>
          <a:xfrm>
            <a:off x="1099740" y="1196752"/>
            <a:ext cx="7144667" cy="4093428"/>
          </a:xfrm>
          <a:prstGeom prst="rect">
            <a:avLst/>
          </a:prstGeom>
        </p:spPr>
        <p:txBody>
          <a:bodyPr wrap="square">
            <a:spAutoFit/>
          </a:bodyPr>
          <a:lstStyle/>
          <a:p>
            <a:r>
              <a:rPr lang="en-US" sz="2000" dirty="0"/>
              <a:t>For Subnet-2: The first bit chosen from the host id part is one and the range will be from (193.1.2.100000000 till you get all 1’s in the host ID part </a:t>
            </a:r>
            <a:r>
              <a:rPr lang="en-US" sz="2000" dirty="0" err="1"/>
              <a:t>i.e</a:t>
            </a:r>
            <a:r>
              <a:rPr lang="en-US" sz="2000" dirty="0"/>
              <a:t>, 193.1.2.11111111).</a:t>
            </a:r>
          </a:p>
          <a:p>
            <a:endParaRPr lang="en-US" sz="2000" dirty="0"/>
          </a:p>
          <a:p>
            <a:endParaRPr lang="en-US" sz="2000" dirty="0"/>
          </a:p>
          <a:p>
            <a:r>
              <a:rPr lang="en-US" sz="2000" dirty="0"/>
              <a:t>Thus, the range of subnet-2 is: 193.1.2.128 to 193.1.2.255 </a:t>
            </a:r>
          </a:p>
          <a:p>
            <a:endParaRPr lang="en-US" sz="2000" dirty="0"/>
          </a:p>
          <a:p>
            <a:endParaRPr lang="en-US" sz="2000" dirty="0"/>
          </a:p>
          <a:p>
            <a:r>
              <a:rPr lang="en-US" sz="2000" dirty="0"/>
              <a:t>Subnet id of Subnet-2 is : 193.1.2.128</a:t>
            </a:r>
          </a:p>
          <a:p>
            <a:r>
              <a:rPr lang="en-US" sz="2000" dirty="0"/>
              <a:t>The direct Broadcast id of Subnet-2 is: 193.1.2.255</a:t>
            </a:r>
          </a:p>
          <a:p>
            <a:r>
              <a:rPr lang="en-US" sz="2000" dirty="0"/>
              <a:t>The total number of hosts possible is: 126 </a:t>
            </a:r>
          </a:p>
          <a:p>
            <a:r>
              <a:rPr lang="en-US" sz="2000" dirty="0"/>
              <a:t>(Out of 128, 2 id's are used for Subnet id &amp;  Direct Broadcast id)</a:t>
            </a:r>
          </a:p>
          <a:p>
            <a:r>
              <a:rPr lang="en-US" sz="2000" dirty="0"/>
              <a:t>The subnet mask of Subnet- 2 is: 255.255.255.128</a:t>
            </a:r>
          </a:p>
        </p:txBody>
      </p:sp>
    </p:spTree>
    <p:extLst>
      <p:ext uri="{BB962C8B-B14F-4D97-AF65-F5344CB8AC3E}">
        <p14:creationId xmlns:p14="http://schemas.microsoft.com/office/powerpoint/2010/main" val="2848784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5232202"/>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Subnetting</a:t>
            </a:r>
          </a:p>
        </p:txBody>
      </p:sp>
      <p:sp>
        <p:nvSpPr>
          <p:cNvPr id="9" name="Rectangle 8">
            <a:extLst>
              <a:ext uri="{FF2B5EF4-FFF2-40B4-BE49-F238E27FC236}">
                <a16:creationId xmlns:a16="http://schemas.microsoft.com/office/drawing/2014/main" id="{998628D5-DE12-D029-6AE1-15CC9E947842}"/>
              </a:ext>
            </a:extLst>
          </p:cNvPr>
          <p:cNvSpPr/>
          <p:nvPr/>
        </p:nvSpPr>
        <p:spPr>
          <a:xfrm>
            <a:off x="1099740" y="1196752"/>
            <a:ext cx="10101660" cy="2923877"/>
          </a:xfrm>
          <a:prstGeom prst="rect">
            <a:avLst/>
          </a:prstGeom>
        </p:spPr>
        <p:txBody>
          <a:bodyPr wrap="square">
            <a:spAutoFit/>
          </a:bodyPr>
          <a:lstStyle/>
          <a:p>
            <a:r>
              <a:rPr lang="en-US" sz="2000" dirty="0"/>
              <a:t>In class C, if Subnet Mask= 255.255.255.224</a:t>
            </a:r>
          </a:p>
          <a:p>
            <a:r>
              <a:rPr lang="en-US" sz="2000" dirty="0"/>
              <a:t>Find no. of subnets?</a:t>
            </a:r>
          </a:p>
          <a:p>
            <a:r>
              <a:rPr lang="en-US" sz="2000" dirty="0"/>
              <a:t>Find no. of hosts in each subnet?</a:t>
            </a:r>
          </a:p>
          <a:p>
            <a:endParaRPr lang="en-US" sz="2000" dirty="0"/>
          </a:p>
          <a:p>
            <a:r>
              <a:rPr lang="en-US" sz="2000" dirty="0"/>
              <a:t> Network Mask of class C= 255.255.255.0</a:t>
            </a:r>
          </a:p>
          <a:p>
            <a:r>
              <a:rPr lang="en-US" sz="3200" dirty="0"/>
              <a:t>11111111.11111111.11111111.00000000</a:t>
            </a:r>
          </a:p>
          <a:p>
            <a:r>
              <a:rPr lang="en-US" sz="3200" dirty="0"/>
              <a:t>11111111.11111111.11111111.11100000</a:t>
            </a:r>
          </a:p>
          <a:p>
            <a:endParaRPr lang="en-US" sz="20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E3EDBAE-CB5E-699C-E85C-C65A05D67853}"/>
                  </a:ext>
                </a:extLst>
              </p:cNvPr>
              <p:cNvSpPr/>
              <p:nvPr/>
            </p:nvSpPr>
            <p:spPr>
              <a:xfrm>
                <a:off x="1099740" y="4491446"/>
                <a:ext cx="4408364" cy="76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latin typeface="Cambria Math"/>
                        </a:rPr>
                        <m:t>𝑵𝒐</m:t>
                      </m:r>
                      <m:r>
                        <a:rPr lang="en-US" sz="2000" b="1" i="1" smtClean="0">
                          <a:latin typeface="Cambria Math"/>
                        </a:rPr>
                        <m:t>. </m:t>
                      </m:r>
                      <m:r>
                        <a:rPr lang="en-US" sz="2000" b="1" i="1" smtClean="0">
                          <a:latin typeface="Cambria Math"/>
                        </a:rPr>
                        <m:t>𝒐𝒇</m:t>
                      </m:r>
                      <m:r>
                        <a:rPr lang="en-US" sz="2000" b="1" i="1" smtClean="0">
                          <a:latin typeface="Cambria Math"/>
                        </a:rPr>
                        <m:t> </m:t>
                      </m:r>
                      <m:r>
                        <a:rPr lang="en-US" sz="2000" b="1" i="1" smtClean="0">
                          <a:latin typeface="Cambria Math"/>
                        </a:rPr>
                        <m:t>𝒔𝒖𝒃𝒏𝒆𝒕𝒔</m:t>
                      </m:r>
                      <m:r>
                        <a:rPr lang="en-US" sz="2000" b="1" i="1" smtClean="0">
                          <a:latin typeface="Cambria Math"/>
                        </a:rPr>
                        <m:t>= </m:t>
                      </m:r>
                      <m:sSup>
                        <m:sSupPr>
                          <m:ctrlPr>
                            <a:rPr lang="en-US" sz="2000" b="1" i="1" smtClean="0">
                              <a:latin typeface="Cambria Math" panose="02040503050406030204" pitchFamily="18" charset="0"/>
                            </a:rPr>
                          </m:ctrlPr>
                        </m:sSupPr>
                        <m:e>
                          <m:r>
                            <a:rPr lang="en-US" sz="2000" b="1" i="1" smtClean="0">
                              <a:latin typeface="Cambria Math"/>
                            </a:rPr>
                            <m:t>𝟐</m:t>
                          </m:r>
                        </m:e>
                        <m:sup>
                          <m:r>
                            <a:rPr lang="en-US" sz="2000" b="1" i="1" smtClean="0">
                              <a:latin typeface="Cambria Math"/>
                            </a:rPr>
                            <m:t>𝟑</m:t>
                          </m:r>
                        </m:sup>
                      </m:sSup>
                      <m:r>
                        <a:rPr lang="en-US" sz="2000" b="1" i="1" smtClean="0">
                          <a:latin typeface="Cambria Math"/>
                        </a:rPr>
                        <m:t>=</m:t>
                      </m:r>
                      <m:r>
                        <a:rPr lang="en-US" sz="2000" b="1" i="1" smtClean="0">
                          <a:latin typeface="Cambria Math"/>
                        </a:rPr>
                        <m:t>𝟖</m:t>
                      </m:r>
                    </m:oMath>
                  </m:oMathPara>
                </a14:m>
                <a:endParaRPr lang="en-US" sz="2000" b="1" dirty="0"/>
              </a:p>
              <a:p>
                <a:pPr algn="ctr"/>
                <a:endParaRPr lang="en-US" dirty="0"/>
              </a:p>
            </p:txBody>
          </p:sp>
        </mc:Choice>
        <mc:Fallback xmlns="">
          <p:sp>
            <p:nvSpPr>
              <p:cNvPr id="15" name="Rectangle 14">
                <a:extLst>
                  <a:ext uri="{FF2B5EF4-FFF2-40B4-BE49-F238E27FC236}">
                    <a16:creationId xmlns:a16="http://schemas.microsoft.com/office/drawing/2014/main" id="{8E3EDBAE-CB5E-699C-E85C-C65A05D67853}"/>
                  </a:ext>
                </a:extLst>
              </p:cNvPr>
              <p:cNvSpPr>
                <a:spLocks noRot="1" noChangeAspect="1" noMove="1" noResize="1" noEditPoints="1" noAdjustHandles="1" noChangeArrowheads="1" noChangeShapeType="1" noTextEdit="1"/>
              </p:cNvSpPr>
              <p:nvPr/>
            </p:nvSpPr>
            <p:spPr>
              <a:xfrm>
                <a:off x="1099740" y="4491446"/>
                <a:ext cx="4408364" cy="766353"/>
              </a:xfrm>
              <a:prstGeom prst="rect">
                <a:avLst/>
              </a:prstGeom>
              <a:blipFill>
                <a:blip r:embed="rId6"/>
                <a:stretch>
                  <a:fillRect/>
                </a:stretch>
              </a:blipFill>
            </p:spPr>
            <p:txBody>
              <a:bodyPr/>
              <a:lstStyle/>
              <a:p>
                <a:r>
                  <a:rPr lang="en-IN">
                    <a:noFill/>
                  </a:rPr>
                  <a:t> </a:t>
                </a:r>
              </a:p>
            </p:txBody>
          </p:sp>
        </mc:Fallback>
      </mc:AlternateContent>
      <p:sp>
        <p:nvSpPr>
          <p:cNvPr id="17" name="Rectangle 16">
            <a:extLst>
              <a:ext uri="{FF2B5EF4-FFF2-40B4-BE49-F238E27FC236}">
                <a16:creationId xmlns:a16="http://schemas.microsoft.com/office/drawing/2014/main" id="{E7B85CCA-0541-7A13-15E5-EDA42ACF0919}"/>
              </a:ext>
            </a:extLst>
          </p:cNvPr>
          <p:cNvSpPr/>
          <p:nvPr/>
        </p:nvSpPr>
        <p:spPr>
          <a:xfrm>
            <a:off x="6156176" y="4546315"/>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rPr>
              <a:t>Subnet bits</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4E9B4256-2462-6166-B23E-C9F917AC5FDE}"/>
                  </a:ext>
                </a:extLst>
              </p:cNvPr>
              <p:cNvSpPr/>
              <p:nvPr/>
            </p:nvSpPr>
            <p:spPr>
              <a:xfrm>
                <a:off x="1094177" y="5223358"/>
                <a:ext cx="4408364" cy="797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latin typeface="Cambria Math"/>
                        </a:rPr>
                        <m:t>𝑵𝒐</m:t>
                      </m:r>
                      <m:r>
                        <a:rPr lang="en-US" sz="2000" b="1" i="1" smtClean="0">
                          <a:latin typeface="Cambria Math"/>
                        </a:rPr>
                        <m:t>. </m:t>
                      </m:r>
                      <m:r>
                        <a:rPr lang="en-US" sz="2000" b="1" i="1" smtClean="0">
                          <a:latin typeface="Cambria Math"/>
                        </a:rPr>
                        <m:t>𝒐𝒇</m:t>
                      </m:r>
                      <m:r>
                        <a:rPr lang="en-US" sz="2000" b="1" i="1" smtClean="0">
                          <a:latin typeface="Cambria Math"/>
                        </a:rPr>
                        <m:t> </m:t>
                      </m:r>
                      <m:r>
                        <a:rPr lang="en-US" sz="2000" b="1" i="1" smtClean="0">
                          <a:latin typeface="Cambria Math"/>
                        </a:rPr>
                        <m:t>𝑯𝒐𝒔𝒕𝒔</m:t>
                      </m:r>
                      <m:r>
                        <a:rPr lang="en-US" sz="2000" b="1" i="1" smtClean="0">
                          <a:latin typeface="Cambria Math"/>
                        </a:rPr>
                        <m:t> </m:t>
                      </m:r>
                      <m:r>
                        <a:rPr lang="en-US" sz="2000" b="1" i="1" smtClean="0">
                          <a:latin typeface="Cambria Math"/>
                        </a:rPr>
                        <m:t>𝒊𝒏</m:t>
                      </m:r>
                      <m:r>
                        <a:rPr lang="en-US" sz="2000" b="1" i="1" smtClean="0">
                          <a:latin typeface="Cambria Math"/>
                        </a:rPr>
                        <m:t> </m:t>
                      </m:r>
                      <m:r>
                        <a:rPr lang="en-US" sz="2000" b="1" i="1" smtClean="0">
                          <a:latin typeface="Cambria Math"/>
                        </a:rPr>
                        <m:t>𝒆𝒂𝒄𝒉</m:t>
                      </m:r>
                      <m:r>
                        <a:rPr lang="en-US" sz="2000" b="1" i="1" smtClean="0">
                          <a:latin typeface="Cambria Math"/>
                        </a:rPr>
                        <m:t> </m:t>
                      </m:r>
                      <m:r>
                        <a:rPr lang="en-US" sz="2000" b="1" i="1" smtClean="0">
                          <a:latin typeface="Cambria Math"/>
                        </a:rPr>
                        <m:t>𝒔𝒖𝒃𝒏𝒆𝒕</m:t>
                      </m:r>
                    </m:oMath>
                  </m:oMathPara>
                </a14:m>
                <a:endParaRPr lang="en-US" sz="2000" b="1" i="1" dirty="0">
                  <a:latin typeface="Cambria Math"/>
                </a:endParaRPr>
              </a:p>
              <a:p>
                <a:pPr algn="ctr"/>
                <a14:m>
                  <m:oMathPara xmlns:m="http://schemas.openxmlformats.org/officeDocument/2006/math">
                    <m:oMathParaPr>
                      <m:jc m:val="centerGroup"/>
                    </m:oMathParaPr>
                    <m:oMath xmlns:m="http://schemas.openxmlformats.org/officeDocument/2006/math">
                      <m:r>
                        <a:rPr lang="en-US" sz="2000" b="1" i="1" smtClean="0">
                          <a:latin typeface="Cambria Math"/>
                        </a:rPr>
                        <m:t> </m:t>
                      </m:r>
                      <m:sSup>
                        <m:sSupPr>
                          <m:ctrlPr>
                            <a:rPr lang="en-US" sz="2000" b="1" i="1" smtClean="0">
                              <a:latin typeface="Cambria Math" panose="02040503050406030204" pitchFamily="18" charset="0"/>
                            </a:rPr>
                          </m:ctrlPr>
                        </m:sSupPr>
                        <m:e>
                          <m:r>
                            <a:rPr lang="en-US" sz="2000" b="1" i="1" smtClean="0">
                              <a:latin typeface="Cambria Math"/>
                            </a:rPr>
                            <m:t>𝟐</m:t>
                          </m:r>
                        </m:e>
                        <m:sup>
                          <m:r>
                            <a:rPr lang="en-US" sz="2000" b="1" i="1" smtClean="0">
                              <a:latin typeface="Cambria Math"/>
                            </a:rPr>
                            <m:t>𝟓</m:t>
                          </m:r>
                        </m:sup>
                      </m:sSup>
                      <m:r>
                        <a:rPr lang="en-US" sz="2000" b="1" i="1" smtClean="0">
                          <a:latin typeface="Cambria Math"/>
                        </a:rPr>
                        <m:t>−</m:t>
                      </m:r>
                      <m:r>
                        <a:rPr lang="en-US" sz="2000" b="1" i="1" smtClean="0">
                          <a:latin typeface="Cambria Math"/>
                        </a:rPr>
                        <m:t>𝟐</m:t>
                      </m:r>
                      <m:r>
                        <a:rPr lang="en-US" sz="2000" b="1" i="1" smtClean="0">
                          <a:latin typeface="Cambria Math"/>
                        </a:rPr>
                        <m:t>=</m:t>
                      </m:r>
                      <m:r>
                        <a:rPr lang="en-US" sz="2000" b="1" i="1" smtClean="0">
                          <a:latin typeface="Cambria Math"/>
                        </a:rPr>
                        <m:t>𝟑𝟎</m:t>
                      </m:r>
                    </m:oMath>
                  </m:oMathPara>
                </a14:m>
                <a:endParaRPr lang="en-US" sz="2000" b="1" dirty="0"/>
              </a:p>
            </p:txBody>
          </p:sp>
        </mc:Choice>
        <mc:Fallback xmlns="">
          <p:sp>
            <p:nvSpPr>
              <p:cNvPr id="18" name="Rectangle 17">
                <a:extLst>
                  <a:ext uri="{FF2B5EF4-FFF2-40B4-BE49-F238E27FC236}">
                    <a16:creationId xmlns:a16="http://schemas.microsoft.com/office/drawing/2014/main" id="{4E9B4256-2462-6166-B23E-C9F917AC5FDE}"/>
                  </a:ext>
                </a:extLst>
              </p:cNvPr>
              <p:cNvSpPr>
                <a:spLocks noRot="1" noChangeAspect="1" noMove="1" noResize="1" noEditPoints="1" noAdjustHandles="1" noChangeArrowheads="1" noChangeShapeType="1" noTextEdit="1"/>
              </p:cNvSpPr>
              <p:nvPr/>
            </p:nvSpPr>
            <p:spPr>
              <a:xfrm>
                <a:off x="1094177" y="5223358"/>
                <a:ext cx="4408364" cy="797930"/>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64036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5232202"/>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Subnetting</a:t>
            </a:r>
          </a:p>
        </p:txBody>
      </p:sp>
      <p:sp>
        <p:nvSpPr>
          <p:cNvPr id="2" name="Rectangle 1">
            <a:extLst>
              <a:ext uri="{FF2B5EF4-FFF2-40B4-BE49-F238E27FC236}">
                <a16:creationId xmlns:a16="http://schemas.microsoft.com/office/drawing/2014/main" id="{7EA2EA4C-C4C1-F0BE-45E6-74B8B9E3F2F1}"/>
              </a:ext>
            </a:extLst>
          </p:cNvPr>
          <p:cNvSpPr/>
          <p:nvPr/>
        </p:nvSpPr>
        <p:spPr>
          <a:xfrm>
            <a:off x="971600" y="817163"/>
            <a:ext cx="7344816" cy="707886"/>
          </a:xfrm>
          <a:prstGeom prst="rect">
            <a:avLst/>
          </a:prstGeom>
        </p:spPr>
        <p:txBody>
          <a:bodyPr wrap="square">
            <a:spAutoFit/>
          </a:bodyPr>
          <a:lstStyle/>
          <a:p>
            <a:r>
              <a:rPr lang="en-US" sz="2000" b="1" dirty="0"/>
              <a:t>Let's use IP address 192.168.10.44 with subnet mask 255.255.255.248 or /29.</a:t>
            </a:r>
          </a:p>
        </p:txBody>
      </p:sp>
      <p:pic>
        <p:nvPicPr>
          <p:cNvPr id="19" name="Picture 2">
            <a:extLst>
              <a:ext uri="{FF2B5EF4-FFF2-40B4-BE49-F238E27FC236}">
                <a16:creationId xmlns:a16="http://schemas.microsoft.com/office/drawing/2014/main" id="{40A4987F-6EE9-9836-8747-C2849480C7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1700808"/>
            <a:ext cx="47910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a:extLst>
              <a:ext uri="{FF2B5EF4-FFF2-40B4-BE49-F238E27FC236}">
                <a16:creationId xmlns:a16="http://schemas.microsoft.com/office/drawing/2014/main" id="{57C9C85E-5229-5D66-A948-139DD05E4DFB}"/>
              </a:ext>
            </a:extLst>
          </p:cNvPr>
          <p:cNvSpPr/>
          <p:nvPr/>
        </p:nvSpPr>
        <p:spPr>
          <a:xfrm>
            <a:off x="1259632" y="3290501"/>
            <a:ext cx="7198568" cy="369332"/>
          </a:xfrm>
          <a:prstGeom prst="rect">
            <a:avLst/>
          </a:prstGeom>
        </p:spPr>
        <p:txBody>
          <a:bodyPr wrap="square">
            <a:spAutoFit/>
          </a:bodyPr>
          <a:lstStyle/>
          <a:p>
            <a:r>
              <a:rPr lang="en-US" b="1" dirty="0"/>
              <a:t>Step 1: Convert to Binary and Find Subnet Address</a:t>
            </a:r>
          </a:p>
        </p:txBody>
      </p:sp>
      <p:pic>
        <p:nvPicPr>
          <p:cNvPr id="21" name="Picture 10" descr="Subnetting">
            <a:extLst>
              <a:ext uri="{FF2B5EF4-FFF2-40B4-BE49-F238E27FC236}">
                <a16:creationId xmlns:a16="http://schemas.microsoft.com/office/drawing/2014/main" id="{A17AE52A-57F0-E43A-A0D2-5C79679827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3577" y="3790831"/>
            <a:ext cx="8032750" cy="179020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5980C6DE-B9FB-1531-D675-40F789CC0084}"/>
              </a:ext>
            </a:extLst>
          </p:cNvPr>
          <p:cNvSpPr/>
          <p:nvPr/>
        </p:nvSpPr>
        <p:spPr>
          <a:xfrm>
            <a:off x="1619672" y="5733256"/>
            <a:ext cx="3519381" cy="369742"/>
          </a:xfrm>
          <a:prstGeom prst="rect">
            <a:avLst/>
          </a:prstGeom>
        </p:spPr>
        <p:txBody>
          <a:bodyPr wrap="square">
            <a:spAutoFit/>
          </a:bodyPr>
          <a:lstStyle/>
          <a:p>
            <a:r>
              <a:rPr lang="en-US" b="1" dirty="0"/>
              <a:t>Step 2: Find Host Range</a:t>
            </a:r>
          </a:p>
        </p:txBody>
      </p:sp>
    </p:spTree>
    <p:extLst>
      <p:ext uri="{BB962C8B-B14F-4D97-AF65-F5344CB8AC3E}">
        <p14:creationId xmlns:p14="http://schemas.microsoft.com/office/powerpoint/2010/main" val="738461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5232202"/>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Subnetting</a:t>
            </a:r>
          </a:p>
        </p:txBody>
      </p:sp>
      <p:pic>
        <p:nvPicPr>
          <p:cNvPr id="9" name="Picture 8">
            <a:extLst>
              <a:ext uri="{FF2B5EF4-FFF2-40B4-BE49-F238E27FC236}">
                <a16:creationId xmlns:a16="http://schemas.microsoft.com/office/drawing/2014/main" id="{14E5219A-2DDB-CD34-327E-C8E9BAA848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94" y="685800"/>
            <a:ext cx="10464006" cy="5429666"/>
          </a:xfrm>
          <a:prstGeom prst="rect">
            <a:avLst/>
          </a:prstGeom>
        </p:spPr>
      </p:pic>
    </p:spTree>
    <p:extLst>
      <p:ext uri="{BB962C8B-B14F-4D97-AF65-F5344CB8AC3E}">
        <p14:creationId xmlns:p14="http://schemas.microsoft.com/office/powerpoint/2010/main" val="4142202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5232202"/>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Subnetting</a:t>
            </a:r>
          </a:p>
        </p:txBody>
      </p:sp>
      <p:sp>
        <p:nvSpPr>
          <p:cNvPr id="2" name="Rectangle 1">
            <a:extLst>
              <a:ext uri="{FF2B5EF4-FFF2-40B4-BE49-F238E27FC236}">
                <a16:creationId xmlns:a16="http://schemas.microsoft.com/office/drawing/2014/main" id="{2A4B4CFC-DC69-019D-621C-E887DA456750}"/>
              </a:ext>
            </a:extLst>
          </p:cNvPr>
          <p:cNvSpPr/>
          <p:nvPr/>
        </p:nvSpPr>
        <p:spPr>
          <a:xfrm>
            <a:off x="1115616" y="987205"/>
            <a:ext cx="7056784" cy="646331"/>
          </a:xfrm>
          <a:prstGeom prst="rect">
            <a:avLst/>
          </a:prstGeom>
        </p:spPr>
        <p:txBody>
          <a:bodyPr wrap="square">
            <a:spAutoFit/>
          </a:bodyPr>
          <a:lstStyle/>
          <a:p>
            <a:r>
              <a:rPr lang="en-US" b="1" dirty="0"/>
              <a:t>Step 3: Calculate the Total Number of Subnets and Hosts Per Subnet</a:t>
            </a:r>
          </a:p>
          <a:p>
            <a:endParaRPr lang="en-US" b="1" dirty="0"/>
          </a:p>
        </p:txBody>
      </p:sp>
      <p:pic>
        <p:nvPicPr>
          <p:cNvPr id="15" name="Picture 14">
            <a:extLst>
              <a:ext uri="{FF2B5EF4-FFF2-40B4-BE49-F238E27FC236}">
                <a16:creationId xmlns:a16="http://schemas.microsoft.com/office/drawing/2014/main" id="{428FE0D1-16DC-B439-BE4C-777A458AF6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1633536"/>
            <a:ext cx="7972946" cy="5081492"/>
          </a:xfrm>
          <a:prstGeom prst="rect">
            <a:avLst/>
          </a:prstGeom>
        </p:spPr>
      </p:pic>
    </p:spTree>
    <p:extLst>
      <p:ext uri="{BB962C8B-B14F-4D97-AF65-F5344CB8AC3E}">
        <p14:creationId xmlns:p14="http://schemas.microsoft.com/office/powerpoint/2010/main" val="4055236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CIDR Notation</a:t>
            </a:r>
          </a:p>
        </p:txBody>
      </p:sp>
      <p:sp>
        <p:nvSpPr>
          <p:cNvPr id="2" name="Rectangle 1">
            <a:extLst>
              <a:ext uri="{FF2B5EF4-FFF2-40B4-BE49-F238E27FC236}">
                <a16:creationId xmlns:a16="http://schemas.microsoft.com/office/drawing/2014/main" id="{6CEB6296-1991-96A9-1128-A045D8047568}"/>
              </a:ext>
            </a:extLst>
          </p:cNvPr>
          <p:cNvSpPr/>
          <p:nvPr/>
        </p:nvSpPr>
        <p:spPr>
          <a:xfrm>
            <a:off x="442912" y="1052736"/>
            <a:ext cx="10072687"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CIDR (Classless Inter-Domain Routing) notation is a compact way to represent IP address ranges and subnet masks. </a:t>
            </a:r>
          </a:p>
          <a:p>
            <a:r>
              <a:rPr lang="en-US" dirty="0">
                <a:latin typeface="Times New Roman" panose="02020603050405020304" pitchFamily="18" charset="0"/>
                <a:cs typeface="Times New Roman" panose="02020603050405020304" pitchFamily="18" charset="0"/>
              </a:rPr>
              <a:t>CIDR notation consists of an IP address followed by a forward slash ("/") and a number, which represents the prefix length or subnet mask. Here's how CIDR notation works: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IP Address: </a:t>
            </a:r>
            <a:r>
              <a:rPr lang="en-US" dirty="0">
                <a:latin typeface="Times New Roman" panose="02020603050405020304" pitchFamily="18" charset="0"/>
                <a:cs typeface="Times New Roman" panose="02020603050405020304" pitchFamily="18" charset="0"/>
              </a:rPr>
              <a:t>This is the starting address of the network or subnet you want to represent. It's typically written in decimal format with four octets (e.g., 192.168.1.0).</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Forward Slash ("/"): </a:t>
            </a:r>
            <a:r>
              <a:rPr lang="en-US" dirty="0">
                <a:latin typeface="Times New Roman" panose="02020603050405020304" pitchFamily="18" charset="0"/>
                <a:cs typeface="Times New Roman" panose="02020603050405020304" pitchFamily="18" charset="0"/>
              </a:rPr>
              <a:t>This character separates the IP address from the prefix length or subnet mask.</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Prefix Length or Subnet Mask: </a:t>
            </a:r>
            <a:r>
              <a:rPr lang="en-US" dirty="0">
                <a:latin typeface="Times New Roman" panose="02020603050405020304" pitchFamily="18" charset="0"/>
                <a:cs typeface="Times New Roman" panose="02020603050405020304" pitchFamily="18" charset="0"/>
              </a:rPr>
              <a:t>The number following the forward slash indicates how many bits of the IP address are used for the network portion.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 CIDR notation, this is represented as the number of bits set to '1' in the subnet mask. For example, /24 means the first 24 bits are for the network portion, and the remaining bits are for host addresses.</a:t>
            </a:r>
          </a:p>
          <a:p>
            <a:endParaRPr lang="en-US" dirty="0"/>
          </a:p>
        </p:txBody>
      </p:sp>
    </p:spTree>
    <p:extLst>
      <p:ext uri="{BB962C8B-B14F-4D97-AF65-F5344CB8AC3E}">
        <p14:creationId xmlns:p14="http://schemas.microsoft.com/office/powerpoint/2010/main" val="3874241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CIDR Notation</a:t>
            </a:r>
          </a:p>
        </p:txBody>
      </p:sp>
      <p:sp>
        <p:nvSpPr>
          <p:cNvPr id="2" name="Rectangle 1">
            <a:extLst>
              <a:ext uri="{FF2B5EF4-FFF2-40B4-BE49-F238E27FC236}">
                <a16:creationId xmlns:a16="http://schemas.microsoft.com/office/drawing/2014/main" id="{A6B9B6D6-8237-93D5-C05B-52D816570CE1}"/>
              </a:ext>
            </a:extLst>
          </p:cNvPr>
          <p:cNvSpPr/>
          <p:nvPr/>
        </p:nvSpPr>
        <p:spPr>
          <a:xfrm>
            <a:off x="1066800" y="1371600"/>
            <a:ext cx="8534400" cy="3693319"/>
          </a:xfrm>
          <a:prstGeom prst="rect">
            <a:avLst/>
          </a:prstGeom>
        </p:spPr>
        <p:txBody>
          <a:bodyPr wrap="square">
            <a:spAutoFit/>
          </a:bodyPr>
          <a:lstStyle/>
          <a:p>
            <a:r>
              <a:rPr lang="en-US" dirty="0"/>
              <a:t>Here are some examples of CIDR notation:</a:t>
            </a:r>
          </a:p>
          <a:p>
            <a:endParaRPr lang="en-US" dirty="0"/>
          </a:p>
          <a:p>
            <a:r>
              <a:rPr lang="en-US" dirty="0"/>
              <a:t>192.168.1.0/24: This represents a network with a subnet mask of 255.255.255.0, where the first 24 bits are for the network, and the last 8 bits are for host addresses.</a:t>
            </a:r>
          </a:p>
          <a:p>
            <a:endParaRPr lang="en-US" dirty="0"/>
          </a:p>
          <a:p>
            <a:r>
              <a:rPr lang="en-US" dirty="0"/>
              <a:t>10.0.0.0/16: This represents a network with a subnet mask of 255.255.0.0, where the first 16 bits are for the network, and the remaining 16 bits are for host addresses.</a:t>
            </a:r>
          </a:p>
          <a:p>
            <a:endParaRPr lang="en-US" dirty="0"/>
          </a:p>
          <a:p>
            <a:r>
              <a:rPr lang="en-US" dirty="0"/>
              <a:t>172.16.0.0/12: This represents a network with a subnet mask of 255.240.0.0, where the first 12 bits are for the network, and the remaining 20 bits are for host addresses</a:t>
            </a:r>
          </a:p>
        </p:txBody>
      </p:sp>
    </p:spTree>
    <p:extLst>
      <p:ext uri="{BB962C8B-B14F-4D97-AF65-F5344CB8AC3E}">
        <p14:creationId xmlns:p14="http://schemas.microsoft.com/office/powerpoint/2010/main" val="2686093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IPv6 </a:t>
            </a:r>
          </a:p>
        </p:txBody>
      </p:sp>
      <p:sp>
        <p:nvSpPr>
          <p:cNvPr id="9" name="TextBox 8">
            <a:extLst>
              <a:ext uri="{FF2B5EF4-FFF2-40B4-BE49-F238E27FC236}">
                <a16:creationId xmlns:a16="http://schemas.microsoft.com/office/drawing/2014/main" id="{D6E10418-B3C1-B612-ABE9-DB55966BE802}"/>
              </a:ext>
            </a:extLst>
          </p:cNvPr>
          <p:cNvSpPr txBox="1"/>
          <p:nvPr/>
        </p:nvSpPr>
        <p:spPr>
          <a:xfrm>
            <a:off x="683568" y="1268760"/>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itchFamily="18" charset="0"/>
                <a:cs typeface="Times New Roman" pitchFamily="18" charset="0"/>
              </a:rPr>
              <a:t>Objective</a:t>
            </a:r>
            <a:r>
              <a:rPr lang="en-US" dirty="0">
                <a:latin typeface="Times New Roman" pitchFamily="18" charset="0"/>
                <a:cs typeface="Times New Roman" pitchFamily="18" charset="0"/>
              </a:rPr>
              <a:t>: Study about basic concept of IPv6 and  its function</a:t>
            </a:r>
          </a:p>
        </p:txBody>
      </p:sp>
      <p:sp>
        <p:nvSpPr>
          <p:cNvPr id="15" name="Rectangle 14">
            <a:extLst>
              <a:ext uri="{FF2B5EF4-FFF2-40B4-BE49-F238E27FC236}">
                <a16:creationId xmlns:a16="http://schemas.microsoft.com/office/drawing/2014/main" id="{D0268D22-1E17-48F5-1E62-552B61569CD2}"/>
              </a:ext>
            </a:extLst>
          </p:cNvPr>
          <p:cNvSpPr/>
          <p:nvPr/>
        </p:nvSpPr>
        <p:spPr>
          <a:xfrm>
            <a:off x="395535" y="2276872"/>
            <a:ext cx="10615869" cy="1107996"/>
          </a:xfrm>
          <a:prstGeom prst="rect">
            <a:avLst/>
          </a:prstGeom>
        </p:spPr>
        <p:txBody>
          <a:bodyPr wrap="square">
            <a:spAutoFit/>
          </a:bodyPr>
          <a:lstStyle/>
          <a:p>
            <a:r>
              <a:rPr lang="en-US" sz="2200" dirty="0">
                <a:effectLst>
                  <a:outerShdw blurRad="38100" dist="38100" dir="2700000" algn="tl">
                    <a:srgbClr val="C0C0C0"/>
                  </a:outerShdw>
                </a:effectLst>
              </a:rPr>
              <a:t>Despite all short-term solutions, address depletion is still a long-term problem for the Internet. This and other problems in the IP protocol itself have been the motivation for IPv6</a:t>
            </a:r>
            <a:endParaRPr lang="en-IN" sz="2200" dirty="0"/>
          </a:p>
        </p:txBody>
      </p:sp>
      <p:sp>
        <p:nvSpPr>
          <p:cNvPr id="17" name="Rectangle 11">
            <a:extLst>
              <a:ext uri="{FF2B5EF4-FFF2-40B4-BE49-F238E27FC236}">
                <a16:creationId xmlns:a16="http://schemas.microsoft.com/office/drawing/2014/main" id="{A56EA415-34A3-0AB1-D360-2CA210D7302A}"/>
              </a:ext>
            </a:extLst>
          </p:cNvPr>
          <p:cNvSpPr>
            <a:spLocks noChangeArrowheads="1"/>
          </p:cNvSpPr>
          <p:nvPr/>
        </p:nvSpPr>
        <p:spPr bwMode="auto">
          <a:xfrm>
            <a:off x="467544" y="3717032"/>
            <a:ext cx="8077200" cy="430887"/>
          </a:xfrm>
          <a:prstGeom prst="rect">
            <a:avLst/>
          </a:prstGeom>
          <a:solidFill>
            <a:srgbClr val="99FF33"/>
          </a:solidFill>
          <a:ln w="76200" algn="ctr">
            <a:noFill/>
            <a:miter lim="800000"/>
            <a:headEnd/>
            <a:tailEnd/>
          </a:ln>
        </p:spPr>
        <p:txBody>
          <a:bodyPr>
            <a:spAutoFit/>
          </a:bodyPr>
          <a:lstStyle/>
          <a:p>
            <a:pPr algn="ctr"/>
            <a:r>
              <a:rPr lang="en-US" sz="2200" baseline="0" dirty="0"/>
              <a:t>An IPv6 address is 128 bits long.</a:t>
            </a:r>
          </a:p>
        </p:txBody>
      </p:sp>
      <p:pic>
        <p:nvPicPr>
          <p:cNvPr id="18" name="Picture 7">
            <a:extLst>
              <a:ext uri="{FF2B5EF4-FFF2-40B4-BE49-F238E27FC236}">
                <a16:creationId xmlns:a16="http://schemas.microsoft.com/office/drawing/2014/main" id="{44F78DE7-08AD-BD34-684C-2B954533F374}"/>
              </a:ext>
            </a:extLst>
          </p:cNvPr>
          <p:cNvPicPr>
            <a:picLocks noChangeAspect="1" noChangeArrowheads="1"/>
          </p:cNvPicPr>
          <p:nvPr/>
        </p:nvPicPr>
        <p:blipFill>
          <a:blip r:embed="rId6" cstate="print"/>
          <a:srcRect/>
          <a:stretch>
            <a:fillRect/>
          </a:stretch>
        </p:blipFill>
        <p:spPr bwMode="auto">
          <a:xfrm>
            <a:off x="539552" y="4437112"/>
            <a:ext cx="7989888" cy="1754187"/>
          </a:xfrm>
          <a:prstGeom prst="rect">
            <a:avLst/>
          </a:prstGeom>
          <a:noFill/>
          <a:ln w="9525">
            <a:noFill/>
            <a:miter lim="800000"/>
            <a:headEnd/>
            <a:tailEnd/>
          </a:ln>
        </p:spPr>
      </p:pic>
    </p:spTree>
    <p:extLst>
      <p:ext uri="{BB962C8B-B14F-4D97-AF65-F5344CB8AC3E}">
        <p14:creationId xmlns:p14="http://schemas.microsoft.com/office/powerpoint/2010/main" val="1452151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438400" y="118661"/>
            <a:ext cx="8610464" cy="828757"/>
            <a:chOff x="2857498" y="0"/>
            <a:chExt cx="7844031" cy="827532"/>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87584"/>
              <a:ext cx="7772400" cy="598215"/>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17" name="TextBox 16">
            <a:extLst>
              <a:ext uri="{FF2B5EF4-FFF2-40B4-BE49-F238E27FC236}">
                <a16:creationId xmlns:a16="http://schemas.microsoft.com/office/drawing/2014/main" id="{09B1CDC8-ED95-CEBF-0CCB-1BD2FB43CDF1}"/>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IPv6 </a:t>
            </a:r>
          </a:p>
        </p:txBody>
      </p:sp>
      <p:sp>
        <p:nvSpPr>
          <p:cNvPr id="18" name="Text Box 4">
            <a:extLst>
              <a:ext uri="{FF2B5EF4-FFF2-40B4-BE49-F238E27FC236}">
                <a16:creationId xmlns:a16="http://schemas.microsoft.com/office/drawing/2014/main" id="{91BB5873-664B-6502-5BF5-FF15DFABC517}"/>
              </a:ext>
            </a:extLst>
          </p:cNvPr>
          <p:cNvSpPr txBox="1">
            <a:spLocks noChangeArrowheads="1"/>
          </p:cNvSpPr>
          <p:nvPr/>
        </p:nvSpPr>
        <p:spPr bwMode="auto">
          <a:xfrm>
            <a:off x="500034" y="1600200"/>
            <a:ext cx="7577166" cy="430887"/>
          </a:xfrm>
          <a:prstGeom prst="rect">
            <a:avLst/>
          </a:prstGeom>
          <a:noFill/>
          <a:ln w="9525">
            <a:noFill/>
            <a:miter lim="800000"/>
            <a:headEnd/>
            <a:tailEnd/>
          </a:ln>
        </p:spPr>
        <p:txBody>
          <a:bodyPr wrap="square">
            <a:spAutoFit/>
          </a:bodyPr>
          <a:lstStyle/>
          <a:p>
            <a:r>
              <a:rPr lang="en-US" sz="2200" baseline="0" dirty="0">
                <a:latin typeface="+mj-lt"/>
              </a:rPr>
              <a:t>IPv6 address in binary and hexadecimal colon notation</a:t>
            </a:r>
          </a:p>
        </p:txBody>
      </p:sp>
      <p:pic>
        <p:nvPicPr>
          <p:cNvPr id="19" name="Picture 6">
            <a:extLst>
              <a:ext uri="{FF2B5EF4-FFF2-40B4-BE49-F238E27FC236}">
                <a16:creationId xmlns:a16="http://schemas.microsoft.com/office/drawing/2014/main" id="{4D7497B3-248E-8C48-55C5-6CE2606093B3}"/>
              </a:ext>
            </a:extLst>
          </p:cNvPr>
          <p:cNvPicPr>
            <a:picLocks noChangeAspect="1" noChangeArrowheads="1"/>
          </p:cNvPicPr>
          <p:nvPr/>
        </p:nvPicPr>
        <p:blipFill>
          <a:blip r:embed="rId6" cstate="print"/>
          <a:srcRect/>
          <a:stretch>
            <a:fillRect/>
          </a:stretch>
        </p:blipFill>
        <p:spPr bwMode="auto">
          <a:xfrm>
            <a:off x="714348" y="2362926"/>
            <a:ext cx="8277252" cy="2383720"/>
          </a:xfrm>
          <a:prstGeom prst="rect">
            <a:avLst/>
          </a:prstGeom>
          <a:noFill/>
          <a:ln w="9525">
            <a:noFill/>
            <a:miter lim="800000"/>
            <a:headEnd/>
            <a:tailEnd/>
          </a:ln>
        </p:spPr>
      </p:pic>
    </p:spTree>
    <p:extLst>
      <p:ext uri="{BB962C8B-B14F-4D97-AF65-F5344CB8AC3E}">
        <p14:creationId xmlns:p14="http://schemas.microsoft.com/office/powerpoint/2010/main" val="244906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438400" y="118661"/>
            <a:ext cx="8610464" cy="828757"/>
            <a:chOff x="2857498" y="0"/>
            <a:chExt cx="7844031" cy="827532"/>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87584"/>
              <a:ext cx="7772400" cy="598215"/>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17" name="TextBox 16">
            <a:extLst>
              <a:ext uri="{FF2B5EF4-FFF2-40B4-BE49-F238E27FC236}">
                <a16:creationId xmlns:a16="http://schemas.microsoft.com/office/drawing/2014/main" id="{09B1CDC8-ED95-CEBF-0CCB-1BD2FB43CDF1}"/>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IPv6 Address</a:t>
            </a:r>
          </a:p>
        </p:txBody>
      </p:sp>
      <p:sp>
        <p:nvSpPr>
          <p:cNvPr id="2" name="Rectangle 9">
            <a:extLst>
              <a:ext uri="{FF2B5EF4-FFF2-40B4-BE49-F238E27FC236}">
                <a16:creationId xmlns:a16="http://schemas.microsoft.com/office/drawing/2014/main" id="{49ED2896-19B0-FC9B-BF58-D584DA966B05}"/>
              </a:ext>
            </a:extLst>
          </p:cNvPr>
          <p:cNvSpPr>
            <a:spLocks noChangeArrowheads="1"/>
          </p:cNvSpPr>
          <p:nvPr/>
        </p:nvSpPr>
        <p:spPr bwMode="auto">
          <a:xfrm>
            <a:off x="457200" y="1214422"/>
            <a:ext cx="8686800" cy="430887"/>
          </a:xfrm>
          <a:prstGeom prst="rect">
            <a:avLst/>
          </a:prstGeom>
          <a:solidFill>
            <a:schemeClr val="bg1"/>
          </a:solidFill>
          <a:ln w="9525">
            <a:noFill/>
            <a:miter lim="800000"/>
            <a:headEnd/>
            <a:tailEnd/>
          </a:ln>
        </p:spPr>
        <p:txBody>
          <a:bodyPr>
            <a:spAutoFit/>
          </a:bodyPr>
          <a:lstStyle/>
          <a:p>
            <a:pPr algn="just"/>
            <a:r>
              <a:rPr lang="en-US" sz="2200" baseline="0" dirty="0">
                <a:latin typeface="+mj-lt"/>
              </a:rPr>
              <a:t>Expand the address 0:15::1:12:1213 to its original.</a:t>
            </a:r>
          </a:p>
        </p:txBody>
      </p:sp>
      <p:sp>
        <p:nvSpPr>
          <p:cNvPr id="7" name="Rectangle 11">
            <a:extLst>
              <a:ext uri="{FF2B5EF4-FFF2-40B4-BE49-F238E27FC236}">
                <a16:creationId xmlns:a16="http://schemas.microsoft.com/office/drawing/2014/main" id="{E381D15D-865F-96C2-D29F-9E137EBC3014}"/>
              </a:ext>
            </a:extLst>
          </p:cNvPr>
          <p:cNvSpPr>
            <a:spLocks noChangeArrowheads="1"/>
          </p:cNvSpPr>
          <p:nvPr/>
        </p:nvSpPr>
        <p:spPr bwMode="auto">
          <a:xfrm>
            <a:off x="500034" y="1752600"/>
            <a:ext cx="8339166" cy="1785104"/>
          </a:xfrm>
          <a:prstGeom prst="rect">
            <a:avLst/>
          </a:prstGeom>
          <a:solidFill>
            <a:schemeClr val="bg1"/>
          </a:solidFill>
          <a:ln w="9525">
            <a:noFill/>
            <a:miter lim="800000"/>
            <a:headEnd/>
            <a:tailEnd/>
          </a:ln>
        </p:spPr>
        <p:txBody>
          <a:bodyPr wrap="square">
            <a:spAutoFit/>
          </a:bodyPr>
          <a:lstStyle/>
          <a:p>
            <a:pPr algn="just"/>
            <a:r>
              <a:rPr lang="en-US" sz="2200" baseline="0" dirty="0">
                <a:solidFill>
                  <a:schemeClr val="hlink"/>
                </a:solidFill>
                <a:latin typeface="+mj-lt"/>
              </a:rPr>
              <a:t>Solution</a:t>
            </a:r>
          </a:p>
          <a:p>
            <a:pPr algn="just"/>
            <a:r>
              <a:rPr lang="en-US" sz="2200" baseline="0" dirty="0">
                <a:latin typeface="+mj-lt"/>
              </a:rPr>
              <a:t>We first need to align the left side of the double colon to the left of the original pattern and the right side of the double colon to the right of the original pattern to find how many 0s we need to replace the double colon.</a:t>
            </a:r>
          </a:p>
        </p:txBody>
      </p:sp>
      <p:pic>
        <p:nvPicPr>
          <p:cNvPr id="9" name="Picture 12">
            <a:extLst>
              <a:ext uri="{FF2B5EF4-FFF2-40B4-BE49-F238E27FC236}">
                <a16:creationId xmlns:a16="http://schemas.microsoft.com/office/drawing/2014/main" id="{FAFCEEC5-CC23-10EB-D8BB-8D58ECB60B94}"/>
              </a:ext>
            </a:extLst>
          </p:cNvPr>
          <p:cNvPicPr>
            <a:picLocks noChangeAspect="1" noChangeArrowheads="1"/>
          </p:cNvPicPr>
          <p:nvPr/>
        </p:nvPicPr>
        <p:blipFill>
          <a:blip r:embed="rId6" cstate="print"/>
          <a:srcRect/>
          <a:stretch>
            <a:fillRect/>
          </a:stretch>
        </p:blipFill>
        <p:spPr bwMode="auto">
          <a:xfrm>
            <a:off x="1345072" y="3785999"/>
            <a:ext cx="5138737" cy="647700"/>
          </a:xfrm>
          <a:prstGeom prst="rect">
            <a:avLst/>
          </a:prstGeom>
          <a:noFill/>
          <a:ln w="57150" cmpd="thickThin">
            <a:solidFill>
              <a:schemeClr val="folHlink"/>
            </a:solidFill>
            <a:miter lim="800000"/>
            <a:headEnd/>
            <a:tailEnd/>
          </a:ln>
        </p:spPr>
      </p:pic>
      <p:sp>
        <p:nvSpPr>
          <p:cNvPr id="15" name="Rectangle 13">
            <a:extLst>
              <a:ext uri="{FF2B5EF4-FFF2-40B4-BE49-F238E27FC236}">
                <a16:creationId xmlns:a16="http://schemas.microsoft.com/office/drawing/2014/main" id="{94B86988-33A4-2082-1119-283A33A05DED}"/>
              </a:ext>
            </a:extLst>
          </p:cNvPr>
          <p:cNvSpPr>
            <a:spLocks noChangeArrowheads="1"/>
          </p:cNvSpPr>
          <p:nvPr/>
        </p:nvSpPr>
        <p:spPr bwMode="auto">
          <a:xfrm>
            <a:off x="457200" y="5000636"/>
            <a:ext cx="8686800" cy="430887"/>
          </a:xfrm>
          <a:prstGeom prst="rect">
            <a:avLst/>
          </a:prstGeom>
          <a:solidFill>
            <a:schemeClr val="bg1"/>
          </a:solidFill>
          <a:ln w="9525">
            <a:noFill/>
            <a:miter lim="800000"/>
            <a:headEnd/>
            <a:tailEnd/>
          </a:ln>
        </p:spPr>
        <p:txBody>
          <a:bodyPr>
            <a:spAutoFit/>
          </a:bodyPr>
          <a:lstStyle/>
          <a:p>
            <a:pPr algn="just"/>
            <a:r>
              <a:rPr lang="en-US" sz="2200" baseline="0" dirty="0">
                <a:latin typeface="+mj-lt"/>
              </a:rPr>
              <a:t>This means that the original address is.</a:t>
            </a:r>
          </a:p>
        </p:txBody>
      </p:sp>
      <p:pic>
        <p:nvPicPr>
          <p:cNvPr id="20" name="Picture 14">
            <a:extLst>
              <a:ext uri="{FF2B5EF4-FFF2-40B4-BE49-F238E27FC236}">
                <a16:creationId xmlns:a16="http://schemas.microsoft.com/office/drawing/2014/main" id="{57CDC03B-4CFA-1B18-44CB-E6EEA4D688B0}"/>
              </a:ext>
            </a:extLst>
          </p:cNvPr>
          <p:cNvPicPr>
            <a:picLocks noChangeAspect="1" noChangeArrowheads="1"/>
          </p:cNvPicPr>
          <p:nvPr/>
        </p:nvPicPr>
        <p:blipFill>
          <a:blip r:embed="rId7" cstate="print"/>
          <a:srcRect/>
          <a:stretch>
            <a:fillRect/>
          </a:stretch>
        </p:blipFill>
        <p:spPr bwMode="auto">
          <a:xfrm>
            <a:off x="2020888" y="5799138"/>
            <a:ext cx="5102225" cy="296862"/>
          </a:xfrm>
          <a:prstGeom prst="rect">
            <a:avLst/>
          </a:prstGeom>
          <a:noFill/>
          <a:ln w="57150" cmpd="thickThin">
            <a:solidFill>
              <a:schemeClr val="folHlink"/>
            </a:solidFill>
            <a:miter lim="800000"/>
            <a:headEnd/>
            <a:tailEnd/>
          </a:ln>
        </p:spPr>
      </p:pic>
    </p:spTree>
    <p:extLst>
      <p:ext uri="{BB962C8B-B14F-4D97-AF65-F5344CB8AC3E}">
        <p14:creationId xmlns:p14="http://schemas.microsoft.com/office/powerpoint/2010/main" val="111362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64228" y="119887"/>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5</a:t>
            </a:fld>
            <a:endParaRPr lang="en-IN" spc="-50" dirty="0"/>
          </a:p>
        </p:txBody>
      </p:sp>
      <p:sp>
        <p:nvSpPr>
          <p:cNvPr id="18" name="Title 17">
            <a:extLst>
              <a:ext uri="{FF2B5EF4-FFF2-40B4-BE49-F238E27FC236}">
                <a16:creationId xmlns:a16="http://schemas.microsoft.com/office/drawing/2014/main" id="{48AAF331-DEB5-BF52-2F3B-0023A84F029F}"/>
              </a:ext>
            </a:extLst>
          </p:cNvPr>
          <p:cNvSpPr>
            <a:spLocks noGrp="1"/>
          </p:cNvSpPr>
          <p:nvPr>
            <p:ph type="title"/>
          </p:nvPr>
        </p:nvSpPr>
        <p:spPr>
          <a:xfrm>
            <a:off x="3962400" y="205867"/>
            <a:ext cx="3810000" cy="800219"/>
          </a:xfrm>
        </p:spPr>
        <p:txBody>
          <a:bodyPr/>
          <a:lstStyle/>
          <a:p>
            <a:pPr algn="ctr"/>
            <a:r>
              <a:rPr lang="en-US" sz="2400" b="1" dirty="0">
                <a:latin typeface="Times New Roman" panose="02020603050405020304" pitchFamily="18" charset="0"/>
                <a:cs typeface="Times New Roman" panose="02020603050405020304" pitchFamily="18" charset="0"/>
              </a:rPr>
              <a:t>Course Objective</a:t>
            </a:r>
            <a:br>
              <a:rPr lang="en-US" sz="2800" b="1" dirty="0"/>
            </a:br>
            <a:endParaRPr lang="en-IN" b="1" dirty="0"/>
          </a:p>
        </p:txBody>
      </p:sp>
      <p:sp>
        <p:nvSpPr>
          <p:cNvPr id="9" name="TextBox 8">
            <a:extLst>
              <a:ext uri="{FF2B5EF4-FFF2-40B4-BE49-F238E27FC236}">
                <a16:creationId xmlns:a16="http://schemas.microsoft.com/office/drawing/2014/main" id="{18F70F22-47C3-BF4B-04A5-74C752305210}"/>
              </a:ext>
            </a:extLst>
          </p:cNvPr>
          <p:cNvSpPr txBox="1"/>
          <p:nvPr/>
        </p:nvSpPr>
        <p:spPr>
          <a:xfrm>
            <a:off x="685799" y="1295400"/>
            <a:ext cx="9422459" cy="369331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course objectives for a computer networks course are designed to ensure that students acquire a deep understanding of networking concepts and practical skills relevant to the field.</a:t>
            </a:r>
          </a:p>
          <a:p>
            <a:pPr algn="just">
              <a:lnSpc>
                <a:spcPct val="150000"/>
              </a:lnSpc>
            </a:pPr>
            <a:r>
              <a:rPr lang="en-US" dirty="0">
                <a:latin typeface="Times New Roman" panose="02020603050405020304" pitchFamily="18" charset="0"/>
                <a:cs typeface="Times New Roman" panose="02020603050405020304" pitchFamily="18" charset="0"/>
              </a:rPr>
              <a:t>Understand fundamental networking concepts, terminology, and protocols. Recognize the significance of computer networks in modern technology. Understand the functionalities and protocols associated with each layer. Understand the roles of various network devices such as routers, switches, hubs, and access points. Learn about common network security threats and mitigation techniques. Understand encryption, firewalls, intrusion detection/prevention systems, and VPNs. Understand the impact of emerging technologies on network design and management.</a:t>
            </a:r>
          </a:p>
          <a:p>
            <a:r>
              <a:rPr lang="en-US" dirty="0"/>
              <a:t> </a:t>
            </a:r>
            <a:endParaRPr lang="en-IN" dirty="0"/>
          </a:p>
        </p:txBody>
      </p:sp>
    </p:spTree>
    <p:extLst>
      <p:ext uri="{BB962C8B-B14F-4D97-AF65-F5344CB8AC3E}">
        <p14:creationId xmlns:p14="http://schemas.microsoft.com/office/powerpoint/2010/main" val="549525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IPv6 Address</a:t>
            </a:r>
          </a:p>
        </p:txBody>
      </p:sp>
      <p:sp>
        <p:nvSpPr>
          <p:cNvPr id="15" name="Text Box 4">
            <a:extLst>
              <a:ext uri="{FF2B5EF4-FFF2-40B4-BE49-F238E27FC236}">
                <a16:creationId xmlns:a16="http://schemas.microsoft.com/office/drawing/2014/main" id="{270256AB-FD43-2985-190B-35DA79A382ED}"/>
              </a:ext>
            </a:extLst>
          </p:cNvPr>
          <p:cNvSpPr txBox="1">
            <a:spLocks noChangeArrowheads="1"/>
          </p:cNvSpPr>
          <p:nvPr/>
        </p:nvSpPr>
        <p:spPr bwMode="auto">
          <a:xfrm>
            <a:off x="500034" y="1714488"/>
            <a:ext cx="6938118" cy="461665"/>
          </a:xfrm>
          <a:prstGeom prst="rect">
            <a:avLst/>
          </a:prstGeom>
          <a:noFill/>
          <a:ln w="9525">
            <a:noFill/>
            <a:miter lim="800000"/>
            <a:headEnd/>
            <a:tailEnd/>
          </a:ln>
        </p:spPr>
        <p:txBody>
          <a:bodyPr wrap="none">
            <a:spAutoFit/>
          </a:bodyPr>
          <a:lstStyle/>
          <a:p>
            <a:r>
              <a:rPr lang="en-US" sz="2400" baseline="0" dirty="0"/>
              <a:t>IPv6 address in binary and hexadecimal colon notation</a:t>
            </a:r>
          </a:p>
        </p:txBody>
      </p:sp>
      <p:pic>
        <p:nvPicPr>
          <p:cNvPr id="17" name="Picture 6">
            <a:extLst>
              <a:ext uri="{FF2B5EF4-FFF2-40B4-BE49-F238E27FC236}">
                <a16:creationId xmlns:a16="http://schemas.microsoft.com/office/drawing/2014/main" id="{F054FC7F-95C2-FA4A-B5F7-663B168E9C76}"/>
              </a:ext>
            </a:extLst>
          </p:cNvPr>
          <p:cNvPicPr>
            <a:picLocks noChangeAspect="1" noChangeArrowheads="1"/>
          </p:cNvPicPr>
          <p:nvPr/>
        </p:nvPicPr>
        <p:blipFill>
          <a:blip r:embed="rId6" cstate="print"/>
          <a:srcRect/>
          <a:stretch>
            <a:fillRect/>
          </a:stretch>
        </p:blipFill>
        <p:spPr bwMode="auto">
          <a:xfrm>
            <a:off x="714348" y="2643182"/>
            <a:ext cx="7304088" cy="2103464"/>
          </a:xfrm>
          <a:prstGeom prst="rect">
            <a:avLst/>
          </a:prstGeom>
          <a:noFill/>
          <a:ln w="9525">
            <a:noFill/>
            <a:miter lim="800000"/>
            <a:headEnd/>
            <a:tailEnd/>
          </a:ln>
        </p:spPr>
      </p:pic>
    </p:spTree>
    <p:extLst>
      <p:ext uri="{BB962C8B-B14F-4D97-AF65-F5344CB8AC3E}">
        <p14:creationId xmlns:p14="http://schemas.microsoft.com/office/powerpoint/2010/main" val="188047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IPv6 Address</a:t>
            </a:r>
          </a:p>
        </p:txBody>
      </p:sp>
      <p:pic>
        <p:nvPicPr>
          <p:cNvPr id="2" name="Picture 10">
            <a:extLst>
              <a:ext uri="{FF2B5EF4-FFF2-40B4-BE49-F238E27FC236}">
                <a16:creationId xmlns:a16="http://schemas.microsoft.com/office/drawing/2014/main" id="{FA36768A-88D6-C634-68AF-0E257F8B26CB}"/>
              </a:ext>
            </a:extLst>
          </p:cNvPr>
          <p:cNvPicPr>
            <a:picLocks noChangeAspect="1" noChangeArrowheads="1"/>
          </p:cNvPicPr>
          <p:nvPr/>
        </p:nvPicPr>
        <p:blipFill>
          <a:blip r:embed="rId6" cstate="print"/>
          <a:srcRect/>
          <a:stretch>
            <a:fillRect/>
          </a:stretch>
        </p:blipFill>
        <p:spPr bwMode="auto">
          <a:xfrm>
            <a:off x="685800" y="1600200"/>
            <a:ext cx="8305800" cy="2363788"/>
          </a:xfrm>
          <a:prstGeom prst="rect">
            <a:avLst/>
          </a:prstGeom>
          <a:noFill/>
          <a:ln w="9525">
            <a:noFill/>
            <a:miter lim="800000"/>
            <a:headEnd/>
            <a:tailEnd/>
          </a:ln>
          <a:effectLst/>
        </p:spPr>
      </p:pic>
    </p:spTree>
    <p:extLst>
      <p:ext uri="{BB962C8B-B14F-4D97-AF65-F5344CB8AC3E}">
        <p14:creationId xmlns:p14="http://schemas.microsoft.com/office/powerpoint/2010/main" val="2815103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Routing</a:t>
            </a:r>
          </a:p>
        </p:txBody>
      </p:sp>
      <p:sp>
        <p:nvSpPr>
          <p:cNvPr id="18" name="TextBox 17">
            <a:extLst>
              <a:ext uri="{FF2B5EF4-FFF2-40B4-BE49-F238E27FC236}">
                <a16:creationId xmlns:a16="http://schemas.microsoft.com/office/drawing/2014/main" id="{3AF9A4B9-AB4E-B6F2-E138-3D0BFDF02742}"/>
              </a:ext>
            </a:extLst>
          </p:cNvPr>
          <p:cNvSpPr txBox="1"/>
          <p:nvPr/>
        </p:nvSpPr>
        <p:spPr>
          <a:xfrm>
            <a:off x="761999" y="1371600"/>
            <a:ext cx="10286861" cy="923330"/>
          </a:xfrm>
          <a:prstGeom prst="rect">
            <a:avLst/>
          </a:prstGeom>
          <a:noFill/>
        </p:spPr>
        <p:txBody>
          <a:bodyPr wrap="square">
            <a:spAutoFit/>
          </a:bodyPr>
          <a:lstStyle/>
          <a:p>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Routing refers to the process of directing a data packet from one node to another. It is an autonomous process handled by the network devices to direct a data packet to its intended destination. Note that, the node here refers to a </a:t>
            </a:r>
            <a:r>
              <a:rPr lang="en-US" b="0" i="0" u="sng" dirty="0">
                <a:effectLst/>
                <a:highlight>
                  <a:srgbClr val="FFFFFF"/>
                </a:highlight>
                <a:latin typeface="Times New Roman" panose="02020603050405020304" pitchFamily="18" charset="0"/>
                <a:cs typeface="Times New Roman" panose="02020603050405020304" pitchFamily="18" charset="0"/>
              </a:rPr>
              <a:t>network device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called – ‘</a:t>
            </a:r>
            <a:r>
              <a:rPr lang="en-US" b="0" i="0" u="sng" dirty="0">
                <a:effectLst/>
                <a:highlight>
                  <a:srgbClr val="FFFFFF"/>
                </a:highlight>
                <a:latin typeface="Times New Roman" panose="02020603050405020304" pitchFamily="18" charset="0"/>
                <a:cs typeface="Times New Roman" panose="02020603050405020304" pitchFamily="18" charset="0"/>
              </a:rPr>
              <a:t>Router</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A2181384-97CC-A7F9-18DA-DC4134697012}"/>
              </a:ext>
            </a:extLst>
          </p:cNvPr>
          <p:cNvPicPr>
            <a:picLocks noChangeAspect="1"/>
          </p:cNvPicPr>
          <p:nvPr/>
        </p:nvPicPr>
        <p:blipFill>
          <a:blip r:embed="rId6"/>
          <a:stretch>
            <a:fillRect/>
          </a:stretch>
        </p:blipFill>
        <p:spPr>
          <a:xfrm>
            <a:off x="761998" y="2900131"/>
            <a:ext cx="10501139" cy="2564498"/>
          </a:xfrm>
          <a:prstGeom prst="rect">
            <a:avLst/>
          </a:prstGeom>
        </p:spPr>
      </p:pic>
    </p:spTree>
    <p:extLst>
      <p:ext uri="{BB962C8B-B14F-4D97-AF65-F5344CB8AC3E}">
        <p14:creationId xmlns:p14="http://schemas.microsoft.com/office/powerpoint/2010/main" val="1700647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Type of Routing</a:t>
            </a:r>
          </a:p>
        </p:txBody>
      </p:sp>
      <p:pic>
        <p:nvPicPr>
          <p:cNvPr id="1026" name="Picture 2">
            <a:extLst>
              <a:ext uri="{FF2B5EF4-FFF2-40B4-BE49-F238E27FC236}">
                <a16:creationId xmlns:a16="http://schemas.microsoft.com/office/drawing/2014/main" id="{2876B3D4-97FF-3AAF-6545-E6EEBA868A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8723" y="712713"/>
            <a:ext cx="5153025" cy="23526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D4744CD-3AF3-C612-A0C8-C2B5FEB7C870}"/>
              </a:ext>
            </a:extLst>
          </p:cNvPr>
          <p:cNvSpPr txBox="1"/>
          <p:nvPr/>
        </p:nvSpPr>
        <p:spPr>
          <a:xfrm>
            <a:off x="833438" y="3581400"/>
            <a:ext cx="9982200" cy="2308324"/>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1. Static Routing</a:t>
            </a:r>
          </a:p>
          <a:p>
            <a:pPr algn="just" rtl="0" fontAlgn="base"/>
            <a:r>
              <a:rPr lang="en-US" b="0" i="0" dirty="0">
                <a:solidFill>
                  <a:srgbClr val="273239"/>
                </a:solidFill>
                <a:effectLst/>
                <a:highlight>
                  <a:srgbClr val="FFFFFF"/>
                </a:highlight>
                <a:latin typeface="Nunito" pitchFamily="2" charset="0"/>
              </a:rPr>
              <a:t>Static routing is also called as “non-adaptive routing”. In this, routing configuration is done manually by the network administrator.</a:t>
            </a:r>
          </a:p>
          <a:p>
            <a:pPr algn="just" rtl="0" fontAlgn="base"/>
            <a:r>
              <a:rPr lang="en-US" b="1" i="0" dirty="0">
                <a:solidFill>
                  <a:srgbClr val="273239"/>
                </a:solidFill>
                <a:effectLst/>
                <a:highlight>
                  <a:srgbClr val="FFFFFF"/>
                </a:highlight>
                <a:latin typeface="Nunito" pitchFamily="2" charset="0"/>
              </a:rPr>
              <a:t>2.</a:t>
            </a:r>
            <a:r>
              <a:rPr lang="en-IN" b="1" i="0" dirty="0">
                <a:solidFill>
                  <a:srgbClr val="273239"/>
                </a:solidFill>
                <a:effectLst/>
                <a:highlight>
                  <a:srgbClr val="FFFFFF"/>
                </a:highlight>
                <a:latin typeface="Nunito" pitchFamily="2" charset="0"/>
              </a:rPr>
              <a:t> Dynamic Routing</a:t>
            </a:r>
          </a:p>
          <a:p>
            <a:pPr algn="just" rtl="0" fontAlgn="base"/>
            <a:r>
              <a:rPr lang="en-US" b="0" i="0" dirty="0">
                <a:solidFill>
                  <a:srgbClr val="273239"/>
                </a:solidFill>
                <a:effectLst/>
                <a:highlight>
                  <a:srgbClr val="FFFFFF"/>
                </a:highlight>
                <a:latin typeface="Nunito" pitchFamily="2" charset="0"/>
              </a:rPr>
              <a:t>Dynamic Routing is another type of routing in which routing is an autonomous procedure without any human intervention. Packets are transmitted over a network using various shortest path algorithms and pre-determined metrics.</a:t>
            </a:r>
            <a:endParaRPr lang="en-IN" b="1" dirty="0">
              <a:solidFill>
                <a:srgbClr val="273239"/>
              </a:solidFill>
              <a:highlight>
                <a:srgbClr val="FFFFFF"/>
              </a:highlight>
              <a:latin typeface="Nunito" pitchFamily="2" charset="0"/>
            </a:endParaRPr>
          </a:p>
          <a:p>
            <a:pPr algn="just" rtl="0" fontAlgn="base"/>
            <a:endParaRPr lang="en-US" b="1" i="0" dirty="0">
              <a:solidFill>
                <a:srgbClr val="273239"/>
              </a:solidFill>
              <a:effectLst/>
              <a:highlight>
                <a:srgbClr val="FFFFFF"/>
              </a:highlight>
              <a:latin typeface="Nunito" pitchFamily="2" charset="0"/>
            </a:endParaRPr>
          </a:p>
        </p:txBody>
      </p:sp>
    </p:spTree>
    <p:extLst>
      <p:ext uri="{BB962C8B-B14F-4D97-AF65-F5344CB8AC3E}">
        <p14:creationId xmlns:p14="http://schemas.microsoft.com/office/powerpoint/2010/main" val="32860961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Type of Routing</a:t>
            </a:r>
          </a:p>
        </p:txBody>
      </p:sp>
      <p:pic>
        <p:nvPicPr>
          <p:cNvPr id="1026" name="Picture 2">
            <a:extLst>
              <a:ext uri="{FF2B5EF4-FFF2-40B4-BE49-F238E27FC236}">
                <a16:creationId xmlns:a16="http://schemas.microsoft.com/office/drawing/2014/main" id="{2876B3D4-97FF-3AAF-6545-E6EEBA868A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8723" y="977136"/>
            <a:ext cx="5153025" cy="23526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59E0328-19F4-B470-2ACA-30375802D930}"/>
              </a:ext>
            </a:extLst>
          </p:cNvPr>
          <p:cNvSpPr txBox="1"/>
          <p:nvPr/>
        </p:nvSpPr>
        <p:spPr>
          <a:xfrm>
            <a:off x="762001" y="3581400"/>
            <a:ext cx="10286860" cy="2031325"/>
          </a:xfrm>
          <a:prstGeom prst="rect">
            <a:avLst/>
          </a:prstGeom>
          <a:noFill/>
        </p:spPr>
        <p:txBody>
          <a:bodyPr wrap="square">
            <a:spAutoFit/>
          </a:bodyPr>
          <a:lstStyle/>
          <a:p>
            <a:pPr algn="just" rtl="0" fontAlgn="base"/>
            <a:r>
              <a:rPr lang="en-IN" b="1" i="0" dirty="0">
                <a:solidFill>
                  <a:srgbClr val="273239"/>
                </a:solidFill>
                <a:effectLst/>
                <a:highlight>
                  <a:srgbClr val="FFFFFF"/>
                </a:highlight>
                <a:latin typeface="Nunito" pitchFamily="2" charset="0"/>
              </a:rPr>
              <a:t>3. Routing Table</a:t>
            </a:r>
          </a:p>
          <a:p>
            <a:pPr algn="just" rtl="0" fontAlgn="base"/>
            <a:r>
              <a:rPr lang="en-US" b="0" i="0" dirty="0">
                <a:solidFill>
                  <a:srgbClr val="273239"/>
                </a:solidFill>
                <a:effectLst/>
                <a:highlight>
                  <a:srgbClr val="FFFFFF"/>
                </a:highlight>
                <a:latin typeface="Nunito" pitchFamily="2" charset="0"/>
              </a:rPr>
              <a:t>Routing table is a logical data structure used to store the IP addresses and relevant information regarding the nearest routers. The source node then looks up for the IP addresses of all the nodes that can transmit the packet to its destination and selects the shortest path using the shortest path algorithm and then routes accordingly.</a:t>
            </a:r>
          </a:p>
          <a:p>
            <a:pPr algn="just" rtl="0" fontAlgn="base"/>
            <a:r>
              <a:rPr lang="en-US" b="0" i="0" dirty="0">
                <a:solidFill>
                  <a:srgbClr val="273239"/>
                </a:solidFill>
                <a:effectLst/>
                <a:highlight>
                  <a:srgbClr val="FFFFFF"/>
                </a:highlight>
                <a:latin typeface="Nunito" pitchFamily="2" charset="0"/>
              </a:rPr>
              <a:t>Routing Table is stored in a router, a network device that determines the shortest path and routes the data packet.</a:t>
            </a:r>
          </a:p>
        </p:txBody>
      </p:sp>
    </p:spTree>
    <p:extLst>
      <p:ext uri="{BB962C8B-B14F-4D97-AF65-F5344CB8AC3E}">
        <p14:creationId xmlns:p14="http://schemas.microsoft.com/office/powerpoint/2010/main" val="2310955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Routing</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B08086-92F1-A056-2388-C80F9A214933}"/>
              </a:ext>
            </a:extLst>
          </p:cNvPr>
          <p:cNvSpPr txBox="1"/>
          <p:nvPr/>
        </p:nvSpPr>
        <p:spPr>
          <a:xfrm>
            <a:off x="609600" y="1071215"/>
            <a:ext cx="10591800" cy="873572"/>
          </a:xfrm>
          <a:prstGeom prst="rect">
            <a:avLst/>
          </a:prstGeom>
          <a:noFill/>
        </p:spPr>
        <p:txBody>
          <a:bodyPr wrap="square">
            <a:spAutoFit/>
          </a:bodyPr>
          <a:lstStyle/>
          <a:p>
            <a:pPr>
              <a:lnSpc>
                <a:spcPct val="150000"/>
              </a:lnSpc>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Routers are used on the network for forwarding a packet from the local network to the remote network. So, the process of routing involves the packet forwarding from an entry interface out to an exit interface. </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3D1229E-FD23-B5E6-BEE5-0A45209489F1}"/>
              </a:ext>
            </a:extLst>
          </p:cNvPr>
          <p:cNvSpPr txBox="1"/>
          <p:nvPr/>
        </p:nvSpPr>
        <p:spPr>
          <a:xfrm>
            <a:off x="609600" y="2391004"/>
            <a:ext cx="10791190" cy="923330"/>
          </a:xfrm>
          <a:prstGeom prst="rect">
            <a:avLst/>
          </a:prstGeom>
          <a:noFill/>
        </p:spPr>
        <p:txBody>
          <a:bodyPr wrap="square">
            <a:spAutoFit/>
          </a:bodyPr>
          <a:lstStyle/>
          <a:p>
            <a:r>
              <a:rPr lang="en-US" dirty="0"/>
              <a:t>The network layer supervises the handling of the </a:t>
            </a:r>
            <a:r>
              <a:rPr lang="en-US" dirty="0" err="1"/>
              <a:t>The</a:t>
            </a:r>
            <a:r>
              <a:rPr lang="en-US" dirty="0"/>
              <a:t> network layer supervises the handling of the packets by the underlying physical networks. We define this handling as the delivery of a packet.</a:t>
            </a:r>
          </a:p>
          <a:p>
            <a:endParaRPr lang="en-IN" dirty="0"/>
          </a:p>
        </p:txBody>
      </p:sp>
      <p:pic>
        <p:nvPicPr>
          <p:cNvPr id="19" name="Picture 18">
            <a:extLst>
              <a:ext uri="{FF2B5EF4-FFF2-40B4-BE49-F238E27FC236}">
                <a16:creationId xmlns:a16="http://schemas.microsoft.com/office/drawing/2014/main" id="{6FE392E4-64CC-DED7-BFF8-DDF1CB5AD3F3}"/>
              </a:ext>
            </a:extLst>
          </p:cNvPr>
          <p:cNvPicPr>
            <a:picLocks noChangeAspect="1"/>
          </p:cNvPicPr>
          <p:nvPr/>
        </p:nvPicPr>
        <p:blipFill>
          <a:blip r:embed="rId6"/>
          <a:stretch>
            <a:fillRect/>
          </a:stretch>
        </p:blipFill>
        <p:spPr>
          <a:xfrm>
            <a:off x="1570170" y="3543666"/>
            <a:ext cx="3568883" cy="2635071"/>
          </a:xfrm>
          <a:prstGeom prst="rect">
            <a:avLst/>
          </a:prstGeom>
        </p:spPr>
      </p:pic>
      <p:pic>
        <p:nvPicPr>
          <p:cNvPr id="22" name="Picture 21">
            <a:extLst>
              <a:ext uri="{FF2B5EF4-FFF2-40B4-BE49-F238E27FC236}">
                <a16:creationId xmlns:a16="http://schemas.microsoft.com/office/drawing/2014/main" id="{F71C2561-6DBC-8B6D-C3D2-57157A39D529}"/>
              </a:ext>
            </a:extLst>
          </p:cNvPr>
          <p:cNvPicPr>
            <a:picLocks noChangeAspect="1"/>
          </p:cNvPicPr>
          <p:nvPr/>
        </p:nvPicPr>
        <p:blipFill>
          <a:blip r:embed="rId7"/>
          <a:stretch>
            <a:fillRect/>
          </a:stretch>
        </p:blipFill>
        <p:spPr>
          <a:xfrm>
            <a:off x="5637644" y="3543666"/>
            <a:ext cx="4972306" cy="2635071"/>
          </a:xfrm>
          <a:prstGeom prst="rect">
            <a:avLst/>
          </a:prstGeom>
        </p:spPr>
      </p:pic>
    </p:spTree>
    <p:extLst>
      <p:ext uri="{BB962C8B-B14F-4D97-AF65-F5344CB8AC3E}">
        <p14:creationId xmlns:p14="http://schemas.microsoft.com/office/powerpoint/2010/main" val="945293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Routing</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694F4BE-7D10-C4A8-9B3F-1054919302CB}"/>
              </a:ext>
            </a:extLst>
          </p:cNvPr>
          <p:cNvSpPr txBox="1"/>
          <p:nvPr/>
        </p:nvSpPr>
        <p:spPr>
          <a:xfrm>
            <a:off x="609600" y="1371600"/>
            <a:ext cx="10401805" cy="1287532"/>
          </a:xfrm>
          <a:prstGeom prst="rect">
            <a:avLst/>
          </a:prstGeom>
          <a:noFill/>
        </p:spPr>
        <p:txBody>
          <a:bodyPr wrap="square">
            <a:spAutoFit/>
          </a:bodyPr>
          <a:lstStyle/>
          <a:p>
            <a:pPr>
              <a:lnSpc>
                <a:spcPct val="150000"/>
              </a:lnSpc>
            </a:pPr>
            <a:r>
              <a:rPr lang="en-US" dirty="0"/>
              <a:t>Forwarding means to place the packet in its route to its destination. Forwarding requires a host or a router to have a routing table. When a host has a packet to send or when a router has received a packet to be forwarded, it looks at this table to find the route to the final destination.</a:t>
            </a:r>
            <a:endParaRPr lang="en-IN" dirty="0"/>
          </a:p>
        </p:txBody>
      </p:sp>
      <p:sp>
        <p:nvSpPr>
          <p:cNvPr id="20" name="TextBox 19">
            <a:extLst>
              <a:ext uri="{FF2B5EF4-FFF2-40B4-BE49-F238E27FC236}">
                <a16:creationId xmlns:a16="http://schemas.microsoft.com/office/drawing/2014/main" id="{8CA38F89-2230-EE82-478B-115D614DA774}"/>
              </a:ext>
            </a:extLst>
          </p:cNvPr>
          <p:cNvSpPr txBox="1"/>
          <p:nvPr/>
        </p:nvSpPr>
        <p:spPr>
          <a:xfrm>
            <a:off x="838200" y="2926860"/>
            <a:ext cx="8305800" cy="369332"/>
          </a:xfrm>
          <a:prstGeom prst="rect">
            <a:avLst/>
          </a:prstGeom>
          <a:noFill/>
        </p:spPr>
        <p:txBody>
          <a:bodyPr wrap="square">
            <a:spAutoFit/>
          </a:bodyPr>
          <a:lstStyle/>
          <a:p>
            <a:r>
              <a:rPr lang="en-IN" b="1" dirty="0"/>
              <a:t>Forwarding Techniques</a:t>
            </a:r>
          </a:p>
        </p:txBody>
      </p:sp>
      <p:sp>
        <p:nvSpPr>
          <p:cNvPr id="23" name="TextBox 22">
            <a:extLst>
              <a:ext uri="{FF2B5EF4-FFF2-40B4-BE49-F238E27FC236}">
                <a16:creationId xmlns:a16="http://schemas.microsoft.com/office/drawing/2014/main" id="{BCB02779-B4E0-F59B-AF2E-231545421290}"/>
              </a:ext>
            </a:extLst>
          </p:cNvPr>
          <p:cNvSpPr txBox="1"/>
          <p:nvPr/>
        </p:nvSpPr>
        <p:spPr>
          <a:xfrm>
            <a:off x="838200" y="3756865"/>
            <a:ext cx="8305800" cy="923330"/>
          </a:xfrm>
          <a:prstGeom prst="rect">
            <a:avLst/>
          </a:prstGeom>
          <a:noFill/>
        </p:spPr>
        <p:txBody>
          <a:bodyPr wrap="square">
            <a:spAutoFit/>
          </a:bodyPr>
          <a:lstStyle/>
          <a:p>
            <a:pPr marL="285750" indent="-285750">
              <a:buFont typeface="Arial" panose="020B0604020202020204" pitchFamily="34" charset="0"/>
              <a:buChar char="•"/>
            </a:pPr>
            <a:r>
              <a:rPr lang="en-US" dirty="0"/>
              <a:t>Next-Hop method versus Route Method </a:t>
            </a:r>
          </a:p>
          <a:p>
            <a:pPr marL="285750" indent="-285750">
              <a:buFont typeface="Arial" panose="020B0604020202020204" pitchFamily="34" charset="0"/>
              <a:buChar char="•"/>
            </a:pPr>
            <a:r>
              <a:rPr lang="en-US" dirty="0"/>
              <a:t>Network-specific Method versus Host-specific Method</a:t>
            </a:r>
          </a:p>
          <a:p>
            <a:pPr marL="285750" indent="-285750">
              <a:buFont typeface="Arial" panose="020B0604020202020204" pitchFamily="34" charset="0"/>
              <a:buChar char="•"/>
            </a:pPr>
            <a:r>
              <a:rPr lang="en-US" dirty="0"/>
              <a:t> Default Method</a:t>
            </a:r>
            <a:endParaRPr lang="en-IN" dirty="0"/>
          </a:p>
        </p:txBody>
      </p:sp>
    </p:spTree>
    <p:extLst>
      <p:ext uri="{BB962C8B-B14F-4D97-AF65-F5344CB8AC3E}">
        <p14:creationId xmlns:p14="http://schemas.microsoft.com/office/powerpoint/2010/main" val="22116320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Distance Vector Routing Algorithm </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34E669C-5A23-AC07-4E3C-21DD7526E99F}"/>
              </a:ext>
            </a:extLst>
          </p:cNvPr>
          <p:cNvSpPr/>
          <p:nvPr/>
        </p:nvSpPr>
        <p:spPr>
          <a:xfrm>
            <a:off x="914400" y="832272"/>
            <a:ext cx="10744200" cy="3416320"/>
          </a:xfrm>
          <a:prstGeom prst="rect">
            <a:avLst/>
          </a:prstGeom>
        </p:spPr>
        <p:txBody>
          <a:bodyPr wrap="square">
            <a:spAutoFit/>
          </a:bodyPr>
          <a:lstStyle/>
          <a:p>
            <a:r>
              <a:rPr lang="en-US" dirty="0"/>
              <a:t> </a:t>
            </a:r>
            <a:r>
              <a:rPr lang="en-US" b="1" dirty="0"/>
              <a:t>Step-01:</a:t>
            </a:r>
          </a:p>
          <a:p>
            <a:r>
              <a:rPr lang="en-US" dirty="0"/>
              <a:t> Each router prepares its routing table. By their local knowledge. each router knows about-</a:t>
            </a:r>
          </a:p>
          <a:p>
            <a:endParaRPr lang="en-US" dirty="0"/>
          </a:p>
          <a:p>
            <a:pPr marL="285750" indent="-285750">
              <a:buFont typeface="Arial" panose="020B0604020202020204" pitchFamily="34" charset="0"/>
              <a:buChar char="•"/>
            </a:pPr>
            <a:r>
              <a:rPr lang="en-US" dirty="0"/>
              <a:t>All the routers present in the network</a:t>
            </a:r>
          </a:p>
          <a:p>
            <a:pPr marL="285750" indent="-285750">
              <a:buFont typeface="Arial" panose="020B0604020202020204" pitchFamily="34" charset="0"/>
              <a:buChar char="•"/>
            </a:pPr>
            <a:r>
              <a:rPr lang="en-US" dirty="0"/>
              <a:t>Distance to its neighboring routers</a:t>
            </a:r>
          </a:p>
          <a:p>
            <a:r>
              <a:rPr lang="en-US" dirty="0"/>
              <a:t> </a:t>
            </a:r>
          </a:p>
          <a:p>
            <a:r>
              <a:rPr lang="en-US" b="1" dirty="0"/>
              <a:t>Step-02:</a:t>
            </a:r>
          </a:p>
          <a:p>
            <a:r>
              <a:rPr lang="en-US" dirty="0"/>
              <a:t> Each router exchanges its distance vector with its neighboring routers.</a:t>
            </a:r>
          </a:p>
          <a:p>
            <a:pPr marL="285750" indent="-285750">
              <a:buFont typeface="Arial" panose="020B0604020202020204" pitchFamily="34" charset="0"/>
              <a:buChar char="•"/>
            </a:pPr>
            <a:r>
              <a:rPr lang="en-US" dirty="0"/>
              <a:t>Each router prepares a new routing table using the distance vectors it has obtained from its neighbors.</a:t>
            </a:r>
          </a:p>
          <a:p>
            <a:pPr marL="285750" indent="-285750">
              <a:buFont typeface="Arial" panose="020B0604020202020204" pitchFamily="34" charset="0"/>
              <a:buChar char="•"/>
            </a:pPr>
            <a:r>
              <a:rPr lang="en-US" dirty="0"/>
              <a:t>This step is repeated for (n-2) times if there are n routers in the network.</a:t>
            </a:r>
          </a:p>
          <a:p>
            <a:pPr marL="285750" indent="-285750">
              <a:buFont typeface="Arial" panose="020B0604020202020204" pitchFamily="34" charset="0"/>
              <a:buChar char="•"/>
            </a:pPr>
            <a:r>
              <a:rPr lang="en-US" dirty="0"/>
              <a:t>After this, routing tables converge / become stable.</a:t>
            </a:r>
          </a:p>
        </p:txBody>
      </p:sp>
    </p:spTree>
    <p:extLst>
      <p:ext uri="{BB962C8B-B14F-4D97-AF65-F5344CB8AC3E}">
        <p14:creationId xmlns:p14="http://schemas.microsoft.com/office/powerpoint/2010/main" val="15684902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5999" y="118661"/>
            <a:ext cx="8948739"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2" name="Rectangle 1">
            <a:extLst>
              <a:ext uri="{FF2B5EF4-FFF2-40B4-BE49-F238E27FC236}">
                <a16:creationId xmlns:a16="http://schemas.microsoft.com/office/drawing/2014/main" id="{2E075A6B-64E5-F0F2-0DCE-92907589C7E9}"/>
              </a:ext>
            </a:extLst>
          </p:cNvPr>
          <p:cNvSpPr/>
          <p:nvPr/>
        </p:nvSpPr>
        <p:spPr>
          <a:xfrm>
            <a:off x="838200" y="1192675"/>
            <a:ext cx="5981700" cy="1323439"/>
          </a:xfrm>
          <a:prstGeom prst="rect">
            <a:avLst/>
          </a:prstGeom>
        </p:spPr>
        <p:txBody>
          <a:bodyPr wrap="square">
            <a:spAutoFit/>
          </a:bodyPr>
          <a:lstStyle/>
          <a:p>
            <a:r>
              <a:rPr lang="en-US" sz="2000" dirty="0"/>
              <a:t>Consider-</a:t>
            </a:r>
          </a:p>
          <a:p>
            <a:r>
              <a:rPr lang="en-US" sz="2000" dirty="0"/>
              <a:t>There is a network consisting of 4 routers.</a:t>
            </a:r>
          </a:p>
          <a:p>
            <a:r>
              <a:rPr lang="en-US" sz="2000" dirty="0"/>
              <a:t>The weights are mentioned on the edges.</a:t>
            </a:r>
          </a:p>
          <a:p>
            <a:r>
              <a:rPr lang="en-US" sz="2000" dirty="0"/>
              <a:t>Weights could be distances or costs or delays.</a:t>
            </a:r>
          </a:p>
        </p:txBody>
      </p:sp>
      <p:pic>
        <p:nvPicPr>
          <p:cNvPr id="9" name="Picture 2">
            <a:extLst>
              <a:ext uri="{FF2B5EF4-FFF2-40B4-BE49-F238E27FC236}">
                <a16:creationId xmlns:a16="http://schemas.microsoft.com/office/drawing/2014/main" id="{C191DE18-D7AD-6DDD-2ECF-A8DB8A5EE3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3338" y="947927"/>
            <a:ext cx="2438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684BE62B-25C6-ADE6-1BBA-E3EF4D11A318}"/>
              </a:ext>
            </a:extLst>
          </p:cNvPr>
          <p:cNvSpPr/>
          <p:nvPr/>
        </p:nvSpPr>
        <p:spPr>
          <a:xfrm>
            <a:off x="723900" y="3409207"/>
            <a:ext cx="6096000" cy="1323439"/>
          </a:xfrm>
          <a:prstGeom prst="rect">
            <a:avLst/>
          </a:prstGeom>
        </p:spPr>
        <p:txBody>
          <a:bodyPr wrap="square">
            <a:spAutoFit/>
          </a:bodyPr>
          <a:lstStyle/>
          <a:p>
            <a:pPr fontAlgn="base"/>
            <a:r>
              <a:rPr lang="en-US" sz="2000" b="1" dirty="0"/>
              <a:t>Step 1:</a:t>
            </a:r>
            <a:r>
              <a:rPr lang="en-US" sz="2000" dirty="0"/>
              <a:t> Each router prepares its routing table using its local knowledge.</a:t>
            </a:r>
          </a:p>
          <a:p>
            <a:pPr fontAlgn="base"/>
            <a:r>
              <a:rPr lang="en-US" sz="2000" dirty="0"/>
              <a:t>Routing table prepared by each router is shown below-</a:t>
            </a:r>
          </a:p>
        </p:txBody>
      </p:sp>
      <p:sp>
        <p:nvSpPr>
          <p:cNvPr id="17" name="Title 17">
            <a:extLst>
              <a:ext uri="{FF2B5EF4-FFF2-40B4-BE49-F238E27FC236}">
                <a16:creationId xmlns:a16="http://schemas.microsoft.com/office/drawing/2014/main" id="{A5892DD8-CF9F-6282-87DC-F801156A3BB8}"/>
              </a:ext>
            </a:extLst>
          </p:cNvPr>
          <p:cNvSpPr txBox="1">
            <a:spLocks/>
          </p:cNvSpPr>
          <p:nvPr/>
        </p:nvSpPr>
        <p:spPr>
          <a:xfrm>
            <a:off x="2928938" y="358775"/>
            <a:ext cx="7891462" cy="479077"/>
          </a:xfrm>
          <a:prstGeom prst="rect">
            <a:avLst/>
          </a:prstGeom>
        </p:spPr>
        <p:txBody>
          <a:bodyPr wrap="square" lIns="0" tIns="0" rIns="0" bIns="0">
            <a:spAutoFit/>
          </a:bodyPr>
          <a:lstStyle>
            <a:lvl1pPr>
              <a:defRPr sz="2800" b="0" i="0">
                <a:solidFill>
                  <a:schemeClr val="tx1"/>
                </a:solidFill>
                <a:latin typeface="Calibri"/>
                <a:ea typeface="+mj-ea"/>
                <a:cs typeface="Calibri"/>
              </a:defRPr>
            </a:lvl1pPr>
          </a:lstStyle>
          <a:p>
            <a:pPr algn="ctr"/>
            <a:br>
              <a:rPr lang="en-US" sz="1600" dirty="0">
                <a:solidFill>
                  <a:srgbClr val="610B38"/>
                </a:solidFill>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dirty="0"/>
            </a:br>
            <a:br>
              <a:rPr lang="en-US" dirty="0"/>
            </a:br>
            <a:br>
              <a:rPr lang="en-US" b="1" dirty="0"/>
            </a:br>
            <a:br>
              <a:rPr lang="en-US" b="1" dirty="0"/>
            </a:br>
            <a:br>
              <a:rPr lang="en-US" b="1" dirty="0"/>
            </a:br>
            <a:br>
              <a:rPr lang="en-US" b="1" dirty="0"/>
            </a:br>
            <a:br>
              <a:rPr lang="en-US" b="1" dirty="0"/>
            </a:br>
            <a:br>
              <a:rPr lang="en-US" b="1" dirty="0"/>
            </a:br>
            <a:endParaRPr lang="en-IN" b="1" dirty="0"/>
          </a:p>
        </p:txBody>
      </p:sp>
      <p:sp>
        <p:nvSpPr>
          <p:cNvPr id="18" name="TextBox 17">
            <a:extLst>
              <a:ext uri="{FF2B5EF4-FFF2-40B4-BE49-F238E27FC236}">
                <a16:creationId xmlns:a16="http://schemas.microsoft.com/office/drawing/2014/main" id="{ED5532CF-6533-31BC-C0B2-F31595D46406}"/>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Distance Vector Routing Algorithm </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0881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graphicFrame>
        <p:nvGraphicFramePr>
          <p:cNvPr id="17" name="Table 16">
            <a:extLst>
              <a:ext uri="{FF2B5EF4-FFF2-40B4-BE49-F238E27FC236}">
                <a16:creationId xmlns:a16="http://schemas.microsoft.com/office/drawing/2014/main" id="{E15D3286-75FB-B383-DE24-3E0BF8B1E1D5}"/>
              </a:ext>
            </a:extLst>
          </p:cNvPr>
          <p:cNvGraphicFramePr>
            <a:graphicFrameLocks noGrp="1"/>
          </p:cNvGraphicFramePr>
          <p:nvPr>
            <p:extLst>
              <p:ext uri="{D42A27DB-BD31-4B8C-83A1-F6EECF244321}">
                <p14:modId xmlns:p14="http://schemas.microsoft.com/office/powerpoint/2010/main" val="573305967"/>
              </p:ext>
            </p:extLst>
          </p:nvPr>
        </p:nvGraphicFramePr>
        <p:xfrm>
          <a:off x="2776537" y="1243208"/>
          <a:ext cx="2481261" cy="2103120"/>
        </p:xfrm>
        <a:graphic>
          <a:graphicData uri="http://schemas.openxmlformats.org/drawingml/2006/table">
            <a:tbl>
              <a:tblPr firstRow="1" bandRow="1">
                <a:tableStyleId>{5C22544A-7EE6-4342-B048-85BDC9FD1C3A}</a:tableStyleId>
              </a:tblPr>
              <a:tblGrid>
                <a:gridCol w="827087">
                  <a:extLst>
                    <a:ext uri="{9D8B030D-6E8A-4147-A177-3AD203B41FA5}">
                      <a16:colId xmlns:a16="http://schemas.microsoft.com/office/drawing/2014/main" val="20000"/>
                    </a:ext>
                  </a:extLst>
                </a:gridCol>
                <a:gridCol w="827087">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tblGrid>
              <a:tr h="316159">
                <a:tc>
                  <a:txBody>
                    <a:bodyPr/>
                    <a:lstStyle/>
                    <a:p>
                      <a:r>
                        <a:rPr lang="en-US" dirty="0" err="1"/>
                        <a:t>Dest</a:t>
                      </a:r>
                      <a:endParaRPr lang="en-US" dirty="0"/>
                    </a:p>
                  </a:txBody>
                  <a:tcPr/>
                </a:tc>
                <a:tc>
                  <a:txBody>
                    <a:bodyPr/>
                    <a:lstStyle/>
                    <a:p>
                      <a:r>
                        <a:rPr lang="en-US" dirty="0"/>
                        <a:t>Cost</a:t>
                      </a:r>
                    </a:p>
                  </a:txBody>
                  <a:tcPr/>
                </a:tc>
                <a:tc>
                  <a:txBody>
                    <a:bodyPr/>
                    <a:lstStyle/>
                    <a:p>
                      <a:r>
                        <a:rPr lang="en-US" dirty="0"/>
                        <a:t>Next hop</a:t>
                      </a:r>
                    </a:p>
                  </a:txBody>
                  <a:tcPr/>
                </a:tc>
                <a:extLst>
                  <a:ext uri="{0D108BD9-81ED-4DB2-BD59-A6C34878D82A}">
                    <a16:rowId xmlns:a16="http://schemas.microsoft.com/office/drawing/2014/main" val="10000"/>
                  </a:ext>
                </a:extLst>
              </a:tr>
              <a:tr h="316159">
                <a:tc>
                  <a:txBody>
                    <a:bodyPr/>
                    <a:lstStyle/>
                    <a:p>
                      <a:r>
                        <a:rPr lang="en-US" dirty="0"/>
                        <a:t>A</a:t>
                      </a:r>
                    </a:p>
                  </a:txBody>
                  <a:tcPr/>
                </a:tc>
                <a:tc>
                  <a:txBody>
                    <a:bodyPr/>
                    <a:lstStyle/>
                    <a:p>
                      <a:r>
                        <a:rPr lang="en-US" dirty="0"/>
                        <a:t>0</a:t>
                      </a:r>
                    </a:p>
                  </a:txBody>
                  <a:tcPr/>
                </a:tc>
                <a:tc>
                  <a:txBody>
                    <a:bodyPr/>
                    <a:lstStyle/>
                    <a:p>
                      <a:r>
                        <a:rPr lang="en-US" dirty="0"/>
                        <a:t>-/A</a:t>
                      </a:r>
                    </a:p>
                  </a:txBody>
                  <a:tcPr/>
                </a:tc>
                <a:extLst>
                  <a:ext uri="{0D108BD9-81ED-4DB2-BD59-A6C34878D82A}">
                    <a16:rowId xmlns:a16="http://schemas.microsoft.com/office/drawing/2014/main" val="10001"/>
                  </a:ext>
                </a:extLst>
              </a:tr>
              <a:tr h="316159">
                <a:tc>
                  <a:txBody>
                    <a:bodyPr/>
                    <a:lstStyle/>
                    <a:p>
                      <a:r>
                        <a:rPr lang="en-US" dirty="0"/>
                        <a:t>B</a:t>
                      </a:r>
                    </a:p>
                  </a:txBody>
                  <a:tcPr/>
                </a:tc>
                <a:tc>
                  <a:txBody>
                    <a:bodyPr/>
                    <a:lstStyle/>
                    <a:p>
                      <a:pPr algn="ctr"/>
                      <a:r>
                        <a:rPr lang="en-US" dirty="0"/>
                        <a:t>2</a:t>
                      </a:r>
                    </a:p>
                  </a:txBody>
                  <a:tcPr/>
                </a:tc>
                <a:tc>
                  <a:txBody>
                    <a:bodyPr/>
                    <a:lstStyle/>
                    <a:p>
                      <a:r>
                        <a:rPr lang="en-US" dirty="0"/>
                        <a:t>-/B</a:t>
                      </a:r>
                    </a:p>
                  </a:txBody>
                  <a:tcPr/>
                </a:tc>
                <a:extLst>
                  <a:ext uri="{0D108BD9-81ED-4DB2-BD59-A6C34878D82A}">
                    <a16:rowId xmlns:a16="http://schemas.microsoft.com/office/drawing/2014/main" val="10002"/>
                  </a:ext>
                </a:extLst>
              </a:tr>
              <a:tr h="316159">
                <a:tc>
                  <a:txBody>
                    <a:bodyPr/>
                    <a:lstStyle/>
                    <a:p>
                      <a:r>
                        <a:rPr lang="en-US" dirty="0"/>
                        <a:t>C</a:t>
                      </a:r>
                    </a:p>
                  </a:txBody>
                  <a:tcPr/>
                </a:tc>
                <a:tc>
                  <a:txBody>
                    <a:bodyPr/>
                    <a:lstStyle/>
                    <a:p>
                      <a:r>
                        <a:rPr lang="en-US" dirty="0" err="1"/>
                        <a:t>Inf</a:t>
                      </a:r>
                      <a:endParaRPr lang="en-US" dirty="0"/>
                    </a:p>
                  </a:txBody>
                  <a:tcPr/>
                </a:tc>
                <a:tc>
                  <a:txBody>
                    <a:bodyPr/>
                    <a:lstStyle/>
                    <a:p>
                      <a:r>
                        <a:rPr lang="en-US" dirty="0"/>
                        <a:t>-</a:t>
                      </a:r>
                    </a:p>
                  </a:txBody>
                  <a:tcPr/>
                </a:tc>
                <a:extLst>
                  <a:ext uri="{0D108BD9-81ED-4DB2-BD59-A6C34878D82A}">
                    <a16:rowId xmlns:a16="http://schemas.microsoft.com/office/drawing/2014/main" val="10003"/>
                  </a:ext>
                </a:extLst>
              </a:tr>
              <a:tr h="316159">
                <a:tc>
                  <a:txBody>
                    <a:bodyPr/>
                    <a:lstStyle/>
                    <a:p>
                      <a:r>
                        <a:rPr lang="en-US" dirty="0"/>
                        <a:t>D</a:t>
                      </a:r>
                    </a:p>
                  </a:txBody>
                  <a:tcPr/>
                </a:tc>
                <a:tc>
                  <a:txBody>
                    <a:bodyPr/>
                    <a:lstStyle/>
                    <a:p>
                      <a:r>
                        <a:rPr lang="en-US" dirty="0"/>
                        <a:t>1</a:t>
                      </a:r>
                    </a:p>
                  </a:txBody>
                  <a:tcPr/>
                </a:tc>
                <a:tc>
                  <a:txBody>
                    <a:bodyPr/>
                    <a:lstStyle/>
                    <a:p>
                      <a:r>
                        <a:rPr lang="en-US" dirty="0"/>
                        <a:t>-/D</a:t>
                      </a:r>
                    </a:p>
                  </a:txBody>
                  <a:tcPr/>
                </a:tc>
                <a:extLst>
                  <a:ext uri="{0D108BD9-81ED-4DB2-BD59-A6C34878D82A}">
                    <a16:rowId xmlns:a16="http://schemas.microsoft.com/office/drawing/2014/main" val="10004"/>
                  </a:ext>
                </a:extLst>
              </a:tr>
            </a:tbl>
          </a:graphicData>
        </a:graphic>
      </p:graphicFrame>
      <p:graphicFrame>
        <p:nvGraphicFramePr>
          <p:cNvPr id="18" name="Table 17">
            <a:extLst>
              <a:ext uri="{FF2B5EF4-FFF2-40B4-BE49-F238E27FC236}">
                <a16:creationId xmlns:a16="http://schemas.microsoft.com/office/drawing/2014/main" id="{05E74163-ECC9-DA0E-862A-B9DB40CD1C4C}"/>
              </a:ext>
            </a:extLst>
          </p:cNvPr>
          <p:cNvGraphicFramePr>
            <a:graphicFrameLocks noGrp="1"/>
          </p:cNvGraphicFramePr>
          <p:nvPr>
            <p:extLst>
              <p:ext uri="{D42A27DB-BD31-4B8C-83A1-F6EECF244321}">
                <p14:modId xmlns:p14="http://schemas.microsoft.com/office/powerpoint/2010/main" val="109038640"/>
              </p:ext>
            </p:extLst>
          </p:nvPr>
        </p:nvGraphicFramePr>
        <p:xfrm>
          <a:off x="6096000" y="1219200"/>
          <a:ext cx="2776539" cy="2103120"/>
        </p:xfrm>
        <a:graphic>
          <a:graphicData uri="http://schemas.openxmlformats.org/drawingml/2006/table">
            <a:tbl>
              <a:tblPr firstRow="1" bandRow="1">
                <a:tableStyleId>{5C22544A-7EE6-4342-B048-85BDC9FD1C3A}</a:tableStyleId>
              </a:tblPr>
              <a:tblGrid>
                <a:gridCol w="925513">
                  <a:extLst>
                    <a:ext uri="{9D8B030D-6E8A-4147-A177-3AD203B41FA5}">
                      <a16:colId xmlns:a16="http://schemas.microsoft.com/office/drawing/2014/main" val="20000"/>
                    </a:ext>
                  </a:extLst>
                </a:gridCol>
                <a:gridCol w="925513">
                  <a:extLst>
                    <a:ext uri="{9D8B030D-6E8A-4147-A177-3AD203B41FA5}">
                      <a16:colId xmlns:a16="http://schemas.microsoft.com/office/drawing/2014/main" val="20001"/>
                    </a:ext>
                  </a:extLst>
                </a:gridCol>
                <a:gridCol w="925513">
                  <a:extLst>
                    <a:ext uri="{9D8B030D-6E8A-4147-A177-3AD203B41FA5}">
                      <a16:colId xmlns:a16="http://schemas.microsoft.com/office/drawing/2014/main" val="20002"/>
                    </a:ext>
                  </a:extLst>
                </a:gridCol>
              </a:tblGrid>
              <a:tr h="316159">
                <a:tc>
                  <a:txBody>
                    <a:bodyPr/>
                    <a:lstStyle/>
                    <a:p>
                      <a:r>
                        <a:rPr lang="en-US" dirty="0" err="1"/>
                        <a:t>Dest</a:t>
                      </a:r>
                      <a:endParaRPr lang="en-US" dirty="0"/>
                    </a:p>
                  </a:txBody>
                  <a:tcPr/>
                </a:tc>
                <a:tc>
                  <a:txBody>
                    <a:bodyPr/>
                    <a:lstStyle/>
                    <a:p>
                      <a:r>
                        <a:rPr lang="en-US" dirty="0"/>
                        <a:t>Cost</a:t>
                      </a:r>
                    </a:p>
                  </a:txBody>
                  <a:tcPr/>
                </a:tc>
                <a:tc>
                  <a:txBody>
                    <a:bodyPr/>
                    <a:lstStyle/>
                    <a:p>
                      <a:r>
                        <a:rPr lang="en-US" dirty="0"/>
                        <a:t>Next hop</a:t>
                      </a:r>
                    </a:p>
                  </a:txBody>
                  <a:tcPr/>
                </a:tc>
                <a:extLst>
                  <a:ext uri="{0D108BD9-81ED-4DB2-BD59-A6C34878D82A}">
                    <a16:rowId xmlns:a16="http://schemas.microsoft.com/office/drawing/2014/main" val="10000"/>
                  </a:ext>
                </a:extLst>
              </a:tr>
              <a:tr h="316159">
                <a:tc>
                  <a:txBody>
                    <a:bodyPr/>
                    <a:lstStyle/>
                    <a:p>
                      <a:r>
                        <a:rPr lang="en-US" dirty="0"/>
                        <a:t>A</a:t>
                      </a:r>
                    </a:p>
                  </a:txBody>
                  <a:tcPr/>
                </a:tc>
                <a:tc>
                  <a:txBody>
                    <a:bodyPr/>
                    <a:lstStyle/>
                    <a:p>
                      <a:r>
                        <a:rPr lang="en-US" dirty="0" err="1"/>
                        <a:t>Inf</a:t>
                      </a:r>
                      <a:endParaRPr lang="en-US" dirty="0"/>
                    </a:p>
                  </a:txBody>
                  <a:tcPr/>
                </a:tc>
                <a:tc>
                  <a:txBody>
                    <a:bodyPr/>
                    <a:lstStyle/>
                    <a:p>
                      <a:r>
                        <a:rPr lang="en-US" dirty="0"/>
                        <a:t>-</a:t>
                      </a:r>
                    </a:p>
                  </a:txBody>
                  <a:tcPr/>
                </a:tc>
                <a:extLst>
                  <a:ext uri="{0D108BD9-81ED-4DB2-BD59-A6C34878D82A}">
                    <a16:rowId xmlns:a16="http://schemas.microsoft.com/office/drawing/2014/main" val="10001"/>
                  </a:ext>
                </a:extLst>
              </a:tr>
              <a:tr h="316159">
                <a:tc>
                  <a:txBody>
                    <a:bodyPr/>
                    <a:lstStyle/>
                    <a:p>
                      <a:r>
                        <a:rPr lang="en-US" dirty="0"/>
                        <a:t>B</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2"/>
                  </a:ext>
                </a:extLst>
              </a:tr>
              <a:tr h="316159">
                <a:tc>
                  <a:txBody>
                    <a:bodyPr/>
                    <a:lstStyle/>
                    <a:p>
                      <a:r>
                        <a:rPr lang="en-US" dirty="0"/>
                        <a:t>C</a:t>
                      </a:r>
                    </a:p>
                  </a:txBody>
                  <a:tcPr/>
                </a:tc>
                <a:tc>
                  <a:txBody>
                    <a:bodyPr/>
                    <a:lstStyle/>
                    <a:p>
                      <a:r>
                        <a:rPr lang="en-US" dirty="0"/>
                        <a:t>0</a:t>
                      </a:r>
                    </a:p>
                  </a:txBody>
                  <a:tcPr/>
                </a:tc>
                <a:tc>
                  <a:txBody>
                    <a:bodyPr/>
                    <a:lstStyle/>
                    <a:p>
                      <a:r>
                        <a:rPr lang="en-US" dirty="0"/>
                        <a:t>C</a:t>
                      </a:r>
                    </a:p>
                  </a:txBody>
                  <a:tcPr/>
                </a:tc>
                <a:extLst>
                  <a:ext uri="{0D108BD9-81ED-4DB2-BD59-A6C34878D82A}">
                    <a16:rowId xmlns:a16="http://schemas.microsoft.com/office/drawing/2014/main" val="10003"/>
                  </a:ext>
                </a:extLst>
              </a:tr>
              <a:tr h="316159">
                <a:tc>
                  <a:txBody>
                    <a:bodyPr/>
                    <a:lstStyle/>
                    <a:p>
                      <a:r>
                        <a:rPr lang="en-US" dirty="0"/>
                        <a:t>D</a:t>
                      </a:r>
                    </a:p>
                  </a:txBody>
                  <a:tcPr/>
                </a:tc>
                <a:tc>
                  <a:txBody>
                    <a:bodyPr/>
                    <a:lstStyle/>
                    <a:p>
                      <a:r>
                        <a:rPr lang="en-US" dirty="0"/>
                        <a:t>11</a:t>
                      </a:r>
                    </a:p>
                  </a:txBody>
                  <a:tcPr/>
                </a:tc>
                <a:tc>
                  <a:txBody>
                    <a:bodyPr/>
                    <a:lstStyle/>
                    <a:p>
                      <a:r>
                        <a:rPr lang="en-US" dirty="0"/>
                        <a:t>D</a:t>
                      </a:r>
                    </a:p>
                  </a:txBody>
                  <a:tcPr/>
                </a:tc>
                <a:extLst>
                  <a:ext uri="{0D108BD9-81ED-4DB2-BD59-A6C34878D82A}">
                    <a16:rowId xmlns:a16="http://schemas.microsoft.com/office/drawing/2014/main" val="10004"/>
                  </a:ext>
                </a:extLst>
              </a:tr>
            </a:tbl>
          </a:graphicData>
        </a:graphic>
      </p:graphicFrame>
      <p:graphicFrame>
        <p:nvGraphicFramePr>
          <p:cNvPr id="19" name="Table 18">
            <a:extLst>
              <a:ext uri="{FF2B5EF4-FFF2-40B4-BE49-F238E27FC236}">
                <a16:creationId xmlns:a16="http://schemas.microsoft.com/office/drawing/2014/main" id="{510955B6-A2F9-AA40-C00A-65D3E5E36AA4}"/>
              </a:ext>
            </a:extLst>
          </p:cNvPr>
          <p:cNvGraphicFramePr>
            <a:graphicFrameLocks noGrp="1"/>
          </p:cNvGraphicFramePr>
          <p:nvPr>
            <p:extLst>
              <p:ext uri="{D42A27DB-BD31-4B8C-83A1-F6EECF244321}">
                <p14:modId xmlns:p14="http://schemas.microsoft.com/office/powerpoint/2010/main" val="242293714"/>
              </p:ext>
            </p:extLst>
          </p:nvPr>
        </p:nvGraphicFramePr>
        <p:xfrm>
          <a:off x="2776537" y="3840480"/>
          <a:ext cx="2481261" cy="2103120"/>
        </p:xfrm>
        <a:graphic>
          <a:graphicData uri="http://schemas.openxmlformats.org/drawingml/2006/table">
            <a:tbl>
              <a:tblPr firstRow="1" bandRow="1">
                <a:tableStyleId>{5C22544A-7EE6-4342-B048-85BDC9FD1C3A}</a:tableStyleId>
              </a:tblPr>
              <a:tblGrid>
                <a:gridCol w="827087">
                  <a:extLst>
                    <a:ext uri="{9D8B030D-6E8A-4147-A177-3AD203B41FA5}">
                      <a16:colId xmlns:a16="http://schemas.microsoft.com/office/drawing/2014/main" val="20000"/>
                    </a:ext>
                  </a:extLst>
                </a:gridCol>
                <a:gridCol w="795610">
                  <a:extLst>
                    <a:ext uri="{9D8B030D-6E8A-4147-A177-3AD203B41FA5}">
                      <a16:colId xmlns:a16="http://schemas.microsoft.com/office/drawing/2014/main" val="20001"/>
                    </a:ext>
                  </a:extLst>
                </a:gridCol>
                <a:gridCol w="858564">
                  <a:extLst>
                    <a:ext uri="{9D8B030D-6E8A-4147-A177-3AD203B41FA5}">
                      <a16:colId xmlns:a16="http://schemas.microsoft.com/office/drawing/2014/main" val="20002"/>
                    </a:ext>
                  </a:extLst>
                </a:gridCol>
              </a:tblGrid>
              <a:tr h="316159">
                <a:tc>
                  <a:txBody>
                    <a:bodyPr/>
                    <a:lstStyle/>
                    <a:p>
                      <a:r>
                        <a:rPr lang="en-US" dirty="0" err="1"/>
                        <a:t>Dest</a:t>
                      </a:r>
                      <a:endParaRPr lang="en-US" dirty="0"/>
                    </a:p>
                  </a:txBody>
                  <a:tcPr/>
                </a:tc>
                <a:tc>
                  <a:txBody>
                    <a:bodyPr/>
                    <a:lstStyle/>
                    <a:p>
                      <a:r>
                        <a:rPr lang="en-US" dirty="0"/>
                        <a:t>Cost</a:t>
                      </a:r>
                    </a:p>
                  </a:txBody>
                  <a:tcPr/>
                </a:tc>
                <a:tc>
                  <a:txBody>
                    <a:bodyPr/>
                    <a:lstStyle/>
                    <a:p>
                      <a:r>
                        <a:rPr lang="en-US" dirty="0"/>
                        <a:t>Next hop</a:t>
                      </a:r>
                    </a:p>
                  </a:txBody>
                  <a:tcPr/>
                </a:tc>
                <a:extLst>
                  <a:ext uri="{0D108BD9-81ED-4DB2-BD59-A6C34878D82A}">
                    <a16:rowId xmlns:a16="http://schemas.microsoft.com/office/drawing/2014/main" val="10000"/>
                  </a:ext>
                </a:extLst>
              </a:tr>
              <a:tr h="316159">
                <a:tc>
                  <a:txBody>
                    <a:bodyPr/>
                    <a:lstStyle/>
                    <a:p>
                      <a:r>
                        <a:rPr lang="en-US" dirty="0"/>
                        <a:t>A</a:t>
                      </a:r>
                    </a:p>
                  </a:txBody>
                  <a:tcPr/>
                </a:tc>
                <a:tc>
                  <a:txBody>
                    <a:bodyPr/>
                    <a:lstStyle/>
                    <a:p>
                      <a:r>
                        <a:rPr lang="en-US" dirty="0"/>
                        <a:t>2</a:t>
                      </a:r>
                    </a:p>
                  </a:txBody>
                  <a:tcPr/>
                </a:tc>
                <a:tc>
                  <a:txBody>
                    <a:bodyPr/>
                    <a:lstStyle/>
                    <a:p>
                      <a:r>
                        <a:rPr lang="en-US" dirty="0"/>
                        <a:t>A</a:t>
                      </a:r>
                    </a:p>
                  </a:txBody>
                  <a:tcPr/>
                </a:tc>
                <a:extLst>
                  <a:ext uri="{0D108BD9-81ED-4DB2-BD59-A6C34878D82A}">
                    <a16:rowId xmlns:a16="http://schemas.microsoft.com/office/drawing/2014/main" val="10001"/>
                  </a:ext>
                </a:extLst>
              </a:tr>
              <a:tr h="316159">
                <a:tc>
                  <a:txBody>
                    <a:bodyPr/>
                    <a:lstStyle/>
                    <a:p>
                      <a:r>
                        <a:rPr lang="en-US" dirty="0"/>
                        <a:t>B</a:t>
                      </a:r>
                    </a:p>
                  </a:txBody>
                  <a:tcPr/>
                </a:tc>
                <a:tc>
                  <a:txBody>
                    <a:bodyPr/>
                    <a:lstStyle/>
                    <a:p>
                      <a:r>
                        <a:rPr lang="en-US" dirty="0"/>
                        <a:t>0</a:t>
                      </a:r>
                    </a:p>
                  </a:txBody>
                  <a:tcPr/>
                </a:tc>
                <a:tc>
                  <a:txBody>
                    <a:bodyPr/>
                    <a:lstStyle/>
                    <a:p>
                      <a:r>
                        <a:rPr lang="en-US" dirty="0"/>
                        <a:t>B</a:t>
                      </a:r>
                    </a:p>
                  </a:txBody>
                  <a:tcPr/>
                </a:tc>
                <a:extLst>
                  <a:ext uri="{0D108BD9-81ED-4DB2-BD59-A6C34878D82A}">
                    <a16:rowId xmlns:a16="http://schemas.microsoft.com/office/drawing/2014/main" val="10002"/>
                  </a:ext>
                </a:extLst>
              </a:tr>
              <a:tr h="316159">
                <a:tc>
                  <a:txBody>
                    <a:bodyPr/>
                    <a:lstStyle/>
                    <a:p>
                      <a:r>
                        <a:rPr lang="en-US" dirty="0"/>
                        <a:t>C</a:t>
                      </a:r>
                    </a:p>
                  </a:txBody>
                  <a:tcPr/>
                </a:tc>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10003"/>
                  </a:ext>
                </a:extLst>
              </a:tr>
              <a:tr h="316159">
                <a:tc>
                  <a:txBody>
                    <a:bodyPr/>
                    <a:lstStyle/>
                    <a:p>
                      <a:r>
                        <a:rPr lang="en-US" dirty="0"/>
                        <a:t>D</a:t>
                      </a:r>
                    </a:p>
                  </a:txBody>
                  <a:tcPr/>
                </a:tc>
                <a:tc>
                  <a:txBody>
                    <a:bodyPr/>
                    <a:lstStyle/>
                    <a:p>
                      <a:r>
                        <a:rPr lang="en-US" sz="1800" b="0" i="0" kern="1200" dirty="0">
                          <a:solidFill>
                            <a:schemeClr val="dk1"/>
                          </a:solidFill>
                          <a:effectLst/>
                          <a:latin typeface="+mn-lt"/>
                          <a:ea typeface="+mn-ea"/>
                          <a:cs typeface="+mn-cs"/>
                        </a:rPr>
                        <a:t>7</a:t>
                      </a:r>
                      <a:endParaRPr lang="en-US" b="0" dirty="0"/>
                    </a:p>
                  </a:txBody>
                  <a:tcPr/>
                </a:tc>
                <a:tc>
                  <a:txBody>
                    <a:bodyPr/>
                    <a:lstStyle/>
                    <a:p>
                      <a:r>
                        <a:rPr lang="en-US" dirty="0"/>
                        <a:t>D</a:t>
                      </a:r>
                    </a:p>
                  </a:txBody>
                  <a:tcPr/>
                </a:tc>
                <a:extLst>
                  <a:ext uri="{0D108BD9-81ED-4DB2-BD59-A6C34878D82A}">
                    <a16:rowId xmlns:a16="http://schemas.microsoft.com/office/drawing/2014/main" val="10004"/>
                  </a:ext>
                </a:extLst>
              </a:tr>
            </a:tbl>
          </a:graphicData>
        </a:graphic>
      </p:graphicFrame>
      <p:graphicFrame>
        <p:nvGraphicFramePr>
          <p:cNvPr id="20" name="Table 19">
            <a:extLst>
              <a:ext uri="{FF2B5EF4-FFF2-40B4-BE49-F238E27FC236}">
                <a16:creationId xmlns:a16="http://schemas.microsoft.com/office/drawing/2014/main" id="{9080451A-A18F-383A-7CB1-AA8C517BD3F2}"/>
              </a:ext>
            </a:extLst>
          </p:cNvPr>
          <p:cNvGraphicFramePr>
            <a:graphicFrameLocks noGrp="1"/>
          </p:cNvGraphicFramePr>
          <p:nvPr>
            <p:extLst>
              <p:ext uri="{D42A27DB-BD31-4B8C-83A1-F6EECF244321}">
                <p14:modId xmlns:p14="http://schemas.microsoft.com/office/powerpoint/2010/main" val="2379332300"/>
              </p:ext>
            </p:extLst>
          </p:nvPr>
        </p:nvGraphicFramePr>
        <p:xfrm>
          <a:off x="6096000" y="3846160"/>
          <a:ext cx="2776539" cy="2103120"/>
        </p:xfrm>
        <a:graphic>
          <a:graphicData uri="http://schemas.openxmlformats.org/drawingml/2006/table">
            <a:tbl>
              <a:tblPr firstRow="1" bandRow="1">
                <a:tableStyleId>{5C22544A-7EE6-4342-B048-85BDC9FD1C3A}</a:tableStyleId>
              </a:tblPr>
              <a:tblGrid>
                <a:gridCol w="925513">
                  <a:extLst>
                    <a:ext uri="{9D8B030D-6E8A-4147-A177-3AD203B41FA5}">
                      <a16:colId xmlns:a16="http://schemas.microsoft.com/office/drawing/2014/main" val="20000"/>
                    </a:ext>
                  </a:extLst>
                </a:gridCol>
                <a:gridCol w="925513">
                  <a:extLst>
                    <a:ext uri="{9D8B030D-6E8A-4147-A177-3AD203B41FA5}">
                      <a16:colId xmlns:a16="http://schemas.microsoft.com/office/drawing/2014/main" val="20001"/>
                    </a:ext>
                  </a:extLst>
                </a:gridCol>
                <a:gridCol w="925513">
                  <a:extLst>
                    <a:ext uri="{9D8B030D-6E8A-4147-A177-3AD203B41FA5}">
                      <a16:colId xmlns:a16="http://schemas.microsoft.com/office/drawing/2014/main" val="20002"/>
                    </a:ext>
                  </a:extLst>
                </a:gridCol>
              </a:tblGrid>
              <a:tr h="316159">
                <a:tc>
                  <a:txBody>
                    <a:bodyPr/>
                    <a:lstStyle/>
                    <a:p>
                      <a:r>
                        <a:rPr lang="en-US" dirty="0" err="1"/>
                        <a:t>Dest</a:t>
                      </a:r>
                      <a:endParaRPr lang="en-US" dirty="0"/>
                    </a:p>
                  </a:txBody>
                  <a:tcPr/>
                </a:tc>
                <a:tc>
                  <a:txBody>
                    <a:bodyPr/>
                    <a:lstStyle/>
                    <a:p>
                      <a:r>
                        <a:rPr lang="en-US" dirty="0"/>
                        <a:t>Cost</a:t>
                      </a:r>
                    </a:p>
                  </a:txBody>
                  <a:tcPr/>
                </a:tc>
                <a:tc>
                  <a:txBody>
                    <a:bodyPr/>
                    <a:lstStyle/>
                    <a:p>
                      <a:r>
                        <a:rPr lang="en-US" dirty="0"/>
                        <a:t>Next hop</a:t>
                      </a:r>
                    </a:p>
                  </a:txBody>
                  <a:tcPr/>
                </a:tc>
                <a:extLst>
                  <a:ext uri="{0D108BD9-81ED-4DB2-BD59-A6C34878D82A}">
                    <a16:rowId xmlns:a16="http://schemas.microsoft.com/office/drawing/2014/main" val="10000"/>
                  </a:ext>
                </a:extLst>
              </a:tr>
              <a:tr h="316159">
                <a:tc>
                  <a:txBody>
                    <a:bodyPr/>
                    <a:lstStyle/>
                    <a:p>
                      <a:r>
                        <a:rPr lang="en-US" dirty="0"/>
                        <a:t>A</a:t>
                      </a:r>
                    </a:p>
                  </a:txBody>
                  <a:tcPr/>
                </a:tc>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10001"/>
                  </a:ext>
                </a:extLst>
              </a:tr>
              <a:tr h="316159">
                <a:tc>
                  <a:txBody>
                    <a:bodyPr/>
                    <a:lstStyle/>
                    <a:p>
                      <a:r>
                        <a:rPr lang="en-US" dirty="0"/>
                        <a:t>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7</a:t>
                      </a:r>
                      <a:endParaRPr lang="en-US" b="0" dirty="0"/>
                    </a:p>
                  </a:txBody>
                  <a:tcPr/>
                </a:tc>
                <a:tc>
                  <a:txBody>
                    <a:bodyPr/>
                    <a:lstStyle/>
                    <a:p>
                      <a:r>
                        <a:rPr lang="en-US" dirty="0"/>
                        <a:t>B</a:t>
                      </a:r>
                    </a:p>
                  </a:txBody>
                  <a:tcPr/>
                </a:tc>
                <a:extLst>
                  <a:ext uri="{0D108BD9-81ED-4DB2-BD59-A6C34878D82A}">
                    <a16:rowId xmlns:a16="http://schemas.microsoft.com/office/drawing/2014/main" val="10002"/>
                  </a:ext>
                </a:extLst>
              </a:tr>
              <a:tr h="316159">
                <a:tc>
                  <a:txBody>
                    <a:bodyPr/>
                    <a:lstStyle/>
                    <a:p>
                      <a:r>
                        <a:rPr lang="en-US" dirty="0"/>
                        <a:t>C</a:t>
                      </a:r>
                    </a:p>
                  </a:txBody>
                  <a:tcPr/>
                </a:tc>
                <a:tc>
                  <a:txBody>
                    <a:bodyPr/>
                    <a:lstStyle/>
                    <a:p>
                      <a:r>
                        <a:rPr lang="en-US" dirty="0"/>
                        <a:t>11</a:t>
                      </a:r>
                    </a:p>
                  </a:txBody>
                  <a:tcPr/>
                </a:tc>
                <a:tc>
                  <a:txBody>
                    <a:bodyPr/>
                    <a:lstStyle/>
                    <a:p>
                      <a:r>
                        <a:rPr lang="en-US" dirty="0"/>
                        <a:t>C</a:t>
                      </a:r>
                    </a:p>
                  </a:txBody>
                  <a:tcPr/>
                </a:tc>
                <a:extLst>
                  <a:ext uri="{0D108BD9-81ED-4DB2-BD59-A6C34878D82A}">
                    <a16:rowId xmlns:a16="http://schemas.microsoft.com/office/drawing/2014/main" val="10003"/>
                  </a:ext>
                </a:extLst>
              </a:tr>
              <a:tr h="316159">
                <a:tc>
                  <a:txBody>
                    <a:bodyPr/>
                    <a:lstStyle/>
                    <a:p>
                      <a:r>
                        <a:rPr lang="en-US" dirty="0"/>
                        <a:t>D</a:t>
                      </a:r>
                    </a:p>
                  </a:txBody>
                  <a:tcPr/>
                </a:tc>
                <a:tc>
                  <a:txBody>
                    <a:bodyPr/>
                    <a:lstStyle/>
                    <a:p>
                      <a:r>
                        <a:rPr lang="en-US" dirty="0"/>
                        <a:t>0</a:t>
                      </a:r>
                    </a:p>
                  </a:txBody>
                  <a:tcPr/>
                </a:tc>
                <a:tc>
                  <a:txBody>
                    <a:bodyPr/>
                    <a:lstStyle/>
                    <a:p>
                      <a:r>
                        <a:rPr lang="en-US" dirty="0"/>
                        <a:t>D</a:t>
                      </a:r>
                    </a:p>
                  </a:txBody>
                  <a:tcPr/>
                </a:tc>
                <a:extLst>
                  <a:ext uri="{0D108BD9-81ED-4DB2-BD59-A6C34878D82A}">
                    <a16:rowId xmlns:a16="http://schemas.microsoft.com/office/drawing/2014/main" val="10004"/>
                  </a:ext>
                </a:extLst>
              </a:tr>
            </a:tbl>
          </a:graphicData>
        </a:graphic>
      </p:graphicFrame>
      <p:pic>
        <p:nvPicPr>
          <p:cNvPr id="21" name="Picture 2">
            <a:extLst>
              <a:ext uri="{FF2B5EF4-FFF2-40B4-BE49-F238E27FC236}">
                <a16:creationId xmlns:a16="http://schemas.microsoft.com/office/drawing/2014/main" id="{654F01E0-7339-5E4B-48B2-649E8A0A0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5260" y="805823"/>
            <a:ext cx="2438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a:extLst>
              <a:ext uri="{FF2B5EF4-FFF2-40B4-BE49-F238E27FC236}">
                <a16:creationId xmlns:a16="http://schemas.microsoft.com/office/drawing/2014/main" id="{5DC8F778-5B6B-2B65-0AC8-77C69D8E460E}"/>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Distance Vector Routing Algorithm </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96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64228" y="119887"/>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6</a:t>
            </a:fld>
            <a:endParaRPr lang="en-IN" spc="-50" dirty="0"/>
          </a:p>
        </p:txBody>
      </p:sp>
      <p:sp>
        <p:nvSpPr>
          <p:cNvPr id="18" name="Title 17">
            <a:extLst>
              <a:ext uri="{FF2B5EF4-FFF2-40B4-BE49-F238E27FC236}">
                <a16:creationId xmlns:a16="http://schemas.microsoft.com/office/drawing/2014/main" id="{48AAF331-DEB5-BF52-2F3B-0023A84F029F}"/>
              </a:ext>
            </a:extLst>
          </p:cNvPr>
          <p:cNvSpPr>
            <a:spLocks noGrp="1"/>
          </p:cNvSpPr>
          <p:nvPr>
            <p:ph type="title"/>
          </p:nvPr>
        </p:nvSpPr>
        <p:spPr>
          <a:xfrm>
            <a:off x="3962400" y="205867"/>
            <a:ext cx="3810000" cy="1231106"/>
          </a:xfrm>
        </p:spPr>
        <p:txBody>
          <a:bodyPr/>
          <a:lstStyle/>
          <a:p>
            <a:pPr algn="ctr"/>
            <a:r>
              <a:rPr lang="en-US" sz="2400" b="1" dirty="0">
                <a:latin typeface="Times New Roman" panose="02020603050405020304" pitchFamily="18" charset="0"/>
                <a:cs typeface="Times New Roman" panose="02020603050405020304" pitchFamily="18" charset="0"/>
              </a:rPr>
              <a:t>Course Outcome</a:t>
            </a:r>
            <a:br>
              <a:rPr lang="en-US" sz="2800" b="1" dirty="0"/>
            </a:br>
            <a:br>
              <a:rPr lang="en-US" sz="2800" b="1" dirty="0"/>
            </a:br>
            <a:endParaRPr lang="en-IN" b="1" dirty="0"/>
          </a:p>
        </p:txBody>
      </p:sp>
      <p:sp>
        <p:nvSpPr>
          <p:cNvPr id="2" name="Content Placeholder 2">
            <a:extLst>
              <a:ext uri="{FF2B5EF4-FFF2-40B4-BE49-F238E27FC236}">
                <a16:creationId xmlns:a16="http://schemas.microsoft.com/office/drawing/2014/main" id="{747CDEA3-3EB3-2E77-420E-1B27AE33D2A4}"/>
              </a:ext>
            </a:extLst>
          </p:cNvPr>
          <p:cNvSpPr txBox="1">
            <a:spLocks/>
          </p:cNvSpPr>
          <p:nvPr/>
        </p:nvSpPr>
        <p:spPr>
          <a:xfrm>
            <a:off x="609600" y="1142872"/>
            <a:ext cx="10515600" cy="5181600"/>
          </a:xfrm>
          <a:prstGeom prst="rect">
            <a:avLst/>
          </a:prstGeom>
        </p:spPr>
        <p:txBody>
          <a:bodyPr wrap="square" lIns="0" tIns="0" rIns="0" bIns="0">
            <a:norm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Arial" charset="0"/>
              <a:buNone/>
              <a:defRPr/>
            </a:pPr>
            <a:r>
              <a:rPr lang="en-US" sz="2000" b="1" dirty="0">
                <a:latin typeface="Times New Roman" pitchFamily="18" charset="0"/>
                <a:cs typeface="Times New Roman" pitchFamily="18" charset="0"/>
              </a:rPr>
              <a:t>At the end of the course the student should be able to:   </a:t>
            </a:r>
          </a:p>
          <a:p>
            <a:pPr>
              <a:buFont typeface="Arial" charset="0"/>
              <a:buNone/>
              <a:defRPr/>
            </a:pPr>
            <a:endParaRPr lang="en-US" sz="2400" b="1" dirty="0">
              <a:latin typeface="Times New Roman" pitchFamily="18" charset="0"/>
              <a:cs typeface="Times New Roman" pitchFamily="18" charset="0"/>
            </a:endParaRPr>
          </a:p>
          <a:p>
            <a:pPr>
              <a:lnSpc>
                <a:spcPct val="150000"/>
              </a:lnSpc>
              <a:defRPr/>
            </a:pPr>
            <a:r>
              <a:rPr lang="en-US" b="1" dirty="0">
                <a:latin typeface="Times New Roman" panose="02020603050405020304" pitchFamily="18" charset="0"/>
                <a:cs typeface="Times New Roman" panose="02020603050405020304" pitchFamily="18" charset="0"/>
              </a:rPr>
              <a:t>CO 1: </a:t>
            </a:r>
            <a:r>
              <a:rPr lang="en-US" dirty="0">
                <a:latin typeface="Times New Roman" panose="02020603050405020304" pitchFamily="18" charset="0"/>
                <a:cs typeface="Times New Roman" panose="02020603050405020304" pitchFamily="18" charset="0"/>
              </a:rPr>
              <a:t>Build an understanding of the fundamental concepts and Layered Architecture of computer networking. </a:t>
            </a:r>
          </a:p>
          <a:p>
            <a:pPr>
              <a:lnSpc>
                <a:spcPct val="150000"/>
              </a:lnSpc>
              <a:defRPr/>
            </a:pPr>
            <a:r>
              <a:rPr lang="en-US" b="1" dirty="0">
                <a:latin typeface="Times New Roman" panose="02020603050405020304" pitchFamily="18" charset="0"/>
                <a:cs typeface="Times New Roman" panose="02020603050405020304" pitchFamily="18" charset="0"/>
              </a:rPr>
              <a:t>CO 2:</a:t>
            </a:r>
            <a:r>
              <a:rPr lang="en-US" dirty="0">
                <a:latin typeface="Times New Roman" panose="02020603050405020304" pitchFamily="18" charset="0"/>
                <a:cs typeface="Times New Roman" panose="02020603050405020304" pitchFamily="18" charset="0"/>
              </a:rPr>
              <a:t>Understand the basic concepts of link layer properties to detect error and develop the solution for error control and flow control. </a:t>
            </a:r>
          </a:p>
          <a:p>
            <a:pPr>
              <a:lnSpc>
                <a:spcPct val="150000"/>
              </a:lnSpc>
              <a:defRPr/>
            </a:pPr>
            <a:r>
              <a:rPr lang="en-US" b="1" dirty="0">
                <a:latin typeface="Times New Roman" panose="02020603050405020304" pitchFamily="18" charset="0"/>
                <a:cs typeface="Times New Roman" panose="02020603050405020304" pitchFamily="18" charset="0"/>
              </a:rPr>
              <a:t>CO 3: </a:t>
            </a:r>
            <a:r>
              <a:rPr lang="en-US" dirty="0">
                <a:latin typeface="Times New Roman" panose="02020603050405020304" pitchFamily="18" charset="0"/>
                <a:cs typeface="Times New Roman" panose="02020603050405020304" pitchFamily="18" charset="0"/>
              </a:rPr>
              <a:t>Design, calculate, and apply subnet masks and addresses to fulfil networking requirements and calculate distance among routers in subnet. </a:t>
            </a:r>
          </a:p>
          <a:p>
            <a:pPr>
              <a:lnSpc>
                <a:spcPct val="150000"/>
              </a:lnSpc>
              <a:defRPr/>
            </a:pPr>
            <a:r>
              <a:rPr lang="en-US" b="1" dirty="0">
                <a:latin typeface="Times New Roman" panose="02020603050405020304" pitchFamily="18" charset="0"/>
                <a:cs typeface="Times New Roman" panose="02020603050405020304" pitchFamily="18" charset="0"/>
              </a:rPr>
              <a:t>CO 4: </a:t>
            </a:r>
            <a:r>
              <a:rPr lang="en-US" dirty="0">
                <a:latin typeface="Times New Roman" panose="02020603050405020304" pitchFamily="18" charset="0"/>
                <a:cs typeface="Times New Roman" panose="02020603050405020304" pitchFamily="18" charset="0"/>
              </a:rPr>
              <a:t>Understand the duties of transport layer, Session layer with connection management of TCP protocol. </a:t>
            </a:r>
          </a:p>
          <a:p>
            <a:pPr>
              <a:lnSpc>
                <a:spcPct val="150000"/>
              </a:lnSpc>
              <a:defRPr/>
            </a:pPr>
            <a:r>
              <a:rPr lang="en-US" b="1" dirty="0">
                <a:latin typeface="Times New Roman" panose="02020603050405020304" pitchFamily="18" charset="0"/>
                <a:cs typeface="Times New Roman" panose="02020603050405020304" pitchFamily="18" charset="0"/>
              </a:rPr>
              <a:t>CO 5: </a:t>
            </a:r>
            <a:r>
              <a:rPr lang="en-US" dirty="0">
                <a:latin typeface="Times New Roman" panose="02020603050405020304" pitchFamily="18" charset="0"/>
                <a:cs typeface="Times New Roman" panose="02020603050405020304" pitchFamily="18" charset="0"/>
              </a:rPr>
              <a:t>Discuss the different protocols used at application layer.</a:t>
            </a:r>
          </a:p>
          <a:p>
            <a:pPr>
              <a:lnSpc>
                <a:spcPct val="150000"/>
              </a:lnSpc>
              <a:buFont typeface="Arial" charset="0"/>
              <a:buNone/>
              <a:defRPr/>
            </a:pPr>
            <a:endParaRPr lang="en-US" dirty="0"/>
          </a:p>
          <a:p>
            <a:pPr>
              <a:buFont typeface="Arial" charset="0"/>
              <a:buNone/>
              <a:defRPr/>
            </a:pPr>
            <a:endParaRPr lang="en-US" sz="2200" dirty="0"/>
          </a:p>
        </p:txBody>
      </p:sp>
    </p:spTree>
    <p:extLst>
      <p:ext uri="{BB962C8B-B14F-4D97-AF65-F5344CB8AC3E}">
        <p14:creationId xmlns:p14="http://schemas.microsoft.com/office/powerpoint/2010/main" val="4475478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A862D597-088A-1FC0-831E-65904092FD14}"/>
              </a:ext>
            </a:extLst>
          </p:cNvPr>
          <p:cNvSpPr txBox="1">
            <a:spLocks noChangeArrowheads="1"/>
          </p:cNvSpPr>
          <p:nvPr/>
        </p:nvSpPr>
        <p:spPr>
          <a:xfrm>
            <a:off x="685800" y="817163"/>
            <a:ext cx="7696200" cy="5126437"/>
          </a:xfrm>
          <a:prstGeom prst="rect">
            <a:avLst/>
          </a:prstGeom>
        </p:spPr>
        <p:txBody>
          <a:bodyPr/>
          <a:lstStyle/>
          <a:p>
            <a:pPr lvl="0">
              <a:lnSpc>
                <a:spcPct val="120000"/>
              </a:lnSpc>
              <a:spcBef>
                <a:spcPct val="20000"/>
              </a:spcBef>
              <a:defRPr/>
            </a:pPr>
            <a:r>
              <a:rPr lang="en-US" altLang="zh-TW" b="1" dirty="0">
                <a:latin typeface="+mj-lt"/>
                <a:cs typeface="Times New Roman" pitchFamily="18" charset="0"/>
              </a:rPr>
              <a:t>Step 2:</a:t>
            </a:r>
          </a:p>
          <a:p>
            <a:pPr marL="342900" lvl="0" indent="-342900">
              <a:lnSpc>
                <a:spcPct val="120000"/>
              </a:lnSpc>
              <a:spcBef>
                <a:spcPct val="20000"/>
              </a:spcBef>
              <a:buFont typeface="Arial" pitchFamily="34" charset="0"/>
              <a:buChar char="•"/>
              <a:defRPr/>
            </a:pPr>
            <a:r>
              <a:rPr lang="en-US" altLang="zh-TW" dirty="0">
                <a:latin typeface="+mj-lt"/>
                <a:cs typeface="Times New Roman" pitchFamily="18" charset="0"/>
              </a:rPr>
              <a:t>Each router exchanges its distance vector obtained in Step-01 with its neighbors.</a:t>
            </a:r>
          </a:p>
          <a:p>
            <a:pPr marL="342900" lvl="0" indent="-342900">
              <a:lnSpc>
                <a:spcPct val="120000"/>
              </a:lnSpc>
              <a:spcBef>
                <a:spcPct val="20000"/>
              </a:spcBef>
              <a:buFont typeface="Arial" pitchFamily="34" charset="0"/>
              <a:buChar char="•"/>
              <a:defRPr/>
            </a:pPr>
            <a:r>
              <a:rPr lang="en-US" altLang="zh-TW" dirty="0">
                <a:latin typeface="+mj-lt"/>
                <a:cs typeface="Times New Roman" pitchFamily="18" charset="0"/>
              </a:rPr>
              <a:t>After exchanging the distance vectors, each router prepares a new routing table.</a:t>
            </a:r>
          </a:p>
          <a:p>
            <a:pPr marL="342900" lvl="0" indent="-342900">
              <a:lnSpc>
                <a:spcPct val="120000"/>
              </a:lnSpc>
              <a:spcBef>
                <a:spcPct val="20000"/>
              </a:spcBef>
              <a:buFont typeface="Arial" pitchFamily="34" charset="0"/>
              <a:buChar char="•"/>
              <a:defRPr/>
            </a:pPr>
            <a:endParaRPr kumimoji="0" lang="en-US" altLang="zh-TW" sz="2000" b="0" i="0" u="none" strike="noStrike" kern="1200" cap="none" spc="0" normalizeH="0" baseline="0" noProof="0" dirty="0">
              <a:ln>
                <a:noFill/>
              </a:ln>
              <a:effectLst/>
              <a:uLnTx/>
              <a:uFillTx/>
              <a:latin typeface="+mj-lt"/>
              <a:cs typeface="Times New Roman" pitchFamily="18" charset="0"/>
            </a:endParaRPr>
          </a:p>
        </p:txBody>
      </p:sp>
      <p:sp>
        <p:nvSpPr>
          <p:cNvPr id="9" name="TextBox 8">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Distance Vector Routing Algorithm </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600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AT Router A</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511D9D2B-15F6-6608-E8C2-BC893BD7255B}"/>
              </a:ext>
            </a:extLst>
          </p:cNvPr>
          <p:cNvSpPr/>
          <p:nvPr/>
        </p:nvSpPr>
        <p:spPr>
          <a:xfrm>
            <a:off x="654808" y="1052736"/>
            <a:ext cx="7538260" cy="2308324"/>
          </a:xfrm>
          <a:prstGeom prst="rect">
            <a:avLst/>
          </a:prstGeom>
        </p:spPr>
        <p:txBody>
          <a:bodyPr wrap="square">
            <a:spAutoFit/>
          </a:bodyPr>
          <a:lstStyle/>
          <a:p>
            <a:pPr marL="342900" indent="-342900">
              <a:buFont typeface="Arial" panose="020B0604020202020204" pitchFamily="34" charset="0"/>
              <a:buChar char="•"/>
            </a:pPr>
            <a:r>
              <a:rPr lang="en-US" sz="2400" dirty="0"/>
              <a:t>Cost of reaching destination B from router A </a:t>
            </a:r>
          </a:p>
          <a:p>
            <a:r>
              <a:rPr lang="en-US" sz="2400" dirty="0"/>
              <a:t>	min { 2+0 , 1+7 } = 2 via B.</a:t>
            </a:r>
          </a:p>
          <a:p>
            <a:pPr marL="342900" indent="-342900">
              <a:buFont typeface="Arial" panose="020B0604020202020204" pitchFamily="34" charset="0"/>
              <a:buChar char="•"/>
            </a:pPr>
            <a:r>
              <a:rPr lang="en-US" sz="2400" dirty="0"/>
              <a:t>Cost of reaching destination C from router A </a:t>
            </a:r>
          </a:p>
          <a:p>
            <a:r>
              <a:rPr lang="en-US" sz="2400" dirty="0"/>
              <a:t>	min { 2+3 , 1+11 } = 5 via B.</a:t>
            </a:r>
          </a:p>
          <a:p>
            <a:pPr marL="342900" indent="-342900">
              <a:buFont typeface="Arial" panose="020B0604020202020204" pitchFamily="34" charset="0"/>
              <a:buChar char="•"/>
            </a:pPr>
            <a:r>
              <a:rPr lang="en-US" sz="2400" dirty="0"/>
              <a:t>Cost of reaching destination D from router A</a:t>
            </a:r>
          </a:p>
          <a:p>
            <a:r>
              <a:rPr lang="en-US" sz="2400" dirty="0"/>
              <a:t> 	min { 2+7 , 1+0 } = 1 via D.</a:t>
            </a:r>
          </a:p>
        </p:txBody>
      </p:sp>
      <p:pic>
        <p:nvPicPr>
          <p:cNvPr id="18" name="Picture 2">
            <a:extLst>
              <a:ext uri="{FF2B5EF4-FFF2-40B4-BE49-F238E27FC236}">
                <a16:creationId xmlns:a16="http://schemas.microsoft.com/office/drawing/2014/main" id="{95468A0B-A2B4-43FA-6C05-BED96FC8FB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148" y="3284984"/>
            <a:ext cx="5032560" cy="299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 name="Table 18">
            <a:extLst>
              <a:ext uri="{FF2B5EF4-FFF2-40B4-BE49-F238E27FC236}">
                <a16:creationId xmlns:a16="http://schemas.microsoft.com/office/drawing/2014/main" id="{C2EB2EA8-1922-EEAA-C00E-FDC4A7EFD3B5}"/>
              </a:ext>
            </a:extLst>
          </p:cNvPr>
          <p:cNvGraphicFramePr>
            <a:graphicFrameLocks noGrp="1"/>
          </p:cNvGraphicFramePr>
          <p:nvPr>
            <p:extLst>
              <p:ext uri="{D42A27DB-BD31-4B8C-83A1-F6EECF244321}">
                <p14:modId xmlns:p14="http://schemas.microsoft.com/office/powerpoint/2010/main" val="3261531454"/>
              </p:ext>
            </p:extLst>
          </p:nvPr>
        </p:nvGraphicFramePr>
        <p:xfrm>
          <a:off x="6629400" y="3380382"/>
          <a:ext cx="3581400" cy="2568805"/>
        </p:xfrm>
        <a:graphic>
          <a:graphicData uri="http://schemas.openxmlformats.org/drawingml/2006/table">
            <a:tbl>
              <a:tblPr firstRow="1" bandRow="1">
                <a:tableStyleId>{5C22544A-7EE6-4342-B048-85BDC9FD1C3A}</a:tableStyleId>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tblGrid>
              <a:tr h="513761">
                <a:tc>
                  <a:txBody>
                    <a:bodyPr/>
                    <a:lstStyle/>
                    <a:p>
                      <a:r>
                        <a:rPr lang="en-US" dirty="0" err="1"/>
                        <a:t>Dest</a:t>
                      </a:r>
                      <a:endParaRPr lang="en-US" dirty="0"/>
                    </a:p>
                  </a:txBody>
                  <a:tcPr/>
                </a:tc>
                <a:tc>
                  <a:txBody>
                    <a:bodyPr/>
                    <a:lstStyle/>
                    <a:p>
                      <a:r>
                        <a:rPr lang="en-US" dirty="0"/>
                        <a:t>Cost</a:t>
                      </a:r>
                    </a:p>
                  </a:txBody>
                  <a:tcPr/>
                </a:tc>
                <a:tc>
                  <a:txBody>
                    <a:bodyPr/>
                    <a:lstStyle/>
                    <a:p>
                      <a:r>
                        <a:rPr lang="en-US" dirty="0"/>
                        <a:t>Next Hop</a:t>
                      </a:r>
                    </a:p>
                  </a:txBody>
                  <a:tcPr/>
                </a:tc>
                <a:extLst>
                  <a:ext uri="{0D108BD9-81ED-4DB2-BD59-A6C34878D82A}">
                    <a16:rowId xmlns:a16="http://schemas.microsoft.com/office/drawing/2014/main" val="10000"/>
                  </a:ext>
                </a:extLst>
              </a:tr>
              <a:tr h="513761">
                <a:tc>
                  <a:txBody>
                    <a:bodyPr/>
                    <a:lstStyle/>
                    <a:p>
                      <a:r>
                        <a:rPr lang="en-US" dirty="0"/>
                        <a:t>A</a:t>
                      </a:r>
                    </a:p>
                  </a:txBody>
                  <a:tcPr/>
                </a:tc>
                <a:tc>
                  <a:txBody>
                    <a:bodyPr/>
                    <a:lstStyle/>
                    <a:p>
                      <a:r>
                        <a:rPr lang="en-US" dirty="0"/>
                        <a:t>2</a:t>
                      </a:r>
                    </a:p>
                  </a:txBody>
                  <a:tcPr/>
                </a:tc>
                <a:tc>
                  <a:txBody>
                    <a:bodyPr/>
                    <a:lstStyle/>
                    <a:p>
                      <a:r>
                        <a:rPr lang="en-US" dirty="0"/>
                        <a:t>A</a:t>
                      </a:r>
                    </a:p>
                  </a:txBody>
                  <a:tcPr/>
                </a:tc>
                <a:extLst>
                  <a:ext uri="{0D108BD9-81ED-4DB2-BD59-A6C34878D82A}">
                    <a16:rowId xmlns:a16="http://schemas.microsoft.com/office/drawing/2014/main" val="10001"/>
                  </a:ext>
                </a:extLst>
              </a:tr>
              <a:tr h="513761">
                <a:tc>
                  <a:txBody>
                    <a:bodyPr/>
                    <a:lstStyle/>
                    <a:p>
                      <a:r>
                        <a:rPr lang="en-US" dirty="0"/>
                        <a:t>B</a:t>
                      </a:r>
                    </a:p>
                  </a:txBody>
                  <a:tcPr/>
                </a:tc>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0002"/>
                  </a:ext>
                </a:extLst>
              </a:tr>
              <a:tr h="513761">
                <a:tc>
                  <a:txBody>
                    <a:bodyPr/>
                    <a:lstStyle/>
                    <a:p>
                      <a:r>
                        <a:rPr lang="en-US" dirty="0"/>
                        <a:t>C</a:t>
                      </a:r>
                    </a:p>
                  </a:txBody>
                  <a:tcPr/>
                </a:tc>
                <a:tc>
                  <a:txBody>
                    <a:bodyPr/>
                    <a:lstStyle/>
                    <a:p>
                      <a:r>
                        <a:rPr lang="en-US" dirty="0"/>
                        <a:t>5</a:t>
                      </a:r>
                    </a:p>
                  </a:txBody>
                  <a:tcPr/>
                </a:tc>
                <a:tc>
                  <a:txBody>
                    <a:bodyPr/>
                    <a:lstStyle/>
                    <a:p>
                      <a:r>
                        <a:rPr lang="en-US" dirty="0"/>
                        <a:t>B</a:t>
                      </a:r>
                    </a:p>
                  </a:txBody>
                  <a:tcPr/>
                </a:tc>
                <a:extLst>
                  <a:ext uri="{0D108BD9-81ED-4DB2-BD59-A6C34878D82A}">
                    <a16:rowId xmlns:a16="http://schemas.microsoft.com/office/drawing/2014/main" val="10003"/>
                  </a:ext>
                </a:extLst>
              </a:tr>
              <a:tr h="513761">
                <a:tc>
                  <a:txBody>
                    <a:bodyPr/>
                    <a:lstStyle/>
                    <a:p>
                      <a:r>
                        <a:rPr lang="en-US" dirty="0"/>
                        <a:t>D</a:t>
                      </a:r>
                    </a:p>
                  </a:txBody>
                  <a:tcPr/>
                </a:tc>
                <a:tc>
                  <a:txBody>
                    <a:bodyPr/>
                    <a:lstStyle/>
                    <a:p>
                      <a:r>
                        <a:rPr lang="en-US" dirty="0"/>
                        <a:t>1</a:t>
                      </a:r>
                    </a:p>
                  </a:txBody>
                  <a:tcPr/>
                </a:tc>
                <a:tc>
                  <a:txBody>
                    <a:bodyPr/>
                    <a:lstStyle/>
                    <a:p>
                      <a:r>
                        <a:rPr lang="en-US" dirty="0"/>
                        <a:t>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168454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AT Router B</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916CCE7-9DF0-5D9E-7810-9752C758FA9E}"/>
              </a:ext>
            </a:extLst>
          </p:cNvPr>
          <p:cNvSpPr/>
          <p:nvPr/>
        </p:nvSpPr>
        <p:spPr>
          <a:xfrm>
            <a:off x="457176" y="833387"/>
            <a:ext cx="7787232" cy="2308324"/>
          </a:xfrm>
          <a:prstGeom prst="rect">
            <a:avLst/>
          </a:prstGeom>
        </p:spPr>
        <p:txBody>
          <a:bodyPr wrap="square">
            <a:spAutoFit/>
          </a:bodyPr>
          <a:lstStyle/>
          <a:p>
            <a:r>
              <a:rPr lang="en-US" sz="2400" dirty="0"/>
              <a:t>Cost of reaching destination A from router B</a:t>
            </a:r>
          </a:p>
          <a:p>
            <a:r>
              <a:rPr lang="en-US" sz="2400" dirty="0"/>
              <a:t> 	min { 2+0 , 3+∞ , 7+1 } = 2 via A.</a:t>
            </a:r>
          </a:p>
          <a:p>
            <a:r>
              <a:rPr lang="en-US" sz="2400" dirty="0"/>
              <a:t>Cost of reaching destination C from router B</a:t>
            </a:r>
          </a:p>
          <a:p>
            <a:r>
              <a:rPr lang="en-US" sz="2400" dirty="0"/>
              <a:t>	min { 2+∞ , 3+0 , 7+11 } = 3 via C.</a:t>
            </a:r>
          </a:p>
          <a:p>
            <a:r>
              <a:rPr lang="en-US" sz="2400" dirty="0"/>
              <a:t>Cost of reaching destination D from router B </a:t>
            </a:r>
          </a:p>
          <a:p>
            <a:r>
              <a:rPr lang="en-US" sz="2400" dirty="0"/>
              <a:t>	min { 2+1 , 3+11 , 7+0 } = 3 via A.</a:t>
            </a:r>
          </a:p>
        </p:txBody>
      </p:sp>
      <p:pic>
        <p:nvPicPr>
          <p:cNvPr id="9" name="Picture 2">
            <a:extLst>
              <a:ext uri="{FF2B5EF4-FFF2-40B4-BE49-F238E27FC236}">
                <a16:creationId xmlns:a16="http://schemas.microsoft.com/office/drawing/2014/main" id="{A865465F-5301-AAED-2100-35FC8AFE17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340" y="3355212"/>
            <a:ext cx="4802141" cy="2810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 name="Table 19">
            <a:extLst>
              <a:ext uri="{FF2B5EF4-FFF2-40B4-BE49-F238E27FC236}">
                <a16:creationId xmlns:a16="http://schemas.microsoft.com/office/drawing/2014/main" id="{040DBEEB-F66C-35A6-ED12-01CDAB71DD7D}"/>
              </a:ext>
            </a:extLst>
          </p:cNvPr>
          <p:cNvGraphicFramePr>
            <a:graphicFrameLocks noGrp="1"/>
          </p:cNvGraphicFramePr>
          <p:nvPr>
            <p:extLst>
              <p:ext uri="{D42A27DB-BD31-4B8C-83A1-F6EECF244321}">
                <p14:modId xmlns:p14="http://schemas.microsoft.com/office/powerpoint/2010/main" val="3241455700"/>
              </p:ext>
            </p:extLst>
          </p:nvPr>
        </p:nvGraphicFramePr>
        <p:xfrm>
          <a:off x="5376480" y="3380382"/>
          <a:ext cx="3299976" cy="2712915"/>
        </p:xfrm>
        <a:graphic>
          <a:graphicData uri="http://schemas.openxmlformats.org/drawingml/2006/table">
            <a:tbl>
              <a:tblPr firstRow="1" bandRow="1">
                <a:tableStyleId>{5C22544A-7EE6-4342-B048-85BDC9FD1C3A}</a:tableStyleId>
              </a:tblPr>
              <a:tblGrid>
                <a:gridCol w="1099992">
                  <a:extLst>
                    <a:ext uri="{9D8B030D-6E8A-4147-A177-3AD203B41FA5}">
                      <a16:colId xmlns:a16="http://schemas.microsoft.com/office/drawing/2014/main" val="20000"/>
                    </a:ext>
                  </a:extLst>
                </a:gridCol>
                <a:gridCol w="1099992">
                  <a:extLst>
                    <a:ext uri="{9D8B030D-6E8A-4147-A177-3AD203B41FA5}">
                      <a16:colId xmlns:a16="http://schemas.microsoft.com/office/drawing/2014/main" val="20001"/>
                    </a:ext>
                  </a:extLst>
                </a:gridCol>
                <a:gridCol w="1099992">
                  <a:extLst>
                    <a:ext uri="{9D8B030D-6E8A-4147-A177-3AD203B41FA5}">
                      <a16:colId xmlns:a16="http://schemas.microsoft.com/office/drawing/2014/main" val="20002"/>
                    </a:ext>
                  </a:extLst>
                </a:gridCol>
              </a:tblGrid>
              <a:tr h="542583">
                <a:tc>
                  <a:txBody>
                    <a:bodyPr/>
                    <a:lstStyle/>
                    <a:p>
                      <a:r>
                        <a:rPr lang="en-US" dirty="0" err="1"/>
                        <a:t>Dest</a:t>
                      </a:r>
                      <a:endParaRPr lang="en-US" dirty="0"/>
                    </a:p>
                  </a:txBody>
                  <a:tcPr/>
                </a:tc>
                <a:tc>
                  <a:txBody>
                    <a:bodyPr/>
                    <a:lstStyle/>
                    <a:p>
                      <a:r>
                        <a:rPr lang="en-US" dirty="0"/>
                        <a:t>Cost</a:t>
                      </a:r>
                    </a:p>
                  </a:txBody>
                  <a:tcPr/>
                </a:tc>
                <a:tc>
                  <a:txBody>
                    <a:bodyPr/>
                    <a:lstStyle/>
                    <a:p>
                      <a:r>
                        <a:rPr lang="en-US" dirty="0"/>
                        <a:t>Next Hop</a:t>
                      </a:r>
                    </a:p>
                  </a:txBody>
                  <a:tcPr/>
                </a:tc>
                <a:extLst>
                  <a:ext uri="{0D108BD9-81ED-4DB2-BD59-A6C34878D82A}">
                    <a16:rowId xmlns:a16="http://schemas.microsoft.com/office/drawing/2014/main" val="10000"/>
                  </a:ext>
                </a:extLst>
              </a:tr>
              <a:tr h="542583">
                <a:tc>
                  <a:txBody>
                    <a:bodyPr/>
                    <a:lstStyle/>
                    <a:p>
                      <a:r>
                        <a:rPr lang="en-US" dirty="0"/>
                        <a:t>A</a:t>
                      </a:r>
                    </a:p>
                  </a:txBody>
                  <a:tcPr/>
                </a:tc>
                <a:tc>
                  <a:txBody>
                    <a:bodyPr/>
                    <a:lstStyle/>
                    <a:p>
                      <a:r>
                        <a:rPr lang="en-US" dirty="0"/>
                        <a:t>2</a:t>
                      </a:r>
                    </a:p>
                  </a:txBody>
                  <a:tcPr/>
                </a:tc>
                <a:tc>
                  <a:txBody>
                    <a:bodyPr/>
                    <a:lstStyle/>
                    <a:p>
                      <a:r>
                        <a:rPr lang="en-US" dirty="0"/>
                        <a:t>A</a:t>
                      </a:r>
                    </a:p>
                  </a:txBody>
                  <a:tcPr/>
                </a:tc>
                <a:extLst>
                  <a:ext uri="{0D108BD9-81ED-4DB2-BD59-A6C34878D82A}">
                    <a16:rowId xmlns:a16="http://schemas.microsoft.com/office/drawing/2014/main" val="10001"/>
                  </a:ext>
                </a:extLst>
              </a:tr>
              <a:tr h="542583">
                <a:tc>
                  <a:txBody>
                    <a:bodyPr/>
                    <a:lstStyle/>
                    <a:p>
                      <a:r>
                        <a:rPr lang="en-US" dirty="0"/>
                        <a:t>B</a:t>
                      </a:r>
                    </a:p>
                  </a:txBody>
                  <a:tcPr/>
                </a:tc>
                <a:tc>
                  <a:txBody>
                    <a:bodyPr/>
                    <a:lstStyle/>
                    <a:p>
                      <a:r>
                        <a:rPr lang="en-US" dirty="0"/>
                        <a:t>0</a:t>
                      </a:r>
                    </a:p>
                  </a:txBody>
                  <a:tcPr/>
                </a:tc>
                <a:tc>
                  <a:txBody>
                    <a:bodyPr/>
                    <a:lstStyle/>
                    <a:p>
                      <a:r>
                        <a:rPr lang="en-US" dirty="0"/>
                        <a:t>B</a:t>
                      </a:r>
                    </a:p>
                  </a:txBody>
                  <a:tcPr/>
                </a:tc>
                <a:extLst>
                  <a:ext uri="{0D108BD9-81ED-4DB2-BD59-A6C34878D82A}">
                    <a16:rowId xmlns:a16="http://schemas.microsoft.com/office/drawing/2014/main" val="10002"/>
                  </a:ext>
                </a:extLst>
              </a:tr>
              <a:tr h="542583">
                <a:tc>
                  <a:txBody>
                    <a:bodyPr/>
                    <a:lstStyle/>
                    <a:p>
                      <a:r>
                        <a:rPr lang="en-US" dirty="0"/>
                        <a:t>C</a:t>
                      </a:r>
                    </a:p>
                  </a:txBody>
                  <a:tcPr/>
                </a:tc>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10003"/>
                  </a:ext>
                </a:extLst>
              </a:tr>
              <a:tr h="542583">
                <a:tc>
                  <a:txBody>
                    <a:bodyPr/>
                    <a:lstStyle/>
                    <a:p>
                      <a:r>
                        <a:rPr lang="en-US" dirty="0"/>
                        <a:t>D</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921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AT Router C</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1786374D-2580-F58A-C2AA-81FF5B3CF030}"/>
              </a:ext>
            </a:extLst>
          </p:cNvPr>
          <p:cNvSpPr/>
          <p:nvPr/>
        </p:nvSpPr>
        <p:spPr>
          <a:xfrm>
            <a:off x="1259632" y="826216"/>
            <a:ext cx="7122368" cy="1938992"/>
          </a:xfrm>
          <a:prstGeom prst="rect">
            <a:avLst/>
          </a:prstGeom>
        </p:spPr>
        <p:txBody>
          <a:bodyPr wrap="square">
            <a:spAutoFit/>
          </a:bodyPr>
          <a:lstStyle/>
          <a:p>
            <a:r>
              <a:rPr lang="en-US" sz="2000" dirty="0"/>
              <a:t>Cost of reaching destination A from router C </a:t>
            </a:r>
          </a:p>
          <a:p>
            <a:r>
              <a:rPr lang="en-US" sz="2000" dirty="0"/>
              <a:t>	min { 3+2 , 11+1 } = 5 via B.</a:t>
            </a:r>
          </a:p>
          <a:p>
            <a:r>
              <a:rPr lang="en-US" sz="2000" dirty="0"/>
              <a:t>Cost of reaching destination B from router C </a:t>
            </a:r>
          </a:p>
          <a:p>
            <a:r>
              <a:rPr lang="en-US" sz="2000" dirty="0"/>
              <a:t>	min { 3+0 , 11+7 } = 3 via B.</a:t>
            </a:r>
          </a:p>
          <a:p>
            <a:r>
              <a:rPr lang="en-US" sz="2000" dirty="0"/>
              <a:t>Cost of reaching destination D from router C 			min { 3+7 , 11+0 } = 10 via B.</a:t>
            </a:r>
          </a:p>
        </p:txBody>
      </p:sp>
      <p:pic>
        <p:nvPicPr>
          <p:cNvPr id="18" name="Picture 2">
            <a:extLst>
              <a:ext uri="{FF2B5EF4-FFF2-40B4-BE49-F238E27FC236}">
                <a16:creationId xmlns:a16="http://schemas.microsoft.com/office/drawing/2014/main" id="{33BA763B-6EB1-4BAE-0BF9-CCC88A52D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139" y="3140968"/>
            <a:ext cx="4299037" cy="2981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9" name="Table 18">
            <a:extLst>
              <a:ext uri="{FF2B5EF4-FFF2-40B4-BE49-F238E27FC236}">
                <a16:creationId xmlns:a16="http://schemas.microsoft.com/office/drawing/2014/main" id="{8C5B6981-C994-9724-CEF1-555C05A462D2}"/>
              </a:ext>
            </a:extLst>
          </p:cNvPr>
          <p:cNvGraphicFramePr>
            <a:graphicFrameLocks noGrp="1"/>
          </p:cNvGraphicFramePr>
          <p:nvPr>
            <p:extLst>
              <p:ext uri="{D42A27DB-BD31-4B8C-83A1-F6EECF244321}">
                <p14:modId xmlns:p14="http://schemas.microsoft.com/office/powerpoint/2010/main" val="537492980"/>
              </p:ext>
            </p:extLst>
          </p:nvPr>
        </p:nvGraphicFramePr>
        <p:xfrm>
          <a:off x="6324600" y="3380382"/>
          <a:ext cx="3505200" cy="2568805"/>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513761">
                <a:tc>
                  <a:txBody>
                    <a:bodyPr/>
                    <a:lstStyle/>
                    <a:p>
                      <a:r>
                        <a:rPr lang="en-US" dirty="0" err="1"/>
                        <a:t>Dest</a:t>
                      </a:r>
                      <a:endParaRPr lang="en-US" dirty="0"/>
                    </a:p>
                  </a:txBody>
                  <a:tcPr/>
                </a:tc>
                <a:tc>
                  <a:txBody>
                    <a:bodyPr/>
                    <a:lstStyle/>
                    <a:p>
                      <a:r>
                        <a:rPr lang="en-US" dirty="0"/>
                        <a:t>Cost</a:t>
                      </a:r>
                    </a:p>
                  </a:txBody>
                  <a:tcPr/>
                </a:tc>
                <a:tc>
                  <a:txBody>
                    <a:bodyPr/>
                    <a:lstStyle/>
                    <a:p>
                      <a:r>
                        <a:rPr lang="en-US" dirty="0"/>
                        <a:t>Next Hop</a:t>
                      </a:r>
                    </a:p>
                  </a:txBody>
                  <a:tcPr/>
                </a:tc>
                <a:extLst>
                  <a:ext uri="{0D108BD9-81ED-4DB2-BD59-A6C34878D82A}">
                    <a16:rowId xmlns:a16="http://schemas.microsoft.com/office/drawing/2014/main" val="10000"/>
                  </a:ext>
                </a:extLst>
              </a:tr>
              <a:tr h="513761">
                <a:tc>
                  <a:txBody>
                    <a:bodyPr/>
                    <a:lstStyle/>
                    <a:p>
                      <a:r>
                        <a:rPr lang="en-US" dirty="0"/>
                        <a:t>A</a:t>
                      </a:r>
                    </a:p>
                  </a:txBody>
                  <a:tcPr/>
                </a:tc>
                <a:tc>
                  <a:txBody>
                    <a:bodyPr/>
                    <a:lstStyle/>
                    <a:p>
                      <a:r>
                        <a:rPr lang="en-US" dirty="0"/>
                        <a:t>5</a:t>
                      </a:r>
                    </a:p>
                  </a:txBody>
                  <a:tcPr/>
                </a:tc>
                <a:tc>
                  <a:txBody>
                    <a:bodyPr/>
                    <a:lstStyle/>
                    <a:p>
                      <a:r>
                        <a:rPr lang="en-US" dirty="0"/>
                        <a:t>B</a:t>
                      </a:r>
                    </a:p>
                  </a:txBody>
                  <a:tcPr/>
                </a:tc>
                <a:extLst>
                  <a:ext uri="{0D108BD9-81ED-4DB2-BD59-A6C34878D82A}">
                    <a16:rowId xmlns:a16="http://schemas.microsoft.com/office/drawing/2014/main" val="10001"/>
                  </a:ext>
                </a:extLst>
              </a:tr>
              <a:tr h="513761">
                <a:tc>
                  <a:txBody>
                    <a:bodyPr/>
                    <a:lstStyle/>
                    <a:p>
                      <a:r>
                        <a:rPr lang="en-US" dirty="0"/>
                        <a:t>B</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2"/>
                  </a:ext>
                </a:extLst>
              </a:tr>
              <a:tr h="513761">
                <a:tc>
                  <a:txBody>
                    <a:bodyPr/>
                    <a:lstStyle/>
                    <a:p>
                      <a:r>
                        <a:rPr lang="en-US" dirty="0"/>
                        <a:t>C</a:t>
                      </a:r>
                    </a:p>
                  </a:txBody>
                  <a:tcPr/>
                </a:tc>
                <a:tc>
                  <a:txBody>
                    <a:bodyPr/>
                    <a:lstStyle/>
                    <a:p>
                      <a:r>
                        <a:rPr lang="en-US" dirty="0"/>
                        <a:t>0</a:t>
                      </a:r>
                    </a:p>
                  </a:txBody>
                  <a:tcPr/>
                </a:tc>
                <a:tc>
                  <a:txBody>
                    <a:bodyPr/>
                    <a:lstStyle/>
                    <a:p>
                      <a:r>
                        <a:rPr lang="en-US" dirty="0"/>
                        <a:t>C</a:t>
                      </a:r>
                    </a:p>
                  </a:txBody>
                  <a:tcPr/>
                </a:tc>
                <a:extLst>
                  <a:ext uri="{0D108BD9-81ED-4DB2-BD59-A6C34878D82A}">
                    <a16:rowId xmlns:a16="http://schemas.microsoft.com/office/drawing/2014/main" val="10003"/>
                  </a:ext>
                </a:extLst>
              </a:tr>
              <a:tr h="513761">
                <a:tc>
                  <a:txBody>
                    <a:bodyPr/>
                    <a:lstStyle/>
                    <a:p>
                      <a:r>
                        <a:rPr lang="en-US" dirty="0"/>
                        <a:t>D</a:t>
                      </a:r>
                    </a:p>
                  </a:txBody>
                  <a:tcPr/>
                </a:tc>
                <a:tc>
                  <a:txBody>
                    <a:bodyPr/>
                    <a:lstStyle/>
                    <a:p>
                      <a:r>
                        <a:rPr lang="en-US" dirty="0"/>
                        <a:t>10</a:t>
                      </a:r>
                    </a:p>
                  </a:txBody>
                  <a:tcPr/>
                </a:tc>
                <a:tc>
                  <a:txBody>
                    <a:bodyPr/>
                    <a:lstStyle/>
                    <a:p>
                      <a:r>
                        <a:rPr lang="en-US" dirty="0"/>
                        <a:t>B</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18814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AT Router D</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3E668AE-F8F2-3100-E579-101E699F62E5}"/>
              </a:ext>
            </a:extLst>
          </p:cNvPr>
          <p:cNvSpPr/>
          <p:nvPr/>
        </p:nvSpPr>
        <p:spPr>
          <a:xfrm>
            <a:off x="1142976" y="832644"/>
            <a:ext cx="6741392" cy="2862322"/>
          </a:xfrm>
          <a:prstGeom prst="rect">
            <a:avLst/>
          </a:prstGeom>
        </p:spPr>
        <p:txBody>
          <a:bodyPr wrap="square">
            <a:spAutoFit/>
          </a:bodyPr>
          <a:lstStyle/>
          <a:p>
            <a:pPr fontAlgn="base"/>
            <a:r>
              <a:rPr lang="en-US" sz="2400" dirty="0"/>
              <a:t>Cost of reaching destination A from router D </a:t>
            </a:r>
          </a:p>
          <a:p>
            <a:pPr fontAlgn="base"/>
            <a:r>
              <a:rPr lang="en-US" sz="2400" dirty="0"/>
              <a:t>	min { 1+0 , 7+2 , 11+∞ } = 1 via A.</a:t>
            </a:r>
          </a:p>
          <a:p>
            <a:pPr fontAlgn="base"/>
            <a:r>
              <a:rPr lang="en-US" sz="2400" dirty="0"/>
              <a:t>Cost of reaching destination B from router D 	min { 1+2 , 7+0 , 11+3 } = 3 via A.</a:t>
            </a:r>
          </a:p>
          <a:p>
            <a:pPr fontAlgn="base"/>
            <a:r>
              <a:rPr lang="en-US" sz="2400" dirty="0"/>
              <a:t>Cost of reaching destination C from router D 	min { 1+∞ , 7+3 , 11+0 } = 10 via B.</a:t>
            </a:r>
          </a:p>
          <a:p>
            <a:br>
              <a:rPr lang="en-US" dirty="0"/>
            </a:br>
            <a:endParaRPr lang="en-US" dirty="0"/>
          </a:p>
        </p:txBody>
      </p:sp>
      <p:pic>
        <p:nvPicPr>
          <p:cNvPr id="9" name="Picture 2">
            <a:extLst>
              <a:ext uri="{FF2B5EF4-FFF2-40B4-BE49-F238E27FC236}">
                <a16:creationId xmlns:a16="http://schemas.microsoft.com/office/drawing/2014/main" id="{5B4B4569-F10C-B875-6C7F-B132A01259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380381"/>
            <a:ext cx="4879790" cy="2856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 name="Table 19">
            <a:extLst>
              <a:ext uri="{FF2B5EF4-FFF2-40B4-BE49-F238E27FC236}">
                <a16:creationId xmlns:a16="http://schemas.microsoft.com/office/drawing/2014/main" id="{126172E6-8A7A-0BF9-0CC5-EDAB57EB0622}"/>
              </a:ext>
            </a:extLst>
          </p:cNvPr>
          <p:cNvGraphicFramePr>
            <a:graphicFrameLocks noGrp="1"/>
          </p:cNvGraphicFramePr>
          <p:nvPr>
            <p:extLst>
              <p:ext uri="{D42A27DB-BD31-4B8C-83A1-F6EECF244321}">
                <p14:modId xmlns:p14="http://schemas.microsoft.com/office/powerpoint/2010/main" val="811703349"/>
              </p:ext>
            </p:extLst>
          </p:nvPr>
        </p:nvGraphicFramePr>
        <p:xfrm>
          <a:off x="5791200" y="3380382"/>
          <a:ext cx="3081339" cy="2544856"/>
        </p:xfrm>
        <a:graphic>
          <a:graphicData uri="http://schemas.openxmlformats.org/drawingml/2006/table">
            <a:tbl>
              <a:tblPr firstRow="1" bandRow="1">
                <a:tableStyleId>{5C22544A-7EE6-4342-B048-85BDC9FD1C3A}</a:tableStyleId>
              </a:tblPr>
              <a:tblGrid>
                <a:gridCol w="1027113">
                  <a:extLst>
                    <a:ext uri="{9D8B030D-6E8A-4147-A177-3AD203B41FA5}">
                      <a16:colId xmlns:a16="http://schemas.microsoft.com/office/drawing/2014/main" val="20000"/>
                    </a:ext>
                  </a:extLst>
                </a:gridCol>
                <a:gridCol w="1027113">
                  <a:extLst>
                    <a:ext uri="{9D8B030D-6E8A-4147-A177-3AD203B41FA5}">
                      <a16:colId xmlns:a16="http://schemas.microsoft.com/office/drawing/2014/main" val="20001"/>
                    </a:ext>
                  </a:extLst>
                </a:gridCol>
                <a:gridCol w="1027113">
                  <a:extLst>
                    <a:ext uri="{9D8B030D-6E8A-4147-A177-3AD203B41FA5}">
                      <a16:colId xmlns:a16="http://schemas.microsoft.com/office/drawing/2014/main" val="20002"/>
                    </a:ext>
                  </a:extLst>
                </a:gridCol>
              </a:tblGrid>
              <a:tr h="561762">
                <a:tc>
                  <a:txBody>
                    <a:bodyPr/>
                    <a:lstStyle/>
                    <a:p>
                      <a:r>
                        <a:rPr lang="en-US" dirty="0" err="1"/>
                        <a:t>Dest</a:t>
                      </a:r>
                      <a:endParaRPr lang="en-US" dirty="0"/>
                    </a:p>
                  </a:txBody>
                  <a:tcPr/>
                </a:tc>
                <a:tc>
                  <a:txBody>
                    <a:bodyPr/>
                    <a:lstStyle/>
                    <a:p>
                      <a:r>
                        <a:rPr lang="en-US" dirty="0"/>
                        <a:t>Cost</a:t>
                      </a:r>
                    </a:p>
                  </a:txBody>
                  <a:tcPr/>
                </a:tc>
                <a:tc>
                  <a:txBody>
                    <a:bodyPr/>
                    <a:lstStyle/>
                    <a:p>
                      <a:r>
                        <a:rPr lang="en-US" dirty="0"/>
                        <a:t>Next Hop</a:t>
                      </a:r>
                    </a:p>
                  </a:txBody>
                  <a:tcPr/>
                </a:tc>
                <a:extLst>
                  <a:ext uri="{0D108BD9-81ED-4DB2-BD59-A6C34878D82A}">
                    <a16:rowId xmlns:a16="http://schemas.microsoft.com/office/drawing/2014/main" val="10000"/>
                  </a:ext>
                </a:extLst>
              </a:tr>
              <a:tr h="476194">
                <a:tc>
                  <a:txBody>
                    <a:bodyPr/>
                    <a:lstStyle/>
                    <a:p>
                      <a:r>
                        <a:rPr lang="en-US" dirty="0"/>
                        <a:t>A</a:t>
                      </a:r>
                    </a:p>
                  </a:txBody>
                  <a:tcPr/>
                </a:tc>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10001"/>
                  </a:ext>
                </a:extLst>
              </a:tr>
              <a:tr h="476194">
                <a:tc>
                  <a:txBody>
                    <a:bodyPr/>
                    <a:lstStyle/>
                    <a:p>
                      <a:r>
                        <a:rPr lang="en-US" dirty="0"/>
                        <a:t>B</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2"/>
                  </a:ext>
                </a:extLst>
              </a:tr>
              <a:tr h="476194">
                <a:tc>
                  <a:txBody>
                    <a:bodyPr/>
                    <a:lstStyle/>
                    <a:p>
                      <a:r>
                        <a:rPr lang="en-US" dirty="0"/>
                        <a:t>C</a:t>
                      </a:r>
                    </a:p>
                  </a:txBody>
                  <a:tcPr/>
                </a:tc>
                <a:tc>
                  <a:txBody>
                    <a:bodyPr/>
                    <a:lstStyle/>
                    <a:p>
                      <a:r>
                        <a:rPr lang="en-US" dirty="0"/>
                        <a:t>10</a:t>
                      </a:r>
                    </a:p>
                  </a:txBody>
                  <a:tcPr/>
                </a:tc>
                <a:tc>
                  <a:txBody>
                    <a:bodyPr/>
                    <a:lstStyle/>
                    <a:p>
                      <a:r>
                        <a:rPr lang="en-US" dirty="0"/>
                        <a:t>B</a:t>
                      </a:r>
                    </a:p>
                  </a:txBody>
                  <a:tcPr/>
                </a:tc>
                <a:extLst>
                  <a:ext uri="{0D108BD9-81ED-4DB2-BD59-A6C34878D82A}">
                    <a16:rowId xmlns:a16="http://schemas.microsoft.com/office/drawing/2014/main" val="10003"/>
                  </a:ext>
                </a:extLst>
              </a:tr>
              <a:tr h="476194">
                <a:tc>
                  <a:txBody>
                    <a:bodyPr/>
                    <a:lstStyle/>
                    <a:p>
                      <a:r>
                        <a:rPr lang="en-US" dirty="0"/>
                        <a:t>D</a:t>
                      </a:r>
                    </a:p>
                  </a:txBody>
                  <a:tcPr/>
                </a:tc>
                <a:tc>
                  <a:txBody>
                    <a:bodyPr/>
                    <a:lstStyle/>
                    <a:p>
                      <a:r>
                        <a:rPr lang="en-US" dirty="0"/>
                        <a:t>0</a:t>
                      </a:r>
                    </a:p>
                  </a:txBody>
                  <a:tcPr/>
                </a:tc>
                <a:tc>
                  <a:txBody>
                    <a:bodyPr/>
                    <a:lstStyle/>
                    <a:p>
                      <a:r>
                        <a:rPr lang="en-US" dirty="0"/>
                        <a:t>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7818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 Router </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7" name="Rectangle 3">
            <a:extLst>
              <a:ext uri="{FF2B5EF4-FFF2-40B4-BE49-F238E27FC236}">
                <a16:creationId xmlns:a16="http://schemas.microsoft.com/office/drawing/2014/main" id="{68DCDB72-10DE-0551-8CA5-D3CF9A3AB7B2}"/>
              </a:ext>
            </a:extLst>
          </p:cNvPr>
          <p:cNvSpPr txBox="1">
            <a:spLocks noChangeArrowheads="1"/>
          </p:cNvSpPr>
          <p:nvPr/>
        </p:nvSpPr>
        <p:spPr>
          <a:xfrm>
            <a:off x="685800" y="817163"/>
            <a:ext cx="7696200" cy="5126437"/>
          </a:xfrm>
          <a:prstGeom prst="rect">
            <a:avLst/>
          </a:prstGeom>
        </p:spPr>
        <p:txBody>
          <a:bodyPr/>
          <a:lstStyle/>
          <a:p>
            <a:pPr lvl="0">
              <a:lnSpc>
                <a:spcPct val="120000"/>
              </a:lnSpc>
              <a:spcBef>
                <a:spcPct val="20000"/>
              </a:spcBef>
              <a:defRPr/>
            </a:pPr>
            <a:r>
              <a:rPr lang="en-US" altLang="zh-TW" sz="2800" b="1" dirty="0">
                <a:latin typeface="+mj-lt"/>
                <a:cs typeface="Times New Roman" pitchFamily="18" charset="0"/>
              </a:rPr>
              <a:t>Step 3:</a:t>
            </a:r>
          </a:p>
          <a:p>
            <a:pPr marL="342900" lvl="0" indent="-342900">
              <a:lnSpc>
                <a:spcPct val="120000"/>
              </a:lnSpc>
              <a:spcBef>
                <a:spcPct val="20000"/>
              </a:spcBef>
              <a:buFont typeface="Arial" pitchFamily="34" charset="0"/>
              <a:buChar char="•"/>
              <a:defRPr/>
            </a:pPr>
            <a:r>
              <a:rPr lang="en-US" altLang="zh-TW" sz="2800" dirty="0">
                <a:latin typeface="+mj-lt"/>
                <a:cs typeface="Times New Roman" pitchFamily="18" charset="0"/>
              </a:rPr>
              <a:t>Each router exchanges its distance vector obtained in Step-02 with its neighbors.</a:t>
            </a:r>
          </a:p>
          <a:p>
            <a:pPr marL="342900" lvl="0" indent="-342900">
              <a:lnSpc>
                <a:spcPct val="120000"/>
              </a:lnSpc>
              <a:spcBef>
                <a:spcPct val="20000"/>
              </a:spcBef>
              <a:buFont typeface="Arial" pitchFamily="34" charset="0"/>
              <a:buChar char="•"/>
              <a:defRPr/>
            </a:pPr>
            <a:r>
              <a:rPr lang="en-US" altLang="zh-TW" sz="2800" dirty="0">
                <a:latin typeface="+mj-lt"/>
                <a:cs typeface="Times New Roman" pitchFamily="18" charset="0"/>
              </a:rPr>
              <a:t>After exchanging the distance vectors, each router prepares a new routing table.</a:t>
            </a:r>
          </a:p>
          <a:p>
            <a:pPr marL="342900" lvl="0" indent="-342900">
              <a:lnSpc>
                <a:spcPct val="120000"/>
              </a:lnSpc>
              <a:spcBef>
                <a:spcPct val="20000"/>
              </a:spcBef>
              <a:buFont typeface="Arial" pitchFamily="34" charset="0"/>
              <a:buChar char="•"/>
              <a:defRPr/>
            </a:pPr>
            <a:endParaRPr kumimoji="0" lang="en-US" altLang="zh-TW" sz="2000" b="0" i="0" u="none" strike="noStrike" kern="1200" cap="none" spc="0" normalizeH="0" baseline="0" noProof="0" dirty="0">
              <a:ln>
                <a:noFill/>
              </a:ln>
              <a:effectLst/>
              <a:uLnTx/>
              <a:uFillTx/>
              <a:latin typeface="+mj-lt"/>
              <a:cs typeface="Times New Roman" pitchFamily="18" charset="0"/>
            </a:endParaRPr>
          </a:p>
        </p:txBody>
      </p:sp>
    </p:spTree>
    <p:extLst>
      <p:ext uri="{BB962C8B-B14F-4D97-AF65-F5344CB8AC3E}">
        <p14:creationId xmlns:p14="http://schemas.microsoft.com/office/powerpoint/2010/main" val="7226670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 Router </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2" name="Text Box 2">
            <a:extLst>
              <a:ext uri="{FF2B5EF4-FFF2-40B4-BE49-F238E27FC236}">
                <a16:creationId xmlns:a16="http://schemas.microsoft.com/office/drawing/2014/main" id="{C207A80C-7BB8-3D5A-4BC0-ABB97F351A9F}"/>
              </a:ext>
            </a:extLst>
          </p:cNvPr>
          <p:cNvSpPr txBox="1">
            <a:spLocks noChangeArrowheads="1"/>
          </p:cNvSpPr>
          <p:nvPr/>
        </p:nvSpPr>
        <p:spPr bwMode="auto">
          <a:xfrm>
            <a:off x="1000100" y="1000108"/>
            <a:ext cx="9286900" cy="1107996"/>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Figure shows the initial routing table for an AS. Note that the figure does not mean that all routing tables have been created at the same time; each router creates its own routing table when it is booted.</a:t>
            </a:r>
          </a:p>
        </p:txBody>
      </p:sp>
      <p:pic>
        <p:nvPicPr>
          <p:cNvPr id="9" name="Picture 11">
            <a:extLst>
              <a:ext uri="{FF2B5EF4-FFF2-40B4-BE49-F238E27FC236}">
                <a16:creationId xmlns:a16="http://schemas.microsoft.com/office/drawing/2014/main" id="{5962FAAD-5448-784A-DF2F-686BC401402F}"/>
              </a:ext>
            </a:extLst>
          </p:cNvPr>
          <p:cNvPicPr>
            <a:picLocks noChangeAspect="1" noChangeArrowheads="1"/>
          </p:cNvPicPr>
          <p:nvPr/>
        </p:nvPicPr>
        <p:blipFill>
          <a:blip r:embed="rId6" cstate="print"/>
          <a:srcRect/>
          <a:stretch>
            <a:fillRect/>
          </a:stretch>
        </p:blipFill>
        <p:spPr bwMode="auto">
          <a:xfrm>
            <a:off x="785786" y="2643182"/>
            <a:ext cx="9196414" cy="3571900"/>
          </a:xfrm>
          <a:prstGeom prst="rect">
            <a:avLst/>
          </a:prstGeom>
          <a:noFill/>
          <a:ln w="9525">
            <a:noFill/>
            <a:miter lim="800000"/>
            <a:headEnd/>
            <a:tailEnd/>
          </a:ln>
          <a:effectLst/>
        </p:spPr>
      </p:pic>
    </p:spTree>
    <p:extLst>
      <p:ext uri="{BB962C8B-B14F-4D97-AF65-F5344CB8AC3E}">
        <p14:creationId xmlns:p14="http://schemas.microsoft.com/office/powerpoint/2010/main" val="308157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ppt_w</p:attrName>
                                        </p:attrNameLst>
                                      </p:cBhvr>
                                      <p:tavLst>
                                        <p:tav tm="0">
                                          <p:val>
                                            <p:fltVal val="0"/>
                                          </p:val>
                                        </p:tav>
                                        <p:tav tm="100000">
                                          <p:val>
                                            <p:strVal val="#ppt_w"/>
                                          </p:val>
                                        </p:tav>
                                      </p:tavLst>
                                    </p:anim>
                                    <p:anim calcmode="lin" valueType="num">
                                      <p:cBhvr>
                                        <p:cTn id="8" dur="2000" fill="hold"/>
                                        <p:tgtEl>
                                          <p:spTgt spid="9"/>
                                        </p:tgtEl>
                                        <p:attrNameLst>
                                          <p:attrName>ppt_h</p:attrName>
                                        </p:attrNameLst>
                                      </p:cBhvr>
                                      <p:tavLst>
                                        <p:tav tm="0">
                                          <p:val>
                                            <p:fltVal val="0"/>
                                          </p:val>
                                        </p:tav>
                                        <p:tav tm="100000">
                                          <p:val>
                                            <p:strVal val="#ppt_h"/>
                                          </p:val>
                                        </p:tav>
                                      </p:tavLst>
                                    </p:anim>
                                    <p:animEffect transition="in" filter="fade">
                                      <p:cBhvr>
                                        <p:cTn id="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 Router </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7" name="Text Box 2">
            <a:extLst>
              <a:ext uri="{FF2B5EF4-FFF2-40B4-BE49-F238E27FC236}">
                <a16:creationId xmlns:a16="http://schemas.microsoft.com/office/drawing/2014/main" id="{F8A98FD4-9BB8-7544-9519-3CD716C4953A}"/>
              </a:ext>
            </a:extLst>
          </p:cNvPr>
          <p:cNvSpPr txBox="1">
            <a:spLocks noChangeArrowheads="1"/>
          </p:cNvSpPr>
          <p:nvPr/>
        </p:nvSpPr>
        <p:spPr bwMode="auto">
          <a:xfrm>
            <a:off x="928662" y="696913"/>
            <a:ext cx="7986738" cy="1107996"/>
          </a:xfrm>
          <a:prstGeom prst="rect">
            <a:avLst/>
          </a:prstGeom>
          <a:noFill/>
          <a:ln w="9525">
            <a:noFill/>
            <a:miter lim="800000"/>
            <a:headEnd/>
            <a:tailEnd/>
          </a:ln>
          <a:effectLst/>
        </p:spPr>
        <p:txBody>
          <a:bodyPr wrap="square">
            <a:spAutoFit/>
          </a:bodyPr>
          <a:lstStyle/>
          <a:p>
            <a:pPr algn="just"/>
            <a:r>
              <a:rPr lang="en-US" altLang="zh-TW" sz="2200" dirty="0">
                <a:latin typeface="+mj-lt"/>
                <a:ea typeface="新細明體" pitchFamily="18" charset="-120"/>
              </a:rPr>
              <a:t>Now assume router A sends four records to its neighbors, routers B, D, and C. shows the changes in B’s routing table when it receives these records. </a:t>
            </a:r>
          </a:p>
        </p:txBody>
      </p:sp>
      <p:pic>
        <p:nvPicPr>
          <p:cNvPr id="19" name="Picture 10">
            <a:extLst>
              <a:ext uri="{FF2B5EF4-FFF2-40B4-BE49-F238E27FC236}">
                <a16:creationId xmlns:a16="http://schemas.microsoft.com/office/drawing/2014/main" id="{E0221922-73D5-C25F-EE1B-F83624A1B69D}"/>
              </a:ext>
            </a:extLst>
          </p:cNvPr>
          <p:cNvPicPr>
            <a:picLocks noChangeAspect="1" noChangeArrowheads="1"/>
          </p:cNvPicPr>
          <p:nvPr/>
        </p:nvPicPr>
        <p:blipFill>
          <a:blip r:embed="rId6" cstate="print"/>
          <a:srcRect/>
          <a:stretch>
            <a:fillRect/>
          </a:stretch>
        </p:blipFill>
        <p:spPr bwMode="auto">
          <a:xfrm>
            <a:off x="2286000" y="1935330"/>
            <a:ext cx="7129462" cy="2073275"/>
          </a:xfrm>
          <a:prstGeom prst="rect">
            <a:avLst/>
          </a:prstGeom>
          <a:noFill/>
          <a:ln w="9525">
            <a:noFill/>
            <a:miter lim="800000"/>
            <a:headEnd/>
            <a:tailEnd/>
          </a:ln>
          <a:effectLst/>
        </p:spPr>
      </p:pic>
      <p:pic>
        <p:nvPicPr>
          <p:cNvPr id="20" name="Picture 12">
            <a:extLst>
              <a:ext uri="{FF2B5EF4-FFF2-40B4-BE49-F238E27FC236}">
                <a16:creationId xmlns:a16="http://schemas.microsoft.com/office/drawing/2014/main" id="{3668F915-EB16-4442-1670-B75DEA9BC2FF}"/>
              </a:ext>
            </a:extLst>
          </p:cNvPr>
          <p:cNvPicPr>
            <a:picLocks noChangeAspect="1" noChangeArrowheads="1"/>
          </p:cNvPicPr>
          <p:nvPr/>
        </p:nvPicPr>
        <p:blipFill>
          <a:blip r:embed="rId7" cstate="print"/>
          <a:srcRect/>
          <a:stretch>
            <a:fillRect/>
          </a:stretch>
        </p:blipFill>
        <p:spPr bwMode="auto">
          <a:xfrm>
            <a:off x="1295854" y="4619614"/>
            <a:ext cx="1262063" cy="1682750"/>
          </a:xfrm>
          <a:prstGeom prst="rect">
            <a:avLst/>
          </a:prstGeom>
          <a:noFill/>
          <a:ln w="9525">
            <a:noFill/>
            <a:miter lim="800000"/>
            <a:headEnd/>
            <a:tailEnd/>
          </a:ln>
          <a:effectLst/>
        </p:spPr>
      </p:pic>
      <p:pic>
        <p:nvPicPr>
          <p:cNvPr id="21" name="Picture 14">
            <a:extLst>
              <a:ext uri="{FF2B5EF4-FFF2-40B4-BE49-F238E27FC236}">
                <a16:creationId xmlns:a16="http://schemas.microsoft.com/office/drawing/2014/main" id="{E25B7D71-C8B8-9245-F69B-8060F60BCCC4}"/>
              </a:ext>
            </a:extLst>
          </p:cNvPr>
          <p:cNvPicPr>
            <a:picLocks noChangeAspect="1" noChangeArrowheads="1"/>
          </p:cNvPicPr>
          <p:nvPr/>
        </p:nvPicPr>
        <p:blipFill>
          <a:blip r:embed="rId8" cstate="print"/>
          <a:srcRect/>
          <a:stretch>
            <a:fillRect/>
          </a:stretch>
        </p:blipFill>
        <p:spPr bwMode="auto">
          <a:xfrm>
            <a:off x="3737133" y="4634344"/>
            <a:ext cx="1252537" cy="1708150"/>
          </a:xfrm>
          <a:prstGeom prst="rect">
            <a:avLst/>
          </a:prstGeom>
          <a:noFill/>
          <a:ln w="9525">
            <a:noFill/>
            <a:miter lim="800000"/>
            <a:headEnd/>
            <a:tailEnd/>
          </a:ln>
          <a:effectLst/>
        </p:spPr>
      </p:pic>
      <p:pic>
        <p:nvPicPr>
          <p:cNvPr id="22" name="Picture 15">
            <a:extLst>
              <a:ext uri="{FF2B5EF4-FFF2-40B4-BE49-F238E27FC236}">
                <a16:creationId xmlns:a16="http://schemas.microsoft.com/office/drawing/2014/main" id="{2E036254-2914-BC77-5AA0-900F12805ECB}"/>
              </a:ext>
            </a:extLst>
          </p:cNvPr>
          <p:cNvPicPr>
            <a:picLocks noChangeAspect="1" noChangeArrowheads="1"/>
          </p:cNvPicPr>
          <p:nvPr/>
        </p:nvPicPr>
        <p:blipFill>
          <a:blip r:embed="rId9" cstate="print"/>
          <a:srcRect/>
          <a:stretch>
            <a:fillRect/>
          </a:stretch>
        </p:blipFill>
        <p:spPr bwMode="auto">
          <a:xfrm>
            <a:off x="6136229" y="4454514"/>
            <a:ext cx="1252538" cy="1847850"/>
          </a:xfrm>
          <a:prstGeom prst="rect">
            <a:avLst/>
          </a:prstGeom>
          <a:noFill/>
          <a:ln w="9525">
            <a:noFill/>
            <a:miter lim="800000"/>
            <a:headEnd/>
            <a:tailEnd/>
          </a:ln>
          <a:effectLst/>
        </p:spPr>
      </p:pic>
      <p:pic>
        <p:nvPicPr>
          <p:cNvPr id="23" name="Picture 16">
            <a:extLst>
              <a:ext uri="{FF2B5EF4-FFF2-40B4-BE49-F238E27FC236}">
                <a16:creationId xmlns:a16="http://schemas.microsoft.com/office/drawing/2014/main" id="{0C6D9FC5-81ED-6535-DBFF-B54DE0E1302E}"/>
              </a:ext>
            </a:extLst>
          </p:cNvPr>
          <p:cNvPicPr>
            <a:picLocks noChangeAspect="1" noChangeArrowheads="1"/>
          </p:cNvPicPr>
          <p:nvPr/>
        </p:nvPicPr>
        <p:blipFill>
          <a:blip r:embed="rId10" cstate="print"/>
          <a:srcRect/>
          <a:stretch>
            <a:fillRect/>
          </a:stretch>
        </p:blipFill>
        <p:spPr bwMode="auto">
          <a:xfrm>
            <a:off x="8744769" y="4284482"/>
            <a:ext cx="1252537" cy="2071687"/>
          </a:xfrm>
          <a:prstGeom prst="rect">
            <a:avLst/>
          </a:prstGeom>
          <a:noFill/>
          <a:ln w="9525">
            <a:noFill/>
            <a:miter lim="800000"/>
            <a:headEnd/>
            <a:tailEnd/>
          </a:ln>
          <a:effectLst/>
        </p:spPr>
      </p:pic>
    </p:spTree>
    <p:extLst>
      <p:ext uri="{BB962C8B-B14F-4D97-AF65-F5344CB8AC3E}">
        <p14:creationId xmlns:p14="http://schemas.microsoft.com/office/powerpoint/2010/main" val="218907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 </a:t>
            </a:r>
            <a:r>
              <a:rPr lang="en-IN" sz="2800" dirty="0"/>
              <a:t>Congestion control </a:t>
            </a:r>
            <a:r>
              <a:rPr lang="en-US" sz="2800" dirty="0">
                <a:latin typeface="+mj-lt"/>
                <a:cs typeface="Times New Roman" pitchFamily="18" charset="0"/>
              </a:rPr>
              <a:t>Algorithm</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C85E4B-FDDC-C2E3-C789-74772E1B796B}"/>
              </a:ext>
            </a:extLst>
          </p:cNvPr>
          <p:cNvSpPr txBox="1"/>
          <p:nvPr/>
        </p:nvSpPr>
        <p:spPr>
          <a:xfrm>
            <a:off x="381139" y="1295400"/>
            <a:ext cx="10363061" cy="646331"/>
          </a:xfrm>
          <a:prstGeom prst="rect">
            <a:avLst/>
          </a:prstGeom>
          <a:noFill/>
        </p:spPr>
        <p:txBody>
          <a:bodyPr wrap="square">
            <a:spAutoFit/>
          </a:bodyPr>
          <a:lstStyle/>
          <a:p>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Congestion control refers to the techniques used to control or prevent congestion. Congestion control techniques can be broadly classified into two categories: </a:t>
            </a:r>
            <a:endParaRPr lang="en-IN"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044AF0A-DF33-B23C-7492-421E4B2524F9}"/>
              </a:ext>
            </a:extLst>
          </p:cNvPr>
          <p:cNvSpPr txBox="1"/>
          <p:nvPr/>
        </p:nvSpPr>
        <p:spPr>
          <a:xfrm>
            <a:off x="457199" y="2133259"/>
            <a:ext cx="10363061" cy="3139321"/>
          </a:xfrm>
          <a:prstGeom prst="rect">
            <a:avLst/>
          </a:prstGeom>
          <a:noFill/>
        </p:spPr>
        <p:txBody>
          <a:bodyPr wrap="square">
            <a:spAutoFit/>
          </a:bodyPr>
          <a:lstStyle/>
          <a:p>
            <a:pPr algn="l" fontAlgn="base"/>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Open Loop Congestion Control</a:t>
            </a:r>
          </a:p>
          <a:p>
            <a:pPr algn="l"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Open loop congestion control policies are applied to prevent congestion before it happens. The congestion control is handled either by the source or the destination. </a:t>
            </a:r>
          </a:p>
          <a:p>
            <a:pPr algn="l" fontAlgn="base"/>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Policies adopted by open loop congestion control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b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b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p>
          <a:p>
            <a:pPr marL="285750" indent="-285750" algn="l" fontAlgn="base">
              <a:buFont typeface="Arial" panose="020B0604020202020204" pitchFamily="34" charset="0"/>
              <a:buChar char="•"/>
            </a:pPr>
            <a:r>
              <a:rPr lang="en-US" i="0" dirty="0">
                <a:solidFill>
                  <a:srgbClr val="273239"/>
                </a:solidFill>
                <a:effectLst/>
                <a:highlight>
                  <a:srgbClr val="FFFFFF"/>
                </a:highlight>
                <a:latin typeface="Times New Roman" panose="02020603050405020304" pitchFamily="18" charset="0"/>
                <a:cs typeface="Times New Roman" panose="02020603050405020304" pitchFamily="18" charset="0"/>
              </a:rPr>
              <a:t>Retransmission Policy : </a:t>
            </a:r>
          </a:p>
          <a:p>
            <a:pPr marL="285750" indent="-285750" algn="l" fontAlgn="base">
              <a:buFont typeface="Arial" panose="020B0604020202020204" pitchFamily="34" charset="0"/>
              <a:buChar char="•"/>
            </a:pPr>
            <a:r>
              <a:rPr lang="en-IN" i="0" dirty="0">
                <a:solidFill>
                  <a:srgbClr val="273239"/>
                </a:solidFill>
                <a:effectLst/>
                <a:highlight>
                  <a:srgbClr val="FFFFFF"/>
                </a:highlight>
                <a:latin typeface="Times New Roman" panose="02020603050405020304" pitchFamily="18" charset="0"/>
                <a:cs typeface="Times New Roman" panose="02020603050405020304" pitchFamily="18" charset="0"/>
              </a:rPr>
              <a:t>Window Policy</a:t>
            </a:r>
            <a:endParaRPr lang="en-US" dirty="0">
              <a:solidFill>
                <a:srgbClr val="273239"/>
              </a:solidFill>
              <a:highlight>
                <a:srgbClr val="FFFFFF"/>
              </a:highligh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i="0" dirty="0">
                <a:solidFill>
                  <a:srgbClr val="273239"/>
                </a:solidFill>
                <a:effectLst/>
                <a:highlight>
                  <a:srgbClr val="FFFFFF"/>
                </a:highlight>
                <a:latin typeface="Times New Roman" panose="02020603050405020304" pitchFamily="18" charset="0"/>
                <a:cs typeface="Times New Roman" panose="02020603050405020304" pitchFamily="18" charset="0"/>
              </a:rPr>
              <a:t>Discarding Policy</a:t>
            </a:r>
            <a:endParaRPr lang="en-US"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i="0" dirty="0">
                <a:solidFill>
                  <a:srgbClr val="273239"/>
                </a:solidFill>
                <a:effectLst/>
                <a:highlight>
                  <a:srgbClr val="FFFFFF"/>
                </a:highlight>
                <a:latin typeface="Times New Roman" panose="02020603050405020304" pitchFamily="18" charset="0"/>
                <a:cs typeface="Times New Roman" panose="02020603050405020304" pitchFamily="18" charset="0"/>
              </a:rPr>
              <a:t>Acknowledgment Policy</a:t>
            </a:r>
            <a:endParaRPr lang="en-US" dirty="0">
              <a:solidFill>
                <a:srgbClr val="273239"/>
              </a:solidFill>
              <a:highlight>
                <a:srgbClr val="FFFFFF"/>
              </a:highligh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i="0" dirty="0">
                <a:solidFill>
                  <a:srgbClr val="273239"/>
                </a:solidFill>
                <a:effectLst/>
                <a:highlight>
                  <a:srgbClr val="FFFFFF"/>
                </a:highlight>
                <a:latin typeface="Times New Roman" panose="02020603050405020304" pitchFamily="18" charset="0"/>
                <a:cs typeface="Times New Roman" panose="02020603050405020304" pitchFamily="18" charset="0"/>
              </a:rPr>
              <a:t>Admission Policy</a:t>
            </a:r>
          </a:p>
          <a:p>
            <a:pPr algn="l" fontAlgn="base"/>
            <a:endParaRPr lang="en-US" i="0" dirty="0">
              <a:solidFill>
                <a:srgbClr val="273239"/>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6532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776538" y="149765"/>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 </a:t>
            </a:r>
            <a:r>
              <a:rPr lang="en-IN" sz="2800" dirty="0"/>
              <a:t>Congestion control </a:t>
            </a:r>
            <a:r>
              <a:rPr lang="en-US" sz="2800" dirty="0">
                <a:latin typeface="+mj-lt"/>
                <a:cs typeface="Times New Roman" pitchFamily="18" charset="0"/>
              </a:rPr>
              <a:t>Algorithm</a:t>
            </a: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B8F3988-C39C-1443-5B20-FEDEFB5F89F6}"/>
              </a:ext>
            </a:extLst>
          </p:cNvPr>
          <p:cNvSpPr txBox="1"/>
          <p:nvPr/>
        </p:nvSpPr>
        <p:spPr>
          <a:xfrm>
            <a:off x="609600" y="1371600"/>
            <a:ext cx="11049000" cy="2031325"/>
          </a:xfrm>
          <a:prstGeom prst="rect">
            <a:avLst/>
          </a:prstGeom>
          <a:noFill/>
        </p:spPr>
        <p:txBody>
          <a:bodyPr wrap="square">
            <a:spAutoFit/>
          </a:bodyPr>
          <a:lstStyle/>
          <a:p>
            <a:pPr algn="l" fontAlgn="base"/>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Closed Loop Congestion Control</a:t>
            </a:r>
          </a:p>
          <a:p>
            <a:pPr algn="l"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Closed loop congestion control techniques are used to treat or alleviate congestion after it happens. Several techniques are used by different protocols.</a:t>
            </a:r>
          </a:p>
          <a:p>
            <a:pPr marL="285750" indent="-285750" algn="l" fontAlgn="base">
              <a:buFont typeface="Arial" panose="020B0604020202020204" pitchFamily="34" charset="0"/>
              <a:buChar char="•"/>
            </a:pPr>
            <a:r>
              <a:rPr lang="en-IN" i="0" dirty="0">
                <a:solidFill>
                  <a:srgbClr val="273239"/>
                </a:solidFill>
                <a:effectLst/>
                <a:highlight>
                  <a:srgbClr val="FFFFFF"/>
                </a:highlight>
                <a:latin typeface="Times New Roman" panose="02020603050405020304" pitchFamily="18" charset="0"/>
                <a:cs typeface="Times New Roman" panose="02020603050405020304" pitchFamily="18" charset="0"/>
              </a:rPr>
              <a:t>Backpressure</a:t>
            </a:r>
            <a:endParaRPr lang="en-US" dirty="0">
              <a:solidFill>
                <a:srgbClr val="273239"/>
              </a:solidFill>
              <a:highlight>
                <a:srgbClr val="FFFFFF"/>
              </a:highligh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i="0" dirty="0">
                <a:solidFill>
                  <a:srgbClr val="273239"/>
                </a:solidFill>
                <a:effectLst/>
                <a:highlight>
                  <a:srgbClr val="FFFFFF"/>
                </a:highlight>
                <a:latin typeface="Times New Roman" panose="02020603050405020304" pitchFamily="18" charset="0"/>
                <a:cs typeface="Times New Roman" panose="02020603050405020304" pitchFamily="18" charset="0"/>
              </a:rPr>
              <a:t>Choke Packet Technique </a:t>
            </a:r>
            <a:endParaRPr lang="en-US"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i="0" dirty="0">
                <a:solidFill>
                  <a:srgbClr val="273239"/>
                </a:solidFill>
                <a:effectLst/>
                <a:highlight>
                  <a:srgbClr val="FFFFFF"/>
                </a:highlight>
                <a:latin typeface="Times New Roman" panose="02020603050405020304" pitchFamily="18" charset="0"/>
                <a:cs typeface="Times New Roman" panose="02020603050405020304" pitchFamily="18" charset="0"/>
              </a:rPr>
              <a:t>Implicit Signalling</a:t>
            </a:r>
            <a:endParaRPr lang="en-US" dirty="0">
              <a:solidFill>
                <a:srgbClr val="273239"/>
              </a:solidFill>
              <a:highlight>
                <a:srgbClr val="FFFFFF"/>
              </a:highligh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i="0" dirty="0">
                <a:solidFill>
                  <a:srgbClr val="273239"/>
                </a:solidFill>
                <a:effectLst/>
                <a:highlight>
                  <a:srgbClr val="FFFFFF"/>
                </a:highlight>
                <a:latin typeface="Times New Roman" panose="02020603050405020304" pitchFamily="18" charset="0"/>
                <a:cs typeface="Times New Roman" panose="02020603050405020304" pitchFamily="18" charset="0"/>
              </a:rPr>
              <a:t>Explicit Signalling</a:t>
            </a:r>
            <a:endParaRPr lang="en-US" i="0" dirty="0">
              <a:solidFill>
                <a:srgbClr val="273239"/>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94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64228" y="119887"/>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7</a:t>
            </a:fld>
            <a:endParaRPr lang="en-IN" spc="-50" dirty="0"/>
          </a:p>
        </p:txBody>
      </p:sp>
      <p:sp>
        <p:nvSpPr>
          <p:cNvPr id="18" name="Title 17">
            <a:extLst>
              <a:ext uri="{FF2B5EF4-FFF2-40B4-BE49-F238E27FC236}">
                <a16:creationId xmlns:a16="http://schemas.microsoft.com/office/drawing/2014/main" id="{48AAF331-DEB5-BF52-2F3B-0023A84F029F}"/>
              </a:ext>
            </a:extLst>
          </p:cNvPr>
          <p:cNvSpPr>
            <a:spLocks noGrp="1"/>
          </p:cNvSpPr>
          <p:nvPr>
            <p:ph type="title"/>
          </p:nvPr>
        </p:nvSpPr>
        <p:spPr>
          <a:xfrm>
            <a:off x="3962400" y="205867"/>
            <a:ext cx="3810000" cy="1292662"/>
          </a:xfrm>
        </p:spPr>
        <p:txBody>
          <a:bodyPr/>
          <a:lstStyle/>
          <a:p>
            <a:pPr algn="ctr"/>
            <a:r>
              <a:rPr lang="en-US" b="1" dirty="0"/>
              <a:t>Program Outcomes</a:t>
            </a:r>
            <a:br>
              <a:rPr lang="en-US" sz="2800" b="1" dirty="0"/>
            </a:br>
            <a:br>
              <a:rPr lang="en-US" sz="2800" b="1" dirty="0"/>
            </a:br>
            <a:endParaRPr lang="en-IN" b="1" dirty="0"/>
          </a:p>
        </p:txBody>
      </p:sp>
      <p:sp>
        <p:nvSpPr>
          <p:cNvPr id="9" name="TextBox 8">
            <a:extLst>
              <a:ext uri="{FF2B5EF4-FFF2-40B4-BE49-F238E27FC236}">
                <a16:creationId xmlns:a16="http://schemas.microsoft.com/office/drawing/2014/main" id="{ACFFA4B2-6870-49A2-0795-10B5E8D3307D}"/>
              </a:ext>
            </a:extLst>
          </p:cNvPr>
          <p:cNvSpPr txBox="1"/>
          <p:nvPr/>
        </p:nvSpPr>
        <p:spPr>
          <a:xfrm>
            <a:off x="1392502" y="1190541"/>
            <a:ext cx="7924800" cy="5033557"/>
          </a:xfrm>
          <a:prstGeom prst="rect">
            <a:avLst/>
          </a:prstGeom>
          <a:noFill/>
        </p:spPr>
        <p:txBody>
          <a:bodyPr wrap="square">
            <a:spAutoFit/>
          </a:bodyPr>
          <a:lstStyle/>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Engineering</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Knowledge:</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Problem</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Analysis</a:t>
            </a:r>
            <a:endParaRPr lang="en-IN" sz="1800" spc="5"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Design/ Development of Solutions</a:t>
            </a:r>
            <a:endParaRPr lang="en-IN" sz="1800" spc="5"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Conduct</a:t>
            </a:r>
            <a:endParaRPr lang="en-IN" sz="1800" spc="5"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Modern Tool Usage</a:t>
            </a:r>
            <a:endParaRPr lang="en-IN" sz="1800" spc="5"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Engineer</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Society:</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spc="5"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Environment and Sustainability: </a:t>
            </a:r>
            <a:endParaRPr lang="en-IN" sz="1800" spc="5"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Ethics:</a:t>
            </a:r>
            <a:endParaRPr lang="en-IN" sz="1800" spc="5"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Individual and Team Work</a:t>
            </a:r>
            <a:endParaRPr lang="en-IN" sz="1800" spc="5"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Communication</a:t>
            </a:r>
            <a:endParaRPr lang="en-IN" sz="1800" spc="5"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Project</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Management</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Finance</a:t>
            </a:r>
            <a:endParaRPr lang="en-IN" sz="1800" spc="5"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1" hangingPunct="1">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Life-long Learning</a:t>
            </a: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527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809195" y="-3091"/>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 </a:t>
            </a:r>
            <a:r>
              <a:rPr lang="en-IN" sz="2800" dirty="0">
                <a:latin typeface="+mj-lt"/>
                <a:cs typeface="Times New Roman" pitchFamily="18" charset="0"/>
              </a:rPr>
              <a:t>Recourse Link</a:t>
            </a:r>
            <a:endParaRPr lang="en-US" sz="2800" dirty="0">
              <a:latin typeface="+mj-lt"/>
              <a:cs typeface="Times New Roman" pitchFamily="18" charset="0"/>
            </a:endParaRP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1145461-FACB-C9A9-997E-25006813FBD9}"/>
              </a:ext>
            </a:extLst>
          </p:cNvPr>
          <p:cNvSpPr txBox="1"/>
          <p:nvPr/>
        </p:nvSpPr>
        <p:spPr>
          <a:xfrm>
            <a:off x="1066800" y="1524001"/>
            <a:ext cx="8077200" cy="2308324"/>
          </a:xfrm>
          <a:prstGeom prst="rect">
            <a:avLst/>
          </a:prstGeom>
          <a:noFill/>
        </p:spPr>
        <p:txBody>
          <a:bodyPr wrap="square">
            <a:spAutoFit/>
          </a:bodyPr>
          <a:lstStyle/>
          <a:p>
            <a:r>
              <a:rPr lang="en-US" sz="1800" dirty="0"/>
              <a:t>You tube/other  Video Links</a:t>
            </a:r>
          </a:p>
          <a:p>
            <a:endParaRPr lang="en-US" sz="1800" dirty="0"/>
          </a:p>
          <a:p>
            <a:r>
              <a:rPr lang="en-IN" sz="1800" dirty="0">
                <a:hlinkClick r:id="rId6"/>
              </a:rPr>
              <a:t>https://www.youtube.com/watch?v=aqtd8iZlSAA</a:t>
            </a:r>
            <a:endParaRPr lang="en-IN" sz="1800" dirty="0"/>
          </a:p>
          <a:p>
            <a:r>
              <a:rPr lang="en-IN" sz="1800" dirty="0">
                <a:hlinkClick r:id="rId7"/>
              </a:rPr>
              <a:t>https://www.youtube.com/watch?v=JhBnOamc_8s</a:t>
            </a:r>
            <a:endParaRPr lang="en-IN" sz="1800" dirty="0"/>
          </a:p>
          <a:p>
            <a:r>
              <a:rPr lang="en-IN" sz="1800" dirty="0">
                <a:hlinkClick r:id="rId8"/>
              </a:rPr>
              <a:t>https://youtu.be/rW1jPlYgp_0?si=wyA5HLfnkWZaOlnv</a:t>
            </a:r>
            <a:endParaRPr lang="en-IN" sz="1800" dirty="0"/>
          </a:p>
          <a:p>
            <a:r>
              <a:rPr lang="en-US" sz="1800" dirty="0">
                <a:hlinkClick r:id="rId9">
                  <a:extLst>
                    <a:ext uri="{A12FA001-AC4F-418D-AE19-62706E023703}">
                      <ahyp:hlinkClr xmlns:ahyp="http://schemas.microsoft.com/office/drawing/2018/hyperlinkcolor" val="tx"/>
                    </a:ext>
                  </a:extLst>
                </a:hlinkClick>
              </a:rPr>
              <a:t>NPTEL :: Computer Science and Engineering - </a:t>
            </a:r>
            <a:r>
              <a:rPr lang="en-US" sz="1800" dirty="0" err="1">
                <a:hlinkClick r:id="rId9">
                  <a:extLst>
                    <a:ext uri="{A12FA001-AC4F-418D-AE19-62706E023703}">
                      <ahyp:hlinkClr xmlns:ahyp="http://schemas.microsoft.com/office/drawing/2018/hyperlinkcolor" val="tx"/>
                    </a:ext>
                  </a:extLst>
                </a:hlinkClick>
              </a:rPr>
              <a:t>NOC:Computer</a:t>
            </a:r>
            <a:r>
              <a:rPr lang="en-US" sz="1800" dirty="0">
                <a:hlinkClick r:id="rId9">
                  <a:extLst>
                    <a:ext uri="{A12FA001-AC4F-418D-AE19-62706E023703}">
                      <ahyp:hlinkClr xmlns:ahyp="http://schemas.microsoft.com/office/drawing/2018/hyperlinkcolor" val="tx"/>
                    </a:ext>
                  </a:extLst>
                </a:hlinkClick>
              </a:rPr>
              <a:t> Networks and Internet Protocol</a:t>
            </a:r>
            <a:endParaRPr lang="en-IN" sz="1800" dirty="0"/>
          </a:p>
          <a:p>
            <a:endParaRPr lang="en-US" sz="1800" dirty="0"/>
          </a:p>
        </p:txBody>
      </p:sp>
    </p:spTree>
    <p:extLst>
      <p:ext uri="{BB962C8B-B14F-4D97-AF65-F5344CB8AC3E}">
        <p14:creationId xmlns:p14="http://schemas.microsoft.com/office/powerpoint/2010/main" val="4135197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809195" y="-3091"/>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 </a:t>
            </a:r>
            <a:r>
              <a:rPr lang="en-IN" sz="2800" dirty="0">
                <a:latin typeface="+mj-lt"/>
                <a:cs typeface="Times New Roman" pitchFamily="18" charset="0"/>
              </a:rPr>
              <a:t>Daily Quiz</a:t>
            </a:r>
            <a:endParaRPr lang="en-US" sz="2800" dirty="0">
              <a:latin typeface="+mj-lt"/>
              <a:cs typeface="Times New Roman" pitchFamily="18" charset="0"/>
            </a:endParaRP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6637EB-090D-2ECC-AA26-CC1402F57481}"/>
              </a:ext>
            </a:extLst>
          </p:cNvPr>
          <p:cNvSpPr txBox="1"/>
          <p:nvPr/>
        </p:nvSpPr>
        <p:spPr>
          <a:xfrm>
            <a:off x="688341" y="915270"/>
            <a:ext cx="10110288" cy="6463308"/>
          </a:xfrm>
          <a:prstGeom prst="rect">
            <a:avLst/>
          </a:prstGeom>
          <a:noFill/>
        </p:spPr>
        <p:txBody>
          <a:bodyPr wrap="square">
            <a:spAutoFit/>
          </a:bodyPr>
          <a:lstStyle/>
          <a:p>
            <a:r>
              <a:rPr lang="en-US" b="1" dirty="0"/>
              <a:t>The Data Link Layer in the OSI model is divided into two sublayers. What are they?</a:t>
            </a:r>
            <a:endParaRPr lang="en-US" dirty="0"/>
          </a:p>
          <a:p>
            <a:pPr>
              <a:buFont typeface="Arial" panose="020B0604020202020204" pitchFamily="34" charset="0"/>
              <a:buChar char="•"/>
            </a:pPr>
            <a:r>
              <a:rPr lang="en-US" dirty="0"/>
              <a:t>A. MAC and LLC</a:t>
            </a:r>
          </a:p>
          <a:p>
            <a:pPr>
              <a:buFont typeface="Arial" panose="020B0604020202020204" pitchFamily="34" charset="0"/>
              <a:buChar char="•"/>
            </a:pPr>
            <a:r>
              <a:rPr lang="en-US" dirty="0"/>
              <a:t>B. TCP and IP</a:t>
            </a:r>
          </a:p>
          <a:p>
            <a:pPr>
              <a:buFont typeface="Arial" panose="020B0604020202020204" pitchFamily="34" charset="0"/>
              <a:buChar char="•"/>
            </a:pPr>
            <a:r>
              <a:rPr lang="en-US" dirty="0"/>
              <a:t>C. HTTP and FTP</a:t>
            </a:r>
          </a:p>
          <a:p>
            <a:pPr>
              <a:buFont typeface="Arial" panose="020B0604020202020204" pitchFamily="34" charset="0"/>
              <a:buChar char="•"/>
            </a:pPr>
            <a:r>
              <a:rPr lang="en-US" dirty="0"/>
              <a:t>D. Physical and Logical</a:t>
            </a:r>
          </a:p>
          <a:p>
            <a:r>
              <a:rPr lang="en-US" b="1" dirty="0"/>
              <a:t>Which of the following protocols operates at the Application Layer of the OSI model?</a:t>
            </a:r>
            <a:endParaRPr lang="en-US" dirty="0"/>
          </a:p>
          <a:p>
            <a:pPr>
              <a:buFont typeface="Arial" panose="020B0604020202020204" pitchFamily="34" charset="0"/>
              <a:buChar char="•"/>
            </a:pPr>
            <a:r>
              <a:rPr lang="en-US" dirty="0"/>
              <a:t>A. FTP</a:t>
            </a:r>
          </a:p>
          <a:p>
            <a:pPr>
              <a:buFont typeface="Arial" panose="020B0604020202020204" pitchFamily="34" charset="0"/>
              <a:buChar char="•"/>
            </a:pPr>
            <a:r>
              <a:rPr lang="en-US" dirty="0"/>
              <a:t>B. IP</a:t>
            </a:r>
          </a:p>
          <a:p>
            <a:pPr>
              <a:buFont typeface="Arial" panose="020B0604020202020204" pitchFamily="34" charset="0"/>
              <a:buChar char="•"/>
            </a:pPr>
            <a:r>
              <a:rPr lang="en-US" dirty="0"/>
              <a:t>C. ICMP</a:t>
            </a:r>
          </a:p>
          <a:p>
            <a:pPr>
              <a:buFont typeface="Arial" panose="020B0604020202020204" pitchFamily="34" charset="0"/>
              <a:buChar char="•"/>
            </a:pPr>
            <a:r>
              <a:rPr lang="en-US" dirty="0"/>
              <a:t>D. ARP</a:t>
            </a:r>
          </a:p>
          <a:p>
            <a:r>
              <a:rPr lang="en-US" b="1" dirty="0"/>
              <a:t>Which of the following protocols operates at the Network Layer?</a:t>
            </a:r>
            <a:endParaRPr lang="en-US" dirty="0"/>
          </a:p>
          <a:p>
            <a:pPr>
              <a:buFont typeface="Arial" panose="020B0604020202020204" pitchFamily="34" charset="0"/>
              <a:buChar char="•"/>
            </a:pPr>
            <a:r>
              <a:rPr lang="en-US" dirty="0"/>
              <a:t>A. TCP</a:t>
            </a:r>
          </a:p>
          <a:p>
            <a:pPr>
              <a:buFont typeface="Arial" panose="020B0604020202020204" pitchFamily="34" charset="0"/>
              <a:buChar char="•"/>
            </a:pPr>
            <a:r>
              <a:rPr lang="en-US" dirty="0"/>
              <a:t>B. IP</a:t>
            </a:r>
          </a:p>
          <a:p>
            <a:pPr>
              <a:buFont typeface="Arial" panose="020B0604020202020204" pitchFamily="34" charset="0"/>
              <a:buChar char="•"/>
            </a:pPr>
            <a:r>
              <a:rPr lang="en-US" dirty="0"/>
              <a:t>C. FTP</a:t>
            </a:r>
          </a:p>
          <a:p>
            <a:pPr>
              <a:buFont typeface="Arial" panose="020B0604020202020204" pitchFamily="34" charset="0"/>
              <a:buChar char="•"/>
            </a:pPr>
            <a:r>
              <a:rPr lang="en-US" dirty="0"/>
              <a:t>D. HTTP</a:t>
            </a:r>
          </a:p>
          <a:p>
            <a:r>
              <a:rPr lang="en-US" b="1" dirty="0"/>
              <a:t>Which device operates primarily at the Network Layer?</a:t>
            </a:r>
            <a:endParaRPr lang="en-US" dirty="0"/>
          </a:p>
          <a:p>
            <a:pPr>
              <a:buFont typeface="Arial" panose="020B0604020202020204" pitchFamily="34" charset="0"/>
              <a:buChar char="•"/>
            </a:pPr>
            <a:r>
              <a:rPr lang="en-US" dirty="0"/>
              <a:t>A. Switch</a:t>
            </a:r>
          </a:p>
          <a:p>
            <a:pPr>
              <a:buFont typeface="Arial" panose="020B0604020202020204" pitchFamily="34" charset="0"/>
              <a:buChar char="•"/>
            </a:pPr>
            <a:r>
              <a:rPr lang="en-US" dirty="0"/>
              <a:t>B. Router</a:t>
            </a:r>
          </a:p>
          <a:p>
            <a:pPr>
              <a:buFont typeface="Arial" panose="020B0604020202020204" pitchFamily="34" charset="0"/>
              <a:buChar char="•"/>
            </a:pPr>
            <a:r>
              <a:rPr lang="en-US" dirty="0"/>
              <a:t>C. Hub</a:t>
            </a:r>
          </a:p>
          <a:p>
            <a:pPr>
              <a:buFont typeface="Arial" panose="020B0604020202020204" pitchFamily="34" charset="0"/>
              <a:buChar char="•"/>
            </a:pPr>
            <a:r>
              <a:rPr lang="en-US" dirty="0"/>
              <a:t>D. Bridge</a:t>
            </a:r>
          </a:p>
          <a:p>
            <a:endParaRPr lang="en-US" dirty="0"/>
          </a:p>
          <a:p>
            <a:endParaRPr lang="en-US" dirty="0"/>
          </a:p>
          <a:p>
            <a:endParaRPr lang="en-US" dirty="0"/>
          </a:p>
        </p:txBody>
      </p:sp>
    </p:spTree>
    <p:extLst>
      <p:ext uri="{BB962C8B-B14F-4D97-AF65-F5344CB8AC3E}">
        <p14:creationId xmlns:p14="http://schemas.microsoft.com/office/powerpoint/2010/main" val="3393810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809195" y="-3091"/>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 </a:t>
            </a:r>
            <a:r>
              <a:rPr lang="en-IN" sz="2800" dirty="0">
                <a:latin typeface="+mj-lt"/>
                <a:cs typeface="Times New Roman" pitchFamily="18" charset="0"/>
              </a:rPr>
              <a:t>Daily Quiz</a:t>
            </a:r>
            <a:endParaRPr lang="en-US" sz="2800" dirty="0">
              <a:latin typeface="+mj-lt"/>
              <a:cs typeface="Times New Roman" pitchFamily="18" charset="0"/>
            </a:endParaRP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0126101-E332-2347-B70D-D7F3E37E54D9}"/>
              </a:ext>
            </a:extLst>
          </p:cNvPr>
          <p:cNvSpPr txBox="1"/>
          <p:nvPr/>
        </p:nvSpPr>
        <p:spPr>
          <a:xfrm>
            <a:off x="864870" y="1004537"/>
            <a:ext cx="9650730" cy="5998052"/>
          </a:xfrm>
          <a:prstGeom prst="rect">
            <a:avLst/>
          </a:prstGeom>
          <a:noFill/>
        </p:spPr>
        <p:txBody>
          <a:bodyPr wrap="square">
            <a:spAutoFit/>
          </a:bodyPr>
          <a:lstStyle/>
          <a:p>
            <a:r>
              <a:rPr lang="en-US" b="1" dirty="0"/>
              <a:t>True/False Questions:</a:t>
            </a:r>
          </a:p>
          <a:p>
            <a:endParaRPr lang="en-US" b="1" dirty="0"/>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Internet Layer in the TCP/IP model is responsible for routing packets across network boundaries. (True/False)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Presentation Layer in the OSI model ensures that data is presented in a readable format between different systems. (True/False)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TCP is a connectionless protocol used for fast transmission of data with no guarantee of delivery. (True/False)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Data Link Layer in the OSI model is responsible for logical addressing. (True/False)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HTTP operates at the Transport Layer in the OSI model. (True/False)</a:t>
            </a:r>
          </a:p>
          <a:p>
            <a:r>
              <a:rPr lang="da-DK" b="1" dirty="0"/>
              <a:t>True/False:</a:t>
            </a:r>
          </a:p>
          <a:p>
            <a:pPr>
              <a:buFont typeface="+mj-lt"/>
              <a:buAutoNum type="arabicPeriod" startAt="11"/>
            </a:pPr>
            <a:r>
              <a:rPr lang="da-DK" dirty="0"/>
              <a:t>True</a:t>
            </a:r>
          </a:p>
          <a:p>
            <a:pPr>
              <a:buFont typeface="+mj-lt"/>
              <a:buAutoNum type="arabicPeriod" startAt="11"/>
            </a:pPr>
            <a:r>
              <a:rPr lang="da-DK" dirty="0"/>
              <a:t>True</a:t>
            </a:r>
          </a:p>
          <a:p>
            <a:pPr>
              <a:buFont typeface="+mj-lt"/>
              <a:buAutoNum type="arabicPeriod" startAt="11"/>
            </a:pPr>
            <a:r>
              <a:rPr lang="da-DK" dirty="0"/>
              <a:t>False</a:t>
            </a:r>
          </a:p>
          <a:p>
            <a:pPr>
              <a:buFont typeface="+mj-lt"/>
              <a:buAutoNum type="arabicPeriod" startAt="11"/>
            </a:pPr>
            <a:r>
              <a:rPr lang="da-DK" dirty="0"/>
              <a:t>False</a:t>
            </a:r>
          </a:p>
          <a:p>
            <a:pPr>
              <a:buFont typeface="+mj-lt"/>
              <a:buAutoNum type="arabicPeriod" startAt="11"/>
            </a:pPr>
            <a:r>
              <a:rPr lang="da-DK" dirty="0"/>
              <a:t>False</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093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809195" y="-3091"/>
            <a:ext cx="6096000" cy="954107"/>
          </a:xfrm>
          <a:prstGeom prst="rect">
            <a:avLst/>
          </a:prstGeom>
          <a:noFill/>
        </p:spPr>
        <p:txBody>
          <a:bodyPr wrap="square">
            <a:spAutoFit/>
          </a:bodyPr>
          <a:lstStyle/>
          <a:p>
            <a:pPr algn="ctr">
              <a:spcBef>
                <a:spcPct val="0"/>
              </a:spcBef>
              <a:defRPr/>
            </a:pPr>
            <a:r>
              <a:rPr lang="en-US" sz="2800" dirty="0">
                <a:latin typeface="+mj-lt"/>
                <a:cs typeface="Times New Roman" pitchFamily="18" charset="0"/>
              </a:rPr>
              <a:t> </a:t>
            </a:r>
            <a:r>
              <a:rPr lang="en-IN" sz="2800" dirty="0">
                <a:latin typeface="+mj-lt"/>
                <a:cs typeface="Times New Roman" pitchFamily="18" charset="0"/>
              </a:rPr>
              <a:t>Daily Quiz</a:t>
            </a:r>
            <a:endParaRPr lang="en-US" sz="2800" dirty="0">
              <a:latin typeface="+mj-lt"/>
              <a:cs typeface="Times New Roman" pitchFamily="18" charset="0"/>
            </a:endParaRP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AD817BA-BF37-E17B-DB2C-1A6AB8A955D8}"/>
              </a:ext>
            </a:extLst>
          </p:cNvPr>
          <p:cNvSpPr txBox="1"/>
          <p:nvPr/>
        </p:nvSpPr>
        <p:spPr>
          <a:xfrm>
            <a:off x="1828800" y="947928"/>
            <a:ext cx="9182604" cy="5720733"/>
          </a:xfrm>
          <a:prstGeom prst="rect">
            <a:avLst/>
          </a:prstGeom>
          <a:noFill/>
        </p:spPr>
        <p:txBody>
          <a:bodyPr wrap="square">
            <a:spAutoFit/>
          </a:bodyPr>
          <a:lstStyle/>
          <a:p>
            <a:r>
              <a:rPr lang="en-US" b="1" dirty="0"/>
              <a:t>Fill in the Blanks: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_________ layer of the OSI model is responsible for packet forwarding including routing through intermediate routers.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 the OSI model, the _________ layer is concerned with the syntax and semantics of the information transmitted.</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protocol used by web browsers to retrieve web pages is _________.</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Transport Layer in the TCP/IP model can use either _________ or _________ protocols for data transmission.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_________ layer in the OSI model is where end-user network applications operate.</a:t>
            </a:r>
          </a:p>
          <a:p>
            <a:pPr>
              <a:lnSpc>
                <a:spcPct val="150000"/>
              </a:lnSpc>
            </a:pPr>
            <a:r>
              <a:rPr lang="en-IN" dirty="0"/>
              <a:t>Network</a:t>
            </a:r>
          </a:p>
          <a:p>
            <a:pPr>
              <a:lnSpc>
                <a:spcPct val="150000"/>
              </a:lnSpc>
            </a:pPr>
            <a:r>
              <a:rPr lang="en-IN" dirty="0"/>
              <a:t>Presentation</a:t>
            </a:r>
          </a:p>
          <a:p>
            <a:pPr>
              <a:lnSpc>
                <a:spcPct val="150000"/>
              </a:lnSpc>
            </a:pPr>
            <a:r>
              <a:rPr lang="en-IN" dirty="0"/>
              <a:t>HTTP</a:t>
            </a:r>
          </a:p>
          <a:p>
            <a:pPr>
              <a:lnSpc>
                <a:spcPct val="150000"/>
              </a:lnSpc>
            </a:pPr>
            <a:r>
              <a:rPr lang="en-IN" dirty="0"/>
              <a:t>TCP, UDP</a:t>
            </a:r>
          </a:p>
          <a:p>
            <a:pPr>
              <a:lnSpc>
                <a:spcPct val="150000"/>
              </a:lnSpc>
            </a:pPr>
            <a:r>
              <a:rPr lang="en-IN" dirty="0"/>
              <a:t>Application</a:t>
            </a:r>
            <a:endParaRPr lang="en-US" dirty="0">
              <a:latin typeface="Times New Roman" panose="02020603050405020304" pitchFamily="18" charset="0"/>
              <a:cs typeface="Times New Roman" panose="02020603050405020304" pitchFamily="18" charset="0"/>
            </a:endParaRPr>
          </a:p>
        </p:txBody>
      </p:sp>
      <p:sp>
        <p:nvSpPr>
          <p:cNvPr id="17" name="Rectangle 1">
            <a:extLst>
              <a:ext uri="{FF2B5EF4-FFF2-40B4-BE49-F238E27FC236}">
                <a16:creationId xmlns:a16="http://schemas.microsoft.com/office/drawing/2014/main" id="{BB0A62C5-C054-7B93-3A14-7C6F5BA8B94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Network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Presentation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HTTP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TCP, UDP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Application </a:t>
            </a:r>
          </a:p>
        </p:txBody>
      </p:sp>
    </p:spTree>
    <p:extLst>
      <p:ext uri="{BB962C8B-B14F-4D97-AF65-F5344CB8AC3E}">
        <p14:creationId xmlns:p14="http://schemas.microsoft.com/office/powerpoint/2010/main" val="1376863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763000" cy="567139"/>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2809195" y="-3091"/>
            <a:ext cx="6096000" cy="1323439"/>
          </a:xfrm>
          <a:prstGeom prst="rect">
            <a:avLst/>
          </a:prstGeom>
          <a:noFill/>
        </p:spPr>
        <p:txBody>
          <a:bodyPr wrap="square">
            <a:sp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Expected Questions for University Exam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algn="ctr">
              <a:spcBef>
                <a:spcPct val="0"/>
              </a:spcBef>
              <a:defRPr/>
            </a:pPr>
            <a:endParaRPr lang="en-US" sz="2800" dirty="0">
              <a:latin typeface="+mj-lt"/>
              <a:cs typeface="Times New Roman" pitchFamily="18" charset="0"/>
            </a:endParaRPr>
          </a:p>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8391FC5-4D45-DB51-76AF-4A85F2FF544A}"/>
              </a:ext>
            </a:extLst>
          </p:cNvPr>
          <p:cNvSpPr txBox="1"/>
          <p:nvPr/>
        </p:nvSpPr>
        <p:spPr>
          <a:xfrm>
            <a:off x="609600" y="1219200"/>
            <a:ext cx="10791190" cy="2585323"/>
          </a:xfrm>
          <a:prstGeom prst="rect">
            <a:avLst/>
          </a:prstGeom>
          <a:noFill/>
        </p:spPr>
        <p:txBody>
          <a:bodyPr wrap="square">
            <a:spAutoFit/>
          </a:bodyPr>
          <a:lstStyle/>
          <a:p>
            <a:pPr marL="514350" indent="-514350">
              <a:buAutoNum type="arabicPeriod"/>
            </a:pPr>
            <a:r>
              <a:rPr lang="en-US" sz="1800" dirty="0"/>
              <a:t>Compare routers and gateways.</a:t>
            </a:r>
            <a:r>
              <a:rPr lang="en-IN" sz="1800" dirty="0"/>
              <a:t> (CO4)</a:t>
            </a:r>
            <a:endParaRPr lang="en-US" sz="1800" dirty="0"/>
          </a:p>
          <a:p>
            <a:pPr marL="514350" indent="-514350">
              <a:buAutoNum type="arabicPeriod"/>
            </a:pPr>
            <a:r>
              <a:rPr lang="en-US" sz="1800" dirty="0"/>
              <a:t>Write the IP address range of each class.</a:t>
            </a:r>
            <a:r>
              <a:rPr lang="en-IN" sz="1800" dirty="0"/>
              <a:t> (CO4)</a:t>
            </a:r>
          </a:p>
          <a:p>
            <a:pPr>
              <a:buNone/>
            </a:pPr>
            <a:r>
              <a:rPr lang="en-US" sz="1800" dirty="0"/>
              <a:t>3.     Explain the need of subnet.</a:t>
            </a:r>
            <a:r>
              <a:rPr lang="en-IN" sz="1800" dirty="0"/>
              <a:t> (CO4)</a:t>
            </a:r>
          </a:p>
          <a:p>
            <a:pPr>
              <a:buNone/>
            </a:pPr>
            <a:r>
              <a:rPr lang="en-US" sz="1800" dirty="0"/>
              <a:t>4.     Write acronym for  ARP, RARP, ICMP</a:t>
            </a:r>
            <a:r>
              <a:rPr lang="en-IN" sz="1800" dirty="0"/>
              <a:t>(CO4)</a:t>
            </a:r>
          </a:p>
          <a:p>
            <a:pPr marL="514350" indent="-514350">
              <a:buAutoNum type="arabicPeriod" startAt="5"/>
            </a:pPr>
            <a:r>
              <a:rPr lang="en-US" sz="1800" dirty="0"/>
              <a:t>For the given IP address 192.168.2.9 find the class,  network address and host address.</a:t>
            </a:r>
            <a:r>
              <a:rPr lang="en-IN" sz="1800" dirty="0"/>
              <a:t> (CO4)</a:t>
            </a:r>
            <a:endParaRPr lang="en-US" sz="1800" dirty="0"/>
          </a:p>
          <a:p>
            <a:pPr marL="514350" indent="-514350">
              <a:buAutoNum type="arabicPeriod" startAt="5"/>
            </a:pPr>
            <a:r>
              <a:rPr lang="en-US" sz="1800" dirty="0"/>
              <a:t>Write down default mask for each class IP address.</a:t>
            </a:r>
            <a:r>
              <a:rPr lang="en-IN" sz="1800" dirty="0"/>
              <a:t> (CO4)</a:t>
            </a:r>
          </a:p>
          <a:p>
            <a:pPr marL="514350" indent="-514350">
              <a:buAutoNum type="arabicPeriod" startAt="7"/>
            </a:pPr>
            <a:r>
              <a:rPr lang="en-US" sz="1800" dirty="0"/>
              <a:t>Write down subnet mask for given 192.12.3.9/26  IP address.</a:t>
            </a:r>
            <a:r>
              <a:rPr lang="en-IN" sz="1800" dirty="0"/>
              <a:t> (CO4)</a:t>
            </a:r>
          </a:p>
          <a:p>
            <a:pPr marL="514350" indent="-514350">
              <a:buAutoNum type="arabicPeriod" startAt="7"/>
            </a:pPr>
            <a:r>
              <a:rPr lang="en-US" sz="1800" dirty="0"/>
              <a:t>List the functions of network layer.</a:t>
            </a:r>
            <a:r>
              <a:rPr lang="en-IN" sz="1800" dirty="0"/>
              <a:t> (CO4)</a:t>
            </a:r>
            <a:br>
              <a:rPr lang="en-IN" sz="1800" dirty="0"/>
            </a:br>
            <a:endParaRPr lang="en-IN" sz="1800" dirty="0"/>
          </a:p>
        </p:txBody>
      </p:sp>
    </p:spTree>
    <p:extLst>
      <p:ext uri="{BB962C8B-B14F-4D97-AF65-F5344CB8AC3E}">
        <p14:creationId xmlns:p14="http://schemas.microsoft.com/office/powerpoint/2010/main" val="34134318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86000" y="118661"/>
            <a:ext cx="8991600" cy="947927"/>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6" name="Title 17">
            <a:extLst>
              <a:ext uri="{FF2B5EF4-FFF2-40B4-BE49-F238E27FC236}">
                <a16:creationId xmlns:a16="http://schemas.microsoft.com/office/drawing/2014/main" id="{48AAF331-DEB5-BF52-2F3B-0023A84F029F}"/>
              </a:ext>
            </a:extLst>
          </p:cNvPr>
          <p:cNvSpPr>
            <a:spLocks noGrp="1"/>
          </p:cNvSpPr>
          <p:nvPr>
            <p:ph type="title"/>
          </p:nvPr>
        </p:nvSpPr>
        <p:spPr>
          <a:xfrm>
            <a:off x="2776538" y="206375"/>
            <a:ext cx="7891462" cy="479077"/>
          </a:xfrm>
        </p:spPr>
        <p:txBody>
          <a:bodyPr/>
          <a:lstStyle/>
          <a:p>
            <a:pPr algn="ctr"/>
            <a:br>
              <a:rPr lang="en-US" sz="1600" b="0" i="0" dirty="0">
                <a:solidFill>
                  <a:srgbClr val="610B38"/>
                </a:solidFill>
                <a:effectLst/>
                <a:highlight>
                  <a:srgbClr val="FFFFFF"/>
                </a:highlight>
                <a:latin typeface="erdana"/>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800" dirty="0"/>
            </a:br>
            <a:br>
              <a:rPr lang="en-US" sz="2800"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7" name="TextBox 6">
            <a:extLst>
              <a:ext uri="{FF2B5EF4-FFF2-40B4-BE49-F238E27FC236}">
                <a16:creationId xmlns:a16="http://schemas.microsoft.com/office/drawing/2014/main" id="{3ADCDC0B-6068-80ED-8DEE-2769449938E4}"/>
              </a:ext>
            </a:extLst>
          </p:cNvPr>
          <p:cNvSpPr txBox="1"/>
          <p:nvPr/>
        </p:nvSpPr>
        <p:spPr>
          <a:xfrm>
            <a:off x="2776538" y="149765"/>
            <a:ext cx="6096000" cy="523220"/>
          </a:xfrm>
          <a:prstGeom prst="rect">
            <a:avLst/>
          </a:prstGeom>
          <a:noFill/>
        </p:spPr>
        <p:txBody>
          <a:bodyPr wrap="square">
            <a:spAutoFit/>
          </a:bodyPr>
          <a:lstStyle/>
          <a:p>
            <a:pPr algn="ctr">
              <a:spcBef>
                <a:spcPct val="0"/>
              </a:spcBef>
              <a:defRPr/>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670FEA9-142D-6742-A093-84552ABB3670}"/>
              </a:ext>
            </a:extLst>
          </p:cNvPr>
          <p:cNvSpPr txBox="1"/>
          <p:nvPr/>
        </p:nvSpPr>
        <p:spPr>
          <a:xfrm>
            <a:off x="3674269" y="339598"/>
            <a:ext cx="6096000" cy="523220"/>
          </a:xfrm>
          <a:prstGeom prst="rect">
            <a:avLst/>
          </a:prstGeom>
          <a:noFill/>
        </p:spPr>
        <p:txBody>
          <a:bodyPr wrap="square">
            <a:spAutoFit/>
          </a:bodyPr>
          <a:lstStyle/>
          <a:p>
            <a:pPr lvl="0" algn="ctr">
              <a:spcBef>
                <a:spcPct val="0"/>
              </a:spcBef>
              <a:defRPr/>
            </a:pPr>
            <a:r>
              <a:rPr lang="en-US" sz="2800" dirty="0"/>
              <a:t>References</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TextBox 1">
            <a:extLst>
              <a:ext uri="{FF2B5EF4-FFF2-40B4-BE49-F238E27FC236}">
                <a16:creationId xmlns:a16="http://schemas.microsoft.com/office/drawing/2014/main" id="{10E4AB76-7FA8-368C-3490-AB9F418A7B31}"/>
              </a:ext>
            </a:extLst>
          </p:cNvPr>
          <p:cNvSpPr txBox="1"/>
          <p:nvPr/>
        </p:nvSpPr>
        <p:spPr>
          <a:xfrm>
            <a:off x="838200" y="1524000"/>
            <a:ext cx="9753600" cy="2462213"/>
          </a:xfrm>
          <a:prstGeom prst="rect">
            <a:avLst/>
          </a:prstGeom>
          <a:noFill/>
        </p:spPr>
        <p:txBody>
          <a:bodyPr wrap="square" rtlCol="0">
            <a:spAutoFit/>
          </a:bodyPr>
          <a:lstStyle/>
          <a:p>
            <a:r>
              <a:rPr lang="en-IN" sz="2200" dirty="0"/>
              <a:t>Books: </a:t>
            </a:r>
          </a:p>
          <a:p>
            <a:pPr marL="342900" lvl="0" indent="-342900">
              <a:buFont typeface="+mj-lt"/>
              <a:buAutoNum type="arabicPeriod"/>
            </a:pPr>
            <a:r>
              <a:rPr lang="en-US" sz="2200" dirty="0" err="1"/>
              <a:t>Forouzen</a:t>
            </a:r>
            <a:r>
              <a:rPr lang="en-US" sz="2200" dirty="0"/>
              <a:t>, "Data Communication and </a:t>
            </a:r>
            <a:r>
              <a:rPr lang="en-US" sz="2200" dirty="0" err="1"/>
              <a:t>Networking",TMH</a:t>
            </a:r>
            <a:endParaRPr lang="en-US" sz="2200" dirty="0"/>
          </a:p>
          <a:p>
            <a:pPr marL="342900" lvl="0" indent="-342900">
              <a:buFont typeface="+mj-lt"/>
              <a:buAutoNum type="arabicPeriod"/>
            </a:pPr>
            <a:endParaRPr lang="en-IN" sz="2200" dirty="0"/>
          </a:p>
          <a:p>
            <a:pPr marL="342900" lvl="0" indent="-342900">
              <a:buFont typeface="+mj-lt"/>
              <a:buAutoNum type="arabicPeriod"/>
            </a:pPr>
            <a:r>
              <a:rPr lang="en-US" sz="2200" dirty="0"/>
              <a:t>A.S. </a:t>
            </a:r>
            <a:r>
              <a:rPr lang="en-US" sz="2200" dirty="0" err="1"/>
              <a:t>Tanenbaum</a:t>
            </a:r>
            <a:r>
              <a:rPr lang="en-US" sz="2200" dirty="0"/>
              <a:t>, Computer Networks, Pearson Education</a:t>
            </a:r>
          </a:p>
          <a:p>
            <a:pPr marL="342900" lvl="0" indent="-342900">
              <a:buFont typeface="+mj-lt"/>
              <a:buAutoNum type="arabicPeriod"/>
            </a:pPr>
            <a:endParaRPr lang="en-IN" sz="2200" dirty="0"/>
          </a:p>
          <a:p>
            <a:pPr marL="342900" lvl="0" indent="-342900">
              <a:buFont typeface="+mj-lt"/>
              <a:buAutoNum type="arabicPeriod"/>
            </a:pPr>
            <a:r>
              <a:rPr lang="en-US" sz="2200" dirty="0"/>
              <a:t>W. Stallings, Data and Computer Communication, </a:t>
            </a:r>
            <a:r>
              <a:rPr lang="en-US" sz="2200" dirty="0" err="1"/>
              <a:t>MacmillanPress</a:t>
            </a:r>
            <a:endParaRPr lang="en-IN" sz="2200" dirty="0"/>
          </a:p>
          <a:p>
            <a:pPr marL="342900" indent="-342900">
              <a:buFont typeface="+mj-lt"/>
              <a:buAutoNum type="arabicPeriod"/>
            </a:pPr>
            <a:endParaRPr lang="en-IN" sz="2200" dirty="0"/>
          </a:p>
        </p:txBody>
      </p:sp>
    </p:spTree>
    <p:extLst>
      <p:ext uri="{BB962C8B-B14F-4D97-AF65-F5344CB8AC3E}">
        <p14:creationId xmlns:p14="http://schemas.microsoft.com/office/powerpoint/2010/main" val="29962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64228" y="119887"/>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8</a:t>
            </a:fld>
            <a:endParaRPr lang="en-IN" spc="-50" dirty="0"/>
          </a:p>
        </p:txBody>
      </p:sp>
      <p:sp>
        <p:nvSpPr>
          <p:cNvPr id="18" name="Title 17">
            <a:extLst>
              <a:ext uri="{FF2B5EF4-FFF2-40B4-BE49-F238E27FC236}">
                <a16:creationId xmlns:a16="http://schemas.microsoft.com/office/drawing/2014/main" id="{48AAF331-DEB5-BF52-2F3B-0023A84F029F}"/>
              </a:ext>
            </a:extLst>
          </p:cNvPr>
          <p:cNvSpPr>
            <a:spLocks noGrp="1"/>
          </p:cNvSpPr>
          <p:nvPr>
            <p:ph type="title"/>
          </p:nvPr>
        </p:nvSpPr>
        <p:spPr>
          <a:xfrm>
            <a:off x="3962400" y="205867"/>
            <a:ext cx="3810000" cy="1292662"/>
          </a:xfrm>
        </p:spPr>
        <p:txBody>
          <a:bodyPr/>
          <a:lstStyle/>
          <a:p>
            <a:pPr algn="ctr"/>
            <a:r>
              <a:rPr lang="en-US" b="1" dirty="0"/>
              <a:t>PO CO Mapping</a:t>
            </a:r>
            <a:br>
              <a:rPr lang="en-US" sz="2800" b="1" dirty="0"/>
            </a:br>
            <a:br>
              <a:rPr lang="en-US" sz="2800" b="1" dirty="0"/>
            </a:br>
            <a:endParaRPr lang="en-IN" b="1" dirty="0"/>
          </a:p>
        </p:txBody>
      </p:sp>
      <p:graphicFrame>
        <p:nvGraphicFramePr>
          <p:cNvPr id="7" name="Table 6">
            <a:extLst>
              <a:ext uri="{FF2B5EF4-FFF2-40B4-BE49-F238E27FC236}">
                <a16:creationId xmlns:a16="http://schemas.microsoft.com/office/drawing/2014/main" id="{32EF6263-23B4-53FC-B69C-1AE22142F2AF}"/>
              </a:ext>
            </a:extLst>
          </p:cNvPr>
          <p:cNvGraphicFramePr>
            <a:graphicFrameLocks noGrp="1"/>
          </p:cNvGraphicFramePr>
          <p:nvPr>
            <p:extLst>
              <p:ext uri="{D42A27DB-BD31-4B8C-83A1-F6EECF244321}">
                <p14:modId xmlns:p14="http://schemas.microsoft.com/office/powerpoint/2010/main" val="2388365335"/>
              </p:ext>
            </p:extLst>
          </p:nvPr>
        </p:nvGraphicFramePr>
        <p:xfrm>
          <a:off x="395537" y="1052738"/>
          <a:ext cx="9712725" cy="5040558"/>
        </p:xfrm>
        <a:graphic>
          <a:graphicData uri="http://schemas.openxmlformats.org/drawingml/2006/table">
            <a:tbl>
              <a:tblPr/>
              <a:tblGrid>
                <a:gridCol w="972351">
                  <a:extLst>
                    <a:ext uri="{9D8B030D-6E8A-4147-A177-3AD203B41FA5}">
                      <a16:colId xmlns:a16="http://schemas.microsoft.com/office/drawing/2014/main" val="20000"/>
                    </a:ext>
                  </a:extLst>
                </a:gridCol>
                <a:gridCol w="684146">
                  <a:extLst>
                    <a:ext uri="{9D8B030D-6E8A-4147-A177-3AD203B41FA5}">
                      <a16:colId xmlns:a16="http://schemas.microsoft.com/office/drawing/2014/main" val="20001"/>
                    </a:ext>
                  </a:extLst>
                </a:gridCol>
                <a:gridCol w="684146">
                  <a:extLst>
                    <a:ext uri="{9D8B030D-6E8A-4147-A177-3AD203B41FA5}">
                      <a16:colId xmlns:a16="http://schemas.microsoft.com/office/drawing/2014/main" val="20002"/>
                    </a:ext>
                  </a:extLst>
                </a:gridCol>
                <a:gridCol w="684146">
                  <a:extLst>
                    <a:ext uri="{9D8B030D-6E8A-4147-A177-3AD203B41FA5}">
                      <a16:colId xmlns:a16="http://schemas.microsoft.com/office/drawing/2014/main" val="20003"/>
                    </a:ext>
                  </a:extLst>
                </a:gridCol>
                <a:gridCol w="684146">
                  <a:extLst>
                    <a:ext uri="{9D8B030D-6E8A-4147-A177-3AD203B41FA5}">
                      <a16:colId xmlns:a16="http://schemas.microsoft.com/office/drawing/2014/main" val="20004"/>
                    </a:ext>
                  </a:extLst>
                </a:gridCol>
                <a:gridCol w="684146">
                  <a:extLst>
                    <a:ext uri="{9D8B030D-6E8A-4147-A177-3AD203B41FA5}">
                      <a16:colId xmlns:a16="http://schemas.microsoft.com/office/drawing/2014/main" val="20005"/>
                    </a:ext>
                  </a:extLst>
                </a:gridCol>
                <a:gridCol w="684146">
                  <a:extLst>
                    <a:ext uri="{9D8B030D-6E8A-4147-A177-3AD203B41FA5}">
                      <a16:colId xmlns:a16="http://schemas.microsoft.com/office/drawing/2014/main" val="20006"/>
                    </a:ext>
                  </a:extLst>
                </a:gridCol>
                <a:gridCol w="684146">
                  <a:extLst>
                    <a:ext uri="{9D8B030D-6E8A-4147-A177-3AD203B41FA5}">
                      <a16:colId xmlns:a16="http://schemas.microsoft.com/office/drawing/2014/main" val="20007"/>
                    </a:ext>
                  </a:extLst>
                </a:gridCol>
                <a:gridCol w="684146">
                  <a:extLst>
                    <a:ext uri="{9D8B030D-6E8A-4147-A177-3AD203B41FA5}">
                      <a16:colId xmlns:a16="http://schemas.microsoft.com/office/drawing/2014/main" val="20008"/>
                    </a:ext>
                  </a:extLst>
                </a:gridCol>
                <a:gridCol w="684146">
                  <a:extLst>
                    <a:ext uri="{9D8B030D-6E8A-4147-A177-3AD203B41FA5}">
                      <a16:colId xmlns:a16="http://schemas.microsoft.com/office/drawing/2014/main" val="20009"/>
                    </a:ext>
                  </a:extLst>
                </a:gridCol>
                <a:gridCol w="814782">
                  <a:extLst>
                    <a:ext uri="{9D8B030D-6E8A-4147-A177-3AD203B41FA5}">
                      <a16:colId xmlns:a16="http://schemas.microsoft.com/office/drawing/2014/main" val="20010"/>
                    </a:ext>
                  </a:extLst>
                </a:gridCol>
                <a:gridCol w="814782">
                  <a:extLst>
                    <a:ext uri="{9D8B030D-6E8A-4147-A177-3AD203B41FA5}">
                      <a16:colId xmlns:a16="http://schemas.microsoft.com/office/drawing/2014/main" val="20011"/>
                    </a:ext>
                  </a:extLst>
                </a:gridCol>
                <a:gridCol w="953496">
                  <a:extLst>
                    <a:ext uri="{9D8B030D-6E8A-4147-A177-3AD203B41FA5}">
                      <a16:colId xmlns:a16="http://schemas.microsoft.com/office/drawing/2014/main" val="20012"/>
                    </a:ext>
                  </a:extLst>
                </a:gridCol>
              </a:tblGrid>
              <a:tr h="406432">
                <a:tc gridSpan="9">
                  <a:txBody>
                    <a:bodyPr/>
                    <a:lstStyle/>
                    <a:p>
                      <a:pPr marL="0" marR="0" algn="ctr">
                        <a:lnSpc>
                          <a:spcPct val="115000"/>
                        </a:lnSpc>
                        <a:spcBef>
                          <a:spcPts val="0"/>
                        </a:spcBef>
                        <a:spcAft>
                          <a:spcPts val="1000"/>
                        </a:spcAft>
                      </a:pPr>
                      <a:r>
                        <a:rPr lang="en-US" sz="1200" b="1" dirty="0">
                          <a:latin typeface="+mj-lt"/>
                          <a:ea typeface="Calibri"/>
                          <a:cs typeface="Times New Roman"/>
                        </a:rPr>
                        <a:t>Computer Networks(KCS- 602)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200" b="1" dirty="0">
                          <a:latin typeface="+mj-lt"/>
                          <a:ea typeface="Calibri"/>
                          <a:cs typeface="Times New Roman"/>
                        </a:rPr>
                        <a:t>Year of Study: 2023-24</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2018">
                <a:tc>
                  <a:txBody>
                    <a:bodyPr/>
                    <a:lstStyle/>
                    <a:p>
                      <a:pPr marL="0" marR="0">
                        <a:lnSpc>
                          <a:spcPct val="115000"/>
                        </a:lnSpc>
                        <a:spcBef>
                          <a:spcPts val="0"/>
                        </a:spcBef>
                        <a:spcAft>
                          <a:spcPts val="1000"/>
                        </a:spcAft>
                      </a:pPr>
                      <a:r>
                        <a:rPr lang="en-US" sz="1200" b="1">
                          <a:latin typeface="+mj-lt"/>
                          <a:ea typeface="Calibri"/>
                          <a:cs typeface="Times New Roman"/>
                        </a:rPr>
                        <a:t>CO</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PO3 </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PO4</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PO5</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PO6</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PO7</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PO8</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PO9</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PO10</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PO11</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KCS603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2018">
                <a:tc>
                  <a:txBody>
                    <a:bodyPr/>
                    <a:lstStyle/>
                    <a:p>
                      <a:pPr marL="0" marR="0">
                        <a:lnSpc>
                          <a:spcPct val="115000"/>
                        </a:lnSpc>
                        <a:spcBef>
                          <a:spcPts val="0"/>
                        </a:spcBef>
                        <a:spcAft>
                          <a:spcPts val="1000"/>
                        </a:spcAft>
                      </a:pPr>
                      <a:r>
                        <a:rPr lang="en-US" sz="1200" b="1">
                          <a:latin typeface="+mj-lt"/>
                          <a:ea typeface="Calibri"/>
                          <a:cs typeface="Times New Roman"/>
                        </a:rPr>
                        <a:t>KCS603.2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2018">
                <a:tc>
                  <a:txBody>
                    <a:bodyPr/>
                    <a:lstStyle/>
                    <a:p>
                      <a:pPr marL="0" marR="0">
                        <a:lnSpc>
                          <a:spcPct val="115000"/>
                        </a:lnSpc>
                        <a:spcBef>
                          <a:spcPts val="0"/>
                        </a:spcBef>
                        <a:spcAft>
                          <a:spcPts val="1000"/>
                        </a:spcAft>
                      </a:pPr>
                      <a:r>
                        <a:rPr lang="en-US" sz="1200" b="1">
                          <a:latin typeface="+mj-lt"/>
                          <a:ea typeface="Calibri"/>
                          <a:cs typeface="Times New Roman"/>
                        </a:rPr>
                        <a:t>KCS603.3</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2018">
                <a:tc>
                  <a:txBody>
                    <a:bodyPr/>
                    <a:lstStyle/>
                    <a:p>
                      <a:pPr marL="0" marR="0">
                        <a:lnSpc>
                          <a:spcPct val="115000"/>
                        </a:lnSpc>
                        <a:spcBef>
                          <a:spcPts val="0"/>
                        </a:spcBef>
                        <a:spcAft>
                          <a:spcPts val="1000"/>
                        </a:spcAft>
                      </a:pPr>
                      <a:r>
                        <a:rPr lang="en-US" sz="1200" b="1">
                          <a:latin typeface="+mj-lt"/>
                          <a:ea typeface="Calibri"/>
                          <a:cs typeface="Times New Roman"/>
                        </a:rPr>
                        <a:t>KCS603.4</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2018">
                <a:tc>
                  <a:txBody>
                    <a:bodyPr/>
                    <a:lstStyle/>
                    <a:p>
                      <a:pPr marL="0" marR="0">
                        <a:lnSpc>
                          <a:spcPct val="115000"/>
                        </a:lnSpc>
                        <a:spcBef>
                          <a:spcPts val="0"/>
                        </a:spcBef>
                        <a:spcAft>
                          <a:spcPts val="1000"/>
                        </a:spcAft>
                      </a:pPr>
                      <a:r>
                        <a:rPr lang="en-US" sz="1200" b="1">
                          <a:latin typeface="+mj-lt"/>
                          <a:ea typeface="Calibri"/>
                          <a:cs typeface="Times New Roman"/>
                        </a:rPr>
                        <a:t>KCS603.5</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62018">
                <a:tc>
                  <a:txBody>
                    <a:bodyPr/>
                    <a:lstStyle/>
                    <a:p>
                      <a:pPr marL="0" marR="0" algn="ctr">
                        <a:lnSpc>
                          <a:spcPct val="115000"/>
                        </a:lnSpc>
                        <a:spcBef>
                          <a:spcPts val="0"/>
                        </a:spcBef>
                        <a:spcAft>
                          <a:spcPts val="1000"/>
                        </a:spcAft>
                      </a:pPr>
                      <a:r>
                        <a:rPr lang="en-US" sz="1200" b="1">
                          <a:latin typeface="+mj-lt"/>
                          <a:ea typeface="Calibri"/>
                          <a:cs typeface="Times New Roman"/>
                        </a:rPr>
                        <a:t>KCS603.6</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3</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dirty="0">
                          <a:latin typeface="+mj-lt"/>
                          <a:ea typeface="Calibri"/>
                          <a:cs typeface="Times New Roman"/>
                        </a:rPr>
                        <a:t>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6001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264228" y="119887"/>
            <a:ext cx="7844155" cy="828040"/>
            <a:chOff x="2857498" y="0"/>
            <a:chExt cx="7844155" cy="828040"/>
          </a:xfrm>
        </p:grpSpPr>
        <p:pic>
          <p:nvPicPr>
            <p:cNvPr id="4" name="object 4"/>
            <p:cNvPicPr/>
            <p:nvPr/>
          </p:nvPicPr>
          <p:blipFill>
            <a:blip r:embed="rId2" cstate="print"/>
            <a:stretch>
              <a:fillRect/>
            </a:stretch>
          </p:blipFill>
          <p:spPr>
            <a:xfrm>
              <a:off x="2857498" y="0"/>
              <a:ext cx="7844031" cy="739268"/>
            </a:xfrm>
            <a:prstGeom prst="rect">
              <a:avLst/>
            </a:prstGeom>
          </p:spPr>
        </p:pic>
        <p:pic>
          <p:nvPicPr>
            <p:cNvPr id="5" name="object 5"/>
            <p:cNvPicPr/>
            <p:nvPr/>
          </p:nvPicPr>
          <p:blipFill>
            <a:blip r:embed="rId3" cstate="print"/>
            <a:stretch>
              <a:fillRect/>
            </a:stretch>
          </p:blipFill>
          <p:spPr>
            <a:xfrm>
              <a:off x="5948172" y="0"/>
              <a:ext cx="1661160" cy="827532"/>
            </a:xfrm>
            <a:prstGeom prst="rect">
              <a:avLst/>
            </a:prstGeom>
          </p:spPr>
        </p:pic>
        <p:pic>
          <p:nvPicPr>
            <p:cNvPr id="6" name="object 6"/>
            <p:cNvPicPr/>
            <p:nvPr/>
          </p:nvPicPr>
          <p:blipFill>
            <a:blip r:embed="rId4" cstate="print"/>
            <a:stretch>
              <a:fillRect/>
            </a:stretch>
          </p:blipFill>
          <p:spPr>
            <a:xfrm>
              <a:off x="2895600" y="0"/>
              <a:ext cx="7772400" cy="685800"/>
            </a:xfrm>
            <a:prstGeom prst="rect">
              <a:avLst/>
            </a:prstGeom>
          </p:spPr>
        </p:pic>
      </p:grpSp>
      <p:pic>
        <p:nvPicPr>
          <p:cNvPr id="8" name="object 8"/>
          <p:cNvPicPr/>
          <p:nvPr/>
        </p:nvPicPr>
        <p:blipFill>
          <a:blip r:embed="rId5" cstate="print"/>
          <a:stretch>
            <a:fillRect/>
          </a:stretch>
        </p:blipFill>
        <p:spPr>
          <a:xfrm>
            <a:off x="62306" y="0"/>
            <a:ext cx="2147493" cy="947927"/>
          </a:xfrm>
          <a:prstGeom prst="rect">
            <a:avLst/>
          </a:prstGeom>
        </p:spPr>
      </p:pic>
      <p:sp>
        <p:nvSpPr>
          <p:cNvPr id="10" name="object 10"/>
          <p:cNvSpPr txBox="1"/>
          <p:nvPr/>
        </p:nvSpPr>
        <p:spPr>
          <a:xfrm>
            <a:off x="4271009" y="6464680"/>
            <a:ext cx="868044"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Faculty</a:t>
            </a:r>
            <a:r>
              <a:rPr sz="1200" spc="-60" dirty="0">
                <a:solidFill>
                  <a:srgbClr val="888888"/>
                </a:solidFill>
                <a:latin typeface="Calibri"/>
                <a:cs typeface="Calibri"/>
              </a:rPr>
              <a:t> </a:t>
            </a:r>
            <a:r>
              <a:rPr sz="1200" spc="-20" dirty="0">
                <a:solidFill>
                  <a:srgbClr val="888888"/>
                </a:solidFill>
                <a:latin typeface="Calibri"/>
                <a:cs typeface="Calibri"/>
              </a:rPr>
              <a:t>Name</a:t>
            </a:r>
            <a:endParaRPr sz="1200">
              <a:latin typeface="Calibri"/>
              <a:cs typeface="Calibri"/>
            </a:endParaRPr>
          </a:p>
        </p:txBody>
      </p:sp>
      <p:sp>
        <p:nvSpPr>
          <p:cNvPr id="11" name="object 11"/>
          <p:cNvSpPr txBox="1"/>
          <p:nvPr/>
        </p:nvSpPr>
        <p:spPr>
          <a:xfrm>
            <a:off x="5565236" y="6464680"/>
            <a:ext cx="19024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Subject</a:t>
            </a:r>
            <a:r>
              <a:rPr sz="1200" spc="-35" dirty="0">
                <a:solidFill>
                  <a:srgbClr val="888888"/>
                </a:solidFill>
                <a:latin typeface="Calibri"/>
                <a:cs typeface="Calibri"/>
              </a:rPr>
              <a:t> </a:t>
            </a:r>
            <a:r>
              <a:rPr sz="1200" dirty="0">
                <a:solidFill>
                  <a:srgbClr val="888888"/>
                </a:solidFill>
                <a:latin typeface="Calibri"/>
                <a:cs typeface="Calibri"/>
              </a:rPr>
              <a:t>code</a:t>
            </a:r>
            <a:r>
              <a:rPr sz="1200" spc="-15" dirty="0">
                <a:solidFill>
                  <a:srgbClr val="888888"/>
                </a:solidFill>
                <a:latin typeface="Calibri"/>
                <a:cs typeface="Calibri"/>
              </a:rPr>
              <a:t> </a:t>
            </a:r>
            <a:r>
              <a:rPr sz="1200" dirty="0">
                <a:solidFill>
                  <a:srgbClr val="888888"/>
                </a:solidFill>
                <a:latin typeface="Calibri"/>
                <a:cs typeface="Calibri"/>
              </a:rPr>
              <a:t>and</a:t>
            </a:r>
            <a:r>
              <a:rPr sz="1200" spc="-35" dirty="0">
                <a:solidFill>
                  <a:srgbClr val="888888"/>
                </a:solidFill>
                <a:latin typeface="Calibri"/>
                <a:cs typeface="Calibri"/>
              </a:rPr>
              <a:t> </a:t>
            </a:r>
            <a:r>
              <a:rPr sz="1200" spc="-10" dirty="0">
                <a:solidFill>
                  <a:srgbClr val="888888"/>
                </a:solidFill>
                <a:latin typeface="Calibri"/>
                <a:cs typeface="Calibri"/>
              </a:rPr>
              <a:t>abbreviation</a:t>
            </a:r>
            <a:endParaRPr sz="1200" dirty="0">
              <a:latin typeface="Calibri"/>
              <a:cs typeface="Calibri"/>
            </a:endParaRPr>
          </a:p>
        </p:txBody>
      </p:sp>
      <p:sp>
        <p:nvSpPr>
          <p:cNvPr id="12" name="object 12"/>
          <p:cNvSpPr txBox="1"/>
          <p:nvPr/>
        </p:nvSpPr>
        <p:spPr>
          <a:xfrm>
            <a:off x="7994891" y="6464680"/>
            <a:ext cx="835660"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Unit</a:t>
            </a:r>
            <a:r>
              <a:rPr sz="1200" spc="-15" dirty="0">
                <a:solidFill>
                  <a:srgbClr val="888888"/>
                </a:solidFill>
                <a:latin typeface="Calibri"/>
                <a:cs typeface="Calibri"/>
              </a:rPr>
              <a:t> </a:t>
            </a:r>
            <a:r>
              <a:rPr sz="1200" spc="-10" dirty="0">
                <a:solidFill>
                  <a:srgbClr val="888888"/>
                </a:solidFill>
                <a:latin typeface="Calibri"/>
                <a:cs typeface="Calibri"/>
              </a:rPr>
              <a:t>Number</a:t>
            </a:r>
            <a:endParaRPr sz="1200" dirty="0">
              <a:latin typeface="Calibri"/>
              <a:cs typeface="Calibri"/>
            </a:endParaRPr>
          </a:p>
        </p:txBody>
      </p:sp>
      <p:sp>
        <p:nvSpPr>
          <p:cNvPr id="13" name="object 13"/>
          <p:cNvSpPr txBox="1"/>
          <p:nvPr/>
        </p:nvSpPr>
        <p:spPr>
          <a:xfrm>
            <a:off x="11400790" y="6464680"/>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14" name="Date Placeholder 13">
            <a:extLst>
              <a:ext uri="{FF2B5EF4-FFF2-40B4-BE49-F238E27FC236}">
                <a16:creationId xmlns:a16="http://schemas.microsoft.com/office/drawing/2014/main" id="{2B0D9815-BE37-1B9C-7D0F-BA694BACF9DE}"/>
              </a:ext>
            </a:extLst>
          </p:cNvPr>
          <p:cNvSpPr>
            <a:spLocks noGrp="1"/>
          </p:cNvSpPr>
          <p:nvPr>
            <p:ph type="dt" sz="half" idx="6"/>
          </p:nvPr>
        </p:nvSpPr>
        <p:spPr/>
        <p:txBody>
          <a:bodyPr/>
          <a:lstStyle/>
          <a:p>
            <a:r>
              <a:rPr lang="en-US" dirty="0"/>
              <a:t>6/12/2024</a:t>
            </a:r>
          </a:p>
        </p:txBody>
      </p:sp>
      <p:sp>
        <p:nvSpPr>
          <p:cNvPr id="15" name="Slide Number Placeholder 14">
            <a:extLst>
              <a:ext uri="{FF2B5EF4-FFF2-40B4-BE49-F238E27FC236}">
                <a16:creationId xmlns:a16="http://schemas.microsoft.com/office/drawing/2014/main" id="{A56BDC6B-5EC9-D47C-B9EA-17B8E3C86F1B}"/>
              </a:ext>
            </a:extLst>
          </p:cNvPr>
          <p:cNvSpPr>
            <a:spLocks noGrp="1"/>
          </p:cNvSpPr>
          <p:nvPr>
            <p:ph type="sldNum" sz="quarter" idx="7"/>
          </p:nvPr>
        </p:nvSpPr>
        <p:spPr/>
        <p:txBody>
          <a:bodyPr/>
          <a:lstStyle/>
          <a:p>
            <a:pPr marL="38100">
              <a:lnSpc>
                <a:spcPts val="1240"/>
              </a:lnSpc>
            </a:pPr>
            <a:fld id="{81D60167-4931-47E6-BA6A-407CBD079E47}" type="slidenum">
              <a:rPr lang="en-IN" spc="-50" smtClean="0"/>
              <a:t>9</a:t>
            </a:fld>
            <a:endParaRPr lang="en-IN" spc="-50" dirty="0"/>
          </a:p>
        </p:txBody>
      </p:sp>
      <p:sp>
        <p:nvSpPr>
          <p:cNvPr id="18" name="Title 17">
            <a:extLst>
              <a:ext uri="{FF2B5EF4-FFF2-40B4-BE49-F238E27FC236}">
                <a16:creationId xmlns:a16="http://schemas.microsoft.com/office/drawing/2014/main" id="{48AAF331-DEB5-BF52-2F3B-0023A84F029F}"/>
              </a:ext>
            </a:extLst>
          </p:cNvPr>
          <p:cNvSpPr>
            <a:spLocks noGrp="1"/>
          </p:cNvSpPr>
          <p:nvPr>
            <p:ph type="title"/>
          </p:nvPr>
        </p:nvSpPr>
        <p:spPr>
          <a:xfrm>
            <a:off x="3962400" y="205867"/>
            <a:ext cx="3810000" cy="1292662"/>
          </a:xfrm>
        </p:spPr>
        <p:txBody>
          <a:bodyPr/>
          <a:lstStyle/>
          <a:p>
            <a:pPr algn="ctr"/>
            <a:r>
              <a:rPr lang="en-US" b="1" dirty="0"/>
              <a:t>PSO</a:t>
            </a:r>
            <a:br>
              <a:rPr lang="en-US" sz="2800" b="1" dirty="0"/>
            </a:br>
            <a:br>
              <a:rPr lang="en-US" sz="2800" b="1" dirty="0"/>
            </a:br>
            <a:endParaRPr lang="en-IN" b="1" dirty="0"/>
          </a:p>
        </p:txBody>
      </p:sp>
      <p:sp>
        <p:nvSpPr>
          <p:cNvPr id="16" name="TextBox 15">
            <a:extLst>
              <a:ext uri="{FF2B5EF4-FFF2-40B4-BE49-F238E27FC236}">
                <a16:creationId xmlns:a16="http://schemas.microsoft.com/office/drawing/2014/main" id="{29BBE0C1-56DC-C8C0-ABAF-3D31E0493517}"/>
              </a:ext>
            </a:extLst>
          </p:cNvPr>
          <p:cNvSpPr txBox="1"/>
          <p:nvPr/>
        </p:nvSpPr>
        <p:spPr>
          <a:xfrm>
            <a:off x="609600" y="1371600"/>
            <a:ext cx="9753600" cy="2390141"/>
          </a:xfrm>
          <a:prstGeom prst="rect">
            <a:avLst/>
          </a:prstGeom>
          <a:noFill/>
        </p:spPr>
        <p:txBody>
          <a:bodyPr wrap="square">
            <a:spAutoFit/>
          </a:bodyPr>
          <a:lstStyle/>
          <a:p>
            <a:pPr marL="342900" lvl="0" indent="-342900" algn="just" fontAlgn="base">
              <a:lnSpc>
                <a:spcPct val="150000"/>
              </a:lnSpc>
              <a:buSzPts val="1000"/>
              <a:buFont typeface="Symbol" panose="05050102010706020507" pitchFamily="18" charset="2"/>
              <a:buChar char=""/>
              <a:tabLst>
                <a:tab pos="457200" algn="l"/>
              </a:tabLst>
            </a:pPr>
            <a:r>
              <a:rPr lang="en-IN"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Apply suitable techniques, modern tools to solve complex engineering problems in the field of computer science.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IN"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Design and optimize, ethical and innovative solutions for the betterment of the society.</a:t>
            </a:r>
          </a:p>
          <a:p>
            <a:pPr marL="342900" indent="-342900" algn="just" fontAlgn="base">
              <a:lnSpc>
                <a:spcPct val="150000"/>
              </a:lnSpc>
              <a:buSzPts val="1000"/>
              <a:buFont typeface="Symbol" panose="05050102010706020507" pitchFamily="18" charset="2"/>
              <a:buChar char=""/>
              <a:tabLst>
                <a:tab pos="457200" algn="l"/>
              </a:tabLst>
            </a:pPr>
            <a:r>
              <a:rPr lang="en-IN"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Work as an individual or lead in a team with good communication and engage in life-long learning.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endParaRPr lang="en-IN"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3232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F4D15DFDEA6F41AC4917459B29C3E8" ma:contentTypeVersion="11" ma:contentTypeDescription="Create a new document." ma:contentTypeScope="" ma:versionID="10109add5f0271f13d4327831688277b">
  <xsd:schema xmlns:xsd="http://www.w3.org/2001/XMLSchema" xmlns:xs="http://www.w3.org/2001/XMLSchema" xmlns:p="http://schemas.microsoft.com/office/2006/metadata/properties" xmlns:ns2="be27f697-ec1f-485c-9d40-f87e90360397" xmlns:ns3="af5459d1-6458-4d4d-94a3-2144a8757971" targetNamespace="http://schemas.microsoft.com/office/2006/metadata/properties" ma:root="true" ma:fieldsID="de730b48659422a482616f619b7679b7" ns2:_="" ns3:_="">
    <xsd:import namespace="be27f697-ec1f-485c-9d40-f87e90360397"/>
    <xsd:import namespace="af5459d1-6458-4d4d-94a3-2144a875797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7f697-ec1f-485c-9d40-f87e90360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47c16f7-566f-4651-8b88-2e96dd0577f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5459d1-6458-4d4d-94a3-2144a8757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961b0de-c39b-4048-8f6f-7ff209a25617}" ma:internalName="TaxCatchAll" ma:showField="CatchAllData" ma:web="af5459d1-6458-4d4d-94a3-2144a87579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27f697-ec1f-485c-9d40-f87e90360397">
      <Terms xmlns="http://schemas.microsoft.com/office/infopath/2007/PartnerControls"/>
    </lcf76f155ced4ddcb4097134ff3c332f>
    <TaxCatchAll xmlns="af5459d1-6458-4d4d-94a3-2144a8757971" xsi:nil="true"/>
  </documentManagement>
</p:properties>
</file>

<file path=customXml/itemProps1.xml><?xml version="1.0" encoding="utf-8"?>
<ds:datastoreItem xmlns:ds="http://schemas.openxmlformats.org/officeDocument/2006/customXml" ds:itemID="{28C9D887-318A-42D1-B9CB-FA2E73962FF4}"/>
</file>

<file path=customXml/itemProps2.xml><?xml version="1.0" encoding="utf-8"?>
<ds:datastoreItem xmlns:ds="http://schemas.openxmlformats.org/officeDocument/2006/customXml" ds:itemID="{54AEFA5B-C9AC-4D90-93AE-78624CD0A1C8}"/>
</file>

<file path=customXml/itemProps3.xml><?xml version="1.0" encoding="utf-8"?>
<ds:datastoreItem xmlns:ds="http://schemas.openxmlformats.org/officeDocument/2006/customXml" ds:itemID="{2D4977C5-EC79-4FBB-8B86-34A83FB92285}"/>
</file>

<file path=docProps/app.xml><?xml version="1.0" encoding="utf-8"?>
<Properties xmlns="http://schemas.openxmlformats.org/officeDocument/2006/extended-properties" xmlns:vt="http://schemas.openxmlformats.org/officeDocument/2006/docPropsVTypes">
  <Template/>
  <TotalTime>619</TotalTime>
  <Words>5834</Words>
  <Application>Microsoft Office PowerPoint</Application>
  <PresentationFormat>Widescreen</PresentationFormat>
  <Paragraphs>1099</Paragraphs>
  <Slides>75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erdana</vt:lpstr>
      <vt:lpstr>inter-regular</vt:lpstr>
      <vt:lpstr>Nunito</vt:lpstr>
      <vt:lpstr>Symbol</vt:lpstr>
      <vt:lpstr>Times New Roman</vt:lpstr>
      <vt:lpstr>Wingdings</vt:lpstr>
      <vt:lpstr>Office Theme</vt:lpstr>
      <vt:lpstr>Noida Institute of Engineering and Technology, Greater Noida</vt:lpstr>
      <vt:lpstr>Curriculum </vt:lpstr>
      <vt:lpstr>SYLLABUS</vt:lpstr>
      <vt:lpstr>Books </vt:lpstr>
      <vt:lpstr>Course Objective </vt:lpstr>
      <vt:lpstr>Course Outcome  </vt:lpstr>
      <vt:lpstr>Program Outcomes  </vt:lpstr>
      <vt:lpstr>PO CO Mapping  </vt:lpstr>
      <vt:lpstr>PSO  </vt:lpstr>
      <vt:lpstr>PSO Mapping  </vt:lpstr>
      <vt:lpstr>Program Educational Objectives   </vt:lpstr>
      <vt:lpstr>Result Analysis    </vt:lpstr>
      <vt:lpstr>Previous Year Question Paper    </vt:lpstr>
      <vt:lpstr>Previous Year Question Paper    </vt:lpstr>
      <vt:lpstr>Prerequisite and Recap     </vt:lpstr>
      <vt:lpstr>Contents      </vt:lpstr>
      <vt:lpstr>Network Layer Functions         </vt:lpstr>
      <vt:lpstr>Network Layer Functions         </vt:lpstr>
      <vt:lpstr>Network Layer Functions         </vt:lpstr>
      <vt:lpstr>Network Layer Protocols         </vt:lpstr>
      <vt:lpstr>Network Layer Protocols         </vt:lpstr>
      <vt:lpstr>IPv4 Protocol          </vt:lpstr>
      <vt:lpstr>IPv4 Protocol          </vt:lpstr>
      <vt:lpstr>IPv4 Example            </vt:lpstr>
      <vt:lpstr>IPv4 Example            </vt:lpstr>
      <vt:lpstr>IPv4 Example            </vt:lpstr>
      <vt:lpstr>IPv4 address classification            </vt:lpstr>
      <vt:lpstr>IPv4 address classification            </vt:lpstr>
      <vt:lpstr>IPv4 address classification            </vt:lpstr>
      <vt:lpstr>IPv4 address classification            </vt:lpstr>
      <vt:lpstr>IPv4 address classification            </vt:lpstr>
      <vt:lpstr>Classful Addressing           </vt:lpstr>
      <vt:lpstr>Classful Addressing           </vt:lpstr>
      <vt:lpstr>Classful Addressing           </vt:lpstr>
      <vt:lpstr>Classless Addressing           </vt:lpstr>
      <vt:lpstr> Difference Between Classful Address and Classless Address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manisha verma</cp:lastModifiedBy>
  <cp:revision>9</cp:revision>
  <dcterms:created xsi:type="dcterms:W3CDTF">2024-06-12T04:09:46Z</dcterms:created>
  <dcterms:modified xsi:type="dcterms:W3CDTF">2024-06-14T10:28:01Z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2024-05-26T00:00:00Z</vt:filetime>
  </property>
  <property fmtid="{D5CDD505-2E9C-101B-9397-08002B2CF9AE}" pid="3" name="Creator">
    <vt:lpwstr>Microsoft® PowerPoint® for Microsoft 365</vt:lpwstr>
  </property>
  <property fmtid="{D5CDD505-2E9C-101B-9397-08002B2CF9AE}" pid="4" name="LastSaved">
    <vt:filetime>2024-06-12T00:00:00Z</vt:filetime>
  </property>
  <property fmtid="{D5CDD505-2E9C-101B-9397-08002B2CF9AE}" pid="5" name="Producer">
    <vt:lpwstr>Microsoft® PowerPoint® for Microsoft 365</vt:lpwstr>
  </property>
  <property fmtid="{D5CDD505-2E9C-101B-9397-08002B2CF9AE}" pid="6" name="ContentTypeId">
    <vt:lpwstr>0x0101005CF4D15DFDEA6F41AC4917459B29C3E8</vt:lpwstr>
  </property>
</Properties>
</file>