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0"/>
  </p:notesMasterIdLst>
  <p:sldIdLst>
    <p:sldId id="362" r:id="rId3"/>
    <p:sldId id="498" r:id="rId4"/>
    <p:sldId id="499" r:id="rId5"/>
    <p:sldId id="402" r:id="rId6"/>
    <p:sldId id="403" r:id="rId7"/>
    <p:sldId id="517" r:id="rId8"/>
    <p:sldId id="500" r:id="rId9"/>
    <p:sldId id="390" r:id="rId10"/>
    <p:sldId id="501" r:id="rId11"/>
    <p:sldId id="502" r:id="rId12"/>
    <p:sldId id="503" r:id="rId13"/>
    <p:sldId id="504" r:id="rId14"/>
    <p:sldId id="505" r:id="rId15"/>
    <p:sldId id="506" r:id="rId16"/>
    <p:sldId id="614" r:id="rId17"/>
    <p:sldId id="507" r:id="rId18"/>
    <p:sldId id="508" r:id="rId19"/>
    <p:sldId id="509" r:id="rId20"/>
    <p:sldId id="510" r:id="rId21"/>
    <p:sldId id="512" r:id="rId22"/>
    <p:sldId id="513" r:id="rId23"/>
    <p:sldId id="514" r:id="rId24"/>
    <p:sldId id="515" r:id="rId25"/>
    <p:sldId id="391" r:id="rId26"/>
    <p:sldId id="377" r:id="rId27"/>
    <p:sldId id="378" r:id="rId28"/>
    <p:sldId id="525" r:id="rId29"/>
    <p:sldId id="526" r:id="rId30"/>
    <p:sldId id="527" r:id="rId31"/>
    <p:sldId id="528" r:id="rId32"/>
    <p:sldId id="529" r:id="rId33"/>
    <p:sldId id="530" r:id="rId34"/>
    <p:sldId id="589" r:id="rId35"/>
    <p:sldId id="590" r:id="rId36"/>
    <p:sldId id="591" r:id="rId37"/>
    <p:sldId id="592" r:id="rId38"/>
    <p:sldId id="593" r:id="rId39"/>
    <p:sldId id="611" r:id="rId40"/>
    <p:sldId id="612" r:id="rId41"/>
    <p:sldId id="613" r:id="rId42"/>
    <p:sldId id="531" r:id="rId43"/>
    <p:sldId id="532" r:id="rId44"/>
    <p:sldId id="533" r:id="rId45"/>
    <p:sldId id="534" r:id="rId46"/>
    <p:sldId id="535" r:id="rId47"/>
    <p:sldId id="536" r:id="rId48"/>
    <p:sldId id="537" r:id="rId49"/>
    <p:sldId id="538" r:id="rId50"/>
    <p:sldId id="539" r:id="rId51"/>
    <p:sldId id="540" r:id="rId52"/>
    <p:sldId id="541" r:id="rId53"/>
    <p:sldId id="542" r:id="rId54"/>
    <p:sldId id="543" r:id="rId55"/>
    <p:sldId id="600" r:id="rId56"/>
    <p:sldId id="601" r:id="rId57"/>
    <p:sldId id="602" r:id="rId58"/>
    <p:sldId id="603" r:id="rId59"/>
    <p:sldId id="604" r:id="rId60"/>
    <p:sldId id="605" r:id="rId61"/>
    <p:sldId id="606" r:id="rId62"/>
    <p:sldId id="607" r:id="rId63"/>
    <p:sldId id="616" r:id="rId64"/>
    <p:sldId id="617" r:id="rId65"/>
    <p:sldId id="618" r:id="rId66"/>
    <p:sldId id="628" r:id="rId67"/>
    <p:sldId id="557" r:id="rId68"/>
    <p:sldId id="558" r:id="rId69"/>
    <p:sldId id="559" r:id="rId70"/>
    <p:sldId id="629" r:id="rId71"/>
    <p:sldId id="560" r:id="rId72"/>
    <p:sldId id="561" r:id="rId73"/>
    <p:sldId id="562" r:id="rId74"/>
    <p:sldId id="563" r:id="rId75"/>
    <p:sldId id="564" r:id="rId76"/>
    <p:sldId id="627" r:id="rId77"/>
    <p:sldId id="565" r:id="rId78"/>
    <p:sldId id="567" r:id="rId79"/>
    <p:sldId id="568" r:id="rId80"/>
    <p:sldId id="569" r:id="rId81"/>
    <p:sldId id="621" r:id="rId82"/>
    <p:sldId id="570" r:id="rId83"/>
    <p:sldId id="571" r:id="rId84"/>
    <p:sldId id="572" r:id="rId85"/>
    <p:sldId id="573" r:id="rId86"/>
    <p:sldId id="622" r:id="rId87"/>
    <p:sldId id="623" r:id="rId88"/>
    <p:sldId id="575" r:id="rId89"/>
    <p:sldId id="576" r:id="rId90"/>
    <p:sldId id="630" r:id="rId91"/>
    <p:sldId id="577" r:id="rId92"/>
    <p:sldId id="624" r:id="rId93"/>
    <p:sldId id="625" r:id="rId94"/>
    <p:sldId id="626" r:id="rId95"/>
    <p:sldId id="578" r:id="rId96"/>
    <p:sldId id="579" r:id="rId97"/>
    <p:sldId id="580" r:id="rId98"/>
    <p:sldId id="581" r:id="rId99"/>
    <p:sldId id="582" r:id="rId100"/>
    <p:sldId id="583" r:id="rId101"/>
    <p:sldId id="584" r:id="rId102"/>
    <p:sldId id="585" r:id="rId103"/>
    <p:sldId id="587" r:id="rId104"/>
    <p:sldId id="588" r:id="rId105"/>
    <p:sldId id="586" r:id="rId106"/>
    <p:sldId id="631" r:id="rId107"/>
    <p:sldId id="632" r:id="rId108"/>
    <p:sldId id="633" r:id="rId109"/>
    <p:sldId id="634" r:id="rId110"/>
    <p:sldId id="635" r:id="rId111"/>
    <p:sldId id="544" r:id="rId112"/>
    <p:sldId id="545" r:id="rId113"/>
    <p:sldId id="546" r:id="rId114"/>
    <p:sldId id="547" r:id="rId115"/>
    <p:sldId id="548" r:id="rId116"/>
    <p:sldId id="549" r:id="rId117"/>
    <p:sldId id="638" r:id="rId118"/>
    <p:sldId id="639" r:id="rId119"/>
    <p:sldId id="551" r:id="rId120"/>
    <p:sldId id="552" r:id="rId121"/>
    <p:sldId id="553" r:id="rId122"/>
    <p:sldId id="554" r:id="rId123"/>
    <p:sldId id="640" r:id="rId124"/>
    <p:sldId id="555" r:id="rId125"/>
    <p:sldId id="556" r:id="rId126"/>
    <p:sldId id="594" r:id="rId127"/>
    <p:sldId id="595" r:id="rId128"/>
    <p:sldId id="596" r:id="rId129"/>
    <p:sldId id="597" r:id="rId130"/>
    <p:sldId id="598" r:id="rId131"/>
    <p:sldId id="599" r:id="rId132"/>
    <p:sldId id="520" r:id="rId133"/>
    <p:sldId id="521" r:id="rId134"/>
    <p:sldId id="522" r:id="rId135"/>
    <p:sldId id="523" r:id="rId136"/>
    <p:sldId id="636" r:id="rId137"/>
    <p:sldId id="407" r:id="rId138"/>
    <p:sldId id="408" r:id="rId139"/>
    <p:sldId id="409" r:id="rId140"/>
    <p:sldId id="637" r:id="rId141"/>
    <p:sldId id="410" r:id="rId142"/>
    <p:sldId id="411" r:id="rId143"/>
    <p:sldId id="412" r:id="rId144"/>
    <p:sldId id="413" r:id="rId145"/>
    <p:sldId id="376" r:id="rId146"/>
    <p:sldId id="264" r:id="rId147"/>
    <p:sldId id="414" r:id="rId148"/>
    <p:sldId id="415" r:id="rId149"/>
    <p:sldId id="416" r:id="rId150"/>
    <p:sldId id="417" r:id="rId151"/>
    <p:sldId id="419" r:id="rId152"/>
    <p:sldId id="518" r:id="rId153"/>
    <p:sldId id="397" r:id="rId154"/>
    <p:sldId id="404" r:id="rId155"/>
    <p:sldId id="609" r:id="rId156"/>
    <p:sldId id="610" r:id="rId157"/>
    <p:sldId id="365" r:id="rId158"/>
    <p:sldId id="406" r:id="rId159"/>
    <p:sldId id="366" r:id="rId160"/>
    <p:sldId id="367" r:id="rId161"/>
    <p:sldId id="516" r:id="rId162"/>
    <p:sldId id="368" r:id="rId163"/>
    <p:sldId id="369" r:id="rId164"/>
    <p:sldId id="405" r:id="rId165"/>
    <p:sldId id="398" r:id="rId166"/>
    <p:sldId id="399" r:id="rId167"/>
    <p:sldId id="400" r:id="rId168"/>
    <p:sldId id="608" r:id="rId1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presProps" Target="presProps.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2"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Sheet1!$B$1</c:f>
              <c:strCache>
                <c:ptCount val="1"/>
                <c:pt idx="0">
                  <c:v>% Effort</c:v>
                </c:pt>
              </c:strCache>
            </c:strRef>
          </c:tx>
          <c:cat>
            <c:strRef>
              <c:f>Sheet1!$A$2:$A$5</c:f>
              <c:strCache>
                <c:ptCount val="4"/>
                <c:pt idx="0">
                  <c:v>Perfective(50%)</c:v>
                </c:pt>
                <c:pt idx="1">
                  <c:v>Adaptive(25%)</c:v>
                </c:pt>
                <c:pt idx="2">
                  <c:v>Corrective(20%)</c:v>
                </c:pt>
                <c:pt idx="3">
                  <c:v>Preventive(5%)</c:v>
                </c:pt>
              </c:strCache>
            </c:strRef>
          </c:cat>
          <c:val>
            <c:numRef>
              <c:f>Sheet1!$B$2:$B$5</c:f>
              <c:numCache>
                <c:formatCode>General</c:formatCode>
                <c:ptCount val="4"/>
                <c:pt idx="0">
                  <c:v>50</c:v>
                </c:pt>
                <c:pt idx="1">
                  <c:v>25</c:v>
                </c:pt>
                <c:pt idx="2">
                  <c:v>20</c:v>
                </c:pt>
                <c:pt idx="3">
                  <c:v>5</c:v>
                </c:pt>
              </c:numCache>
            </c:numRef>
          </c:val>
          <c:extLst>
            <c:ext xmlns:c16="http://schemas.microsoft.com/office/drawing/2014/chart" uri="{C3380CC4-5D6E-409C-BE32-E72D297353CC}">
              <c16:uniqueId val="{00000000-FF29-4644-9A49-6818BBBA8F91}"/>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EC6E03-70FB-45CE-9750-21C6D42932E4}" type="datetimeFigureOut">
              <a:rPr lang="en-US" smtClean="0"/>
              <a:pPr/>
              <a:t>4/7/2025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555657-6755-4451-9F33-3A6FF245F38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26369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555657-6755-4451-9F33-3A6FF245F389}" type="slidenum">
              <a:rPr lang="en-US" smtClean="0"/>
              <a:pPr/>
              <a:t>60</a:t>
            </a:fld>
            <a:endParaRPr lang="en-US" dirty="0"/>
          </a:p>
        </p:txBody>
      </p:sp>
    </p:spTree>
    <p:extLst>
      <p:ext uri="{BB962C8B-B14F-4D97-AF65-F5344CB8AC3E}">
        <p14:creationId xmlns:p14="http://schemas.microsoft.com/office/powerpoint/2010/main" val="1188428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555657-6755-4451-9F33-3A6FF245F389}" type="slidenum">
              <a:rPr lang="en-US" smtClean="0"/>
              <a:pPr/>
              <a:t>61</a:t>
            </a:fld>
            <a:endParaRPr lang="en-US" dirty="0"/>
          </a:p>
        </p:txBody>
      </p:sp>
    </p:spTree>
    <p:extLst>
      <p:ext uri="{BB962C8B-B14F-4D97-AF65-F5344CB8AC3E}">
        <p14:creationId xmlns:p14="http://schemas.microsoft.com/office/powerpoint/2010/main" val="2630197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555657-6755-4451-9F33-3A6FF245F389}" type="slidenum">
              <a:rPr lang="en-US" smtClean="0"/>
              <a:pPr/>
              <a:t>134</a:t>
            </a:fld>
            <a:endParaRPr lang="en-US" dirty="0"/>
          </a:p>
        </p:txBody>
      </p:sp>
    </p:spTree>
    <p:extLst>
      <p:ext uri="{BB962C8B-B14F-4D97-AF65-F5344CB8AC3E}">
        <p14:creationId xmlns:p14="http://schemas.microsoft.com/office/powerpoint/2010/main" val="4086006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1246308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1285899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dirty="0"/>
          </a:p>
        </p:txBody>
      </p:sp>
    </p:spTree>
    <p:extLst>
      <p:ext uri="{BB962C8B-B14F-4D97-AF65-F5344CB8AC3E}">
        <p14:creationId xmlns:p14="http://schemas.microsoft.com/office/powerpoint/2010/main" val="1136769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4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93E1E5-54B8-4AC7-80E0-A8CB9D118F5A}" type="slidenum">
              <a:rPr lang="en-US" smtClean="0"/>
              <a:pPr fontAlgn="base">
                <a:spcBef>
                  <a:spcPct val="0"/>
                </a:spcBef>
                <a:spcAft>
                  <a:spcPct val="0"/>
                </a:spcAft>
                <a:defRPr/>
              </a:pPr>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dirty="0"/>
          </a:p>
        </p:txBody>
      </p:sp>
    </p:spTree>
    <p:extLst>
      <p:ext uri="{BB962C8B-B14F-4D97-AF65-F5344CB8AC3E}">
        <p14:creationId xmlns:p14="http://schemas.microsoft.com/office/powerpoint/2010/main" val="1384086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555657-6755-4451-9F33-3A6FF245F389}" type="slidenum">
              <a:rPr lang="en-US" smtClean="0"/>
              <a:pPr/>
              <a:t>57</a:t>
            </a:fld>
            <a:endParaRPr lang="en-US" dirty="0"/>
          </a:p>
        </p:txBody>
      </p:sp>
    </p:spTree>
    <p:extLst>
      <p:ext uri="{BB962C8B-B14F-4D97-AF65-F5344CB8AC3E}">
        <p14:creationId xmlns:p14="http://schemas.microsoft.com/office/powerpoint/2010/main" val="1121896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555657-6755-4451-9F33-3A6FF245F389}" type="slidenum">
              <a:rPr lang="en-US" smtClean="0"/>
              <a:pPr/>
              <a:t>58</a:t>
            </a:fld>
            <a:endParaRPr lang="en-US" dirty="0"/>
          </a:p>
        </p:txBody>
      </p:sp>
    </p:spTree>
    <p:extLst>
      <p:ext uri="{BB962C8B-B14F-4D97-AF65-F5344CB8AC3E}">
        <p14:creationId xmlns:p14="http://schemas.microsoft.com/office/powerpoint/2010/main" val="1665868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555657-6755-4451-9F33-3A6FF245F389}" type="slidenum">
              <a:rPr lang="en-US" smtClean="0"/>
              <a:pPr/>
              <a:t>59</a:t>
            </a:fld>
            <a:endParaRPr lang="en-US" dirty="0"/>
          </a:p>
        </p:txBody>
      </p:sp>
    </p:spTree>
    <p:extLst>
      <p:ext uri="{BB962C8B-B14F-4D97-AF65-F5344CB8AC3E}">
        <p14:creationId xmlns:p14="http://schemas.microsoft.com/office/powerpoint/2010/main" val="3366099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A3F0CC3-F848-48DA-BEF1-FC64F003D36E}" type="datetime1">
              <a:rPr lang="en-IN" smtClean="0"/>
              <a:t>07-04-2025</a:t>
            </a:fld>
            <a:endParaRPr lang="en-US" dirty="0"/>
          </a:p>
        </p:txBody>
      </p:sp>
      <p:sp>
        <p:nvSpPr>
          <p:cNvPr id="5" name="Footer Placeholder 4"/>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a:t>
            </a:fld>
            <a:endParaRPr lang="en-US" dirty="0"/>
          </a:p>
        </p:txBody>
      </p:sp>
      <p:pic>
        <p:nvPicPr>
          <p:cNvPr id="7" name="Picture 6" descr="A black and red logo&#10;&#10;Description automatically generated">
            <a:extLst>
              <a:ext uri="{FF2B5EF4-FFF2-40B4-BE49-F238E27FC236}">
                <a16:creationId xmlns:a16="http://schemas.microsoft.com/office/drawing/2014/main" id="{A489EE58-A12C-9003-E49A-147D17EC50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9" name="Title 1">
            <a:extLst>
              <a:ext uri="{FF2B5EF4-FFF2-40B4-BE49-F238E27FC236}">
                <a16:creationId xmlns:a16="http://schemas.microsoft.com/office/drawing/2014/main" id="{05056BD0-6F31-5CD3-73CB-CB3E2A0B463F}"/>
              </a:ext>
            </a:extLst>
          </p:cNvPr>
          <p:cNvSpPr txBox="1">
            <a:spLocks/>
          </p:cNvSpPr>
          <p:nvPr userDrawn="1"/>
        </p:nvSpPr>
        <p:spPr>
          <a:xfrm>
            <a:off x="2133600" y="136525"/>
            <a:ext cx="6974904"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HQPMS V 8.0 Process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CF78B-C1CA-4540-900D-48F696E6C0BE}" type="datetime1">
              <a:rPr lang="en-IN" smtClean="0"/>
              <a:t>07-04-2025</a:t>
            </a:fld>
            <a:endParaRPr lang="en-US" dirty="0"/>
          </a:p>
        </p:txBody>
      </p:sp>
      <p:sp>
        <p:nvSpPr>
          <p:cNvPr id="5" name="Footer Placeholder 4"/>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B7AD27-9AC4-4044-B903-176C5993FF94}" type="datetime1">
              <a:rPr lang="en-IN" smtClean="0"/>
              <a:t>07-04-2025</a:t>
            </a:fld>
            <a:endParaRPr lang="en-US" dirty="0"/>
          </a:p>
        </p:txBody>
      </p:sp>
      <p:sp>
        <p:nvSpPr>
          <p:cNvPr id="5" name="Footer Placeholder 4"/>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BE0C-A4ED-7904-7B16-5FB0D007010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140A3F-057A-6DB1-7060-5B4B9FFD803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DF8C7E-BDF3-7952-89BA-728020A34230}"/>
              </a:ext>
            </a:extLst>
          </p:cNvPr>
          <p:cNvSpPr>
            <a:spLocks noGrp="1"/>
          </p:cNvSpPr>
          <p:nvPr>
            <p:ph type="dt" sz="half" idx="10"/>
          </p:nvPr>
        </p:nvSpPr>
        <p:spPr/>
        <p:txBody>
          <a:bodyPr/>
          <a:lstStyle/>
          <a:p>
            <a:fld id="{0EDDF4B7-9555-415F-A234-144FC701ABCB}" type="datetime1">
              <a:rPr lang="en-IN" smtClean="0"/>
              <a:t>07-04-2025</a:t>
            </a:fld>
            <a:endParaRPr lang="en-US"/>
          </a:p>
        </p:txBody>
      </p:sp>
      <p:sp>
        <p:nvSpPr>
          <p:cNvPr id="5" name="Footer Placeholder 4">
            <a:extLst>
              <a:ext uri="{FF2B5EF4-FFF2-40B4-BE49-F238E27FC236}">
                <a16:creationId xmlns:a16="http://schemas.microsoft.com/office/drawing/2014/main" id="{E2B0B243-357C-5C64-DF4A-AC01929149C9}"/>
              </a:ext>
            </a:extLst>
          </p:cNvPr>
          <p:cNvSpPr>
            <a:spLocks noGrp="1"/>
          </p:cNvSpPr>
          <p:nvPr>
            <p:ph type="ftr" sz="quarter" idx="11"/>
          </p:nvPr>
        </p:nvSpPr>
        <p:spPr/>
        <p:txBody>
          <a:bodyPr/>
          <a:lstStyle/>
          <a:p>
            <a:r>
              <a:rPr lang="en-US"/>
              <a:t>Renu  Devi          ACSE0603 Software Engineering                          Unit V     </a:t>
            </a:r>
          </a:p>
        </p:txBody>
      </p:sp>
      <p:sp>
        <p:nvSpPr>
          <p:cNvPr id="6" name="Slide Number Placeholder 5">
            <a:extLst>
              <a:ext uri="{FF2B5EF4-FFF2-40B4-BE49-F238E27FC236}">
                <a16:creationId xmlns:a16="http://schemas.microsoft.com/office/drawing/2014/main" id="{8F78BF08-8DD3-11C8-469A-123166FBA943}"/>
              </a:ext>
            </a:extLst>
          </p:cNvPr>
          <p:cNvSpPr>
            <a:spLocks noGrp="1"/>
          </p:cNvSpPr>
          <p:nvPr>
            <p:ph type="sldNum" sz="quarter" idx="12"/>
          </p:nvPr>
        </p:nvSpPr>
        <p:spPr/>
        <p:txBody>
          <a:bodyPr/>
          <a:lstStyle/>
          <a:p>
            <a:fld id="{70558449-560F-47FF-AA0B-792DBB706A44}" type="slidenum">
              <a:rPr lang="en-US" smtClean="0"/>
              <a:t>‹#›</a:t>
            </a:fld>
            <a:endParaRPr lang="en-US"/>
          </a:p>
        </p:txBody>
      </p:sp>
    </p:spTree>
    <p:extLst>
      <p:ext uri="{BB962C8B-B14F-4D97-AF65-F5344CB8AC3E}">
        <p14:creationId xmlns:p14="http://schemas.microsoft.com/office/powerpoint/2010/main" val="1075590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84E0-3047-6C66-9B47-9BA8C8791D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20FC26-FDF4-015E-A5A3-1FA3ACBEE2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86331-6B2B-BBEB-E92C-F2CDE4187553}"/>
              </a:ext>
            </a:extLst>
          </p:cNvPr>
          <p:cNvSpPr>
            <a:spLocks noGrp="1"/>
          </p:cNvSpPr>
          <p:nvPr>
            <p:ph type="dt" sz="half" idx="10"/>
          </p:nvPr>
        </p:nvSpPr>
        <p:spPr/>
        <p:txBody>
          <a:bodyPr/>
          <a:lstStyle/>
          <a:p>
            <a:fld id="{0E3EC66C-312C-4FEF-B7CD-73FD4CBB2542}" type="datetime1">
              <a:rPr lang="en-IN" smtClean="0"/>
              <a:t>07-04-2025</a:t>
            </a:fld>
            <a:endParaRPr lang="en-US"/>
          </a:p>
        </p:txBody>
      </p:sp>
      <p:sp>
        <p:nvSpPr>
          <p:cNvPr id="5" name="Footer Placeholder 4">
            <a:extLst>
              <a:ext uri="{FF2B5EF4-FFF2-40B4-BE49-F238E27FC236}">
                <a16:creationId xmlns:a16="http://schemas.microsoft.com/office/drawing/2014/main" id="{0662DE12-D9B9-43EC-ACB2-CCF939215737}"/>
              </a:ext>
            </a:extLst>
          </p:cNvPr>
          <p:cNvSpPr>
            <a:spLocks noGrp="1"/>
          </p:cNvSpPr>
          <p:nvPr>
            <p:ph type="ftr" sz="quarter" idx="11"/>
          </p:nvPr>
        </p:nvSpPr>
        <p:spPr/>
        <p:txBody>
          <a:bodyPr/>
          <a:lstStyle/>
          <a:p>
            <a:r>
              <a:rPr lang="en-US"/>
              <a:t>Renu  Devi          ACSE0603 Software Engineering                          Unit V     </a:t>
            </a:r>
          </a:p>
        </p:txBody>
      </p:sp>
      <p:sp>
        <p:nvSpPr>
          <p:cNvPr id="6" name="Slide Number Placeholder 5">
            <a:extLst>
              <a:ext uri="{FF2B5EF4-FFF2-40B4-BE49-F238E27FC236}">
                <a16:creationId xmlns:a16="http://schemas.microsoft.com/office/drawing/2014/main" id="{B56BCE26-8324-9EB2-566C-F6F74BDAAF0A}"/>
              </a:ext>
            </a:extLst>
          </p:cNvPr>
          <p:cNvSpPr>
            <a:spLocks noGrp="1"/>
          </p:cNvSpPr>
          <p:nvPr>
            <p:ph type="sldNum" sz="quarter" idx="12"/>
          </p:nvPr>
        </p:nvSpPr>
        <p:spPr/>
        <p:txBody>
          <a:bodyPr/>
          <a:lstStyle/>
          <a:p>
            <a:fld id="{70558449-560F-47FF-AA0B-792DBB706A44}" type="slidenum">
              <a:rPr lang="en-US" smtClean="0"/>
              <a:t>‹#›</a:t>
            </a:fld>
            <a:endParaRPr lang="en-US"/>
          </a:p>
        </p:txBody>
      </p:sp>
    </p:spTree>
    <p:extLst>
      <p:ext uri="{BB962C8B-B14F-4D97-AF65-F5344CB8AC3E}">
        <p14:creationId xmlns:p14="http://schemas.microsoft.com/office/powerpoint/2010/main" val="1938788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8D55-D487-4C9A-79FD-3B3CD1630EC5}"/>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EC70AA-B07C-649A-A849-DD3F1DE8D5CA}"/>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78C39D-4612-22DF-3846-3F698586070E}"/>
              </a:ext>
            </a:extLst>
          </p:cNvPr>
          <p:cNvSpPr>
            <a:spLocks noGrp="1"/>
          </p:cNvSpPr>
          <p:nvPr>
            <p:ph type="dt" sz="half" idx="10"/>
          </p:nvPr>
        </p:nvSpPr>
        <p:spPr/>
        <p:txBody>
          <a:bodyPr/>
          <a:lstStyle/>
          <a:p>
            <a:fld id="{ED842F1A-BBD7-4D75-AB1B-F749289978B2}" type="datetime1">
              <a:rPr lang="en-IN" smtClean="0"/>
              <a:t>07-04-2025</a:t>
            </a:fld>
            <a:endParaRPr lang="en-US"/>
          </a:p>
        </p:txBody>
      </p:sp>
      <p:sp>
        <p:nvSpPr>
          <p:cNvPr id="5" name="Footer Placeholder 4">
            <a:extLst>
              <a:ext uri="{FF2B5EF4-FFF2-40B4-BE49-F238E27FC236}">
                <a16:creationId xmlns:a16="http://schemas.microsoft.com/office/drawing/2014/main" id="{51D85710-C246-52BC-A22D-0ED12E56B077}"/>
              </a:ext>
            </a:extLst>
          </p:cNvPr>
          <p:cNvSpPr>
            <a:spLocks noGrp="1"/>
          </p:cNvSpPr>
          <p:nvPr>
            <p:ph type="ftr" sz="quarter" idx="11"/>
          </p:nvPr>
        </p:nvSpPr>
        <p:spPr/>
        <p:txBody>
          <a:bodyPr/>
          <a:lstStyle/>
          <a:p>
            <a:r>
              <a:rPr lang="en-US"/>
              <a:t>Renu  Devi          ACSE0603 Software Engineering                          Unit V     </a:t>
            </a:r>
          </a:p>
        </p:txBody>
      </p:sp>
      <p:sp>
        <p:nvSpPr>
          <p:cNvPr id="6" name="Slide Number Placeholder 5">
            <a:extLst>
              <a:ext uri="{FF2B5EF4-FFF2-40B4-BE49-F238E27FC236}">
                <a16:creationId xmlns:a16="http://schemas.microsoft.com/office/drawing/2014/main" id="{03BEF0C5-C19A-EEB3-4B12-EA64C49F7DB6}"/>
              </a:ext>
            </a:extLst>
          </p:cNvPr>
          <p:cNvSpPr>
            <a:spLocks noGrp="1"/>
          </p:cNvSpPr>
          <p:nvPr>
            <p:ph type="sldNum" sz="quarter" idx="12"/>
          </p:nvPr>
        </p:nvSpPr>
        <p:spPr/>
        <p:txBody>
          <a:bodyPr/>
          <a:lstStyle/>
          <a:p>
            <a:fld id="{70558449-560F-47FF-AA0B-792DBB706A44}" type="slidenum">
              <a:rPr lang="en-US" smtClean="0"/>
              <a:t>‹#›</a:t>
            </a:fld>
            <a:endParaRPr lang="en-US"/>
          </a:p>
        </p:txBody>
      </p:sp>
    </p:spTree>
    <p:extLst>
      <p:ext uri="{BB962C8B-B14F-4D97-AF65-F5344CB8AC3E}">
        <p14:creationId xmlns:p14="http://schemas.microsoft.com/office/powerpoint/2010/main" val="632568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15043-A9CE-3723-C937-802496B895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3369A8-1C64-9FE3-FE0D-0DE6C0804C59}"/>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CB42AB-01DA-269B-50EE-3DCDD9714EE3}"/>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7A7D4E-27A3-61E8-3993-5879F2391792}"/>
              </a:ext>
            </a:extLst>
          </p:cNvPr>
          <p:cNvSpPr>
            <a:spLocks noGrp="1"/>
          </p:cNvSpPr>
          <p:nvPr>
            <p:ph type="dt" sz="half" idx="10"/>
          </p:nvPr>
        </p:nvSpPr>
        <p:spPr/>
        <p:txBody>
          <a:bodyPr/>
          <a:lstStyle/>
          <a:p>
            <a:fld id="{32AA7BF5-0CE1-49D9-91E9-B03C7BC1ACB1}" type="datetime1">
              <a:rPr lang="en-IN" smtClean="0"/>
              <a:t>07-04-2025</a:t>
            </a:fld>
            <a:endParaRPr lang="en-US"/>
          </a:p>
        </p:txBody>
      </p:sp>
      <p:sp>
        <p:nvSpPr>
          <p:cNvPr id="6" name="Footer Placeholder 5">
            <a:extLst>
              <a:ext uri="{FF2B5EF4-FFF2-40B4-BE49-F238E27FC236}">
                <a16:creationId xmlns:a16="http://schemas.microsoft.com/office/drawing/2014/main" id="{EAC7BB6E-7AC2-5B51-674F-542CAEE723FF}"/>
              </a:ext>
            </a:extLst>
          </p:cNvPr>
          <p:cNvSpPr>
            <a:spLocks noGrp="1"/>
          </p:cNvSpPr>
          <p:nvPr>
            <p:ph type="ftr" sz="quarter" idx="11"/>
          </p:nvPr>
        </p:nvSpPr>
        <p:spPr/>
        <p:txBody>
          <a:bodyPr/>
          <a:lstStyle/>
          <a:p>
            <a:r>
              <a:rPr lang="en-US"/>
              <a:t>Renu  Devi          ACSE0603 Software Engineering                          Unit V     </a:t>
            </a:r>
          </a:p>
        </p:txBody>
      </p:sp>
      <p:sp>
        <p:nvSpPr>
          <p:cNvPr id="7" name="Slide Number Placeholder 6">
            <a:extLst>
              <a:ext uri="{FF2B5EF4-FFF2-40B4-BE49-F238E27FC236}">
                <a16:creationId xmlns:a16="http://schemas.microsoft.com/office/drawing/2014/main" id="{44839A02-9788-8BEC-ECCB-77A2B6941F05}"/>
              </a:ext>
            </a:extLst>
          </p:cNvPr>
          <p:cNvSpPr>
            <a:spLocks noGrp="1"/>
          </p:cNvSpPr>
          <p:nvPr>
            <p:ph type="sldNum" sz="quarter" idx="12"/>
          </p:nvPr>
        </p:nvSpPr>
        <p:spPr/>
        <p:txBody>
          <a:bodyPr/>
          <a:lstStyle/>
          <a:p>
            <a:fld id="{70558449-560F-47FF-AA0B-792DBB706A44}" type="slidenum">
              <a:rPr lang="en-US" smtClean="0"/>
              <a:t>‹#›</a:t>
            </a:fld>
            <a:endParaRPr lang="en-US"/>
          </a:p>
        </p:txBody>
      </p:sp>
    </p:spTree>
    <p:extLst>
      <p:ext uri="{BB962C8B-B14F-4D97-AF65-F5344CB8AC3E}">
        <p14:creationId xmlns:p14="http://schemas.microsoft.com/office/powerpoint/2010/main" val="3508946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8649-7B7D-C1F9-0C15-1E83A617D9C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176FCB-9EE6-4458-249E-B5EDBE108E9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1E03F9-5677-EA3C-B630-04B04D919AC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3A4106-9702-5B21-3DCD-4799AADAF84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070B43-9305-C37B-D242-DAEE1F23F26B}"/>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2CB978-01F4-CAE4-EAD4-457ABE7024F7}"/>
              </a:ext>
            </a:extLst>
          </p:cNvPr>
          <p:cNvSpPr>
            <a:spLocks noGrp="1"/>
          </p:cNvSpPr>
          <p:nvPr>
            <p:ph type="dt" sz="half" idx="10"/>
          </p:nvPr>
        </p:nvSpPr>
        <p:spPr/>
        <p:txBody>
          <a:bodyPr/>
          <a:lstStyle/>
          <a:p>
            <a:fld id="{284743D8-32B2-4EF3-82A9-88D6D4D5B252}" type="datetime1">
              <a:rPr lang="en-IN" smtClean="0"/>
              <a:t>07-04-2025</a:t>
            </a:fld>
            <a:endParaRPr lang="en-US"/>
          </a:p>
        </p:txBody>
      </p:sp>
      <p:sp>
        <p:nvSpPr>
          <p:cNvPr id="8" name="Footer Placeholder 7">
            <a:extLst>
              <a:ext uri="{FF2B5EF4-FFF2-40B4-BE49-F238E27FC236}">
                <a16:creationId xmlns:a16="http://schemas.microsoft.com/office/drawing/2014/main" id="{D1D48FCE-4E81-98C4-659D-02C1EAFCCED5}"/>
              </a:ext>
            </a:extLst>
          </p:cNvPr>
          <p:cNvSpPr>
            <a:spLocks noGrp="1"/>
          </p:cNvSpPr>
          <p:nvPr>
            <p:ph type="ftr" sz="quarter" idx="11"/>
          </p:nvPr>
        </p:nvSpPr>
        <p:spPr/>
        <p:txBody>
          <a:bodyPr/>
          <a:lstStyle/>
          <a:p>
            <a:r>
              <a:rPr lang="en-US"/>
              <a:t>Renu  Devi          ACSE0603 Software Engineering                          Unit V     </a:t>
            </a:r>
          </a:p>
        </p:txBody>
      </p:sp>
      <p:sp>
        <p:nvSpPr>
          <p:cNvPr id="9" name="Slide Number Placeholder 8">
            <a:extLst>
              <a:ext uri="{FF2B5EF4-FFF2-40B4-BE49-F238E27FC236}">
                <a16:creationId xmlns:a16="http://schemas.microsoft.com/office/drawing/2014/main" id="{E4EC7379-2E5A-7A33-A568-A7980FF81422}"/>
              </a:ext>
            </a:extLst>
          </p:cNvPr>
          <p:cNvSpPr>
            <a:spLocks noGrp="1"/>
          </p:cNvSpPr>
          <p:nvPr>
            <p:ph type="sldNum" sz="quarter" idx="12"/>
          </p:nvPr>
        </p:nvSpPr>
        <p:spPr/>
        <p:txBody>
          <a:bodyPr/>
          <a:lstStyle/>
          <a:p>
            <a:fld id="{70558449-560F-47FF-AA0B-792DBB706A44}" type="slidenum">
              <a:rPr lang="en-US" smtClean="0"/>
              <a:t>‹#›</a:t>
            </a:fld>
            <a:endParaRPr lang="en-US"/>
          </a:p>
        </p:txBody>
      </p:sp>
    </p:spTree>
    <p:extLst>
      <p:ext uri="{BB962C8B-B14F-4D97-AF65-F5344CB8AC3E}">
        <p14:creationId xmlns:p14="http://schemas.microsoft.com/office/powerpoint/2010/main" val="3746282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4519-0AF2-65C5-193F-35C0FE373A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86FDA8-85E5-0124-D296-6101C7B19814}"/>
              </a:ext>
            </a:extLst>
          </p:cNvPr>
          <p:cNvSpPr>
            <a:spLocks noGrp="1"/>
          </p:cNvSpPr>
          <p:nvPr>
            <p:ph type="dt" sz="half" idx="10"/>
          </p:nvPr>
        </p:nvSpPr>
        <p:spPr/>
        <p:txBody>
          <a:bodyPr/>
          <a:lstStyle/>
          <a:p>
            <a:fld id="{E566B86E-9362-4266-A83B-BF32F9EC3B2F}" type="datetime1">
              <a:rPr lang="en-IN" smtClean="0"/>
              <a:t>07-04-2025</a:t>
            </a:fld>
            <a:endParaRPr lang="en-US"/>
          </a:p>
        </p:txBody>
      </p:sp>
      <p:sp>
        <p:nvSpPr>
          <p:cNvPr id="4" name="Footer Placeholder 3">
            <a:extLst>
              <a:ext uri="{FF2B5EF4-FFF2-40B4-BE49-F238E27FC236}">
                <a16:creationId xmlns:a16="http://schemas.microsoft.com/office/drawing/2014/main" id="{39FC6CD0-7CE9-345F-1DDE-94DA33B4C66C}"/>
              </a:ext>
            </a:extLst>
          </p:cNvPr>
          <p:cNvSpPr>
            <a:spLocks noGrp="1"/>
          </p:cNvSpPr>
          <p:nvPr>
            <p:ph type="ftr" sz="quarter" idx="11"/>
          </p:nvPr>
        </p:nvSpPr>
        <p:spPr/>
        <p:txBody>
          <a:bodyPr/>
          <a:lstStyle/>
          <a:p>
            <a:r>
              <a:rPr lang="en-US"/>
              <a:t>Renu  Devi          ACSE0603 Software Engineering                          Unit V     </a:t>
            </a:r>
          </a:p>
        </p:txBody>
      </p:sp>
      <p:sp>
        <p:nvSpPr>
          <p:cNvPr id="5" name="Slide Number Placeholder 4">
            <a:extLst>
              <a:ext uri="{FF2B5EF4-FFF2-40B4-BE49-F238E27FC236}">
                <a16:creationId xmlns:a16="http://schemas.microsoft.com/office/drawing/2014/main" id="{438AEFC6-3CA9-D373-09EA-4288A8152237}"/>
              </a:ext>
            </a:extLst>
          </p:cNvPr>
          <p:cNvSpPr>
            <a:spLocks noGrp="1"/>
          </p:cNvSpPr>
          <p:nvPr>
            <p:ph type="sldNum" sz="quarter" idx="12"/>
          </p:nvPr>
        </p:nvSpPr>
        <p:spPr/>
        <p:txBody>
          <a:bodyPr/>
          <a:lstStyle/>
          <a:p>
            <a:fld id="{70558449-560F-47FF-AA0B-792DBB706A44}" type="slidenum">
              <a:rPr lang="en-US" smtClean="0"/>
              <a:t>‹#›</a:t>
            </a:fld>
            <a:endParaRPr lang="en-US"/>
          </a:p>
        </p:txBody>
      </p:sp>
    </p:spTree>
    <p:extLst>
      <p:ext uri="{BB962C8B-B14F-4D97-AF65-F5344CB8AC3E}">
        <p14:creationId xmlns:p14="http://schemas.microsoft.com/office/powerpoint/2010/main" val="3606108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995C45-96E3-C7CF-7D7F-B5B7CFBC74B0}"/>
              </a:ext>
            </a:extLst>
          </p:cNvPr>
          <p:cNvSpPr>
            <a:spLocks noGrp="1"/>
          </p:cNvSpPr>
          <p:nvPr>
            <p:ph type="dt" sz="half" idx="10"/>
          </p:nvPr>
        </p:nvSpPr>
        <p:spPr/>
        <p:txBody>
          <a:bodyPr/>
          <a:lstStyle/>
          <a:p>
            <a:fld id="{A2F4AA41-B51C-44FA-B316-953B0BD35686}" type="datetime1">
              <a:rPr lang="en-IN" smtClean="0"/>
              <a:t>07-04-2025</a:t>
            </a:fld>
            <a:endParaRPr lang="en-US"/>
          </a:p>
        </p:txBody>
      </p:sp>
      <p:sp>
        <p:nvSpPr>
          <p:cNvPr id="3" name="Footer Placeholder 2">
            <a:extLst>
              <a:ext uri="{FF2B5EF4-FFF2-40B4-BE49-F238E27FC236}">
                <a16:creationId xmlns:a16="http://schemas.microsoft.com/office/drawing/2014/main" id="{012F59DB-2F54-A12D-759F-666DDE425B36}"/>
              </a:ext>
            </a:extLst>
          </p:cNvPr>
          <p:cNvSpPr>
            <a:spLocks noGrp="1"/>
          </p:cNvSpPr>
          <p:nvPr>
            <p:ph type="ftr" sz="quarter" idx="11"/>
          </p:nvPr>
        </p:nvSpPr>
        <p:spPr/>
        <p:txBody>
          <a:bodyPr/>
          <a:lstStyle/>
          <a:p>
            <a:r>
              <a:rPr lang="en-US"/>
              <a:t>Renu  Devi          ACSE0603 Software Engineering                          Unit V     </a:t>
            </a:r>
          </a:p>
        </p:txBody>
      </p:sp>
      <p:sp>
        <p:nvSpPr>
          <p:cNvPr id="4" name="Slide Number Placeholder 3">
            <a:extLst>
              <a:ext uri="{FF2B5EF4-FFF2-40B4-BE49-F238E27FC236}">
                <a16:creationId xmlns:a16="http://schemas.microsoft.com/office/drawing/2014/main" id="{5F57AA9D-CEAE-5D91-18C4-3004CCCA963F}"/>
              </a:ext>
            </a:extLst>
          </p:cNvPr>
          <p:cNvSpPr>
            <a:spLocks noGrp="1"/>
          </p:cNvSpPr>
          <p:nvPr>
            <p:ph type="sldNum" sz="quarter" idx="12"/>
          </p:nvPr>
        </p:nvSpPr>
        <p:spPr/>
        <p:txBody>
          <a:bodyPr/>
          <a:lstStyle/>
          <a:p>
            <a:fld id="{70558449-560F-47FF-AA0B-792DBB706A44}" type="slidenum">
              <a:rPr lang="en-US" smtClean="0"/>
              <a:t>‹#›</a:t>
            </a:fld>
            <a:endParaRPr lang="en-US"/>
          </a:p>
        </p:txBody>
      </p:sp>
    </p:spTree>
    <p:extLst>
      <p:ext uri="{BB962C8B-B14F-4D97-AF65-F5344CB8AC3E}">
        <p14:creationId xmlns:p14="http://schemas.microsoft.com/office/powerpoint/2010/main" val="3608684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3DEAA-13C6-BA88-C308-4F4AE7F36B1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D0D78B-CB62-2C08-8F55-C67BF107924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B3368A-34FB-9327-039C-F7DDE146BA8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17A510-4F49-8A3D-FE18-48F401882390}"/>
              </a:ext>
            </a:extLst>
          </p:cNvPr>
          <p:cNvSpPr>
            <a:spLocks noGrp="1"/>
          </p:cNvSpPr>
          <p:nvPr>
            <p:ph type="dt" sz="half" idx="10"/>
          </p:nvPr>
        </p:nvSpPr>
        <p:spPr/>
        <p:txBody>
          <a:bodyPr/>
          <a:lstStyle/>
          <a:p>
            <a:fld id="{71644A6B-5E78-4BA0-AE9B-F673CBFD958C}" type="datetime1">
              <a:rPr lang="en-IN" smtClean="0"/>
              <a:t>07-04-2025</a:t>
            </a:fld>
            <a:endParaRPr lang="en-US"/>
          </a:p>
        </p:txBody>
      </p:sp>
      <p:sp>
        <p:nvSpPr>
          <p:cNvPr id="6" name="Footer Placeholder 5">
            <a:extLst>
              <a:ext uri="{FF2B5EF4-FFF2-40B4-BE49-F238E27FC236}">
                <a16:creationId xmlns:a16="http://schemas.microsoft.com/office/drawing/2014/main" id="{C9925438-3D07-6BEF-8B3B-FDD7644E2AB1}"/>
              </a:ext>
            </a:extLst>
          </p:cNvPr>
          <p:cNvSpPr>
            <a:spLocks noGrp="1"/>
          </p:cNvSpPr>
          <p:nvPr>
            <p:ph type="ftr" sz="quarter" idx="11"/>
          </p:nvPr>
        </p:nvSpPr>
        <p:spPr/>
        <p:txBody>
          <a:bodyPr/>
          <a:lstStyle/>
          <a:p>
            <a:r>
              <a:rPr lang="en-US"/>
              <a:t>Renu  Devi          ACSE0603 Software Engineering                          Unit V     </a:t>
            </a:r>
          </a:p>
        </p:txBody>
      </p:sp>
      <p:sp>
        <p:nvSpPr>
          <p:cNvPr id="7" name="Slide Number Placeholder 6">
            <a:extLst>
              <a:ext uri="{FF2B5EF4-FFF2-40B4-BE49-F238E27FC236}">
                <a16:creationId xmlns:a16="http://schemas.microsoft.com/office/drawing/2014/main" id="{BD5DDD6F-D8C8-9CFA-834D-18D5F4CC831B}"/>
              </a:ext>
            </a:extLst>
          </p:cNvPr>
          <p:cNvSpPr>
            <a:spLocks noGrp="1"/>
          </p:cNvSpPr>
          <p:nvPr>
            <p:ph type="sldNum" sz="quarter" idx="12"/>
          </p:nvPr>
        </p:nvSpPr>
        <p:spPr/>
        <p:txBody>
          <a:bodyPr/>
          <a:lstStyle/>
          <a:p>
            <a:fld id="{70558449-560F-47FF-AA0B-792DBB706A44}" type="slidenum">
              <a:rPr lang="en-US" smtClean="0"/>
              <a:t>‹#›</a:t>
            </a:fld>
            <a:endParaRPr lang="en-US"/>
          </a:p>
        </p:txBody>
      </p:sp>
    </p:spTree>
    <p:extLst>
      <p:ext uri="{BB962C8B-B14F-4D97-AF65-F5344CB8AC3E}">
        <p14:creationId xmlns:p14="http://schemas.microsoft.com/office/powerpoint/2010/main" val="211506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FAA9E9-7E09-4644-A5D3-E697F5DA15A2}" type="datetime1">
              <a:rPr lang="en-IN" smtClean="0"/>
              <a:t>07-04-2025</a:t>
            </a:fld>
            <a:endParaRPr lang="en-US" dirty="0"/>
          </a:p>
        </p:txBody>
      </p:sp>
      <p:sp>
        <p:nvSpPr>
          <p:cNvPr id="5" name="Footer Placeholder 4"/>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a:t>
            </a:fld>
            <a:endParaRPr lang="en-US" dirty="0"/>
          </a:p>
        </p:txBody>
      </p:sp>
      <p:pic>
        <p:nvPicPr>
          <p:cNvPr id="7" name="Picture 6" descr="A black and red logo&#10;&#10;Description automatically generated">
            <a:extLst>
              <a:ext uri="{FF2B5EF4-FFF2-40B4-BE49-F238E27FC236}">
                <a16:creationId xmlns:a16="http://schemas.microsoft.com/office/drawing/2014/main" id="{41DF0F84-FBF3-8D76-8B85-11BAC9D80E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447950" cy="62068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B2C7-0AD4-64FD-CC93-BF9776EEF4C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7F9263-E36C-7225-3D8E-2CAC2DD9196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49D938-CA13-FCFB-8092-3235F4CD807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B8C8F-AE29-448D-B693-22754286DD9D}"/>
              </a:ext>
            </a:extLst>
          </p:cNvPr>
          <p:cNvSpPr>
            <a:spLocks noGrp="1"/>
          </p:cNvSpPr>
          <p:nvPr>
            <p:ph type="dt" sz="half" idx="10"/>
          </p:nvPr>
        </p:nvSpPr>
        <p:spPr/>
        <p:txBody>
          <a:bodyPr/>
          <a:lstStyle/>
          <a:p>
            <a:fld id="{8AF06FBA-4EEB-49BD-B92A-26AD59F241CB}" type="datetime1">
              <a:rPr lang="en-IN" smtClean="0"/>
              <a:t>07-04-2025</a:t>
            </a:fld>
            <a:endParaRPr lang="en-US"/>
          </a:p>
        </p:txBody>
      </p:sp>
      <p:sp>
        <p:nvSpPr>
          <p:cNvPr id="6" name="Footer Placeholder 5">
            <a:extLst>
              <a:ext uri="{FF2B5EF4-FFF2-40B4-BE49-F238E27FC236}">
                <a16:creationId xmlns:a16="http://schemas.microsoft.com/office/drawing/2014/main" id="{2988781F-C84D-4DF4-DDD8-6A98765804A8}"/>
              </a:ext>
            </a:extLst>
          </p:cNvPr>
          <p:cNvSpPr>
            <a:spLocks noGrp="1"/>
          </p:cNvSpPr>
          <p:nvPr>
            <p:ph type="ftr" sz="quarter" idx="11"/>
          </p:nvPr>
        </p:nvSpPr>
        <p:spPr/>
        <p:txBody>
          <a:bodyPr/>
          <a:lstStyle/>
          <a:p>
            <a:r>
              <a:rPr lang="en-US"/>
              <a:t>Renu  Devi          ACSE0603 Software Engineering                          Unit V     </a:t>
            </a:r>
          </a:p>
        </p:txBody>
      </p:sp>
      <p:sp>
        <p:nvSpPr>
          <p:cNvPr id="7" name="Slide Number Placeholder 6">
            <a:extLst>
              <a:ext uri="{FF2B5EF4-FFF2-40B4-BE49-F238E27FC236}">
                <a16:creationId xmlns:a16="http://schemas.microsoft.com/office/drawing/2014/main" id="{09452341-6171-6A62-9F0F-7997B3A49B12}"/>
              </a:ext>
            </a:extLst>
          </p:cNvPr>
          <p:cNvSpPr>
            <a:spLocks noGrp="1"/>
          </p:cNvSpPr>
          <p:nvPr>
            <p:ph type="sldNum" sz="quarter" idx="12"/>
          </p:nvPr>
        </p:nvSpPr>
        <p:spPr/>
        <p:txBody>
          <a:bodyPr/>
          <a:lstStyle/>
          <a:p>
            <a:fld id="{70558449-560F-47FF-AA0B-792DBB706A44}" type="slidenum">
              <a:rPr lang="en-US" smtClean="0"/>
              <a:t>‹#›</a:t>
            </a:fld>
            <a:endParaRPr lang="en-US"/>
          </a:p>
        </p:txBody>
      </p:sp>
    </p:spTree>
    <p:extLst>
      <p:ext uri="{BB962C8B-B14F-4D97-AF65-F5344CB8AC3E}">
        <p14:creationId xmlns:p14="http://schemas.microsoft.com/office/powerpoint/2010/main" val="1302484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E13D-882C-FC3D-F4F6-788BBFE1CC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B185DB-9C7C-2F9A-FA5D-86AB9D6A55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84FB7-BA4B-8B61-D339-AF35A5B58D31}"/>
              </a:ext>
            </a:extLst>
          </p:cNvPr>
          <p:cNvSpPr>
            <a:spLocks noGrp="1"/>
          </p:cNvSpPr>
          <p:nvPr>
            <p:ph type="dt" sz="half" idx="10"/>
          </p:nvPr>
        </p:nvSpPr>
        <p:spPr/>
        <p:txBody>
          <a:bodyPr/>
          <a:lstStyle/>
          <a:p>
            <a:fld id="{92294B1F-6859-4C9C-84B0-A8C86C088D1C}" type="datetime1">
              <a:rPr lang="en-IN" smtClean="0"/>
              <a:t>07-04-2025</a:t>
            </a:fld>
            <a:endParaRPr lang="en-US"/>
          </a:p>
        </p:txBody>
      </p:sp>
      <p:sp>
        <p:nvSpPr>
          <p:cNvPr id="5" name="Footer Placeholder 4">
            <a:extLst>
              <a:ext uri="{FF2B5EF4-FFF2-40B4-BE49-F238E27FC236}">
                <a16:creationId xmlns:a16="http://schemas.microsoft.com/office/drawing/2014/main" id="{B728F035-A2A5-7770-AB54-2EEE80A2BBE1}"/>
              </a:ext>
            </a:extLst>
          </p:cNvPr>
          <p:cNvSpPr>
            <a:spLocks noGrp="1"/>
          </p:cNvSpPr>
          <p:nvPr>
            <p:ph type="ftr" sz="quarter" idx="11"/>
          </p:nvPr>
        </p:nvSpPr>
        <p:spPr/>
        <p:txBody>
          <a:bodyPr/>
          <a:lstStyle/>
          <a:p>
            <a:r>
              <a:rPr lang="en-US"/>
              <a:t>Renu  Devi          ACSE0603 Software Engineering                          Unit V     </a:t>
            </a:r>
          </a:p>
        </p:txBody>
      </p:sp>
      <p:sp>
        <p:nvSpPr>
          <p:cNvPr id="6" name="Slide Number Placeholder 5">
            <a:extLst>
              <a:ext uri="{FF2B5EF4-FFF2-40B4-BE49-F238E27FC236}">
                <a16:creationId xmlns:a16="http://schemas.microsoft.com/office/drawing/2014/main" id="{F88AFAD9-BB0D-EF98-98A5-F4D7568CA41A}"/>
              </a:ext>
            </a:extLst>
          </p:cNvPr>
          <p:cNvSpPr>
            <a:spLocks noGrp="1"/>
          </p:cNvSpPr>
          <p:nvPr>
            <p:ph type="sldNum" sz="quarter" idx="12"/>
          </p:nvPr>
        </p:nvSpPr>
        <p:spPr/>
        <p:txBody>
          <a:bodyPr/>
          <a:lstStyle/>
          <a:p>
            <a:fld id="{70558449-560F-47FF-AA0B-792DBB706A44}" type="slidenum">
              <a:rPr lang="en-US" smtClean="0"/>
              <a:t>‹#›</a:t>
            </a:fld>
            <a:endParaRPr lang="en-US"/>
          </a:p>
        </p:txBody>
      </p:sp>
    </p:spTree>
    <p:extLst>
      <p:ext uri="{BB962C8B-B14F-4D97-AF65-F5344CB8AC3E}">
        <p14:creationId xmlns:p14="http://schemas.microsoft.com/office/powerpoint/2010/main" val="1243463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10D4BC-B7BC-843C-0FA4-3573B68AA77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2AB49A-2A44-3D34-B118-146E9048B300}"/>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77C2A-6C82-3E9F-050B-945EEC57831E}"/>
              </a:ext>
            </a:extLst>
          </p:cNvPr>
          <p:cNvSpPr>
            <a:spLocks noGrp="1"/>
          </p:cNvSpPr>
          <p:nvPr>
            <p:ph type="dt" sz="half" idx="10"/>
          </p:nvPr>
        </p:nvSpPr>
        <p:spPr/>
        <p:txBody>
          <a:bodyPr/>
          <a:lstStyle/>
          <a:p>
            <a:fld id="{08F551BD-5073-4D03-B03F-92D74C05834A}" type="datetime1">
              <a:rPr lang="en-IN" smtClean="0"/>
              <a:t>07-04-2025</a:t>
            </a:fld>
            <a:endParaRPr lang="en-US"/>
          </a:p>
        </p:txBody>
      </p:sp>
      <p:sp>
        <p:nvSpPr>
          <p:cNvPr id="5" name="Footer Placeholder 4">
            <a:extLst>
              <a:ext uri="{FF2B5EF4-FFF2-40B4-BE49-F238E27FC236}">
                <a16:creationId xmlns:a16="http://schemas.microsoft.com/office/drawing/2014/main" id="{C5EE750F-CD66-4ED5-241F-FE0EB4E165FA}"/>
              </a:ext>
            </a:extLst>
          </p:cNvPr>
          <p:cNvSpPr>
            <a:spLocks noGrp="1"/>
          </p:cNvSpPr>
          <p:nvPr>
            <p:ph type="ftr" sz="quarter" idx="11"/>
          </p:nvPr>
        </p:nvSpPr>
        <p:spPr/>
        <p:txBody>
          <a:bodyPr/>
          <a:lstStyle/>
          <a:p>
            <a:r>
              <a:rPr lang="en-US"/>
              <a:t>Renu  Devi          ACSE0603 Software Engineering                          Unit V     </a:t>
            </a:r>
          </a:p>
        </p:txBody>
      </p:sp>
      <p:sp>
        <p:nvSpPr>
          <p:cNvPr id="6" name="Slide Number Placeholder 5">
            <a:extLst>
              <a:ext uri="{FF2B5EF4-FFF2-40B4-BE49-F238E27FC236}">
                <a16:creationId xmlns:a16="http://schemas.microsoft.com/office/drawing/2014/main" id="{ADBE811D-3DCF-C242-A759-7EE6B7AB8557}"/>
              </a:ext>
            </a:extLst>
          </p:cNvPr>
          <p:cNvSpPr>
            <a:spLocks noGrp="1"/>
          </p:cNvSpPr>
          <p:nvPr>
            <p:ph type="sldNum" sz="quarter" idx="12"/>
          </p:nvPr>
        </p:nvSpPr>
        <p:spPr/>
        <p:txBody>
          <a:bodyPr/>
          <a:lstStyle/>
          <a:p>
            <a:fld id="{70558449-560F-47FF-AA0B-792DBB706A44}" type="slidenum">
              <a:rPr lang="en-US" smtClean="0"/>
              <a:t>‹#›</a:t>
            </a:fld>
            <a:endParaRPr lang="en-US"/>
          </a:p>
        </p:txBody>
      </p:sp>
    </p:spTree>
    <p:extLst>
      <p:ext uri="{BB962C8B-B14F-4D97-AF65-F5344CB8AC3E}">
        <p14:creationId xmlns:p14="http://schemas.microsoft.com/office/powerpoint/2010/main" val="191667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F71A4B-54C8-45A2-BA8F-D1BAB7138165}" type="datetime1">
              <a:rPr lang="en-IN" smtClean="0"/>
              <a:t>07-04-2025</a:t>
            </a:fld>
            <a:endParaRPr lang="en-US" dirty="0"/>
          </a:p>
        </p:txBody>
      </p:sp>
      <p:sp>
        <p:nvSpPr>
          <p:cNvPr id="5" name="Footer Placeholder 4"/>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FF0267-1CEE-4FD2-8374-4BFCD20E9A99}" type="datetime1">
              <a:rPr lang="en-IN" smtClean="0"/>
              <a:t>07-04-2025</a:t>
            </a:fld>
            <a:endParaRPr lang="en-US" dirty="0"/>
          </a:p>
        </p:txBody>
      </p:sp>
      <p:sp>
        <p:nvSpPr>
          <p:cNvPr id="6" name="Footer Placeholder 5"/>
          <p:cNvSpPr>
            <a:spLocks noGrp="1"/>
          </p:cNvSpPr>
          <p:nvPr>
            <p:ph type="ftr" sz="quarter" idx="11"/>
          </p:nvPr>
        </p:nvSpPr>
        <p:spPr/>
        <p:txBody>
          <a:bodyPr/>
          <a:lstStyle/>
          <a:p>
            <a:r>
              <a:rPr lang="en-US"/>
              <a:t>Renu  Devi          ACSE0603 Software Engineering                          Unit 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8ED038-DB3A-4C67-92BC-3574E224A3EA}" type="datetime1">
              <a:rPr lang="en-IN" smtClean="0"/>
              <a:t>07-04-2025</a:t>
            </a:fld>
            <a:endParaRPr lang="en-US" dirty="0"/>
          </a:p>
        </p:txBody>
      </p:sp>
      <p:sp>
        <p:nvSpPr>
          <p:cNvPr id="8" name="Footer Placeholder 7"/>
          <p:cNvSpPr>
            <a:spLocks noGrp="1"/>
          </p:cNvSpPr>
          <p:nvPr>
            <p:ph type="ftr" sz="quarter" idx="11"/>
          </p:nvPr>
        </p:nvSpPr>
        <p:spPr/>
        <p:txBody>
          <a:bodyPr/>
          <a:lstStyle/>
          <a:p>
            <a:r>
              <a:rPr lang="en-US"/>
              <a:t>Renu  Devi          ACSE0603 Software Engineering                          Unit V     </a:t>
            </a:r>
            <a:endParaRPr lang="en-US" dirty="0"/>
          </a:p>
        </p:txBody>
      </p:sp>
      <p:sp>
        <p:nvSpPr>
          <p:cNvPr id="9" name="Slide Number Placeholder 8"/>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423BE3-EE3E-4774-A456-E44FFB90086C}" type="datetime1">
              <a:rPr lang="en-IN" smtClean="0"/>
              <a:t>07-04-2025</a:t>
            </a:fld>
            <a:endParaRPr lang="en-US" dirty="0"/>
          </a:p>
        </p:txBody>
      </p:sp>
      <p:sp>
        <p:nvSpPr>
          <p:cNvPr id="4" name="Footer Placeholder 3"/>
          <p:cNvSpPr>
            <a:spLocks noGrp="1"/>
          </p:cNvSpPr>
          <p:nvPr>
            <p:ph type="ftr" sz="quarter" idx="11"/>
          </p:nvPr>
        </p:nvSpPr>
        <p:spPr/>
        <p:txBody>
          <a:bodyPr/>
          <a:lstStyle/>
          <a:p>
            <a:r>
              <a:rPr lang="en-US"/>
              <a:t>Renu  Devi          ACSE0603 Software Engineering                          Unit V     </a:t>
            </a:r>
            <a:endParaRPr lang="en-US" dirty="0"/>
          </a:p>
        </p:txBody>
      </p:sp>
      <p:sp>
        <p:nvSpPr>
          <p:cNvPr id="5" name="Slide Number Placeholder 4"/>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F24C7-5EEA-4CC9-8D66-247A300D40CD}" type="datetime1">
              <a:rPr lang="en-IN" smtClean="0"/>
              <a:t>07-04-2025</a:t>
            </a:fld>
            <a:endParaRPr lang="en-US" dirty="0"/>
          </a:p>
        </p:txBody>
      </p:sp>
      <p:sp>
        <p:nvSpPr>
          <p:cNvPr id="3" name="Footer Placeholder 2"/>
          <p:cNvSpPr>
            <a:spLocks noGrp="1"/>
          </p:cNvSpPr>
          <p:nvPr>
            <p:ph type="ftr" sz="quarter" idx="11"/>
          </p:nvPr>
        </p:nvSpPr>
        <p:spPr/>
        <p:txBody>
          <a:bodyPr/>
          <a:lstStyle/>
          <a:p>
            <a:r>
              <a:rPr lang="en-US"/>
              <a:t>Renu  Devi          ACSE0603 Software Engineering                          Unit V     </a:t>
            </a:r>
            <a:endParaRPr lang="en-US" dirty="0"/>
          </a:p>
        </p:txBody>
      </p:sp>
      <p:sp>
        <p:nvSpPr>
          <p:cNvPr id="4" name="Slide Number Placeholder 3"/>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BEC5AB-0C08-4DBB-A458-BF3D1AFAA995}" type="datetime1">
              <a:rPr lang="en-IN" smtClean="0"/>
              <a:t>07-04-2025</a:t>
            </a:fld>
            <a:endParaRPr lang="en-US" dirty="0"/>
          </a:p>
        </p:txBody>
      </p:sp>
      <p:sp>
        <p:nvSpPr>
          <p:cNvPr id="6" name="Footer Placeholder 5"/>
          <p:cNvSpPr>
            <a:spLocks noGrp="1"/>
          </p:cNvSpPr>
          <p:nvPr>
            <p:ph type="ftr" sz="quarter" idx="11"/>
          </p:nvPr>
        </p:nvSpPr>
        <p:spPr/>
        <p:txBody>
          <a:bodyPr/>
          <a:lstStyle/>
          <a:p>
            <a:r>
              <a:rPr lang="en-US"/>
              <a:t>Renu  Devi          ACSE0603 Software Engineering                          Unit 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4D156-F0E8-45EF-A597-9A5F6E88D12E}" type="datetime1">
              <a:rPr lang="en-IN" smtClean="0"/>
              <a:t>07-04-2025</a:t>
            </a:fld>
            <a:endParaRPr lang="en-US" dirty="0"/>
          </a:p>
        </p:txBody>
      </p:sp>
      <p:sp>
        <p:nvSpPr>
          <p:cNvPr id="6" name="Footer Placeholder 5"/>
          <p:cNvSpPr>
            <a:spLocks noGrp="1"/>
          </p:cNvSpPr>
          <p:nvPr>
            <p:ph type="ftr" sz="quarter" idx="11"/>
          </p:nvPr>
        </p:nvSpPr>
        <p:spPr/>
        <p:txBody>
          <a:bodyPr/>
          <a:lstStyle/>
          <a:p>
            <a:r>
              <a:rPr lang="en-US"/>
              <a:t>Renu  Devi          ACSE0603 Software Engineering                          Unit 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3B59D-11CC-4376-9304-1B1228CF5A78}" type="datetime1">
              <a:rPr lang="en-IN" smtClean="0"/>
              <a:t>07-04-2025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Renu  Devi          ACSE0603 Software Engineering                          Unit V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7259C-A7BA-4E2F-AD15-1FC8623258D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236CB-7245-80E2-7F23-B9C38DA06B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5067F1-D705-3BA0-46FA-7EA8ACF5153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CA221-269F-0B41-EDBA-1FEFE3D85E5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8DEEE-2475-4058-B191-5C696B7F7CC5}" type="datetime1">
              <a:rPr lang="en-IN" smtClean="0"/>
              <a:t>07-04-2025</a:t>
            </a:fld>
            <a:endParaRPr lang="en-US"/>
          </a:p>
        </p:txBody>
      </p:sp>
      <p:sp>
        <p:nvSpPr>
          <p:cNvPr id="5" name="Footer Placeholder 4">
            <a:extLst>
              <a:ext uri="{FF2B5EF4-FFF2-40B4-BE49-F238E27FC236}">
                <a16:creationId xmlns:a16="http://schemas.microsoft.com/office/drawing/2014/main" id="{0DC79C6F-38CC-35A7-235D-C64F3BC35D44}"/>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Renu  Devi          ACSE0603 Software Engineering                          Unit V     </a:t>
            </a:r>
          </a:p>
        </p:txBody>
      </p:sp>
      <p:sp>
        <p:nvSpPr>
          <p:cNvPr id="6" name="Slide Number Placeholder 5">
            <a:extLst>
              <a:ext uri="{FF2B5EF4-FFF2-40B4-BE49-F238E27FC236}">
                <a16:creationId xmlns:a16="http://schemas.microsoft.com/office/drawing/2014/main" id="{054DBEAA-A8A8-150E-58E7-644F2C743E7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58449-560F-47FF-AA0B-792DBB706A44}" type="slidenum">
              <a:rPr lang="en-US" smtClean="0"/>
              <a:t>‹#›</a:t>
            </a:fld>
            <a:endParaRPr lang="en-US"/>
          </a:p>
        </p:txBody>
      </p:sp>
    </p:spTree>
    <p:extLst>
      <p:ext uri="{BB962C8B-B14F-4D97-AF65-F5344CB8AC3E}">
        <p14:creationId xmlns:p14="http://schemas.microsoft.com/office/powerpoint/2010/main" val="992823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41.png"/></Relationships>
</file>

<file path=ppt/slides/_rels/slide1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42.png"/></Relationships>
</file>

<file path=ppt/slides/_rels/slide1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43.png"/></Relationships>
</file>

<file path=ppt/slides/_rels/slide1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44.png"/></Relationships>
</file>

<file path=ppt/slides/_rels/slide1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45.jpg"/></Relationships>
</file>

<file path=ppt/slides/_rels/slide1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3.jpeg"/></Relationships>
</file>

<file path=ppt/slides/_rels/slide1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chart" Target="../charts/chart1.xml"/></Relationships>
</file>

<file path=ppt/slides/_rels/slide14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46.png"/></Relationships>
</file>

<file path=ppt/slides/_rels/slide1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47.png"/></Relationships>
</file>

<file path=ppt/slides/_rels/slide1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48.png"/></Relationships>
</file>

<file path=ppt/slides/_rels/slide14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480.png"/></Relationships>
</file>

<file path=ppt/slides/_rels/slide1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50.png"/></Relationships>
</file>

<file path=ppt/slides/_rels/slide1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www.youtube.com/watch?v=KqDlDubS-OU&amp;list=PL8751DA481F0F0D17&amp;index=21" TargetMode="External"/><Relationship Id="rId7" Type="http://schemas.openxmlformats.org/officeDocument/2006/relationships/image" Target="../media/image13.jpeg"/><Relationship Id="rId2" Type="http://schemas.openxmlformats.org/officeDocument/2006/relationships/hyperlink" Target="https://www.youtube.com/watch?v=PXYqu-OcBoY"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www.youtube.com/watch?v=RQNZWCl6eXI&amp;list=PLBd76GK9sWTwVXm9FlVHOTXXbGY2vZR8z&amp;index=1" TargetMode="External"/><Relationship Id="rId4" Type="http://schemas.openxmlformats.org/officeDocument/2006/relationships/hyperlink" Target="https://nptel.ac.in/courses/106/105/106105182/" TargetMode="External"/></Relationships>
</file>

<file path=ppt/slides/_rels/slide1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3.jpeg"/></Relationships>
</file>

<file path=ppt/slides/_rels/slide1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3.jpeg"/></Relationships>
</file>

<file path=ppt/slides/_rels/slide1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3.jpeg"/></Relationships>
</file>

<file path=ppt/slides/_rels/slide16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WxkP5KR_Emk" TargetMode="External"/><Relationship Id="rId2" Type="http://schemas.openxmlformats.org/officeDocument/2006/relationships/hyperlink" Target="https://www.youtube.com/watch?v=kcvEiMFOco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5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5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5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3.jpeg"/></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3.jpeg"/></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21.pn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3.jpeg"/></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3.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0.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3.jpeg"/></Relationships>
</file>

<file path=ppt/slides/_rels/slide6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23.png"/></Relationships>
</file>

<file path=ppt/slides/_rels/slide7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24.png"/></Relationships>
</file>

<file path=ppt/slides/_rels/slide7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63688" y="1312932"/>
            <a:ext cx="6400800" cy="1752600"/>
          </a:xfr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r>
              <a:rPr lang="en-IN" sz="2500" dirty="0">
                <a:solidFill>
                  <a:schemeClr val="tx1"/>
                </a:solidFill>
              </a:rPr>
              <a:t>Project Maintenance And Management Concepts</a:t>
            </a:r>
          </a:p>
        </p:txBody>
      </p:sp>
      <p:sp>
        <p:nvSpPr>
          <p:cNvPr id="4" name="Date Placeholder 3"/>
          <p:cNvSpPr>
            <a:spLocks noGrp="1"/>
          </p:cNvSpPr>
          <p:nvPr>
            <p:ph type="dt" sz="half" idx="10"/>
          </p:nvPr>
        </p:nvSpPr>
        <p:spPr/>
        <p:txBody>
          <a:bodyPr/>
          <a:lstStyle/>
          <a:p>
            <a:fld id="{0B2A606A-01A5-449A-B2F8-2112476AD073}" type="datetime1">
              <a:rPr lang="en-IN" smtClean="0"/>
              <a:t>07-04-2025</a:t>
            </a:fld>
            <a:endParaRPr lang="en-US" dirty="0"/>
          </a:p>
        </p:txBody>
      </p:sp>
      <p:sp>
        <p:nvSpPr>
          <p:cNvPr id="13" name="Footer Placeholder 1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a:rPr>
              <a:t>Renu  Devi          ACSE0603 Software Engineering                          Unit 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 name="Title 1"/>
          <p:cNvSpPr>
            <a:spLocks noGrp="1"/>
          </p:cNvSpPr>
          <p:nvPr>
            <p:ph type="ctrTitle" idx="4294967295"/>
          </p:nvPr>
        </p:nvSpPr>
        <p:spPr>
          <a:xfrm>
            <a:off x="2195352" y="54114"/>
            <a:ext cx="6948648" cy="85460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dirty="0"/>
              <a:t>Noida Institute of Engineering and Technology, Greater Noida</a:t>
            </a:r>
          </a:p>
        </p:txBody>
      </p:sp>
      <p:sp>
        <p:nvSpPr>
          <p:cNvPr id="6" name="Subtitle 2"/>
          <p:cNvSpPr txBox="1">
            <a:spLocks/>
          </p:cNvSpPr>
          <p:nvPr/>
        </p:nvSpPr>
        <p:spPr>
          <a:xfrm>
            <a:off x="5697794" y="4876800"/>
            <a:ext cx="3024336"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62500" lnSpcReduction="20000"/>
          </a:bodyPr>
          <a:lstStyle>
            <a:defPPr>
              <a:defRPr lang="en-US"/>
            </a:defPPr>
            <a:lvl1pPr indent="0" algn="ctr">
              <a:spcBef>
                <a:spcPct val="20000"/>
              </a:spcBef>
              <a:buFont typeface="Arial" pitchFamily="34" charset="0"/>
              <a:buNone/>
              <a:defRPr sz="2500">
                <a:solidFill>
                  <a:schemeClr val="tx1"/>
                </a:solidFill>
              </a:defRPr>
            </a:lvl1pPr>
            <a:lvl2pPr indent="0" algn="ctr">
              <a:spcBef>
                <a:spcPct val="20000"/>
              </a:spcBef>
              <a:buFont typeface="Arial" pitchFamily="34" charset="0"/>
              <a:buNone/>
              <a:defRPr sz="2800">
                <a:solidFill>
                  <a:schemeClr val="tx1">
                    <a:tint val="75000"/>
                  </a:schemeClr>
                </a:solidFill>
              </a:defRPr>
            </a:lvl2pPr>
            <a:lvl3pPr indent="0" algn="ctr">
              <a:spcBef>
                <a:spcPct val="20000"/>
              </a:spcBef>
              <a:buFont typeface="Arial" pitchFamily="34" charset="0"/>
              <a:buNone/>
              <a:defRPr sz="2400">
                <a:solidFill>
                  <a:schemeClr val="tx1">
                    <a:tint val="75000"/>
                  </a:schemeClr>
                </a:solidFill>
              </a:defRPr>
            </a:lvl3pPr>
            <a:lvl4pPr indent="0" algn="ctr">
              <a:spcBef>
                <a:spcPct val="20000"/>
              </a:spcBef>
              <a:buFont typeface="Arial" pitchFamily="34" charset="0"/>
              <a:buNone/>
              <a:defRPr sz="2000">
                <a:solidFill>
                  <a:schemeClr val="tx1">
                    <a:tint val="75000"/>
                  </a:schemeClr>
                </a:solidFill>
              </a:defRPr>
            </a:lvl4pPr>
            <a:lvl5pPr indent="0" algn="ctr">
              <a:spcBef>
                <a:spcPct val="20000"/>
              </a:spcBef>
              <a:buFont typeface="Arial" pitchFamily="34" charset="0"/>
              <a:buNone/>
              <a:defRPr sz="2000">
                <a:solidFill>
                  <a:schemeClr val="tx1">
                    <a:tint val="75000"/>
                  </a:schemeClr>
                </a:solidFill>
              </a:defRPr>
            </a:lvl5pPr>
            <a:lvl6pPr indent="0" algn="ctr">
              <a:spcBef>
                <a:spcPct val="20000"/>
              </a:spcBef>
              <a:buFont typeface="Arial" pitchFamily="34" charset="0"/>
              <a:buNone/>
              <a:defRPr sz="2000">
                <a:solidFill>
                  <a:schemeClr val="tx1">
                    <a:tint val="75000"/>
                  </a:schemeClr>
                </a:solidFill>
              </a:defRPr>
            </a:lvl6pPr>
            <a:lvl7pPr indent="0" algn="ctr">
              <a:spcBef>
                <a:spcPct val="20000"/>
              </a:spcBef>
              <a:buFont typeface="Arial" pitchFamily="34" charset="0"/>
              <a:buNone/>
              <a:defRPr sz="2000">
                <a:solidFill>
                  <a:schemeClr val="tx1">
                    <a:tint val="75000"/>
                  </a:schemeClr>
                </a:solidFill>
              </a:defRPr>
            </a:lvl7pPr>
            <a:lvl8pPr indent="0" algn="ctr">
              <a:spcBef>
                <a:spcPct val="20000"/>
              </a:spcBef>
              <a:buFont typeface="Arial" pitchFamily="34" charset="0"/>
              <a:buNone/>
              <a:defRPr sz="2000">
                <a:solidFill>
                  <a:schemeClr val="tx1">
                    <a:tint val="75000"/>
                  </a:schemeClr>
                </a:solidFill>
              </a:defRPr>
            </a:lvl8pPr>
            <a:lvl9pPr indent="0" algn="ctr">
              <a:spcBef>
                <a:spcPct val="20000"/>
              </a:spcBef>
              <a:buFont typeface="Arial" pitchFamily="34" charset="0"/>
              <a:buNone/>
              <a:defRPr sz="2000">
                <a:solidFill>
                  <a:schemeClr val="tx1">
                    <a:tint val="75000"/>
                  </a:schemeClr>
                </a:solidFill>
              </a:defRPr>
            </a:lvl9pPr>
          </a:lstStyle>
          <a:p>
            <a:r>
              <a:rPr lang="en-US" dirty="0"/>
              <a:t>Renu Devi</a:t>
            </a:r>
          </a:p>
          <a:p>
            <a:r>
              <a:rPr lang="en-US" dirty="0"/>
              <a:t>Assistant Professor</a:t>
            </a:r>
          </a:p>
          <a:p>
            <a:r>
              <a:rPr lang="en-US" dirty="0"/>
              <a:t>Department of CSE-AIML</a:t>
            </a:r>
          </a:p>
        </p:txBody>
      </p:sp>
      <p:sp>
        <p:nvSpPr>
          <p:cNvPr id="12" name="Subtitle 2"/>
          <p:cNvSpPr txBox="1">
            <a:spLocks/>
          </p:cNvSpPr>
          <p:nvPr/>
        </p:nvSpPr>
        <p:spPr>
          <a:xfrm>
            <a:off x="152400" y="3144088"/>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indent="0" algn="ctr">
              <a:spcBef>
                <a:spcPct val="20000"/>
              </a:spcBef>
              <a:buFont typeface="Arial" pitchFamily="34" charset="0"/>
              <a:buNone/>
              <a:defRPr sz="2500">
                <a:solidFill>
                  <a:schemeClr val="tx1"/>
                </a:solidFill>
              </a:defRPr>
            </a:lvl1pPr>
            <a:lvl2pPr indent="0" algn="ctr">
              <a:spcBef>
                <a:spcPct val="20000"/>
              </a:spcBef>
              <a:buFont typeface="Arial" pitchFamily="34" charset="0"/>
              <a:buNone/>
              <a:defRPr sz="2800">
                <a:solidFill>
                  <a:schemeClr val="tx1">
                    <a:tint val="75000"/>
                  </a:schemeClr>
                </a:solidFill>
              </a:defRPr>
            </a:lvl2pPr>
            <a:lvl3pPr indent="0" algn="ctr">
              <a:spcBef>
                <a:spcPct val="20000"/>
              </a:spcBef>
              <a:buFont typeface="Arial" pitchFamily="34" charset="0"/>
              <a:buNone/>
              <a:defRPr sz="2400">
                <a:solidFill>
                  <a:schemeClr val="tx1">
                    <a:tint val="75000"/>
                  </a:schemeClr>
                </a:solidFill>
              </a:defRPr>
            </a:lvl3pPr>
            <a:lvl4pPr indent="0" algn="ctr">
              <a:spcBef>
                <a:spcPct val="20000"/>
              </a:spcBef>
              <a:buFont typeface="Arial" pitchFamily="34" charset="0"/>
              <a:buNone/>
              <a:defRPr sz="2000">
                <a:solidFill>
                  <a:schemeClr val="tx1">
                    <a:tint val="75000"/>
                  </a:schemeClr>
                </a:solidFill>
              </a:defRPr>
            </a:lvl4pPr>
            <a:lvl5pPr indent="0" algn="ctr">
              <a:spcBef>
                <a:spcPct val="20000"/>
              </a:spcBef>
              <a:buFont typeface="Arial" pitchFamily="34" charset="0"/>
              <a:buNone/>
              <a:defRPr sz="2000">
                <a:solidFill>
                  <a:schemeClr val="tx1">
                    <a:tint val="75000"/>
                  </a:schemeClr>
                </a:solidFill>
              </a:defRPr>
            </a:lvl5pPr>
            <a:lvl6pPr indent="0" algn="ctr">
              <a:spcBef>
                <a:spcPct val="20000"/>
              </a:spcBef>
              <a:buFont typeface="Arial" pitchFamily="34" charset="0"/>
              <a:buNone/>
              <a:defRPr sz="2000">
                <a:solidFill>
                  <a:schemeClr val="tx1">
                    <a:tint val="75000"/>
                  </a:schemeClr>
                </a:solidFill>
              </a:defRPr>
            </a:lvl6pPr>
            <a:lvl7pPr indent="0" algn="ctr">
              <a:spcBef>
                <a:spcPct val="20000"/>
              </a:spcBef>
              <a:buFont typeface="Arial" pitchFamily="34" charset="0"/>
              <a:buNone/>
              <a:defRPr sz="2000">
                <a:solidFill>
                  <a:schemeClr val="tx1">
                    <a:tint val="75000"/>
                  </a:schemeClr>
                </a:solidFill>
              </a:defRPr>
            </a:lvl7pPr>
            <a:lvl8pPr indent="0" algn="ctr">
              <a:spcBef>
                <a:spcPct val="20000"/>
              </a:spcBef>
              <a:buFont typeface="Arial" pitchFamily="34" charset="0"/>
              <a:buNone/>
              <a:defRPr sz="2000">
                <a:solidFill>
                  <a:schemeClr val="tx1">
                    <a:tint val="75000"/>
                  </a:schemeClr>
                </a:solidFill>
              </a:defRPr>
            </a:lvl8pPr>
            <a:lvl9pPr indent="0" algn="ctr">
              <a:spcBef>
                <a:spcPct val="20000"/>
              </a:spcBef>
              <a:buFont typeface="Arial" pitchFamily="34" charset="0"/>
              <a:buNone/>
              <a:defRPr sz="2000">
                <a:solidFill>
                  <a:schemeClr val="tx1">
                    <a:tint val="75000"/>
                  </a:schemeClr>
                </a:solidFill>
              </a:defRPr>
            </a:lvl9pPr>
          </a:lstStyle>
          <a:p>
            <a:r>
              <a:rPr lang="en-US" dirty="0"/>
              <a:t>Unit: V</a:t>
            </a:r>
          </a:p>
        </p:txBody>
      </p:sp>
      <p:sp>
        <p:nvSpPr>
          <p:cNvPr id="14" name="Subtitle 2"/>
          <p:cNvSpPr txBox="1">
            <a:spLocks/>
          </p:cNvSpPr>
          <p:nvPr/>
        </p:nvSpPr>
        <p:spPr>
          <a:xfrm>
            <a:off x="152400" y="381000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defPPr>
              <a:defRPr lang="en-US"/>
            </a:defPPr>
            <a:lvl1pPr indent="0" algn="ctr">
              <a:spcBef>
                <a:spcPct val="20000"/>
              </a:spcBef>
              <a:buFont typeface="Arial" pitchFamily="34" charset="0"/>
              <a:buNone/>
              <a:defRPr sz="2500">
                <a:solidFill>
                  <a:schemeClr val="tx1"/>
                </a:solidFill>
              </a:defRPr>
            </a:lvl1pPr>
            <a:lvl2pPr indent="0" algn="ctr">
              <a:spcBef>
                <a:spcPct val="20000"/>
              </a:spcBef>
              <a:buFont typeface="Arial" pitchFamily="34" charset="0"/>
              <a:buNone/>
              <a:defRPr sz="2800">
                <a:solidFill>
                  <a:schemeClr val="tx1">
                    <a:tint val="75000"/>
                  </a:schemeClr>
                </a:solidFill>
              </a:defRPr>
            </a:lvl2pPr>
            <a:lvl3pPr indent="0" algn="ctr">
              <a:spcBef>
                <a:spcPct val="20000"/>
              </a:spcBef>
              <a:buFont typeface="Arial" pitchFamily="34" charset="0"/>
              <a:buNone/>
              <a:defRPr sz="2400">
                <a:solidFill>
                  <a:schemeClr val="tx1">
                    <a:tint val="75000"/>
                  </a:schemeClr>
                </a:solidFill>
              </a:defRPr>
            </a:lvl3pPr>
            <a:lvl4pPr indent="0" algn="ctr">
              <a:spcBef>
                <a:spcPct val="20000"/>
              </a:spcBef>
              <a:buFont typeface="Arial" pitchFamily="34" charset="0"/>
              <a:buNone/>
              <a:defRPr sz="2000">
                <a:solidFill>
                  <a:schemeClr val="tx1">
                    <a:tint val="75000"/>
                  </a:schemeClr>
                </a:solidFill>
              </a:defRPr>
            </a:lvl4pPr>
            <a:lvl5pPr indent="0" algn="ctr">
              <a:spcBef>
                <a:spcPct val="20000"/>
              </a:spcBef>
              <a:buFont typeface="Arial" pitchFamily="34" charset="0"/>
              <a:buNone/>
              <a:defRPr sz="2000">
                <a:solidFill>
                  <a:schemeClr val="tx1">
                    <a:tint val="75000"/>
                  </a:schemeClr>
                </a:solidFill>
              </a:defRPr>
            </a:lvl5pPr>
            <a:lvl6pPr indent="0" algn="ctr">
              <a:spcBef>
                <a:spcPct val="20000"/>
              </a:spcBef>
              <a:buFont typeface="Arial" pitchFamily="34" charset="0"/>
              <a:buNone/>
              <a:defRPr sz="2000">
                <a:solidFill>
                  <a:schemeClr val="tx1">
                    <a:tint val="75000"/>
                  </a:schemeClr>
                </a:solidFill>
              </a:defRPr>
            </a:lvl6pPr>
            <a:lvl7pPr indent="0" algn="ctr">
              <a:spcBef>
                <a:spcPct val="20000"/>
              </a:spcBef>
              <a:buFont typeface="Arial" pitchFamily="34" charset="0"/>
              <a:buNone/>
              <a:defRPr sz="2000">
                <a:solidFill>
                  <a:schemeClr val="tx1">
                    <a:tint val="75000"/>
                  </a:schemeClr>
                </a:solidFill>
              </a:defRPr>
            </a:lvl7pPr>
            <a:lvl8pPr indent="0" algn="ctr">
              <a:spcBef>
                <a:spcPct val="20000"/>
              </a:spcBef>
              <a:buFont typeface="Arial" pitchFamily="34" charset="0"/>
              <a:buNone/>
              <a:defRPr sz="2000">
                <a:solidFill>
                  <a:schemeClr val="tx1">
                    <a:tint val="75000"/>
                  </a:schemeClr>
                </a:solidFill>
              </a:defRPr>
            </a:lvl8pPr>
            <a:lvl9pPr indent="0" algn="ctr">
              <a:spcBef>
                <a:spcPct val="20000"/>
              </a:spcBef>
              <a:buFont typeface="Arial" pitchFamily="34" charset="0"/>
              <a:buNone/>
              <a:defRPr sz="2000">
                <a:solidFill>
                  <a:schemeClr val="tx1">
                    <a:tint val="75000"/>
                  </a:schemeClr>
                </a:solidFill>
              </a:defRPr>
            </a:lvl9pPr>
          </a:lstStyle>
          <a:p>
            <a:r>
              <a:rPr lang="en-IN" dirty="0"/>
              <a:t>Software Engineering </a:t>
            </a:r>
          </a:p>
          <a:p>
            <a:r>
              <a:rPr lang="en-IN" dirty="0"/>
              <a:t>ACSE0603</a:t>
            </a:r>
            <a:endParaRPr lang="en-US" dirty="0"/>
          </a:p>
        </p:txBody>
      </p:sp>
      <p:sp>
        <p:nvSpPr>
          <p:cNvPr id="15" name="Subtitle 2"/>
          <p:cNvSpPr txBox="1">
            <a:spLocks/>
          </p:cNvSpPr>
          <p:nvPr/>
        </p:nvSpPr>
        <p:spPr>
          <a:xfrm>
            <a:off x="152400" y="487680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defPPr>
              <a:defRPr lang="en-US"/>
            </a:defPPr>
            <a:lvl1pPr indent="0" algn="ctr">
              <a:spcBef>
                <a:spcPct val="20000"/>
              </a:spcBef>
              <a:buFont typeface="Arial" pitchFamily="34" charset="0"/>
              <a:buNone/>
              <a:defRPr sz="2500">
                <a:solidFill>
                  <a:schemeClr val="tx1"/>
                </a:solidFill>
              </a:defRPr>
            </a:lvl1pPr>
            <a:lvl2pPr indent="0" algn="ctr">
              <a:spcBef>
                <a:spcPct val="20000"/>
              </a:spcBef>
              <a:buFont typeface="Arial" pitchFamily="34" charset="0"/>
              <a:buNone/>
              <a:defRPr sz="2800">
                <a:solidFill>
                  <a:schemeClr val="tx1">
                    <a:tint val="75000"/>
                  </a:schemeClr>
                </a:solidFill>
              </a:defRPr>
            </a:lvl2pPr>
            <a:lvl3pPr indent="0" algn="ctr">
              <a:spcBef>
                <a:spcPct val="20000"/>
              </a:spcBef>
              <a:buFont typeface="Arial" pitchFamily="34" charset="0"/>
              <a:buNone/>
              <a:defRPr sz="2400">
                <a:solidFill>
                  <a:schemeClr val="tx1">
                    <a:tint val="75000"/>
                  </a:schemeClr>
                </a:solidFill>
              </a:defRPr>
            </a:lvl3pPr>
            <a:lvl4pPr indent="0" algn="ctr">
              <a:spcBef>
                <a:spcPct val="20000"/>
              </a:spcBef>
              <a:buFont typeface="Arial" pitchFamily="34" charset="0"/>
              <a:buNone/>
              <a:defRPr sz="2000">
                <a:solidFill>
                  <a:schemeClr val="tx1">
                    <a:tint val="75000"/>
                  </a:schemeClr>
                </a:solidFill>
              </a:defRPr>
            </a:lvl4pPr>
            <a:lvl5pPr indent="0" algn="ctr">
              <a:spcBef>
                <a:spcPct val="20000"/>
              </a:spcBef>
              <a:buFont typeface="Arial" pitchFamily="34" charset="0"/>
              <a:buNone/>
              <a:defRPr sz="2000">
                <a:solidFill>
                  <a:schemeClr val="tx1">
                    <a:tint val="75000"/>
                  </a:schemeClr>
                </a:solidFill>
              </a:defRPr>
            </a:lvl5pPr>
            <a:lvl6pPr indent="0" algn="ctr">
              <a:spcBef>
                <a:spcPct val="20000"/>
              </a:spcBef>
              <a:buFont typeface="Arial" pitchFamily="34" charset="0"/>
              <a:buNone/>
              <a:defRPr sz="2000">
                <a:solidFill>
                  <a:schemeClr val="tx1">
                    <a:tint val="75000"/>
                  </a:schemeClr>
                </a:solidFill>
              </a:defRPr>
            </a:lvl6pPr>
            <a:lvl7pPr indent="0" algn="ctr">
              <a:spcBef>
                <a:spcPct val="20000"/>
              </a:spcBef>
              <a:buFont typeface="Arial" pitchFamily="34" charset="0"/>
              <a:buNone/>
              <a:defRPr sz="2000">
                <a:solidFill>
                  <a:schemeClr val="tx1">
                    <a:tint val="75000"/>
                  </a:schemeClr>
                </a:solidFill>
              </a:defRPr>
            </a:lvl7pPr>
            <a:lvl8pPr indent="0" algn="ctr">
              <a:spcBef>
                <a:spcPct val="20000"/>
              </a:spcBef>
              <a:buFont typeface="Arial" pitchFamily="34" charset="0"/>
              <a:buNone/>
              <a:defRPr sz="2000">
                <a:solidFill>
                  <a:schemeClr val="tx1">
                    <a:tint val="75000"/>
                  </a:schemeClr>
                </a:solidFill>
              </a:defRPr>
            </a:lvl8pPr>
            <a:lvl9pPr indent="0" algn="ctr">
              <a:spcBef>
                <a:spcPct val="20000"/>
              </a:spcBef>
              <a:buFont typeface="Arial" pitchFamily="34" charset="0"/>
              <a:buNone/>
              <a:defRPr sz="2000">
                <a:solidFill>
                  <a:schemeClr val="tx1">
                    <a:tint val="75000"/>
                  </a:schemeClr>
                </a:solidFill>
              </a:defRPr>
            </a:lvl9pPr>
          </a:lstStyle>
          <a:p>
            <a:br>
              <a:rPr lang="en-US" dirty="0"/>
            </a:br>
            <a:r>
              <a:rPr lang="en-US" dirty="0"/>
              <a:t>( B Tech 3rd Year)</a:t>
            </a:r>
          </a:p>
        </p:txBody>
      </p:sp>
      <p:pic>
        <p:nvPicPr>
          <p:cNvPr id="7" name="Picture 6">
            <a:extLst>
              <a:ext uri="{FF2B5EF4-FFF2-40B4-BE49-F238E27FC236}">
                <a16:creationId xmlns:a16="http://schemas.microsoft.com/office/drawing/2014/main" id="{A9E5E618-6390-FEC6-7B45-49AAAD6582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4208" y="2236031"/>
            <a:ext cx="1872208" cy="2496810"/>
          </a:xfrm>
          <a:prstGeom prst="rect">
            <a:avLst/>
          </a:prstGeom>
        </p:spPr>
      </p:pic>
    </p:spTree>
    <p:extLst>
      <p:ext uri="{BB962C8B-B14F-4D97-AF65-F5344CB8AC3E}">
        <p14:creationId xmlns:p14="http://schemas.microsoft.com/office/powerpoint/2010/main" val="378736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228600" y="914400"/>
            <a:ext cx="8686800" cy="5410199"/>
          </a:xfrm>
        </p:spPr>
        <p:txBody>
          <a:bodyPr>
            <a:normAutofit/>
          </a:bodyPr>
          <a:lstStyle/>
          <a:p>
            <a:pPr algn="just"/>
            <a:r>
              <a:rPr lang="en-US" sz="2200" b="1" dirty="0"/>
              <a:t>PO1</a:t>
            </a:r>
            <a:r>
              <a:rPr lang="en-US" sz="2200" dirty="0"/>
              <a:t>: Engineering Knowledge </a:t>
            </a:r>
          </a:p>
          <a:p>
            <a:pPr algn="just"/>
            <a:r>
              <a:rPr lang="en-US" sz="2200" b="1" dirty="0"/>
              <a:t>PO2</a:t>
            </a:r>
            <a:r>
              <a:rPr lang="en-US" sz="2200" dirty="0"/>
              <a:t>: Problem Analysis </a:t>
            </a:r>
          </a:p>
          <a:p>
            <a:pPr algn="just"/>
            <a:r>
              <a:rPr lang="en-US" sz="2200" b="1" dirty="0"/>
              <a:t>PO3</a:t>
            </a:r>
            <a:r>
              <a:rPr lang="en-US" sz="2200" dirty="0"/>
              <a:t>: Design/Development of solutions </a:t>
            </a:r>
          </a:p>
          <a:p>
            <a:pPr algn="just"/>
            <a:r>
              <a:rPr lang="en-US" sz="2200" b="1" dirty="0"/>
              <a:t>PO4</a:t>
            </a:r>
            <a:r>
              <a:rPr lang="en-US" sz="2200" dirty="0"/>
              <a:t>: Conduct Investigations of complex problems </a:t>
            </a:r>
          </a:p>
          <a:p>
            <a:pPr algn="just"/>
            <a:r>
              <a:rPr lang="en-US" sz="2200" b="1" dirty="0"/>
              <a:t>PO5</a:t>
            </a:r>
            <a:r>
              <a:rPr lang="en-US" sz="2200" dirty="0"/>
              <a:t>: Modern tool usage </a:t>
            </a:r>
          </a:p>
          <a:p>
            <a:pPr algn="just"/>
            <a:r>
              <a:rPr lang="en-US" sz="2200" b="1" dirty="0"/>
              <a:t>PO6</a:t>
            </a:r>
            <a:r>
              <a:rPr lang="en-US" sz="2200" dirty="0"/>
              <a:t>: The engineer and society </a:t>
            </a:r>
          </a:p>
          <a:p>
            <a:pPr algn="just"/>
            <a:r>
              <a:rPr lang="en-US" sz="2200" b="1" dirty="0"/>
              <a:t>PO7</a:t>
            </a:r>
            <a:r>
              <a:rPr lang="en-US" sz="2200" dirty="0"/>
              <a:t>: Environment and sustainability </a:t>
            </a:r>
          </a:p>
          <a:p>
            <a:pPr algn="just"/>
            <a:r>
              <a:rPr lang="en-US" sz="2200" b="1" dirty="0"/>
              <a:t>PO8</a:t>
            </a:r>
            <a:r>
              <a:rPr lang="en-US" sz="2200" dirty="0"/>
              <a:t>: Ethics </a:t>
            </a:r>
          </a:p>
          <a:p>
            <a:pPr algn="just"/>
            <a:r>
              <a:rPr lang="en-US" sz="2200" b="1" dirty="0"/>
              <a:t>PO9</a:t>
            </a:r>
            <a:r>
              <a:rPr lang="en-US" sz="2200" dirty="0"/>
              <a:t>: Individual and team work</a:t>
            </a:r>
          </a:p>
          <a:p>
            <a:pPr algn="just"/>
            <a:r>
              <a:rPr lang="en-US" sz="2200" b="1" dirty="0"/>
              <a:t>PO10</a:t>
            </a:r>
            <a:r>
              <a:rPr lang="en-US" sz="2200" dirty="0"/>
              <a:t>: Communication </a:t>
            </a:r>
          </a:p>
          <a:p>
            <a:pPr algn="just"/>
            <a:r>
              <a:rPr lang="en-US" sz="2200" b="1" dirty="0"/>
              <a:t>PO11</a:t>
            </a:r>
            <a:r>
              <a:rPr lang="en-US" sz="2200" dirty="0"/>
              <a:t>: Project management and finance </a:t>
            </a:r>
          </a:p>
          <a:p>
            <a:pPr algn="just"/>
            <a:r>
              <a:rPr lang="en-US" sz="2200" b="1" dirty="0"/>
              <a:t>PO12</a:t>
            </a:r>
            <a:r>
              <a:rPr lang="en-US" sz="2200" dirty="0"/>
              <a:t>: Life-long learning</a:t>
            </a:r>
          </a:p>
          <a:p>
            <a:pPr algn="just" eaLnBrk="1" hangingPunct="1"/>
            <a:endParaRPr lang="en-US" dirty="0"/>
          </a:p>
        </p:txBody>
      </p:sp>
      <p:sp>
        <p:nvSpPr>
          <p:cNvPr id="4" name="Date Placeholder 3"/>
          <p:cNvSpPr>
            <a:spLocks noGrp="1"/>
          </p:cNvSpPr>
          <p:nvPr>
            <p:ph type="dt" sz="quarter" idx="10"/>
          </p:nvPr>
        </p:nvSpPr>
        <p:spPr/>
        <p:txBody>
          <a:bodyPr/>
          <a:lstStyle/>
          <a:p>
            <a:pPr>
              <a:defRPr/>
            </a:pPr>
            <a:fld id="{DA25ADB4-D581-4D68-832E-53AAB95A3A04}" type="datetime1">
              <a:rPr lang="en-IN" smtClean="0"/>
              <a:t>07-04-2025</a:t>
            </a:fld>
            <a:endParaRPr lang="en-US"/>
          </a:p>
        </p:txBody>
      </p:sp>
      <p:sp>
        <p:nvSpPr>
          <p:cNvPr id="6" name="Slide Number Placeholder 5"/>
          <p:cNvSpPr>
            <a:spLocks noGrp="1"/>
          </p:cNvSpPr>
          <p:nvPr>
            <p:ph type="sldNum" sz="quarter" idx="12"/>
          </p:nvPr>
        </p:nvSpPr>
        <p:spPr/>
        <p:txBody>
          <a:bodyPr/>
          <a:lstStyle/>
          <a:p>
            <a:pPr>
              <a:defRPr/>
            </a:pPr>
            <a:fld id="{1D556D34-6B30-4C79-8893-6DB58EC2895D}" type="slidenum">
              <a:rPr lang="en-US"/>
              <a:pPr>
                <a:defRPr/>
              </a:pPr>
              <a:t>10</a:t>
            </a:fld>
            <a:endParaRPr lang="en-US"/>
          </a:p>
        </p:txBody>
      </p:sp>
      <p:sp>
        <p:nvSpPr>
          <p:cNvPr id="7" name="Title 1"/>
          <p:cNvSpPr txBox="1">
            <a:spLocks/>
          </p:cNvSpPr>
          <p:nvPr/>
        </p:nvSpPr>
        <p:spPr>
          <a:xfrm>
            <a:off x="1371600" y="0"/>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Program Outcomes (PO)</a:t>
            </a:r>
          </a:p>
        </p:txBody>
      </p:sp>
      <p:sp>
        <p:nvSpPr>
          <p:cNvPr id="8" name="Footer Placeholder 12"/>
          <p:cNvSpPr>
            <a:spLocks noGrp="1"/>
          </p:cNvSpPr>
          <p:nvPr>
            <p:ph type="ftr" sz="quarter" idx="11"/>
          </p:nvPr>
        </p:nvSpPr>
        <p:spPr>
          <a:xfrm>
            <a:off x="2267744" y="6318736"/>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7800" y="65681"/>
            <a:ext cx="7543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Risk analysis </a:t>
            </a:r>
            <a:r>
              <a:rPr lang="en-US"/>
              <a:t>and </a:t>
            </a:r>
            <a:r>
              <a:rPr lang="en-IN" dirty="0"/>
              <a:t>management</a:t>
            </a:r>
            <a:endParaRPr lang="en-US" dirty="0"/>
          </a:p>
        </p:txBody>
      </p:sp>
      <p:sp>
        <p:nvSpPr>
          <p:cNvPr id="7" name="Date Placeholder 6"/>
          <p:cNvSpPr>
            <a:spLocks noGrp="1"/>
          </p:cNvSpPr>
          <p:nvPr>
            <p:ph type="dt" sz="half" idx="10"/>
          </p:nvPr>
        </p:nvSpPr>
        <p:spPr>
          <a:xfrm>
            <a:off x="114300" y="6386024"/>
            <a:ext cx="2133600" cy="365125"/>
          </a:xfrm>
        </p:spPr>
        <p:txBody>
          <a:bodyPr/>
          <a:lstStyle/>
          <a:p>
            <a:fld id="{1EF2CEAF-9575-4124-8619-D5D7D0C9CB50}" type="datetime1">
              <a:rPr lang="en-IN" smtClean="0"/>
              <a:t>07-04-2025</a:t>
            </a:fld>
            <a:endParaRPr lang="en-US" dirty="0"/>
          </a:p>
        </p:txBody>
      </p:sp>
      <p:sp>
        <p:nvSpPr>
          <p:cNvPr id="8" name="Footer Placeholder 7"/>
          <p:cNvSpPr>
            <a:spLocks noGrp="1"/>
          </p:cNvSpPr>
          <p:nvPr>
            <p:ph type="ftr" sz="quarter" idx="11"/>
          </p:nvPr>
        </p:nvSpPr>
        <p:spPr>
          <a:xfrm>
            <a:off x="2409517" y="6350263"/>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9" name="Slide Number Placeholder 8"/>
          <p:cNvSpPr>
            <a:spLocks noGrp="1"/>
          </p:cNvSpPr>
          <p:nvPr>
            <p:ph type="sldNum" sz="quarter" idx="12"/>
          </p:nvPr>
        </p:nvSpPr>
        <p:spPr>
          <a:xfrm>
            <a:off x="6609407" y="6386024"/>
            <a:ext cx="2133600" cy="365125"/>
          </a:xfrm>
        </p:spPr>
        <p:txBody>
          <a:bodyPr/>
          <a:lstStyle/>
          <a:p>
            <a:fld id="{BC80F912-1B13-4FF7-8F59-41A438E92ACD}" type="slidenum">
              <a:rPr lang="en-US" smtClean="0"/>
              <a:pPr/>
              <a:t>100</a:t>
            </a:fld>
            <a:endParaRPr lang="en-US" dirty="0"/>
          </a:p>
        </p:txBody>
      </p:sp>
      <p:sp>
        <p:nvSpPr>
          <p:cNvPr id="11" name="object 4"/>
          <p:cNvSpPr txBox="1"/>
          <p:nvPr/>
        </p:nvSpPr>
        <p:spPr>
          <a:xfrm>
            <a:off x="838201" y="1371600"/>
            <a:ext cx="6781800" cy="1972335"/>
          </a:xfrm>
          <a:prstGeom prst="rect">
            <a:avLst/>
          </a:prstGeom>
        </p:spPr>
        <p:txBody>
          <a:bodyPr vert="horz" wrap="square" lIns="0" tIns="218440" rIns="0" bIns="0" rtlCol="0">
            <a:spAutoFit/>
          </a:bodyPr>
          <a:lstStyle/>
          <a:p>
            <a:pPr marL="533400" indent="-521334">
              <a:lnSpc>
                <a:spcPct val="100000"/>
              </a:lnSpc>
              <a:spcBef>
                <a:spcPts val="1720"/>
              </a:spcBef>
              <a:buChar char="•"/>
              <a:tabLst>
                <a:tab pos="533400" algn="l"/>
                <a:tab pos="534035" algn="l"/>
              </a:tabLst>
            </a:pPr>
            <a:r>
              <a:rPr sz="2200" spc="-5" dirty="0">
                <a:solidFill>
                  <a:srgbClr val="A50020"/>
                </a:solidFill>
                <a:latin typeface="+mj-lt"/>
                <a:cs typeface="Times New Roman"/>
              </a:rPr>
              <a:t>Inadequate</a:t>
            </a:r>
            <a:r>
              <a:rPr sz="2200" spc="-55" dirty="0">
                <a:solidFill>
                  <a:srgbClr val="A50020"/>
                </a:solidFill>
                <a:latin typeface="+mj-lt"/>
                <a:cs typeface="Times New Roman"/>
              </a:rPr>
              <a:t> </a:t>
            </a:r>
            <a:r>
              <a:rPr sz="2200" spc="-5" dirty="0">
                <a:solidFill>
                  <a:srgbClr val="A50020"/>
                </a:solidFill>
                <a:latin typeface="+mj-lt"/>
                <a:cs typeface="Times New Roman"/>
              </a:rPr>
              <a:t>training</a:t>
            </a:r>
            <a:endParaRPr sz="2200" dirty="0">
              <a:latin typeface="+mj-lt"/>
              <a:cs typeface="Times New Roman"/>
            </a:endParaRPr>
          </a:p>
          <a:p>
            <a:pPr marL="533400" marR="5080" indent="-521334">
              <a:lnSpc>
                <a:spcPct val="100000"/>
              </a:lnSpc>
              <a:spcBef>
                <a:spcPts val="1620"/>
              </a:spcBef>
              <a:buChar char="•"/>
              <a:tabLst>
                <a:tab pos="533400" algn="l"/>
                <a:tab pos="534035" algn="l"/>
                <a:tab pos="1537970" algn="l"/>
                <a:tab pos="3881754" algn="l"/>
                <a:tab pos="4511040" algn="l"/>
                <a:tab pos="6134100" algn="l"/>
                <a:tab pos="7243445" algn="l"/>
              </a:tabLst>
            </a:pPr>
            <a:r>
              <a:rPr sz="2200" spc="-5" dirty="0">
                <a:solidFill>
                  <a:srgbClr val="0000CC"/>
                </a:solidFill>
                <a:latin typeface="+mj-lt"/>
                <a:cs typeface="Times New Roman"/>
              </a:rPr>
              <a:t>Poor	un</a:t>
            </a:r>
            <a:r>
              <a:rPr sz="2200" spc="-15" dirty="0">
                <a:solidFill>
                  <a:srgbClr val="0000CC"/>
                </a:solidFill>
                <a:latin typeface="+mj-lt"/>
                <a:cs typeface="Times New Roman"/>
              </a:rPr>
              <a:t>de</a:t>
            </a:r>
            <a:r>
              <a:rPr sz="2200" spc="-5" dirty="0">
                <a:solidFill>
                  <a:srgbClr val="0000CC"/>
                </a:solidFill>
                <a:latin typeface="+mj-lt"/>
                <a:cs typeface="Times New Roman"/>
              </a:rPr>
              <a:t>rs</a:t>
            </a:r>
            <a:r>
              <a:rPr sz="2200" dirty="0">
                <a:solidFill>
                  <a:srgbClr val="0000CC"/>
                </a:solidFill>
                <a:latin typeface="+mj-lt"/>
                <a:cs typeface="Times New Roman"/>
              </a:rPr>
              <a:t>t</a:t>
            </a:r>
            <a:r>
              <a:rPr sz="2200" spc="-15" dirty="0">
                <a:solidFill>
                  <a:srgbClr val="0000CC"/>
                </a:solidFill>
                <a:latin typeface="+mj-lt"/>
                <a:cs typeface="Times New Roman"/>
              </a:rPr>
              <a:t>a</a:t>
            </a:r>
            <a:r>
              <a:rPr sz="2200" spc="-5" dirty="0">
                <a:solidFill>
                  <a:srgbClr val="0000CC"/>
                </a:solidFill>
                <a:latin typeface="+mj-lt"/>
                <a:cs typeface="Times New Roman"/>
              </a:rPr>
              <a:t>n</a:t>
            </a:r>
            <a:r>
              <a:rPr sz="2200" spc="-15" dirty="0">
                <a:solidFill>
                  <a:srgbClr val="0000CC"/>
                </a:solidFill>
                <a:latin typeface="+mj-lt"/>
                <a:cs typeface="Times New Roman"/>
              </a:rPr>
              <a:t>d</a:t>
            </a:r>
            <a:r>
              <a:rPr sz="2200" dirty="0">
                <a:solidFill>
                  <a:srgbClr val="0000CC"/>
                </a:solidFill>
                <a:latin typeface="+mj-lt"/>
                <a:cs typeface="Times New Roman"/>
              </a:rPr>
              <a:t>i</a:t>
            </a:r>
            <a:r>
              <a:rPr sz="2200" spc="-5" dirty="0">
                <a:solidFill>
                  <a:srgbClr val="0000CC"/>
                </a:solidFill>
                <a:latin typeface="+mj-lt"/>
                <a:cs typeface="Times New Roman"/>
              </a:rPr>
              <a:t>ng</a:t>
            </a:r>
            <a:r>
              <a:rPr sz="2200" dirty="0">
                <a:solidFill>
                  <a:srgbClr val="0000CC"/>
                </a:solidFill>
                <a:latin typeface="+mj-lt"/>
                <a:cs typeface="Times New Roman"/>
              </a:rPr>
              <a:t>	</a:t>
            </a:r>
            <a:r>
              <a:rPr sz="2200" spc="-5" dirty="0">
                <a:solidFill>
                  <a:srgbClr val="0000CC"/>
                </a:solidFill>
                <a:latin typeface="+mj-lt"/>
                <a:cs typeface="Times New Roman"/>
              </a:rPr>
              <a:t>of</a:t>
            </a:r>
            <a:r>
              <a:rPr sz="2200" dirty="0">
                <a:solidFill>
                  <a:srgbClr val="0000CC"/>
                </a:solidFill>
                <a:latin typeface="+mj-lt"/>
                <a:cs typeface="Times New Roman"/>
              </a:rPr>
              <a:t>	</a:t>
            </a:r>
            <a:r>
              <a:rPr sz="2200" spc="-10" dirty="0">
                <a:solidFill>
                  <a:srgbClr val="0000CC"/>
                </a:solidFill>
                <a:latin typeface="+mj-lt"/>
                <a:cs typeface="Times New Roman"/>
              </a:rPr>
              <a:t>m</a:t>
            </a:r>
            <a:r>
              <a:rPr sz="2200" spc="-15" dirty="0">
                <a:solidFill>
                  <a:srgbClr val="0000CC"/>
                </a:solidFill>
                <a:latin typeface="+mj-lt"/>
                <a:cs typeface="Times New Roman"/>
              </a:rPr>
              <a:t>e</a:t>
            </a:r>
            <a:r>
              <a:rPr sz="2200" dirty="0">
                <a:solidFill>
                  <a:srgbClr val="0000CC"/>
                </a:solidFill>
                <a:latin typeface="+mj-lt"/>
                <a:cs typeface="Times New Roman"/>
              </a:rPr>
              <a:t>t</a:t>
            </a:r>
            <a:r>
              <a:rPr sz="2200" spc="-5" dirty="0">
                <a:solidFill>
                  <a:srgbClr val="0000CC"/>
                </a:solidFill>
                <a:latin typeface="+mj-lt"/>
                <a:cs typeface="Times New Roman"/>
              </a:rPr>
              <a:t>hods,</a:t>
            </a:r>
            <a:r>
              <a:rPr sz="2200" dirty="0">
                <a:solidFill>
                  <a:srgbClr val="0000CC"/>
                </a:solidFill>
                <a:latin typeface="+mj-lt"/>
                <a:cs typeface="Times New Roman"/>
              </a:rPr>
              <a:t>	t</a:t>
            </a:r>
            <a:r>
              <a:rPr sz="2200" spc="-5" dirty="0">
                <a:solidFill>
                  <a:srgbClr val="0000CC"/>
                </a:solidFill>
                <a:latin typeface="+mj-lt"/>
                <a:cs typeface="Times New Roman"/>
              </a:rPr>
              <a:t>o</a:t>
            </a:r>
            <a:r>
              <a:rPr sz="2200" spc="-15" dirty="0">
                <a:solidFill>
                  <a:srgbClr val="0000CC"/>
                </a:solidFill>
                <a:latin typeface="+mj-lt"/>
                <a:cs typeface="Times New Roman"/>
              </a:rPr>
              <a:t>o</a:t>
            </a:r>
            <a:r>
              <a:rPr sz="2200" dirty="0">
                <a:solidFill>
                  <a:srgbClr val="0000CC"/>
                </a:solidFill>
                <a:latin typeface="+mj-lt"/>
                <a:cs typeface="Times New Roman"/>
              </a:rPr>
              <a:t>l</a:t>
            </a:r>
            <a:r>
              <a:rPr sz="2200" spc="-5" dirty="0">
                <a:solidFill>
                  <a:srgbClr val="0000CC"/>
                </a:solidFill>
                <a:latin typeface="+mj-lt"/>
                <a:cs typeface="Times New Roman"/>
              </a:rPr>
              <a:t>s,</a:t>
            </a:r>
            <a:r>
              <a:rPr sz="2200" dirty="0">
                <a:solidFill>
                  <a:srgbClr val="0000CC"/>
                </a:solidFill>
                <a:latin typeface="+mj-lt"/>
                <a:cs typeface="Times New Roman"/>
              </a:rPr>
              <a:t>	</a:t>
            </a:r>
            <a:r>
              <a:rPr sz="2200" spc="-15" dirty="0">
                <a:solidFill>
                  <a:srgbClr val="0000CC"/>
                </a:solidFill>
                <a:latin typeface="+mj-lt"/>
                <a:cs typeface="Times New Roman"/>
              </a:rPr>
              <a:t>a</a:t>
            </a:r>
            <a:r>
              <a:rPr sz="2200" spc="-5" dirty="0">
                <a:solidFill>
                  <a:srgbClr val="0000CC"/>
                </a:solidFill>
                <a:latin typeface="+mj-lt"/>
                <a:cs typeface="Times New Roman"/>
              </a:rPr>
              <a:t>nd  techniques</a:t>
            </a:r>
            <a:endParaRPr sz="2200" dirty="0">
              <a:latin typeface="+mj-lt"/>
              <a:cs typeface="Times New Roman"/>
            </a:endParaRPr>
          </a:p>
          <a:p>
            <a:pPr marL="533400" indent="-521334">
              <a:lnSpc>
                <a:spcPct val="100000"/>
              </a:lnSpc>
              <a:spcBef>
                <a:spcPts val="1500"/>
              </a:spcBef>
              <a:buChar char="•"/>
              <a:tabLst>
                <a:tab pos="533400" algn="l"/>
                <a:tab pos="534035" algn="l"/>
              </a:tabLst>
            </a:pPr>
            <a:r>
              <a:rPr sz="2200" spc="-5" dirty="0">
                <a:latin typeface="+mj-lt"/>
                <a:cs typeface="Times New Roman"/>
              </a:rPr>
              <a:t>Inadequate</a:t>
            </a:r>
            <a:r>
              <a:rPr sz="2200" spc="-40" dirty="0">
                <a:latin typeface="+mj-lt"/>
                <a:cs typeface="Times New Roman"/>
              </a:rPr>
              <a:t> </a:t>
            </a:r>
            <a:r>
              <a:rPr sz="2200" spc="-5" dirty="0">
                <a:latin typeface="+mj-lt"/>
                <a:cs typeface="Times New Roman"/>
              </a:rPr>
              <a:t>application</a:t>
            </a:r>
            <a:r>
              <a:rPr sz="2200" spc="-10" dirty="0">
                <a:latin typeface="+mj-lt"/>
                <a:cs typeface="Times New Roman"/>
              </a:rPr>
              <a:t> domain</a:t>
            </a:r>
            <a:r>
              <a:rPr sz="2200" spc="-15" dirty="0">
                <a:latin typeface="+mj-lt"/>
                <a:cs typeface="Times New Roman"/>
              </a:rPr>
              <a:t> </a:t>
            </a:r>
            <a:r>
              <a:rPr sz="2200" spc="-5" dirty="0">
                <a:latin typeface="+mj-lt"/>
                <a:cs typeface="Times New Roman"/>
              </a:rPr>
              <a:t>experience</a:t>
            </a:r>
            <a:endParaRPr sz="2200" dirty="0">
              <a:latin typeface="+mj-lt"/>
              <a:cs typeface="Times New Roman"/>
            </a:endParaRPr>
          </a:p>
        </p:txBody>
      </p:sp>
      <p:sp>
        <p:nvSpPr>
          <p:cNvPr id="12" name="object 5"/>
          <p:cNvSpPr txBox="1"/>
          <p:nvPr/>
        </p:nvSpPr>
        <p:spPr>
          <a:xfrm>
            <a:off x="838200" y="3939805"/>
            <a:ext cx="7543800" cy="945772"/>
          </a:xfrm>
          <a:prstGeom prst="rect">
            <a:avLst/>
          </a:prstGeom>
        </p:spPr>
        <p:txBody>
          <a:bodyPr vert="horz" wrap="square" lIns="0" tIns="12065" rIns="0" bIns="0" rtlCol="0">
            <a:spAutoFit/>
          </a:bodyPr>
          <a:lstStyle/>
          <a:p>
            <a:pPr marL="533400" indent="-521334">
              <a:lnSpc>
                <a:spcPct val="100000"/>
              </a:lnSpc>
              <a:spcBef>
                <a:spcPts val="95"/>
              </a:spcBef>
              <a:buChar char="•"/>
              <a:tabLst>
                <a:tab pos="533400" algn="l"/>
                <a:tab pos="534035" algn="l"/>
              </a:tabLst>
            </a:pPr>
            <a:r>
              <a:rPr sz="2200" spc="-5" dirty="0">
                <a:solidFill>
                  <a:srgbClr val="653200"/>
                </a:solidFill>
                <a:latin typeface="+mj-lt"/>
                <a:cs typeface="Times New Roman"/>
              </a:rPr>
              <a:t>New</a:t>
            </a:r>
            <a:r>
              <a:rPr sz="2200" spc="-35" dirty="0">
                <a:solidFill>
                  <a:srgbClr val="653200"/>
                </a:solidFill>
                <a:latin typeface="+mj-lt"/>
                <a:cs typeface="Times New Roman"/>
              </a:rPr>
              <a:t> </a:t>
            </a:r>
            <a:r>
              <a:rPr sz="2200" spc="-5" dirty="0">
                <a:solidFill>
                  <a:srgbClr val="653200"/>
                </a:solidFill>
                <a:latin typeface="+mj-lt"/>
                <a:cs typeface="Times New Roman"/>
              </a:rPr>
              <a:t>Technologies</a:t>
            </a:r>
            <a:endParaRPr sz="2200" dirty="0">
              <a:latin typeface="+mj-lt"/>
              <a:cs typeface="Times New Roman"/>
            </a:endParaRPr>
          </a:p>
          <a:p>
            <a:pPr marL="533400" marR="5080" indent="-521334">
              <a:spcBef>
                <a:spcPts val="2039"/>
              </a:spcBef>
              <a:buFontTx/>
              <a:buChar char="•"/>
              <a:tabLst>
                <a:tab pos="533400" algn="l"/>
                <a:tab pos="534035" algn="l"/>
                <a:tab pos="2478405" algn="l"/>
              </a:tabLst>
            </a:pPr>
            <a:r>
              <a:rPr sz="2200" spc="-5" dirty="0">
                <a:solidFill>
                  <a:srgbClr val="A50020"/>
                </a:solidFill>
                <a:latin typeface="+mj-lt"/>
                <a:cs typeface="Times New Roman"/>
              </a:rPr>
              <a:t>In</a:t>
            </a:r>
            <a:r>
              <a:rPr sz="2200" spc="-15" dirty="0">
                <a:solidFill>
                  <a:srgbClr val="A50020"/>
                </a:solidFill>
                <a:latin typeface="+mj-lt"/>
                <a:cs typeface="Times New Roman"/>
              </a:rPr>
              <a:t>e</a:t>
            </a:r>
            <a:r>
              <a:rPr sz="2200" spc="-5" dirty="0">
                <a:solidFill>
                  <a:srgbClr val="A50020"/>
                </a:solidFill>
                <a:latin typeface="+mj-lt"/>
                <a:cs typeface="Times New Roman"/>
              </a:rPr>
              <a:t>ff</a:t>
            </a:r>
            <a:r>
              <a:rPr sz="2200" spc="-15" dirty="0">
                <a:solidFill>
                  <a:srgbClr val="A50020"/>
                </a:solidFill>
                <a:latin typeface="+mj-lt"/>
                <a:cs typeface="Times New Roman"/>
              </a:rPr>
              <a:t>ec</a:t>
            </a:r>
            <a:r>
              <a:rPr sz="2200" dirty="0">
                <a:solidFill>
                  <a:srgbClr val="A50020"/>
                </a:solidFill>
                <a:latin typeface="+mj-lt"/>
                <a:cs typeface="Times New Roman"/>
              </a:rPr>
              <a:t>ti</a:t>
            </a:r>
            <a:r>
              <a:rPr sz="2200" spc="-5" dirty="0">
                <a:solidFill>
                  <a:srgbClr val="A50020"/>
                </a:solidFill>
                <a:latin typeface="+mj-lt"/>
                <a:cs typeface="Times New Roman"/>
              </a:rPr>
              <a:t>v</a:t>
            </a:r>
            <a:r>
              <a:rPr sz="2200" spc="-25" dirty="0">
                <a:solidFill>
                  <a:srgbClr val="A50020"/>
                </a:solidFill>
                <a:latin typeface="+mj-lt"/>
                <a:cs typeface="Times New Roman"/>
              </a:rPr>
              <a:t>e</a:t>
            </a:r>
            <a:r>
              <a:rPr sz="2200" spc="-5" dirty="0">
                <a:solidFill>
                  <a:srgbClr val="A50020"/>
                </a:solidFill>
                <a:latin typeface="+mj-lt"/>
                <a:cs typeface="Times New Roman"/>
              </a:rPr>
              <a:t>,</a:t>
            </a:r>
            <a:r>
              <a:rPr lang="en-IN" sz="2200" dirty="0">
                <a:solidFill>
                  <a:srgbClr val="A50020"/>
                </a:solidFill>
                <a:latin typeface="+mj-lt"/>
                <a:cs typeface="Times New Roman"/>
              </a:rPr>
              <a:t> </a:t>
            </a:r>
            <a:r>
              <a:rPr sz="2200" spc="-5" dirty="0">
                <a:solidFill>
                  <a:srgbClr val="A50020"/>
                </a:solidFill>
                <a:latin typeface="+mj-lt"/>
                <a:cs typeface="Times New Roman"/>
              </a:rPr>
              <a:t>poor</a:t>
            </a:r>
            <a:r>
              <a:rPr sz="2200" dirty="0">
                <a:solidFill>
                  <a:srgbClr val="A50020"/>
                </a:solidFill>
                <a:latin typeface="+mj-lt"/>
                <a:cs typeface="Times New Roman"/>
              </a:rPr>
              <a:t>l</a:t>
            </a:r>
            <a:r>
              <a:rPr sz="2200" spc="-5" dirty="0">
                <a:solidFill>
                  <a:srgbClr val="A50020"/>
                </a:solidFill>
                <a:latin typeface="+mj-lt"/>
                <a:cs typeface="Times New Roman"/>
              </a:rPr>
              <a:t>y</a:t>
            </a:r>
            <a:r>
              <a:rPr lang="en-IN" sz="2200" spc="-5" dirty="0">
                <a:solidFill>
                  <a:srgbClr val="A50020"/>
                </a:solidFill>
                <a:latin typeface="+mj-lt"/>
                <a:cs typeface="Times New Roman"/>
              </a:rPr>
              <a:t> </a:t>
            </a:r>
            <a:r>
              <a:rPr lang="en-IN" sz="2200" spc="-5" dirty="0">
                <a:solidFill>
                  <a:srgbClr val="A50020"/>
                </a:solidFill>
                <a:cs typeface="Times New Roman"/>
              </a:rPr>
              <a:t>documented or </a:t>
            </a:r>
            <a:r>
              <a:rPr lang="en-IN" sz="2200" spc="-10" dirty="0">
                <a:solidFill>
                  <a:srgbClr val="A50020"/>
                </a:solidFill>
                <a:cs typeface="Times New Roman"/>
              </a:rPr>
              <a:t>neglected</a:t>
            </a:r>
            <a:r>
              <a:rPr lang="en-IN" sz="2200" dirty="0">
                <a:cs typeface="Times New Roman"/>
              </a:rPr>
              <a:t> </a:t>
            </a:r>
            <a:r>
              <a:rPr sz="2200" spc="-5" dirty="0">
                <a:solidFill>
                  <a:srgbClr val="A50020"/>
                </a:solidFill>
                <a:latin typeface="+mj-lt"/>
                <a:cs typeface="Times New Roman"/>
              </a:rPr>
              <a:t>processes</a:t>
            </a:r>
            <a:endParaRPr sz="2200" dirty="0">
              <a:latin typeface="+mj-lt"/>
              <a:cs typeface="Times New Roman"/>
            </a:endParaRPr>
          </a:p>
        </p:txBody>
      </p:sp>
      <p:sp>
        <p:nvSpPr>
          <p:cNvPr id="15" name="object 3"/>
          <p:cNvSpPr txBox="1"/>
          <p:nvPr/>
        </p:nvSpPr>
        <p:spPr>
          <a:xfrm>
            <a:off x="1024582" y="1109779"/>
            <a:ext cx="2769870" cy="350737"/>
          </a:xfrm>
          <a:prstGeom prst="rect">
            <a:avLst/>
          </a:prstGeom>
        </p:spPr>
        <p:txBody>
          <a:bodyPr vert="horz" wrap="square" lIns="0" tIns="12065" rIns="0" bIns="0" rtlCol="0">
            <a:spAutoFit/>
          </a:bodyPr>
          <a:lstStyle/>
          <a:p>
            <a:pPr marL="12700">
              <a:lnSpc>
                <a:spcPct val="100000"/>
              </a:lnSpc>
              <a:spcBef>
                <a:spcPts val="95"/>
              </a:spcBef>
            </a:pPr>
            <a:r>
              <a:rPr lang="en-IN" sz="2200" spc="-10" dirty="0">
                <a:latin typeface="+mj-lt"/>
                <a:cs typeface="Times New Roman"/>
              </a:rPr>
              <a:t>4. </a:t>
            </a:r>
            <a:r>
              <a:rPr sz="2200" spc="-10" dirty="0">
                <a:latin typeface="+mj-lt"/>
                <a:cs typeface="Times New Roman"/>
              </a:rPr>
              <a:t>Lack</a:t>
            </a:r>
            <a:r>
              <a:rPr sz="2200" spc="-30" dirty="0">
                <a:latin typeface="+mj-lt"/>
                <a:cs typeface="Times New Roman"/>
              </a:rPr>
              <a:t> </a:t>
            </a:r>
            <a:r>
              <a:rPr sz="2200" spc="-5" dirty="0">
                <a:latin typeface="+mj-lt"/>
                <a:cs typeface="Times New Roman"/>
              </a:rPr>
              <a:t>of</a:t>
            </a:r>
            <a:r>
              <a:rPr sz="2200" spc="-25" dirty="0">
                <a:latin typeface="+mj-lt"/>
                <a:cs typeface="Times New Roman"/>
              </a:rPr>
              <a:t> </a:t>
            </a:r>
            <a:r>
              <a:rPr sz="2200" spc="-5" dirty="0">
                <a:latin typeface="+mj-lt"/>
                <a:cs typeface="Times New Roman"/>
              </a:rPr>
              <a:t>knowledge</a:t>
            </a:r>
            <a:endParaRPr sz="2200" dirty="0">
              <a:latin typeface="+mj-lt"/>
              <a:cs typeface="Times New Roman"/>
            </a:endParaRPr>
          </a:p>
        </p:txBody>
      </p:sp>
    </p:spTree>
    <p:extLst>
      <p:ext uri="{BB962C8B-B14F-4D97-AF65-F5344CB8AC3E}">
        <p14:creationId xmlns:p14="http://schemas.microsoft.com/office/powerpoint/2010/main" val="14477205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3490" y="65681"/>
            <a:ext cx="7468109"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Risk analysis </a:t>
            </a:r>
            <a:r>
              <a:rPr lang="en-US"/>
              <a:t>and </a:t>
            </a:r>
            <a:r>
              <a:rPr lang="en-IN" dirty="0"/>
              <a:t>management</a:t>
            </a:r>
            <a:endParaRPr lang="en-US" dirty="0"/>
          </a:p>
        </p:txBody>
      </p:sp>
      <p:sp>
        <p:nvSpPr>
          <p:cNvPr id="7" name="Date Placeholder 6"/>
          <p:cNvSpPr>
            <a:spLocks noGrp="1"/>
          </p:cNvSpPr>
          <p:nvPr>
            <p:ph type="dt" sz="half" idx="10"/>
          </p:nvPr>
        </p:nvSpPr>
        <p:spPr>
          <a:xfrm>
            <a:off x="114300" y="6386024"/>
            <a:ext cx="2133600" cy="365125"/>
          </a:xfrm>
        </p:spPr>
        <p:txBody>
          <a:bodyPr/>
          <a:lstStyle/>
          <a:p>
            <a:fld id="{9B8A5A49-74F9-4C84-8888-AC498CB1866A}" type="datetime1">
              <a:rPr lang="en-IN" smtClean="0"/>
              <a:t>07-04-2025</a:t>
            </a:fld>
            <a:endParaRPr lang="en-US" dirty="0"/>
          </a:p>
        </p:txBody>
      </p:sp>
      <p:sp>
        <p:nvSpPr>
          <p:cNvPr id="8" name="Footer Placeholder 7"/>
          <p:cNvSpPr>
            <a:spLocks noGrp="1"/>
          </p:cNvSpPr>
          <p:nvPr>
            <p:ph type="ftr" sz="quarter" idx="11"/>
          </p:nvPr>
        </p:nvSpPr>
        <p:spPr>
          <a:xfrm>
            <a:off x="2409517" y="6350263"/>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9" name="Slide Number Placeholder 8"/>
          <p:cNvSpPr>
            <a:spLocks noGrp="1"/>
          </p:cNvSpPr>
          <p:nvPr>
            <p:ph type="sldNum" sz="quarter" idx="12"/>
          </p:nvPr>
        </p:nvSpPr>
        <p:spPr>
          <a:xfrm>
            <a:off x="6609407" y="6386024"/>
            <a:ext cx="2133600" cy="365125"/>
          </a:xfrm>
        </p:spPr>
        <p:txBody>
          <a:bodyPr/>
          <a:lstStyle/>
          <a:p>
            <a:fld id="{BC80F912-1B13-4FF7-8F59-41A438E92ACD}" type="slidenum">
              <a:rPr lang="en-US" smtClean="0"/>
              <a:pPr/>
              <a:t>101</a:t>
            </a:fld>
            <a:endParaRPr lang="en-US" dirty="0"/>
          </a:p>
        </p:txBody>
      </p:sp>
      <p:sp>
        <p:nvSpPr>
          <p:cNvPr id="10" name="object 2"/>
          <p:cNvSpPr txBox="1"/>
          <p:nvPr/>
        </p:nvSpPr>
        <p:spPr>
          <a:xfrm>
            <a:off x="840739" y="1676400"/>
            <a:ext cx="292735" cy="350737"/>
          </a:xfrm>
          <a:prstGeom prst="rect">
            <a:avLst/>
          </a:prstGeom>
        </p:spPr>
        <p:txBody>
          <a:bodyPr vert="horz" wrap="square" lIns="0" tIns="12065" rIns="0" bIns="0" rtlCol="0">
            <a:spAutoFit/>
          </a:bodyPr>
          <a:lstStyle/>
          <a:p>
            <a:pPr marL="12700">
              <a:lnSpc>
                <a:spcPct val="100000"/>
              </a:lnSpc>
              <a:spcBef>
                <a:spcPts val="95"/>
              </a:spcBef>
            </a:pPr>
            <a:r>
              <a:rPr sz="2200" spc="-5" dirty="0">
                <a:latin typeface="+mj-lt"/>
                <a:cs typeface="Times New Roman"/>
              </a:rPr>
              <a:t>5.</a:t>
            </a:r>
            <a:endParaRPr sz="2200" dirty="0">
              <a:latin typeface="+mj-lt"/>
              <a:cs typeface="Times New Roman"/>
            </a:endParaRPr>
          </a:p>
        </p:txBody>
      </p:sp>
      <p:sp>
        <p:nvSpPr>
          <p:cNvPr id="13" name="object 3"/>
          <p:cNvSpPr txBox="1"/>
          <p:nvPr/>
        </p:nvSpPr>
        <p:spPr>
          <a:xfrm>
            <a:off x="1755140" y="1676400"/>
            <a:ext cx="2986405" cy="350737"/>
          </a:xfrm>
          <a:prstGeom prst="rect">
            <a:avLst/>
          </a:prstGeom>
        </p:spPr>
        <p:txBody>
          <a:bodyPr vert="horz" wrap="square" lIns="0" tIns="12065" rIns="0" bIns="0" rtlCol="0">
            <a:spAutoFit/>
          </a:bodyPr>
          <a:lstStyle/>
          <a:p>
            <a:pPr marL="12700">
              <a:lnSpc>
                <a:spcPct val="100000"/>
              </a:lnSpc>
              <a:spcBef>
                <a:spcPts val="95"/>
              </a:spcBef>
            </a:pPr>
            <a:r>
              <a:rPr sz="2200" spc="-5" dirty="0">
                <a:latin typeface="+mj-lt"/>
                <a:cs typeface="Times New Roman"/>
              </a:rPr>
              <a:t>Other</a:t>
            </a:r>
            <a:r>
              <a:rPr sz="2200" spc="-35" dirty="0">
                <a:latin typeface="+mj-lt"/>
                <a:cs typeface="Times New Roman"/>
              </a:rPr>
              <a:t> </a:t>
            </a:r>
            <a:r>
              <a:rPr sz="2200" spc="-5" dirty="0">
                <a:latin typeface="+mj-lt"/>
                <a:cs typeface="Times New Roman"/>
              </a:rPr>
              <a:t>risk</a:t>
            </a:r>
            <a:r>
              <a:rPr sz="2200" spc="-30" dirty="0">
                <a:latin typeface="+mj-lt"/>
                <a:cs typeface="Times New Roman"/>
              </a:rPr>
              <a:t> </a:t>
            </a:r>
            <a:r>
              <a:rPr sz="2200" spc="-5" dirty="0">
                <a:latin typeface="+mj-lt"/>
                <a:cs typeface="Times New Roman"/>
              </a:rPr>
              <a:t>categories</a:t>
            </a:r>
            <a:endParaRPr sz="2200">
              <a:latin typeface="+mj-lt"/>
              <a:cs typeface="Times New Roman"/>
            </a:endParaRPr>
          </a:p>
        </p:txBody>
      </p:sp>
      <p:sp>
        <p:nvSpPr>
          <p:cNvPr id="14" name="object 4"/>
          <p:cNvSpPr txBox="1"/>
          <p:nvPr/>
        </p:nvSpPr>
        <p:spPr>
          <a:xfrm>
            <a:off x="1523491" y="2362199"/>
            <a:ext cx="6657975" cy="2135841"/>
          </a:xfrm>
          <a:prstGeom prst="rect">
            <a:avLst/>
          </a:prstGeom>
        </p:spPr>
        <p:txBody>
          <a:bodyPr vert="horz" wrap="square" lIns="0" tIns="12065" rIns="0" bIns="0" rtlCol="0">
            <a:spAutoFit/>
          </a:bodyPr>
          <a:lstStyle/>
          <a:p>
            <a:pPr marL="533400" indent="-521334">
              <a:lnSpc>
                <a:spcPct val="100000"/>
              </a:lnSpc>
              <a:spcBef>
                <a:spcPts val="95"/>
              </a:spcBef>
              <a:buChar char="•"/>
              <a:tabLst>
                <a:tab pos="533400" algn="l"/>
                <a:tab pos="534035" algn="l"/>
              </a:tabLst>
            </a:pPr>
            <a:r>
              <a:rPr sz="2200" spc="-5" dirty="0">
                <a:solidFill>
                  <a:srgbClr val="0000CC"/>
                </a:solidFill>
                <a:latin typeface="+mj-lt"/>
                <a:cs typeface="Times New Roman"/>
              </a:rPr>
              <a:t>Unavailability</a:t>
            </a:r>
            <a:r>
              <a:rPr sz="2200" spc="-10" dirty="0">
                <a:solidFill>
                  <a:srgbClr val="0000CC"/>
                </a:solidFill>
                <a:latin typeface="+mj-lt"/>
                <a:cs typeface="Times New Roman"/>
              </a:rPr>
              <a:t> </a:t>
            </a:r>
            <a:r>
              <a:rPr sz="2200" spc="-5" dirty="0">
                <a:solidFill>
                  <a:srgbClr val="0000CC"/>
                </a:solidFill>
                <a:latin typeface="+mj-lt"/>
                <a:cs typeface="Times New Roman"/>
              </a:rPr>
              <a:t>of adequate</a:t>
            </a:r>
            <a:r>
              <a:rPr sz="2200" spc="-20" dirty="0">
                <a:solidFill>
                  <a:srgbClr val="0000CC"/>
                </a:solidFill>
                <a:latin typeface="+mj-lt"/>
                <a:cs typeface="Times New Roman"/>
              </a:rPr>
              <a:t> </a:t>
            </a:r>
            <a:r>
              <a:rPr sz="2200" spc="-5" dirty="0">
                <a:solidFill>
                  <a:srgbClr val="0000CC"/>
                </a:solidFill>
                <a:latin typeface="+mj-lt"/>
                <a:cs typeface="Times New Roman"/>
              </a:rPr>
              <a:t>testing</a:t>
            </a:r>
            <a:r>
              <a:rPr sz="2200" spc="-10" dirty="0">
                <a:solidFill>
                  <a:srgbClr val="0000CC"/>
                </a:solidFill>
                <a:latin typeface="+mj-lt"/>
                <a:cs typeface="Times New Roman"/>
              </a:rPr>
              <a:t> facilities</a:t>
            </a:r>
            <a:endParaRPr sz="2200" dirty="0">
              <a:latin typeface="+mj-lt"/>
              <a:cs typeface="Times New Roman"/>
            </a:endParaRPr>
          </a:p>
          <a:p>
            <a:pPr marL="533400" indent="-521334">
              <a:lnSpc>
                <a:spcPct val="100000"/>
              </a:lnSpc>
              <a:spcBef>
                <a:spcPts val="2039"/>
              </a:spcBef>
              <a:buChar char="•"/>
              <a:tabLst>
                <a:tab pos="533400" algn="l"/>
                <a:tab pos="534035" algn="l"/>
              </a:tabLst>
            </a:pPr>
            <a:r>
              <a:rPr sz="2200" spc="-5" dirty="0">
                <a:solidFill>
                  <a:srgbClr val="A50020"/>
                </a:solidFill>
                <a:latin typeface="+mj-lt"/>
                <a:cs typeface="Times New Roman"/>
              </a:rPr>
              <a:t>Turnover</a:t>
            </a:r>
            <a:r>
              <a:rPr sz="2200" spc="-20" dirty="0">
                <a:solidFill>
                  <a:srgbClr val="A50020"/>
                </a:solidFill>
                <a:latin typeface="+mj-lt"/>
                <a:cs typeface="Times New Roman"/>
              </a:rPr>
              <a:t> </a:t>
            </a:r>
            <a:r>
              <a:rPr sz="2200" spc="-5" dirty="0">
                <a:solidFill>
                  <a:srgbClr val="A50020"/>
                </a:solidFill>
                <a:latin typeface="+mj-lt"/>
                <a:cs typeface="Times New Roman"/>
              </a:rPr>
              <a:t>of</a:t>
            </a:r>
            <a:r>
              <a:rPr sz="2200" spc="-15" dirty="0">
                <a:solidFill>
                  <a:srgbClr val="A50020"/>
                </a:solidFill>
                <a:latin typeface="+mj-lt"/>
                <a:cs typeface="Times New Roman"/>
              </a:rPr>
              <a:t> </a:t>
            </a:r>
            <a:r>
              <a:rPr sz="2200" spc="-5" dirty="0">
                <a:solidFill>
                  <a:srgbClr val="A50020"/>
                </a:solidFill>
                <a:latin typeface="+mj-lt"/>
                <a:cs typeface="Times New Roman"/>
              </a:rPr>
              <a:t>essential</a:t>
            </a:r>
            <a:r>
              <a:rPr sz="2200" spc="-20" dirty="0">
                <a:solidFill>
                  <a:srgbClr val="A50020"/>
                </a:solidFill>
                <a:latin typeface="+mj-lt"/>
                <a:cs typeface="Times New Roman"/>
              </a:rPr>
              <a:t> </a:t>
            </a:r>
            <a:r>
              <a:rPr sz="2200" spc="-5" dirty="0">
                <a:solidFill>
                  <a:srgbClr val="A50020"/>
                </a:solidFill>
                <a:latin typeface="+mj-lt"/>
                <a:cs typeface="Times New Roman"/>
              </a:rPr>
              <a:t>personnel</a:t>
            </a:r>
            <a:endParaRPr sz="2200" dirty="0">
              <a:latin typeface="+mj-lt"/>
              <a:cs typeface="Times New Roman"/>
            </a:endParaRPr>
          </a:p>
          <a:p>
            <a:pPr marL="533400" indent="-521334">
              <a:lnSpc>
                <a:spcPct val="100000"/>
              </a:lnSpc>
              <a:spcBef>
                <a:spcPts val="2039"/>
              </a:spcBef>
              <a:buChar char="•"/>
              <a:tabLst>
                <a:tab pos="533400" algn="l"/>
                <a:tab pos="534035" algn="l"/>
              </a:tabLst>
            </a:pPr>
            <a:r>
              <a:rPr sz="2200" spc="-5" dirty="0">
                <a:solidFill>
                  <a:srgbClr val="0000CC"/>
                </a:solidFill>
                <a:latin typeface="+mj-lt"/>
                <a:cs typeface="Times New Roman"/>
              </a:rPr>
              <a:t>Unachievable</a:t>
            </a:r>
            <a:r>
              <a:rPr sz="2200" spc="-25" dirty="0">
                <a:solidFill>
                  <a:srgbClr val="0000CC"/>
                </a:solidFill>
                <a:latin typeface="+mj-lt"/>
                <a:cs typeface="Times New Roman"/>
              </a:rPr>
              <a:t> </a:t>
            </a:r>
            <a:r>
              <a:rPr sz="2200" spc="-10" dirty="0">
                <a:solidFill>
                  <a:srgbClr val="0000CC"/>
                </a:solidFill>
                <a:latin typeface="+mj-lt"/>
                <a:cs typeface="Times New Roman"/>
              </a:rPr>
              <a:t>performance</a:t>
            </a:r>
            <a:r>
              <a:rPr sz="2200" spc="-5" dirty="0">
                <a:solidFill>
                  <a:srgbClr val="0000CC"/>
                </a:solidFill>
                <a:latin typeface="+mj-lt"/>
                <a:cs typeface="Times New Roman"/>
              </a:rPr>
              <a:t> requirements</a:t>
            </a:r>
            <a:endParaRPr sz="2200" dirty="0">
              <a:latin typeface="+mj-lt"/>
              <a:cs typeface="Times New Roman"/>
            </a:endParaRPr>
          </a:p>
          <a:p>
            <a:pPr marL="533400" indent="-521334">
              <a:lnSpc>
                <a:spcPct val="100000"/>
              </a:lnSpc>
              <a:spcBef>
                <a:spcPts val="2039"/>
              </a:spcBef>
              <a:buChar char="•"/>
              <a:tabLst>
                <a:tab pos="533400" algn="l"/>
                <a:tab pos="534035" algn="l"/>
              </a:tabLst>
            </a:pPr>
            <a:r>
              <a:rPr sz="2200" spc="-10" dirty="0">
                <a:solidFill>
                  <a:srgbClr val="A50020"/>
                </a:solidFill>
                <a:latin typeface="+mj-lt"/>
                <a:cs typeface="Times New Roman"/>
              </a:rPr>
              <a:t>Technical</a:t>
            </a:r>
            <a:r>
              <a:rPr sz="2200" spc="-5" dirty="0">
                <a:solidFill>
                  <a:srgbClr val="A50020"/>
                </a:solidFill>
                <a:latin typeface="+mj-lt"/>
                <a:cs typeface="Times New Roman"/>
              </a:rPr>
              <a:t> </a:t>
            </a:r>
            <a:r>
              <a:rPr sz="2200" spc="-10" dirty="0">
                <a:solidFill>
                  <a:srgbClr val="A50020"/>
                </a:solidFill>
                <a:latin typeface="+mj-lt"/>
                <a:cs typeface="Times New Roman"/>
              </a:rPr>
              <a:t>approaches</a:t>
            </a:r>
            <a:r>
              <a:rPr sz="2200" dirty="0">
                <a:solidFill>
                  <a:srgbClr val="A50020"/>
                </a:solidFill>
                <a:latin typeface="+mj-lt"/>
                <a:cs typeface="Times New Roman"/>
              </a:rPr>
              <a:t> </a:t>
            </a:r>
            <a:r>
              <a:rPr sz="2200" spc="-5" dirty="0">
                <a:solidFill>
                  <a:srgbClr val="A50020"/>
                </a:solidFill>
                <a:latin typeface="+mj-lt"/>
                <a:cs typeface="Times New Roman"/>
              </a:rPr>
              <a:t>that</a:t>
            </a:r>
            <a:r>
              <a:rPr sz="2200" dirty="0">
                <a:solidFill>
                  <a:srgbClr val="A50020"/>
                </a:solidFill>
                <a:latin typeface="+mj-lt"/>
                <a:cs typeface="Times New Roman"/>
              </a:rPr>
              <a:t> </a:t>
            </a:r>
            <a:r>
              <a:rPr sz="2200" spc="-15" dirty="0">
                <a:solidFill>
                  <a:srgbClr val="A50020"/>
                </a:solidFill>
                <a:latin typeface="+mj-lt"/>
                <a:cs typeface="Times New Roman"/>
              </a:rPr>
              <a:t>may</a:t>
            </a:r>
            <a:r>
              <a:rPr sz="2200" spc="15" dirty="0">
                <a:solidFill>
                  <a:srgbClr val="A50020"/>
                </a:solidFill>
                <a:latin typeface="+mj-lt"/>
                <a:cs typeface="Times New Roman"/>
              </a:rPr>
              <a:t> </a:t>
            </a:r>
            <a:r>
              <a:rPr sz="2200" spc="-5" dirty="0">
                <a:solidFill>
                  <a:srgbClr val="A50020"/>
                </a:solidFill>
                <a:latin typeface="+mj-lt"/>
                <a:cs typeface="Times New Roman"/>
              </a:rPr>
              <a:t>not work</a:t>
            </a:r>
            <a:endParaRPr sz="2200" dirty="0">
              <a:latin typeface="+mj-lt"/>
              <a:cs typeface="Times New Roman"/>
            </a:endParaRPr>
          </a:p>
        </p:txBody>
      </p:sp>
    </p:spTree>
    <p:extLst>
      <p:ext uri="{BB962C8B-B14F-4D97-AF65-F5344CB8AC3E}">
        <p14:creationId xmlns:p14="http://schemas.microsoft.com/office/powerpoint/2010/main" val="31091907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10600" cy="4267199"/>
          </a:xfrm>
        </p:spPr>
        <p:txBody>
          <a:bodyPr>
            <a:normAutofit fontScale="47500" lnSpcReduction="20000"/>
          </a:bodyPr>
          <a:lstStyle/>
          <a:p>
            <a:r>
              <a:rPr lang="en-US" dirty="0"/>
              <a:t>Project manager has to figure out Staff Estimation after the effort required to develop a software has been determined.</a:t>
            </a:r>
          </a:p>
          <a:p>
            <a:r>
              <a:rPr lang="en-US" dirty="0" err="1"/>
              <a:t>Norden</a:t>
            </a:r>
            <a:r>
              <a:rPr lang="en-US" dirty="0"/>
              <a:t> investigated the staffing pattern of R &amp; D project.</a:t>
            </a:r>
          </a:p>
          <a:p>
            <a:pPr marL="0" indent="0">
              <a:buNone/>
            </a:pPr>
            <a:endParaRPr lang="en-US" dirty="0"/>
          </a:p>
          <a:p>
            <a:pPr marL="0" indent="0">
              <a:buNone/>
            </a:pPr>
            <a:r>
              <a:rPr lang="en-US" b="1" dirty="0" err="1"/>
              <a:t>Norden</a:t>
            </a:r>
            <a:r>
              <a:rPr lang="en-US" b="1" dirty="0"/>
              <a:t> Estimation:</a:t>
            </a:r>
          </a:p>
          <a:p>
            <a:r>
              <a:rPr lang="en-US" dirty="0"/>
              <a:t>He studied the Staffing patterns of R &amp; D projects and proposed that Staffing level patterns can be approximated by the "Rayleigh Distribution Curve" which specifies that the relationship between applied effort and delivery time for software project. </a:t>
            </a:r>
          </a:p>
          <a:p>
            <a:r>
              <a:rPr lang="en-US" dirty="0"/>
              <a:t>It is also called Putnam- NORDEN-Rayleigh Curve or PNR curve.</a:t>
            </a:r>
          </a:p>
          <a:p>
            <a:r>
              <a:rPr lang="en-US" dirty="0"/>
              <a:t>He represented the Rayleigh Curve by this equation</a:t>
            </a:r>
          </a:p>
          <a:p>
            <a:pPr marL="0" indent="0">
              <a:buNone/>
            </a:pPr>
            <a:r>
              <a:rPr lang="en-US" b="1" dirty="0"/>
              <a:t>		</a:t>
            </a:r>
          </a:p>
          <a:p>
            <a:pPr marL="0" indent="0">
              <a:buNone/>
            </a:pPr>
            <a:endParaRPr lang="en-US" dirty="0"/>
          </a:p>
          <a:p>
            <a:pPr marL="0" indent="0">
              <a:buNone/>
            </a:pPr>
            <a:endParaRPr lang="en-US" dirty="0"/>
          </a:p>
          <a:p>
            <a:pPr marL="0" indent="0">
              <a:buNone/>
            </a:pPr>
            <a:endParaRPr lang="en-US" dirty="0"/>
          </a:p>
          <a:p>
            <a:pPr marL="0" indent="0">
              <a:buNone/>
            </a:pPr>
            <a:r>
              <a:rPr lang="en-US" dirty="0"/>
              <a:t>Here E is the effort required at time t.(engineers and staffs)</a:t>
            </a:r>
          </a:p>
          <a:p>
            <a:pPr marL="0" indent="0">
              <a:buNone/>
            </a:pPr>
            <a:r>
              <a:rPr lang="en-US" b="1" dirty="0"/>
              <a:t>K= Area under curve.</a:t>
            </a:r>
            <a:endParaRPr lang="en-US" dirty="0"/>
          </a:p>
          <a:p>
            <a:pPr marL="0" indent="0">
              <a:buNone/>
            </a:pPr>
            <a:r>
              <a:rPr lang="en-US" b="1" dirty="0"/>
              <a:t>t</a:t>
            </a:r>
            <a:r>
              <a:rPr lang="en-US" b="1" baseline="-25000" dirty="0"/>
              <a:t>d</a:t>
            </a:r>
            <a:r>
              <a:rPr lang="en-US" b="1" dirty="0"/>
              <a:t>= time at with the curve attains its maximum values.</a:t>
            </a:r>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FAB01FB-C9DE-4B2D-9D90-77DFBCBFD71A}" type="datetime1">
              <a:rPr lang="en-IN" smtClean="0"/>
              <a:t>07-04-2025</a:t>
            </a:fld>
            <a:endParaRPr lang="en-US"/>
          </a:p>
        </p:txBody>
      </p:sp>
      <p:sp>
        <p:nvSpPr>
          <p:cNvPr id="5" name="Footer Placeholder 4"/>
          <p:cNvSpPr>
            <a:spLocks noGrp="1"/>
          </p:cNvSpPr>
          <p:nvPr>
            <p:ph type="ftr" sz="quarter" idx="11"/>
          </p:nvPr>
        </p:nvSpPr>
        <p:spPr>
          <a:xfrm>
            <a:off x="1835696" y="6356350"/>
            <a:ext cx="576064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80F912-1B13-4FF7-8F59-41A438E92ACD}" type="slidenum">
              <a:rPr lang="en-US" smtClean="0"/>
              <a:pPr/>
              <a:t>102</a:t>
            </a:fld>
            <a:endParaRPr lang="en-US"/>
          </a:p>
        </p:txBody>
      </p:sp>
      <p:sp>
        <p:nvSpPr>
          <p:cNvPr id="7" name="Title 1"/>
          <p:cNvSpPr txBox="1">
            <a:spLocks/>
          </p:cNvSpPr>
          <p:nvPr/>
        </p:nvSpPr>
        <p:spPr>
          <a:xfrm>
            <a:off x="1447800" y="65681"/>
            <a:ext cx="7543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Staffing level Estimation: NORDEN WORK</a:t>
            </a:r>
          </a:p>
        </p:txBody>
      </p:sp>
      <p:pic>
        <p:nvPicPr>
          <p:cNvPr id="11" name="Picture 10"/>
          <p:cNvPicPr>
            <a:picLocks noChangeAspect="1"/>
          </p:cNvPicPr>
          <p:nvPr/>
        </p:nvPicPr>
        <p:blipFill>
          <a:blip r:embed="rId2"/>
          <a:stretch>
            <a:fillRect/>
          </a:stretch>
        </p:blipFill>
        <p:spPr>
          <a:xfrm>
            <a:off x="5694605" y="2636912"/>
            <a:ext cx="2985655" cy="2939040"/>
          </a:xfrm>
          <a:prstGeom prst="rect">
            <a:avLst/>
          </a:prstGeom>
        </p:spPr>
      </p:pic>
      <p:pic>
        <p:nvPicPr>
          <p:cNvPr id="2" name="Picture 1">
            <a:extLst>
              <a:ext uri="{FF2B5EF4-FFF2-40B4-BE49-F238E27FC236}">
                <a16:creationId xmlns:a16="http://schemas.microsoft.com/office/drawing/2014/main" id="{732965F8-44CB-48A9-8BAE-B64EB5E97490}"/>
              </a:ext>
            </a:extLst>
          </p:cNvPr>
          <p:cNvPicPr>
            <a:picLocks noChangeAspect="1"/>
          </p:cNvPicPr>
          <p:nvPr/>
        </p:nvPicPr>
        <p:blipFill>
          <a:blip r:embed="rId3"/>
          <a:stretch>
            <a:fillRect/>
          </a:stretch>
        </p:blipFill>
        <p:spPr>
          <a:xfrm>
            <a:off x="1835696" y="3140968"/>
            <a:ext cx="3312367" cy="819192"/>
          </a:xfrm>
          <a:prstGeom prst="rect">
            <a:avLst/>
          </a:prstGeom>
        </p:spPr>
      </p:pic>
    </p:spTree>
    <p:extLst>
      <p:ext uri="{BB962C8B-B14F-4D97-AF65-F5344CB8AC3E}">
        <p14:creationId xmlns:p14="http://schemas.microsoft.com/office/powerpoint/2010/main" val="338804530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sz="2800" dirty="0"/>
              <a:t>Putnam analyzed that characteristic of software development and staffing has some characteristics of R and D projects studied by </a:t>
            </a:r>
            <a:r>
              <a:rPr lang="en-US" sz="2800" dirty="0" err="1"/>
              <a:t>Norden</a:t>
            </a:r>
            <a:r>
              <a:rPr lang="en-US" sz="2800" dirty="0"/>
              <a:t> and Rayleigh </a:t>
            </a:r>
            <a:r>
              <a:rPr lang="en-US" sz="2800" dirty="0" err="1"/>
              <a:t>Norden</a:t>
            </a:r>
            <a:r>
              <a:rPr lang="en-US" sz="2800" dirty="0"/>
              <a:t> Curve can be used to Relate the Number of delivered lines of code to the effort and the time required to develop the project.</a:t>
            </a:r>
          </a:p>
          <a:p>
            <a:pPr marL="0" indent="0">
              <a:buNone/>
            </a:pPr>
            <a:r>
              <a:rPr lang="en-US" sz="2800" b="1" dirty="0"/>
              <a:t>			</a:t>
            </a:r>
          </a:p>
          <a:p>
            <a:pPr marL="0" indent="0">
              <a:buNone/>
            </a:pPr>
            <a:endParaRPr lang="en-US" sz="2800" b="1" dirty="0"/>
          </a:p>
          <a:p>
            <a:pPr marL="0" indent="0">
              <a:buNone/>
            </a:pPr>
            <a:endParaRPr lang="en-US" sz="2800" b="1" dirty="0"/>
          </a:p>
          <a:p>
            <a:pPr marL="0" indent="0">
              <a:buNone/>
            </a:pPr>
            <a:r>
              <a:rPr lang="en-US" sz="2800" b="1" dirty="0"/>
              <a:t>k= total effort expended in PM in product development.</a:t>
            </a:r>
            <a:endParaRPr lang="en-US" sz="2800" dirty="0"/>
          </a:p>
          <a:p>
            <a:pPr marL="0" indent="0">
              <a:buNone/>
            </a:pPr>
            <a:r>
              <a:rPr lang="en-US" sz="2800" b="1" dirty="0"/>
              <a:t>L= the product size in KLOC</a:t>
            </a:r>
            <a:endParaRPr lang="en-US" sz="2800" dirty="0"/>
          </a:p>
          <a:p>
            <a:pPr marL="0" indent="0">
              <a:buNone/>
            </a:pPr>
            <a:r>
              <a:rPr lang="en-US" sz="2800" b="1" dirty="0"/>
              <a:t>t</a:t>
            </a:r>
            <a:r>
              <a:rPr lang="en-US" sz="2800" b="1" baseline="-25000" dirty="0"/>
              <a:t>d</a:t>
            </a:r>
            <a:r>
              <a:rPr lang="en-US" sz="2800" b="1" dirty="0"/>
              <a:t>= time required to develop the software</a:t>
            </a:r>
            <a:endParaRPr lang="en-US" sz="2800" dirty="0"/>
          </a:p>
          <a:p>
            <a:pPr marL="0" indent="0">
              <a:buNone/>
            </a:pPr>
            <a:r>
              <a:rPr lang="en-US" sz="2800" b="1" dirty="0" err="1"/>
              <a:t>C</a:t>
            </a:r>
            <a:r>
              <a:rPr lang="en-US" sz="2800" b="1" baseline="-25000" dirty="0" err="1"/>
              <a:t>k</a:t>
            </a:r>
            <a:r>
              <a:rPr lang="en-US" sz="2800" b="1" baseline="-25000" dirty="0"/>
              <a:t> </a:t>
            </a:r>
            <a:r>
              <a:rPr lang="en-US" sz="2800" b="1" dirty="0"/>
              <a:t>= state of Technology constraints</a:t>
            </a:r>
            <a:endParaRPr lang="en-US" sz="2800" dirty="0"/>
          </a:p>
          <a:p>
            <a:pPr marL="0" indent="0">
              <a:buNone/>
            </a:pPr>
            <a:r>
              <a:rPr lang="en-US" sz="2800" b="1" dirty="0"/>
              <a:t>like C</a:t>
            </a:r>
            <a:r>
              <a:rPr lang="en-US" sz="2800" b="1" baseline="-25000" dirty="0"/>
              <a:t>k </a:t>
            </a:r>
            <a:r>
              <a:rPr lang="en-US" sz="2800" b="1" dirty="0"/>
              <a:t>=2(poor development environment)</a:t>
            </a:r>
            <a:endParaRPr lang="en-US" sz="2800" dirty="0"/>
          </a:p>
          <a:p>
            <a:pPr marL="0" indent="0">
              <a:buNone/>
            </a:pPr>
            <a:r>
              <a:rPr lang="en-US" sz="2800" b="1" dirty="0"/>
              <a:t>C</a:t>
            </a:r>
            <a:r>
              <a:rPr lang="en-US" sz="2800" b="1" baseline="-25000" dirty="0"/>
              <a:t>k </a:t>
            </a:r>
            <a:r>
              <a:rPr lang="en-US" sz="2800" b="1" dirty="0"/>
              <a:t>=8 (good software development environment)</a:t>
            </a:r>
            <a:endParaRPr lang="en-US" sz="2800" dirty="0"/>
          </a:p>
          <a:p>
            <a:pPr marL="0" indent="0">
              <a:buNone/>
            </a:pPr>
            <a:r>
              <a:rPr lang="en-US" sz="2800" b="1" dirty="0"/>
              <a:t>C</a:t>
            </a:r>
            <a:r>
              <a:rPr lang="en-US" sz="2800" b="1" baseline="-25000" dirty="0"/>
              <a:t>k </a:t>
            </a:r>
            <a:r>
              <a:rPr lang="en-US" sz="2800" b="1" dirty="0"/>
              <a:t>=11 (Excellent environment)</a:t>
            </a:r>
            <a:endParaRPr lang="en-US" sz="2800" dirty="0"/>
          </a:p>
          <a:p>
            <a:endParaRPr lang="en-US" dirty="0"/>
          </a:p>
        </p:txBody>
      </p:sp>
      <p:sp>
        <p:nvSpPr>
          <p:cNvPr id="4" name="Date Placeholder 3"/>
          <p:cNvSpPr>
            <a:spLocks noGrp="1"/>
          </p:cNvSpPr>
          <p:nvPr>
            <p:ph type="dt" sz="half" idx="10"/>
          </p:nvPr>
        </p:nvSpPr>
        <p:spPr/>
        <p:txBody>
          <a:bodyPr/>
          <a:lstStyle/>
          <a:p>
            <a:fld id="{33D28062-F844-40B7-BC57-DA5C5F75B696}" type="datetime1">
              <a:rPr lang="en-IN" smtClean="0"/>
              <a:t>07-04-2025</a:t>
            </a:fld>
            <a:endParaRPr lang="en-US"/>
          </a:p>
        </p:txBody>
      </p:sp>
      <p:sp>
        <p:nvSpPr>
          <p:cNvPr id="5" name="Footer Placeholder 4"/>
          <p:cNvSpPr>
            <a:spLocks noGrp="1"/>
          </p:cNvSpPr>
          <p:nvPr>
            <p:ph type="ftr" sz="quarter" idx="11"/>
          </p:nvPr>
        </p:nvSpPr>
        <p:spPr>
          <a:xfrm>
            <a:off x="1981200" y="6356350"/>
            <a:ext cx="5562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80F912-1B13-4FF7-8F59-41A438E92ACD}" type="slidenum">
              <a:rPr lang="en-US" smtClean="0"/>
              <a:pPr/>
              <a:t>103</a:t>
            </a:fld>
            <a:endParaRPr lang="en-US"/>
          </a:p>
        </p:txBody>
      </p:sp>
      <p:sp>
        <p:nvSpPr>
          <p:cNvPr id="7" name="Title 1"/>
          <p:cNvSpPr txBox="1">
            <a:spLocks/>
          </p:cNvSpPr>
          <p:nvPr/>
        </p:nvSpPr>
        <p:spPr>
          <a:xfrm>
            <a:off x="1447800" y="65681"/>
            <a:ext cx="7543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Staffing Level Estimation: Putnam's Work</a:t>
            </a:r>
          </a:p>
        </p:txBody>
      </p:sp>
      <p:pic>
        <p:nvPicPr>
          <p:cNvPr id="2" name="Picture 1">
            <a:extLst>
              <a:ext uri="{FF2B5EF4-FFF2-40B4-BE49-F238E27FC236}">
                <a16:creationId xmlns:a16="http://schemas.microsoft.com/office/drawing/2014/main" id="{1770ABD0-AB7A-4AA1-8C4F-D4DD21EDE991}"/>
              </a:ext>
            </a:extLst>
          </p:cNvPr>
          <p:cNvPicPr>
            <a:picLocks noChangeAspect="1"/>
          </p:cNvPicPr>
          <p:nvPr/>
        </p:nvPicPr>
        <p:blipFill>
          <a:blip r:embed="rId2"/>
          <a:stretch>
            <a:fillRect/>
          </a:stretch>
        </p:blipFill>
        <p:spPr>
          <a:xfrm>
            <a:off x="2843808" y="2420888"/>
            <a:ext cx="2592288" cy="996247"/>
          </a:xfrm>
          <a:prstGeom prst="rect">
            <a:avLst/>
          </a:prstGeom>
        </p:spPr>
      </p:pic>
    </p:spTree>
    <p:extLst>
      <p:ext uri="{BB962C8B-B14F-4D97-AF65-F5344CB8AC3E}">
        <p14:creationId xmlns:p14="http://schemas.microsoft.com/office/powerpoint/2010/main" val="34042759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7800" y="65681"/>
            <a:ext cx="7543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Risk analysis </a:t>
            </a:r>
            <a:r>
              <a:rPr lang="en-US"/>
              <a:t>and </a:t>
            </a:r>
            <a:r>
              <a:rPr lang="en-IN" dirty="0"/>
              <a:t>management</a:t>
            </a:r>
            <a:endParaRPr lang="en-US" dirty="0"/>
          </a:p>
        </p:txBody>
      </p:sp>
      <p:sp>
        <p:nvSpPr>
          <p:cNvPr id="7" name="Date Placeholder 6"/>
          <p:cNvSpPr>
            <a:spLocks noGrp="1"/>
          </p:cNvSpPr>
          <p:nvPr>
            <p:ph type="dt" sz="half" idx="10"/>
          </p:nvPr>
        </p:nvSpPr>
        <p:spPr>
          <a:xfrm>
            <a:off x="114300" y="6386024"/>
            <a:ext cx="2133600" cy="365125"/>
          </a:xfrm>
        </p:spPr>
        <p:txBody>
          <a:bodyPr/>
          <a:lstStyle/>
          <a:p>
            <a:fld id="{48D939B1-9CEF-4BF8-9286-185E456EA0B0}" type="datetime1">
              <a:rPr lang="en-IN" smtClean="0"/>
              <a:t>07-04-2025</a:t>
            </a:fld>
            <a:endParaRPr lang="en-US" dirty="0"/>
          </a:p>
        </p:txBody>
      </p:sp>
      <p:sp>
        <p:nvSpPr>
          <p:cNvPr id="8" name="Footer Placeholder 7"/>
          <p:cNvSpPr>
            <a:spLocks noGrp="1"/>
          </p:cNvSpPr>
          <p:nvPr>
            <p:ph type="ftr" sz="quarter" idx="11"/>
          </p:nvPr>
        </p:nvSpPr>
        <p:spPr>
          <a:xfrm>
            <a:off x="2409517" y="6350263"/>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9" name="Slide Number Placeholder 8"/>
          <p:cNvSpPr>
            <a:spLocks noGrp="1"/>
          </p:cNvSpPr>
          <p:nvPr>
            <p:ph type="sldNum" sz="quarter" idx="12"/>
          </p:nvPr>
        </p:nvSpPr>
        <p:spPr>
          <a:xfrm>
            <a:off x="6609407" y="6386024"/>
            <a:ext cx="2133600" cy="365125"/>
          </a:xfrm>
        </p:spPr>
        <p:txBody>
          <a:bodyPr/>
          <a:lstStyle/>
          <a:p>
            <a:fld id="{BC80F912-1B13-4FF7-8F59-41A438E92ACD}" type="slidenum">
              <a:rPr lang="en-US" smtClean="0"/>
              <a:pPr/>
              <a:t>104</a:t>
            </a:fld>
            <a:endParaRPr lang="en-US" dirty="0"/>
          </a:p>
        </p:txBody>
      </p:sp>
      <p:sp>
        <p:nvSpPr>
          <p:cNvPr id="11" name="object 2"/>
          <p:cNvSpPr txBox="1"/>
          <p:nvPr/>
        </p:nvSpPr>
        <p:spPr>
          <a:xfrm>
            <a:off x="228600" y="3030673"/>
            <a:ext cx="1984254" cy="677750"/>
          </a:xfrm>
          <a:prstGeom prst="rect">
            <a:avLst/>
          </a:prstGeom>
          <a:ln w="28574">
            <a:solidFill>
              <a:srgbClr val="653200"/>
            </a:solidFill>
          </a:ln>
        </p:spPr>
        <p:txBody>
          <a:bodyPr vert="horz" wrap="square" lIns="0" tIns="635" rIns="0" bIns="0" rtlCol="0">
            <a:spAutoFit/>
          </a:bodyPr>
          <a:lstStyle/>
          <a:p>
            <a:pPr marL="28575" marR="22860" indent="600075">
              <a:lnSpc>
                <a:spcPct val="100400"/>
              </a:lnSpc>
              <a:spcBef>
                <a:spcPts val="5"/>
              </a:spcBef>
            </a:pPr>
            <a:r>
              <a:rPr sz="2200" spc="-5" dirty="0">
                <a:solidFill>
                  <a:srgbClr val="0000CC"/>
                </a:solidFill>
                <a:cs typeface="Times New Roman"/>
              </a:rPr>
              <a:t>Risk </a:t>
            </a:r>
            <a:r>
              <a:rPr sz="2200" dirty="0">
                <a:solidFill>
                  <a:srgbClr val="0000CC"/>
                </a:solidFill>
                <a:cs typeface="Times New Roman"/>
              </a:rPr>
              <a:t> </a:t>
            </a:r>
            <a:r>
              <a:rPr sz="2200" spc="-10" dirty="0">
                <a:solidFill>
                  <a:srgbClr val="0000CC"/>
                </a:solidFill>
                <a:cs typeface="Times New Roman"/>
              </a:rPr>
              <a:t>M</a:t>
            </a:r>
            <a:r>
              <a:rPr sz="2200" spc="-15" dirty="0">
                <a:solidFill>
                  <a:srgbClr val="0000CC"/>
                </a:solidFill>
                <a:cs typeface="Times New Roman"/>
              </a:rPr>
              <a:t>a</a:t>
            </a:r>
            <a:r>
              <a:rPr sz="2200" spc="-5" dirty="0">
                <a:solidFill>
                  <a:srgbClr val="0000CC"/>
                </a:solidFill>
                <a:cs typeface="Times New Roman"/>
              </a:rPr>
              <a:t>n</a:t>
            </a:r>
            <a:r>
              <a:rPr sz="2200" spc="-15" dirty="0">
                <a:solidFill>
                  <a:srgbClr val="0000CC"/>
                </a:solidFill>
                <a:cs typeface="Times New Roman"/>
              </a:rPr>
              <a:t>a</a:t>
            </a:r>
            <a:r>
              <a:rPr sz="2200" spc="-5" dirty="0">
                <a:solidFill>
                  <a:srgbClr val="0000CC"/>
                </a:solidFill>
                <a:cs typeface="Times New Roman"/>
              </a:rPr>
              <a:t>g</a:t>
            </a:r>
            <a:r>
              <a:rPr sz="2200" spc="-15" dirty="0">
                <a:solidFill>
                  <a:srgbClr val="0000CC"/>
                </a:solidFill>
                <a:cs typeface="Times New Roman"/>
              </a:rPr>
              <a:t>e</a:t>
            </a:r>
            <a:r>
              <a:rPr sz="2200" spc="-10" dirty="0">
                <a:solidFill>
                  <a:srgbClr val="0000CC"/>
                </a:solidFill>
                <a:cs typeface="Times New Roman"/>
              </a:rPr>
              <a:t>m</a:t>
            </a:r>
            <a:r>
              <a:rPr sz="2200" spc="-15" dirty="0">
                <a:solidFill>
                  <a:srgbClr val="0000CC"/>
                </a:solidFill>
                <a:cs typeface="Times New Roman"/>
              </a:rPr>
              <a:t>e</a:t>
            </a:r>
            <a:r>
              <a:rPr sz="2200" spc="-5" dirty="0">
                <a:solidFill>
                  <a:srgbClr val="0000CC"/>
                </a:solidFill>
                <a:cs typeface="Times New Roman"/>
              </a:rPr>
              <a:t>n</a:t>
            </a:r>
            <a:r>
              <a:rPr sz="2200" dirty="0">
                <a:solidFill>
                  <a:srgbClr val="0000CC"/>
                </a:solidFill>
                <a:cs typeface="Times New Roman"/>
              </a:rPr>
              <a:t>t</a:t>
            </a:r>
            <a:endParaRPr sz="2200" dirty="0">
              <a:cs typeface="Times New Roman"/>
            </a:endParaRPr>
          </a:p>
        </p:txBody>
      </p:sp>
      <p:sp>
        <p:nvSpPr>
          <p:cNvPr id="12" name="object 3"/>
          <p:cNvSpPr/>
          <p:nvPr/>
        </p:nvSpPr>
        <p:spPr>
          <a:xfrm>
            <a:off x="2212854" y="1739845"/>
            <a:ext cx="1906905" cy="882650"/>
          </a:xfrm>
          <a:custGeom>
            <a:avLst/>
            <a:gdLst/>
            <a:ahLst/>
            <a:cxnLst/>
            <a:rect l="l" t="t" r="r" b="b"/>
            <a:pathLst>
              <a:path w="1906904" h="882650">
                <a:moveTo>
                  <a:pt x="0" y="0"/>
                </a:moveTo>
                <a:lnTo>
                  <a:pt x="0" y="882395"/>
                </a:lnTo>
                <a:lnTo>
                  <a:pt x="1906523" y="882395"/>
                </a:lnTo>
                <a:lnTo>
                  <a:pt x="1906523" y="0"/>
                </a:lnTo>
                <a:lnTo>
                  <a:pt x="0" y="0"/>
                </a:lnTo>
                <a:close/>
              </a:path>
            </a:pathLst>
          </a:custGeom>
          <a:ln w="28574">
            <a:solidFill>
              <a:srgbClr val="653200"/>
            </a:solidFill>
          </a:ln>
        </p:spPr>
        <p:txBody>
          <a:bodyPr wrap="square" lIns="0" tIns="0" rIns="0" bIns="0" rtlCol="0"/>
          <a:lstStyle/>
          <a:p>
            <a:endParaRPr sz="2200"/>
          </a:p>
        </p:txBody>
      </p:sp>
      <p:sp>
        <p:nvSpPr>
          <p:cNvPr id="15" name="object 4"/>
          <p:cNvSpPr txBox="1"/>
          <p:nvPr/>
        </p:nvSpPr>
        <p:spPr>
          <a:xfrm>
            <a:off x="2254620" y="1729905"/>
            <a:ext cx="1860180" cy="872675"/>
          </a:xfrm>
          <a:prstGeom prst="rect">
            <a:avLst/>
          </a:prstGeom>
        </p:spPr>
        <p:txBody>
          <a:bodyPr vert="horz" wrap="square" lIns="0" tIns="10795" rIns="0" bIns="0" rtlCol="0">
            <a:spAutoFit/>
          </a:bodyPr>
          <a:lstStyle/>
          <a:p>
            <a:pPr marL="12700" marR="5080" indent="513080">
              <a:lnSpc>
                <a:spcPct val="100400"/>
              </a:lnSpc>
              <a:spcBef>
                <a:spcPts val="85"/>
              </a:spcBef>
            </a:pPr>
            <a:r>
              <a:rPr sz="2800" spc="-5" dirty="0">
                <a:solidFill>
                  <a:srgbClr val="0000CC"/>
                </a:solidFill>
                <a:cs typeface="Times New Roman"/>
              </a:rPr>
              <a:t>Risk </a:t>
            </a:r>
            <a:r>
              <a:rPr sz="2800" dirty="0">
                <a:solidFill>
                  <a:srgbClr val="0000CC"/>
                </a:solidFill>
                <a:cs typeface="Times New Roman"/>
              </a:rPr>
              <a:t> </a:t>
            </a:r>
            <a:r>
              <a:rPr sz="2800" spc="-10" dirty="0">
                <a:solidFill>
                  <a:srgbClr val="0000CC"/>
                </a:solidFill>
                <a:cs typeface="Times New Roman"/>
              </a:rPr>
              <a:t>A</a:t>
            </a:r>
            <a:r>
              <a:rPr sz="2800" spc="-5" dirty="0">
                <a:solidFill>
                  <a:srgbClr val="0000CC"/>
                </a:solidFill>
                <a:cs typeface="Times New Roman"/>
              </a:rPr>
              <a:t>ss</a:t>
            </a:r>
            <a:r>
              <a:rPr sz="2800" spc="-15" dirty="0">
                <a:solidFill>
                  <a:srgbClr val="0000CC"/>
                </a:solidFill>
                <a:cs typeface="Times New Roman"/>
              </a:rPr>
              <a:t>e</a:t>
            </a:r>
            <a:r>
              <a:rPr sz="2800" spc="-5" dirty="0">
                <a:solidFill>
                  <a:srgbClr val="0000CC"/>
                </a:solidFill>
                <a:cs typeface="Times New Roman"/>
              </a:rPr>
              <a:t>ss</a:t>
            </a:r>
            <a:r>
              <a:rPr sz="2800" spc="-25" dirty="0">
                <a:solidFill>
                  <a:srgbClr val="0000CC"/>
                </a:solidFill>
                <a:cs typeface="Times New Roman"/>
              </a:rPr>
              <a:t>m</a:t>
            </a:r>
            <a:r>
              <a:rPr sz="2800" dirty="0">
                <a:solidFill>
                  <a:srgbClr val="0000CC"/>
                </a:solidFill>
                <a:cs typeface="Times New Roman"/>
              </a:rPr>
              <a:t>e</a:t>
            </a:r>
            <a:r>
              <a:rPr sz="2800" spc="-5" dirty="0">
                <a:solidFill>
                  <a:srgbClr val="0000CC"/>
                </a:solidFill>
                <a:cs typeface="Times New Roman"/>
              </a:rPr>
              <a:t>n</a:t>
            </a:r>
            <a:r>
              <a:rPr sz="2800" dirty="0">
                <a:solidFill>
                  <a:srgbClr val="0000CC"/>
                </a:solidFill>
                <a:cs typeface="Times New Roman"/>
              </a:rPr>
              <a:t>t</a:t>
            </a:r>
            <a:endParaRPr sz="2800" dirty="0">
              <a:cs typeface="Times New Roman"/>
            </a:endParaRPr>
          </a:p>
        </p:txBody>
      </p:sp>
      <p:sp>
        <p:nvSpPr>
          <p:cNvPr id="16" name="object 5"/>
          <p:cNvSpPr txBox="1"/>
          <p:nvPr/>
        </p:nvSpPr>
        <p:spPr>
          <a:xfrm>
            <a:off x="2212854" y="4287973"/>
            <a:ext cx="1906905" cy="341119"/>
          </a:xfrm>
          <a:prstGeom prst="rect">
            <a:avLst/>
          </a:prstGeom>
          <a:ln w="28574">
            <a:solidFill>
              <a:srgbClr val="653200"/>
            </a:solidFill>
          </a:ln>
        </p:spPr>
        <p:txBody>
          <a:bodyPr vert="horz" wrap="square" lIns="0" tIns="2540" rIns="0" bIns="0" rtlCol="0">
            <a:spAutoFit/>
          </a:bodyPr>
          <a:lstStyle/>
          <a:p>
            <a:pPr marL="37465">
              <a:lnSpc>
                <a:spcPct val="100000"/>
              </a:lnSpc>
              <a:spcBef>
                <a:spcPts val="20"/>
              </a:spcBef>
            </a:pPr>
            <a:r>
              <a:rPr sz="2200" spc="-5" dirty="0">
                <a:solidFill>
                  <a:srgbClr val="0000CC"/>
                </a:solidFill>
                <a:cs typeface="Times New Roman"/>
              </a:rPr>
              <a:t>Risk</a:t>
            </a:r>
            <a:r>
              <a:rPr sz="2200" spc="-55" dirty="0">
                <a:solidFill>
                  <a:srgbClr val="0000CC"/>
                </a:solidFill>
                <a:cs typeface="Times New Roman"/>
              </a:rPr>
              <a:t> </a:t>
            </a:r>
            <a:r>
              <a:rPr sz="2200" spc="-5" dirty="0">
                <a:solidFill>
                  <a:srgbClr val="0000CC"/>
                </a:solidFill>
                <a:cs typeface="Times New Roman"/>
              </a:rPr>
              <a:t>Control</a:t>
            </a:r>
            <a:endParaRPr sz="2200">
              <a:cs typeface="Times New Roman"/>
            </a:endParaRPr>
          </a:p>
        </p:txBody>
      </p:sp>
      <p:sp>
        <p:nvSpPr>
          <p:cNvPr id="17" name="object 6"/>
          <p:cNvSpPr txBox="1"/>
          <p:nvPr/>
        </p:nvSpPr>
        <p:spPr>
          <a:xfrm>
            <a:off x="5001774" y="965653"/>
            <a:ext cx="3304540" cy="341119"/>
          </a:xfrm>
          <a:prstGeom prst="rect">
            <a:avLst/>
          </a:prstGeom>
          <a:ln w="28574">
            <a:solidFill>
              <a:srgbClr val="653200"/>
            </a:solidFill>
          </a:ln>
        </p:spPr>
        <p:txBody>
          <a:bodyPr vert="horz" wrap="square" lIns="0" tIns="2540" rIns="0" bIns="0" rtlCol="0">
            <a:spAutoFit/>
          </a:bodyPr>
          <a:lstStyle/>
          <a:p>
            <a:pPr marL="324485">
              <a:lnSpc>
                <a:spcPct val="100000"/>
              </a:lnSpc>
              <a:spcBef>
                <a:spcPts val="20"/>
              </a:spcBef>
            </a:pPr>
            <a:r>
              <a:rPr sz="2200" spc="-5" dirty="0">
                <a:solidFill>
                  <a:srgbClr val="0000CC"/>
                </a:solidFill>
                <a:cs typeface="Times New Roman"/>
              </a:rPr>
              <a:t>Risk</a:t>
            </a:r>
            <a:r>
              <a:rPr sz="2200" spc="-35" dirty="0">
                <a:solidFill>
                  <a:srgbClr val="0000CC"/>
                </a:solidFill>
                <a:cs typeface="Times New Roman"/>
              </a:rPr>
              <a:t> </a:t>
            </a:r>
            <a:r>
              <a:rPr sz="2200" spc="-5" dirty="0">
                <a:solidFill>
                  <a:srgbClr val="0000CC"/>
                </a:solidFill>
                <a:cs typeface="Times New Roman"/>
              </a:rPr>
              <a:t>Identification</a:t>
            </a:r>
            <a:endParaRPr sz="2200" dirty="0">
              <a:cs typeface="Times New Roman"/>
            </a:endParaRPr>
          </a:p>
        </p:txBody>
      </p:sp>
      <p:sp>
        <p:nvSpPr>
          <p:cNvPr id="18" name="object 7"/>
          <p:cNvSpPr txBox="1"/>
          <p:nvPr/>
        </p:nvSpPr>
        <p:spPr>
          <a:xfrm>
            <a:off x="5001774" y="1616401"/>
            <a:ext cx="3304540" cy="341119"/>
          </a:xfrm>
          <a:prstGeom prst="rect">
            <a:avLst/>
          </a:prstGeom>
          <a:ln w="28574">
            <a:solidFill>
              <a:srgbClr val="653200"/>
            </a:solidFill>
          </a:ln>
        </p:spPr>
        <p:txBody>
          <a:bodyPr vert="horz" wrap="square" lIns="0" tIns="2540" rIns="0" bIns="0" rtlCol="0">
            <a:spAutoFit/>
          </a:bodyPr>
          <a:lstStyle/>
          <a:p>
            <a:pPr marL="659765">
              <a:lnSpc>
                <a:spcPct val="100000"/>
              </a:lnSpc>
              <a:spcBef>
                <a:spcPts val="20"/>
              </a:spcBef>
            </a:pPr>
            <a:r>
              <a:rPr sz="2200" spc="-5" dirty="0">
                <a:solidFill>
                  <a:srgbClr val="0000CC"/>
                </a:solidFill>
                <a:cs typeface="Times New Roman"/>
              </a:rPr>
              <a:t>Risk</a:t>
            </a:r>
            <a:r>
              <a:rPr sz="2200" spc="-40" dirty="0">
                <a:solidFill>
                  <a:srgbClr val="0000CC"/>
                </a:solidFill>
                <a:cs typeface="Times New Roman"/>
              </a:rPr>
              <a:t> </a:t>
            </a:r>
            <a:r>
              <a:rPr sz="2200" spc="-5" dirty="0">
                <a:solidFill>
                  <a:srgbClr val="0000CC"/>
                </a:solidFill>
                <a:cs typeface="Times New Roman"/>
              </a:rPr>
              <a:t>Analysis</a:t>
            </a:r>
            <a:endParaRPr sz="2200">
              <a:cs typeface="Times New Roman"/>
            </a:endParaRPr>
          </a:p>
        </p:txBody>
      </p:sp>
      <p:sp>
        <p:nvSpPr>
          <p:cNvPr id="19" name="object 8"/>
          <p:cNvSpPr txBox="1"/>
          <p:nvPr/>
        </p:nvSpPr>
        <p:spPr>
          <a:xfrm>
            <a:off x="5001774" y="2285437"/>
            <a:ext cx="3304540" cy="342401"/>
          </a:xfrm>
          <a:prstGeom prst="rect">
            <a:avLst/>
          </a:prstGeom>
          <a:ln w="28574">
            <a:solidFill>
              <a:srgbClr val="653200"/>
            </a:solidFill>
          </a:ln>
        </p:spPr>
        <p:txBody>
          <a:bodyPr vert="horz" wrap="square" lIns="0" tIns="3810" rIns="0" bIns="0" rtlCol="0">
            <a:spAutoFit/>
          </a:bodyPr>
          <a:lstStyle/>
          <a:p>
            <a:pPr marL="344170">
              <a:lnSpc>
                <a:spcPct val="100000"/>
              </a:lnSpc>
              <a:spcBef>
                <a:spcPts val="30"/>
              </a:spcBef>
            </a:pPr>
            <a:r>
              <a:rPr sz="2200" spc="-5" dirty="0">
                <a:solidFill>
                  <a:srgbClr val="0000CC"/>
                </a:solidFill>
                <a:cs typeface="Times New Roman"/>
              </a:rPr>
              <a:t>Risk</a:t>
            </a:r>
            <a:r>
              <a:rPr sz="2200" spc="-30" dirty="0">
                <a:solidFill>
                  <a:srgbClr val="0000CC"/>
                </a:solidFill>
                <a:cs typeface="Times New Roman"/>
              </a:rPr>
              <a:t> </a:t>
            </a:r>
            <a:r>
              <a:rPr sz="2200" spc="-5" dirty="0">
                <a:solidFill>
                  <a:srgbClr val="0000CC"/>
                </a:solidFill>
                <a:cs typeface="Times New Roman"/>
              </a:rPr>
              <a:t>Prioritization</a:t>
            </a:r>
            <a:endParaRPr sz="2200">
              <a:cs typeface="Times New Roman"/>
            </a:endParaRPr>
          </a:p>
        </p:txBody>
      </p:sp>
      <p:sp>
        <p:nvSpPr>
          <p:cNvPr id="20" name="object 9"/>
          <p:cNvSpPr txBox="1"/>
          <p:nvPr/>
        </p:nvSpPr>
        <p:spPr>
          <a:xfrm>
            <a:off x="5001774" y="3448250"/>
            <a:ext cx="3304540" cy="677750"/>
          </a:xfrm>
          <a:prstGeom prst="rect">
            <a:avLst/>
          </a:prstGeom>
          <a:ln w="28574">
            <a:solidFill>
              <a:srgbClr val="653200"/>
            </a:solidFill>
          </a:ln>
        </p:spPr>
        <p:txBody>
          <a:bodyPr vert="horz" wrap="square" lIns="0" tIns="635" rIns="0" bIns="0" rtlCol="0">
            <a:spAutoFit/>
          </a:bodyPr>
          <a:lstStyle/>
          <a:p>
            <a:pPr marL="1019175" marR="347345" indent="-662940">
              <a:lnSpc>
                <a:spcPct val="100400"/>
              </a:lnSpc>
              <a:spcBef>
                <a:spcPts val="5"/>
              </a:spcBef>
            </a:pPr>
            <a:r>
              <a:rPr sz="2200" spc="-5" dirty="0">
                <a:solidFill>
                  <a:srgbClr val="0000CC"/>
                </a:solidFill>
                <a:cs typeface="Times New Roman"/>
              </a:rPr>
              <a:t>Risk</a:t>
            </a:r>
            <a:r>
              <a:rPr sz="2200" spc="-60" dirty="0">
                <a:solidFill>
                  <a:srgbClr val="0000CC"/>
                </a:solidFill>
                <a:cs typeface="Times New Roman"/>
              </a:rPr>
              <a:t> </a:t>
            </a:r>
            <a:r>
              <a:rPr sz="2200" spc="-10" dirty="0">
                <a:solidFill>
                  <a:srgbClr val="0000CC"/>
                </a:solidFill>
                <a:cs typeface="Times New Roman"/>
              </a:rPr>
              <a:t>Management </a:t>
            </a:r>
            <a:r>
              <a:rPr sz="2200" spc="-685" dirty="0">
                <a:solidFill>
                  <a:srgbClr val="0000CC"/>
                </a:solidFill>
                <a:cs typeface="Times New Roman"/>
              </a:rPr>
              <a:t> </a:t>
            </a:r>
            <a:r>
              <a:rPr sz="2200" spc="-5" dirty="0">
                <a:solidFill>
                  <a:srgbClr val="0000CC"/>
                </a:solidFill>
                <a:cs typeface="Times New Roman"/>
              </a:rPr>
              <a:t>Planning</a:t>
            </a:r>
            <a:endParaRPr sz="2200" dirty="0">
              <a:cs typeface="Times New Roman"/>
            </a:endParaRPr>
          </a:p>
        </p:txBody>
      </p:sp>
      <p:sp>
        <p:nvSpPr>
          <p:cNvPr id="21" name="object 10"/>
          <p:cNvSpPr txBox="1"/>
          <p:nvPr/>
        </p:nvSpPr>
        <p:spPr>
          <a:xfrm>
            <a:off x="5001774" y="4534862"/>
            <a:ext cx="3304540" cy="342401"/>
          </a:xfrm>
          <a:prstGeom prst="rect">
            <a:avLst/>
          </a:prstGeom>
          <a:ln w="28574">
            <a:solidFill>
              <a:srgbClr val="653200"/>
            </a:solidFill>
          </a:ln>
        </p:spPr>
        <p:txBody>
          <a:bodyPr vert="horz" wrap="square" lIns="0" tIns="3810" rIns="0" bIns="0" rtlCol="0">
            <a:spAutoFit/>
          </a:bodyPr>
          <a:lstStyle/>
          <a:p>
            <a:pPr marL="471805">
              <a:lnSpc>
                <a:spcPct val="100000"/>
              </a:lnSpc>
              <a:spcBef>
                <a:spcPts val="30"/>
              </a:spcBef>
            </a:pPr>
            <a:r>
              <a:rPr sz="2200" spc="-5" dirty="0">
                <a:solidFill>
                  <a:srgbClr val="0000CC"/>
                </a:solidFill>
                <a:cs typeface="Times New Roman"/>
              </a:rPr>
              <a:t>Risk</a:t>
            </a:r>
            <a:r>
              <a:rPr sz="2200" spc="-35" dirty="0">
                <a:solidFill>
                  <a:srgbClr val="0000CC"/>
                </a:solidFill>
                <a:cs typeface="Times New Roman"/>
              </a:rPr>
              <a:t> </a:t>
            </a:r>
            <a:r>
              <a:rPr sz="2200" spc="-5" dirty="0">
                <a:solidFill>
                  <a:srgbClr val="0000CC"/>
                </a:solidFill>
                <a:cs typeface="Times New Roman"/>
              </a:rPr>
              <a:t>Monitoring</a:t>
            </a:r>
            <a:endParaRPr sz="2200">
              <a:cs typeface="Times New Roman"/>
            </a:endParaRPr>
          </a:p>
        </p:txBody>
      </p:sp>
      <p:sp>
        <p:nvSpPr>
          <p:cNvPr id="22" name="object 11"/>
          <p:cNvSpPr txBox="1"/>
          <p:nvPr/>
        </p:nvSpPr>
        <p:spPr>
          <a:xfrm>
            <a:off x="5001774" y="5213041"/>
            <a:ext cx="3304540" cy="342401"/>
          </a:xfrm>
          <a:prstGeom prst="rect">
            <a:avLst/>
          </a:prstGeom>
          <a:ln w="28574">
            <a:solidFill>
              <a:srgbClr val="653200"/>
            </a:solidFill>
          </a:ln>
        </p:spPr>
        <p:txBody>
          <a:bodyPr vert="horz" wrap="square" lIns="0" tIns="3810" rIns="0" bIns="0" rtlCol="0">
            <a:spAutoFit/>
          </a:bodyPr>
          <a:lstStyle/>
          <a:p>
            <a:pPr marL="511809">
              <a:lnSpc>
                <a:spcPct val="100000"/>
              </a:lnSpc>
              <a:spcBef>
                <a:spcPts val="30"/>
              </a:spcBef>
            </a:pPr>
            <a:r>
              <a:rPr sz="2200" spc="-5" dirty="0">
                <a:solidFill>
                  <a:srgbClr val="0000CC"/>
                </a:solidFill>
                <a:cs typeface="Times New Roman"/>
              </a:rPr>
              <a:t>Risk</a:t>
            </a:r>
            <a:r>
              <a:rPr sz="2200" spc="-40" dirty="0">
                <a:solidFill>
                  <a:srgbClr val="0000CC"/>
                </a:solidFill>
                <a:cs typeface="Times New Roman"/>
              </a:rPr>
              <a:t> </a:t>
            </a:r>
            <a:r>
              <a:rPr sz="2200" spc="-5" dirty="0">
                <a:solidFill>
                  <a:srgbClr val="0000CC"/>
                </a:solidFill>
                <a:cs typeface="Times New Roman"/>
              </a:rPr>
              <a:t>Resolution</a:t>
            </a:r>
            <a:endParaRPr sz="2200">
              <a:cs typeface="Times New Roman"/>
            </a:endParaRPr>
          </a:p>
        </p:txBody>
      </p:sp>
      <p:sp>
        <p:nvSpPr>
          <p:cNvPr id="23" name="object 12"/>
          <p:cNvSpPr/>
          <p:nvPr/>
        </p:nvSpPr>
        <p:spPr>
          <a:xfrm>
            <a:off x="2212854" y="3560010"/>
            <a:ext cx="513715" cy="745490"/>
          </a:xfrm>
          <a:custGeom>
            <a:avLst/>
            <a:gdLst/>
            <a:ahLst/>
            <a:cxnLst/>
            <a:rect l="l" t="t" r="r" b="b"/>
            <a:pathLst>
              <a:path w="513714" h="745489">
                <a:moveTo>
                  <a:pt x="0" y="0"/>
                </a:moveTo>
                <a:lnTo>
                  <a:pt x="513587" y="745235"/>
                </a:lnTo>
              </a:path>
            </a:pathLst>
          </a:custGeom>
          <a:ln w="28574">
            <a:solidFill>
              <a:srgbClr val="FF0000"/>
            </a:solidFill>
          </a:ln>
        </p:spPr>
        <p:txBody>
          <a:bodyPr wrap="square" lIns="0" tIns="0" rIns="0" bIns="0" rtlCol="0"/>
          <a:lstStyle/>
          <a:p>
            <a:endParaRPr/>
          </a:p>
        </p:txBody>
      </p:sp>
      <p:sp>
        <p:nvSpPr>
          <p:cNvPr id="24" name="object 13"/>
          <p:cNvSpPr/>
          <p:nvPr/>
        </p:nvSpPr>
        <p:spPr>
          <a:xfrm>
            <a:off x="2212853" y="1211173"/>
            <a:ext cx="2787463" cy="2105392"/>
          </a:xfrm>
          <a:custGeom>
            <a:avLst/>
            <a:gdLst/>
            <a:ahLst/>
            <a:cxnLst/>
            <a:rect l="l" t="t" r="r" b="b"/>
            <a:pathLst>
              <a:path w="2863850" h="2086610">
                <a:moveTo>
                  <a:pt x="0" y="2086355"/>
                </a:moveTo>
                <a:lnTo>
                  <a:pt x="513587" y="1415795"/>
                </a:lnTo>
              </a:path>
              <a:path w="2863850" h="2086610">
                <a:moveTo>
                  <a:pt x="1981199" y="967739"/>
                </a:moveTo>
                <a:lnTo>
                  <a:pt x="2863595" y="0"/>
                </a:lnTo>
              </a:path>
              <a:path w="2863850" h="2086610">
                <a:moveTo>
                  <a:pt x="1981199" y="967739"/>
                </a:moveTo>
                <a:lnTo>
                  <a:pt x="2863595" y="669035"/>
                </a:lnTo>
              </a:path>
              <a:path w="2863850" h="2086610">
                <a:moveTo>
                  <a:pt x="1967483" y="984503"/>
                </a:moveTo>
                <a:lnTo>
                  <a:pt x="2848355" y="1354835"/>
                </a:lnTo>
              </a:path>
            </a:pathLst>
          </a:custGeom>
          <a:ln w="28574">
            <a:solidFill>
              <a:srgbClr val="FF0000"/>
            </a:solidFill>
          </a:ln>
        </p:spPr>
        <p:txBody>
          <a:bodyPr wrap="square" lIns="0" tIns="0" rIns="0" bIns="0" rtlCol="0"/>
          <a:lstStyle/>
          <a:p>
            <a:endParaRPr/>
          </a:p>
        </p:txBody>
      </p:sp>
      <p:sp>
        <p:nvSpPr>
          <p:cNvPr id="25" name="object 14"/>
          <p:cNvSpPr/>
          <p:nvPr/>
        </p:nvSpPr>
        <p:spPr>
          <a:xfrm>
            <a:off x="4119378" y="3849062"/>
            <a:ext cx="882650" cy="1565275"/>
          </a:xfrm>
          <a:custGeom>
            <a:avLst/>
            <a:gdLst/>
            <a:ahLst/>
            <a:cxnLst/>
            <a:rect l="l" t="t" r="r" b="b"/>
            <a:pathLst>
              <a:path w="882650" h="1565275">
                <a:moveTo>
                  <a:pt x="0" y="672083"/>
                </a:moveTo>
                <a:lnTo>
                  <a:pt x="882395" y="0"/>
                </a:lnTo>
              </a:path>
              <a:path w="882650" h="1565275">
                <a:moveTo>
                  <a:pt x="0" y="672083"/>
                </a:moveTo>
                <a:lnTo>
                  <a:pt x="882395" y="894587"/>
                </a:lnTo>
              </a:path>
              <a:path w="882650" h="1565275">
                <a:moveTo>
                  <a:pt x="0" y="672083"/>
                </a:moveTo>
                <a:lnTo>
                  <a:pt x="882395" y="1565147"/>
                </a:lnTo>
              </a:path>
            </a:pathLst>
          </a:custGeom>
          <a:ln w="28574">
            <a:solidFill>
              <a:srgbClr val="FF0000"/>
            </a:solidFill>
          </a:ln>
        </p:spPr>
        <p:txBody>
          <a:bodyPr wrap="square" lIns="0" tIns="0" rIns="0" bIns="0" rtlCol="0"/>
          <a:lstStyle/>
          <a:p>
            <a:endParaRPr/>
          </a:p>
        </p:txBody>
      </p:sp>
      <p:sp>
        <p:nvSpPr>
          <p:cNvPr id="26" name="object 16"/>
          <p:cNvSpPr txBox="1"/>
          <p:nvPr/>
        </p:nvSpPr>
        <p:spPr>
          <a:xfrm>
            <a:off x="1905000" y="5747328"/>
            <a:ext cx="5172941" cy="379718"/>
          </a:xfrm>
          <a:prstGeom prst="rect">
            <a:avLst/>
          </a:prstGeom>
        </p:spPr>
        <p:txBody>
          <a:bodyPr vert="horz" wrap="square" lIns="0" tIns="26034" rIns="0" bIns="0" rtlCol="0">
            <a:spAutoFit/>
          </a:bodyPr>
          <a:lstStyle/>
          <a:p>
            <a:pPr marL="967740" marR="5080" indent="-955675">
              <a:lnSpc>
                <a:spcPts val="2870"/>
              </a:lnSpc>
              <a:spcBef>
                <a:spcPts val="204"/>
              </a:spcBef>
            </a:pPr>
            <a:r>
              <a:rPr sz="2200" spc="-5" dirty="0">
                <a:cs typeface="Times New Roman"/>
              </a:rPr>
              <a:t>Fig. Risk Management </a:t>
            </a:r>
            <a:r>
              <a:rPr sz="2200" spc="-590" dirty="0">
                <a:cs typeface="Times New Roman"/>
              </a:rPr>
              <a:t> </a:t>
            </a:r>
            <a:r>
              <a:rPr sz="2200" spc="-5" dirty="0">
                <a:cs typeface="Times New Roman"/>
              </a:rPr>
              <a:t>Activities</a:t>
            </a:r>
            <a:endParaRPr sz="2200" dirty="0">
              <a:cs typeface="Times New Roman"/>
            </a:endParaRPr>
          </a:p>
        </p:txBody>
      </p:sp>
    </p:spTree>
    <p:extLst>
      <p:ext uri="{BB962C8B-B14F-4D97-AF65-F5344CB8AC3E}">
        <p14:creationId xmlns:p14="http://schemas.microsoft.com/office/powerpoint/2010/main" val="40412404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23CC81-E588-4C6A-87A2-15A2FE72CAC6}"/>
              </a:ext>
            </a:extLst>
          </p:cNvPr>
          <p:cNvSpPr>
            <a:spLocks noGrp="1"/>
          </p:cNvSpPr>
          <p:nvPr>
            <p:ph idx="1"/>
          </p:nvPr>
        </p:nvSpPr>
        <p:spPr>
          <a:xfrm>
            <a:off x="425755" y="908720"/>
            <a:ext cx="8229600" cy="5447630"/>
          </a:xfrm>
        </p:spPr>
        <p:txBody>
          <a:bodyPr>
            <a:normAutofit fontScale="92500"/>
          </a:bodyPr>
          <a:lstStyle/>
          <a:p>
            <a:pPr marL="0" indent="0">
              <a:buNone/>
            </a:pPr>
            <a:r>
              <a:rPr lang="en-IN" sz="2400" dirty="0"/>
              <a:t>A software project can be affected by a large variety of risks. The project manager can then examine which risks from each class are relevant to the project.</a:t>
            </a:r>
          </a:p>
          <a:p>
            <a:r>
              <a:rPr lang="en-IN" sz="2400" b="1" dirty="0"/>
              <a:t>Project risks</a:t>
            </a:r>
            <a:br>
              <a:rPr lang="en-IN" sz="2400" dirty="0"/>
            </a:br>
            <a:r>
              <a:rPr lang="en-IN" sz="2400" dirty="0"/>
              <a:t>Project risks concern varies forms of budgetary, schedule, personnel, resource, and customer-related problems.</a:t>
            </a:r>
          </a:p>
          <a:p>
            <a:r>
              <a:rPr lang="en-IN" sz="2400" b="1" dirty="0"/>
              <a:t>Technical risks</a:t>
            </a:r>
            <a:br>
              <a:rPr lang="en-IN" sz="2400" dirty="0"/>
            </a:br>
            <a:r>
              <a:rPr lang="en-IN" sz="2400" dirty="0"/>
              <a:t>Technical risks concern potential design, implementation, interfacing, testing, and  maintenance problems. Technical risks also include ambiguous specification, incomplete</a:t>
            </a:r>
            <a:br>
              <a:rPr lang="en-IN" sz="2400" dirty="0"/>
            </a:br>
            <a:r>
              <a:rPr lang="en-IN" sz="2400" dirty="0"/>
              <a:t>specification, changing specification, technical uncertainty, and technical obsolescence.</a:t>
            </a:r>
          </a:p>
          <a:p>
            <a:r>
              <a:rPr lang="en-IN" sz="2400" b="1" dirty="0"/>
              <a:t>Business risks</a:t>
            </a:r>
            <a:br>
              <a:rPr lang="en-IN" sz="2400" dirty="0"/>
            </a:br>
            <a:r>
              <a:rPr lang="en-IN" sz="2400" dirty="0"/>
              <a:t>This type of risks include risks of building an excellent product that no one wants, losing budgetary or personnel commitments, etc</a:t>
            </a:r>
          </a:p>
        </p:txBody>
      </p:sp>
      <p:sp>
        <p:nvSpPr>
          <p:cNvPr id="4" name="Date Placeholder 3">
            <a:extLst>
              <a:ext uri="{FF2B5EF4-FFF2-40B4-BE49-F238E27FC236}">
                <a16:creationId xmlns:a16="http://schemas.microsoft.com/office/drawing/2014/main" id="{D718D239-1C8F-40F0-BE3A-6183F28E7A7A}"/>
              </a:ext>
            </a:extLst>
          </p:cNvPr>
          <p:cNvSpPr>
            <a:spLocks noGrp="1"/>
          </p:cNvSpPr>
          <p:nvPr>
            <p:ph type="dt" sz="half" idx="10"/>
          </p:nvPr>
        </p:nvSpPr>
        <p:spPr/>
        <p:txBody>
          <a:bodyPr/>
          <a:lstStyle/>
          <a:p>
            <a:fld id="{4F9B8890-41EA-4C72-B5E0-82853239597B}" type="datetime1">
              <a:rPr lang="en-IN" smtClean="0"/>
              <a:t>07-04-2025</a:t>
            </a:fld>
            <a:endParaRPr lang="en-US" dirty="0"/>
          </a:p>
        </p:txBody>
      </p:sp>
      <p:sp>
        <p:nvSpPr>
          <p:cNvPr id="5" name="Footer Placeholder 4">
            <a:extLst>
              <a:ext uri="{FF2B5EF4-FFF2-40B4-BE49-F238E27FC236}">
                <a16:creationId xmlns:a16="http://schemas.microsoft.com/office/drawing/2014/main" id="{FFC5E04D-A1CD-45C7-A199-313F5FE59E5D}"/>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B31C6379-2E35-4232-B043-950B94F01867}"/>
              </a:ext>
            </a:extLst>
          </p:cNvPr>
          <p:cNvSpPr>
            <a:spLocks noGrp="1"/>
          </p:cNvSpPr>
          <p:nvPr>
            <p:ph type="sldNum" sz="quarter" idx="12"/>
          </p:nvPr>
        </p:nvSpPr>
        <p:spPr/>
        <p:txBody>
          <a:bodyPr/>
          <a:lstStyle/>
          <a:p>
            <a:fld id="{8A87259C-A7BA-4E2F-AD15-1FC8623258DF}" type="slidenum">
              <a:rPr lang="en-US" smtClean="0"/>
              <a:pPr/>
              <a:t>105</a:t>
            </a:fld>
            <a:endParaRPr lang="en-US" dirty="0"/>
          </a:p>
        </p:txBody>
      </p:sp>
      <p:sp>
        <p:nvSpPr>
          <p:cNvPr id="7" name="Title 1">
            <a:extLst>
              <a:ext uri="{FF2B5EF4-FFF2-40B4-BE49-F238E27FC236}">
                <a16:creationId xmlns:a16="http://schemas.microsoft.com/office/drawing/2014/main" id="{037B36D3-6DB3-45E5-B93F-0CE6D3E3DFF8}"/>
              </a:ext>
            </a:extLst>
          </p:cNvPr>
          <p:cNvSpPr txBox="1">
            <a:spLocks/>
          </p:cNvSpPr>
          <p:nvPr/>
        </p:nvSpPr>
        <p:spPr>
          <a:xfrm>
            <a:off x="1447800" y="65681"/>
            <a:ext cx="7543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Risk analysis </a:t>
            </a:r>
            <a:r>
              <a:rPr lang="en-US"/>
              <a:t>and </a:t>
            </a:r>
            <a:r>
              <a:rPr lang="en-IN" dirty="0"/>
              <a:t>management</a:t>
            </a:r>
            <a:endParaRPr lang="en-US" dirty="0"/>
          </a:p>
        </p:txBody>
      </p:sp>
    </p:spTree>
    <p:extLst>
      <p:ext uri="{BB962C8B-B14F-4D97-AF65-F5344CB8AC3E}">
        <p14:creationId xmlns:p14="http://schemas.microsoft.com/office/powerpoint/2010/main" val="11160002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F8E7-03A8-4887-B79F-4DBF0C1BCF4B}"/>
              </a:ext>
            </a:extLst>
          </p:cNvPr>
          <p:cNvSpPr>
            <a:spLocks noGrp="1"/>
          </p:cNvSpPr>
          <p:nvPr>
            <p:ph type="title"/>
          </p:nvPr>
        </p:nvSpPr>
        <p:spPr>
          <a:xfrm>
            <a:off x="1519715" y="0"/>
            <a:ext cx="7624285" cy="731837"/>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solidFill>
                  <a:schemeClr val="dk1"/>
                </a:solidFill>
                <a:latin typeface="+mn-lt"/>
                <a:ea typeface="+mn-ea"/>
                <a:cs typeface="+mn-cs"/>
              </a:rPr>
              <a:t>Risk Assessment</a:t>
            </a:r>
            <a:br>
              <a:rPr lang="en-IN" sz="2800" dirty="0">
                <a:solidFill>
                  <a:schemeClr val="dk1"/>
                </a:solidFill>
                <a:latin typeface="+mn-lt"/>
                <a:ea typeface="+mn-ea"/>
                <a:cs typeface="+mn-cs"/>
              </a:rPr>
            </a:br>
            <a:endParaRPr lang="en-IN" sz="2800" dirty="0">
              <a:solidFill>
                <a:schemeClr val="dk1"/>
              </a:solidFill>
              <a:latin typeface="+mn-lt"/>
              <a:ea typeface="+mn-ea"/>
              <a:cs typeface="+mn-cs"/>
            </a:endParaRPr>
          </a:p>
        </p:txBody>
      </p:sp>
      <p:sp>
        <p:nvSpPr>
          <p:cNvPr id="3" name="Content Placeholder 2">
            <a:extLst>
              <a:ext uri="{FF2B5EF4-FFF2-40B4-BE49-F238E27FC236}">
                <a16:creationId xmlns:a16="http://schemas.microsoft.com/office/drawing/2014/main" id="{351EF824-CE42-4616-9AEE-3D1339B73C30}"/>
              </a:ext>
            </a:extLst>
          </p:cNvPr>
          <p:cNvSpPr>
            <a:spLocks noGrp="1"/>
          </p:cNvSpPr>
          <p:nvPr>
            <p:ph idx="1"/>
          </p:nvPr>
        </p:nvSpPr>
        <p:spPr>
          <a:xfrm>
            <a:off x="457200" y="1052736"/>
            <a:ext cx="8229600" cy="5073427"/>
          </a:xfrm>
        </p:spPr>
        <p:txBody>
          <a:bodyPr>
            <a:normAutofit lnSpcReduction="10000"/>
          </a:bodyPr>
          <a:lstStyle/>
          <a:p>
            <a:pPr marL="400050" lvl="1" indent="0">
              <a:buNone/>
            </a:pPr>
            <a:r>
              <a:rPr lang="en-IN" dirty="0"/>
              <a:t>The objective of risk assessment is to rank the risks in terms of their damage causing potential.</a:t>
            </a:r>
            <a:br>
              <a:rPr lang="en-IN" dirty="0"/>
            </a:br>
            <a:r>
              <a:rPr lang="en-IN" dirty="0"/>
              <a:t>For risk assessment, first each risk should be rated in two ways:</a:t>
            </a:r>
          </a:p>
          <a:p>
            <a:pPr marL="800100" lvl="2" indent="0">
              <a:buNone/>
            </a:pPr>
            <a:br>
              <a:rPr lang="en-IN" sz="2000" dirty="0"/>
            </a:br>
            <a:r>
              <a:rPr lang="en-IN" sz="2000" dirty="0"/>
              <a:t>• The likelihood of a risk coming true (denoted as r).</a:t>
            </a:r>
            <a:br>
              <a:rPr lang="en-IN" sz="2000" dirty="0"/>
            </a:br>
            <a:r>
              <a:rPr lang="en-IN" sz="2000" dirty="0"/>
              <a:t>• The consequence of the problems associated with that risk (denoted as s).</a:t>
            </a:r>
            <a:endParaRPr lang="en-IN" dirty="0"/>
          </a:p>
          <a:p>
            <a:pPr marL="400050" lvl="1" indent="0">
              <a:buNone/>
            </a:pPr>
            <a:r>
              <a:rPr lang="en-IN" sz="2600" dirty="0"/>
              <a:t>Based on these two factors, the priority of each risk can be computed:</a:t>
            </a:r>
          </a:p>
          <a:p>
            <a:pPr marL="400050" lvl="1" indent="0" algn="ctr">
              <a:buNone/>
            </a:pPr>
            <a:br>
              <a:rPr lang="en-IN" sz="2600" dirty="0"/>
            </a:br>
            <a:r>
              <a:rPr lang="en-IN" sz="2600" dirty="0"/>
              <a:t>p = r * s</a:t>
            </a:r>
            <a:br>
              <a:rPr lang="en-IN" sz="2600" dirty="0"/>
            </a:br>
            <a:endParaRPr lang="en-IN" sz="2600" dirty="0"/>
          </a:p>
        </p:txBody>
      </p:sp>
      <p:sp>
        <p:nvSpPr>
          <p:cNvPr id="4" name="Date Placeholder 3">
            <a:extLst>
              <a:ext uri="{FF2B5EF4-FFF2-40B4-BE49-F238E27FC236}">
                <a16:creationId xmlns:a16="http://schemas.microsoft.com/office/drawing/2014/main" id="{8ABD46D4-BF1F-4DB8-A841-05D0C74D4D29}"/>
              </a:ext>
            </a:extLst>
          </p:cNvPr>
          <p:cNvSpPr>
            <a:spLocks noGrp="1"/>
          </p:cNvSpPr>
          <p:nvPr>
            <p:ph type="dt" sz="half" idx="10"/>
          </p:nvPr>
        </p:nvSpPr>
        <p:spPr/>
        <p:txBody>
          <a:bodyPr/>
          <a:lstStyle/>
          <a:p>
            <a:fld id="{75D296DD-C1D5-474D-9B50-EE16490BB22B}" type="datetime1">
              <a:rPr lang="en-IN" smtClean="0"/>
              <a:t>07-04-2025</a:t>
            </a:fld>
            <a:endParaRPr lang="en-US" dirty="0"/>
          </a:p>
        </p:txBody>
      </p:sp>
      <p:sp>
        <p:nvSpPr>
          <p:cNvPr id="5" name="Footer Placeholder 4">
            <a:extLst>
              <a:ext uri="{FF2B5EF4-FFF2-40B4-BE49-F238E27FC236}">
                <a16:creationId xmlns:a16="http://schemas.microsoft.com/office/drawing/2014/main" id="{2B7D64E9-5BC9-444E-97DC-500326E7C0DF}"/>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EE5F6972-2996-4705-9E1E-BAE2AE10F4DE}"/>
              </a:ext>
            </a:extLst>
          </p:cNvPr>
          <p:cNvSpPr>
            <a:spLocks noGrp="1"/>
          </p:cNvSpPr>
          <p:nvPr>
            <p:ph type="sldNum" sz="quarter" idx="12"/>
          </p:nvPr>
        </p:nvSpPr>
        <p:spPr/>
        <p:txBody>
          <a:bodyPr/>
          <a:lstStyle/>
          <a:p>
            <a:fld id="{8A87259C-A7BA-4E2F-AD15-1FC8623258DF}" type="slidenum">
              <a:rPr lang="en-US" smtClean="0"/>
              <a:pPr/>
              <a:t>106</a:t>
            </a:fld>
            <a:endParaRPr lang="en-US" dirty="0"/>
          </a:p>
        </p:txBody>
      </p:sp>
    </p:spTree>
    <p:extLst>
      <p:ext uri="{BB962C8B-B14F-4D97-AF65-F5344CB8AC3E}">
        <p14:creationId xmlns:p14="http://schemas.microsoft.com/office/powerpoint/2010/main" val="19753386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C35F-1FEA-404D-A486-3B68E22D277F}"/>
              </a:ext>
            </a:extLst>
          </p:cNvPr>
          <p:cNvSpPr>
            <a:spLocks noGrp="1"/>
          </p:cNvSpPr>
          <p:nvPr>
            <p:ph type="title"/>
          </p:nvPr>
        </p:nvSpPr>
        <p:spPr>
          <a:xfrm>
            <a:off x="1403648" y="-6882"/>
            <a:ext cx="7632848" cy="901439"/>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solidFill>
                  <a:schemeClr val="dk1"/>
                </a:solidFill>
                <a:latin typeface="+mn-lt"/>
                <a:ea typeface="+mn-ea"/>
                <a:cs typeface="+mn-cs"/>
              </a:rPr>
              <a:t>Risk Containment</a:t>
            </a:r>
          </a:p>
        </p:txBody>
      </p:sp>
      <p:sp>
        <p:nvSpPr>
          <p:cNvPr id="3" name="Content Placeholder 2">
            <a:extLst>
              <a:ext uri="{FF2B5EF4-FFF2-40B4-BE49-F238E27FC236}">
                <a16:creationId xmlns:a16="http://schemas.microsoft.com/office/drawing/2014/main" id="{4FDFFAD7-0650-467D-BC9D-CBF669D802F5}"/>
              </a:ext>
            </a:extLst>
          </p:cNvPr>
          <p:cNvSpPr>
            <a:spLocks noGrp="1"/>
          </p:cNvSpPr>
          <p:nvPr>
            <p:ph idx="1"/>
          </p:nvPr>
        </p:nvSpPr>
        <p:spPr>
          <a:xfrm>
            <a:off x="457200" y="1124744"/>
            <a:ext cx="8229600" cy="5001419"/>
          </a:xfrm>
        </p:spPr>
        <p:txBody>
          <a:bodyPr>
            <a:normAutofit fontScale="25000" lnSpcReduction="20000"/>
          </a:bodyPr>
          <a:lstStyle/>
          <a:p>
            <a:pPr marL="0" indent="0">
              <a:buNone/>
            </a:pPr>
            <a:br>
              <a:rPr lang="en-IN" dirty="0"/>
            </a:br>
            <a:r>
              <a:rPr lang="en-IN" sz="8000" dirty="0"/>
              <a:t>After all the identified risks of a project are assessed, plans must be made to contain the most damaging and the most likely risks. Different risks require different containment procedures. In</a:t>
            </a:r>
            <a:br>
              <a:rPr lang="en-IN" sz="8000" dirty="0"/>
            </a:br>
            <a:r>
              <a:rPr lang="en-IN" sz="8000" dirty="0"/>
              <a:t>fact, most risks require ingenuity on the part of the project manager in tackling the risk.</a:t>
            </a:r>
            <a:br>
              <a:rPr lang="en-IN" sz="8000" dirty="0"/>
            </a:br>
            <a:r>
              <a:rPr lang="en-IN" sz="8000" dirty="0"/>
              <a:t>There are three main strategies to plan for risk containment:</a:t>
            </a:r>
            <a:br>
              <a:rPr lang="en-IN" sz="8000" dirty="0"/>
            </a:br>
            <a:endParaRPr lang="en-IN" sz="8000" dirty="0"/>
          </a:p>
          <a:p>
            <a:pPr marL="0" indent="0">
              <a:buNone/>
            </a:pPr>
            <a:r>
              <a:rPr lang="en-IN" sz="8000" b="1" dirty="0"/>
              <a:t>Avoid the risk- </a:t>
            </a:r>
            <a:r>
              <a:rPr lang="en-IN" sz="8000" dirty="0"/>
              <a:t>This may take several forms such as discussing with the customer to change the requirements to reduce the scope of the work, giving incentives to the engineers to avoid the risk of manpower turnover, etc.</a:t>
            </a:r>
            <a:br>
              <a:rPr lang="en-IN" sz="8000" dirty="0"/>
            </a:br>
            <a:endParaRPr lang="en-IN" sz="8000" dirty="0"/>
          </a:p>
          <a:p>
            <a:pPr marL="0" indent="0">
              <a:buNone/>
            </a:pPr>
            <a:r>
              <a:rPr lang="en-IN" sz="8000" b="1" dirty="0"/>
              <a:t>Transfer the risk- </a:t>
            </a:r>
            <a:r>
              <a:rPr lang="en-IN" sz="8000" dirty="0"/>
              <a:t>This strategy involves getting the risky component developed by a third party, buying insurance cover, etc.</a:t>
            </a:r>
            <a:br>
              <a:rPr lang="en-IN" sz="8000" dirty="0"/>
            </a:br>
            <a:endParaRPr lang="en-IN" sz="8000" dirty="0"/>
          </a:p>
          <a:p>
            <a:pPr marL="0" indent="0">
              <a:buNone/>
            </a:pPr>
            <a:r>
              <a:rPr lang="en-IN" sz="8000" b="1" dirty="0"/>
              <a:t>Risk reduction- </a:t>
            </a:r>
            <a:r>
              <a:rPr lang="en-IN" sz="8000" dirty="0"/>
              <a:t>This involves planning ways to contain the damage due to a risk. For example, if there is risk that some key personnel might leave, new recruitment may be planned.</a:t>
            </a:r>
            <a:br>
              <a:rPr lang="en-IN" sz="8000" dirty="0"/>
            </a:br>
            <a:endParaRPr lang="en-IN" sz="8000" dirty="0"/>
          </a:p>
          <a:p>
            <a:pPr marL="0" indent="0">
              <a:buNone/>
            </a:pPr>
            <a:br>
              <a:rPr lang="en-IN" sz="8000" dirty="0"/>
            </a:br>
            <a:endParaRPr lang="en-IN" sz="8000" dirty="0"/>
          </a:p>
        </p:txBody>
      </p:sp>
      <p:sp>
        <p:nvSpPr>
          <p:cNvPr id="4" name="Date Placeholder 3">
            <a:extLst>
              <a:ext uri="{FF2B5EF4-FFF2-40B4-BE49-F238E27FC236}">
                <a16:creationId xmlns:a16="http://schemas.microsoft.com/office/drawing/2014/main" id="{29E3B160-CB50-4E9C-A2E1-46E476FDC081}"/>
              </a:ext>
            </a:extLst>
          </p:cNvPr>
          <p:cNvSpPr>
            <a:spLocks noGrp="1"/>
          </p:cNvSpPr>
          <p:nvPr>
            <p:ph type="dt" sz="half" idx="10"/>
          </p:nvPr>
        </p:nvSpPr>
        <p:spPr/>
        <p:txBody>
          <a:bodyPr/>
          <a:lstStyle/>
          <a:p>
            <a:fld id="{3E9BAA93-FAE8-4794-AD3B-A3D8F6F72B54}" type="datetime1">
              <a:rPr lang="en-IN" smtClean="0"/>
              <a:t>07-04-2025</a:t>
            </a:fld>
            <a:endParaRPr lang="en-US" dirty="0"/>
          </a:p>
        </p:txBody>
      </p:sp>
      <p:sp>
        <p:nvSpPr>
          <p:cNvPr id="5" name="Footer Placeholder 4">
            <a:extLst>
              <a:ext uri="{FF2B5EF4-FFF2-40B4-BE49-F238E27FC236}">
                <a16:creationId xmlns:a16="http://schemas.microsoft.com/office/drawing/2014/main" id="{B4194B34-4B6F-4275-A5C2-84370FBF06F5}"/>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1E840C3E-66A3-4DF5-A13C-5AA519290278}"/>
              </a:ext>
            </a:extLst>
          </p:cNvPr>
          <p:cNvSpPr>
            <a:spLocks noGrp="1"/>
          </p:cNvSpPr>
          <p:nvPr>
            <p:ph type="sldNum" sz="quarter" idx="12"/>
          </p:nvPr>
        </p:nvSpPr>
        <p:spPr/>
        <p:txBody>
          <a:bodyPr/>
          <a:lstStyle/>
          <a:p>
            <a:fld id="{8A87259C-A7BA-4E2F-AD15-1FC8623258DF}" type="slidenum">
              <a:rPr lang="en-US" smtClean="0"/>
              <a:pPr/>
              <a:t>107</a:t>
            </a:fld>
            <a:endParaRPr lang="en-US" dirty="0"/>
          </a:p>
        </p:txBody>
      </p:sp>
    </p:spTree>
    <p:extLst>
      <p:ext uri="{BB962C8B-B14F-4D97-AF65-F5344CB8AC3E}">
        <p14:creationId xmlns:p14="http://schemas.microsoft.com/office/powerpoint/2010/main" val="7889372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C870-0125-47B2-A1D4-311CC8493E5A}"/>
              </a:ext>
            </a:extLst>
          </p:cNvPr>
          <p:cNvSpPr>
            <a:spLocks noGrp="1"/>
          </p:cNvSpPr>
          <p:nvPr>
            <p:ph type="title"/>
          </p:nvPr>
        </p:nvSpPr>
        <p:spPr>
          <a:xfrm>
            <a:off x="1524000" y="0"/>
            <a:ext cx="7620000" cy="1196752"/>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solidFill>
                  <a:schemeClr val="dk1"/>
                </a:solidFill>
                <a:latin typeface="+mn-lt"/>
                <a:ea typeface="+mn-ea"/>
                <a:cs typeface="+mn-cs"/>
              </a:rPr>
              <a:t>Risk Leverage</a:t>
            </a:r>
          </a:p>
        </p:txBody>
      </p:sp>
      <p:sp>
        <p:nvSpPr>
          <p:cNvPr id="3" name="Content Placeholder 2">
            <a:extLst>
              <a:ext uri="{FF2B5EF4-FFF2-40B4-BE49-F238E27FC236}">
                <a16:creationId xmlns:a16="http://schemas.microsoft.com/office/drawing/2014/main" id="{3BD84912-944B-4037-8BD1-9E4B6A21EA00}"/>
              </a:ext>
            </a:extLst>
          </p:cNvPr>
          <p:cNvSpPr>
            <a:spLocks noGrp="1"/>
          </p:cNvSpPr>
          <p:nvPr>
            <p:ph idx="1"/>
          </p:nvPr>
        </p:nvSpPr>
        <p:spPr>
          <a:xfrm>
            <a:off x="457200" y="1196752"/>
            <a:ext cx="8229600" cy="4929411"/>
          </a:xfrm>
        </p:spPr>
        <p:txBody>
          <a:bodyPr>
            <a:normAutofit/>
          </a:bodyPr>
          <a:lstStyle/>
          <a:p>
            <a:pPr marL="0" indent="0" algn="just">
              <a:buNone/>
            </a:pPr>
            <a:br>
              <a:rPr lang="en-IN" sz="2400" dirty="0"/>
            </a:br>
            <a:r>
              <a:rPr lang="en-IN" sz="2400" dirty="0"/>
              <a:t>Risk leverage refers to the concept of utilizing various strategies or measures to mitigate or manage risks effectively within software development projects . It involves identifying potential risks, evaluating their impact, and implementing countermeasures to reduce the likelihood or severity of adverse outcomes. To choose between the different strategies of handling a risk, the project manager must consider the cost of handling the risk and the corresponding reduction of risk. </a:t>
            </a:r>
          </a:p>
        </p:txBody>
      </p:sp>
      <p:sp>
        <p:nvSpPr>
          <p:cNvPr id="4" name="Date Placeholder 3">
            <a:extLst>
              <a:ext uri="{FF2B5EF4-FFF2-40B4-BE49-F238E27FC236}">
                <a16:creationId xmlns:a16="http://schemas.microsoft.com/office/drawing/2014/main" id="{E5B8374F-483B-4906-B4B1-640476564988}"/>
              </a:ext>
            </a:extLst>
          </p:cNvPr>
          <p:cNvSpPr>
            <a:spLocks noGrp="1"/>
          </p:cNvSpPr>
          <p:nvPr>
            <p:ph type="dt" sz="half" idx="10"/>
          </p:nvPr>
        </p:nvSpPr>
        <p:spPr/>
        <p:txBody>
          <a:bodyPr/>
          <a:lstStyle/>
          <a:p>
            <a:fld id="{4780EAAB-543E-467B-8E3B-AAAC3F6168AF}" type="datetime1">
              <a:rPr lang="en-IN" smtClean="0"/>
              <a:t>07-04-2025</a:t>
            </a:fld>
            <a:endParaRPr lang="en-US" dirty="0"/>
          </a:p>
        </p:txBody>
      </p:sp>
      <p:sp>
        <p:nvSpPr>
          <p:cNvPr id="5" name="Footer Placeholder 4">
            <a:extLst>
              <a:ext uri="{FF2B5EF4-FFF2-40B4-BE49-F238E27FC236}">
                <a16:creationId xmlns:a16="http://schemas.microsoft.com/office/drawing/2014/main" id="{00455BA2-1195-4B9E-B3C2-3FE24ABE6765}"/>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65430218-61E4-4214-AE3A-DD69675E8834}"/>
              </a:ext>
            </a:extLst>
          </p:cNvPr>
          <p:cNvSpPr>
            <a:spLocks noGrp="1"/>
          </p:cNvSpPr>
          <p:nvPr>
            <p:ph type="sldNum" sz="quarter" idx="12"/>
          </p:nvPr>
        </p:nvSpPr>
        <p:spPr/>
        <p:txBody>
          <a:bodyPr/>
          <a:lstStyle/>
          <a:p>
            <a:fld id="{8A87259C-A7BA-4E2F-AD15-1FC8623258DF}" type="slidenum">
              <a:rPr lang="en-US" smtClean="0"/>
              <a:pPr/>
              <a:t>108</a:t>
            </a:fld>
            <a:endParaRPr lang="en-US" dirty="0"/>
          </a:p>
        </p:txBody>
      </p:sp>
    </p:spTree>
    <p:extLst>
      <p:ext uri="{BB962C8B-B14F-4D97-AF65-F5344CB8AC3E}">
        <p14:creationId xmlns:p14="http://schemas.microsoft.com/office/powerpoint/2010/main" val="36665189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CF54-24DD-452A-B961-0ACB2CD942F5}"/>
              </a:ext>
            </a:extLst>
          </p:cNvPr>
          <p:cNvSpPr>
            <a:spLocks noGrp="1"/>
          </p:cNvSpPr>
          <p:nvPr>
            <p:ph type="title"/>
          </p:nvPr>
        </p:nvSpPr>
        <p:spPr>
          <a:xfrm>
            <a:off x="1403648" y="0"/>
            <a:ext cx="7740352" cy="1124744"/>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solidFill>
                  <a:schemeClr val="dk1"/>
                </a:solidFill>
                <a:latin typeface="+mn-lt"/>
                <a:ea typeface="+mn-ea"/>
                <a:cs typeface="+mn-cs"/>
              </a:rPr>
              <a:t>Risk related to schedule slippage</a:t>
            </a:r>
          </a:p>
        </p:txBody>
      </p:sp>
      <p:sp>
        <p:nvSpPr>
          <p:cNvPr id="3" name="Content Placeholder 2">
            <a:extLst>
              <a:ext uri="{FF2B5EF4-FFF2-40B4-BE49-F238E27FC236}">
                <a16:creationId xmlns:a16="http://schemas.microsoft.com/office/drawing/2014/main" id="{CF9891D2-A039-45E2-8BC3-6D5C6917A9EA}"/>
              </a:ext>
            </a:extLst>
          </p:cNvPr>
          <p:cNvSpPr>
            <a:spLocks noGrp="1"/>
          </p:cNvSpPr>
          <p:nvPr>
            <p:ph idx="1"/>
          </p:nvPr>
        </p:nvSpPr>
        <p:spPr/>
        <p:txBody>
          <a:bodyPr>
            <a:normAutofit fontScale="62500" lnSpcReduction="20000"/>
          </a:bodyPr>
          <a:lstStyle/>
          <a:p>
            <a:pPr marL="0" indent="0">
              <a:buNone/>
            </a:pPr>
            <a:r>
              <a:rPr lang="en-IN" b="1" dirty="0"/>
              <a:t>Schedule slippage</a:t>
            </a:r>
            <a:r>
              <a:rPr lang="en-IN" dirty="0"/>
              <a:t> refers to the delay in completing tasks or milestones beyond their originally planned completion dates. It can happen during project planning or execution, resulting in a gap between scheduled and actual completion times.</a:t>
            </a:r>
          </a:p>
          <a:p>
            <a:r>
              <a:rPr lang="en-IN" dirty="0"/>
              <a:t> As an example, it can be considered the options available to contain an important type of risk that occurs in many software projects – that of schedule slippage. Risks relating to schedule slippage arise primarily due to the intangible nature of software.</a:t>
            </a:r>
          </a:p>
          <a:p>
            <a:pPr marL="0" indent="0">
              <a:buNone/>
            </a:pPr>
            <a:r>
              <a:rPr lang="en-IN" b="1" dirty="0"/>
              <a:t>Steps to manage schedule slippage</a:t>
            </a:r>
          </a:p>
          <a:p>
            <a:pPr marL="457200" indent="-457200"/>
            <a:r>
              <a:rPr lang="en-IN" dirty="0"/>
              <a:t>Every phase can be broken down to reasonable-sized tasks and milestones can be scheduled for these tasks too. </a:t>
            </a:r>
          </a:p>
          <a:p>
            <a:pPr marL="457200" indent="-457200"/>
            <a:r>
              <a:rPr lang="en-IN" dirty="0"/>
              <a:t>A milestone is reached, once documentation produced as part of a software engineering task is produced and gets successfully reviewed.</a:t>
            </a:r>
          </a:p>
          <a:p>
            <a:pPr marL="457200" indent="-457200"/>
            <a:r>
              <a:rPr lang="en-IN" dirty="0"/>
              <a:t> Milestones need not be placed for every activity. An approximate rule of thumb is to set a milestone every 10 to 15 days.</a:t>
            </a:r>
          </a:p>
          <a:p>
            <a:endParaRPr lang="en-IN" dirty="0"/>
          </a:p>
        </p:txBody>
      </p:sp>
      <p:sp>
        <p:nvSpPr>
          <p:cNvPr id="4" name="Date Placeholder 3">
            <a:extLst>
              <a:ext uri="{FF2B5EF4-FFF2-40B4-BE49-F238E27FC236}">
                <a16:creationId xmlns:a16="http://schemas.microsoft.com/office/drawing/2014/main" id="{C8290A6D-ABAC-4B9A-BBBC-09B6083E6C50}"/>
              </a:ext>
            </a:extLst>
          </p:cNvPr>
          <p:cNvSpPr>
            <a:spLocks noGrp="1"/>
          </p:cNvSpPr>
          <p:nvPr>
            <p:ph type="dt" sz="half" idx="10"/>
          </p:nvPr>
        </p:nvSpPr>
        <p:spPr/>
        <p:txBody>
          <a:bodyPr/>
          <a:lstStyle/>
          <a:p>
            <a:fld id="{1ED4F5CE-372C-4B8F-B1A7-2F86BB2D16CB}" type="datetime1">
              <a:rPr lang="en-IN" smtClean="0"/>
              <a:t>07-04-2025</a:t>
            </a:fld>
            <a:endParaRPr lang="en-US" dirty="0"/>
          </a:p>
        </p:txBody>
      </p:sp>
      <p:sp>
        <p:nvSpPr>
          <p:cNvPr id="5" name="Footer Placeholder 4">
            <a:extLst>
              <a:ext uri="{FF2B5EF4-FFF2-40B4-BE49-F238E27FC236}">
                <a16:creationId xmlns:a16="http://schemas.microsoft.com/office/drawing/2014/main" id="{47D838C3-1218-472B-962B-8FF7506D7E93}"/>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94FC4E38-68F7-4C3A-8B50-DFCE0B7B0F34}"/>
              </a:ext>
            </a:extLst>
          </p:cNvPr>
          <p:cNvSpPr>
            <a:spLocks noGrp="1"/>
          </p:cNvSpPr>
          <p:nvPr>
            <p:ph type="sldNum" sz="quarter" idx="12"/>
          </p:nvPr>
        </p:nvSpPr>
        <p:spPr/>
        <p:txBody>
          <a:bodyPr/>
          <a:lstStyle/>
          <a:p>
            <a:fld id="{8A87259C-A7BA-4E2F-AD15-1FC8623258DF}" type="slidenum">
              <a:rPr lang="en-US" smtClean="0"/>
              <a:pPr/>
              <a:t>109</a:t>
            </a:fld>
            <a:endParaRPr lang="en-US" dirty="0"/>
          </a:p>
        </p:txBody>
      </p:sp>
    </p:spTree>
    <p:extLst>
      <p:ext uri="{BB962C8B-B14F-4D97-AF65-F5344CB8AC3E}">
        <p14:creationId xmlns:p14="http://schemas.microsoft.com/office/powerpoint/2010/main" val="266428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199" y="6356350"/>
            <a:ext cx="2133600" cy="365125"/>
          </a:xfrm>
        </p:spPr>
        <p:txBody>
          <a:bodyPr/>
          <a:lstStyle/>
          <a:p>
            <a:fld id="{A7673E56-A2FA-4412-A8F4-7622C0479CD5}" type="datetime1">
              <a:rPr lang="en-IN" smtClean="0"/>
              <a:t>07-04-2025</a:t>
            </a:fld>
            <a:endParaRPr lang="en-US"/>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COs-POs Mapping</a:t>
            </a:r>
          </a:p>
        </p:txBody>
      </p:sp>
      <p:sp>
        <p:nvSpPr>
          <p:cNvPr id="9" name="Rectangle 1">
            <a:extLst>
              <a:ext uri="{FF2B5EF4-FFF2-40B4-BE49-F238E27FC236}">
                <a16:creationId xmlns:a16="http://schemas.microsoft.com/office/drawing/2014/main" id="{14071140-551B-4E51-A134-31A277FE296E}"/>
              </a:ext>
            </a:extLst>
          </p:cNvPr>
          <p:cNvSpPr>
            <a:spLocks noChangeArrowheads="1"/>
          </p:cNvSpPr>
          <p:nvPr/>
        </p:nvSpPr>
        <p:spPr bwMode="auto">
          <a:xfrm>
            <a:off x="343054" y="912295"/>
            <a:ext cx="8305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CO-PO Correlation Matrices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Correlation levels are taken 1, 2 and 3 as defined below:</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Slight (Low)</a:t>
            </a: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 </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Moderate (Medium)</a:t>
            </a: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 </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Substantial (High)</a:t>
            </a: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14D3E688-06E7-4450-FFA5-68578591B852}"/>
              </a:ext>
            </a:extLst>
          </p:cNvPr>
          <p:cNvGraphicFramePr>
            <a:graphicFrameLocks noGrp="1"/>
          </p:cNvGraphicFramePr>
          <p:nvPr>
            <p:extLst>
              <p:ext uri="{D42A27DB-BD31-4B8C-83A1-F6EECF244321}">
                <p14:modId xmlns:p14="http://schemas.microsoft.com/office/powerpoint/2010/main" val="1544731100"/>
              </p:ext>
            </p:extLst>
          </p:nvPr>
        </p:nvGraphicFramePr>
        <p:xfrm>
          <a:off x="611560" y="2256790"/>
          <a:ext cx="8037295" cy="3476467"/>
        </p:xfrm>
        <a:graphic>
          <a:graphicData uri="http://schemas.openxmlformats.org/drawingml/2006/table">
            <a:tbl>
              <a:tblPr firstRow="1" firstCol="1" lastRow="1" lastCol="1" bandRow="1" bandCol="1">
                <a:tableStyleId>{5C22544A-7EE6-4342-B048-85BDC9FD1C3A}</a:tableStyleId>
              </a:tblPr>
              <a:tblGrid>
                <a:gridCol w="459938">
                  <a:extLst>
                    <a:ext uri="{9D8B030D-6E8A-4147-A177-3AD203B41FA5}">
                      <a16:colId xmlns:a16="http://schemas.microsoft.com/office/drawing/2014/main" val="771219950"/>
                    </a:ext>
                  </a:extLst>
                </a:gridCol>
                <a:gridCol w="1273209">
                  <a:extLst>
                    <a:ext uri="{9D8B030D-6E8A-4147-A177-3AD203B41FA5}">
                      <a16:colId xmlns:a16="http://schemas.microsoft.com/office/drawing/2014/main" val="2218286846"/>
                    </a:ext>
                  </a:extLst>
                </a:gridCol>
                <a:gridCol w="503782">
                  <a:extLst>
                    <a:ext uri="{9D8B030D-6E8A-4147-A177-3AD203B41FA5}">
                      <a16:colId xmlns:a16="http://schemas.microsoft.com/office/drawing/2014/main" val="1086127244"/>
                    </a:ext>
                  </a:extLst>
                </a:gridCol>
                <a:gridCol w="514098">
                  <a:extLst>
                    <a:ext uri="{9D8B030D-6E8A-4147-A177-3AD203B41FA5}">
                      <a16:colId xmlns:a16="http://schemas.microsoft.com/office/drawing/2014/main" val="4086227626"/>
                    </a:ext>
                  </a:extLst>
                </a:gridCol>
                <a:gridCol w="514098">
                  <a:extLst>
                    <a:ext uri="{9D8B030D-6E8A-4147-A177-3AD203B41FA5}">
                      <a16:colId xmlns:a16="http://schemas.microsoft.com/office/drawing/2014/main" val="3838291205"/>
                    </a:ext>
                  </a:extLst>
                </a:gridCol>
                <a:gridCol w="514958">
                  <a:extLst>
                    <a:ext uri="{9D8B030D-6E8A-4147-A177-3AD203B41FA5}">
                      <a16:colId xmlns:a16="http://schemas.microsoft.com/office/drawing/2014/main" val="1683679990"/>
                    </a:ext>
                  </a:extLst>
                </a:gridCol>
                <a:gridCol w="514098">
                  <a:extLst>
                    <a:ext uri="{9D8B030D-6E8A-4147-A177-3AD203B41FA5}">
                      <a16:colId xmlns:a16="http://schemas.microsoft.com/office/drawing/2014/main" val="3454352988"/>
                    </a:ext>
                  </a:extLst>
                </a:gridCol>
                <a:gridCol w="514098">
                  <a:extLst>
                    <a:ext uri="{9D8B030D-6E8A-4147-A177-3AD203B41FA5}">
                      <a16:colId xmlns:a16="http://schemas.microsoft.com/office/drawing/2014/main" val="3425500438"/>
                    </a:ext>
                  </a:extLst>
                </a:gridCol>
                <a:gridCol w="514098">
                  <a:extLst>
                    <a:ext uri="{9D8B030D-6E8A-4147-A177-3AD203B41FA5}">
                      <a16:colId xmlns:a16="http://schemas.microsoft.com/office/drawing/2014/main" val="3287515377"/>
                    </a:ext>
                  </a:extLst>
                </a:gridCol>
                <a:gridCol w="514098">
                  <a:extLst>
                    <a:ext uri="{9D8B030D-6E8A-4147-A177-3AD203B41FA5}">
                      <a16:colId xmlns:a16="http://schemas.microsoft.com/office/drawing/2014/main" val="1601198468"/>
                    </a:ext>
                  </a:extLst>
                </a:gridCol>
                <a:gridCol w="514098">
                  <a:extLst>
                    <a:ext uri="{9D8B030D-6E8A-4147-A177-3AD203B41FA5}">
                      <a16:colId xmlns:a16="http://schemas.microsoft.com/office/drawing/2014/main" val="1147042004"/>
                    </a:ext>
                  </a:extLst>
                </a:gridCol>
                <a:gridCol w="564820">
                  <a:extLst>
                    <a:ext uri="{9D8B030D-6E8A-4147-A177-3AD203B41FA5}">
                      <a16:colId xmlns:a16="http://schemas.microsoft.com/office/drawing/2014/main" val="3782910399"/>
                    </a:ext>
                  </a:extLst>
                </a:gridCol>
                <a:gridCol w="564820">
                  <a:extLst>
                    <a:ext uri="{9D8B030D-6E8A-4147-A177-3AD203B41FA5}">
                      <a16:colId xmlns:a16="http://schemas.microsoft.com/office/drawing/2014/main" val="1759456263"/>
                    </a:ext>
                  </a:extLst>
                </a:gridCol>
                <a:gridCol w="557082">
                  <a:extLst>
                    <a:ext uri="{9D8B030D-6E8A-4147-A177-3AD203B41FA5}">
                      <a16:colId xmlns:a16="http://schemas.microsoft.com/office/drawing/2014/main" val="3092777419"/>
                    </a:ext>
                  </a:extLst>
                </a:gridCol>
              </a:tblGrid>
              <a:tr h="936196">
                <a:tc>
                  <a:txBody>
                    <a:bodyPr/>
                    <a:lstStyle/>
                    <a:p>
                      <a:pPr marL="67945" marR="60960" algn="l">
                        <a:lnSpc>
                          <a:spcPct val="115000"/>
                        </a:lnSpc>
                        <a:spcBef>
                          <a:spcPts val="0"/>
                        </a:spcBef>
                        <a:spcAft>
                          <a:spcPts val="0"/>
                        </a:spcAft>
                      </a:pPr>
                      <a:r>
                        <a:rPr lang="en-IN" sz="1000" spc="-20">
                          <a:effectLst/>
                        </a:rPr>
                        <a:t>Sr. </a:t>
                      </a:r>
                      <a:r>
                        <a:rPr lang="en-IN" sz="1000" spc="-25">
                          <a:effectLst/>
                        </a:rPr>
                        <a:t>No</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72440" algn="l">
                        <a:lnSpc>
                          <a:spcPct val="115000"/>
                        </a:lnSpc>
                        <a:spcBef>
                          <a:spcPts val="0"/>
                        </a:spcBef>
                        <a:spcAft>
                          <a:spcPts val="0"/>
                        </a:spcAft>
                      </a:pPr>
                      <a:r>
                        <a:rPr lang="en-IN" sz="1000" spc="-10">
                          <a:effectLst/>
                        </a:rPr>
                        <a:t>Course Outcome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080" marR="28575" algn="l">
                        <a:lnSpc>
                          <a:spcPts val="1340"/>
                        </a:lnSpc>
                        <a:spcBef>
                          <a:spcPts val="0"/>
                        </a:spcBef>
                        <a:spcAft>
                          <a:spcPts val="0"/>
                        </a:spcAft>
                      </a:pPr>
                      <a:r>
                        <a:rPr lang="en-IN" sz="1000" spc="-25">
                          <a:effectLst/>
                        </a:rPr>
                        <a:t>PO1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marR="36830" algn="l">
                        <a:lnSpc>
                          <a:spcPts val="1340"/>
                        </a:lnSpc>
                        <a:spcBef>
                          <a:spcPts val="0"/>
                        </a:spcBef>
                        <a:spcAft>
                          <a:spcPts val="0"/>
                        </a:spcAft>
                      </a:pPr>
                      <a:r>
                        <a:rPr lang="en-IN" sz="1000" spc="-25">
                          <a:effectLst/>
                        </a:rPr>
                        <a:t>PO2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36195" algn="l">
                        <a:lnSpc>
                          <a:spcPts val="1340"/>
                        </a:lnSpc>
                        <a:spcBef>
                          <a:spcPts val="0"/>
                        </a:spcBef>
                        <a:spcAft>
                          <a:spcPts val="0"/>
                        </a:spcAft>
                      </a:pPr>
                      <a:r>
                        <a:rPr lang="en-IN" sz="1000" spc="-25">
                          <a:effectLst/>
                        </a:rPr>
                        <a:t>PO3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05" marR="35560" algn="l">
                        <a:lnSpc>
                          <a:spcPts val="1340"/>
                        </a:lnSpc>
                        <a:spcBef>
                          <a:spcPts val="0"/>
                        </a:spcBef>
                        <a:spcAft>
                          <a:spcPts val="0"/>
                        </a:spcAft>
                      </a:pPr>
                      <a:r>
                        <a:rPr lang="en-IN" sz="1000" spc="-25">
                          <a:effectLst/>
                        </a:rPr>
                        <a:t>PO4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marR="38735" algn="l">
                        <a:lnSpc>
                          <a:spcPts val="1340"/>
                        </a:lnSpc>
                        <a:spcBef>
                          <a:spcPts val="0"/>
                        </a:spcBef>
                        <a:spcAft>
                          <a:spcPts val="0"/>
                        </a:spcAft>
                      </a:pPr>
                      <a:r>
                        <a:rPr lang="en-IN" sz="1000" spc="-25">
                          <a:effectLst/>
                        </a:rPr>
                        <a:t>PO5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marR="38100" algn="l">
                        <a:lnSpc>
                          <a:spcPts val="1340"/>
                        </a:lnSpc>
                        <a:spcBef>
                          <a:spcPts val="0"/>
                        </a:spcBef>
                        <a:spcAft>
                          <a:spcPts val="0"/>
                        </a:spcAft>
                      </a:pPr>
                      <a:r>
                        <a:rPr lang="en-IN" sz="1000" spc="-25">
                          <a:effectLst/>
                        </a:rPr>
                        <a:t>PO6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 marR="35560" algn="l">
                        <a:lnSpc>
                          <a:spcPts val="1340"/>
                        </a:lnSpc>
                        <a:spcBef>
                          <a:spcPts val="0"/>
                        </a:spcBef>
                        <a:spcAft>
                          <a:spcPts val="0"/>
                        </a:spcAft>
                      </a:pPr>
                      <a:r>
                        <a:rPr lang="en-IN" sz="1000" spc="-25">
                          <a:effectLst/>
                        </a:rPr>
                        <a:t>PO7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marR="40005" algn="l">
                        <a:lnSpc>
                          <a:spcPts val="1340"/>
                        </a:lnSpc>
                        <a:spcBef>
                          <a:spcPts val="0"/>
                        </a:spcBef>
                        <a:spcAft>
                          <a:spcPts val="0"/>
                        </a:spcAft>
                      </a:pPr>
                      <a:r>
                        <a:rPr lang="en-IN" sz="1000" spc="-25">
                          <a:effectLst/>
                        </a:rPr>
                        <a:t>PO8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marR="39370" algn="l">
                        <a:lnSpc>
                          <a:spcPts val="1340"/>
                        </a:lnSpc>
                        <a:spcBef>
                          <a:spcPts val="0"/>
                        </a:spcBef>
                        <a:spcAft>
                          <a:spcPts val="0"/>
                        </a:spcAft>
                      </a:pPr>
                      <a:r>
                        <a:rPr lang="en-IN" sz="1000" spc="-25">
                          <a:effectLst/>
                        </a:rPr>
                        <a:t>PO9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 marR="6985" algn="l">
                        <a:lnSpc>
                          <a:spcPts val="1340"/>
                        </a:lnSpc>
                        <a:spcBef>
                          <a:spcPts val="0"/>
                        </a:spcBef>
                        <a:spcAft>
                          <a:spcPts val="0"/>
                        </a:spcAft>
                      </a:pPr>
                      <a:r>
                        <a:rPr lang="en-IN" sz="1000" spc="-20">
                          <a:effectLst/>
                        </a:rPr>
                        <a:t>PO10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6985" algn="l">
                        <a:lnSpc>
                          <a:spcPts val="1340"/>
                        </a:lnSpc>
                        <a:spcBef>
                          <a:spcPts val="0"/>
                        </a:spcBef>
                        <a:spcAft>
                          <a:spcPts val="0"/>
                        </a:spcAft>
                      </a:pPr>
                      <a:r>
                        <a:rPr lang="en-IN" sz="1000" spc="-20">
                          <a:effectLst/>
                        </a:rPr>
                        <a:t>PO11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05" marR="6350" algn="l">
                        <a:lnSpc>
                          <a:spcPts val="1340"/>
                        </a:lnSpc>
                        <a:spcBef>
                          <a:spcPts val="0"/>
                        </a:spcBef>
                        <a:spcAft>
                          <a:spcPts val="0"/>
                        </a:spcAft>
                      </a:pPr>
                      <a:r>
                        <a:rPr lang="en-IN" sz="1000" spc="-20">
                          <a:effectLst/>
                        </a:rPr>
                        <a:t>PO12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51145806"/>
                  </a:ext>
                </a:extLst>
              </a:tr>
              <a:tr h="369669">
                <a:tc>
                  <a:txBody>
                    <a:bodyPr/>
                    <a:lstStyle/>
                    <a:p>
                      <a:pPr marL="67945" marR="0" algn="l">
                        <a:lnSpc>
                          <a:spcPts val="1340"/>
                        </a:lnSpc>
                        <a:spcBef>
                          <a:spcPts val="0"/>
                        </a:spcBef>
                        <a:spcAft>
                          <a:spcPts val="0"/>
                        </a:spcAft>
                      </a:pPr>
                      <a:r>
                        <a:rPr lang="en-IN" sz="1000" spc="-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lgn="l">
                        <a:lnSpc>
                          <a:spcPts val="1365"/>
                        </a:lnSpc>
                        <a:spcBef>
                          <a:spcPts val="0"/>
                        </a:spcBef>
                        <a:spcAft>
                          <a:spcPts val="0"/>
                        </a:spcAft>
                      </a:pPr>
                      <a:r>
                        <a:rPr lang="en-IN" sz="1000" spc="-10">
                          <a:effectLst/>
                        </a:rPr>
                        <a:t>ACSE0603.1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940" marR="23495" algn="l">
                        <a:lnSpc>
                          <a:spcPts val="145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735" marR="36195" algn="l">
                        <a:lnSpc>
                          <a:spcPts val="145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9370" marR="36195" algn="l">
                        <a:lnSpc>
                          <a:spcPts val="145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925" marR="33655" algn="l">
                        <a:lnSpc>
                          <a:spcPts val="145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6195" marR="36195" algn="l">
                        <a:lnSpc>
                          <a:spcPts val="145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36195" algn="l">
                        <a:lnSpc>
                          <a:spcPts val="1455"/>
                        </a:lnSpc>
                        <a:spcBef>
                          <a:spcPts val="0"/>
                        </a:spcBef>
                        <a:spcAft>
                          <a:spcPts val="0"/>
                        </a:spcAft>
                      </a:pPr>
                      <a:r>
                        <a:rPr lang="en-IN" sz="1000" spc="-50">
                          <a:effectLst/>
                        </a:rPr>
                        <a: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925" marR="34925" algn="l">
                        <a:lnSpc>
                          <a:spcPts val="1455"/>
                        </a:lnSpc>
                        <a:spcBef>
                          <a:spcPts val="0"/>
                        </a:spcBef>
                        <a:spcAft>
                          <a:spcPts val="0"/>
                        </a:spcAft>
                      </a:pPr>
                      <a:r>
                        <a:rPr lang="en-IN" sz="1000" spc="-50">
                          <a:effectLst/>
                        </a:rPr>
                        <a: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36195" algn="l">
                        <a:lnSpc>
                          <a:spcPts val="1455"/>
                        </a:lnSpc>
                        <a:spcBef>
                          <a:spcPts val="0"/>
                        </a:spcBef>
                        <a:spcAft>
                          <a:spcPts val="0"/>
                        </a:spcAft>
                      </a:pPr>
                      <a:r>
                        <a:rPr lang="en-IN" sz="1000" spc="-50">
                          <a:effectLst/>
                        </a:rPr>
                        <a: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6195" marR="36195" algn="l">
                        <a:lnSpc>
                          <a:spcPts val="1455"/>
                        </a:lnSpc>
                        <a:spcBef>
                          <a:spcPts val="0"/>
                        </a:spcBef>
                        <a:spcAft>
                          <a:spcPts val="0"/>
                        </a:spcAft>
                      </a:pPr>
                      <a:r>
                        <a:rPr lang="en-IN" sz="1000" spc="-50">
                          <a:effectLst/>
                        </a:rPr>
                        <a: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 marR="6985" algn="l">
                        <a:lnSpc>
                          <a:spcPts val="1455"/>
                        </a:lnSpc>
                        <a:spcBef>
                          <a:spcPts val="0"/>
                        </a:spcBef>
                        <a:spcAft>
                          <a:spcPts val="0"/>
                        </a:spcAft>
                      </a:pPr>
                      <a:r>
                        <a:rPr lang="en-IN" sz="1000" spc="-50">
                          <a:effectLst/>
                        </a:rPr>
                        <a: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6985" algn="l">
                        <a:lnSpc>
                          <a:spcPts val="1455"/>
                        </a:lnSpc>
                        <a:spcBef>
                          <a:spcPts val="0"/>
                        </a:spcBef>
                        <a:spcAft>
                          <a:spcPts val="0"/>
                        </a:spcAft>
                      </a:pPr>
                      <a:r>
                        <a:rPr lang="en-IN" sz="1000" spc="-50">
                          <a:effectLst/>
                        </a:rPr>
                        <a: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4445" algn="l">
                        <a:lnSpc>
                          <a:spcPts val="1455"/>
                        </a:lnSpc>
                        <a:spcBef>
                          <a:spcPts val="0"/>
                        </a:spcBef>
                        <a:spcAft>
                          <a:spcPts val="0"/>
                        </a:spcAft>
                      </a:pPr>
                      <a:r>
                        <a:rPr lang="en-IN" sz="1000" spc="-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86194481"/>
                  </a:ext>
                </a:extLst>
              </a:tr>
              <a:tr h="369669">
                <a:tc>
                  <a:txBody>
                    <a:bodyPr/>
                    <a:lstStyle/>
                    <a:p>
                      <a:pPr marL="67945" marR="0" algn="l">
                        <a:lnSpc>
                          <a:spcPts val="1340"/>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lgn="l">
                        <a:lnSpc>
                          <a:spcPts val="1365"/>
                        </a:lnSpc>
                        <a:spcBef>
                          <a:spcPts val="0"/>
                        </a:spcBef>
                        <a:spcAft>
                          <a:spcPts val="0"/>
                        </a:spcAft>
                      </a:pPr>
                      <a:r>
                        <a:rPr lang="en-IN" sz="1000" spc="-10">
                          <a:effectLst/>
                        </a:rPr>
                        <a:t>ACSE0603.2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940" marR="23495" algn="l">
                        <a:lnSpc>
                          <a:spcPts val="145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735" marR="36195" algn="l">
                        <a:lnSpc>
                          <a:spcPts val="145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9370" marR="36195" algn="l">
                        <a:lnSpc>
                          <a:spcPts val="145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925" marR="33655" algn="l">
                        <a:lnSpc>
                          <a:spcPts val="145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6195" marR="36195" algn="l">
                        <a:lnSpc>
                          <a:spcPts val="145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36195" algn="l">
                        <a:lnSpc>
                          <a:spcPts val="1455"/>
                        </a:lnSpc>
                        <a:spcBef>
                          <a:spcPts val="0"/>
                        </a:spcBef>
                        <a:spcAft>
                          <a:spcPts val="0"/>
                        </a:spcAft>
                      </a:pPr>
                      <a:r>
                        <a:rPr lang="en-IN" sz="1000" spc="-50">
                          <a:effectLst/>
                        </a:rPr>
                        <a: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925" marR="34925" algn="l">
                        <a:lnSpc>
                          <a:spcPts val="1455"/>
                        </a:lnSpc>
                        <a:spcBef>
                          <a:spcPts val="0"/>
                        </a:spcBef>
                        <a:spcAft>
                          <a:spcPts val="0"/>
                        </a:spcAft>
                      </a:pPr>
                      <a:r>
                        <a:rPr lang="en-IN" sz="1000" spc="-50">
                          <a:effectLst/>
                        </a:rPr>
                        <a: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36195" algn="l">
                        <a:lnSpc>
                          <a:spcPts val="145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6195" marR="36195" algn="l">
                        <a:lnSpc>
                          <a:spcPts val="145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 marR="6985" algn="l">
                        <a:lnSpc>
                          <a:spcPts val="1455"/>
                        </a:lnSpc>
                        <a:spcBef>
                          <a:spcPts val="0"/>
                        </a:spcBef>
                        <a:spcAft>
                          <a:spcPts val="0"/>
                        </a:spcAft>
                      </a:pPr>
                      <a:r>
                        <a:rPr lang="en-IN" sz="1000" spc="-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6985" algn="l">
                        <a:lnSpc>
                          <a:spcPts val="1455"/>
                        </a:lnSpc>
                        <a:spcBef>
                          <a:spcPts val="0"/>
                        </a:spcBef>
                        <a:spcAft>
                          <a:spcPts val="0"/>
                        </a:spcAft>
                      </a:pPr>
                      <a:r>
                        <a:rPr lang="en-IN" sz="1000" spc="-50">
                          <a:effectLst/>
                        </a:rPr>
                        <a: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4445" algn="l">
                        <a:lnSpc>
                          <a:spcPts val="145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20628978"/>
                  </a:ext>
                </a:extLst>
              </a:tr>
              <a:tr h="368982">
                <a:tc>
                  <a:txBody>
                    <a:bodyPr/>
                    <a:lstStyle/>
                    <a:p>
                      <a:pPr marL="67945" marR="0" algn="l">
                        <a:lnSpc>
                          <a:spcPts val="1340"/>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lgn="l">
                        <a:lnSpc>
                          <a:spcPts val="1365"/>
                        </a:lnSpc>
                        <a:spcBef>
                          <a:spcPts val="0"/>
                        </a:spcBef>
                        <a:spcAft>
                          <a:spcPts val="0"/>
                        </a:spcAft>
                      </a:pPr>
                      <a:r>
                        <a:rPr lang="en-IN" sz="1000" spc="-10">
                          <a:effectLst/>
                        </a:rPr>
                        <a:t>ACSE0603.3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7940" marR="23495" algn="l">
                        <a:lnSpc>
                          <a:spcPts val="145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735" marR="36195" algn="l">
                        <a:lnSpc>
                          <a:spcPts val="145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9370" marR="36195" algn="l">
                        <a:lnSpc>
                          <a:spcPts val="145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925" marR="33655" algn="l">
                        <a:lnSpc>
                          <a:spcPts val="145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6195" marR="36195" algn="l">
                        <a:lnSpc>
                          <a:spcPts val="145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7465" marR="36195" algn="l">
                        <a:lnSpc>
                          <a:spcPts val="1455"/>
                        </a:lnSpc>
                        <a:spcBef>
                          <a:spcPts val="0"/>
                        </a:spcBef>
                        <a:spcAft>
                          <a:spcPts val="0"/>
                        </a:spcAft>
                      </a:pPr>
                      <a:r>
                        <a:rPr lang="en-IN" sz="1000" spc="-50">
                          <a:effectLst/>
                        </a:rPr>
                        <a: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925" marR="34925" algn="l">
                        <a:lnSpc>
                          <a:spcPts val="1455"/>
                        </a:lnSpc>
                        <a:spcBef>
                          <a:spcPts val="0"/>
                        </a:spcBef>
                        <a:spcAft>
                          <a:spcPts val="0"/>
                        </a:spcAft>
                      </a:pPr>
                      <a:r>
                        <a:rPr lang="en-IN" sz="1000" spc="-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36195" algn="l">
                        <a:lnSpc>
                          <a:spcPts val="145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6195" marR="36195" algn="l">
                        <a:lnSpc>
                          <a:spcPts val="145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 marR="6985" algn="l">
                        <a:lnSpc>
                          <a:spcPts val="1455"/>
                        </a:lnSpc>
                        <a:spcBef>
                          <a:spcPts val="0"/>
                        </a:spcBef>
                        <a:spcAft>
                          <a:spcPts val="0"/>
                        </a:spcAft>
                      </a:pPr>
                      <a:r>
                        <a:rPr lang="en-IN" sz="1000" spc="-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6985" algn="l">
                        <a:lnSpc>
                          <a:spcPts val="145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4445" algn="l">
                        <a:lnSpc>
                          <a:spcPts val="145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08880960"/>
                  </a:ext>
                </a:extLst>
              </a:tr>
              <a:tr h="428074">
                <a:tc>
                  <a:txBody>
                    <a:bodyPr/>
                    <a:lstStyle/>
                    <a:p>
                      <a:pPr marL="67945" marR="0" algn="l">
                        <a:lnSpc>
                          <a:spcPct val="107000"/>
                        </a:lnSpc>
                        <a:spcBef>
                          <a:spcPts val="0"/>
                        </a:spcBef>
                        <a:spcAft>
                          <a:spcPts val="0"/>
                        </a:spcAft>
                      </a:pPr>
                      <a:r>
                        <a:rPr lang="en-IN" sz="1000" spc="-5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lgn="l">
                        <a:lnSpc>
                          <a:spcPct val="107000"/>
                        </a:lnSpc>
                        <a:spcBef>
                          <a:spcPts val="0"/>
                        </a:spcBef>
                        <a:spcAft>
                          <a:spcPts val="0"/>
                        </a:spcAft>
                      </a:pPr>
                      <a:r>
                        <a:rPr lang="en-IN" sz="1000" spc="-10">
                          <a:effectLst/>
                        </a:rPr>
                        <a:t>ACSE0603.4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75" marR="23495" algn="l">
                        <a:lnSpc>
                          <a:spcPts val="137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735" marR="36195" algn="l">
                        <a:lnSpc>
                          <a:spcPts val="137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005" marR="36195" algn="l">
                        <a:lnSpc>
                          <a:spcPts val="137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33655" algn="l">
                        <a:lnSpc>
                          <a:spcPts val="137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6830" marR="36195" algn="l">
                        <a:lnSpc>
                          <a:spcPts val="137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6195" algn="l">
                        <a:lnSpc>
                          <a:spcPts val="137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34925" algn="l">
                        <a:lnSpc>
                          <a:spcPts val="1375"/>
                        </a:lnSpc>
                        <a:spcBef>
                          <a:spcPts val="0"/>
                        </a:spcBef>
                        <a:spcAft>
                          <a:spcPts val="0"/>
                        </a:spcAft>
                      </a:pPr>
                      <a:r>
                        <a:rPr lang="en-IN" sz="1000" spc="-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6195" marR="36195" algn="l">
                        <a:lnSpc>
                          <a:spcPts val="137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6830" marR="36195" algn="l">
                        <a:lnSpc>
                          <a:spcPts val="137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6985" algn="l">
                        <a:lnSpc>
                          <a:spcPts val="1375"/>
                        </a:lnSpc>
                        <a:spcBef>
                          <a:spcPts val="0"/>
                        </a:spcBef>
                        <a:spcAft>
                          <a:spcPts val="0"/>
                        </a:spcAft>
                      </a:pPr>
                      <a:r>
                        <a:rPr lang="en-IN" sz="1000" spc="-5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 marR="6985" algn="l">
                        <a:lnSpc>
                          <a:spcPts val="137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080" marR="4445" algn="l">
                        <a:lnSpc>
                          <a:spcPts val="137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92143200"/>
                  </a:ext>
                </a:extLst>
              </a:tr>
              <a:tr h="428074">
                <a:tc>
                  <a:txBody>
                    <a:bodyPr/>
                    <a:lstStyle/>
                    <a:p>
                      <a:pPr marL="67945" marR="0" algn="l">
                        <a:lnSpc>
                          <a:spcPct val="107000"/>
                        </a:lnSpc>
                        <a:spcBef>
                          <a:spcPts val="0"/>
                        </a:spcBef>
                        <a:spcAft>
                          <a:spcPts val="0"/>
                        </a:spcAft>
                      </a:pPr>
                      <a:r>
                        <a:rPr lang="en-IN" sz="1000" spc="-5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lgn="l">
                        <a:lnSpc>
                          <a:spcPct val="107000"/>
                        </a:lnSpc>
                        <a:spcBef>
                          <a:spcPts val="0"/>
                        </a:spcBef>
                        <a:spcAft>
                          <a:spcPts val="0"/>
                        </a:spcAft>
                      </a:pPr>
                      <a:r>
                        <a:rPr lang="en-IN" sz="1000" spc="-10">
                          <a:effectLst/>
                        </a:rPr>
                        <a:t>ACSE0603.5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75" marR="23495" algn="l">
                        <a:lnSpc>
                          <a:spcPts val="137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735" marR="36195" algn="l">
                        <a:lnSpc>
                          <a:spcPts val="137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005" marR="36195" algn="l">
                        <a:lnSpc>
                          <a:spcPts val="137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33655" algn="l">
                        <a:lnSpc>
                          <a:spcPts val="137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6830" marR="36195" algn="l">
                        <a:lnSpc>
                          <a:spcPts val="137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6195" algn="l">
                        <a:lnSpc>
                          <a:spcPts val="137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 marR="34925" algn="l">
                        <a:lnSpc>
                          <a:spcPts val="137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6195" marR="36195" algn="l">
                        <a:lnSpc>
                          <a:spcPts val="1375"/>
                        </a:lnSpc>
                        <a:spcBef>
                          <a:spcPts val="0"/>
                        </a:spcBef>
                        <a:spcAft>
                          <a:spcPts val="0"/>
                        </a:spcAft>
                      </a:pPr>
                      <a:r>
                        <a:rPr lang="en-IN" sz="1000" spc="-50">
                          <a:effectLst/>
                        </a:rPr>
                        <a: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6830" marR="36195" algn="l">
                        <a:lnSpc>
                          <a:spcPts val="137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6985" algn="l">
                        <a:lnSpc>
                          <a:spcPts val="137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 marR="6985" algn="l">
                        <a:lnSpc>
                          <a:spcPts val="1375"/>
                        </a:lnSpc>
                        <a:spcBef>
                          <a:spcPts val="0"/>
                        </a:spcBef>
                        <a:spcAft>
                          <a:spcPts val="0"/>
                        </a:spcAft>
                      </a:pPr>
                      <a:r>
                        <a:rPr lang="en-IN" sz="1000" spc="-5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080" marR="4445" algn="l">
                        <a:lnSpc>
                          <a:spcPts val="1375"/>
                        </a:lnSpc>
                        <a:spcBef>
                          <a:spcPts val="0"/>
                        </a:spcBef>
                        <a:spcAft>
                          <a:spcPts val="0"/>
                        </a:spcAft>
                      </a:pPr>
                      <a:r>
                        <a:rPr lang="en-IN" sz="1000" spc="-5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47710530"/>
                  </a:ext>
                </a:extLst>
              </a:tr>
              <a:tr h="575803">
                <a:tc>
                  <a:txBody>
                    <a:bodyPr/>
                    <a:lstStyle/>
                    <a:p>
                      <a:pPr marL="67945" marR="0" algn="l">
                        <a:lnSpc>
                          <a:spcPct val="107000"/>
                        </a:lnSpc>
                        <a:spcBef>
                          <a:spcPts val="0"/>
                        </a:spcBef>
                        <a:spcAft>
                          <a:spcPts val="0"/>
                        </a:spcAft>
                      </a:pPr>
                      <a:r>
                        <a:rPr lang="en-IN" sz="1000" spc="-50">
                          <a:effectLst/>
                        </a:rPr>
                        <a:t>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lgn="l">
                        <a:lnSpc>
                          <a:spcPts val="1370"/>
                        </a:lnSpc>
                        <a:spcBef>
                          <a:spcPts val="0"/>
                        </a:spcBef>
                        <a:spcAft>
                          <a:spcPts val="0"/>
                        </a:spcAft>
                      </a:pPr>
                      <a:r>
                        <a:rPr lang="en-IN" sz="1000" spc="-10">
                          <a:effectLst/>
                        </a:rPr>
                        <a:t>Average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75" marR="23495" algn="l">
                        <a:lnSpc>
                          <a:spcPts val="1375"/>
                        </a:lnSpc>
                        <a:spcBef>
                          <a:spcPts val="0"/>
                        </a:spcBef>
                        <a:spcAft>
                          <a:spcPts val="0"/>
                        </a:spcAft>
                      </a:pPr>
                      <a:r>
                        <a:rPr lang="en-IN" sz="1000" spc="-25">
                          <a:effectLst/>
                        </a:rPr>
                        <a:t>3.0</a:t>
                      </a:r>
                      <a:endParaRPr lang="en-US" sz="1200">
                        <a:effectLst/>
                      </a:endParaRPr>
                    </a:p>
                    <a:p>
                      <a:pPr marL="28575" marR="23495" algn="l">
                        <a:lnSpc>
                          <a:spcPct val="107000"/>
                        </a:lnSpc>
                        <a:spcBef>
                          <a:spcPts val="205"/>
                        </a:spcBef>
                        <a:spcAft>
                          <a:spcPts val="0"/>
                        </a:spcAft>
                      </a:pPr>
                      <a:r>
                        <a:rPr lang="en-IN" sz="1000" spc="-5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95"/>
                        </a:spcBef>
                        <a:spcAft>
                          <a:spcPts val="0"/>
                        </a:spcAft>
                      </a:pPr>
                      <a:r>
                        <a:rPr lang="en-IN" sz="1000">
                          <a:effectLst/>
                        </a:rPr>
                        <a:t> </a:t>
                      </a:r>
                      <a:endParaRPr lang="en-US" sz="1200">
                        <a:effectLst/>
                      </a:endParaRPr>
                    </a:p>
                    <a:p>
                      <a:pPr marL="38735" marR="36195" algn="l">
                        <a:lnSpc>
                          <a:spcPct val="107000"/>
                        </a:lnSpc>
                        <a:spcBef>
                          <a:spcPts val="0"/>
                        </a:spcBef>
                        <a:spcAft>
                          <a:spcPts val="0"/>
                        </a:spcAft>
                      </a:pPr>
                      <a:r>
                        <a:rPr lang="en-IN" sz="1000" spc="-20">
                          <a:effectLst/>
                        </a:rPr>
                        <a:t>3.00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95"/>
                        </a:spcBef>
                        <a:spcAft>
                          <a:spcPts val="0"/>
                        </a:spcAft>
                      </a:pPr>
                      <a:r>
                        <a:rPr lang="en-IN" sz="1000">
                          <a:effectLst/>
                        </a:rPr>
                        <a:t> </a:t>
                      </a:r>
                      <a:endParaRPr lang="en-US" sz="1200">
                        <a:effectLst/>
                      </a:endParaRPr>
                    </a:p>
                    <a:p>
                      <a:pPr marL="40005" marR="36195" algn="l">
                        <a:lnSpc>
                          <a:spcPct val="107000"/>
                        </a:lnSpc>
                        <a:spcBef>
                          <a:spcPts val="0"/>
                        </a:spcBef>
                        <a:spcAft>
                          <a:spcPts val="0"/>
                        </a:spcAft>
                      </a:pPr>
                      <a:r>
                        <a:rPr lang="en-IN" sz="1000" spc="-20">
                          <a:effectLst/>
                        </a:rPr>
                        <a:t>2.80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95"/>
                        </a:spcBef>
                        <a:spcAft>
                          <a:spcPts val="0"/>
                        </a:spcAft>
                      </a:pPr>
                      <a:r>
                        <a:rPr lang="en-IN" sz="1000">
                          <a:effectLst/>
                        </a:rPr>
                        <a:t> </a:t>
                      </a:r>
                      <a:endParaRPr lang="en-US" sz="1200">
                        <a:effectLst/>
                      </a:endParaRPr>
                    </a:p>
                    <a:p>
                      <a:pPr marL="35560" marR="33655" algn="l">
                        <a:lnSpc>
                          <a:spcPct val="107000"/>
                        </a:lnSpc>
                        <a:spcBef>
                          <a:spcPts val="0"/>
                        </a:spcBef>
                        <a:spcAft>
                          <a:spcPts val="0"/>
                        </a:spcAft>
                      </a:pPr>
                      <a:r>
                        <a:rPr lang="en-IN" sz="1000" spc="-20">
                          <a:effectLst/>
                        </a:rPr>
                        <a:t>2.80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95"/>
                        </a:spcBef>
                        <a:spcAft>
                          <a:spcPts val="0"/>
                        </a:spcAft>
                      </a:pPr>
                      <a:r>
                        <a:rPr lang="en-IN" sz="1000">
                          <a:effectLst/>
                        </a:rPr>
                        <a:t> </a:t>
                      </a:r>
                      <a:endParaRPr lang="en-US" sz="1200">
                        <a:effectLst/>
                      </a:endParaRPr>
                    </a:p>
                    <a:p>
                      <a:pPr marL="36830" marR="36195" algn="l">
                        <a:lnSpc>
                          <a:spcPct val="107000"/>
                        </a:lnSpc>
                        <a:spcBef>
                          <a:spcPts val="0"/>
                        </a:spcBef>
                        <a:spcAft>
                          <a:spcPts val="0"/>
                        </a:spcAft>
                      </a:pPr>
                      <a:r>
                        <a:rPr lang="en-IN" sz="1000" spc="-20">
                          <a:effectLst/>
                        </a:rPr>
                        <a:t>2.00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95"/>
                        </a:spcBef>
                        <a:spcAft>
                          <a:spcPts val="0"/>
                        </a:spcAft>
                      </a:pPr>
                      <a:r>
                        <a:rPr lang="en-IN" sz="1000">
                          <a:effectLst/>
                        </a:rPr>
                        <a:t> </a:t>
                      </a:r>
                      <a:endParaRPr lang="en-US" sz="1200">
                        <a:effectLst/>
                      </a:endParaRPr>
                    </a:p>
                    <a:p>
                      <a:pPr marL="38100" marR="36195" algn="l">
                        <a:lnSpc>
                          <a:spcPct val="107000"/>
                        </a:lnSpc>
                        <a:spcBef>
                          <a:spcPts val="0"/>
                        </a:spcBef>
                        <a:spcAft>
                          <a:spcPts val="0"/>
                        </a:spcAft>
                      </a:pPr>
                      <a:r>
                        <a:rPr lang="en-IN" sz="1000" spc="-20">
                          <a:effectLst/>
                        </a:rPr>
                        <a:t>1.00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95"/>
                        </a:spcBef>
                        <a:spcAft>
                          <a:spcPts val="0"/>
                        </a:spcAft>
                      </a:pPr>
                      <a:r>
                        <a:rPr lang="en-IN" sz="1000">
                          <a:effectLst/>
                        </a:rPr>
                        <a:t> </a:t>
                      </a:r>
                      <a:endParaRPr lang="en-US" sz="1200">
                        <a:effectLst/>
                      </a:endParaRPr>
                    </a:p>
                    <a:p>
                      <a:pPr marL="35560" marR="34925" algn="l">
                        <a:lnSpc>
                          <a:spcPct val="107000"/>
                        </a:lnSpc>
                        <a:spcBef>
                          <a:spcPts val="0"/>
                        </a:spcBef>
                        <a:spcAft>
                          <a:spcPts val="0"/>
                        </a:spcAft>
                      </a:pPr>
                      <a:r>
                        <a:rPr lang="en-IN" sz="1000" spc="-20">
                          <a:effectLst/>
                        </a:rPr>
                        <a:t>0.80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95"/>
                        </a:spcBef>
                        <a:spcAft>
                          <a:spcPts val="0"/>
                        </a:spcAft>
                      </a:pPr>
                      <a:r>
                        <a:rPr lang="en-IN" sz="1000">
                          <a:effectLst/>
                        </a:rPr>
                        <a:t> </a:t>
                      </a:r>
                      <a:endParaRPr lang="en-US" sz="1200">
                        <a:effectLst/>
                      </a:endParaRPr>
                    </a:p>
                    <a:p>
                      <a:pPr marL="36195" marR="36195" algn="l">
                        <a:lnSpc>
                          <a:spcPct val="107000"/>
                        </a:lnSpc>
                        <a:spcBef>
                          <a:spcPts val="0"/>
                        </a:spcBef>
                        <a:spcAft>
                          <a:spcPts val="0"/>
                        </a:spcAft>
                      </a:pPr>
                      <a:r>
                        <a:rPr lang="en-IN" sz="1000" spc="-20">
                          <a:effectLst/>
                        </a:rPr>
                        <a:t>1.20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95"/>
                        </a:spcBef>
                        <a:spcAft>
                          <a:spcPts val="0"/>
                        </a:spcAft>
                      </a:pPr>
                      <a:r>
                        <a:rPr lang="en-IN" sz="1000">
                          <a:effectLst/>
                        </a:rPr>
                        <a:t> </a:t>
                      </a:r>
                      <a:endParaRPr lang="en-US" sz="1200">
                        <a:effectLst/>
                      </a:endParaRPr>
                    </a:p>
                    <a:p>
                      <a:pPr marL="36830" marR="36195" algn="l">
                        <a:lnSpc>
                          <a:spcPct val="107000"/>
                        </a:lnSpc>
                        <a:spcBef>
                          <a:spcPts val="0"/>
                        </a:spcBef>
                        <a:spcAft>
                          <a:spcPts val="0"/>
                        </a:spcAft>
                      </a:pPr>
                      <a:r>
                        <a:rPr lang="en-IN" sz="1000" spc="-20">
                          <a:effectLst/>
                        </a:rPr>
                        <a:t>1.80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95"/>
                        </a:spcBef>
                        <a:spcAft>
                          <a:spcPts val="0"/>
                        </a:spcAft>
                      </a:pPr>
                      <a:r>
                        <a:rPr lang="en-IN" sz="1000">
                          <a:effectLst/>
                        </a:rPr>
                        <a:t> </a:t>
                      </a:r>
                      <a:endParaRPr lang="en-US" sz="1200">
                        <a:effectLst/>
                      </a:endParaRPr>
                    </a:p>
                    <a:p>
                      <a:pPr marL="6350" marR="6985" algn="l">
                        <a:lnSpc>
                          <a:spcPct val="107000"/>
                        </a:lnSpc>
                        <a:spcBef>
                          <a:spcPts val="0"/>
                        </a:spcBef>
                        <a:spcAft>
                          <a:spcPts val="0"/>
                        </a:spcAft>
                      </a:pPr>
                      <a:r>
                        <a:rPr lang="en-IN" sz="1000" spc="-20">
                          <a:effectLst/>
                        </a:rPr>
                        <a:t>1.20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95"/>
                        </a:spcBef>
                        <a:spcAft>
                          <a:spcPts val="0"/>
                        </a:spcAft>
                      </a:pPr>
                      <a:r>
                        <a:rPr lang="en-IN" sz="1000">
                          <a:effectLst/>
                        </a:rPr>
                        <a:t> </a:t>
                      </a:r>
                      <a:endParaRPr lang="en-US" sz="1200">
                        <a:effectLst/>
                      </a:endParaRPr>
                    </a:p>
                    <a:p>
                      <a:pPr marL="6985" marR="6985" algn="l">
                        <a:lnSpc>
                          <a:spcPct val="107000"/>
                        </a:lnSpc>
                        <a:spcBef>
                          <a:spcPts val="0"/>
                        </a:spcBef>
                        <a:spcAft>
                          <a:spcPts val="0"/>
                        </a:spcAft>
                      </a:pPr>
                      <a:r>
                        <a:rPr lang="en-IN" sz="1000" spc="-20">
                          <a:effectLst/>
                        </a:rPr>
                        <a:t>1.20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95"/>
                        </a:spcBef>
                        <a:spcAft>
                          <a:spcPts val="0"/>
                        </a:spcAft>
                      </a:pPr>
                      <a:r>
                        <a:rPr lang="en-IN" sz="1000" dirty="0">
                          <a:effectLst/>
                        </a:rPr>
                        <a:t> </a:t>
                      </a:r>
                      <a:endParaRPr lang="en-US" sz="1200" dirty="0">
                        <a:effectLst/>
                      </a:endParaRPr>
                    </a:p>
                    <a:p>
                      <a:pPr marL="5080" marR="4445" algn="l">
                        <a:lnSpc>
                          <a:spcPct val="107000"/>
                        </a:lnSpc>
                        <a:spcBef>
                          <a:spcPts val="0"/>
                        </a:spcBef>
                        <a:spcAft>
                          <a:spcPts val="0"/>
                        </a:spcAft>
                      </a:pPr>
                      <a:r>
                        <a:rPr lang="en-IN" sz="1000" spc="-20" dirty="0">
                          <a:effectLst/>
                        </a:rPr>
                        <a:t>2.00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71799559"/>
                  </a:ext>
                </a:extLst>
              </a:tr>
            </a:tbl>
          </a:graphicData>
        </a:graphic>
      </p:graphicFrame>
    </p:spTree>
    <p:extLst>
      <p:ext uri="{BB962C8B-B14F-4D97-AF65-F5344CB8AC3E}">
        <p14:creationId xmlns:p14="http://schemas.microsoft.com/office/powerpoint/2010/main" val="348584721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29411"/>
          </a:xfrm>
        </p:spPr>
        <p:txBody>
          <a:bodyPr>
            <a:normAutofit fontScale="62500" lnSpcReduction="20000"/>
          </a:bodyPr>
          <a:lstStyle/>
          <a:p>
            <a:pPr marL="0" indent="0">
              <a:buNone/>
            </a:pPr>
            <a:r>
              <a:rPr lang="en-IN" dirty="0"/>
              <a:t>The results (also called as the deliverables) of a large software development effort typically consist of a large number of objects, e.g. source code, design document, SRS document, test document, user’s manual, etc. These objects are usually referred to and modified by a number of software engineers through out the life cycle of the software. The state of all these objects at any</a:t>
            </a:r>
            <a:br>
              <a:rPr lang="en-IN" dirty="0"/>
            </a:br>
            <a:r>
              <a:rPr lang="en-IN" dirty="0"/>
              <a:t>point of time is called the configuration of the software product. The state of each deliverable object changes as development progresses and also as bugs are detected </a:t>
            </a:r>
            <a:r>
              <a:rPr lang="en-IN"/>
              <a:t>and fixed.</a:t>
            </a:r>
          </a:p>
          <a:p>
            <a:pPr marL="0" indent="0">
              <a:buNone/>
            </a:pPr>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Configuration Management Activities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activities are divided into four broad categories.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identification of the components and changes </a:t>
            </a:r>
          </a:p>
          <a:p>
            <a:pPr marL="514350" indent="-514350">
              <a:buAutoNum type="arabicPeriod"/>
            </a:pPr>
            <a:r>
              <a:rPr lang="en-US" dirty="0">
                <a:latin typeface="Times New Roman" panose="02020603050405020304" pitchFamily="18" charset="0"/>
                <a:cs typeface="Times New Roman" panose="02020603050405020304" pitchFamily="18" charset="0"/>
              </a:rPr>
              <a:t>The control of the way by which the changes are made </a:t>
            </a:r>
          </a:p>
          <a:p>
            <a:pPr marL="514350" indent="-514350">
              <a:buAutoNum type="arabicPeriod"/>
            </a:pPr>
            <a:r>
              <a:rPr lang="en-US" dirty="0">
                <a:latin typeface="Times New Roman" panose="02020603050405020304" pitchFamily="18" charset="0"/>
                <a:cs typeface="Times New Roman" panose="02020603050405020304" pitchFamily="18" charset="0"/>
              </a:rPr>
              <a:t>Auditing the changes </a:t>
            </a:r>
          </a:p>
          <a:p>
            <a:pPr marL="514350" indent="-514350">
              <a:buAutoNum type="arabicPeriod"/>
            </a:pPr>
            <a:r>
              <a:rPr lang="en-US" dirty="0">
                <a:latin typeface="Times New Roman" panose="02020603050405020304" pitchFamily="18" charset="0"/>
                <a:cs typeface="Times New Roman" panose="02020603050405020304" pitchFamily="18" charset="0"/>
              </a:rPr>
              <a:t>Status accounting recording and documenting all the activities that have take place </a:t>
            </a:r>
          </a:p>
        </p:txBody>
      </p:sp>
      <p:sp>
        <p:nvSpPr>
          <p:cNvPr id="4" name="Date Placeholder 3"/>
          <p:cNvSpPr>
            <a:spLocks noGrp="1"/>
          </p:cNvSpPr>
          <p:nvPr>
            <p:ph type="dt" sz="half" idx="10"/>
          </p:nvPr>
        </p:nvSpPr>
        <p:spPr/>
        <p:txBody>
          <a:bodyPr/>
          <a:lstStyle/>
          <a:p>
            <a:fld id="{71B1DD1A-6045-486B-B46A-05DDCE8D82EB}" type="datetime1">
              <a:rPr lang="en-IN" smtClean="0"/>
              <a:t>07-04-2025</a:t>
            </a:fld>
            <a:endParaRPr lang="en-US" dirty="0"/>
          </a:p>
        </p:txBody>
      </p:sp>
      <p:sp>
        <p:nvSpPr>
          <p:cNvPr id="5" name="Footer Placeholder 4"/>
          <p:cNvSpPr>
            <a:spLocks noGrp="1"/>
          </p:cNvSpPr>
          <p:nvPr>
            <p:ph type="ftr" sz="quarter" idx="11"/>
          </p:nvPr>
        </p:nvSpPr>
        <p:spPr>
          <a:xfrm>
            <a:off x="1581150" y="6356350"/>
            <a:ext cx="515109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Configuration Management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A181EC01-CAE3-63BC-8F20-001D279D73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5700232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29411"/>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The following documents are required for these activities </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Project plan </a:t>
            </a:r>
          </a:p>
          <a:p>
            <a:r>
              <a:rPr lang="en-US" sz="2200" dirty="0">
                <a:latin typeface="Times New Roman" panose="02020603050405020304" pitchFamily="18" charset="0"/>
                <a:cs typeface="Times New Roman" panose="02020603050405020304" pitchFamily="18" charset="0"/>
              </a:rPr>
              <a:t>Software requirements specification document </a:t>
            </a:r>
          </a:p>
          <a:p>
            <a:r>
              <a:rPr lang="en-US" sz="2200" dirty="0">
                <a:latin typeface="Times New Roman" panose="02020603050405020304" pitchFamily="18" charset="0"/>
                <a:cs typeface="Times New Roman" panose="02020603050405020304" pitchFamily="18" charset="0"/>
              </a:rPr>
              <a:t>Software design description document </a:t>
            </a:r>
          </a:p>
          <a:p>
            <a:r>
              <a:rPr lang="en-US" sz="2200" dirty="0">
                <a:latin typeface="Times New Roman" panose="02020603050405020304" pitchFamily="18" charset="0"/>
                <a:cs typeface="Times New Roman" panose="02020603050405020304" pitchFamily="18" charset="0"/>
              </a:rPr>
              <a:t>Source code listing </a:t>
            </a:r>
          </a:p>
          <a:p>
            <a:r>
              <a:rPr lang="en-US" sz="2200" dirty="0">
                <a:latin typeface="Times New Roman" panose="02020603050405020304" pitchFamily="18" charset="0"/>
                <a:cs typeface="Times New Roman" panose="02020603050405020304" pitchFamily="18" charset="0"/>
              </a:rPr>
              <a:t>Test plans / procedures / test cases </a:t>
            </a:r>
          </a:p>
          <a:p>
            <a:r>
              <a:rPr lang="en-US" sz="2200" dirty="0">
                <a:latin typeface="Times New Roman" panose="02020603050405020304" pitchFamily="18" charset="0"/>
                <a:cs typeface="Times New Roman" panose="02020603050405020304" pitchFamily="18" charset="0"/>
              </a:rPr>
              <a:t>User manuals</a:t>
            </a:r>
          </a:p>
        </p:txBody>
      </p:sp>
      <p:sp>
        <p:nvSpPr>
          <p:cNvPr id="4" name="Date Placeholder 3"/>
          <p:cNvSpPr>
            <a:spLocks noGrp="1"/>
          </p:cNvSpPr>
          <p:nvPr>
            <p:ph type="dt" sz="half" idx="10"/>
          </p:nvPr>
        </p:nvSpPr>
        <p:spPr/>
        <p:txBody>
          <a:bodyPr/>
          <a:lstStyle/>
          <a:p>
            <a:fld id="{E3A5BBA2-5B25-4B1A-92BA-82458889DA52}" type="datetime1">
              <a:rPr lang="en-IN" smtClean="0"/>
              <a:t>07-04-2025</a:t>
            </a:fld>
            <a:endParaRPr lang="en-US" dirty="0"/>
          </a:p>
        </p:txBody>
      </p:sp>
      <p:sp>
        <p:nvSpPr>
          <p:cNvPr id="5" name="Footer Placeholder 4"/>
          <p:cNvSpPr>
            <a:spLocks noGrp="1"/>
          </p:cNvSpPr>
          <p:nvPr>
            <p:ph type="ftr" sz="quarter" idx="11"/>
          </p:nvPr>
        </p:nvSpPr>
        <p:spPr>
          <a:xfrm>
            <a:off x="1581150" y="6356350"/>
            <a:ext cx="515109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Configuration Management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51B0BC81-F8D1-204F-E95C-B7F665E799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7725785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29411"/>
          </a:xfrm>
        </p:spPr>
        <p:txBody>
          <a:bodyPr>
            <a:normAutofit/>
          </a:bodyPr>
          <a:lstStyle/>
          <a:p>
            <a:r>
              <a:rPr lang="en-US" sz="2200" dirty="0">
                <a:solidFill>
                  <a:srgbClr val="FF0000"/>
                </a:solidFill>
                <a:latin typeface="Times New Roman" panose="02020603050405020304" pitchFamily="18" charset="0"/>
                <a:cs typeface="Times New Roman" panose="02020603050405020304" pitchFamily="18" charset="0"/>
              </a:rPr>
              <a:t>Software Versions </a:t>
            </a:r>
          </a:p>
          <a:p>
            <a:pPr marL="0" indent="0">
              <a:buNone/>
            </a:pPr>
            <a:r>
              <a:rPr lang="en-US" sz="2200" dirty="0">
                <a:latin typeface="Times New Roman" panose="02020603050405020304" pitchFamily="18" charset="0"/>
                <a:cs typeface="Times New Roman" panose="02020603050405020304" pitchFamily="18" charset="0"/>
              </a:rPr>
              <a:t>Two types of versions namely revisions (replace) and variations (variety). </a:t>
            </a:r>
          </a:p>
          <a:p>
            <a:pPr marL="0" indent="0">
              <a:buNone/>
            </a:pPr>
            <a:r>
              <a:rPr lang="en-US" sz="2200" b="1" dirty="0">
                <a:latin typeface="Times New Roman" panose="02020603050405020304" pitchFamily="18" charset="0"/>
                <a:cs typeface="Times New Roman" panose="02020603050405020304" pitchFamily="18" charset="0"/>
              </a:rPr>
              <a:t>Version Control : </a:t>
            </a:r>
          </a:p>
          <a:p>
            <a:pPr marL="0" indent="0">
              <a:buNone/>
            </a:pPr>
            <a:r>
              <a:rPr lang="en-US" sz="2200" dirty="0">
                <a:latin typeface="Times New Roman" panose="02020603050405020304" pitchFamily="18" charset="0"/>
                <a:cs typeface="Times New Roman" panose="02020603050405020304" pitchFamily="18" charset="0"/>
              </a:rPr>
              <a:t>A version control tool is the first stage towards being able to manage multiple versions. Once it is in place, a detailed record of every version of the software must be kept. This comprises the </a:t>
            </a:r>
          </a:p>
          <a:p>
            <a:r>
              <a:rPr lang="en-US" sz="2200" dirty="0">
                <a:latin typeface="Times New Roman" panose="02020603050405020304" pitchFamily="18" charset="0"/>
                <a:cs typeface="Times New Roman" panose="02020603050405020304" pitchFamily="18" charset="0"/>
              </a:rPr>
              <a:t>Name of each source code component, including the variations and revisions </a:t>
            </a:r>
          </a:p>
          <a:p>
            <a:r>
              <a:rPr lang="en-US" sz="2200" dirty="0">
                <a:latin typeface="Times New Roman" panose="02020603050405020304" pitchFamily="18" charset="0"/>
                <a:cs typeface="Times New Roman" panose="02020603050405020304" pitchFamily="18" charset="0"/>
              </a:rPr>
              <a:t>The versions of the various compilers and linkers used </a:t>
            </a:r>
          </a:p>
          <a:p>
            <a:r>
              <a:rPr lang="en-US" sz="2200" dirty="0">
                <a:latin typeface="Times New Roman" panose="02020603050405020304" pitchFamily="18" charset="0"/>
                <a:cs typeface="Times New Roman" panose="02020603050405020304" pitchFamily="18" charset="0"/>
              </a:rPr>
              <a:t>The name of the software staff who constructed the component</a:t>
            </a:r>
          </a:p>
          <a:p>
            <a:r>
              <a:rPr lang="en-US" sz="2200" dirty="0">
                <a:latin typeface="Times New Roman" panose="02020603050405020304" pitchFamily="18" charset="0"/>
                <a:cs typeface="Times New Roman" panose="02020603050405020304" pitchFamily="18" charset="0"/>
              </a:rPr>
              <a:t>The date and the time at which it was constructed</a:t>
            </a:r>
          </a:p>
        </p:txBody>
      </p:sp>
      <p:sp>
        <p:nvSpPr>
          <p:cNvPr id="4" name="Date Placeholder 3"/>
          <p:cNvSpPr>
            <a:spLocks noGrp="1"/>
          </p:cNvSpPr>
          <p:nvPr>
            <p:ph type="dt" sz="half" idx="10"/>
          </p:nvPr>
        </p:nvSpPr>
        <p:spPr/>
        <p:txBody>
          <a:bodyPr/>
          <a:lstStyle/>
          <a:p>
            <a:fld id="{C5CE5D6C-E967-442B-8F78-E9B5F5FF3689}" type="datetime1">
              <a:rPr lang="en-IN" smtClean="0"/>
              <a:t>07-04-2025</a:t>
            </a:fld>
            <a:endParaRPr lang="en-US" dirty="0"/>
          </a:p>
        </p:txBody>
      </p:sp>
      <p:sp>
        <p:nvSpPr>
          <p:cNvPr id="5" name="Footer Placeholder 4"/>
          <p:cNvSpPr>
            <a:spLocks noGrp="1"/>
          </p:cNvSpPr>
          <p:nvPr>
            <p:ph type="ftr" sz="quarter" idx="11"/>
          </p:nvPr>
        </p:nvSpPr>
        <p:spPr>
          <a:xfrm>
            <a:off x="1581150" y="6356350"/>
            <a:ext cx="515109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Configuration Management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7E906BA0-C0C8-4254-B15D-C8B72F044B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4332913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4680520" cy="4929411"/>
          </a:xfrm>
        </p:spPr>
        <p:txBody>
          <a:bodyPr>
            <a:normAutofit/>
          </a:bodyPr>
          <a:lstStyle/>
          <a:p>
            <a:r>
              <a:rPr lang="en-US" sz="2200" dirty="0">
                <a:solidFill>
                  <a:srgbClr val="FF0000"/>
                </a:solidFill>
                <a:latin typeface="Times New Roman" panose="02020603050405020304" pitchFamily="18" charset="0"/>
                <a:cs typeface="Times New Roman" panose="02020603050405020304" pitchFamily="18" charset="0"/>
              </a:rPr>
              <a:t>Change Control Process </a:t>
            </a:r>
          </a:p>
          <a:p>
            <a:pPr marL="0" indent="0" algn="just">
              <a:buNone/>
            </a:pPr>
            <a:r>
              <a:rPr lang="en-US" sz="2200" dirty="0">
                <a:latin typeface="Times New Roman" panose="02020603050405020304" pitchFamily="18" charset="0"/>
                <a:cs typeface="Times New Roman" panose="02020603050405020304" pitchFamily="18" charset="0"/>
              </a:rPr>
              <a:t>Change control process comes into effect when the software and associated documentation are delivered to configuration management change request form, which should record the recommendations regarding the change. </a:t>
            </a:r>
          </a:p>
        </p:txBody>
      </p:sp>
      <p:sp>
        <p:nvSpPr>
          <p:cNvPr id="4" name="Date Placeholder 3"/>
          <p:cNvSpPr>
            <a:spLocks noGrp="1"/>
          </p:cNvSpPr>
          <p:nvPr>
            <p:ph type="dt" sz="half" idx="10"/>
          </p:nvPr>
        </p:nvSpPr>
        <p:spPr/>
        <p:txBody>
          <a:bodyPr/>
          <a:lstStyle/>
          <a:p>
            <a:fld id="{9C32FB95-3C00-4031-A0E1-4AF5B5691253}" type="datetime1">
              <a:rPr lang="en-IN" smtClean="0"/>
              <a:t>07-04-2025</a:t>
            </a:fld>
            <a:endParaRPr lang="en-US" dirty="0"/>
          </a:p>
        </p:txBody>
      </p:sp>
      <p:sp>
        <p:nvSpPr>
          <p:cNvPr id="5" name="Footer Placeholder 4"/>
          <p:cNvSpPr>
            <a:spLocks noGrp="1"/>
          </p:cNvSpPr>
          <p:nvPr>
            <p:ph type="ftr" sz="quarter" idx="11"/>
          </p:nvPr>
        </p:nvSpPr>
        <p:spPr>
          <a:xfrm>
            <a:off x="1581150" y="6356350"/>
            <a:ext cx="515109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Configuration Management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p:cNvPicPr>
            <a:picLocks noChangeAspect="1"/>
          </p:cNvPicPr>
          <p:nvPr/>
        </p:nvPicPr>
        <p:blipFill>
          <a:blip r:embed="rId4"/>
          <a:stretch>
            <a:fillRect/>
          </a:stretch>
        </p:blipFill>
        <p:spPr>
          <a:xfrm>
            <a:off x="5148064" y="1196752"/>
            <a:ext cx="3876848" cy="5133666"/>
          </a:xfrm>
          <a:prstGeom prst="rect">
            <a:avLst/>
          </a:prstGeom>
        </p:spPr>
      </p:pic>
      <p:pic>
        <p:nvPicPr>
          <p:cNvPr id="10" name="Picture 9" descr="A black and red logo&#10;&#10;Description automatically generated">
            <a:extLst>
              <a:ext uri="{FF2B5EF4-FFF2-40B4-BE49-F238E27FC236}">
                <a16:creationId xmlns:a16="http://schemas.microsoft.com/office/drawing/2014/main" id="{196C530A-8036-3320-6687-651FC958F1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41281484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29411"/>
          </a:xfrm>
        </p:spPr>
        <p:txBody>
          <a:bodyPr>
            <a:normAutofit/>
          </a:bodyPr>
          <a:lstStyle/>
          <a:p>
            <a:pPr algn="just"/>
            <a:r>
              <a:rPr lang="en-US" sz="2200" dirty="0"/>
              <a:t>Software re-engineering is concerned with taking existing legacy systems and re-implementing them to make them more maintainable.</a:t>
            </a:r>
          </a:p>
          <a:p>
            <a:pPr algn="just"/>
            <a:r>
              <a:rPr lang="en-US" sz="2200" dirty="0"/>
              <a:t>The critical distinction between re-engineering and new software development is the starting point for the development as shown in Fig. in next slide</a:t>
            </a:r>
          </a:p>
          <a:p>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9D7C639-18A7-4D7A-82CC-F8EE5B062179}" type="datetime1">
              <a:rPr lang="en-IN" smtClean="0"/>
              <a:t>07-04-2025</a:t>
            </a:fld>
            <a:endParaRPr lang="en-US" dirty="0"/>
          </a:p>
        </p:txBody>
      </p:sp>
      <p:sp>
        <p:nvSpPr>
          <p:cNvPr id="5" name="Footer Placeholder 4"/>
          <p:cNvSpPr>
            <a:spLocks noGrp="1"/>
          </p:cNvSpPr>
          <p:nvPr>
            <p:ph type="ftr" sz="quarter" idx="11"/>
          </p:nvPr>
        </p:nvSpPr>
        <p:spPr>
          <a:xfrm>
            <a:off x="1581150" y="6356350"/>
            <a:ext cx="515109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Software Re-engineering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D13F7506-7462-F372-A9EE-567D40FA18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5797763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4168" y="3284984"/>
            <a:ext cx="2885492" cy="2160240"/>
          </a:xfrm>
        </p:spPr>
        <p:txBody>
          <a:bodyPr>
            <a:normAutofit/>
          </a:bodyPr>
          <a:lstStyle/>
          <a:p>
            <a:pPr marL="0" indent="0">
              <a:buNone/>
            </a:pPr>
            <a:r>
              <a:rPr lang="en-US" sz="2200" dirty="0"/>
              <a:t>It is the combination of two consecutive process</a:t>
            </a:r>
          </a:p>
          <a:p>
            <a:pPr>
              <a:buAutoNum type="arabicPeriod"/>
            </a:pPr>
            <a:r>
              <a:rPr lang="en-US" sz="2200" dirty="0">
                <a:solidFill>
                  <a:srgbClr val="FF0000"/>
                </a:solidFill>
              </a:rPr>
              <a:t>Forward Engineering</a:t>
            </a:r>
          </a:p>
          <a:p>
            <a:pPr>
              <a:buFontTx/>
              <a:buAutoNum type="arabicPeriod"/>
            </a:pPr>
            <a:r>
              <a:rPr lang="en-US" sz="2200" dirty="0">
                <a:solidFill>
                  <a:srgbClr val="FF0000"/>
                </a:solidFill>
              </a:rPr>
              <a:t>Reverse Engineering</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74D57FD-2EB9-45EF-BB56-96F0D8EE0408}" type="datetime1">
              <a:rPr lang="en-IN" smtClean="0"/>
              <a:t>07-04-2025</a:t>
            </a:fld>
            <a:endParaRPr lang="en-US" dirty="0"/>
          </a:p>
        </p:txBody>
      </p:sp>
      <p:sp>
        <p:nvSpPr>
          <p:cNvPr id="5" name="Footer Placeholder 4"/>
          <p:cNvSpPr>
            <a:spLocks noGrp="1"/>
          </p:cNvSpPr>
          <p:nvPr>
            <p:ph type="ftr" sz="quarter" idx="11"/>
          </p:nvPr>
        </p:nvSpPr>
        <p:spPr>
          <a:xfrm>
            <a:off x="1581150" y="6356350"/>
            <a:ext cx="515109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Software Re-engineering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10" name="Picture 9"/>
          <p:cNvPicPr>
            <a:picLocks noChangeAspect="1"/>
          </p:cNvPicPr>
          <p:nvPr/>
        </p:nvPicPr>
        <p:blipFill>
          <a:blip r:embed="rId4"/>
          <a:stretch>
            <a:fillRect/>
          </a:stretch>
        </p:blipFill>
        <p:spPr>
          <a:xfrm>
            <a:off x="1505527" y="1329246"/>
            <a:ext cx="4343400" cy="4576762"/>
          </a:xfrm>
          <a:prstGeom prst="rect">
            <a:avLst/>
          </a:prstGeom>
        </p:spPr>
      </p:pic>
      <p:pic>
        <p:nvPicPr>
          <p:cNvPr id="2" name="Picture 1" descr="A black and red logo&#10;&#10;Description automatically generated">
            <a:extLst>
              <a:ext uri="{FF2B5EF4-FFF2-40B4-BE49-F238E27FC236}">
                <a16:creationId xmlns:a16="http://schemas.microsoft.com/office/drawing/2014/main" id="{EA8A3395-2EF9-9EF4-7F4A-2E6AF944F5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720338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52736"/>
            <a:ext cx="8512460" cy="489654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Objective of Re-engineering</a:t>
            </a:r>
          </a:p>
          <a:p>
            <a:pPr marL="0" indent="0">
              <a:buNone/>
            </a:pPr>
            <a:r>
              <a:rPr lang="en-US" sz="2000" dirty="0">
                <a:latin typeface="Times New Roman" panose="02020603050405020304" pitchFamily="18" charset="0"/>
                <a:cs typeface="Times New Roman" panose="02020603050405020304" pitchFamily="18" charset="0"/>
              </a:rPr>
              <a:t>Prepare Functional Enhancement: Identify areas for improvement to make the system more efficient and effective.</a:t>
            </a:r>
          </a:p>
          <a:p>
            <a:pPr marL="0" indent="0">
              <a:buNone/>
            </a:pPr>
            <a:r>
              <a:rPr lang="en-US" sz="2000" dirty="0">
                <a:latin typeface="Times New Roman" panose="02020603050405020304" pitchFamily="18" charset="0"/>
                <a:cs typeface="Times New Roman" panose="02020603050405020304" pitchFamily="18" charset="0"/>
              </a:rPr>
              <a:t>Improve Maintainability: Simplify the system to reduce complexity and ensure easier updates and error corrections.</a:t>
            </a:r>
          </a:p>
          <a:p>
            <a:pPr marL="0" indent="0">
              <a:buNone/>
            </a:pPr>
            <a:r>
              <a:rPr lang="en-US" sz="2000" dirty="0">
                <a:latin typeface="Times New Roman" panose="02020603050405020304" pitchFamily="18" charset="0"/>
                <a:cs typeface="Times New Roman" panose="02020603050405020304" pitchFamily="18" charset="0"/>
              </a:rPr>
              <a:t>Enhance Skills of Software Developers: Enable developers to adopt and adapt to cutting-edge technologies seamlessly.</a:t>
            </a:r>
          </a:p>
          <a:p>
            <a:pPr marL="0" indent="0">
              <a:buNone/>
            </a:pPr>
            <a:r>
              <a:rPr lang="en-US" sz="2000" dirty="0">
                <a:latin typeface="Times New Roman" panose="02020603050405020304" pitchFamily="18" charset="0"/>
                <a:cs typeface="Times New Roman" panose="02020603050405020304" pitchFamily="18" charset="0"/>
              </a:rPr>
              <a:t>Improve Reliability: Increase the system’s robustness and ensure consistent performance over time.</a:t>
            </a:r>
          </a:p>
          <a:p>
            <a:pPr marL="0" indent="0">
              <a:buNone/>
            </a:pPr>
            <a:r>
              <a:rPr lang="en-US" sz="2000" dirty="0">
                <a:latin typeface="Times New Roman" panose="02020603050405020304" pitchFamily="18" charset="0"/>
                <a:cs typeface="Times New Roman" panose="02020603050405020304" pitchFamily="18" charset="0"/>
              </a:rPr>
              <a:t>Apply Integration :Incorporate seamless compatibility across different systems and technologies.</a:t>
            </a:r>
          </a:p>
        </p:txBody>
      </p:sp>
      <p:sp>
        <p:nvSpPr>
          <p:cNvPr id="4" name="Date Placeholder 3"/>
          <p:cNvSpPr>
            <a:spLocks noGrp="1"/>
          </p:cNvSpPr>
          <p:nvPr>
            <p:ph type="dt" sz="half" idx="10"/>
          </p:nvPr>
        </p:nvSpPr>
        <p:spPr/>
        <p:txBody>
          <a:bodyPr/>
          <a:lstStyle/>
          <a:p>
            <a:fld id="{61467B59-B44B-4A64-A7AB-480723F77BCF}" type="datetime1">
              <a:rPr lang="en-IN" smtClean="0"/>
              <a:t>07-04-2025</a:t>
            </a:fld>
            <a:endParaRPr lang="en-US" dirty="0"/>
          </a:p>
        </p:txBody>
      </p:sp>
      <p:sp>
        <p:nvSpPr>
          <p:cNvPr id="5" name="Footer Placeholder 4"/>
          <p:cNvSpPr>
            <a:spLocks noGrp="1"/>
          </p:cNvSpPr>
          <p:nvPr>
            <p:ph type="ftr" sz="quarter" idx="11"/>
          </p:nvPr>
        </p:nvSpPr>
        <p:spPr>
          <a:xfrm>
            <a:off x="1581150" y="6356350"/>
            <a:ext cx="515109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Software Re-engineering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E7C43A09-95BE-5C08-B270-34A8F0C25D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2847720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52736"/>
            <a:ext cx="8512460" cy="4896544"/>
          </a:xfrm>
        </p:spPr>
        <p:txBody>
          <a:bodyPr>
            <a:normAutofit/>
          </a:bodyPr>
          <a:lstStyle/>
          <a:p>
            <a:pPr marL="0" indent="0">
              <a:buNone/>
            </a:pPr>
            <a:r>
              <a:rPr lang="en-US" sz="2000" b="1" dirty="0"/>
              <a:t>Steps in Re-engineering</a:t>
            </a:r>
          </a:p>
          <a:p>
            <a:pPr>
              <a:buFont typeface="+mj-lt"/>
              <a:buAutoNum type="arabicPeriod"/>
            </a:pPr>
            <a:r>
              <a:rPr lang="en-US" sz="2000" b="1" dirty="0"/>
              <a:t>Goal Setting:</a:t>
            </a:r>
            <a:br>
              <a:rPr lang="en-US" sz="2000" dirty="0"/>
            </a:br>
            <a:r>
              <a:rPr lang="en-US" sz="2000" dirty="0"/>
              <a:t>Define clear objectives aligned with organizational needs and desired outcomes.</a:t>
            </a:r>
          </a:p>
          <a:p>
            <a:pPr>
              <a:buFont typeface="+mj-lt"/>
              <a:buAutoNum type="arabicPeriod"/>
            </a:pPr>
            <a:r>
              <a:rPr lang="en-US" sz="2000" b="1" dirty="0"/>
              <a:t>Critical Analysis of Existing Scenario:</a:t>
            </a:r>
            <a:br>
              <a:rPr lang="en-US" sz="2000" dirty="0"/>
            </a:br>
            <a:r>
              <a:rPr lang="en-US" sz="2000" dirty="0"/>
              <a:t>Evaluate current processes, tasks, designs, and methods to identify inefficiencies.</a:t>
            </a:r>
          </a:p>
          <a:p>
            <a:pPr>
              <a:buFont typeface="+mj-lt"/>
              <a:buAutoNum type="arabicPeriod"/>
            </a:pPr>
            <a:r>
              <a:rPr lang="en-US" sz="2000" b="1" dirty="0"/>
              <a:t>Identifying Problems and Innovative Solutions:</a:t>
            </a:r>
            <a:br>
              <a:rPr lang="en-US" sz="2000" dirty="0"/>
            </a:br>
            <a:r>
              <a:rPr lang="en-US" sz="2000" dirty="0"/>
              <a:t>Pinpoint bottlenecks and apply creative thinking to introduce novel solutions for improved outcomes.</a:t>
            </a:r>
          </a:p>
        </p:txBody>
      </p:sp>
      <p:sp>
        <p:nvSpPr>
          <p:cNvPr id="4" name="Date Placeholder 3"/>
          <p:cNvSpPr>
            <a:spLocks noGrp="1"/>
          </p:cNvSpPr>
          <p:nvPr>
            <p:ph type="dt" sz="half" idx="10"/>
          </p:nvPr>
        </p:nvSpPr>
        <p:spPr/>
        <p:txBody>
          <a:bodyPr/>
          <a:lstStyle/>
          <a:p>
            <a:fld id="{A6B36868-431D-4130-A1CD-EB10649C1F7B}" type="datetime1">
              <a:rPr lang="en-IN" smtClean="0"/>
              <a:t>07-04-2025</a:t>
            </a:fld>
            <a:endParaRPr lang="en-US" dirty="0"/>
          </a:p>
        </p:txBody>
      </p:sp>
      <p:sp>
        <p:nvSpPr>
          <p:cNvPr id="5" name="Footer Placeholder 4"/>
          <p:cNvSpPr>
            <a:spLocks noGrp="1"/>
          </p:cNvSpPr>
          <p:nvPr>
            <p:ph type="ftr" sz="quarter" idx="11"/>
          </p:nvPr>
        </p:nvSpPr>
        <p:spPr>
          <a:xfrm>
            <a:off x="1581150" y="6356350"/>
            <a:ext cx="515109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Software Re-engineering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E7C43A09-95BE-5C08-B270-34A8F0C25D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5735684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9830A5-E806-42BB-9366-8F20465D8202}" type="datetime1">
              <a:rPr lang="en-IN" smtClean="0"/>
              <a:t>07-04-2025</a:t>
            </a:fld>
            <a:endParaRPr lang="en-US" dirty="0"/>
          </a:p>
        </p:txBody>
      </p:sp>
      <p:sp>
        <p:nvSpPr>
          <p:cNvPr id="5" name="Footer Placeholder 4"/>
          <p:cNvSpPr>
            <a:spLocks noGrp="1"/>
          </p:cNvSpPr>
          <p:nvPr>
            <p:ph type="ftr" sz="quarter" idx="11"/>
          </p:nvPr>
        </p:nvSpPr>
        <p:spPr>
          <a:xfrm>
            <a:off x="1581150" y="6356350"/>
            <a:ext cx="515109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Software Re-engineering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10" name="Picture 2"/>
          <p:cNvPicPr>
            <a:picLocks noChangeAspect="1" noChangeArrowheads="1"/>
          </p:cNvPicPr>
          <p:nvPr/>
        </p:nvPicPr>
        <p:blipFill>
          <a:blip r:embed="rId4"/>
          <a:srcRect/>
          <a:stretch>
            <a:fillRect/>
          </a:stretch>
        </p:blipFill>
        <p:spPr bwMode="auto">
          <a:xfrm>
            <a:off x="428625" y="1219201"/>
            <a:ext cx="8286750" cy="4876800"/>
          </a:xfrm>
          <a:prstGeom prst="rect">
            <a:avLst/>
          </a:prstGeom>
          <a:noFill/>
          <a:ln w="9525">
            <a:noFill/>
            <a:miter lim="800000"/>
            <a:headEnd/>
            <a:tailEnd/>
          </a:ln>
          <a:effectLst/>
        </p:spPr>
      </p:pic>
      <p:pic>
        <p:nvPicPr>
          <p:cNvPr id="2" name="Picture 1" descr="A black and red logo&#10;&#10;Description automatically generated">
            <a:extLst>
              <a:ext uri="{FF2B5EF4-FFF2-40B4-BE49-F238E27FC236}">
                <a16:creationId xmlns:a16="http://schemas.microsoft.com/office/drawing/2014/main" id="{2A90D6A9-C48C-560A-E1FE-23C1D242B2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52743520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16839C-E1BF-4689-8495-403488338557}" type="datetime1">
              <a:rPr lang="en-IN" smtClean="0"/>
              <a:t>07-04-2025</a:t>
            </a:fld>
            <a:endParaRPr lang="en-US" dirty="0"/>
          </a:p>
        </p:txBody>
      </p:sp>
      <p:sp>
        <p:nvSpPr>
          <p:cNvPr id="5" name="Footer Placeholder 4"/>
          <p:cNvSpPr>
            <a:spLocks noGrp="1"/>
          </p:cNvSpPr>
          <p:nvPr>
            <p:ph type="ftr" sz="quarter" idx="11"/>
          </p:nvPr>
        </p:nvSpPr>
        <p:spPr>
          <a:xfrm>
            <a:off x="1581150" y="6356350"/>
            <a:ext cx="515109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Software Re-engineering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1" name="Content Placeholder 2"/>
          <p:cNvSpPr txBox="1">
            <a:spLocks/>
          </p:cNvSpPr>
          <p:nvPr/>
        </p:nvSpPr>
        <p:spPr>
          <a:xfrm>
            <a:off x="457200" y="1219200"/>
            <a:ext cx="8229600" cy="4906963"/>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200" dirty="0"/>
              <a:t>The following suggestions may be useful for the modification of the legacy code:</a:t>
            </a:r>
          </a:p>
          <a:p>
            <a:pPr algn="just">
              <a:lnSpc>
                <a:spcPct val="150000"/>
              </a:lnSpc>
              <a:buFont typeface="Wingdings" panose="05000000000000000000" pitchFamily="2" charset="2"/>
              <a:buChar char="ü"/>
            </a:pPr>
            <a:r>
              <a:rPr lang="en-US" sz="2200" dirty="0"/>
              <a:t>Study code well before attempting changes</a:t>
            </a:r>
          </a:p>
          <a:p>
            <a:pPr algn="just">
              <a:lnSpc>
                <a:spcPct val="150000"/>
              </a:lnSpc>
              <a:buFont typeface="Wingdings" panose="05000000000000000000" pitchFamily="2" charset="2"/>
              <a:buChar char="ü"/>
            </a:pPr>
            <a:r>
              <a:rPr lang="en-US" sz="2200" dirty="0"/>
              <a:t>Concentrate on overall control flow and not coding</a:t>
            </a:r>
          </a:p>
          <a:p>
            <a:pPr algn="just">
              <a:lnSpc>
                <a:spcPct val="150000"/>
              </a:lnSpc>
              <a:buFont typeface="Wingdings" panose="05000000000000000000" pitchFamily="2" charset="2"/>
              <a:buChar char="ü"/>
            </a:pPr>
            <a:r>
              <a:rPr lang="en-US" sz="2200" dirty="0"/>
              <a:t>Heavily comment internal code</a:t>
            </a:r>
          </a:p>
          <a:p>
            <a:pPr algn="just">
              <a:lnSpc>
                <a:spcPct val="150000"/>
              </a:lnSpc>
              <a:buFont typeface="Wingdings" panose="05000000000000000000" pitchFamily="2" charset="2"/>
              <a:buChar char="ü"/>
            </a:pPr>
            <a:r>
              <a:rPr lang="en-US" sz="2200" dirty="0"/>
              <a:t>Create Cross References</a:t>
            </a:r>
          </a:p>
          <a:p>
            <a:pPr algn="just">
              <a:lnSpc>
                <a:spcPct val="150000"/>
              </a:lnSpc>
              <a:buFont typeface="Wingdings" panose="05000000000000000000" pitchFamily="2" charset="2"/>
              <a:buChar char="ü"/>
            </a:pPr>
            <a:r>
              <a:rPr lang="en-US" sz="2200" dirty="0"/>
              <a:t>Build Symbol tables</a:t>
            </a:r>
          </a:p>
          <a:p>
            <a:pPr algn="just">
              <a:lnSpc>
                <a:spcPct val="150000"/>
              </a:lnSpc>
              <a:buFont typeface="Wingdings" panose="05000000000000000000" pitchFamily="2" charset="2"/>
              <a:buChar char="ü"/>
            </a:pPr>
            <a:r>
              <a:rPr lang="en-US" sz="2200" dirty="0"/>
              <a:t>Use own variables, constants and declarations to localize the effect</a:t>
            </a:r>
          </a:p>
          <a:p>
            <a:pPr algn="just">
              <a:lnSpc>
                <a:spcPct val="150000"/>
              </a:lnSpc>
              <a:buFont typeface="Wingdings" panose="05000000000000000000" pitchFamily="2" charset="2"/>
              <a:buChar char="ü"/>
            </a:pPr>
            <a:r>
              <a:rPr lang="en-US" sz="2200" dirty="0"/>
              <a:t>Keep detailed maintenance document</a:t>
            </a:r>
          </a:p>
          <a:p>
            <a:pPr algn="just">
              <a:lnSpc>
                <a:spcPct val="150000"/>
              </a:lnSpc>
              <a:buFont typeface="Wingdings" panose="05000000000000000000" pitchFamily="2" charset="2"/>
              <a:buChar char="ü"/>
            </a:pPr>
            <a:r>
              <a:rPr lang="en-US" sz="2200" dirty="0"/>
              <a:t>Use modern design techniques</a:t>
            </a:r>
          </a:p>
        </p:txBody>
      </p:sp>
      <p:pic>
        <p:nvPicPr>
          <p:cNvPr id="2" name="Picture 1" descr="A black and red logo&#10;&#10;Description automatically generated">
            <a:extLst>
              <a:ext uri="{FF2B5EF4-FFF2-40B4-BE49-F238E27FC236}">
                <a16:creationId xmlns:a16="http://schemas.microsoft.com/office/drawing/2014/main" id="{2959572D-0C16-154C-8076-7C7B3CC55A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966771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228600" y="914400"/>
            <a:ext cx="8686800" cy="5410199"/>
          </a:xfrm>
        </p:spPr>
        <p:txBody>
          <a:bodyPr>
            <a:normAutofit fontScale="92500"/>
          </a:bodyPr>
          <a:lstStyle/>
          <a:p>
            <a:pPr lvl="0"/>
            <a:r>
              <a:rPr lang="en-US" sz="2400" b="1" dirty="0">
                <a:latin typeface="Times New Roman" panose="02020603050405020304" pitchFamily="18" charset="0"/>
                <a:cs typeface="Times New Roman" panose="02020603050405020304" pitchFamily="18" charset="0"/>
              </a:rPr>
              <a:t>PSO1: </a:t>
            </a:r>
            <a:r>
              <a:rPr lang="en-US" sz="2400" dirty="0">
                <a:latin typeface="Times New Roman" panose="02020603050405020304" pitchFamily="18" charset="0"/>
                <a:cs typeface="Times New Roman" panose="02020603050405020304" pitchFamily="18" charset="0"/>
              </a:rPr>
              <a:t>Work as a software developer, database administrator, tester or networking engineer for providing solutions to the real world and industrial problems</a:t>
            </a:r>
          </a:p>
          <a:p>
            <a:pPr marL="0" lvl="0" indent="0">
              <a:buNone/>
            </a:pP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PSO2:</a:t>
            </a:r>
            <a:r>
              <a:rPr lang="en-US" sz="2400" dirty="0">
                <a:latin typeface="Times New Roman" panose="02020603050405020304" pitchFamily="18" charset="0"/>
                <a:cs typeface="Times New Roman" panose="02020603050405020304" pitchFamily="18" charset="0"/>
              </a:rPr>
              <a:t>Apply core subjects of information technology related to data structure and algorithm, software engineering, web technology, operating system, database and networking to solve complex IT problems.</a:t>
            </a:r>
          </a:p>
          <a:p>
            <a:pPr algn="just"/>
            <a:endParaRPr lang="en-US"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PSO 3:</a:t>
            </a:r>
            <a:r>
              <a:rPr lang="en-US" sz="2400" dirty="0">
                <a:latin typeface="Times New Roman" panose="02020603050405020304" pitchFamily="18" charset="0"/>
                <a:cs typeface="Times New Roman" panose="02020603050405020304" pitchFamily="18" charset="0"/>
              </a:rPr>
              <a:t>Practice multi-disciplinary and modern computing techniques by lifelong learning to establish innovative career.</a:t>
            </a:r>
          </a:p>
          <a:p>
            <a:pPr algn="just"/>
            <a:endParaRPr lang="en-US" sz="2400" b="1"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PSO 4:</a:t>
            </a:r>
            <a:r>
              <a:rPr lang="en-US" sz="2400" dirty="0">
                <a:latin typeface="Times New Roman" panose="02020603050405020304" pitchFamily="18" charset="0"/>
                <a:cs typeface="Times New Roman" panose="02020603050405020304" pitchFamily="18" charset="0"/>
              </a:rPr>
              <a:t>Work in a team or individual to manage projects with ethical concern to be a successful employee or employer in IT industry</a:t>
            </a:r>
          </a:p>
          <a:p>
            <a:endParaRPr lang="en-US" dirty="0"/>
          </a:p>
        </p:txBody>
      </p:sp>
      <p:sp>
        <p:nvSpPr>
          <p:cNvPr id="4" name="Date Placeholder 3"/>
          <p:cNvSpPr>
            <a:spLocks noGrp="1"/>
          </p:cNvSpPr>
          <p:nvPr>
            <p:ph type="dt" sz="quarter" idx="10"/>
          </p:nvPr>
        </p:nvSpPr>
        <p:spPr/>
        <p:txBody>
          <a:bodyPr/>
          <a:lstStyle/>
          <a:p>
            <a:pPr>
              <a:defRPr/>
            </a:pPr>
            <a:fld id="{0641BD0A-8E95-4E6E-A6DD-DCA8BC88934C}" type="datetime1">
              <a:rPr lang="en-IN" smtClean="0"/>
              <a:t>07-04-2025</a:t>
            </a:fld>
            <a:endParaRPr lang="en-US"/>
          </a:p>
        </p:txBody>
      </p:sp>
      <p:sp>
        <p:nvSpPr>
          <p:cNvPr id="6" name="Slide Number Placeholder 5"/>
          <p:cNvSpPr>
            <a:spLocks noGrp="1"/>
          </p:cNvSpPr>
          <p:nvPr>
            <p:ph type="sldNum" sz="quarter" idx="12"/>
          </p:nvPr>
        </p:nvSpPr>
        <p:spPr/>
        <p:txBody>
          <a:bodyPr/>
          <a:lstStyle/>
          <a:p>
            <a:pPr>
              <a:defRPr/>
            </a:pPr>
            <a:fld id="{1D556D34-6B30-4C79-8893-6DB58EC2895D}" type="slidenum">
              <a:rPr lang="en-US"/>
              <a:pPr>
                <a:defRPr/>
              </a:pPr>
              <a:t>12</a:t>
            </a:fld>
            <a:endParaRPr lang="en-US"/>
          </a:p>
        </p:txBody>
      </p:sp>
      <p:sp>
        <p:nvSpPr>
          <p:cNvPr id="7" name="Title 1"/>
          <p:cNvSpPr txBox="1">
            <a:spLocks/>
          </p:cNvSpPr>
          <p:nvPr/>
        </p:nvSpPr>
        <p:spPr>
          <a:xfrm>
            <a:off x="1371600" y="0"/>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Program Specific Outcomes (PSO)</a:t>
            </a:r>
          </a:p>
        </p:txBody>
      </p:sp>
      <p:sp>
        <p:nvSpPr>
          <p:cNvPr id="8" name="Footer Placeholder 12"/>
          <p:cNvSpPr>
            <a:spLocks noGrp="1"/>
          </p:cNvSpPr>
          <p:nvPr>
            <p:ph type="ftr" sz="quarter" idx="11"/>
          </p:nvPr>
        </p:nvSpPr>
        <p:spPr>
          <a:xfrm>
            <a:off x="2286000" y="6264275"/>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5986"/>
            <a:ext cx="8229600" cy="5048251"/>
          </a:xfrm>
        </p:spPr>
        <p:txBody>
          <a:bodyPr>
            <a:noAutofit/>
          </a:bodyPr>
          <a:lstStyle/>
          <a:p>
            <a:r>
              <a:rPr lang="en-US" sz="2200" dirty="0">
                <a:solidFill>
                  <a:srgbClr val="FF0000"/>
                </a:solidFill>
                <a:latin typeface="Times New Roman" panose="02020603050405020304" pitchFamily="18" charset="0"/>
                <a:cs typeface="Times New Roman" panose="02020603050405020304" pitchFamily="18" charset="0"/>
              </a:rPr>
              <a:t>Reverse Engineering </a:t>
            </a:r>
          </a:p>
          <a:p>
            <a:pPr marL="0" indent="0">
              <a:buNone/>
            </a:pPr>
            <a:r>
              <a:rPr lang="en-US" sz="2200" dirty="0">
                <a:latin typeface="Times New Roman" panose="02020603050405020304" pitchFamily="18" charset="0"/>
                <a:cs typeface="Times New Roman" panose="02020603050405020304" pitchFamily="18" charset="0"/>
              </a:rPr>
              <a:t>Reverse engineering is the process followed in order to find difficult, unknown and hidden information about a software system. </a:t>
            </a:r>
          </a:p>
          <a:p>
            <a:r>
              <a:rPr lang="en-US" sz="2200" dirty="0">
                <a:solidFill>
                  <a:srgbClr val="FF0000"/>
                </a:solidFill>
                <a:latin typeface="Times New Roman" panose="02020603050405020304" pitchFamily="18" charset="0"/>
                <a:cs typeface="Times New Roman" panose="02020603050405020304" pitchFamily="18" charset="0"/>
              </a:rPr>
              <a:t>Scope and Task</a:t>
            </a:r>
          </a:p>
          <a:p>
            <a:pPr marL="0" indent="0">
              <a:buNone/>
            </a:pPr>
            <a:r>
              <a:rPr lang="en-US" sz="2200" dirty="0">
                <a:latin typeface="Times New Roman" panose="02020603050405020304" pitchFamily="18" charset="0"/>
                <a:cs typeface="Times New Roman" panose="02020603050405020304" pitchFamily="18" charset="0"/>
              </a:rPr>
              <a:t>The areas there reverse engineering is applicable include (but not limited to): </a:t>
            </a:r>
          </a:p>
          <a:p>
            <a:pPr marL="914400" lvl="1" indent="-514350">
              <a:buFont typeface="+mj-lt"/>
              <a:buAutoNum type="arabicPeriod"/>
            </a:pPr>
            <a:r>
              <a:rPr lang="en-US" sz="2200" dirty="0">
                <a:latin typeface="Times New Roman" panose="02020603050405020304" pitchFamily="18" charset="0"/>
                <a:cs typeface="Times New Roman" panose="02020603050405020304" pitchFamily="18" charset="0"/>
              </a:rPr>
              <a:t>Program comprehension </a:t>
            </a:r>
          </a:p>
          <a:p>
            <a:pPr marL="914400" lvl="1" indent="-514350">
              <a:buFont typeface="+mj-lt"/>
              <a:buAutoNum type="arabicPeriod"/>
            </a:pPr>
            <a:r>
              <a:rPr lang="en-US" sz="2200" dirty="0" err="1">
                <a:latin typeface="Times New Roman" panose="02020603050405020304" pitchFamily="18" charset="0"/>
                <a:cs typeface="Times New Roman" panose="02020603050405020304" pitchFamily="18" charset="0"/>
              </a:rPr>
              <a:t>Redocumentation</a:t>
            </a:r>
            <a:r>
              <a:rPr lang="en-US" sz="2200" dirty="0">
                <a:latin typeface="Times New Roman" panose="02020603050405020304" pitchFamily="18" charset="0"/>
                <a:cs typeface="Times New Roman" panose="02020603050405020304" pitchFamily="18" charset="0"/>
              </a:rPr>
              <a:t> and/ or document generation </a:t>
            </a:r>
          </a:p>
          <a:p>
            <a:pPr marL="914400" lvl="1" indent="-514350">
              <a:buFont typeface="+mj-lt"/>
              <a:buAutoNum type="arabicPeriod"/>
            </a:pPr>
            <a:r>
              <a:rPr lang="en-US" sz="2200" dirty="0">
                <a:latin typeface="Times New Roman" panose="02020603050405020304" pitchFamily="18" charset="0"/>
                <a:cs typeface="Times New Roman" panose="02020603050405020304" pitchFamily="18" charset="0"/>
              </a:rPr>
              <a:t>Recovery of design approach and design details at any level of abstraction </a:t>
            </a:r>
          </a:p>
          <a:p>
            <a:pPr marL="914400" lvl="1" indent="-514350">
              <a:buFont typeface="+mj-lt"/>
              <a:buAutoNum type="arabicPeriod"/>
            </a:pPr>
            <a:r>
              <a:rPr lang="en-US" sz="2200" dirty="0">
                <a:latin typeface="Times New Roman" panose="02020603050405020304" pitchFamily="18" charset="0"/>
                <a:cs typeface="Times New Roman" panose="02020603050405020304" pitchFamily="18" charset="0"/>
              </a:rPr>
              <a:t>Identifying reusable components </a:t>
            </a:r>
          </a:p>
          <a:p>
            <a:pPr marL="914400" lvl="1" indent="-514350">
              <a:buFont typeface="+mj-lt"/>
              <a:buAutoNum type="arabicPeriod"/>
            </a:pPr>
            <a:r>
              <a:rPr lang="en-US" sz="2200" dirty="0">
                <a:latin typeface="Times New Roman" panose="02020603050405020304" pitchFamily="18" charset="0"/>
                <a:cs typeface="Times New Roman" panose="02020603050405020304" pitchFamily="18" charset="0"/>
              </a:rPr>
              <a:t>Identifying components that need restructuring </a:t>
            </a:r>
          </a:p>
          <a:p>
            <a:pPr marL="914400" lvl="1" indent="-514350">
              <a:buFont typeface="+mj-lt"/>
              <a:buAutoNum type="arabicPeriod"/>
            </a:pPr>
            <a:r>
              <a:rPr lang="en-US" sz="2200" dirty="0">
                <a:latin typeface="Times New Roman" panose="02020603050405020304" pitchFamily="18" charset="0"/>
                <a:cs typeface="Times New Roman" panose="02020603050405020304" pitchFamily="18" charset="0"/>
              </a:rPr>
              <a:t>Recovering business rules, and </a:t>
            </a:r>
          </a:p>
          <a:p>
            <a:pPr marL="914400" lvl="1" indent="-514350">
              <a:buFont typeface="+mj-lt"/>
              <a:buAutoNum type="arabicPeriod"/>
            </a:pPr>
            <a:r>
              <a:rPr lang="en-US" sz="2200" dirty="0">
                <a:latin typeface="Times New Roman" panose="02020603050405020304" pitchFamily="18" charset="0"/>
                <a:cs typeface="Times New Roman" panose="02020603050405020304" pitchFamily="18" charset="0"/>
              </a:rPr>
              <a:t>Understanding high level system description</a:t>
            </a:r>
          </a:p>
        </p:txBody>
      </p:sp>
      <p:sp>
        <p:nvSpPr>
          <p:cNvPr id="4" name="Date Placeholder 3"/>
          <p:cNvSpPr>
            <a:spLocks noGrp="1"/>
          </p:cNvSpPr>
          <p:nvPr>
            <p:ph type="dt" sz="half" idx="10"/>
          </p:nvPr>
        </p:nvSpPr>
        <p:spPr/>
        <p:txBody>
          <a:bodyPr/>
          <a:lstStyle/>
          <a:p>
            <a:fld id="{B356016C-5652-42A9-A0AF-1A57B5B9DF31}" type="datetime1">
              <a:rPr lang="en-IN" smtClean="0"/>
              <a:t>07-04-2025</a:t>
            </a:fld>
            <a:endParaRPr lang="en-US" dirty="0"/>
          </a:p>
        </p:txBody>
      </p:sp>
      <p:sp>
        <p:nvSpPr>
          <p:cNvPr id="5" name="Footer Placeholder 4"/>
          <p:cNvSpPr>
            <a:spLocks noGrp="1"/>
          </p:cNvSpPr>
          <p:nvPr>
            <p:ph type="ftr" sz="quarter" idx="11"/>
          </p:nvPr>
        </p:nvSpPr>
        <p:spPr>
          <a:xfrm>
            <a:off x="1581150" y="6356350"/>
            <a:ext cx="5439122"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Reverse Engineering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1" name="Content Placeholder 2"/>
          <p:cNvSpPr txBox="1">
            <a:spLocks/>
          </p:cNvSpPr>
          <p:nvPr/>
        </p:nvSpPr>
        <p:spPr>
          <a:xfrm>
            <a:off x="457200" y="1219200"/>
            <a:ext cx="8229600" cy="4906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200" dirty="0"/>
          </a:p>
        </p:txBody>
      </p:sp>
      <p:pic>
        <p:nvPicPr>
          <p:cNvPr id="2" name="Picture 1" descr="A black and red logo&#10;&#10;Description automatically generated">
            <a:extLst>
              <a:ext uri="{FF2B5EF4-FFF2-40B4-BE49-F238E27FC236}">
                <a16:creationId xmlns:a16="http://schemas.microsoft.com/office/drawing/2014/main" id="{A57BCA35-ECED-4660-4B8E-509830E5D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1924815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915986"/>
            <a:ext cx="7931224" cy="5048251"/>
          </a:xfrm>
        </p:spPr>
        <p:txBody>
          <a:bodyPr>
            <a:noAutofit/>
          </a:bodyPr>
          <a:lstStyle/>
          <a:p>
            <a:pPr marL="0" indent="0" algn="just">
              <a:buNone/>
            </a:pPr>
            <a:r>
              <a:rPr lang="en-US" sz="2200" dirty="0"/>
              <a:t>Reverse Engineering encompasses a wide array of tasks related to understanding and modifying software system. This array of tasks can be broken into a number of classes.</a:t>
            </a:r>
          </a:p>
          <a:p>
            <a:r>
              <a:rPr lang="en-US" sz="2200" dirty="0">
                <a:solidFill>
                  <a:schemeClr val="accent2"/>
                </a:solidFill>
              </a:rPr>
              <a:t>Mapping between application and program domains</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BE19C5F-ECB9-4A4D-BD4D-14D9F1233D19}" type="datetime1">
              <a:rPr lang="en-IN" smtClean="0"/>
              <a:t>07-04-2025</a:t>
            </a:fld>
            <a:endParaRPr lang="en-US" dirty="0"/>
          </a:p>
        </p:txBody>
      </p:sp>
      <p:sp>
        <p:nvSpPr>
          <p:cNvPr id="5" name="Footer Placeholder 4"/>
          <p:cNvSpPr>
            <a:spLocks noGrp="1"/>
          </p:cNvSpPr>
          <p:nvPr>
            <p:ph type="ftr" sz="quarter" idx="11"/>
          </p:nvPr>
        </p:nvSpPr>
        <p:spPr>
          <a:xfrm>
            <a:off x="1581150" y="6356350"/>
            <a:ext cx="5439122"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Reverse Engineering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1" name="Content Placeholder 2"/>
          <p:cNvSpPr txBox="1">
            <a:spLocks/>
          </p:cNvSpPr>
          <p:nvPr/>
        </p:nvSpPr>
        <p:spPr>
          <a:xfrm>
            <a:off x="457200" y="1219200"/>
            <a:ext cx="8229600" cy="4906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200" dirty="0"/>
          </a:p>
        </p:txBody>
      </p:sp>
      <p:pic>
        <p:nvPicPr>
          <p:cNvPr id="10" name="Picture 9"/>
          <p:cNvPicPr>
            <a:picLocks noChangeAspect="1"/>
          </p:cNvPicPr>
          <p:nvPr/>
        </p:nvPicPr>
        <p:blipFill>
          <a:blip r:embed="rId4"/>
          <a:stretch>
            <a:fillRect/>
          </a:stretch>
        </p:blipFill>
        <p:spPr>
          <a:xfrm>
            <a:off x="2819573" y="2708920"/>
            <a:ext cx="2962275" cy="2957512"/>
          </a:xfrm>
          <a:prstGeom prst="rect">
            <a:avLst/>
          </a:prstGeom>
        </p:spPr>
      </p:pic>
      <p:pic>
        <p:nvPicPr>
          <p:cNvPr id="2" name="Picture 1" descr="A black and red logo&#10;&#10;Description automatically generated">
            <a:extLst>
              <a:ext uri="{FF2B5EF4-FFF2-40B4-BE49-F238E27FC236}">
                <a16:creationId xmlns:a16="http://schemas.microsoft.com/office/drawing/2014/main" id="{CB60A358-C6B2-404F-40FE-F57DE103C2E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341515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915986"/>
            <a:ext cx="7931224" cy="5048251"/>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Mapping Between Application and Program Domains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Application Domain: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Refers to the real-world context, requirements, and business logic the software is designed to address.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Program Domain: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Focuses on the technical implementation, including source code, architecture, and algorithms.</a:t>
            </a:r>
          </a:p>
          <a:p>
            <a:r>
              <a:rPr lang="en-US" sz="2000" b="1" dirty="0">
                <a:latin typeface="Times New Roman" panose="02020603050405020304" pitchFamily="18" charset="0"/>
                <a:cs typeface="Times New Roman" panose="02020603050405020304" pitchFamily="18" charset="0"/>
              </a:rPr>
              <a:t>Mapping Significance:</a:t>
            </a: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2000" dirty="0">
                <a:latin typeface="Times New Roman" panose="02020603050405020304" pitchFamily="18" charset="0"/>
                <a:cs typeface="Times New Roman" panose="02020603050405020304" pitchFamily="18" charset="0"/>
              </a:rPr>
              <a:t>Bridging the gap between what the software does (application domain) and how it is implemented (program domain).</a:t>
            </a:r>
          </a:p>
          <a:p>
            <a:pPr>
              <a:buFont typeface="+mj-lt"/>
              <a:buAutoNum type="arabicPeriod"/>
            </a:pPr>
            <a:r>
              <a:rPr lang="en-US" sz="2000" dirty="0">
                <a:latin typeface="Times New Roman" panose="02020603050405020304" pitchFamily="18" charset="0"/>
                <a:cs typeface="Times New Roman" panose="02020603050405020304" pitchFamily="18" charset="0"/>
              </a:rPr>
              <a:t>Ensures alignment between user needs and technical solutions.</a:t>
            </a:r>
          </a:p>
          <a:p>
            <a:pPr>
              <a:buFont typeface="+mj-lt"/>
              <a:buAutoNum type="arabicPeriod"/>
            </a:pPr>
            <a:r>
              <a:rPr lang="en-US" sz="2000" dirty="0">
                <a:latin typeface="Times New Roman" panose="02020603050405020304" pitchFamily="18" charset="0"/>
                <a:cs typeface="Times New Roman" panose="02020603050405020304" pitchFamily="18" charset="0"/>
              </a:rPr>
              <a:t>Simplifies maintenance, debugging, and enhancement by offering clarity on the relationship between design and functionality.</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A8C2ED1-A665-4ADC-8090-A295B75C0ABA}" type="datetime1">
              <a:rPr lang="en-IN" smtClean="0"/>
              <a:t>07-04-2025</a:t>
            </a:fld>
            <a:endParaRPr lang="en-US" dirty="0"/>
          </a:p>
        </p:txBody>
      </p:sp>
      <p:sp>
        <p:nvSpPr>
          <p:cNvPr id="5" name="Footer Placeholder 4"/>
          <p:cNvSpPr>
            <a:spLocks noGrp="1"/>
          </p:cNvSpPr>
          <p:nvPr>
            <p:ph type="ftr" sz="quarter" idx="11"/>
          </p:nvPr>
        </p:nvSpPr>
        <p:spPr>
          <a:xfrm>
            <a:off x="1581150" y="6356350"/>
            <a:ext cx="5439122"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Reverse Engineering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1" name="Content Placeholder 2"/>
          <p:cNvSpPr txBox="1">
            <a:spLocks/>
          </p:cNvSpPr>
          <p:nvPr/>
        </p:nvSpPr>
        <p:spPr>
          <a:xfrm>
            <a:off x="457200" y="1219200"/>
            <a:ext cx="8229600" cy="4906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200" dirty="0"/>
          </a:p>
        </p:txBody>
      </p:sp>
      <p:pic>
        <p:nvPicPr>
          <p:cNvPr id="2" name="Picture 1" descr="A black and red logo&#10;&#10;Description automatically generated">
            <a:extLst>
              <a:ext uri="{FF2B5EF4-FFF2-40B4-BE49-F238E27FC236}">
                <a16:creationId xmlns:a16="http://schemas.microsoft.com/office/drawing/2014/main" id="{CB60A358-C6B2-404F-40FE-F57DE103C2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2284627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87B122-959B-492E-BB0D-7F5753D017EB}" type="datetime1">
              <a:rPr lang="en-IN" smtClean="0"/>
              <a:t>07-04-2025</a:t>
            </a:fld>
            <a:endParaRPr lang="en-US" dirty="0"/>
          </a:p>
        </p:txBody>
      </p:sp>
      <p:sp>
        <p:nvSpPr>
          <p:cNvPr id="5" name="Footer Placeholder 4"/>
          <p:cNvSpPr>
            <a:spLocks noGrp="1"/>
          </p:cNvSpPr>
          <p:nvPr>
            <p:ph type="ftr" sz="quarter" idx="11"/>
          </p:nvPr>
        </p:nvSpPr>
        <p:spPr>
          <a:xfrm>
            <a:off x="1581150" y="6356350"/>
            <a:ext cx="5439122"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Reverse Engineering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1" name="Content Placeholder 2"/>
          <p:cNvSpPr txBox="1">
            <a:spLocks/>
          </p:cNvSpPr>
          <p:nvPr/>
        </p:nvSpPr>
        <p:spPr>
          <a:xfrm>
            <a:off x="457200" y="1219200"/>
            <a:ext cx="8229600" cy="4906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200" dirty="0"/>
          </a:p>
        </p:txBody>
      </p:sp>
      <p:pic>
        <p:nvPicPr>
          <p:cNvPr id="12" name="object 4"/>
          <p:cNvPicPr/>
          <p:nvPr/>
        </p:nvPicPr>
        <p:blipFill>
          <a:blip r:embed="rId4" cstate="print"/>
          <a:stretch>
            <a:fillRect/>
          </a:stretch>
        </p:blipFill>
        <p:spPr>
          <a:xfrm>
            <a:off x="1700151" y="1371600"/>
            <a:ext cx="6682439" cy="4284897"/>
          </a:xfrm>
          <a:prstGeom prst="rect">
            <a:avLst/>
          </a:prstGeom>
        </p:spPr>
      </p:pic>
      <p:pic>
        <p:nvPicPr>
          <p:cNvPr id="2" name="Picture 1" descr="A black and red logo&#10;&#10;Description automatically generated">
            <a:extLst>
              <a:ext uri="{FF2B5EF4-FFF2-40B4-BE49-F238E27FC236}">
                <a16:creationId xmlns:a16="http://schemas.microsoft.com/office/drawing/2014/main" id="{12465085-6F44-B7BD-42EF-E9D8C3F9E0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68031634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In it, the old code is analyzed (abstracted) to extract the module specifications. </a:t>
            </a:r>
          </a:p>
          <a:p>
            <a:r>
              <a:rPr lang="en-US" dirty="0">
                <a:latin typeface="Times New Roman" panose="02020603050405020304" pitchFamily="18" charset="0"/>
                <a:cs typeface="Times New Roman" panose="02020603050405020304" pitchFamily="18" charset="0"/>
              </a:rPr>
              <a:t>The module specifications are then analyzed to produce the design. </a:t>
            </a:r>
          </a:p>
          <a:p>
            <a:r>
              <a:rPr lang="en-US" dirty="0">
                <a:latin typeface="Times New Roman" panose="02020603050405020304" pitchFamily="18" charset="0"/>
                <a:cs typeface="Times New Roman" panose="02020603050405020304" pitchFamily="18" charset="0"/>
              </a:rPr>
              <a:t>The design is analyzed (abstracted) to produce the original requirements specification.</a:t>
            </a:r>
          </a:p>
          <a:p>
            <a:r>
              <a:rPr lang="en-US" dirty="0">
                <a:latin typeface="Times New Roman" panose="02020603050405020304" pitchFamily="18" charset="0"/>
                <a:cs typeface="Times New Roman" panose="02020603050405020304" pitchFamily="18" charset="0"/>
              </a:rPr>
              <a:t>The change requests are then applied to this requirements specification to arrive at the new requirements specification.  </a:t>
            </a:r>
          </a:p>
          <a:p>
            <a:r>
              <a:rPr lang="en-US" dirty="0">
                <a:latin typeface="Times New Roman" panose="02020603050405020304" pitchFamily="18" charset="0"/>
                <a:cs typeface="Times New Roman" panose="02020603050405020304" pitchFamily="18" charset="0"/>
              </a:rPr>
              <a:t>At the design, module specification, and coding a substantial reuse is made from the reverse engineered products. </a:t>
            </a:r>
          </a:p>
          <a:p>
            <a:r>
              <a:rPr lang="en-US" b="1" dirty="0">
                <a:solidFill>
                  <a:srgbClr val="FF0000"/>
                </a:solidFill>
                <a:latin typeface="Times New Roman" panose="02020603050405020304" pitchFamily="18" charset="0"/>
                <a:cs typeface="Times New Roman" panose="02020603050405020304" pitchFamily="18" charset="0"/>
              </a:rPr>
              <a:t>Advantage</a:t>
            </a:r>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it produces a more structured design compared to what the original product had,</a:t>
            </a:r>
          </a:p>
          <a:p>
            <a:r>
              <a:rPr lang="en-US" dirty="0">
                <a:latin typeface="Times New Roman" panose="02020603050405020304" pitchFamily="18" charset="0"/>
                <a:cs typeface="Times New Roman" panose="02020603050405020304" pitchFamily="18" charset="0"/>
              </a:rPr>
              <a:t>It  produces good documentation, and very often results in increased efficiency.</a:t>
            </a:r>
          </a:p>
        </p:txBody>
      </p:sp>
      <p:sp>
        <p:nvSpPr>
          <p:cNvPr id="4" name="Date Placeholder 3"/>
          <p:cNvSpPr>
            <a:spLocks noGrp="1"/>
          </p:cNvSpPr>
          <p:nvPr>
            <p:ph type="dt" sz="half" idx="10"/>
          </p:nvPr>
        </p:nvSpPr>
        <p:spPr/>
        <p:txBody>
          <a:bodyPr/>
          <a:lstStyle/>
          <a:p>
            <a:fld id="{21FB686F-93F9-4845-B5E9-D9B7E9CD56E3}" type="datetime1">
              <a:rPr lang="en-IN" smtClean="0"/>
              <a:t>07-04-2025</a:t>
            </a:fld>
            <a:endParaRPr lang="en-US" dirty="0"/>
          </a:p>
        </p:txBody>
      </p:sp>
      <p:sp>
        <p:nvSpPr>
          <p:cNvPr id="5" name="Footer Placeholder 4"/>
          <p:cNvSpPr>
            <a:spLocks noGrp="1"/>
          </p:cNvSpPr>
          <p:nvPr>
            <p:ph type="ftr" sz="quarter" idx="11"/>
          </p:nvPr>
        </p:nvSpPr>
        <p:spPr>
          <a:xfrm>
            <a:off x="1835696" y="6356351"/>
            <a:ext cx="5040560" cy="303213"/>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Reverse Engineering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1" name="Content Placeholder 2"/>
          <p:cNvSpPr txBox="1">
            <a:spLocks/>
          </p:cNvSpPr>
          <p:nvPr/>
        </p:nvSpPr>
        <p:spPr>
          <a:xfrm>
            <a:off x="457200" y="1219200"/>
            <a:ext cx="8229600" cy="4906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200" dirty="0"/>
          </a:p>
        </p:txBody>
      </p:sp>
      <p:pic>
        <p:nvPicPr>
          <p:cNvPr id="2" name="Picture 1" descr="A black and red logo&#10;&#10;Description automatically generated">
            <a:extLst>
              <a:ext uri="{FF2B5EF4-FFF2-40B4-BE49-F238E27FC236}">
                <a16:creationId xmlns:a16="http://schemas.microsoft.com/office/drawing/2014/main" id="{4A108C37-099B-D722-6E93-A50B62C6D9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5951346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5986"/>
            <a:ext cx="8229600" cy="4442047"/>
          </a:xfrm>
        </p:spPr>
        <p:txBody>
          <a:bodyPr>
            <a:noAutofit/>
          </a:bodyPr>
          <a:lstStyle/>
          <a:p>
            <a:r>
              <a:rPr lang="en-US" sz="2200" dirty="0">
                <a:latin typeface="Times New Roman" panose="02020603050405020304" pitchFamily="18" charset="0"/>
                <a:cs typeface="Times New Roman" panose="02020603050405020304" pitchFamily="18" charset="0"/>
              </a:rPr>
              <a:t>clean room approach was developed by Dr. Harlan Mills of IBM’s Federal Systems Division, and it was released in the year 1981 but got popularity after 1987</a:t>
            </a:r>
          </a:p>
          <a:p>
            <a:pPr marL="0" indent="0">
              <a:buNone/>
            </a:pP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Clean room software engineering is a software development approach to producing quality software. </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It is different from classical software engineering as in classical software engineering QA (Quality Assurance) is the last phase of development that occurs at the completion of all development stages while there is a chance of less reliable and fewer quality products full of bugs, and errors and upset client, etc. But in clean room software engineering, an efficient and good quality software product is delivered to the client as QA (Quality Assurance) is performed each and every phase of software development.</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0C70CE8-82C5-47C7-8B84-7FD4B4AAFEE8}" type="datetime1">
              <a:rPr lang="en-IN" smtClean="0"/>
              <a:t>07-04-2025</a:t>
            </a:fld>
            <a:endParaRPr lang="en-US" dirty="0"/>
          </a:p>
        </p:txBody>
      </p:sp>
      <p:sp>
        <p:nvSpPr>
          <p:cNvPr id="5" name="Footer Placeholder 4"/>
          <p:cNvSpPr>
            <a:spLocks noGrp="1"/>
          </p:cNvSpPr>
          <p:nvPr>
            <p:ph type="ftr" sz="quarter" idx="11"/>
          </p:nvPr>
        </p:nvSpPr>
        <p:spPr>
          <a:xfrm>
            <a:off x="1835696" y="6356351"/>
            <a:ext cx="5040560" cy="303213"/>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Clean Room Software Engineering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1" name="Content Placeholder 2"/>
          <p:cNvSpPr txBox="1">
            <a:spLocks/>
          </p:cNvSpPr>
          <p:nvPr/>
        </p:nvSpPr>
        <p:spPr>
          <a:xfrm>
            <a:off x="457200" y="1219200"/>
            <a:ext cx="8229600" cy="4906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200" dirty="0"/>
          </a:p>
        </p:txBody>
      </p:sp>
      <p:pic>
        <p:nvPicPr>
          <p:cNvPr id="2" name="Picture 1" descr="A black and red logo&#10;&#10;Description automatically generated">
            <a:extLst>
              <a:ext uri="{FF2B5EF4-FFF2-40B4-BE49-F238E27FC236}">
                <a16:creationId xmlns:a16="http://schemas.microsoft.com/office/drawing/2014/main" id="{A87D3F75-1429-C1DF-AE7A-D70F4306DD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35384"/>
            <a:ext cx="1599841" cy="801328"/>
          </a:xfrm>
          <a:prstGeom prst="rect">
            <a:avLst/>
          </a:prstGeom>
        </p:spPr>
      </p:pic>
    </p:spTree>
    <p:extLst>
      <p:ext uri="{BB962C8B-B14F-4D97-AF65-F5344CB8AC3E}">
        <p14:creationId xmlns:p14="http://schemas.microsoft.com/office/powerpoint/2010/main" val="265539475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548" y="1157289"/>
            <a:ext cx="8229600" cy="4442047"/>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Clean room software development approaches consist of four key processes i.e.</a:t>
            </a:r>
          </a:p>
          <a:p>
            <a:pPr marL="0" indent="0">
              <a:buNone/>
            </a:pPr>
            <a:endParaRPr lang="en-US" sz="2200" dirty="0">
              <a:latin typeface="Times New Roman" panose="02020603050405020304" pitchFamily="18" charset="0"/>
              <a:cs typeface="Times New Roman" panose="02020603050405020304" pitchFamily="18" charset="0"/>
            </a:endParaRPr>
          </a:p>
          <a:p>
            <a:pPr fontAlgn="base"/>
            <a:r>
              <a:rPr lang="en-US" sz="2200" b="1" dirty="0">
                <a:latin typeface="Times New Roman" panose="02020603050405020304" pitchFamily="18" charset="0"/>
                <a:cs typeface="Times New Roman" panose="02020603050405020304" pitchFamily="18" charset="0"/>
              </a:rPr>
              <a:t>Management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It is persistent throughout the whole project lifetime which consists of project mission, schedule, resources, risk analysis, training, configuration management, etc.</a:t>
            </a:r>
          </a:p>
          <a:p>
            <a:pPr marL="0" indent="0" fontAlgn="base">
              <a:buNone/>
            </a:pPr>
            <a:endParaRPr lang="en-US" sz="2200" dirty="0">
              <a:latin typeface="Times New Roman" panose="02020603050405020304" pitchFamily="18" charset="0"/>
              <a:cs typeface="Times New Roman" panose="02020603050405020304" pitchFamily="18" charset="0"/>
            </a:endParaRPr>
          </a:p>
          <a:p>
            <a:pPr fontAlgn="base"/>
            <a:r>
              <a:rPr lang="en-US" sz="2200" b="1" dirty="0">
                <a:latin typeface="Times New Roman" panose="02020603050405020304" pitchFamily="18" charset="0"/>
                <a:cs typeface="Times New Roman" panose="02020603050405020304" pitchFamily="18" charset="0"/>
              </a:rPr>
              <a:t>Specification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It is considered the first process of each increment which consists of requirement analysis, function specification, usage specification, increment planning, etc.</a:t>
            </a:r>
          </a:p>
        </p:txBody>
      </p:sp>
      <p:sp>
        <p:nvSpPr>
          <p:cNvPr id="4" name="Date Placeholder 3"/>
          <p:cNvSpPr>
            <a:spLocks noGrp="1"/>
          </p:cNvSpPr>
          <p:nvPr>
            <p:ph type="dt" sz="half" idx="10"/>
          </p:nvPr>
        </p:nvSpPr>
        <p:spPr/>
        <p:txBody>
          <a:bodyPr/>
          <a:lstStyle/>
          <a:p>
            <a:fld id="{7781B83F-41A4-4213-928C-2C2C934569CA}" type="datetime1">
              <a:rPr lang="en-IN" smtClean="0"/>
              <a:t>07-04-2025</a:t>
            </a:fld>
            <a:endParaRPr lang="en-US" dirty="0"/>
          </a:p>
        </p:txBody>
      </p:sp>
      <p:sp>
        <p:nvSpPr>
          <p:cNvPr id="5" name="Footer Placeholder 4"/>
          <p:cNvSpPr>
            <a:spLocks noGrp="1"/>
          </p:cNvSpPr>
          <p:nvPr>
            <p:ph type="ftr" sz="quarter" idx="11"/>
          </p:nvPr>
        </p:nvSpPr>
        <p:spPr>
          <a:xfrm>
            <a:off x="1835696" y="6356351"/>
            <a:ext cx="5040560" cy="303213"/>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Process of Clean Room Development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1" name="Content Placeholder 2"/>
          <p:cNvSpPr txBox="1">
            <a:spLocks/>
          </p:cNvSpPr>
          <p:nvPr/>
        </p:nvSpPr>
        <p:spPr>
          <a:xfrm>
            <a:off x="457200" y="1219200"/>
            <a:ext cx="8229600" cy="4906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200" dirty="0"/>
          </a:p>
        </p:txBody>
      </p:sp>
      <p:pic>
        <p:nvPicPr>
          <p:cNvPr id="2" name="Picture 1" descr="A black and red logo&#10;&#10;Description automatically generated">
            <a:extLst>
              <a:ext uri="{FF2B5EF4-FFF2-40B4-BE49-F238E27FC236}">
                <a16:creationId xmlns:a16="http://schemas.microsoft.com/office/drawing/2014/main" id="{3FBA02E0-8EB9-AD38-A139-B509D16D6D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4765700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548" y="1157289"/>
            <a:ext cx="8229600" cy="4442047"/>
          </a:xfrm>
        </p:spPr>
        <p:txBody>
          <a:bodyPr>
            <a:noAutofit/>
          </a:bodyPr>
          <a:lstStyle/>
          <a:p>
            <a:pPr fontAlgn="base"/>
            <a:r>
              <a:rPr lang="en-US" sz="2200" b="1" dirty="0">
                <a:latin typeface="Times New Roman" panose="02020603050405020304" pitchFamily="18" charset="0"/>
                <a:cs typeface="Times New Roman" panose="02020603050405020304" pitchFamily="18" charset="0"/>
              </a:rPr>
              <a:t>Development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It is considered the second process of each increment which consists of software reengineering, correctness verification, incremental design, etc.</a:t>
            </a:r>
          </a:p>
          <a:p>
            <a:pPr marL="0" indent="0" fontAlgn="base">
              <a:buNone/>
            </a:pPr>
            <a:endParaRPr lang="en-US" sz="2200" dirty="0">
              <a:latin typeface="Times New Roman" panose="02020603050405020304" pitchFamily="18" charset="0"/>
              <a:cs typeface="Times New Roman" panose="02020603050405020304" pitchFamily="18" charset="0"/>
            </a:endParaRPr>
          </a:p>
          <a:p>
            <a:pPr fontAlgn="base"/>
            <a:r>
              <a:rPr lang="en-US" sz="2200" b="1" dirty="0">
                <a:latin typeface="Times New Roman" panose="02020603050405020304" pitchFamily="18" charset="0"/>
                <a:cs typeface="Times New Roman" panose="02020603050405020304" pitchFamily="18" charset="0"/>
              </a:rPr>
              <a:t>Certification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It is considered the final process of each increment which consists of usage modeling and test planning, statistical training and certification process, etc.</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solidFill>
                  <a:schemeClr val="tx2"/>
                </a:solidFill>
                <a:latin typeface="Times New Roman" panose="02020603050405020304" pitchFamily="18" charset="0"/>
                <a:cs typeface="Times New Roman" panose="02020603050405020304" pitchFamily="18" charset="0"/>
              </a:rPr>
              <a:t>While separate teams are allocated for different processes to ensure the development of the highest quality software product.</a:t>
            </a:r>
          </a:p>
        </p:txBody>
      </p:sp>
      <p:sp>
        <p:nvSpPr>
          <p:cNvPr id="4" name="Date Placeholder 3"/>
          <p:cNvSpPr>
            <a:spLocks noGrp="1"/>
          </p:cNvSpPr>
          <p:nvPr>
            <p:ph type="dt" sz="half" idx="10"/>
          </p:nvPr>
        </p:nvSpPr>
        <p:spPr/>
        <p:txBody>
          <a:bodyPr/>
          <a:lstStyle/>
          <a:p>
            <a:fld id="{2323E3F2-9F98-4868-BD7A-A0815588FC28}" type="datetime1">
              <a:rPr lang="en-IN" smtClean="0"/>
              <a:t>07-04-2025</a:t>
            </a:fld>
            <a:endParaRPr lang="en-US" dirty="0"/>
          </a:p>
        </p:txBody>
      </p:sp>
      <p:sp>
        <p:nvSpPr>
          <p:cNvPr id="5" name="Footer Placeholder 4"/>
          <p:cNvSpPr>
            <a:spLocks noGrp="1"/>
          </p:cNvSpPr>
          <p:nvPr>
            <p:ph type="ftr" sz="quarter" idx="11"/>
          </p:nvPr>
        </p:nvSpPr>
        <p:spPr>
          <a:xfrm>
            <a:off x="1835696" y="6356351"/>
            <a:ext cx="5040560" cy="303213"/>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Process of Clean Room Development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1" name="Content Placeholder 2"/>
          <p:cNvSpPr txBox="1">
            <a:spLocks/>
          </p:cNvSpPr>
          <p:nvPr/>
        </p:nvSpPr>
        <p:spPr>
          <a:xfrm>
            <a:off x="457200" y="1219200"/>
            <a:ext cx="8229600" cy="4906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200" dirty="0"/>
          </a:p>
        </p:txBody>
      </p:sp>
      <p:pic>
        <p:nvPicPr>
          <p:cNvPr id="2" name="Picture 1" descr="A black and red logo&#10;&#10;Description automatically generated">
            <a:extLst>
              <a:ext uri="{FF2B5EF4-FFF2-40B4-BE49-F238E27FC236}">
                <a16:creationId xmlns:a16="http://schemas.microsoft.com/office/drawing/2014/main" id="{05B2CC7A-1C42-C87E-7696-1A49D736CA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47657009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548" y="1157289"/>
            <a:ext cx="8229600" cy="4442047"/>
          </a:xfrm>
        </p:spPr>
        <p:txBody>
          <a:bodyPr>
            <a:noAutofit/>
          </a:bodyPr>
          <a:lstStyle/>
          <a:p>
            <a:pPr marL="0" indent="0" fontAlgn="base">
              <a:buNone/>
            </a:pPr>
            <a:r>
              <a:rPr lang="en-US" sz="2200" b="1" dirty="0">
                <a:latin typeface="Times New Roman" panose="02020603050405020304" pitchFamily="18" charset="0"/>
                <a:cs typeface="Times New Roman" panose="02020603050405020304" pitchFamily="18" charset="0"/>
              </a:rPr>
              <a:t>Some of the tasks which occur in clean room engineering process</a:t>
            </a:r>
            <a:r>
              <a:rPr lang="en-US" sz="2200" dirty="0">
                <a:latin typeface="Times New Roman" panose="02020603050405020304" pitchFamily="18" charset="0"/>
                <a:cs typeface="Times New Roman" panose="02020603050405020304" pitchFamily="18" charset="0"/>
              </a:rPr>
              <a:t> :</a:t>
            </a:r>
          </a:p>
          <a:p>
            <a:pPr marL="0" indent="0" fontAlgn="base">
              <a:buNone/>
            </a:pPr>
            <a:endParaRPr lang="en-US" sz="2200" dirty="0">
              <a:latin typeface="Times New Roman" panose="02020603050405020304" pitchFamily="18" charset="0"/>
              <a:cs typeface="Times New Roman" panose="02020603050405020304" pitchFamily="18" charset="0"/>
            </a:endParaRPr>
          </a:p>
          <a:p>
            <a:pPr fontAlgn="base"/>
            <a:r>
              <a:rPr lang="en-US" sz="2200" dirty="0">
                <a:latin typeface="Times New Roman" panose="02020603050405020304" pitchFamily="18" charset="0"/>
                <a:cs typeface="Times New Roman" panose="02020603050405020304" pitchFamily="18" charset="0"/>
              </a:rPr>
              <a:t>Requirements gathering.</a:t>
            </a:r>
          </a:p>
          <a:p>
            <a:pPr fontAlgn="base"/>
            <a:r>
              <a:rPr lang="en-US" sz="2200" dirty="0">
                <a:latin typeface="Times New Roman" panose="02020603050405020304" pitchFamily="18" charset="0"/>
                <a:cs typeface="Times New Roman" panose="02020603050405020304" pitchFamily="18" charset="0"/>
              </a:rPr>
              <a:t>Incremental planning.</a:t>
            </a:r>
          </a:p>
          <a:p>
            <a:pPr fontAlgn="base"/>
            <a:r>
              <a:rPr lang="en-US" sz="2200" dirty="0">
                <a:latin typeface="Times New Roman" panose="02020603050405020304" pitchFamily="18" charset="0"/>
                <a:cs typeface="Times New Roman" panose="02020603050405020304" pitchFamily="18" charset="0"/>
              </a:rPr>
              <a:t>Formal design.</a:t>
            </a:r>
          </a:p>
          <a:p>
            <a:pPr fontAlgn="base"/>
            <a:r>
              <a:rPr lang="en-US" sz="2200" dirty="0">
                <a:latin typeface="Times New Roman" panose="02020603050405020304" pitchFamily="18" charset="0"/>
                <a:cs typeface="Times New Roman" panose="02020603050405020304" pitchFamily="18" charset="0"/>
              </a:rPr>
              <a:t>Correctness verification.</a:t>
            </a:r>
          </a:p>
          <a:p>
            <a:pPr fontAlgn="base"/>
            <a:r>
              <a:rPr lang="en-US" sz="2200" dirty="0">
                <a:latin typeface="Times New Roman" panose="02020603050405020304" pitchFamily="18" charset="0"/>
                <a:cs typeface="Times New Roman" panose="02020603050405020304" pitchFamily="18" charset="0"/>
              </a:rPr>
              <a:t>Code generation and inspection.</a:t>
            </a:r>
          </a:p>
          <a:p>
            <a:pPr fontAlgn="base"/>
            <a:r>
              <a:rPr lang="en-US" sz="2200" dirty="0">
                <a:latin typeface="Times New Roman" panose="02020603050405020304" pitchFamily="18" charset="0"/>
                <a:cs typeface="Times New Roman" panose="02020603050405020304" pitchFamily="18" charset="0"/>
              </a:rPr>
              <a:t>Statistical test planning.</a:t>
            </a:r>
          </a:p>
          <a:p>
            <a:pPr fontAlgn="base"/>
            <a:r>
              <a:rPr lang="en-US" sz="2200" dirty="0">
                <a:latin typeface="Times New Roman" panose="02020603050405020304" pitchFamily="18" charset="0"/>
                <a:cs typeface="Times New Roman" panose="02020603050405020304" pitchFamily="18" charset="0"/>
              </a:rPr>
              <a:t>Statistical use testing.</a:t>
            </a:r>
          </a:p>
          <a:p>
            <a:pPr fontAlgn="base"/>
            <a:r>
              <a:rPr lang="en-US" sz="2200" dirty="0">
                <a:latin typeface="Times New Roman" panose="02020603050405020304" pitchFamily="18" charset="0"/>
                <a:cs typeface="Times New Roman" panose="02020603050405020304" pitchFamily="18" charset="0"/>
              </a:rPr>
              <a:t>Certification.</a:t>
            </a:r>
          </a:p>
        </p:txBody>
      </p:sp>
      <p:sp>
        <p:nvSpPr>
          <p:cNvPr id="4" name="Date Placeholder 3"/>
          <p:cNvSpPr>
            <a:spLocks noGrp="1"/>
          </p:cNvSpPr>
          <p:nvPr>
            <p:ph type="dt" sz="half" idx="10"/>
          </p:nvPr>
        </p:nvSpPr>
        <p:spPr/>
        <p:txBody>
          <a:bodyPr/>
          <a:lstStyle/>
          <a:p>
            <a:fld id="{6F174484-9707-48F5-8994-45248335124D}" type="datetime1">
              <a:rPr lang="en-IN" smtClean="0"/>
              <a:t>07-04-2025</a:t>
            </a:fld>
            <a:endParaRPr lang="en-US" dirty="0"/>
          </a:p>
        </p:txBody>
      </p:sp>
      <p:sp>
        <p:nvSpPr>
          <p:cNvPr id="5" name="Footer Placeholder 4"/>
          <p:cNvSpPr>
            <a:spLocks noGrp="1"/>
          </p:cNvSpPr>
          <p:nvPr>
            <p:ph type="ftr" sz="quarter" idx="11"/>
          </p:nvPr>
        </p:nvSpPr>
        <p:spPr>
          <a:xfrm>
            <a:off x="1835696" y="6356351"/>
            <a:ext cx="5040560" cy="303213"/>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Task in Clean Room Engineering Process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1" name="Content Placeholder 2"/>
          <p:cNvSpPr txBox="1">
            <a:spLocks/>
          </p:cNvSpPr>
          <p:nvPr/>
        </p:nvSpPr>
        <p:spPr>
          <a:xfrm>
            <a:off x="457200" y="1219200"/>
            <a:ext cx="8229600" cy="4906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200" dirty="0"/>
          </a:p>
        </p:txBody>
      </p:sp>
      <p:pic>
        <p:nvPicPr>
          <p:cNvPr id="2" name="Picture 1" descr="A black and red logo&#10;&#10;Description automatically generated">
            <a:extLst>
              <a:ext uri="{FF2B5EF4-FFF2-40B4-BE49-F238E27FC236}">
                <a16:creationId xmlns:a16="http://schemas.microsoft.com/office/drawing/2014/main" id="{D3EAEE31-DAC2-84DF-B060-C839C3AF9A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82478261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548" y="1157289"/>
            <a:ext cx="8229600" cy="4442047"/>
          </a:xfrm>
        </p:spPr>
        <p:txBody>
          <a:bodyPr>
            <a:noAutofit/>
          </a:bodyPr>
          <a:lstStyle/>
          <a:p>
            <a:pPr marL="0" indent="0" fontAlgn="base">
              <a:buNone/>
            </a:pPr>
            <a:r>
              <a:rPr lang="en-US" sz="2200" dirty="0">
                <a:latin typeface="Times New Roman" panose="02020603050405020304" pitchFamily="18" charset="0"/>
                <a:cs typeface="Times New Roman" panose="02020603050405020304" pitchFamily="18" charset="0"/>
              </a:rPr>
              <a:t>Box structure is a modeling approach that is used in clean room engineering. A box is like a container that contains details about a system or aspects of a system. All boxes are independent of other boxes to deliver the required information/details. It generally uses three types of boxes i.e.</a:t>
            </a:r>
          </a:p>
          <a:p>
            <a:pPr marL="0" indent="0" fontAlgn="base">
              <a:buNone/>
            </a:pPr>
            <a:endParaRPr lang="en-US" sz="2200" dirty="0">
              <a:latin typeface="Times New Roman" panose="02020603050405020304" pitchFamily="18" charset="0"/>
              <a:cs typeface="Times New Roman" panose="02020603050405020304" pitchFamily="18" charset="0"/>
            </a:endParaRPr>
          </a:p>
          <a:p>
            <a:pPr fontAlgn="base"/>
            <a:r>
              <a:rPr lang="en-US" sz="2200" b="1" dirty="0">
                <a:latin typeface="Times New Roman" panose="02020603050405020304" pitchFamily="18" charset="0"/>
                <a:cs typeface="Times New Roman" panose="02020603050405020304" pitchFamily="18" charset="0"/>
              </a:rPr>
              <a:t>Black box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It identifies the behavior of the system.</a:t>
            </a:r>
          </a:p>
          <a:p>
            <a:pPr fontAlgn="base"/>
            <a:r>
              <a:rPr lang="en-US" sz="2200" b="1" dirty="0">
                <a:latin typeface="Times New Roman" panose="02020603050405020304" pitchFamily="18" charset="0"/>
                <a:cs typeface="Times New Roman" panose="02020603050405020304" pitchFamily="18" charset="0"/>
              </a:rPr>
              <a:t>State box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It identifies state data or operations.</a:t>
            </a:r>
          </a:p>
          <a:p>
            <a:pPr fontAlgn="base"/>
            <a:r>
              <a:rPr lang="en-US" sz="2200" b="1" dirty="0">
                <a:latin typeface="Times New Roman" panose="02020603050405020304" pitchFamily="18" charset="0"/>
                <a:cs typeface="Times New Roman" panose="02020603050405020304" pitchFamily="18" charset="0"/>
              </a:rPr>
              <a:t>Clear box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It identifies the transition function used by the state box.</a:t>
            </a:r>
          </a:p>
        </p:txBody>
      </p:sp>
      <p:sp>
        <p:nvSpPr>
          <p:cNvPr id="4" name="Date Placeholder 3"/>
          <p:cNvSpPr>
            <a:spLocks noGrp="1"/>
          </p:cNvSpPr>
          <p:nvPr>
            <p:ph type="dt" sz="half" idx="10"/>
          </p:nvPr>
        </p:nvSpPr>
        <p:spPr/>
        <p:txBody>
          <a:bodyPr/>
          <a:lstStyle/>
          <a:p>
            <a:fld id="{4D81B6C6-F18C-4D81-B4BA-DD3E020256CF}" type="datetime1">
              <a:rPr lang="en-IN" smtClean="0"/>
              <a:t>07-04-2025</a:t>
            </a:fld>
            <a:endParaRPr lang="en-US" dirty="0"/>
          </a:p>
        </p:txBody>
      </p:sp>
      <p:sp>
        <p:nvSpPr>
          <p:cNvPr id="5" name="Footer Placeholder 4"/>
          <p:cNvSpPr>
            <a:spLocks noGrp="1"/>
          </p:cNvSpPr>
          <p:nvPr>
            <p:ph type="ftr" sz="quarter" idx="11"/>
          </p:nvPr>
        </p:nvSpPr>
        <p:spPr>
          <a:xfrm>
            <a:off x="1835696" y="6356351"/>
            <a:ext cx="5040560" cy="303213"/>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Box structure in Clean Room Process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1" name="Content Placeholder 2"/>
          <p:cNvSpPr txBox="1">
            <a:spLocks/>
          </p:cNvSpPr>
          <p:nvPr/>
        </p:nvSpPr>
        <p:spPr>
          <a:xfrm>
            <a:off x="457200" y="1219200"/>
            <a:ext cx="8229600" cy="4906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200" dirty="0"/>
          </a:p>
        </p:txBody>
      </p:sp>
      <p:pic>
        <p:nvPicPr>
          <p:cNvPr id="2" name="Picture 1" descr="A black and red logo&#10;&#10;Description automatically generated">
            <a:extLst>
              <a:ext uri="{FF2B5EF4-FFF2-40B4-BE49-F238E27FC236}">
                <a16:creationId xmlns:a16="http://schemas.microsoft.com/office/drawing/2014/main" id="{405F4947-1ECB-3857-EB73-34F07C101D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9699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857903-B506-4BE4-9D03-728EDFACF69D}" type="datetime1">
              <a:rPr lang="en-IN" smtClean="0"/>
              <a:t>07-04-2025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COs-PSOs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 High               	*2= Medium		*1=Low</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461" name="Rectangle 5"/>
          <p:cNvSpPr>
            <a:spLocks noChangeArrowheads="1"/>
          </p:cNvSpPr>
          <p:nvPr/>
        </p:nvSpPr>
        <p:spPr bwMode="auto">
          <a:xfrm>
            <a:off x="668948" y="1221417"/>
            <a:ext cx="7786742" cy="38472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sz="2200" b="1" dirty="0">
                <a:latin typeface="Times New Roman" panose="02020603050405020304" pitchFamily="18" charset="0"/>
                <a:cs typeface="Times New Roman" panose="02020603050405020304" pitchFamily="18" charset="0"/>
              </a:rPr>
              <a:t>Program Specific Outcomes and Course Outcomes Mapping </a:t>
            </a:r>
            <a:endParaRPr kumimoji="0" 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081008643"/>
              </p:ext>
            </p:extLst>
          </p:nvPr>
        </p:nvGraphicFramePr>
        <p:xfrm>
          <a:off x="1071538" y="2000240"/>
          <a:ext cx="7384153" cy="3300969"/>
        </p:xfrm>
        <a:graphic>
          <a:graphicData uri="http://schemas.openxmlformats.org/drawingml/2006/table">
            <a:tbl>
              <a:tblPr/>
              <a:tblGrid>
                <a:gridCol w="1476511">
                  <a:extLst>
                    <a:ext uri="{9D8B030D-6E8A-4147-A177-3AD203B41FA5}">
                      <a16:colId xmlns:a16="http://schemas.microsoft.com/office/drawing/2014/main" val="20000"/>
                    </a:ext>
                  </a:extLst>
                </a:gridCol>
                <a:gridCol w="1476511">
                  <a:extLst>
                    <a:ext uri="{9D8B030D-6E8A-4147-A177-3AD203B41FA5}">
                      <a16:colId xmlns:a16="http://schemas.microsoft.com/office/drawing/2014/main" val="20001"/>
                    </a:ext>
                  </a:extLst>
                </a:gridCol>
                <a:gridCol w="1476511">
                  <a:extLst>
                    <a:ext uri="{9D8B030D-6E8A-4147-A177-3AD203B41FA5}">
                      <a16:colId xmlns:a16="http://schemas.microsoft.com/office/drawing/2014/main" val="20002"/>
                    </a:ext>
                  </a:extLst>
                </a:gridCol>
                <a:gridCol w="1477310">
                  <a:extLst>
                    <a:ext uri="{9D8B030D-6E8A-4147-A177-3AD203B41FA5}">
                      <a16:colId xmlns:a16="http://schemas.microsoft.com/office/drawing/2014/main" val="20003"/>
                    </a:ext>
                  </a:extLst>
                </a:gridCol>
                <a:gridCol w="1477310">
                  <a:extLst>
                    <a:ext uri="{9D8B030D-6E8A-4147-A177-3AD203B41FA5}">
                      <a16:colId xmlns:a16="http://schemas.microsoft.com/office/drawing/2014/main" val="20004"/>
                    </a:ext>
                  </a:extLst>
                </a:gridCol>
              </a:tblGrid>
              <a:tr h="471567">
                <a:tc>
                  <a:txBody>
                    <a:bodyPr/>
                    <a:lstStyle/>
                    <a:p>
                      <a:pPr marL="0" marR="0" algn="l">
                        <a:lnSpc>
                          <a:spcPct val="107000"/>
                        </a:lnSpc>
                        <a:spcBef>
                          <a:spcPts val="0"/>
                        </a:spcBef>
                        <a:spcAft>
                          <a:spcPts val="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7945" marR="0" algn="l">
                        <a:lnSpc>
                          <a:spcPct val="107000"/>
                        </a:lnSpc>
                        <a:spcBef>
                          <a:spcPts val="5"/>
                        </a:spcBef>
                        <a:spcAft>
                          <a:spcPts val="0"/>
                        </a:spcAft>
                      </a:pPr>
                      <a:r>
                        <a:rPr lang="en-IN" sz="1200" b="1" spc="-20">
                          <a:effectLst/>
                          <a:latin typeface="Times New Roman" panose="02020603050405020304" pitchFamily="18" charset="0"/>
                          <a:ea typeface="Times New Roman" panose="02020603050405020304" pitchFamily="18" charset="0"/>
                          <a:cs typeface="Times New Roman" panose="02020603050405020304" pitchFamily="18" charset="0"/>
                        </a:rPr>
                        <a:t>PSO1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8580" marR="0" algn="l">
                        <a:lnSpc>
                          <a:spcPct val="107000"/>
                        </a:lnSpc>
                        <a:spcBef>
                          <a:spcPts val="5"/>
                        </a:spcBef>
                        <a:spcAft>
                          <a:spcPts val="0"/>
                        </a:spcAft>
                      </a:pPr>
                      <a:r>
                        <a:rPr lang="en-IN" sz="1200" b="1" spc="-20">
                          <a:effectLst/>
                          <a:latin typeface="Times New Roman" panose="02020603050405020304" pitchFamily="18" charset="0"/>
                          <a:ea typeface="Times New Roman" panose="02020603050405020304" pitchFamily="18" charset="0"/>
                          <a:cs typeface="Times New Roman" panose="02020603050405020304" pitchFamily="18" charset="0"/>
                        </a:rPr>
                        <a:t>PSO2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8580" marR="0" algn="l">
                        <a:lnSpc>
                          <a:spcPct val="107000"/>
                        </a:lnSpc>
                        <a:spcBef>
                          <a:spcPts val="5"/>
                        </a:spcBef>
                        <a:spcAft>
                          <a:spcPts val="0"/>
                        </a:spcAft>
                      </a:pPr>
                      <a:r>
                        <a:rPr lang="en-IN" sz="1200" b="1" spc="-20">
                          <a:effectLst/>
                          <a:latin typeface="Times New Roman" panose="02020603050405020304" pitchFamily="18" charset="0"/>
                          <a:ea typeface="Times New Roman" panose="02020603050405020304" pitchFamily="18" charset="0"/>
                          <a:cs typeface="Times New Roman" panose="02020603050405020304" pitchFamily="18" charset="0"/>
                        </a:rPr>
                        <a:t>PSO3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7945" marR="0" algn="l">
                        <a:lnSpc>
                          <a:spcPct val="107000"/>
                        </a:lnSpc>
                        <a:spcBef>
                          <a:spcPts val="5"/>
                        </a:spcBef>
                        <a:spcAft>
                          <a:spcPts val="0"/>
                        </a:spcAft>
                      </a:pPr>
                      <a:r>
                        <a:rPr lang="en-IN" sz="1200" b="1" spc="-20">
                          <a:effectLst/>
                          <a:latin typeface="Times New Roman" panose="02020603050405020304" pitchFamily="18" charset="0"/>
                          <a:ea typeface="Times New Roman" panose="02020603050405020304" pitchFamily="18" charset="0"/>
                          <a:cs typeface="Times New Roman" panose="02020603050405020304" pitchFamily="18" charset="0"/>
                        </a:rPr>
                        <a:t>PSO4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r h="471567">
                <a:tc>
                  <a:txBody>
                    <a:bodyPr/>
                    <a:lstStyle/>
                    <a:p>
                      <a:pPr marL="67945" marR="0" algn="l">
                        <a:lnSpc>
                          <a:spcPct val="107000"/>
                        </a:lnSpc>
                        <a:spcBef>
                          <a:spcPts val="0"/>
                        </a:spcBef>
                        <a:spcAft>
                          <a:spcPts val="0"/>
                        </a:spcAft>
                      </a:pPr>
                      <a:r>
                        <a:rPr lang="en-IN" sz="1200" b="1" spc="-10">
                          <a:effectLst/>
                          <a:latin typeface="Times New Roman" panose="02020603050405020304" pitchFamily="18" charset="0"/>
                          <a:ea typeface="Times New Roman" panose="02020603050405020304" pitchFamily="18" charset="0"/>
                          <a:cs typeface="Times New Roman" panose="02020603050405020304" pitchFamily="18" charset="0"/>
                        </a:rPr>
                        <a:t>ACSE0603.1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7945" marR="0" algn="l">
                        <a:lnSpc>
                          <a:spcPts val="125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8580" marR="0" algn="l">
                        <a:lnSpc>
                          <a:spcPts val="125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8580" marR="0" algn="l">
                        <a:lnSpc>
                          <a:spcPts val="125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7945" marR="0" algn="l">
                        <a:lnSpc>
                          <a:spcPts val="125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680110945"/>
                  </a:ext>
                </a:extLst>
              </a:tr>
              <a:tr h="471567">
                <a:tc>
                  <a:txBody>
                    <a:bodyPr/>
                    <a:lstStyle/>
                    <a:p>
                      <a:pPr marL="67945" marR="0" algn="l">
                        <a:lnSpc>
                          <a:spcPct val="107000"/>
                        </a:lnSpc>
                        <a:spcBef>
                          <a:spcPts val="0"/>
                        </a:spcBef>
                        <a:spcAft>
                          <a:spcPts val="0"/>
                        </a:spcAft>
                      </a:pPr>
                      <a:r>
                        <a:rPr lang="en-IN" sz="1200" b="1" spc="-10">
                          <a:effectLst/>
                          <a:latin typeface="Times New Roman" panose="02020603050405020304" pitchFamily="18" charset="0"/>
                          <a:ea typeface="Times New Roman" panose="02020603050405020304" pitchFamily="18" charset="0"/>
                          <a:cs typeface="Times New Roman" panose="02020603050405020304" pitchFamily="18" charset="0"/>
                        </a:rPr>
                        <a:t>ACSE0603.2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7945" marR="0" algn="l">
                        <a:lnSpc>
                          <a:spcPts val="125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8580" marR="0" algn="l">
                        <a:lnSpc>
                          <a:spcPts val="125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8580" marR="0" algn="l">
                        <a:lnSpc>
                          <a:spcPts val="125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7945" marR="0" algn="l">
                        <a:lnSpc>
                          <a:spcPts val="125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402227413"/>
                  </a:ext>
                </a:extLst>
              </a:tr>
              <a:tr h="471567">
                <a:tc>
                  <a:txBody>
                    <a:bodyPr/>
                    <a:lstStyle/>
                    <a:p>
                      <a:pPr marL="67945" marR="0" algn="l">
                        <a:lnSpc>
                          <a:spcPct val="107000"/>
                        </a:lnSpc>
                        <a:spcBef>
                          <a:spcPts val="0"/>
                        </a:spcBef>
                        <a:spcAft>
                          <a:spcPts val="0"/>
                        </a:spcAft>
                      </a:pPr>
                      <a:r>
                        <a:rPr lang="en-IN" sz="1200" b="1" spc="-10">
                          <a:effectLst/>
                          <a:latin typeface="Times New Roman" panose="02020603050405020304" pitchFamily="18" charset="0"/>
                          <a:ea typeface="Times New Roman" panose="02020603050405020304" pitchFamily="18" charset="0"/>
                          <a:cs typeface="Times New Roman" panose="02020603050405020304" pitchFamily="18" charset="0"/>
                        </a:rPr>
                        <a:t>ACSE0603.3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7945" marR="0" algn="l">
                        <a:lnSpc>
                          <a:spcPts val="125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8580" marR="0" algn="l">
                        <a:lnSpc>
                          <a:spcPts val="125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8580" marR="0" algn="l">
                        <a:lnSpc>
                          <a:spcPts val="125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7945" marR="0" algn="l">
                        <a:lnSpc>
                          <a:spcPts val="125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572127546"/>
                  </a:ext>
                </a:extLst>
              </a:tr>
              <a:tr h="471567">
                <a:tc>
                  <a:txBody>
                    <a:bodyPr/>
                    <a:lstStyle/>
                    <a:p>
                      <a:pPr marL="67945" marR="0" algn="l">
                        <a:lnSpc>
                          <a:spcPct val="107000"/>
                        </a:lnSpc>
                        <a:spcBef>
                          <a:spcPts val="0"/>
                        </a:spcBef>
                        <a:spcAft>
                          <a:spcPts val="0"/>
                        </a:spcAft>
                      </a:pPr>
                      <a:r>
                        <a:rPr lang="en-IN" sz="1200" b="1" spc="-10">
                          <a:effectLst/>
                          <a:latin typeface="Times New Roman" panose="02020603050405020304" pitchFamily="18" charset="0"/>
                          <a:ea typeface="Times New Roman" panose="02020603050405020304" pitchFamily="18" charset="0"/>
                          <a:cs typeface="Times New Roman" panose="02020603050405020304" pitchFamily="18" charset="0"/>
                        </a:rPr>
                        <a:t>ACSE0603.4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7945" marR="0" algn="l">
                        <a:lnSpc>
                          <a:spcPts val="125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8580" marR="0" algn="l">
                        <a:lnSpc>
                          <a:spcPts val="125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8580" marR="0" algn="l">
                        <a:lnSpc>
                          <a:spcPts val="125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7945" marR="0" algn="l">
                        <a:lnSpc>
                          <a:spcPts val="125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276709195"/>
                  </a:ext>
                </a:extLst>
              </a:tr>
              <a:tr h="471567">
                <a:tc>
                  <a:txBody>
                    <a:bodyPr/>
                    <a:lstStyle/>
                    <a:p>
                      <a:pPr marL="67945" marR="0" algn="l">
                        <a:lnSpc>
                          <a:spcPct val="107000"/>
                        </a:lnSpc>
                        <a:spcBef>
                          <a:spcPts val="5"/>
                        </a:spcBef>
                        <a:spcAft>
                          <a:spcPts val="0"/>
                        </a:spcAft>
                      </a:pPr>
                      <a:r>
                        <a:rPr lang="en-IN" sz="1200" b="1" spc="-10">
                          <a:effectLst/>
                          <a:latin typeface="Times New Roman" panose="02020603050405020304" pitchFamily="18" charset="0"/>
                          <a:ea typeface="Times New Roman" panose="02020603050405020304" pitchFamily="18" charset="0"/>
                          <a:cs typeface="Times New Roman" panose="02020603050405020304" pitchFamily="18" charset="0"/>
                        </a:rPr>
                        <a:t>ACSE0603.5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7945" marR="0" algn="l">
                        <a:lnSpc>
                          <a:spcPts val="126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8580" marR="0" algn="l">
                        <a:lnSpc>
                          <a:spcPts val="126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8580" marR="0" algn="l">
                        <a:lnSpc>
                          <a:spcPts val="126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7945" marR="0" algn="l">
                        <a:lnSpc>
                          <a:spcPts val="1260"/>
                        </a:lnSpc>
                        <a:spcBef>
                          <a:spcPts val="0"/>
                        </a:spcBef>
                        <a:spcAft>
                          <a:spcPts val="0"/>
                        </a:spcAft>
                      </a:pPr>
                      <a:r>
                        <a:rPr lang="en-IN" sz="1200" spc="-5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339515439"/>
                  </a:ext>
                </a:extLst>
              </a:tr>
              <a:tr h="471567">
                <a:tc>
                  <a:txBody>
                    <a:bodyPr/>
                    <a:lstStyle/>
                    <a:p>
                      <a:pPr marL="67945" marR="0" algn="l">
                        <a:lnSpc>
                          <a:spcPct val="107000"/>
                        </a:lnSpc>
                        <a:spcBef>
                          <a:spcPts val="0"/>
                        </a:spcBef>
                        <a:spcAft>
                          <a:spcPts val="0"/>
                        </a:spcAft>
                      </a:pPr>
                      <a:r>
                        <a:rPr lang="en-IN" sz="1200" b="1" spc="-10">
                          <a:effectLst/>
                          <a:latin typeface="Calibri" panose="020F0502020204030204" pitchFamily="34" charset="0"/>
                          <a:ea typeface="Times New Roman" panose="02020603050405020304" pitchFamily="18" charset="0"/>
                          <a:cs typeface="Times New Roman" panose="02020603050405020304" pitchFamily="18" charset="0"/>
                        </a:rPr>
                        <a:t>Average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7945" marR="0" algn="l">
                        <a:lnSpc>
                          <a:spcPct val="107000"/>
                        </a:lnSpc>
                        <a:spcBef>
                          <a:spcPts val="0"/>
                        </a:spcBef>
                        <a:spcAft>
                          <a:spcPts val="0"/>
                        </a:spcAft>
                      </a:pPr>
                      <a:r>
                        <a:rPr lang="en-IN" sz="1200" spc="-25">
                          <a:effectLst/>
                          <a:latin typeface="Calibri" panose="020F0502020204030204" pitchFamily="34" charset="0"/>
                          <a:ea typeface="Times New Roman" panose="02020603050405020304" pitchFamily="18" charset="0"/>
                          <a:cs typeface="Times New Roman" panose="02020603050405020304" pitchFamily="18" charset="0"/>
                        </a:rPr>
                        <a:t>2.6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8580" marR="0" algn="l">
                        <a:lnSpc>
                          <a:spcPct val="107000"/>
                        </a:lnSpc>
                        <a:spcBef>
                          <a:spcPts val="0"/>
                        </a:spcBef>
                        <a:spcAft>
                          <a:spcPts val="0"/>
                        </a:spcAft>
                      </a:pPr>
                      <a:r>
                        <a:rPr lang="en-IN" sz="1200" spc="-25">
                          <a:effectLst/>
                          <a:latin typeface="Calibri" panose="020F0502020204030204" pitchFamily="34" charset="0"/>
                          <a:ea typeface="Times New Roman" panose="02020603050405020304" pitchFamily="18" charset="0"/>
                          <a:cs typeface="Times New Roman" panose="02020603050405020304" pitchFamily="18" charset="0"/>
                        </a:rPr>
                        <a:t>2.6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8580" marR="0" algn="l">
                        <a:lnSpc>
                          <a:spcPct val="107000"/>
                        </a:lnSpc>
                        <a:spcBef>
                          <a:spcPts val="0"/>
                        </a:spcBef>
                        <a:spcAft>
                          <a:spcPts val="0"/>
                        </a:spcAft>
                      </a:pPr>
                      <a:r>
                        <a:rPr lang="en-IN" sz="1200" spc="-25">
                          <a:effectLst/>
                          <a:latin typeface="Calibri" panose="020F0502020204030204" pitchFamily="34" charset="0"/>
                          <a:ea typeface="Times New Roman" panose="02020603050405020304" pitchFamily="18" charset="0"/>
                          <a:cs typeface="Times New Roman" panose="02020603050405020304" pitchFamily="18" charset="0"/>
                        </a:rPr>
                        <a:t>2.6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67945" marR="0" algn="l">
                        <a:lnSpc>
                          <a:spcPct val="107000"/>
                        </a:lnSpc>
                        <a:spcBef>
                          <a:spcPts val="0"/>
                        </a:spcBef>
                        <a:spcAft>
                          <a:spcPts val="0"/>
                        </a:spcAft>
                      </a:pPr>
                      <a:r>
                        <a:rPr lang="en-IN" sz="1200" spc="-25" dirty="0">
                          <a:effectLst/>
                          <a:latin typeface="Calibri" panose="020F0502020204030204" pitchFamily="34" charset="0"/>
                          <a:ea typeface="Times New Roman" panose="02020603050405020304" pitchFamily="18" charset="0"/>
                          <a:cs typeface="Times New Roman" panose="02020603050405020304" pitchFamily="18" charset="0"/>
                        </a:rPr>
                        <a:t>2.6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063413253"/>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Tree>
    <p:extLst>
      <p:ext uri="{BB962C8B-B14F-4D97-AF65-F5344CB8AC3E}">
        <p14:creationId xmlns:p14="http://schemas.microsoft.com/office/powerpoint/2010/main" val="362075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84116"/>
            <a:ext cx="8229600" cy="4442047"/>
          </a:xfrm>
        </p:spPr>
        <p:txBody>
          <a:bodyPr>
            <a:noAutofit/>
          </a:bodyPr>
          <a:lstStyle/>
          <a:p>
            <a:pPr fontAlgn="base"/>
            <a:r>
              <a:rPr lang="en-US" sz="2200" dirty="0">
                <a:latin typeface="Times New Roman" panose="02020603050405020304" pitchFamily="18" charset="0"/>
                <a:cs typeface="Times New Roman" panose="02020603050405020304" pitchFamily="18" charset="0"/>
              </a:rPr>
              <a:t>Delivers high-quality products.</a:t>
            </a:r>
          </a:p>
          <a:p>
            <a:pPr fontAlgn="base"/>
            <a:r>
              <a:rPr lang="en-US" sz="2200" dirty="0">
                <a:latin typeface="Times New Roman" panose="02020603050405020304" pitchFamily="18" charset="0"/>
                <a:cs typeface="Times New Roman" panose="02020603050405020304" pitchFamily="18" charset="0"/>
              </a:rPr>
              <a:t>Increases productivity.</a:t>
            </a:r>
          </a:p>
          <a:p>
            <a:pPr fontAlgn="base"/>
            <a:r>
              <a:rPr lang="en-US" sz="2200" dirty="0">
                <a:latin typeface="Times New Roman" panose="02020603050405020304" pitchFamily="18" charset="0"/>
                <a:cs typeface="Times New Roman" panose="02020603050405020304" pitchFamily="18" charset="0"/>
              </a:rPr>
              <a:t>Reduces development cost.</a:t>
            </a:r>
          </a:p>
          <a:p>
            <a:pPr fontAlgn="base"/>
            <a:r>
              <a:rPr lang="en-US" sz="2200" dirty="0">
                <a:latin typeface="Times New Roman" panose="02020603050405020304" pitchFamily="18" charset="0"/>
                <a:cs typeface="Times New Roman" panose="02020603050405020304" pitchFamily="18" charset="0"/>
              </a:rPr>
              <a:t>Errors are found early.</a:t>
            </a:r>
          </a:p>
          <a:p>
            <a:pPr fontAlgn="base"/>
            <a:r>
              <a:rPr lang="en-US" sz="2200" dirty="0">
                <a:latin typeface="Times New Roman" panose="02020603050405020304" pitchFamily="18" charset="0"/>
                <a:cs typeface="Times New Roman" panose="02020603050405020304" pitchFamily="18" charset="0"/>
              </a:rPr>
              <a:t>Reduces the overall project time.</a:t>
            </a:r>
          </a:p>
          <a:p>
            <a:pPr fontAlgn="base"/>
            <a:r>
              <a:rPr lang="en-US" sz="2200" dirty="0">
                <a:latin typeface="Times New Roman" panose="02020603050405020304" pitchFamily="18" charset="0"/>
                <a:cs typeface="Times New Roman" panose="02020603050405020304" pitchFamily="18" charset="0"/>
              </a:rPr>
              <a:t>Saves resources.</a:t>
            </a:r>
          </a:p>
        </p:txBody>
      </p:sp>
      <p:sp>
        <p:nvSpPr>
          <p:cNvPr id="4" name="Date Placeholder 3"/>
          <p:cNvSpPr>
            <a:spLocks noGrp="1"/>
          </p:cNvSpPr>
          <p:nvPr>
            <p:ph type="dt" sz="half" idx="10"/>
          </p:nvPr>
        </p:nvSpPr>
        <p:spPr/>
        <p:txBody>
          <a:bodyPr/>
          <a:lstStyle/>
          <a:p>
            <a:fld id="{7FAB875E-1BD5-4A91-9A1B-9FC8F9504891}" type="datetime1">
              <a:rPr lang="en-IN" smtClean="0"/>
              <a:t>07-04-2025</a:t>
            </a:fld>
            <a:endParaRPr lang="en-US" dirty="0"/>
          </a:p>
        </p:txBody>
      </p:sp>
      <p:sp>
        <p:nvSpPr>
          <p:cNvPr id="5" name="Footer Placeholder 4"/>
          <p:cNvSpPr>
            <a:spLocks noGrp="1"/>
          </p:cNvSpPr>
          <p:nvPr>
            <p:ph type="ftr" sz="quarter" idx="11"/>
          </p:nvPr>
        </p:nvSpPr>
        <p:spPr>
          <a:xfrm>
            <a:off x="1835696" y="6356351"/>
            <a:ext cx="5040560" cy="303213"/>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Benefits of Clean Room Software Engineering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1" name="Content Placeholder 2"/>
          <p:cNvSpPr txBox="1">
            <a:spLocks/>
          </p:cNvSpPr>
          <p:nvPr/>
        </p:nvSpPr>
        <p:spPr>
          <a:xfrm>
            <a:off x="457200" y="1219200"/>
            <a:ext cx="8229600" cy="4906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200" dirty="0"/>
          </a:p>
        </p:txBody>
      </p:sp>
      <p:pic>
        <p:nvPicPr>
          <p:cNvPr id="2" name="Picture 1" descr="A black and red logo&#10;&#10;Description automatically generated">
            <a:extLst>
              <a:ext uri="{FF2B5EF4-FFF2-40B4-BE49-F238E27FC236}">
                <a16:creationId xmlns:a16="http://schemas.microsoft.com/office/drawing/2014/main" id="{D750F39F-AF23-53B9-4466-80BB2810F7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09125815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CDDBF2-AC3C-45A0-991E-AF8AAC3AC0B8}"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CASE Tool (CO5)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0" name="Rectangle 9"/>
          <p:cNvSpPr/>
          <p:nvPr/>
        </p:nvSpPr>
        <p:spPr>
          <a:xfrm>
            <a:off x="685799" y="1066800"/>
            <a:ext cx="8001001" cy="4985980"/>
          </a:xfrm>
          <a:prstGeom prst="rect">
            <a:avLst/>
          </a:prstGeom>
        </p:spPr>
        <p:txBody>
          <a:bodyPr wrap="square">
            <a:spAutoFit/>
          </a:bodyPr>
          <a:lstStyle/>
          <a:p>
            <a:r>
              <a:rPr lang="en-US" sz="2200" dirty="0">
                <a:solidFill>
                  <a:srgbClr val="FF0000"/>
                </a:solidFill>
                <a:latin typeface="Times New Roman" panose="02020603050405020304" pitchFamily="18" charset="0"/>
                <a:cs typeface="Times New Roman" panose="02020603050405020304" pitchFamily="18" charset="0"/>
              </a:rPr>
              <a:t>CASE </a:t>
            </a:r>
            <a:r>
              <a:rPr lang="en-US" sz="2200" dirty="0">
                <a:latin typeface="Times New Roman" panose="02020603050405020304" pitchFamily="18" charset="0"/>
                <a:cs typeface="Times New Roman" panose="02020603050405020304" pitchFamily="18" charset="0"/>
              </a:rPr>
              <a:t>(Computer Aided Software Engineering)</a:t>
            </a:r>
            <a:r>
              <a:rPr lang="en-US" sz="2200" dirty="0">
                <a:solidFill>
                  <a:srgbClr val="FF0000"/>
                </a:solidFill>
                <a:latin typeface="Times New Roman" panose="02020603050405020304" pitchFamily="18" charset="0"/>
                <a:cs typeface="Times New Roman" panose="02020603050405020304" pitchFamily="18" charset="0"/>
              </a:rPr>
              <a:t>tool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 CASE tool used to automate some activity associated with software development.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CASE tools assist</a:t>
            </a:r>
          </a:p>
          <a:p>
            <a:pPr marL="342900" indent="-342900">
              <a:buFont typeface="Arial" panose="020B0604020202020204" pitchFamily="34" charset="0"/>
              <a:buChar char="•"/>
            </a:pPr>
            <a:r>
              <a:rPr lang="en-US" sz="2200" dirty="0">
                <a:solidFill>
                  <a:srgbClr val="FF0000"/>
                </a:solidFill>
                <a:latin typeface="Times New Roman" panose="02020603050405020304" pitchFamily="18" charset="0"/>
                <a:cs typeface="Times New Roman" panose="02020603050405020304" pitchFamily="18" charset="0"/>
              </a:rPr>
              <a:t> Phase activities </a:t>
            </a:r>
            <a:r>
              <a:rPr lang="en-US" sz="2200" dirty="0">
                <a:latin typeface="Times New Roman" panose="02020603050405020304" pitchFamily="18" charset="0"/>
                <a:cs typeface="Times New Roman" panose="02020603050405020304" pitchFamily="18" charset="0"/>
              </a:rPr>
              <a:t>such as specification, structured  analysis, design, coding, testing, etc.; </a:t>
            </a:r>
          </a:p>
          <a:p>
            <a:pPr marL="342900" indent="-342900">
              <a:spcAft>
                <a:spcPts val="1200"/>
              </a:spcAft>
              <a:buFont typeface="Arial" panose="020B0604020202020204" pitchFamily="34" charset="0"/>
              <a:buChar char="•"/>
            </a:pPr>
            <a:r>
              <a:rPr lang="en-US" sz="2200" dirty="0">
                <a:solidFill>
                  <a:srgbClr val="FF0000"/>
                </a:solidFill>
                <a:latin typeface="Times New Roman" panose="02020603050405020304" pitchFamily="18" charset="0"/>
                <a:cs typeface="Times New Roman" panose="02020603050405020304" pitchFamily="18" charset="0"/>
              </a:rPr>
              <a:t>Non-phase activities </a:t>
            </a:r>
            <a:r>
              <a:rPr lang="en-US" sz="2200" dirty="0">
                <a:latin typeface="Times New Roman" panose="02020603050405020304" pitchFamily="18" charset="0"/>
                <a:cs typeface="Times New Roman" panose="02020603050405020304" pitchFamily="18" charset="0"/>
              </a:rPr>
              <a:t>such as project management and configuration management.</a:t>
            </a:r>
          </a:p>
          <a:p>
            <a:r>
              <a:rPr lang="en-US" sz="2200" dirty="0">
                <a:solidFill>
                  <a:srgbClr val="FF0000"/>
                </a:solidFill>
                <a:latin typeface="Times New Roman" panose="02020603050405020304" pitchFamily="18" charset="0"/>
                <a:cs typeface="Times New Roman" panose="02020603050405020304" pitchFamily="18" charset="0"/>
              </a:rPr>
              <a:t>Reasons for using CASE tools</a:t>
            </a:r>
          </a:p>
          <a:p>
            <a:r>
              <a:rPr lang="en-US" sz="2200" dirty="0">
                <a:latin typeface="Times New Roman" panose="02020603050405020304" pitchFamily="18" charset="0"/>
                <a:cs typeface="Times New Roman" panose="02020603050405020304" pitchFamily="18" charset="0"/>
              </a:rPr>
              <a:t>The primary reasons for using a CASE tool are:</a:t>
            </a:r>
          </a:p>
          <a:p>
            <a:r>
              <a:rPr lang="en-US" sz="2200" dirty="0">
                <a:latin typeface="Times New Roman" panose="02020603050405020304" pitchFamily="18" charset="0"/>
                <a:cs typeface="Times New Roman" panose="02020603050405020304" pitchFamily="18" charset="0"/>
              </a:rPr>
              <a:t>• To increase productivity</a:t>
            </a:r>
          </a:p>
          <a:p>
            <a:r>
              <a:rPr lang="en-US" sz="2200" dirty="0">
                <a:latin typeface="Times New Roman" panose="02020603050405020304" pitchFamily="18" charset="0"/>
                <a:cs typeface="Times New Roman" panose="02020603050405020304" pitchFamily="18" charset="0"/>
              </a:rPr>
              <a:t>• To help produce better quality software at lower cost</a:t>
            </a:r>
          </a:p>
        </p:txBody>
      </p:sp>
      <p:pic>
        <p:nvPicPr>
          <p:cNvPr id="2" name="Picture 1" descr="A black and red logo&#10;&#10;Description automatically generated">
            <a:extLst>
              <a:ext uri="{FF2B5EF4-FFF2-40B4-BE49-F238E27FC236}">
                <a16:creationId xmlns:a16="http://schemas.microsoft.com/office/drawing/2014/main" id="{E5966D1C-6B8B-7738-4588-C916B9E3A7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45193548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4811C6-7DE0-43DE-AEC8-D32684252A2D}"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List of CASE Tool</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429887817"/>
              </p:ext>
            </p:extLst>
          </p:nvPr>
        </p:nvGraphicFramePr>
        <p:xfrm>
          <a:off x="838200" y="1295397"/>
          <a:ext cx="7848600" cy="3962402"/>
        </p:xfrm>
        <a:graphic>
          <a:graphicData uri="http://schemas.openxmlformats.org/drawingml/2006/table">
            <a:tbl>
              <a:tblPr firstRow="1" bandRow="1">
                <a:tableStyleId>{5C22544A-7EE6-4342-B048-85BDC9FD1C3A}</a:tableStyleId>
              </a:tblPr>
              <a:tblGrid>
                <a:gridCol w="2616200">
                  <a:extLst>
                    <a:ext uri="{9D8B030D-6E8A-4147-A177-3AD203B41FA5}">
                      <a16:colId xmlns:a16="http://schemas.microsoft.com/office/drawing/2014/main" val="20000"/>
                    </a:ext>
                  </a:extLst>
                </a:gridCol>
                <a:gridCol w="2823424">
                  <a:extLst>
                    <a:ext uri="{9D8B030D-6E8A-4147-A177-3AD203B41FA5}">
                      <a16:colId xmlns:a16="http://schemas.microsoft.com/office/drawing/2014/main" val="20001"/>
                    </a:ext>
                  </a:extLst>
                </a:gridCol>
                <a:gridCol w="2408976">
                  <a:extLst>
                    <a:ext uri="{9D8B030D-6E8A-4147-A177-3AD203B41FA5}">
                      <a16:colId xmlns:a16="http://schemas.microsoft.com/office/drawing/2014/main" val="20002"/>
                    </a:ext>
                  </a:extLst>
                </a:gridCol>
              </a:tblGrid>
              <a:tr h="436110">
                <a:tc>
                  <a:txBody>
                    <a:bodyPr/>
                    <a:lstStyle/>
                    <a:p>
                      <a:pPr algn="ctr"/>
                      <a:r>
                        <a:rPr lang="en-US" sz="1800" b="1" dirty="0">
                          <a:latin typeface="Times New Roman" panose="02020603050405020304" pitchFamily="18" charset="0"/>
                          <a:cs typeface="Times New Roman" panose="02020603050405020304" pitchFamily="18" charset="0"/>
                        </a:rPr>
                        <a:t>Application.</a:t>
                      </a:r>
                    </a:p>
                  </a:txBody>
                  <a:tcPr>
                    <a:solidFill>
                      <a:schemeClr val="accent6">
                        <a:lumMod val="60000"/>
                        <a:lumOff val="40000"/>
                        <a:alpha val="99000"/>
                      </a:schemeClr>
                    </a:solidFill>
                  </a:tcPr>
                </a:tc>
                <a:tc>
                  <a:txBody>
                    <a:bodyPr/>
                    <a:lstStyle/>
                    <a:p>
                      <a:pPr algn="ctr"/>
                      <a:r>
                        <a:rPr lang="en-US" sz="1800" dirty="0">
                          <a:latin typeface="Times New Roman" panose="02020603050405020304" pitchFamily="18" charset="0"/>
                          <a:cs typeface="Times New Roman" panose="02020603050405020304" pitchFamily="18" charset="0"/>
                        </a:rPr>
                        <a:t>CASE tool</a:t>
                      </a:r>
                    </a:p>
                  </a:txBody>
                  <a:tcPr>
                    <a:solidFill>
                      <a:schemeClr val="accent6">
                        <a:lumMod val="60000"/>
                        <a:lumOff val="40000"/>
                        <a:alpha val="99000"/>
                      </a:schemeClr>
                    </a:solidFill>
                  </a:tcPr>
                </a:tc>
                <a:tc>
                  <a:txBody>
                    <a:bodyPr/>
                    <a:lstStyle/>
                    <a:p>
                      <a:pPr algn="ctr"/>
                      <a:r>
                        <a:rPr lang="en-US" sz="1800" dirty="0">
                          <a:latin typeface="Times New Roman" panose="02020603050405020304" pitchFamily="18" charset="0"/>
                          <a:cs typeface="Times New Roman" panose="02020603050405020304" pitchFamily="18" charset="0"/>
                        </a:rPr>
                        <a:t>Purpose of tool</a:t>
                      </a:r>
                    </a:p>
                  </a:txBody>
                  <a:tcPr>
                    <a:solidFill>
                      <a:schemeClr val="accent6">
                        <a:lumMod val="60000"/>
                        <a:lumOff val="40000"/>
                        <a:alpha val="99000"/>
                      </a:schemeClr>
                    </a:solidFill>
                  </a:tcPr>
                </a:tc>
                <a:extLst>
                  <a:ext uri="{0D108BD9-81ED-4DB2-BD59-A6C34878D82A}">
                    <a16:rowId xmlns:a16="http://schemas.microsoft.com/office/drawing/2014/main" val="10000"/>
                  </a:ext>
                </a:extLst>
              </a:tr>
              <a:tr h="949282">
                <a:tc>
                  <a:txBody>
                    <a:bodyPr/>
                    <a:lstStyle/>
                    <a:p>
                      <a:r>
                        <a:rPr lang="en-US" sz="1800" b="1" dirty="0">
                          <a:latin typeface="Times New Roman" panose="02020603050405020304" pitchFamily="18" charset="0"/>
                          <a:cs typeface="Times New Roman" panose="02020603050405020304" pitchFamily="18" charset="0"/>
                        </a:rPr>
                        <a:t>Planning</a:t>
                      </a:r>
                    </a:p>
                  </a:txBody>
                  <a:tcPr>
                    <a:solidFill>
                      <a:schemeClr val="accent5">
                        <a:lumMod val="40000"/>
                        <a:lumOff val="60000"/>
                        <a:alpha val="99000"/>
                      </a:schemeClr>
                    </a:solidFill>
                  </a:tcPr>
                </a:tc>
                <a:tc>
                  <a:txBody>
                    <a:bodyPr/>
                    <a:lstStyle/>
                    <a:p>
                      <a:r>
                        <a:rPr lang="en-US" sz="1800" dirty="0">
                          <a:latin typeface="Times New Roman" panose="02020603050405020304" pitchFamily="18" charset="0"/>
                          <a:cs typeface="Times New Roman" panose="02020603050405020304" pitchFamily="18" charset="0"/>
                        </a:rPr>
                        <a:t>Excel spreadsheet, ms project, pert</a:t>
                      </a:r>
                      <a:r>
                        <a:rPr lang="en-US" sz="1800" baseline="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network, estimation tools</a:t>
                      </a:r>
                    </a:p>
                  </a:txBody>
                  <a:tcPr>
                    <a:solidFill>
                      <a:schemeClr val="accent5">
                        <a:lumMod val="40000"/>
                        <a:lumOff val="60000"/>
                        <a:alpha val="99000"/>
                      </a:schemeClr>
                    </a:solidFill>
                  </a:tcPr>
                </a:tc>
                <a:tc>
                  <a:txBody>
                    <a:bodyPr/>
                    <a:lstStyle/>
                    <a:p>
                      <a:r>
                        <a:rPr lang="en-US" sz="1800" dirty="0">
                          <a:latin typeface="Times New Roman" panose="02020603050405020304" pitchFamily="18" charset="0"/>
                          <a:cs typeface="Times New Roman" panose="02020603050405020304" pitchFamily="18" charset="0"/>
                        </a:rPr>
                        <a:t>Functional app.:</a:t>
                      </a:r>
                      <a:r>
                        <a:rPr lang="en-US" sz="1800" baseline="0" dirty="0">
                          <a:latin typeface="Times New Roman" panose="02020603050405020304" pitchFamily="18" charset="0"/>
                          <a:cs typeface="Times New Roman" panose="02020603050405020304" pitchFamily="18" charset="0"/>
                        </a:rPr>
                        <a:t> planning, scheduling, control</a:t>
                      </a:r>
                      <a:endParaRPr lang="en-US" sz="1800" dirty="0">
                        <a:latin typeface="Times New Roman" panose="02020603050405020304" pitchFamily="18" charset="0"/>
                        <a:cs typeface="Times New Roman" panose="02020603050405020304" pitchFamily="18" charset="0"/>
                      </a:endParaRPr>
                    </a:p>
                  </a:txBody>
                  <a:tcPr>
                    <a:solidFill>
                      <a:schemeClr val="accent5">
                        <a:lumMod val="40000"/>
                        <a:lumOff val="60000"/>
                        <a:alpha val="99000"/>
                      </a:schemeClr>
                    </a:solidFill>
                  </a:tcPr>
                </a:tc>
                <a:extLst>
                  <a:ext uri="{0D108BD9-81ED-4DB2-BD59-A6C34878D82A}">
                    <a16:rowId xmlns:a16="http://schemas.microsoft.com/office/drawing/2014/main" val="10001"/>
                  </a:ext>
                </a:extLst>
              </a:tr>
              <a:tr h="753280">
                <a:tc>
                  <a:txBody>
                    <a:bodyPr/>
                    <a:lstStyle/>
                    <a:p>
                      <a:r>
                        <a:rPr lang="en-US" sz="1800" b="1" dirty="0">
                          <a:latin typeface="Times New Roman" panose="02020603050405020304" pitchFamily="18" charset="0"/>
                          <a:cs typeface="Times New Roman" panose="02020603050405020304" pitchFamily="18" charset="0"/>
                        </a:rPr>
                        <a:t>Editing</a:t>
                      </a:r>
                    </a:p>
                  </a:txBody>
                  <a:tcPr>
                    <a:solidFill>
                      <a:schemeClr val="accent5">
                        <a:lumMod val="40000"/>
                        <a:lumOff val="60000"/>
                        <a:alpha val="99000"/>
                      </a:schemeClr>
                    </a:solidFill>
                  </a:tcPr>
                </a:tc>
                <a:tc>
                  <a:txBody>
                    <a:bodyPr/>
                    <a:lstStyle/>
                    <a:p>
                      <a:r>
                        <a:rPr lang="en-US" sz="1800" dirty="0">
                          <a:latin typeface="Times New Roman" panose="02020603050405020304" pitchFamily="18" charset="0"/>
                          <a:cs typeface="Times New Roman" panose="02020603050405020304" pitchFamily="18" charset="0"/>
                        </a:rPr>
                        <a:t>Dig. Editor, text</a:t>
                      </a:r>
                      <a:r>
                        <a:rPr lang="en-US" sz="1800" baseline="0" dirty="0">
                          <a:latin typeface="Times New Roman" panose="02020603050405020304" pitchFamily="18" charset="0"/>
                          <a:cs typeface="Times New Roman" panose="02020603050405020304" pitchFamily="18" charset="0"/>
                        </a:rPr>
                        <a:t> editor, word processor</a:t>
                      </a:r>
                      <a:endParaRPr lang="en-US" sz="1800" dirty="0">
                        <a:latin typeface="Times New Roman" panose="02020603050405020304" pitchFamily="18" charset="0"/>
                        <a:cs typeface="Times New Roman" panose="02020603050405020304" pitchFamily="18" charset="0"/>
                      </a:endParaRPr>
                    </a:p>
                  </a:txBody>
                  <a:tcPr>
                    <a:solidFill>
                      <a:schemeClr val="accent5">
                        <a:lumMod val="40000"/>
                        <a:lumOff val="60000"/>
                        <a:alpha val="99000"/>
                      </a:schemeClr>
                    </a:solidFill>
                  </a:tcPr>
                </a:tc>
                <a:tc>
                  <a:txBody>
                    <a:bodyPr/>
                    <a:lstStyle/>
                    <a:p>
                      <a:r>
                        <a:rPr lang="en-US" sz="1800" dirty="0">
                          <a:latin typeface="Times New Roman" panose="02020603050405020304" pitchFamily="18" charset="0"/>
                          <a:cs typeface="Times New Roman" panose="02020603050405020304" pitchFamily="18" charset="0"/>
                        </a:rPr>
                        <a:t>Speed and efficiency</a:t>
                      </a:r>
                    </a:p>
                  </a:txBody>
                  <a:tcPr>
                    <a:solidFill>
                      <a:schemeClr val="accent5">
                        <a:lumMod val="40000"/>
                        <a:lumOff val="60000"/>
                        <a:alpha val="99000"/>
                      </a:schemeClr>
                    </a:solidFill>
                  </a:tcPr>
                </a:tc>
                <a:extLst>
                  <a:ext uri="{0D108BD9-81ED-4DB2-BD59-A6C34878D82A}">
                    <a16:rowId xmlns:a16="http://schemas.microsoft.com/office/drawing/2014/main" val="10002"/>
                  </a:ext>
                </a:extLst>
              </a:tr>
              <a:tr h="753280">
                <a:tc>
                  <a:txBody>
                    <a:bodyPr/>
                    <a:lstStyle/>
                    <a:p>
                      <a:r>
                        <a:rPr lang="en-US" sz="1800" b="1" dirty="0">
                          <a:latin typeface="Times New Roman" panose="02020603050405020304" pitchFamily="18" charset="0"/>
                          <a:cs typeface="Times New Roman" panose="02020603050405020304" pitchFamily="18" charset="0"/>
                        </a:rPr>
                        <a:t>Testing</a:t>
                      </a:r>
                    </a:p>
                  </a:txBody>
                  <a:tcPr>
                    <a:solidFill>
                      <a:schemeClr val="accent5">
                        <a:lumMod val="40000"/>
                        <a:lumOff val="60000"/>
                        <a:alpha val="99000"/>
                      </a:schemeClr>
                    </a:solidFill>
                  </a:tcPr>
                </a:tc>
                <a:tc>
                  <a:txBody>
                    <a:bodyPr/>
                    <a:lstStyle/>
                    <a:p>
                      <a:r>
                        <a:rPr lang="en-US" sz="1800" dirty="0">
                          <a:latin typeface="Times New Roman" panose="02020603050405020304" pitchFamily="18" charset="0"/>
                          <a:cs typeface="Times New Roman" panose="02020603050405020304" pitchFamily="18" charset="0"/>
                        </a:rPr>
                        <a:t>Test data generator, file comparator</a:t>
                      </a:r>
                    </a:p>
                  </a:txBody>
                  <a:tcPr>
                    <a:solidFill>
                      <a:schemeClr val="accent5">
                        <a:lumMod val="40000"/>
                        <a:lumOff val="60000"/>
                        <a:alpha val="99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Speed and efficiency</a:t>
                      </a:r>
                    </a:p>
                    <a:p>
                      <a:endParaRPr lang="en-US" sz="1800" dirty="0">
                        <a:latin typeface="Times New Roman" panose="02020603050405020304" pitchFamily="18" charset="0"/>
                        <a:cs typeface="Times New Roman" panose="02020603050405020304" pitchFamily="18" charset="0"/>
                      </a:endParaRPr>
                    </a:p>
                  </a:txBody>
                  <a:tcPr>
                    <a:solidFill>
                      <a:schemeClr val="accent5">
                        <a:lumMod val="40000"/>
                        <a:lumOff val="60000"/>
                        <a:alpha val="99000"/>
                      </a:schemeClr>
                    </a:solidFill>
                  </a:tcPr>
                </a:tc>
                <a:extLst>
                  <a:ext uri="{0D108BD9-81ED-4DB2-BD59-A6C34878D82A}">
                    <a16:rowId xmlns:a16="http://schemas.microsoft.com/office/drawing/2014/main" val="10003"/>
                  </a:ext>
                </a:extLst>
              </a:tr>
              <a:tr h="1070450">
                <a:tc>
                  <a:txBody>
                    <a:bodyPr/>
                    <a:lstStyle/>
                    <a:p>
                      <a:r>
                        <a:rPr lang="en-US" sz="1800" b="1" dirty="0">
                          <a:latin typeface="Times New Roman" panose="02020603050405020304" pitchFamily="18" charset="0"/>
                          <a:cs typeface="Times New Roman" panose="02020603050405020304" pitchFamily="18" charset="0"/>
                        </a:rPr>
                        <a:t>Prototyping</a:t>
                      </a:r>
                    </a:p>
                  </a:txBody>
                  <a:tcPr>
                    <a:solidFill>
                      <a:schemeClr val="accent5">
                        <a:lumMod val="40000"/>
                        <a:lumOff val="60000"/>
                        <a:alpha val="99000"/>
                      </a:schemeClr>
                    </a:solidFill>
                  </a:tcPr>
                </a:tc>
                <a:tc>
                  <a:txBody>
                    <a:bodyPr/>
                    <a:lstStyle/>
                    <a:p>
                      <a:r>
                        <a:rPr lang="en-US" sz="1800" dirty="0">
                          <a:latin typeface="Times New Roman" panose="02020603050405020304" pitchFamily="18" charset="0"/>
                          <a:cs typeface="Times New Roman" panose="02020603050405020304" pitchFamily="18" charset="0"/>
                        </a:rPr>
                        <a:t>High level modeling</a:t>
                      </a:r>
                      <a:r>
                        <a:rPr lang="en-US" sz="1800" baseline="0" dirty="0">
                          <a:latin typeface="Times New Roman" panose="02020603050405020304" pitchFamily="18" charset="0"/>
                          <a:cs typeface="Times New Roman" panose="02020603050405020304" pitchFamily="18" charset="0"/>
                        </a:rPr>
                        <a:t> language, UI generator</a:t>
                      </a:r>
                      <a:endParaRPr lang="en-US" sz="1800" dirty="0">
                        <a:latin typeface="Times New Roman" panose="02020603050405020304" pitchFamily="18" charset="0"/>
                        <a:cs typeface="Times New Roman" panose="02020603050405020304" pitchFamily="18" charset="0"/>
                      </a:endParaRPr>
                    </a:p>
                  </a:txBody>
                  <a:tcPr>
                    <a:solidFill>
                      <a:schemeClr val="accent5">
                        <a:lumMod val="40000"/>
                        <a:lumOff val="60000"/>
                        <a:alpha val="99000"/>
                      </a:schemeClr>
                    </a:solidFill>
                  </a:tcPr>
                </a:tc>
                <a:tc>
                  <a:txBody>
                    <a:bodyPr/>
                    <a:lstStyle/>
                    <a:p>
                      <a:r>
                        <a:rPr lang="en-US" sz="1800" dirty="0">
                          <a:latin typeface="Times New Roman" panose="02020603050405020304" pitchFamily="18" charset="0"/>
                          <a:cs typeface="Times New Roman" panose="02020603050405020304" pitchFamily="18" charset="0"/>
                        </a:rPr>
                        <a:t>Confirmation</a:t>
                      </a:r>
                      <a:r>
                        <a:rPr lang="en-US" sz="1800" baseline="0" dirty="0">
                          <a:latin typeface="Times New Roman" panose="02020603050405020304" pitchFamily="18" charset="0"/>
                          <a:cs typeface="Times New Roman" panose="02020603050405020304" pitchFamily="18" charset="0"/>
                        </a:rPr>
                        <a:t> and certification of SRS and SDD</a:t>
                      </a:r>
                      <a:endParaRPr lang="en-US" sz="1800" dirty="0">
                        <a:latin typeface="Times New Roman" panose="02020603050405020304" pitchFamily="18" charset="0"/>
                        <a:cs typeface="Times New Roman" panose="02020603050405020304" pitchFamily="18" charset="0"/>
                      </a:endParaRPr>
                    </a:p>
                  </a:txBody>
                  <a:tcPr>
                    <a:solidFill>
                      <a:schemeClr val="accent5">
                        <a:lumMod val="40000"/>
                        <a:lumOff val="60000"/>
                        <a:alpha val="99000"/>
                      </a:schemeClr>
                    </a:solidFill>
                  </a:tcPr>
                </a:tc>
                <a:extLst>
                  <a:ext uri="{0D108BD9-81ED-4DB2-BD59-A6C34878D82A}">
                    <a16:rowId xmlns:a16="http://schemas.microsoft.com/office/drawing/2014/main" val="10004"/>
                  </a:ext>
                </a:extLst>
              </a:tr>
            </a:tbl>
          </a:graphicData>
        </a:graphic>
      </p:graphicFrame>
      <p:pic>
        <p:nvPicPr>
          <p:cNvPr id="2" name="Picture 1" descr="A black and red logo&#10;&#10;Description automatically generated">
            <a:extLst>
              <a:ext uri="{FF2B5EF4-FFF2-40B4-BE49-F238E27FC236}">
                <a16:creationId xmlns:a16="http://schemas.microsoft.com/office/drawing/2014/main" id="{1B828847-FF97-E3C6-25AA-B448F57753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413958095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007F80-928F-4FA5-ABE7-BC66A532E18C}"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chemeClr val="tx1"/>
                </a:solidFill>
              </a:rPr>
              <a:t>List of CASE Tool</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149980918"/>
              </p:ext>
            </p:extLst>
          </p:nvPr>
        </p:nvGraphicFramePr>
        <p:xfrm>
          <a:off x="828964" y="1447801"/>
          <a:ext cx="7848600" cy="3753682"/>
        </p:xfrm>
        <a:graphic>
          <a:graphicData uri="http://schemas.openxmlformats.org/drawingml/2006/table">
            <a:tbl>
              <a:tblPr firstRow="1" bandRow="1">
                <a:tableStyleId>{5C22544A-7EE6-4342-B048-85BDC9FD1C3A}</a:tableStyleId>
              </a:tblPr>
              <a:tblGrid>
                <a:gridCol w="2616200">
                  <a:extLst>
                    <a:ext uri="{9D8B030D-6E8A-4147-A177-3AD203B41FA5}">
                      <a16:colId xmlns:a16="http://schemas.microsoft.com/office/drawing/2014/main" val="20000"/>
                    </a:ext>
                  </a:extLst>
                </a:gridCol>
                <a:gridCol w="2823424">
                  <a:extLst>
                    <a:ext uri="{9D8B030D-6E8A-4147-A177-3AD203B41FA5}">
                      <a16:colId xmlns:a16="http://schemas.microsoft.com/office/drawing/2014/main" val="20001"/>
                    </a:ext>
                  </a:extLst>
                </a:gridCol>
                <a:gridCol w="2408976">
                  <a:extLst>
                    <a:ext uri="{9D8B030D-6E8A-4147-A177-3AD203B41FA5}">
                      <a16:colId xmlns:a16="http://schemas.microsoft.com/office/drawing/2014/main" val="20002"/>
                    </a:ext>
                  </a:extLst>
                </a:gridCol>
              </a:tblGrid>
              <a:tr h="410949">
                <a:tc>
                  <a:txBody>
                    <a:bodyPr/>
                    <a:lstStyle/>
                    <a:p>
                      <a:r>
                        <a:rPr lang="en-US" sz="1800" b="1" dirty="0">
                          <a:latin typeface="Times New Roman" panose="02020603050405020304" pitchFamily="18" charset="0"/>
                          <a:cs typeface="Times New Roman" panose="02020603050405020304" pitchFamily="18" charset="0"/>
                        </a:rPr>
                        <a:t>Application.</a:t>
                      </a:r>
                    </a:p>
                  </a:txBody>
                  <a:tcPr>
                    <a:solidFill>
                      <a:schemeClr val="accent6">
                        <a:lumMod val="60000"/>
                        <a:lumOff val="40000"/>
                      </a:schemeClr>
                    </a:solidFill>
                  </a:tcPr>
                </a:tc>
                <a:tc>
                  <a:txBody>
                    <a:bodyPr/>
                    <a:lstStyle/>
                    <a:p>
                      <a:r>
                        <a:rPr lang="en-US" sz="1800" dirty="0">
                          <a:latin typeface="Times New Roman" panose="02020603050405020304" pitchFamily="18" charset="0"/>
                          <a:cs typeface="Times New Roman" panose="02020603050405020304" pitchFamily="18" charset="0"/>
                        </a:rPr>
                        <a:t>CASE tool</a:t>
                      </a:r>
                    </a:p>
                  </a:txBody>
                  <a:tcPr>
                    <a:solidFill>
                      <a:schemeClr val="accent6">
                        <a:lumMod val="60000"/>
                        <a:lumOff val="40000"/>
                      </a:schemeClr>
                    </a:solidFill>
                  </a:tcPr>
                </a:tc>
                <a:tc>
                  <a:txBody>
                    <a:bodyPr/>
                    <a:lstStyle/>
                    <a:p>
                      <a:r>
                        <a:rPr lang="en-US" sz="1800" dirty="0">
                          <a:latin typeface="Times New Roman" panose="02020603050405020304" pitchFamily="18" charset="0"/>
                          <a:cs typeface="Times New Roman" panose="02020603050405020304" pitchFamily="18" charset="0"/>
                        </a:rPr>
                        <a:t>Purpose of tool</a:t>
                      </a:r>
                    </a:p>
                  </a:txBody>
                  <a:tcPr>
                    <a:solidFill>
                      <a:schemeClr val="accent6">
                        <a:lumMod val="60000"/>
                        <a:lumOff val="40000"/>
                      </a:schemeClr>
                    </a:solidFill>
                  </a:tcPr>
                </a:tc>
                <a:extLst>
                  <a:ext uri="{0D108BD9-81ED-4DB2-BD59-A6C34878D82A}">
                    <a16:rowId xmlns:a16="http://schemas.microsoft.com/office/drawing/2014/main" val="10000"/>
                  </a:ext>
                </a:extLst>
              </a:tr>
              <a:tr h="709820">
                <a:tc>
                  <a:txBody>
                    <a:bodyPr/>
                    <a:lstStyle/>
                    <a:p>
                      <a:r>
                        <a:rPr lang="en-US" sz="1800" b="1" dirty="0">
                          <a:latin typeface="Times New Roman" panose="02020603050405020304" pitchFamily="18" charset="0"/>
                          <a:cs typeface="Times New Roman" panose="02020603050405020304" pitchFamily="18" charset="0"/>
                        </a:rPr>
                        <a:t>Documentation</a:t>
                      </a:r>
                    </a:p>
                  </a:txBody>
                  <a:tcPr>
                    <a:solidFill>
                      <a:schemeClr val="tx2">
                        <a:lumMod val="20000"/>
                        <a:lumOff val="80000"/>
                      </a:schemeClr>
                    </a:solidFill>
                  </a:tcPr>
                </a:tc>
                <a:tc>
                  <a:txBody>
                    <a:bodyPr/>
                    <a:lstStyle/>
                    <a:p>
                      <a:r>
                        <a:rPr lang="en-US" sz="1800" dirty="0">
                          <a:latin typeface="Times New Roman" panose="02020603050405020304" pitchFamily="18" charset="0"/>
                          <a:cs typeface="Times New Roman" panose="02020603050405020304" pitchFamily="18" charset="0"/>
                        </a:rPr>
                        <a:t>Report generator, PPT presentation</a:t>
                      </a:r>
                    </a:p>
                  </a:txBody>
                  <a:tcPr>
                    <a:solidFill>
                      <a:schemeClr val="tx2">
                        <a:lumMod val="20000"/>
                        <a:lumOff val="80000"/>
                      </a:schemeClr>
                    </a:solidFill>
                  </a:tcPr>
                </a:tc>
                <a:tc>
                  <a:txBody>
                    <a:bodyPr/>
                    <a:lstStyle/>
                    <a:p>
                      <a:r>
                        <a:rPr lang="en-US" sz="1800" dirty="0">
                          <a:latin typeface="Times New Roman" panose="02020603050405020304" pitchFamily="18" charset="0"/>
                          <a:cs typeface="Times New Roman" panose="02020603050405020304" pitchFamily="18" charset="0"/>
                        </a:rPr>
                        <a:t>Faster structural documentation</a:t>
                      </a:r>
                    </a:p>
                  </a:txBody>
                  <a:tcPr>
                    <a:solidFill>
                      <a:schemeClr val="tx2">
                        <a:lumMod val="20000"/>
                        <a:lumOff val="80000"/>
                      </a:schemeClr>
                    </a:solidFill>
                  </a:tcPr>
                </a:tc>
                <a:extLst>
                  <a:ext uri="{0D108BD9-81ED-4DB2-BD59-A6C34878D82A}">
                    <a16:rowId xmlns:a16="http://schemas.microsoft.com/office/drawing/2014/main" val="10005"/>
                  </a:ext>
                </a:extLst>
              </a:tr>
              <a:tr h="894516">
                <a:tc>
                  <a:txBody>
                    <a:bodyPr/>
                    <a:lstStyle/>
                    <a:p>
                      <a:r>
                        <a:rPr lang="en-US" sz="1800" b="1" dirty="0">
                          <a:latin typeface="Times New Roman" panose="02020603050405020304" pitchFamily="18" charset="0"/>
                          <a:cs typeface="Times New Roman" panose="02020603050405020304" pitchFamily="18" charset="0"/>
                        </a:rPr>
                        <a:t>Programming and language processing integration</a:t>
                      </a:r>
                    </a:p>
                  </a:txBody>
                  <a:tcPr>
                    <a:solidFill>
                      <a:schemeClr val="tx2">
                        <a:lumMod val="20000"/>
                        <a:lumOff val="80000"/>
                      </a:schemeClr>
                    </a:solidFill>
                  </a:tcPr>
                </a:tc>
                <a:tc>
                  <a:txBody>
                    <a:bodyPr/>
                    <a:lstStyle/>
                    <a:p>
                      <a:r>
                        <a:rPr lang="en-US" sz="1800" dirty="0">
                          <a:latin typeface="Times New Roman" panose="02020603050405020304" pitchFamily="18" charset="0"/>
                          <a:cs typeface="Times New Roman" panose="02020603050405020304" pitchFamily="18" charset="0"/>
                        </a:rPr>
                        <a:t>Program generator, code generator,</a:t>
                      </a:r>
                      <a:r>
                        <a:rPr lang="en-US" sz="1800" baseline="0" dirty="0">
                          <a:latin typeface="Times New Roman" panose="02020603050405020304" pitchFamily="18" charset="0"/>
                          <a:cs typeface="Times New Roman" panose="02020603050405020304" pitchFamily="18" charset="0"/>
                        </a:rPr>
                        <a:t> compiler, interpreter</a:t>
                      </a:r>
                      <a:endParaRPr lang="en-US" sz="1800"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1800" dirty="0">
                          <a:latin typeface="Times New Roman" panose="02020603050405020304" pitchFamily="18" charset="0"/>
                          <a:cs typeface="Times New Roman" panose="02020603050405020304" pitchFamily="18" charset="0"/>
                        </a:rPr>
                        <a:t>High quality with error free programming</a:t>
                      </a:r>
                    </a:p>
                  </a:txBody>
                  <a:tcPr>
                    <a:solidFill>
                      <a:schemeClr val="tx2">
                        <a:lumMod val="20000"/>
                        <a:lumOff val="80000"/>
                      </a:schemeClr>
                    </a:solidFill>
                  </a:tcPr>
                </a:tc>
                <a:extLst>
                  <a:ext uri="{0D108BD9-81ED-4DB2-BD59-A6C34878D82A}">
                    <a16:rowId xmlns:a16="http://schemas.microsoft.com/office/drawing/2014/main" val="10006"/>
                  </a:ext>
                </a:extLst>
              </a:tr>
              <a:tr h="1008693">
                <a:tc>
                  <a:txBody>
                    <a:bodyPr/>
                    <a:lstStyle/>
                    <a:p>
                      <a:r>
                        <a:rPr lang="en-US" sz="1800" b="1" dirty="0">
                          <a:latin typeface="Times New Roman" panose="02020603050405020304" pitchFamily="18" charset="0"/>
                          <a:cs typeface="Times New Roman" panose="02020603050405020304" pitchFamily="18" charset="0"/>
                        </a:rPr>
                        <a:t>Re engineering tool</a:t>
                      </a:r>
                    </a:p>
                  </a:txBody>
                  <a:tcPr>
                    <a:solidFill>
                      <a:schemeClr val="tx2">
                        <a:lumMod val="20000"/>
                        <a:lumOff val="80000"/>
                      </a:schemeClr>
                    </a:solidFill>
                  </a:tcPr>
                </a:tc>
                <a:tc>
                  <a:txBody>
                    <a:bodyPr/>
                    <a:lstStyle/>
                    <a:p>
                      <a:r>
                        <a:rPr lang="en-US" sz="1800" dirty="0">
                          <a:latin typeface="Times New Roman" panose="02020603050405020304" pitchFamily="18" charset="0"/>
                          <a:cs typeface="Times New Roman" panose="02020603050405020304" pitchFamily="18" charset="0"/>
                        </a:rPr>
                        <a:t>Cross reference system, program re engineering system</a:t>
                      </a:r>
                    </a:p>
                  </a:txBody>
                  <a:tcPr>
                    <a:solidFill>
                      <a:schemeClr val="tx2">
                        <a:lumMod val="20000"/>
                        <a:lumOff val="80000"/>
                      </a:schemeClr>
                    </a:solidFill>
                  </a:tcPr>
                </a:tc>
                <a:tc>
                  <a:txBody>
                    <a:bodyPr/>
                    <a:lstStyle/>
                    <a:p>
                      <a:r>
                        <a:rPr lang="en-US" sz="1800" dirty="0">
                          <a:latin typeface="Times New Roman" panose="02020603050405020304" pitchFamily="18" charset="0"/>
                          <a:cs typeface="Times New Roman" panose="02020603050405020304" pitchFamily="18" charset="0"/>
                        </a:rPr>
                        <a:t>Reverse</a:t>
                      </a:r>
                      <a:r>
                        <a:rPr lang="en-US" sz="1800" baseline="0" dirty="0">
                          <a:latin typeface="Times New Roman" panose="02020603050405020304" pitchFamily="18" charset="0"/>
                          <a:cs typeface="Times New Roman" panose="02020603050405020304" pitchFamily="18" charset="0"/>
                        </a:rPr>
                        <a:t> engineering to fined structure, design and design information</a:t>
                      </a:r>
                      <a:endParaRPr lang="en-US" sz="1800"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10007"/>
                  </a:ext>
                </a:extLst>
              </a:tr>
              <a:tr h="709820">
                <a:tc>
                  <a:txBody>
                    <a:bodyPr/>
                    <a:lstStyle/>
                    <a:p>
                      <a:r>
                        <a:rPr lang="en-US" sz="1800" b="1" dirty="0">
                          <a:latin typeface="Times New Roman" panose="02020603050405020304" pitchFamily="18" charset="0"/>
                          <a:cs typeface="Times New Roman" panose="02020603050405020304" pitchFamily="18" charset="0"/>
                        </a:rPr>
                        <a:t>Program</a:t>
                      </a:r>
                      <a:r>
                        <a:rPr lang="en-US" sz="1800" b="1" baseline="0" dirty="0">
                          <a:latin typeface="Times New Roman" panose="02020603050405020304" pitchFamily="18" charset="0"/>
                          <a:cs typeface="Times New Roman" panose="02020603050405020304" pitchFamily="18" charset="0"/>
                        </a:rPr>
                        <a:t> analysis tool</a:t>
                      </a:r>
                      <a:endParaRPr lang="en-US" sz="18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1800" dirty="0">
                          <a:latin typeface="Times New Roman" panose="02020603050405020304" pitchFamily="18" charset="0"/>
                          <a:cs typeface="Times New Roman" panose="02020603050405020304" pitchFamily="18" charset="0"/>
                        </a:rPr>
                        <a:t>Cross reference system, static and dynamic analyzers</a:t>
                      </a:r>
                    </a:p>
                  </a:txBody>
                  <a:tcPr>
                    <a:solidFill>
                      <a:schemeClr val="tx2">
                        <a:lumMod val="20000"/>
                        <a:lumOff val="80000"/>
                      </a:schemeClr>
                    </a:solidFill>
                  </a:tcPr>
                </a:tc>
                <a:tc>
                  <a:txBody>
                    <a:bodyPr/>
                    <a:lstStyle/>
                    <a:p>
                      <a:r>
                        <a:rPr lang="en-US" sz="1800" dirty="0">
                          <a:latin typeface="Times New Roman" panose="02020603050405020304" pitchFamily="18" charset="0"/>
                          <a:cs typeface="Times New Roman" panose="02020603050405020304" pitchFamily="18" charset="0"/>
                        </a:rPr>
                        <a:t>Analyzes risks,</a:t>
                      </a:r>
                      <a:r>
                        <a:rPr lang="en-US" sz="1800" baseline="0" dirty="0">
                          <a:latin typeface="Times New Roman" panose="02020603050405020304" pitchFamily="18" charset="0"/>
                          <a:cs typeface="Times New Roman" panose="02020603050405020304" pitchFamily="18" charset="0"/>
                        </a:rPr>
                        <a:t> functions, features.</a:t>
                      </a:r>
                      <a:endParaRPr lang="en-US" sz="1800"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10008"/>
                  </a:ext>
                </a:extLst>
              </a:tr>
            </a:tbl>
          </a:graphicData>
        </a:graphic>
      </p:graphicFrame>
      <p:pic>
        <p:nvPicPr>
          <p:cNvPr id="2" name="Picture 1" descr="A black and red logo&#10;&#10;Description automatically generated">
            <a:extLst>
              <a:ext uri="{FF2B5EF4-FFF2-40B4-BE49-F238E27FC236}">
                <a16:creationId xmlns:a16="http://schemas.microsoft.com/office/drawing/2014/main" id="{F701974F-6420-3D79-0456-142398F1ACF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5517724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BDA0A8-7B43-4B57-BE30-46AAE86FB35B}"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Benefits of CASE Tool</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4"/>
          <a:stretch>
            <a:fillRect/>
          </a:stretch>
        </p:blipFill>
        <p:spPr>
          <a:xfrm>
            <a:off x="0" y="0"/>
            <a:ext cx="1581150" cy="847725"/>
          </a:xfrm>
          <a:prstGeom prst="rect">
            <a:avLst/>
          </a:prstGeom>
        </p:spPr>
      </p:pic>
      <p:sp>
        <p:nvSpPr>
          <p:cNvPr id="11" name="Content Placeholder 2"/>
          <p:cNvSpPr>
            <a:spLocks noGrp="1"/>
          </p:cNvSpPr>
          <p:nvPr>
            <p:ph idx="1"/>
          </p:nvPr>
        </p:nvSpPr>
        <p:spPr>
          <a:xfrm>
            <a:off x="457200" y="1600200"/>
            <a:ext cx="8229600" cy="4525963"/>
          </a:xfrm>
        </p:spPr>
        <p:txBody>
          <a:bodyPr>
            <a:normAutofit/>
          </a:bodyPr>
          <a:lstStyle/>
          <a:p>
            <a:r>
              <a:rPr lang="en-US" sz="1900" b="1" dirty="0">
                <a:cs typeface="Times New Roman" panose="02020603050405020304" pitchFamily="18" charset="0"/>
              </a:rPr>
              <a:t>Improved productivity: </a:t>
            </a:r>
            <a:r>
              <a:rPr lang="en-US" sz="1900" dirty="0">
                <a:cs typeface="Times New Roman" panose="02020603050405020304" pitchFamily="18" charset="0"/>
              </a:rPr>
              <a:t>helps in automatic </a:t>
            </a:r>
            <a:r>
              <a:rPr lang="en-IN" sz="1900" dirty="0"/>
              <a:t>code generation, documentation generation, project management, and testing. By automating repetitive and time-consuming tasks, developers can focus more on creative problem-solving and high-level design decisions, leading to increased productivity. </a:t>
            </a:r>
            <a:endParaRPr lang="en-US" sz="1900" dirty="0">
              <a:cs typeface="Times New Roman" panose="02020603050405020304" pitchFamily="18" charset="0"/>
            </a:endParaRPr>
          </a:p>
          <a:p>
            <a:r>
              <a:rPr lang="en-US" sz="1900" b="1" dirty="0">
                <a:cs typeface="Times New Roman" panose="02020603050405020304" pitchFamily="18" charset="0"/>
              </a:rPr>
              <a:t>Better documentation: </a:t>
            </a:r>
            <a:r>
              <a:rPr lang="en-US" sz="1900" dirty="0">
                <a:cs typeface="Times New Roman" panose="02020603050405020304" pitchFamily="18" charset="0"/>
              </a:rPr>
              <a:t>C</a:t>
            </a:r>
            <a:r>
              <a:rPr lang="en-IN" sz="1900" dirty="0"/>
              <a:t>ASE tools facilitate the creation of comprehensive and consistent documentation throughout the software development life cycle. They enable automatic generation of documentation from models, diagrams, and code annotations, ensuring that documentation stays in sync with the actual implementation. Well-documented systems are easier to maintain, enhance, and hand over to new team members or stakeholders.</a:t>
            </a:r>
            <a:endParaRPr lang="en-US" sz="1900" dirty="0">
              <a:cs typeface="Times New Roman" panose="02020603050405020304" pitchFamily="18" charset="0"/>
            </a:endParaRPr>
          </a:p>
          <a:p>
            <a:r>
              <a:rPr lang="en-US" sz="1900" b="1" dirty="0">
                <a:cs typeface="Times New Roman" panose="02020603050405020304" pitchFamily="18" charset="0"/>
              </a:rPr>
              <a:t>Reduced lifetime maintenance:  </a:t>
            </a:r>
            <a:r>
              <a:rPr lang="en-IN" sz="1900" dirty="0"/>
              <a:t>CASE tools help reduce the occurrence of bugs and design flaws. This, in turn, leads to lower lifetime maintenance costs, as the software becomes more stable, scalable, and easier to maintain over time.</a:t>
            </a:r>
            <a:endParaRPr lang="en-US" sz="1900" dirty="0">
              <a:cs typeface="Times New Roman" panose="02020603050405020304" pitchFamily="18" charset="0"/>
            </a:endParaRPr>
          </a:p>
          <a:p>
            <a:endParaRPr lang="en-US" sz="2200" dirty="0"/>
          </a:p>
        </p:txBody>
      </p:sp>
      <p:pic>
        <p:nvPicPr>
          <p:cNvPr id="2" name="Picture 1" descr="A black and red logo&#10;&#10;Description automatically generated">
            <a:extLst>
              <a:ext uri="{FF2B5EF4-FFF2-40B4-BE49-F238E27FC236}">
                <a16:creationId xmlns:a16="http://schemas.microsoft.com/office/drawing/2014/main" id="{FD13ACDE-DFBB-5D3A-A404-903C790849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72701366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4F9DD4-703A-4386-80ED-1E313C97027A}"/>
              </a:ext>
            </a:extLst>
          </p:cNvPr>
          <p:cNvSpPr>
            <a:spLocks noGrp="1"/>
          </p:cNvSpPr>
          <p:nvPr>
            <p:ph idx="1"/>
          </p:nvPr>
        </p:nvSpPr>
        <p:spPr/>
        <p:txBody>
          <a:bodyPr>
            <a:normAutofit/>
          </a:bodyPr>
          <a:lstStyle/>
          <a:p>
            <a:r>
              <a:rPr lang="en-US" sz="2300" b="1" dirty="0">
                <a:cs typeface="Times New Roman" panose="02020603050405020304" pitchFamily="18" charset="0"/>
              </a:rPr>
              <a:t>Improved accuracy: </a:t>
            </a:r>
            <a:r>
              <a:rPr lang="en-IN" sz="2300" dirty="0"/>
              <a:t>CASE tools help ensure that software </a:t>
            </a:r>
            <a:r>
              <a:rPr lang="en-IN" sz="2300" dirty="0" err="1"/>
              <a:t>artifacts</a:t>
            </a:r>
            <a:r>
              <a:rPr lang="en-IN" sz="2300" dirty="0"/>
              <a:t> are consistent, error-free, and conform to predefined standards and specifications. Improved accuracy reduces the likelihood of introducing defects and enhances the overall quality of the software product.</a:t>
            </a:r>
            <a:endParaRPr lang="en-US" sz="2300" dirty="0">
              <a:cs typeface="Times New Roman" panose="02020603050405020304" pitchFamily="18" charset="0"/>
            </a:endParaRPr>
          </a:p>
          <a:p>
            <a:r>
              <a:rPr lang="en-US" sz="2300" b="1" dirty="0">
                <a:cs typeface="Times New Roman" panose="02020603050405020304" pitchFamily="18" charset="0"/>
              </a:rPr>
              <a:t>Opportunity to non- programmers: </a:t>
            </a:r>
            <a:r>
              <a:rPr lang="en-IN" sz="2300" dirty="0"/>
              <a:t>These stakeholders can use CASE tools to create and review system models, define requirements, and collaborate with developers without needing to write code. By involving non-programmers in the development process, CASE tools promote better alignment between software solutions and business objectives, leading to more successful outcomes.</a:t>
            </a:r>
            <a:endParaRPr lang="en-US" sz="2300" dirty="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9CC9B783-4259-44F1-B514-81A0F628F7CA}"/>
              </a:ext>
            </a:extLst>
          </p:cNvPr>
          <p:cNvSpPr>
            <a:spLocks noGrp="1"/>
          </p:cNvSpPr>
          <p:nvPr>
            <p:ph type="dt" sz="half" idx="10"/>
          </p:nvPr>
        </p:nvSpPr>
        <p:spPr/>
        <p:txBody>
          <a:bodyPr/>
          <a:lstStyle/>
          <a:p>
            <a:fld id="{13A751D4-CF0B-48B7-B1B7-3FF154A9ACD2}" type="datetime1">
              <a:rPr lang="en-IN" smtClean="0"/>
              <a:t>07-04-2025</a:t>
            </a:fld>
            <a:endParaRPr lang="en-US" dirty="0"/>
          </a:p>
        </p:txBody>
      </p:sp>
      <p:sp>
        <p:nvSpPr>
          <p:cNvPr id="5" name="Footer Placeholder 4">
            <a:extLst>
              <a:ext uri="{FF2B5EF4-FFF2-40B4-BE49-F238E27FC236}">
                <a16:creationId xmlns:a16="http://schemas.microsoft.com/office/drawing/2014/main" id="{F381709F-625F-42B6-87AB-AE8CA53A8C71}"/>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1D3C02EB-F942-421B-8860-D7C5C84FFB72}"/>
              </a:ext>
            </a:extLst>
          </p:cNvPr>
          <p:cNvSpPr>
            <a:spLocks noGrp="1"/>
          </p:cNvSpPr>
          <p:nvPr>
            <p:ph type="sldNum" sz="quarter" idx="12"/>
          </p:nvPr>
        </p:nvSpPr>
        <p:spPr/>
        <p:txBody>
          <a:bodyPr/>
          <a:lstStyle/>
          <a:p>
            <a:fld id="{8A87259C-A7BA-4E2F-AD15-1FC8623258DF}" type="slidenum">
              <a:rPr lang="en-US" smtClean="0"/>
              <a:pPr/>
              <a:t>135</a:t>
            </a:fld>
            <a:endParaRPr lang="en-US" dirty="0"/>
          </a:p>
        </p:txBody>
      </p:sp>
      <p:sp>
        <p:nvSpPr>
          <p:cNvPr id="7" name="Title 1">
            <a:extLst>
              <a:ext uri="{FF2B5EF4-FFF2-40B4-BE49-F238E27FC236}">
                <a16:creationId xmlns:a16="http://schemas.microsoft.com/office/drawing/2014/main" id="{F5D092A6-C625-4E3E-B2E1-C0D1A38B1A5D}"/>
              </a:ext>
            </a:extLst>
          </p:cNvPr>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Benefits of CASE Tool</a:t>
            </a:r>
          </a:p>
        </p:txBody>
      </p:sp>
      <p:pic>
        <p:nvPicPr>
          <p:cNvPr id="8" name="Picture 7" descr="Logo.jpg">
            <a:extLst>
              <a:ext uri="{FF2B5EF4-FFF2-40B4-BE49-F238E27FC236}">
                <a16:creationId xmlns:a16="http://schemas.microsoft.com/office/drawing/2014/main" id="{A293825B-ED7A-49BE-B5C6-483D100FC0FA}"/>
              </a:ext>
            </a:extLst>
          </p:cNvPr>
          <p:cNvPicPr>
            <a:picLocks noChangeAspect="1"/>
          </p:cNvPicPr>
          <p:nvPr/>
        </p:nvPicPr>
        <p:blipFill>
          <a:blip r:embed="rId2"/>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71A11FEF-9E12-F563-C94C-7C51AEA88C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9652680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5345"/>
            <a:ext cx="8229600" cy="5163407"/>
          </a:xfrm>
        </p:spPr>
        <p:txBody>
          <a:bodyPr>
            <a:normAutofit fontScale="77500" lnSpcReduction="20000"/>
          </a:bodyPr>
          <a:lstStyle/>
          <a:p>
            <a:r>
              <a:rPr lang="en-US" sz="2900" dirty="0">
                <a:solidFill>
                  <a:srgbClr val="FFC000"/>
                </a:solidFill>
                <a:latin typeface="Times New Roman" panose="02020603050405020304" pitchFamily="18" charset="0"/>
                <a:cs typeface="Times New Roman" panose="02020603050405020304" pitchFamily="18" charset="0"/>
              </a:rPr>
              <a:t>Software Maintenance</a:t>
            </a:r>
            <a:r>
              <a:rPr lang="en-US" sz="2900" dirty="0">
                <a:latin typeface="Times New Roman" panose="02020603050405020304" pitchFamily="18" charset="0"/>
                <a:cs typeface="Times New Roman" panose="02020603050405020304" pitchFamily="18" charset="0"/>
              </a:rPr>
              <a:t> includes </a:t>
            </a:r>
            <a:r>
              <a:rPr lang="en-US" sz="2900" dirty="0">
                <a:solidFill>
                  <a:srgbClr val="FFC000"/>
                </a:solidFill>
                <a:latin typeface="Times New Roman" panose="02020603050405020304" pitchFamily="18" charset="0"/>
                <a:cs typeface="Times New Roman" panose="02020603050405020304" pitchFamily="18" charset="0"/>
              </a:rPr>
              <a:t>error correction, enhancements of capabilities, deletion of obsolete capabilities &amp; optimization.</a:t>
            </a:r>
            <a:r>
              <a:rPr lang="en-US" sz="2900" dirty="0">
                <a:latin typeface="Times New Roman" panose="02020603050405020304" pitchFamily="18" charset="0"/>
                <a:cs typeface="Times New Roman" panose="02020603050405020304" pitchFamily="18" charset="0"/>
              </a:rPr>
              <a:t> As changes cannot be avoided, we should develop mechanism for evaluating, controlling &amp; making modifications. Hence any work done to change the s/w after its operation is considered to be a maintenance work. The term “evolution” has been used with reference to s/w since 1960’s to signify the growth dynamics of s/w.</a:t>
            </a:r>
          </a:p>
          <a:p>
            <a:pPr marL="0" indent="0">
              <a:buNone/>
            </a:pPr>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Software Maintenance is a very broad activity that includes error corrections, enhancements of capabilities, deletion of obsolete capabilities, and optimization. </a:t>
            </a:r>
            <a:r>
              <a:rPr lang="en-US" sz="2900" dirty="0">
                <a:solidFill>
                  <a:srgbClr val="FF0000"/>
                </a:solidFill>
                <a:latin typeface="Times New Roman" panose="02020603050405020304" pitchFamily="18" charset="0"/>
                <a:cs typeface="Times New Roman" panose="02020603050405020304" pitchFamily="18" charset="0"/>
              </a:rPr>
              <a:t>As per IEEE</a:t>
            </a:r>
            <a:r>
              <a:rPr lang="en-US" sz="2900" dirty="0">
                <a:latin typeface="Times New Roman" panose="02020603050405020304" pitchFamily="18" charset="0"/>
                <a:cs typeface="Times New Roman" panose="02020603050405020304" pitchFamily="18" charset="0"/>
              </a:rPr>
              <a:t>, it is a modification of s/w product after delivery to </a:t>
            </a:r>
            <a:r>
              <a:rPr lang="en-US" sz="2900" dirty="0">
                <a:solidFill>
                  <a:srgbClr val="0070C0"/>
                </a:solidFill>
                <a:latin typeface="Times New Roman" panose="02020603050405020304" pitchFamily="18" charset="0"/>
                <a:cs typeface="Times New Roman" panose="02020603050405020304" pitchFamily="18" charset="0"/>
              </a:rPr>
              <a:t>correct faults</a:t>
            </a:r>
            <a:r>
              <a:rPr lang="en-US" sz="2900" dirty="0">
                <a:latin typeface="Times New Roman" panose="02020603050405020304" pitchFamily="18" charset="0"/>
                <a:cs typeface="Times New Roman" panose="02020603050405020304" pitchFamily="18" charset="0"/>
              </a:rPr>
              <a:t>, to </a:t>
            </a:r>
            <a:r>
              <a:rPr lang="en-US" sz="2900" dirty="0">
                <a:solidFill>
                  <a:srgbClr val="0070C0"/>
                </a:solidFill>
                <a:latin typeface="Times New Roman" panose="02020603050405020304" pitchFamily="18" charset="0"/>
                <a:cs typeface="Times New Roman" panose="02020603050405020304" pitchFamily="18" charset="0"/>
              </a:rPr>
              <a:t>improve performance </a:t>
            </a:r>
            <a:r>
              <a:rPr lang="en-US" sz="2900" dirty="0">
                <a:latin typeface="Times New Roman" panose="02020603050405020304" pitchFamily="18" charset="0"/>
                <a:cs typeface="Times New Roman" panose="02020603050405020304" pitchFamily="18" charset="0"/>
              </a:rPr>
              <a:t>or other attributes or to adapt the product to a modified environment. </a:t>
            </a:r>
            <a:r>
              <a:rPr lang="en-US" sz="2900" dirty="0">
                <a:solidFill>
                  <a:srgbClr val="FF0000"/>
                </a:solidFill>
                <a:latin typeface="Times New Roman" panose="02020603050405020304" pitchFamily="18" charset="0"/>
                <a:cs typeface="Times New Roman" panose="02020603050405020304" pitchFamily="18" charset="0"/>
              </a:rPr>
              <a:t>As per ISO</a:t>
            </a:r>
            <a:r>
              <a:rPr lang="en-US" sz="2900" dirty="0">
                <a:latin typeface="Times New Roman" panose="02020603050405020304" pitchFamily="18" charset="0"/>
                <a:cs typeface="Times New Roman" panose="02020603050405020304" pitchFamily="18" charset="0"/>
              </a:rPr>
              <a:t>, it is a set of activities performed when s/w undergoes modifications to code &amp; associated documentation due to a problem or the need for improvement or adaptation.</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4381108F-03E2-4067-BD87-BCDEBB955896}" type="datetime1">
              <a:rPr lang="en-IN" smtClean="0"/>
              <a:t>07-04-2025</a:t>
            </a:fld>
            <a:endParaRPr lang="en-US" dirty="0"/>
          </a:p>
        </p:txBody>
      </p:sp>
      <p:sp>
        <p:nvSpPr>
          <p:cNvPr id="5" name="Footer Placeholder 4"/>
          <p:cNvSpPr>
            <a:spLocks noGrp="1"/>
          </p:cNvSpPr>
          <p:nvPr>
            <p:ph type="ftr" sz="quarter" idx="11"/>
          </p:nvPr>
        </p:nvSpPr>
        <p:spPr>
          <a:xfrm>
            <a:off x="1763688" y="6421154"/>
            <a:ext cx="5616624" cy="300321"/>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dirty="0"/>
          </a:p>
        </p:txBody>
      </p:sp>
      <p:sp>
        <p:nvSpPr>
          <p:cNvPr id="7" name="Title 1"/>
          <p:cNvSpPr txBox="1">
            <a:spLocks/>
          </p:cNvSpPr>
          <p:nvPr/>
        </p:nvSpPr>
        <p:spPr>
          <a:xfrm>
            <a:off x="1371600" y="21719"/>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Software Maintenance (CO5)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29A7A407-14E2-BD6A-E073-37D6A6015A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97786608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83568" y="1600200"/>
            <a:ext cx="8003232" cy="4525963"/>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AIM of Software Maintenance</a:t>
            </a:r>
          </a:p>
          <a:p>
            <a:pPr marL="0" indent="0">
              <a:buNone/>
            </a:pP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To correct errors</a:t>
            </a:r>
          </a:p>
          <a:p>
            <a:r>
              <a:rPr lang="en-US" sz="2200" dirty="0">
                <a:latin typeface="Times New Roman" panose="02020603050405020304" pitchFamily="18" charset="0"/>
                <a:cs typeface="Times New Roman" panose="02020603050405020304" pitchFamily="18" charset="0"/>
              </a:rPr>
              <a:t>To enhance the s/w by changing its functions.</a:t>
            </a:r>
          </a:p>
          <a:p>
            <a:r>
              <a:rPr lang="en-US" sz="2200" dirty="0">
                <a:latin typeface="Times New Roman" panose="02020603050405020304" pitchFamily="18" charset="0"/>
                <a:cs typeface="Times New Roman" panose="02020603050405020304" pitchFamily="18" charset="0"/>
              </a:rPr>
              <a:t>To update the s/w.</a:t>
            </a:r>
          </a:p>
          <a:p>
            <a:r>
              <a:rPr lang="en-US" sz="2200" dirty="0">
                <a:latin typeface="Times New Roman" panose="02020603050405020304" pitchFamily="18" charset="0"/>
                <a:cs typeface="Times New Roman" panose="02020603050405020304" pitchFamily="18" charset="0"/>
              </a:rPr>
              <a:t>To adapt the s/w to cope with changes in the environment.</a:t>
            </a:r>
          </a:p>
        </p:txBody>
      </p:sp>
      <p:sp>
        <p:nvSpPr>
          <p:cNvPr id="4" name="Date Placeholder 3"/>
          <p:cNvSpPr>
            <a:spLocks noGrp="1"/>
          </p:cNvSpPr>
          <p:nvPr>
            <p:ph type="dt" sz="half" idx="10"/>
          </p:nvPr>
        </p:nvSpPr>
        <p:spPr/>
        <p:txBody>
          <a:bodyPr/>
          <a:lstStyle/>
          <a:p>
            <a:fld id="{FACE7E30-627E-44C8-9978-67B82E486A7E}" type="datetime1">
              <a:rPr lang="en-IN" smtClean="0"/>
              <a:t>07-04-2025</a:t>
            </a:fld>
            <a:endParaRPr lang="en-US" dirty="0"/>
          </a:p>
        </p:txBody>
      </p:sp>
      <p:sp>
        <p:nvSpPr>
          <p:cNvPr id="5" name="Footer Placeholder 4"/>
          <p:cNvSpPr>
            <a:spLocks noGrp="1"/>
          </p:cNvSpPr>
          <p:nvPr>
            <p:ph type="ftr" sz="quarter" idx="11"/>
          </p:nvPr>
        </p:nvSpPr>
        <p:spPr>
          <a:xfrm>
            <a:off x="1835696" y="6356350"/>
            <a:ext cx="5688632"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Objective of Software Maintenance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3" name="Picture 102"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D382A7F2-4F35-3A95-800A-310940D318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1261075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fontScale="92500" lnSpcReduction="10000"/>
          </a:bodyPr>
          <a:lstStyle/>
          <a:p>
            <a:pPr marL="0" indent="0" algn="just">
              <a:buNone/>
            </a:pPr>
            <a:r>
              <a:rPr lang="en-US" sz="2900" b="1" dirty="0">
                <a:latin typeface="Times New Roman" panose="02020603050405020304" pitchFamily="18" charset="0"/>
                <a:cs typeface="Times New Roman" panose="02020603050405020304" pitchFamily="18" charset="0"/>
              </a:rPr>
              <a:t>There are four types of software maintenance:</a:t>
            </a:r>
          </a:p>
          <a:p>
            <a:pPr marL="0" indent="0" algn="just">
              <a:buNone/>
            </a:pPr>
            <a:endParaRPr lang="en-US" sz="2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900" dirty="0">
                <a:solidFill>
                  <a:srgbClr val="FF0000"/>
                </a:solidFill>
                <a:latin typeface="Times New Roman" panose="02020603050405020304" pitchFamily="18" charset="0"/>
                <a:cs typeface="Times New Roman" panose="02020603050405020304" pitchFamily="18" charset="0"/>
              </a:rPr>
              <a:t> Corrective maintenance: </a:t>
            </a:r>
            <a:r>
              <a:rPr lang="en-IN" sz="2900" dirty="0">
                <a:latin typeface="Times New Roman" panose="02020603050405020304" pitchFamily="18" charset="0"/>
                <a:cs typeface="Times New Roman" panose="02020603050405020304" pitchFamily="18" charset="0"/>
              </a:rPr>
              <a:t>When there's a problem or bug in the software, corrective maintenance means making changes to correct those issues. So, if something isn't working as it should, corrective maintenance helps to make it right.</a:t>
            </a:r>
            <a:endParaRPr lang="en-US" sz="29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900" dirty="0">
                <a:solidFill>
                  <a:srgbClr val="FF0000"/>
                </a:solidFill>
                <a:latin typeface="Times New Roman" panose="02020603050405020304" pitchFamily="18" charset="0"/>
                <a:cs typeface="Times New Roman" panose="02020603050405020304" pitchFamily="18" charset="0"/>
              </a:rPr>
              <a:t>Adaptive maintenance: </a:t>
            </a:r>
            <a:r>
              <a:rPr lang="en-IN" sz="2900" dirty="0">
                <a:latin typeface="Times New Roman" panose="02020603050405020304" pitchFamily="18" charset="0"/>
                <a:cs typeface="Times New Roman" panose="02020603050405020304" pitchFamily="18" charset="0"/>
              </a:rPr>
              <a:t>Adaptive maintenance is about changing the software to fit in with new situations or environments. For example, if new regulations or technologies come up, adaptive maintenance helps update the software to meet those new requirements.</a:t>
            </a:r>
          </a:p>
          <a:p>
            <a:pPr algn="just">
              <a:buFont typeface="Wingdings" panose="05000000000000000000" pitchFamily="2" charset="2"/>
              <a:buChar char="v"/>
            </a:pPr>
            <a:endParaRPr lang="en-US" dirty="0"/>
          </a:p>
          <a:p>
            <a:pPr marL="0" indent="0" algn="just">
              <a:buNone/>
            </a:pPr>
            <a:endParaRPr lang="en-US" dirty="0"/>
          </a:p>
          <a:p>
            <a:endParaRPr lang="en-US" dirty="0"/>
          </a:p>
        </p:txBody>
      </p:sp>
      <p:sp>
        <p:nvSpPr>
          <p:cNvPr id="4" name="Date Placeholder 3"/>
          <p:cNvSpPr>
            <a:spLocks noGrp="1"/>
          </p:cNvSpPr>
          <p:nvPr>
            <p:ph type="dt" sz="half" idx="10"/>
          </p:nvPr>
        </p:nvSpPr>
        <p:spPr/>
        <p:txBody>
          <a:bodyPr/>
          <a:lstStyle/>
          <a:p>
            <a:fld id="{F976D534-39DA-4B1C-B497-01B1C4748D8F}" type="datetime1">
              <a:rPr lang="en-IN" smtClean="0"/>
              <a:t>07-04-2025</a:t>
            </a:fld>
            <a:endParaRPr lang="en-US" dirty="0"/>
          </a:p>
        </p:txBody>
      </p:sp>
      <p:sp>
        <p:nvSpPr>
          <p:cNvPr id="5" name="Footer Placeholder 4"/>
          <p:cNvSpPr>
            <a:spLocks noGrp="1"/>
          </p:cNvSpPr>
          <p:nvPr>
            <p:ph type="ftr" sz="quarter" idx="11"/>
          </p:nvPr>
        </p:nvSpPr>
        <p:spPr>
          <a:xfrm>
            <a:off x="2411760" y="6388720"/>
            <a:ext cx="4760168" cy="300383"/>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Categories Of Software Maintenance(CO5)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2" name="Picture 11"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EA48BE38-2D4E-DE75-20BC-B3C168A283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9131660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109AD-275B-49B2-BEDD-BFF793DDC3EC}"/>
              </a:ext>
            </a:extLst>
          </p:cNvPr>
          <p:cNvSpPr>
            <a:spLocks noGrp="1"/>
          </p:cNvSpPr>
          <p:nvPr>
            <p:ph idx="1"/>
          </p:nvPr>
        </p:nvSpPr>
        <p:spPr/>
        <p:txBody>
          <a:bodyPr>
            <a:normAutofit fontScale="70000" lnSpcReduction="20000"/>
          </a:bodyPr>
          <a:lstStyle/>
          <a:p>
            <a:pPr algn="just">
              <a:buFont typeface="Wingdings" panose="05000000000000000000" pitchFamily="2" charset="2"/>
              <a:buChar char="v"/>
            </a:pPr>
            <a:r>
              <a:rPr lang="en-US" dirty="0">
                <a:solidFill>
                  <a:srgbClr val="FF0000"/>
                </a:solidFill>
                <a:latin typeface="Times New Roman" panose="02020603050405020304" pitchFamily="18" charset="0"/>
                <a:cs typeface="Times New Roman" panose="02020603050405020304" pitchFamily="18" charset="0"/>
              </a:rPr>
              <a:t>Perfective maintenance: </a:t>
            </a: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Perfective maintenance focuses on improving the software's performance or making it easier to change and work with. </a:t>
            </a:r>
            <a:r>
              <a:rPr lang="en-US" dirty="0">
                <a:latin typeface="Times New Roman" panose="02020603050405020304" pitchFamily="18" charset="0"/>
                <a:cs typeface="Times New Roman" panose="02020603050405020304" pitchFamily="18" charset="0"/>
              </a:rPr>
              <a:t>It means improving processing efficiency or performance, or restructuring the software to improve changeability. This may include enhancement of existing system functionality, improvement in computational efficiency etc.</a:t>
            </a:r>
          </a:p>
          <a:p>
            <a:pPr algn="just">
              <a:buFont typeface="Wingdings" panose="05000000000000000000" pitchFamily="2" charset="2"/>
              <a:buChar char="v"/>
            </a:pPr>
            <a:r>
              <a:rPr lang="en-US" dirty="0">
                <a:solidFill>
                  <a:srgbClr val="FF0000"/>
                </a:solidFill>
                <a:latin typeface="Times New Roman" panose="02020603050405020304" pitchFamily="18" charset="0"/>
                <a:cs typeface="Times New Roman" panose="02020603050405020304" pitchFamily="18" charset="0"/>
              </a:rPr>
              <a:t>Preventive maintenance: </a:t>
            </a:r>
            <a:r>
              <a:rPr lang="en-IN" dirty="0">
                <a:latin typeface="Times New Roman" panose="02020603050405020304" pitchFamily="18" charset="0"/>
                <a:cs typeface="Times New Roman" panose="02020603050405020304" pitchFamily="18" charset="0"/>
              </a:rPr>
              <a:t>Preventive maintenance involves making changes to the software to prevent future problems or issues. It helps </a:t>
            </a:r>
            <a:r>
              <a:rPr lang="en-IN">
                <a:latin typeface="Times New Roman" panose="02020603050405020304" pitchFamily="18" charset="0"/>
                <a:cs typeface="Times New Roman" panose="02020603050405020304" pitchFamily="18" charset="0"/>
              </a:rPr>
              <a:t>in keeping </a:t>
            </a:r>
            <a:r>
              <a:rPr lang="en-IN" dirty="0">
                <a:latin typeface="Times New Roman" panose="02020603050405020304" pitchFamily="18" charset="0"/>
                <a:cs typeface="Times New Roman" panose="02020603050405020304" pitchFamily="18" charset="0"/>
              </a:rPr>
              <a:t>the software running smoothly and avoids bigger problems down the line.</a:t>
            </a:r>
            <a:r>
              <a:rPr lang="en-US" dirty="0">
                <a:latin typeface="Times New Roman" panose="02020603050405020304" pitchFamily="18" charset="0"/>
                <a:cs typeface="Times New Roman" panose="02020603050405020304" pitchFamily="18" charset="0"/>
              </a:rPr>
              <a:t>It is the process by which we prevent our system from being obsolete. It involves the concept of reengineering &amp; reverse engineering in which an old system with an old technology is re-engineered using new technology. This maintenance prevents the system from dying out.</a:t>
            </a:r>
          </a:p>
          <a:p>
            <a:endParaRPr lang="en-IN" dirty="0"/>
          </a:p>
        </p:txBody>
      </p:sp>
      <p:sp>
        <p:nvSpPr>
          <p:cNvPr id="4" name="Date Placeholder 3">
            <a:extLst>
              <a:ext uri="{FF2B5EF4-FFF2-40B4-BE49-F238E27FC236}">
                <a16:creationId xmlns:a16="http://schemas.microsoft.com/office/drawing/2014/main" id="{975E0B0D-3730-41C8-8928-A8D9B9DF45D2}"/>
              </a:ext>
            </a:extLst>
          </p:cNvPr>
          <p:cNvSpPr>
            <a:spLocks noGrp="1"/>
          </p:cNvSpPr>
          <p:nvPr>
            <p:ph type="dt" sz="half" idx="10"/>
          </p:nvPr>
        </p:nvSpPr>
        <p:spPr/>
        <p:txBody>
          <a:bodyPr/>
          <a:lstStyle/>
          <a:p>
            <a:fld id="{D27AAEE4-D2EA-4083-B03C-8A388C791F64}" type="datetime1">
              <a:rPr lang="en-IN" smtClean="0"/>
              <a:t>07-04-2025</a:t>
            </a:fld>
            <a:endParaRPr lang="en-US" dirty="0"/>
          </a:p>
        </p:txBody>
      </p:sp>
      <p:sp>
        <p:nvSpPr>
          <p:cNvPr id="5" name="Footer Placeholder 4">
            <a:extLst>
              <a:ext uri="{FF2B5EF4-FFF2-40B4-BE49-F238E27FC236}">
                <a16:creationId xmlns:a16="http://schemas.microsoft.com/office/drawing/2014/main" id="{415384F5-BB7F-4A68-A442-DDA141995738}"/>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2570701C-2683-4DE2-A462-8EFD301E7BBF}"/>
              </a:ext>
            </a:extLst>
          </p:cNvPr>
          <p:cNvSpPr>
            <a:spLocks noGrp="1"/>
          </p:cNvSpPr>
          <p:nvPr>
            <p:ph type="sldNum" sz="quarter" idx="12"/>
          </p:nvPr>
        </p:nvSpPr>
        <p:spPr/>
        <p:txBody>
          <a:bodyPr/>
          <a:lstStyle/>
          <a:p>
            <a:fld id="{8A87259C-A7BA-4E2F-AD15-1FC8623258DF}" type="slidenum">
              <a:rPr lang="en-US" smtClean="0"/>
              <a:pPr/>
              <a:t>139</a:t>
            </a:fld>
            <a:endParaRPr lang="en-US" dirty="0"/>
          </a:p>
        </p:txBody>
      </p:sp>
      <p:sp>
        <p:nvSpPr>
          <p:cNvPr id="7" name="Title 1">
            <a:extLst>
              <a:ext uri="{FF2B5EF4-FFF2-40B4-BE49-F238E27FC236}">
                <a16:creationId xmlns:a16="http://schemas.microsoft.com/office/drawing/2014/main" id="{14513764-083F-4552-A648-FF6AF8B5D194}"/>
              </a:ext>
            </a:extLst>
          </p:cNvPr>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Categories Of Software Maintenance(CO5)</a:t>
            </a:r>
          </a:p>
        </p:txBody>
      </p:sp>
      <p:pic>
        <p:nvPicPr>
          <p:cNvPr id="8" name="Picture 7" descr="Logo.jpg">
            <a:extLst>
              <a:ext uri="{FF2B5EF4-FFF2-40B4-BE49-F238E27FC236}">
                <a16:creationId xmlns:a16="http://schemas.microsoft.com/office/drawing/2014/main" id="{B42D877E-CA29-4501-94B4-6C3D4F49EE6F}"/>
              </a:ext>
            </a:extLst>
          </p:cNvPr>
          <p:cNvPicPr>
            <a:picLocks noChangeAspect="1"/>
          </p:cNvPicPr>
          <p:nvPr/>
        </p:nvPicPr>
        <p:blipFill>
          <a:blip r:embed="rId2"/>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53FB69CF-AEAB-5CD7-DE01-ABCBD32A57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196156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9552" y="1196752"/>
            <a:ext cx="8147248" cy="4968552"/>
          </a:xfrm>
        </p:spPr>
        <p:txBody>
          <a:bodyPr>
            <a:normAutofit fontScale="92500" lnSpcReduction="10000"/>
          </a:bodyPr>
          <a:lstStyle/>
          <a:p>
            <a:pPr algn="just">
              <a:lnSpc>
                <a:spcPct val="150000"/>
              </a:lnSpc>
              <a:spcBef>
                <a:spcPct val="0"/>
              </a:spcBef>
              <a:spcAft>
                <a:spcPct val="0"/>
              </a:spcAft>
              <a:buClr>
                <a:srgbClr val="000000"/>
              </a:buClr>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             comprehend, analyze, design and provide sustainable solutions for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spcAft>
                <a:spcPct val="0"/>
              </a:spcAft>
              <a:buClr>
                <a:srgbClr val="000000"/>
              </a:buClr>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 to support entrepreneurial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spcAft>
                <a:spcPct val="0"/>
              </a:spcAft>
              <a:buClr>
                <a:srgbClr val="000000"/>
              </a:buClr>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          ethical values and a desire to learn specific knowledge in emerging            trends, technologies for  research, innovation and product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spcAft>
                <a:spcPct val="0"/>
              </a:spcAft>
              <a:buClr>
                <a:srgbClr val="000000"/>
              </a:buClr>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 successful professional career as engineer, scientist, entrepreneur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1719417F-C8A4-408C-ABE8-01153A6027D5}"/>
              </a:ext>
            </a:extLst>
          </p:cNvPr>
          <p:cNvSpPr txBox="1">
            <a:spLocks noGrp="1"/>
          </p:cNvSpPr>
          <p:nvPr>
            <p:ph type="title"/>
          </p:nvPr>
        </p:nvSpPr>
        <p:spPr>
          <a:xfrm>
            <a:off x="1447800" y="0"/>
            <a:ext cx="7696200" cy="714375"/>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dirty="0">
                <a:sym typeface="Arial" charset="0"/>
              </a:rPr>
              <a:t>Program Educational Objectives</a:t>
            </a:r>
          </a:p>
        </p:txBody>
      </p:sp>
      <p:sp>
        <p:nvSpPr>
          <p:cNvPr id="51205" name="Footer Placeholder 4">
            <a:extLst>
              <a:ext uri="{FF2B5EF4-FFF2-40B4-BE49-F238E27FC236}">
                <a16:creationId xmlns:a16="http://schemas.microsoft.com/office/drawing/2014/main" id="{E06A0733-3464-4B1A-8891-1F50800773C0}"/>
              </a:ext>
            </a:extLst>
          </p:cNvPr>
          <p:cNvSpPr>
            <a:spLocks noGrp="1"/>
          </p:cNvSpPr>
          <p:nvPr>
            <p:ph type="ftr" sz="quarter" idx="12"/>
          </p:nvPr>
        </p:nvSpPr>
        <p:spPr>
          <a:xfrm>
            <a:off x="2123728" y="6326029"/>
            <a:ext cx="5369768"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defRPr/>
            </a:pPr>
            <a:r>
              <a:rPr lang="en-US" sz="1200">
                <a:solidFill>
                  <a:prstClr val="black">
                    <a:tint val="75000"/>
                  </a:prstClr>
                </a:solidFill>
              </a:rPr>
              <a:t>Renu  Devi          ACSE0603 Software Engineering                          Unit V     </a:t>
            </a:r>
            <a:endParaRPr lang="en-US" sz="1200" dirty="0">
              <a:solidFill>
                <a:prstClr val="black">
                  <a:tint val="75000"/>
                </a:prstClr>
              </a:solidFill>
            </a:endParaRPr>
          </a:p>
        </p:txBody>
      </p:sp>
      <p:sp>
        <p:nvSpPr>
          <p:cNvPr id="51206" name="Slide Number Placeholder 8">
            <a:extLst>
              <a:ext uri="{FF2B5EF4-FFF2-40B4-BE49-F238E27FC236}">
                <a16:creationId xmlns:a16="http://schemas.microsoft.com/office/drawing/2014/main" id="{4F201249-2C63-4BA2-81F9-CAB8A91173A3}"/>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1207" name="Date Placeholder 7">
            <a:extLst>
              <a:ext uri="{FF2B5EF4-FFF2-40B4-BE49-F238E27FC236}">
                <a16:creationId xmlns:a16="http://schemas.microsoft.com/office/drawing/2014/main" id="{A41018FE-3E90-4314-9132-DA54949E7A2B}"/>
              </a:ext>
            </a:extLst>
          </p:cNvPr>
          <p:cNvSpPr>
            <a:spLocks noGrp="1"/>
          </p:cNvSpPr>
          <p:nvPr>
            <p:ph type="dt" sz="quarter" idx="11"/>
          </p:nvPr>
        </p:nvSpPr>
        <p:spPr>
          <a:xfrm>
            <a:off x="-228600" y="6356350"/>
            <a:ext cx="3276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A50B61C1-BACE-404F-9DEB-13292697E867}" type="datetime1">
              <a:rPr lang="en-IN" altLang="en-US" sz="1200" smtClean="0">
                <a:solidFill>
                  <a:srgbClr val="888888"/>
                </a:solidFill>
                <a:latin typeface="Calibri" panose="020F0502020204030204" pitchFamily="34" charset="0"/>
                <a:sym typeface="Calibri" panose="020F0502020204030204" pitchFamily="34" charset="0"/>
              </a:rPr>
              <a:t>07-04-2025</a:t>
            </a:fld>
            <a:endParaRPr lang="en-US" altLang="en-US" sz="1200" dirty="0">
              <a:solidFill>
                <a:srgbClr val="888888"/>
              </a:solidFill>
              <a:latin typeface="Calibri" panose="020F0502020204030204" pitchFamily="34" charset="0"/>
              <a:sym typeface="Calibri" panose="020F0502020204030204" pitchFamily="34"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Categories Of Software Maintenance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extBox636"/>
          <p:cNvSpPr txBox="1"/>
          <p:nvPr/>
        </p:nvSpPr>
        <p:spPr>
          <a:xfrm>
            <a:off x="457200" y="1124744"/>
            <a:ext cx="8363272" cy="5132495"/>
          </a:xfrm>
          <a:prstGeom prst="rect">
            <a:avLst/>
          </a:prstGeom>
          <a:noFill/>
        </p:spPr>
        <p:txBody>
          <a:bodyPr wrap="square" lIns="0" tIns="0" rIns="0" bIns="0" rtlCol="0">
            <a:spAutoFit/>
          </a:bodyPr>
          <a:lstStyle/>
          <a:p>
            <a:pPr algn="just"/>
            <a:r>
              <a:rPr lang="en-US" sz="2200" b="1" dirty="0">
                <a:latin typeface="Times New Roman" panose="02020603050405020304" pitchFamily="18" charset="0"/>
                <a:cs typeface="Times New Roman" panose="02020603050405020304" pitchFamily="18" charset="0"/>
              </a:rPr>
              <a:t>Problems During Maintenance</a:t>
            </a:r>
          </a:p>
          <a:p>
            <a:pPr algn="just"/>
            <a:endParaRPr lang="en-US" sz="2200"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most important problem during maintenance is that before correcting or modifying a program, the programmer must first understand it. Then, the programmer must understand the impact of the intended change. </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Often the program is written by another person or group of persons working over the years in isolation from each other. </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Often the program is changed by person who did not understand it clearly, resulting in a deterioration of the program’s original organization. Program listing, even those that are well organized, are not structured to support reading or comprehension. </a:t>
            </a:r>
          </a:p>
          <a:p>
            <a:pPr marL="0" marR="0" indent="0" eaLnBrk="0">
              <a:lnSpc>
                <a:spcPct val="116000"/>
              </a:lnSpc>
            </a:pPr>
            <a:endParaRPr lang="en-US" altLang="zh-CN" sz="2200" kern="0" baseline="0" noProof="0" dirty="0">
              <a:solidFill>
                <a:srgbClr val="000000"/>
              </a:solidFill>
              <a:ea typeface="Arial" pitchFamily="34" charset="0"/>
              <a:cs typeface="Arial" pitchFamily="34" charset="0"/>
            </a:endParaRPr>
          </a:p>
        </p:txBody>
      </p:sp>
      <p:pic>
        <p:nvPicPr>
          <p:cNvPr id="5" name="Picture 4" descr="Logo.jpg"/>
          <p:cNvPicPr>
            <a:picLocks noChangeAspect="1"/>
          </p:cNvPicPr>
          <p:nvPr/>
        </p:nvPicPr>
        <p:blipFill>
          <a:blip r:embed="rId3"/>
          <a:stretch>
            <a:fillRect/>
          </a:stretch>
        </p:blipFill>
        <p:spPr>
          <a:xfrm>
            <a:off x="0" y="0"/>
            <a:ext cx="1581150" cy="847725"/>
          </a:xfrm>
          <a:prstGeom prst="rect">
            <a:avLst/>
          </a:prstGeom>
        </p:spPr>
      </p:pic>
      <p:sp>
        <p:nvSpPr>
          <p:cNvPr id="6" name="Date Placeholder 5"/>
          <p:cNvSpPr>
            <a:spLocks noGrp="1"/>
          </p:cNvSpPr>
          <p:nvPr>
            <p:ph type="dt" sz="half" idx="10"/>
          </p:nvPr>
        </p:nvSpPr>
        <p:spPr/>
        <p:txBody>
          <a:bodyPr/>
          <a:lstStyle/>
          <a:p>
            <a:fld id="{1087E94D-94FE-4BB5-84FA-054484146A50}" type="datetime1">
              <a:rPr lang="en-IN" smtClean="0"/>
              <a:t>07-04-2025</a:t>
            </a:fld>
            <a:endParaRPr lang="en-US" dirty="0"/>
          </a:p>
        </p:txBody>
      </p:sp>
      <p:sp>
        <p:nvSpPr>
          <p:cNvPr id="9" name="Slide Number Placeholder 8"/>
          <p:cNvSpPr>
            <a:spLocks noGrp="1"/>
          </p:cNvSpPr>
          <p:nvPr>
            <p:ph type="sldNum" sz="quarter" idx="12"/>
          </p:nvPr>
        </p:nvSpPr>
        <p:spPr/>
        <p:txBody>
          <a:bodyPr/>
          <a:lstStyle/>
          <a:p>
            <a:fld id="{8A87259C-A7BA-4E2F-AD15-1FC8623258DF}" type="slidenum">
              <a:rPr lang="en-US" smtClean="0"/>
              <a:pPr/>
              <a:t>140</a:t>
            </a:fld>
            <a:endParaRPr lang="en-US" dirty="0"/>
          </a:p>
        </p:txBody>
      </p:sp>
      <p:sp>
        <p:nvSpPr>
          <p:cNvPr id="10" name="Footer Placeholder 9"/>
          <p:cNvSpPr>
            <a:spLocks noGrp="1"/>
          </p:cNvSpPr>
          <p:nvPr>
            <p:ph type="ftr" sz="quarter" idx="11"/>
          </p:nvPr>
        </p:nvSpPr>
        <p:spPr>
          <a:xfrm>
            <a:off x="1500166" y="6356350"/>
            <a:ext cx="6858048"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pic>
        <p:nvPicPr>
          <p:cNvPr id="2" name="Picture 1" descr="A black and red logo&#10;&#10;Description automatically generated">
            <a:extLst>
              <a:ext uri="{FF2B5EF4-FFF2-40B4-BE49-F238E27FC236}">
                <a16:creationId xmlns:a16="http://schemas.microsoft.com/office/drawing/2014/main" id="{3D7CFA74-13A3-EC28-60D3-5EA7C60D5E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4998806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81150" y="0"/>
            <a:ext cx="756285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3105317" eaLnBrk="0">
              <a:lnSpc>
                <a:spcPct val="112000"/>
              </a:lnSpc>
            </a:pPr>
            <a:r>
              <a:rPr lang="en-US" sz="2400" dirty="0"/>
              <a:t>Other types of Maintenance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0" name="Date Placeholder 9"/>
          <p:cNvSpPr>
            <a:spLocks noGrp="1"/>
          </p:cNvSpPr>
          <p:nvPr>
            <p:ph type="dt" sz="half" idx="10"/>
          </p:nvPr>
        </p:nvSpPr>
        <p:spPr/>
        <p:txBody>
          <a:bodyPr/>
          <a:lstStyle/>
          <a:p>
            <a:fld id="{3010052D-24D2-4512-98C4-E80130EC40A8}" type="datetime1">
              <a:rPr lang="en-IN" smtClean="0"/>
              <a:t>07-04-2025</a:t>
            </a:fld>
            <a:endParaRPr lang="en-US" dirty="0"/>
          </a:p>
        </p:txBody>
      </p:sp>
      <p:sp>
        <p:nvSpPr>
          <p:cNvPr id="11" name="Slide Number Placeholder 10"/>
          <p:cNvSpPr>
            <a:spLocks noGrp="1"/>
          </p:cNvSpPr>
          <p:nvPr>
            <p:ph type="sldNum" sz="quarter" idx="12"/>
          </p:nvPr>
        </p:nvSpPr>
        <p:spPr/>
        <p:txBody>
          <a:bodyPr/>
          <a:lstStyle/>
          <a:p>
            <a:fld id="{8A87259C-A7BA-4E2F-AD15-1FC8623258DF}" type="slidenum">
              <a:rPr lang="en-US" smtClean="0"/>
              <a:pPr/>
              <a:t>141</a:t>
            </a:fld>
            <a:endParaRPr lang="en-US" dirty="0"/>
          </a:p>
        </p:txBody>
      </p:sp>
      <p:sp>
        <p:nvSpPr>
          <p:cNvPr id="12" name="Footer Placeholder 11"/>
          <p:cNvSpPr>
            <a:spLocks noGrp="1"/>
          </p:cNvSpPr>
          <p:nvPr>
            <p:ph type="ftr" sz="quarter" idx="11"/>
          </p:nvPr>
        </p:nvSpPr>
        <p:spPr>
          <a:xfrm>
            <a:off x="1622181" y="6356349"/>
            <a:ext cx="6572296"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13"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Other types of Maintenance</a:t>
            </a:r>
          </a:p>
        </p:txBody>
      </p:sp>
      <p:sp>
        <p:nvSpPr>
          <p:cNvPr id="14" name="Rectangle 13"/>
          <p:cNvSpPr/>
          <p:nvPr/>
        </p:nvSpPr>
        <p:spPr>
          <a:xfrm>
            <a:off x="466436" y="1220298"/>
            <a:ext cx="7915564" cy="2123658"/>
          </a:xfrm>
          <a:prstGeom prst="rect">
            <a:avLst/>
          </a:prstGeom>
        </p:spPr>
        <p:txBody>
          <a:bodyPr wrap="square">
            <a:spAutoFit/>
          </a:bodyPr>
          <a:lstStyle/>
          <a:p>
            <a:pPr algn="just"/>
            <a:r>
              <a:rPr lang="en-US" sz="2200" dirty="0">
                <a:solidFill>
                  <a:srgbClr val="003365"/>
                </a:solidFill>
                <a:latin typeface="Helvetica" panose="020B0604020202020204" pitchFamily="34" charset="0"/>
              </a:rPr>
              <a:t>There are long term effects of corrective, adaptive and perfective changes. This leads to increase in the complexity of the software, which reflect deteriorating structure. The work is required to be done to maintain it or to reduce it, if possible. This work may be named as preventive maintenance.</a:t>
            </a:r>
            <a:r>
              <a:rPr lang="en-US" sz="2200" dirty="0"/>
              <a:t> </a:t>
            </a:r>
            <a:br>
              <a:rPr lang="en-US" sz="2200" dirty="0"/>
            </a:br>
            <a:endParaRPr lang="en-IN" sz="2200" dirty="0"/>
          </a:p>
        </p:txBody>
      </p:sp>
      <p:graphicFrame>
        <p:nvGraphicFramePr>
          <p:cNvPr id="15" name="Chart 14"/>
          <p:cNvGraphicFramePr/>
          <p:nvPr>
            <p:extLst>
              <p:ext uri="{D42A27DB-BD31-4B8C-83A1-F6EECF244321}">
                <p14:modId xmlns:p14="http://schemas.microsoft.com/office/powerpoint/2010/main" val="3194498627"/>
              </p:ext>
            </p:extLst>
          </p:nvPr>
        </p:nvGraphicFramePr>
        <p:xfrm>
          <a:off x="1676400" y="2819400"/>
          <a:ext cx="5791200" cy="3352800"/>
        </p:xfrm>
        <a:graphic>
          <a:graphicData uri="http://schemas.openxmlformats.org/drawingml/2006/chart">
            <c:chart xmlns:c="http://schemas.openxmlformats.org/drawingml/2006/chart" xmlns:r="http://schemas.openxmlformats.org/officeDocument/2006/relationships" r:id="rId4"/>
          </a:graphicData>
        </a:graphic>
      </p:graphicFrame>
      <p:pic>
        <p:nvPicPr>
          <p:cNvPr id="2" name="Picture 1" descr="A black and red logo&#10;&#10;Description automatically generated">
            <a:extLst>
              <a:ext uri="{FF2B5EF4-FFF2-40B4-BE49-F238E27FC236}">
                <a16:creationId xmlns:a16="http://schemas.microsoft.com/office/drawing/2014/main" id="{51115999-C9E0-85F8-AE54-457837939D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60368412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Maintenance Process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5" name="Picture 4" descr="Logo.jpg"/>
          <p:cNvPicPr>
            <a:picLocks noChangeAspect="1"/>
          </p:cNvPicPr>
          <p:nvPr/>
        </p:nvPicPr>
        <p:blipFill>
          <a:blip r:embed="rId3"/>
          <a:stretch>
            <a:fillRect/>
          </a:stretch>
        </p:blipFill>
        <p:spPr>
          <a:xfrm>
            <a:off x="0" y="0"/>
            <a:ext cx="1581150" cy="847725"/>
          </a:xfrm>
          <a:prstGeom prst="rect">
            <a:avLst/>
          </a:prstGeom>
        </p:spPr>
      </p:pic>
      <p:sp>
        <p:nvSpPr>
          <p:cNvPr id="3" name="Title 2"/>
          <p:cNvSpPr>
            <a:spLocks noGrp="1"/>
          </p:cNvSpPr>
          <p:nvPr>
            <p:ph type="title"/>
          </p:nvPr>
        </p:nvSpPr>
        <p:spPr>
          <a:xfrm>
            <a:off x="5580113" y="5871996"/>
            <a:ext cx="3489860" cy="254167"/>
          </a:xfrm>
        </p:spPr>
        <p:txBody>
          <a:bodyPr>
            <a:normAutofit fontScale="90000"/>
          </a:bodyPr>
          <a:lstStyle/>
          <a:p>
            <a:r>
              <a:rPr lang="en-US" sz="1600" b="1" dirty="0">
                <a:solidFill>
                  <a:schemeClr val="tx2"/>
                </a:solidFill>
              </a:rPr>
              <a:t>The software maintenance process </a:t>
            </a:r>
          </a:p>
        </p:txBody>
      </p:sp>
      <p:sp>
        <p:nvSpPr>
          <p:cNvPr id="6" name="Date Placeholder 5"/>
          <p:cNvSpPr>
            <a:spLocks noGrp="1"/>
          </p:cNvSpPr>
          <p:nvPr>
            <p:ph type="dt" sz="half" idx="10"/>
          </p:nvPr>
        </p:nvSpPr>
        <p:spPr/>
        <p:txBody>
          <a:bodyPr/>
          <a:lstStyle/>
          <a:p>
            <a:fld id="{18D1FCF5-17A1-4710-9B0D-CA037C578AF6}" type="datetime1">
              <a:rPr lang="en-IN" smtClean="0"/>
              <a:t>07-04-2025</a:t>
            </a:fld>
            <a:endParaRPr lang="en-US" dirty="0"/>
          </a:p>
        </p:txBody>
      </p:sp>
      <p:sp>
        <p:nvSpPr>
          <p:cNvPr id="11" name="Footer Placeholder 10"/>
          <p:cNvSpPr>
            <a:spLocks noGrp="1"/>
          </p:cNvSpPr>
          <p:nvPr>
            <p:ph type="ftr" sz="quarter" idx="11"/>
          </p:nvPr>
        </p:nvSpPr>
        <p:spPr>
          <a:xfrm>
            <a:off x="2434124" y="6458390"/>
            <a:ext cx="4760168" cy="204080"/>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10" name="Slide Number Placeholder 9"/>
          <p:cNvSpPr>
            <a:spLocks noGrp="1"/>
          </p:cNvSpPr>
          <p:nvPr>
            <p:ph type="sldNum" sz="quarter" idx="12"/>
          </p:nvPr>
        </p:nvSpPr>
        <p:spPr/>
        <p:txBody>
          <a:bodyPr/>
          <a:lstStyle/>
          <a:p>
            <a:fld id="{8A87259C-A7BA-4E2F-AD15-1FC8623258DF}" type="slidenum">
              <a:rPr lang="en-US" smtClean="0"/>
              <a:pPr/>
              <a:t>142</a:t>
            </a:fld>
            <a:endParaRPr lang="en-US" dirty="0"/>
          </a:p>
        </p:txBody>
      </p:sp>
      <p:sp>
        <p:nvSpPr>
          <p:cNvPr id="12" name="Content Placeholder 2"/>
          <p:cNvSpPr txBox="1">
            <a:spLocks/>
          </p:cNvSpPr>
          <p:nvPr/>
        </p:nvSpPr>
        <p:spPr>
          <a:xfrm>
            <a:off x="457200" y="1120066"/>
            <a:ext cx="4906888" cy="5006097"/>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200" dirty="0">
                <a:solidFill>
                  <a:srgbClr val="FF0000"/>
                </a:solidFill>
                <a:latin typeface="Times New Roman" panose="02020603050405020304" pitchFamily="18" charset="0"/>
                <a:cs typeface="Times New Roman" panose="02020603050405020304" pitchFamily="18" charset="0"/>
              </a:rPr>
              <a:t>Program Understanding</a:t>
            </a:r>
          </a:p>
          <a:p>
            <a:pPr marL="0" lvl="1" algn="just"/>
            <a:r>
              <a:rPr lang="en-US" sz="2200" dirty="0">
                <a:latin typeface="Times New Roman" panose="02020603050405020304" pitchFamily="18" charset="0"/>
                <a:cs typeface="Times New Roman" panose="02020603050405020304" pitchFamily="18" charset="0"/>
              </a:rPr>
              <a:t>The first phase consists of analyzing the program in order to understand.</a:t>
            </a:r>
          </a:p>
          <a:p>
            <a:pPr marL="457200" lvl="1" indent="0" algn="just">
              <a:buNone/>
            </a:pPr>
            <a:endParaRPr lang="en-US" sz="2200" dirty="0">
              <a:latin typeface="Times New Roman" panose="02020603050405020304" pitchFamily="18" charset="0"/>
              <a:cs typeface="Times New Roman" panose="02020603050405020304" pitchFamily="18" charset="0"/>
            </a:endParaRPr>
          </a:p>
          <a:p>
            <a:pPr marL="0" lvl="1" indent="0" algn="just">
              <a:buNone/>
            </a:pPr>
            <a:r>
              <a:rPr lang="en-US" sz="2200" dirty="0">
                <a:solidFill>
                  <a:srgbClr val="FF0000"/>
                </a:solidFill>
                <a:latin typeface="Times New Roman" panose="02020603050405020304" pitchFamily="18" charset="0"/>
                <a:cs typeface="Times New Roman" panose="02020603050405020304" pitchFamily="18" charset="0"/>
              </a:rPr>
              <a:t>Generating Particular Maintenance Proposal</a:t>
            </a:r>
          </a:p>
          <a:p>
            <a:pPr marL="342900" lvl="1" indent="-342900" algn="just"/>
            <a:r>
              <a:rPr lang="en-US" sz="2200" dirty="0">
                <a:latin typeface="Times New Roman" panose="02020603050405020304" pitchFamily="18" charset="0"/>
                <a:cs typeface="Times New Roman" panose="02020603050405020304" pitchFamily="18" charset="0"/>
              </a:rPr>
              <a:t>The second phase consists of generating a particular maintenance proposal to accomplish the implementation of the maintenance objective.</a:t>
            </a:r>
          </a:p>
          <a:p>
            <a:pPr marL="0" lvl="1" indent="0" algn="just">
              <a:buNone/>
            </a:pPr>
            <a:endParaRPr lang="en-US" sz="2200" dirty="0">
              <a:latin typeface="Times New Roman" panose="02020603050405020304" pitchFamily="18" charset="0"/>
              <a:cs typeface="Times New Roman" panose="02020603050405020304" pitchFamily="18" charset="0"/>
            </a:endParaRPr>
          </a:p>
          <a:p>
            <a:pPr marL="0" lvl="1" indent="0" algn="just">
              <a:buNone/>
            </a:pPr>
            <a:r>
              <a:rPr lang="en-US" sz="2200" dirty="0">
                <a:solidFill>
                  <a:srgbClr val="FF0000"/>
                </a:solidFill>
                <a:latin typeface="Times New Roman" panose="02020603050405020304" pitchFamily="18" charset="0"/>
                <a:cs typeface="Times New Roman" panose="02020603050405020304" pitchFamily="18" charset="0"/>
              </a:rPr>
              <a:t>Ripple Effect</a:t>
            </a:r>
          </a:p>
          <a:p>
            <a:pPr marL="342900" lvl="1" indent="-342900" algn="just"/>
            <a:r>
              <a:rPr lang="en-US" sz="2200" dirty="0">
                <a:latin typeface="Times New Roman" panose="02020603050405020304" pitchFamily="18" charset="0"/>
                <a:cs typeface="Times New Roman" panose="02020603050405020304" pitchFamily="18" charset="0"/>
              </a:rPr>
              <a:t>The third phase consists of accounting for all of the ripple effect as a consequence of program modifications.</a:t>
            </a:r>
          </a:p>
        </p:txBody>
      </p:sp>
      <p:pic>
        <p:nvPicPr>
          <p:cNvPr id="2" name="Picture 1"/>
          <p:cNvPicPr>
            <a:picLocks noChangeAspect="1"/>
          </p:cNvPicPr>
          <p:nvPr/>
        </p:nvPicPr>
        <p:blipFill>
          <a:blip r:embed="rId4"/>
          <a:stretch>
            <a:fillRect/>
          </a:stretch>
        </p:blipFill>
        <p:spPr>
          <a:xfrm>
            <a:off x="5297024" y="1120066"/>
            <a:ext cx="3808110" cy="4751930"/>
          </a:xfrm>
          <a:prstGeom prst="rect">
            <a:avLst/>
          </a:prstGeom>
        </p:spPr>
      </p:pic>
      <p:pic>
        <p:nvPicPr>
          <p:cNvPr id="4" name="Picture 3" descr="A black and red logo&#10;&#10;Description automatically generated">
            <a:extLst>
              <a:ext uri="{FF2B5EF4-FFF2-40B4-BE49-F238E27FC236}">
                <a16:creationId xmlns:a16="http://schemas.microsoft.com/office/drawing/2014/main" id="{08220E99-8FD7-EF76-011C-53DB3C35E0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7976633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altLang="zh-CN"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5" name="TextBox672"/>
          <p:cNvSpPr txBox="1"/>
          <p:nvPr/>
        </p:nvSpPr>
        <p:spPr>
          <a:xfrm>
            <a:off x="3638649" y="124661"/>
            <a:ext cx="2717800" cy="369332"/>
          </a:xfrm>
          <a:prstGeom prst="rect">
            <a:avLst/>
          </a:prstGeom>
          <a:noFill/>
        </p:spPr>
        <p:txBody>
          <a:bodyPr wrap="square" lIns="0" tIns="0" rIns="0" bIns="0" rtlCol="0">
            <a:spAutoFit/>
          </a:bodyPr>
          <a:lstStyle/>
          <a:p>
            <a:r>
              <a:rPr lang="en-US" sz="2400" b="1" dirty="0"/>
              <a:t>Maintenance Process</a:t>
            </a:r>
          </a:p>
        </p:txBody>
      </p:sp>
      <p:pic>
        <p:nvPicPr>
          <p:cNvPr id="14" name="Picture 13" descr="Logo.jpg"/>
          <p:cNvPicPr>
            <a:picLocks noChangeAspect="1"/>
          </p:cNvPicPr>
          <p:nvPr/>
        </p:nvPicPr>
        <p:blipFill>
          <a:blip r:embed="rId3"/>
          <a:stretch>
            <a:fillRect/>
          </a:stretch>
        </p:blipFill>
        <p:spPr>
          <a:xfrm>
            <a:off x="0" y="0"/>
            <a:ext cx="1581150" cy="847725"/>
          </a:xfrm>
          <a:prstGeom prst="rect">
            <a:avLst/>
          </a:prstGeom>
        </p:spPr>
      </p:pic>
      <p:sp>
        <p:nvSpPr>
          <p:cNvPr id="15" name="Date Placeholder 14"/>
          <p:cNvSpPr>
            <a:spLocks noGrp="1"/>
          </p:cNvSpPr>
          <p:nvPr>
            <p:ph type="dt" sz="half" idx="10"/>
          </p:nvPr>
        </p:nvSpPr>
        <p:spPr/>
        <p:txBody>
          <a:bodyPr/>
          <a:lstStyle/>
          <a:p>
            <a:fld id="{FB537D94-A61D-434C-B082-C6433EA003F6}" type="datetime1">
              <a:rPr lang="en-IN" smtClean="0"/>
              <a:t>07-04-2025</a:t>
            </a:fld>
            <a:endParaRPr lang="en-US" dirty="0"/>
          </a:p>
        </p:txBody>
      </p:sp>
      <p:sp>
        <p:nvSpPr>
          <p:cNvPr id="16" name="Slide Number Placeholder 15"/>
          <p:cNvSpPr>
            <a:spLocks noGrp="1"/>
          </p:cNvSpPr>
          <p:nvPr>
            <p:ph type="sldNum" sz="quarter" idx="12"/>
          </p:nvPr>
        </p:nvSpPr>
        <p:spPr/>
        <p:txBody>
          <a:bodyPr/>
          <a:lstStyle/>
          <a:p>
            <a:fld id="{8A87259C-A7BA-4E2F-AD15-1FC8623258DF}" type="slidenum">
              <a:rPr lang="en-US" smtClean="0"/>
              <a:pPr/>
              <a:t>143</a:t>
            </a:fld>
            <a:endParaRPr lang="en-US" dirty="0"/>
          </a:p>
        </p:txBody>
      </p:sp>
      <p:sp>
        <p:nvSpPr>
          <p:cNvPr id="17" name="Footer Placeholder 16"/>
          <p:cNvSpPr>
            <a:spLocks noGrp="1"/>
          </p:cNvSpPr>
          <p:nvPr>
            <p:ph type="ftr" sz="quarter" idx="11"/>
          </p:nvPr>
        </p:nvSpPr>
        <p:spPr>
          <a:xfrm>
            <a:off x="1357290" y="6356350"/>
            <a:ext cx="7000924"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18" name="Content Placeholder 2"/>
          <p:cNvSpPr txBox="1">
            <a:spLocks/>
          </p:cNvSpPr>
          <p:nvPr/>
        </p:nvSpPr>
        <p:spPr>
          <a:xfrm>
            <a:off x="457200" y="1219200"/>
            <a:ext cx="8229600" cy="4906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200" dirty="0">
                <a:solidFill>
                  <a:srgbClr val="FF0000"/>
                </a:solidFill>
              </a:rPr>
              <a:t> </a:t>
            </a:r>
            <a:r>
              <a:rPr lang="en-US" sz="2200" dirty="0">
                <a:solidFill>
                  <a:srgbClr val="FF0000"/>
                </a:solidFill>
                <a:latin typeface="Times New Roman" panose="02020603050405020304" pitchFamily="18" charset="0"/>
                <a:cs typeface="Times New Roman" panose="02020603050405020304" pitchFamily="18" charset="0"/>
              </a:rPr>
              <a:t>Modified Program Testing</a:t>
            </a:r>
          </a:p>
          <a:p>
            <a:pPr lvl="1" algn="just"/>
            <a:r>
              <a:rPr lang="en-US" sz="2200" dirty="0">
                <a:latin typeface="Times New Roman" panose="02020603050405020304" pitchFamily="18" charset="0"/>
                <a:cs typeface="Times New Roman" panose="02020603050405020304" pitchFamily="18" charset="0"/>
              </a:rPr>
              <a:t>The fourth phase consists of testing the modified program to ensure that the modified program has at least the same reliability level as before.</a:t>
            </a:r>
          </a:p>
          <a:p>
            <a:pPr marL="457200" lvl="1"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solidFill>
                  <a:srgbClr val="FF0000"/>
                </a:solidFill>
                <a:latin typeface="Times New Roman" panose="02020603050405020304" pitchFamily="18" charset="0"/>
                <a:cs typeface="Times New Roman" panose="02020603050405020304" pitchFamily="18" charset="0"/>
              </a:rPr>
              <a:t>Maintainability</a:t>
            </a:r>
          </a:p>
          <a:p>
            <a:pPr lvl="1" algn="just"/>
            <a:r>
              <a:rPr lang="en-US" sz="2200" dirty="0">
                <a:latin typeface="Times New Roman" panose="02020603050405020304" pitchFamily="18" charset="0"/>
                <a:cs typeface="Times New Roman" panose="02020603050405020304" pitchFamily="18" charset="0"/>
              </a:rPr>
              <a:t>Each of these four phases and their associated software quality attributes are critical to the maintenance process. All of these factors must be combined to form maintainability.</a:t>
            </a:r>
          </a:p>
        </p:txBody>
      </p:sp>
      <p:pic>
        <p:nvPicPr>
          <p:cNvPr id="2" name="Picture 1" descr="A black and red logo&#10;&#10;Description automatically generated">
            <a:extLst>
              <a:ext uri="{FF2B5EF4-FFF2-40B4-BE49-F238E27FC236}">
                <a16:creationId xmlns:a16="http://schemas.microsoft.com/office/drawing/2014/main" id="{57C904AD-CD00-E20D-40BD-5F44FD4D80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47457933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5107CE-2FC6-48D1-999E-91DB6AB64981}" type="datetime1">
              <a:rPr lang="en-IN" smtClean="0"/>
              <a:t>07-04-2025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144</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Cost of maintenance (CO5)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908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1" name="Content Placeholder 2"/>
          <p:cNvSpPr txBox="1">
            <a:spLocks/>
          </p:cNvSpPr>
          <p:nvPr/>
        </p:nvSpPr>
        <p:spPr>
          <a:xfrm>
            <a:off x="457200" y="1133273"/>
            <a:ext cx="8229600" cy="4906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solidFill>
                  <a:srgbClr val="FF0000"/>
                </a:solidFill>
              </a:rPr>
              <a:t> </a:t>
            </a:r>
            <a:r>
              <a:rPr lang="en-IN" sz="2200" dirty="0">
                <a:solidFill>
                  <a:schemeClr val="tx2"/>
                </a:solidFill>
                <a:latin typeface="Times New Roman" panose="02020603050405020304" pitchFamily="18" charset="0"/>
                <a:cs typeface="Times New Roman" panose="02020603050405020304" pitchFamily="18" charset="0"/>
              </a:rPr>
              <a:t>Estimation of maintenance costs </a:t>
            </a:r>
            <a:br>
              <a:rPr lang="en-IN" sz="2200" dirty="0">
                <a:solidFill>
                  <a:schemeClr val="tx2"/>
                </a:solidFill>
                <a:latin typeface="Times New Roman" panose="02020603050405020304" pitchFamily="18" charset="0"/>
                <a:cs typeface="Times New Roman" panose="02020603050405020304" pitchFamily="18" charset="0"/>
              </a:rPr>
            </a:br>
            <a:endParaRPr lang="en-US" sz="2200" dirty="0">
              <a:solidFill>
                <a:schemeClr val="tx2"/>
              </a:solidFill>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596238705"/>
              </p:ext>
            </p:extLst>
          </p:nvPr>
        </p:nvGraphicFramePr>
        <p:xfrm>
          <a:off x="2412999" y="1911451"/>
          <a:ext cx="3493655" cy="2651760"/>
        </p:xfrm>
        <a:graphic>
          <a:graphicData uri="http://schemas.openxmlformats.org/drawingml/2006/table">
            <a:tbl>
              <a:tblPr>
                <a:tableStyleId>{5C22544A-7EE6-4342-B048-85BDC9FD1C3A}</a:tableStyleId>
              </a:tblPr>
              <a:tblGrid>
                <a:gridCol w="2451430">
                  <a:extLst>
                    <a:ext uri="{9D8B030D-6E8A-4147-A177-3AD203B41FA5}">
                      <a16:colId xmlns:a16="http://schemas.microsoft.com/office/drawing/2014/main" val="1066405428"/>
                    </a:ext>
                  </a:extLst>
                </a:gridCol>
                <a:gridCol w="1042225">
                  <a:extLst>
                    <a:ext uri="{9D8B030D-6E8A-4147-A177-3AD203B41FA5}">
                      <a16:colId xmlns:a16="http://schemas.microsoft.com/office/drawing/2014/main" val="244333222"/>
                    </a:ext>
                  </a:extLst>
                </a:gridCol>
              </a:tblGrid>
              <a:tr h="662940">
                <a:tc>
                  <a:txBody>
                    <a:bodyPr/>
                    <a:lstStyle/>
                    <a:p>
                      <a:pPr algn="ctr" fontAlgn="ctr"/>
                      <a:r>
                        <a:rPr lang="en-IN" sz="2200" u="none" strike="noStrike" dirty="0">
                          <a:effectLst/>
                        </a:rPr>
                        <a:t>Phase</a:t>
                      </a:r>
                      <a:endParaRPr lang="en-IN" sz="2200" b="0" i="0" u="none" strike="noStrike" dirty="0">
                        <a:solidFill>
                          <a:srgbClr val="000000"/>
                        </a:solidFill>
                        <a:effectLst/>
                        <a:latin typeface="Helvetica" panose="020B0604020202020204" pitchFamily="34" charset="0"/>
                      </a:endParaRPr>
                    </a:p>
                  </a:txBody>
                  <a:tcPr marL="7620" marR="7620" marT="7620" marB="0" anchor="ctr">
                    <a:solidFill>
                      <a:schemeClr val="accent3"/>
                    </a:solidFill>
                  </a:tcPr>
                </a:tc>
                <a:tc>
                  <a:txBody>
                    <a:bodyPr/>
                    <a:lstStyle/>
                    <a:p>
                      <a:pPr algn="ctr" fontAlgn="ctr"/>
                      <a:r>
                        <a:rPr lang="en-IN" sz="2200" u="none" strike="noStrike" dirty="0">
                          <a:effectLst/>
                        </a:rPr>
                        <a:t>Ratio</a:t>
                      </a:r>
                      <a:endParaRPr lang="en-IN" sz="2200" b="0" i="0" u="none" strike="noStrike" dirty="0">
                        <a:solidFill>
                          <a:srgbClr val="000000"/>
                        </a:solidFill>
                        <a:effectLst/>
                        <a:latin typeface="Helvetica-Bold"/>
                      </a:endParaRPr>
                    </a:p>
                  </a:txBody>
                  <a:tcPr marL="7620" marR="7620" marT="7620" marB="0" anchor="ctr">
                    <a:solidFill>
                      <a:schemeClr val="accent3"/>
                    </a:solidFill>
                  </a:tcPr>
                </a:tc>
                <a:extLst>
                  <a:ext uri="{0D108BD9-81ED-4DB2-BD59-A6C34878D82A}">
                    <a16:rowId xmlns:a16="http://schemas.microsoft.com/office/drawing/2014/main" val="386985042"/>
                  </a:ext>
                </a:extLst>
              </a:tr>
              <a:tr h="662940">
                <a:tc>
                  <a:txBody>
                    <a:bodyPr/>
                    <a:lstStyle/>
                    <a:p>
                      <a:pPr algn="ctr" fontAlgn="ctr"/>
                      <a:r>
                        <a:rPr lang="en-IN" sz="2200" u="none" strike="noStrike" dirty="0">
                          <a:effectLst/>
                        </a:rPr>
                        <a:t>Analysis</a:t>
                      </a:r>
                      <a:endParaRPr lang="en-IN" sz="2200" b="0" i="0" u="none" strike="noStrike" dirty="0">
                        <a:solidFill>
                          <a:srgbClr val="000000"/>
                        </a:solidFill>
                        <a:effectLst/>
                        <a:latin typeface="Helvetica" panose="020B0604020202020204" pitchFamily="34" charset="0"/>
                      </a:endParaRPr>
                    </a:p>
                  </a:txBody>
                  <a:tcPr marL="7620" marR="7620" marT="7620" marB="0" anchor="ctr">
                    <a:solidFill>
                      <a:schemeClr val="accent6">
                        <a:lumMod val="40000"/>
                        <a:lumOff val="60000"/>
                      </a:schemeClr>
                    </a:solidFill>
                  </a:tcPr>
                </a:tc>
                <a:tc>
                  <a:txBody>
                    <a:bodyPr/>
                    <a:lstStyle/>
                    <a:p>
                      <a:pPr algn="ctr" fontAlgn="ctr"/>
                      <a:r>
                        <a:rPr lang="en-IN" sz="2200" u="none" strike="noStrike" dirty="0">
                          <a:effectLst/>
                        </a:rPr>
                        <a:t>1</a:t>
                      </a:r>
                      <a:endParaRPr lang="en-IN" sz="2200" b="0" i="0" u="none" strike="noStrike" dirty="0">
                        <a:solidFill>
                          <a:srgbClr val="000000"/>
                        </a:solidFill>
                        <a:effectLst/>
                        <a:latin typeface="Calibri" panose="020F0502020204030204" pitchFamily="34" charset="0"/>
                      </a:endParaRPr>
                    </a:p>
                  </a:txBody>
                  <a:tcPr marL="7620" marR="7620" marT="7620" marB="0" anchor="ctr">
                    <a:solidFill>
                      <a:schemeClr val="accent6">
                        <a:lumMod val="40000"/>
                        <a:lumOff val="60000"/>
                      </a:schemeClr>
                    </a:solidFill>
                  </a:tcPr>
                </a:tc>
                <a:extLst>
                  <a:ext uri="{0D108BD9-81ED-4DB2-BD59-A6C34878D82A}">
                    <a16:rowId xmlns:a16="http://schemas.microsoft.com/office/drawing/2014/main" val="2898855960"/>
                  </a:ext>
                </a:extLst>
              </a:tr>
              <a:tr h="662940">
                <a:tc>
                  <a:txBody>
                    <a:bodyPr/>
                    <a:lstStyle/>
                    <a:p>
                      <a:pPr algn="ctr" fontAlgn="ctr"/>
                      <a:r>
                        <a:rPr lang="en-IN" sz="2200" u="none" strike="noStrike" dirty="0">
                          <a:effectLst/>
                        </a:rPr>
                        <a:t>Design</a:t>
                      </a:r>
                      <a:endParaRPr lang="en-IN" sz="2200" b="0" i="0" u="none" strike="noStrike" dirty="0">
                        <a:solidFill>
                          <a:srgbClr val="000000"/>
                        </a:solidFill>
                        <a:effectLst/>
                        <a:latin typeface="Helvetica" panose="020B0604020202020204" pitchFamily="34" charset="0"/>
                      </a:endParaRPr>
                    </a:p>
                  </a:txBody>
                  <a:tcPr marL="7620" marR="7620" marT="7620" marB="0" anchor="ctr">
                    <a:solidFill>
                      <a:schemeClr val="accent6">
                        <a:lumMod val="40000"/>
                        <a:lumOff val="60000"/>
                      </a:schemeClr>
                    </a:solidFill>
                  </a:tcPr>
                </a:tc>
                <a:tc>
                  <a:txBody>
                    <a:bodyPr/>
                    <a:lstStyle/>
                    <a:p>
                      <a:pPr algn="ctr" fontAlgn="ctr"/>
                      <a:r>
                        <a:rPr lang="en-IN" sz="2200" u="none" strike="noStrike" dirty="0">
                          <a:effectLst/>
                        </a:rPr>
                        <a:t>10</a:t>
                      </a:r>
                      <a:endParaRPr lang="en-IN" sz="2200" b="0" i="0" u="none" strike="noStrike" dirty="0">
                        <a:solidFill>
                          <a:srgbClr val="000000"/>
                        </a:solidFill>
                        <a:effectLst/>
                        <a:latin typeface="Calibri" panose="020F0502020204030204" pitchFamily="34" charset="0"/>
                      </a:endParaRPr>
                    </a:p>
                  </a:txBody>
                  <a:tcPr marL="7620" marR="7620" marT="7620" marB="0" anchor="ctr">
                    <a:solidFill>
                      <a:schemeClr val="accent6">
                        <a:lumMod val="40000"/>
                        <a:lumOff val="60000"/>
                      </a:schemeClr>
                    </a:solidFill>
                  </a:tcPr>
                </a:tc>
                <a:extLst>
                  <a:ext uri="{0D108BD9-81ED-4DB2-BD59-A6C34878D82A}">
                    <a16:rowId xmlns:a16="http://schemas.microsoft.com/office/drawing/2014/main" val="1218337221"/>
                  </a:ext>
                </a:extLst>
              </a:tr>
              <a:tr h="662940">
                <a:tc>
                  <a:txBody>
                    <a:bodyPr/>
                    <a:lstStyle/>
                    <a:p>
                      <a:pPr algn="ctr" fontAlgn="ctr"/>
                      <a:r>
                        <a:rPr lang="en-IN" sz="2200" u="none" strike="noStrike" dirty="0">
                          <a:effectLst/>
                        </a:rPr>
                        <a:t>Implementation</a:t>
                      </a:r>
                      <a:endParaRPr lang="en-IN" sz="2200" b="0" i="0" u="none" strike="noStrike" dirty="0">
                        <a:solidFill>
                          <a:srgbClr val="000000"/>
                        </a:solidFill>
                        <a:effectLst/>
                        <a:latin typeface="Helvetica" panose="020B0604020202020204" pitchFamily="34" charset="0"/>
                      </a:endParaRPr>
                    </a:p>
                  </a:txBody>
                  <a:tcPr marL="7620" marR="7620" marT="7620" marB="0" anchor="ctr">
                    <a:solidFill>
                      <a:schemeClr val="accent6">
                        <a:lumMod val="40000"/>
                        <a:lumOff val="60000"/>
                      </a:schemeClr>
                    </a:solidFill>
                  </a:tcPr>
                </a:tc>
                <a:tc>
                  <a:txBody>
                    <a:bodyPr/>
                    <a:lstStyle/>
                    <a:p>
                      <a:pPr algn="ctr" fontAlgn="ctr"/>
                      <a:r>
                        <a:rPr lang="en-IN" sz="2200" u="none" strike="noStrike" dirty="0">
                          <a:effectLst/>
                        </a:rPr>
                        <a:t>100</a:t>
                      </a:r>
                      <a:endParaRPr lang="en-IN" sz="2200" b="0" i="0" u="none" strike="noStrike" dirty="0">
                        <a:solidFill>
                          <a:srgbClr val="000000"/>
                        </a:solidFill>
                        <a:effectLst/>
                        <a:latin typeface="Calibri" panose="020F0502020204030204" pitchFamily="34" charset="0"/>
                      </a:endParaRPr>
                    </a:p>
                  </a:txBody>
                  <a:tcPr marL="7620" marR="7620" marT="7620" marB="0" anchor="ctr">
                    <a:solidFill>
                      <a:schemeClr val="accent6">
                        <a:lumMod val="40000"/>
                        <a:lumOff val="60000"/>
                      </a:schemeClr>
                    </a:solidFill>
                  </a:tcPr>
                </a:tc>
                <a:extLst>
                  <a:ext uri="{0D108BD9-81ED-4DB2-BD59-A6C34878D82A}">
                    <a16:rowId xmlns:a16="http://schemas.microsoft.com/office/drawing/2014/main" val="2640151163"/>
                  </a:ext>
                </a:extLst>
              </a:tr>
            </a:tbl>
          </a:graphicData>
        </a:graphic>
      </p:graphicFrame>
      <p:sp>
        <p:nvSpPr>
          <p:cNvPr id="13" name="Rectangle 12"/>
          <p:cNvSpPr/>
          <p:nvPr/>
        </p:nvSpPr>
        <p:spPr>
          <a:xfrm>
            <a:off x="2985655" y="4786947"/>
            <a:ext cx="2348345" cy="646331"/>
          </a:xfrm>
          <a:prstGeom prst="rect">
            <a:avLst/>
          </a:prstGeom>
        </p:spPr>
        <p:txBody>
          <a:bodyPr wrap="square">
            <a:spAutoFit/>
          </a:bodyPr>
          <a:lstStyle/>
          <a:p>
            <a:r>
              <a:rPr lang="en-IN" dirty="0">
                <a:solidFill>
                  <a:srgbClr val="003365"/>
                </a:solidFill>
                <a:latin typeface="Times New Roman" panose="02020603050405020304" pitchFamily="18" charset="0"/>
                <a:cs typeface="Times New Roman" panose="02020603050405020304" pitchFamily="18" charset="0"/>
              </a:rPr>
              <a:t>Defect repair ratio</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2" name="Picture 1" descr="A black and red logo&#10;&#10;Description automatically generated">
            <a:extLst>
              <a:ext uri="{FF2B5EF4-FFF2-40B4-BE49-F238E27FC236}">
                <a16:creationId xmlns:a16="http://schemas.microsoft.com/office/drawing/2014/main" id="{6C48B40C-6A76-F19B-ACE8-D697FE2240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33293749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80392" y="0"/>
            <a:ext cx="78105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Cost of maintenance</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ADD4ECC6-F077-4ABD-AE9D-EDE41C7A3996}" type="datetime1">
              <a:rPr lang="en-IN" smtClean="0"/>
              <a:t>07-04-2025</a:t>
            </a:fld>
            <a:endParaRPr lang="en-US" dirty="0"/>
          </a:p>
        </p:txBody>
      </p:sp>
      <p:sp>
        <p:nvSpPr>
          <p:cNvPr id="6" name="Footer Placeholder 5"/>
          <p:cNvSpPr>
            <a:spLocks noGrp="1"/>
          </p:cNvSpPr>
          <p:nvPr>
            <p:ph type="ftr" sz="quarter" idx="11"/>
          </p:nvPr>
        </p:nvSpPr>
        <p:spPr>
          <a:xfrm>
            <a:off x="1981200" y="6356350"/>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A87259C-A7BA-4E2F-AD15-1FC8623258DF}" type="slidenum">
              <a:rPr lang="en-US" smtClean="0"/>
              <a:pPr/>
              <a:t>145</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
        <p:nvSpPr>
          <p:cNvPr id="10" name="Content Placeholder 2"/>
          <p:cNvSpPr txBox="1">
            <a:spLocks noGrp="1"/>
          </p:cNvSpPr>
          <p:nvPr>
            <p:ph idx="1"/>
          </p:nvPr>
        </p:nvSpPr>
        <p:spPr>
          <a:xfrm>
            <a:off x="457200" y="1196752"/>
            <a:ext cx="8229600" cy="480860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solidFill>
                  <a:srgbClr val="FF0000"/>
                </a:solidFill>
              </a:rPr>
              <a:t> </a:t>
            </a:r>
            <a:r>
              <a:rPr lang="en-US" sz="2200" dirty="0" err="1">
                <a:solidFill>
                  <a:srgbClr val="FF0000"/>
                </a:solidFill>
                <a:latin typeface="Times New Roman" panose="02020603050405020304" pitchFamily="18" charset="0"/>
                <a:cs typeface="Times New Roman" panose="02020603050405020304" pitchFamily="18" charset="0"/>
              </a:rPr>
              <a:t>Belady</a:t>
            </a:r>
            <a:r>
              <a:rPr lang="en-US" sz="2200" dirty="0">
                <a:solidFill>
                  <a:srgbClr val="FF0000"/>
                </a:solidFill>
                <a:latin typeface="Times New Roman" panose="02020603050405020304" pitchFamily="18" charset="0"/>
                <a:cs typeface="Times New Roman" panose="02020603050405020304" pitchFamily="18" charset="0"/>
              </a:rPr>
              <a:t> and Lehman Model</a:t>
            </a:r>
          </a:p>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a:p>
            <a:pPr marL="0" indent="0" algn="ctr">
              <a:buNone/>
            </a:pPr>
            <a:r>
              <a:rPr lang="en-US" sz="2200" b="1" dirty="0">
                <a:solidFill>
                  <a:schemeClr val="tx2"/>
                </a:solidFill>
                <a:latin typeface="Times New Roman" panose="02020603050405020304" pitchFamily="18" charset="0"/>
                <a:cs typeface="Times New Roman" panose="02020603050405020304" pitchFamily="18" charset="0"/>
              </a:rPr>
              <a:t>M = P + </a:t>
            </a:r>
            <a:r>
              <a:rPr lang="en-US" sz="2200" b="1" dirty="0" err="1">
                <a:solidFill>
                  <a:schemeClr val="tx2"/>
                </a:solidFill>
                <a:latin typeface="Times New Roman" panose="02020603050405020304" pitchFamily="18" charset="0"/>
                <a:cs typeface="Times New Roman" panose="02020603050405020304" pitchFamily="18" charset="0"/>
              </a:rPr>
              <a:t>Ke</a:t>
            </a:r>
            <a:r>
              <a:rPr lang="en-US" sz="2200" b="1" dirty="0">
                <a:solidFill>
                  <a:schemeClr val="tx2"/>
                </a:solidFill>
                <a:latin typeface="Times New Roman" panose="02020603050405020304" pitchFamily="18" charset="0"/>
                <a:cs typeface="Times New Roman" panose="02020603050405020304" pitchFamily="18" charset="0"/>
              </a:rPr>
              <a:t> </a:t>
            </a:r>
            <a:r>
              <a:rPr lang="en-US" sz="2200" b="1" baseline="30000" dirty="0">
                <a:solidFill>
                  <a:schemeClr val="tx2"/>
                </a:solidFill>
                <a:latin typeface="Times New Roman" panose="02020603050405020304" pitchFamily="18" charset="0"/>
                <a:cs typeface="Times New Roman" panose="02020603050405020304" pitchFamily="18" charset="0"/>
              </a:rPr>
              <a:t>(c-d)</a:t>
            </a:r>
          </a:p>
          <a:p>
            <a:pPr marL="0" indent="0" algn="ctr">
              <a:buNone/>
            </a:pPr>
            <a:endParaRPr lang="en-IN" sz="2200" dirty="0">
              <a:solidFill>
                <a:srgbClr val="0070C0"/>
              </a:solidFill>
              <a:latin typeface="Times New Roman" panose="02020603050405020304" pitchFamily="18" charset="0"/>
              <a:cs typeface="Times New Roman" panose="02020603050405020304" pitchFamily="18" charset="0"/>
            </a:endParaRPr>
          </a:p>
          <a:p>
            <a:pPr marL="0" indent="0">
              <a:buNone/>
            </a:pPr>
            <a:r>
              <a:rPr lang="en-US" sz="2200" dirty="0">
                <a:solidFill>
                  <a:schemeClr val="tx2"/>
                </a:solidFill>
                <a:latin typeface="Times New Roman" panose="02020603050405020304" pitchFamily="18" charset="0"/>
                <a:cs typeface="Times New Roman" panose="02020603050405020304" pitchFamily="18" charset="0"/>
              </a:rPr>
              <a:t>where</a:t>
            </a:r>
          </a:p>
          <a:p>
            <a:r>
              <a:rPr lang="en-US" sz="2200" dirty="0">
                <a:latin typeface="Times New Roman" panose="02020603050405020304" pitchFamily="18" charset="0"/>
                <a:cs typeface="Times New Roman" panose="02020603050405020304" pitchFamily="18" charset="0"/>
              </a:rPr>
              <a:t>M : Total effort expended</a:t>
            </a:r>
          </a:p>
          <a:p>
            <a:r>
              <a:rPr lang="en-US" sz="2200" dirty="0">
                <a:latin typeface="Times New Roman" panose="02020603050405020304" pitchFamily="18" charset="0"/>
                <a:cs typeface="Times New Roman" panose="02020603050405020304" pitchFamily="18" charset="0"/>
              </a:rPr>
              <a:t>P : Productive effort that involves analysis, design, coding, testing  and evaluation.</a:t>
            </a:r>
          </a:p>
          <a:p>
            <a:r>
              <a:rPr lang="en-US" sz="2200" dirty="0">
                <a:latin typeface="Times New Roman" panose="02020603050405020304" pitchFamily="18" charset="0"/>
                <a:cs typeface="Times New Roman" panose="02020603050405020304" pitchFamily="18" charset="0"/>
              </a:rPr>
              <a:t>K : An empirically determined constant.</a:t>
            </a:r>
          </a:p>
          <a:p>
            <a:r>
              <a:rPr lang="en-US" sz="2200" dirty="0">
                <a:latin typeface="Times New Roman" panose="02020603050405020304" pitchFamily="18" charset="0"/>
                <a:cs typeface="Times New Roman" panose="02020603050405020304" pitchFamily="18" charset="0"/>
              </a:rPr>
              <a:t>c : Complexity measure due to lack of good design and documentation.</a:t>
            </a:r>
          </a:p>
          <a:p>
            <a:r>
              <a:rPr lang="en-US" sz="2200" dirty="0">
                <a:latin typeface="Times New Roman" panose="02020603050405020304" pitchFamily="18" charset="0"/>
                <a:cs typeface="Times New Roman" panose="02020603050405020304" pitchFamily="18" charset="0"/>
              </a:rPr>
              <a:t>d : Degree to which maintenance team is familiar with the software.</a:t>
            </a:r>
          </a:p>
        </p:txBody>
      </p:sp>
      <p:pic>
        <p:nvPicPr>
          <p:cNvPr id="3" name="Picture 2" descr="A black and red logo&#10;&#10;Description automatically generated">
            <a:extLst>
              <a:ext uri="{FF2B5EF4-FFF2-40B4-BE49-F238E27FC236}">
                <a16:creationId xmlns:a16="http://schemas.microsoft.com/office/drawing/2014/main" id="{F1A5C9B0-278A-AC54-C1B4-5C67B4DE68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1740"/>
            <a:ext cx="78105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Example</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8B104F95-6864-47A4-A51F-58B56F2F0DC2}" type="datetime1">
              <a:rPr lang="en-IN" smtClean="0"/>
              <a:t>07-04-2025</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A87259C-A7BA-4E2F-AD15-1FC8623258DF}" type="slidenum">
              <a:rPr lang="en-US" smtClean="0"/>
              <a:pPr/>
              <a:t>146</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pic>
        <p:nvPicPr>
          <p:cNvPr id="11" name="Picture 2"/>
          <p:cNvPicPr>
            <a:picLocks noChangeAspect="1" noChangeArrowheads="1"/>
          </p:cNvPicPr>
          <p:nvPr/>
        </p:nvPicPr>
        <p:blipFill>
          <a:blip r:embed="rId4"/>
          <a:srcRect/>
          <a:stretch>
            <a:fillRect/>
          </a:stretch>
        </p:blipFill>
        <p:spPr bwMode="auto">
          <a:xfrm>
            <a:off x="0" y="1371600"/>
            <a:ext cx="9009265" cy="3657600"/>
          </a:xfrm>
          <a:prstGeom prst="rect">
            <a:avLst/>
          </a:prstGeom>
          <a:noFill/>
          <a:ln w="9525">
            <a:noFill/>
            <a:miter lim="800000"/>
            <a:headEnd/>
            <a:tailEnd/>
          </a:ln>
          <a:effectLst/>
        </p:spPr>
      </p:pic>
      <p:pic>
        <p:nvPicPr>
          <p:cNvPr id="3" name="Picture 2" descr="A black and red logo&#10;&#10;Description automatically generated">
            <a:extLst>
              <a:ext uri="{FF2B5EF4-FFF2-40B4-BE49-F238E27FC236}">
                <a16:creationId xmlns:a16="http://schemas.microsoft.com/office/drawing/2014/main" id="{F95F542A-F3BB-4031-E4A1-702028E6D1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5504805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68778" y="22763"/>
            <a:ext cx="78105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Example</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28418" y="84115"/>
            <a:ext cx="1181100" cy="817163"/>
          </a:xfrm>
          <a:prstGeom prst="rect">
            <a:avLst/>
          </a:prstGeom>
          <a:noFill/>
        </p:spPr>
      </p:pic>
      <p:sp>
        <p:nvSpPr>
          <p:cNvPr id="2" name="Date Placeholder 1"/>
          <p:cNvSpPr>
            <a:spLocks noGrp="1"/>
          </p:cNvSpPr>
          <p:nvPr>
            <p:ph type="dt" sz="half" idx="10"/>
          </p:nvPr>
        </p:nvSpPr>
        <p:spPr>
          <a:xfrm>
            <a:off x="485618" y="6378725"/>
            <a:ext cx="2133600" cy="365125"/>
          </a:xfrm>
        </p:spPr>
        <p:txBody>
          <a:bodyPr/>
          <a:lstStyle/>
          <a:p>
            <a:fld id="{BA46D582-B376-4745-807A-0D420CD31AC4}" type="datetime1">
              <a:rPr lang="en-IN" smtClean="0"/>
              <a:t>07-04-2025</a:t>
            </a:fld>
            <a:endParaRPr lang="en-US" dirty="0"/>
          </a:p>
        </p:txBody>
      </p:sp>
      <p:sp>
        <p:nvSpPr>
          <p:cNvPr id="6" name="Footer Placeholder 5"/>
          <p:cNvSpPr>
            <a:spLocks noGrp="1"/>
          </p:cNvSpPr>
          <p:nvPr>
            <p:ph type="ftr" sz="quarter" idx="11"/>
          </p:nvPr>
        </p:nvSpPr>
        <p:spPr>
          <a:xfrm>
            <a:off x="2009618" y="6378725"/>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7" name="Slide Number Placeholder 6"/>
          <p:cNvSpPr>
            <a:spLocks noGrp="1"/>
          </p:cNvSpPr>
          <p:nvPr>
            <p:ph type="sldNum" sz="quarter" idx="12"/>
          </p:nvPr>
        </p:nvSpPr>
        <p:spPr>
          <a:xfrm>
            <a:off x="6581618" y="6378725"/>
            <a:ext cx="2133600" cy="365125"/>
          </a:xfrm>
        </p:spPr>
        <p:txBody>
          <a:bodyPr/>
          <a:lstStyle/>
          <a:p>
            <a:fld id="{8A87259C-A7BA-4E2F-AD15-1FC8623258DF}" type="slidenum">
              <a:rPr lang="en-US" smtClean="0"/>
              <a:pPr/>
              <a:t>147</a:t>
            </a:fld>
            <a:endParaRPr lang="en-US" dirty="0"/>
          </a:p>
        </p:txBody>
      </p:sp>
      <p:pic>
        <p:nvPicPr>
          <p:cNvPr id="8" name="Picture 7" descr="Logo.jpg"/>
          <p:cNvPicPr>
            <a:picLocks noChangeAspect="1"/>
          </p:cNvPicPr>
          <p:nvPr/>
        </p:nvPicPr>
        <p:blipFill>
          <a:blip r:embed="rId3"/>
          <a:stretch>
            <a:fillRect/>
          </a:stretch>
        </p:blipFill>
        <p:spPr>
          <a:xfrm>
            <a:off x="28418" y="22375"/>
            <a:ext cx="1581150" cy="847725"/>
          </a:xfrm>
          <a:prstGeom prst="rect">
            <a:avLst/>
          </a:prstGeom>
        </p:spPr>
      </p:pic>
      <p:pic>
        <p:nvPicPr>
          <p:cNvPr id="10" name="Picture 2"/>
          <p:cNvPicPr>
            <a:picLocks noChangeAspect="1" noChangeArrowheads="1"/>
          </p:cNvPicPr>
          <p:nvPr/>
        </p:nvPicPr>
        <p:blipFill>
          <a:blip r:embed="rId4"/>
          <a:srcRect/>
          <a:stretch>
            <a:fillRect/>
          </a:stretch>
        </p:blipFill>
        <p:spPr bwMode="auto">
          <a:xfrm>
            <a:off x="28418" y="1012975"/>
            <a:ext cx="9144000" cy="4724400"/>
          </a:xfrm>
          <a:prstGeom prst="rect">
            <a:avLst/>
          </a:prstGeom>
          <a:noFill/>
          <a:ln w="9525">
            <a:noFill/>
            <a:miter lim="800000"/>
            <a:headEnd/>
            <a:tailEnd/>
          </a:ln>
          <a:effectLst/>
        </p:spPr>
      </p:pic>
      <p:pic>
        <p:nvPicPr>
          <p:cNvPr id="3" name="Picture 2" descr="A black and red logo&#10;&#10;Description automatically generated">
            <a:extLst>
              <a:ext uri="{FF2B5EF4-FFF2-40B4-BE49-F238E27FC236}">
                <a16:creationId xmlns:a16="http://schemas.microsoft.com/office/drawing/2014/main" id="{4E37CAEB-8B40-53E6-C892-3DDC85B53C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98833264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Cost of Maintenance</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B0820081-0207-4597-B09E-33F9D9B0F8A8}" type="datetime1">
              <a:rPr lang="en-IN" smtClean="0"/>
              <a:t>07-04-2025</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A87259C-A7BA-4E2F-AD15-1FC8623258DF}" type="slidenum">
              <a:rPr lang="en-US" smtClean="0"/>
              <a:pPr/>
              <a:t>148</a:t>
            </a:fld>
            <a:endParaRPr lang="en-US" dirty="0"/>
          </a:p>
        </p:txBody>
      </p:sp>
      <p:pic>
        <p:nvPicPr>
          <p:cNvPr id="11" name="Picture 10" descr="Logo.jpg"/>
          <p:cNvPicPr>
            <a:picLocks noChangeAspect="1"/>
          </p:cNvPicPr>
          <p:nvPr/>
        </p:nvPicPr>
        <p:blipFill>
          <a:blip r:embed="rId3"/>
          <a:stretch>
            <a:fillRect/>
          </a:stretch>
        </p:blipFill>
        <p:spPr>
          <a:xfrm>
            <a:off x="0" y="0"/>
            <a:ext cx="1581150" cy="847725"/>
          </a:xfrm>
          <a:prstGeom prst="rect">
            <a:avLst/>
          </a:prstGeom>
        </p:spPr>
      </p:pic>
      <mc:AlternateContent xmlns:mc="http://schemas.openxmlformats.org/markup-compatibility/2006" xmlns:a14="http://schemas.microsoft.com/office/drawing/2010/main">
        <mc:Choice Requires="a14">
          <p:sp>
            <p:nvSpPr>
              <p:cNvPr id="14" name="Content Placeholder 2"/>
              <p:cNvSpPr txBox="1">
                <a:spLocks/>
              </p:cNvSpPr>
              <p:nvPr/>
            </p:nvSpPr>
            <p:spPr>
              <a:xfrm>
                <a:off x="457200" y="1078125"/>
                <a:ext cx="8229600" cy="540564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solidFill>
                      <a:srgbClr val="FF0000"/>
                    </a:solidFill>
                    <a:latin typeface="Times New Roman" panose="02020603050405020304" pitchFamily="18" charset="0"/>
                    <a:cs typeface="Times New Roman" panose="02020603050405020304" pitchFamily="18" charset="0"/>
                  </a:rPr>
                  <a:t>Boehm Model</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Boehm used a quantity called Annual Change Traffic (ACT).</a:t>
                </a:r>
              </a:p>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“The fraction of a software product’s source instructions which undergo change during a year either through addition, deletion or modification”.</a:t>
                </a:r>
              </a:p>
              <a:p>
                <a:pPr marL="0" indent="0" algn="just">
                  <a:buNone/>
                </a:pPr>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IN" sz="2200" b="0" i="1" smtClean="0">
                          <a:solidFill>
                            <a:srgbClr val="FF0000"/>
                          </a:solidFill>
                          <a:latin typeface="Cambria Math" panose="02040503050406030204" pitchFamily="18" charset="0"/>
                        </a:rPr>
                        <m:t>𝐴𝑇𝐶</m:t>
                      </m:r>
                      <m:r>
                        <a:rPr lang="en-IN" sz="2200" b="0" i="1" smtClean="0">
                          <a:solidFill>
                            <a:srgbClr val="FF0000"/>
                          </a:solidFill>
                          <a:latin typeface="Cambria Math" panose="02040503050406030204" pitchFamily="18" charset="0"/>
                        </a:rPr>
                        <m:t>=</m:t>
                      </m:r>
                      <m:f>
                        <m:fPr>
                          <m:ctrlPr>
                            <a:rPr lang="en-IN" sz="2200" b="0" i="1" smtClean="0">
                              <a:solidFill>
                                <a:srgbClr val="FF0000"/>
                              </a:solidFill>
                              <a:latin typeface="Cambria Math" panose="02040503050406030204" pitchFamily="18" charset="0"/>
                            </a:rPr>
                          </m:ctrlPr>
                        </m:fPr>
                        <m:num>
                          <m:sSub>
                            <m:sSubPr>
                              <m:ctrlPr>
                                <a:rPr lang="en-IN" sz="2200" b="0" i="1" smtClean="0">
                                  <a:solidFill>
                                    <a:srgbClr val="FF0000"/>
                                  </a:solidFill>
                                  <a:latin typeface="Cambria Math" panose="02040503050406030204" pitchFamily="18" charset="0"/>
                                </a:rPr>
                              </m:ctrlPr>
                            </m:sSubPr>
                            <m:e>
                              <m:r>
                                <m:rPr>
                                  <m:nor/>
                                </m:rPr>
                                <a:rPr lang="en-US" sz="2200" dirty="0">
                                  <a:solidFill>
                                    <a:srgbClr val="FF0000"/>
                                  </a:solidFill>
                                  <a:latin typeface="Times New Roman" panose="02020603050405020304" pitchFamily="18" charset="0"/>
                                  <a:cs typeface="Times New Roman" panose="02020603050405020304" pitchFamily="18" charset="0"/>
                                </a:rPr>
                                <m:t>KLOC</m:t>
                              </m:r>
                              <m:r>
                                <m:rPr>
                                  <m:nor/>
                                </m:rPr>
                                <a:rPr lang="en-US" sz="2200" dirty="0">
                                  <a:solidFill>
                                    <a:srgbClr val="FF0000"/>
                                  </a:solidFill>
                                  <a:latin typeface="Times New Roman" panose="02020603050405020304" pitchFamily="18" charset="0"/>
                                  <a:cs typeface="Times New Roman" panose="02020603050405020304" pitchFamily="18" charset="0"/>
                                </a:rPr>
                                <m:t> </m:t>
                              </m:r>
                            </m:e>
                            <m:sub>
                              <m:r>
                                <a:rPr lang="en-IN" sz="2200" b="0" i="1" smtClean="0">
                                  <a:solidFill>
                                    <a:srgbClr val="FF0000"/>
                                  </a:solidFill>
                                  <a:latin typeface="Cambria Math" panose="02040503050406030204" pitchFamily="18" charset="0"/>
                                </a:rPr>
                                <m:t>𝑎𝑑𝑑𝑒𝑑</m:t>
                              </m:r>
                            </m:sub>
                          </m:sSub>
                          <m:r>
                            <a:rPr lang="en-IN" sz="2200" b="0" i="1" smtClean="0">
                              <a:solidFill>
                                <a:srgbClr val="FF0000"/>
                              </a:solidFill>
                              <a:latin typeface="Cambria Math" panose="02040503050406030204" pitchFamily="18" charset="0"/>
                            </a:rPr>
                            <m:t>+</m:t>
                          </m:r>
                          <m:sSub>
                            <m:sSubPr>
                              <m:ctrlPr>
                                <a:rPr lang="en-IN" sz="2200" b="0" i="1" smtClean="0">
                                  <a:solidFill>
                                    <a:srgbClr val="FF0000"/>
                                  </a:solidFill>
                                  <a:latin typeface="Cambria Math" panose="02040503050406030204" pitchFamily="18" charset="0"/>
                                </a:rPr>
                              </m:ctrlPr>
                            </m:sSubPr>
                            <m:e>
                              <m:r>
                                <m:rPr>
                                  <m:nor/>
                                </m:rPr>
                                <a:rPr lang="en-US" sz="2200" dirty="0">
                                  <a:solidFill>
                                    <a:srgbClr val="FF0000"/>
                                  </a:solidFill>
                                  <a:latin typeface="Times New Roman" panose="02020603050405020304" pitchFamily="18" charset="0"/>
                                  <a:cs typeface="Times New Roman" panose="02020603050405020304" pitchFamily="18" charset="0"/>
                                </a:rPr>
                                <m:t>KLOC</m:t>
                              </m:r>
                              <m:r>
                                <m:rPr>
                                  <m:nor/>
                                </m:rPr>
                                <a:rPr lang="en-US" sz="2200" dirty="0">
                                  <a:solidFill>
                                    <a:srgbClr val="FF0000"/>
                                  </a:solidFill>
                                  <a:latin typeface="Times New Roman" panose="02020603050405020304" pitchFamily="18" charset="0"/>
                                  <a:cs typeface="Times New Roman" panose="02020603050405020304" pitchFamily="18" charset="0"/>
                                </a:rPr>
                                <m:t> </m:t>
                              </m:r>
                            </m:e>
                            <m:sub>
                              <m:r>
                                <a:rPr lang="en-IN" sz="2200" b="0" i="1" smtClean="0">
                                  <a:solidFill>
                                    <a:srgbClr val="FF0000"/>
                                  </a:solidFill>
                                  <a:latin typeface="Cambria Math" panose="02040503050406030204" pitchFamily="18" charset="0"/>
                                </a:rPr>
                                <m:t>𝑑𝑒𝑙𝑒𝑡𝑒𝑑</m:t>
                              </m:r>
                            </m:sub>
                          </m:sSub>
                        </m:num>
                        <m:den>
                          <m:sSub>
                            <m:sSubPr>
                              <m:ctrlPr>
                                <a:rPr lang="en-IN" sz="2200" b="0" i="1" smtClean="0">
                                  <a:solidFill>
                                    <a:srgbClr val="FF0000"/>
                                  </a:solidFill>
                                  <a:latin typeface="Cambria Math" panose="02040503050406030204" pitchFamily="18" charset="0"/>
                                </a:rPr>
                              </m:ctrlPr>
                            </m:sSubPr>
                            <m:e>
                              <m:r>
                                <m:rPr>
                                  <m:nor/>
                                </m:rPr>
                                <a:rPr lang="en-US" sz="2200" dirty="0">
                                  <a:solidFill>
                                    <a:srgbClr val="FF0000"/>
                                  </a:solidFill>
                                  <a:latin typeface="Times New Roman" panose="02020603050405020304" pitchFamily="18" charset="0"/>
                                  <a:cs typeface="Times New Roman" panose="02020603050405020304" pitchFamily="18" charset="0"/>
                                </a:rPr>
                                <m:t>KLOC</m:t>
                              </m:r>
                              <m:r>
                                <m:rPr>
                                  <m:nor/>
                                </m:rPr>
                                <a:rPr lang="en-US" sz="2200" dirty="0">
                                  <a:solidFill>
                                    <a:srgbClr val="FF0000"/>
                                  </a:solidFill>
                                  <a:latin typeface="Times New Roman" panose="02020603050405020304" pitchFamily="18" charset="0"/>
                                  <a:cs typeface="Times New Roman" panose="02020603050405020304" pitchFamily="18" charset="0"/>
                                </a:rPr>
                                <m:t> </m:t>
                              </m:r>
                            </m:e>
                            <m:sub>
                              <m:r>
                                <a:rPr lang="en-IN" sz="2200" b="0" i="1" smtClean="0">
                                  <a:solidFill>
                                    <a:srgbClr val="FF0000"/>
                                  </a:solidFill>
                                  <a:latin typeface="Cambria Math" panose="02040503050406030204" pitchFamily="18" charset="0"/>
                                </a:rPr>
                                <m:t>𝑡𝑜𝑡𝑎𝑙</m:t>
                              </m:r>
                            </m:sub>
                          </m:sSub>
                        </m:den>
                      </m:f>
                    </m:oMath>
                  </m:oMathPara>
                </a14:m>
                <a:endParaRPr lang="en-US" sz="2200" dirty="0">
                  <a:solidFill>
                    <a:schemeClr val="tx1"/>
                  </a:solidFill>
                  <a:latin typeface="Times New Roman" panose="02020603050405020304" pitchFamily="18" charset="0"/>
                  <a:cs typeface="Times New Roman" panose="02020603050405020304" pitchFamily="18" charset="0"/>
                </a:endParaRPr>
              </a:p>
              <a:p>
                <a:pPr marL="0" indent="0" algn="ctr">
                  <a:buNone/>
                </a:pPr>
                <a:r>
                  <a:rPr lang="en-IN" sz="2200" b="1" i="1">
                    <a:solidFill>
                      <a:schemeClr val="tx2"/>
                    </a:solidFill>
                    <a:latin typeface="Times New Roman" panose="02020603050405020304" pitchFamily="18" charset="0"/>
                    <a:cs typeface="Times New Roman" panose="02020603050405020304" pitchFamily="18" charset="0"/>
                  </a:rPr>
                  <a:t>AME </a:t>
                </a:r>
                <a:r>
                  <a:rPr lang="en-IN" sz="2200" b="1" i="1" dirty="0">
                    <a:solidFill>
                      <a:schemeClr val="tx2"/>
                    </a:solidFill>
                    <a:latin typeface="Times New Roman" panose="02020603050405020304" pitchFamily="18" charset="0"/>
                    <a:cs typeface="Times New Roman" panose="02020603050405020304" pitchFamily="18" charset="0"/>
                  </a:rPr>
                  <a:t>= ACT x SDE</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Where, SDE : Software development effort in person months</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ACT : Annual change Traffic</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EAF : Effort Adjustment Factor</a:t>
                </a:r>
              </a:p>
              <a:p>
                <a:pPr marL="0" indent="0">
                  <a:buNone/>
                </a:pPr>
                <a:r>
                  <a:rPr lang="en-US" sz="2200" dirty="0">
                    <a:latin typeface="Times New Roman" panose="02020603050405020304" pitchFamily="18" charset="0"/>
                    <a:cs typeface="Times New Roman" panose="02020603050405020304" pitchFamily="18" charset="0"/>
                  </a:rPr>
                  <a:t>AME: Annual Maintenance Effort</a:t>
                </a:r>
                <a:endParaRPr lang="en-US" sz="2200"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sz="2200" b="1" i="1" dirty="0">
                    <a:solidFill>
                      <a:schemeClr val="tx2"/>
                    </a:solidFill>
                    <a:latin typeface="Times New Roman" panose="02020603050405020304" pitchFamily="18" charset="0"/>
                    <a:cs typeface="Times New Roman" panose="02020603050405020304" pitchFamily="18" charset="0"/>
                  </a:rPr>
                  <a:t>AME = ACT * SDE * EAF</a:t>
                </a:r>
              </a:p>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457200" y="1078125"/>
                <a:ext cx="8229600" cy="5405648"/>
              </a:xfrm>
              <a:prstGeom prst="rect">
                <a:avLst/>
              </a:prstGeom>
              <a:blipFill>
                <a:blip r:embed="rId4"/>
                <a:stretch>
                  <a:fillRect l="-963" t="-789" r="-963"/>
                </a:stretch>
              </a:blipFill>
            </p:spPr>
            <p:txBody>
              <a:bodyPr/>
              <a:lstStyle/>
              <a:p>
                <a:r>
                  <a:rPr lang="en-IN">
                    <a:noFill/>
                  </a:rPr>
                  <a:t> </a:t>
                </a:r>
              </a:p>
            </p:txBody>
          </p:sp>
        </mc:Fallback>
      </mc:AlternateContent>
      <p:pic>
        <p:nvPicPr>
          <p:cNvPr id="3" name="Picture 2" descr="A black and red logo&#10;&#10;Description automatically generated">
            <a:extLst>
              <a:ext uri="{FF2B5EF4-FFF2-40B4-BE49-F238E27FC236}">
                <a16:creationId xmlns:a16="http://schemas.microsoft.com/office/drawing/2014/main" id="{1D953A4A-5885-B530-2B79-CD37D56DA9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549010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Example</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A61C2A4C-B495-40B4-922C-55825C8604C2}" type="datetime1">
              <a:rPr lang="en-IN" smtClean="0"/>
              <a:t>07-04-2025</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A87259C-A7BA-4E2F-AD15-1FC8623258DF}" type="slidenum">
              <a:rPr lang="en-US" smtClean="0"/>
              <a:pPr/>
              <a:t>149</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pic>
        <p:nvPicPr>
          <p:cNvPr id="9" name="Picture 2"/>
          <p:cNvPicPr>
            <a:picLocks noChangeAspect="1" noChangeArrowheads="1"/>
          </p:cNvPicPr>
          <p:nvPr/>
        </p:nvPicPr>
        <p:blipFill>
          <a:blip r:embed="rId4"/>
          <a:srcRect/>
          <a:stretch>
            <a:fillRect/>
          </a:stretch>
        </p:blipFill>
        <p:spPr bwMode="auto">
          <a:xfrm>
            <a:off x="381000" y="1412776"/>
            <a:ext cx="8610600" cy="2590800"/>
          </a:xfrm>
          <a:prstGeom prst="rect">
            <a:avLst/>
          </a:prstGeom>
          <a:noFill/>
          <a:ln w="9525">
            <a:noFill/>
            <a:miter lim="800000"/>
            <a:headEnd/>
            <a:tailEnd/>
          </a:ln>
          <a:effectLst/>
        </p:spPr>
      </p:pic>
      <p:pic>
        <p:nvPicPr>
          <p:cNvPr id="3" name="Picture 2" descr="A black and red logo&#10;&#10;Description automatically generated">
            <a:extLst>
              <a:ext uri="{FF2B5EF4-FFF2-40B4-BE49-F238E27FC236}">
                <a16:creationId xmlns:a16="http://schemas.microsoft.com/office/drawing/2014/main" id="{43BB34DE-3623-1245-C305-B637EC014F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21688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719417F-C8A4-408C-ABE8-01153A6027D5}"/>
              </a:ext>
            </a:extLst>
          </p:cNvPr>
          <p:cNvSpPr txBox="1">
            <a:spLocks noGrp="1"/>
          </p:cNvSpPr>
          <p:nvPr>
            <p:ph type="title"/>
          </p:nvPr>
        </p:nvSpPr>
        <p:spPr>
          <a:xfrm>
            <a:off x="1447800" y="0"/>
            <a:ext cx="7696200" cy="714375"/>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dirty="0">
                <a:sym typeface="Arial" charset="0"/>
              </a:rPr>
              <a:t>Program Educational Objectives</a:t>
            </a:r>
          </a:p>
        </p:txBody>
      </p:sp>
      <p:sp>
        <p:nvSpPr>
          <p:cNvPr id="51205" name="Footer Placeholder 4">
            <a:extLst>
              <a:ext uri="{FF2B5EF4-FFF2-40B4-BE49-F238E27FC236}">
                <a16:creationId xmlns:a16="http://schemas.microsoft.com/office/drawing/2014/main" id="{E06A0733-3464-4B1A-8891-1F50800773C0}"/>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Renu  Devi          ACSE0603 Software Engineering                          Unit V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1206" name="Slide Number Placeholder 8">
            <a:extLst>
              <a:ext uri="{FF2B5EF4-FFF2-40B4-BE49-F238E27FC236}">
                <a16:creationId xmlns:a16="http://schemas.microsoft.com/office/drawing/2014/main" id="{4F201249-2C63-4BA2-81F9-CAB8A91173A3}"/>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1207" name="Date Placeholder 7">
            <a:extLst>
              <a:ext uri="{FF2B5EF4-FFF2-40B4-BE49-F238E27FC236}">
                <a16:creationId xmlns:a16="http://schemas.microsoft.com/office/drawing/2014/main" id="{A41018FE-3E90-4314-9132-DA54949E7A2B}"/>
              </a:ext>
            </a:extLst>
          </p:cNvPr>
          <p:cNvSpPr>
            <a:spLocks noGrp="1"/>
          </p:cNvSpPr>
          <p:nvPr>
            <p:ph type="dt" sz="quarter" idx="11"/>
          </p:nvPr>
        </p:nvSpPr>
        <p:spPr>
          <a:xfrm>
            <a:off x="-228600" y="6356350"/>
            <a:ext cx="3276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9FAD3A82-8812-4107-9A8D-321A18609094}" type="datetime1">
              <a:rPr lang="en-IN" altLang="en-US" sz="1200" smtClean="0">
                <a:solidFill>
                  <a:srgbClr val="888888"/>
                </a:solidFill>
                <a:latin typeface="Calibri" panose="020F0502020204030204" pitchFamily="34" charset="0"/>
                <a:sym typeface="Calibri" panose="020F0502020204030204" pitchFamily="34" charset="0"/>
              </a:rPr>
              <a:t>07-04-2025</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9" name="Rectangle 5"/>
          <p:cNvSpPr>
            <a:spLocks noChangeArrowheads="1"/>
          </p:cNvSpPr>
          <p:nvPr/>
        </p:nvSpPr>
        <p:spPr bwMode="auto">
          <a:xfrm>
            <a:off x="668948" y="1052140"/>
            <a:ext cx="7786742" cy="723275"/>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sz="2200" b="1" dirty="0">
                <a:latin typeface="Times New Roman" panose="02020603050405020304" pitchFamily="18" charset="0"/>
                <a:cs typeface="Times New Roman" panose="02020603050405020304" pitchFamily="18" charset="0"/>
              </a:rPr>
              <a:t>Program Educational Objective and Course Outcomes Mapping </a:t>
            </a:r>
            <a:endParaRPr kumimoji="0" 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546608724"/>
              </p:ext>
            </p:extLst>
          </p:nvPr>
        </p:nvGraphicFramePr>
        <p:xfrm>
          <a:off x="1071538" y="2000240"/>
          <a:ext cx="6929485" cy="2766143"/>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PEO1</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PEO2</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PEO3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PEO4</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CO1</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1</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48564">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CO2</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IN" sz="2200" dirty="0">
                          <a:latin typeface="Times New Roman" panose="02020603050405020304" pitchFamily="18" charset="0"/>
                          <a:ea typeface="Calibri"/>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CO4</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CO5</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1"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 High               	*2= Medium		*1=Low</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85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linds(horizontal)">
                                      <p:cBhvr>
                                        <p:cTn id="1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90244" y="31260"/>
            <a:ext cx="78105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Example</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E663E440-4F8A-48BB-97BC-911795F9797C}" type="datetime1">
              <a:rPr lang="en-IN" smtClean="0"/>
              <a:t>07-04-2025</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A87259C-A7BA-4E2F-AD15-1FC8623258DF}" type="slidenum">
              <a:rPr lang="en-US" smtClean="0"/>
              <a:pPr/>
              <a:t>150</a:t>
            </a:fld>
            <a:endParaRPr lang="en-US" dirty="0"/>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10" name="Picture 2"/>
          <p:cNvPicPr>
            <a:picLocks noChangeAspect="1" noChangeArrowheads="1"/>
          </p:cNvPicPr>
          <p:nvPr/>
        </p:nvPicPr>
        <p:blipFill>
          <a:blip r:embed="rId4"/>
          <a:srcRect/>
          <a:stretch>
            <a:fillRect/>
          </a:stretch>
        </p:blipFill>
        <p:spPr bwMode="auto">
          <a:xfrm>
            <a:off x="0" y="1174750"/>
            <a:ext cx="9144000" cy="5181600"/>
          </a:xfrm>
          <a:prstGeom prst="rect">
            <a:avLst/>
          </a:prstGeom>
          <a:noFill/>
          <a:ln w="9525">
            <a:noFill/>
            <a:miter lim="800000"/>
            <a:headEnd/>
            <a:tailEnd/>
          </a:ln>
          <a:effectLst/>
        </p:spPr>
      </p:pic>
      <p:pic>
        <p:nvPicPr>
          <p:cNvPr id="3" name="Picture 2" descr="A black and red logo&#10;&#10;Description automatically generated">
            <a:extLst>
              <a:ext uri="{FF2B5EF4-FFF2-40B4-BE49-F238E27FC236}">
                <a16:creationId xmlns:a16="http://schemas.microsoft.com/office/drawing/2014/main" id="{9FE1925C-24F8-3E66-2A13-C35A72CB7C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07153083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674" y="1277061"/>
            <a:ext cx="8229600" cy="5059363"/>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Maintenance is needed for:-</a:t>
            </a:r>
          </a:p>
          <a:p>
            <a:pPr marL="0" indent="0" algn="just">
              <a:buNone/>
            </a:pP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Correct errors.</a:t>
            </a:r>
          </a:p>
          <a:p>
            <a:r>
              <a:rPr lang="en-US" sz="2200" dirty="0">
                <a:latin typeface="Times New Roman" panose="02020603050405020304" pitchFamily="18" charset="0"/>
                <a:cs typeface="Times New Roman" panose="02020603050405020304" pitchFamily="18" charset="0"/>
              </a:rPr>
              <a:t>Change in user requirement with time.</a:t>
            </a:r>
          </a:p>
          <a:p>
            <a:r>
              <a:rPr lang="en-US" sz="2200" dirty="0">
                <a:latin typeface="Times New Roman" panose="02020603050405020304" pitchFamily="18" charset="0"/>
                <a:cs typeface="Times New Roman" panose="02020603050405020304" pitchFamily="18" charset="0"/>
              </a:rPr>
              <a:t>Changing hardware/software environment.</a:t>
            </a:r>
          </a:p>
          <a:p>
            <a:r>
              <a:rPr lang="en-US" sz="2200" dirty="0">
                <a:latin typeface="Times New Roman" panose="02020603050405020304" pitchFamily="18" charset="0"/>
                <a:cs typeface="Times New Roman" panose="02020603050405020304" pitchFamily="18" charset="0"/>
              </a:rPr>
              <a:t>To improve system efficiency</a:t>
            </a:r>
          </a:p>
          <a:p>
            <a:r>
              <a:rPr lang="en-US" sz="2200" dirty="0">
                <a:latin typeface="Times New Roman" panose="02020603050405020304" pitchFamily="18" charset="0"/>
                <a:cs typeface="Times New Roman" panose="02020603050405020304" pitchFamily="18" charset="0"/>
              </a:rPr>
              <a:t>To optimize the code to run faster</a:t>
            </a:r>
          </a:p>
          <a:p>
            <a:r>
              <a:rPr lang="en-US" sz="2200" dirty="0">
                <a:latin typeface="Times New Roman" panose="02020603050405020304" pitchFamily="18" charset="0"/>
                <a:cs typeface="Times New Roman" panose="02020603050405020304" pitchFamily="18" charset="0"/>
              </a:rPr>
              <a:t>To modify the components</a:t>
            </a:r>
          </a:p>
          <a:p>
            <a:r>
              <a:rPr lang="en-US" sz="2200" dirty="0">
                <a:latin typeface="Times New Roman" panose="02020603050405020304" pitchFamily="18" charset="0"/>
                <a:cs typeface="Times New Roman" panose="02020603050405020304" pitchFamily="18" charset="0"/>
              </a:rPr>
              <a:t>To eliminate any unwanted side effects.</a:t>
            </a:r>
          </a:p>
          <a:p>
            <a:r>
              <a:rPr lang="en-US" sz="2200" dirty="0">
                <a:latin typeface="Times New Roman" panose="02020603050405020304" pitchFamily="18" charset="0"/>
                <a:cs typeface="Times New Roman" panose="02020603050405020304" pitchFamily="18" charset="0"/>
              </a:rPr>
              <a:t>Thus, the maintenance is needed to ensure that the system continues to satisfy user requirements</a:t>
            </a:r>
            <a:r>
              <a:rPr lang="en-US" sz="1800" dirty="0">
                <a:latin typeface="Times New Roman" panose="02020603050405020304" pitchFamily="18" charset="0"/>
                <a:cs typeface="Times New Roman" panose="02020603050405020304" pitchFamily="18" charset="0"/>
              </a:rPr>
              <a:t>.</a:t>
            </a:r>
          </a:p>
          <a:p>
            <a:pPr marL="0" indent="0">
              <a:buNone/>
            </a:pPr>
            <a:br>
              <a:rPr lang="en-US" sz="2200" dirty="0">
                <a:latin typeface="Calibri (Body)"/>
              </a:rPr>
            </a:br>
            <a:endParaRPr lang="en-US" sz="2200" dirty="0">
              <a:latin typeface="Calibri (Body)"/>
            </a:endParaRPr>
          </a:p>
        </p:txBody>
      </p:sp>
      <p:sp>
        <p:nvSpPr>
          <p:cNvPr id="5"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Need of Maintenance (CO5)</a:t>
            </a:r>
          </a:p>
        </p:txBody>
      </p:sp>
      <p:pic>
        <p:nvPicPr>
          <p:cNvPr id="6"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7" name="Date Placeholder 6"/>
          <p:cNvSpPr>
            <a:spLocks noGrp="1"/>
          </p:cNvSpPr>
          <p:nvPr>
            <p:ph type="dt" sz="half" idx="10"/>
          </p:nvPr>
        </p:nvSpPr>
        <p:spPr/>
        <p:txBody>
          <a:bodyPr/>
          <a:lstStyle/>
          <a:p>
            <a:fld id="{8FE62235-0D47-4CC2-BF23-14A955749975}" type="datetime1">
              <a:rPr lang="en-IN" smtClean="0"/>
              <a:t>07-04-2025</a:t>
            </a:fld>
            <a:endParaRPr lang="en-US" dirty="0"/>
          </a:p>
        </p:txBody>
      </p:sp>
      <p:sp>
        <p:nvSpPr>
          <p:cNvPr id="8" name="Slide Number Placeholder 7"/>
          <p:cNvSpPr>
            <a:spLocks noGrp="1"/>
          </p:cNvSpPr>
          <p:nvPr>
            <p:ph type="sldNum" sz="quarter" idx="12"/>
          </p:nvPr>
        </p:nvSpPr>
        <p:spPr/>
        <p:txBody>
          <a:bodyPr/>
          <a:lstStyle/>
          <a:p>
            <a:fld id="{18F9ED7C-125C-4F48-91B7-9528945E4606}" type="slidenum">
              <a:rPr lang="en-US" smtClean="0"/>
              <a:pPr/>
              <a:t>151</a:t>
            </a:fld>
            <a:endParaRPr lang="en-US" dirty="0"/>
          </a:p>
        </p:txBody>
      </p:sp>
      <p:sp>
        <p:nvSpPr>
          <p:cNvPr id="9" name="Footer Placeholder 8"/>
          <p:cNvSpPr>
            <a:spLocks noGrp="1"/>
          </p:cNvSpPr>
          <p:nvPr>
            <p:ph type="ftr" sz="quarter" idx="11"/>
          </p:nvPr>
        </p:nvSpPr>
        <p:spPr>
          <a:xfrm>
            <a:off x="2057400" y="6400801"/>
            <a:ext cx="5181600" cy="228600"/>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pic>
        <p:nvPicPr>
          <p:cNvPr id="10" name="Picture 9"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DB2B5857-D7DD-E4FC-0A80-68C75AD035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59598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14400"/>
            <a:ext cx="8784976" cy="5411388"/>
          </a:xfrm>
        </p:spPr>
        <p:txBody>
          <a:bodyPr>
            <a:noAutofit/>
          </a:bodyPr>
          <a:lstStyle/>
          <a:p>
            <a:pPr marL="514350" indent="-514350">
              <a:buFont typeface="+mj-lt"/>
              <a:buAutoNum type="arabicPeriod"/>
            </a:pPr>
            <a:r>
              <a:rPr lang="en-US" sz="1600" b="1" dirty="0">
                <a:latin typeface="Times New Roman" panose="02020603050405020304" pitchFamily="18" charset="0"/>
                <a:cs typeface="Times New Roman" panose="02020603050405020304" pitchFamily="18" charset="0"/>
              </a:rPr>
              <a:t>____ are the useful estimators for language-independent, early life cycle estimates.</a:t>
            </a:r>
            <a:endParaRPr lang="en-US" sz="1600" dirty="0">
              <a:latin typeface="Times New Roman" panose="02020603050405020304" pitchFamily="18" charset="0"/>
              <a:cs typeface="Times New Roman" panose="02020603050405020304" pitchFamily="18" charset="0"/>
            </a:endParaRPr>
          </a:p>
          <a:p>
            <a:pPr marL="1314450" lvl="2" indent="-514350">
              <a:buFont typeface="+mj-lt"/>
              <a:buAutoNum type="alphaUcPeriod"/>
            </a:pPr>
            <a:r>
              <a:rPr lang="en-US" sz="1600" dirty="0">
                <a:latin typeface="Times New Roman" panose="02020603050405020304" pitchFamily="18" charset="0"/>
                <a:cs typeface="Times New Roman" panose="02020603050405020304" pitchFamily="18" charset="0"/>
              </a:rPr>
              <a:t>Universal language points (ULP)</a:t>
            </a:r>
          </a:p>
          <a:p>
            <a:pPr marL="1314450" lvl="2" indent="-514350">
              <a:buFont typeface="+mj-lt"/>
              <a:buAutoNum type="alphaUcPeriod"/>
            </a:pPr>
            <a:r>
              <a:rPr lang="en-US" sz="1600" b="1" dirty="0">
                <a:latin typeface="Times New Roman" panose="02020603050405020304" pitchFamily="18" charset="0"/>
                <a:cs typeface="Times New Roman" panose="02020603050405020304" pitchFamily="18" charset="0"/>
              </a:rPr>
              <a:t>Universal functions points (UFP)</a:t>
            </a:r>
          </a:p>
          <a:p>
            <a:pPr marL="1314450" lvl="2" indent="-514350">
              <a:buFont typeface="+mj-lt"/>
              <a:buAutoNum type="alphaUcPeriod"/>
            </a:pPr>
            <a:r>
              <a:rPr lang="en-US" sz="1600" dirty="0">
                <a:latin typeface="Times New Roman" panose="02020603050405020304" pitchFamily="18" charset="0"/>
                <a:cs typeface="Times New Roman" panose="02020603050405020304" pitchFamily="18" charset="0"/>
              </a:rPr>
              <a:t>Function points (FP)</a:t>
            </a:r>
          </a:p>
          <a:p>
            <a:pPr marL="1314450" lvl="2" indent="-514350">
              <a:buFont typeface="+mj-lt"/>
              <a:buAutoNum type="alphaUcPeriod"/>
            </a:pPr>
            <a:r>
              <a:rPr lang="en-US" sz="1600" dirty="0">
                <a:latin typeface="Times New Roman" panose="02020603050405020304" pitchFamily="18" charset="0"/>
                <a:cs typeface="Times New Roman" panose="02020603050405020304" pitchFamily="18" charset="0"/>
              </a:rPr>
              <a:t>All of the above</a:t>
            </a:r>
          </a:p>
          <a:p>
            <a:pPr>
              <a:buFont typeface="+mj-lt"/>
              <a:buAutoNum type="arabicPeriod"/>
            </a:pPr>
            <a:r>
              <a:rPr lang="en-US" sz="1600" b="1" dirty="0">
                <a:latin typeface="Times New Roman" panose="02020603050405020304" pitchFamily="18" charset="0"/>
                <a:cs typeface="Times New Roman" panose="02020603050405020304" pitchFamily="18" charset="0"/>
              </a:rPr>
              <a:t>What is forward engineering?</a:t>
            </a:r>
            <a:endParaRPr lang="en-US" sz="1600" dirty="0">
              <a:latin typeface="Times New Roman" panose="02020603050405020304" pitchFamily="18" charset="0"/>
              <a:cs typeface="Times New Roman" panose="02020603050405020304" pitchFamily="18" charset="0"/>
            </a:endParaRPr>
          </a:p>
          <a:p>
            <a:pPr lvl="2">
              <a:buFont typeface="+mj-lt"/>
              <a:buAutoNum type="alphaUcPeriod"/>
            </a:pPr>
            <a:r>
              <a:rPr lang="en-US" sz="1600" b="1" dirty="0">
                <a:latin typeface="Times New Roman" panose="02020603050405020304" pitchFamily="18" charset="0"/>
                <a:cs typeface="Times New Roman" panose="02020603050405020304" pitchFamily="18" charset="0"/>
              </a:rPr>
              <a:t>Forward engineering is the automation of one engineering artifact from another</a:t>
            </a:r>
          </a:p>
          <a:p>
            <a:pPr lvl="2">
              <a:buFont typeface="+mj-lt"/>
              <a:buAutoNum type="alphaUcPeriod"/>
            </a:pPr>
            <a:r>
              <a:rPr lang="en-US" sz="1600" dirty="0">
                <a:latin typeface="Times New Roman" panose="02020603050405020304" pitchFamily="18" charset="0"/>
                <a:cs typeface="Times New Roman" panose="02020603050405020304" pitchFamily="18" charset="0"/>
              </a:rPr>
              <a:t>Forward engineering is the term used to describe the key capability of environments that supports iterative environment</a:t>
            </a:r>
          </a:p>
          <a:p>
            <a:pPr lvl="2">
              <a:buFont typeface="+mj-lt"/>
              <a:buAutoNum type="alphaUcPeriod"/>
            </a:pPr>
            <a:r>
              <a:rPr lang="en-US" sz="1600" dirty="0">
                <a:latin typeface="Times New Roman" panose="02020603050405020304" pitchFamily="18" charset="0"/>
                <a:cs typeface="Times New Roman" panose="02020603050405020304" pitchFamily="18" charset="0"/>
              </a:rPr>
              <a:t>Round trip engineering is a type of engineering which forwards the process of production</a:t>
            </a:r>
          </a:p>
          <a:p>
            <a:pPr lvl="2">
              <a:buFont typeface="+mj-lt"/>
              <a:buAutoNum type="alphaUcPeriod"/>
            </a:pPr>
            <a:r>
              <a:rPr lang="en-US" sz="1600" dirty="0">
                <a:latin typeface="Times New Roman" panose="02020603050405020304" pitchFamily="18" charset="0"/>
                <a:cs typeface="Times New Roman" panose="02020603050405020304" pitchFamily="18" charset="0"/>
              </a:rPr>
              <a:t>None of the above</a:t>
            </a:r>
          </a:p>
          <a:p>
            <a:pPr>
              <a:buFont typeface="+mj-lt"/>
              <a:buAutoNum type="arabicPeriod"/>
            </a:pPr>
            <a:r>
              <a:rPr lang="en-US" sz="1600" b="1" dirty="0">
                <a:latin typeface="Times New Roman" panose="02020603050405020304" pitchFamily="18" charset="0"/>
                <a:cs typeface="Times New Roman" panose="02020603050405020304" pitchFamily="18" charset="0"/>
              </a:rPr>
              <a:t>What is reverse engineering?</a:t>
            </a:r>
            <a:endParaRPr lang="en-US" sz="1600" dirty="0">
              <a:latin typeface="Times New Roman" panose="02020603050405020304" pitchFamily="18" charset="0"/>
              <a:cs typeface="Times New Roman" panose="02020603050405020304" pitchFamily="18" charset="0"/>
            </a:endParaRPr>
          </a:p>
          <a:p>
            <a:pPr lvl="1">
              <a:buFont typeface="+mj-lt"/>
              <a:buAutoNum type="alphaUcPeriod"/>
            </a:pPr>
            <a:r>
              <a:rPr lang="en-US" sz="1600" dirty="0">
                <a:latin typeface="Times New Roman" panose="02020603050405020304" pitchFamily="18" charset="0"/>
                <a:cs typeface="Times New Roman" panose="02020603050405020304" pitchFamily="18" charset="0"/>
              </a:rPr>
              <a:t>Reverse engineering is the automation of one engineering artifact from another</a:t>
            </a:r>
          </a:p>
          <a:p>
            <a:pPr lvl="1">
              <a:buFont typeface="+mj-lt"/>
              <a:buAutoNum type="alphaUcPeriod"/>
            </a:pPr>
            <a:r>
              <a:rPr lang="en-US" sz="1600" dirty="0">
                <a:latin typeface="Times New Roman" panose="02020603050405020304" pitchFamily="18" charset="0"/>
                <a:cs typeface="Times New Roman" panose="02020603050405020304" pitchFamily="18" charset="0"/>
              </a:rPr>
              <a:t>Reverse engineering is the term used to describe the key capability of environments that supports iterative environment</a:t>
            </a:r>
          </a:p>
          <a:p>
            <a:pPr lvl="1">
              <a:buFont typeface="+mj-lt"/>
              <a:buAutoNum type="alphaUcPeriod"/>
            </a:pPr>
            <a:r>
              <a:rPr lang="en-US" sz="1600" dirty="0">
                <a:latin typeface="Times New Roman" panose="02020603050405020304" pitchFamily="18" charset="0"/>
                <a:cs typeface="Times New Roman" panose="02020603050405020304" pitchFamily="18" charset="0"/>
              </a:rPr>
              <a:t>Reverse engineering is a type of engineering which reverse the process of production</a:t>
            </a:r>
          </a:p>
          <a:p>
            <a:pPr lvl="1">
              <a:buFont typeface="+mj-lt"/>
              <a:buAutoNum type="alphaUcPeriod"/>
            </a:pPr>
            <a:r>
              <a:rPr lang="en-US" sz="1600" b="1" dirty="0">
                <a:latin typeface="Times New Roman" panose="02020603050405020304" pitchFamily="18" charset="0"/>
                <a:cs typeface="Times New Roman" panose="02020603050405020304" pitchFamily="18" charset="0"/>
              </a:rPr>
              <a:t>Reverse engineering is the generation or modification of a more abstract representation from an existing artifact</a:t>
            </a:r>
          </a:p>
          <a:p>
            <a:pPr marL="800100" lvl="2" indent="0">
              <a:buNone/>
            </a:pPr>
            <a:endParaRPr lang="en-US" dirty="0"/>
          </a:p>
          <a:p>
            <a:pPr marL="800100" lvl="2" indent="0">
              <a:buNone/>
            </a:pPr>
            <a:endParaRPr lang="en-US" dirty="0"/>
          </a:p>
          <a:p>
            <a:pPr marL="800100" lvl="2" indent="0">
              <a:buNone/>
            </a:pPr>
            <a:endParaRPr lang="en-US" dirty="0"/>
          </a:p>
          <a:p>
            <a:pPr marL="800100" lvl="2" indent="0">
              <a:buNone/>
            </a:pPr>
            <a:endParaRPr lang="en-US" dirty="0"/>
          </a:p>
        </p:txBody>
      </p:sp>
      <p:sp>
        <p:nvSpPr>
          <p:cNvPr id="4" name="Date Placeholder 3"/>
          <p:cNvSpPr>
            <a:spLocks noGrp="1"/>
          </p:cNvSpPr>
          <p:nvPr>
            <p:ph type="dt" sz="half" idx="10"/>
          </p:nvPr>
        </p:nvSpPr>
        <p:spPr/>
        <p:txBody>
          <a:bodyPr/>
          <a:lstStyle/>
          <a:p>
            <a:fld id="{3FFD9A9E-4BE3-4684-8FE6-CDC0B167CB92}"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152</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DA3E3FB6-65CF-9200-C566-A71D13A32D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38425606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47725"/>
            <a:ext cx="8679387" cy="5346699"/>
          </a:xfrm>
        </p:spPr>
        <p:txBody>
          <a:bodyPr>
            <a:noAutofit/>
          </a:bodyPr>
          <a:lstStyle/>
          <a:p>
            <a:pPr>
              <a:lnSpc>
                <a:spcPct val="120000"/>
              </a:lnSpc>
              <a:spcBef>
                <a:spcPts val="0"/>
              </a:spcBef>
              <a:spcAft>
                <a:spcPts val="600"/>
              </a:spcAft>
              <a:buAutoNum type="arabicPeriod" startAt="4"/>
            </a:pPr>
            <a:r>
              <a:rPr lang="en-US" sz="1600" b="1" dirty="0">
                <a:latin typeface="Times New Roman" panose="02020603050405020304" pitchFamily="18" charset="0"/>
                <a:cs typeface="Times New Roman" panose="02020603050405020304" pitchFamily="18" charset="0"/>
              </a:rPr>
              <a:t>A COCOMO model is</a:t>
            </a:r>
            <a:endParaRPr lang="en-IN" sz="1600" b="1"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sz="1600" dirty="0">
                <a:latin typeface="Times New Roman" panose="02020603050405020304" pitchFamily="18" charset="0"/>
                <a:cs typeface="Times New Roman" panose="02020603050405020304" pitchFamily="18" charset="0"/>
              </a:rPr>
              <a:t>	(a) Common Cost estimation model	</a:t>
            </a:r>
            <a:r>
              <a:rPr lang="en-US" sz="1600" b="1" dirty="0">
                <a:latin typeface="Times New Roman" panose="02020603050405020304" pitchFamily="18" charset="0"/>
                <a:cs typeface="Times New Roman" panose="02020603050405020304" pitchFamily="18" charset="0"/>
              </a:rPr>
              <a:t>(b) Constructive cost Estimation model</a:t>
            </a:r>
            <a:endParaRPr lang="en-IN" sz="1600" b="1"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sz="1600" dirty="0">
                <a:latin typeface="Times New Roman" panose="02020603050405020304" pitchFamily="18" charset="0"/>
                <a:cs typeface="Times New Roman" panose="02020603050405020304" pitchFamily="18" charset="0"/>
              </a:rPr>
              <a:t>	(c) Complete cost estimation model	(d) Comprehensive Cost estimation model</a:t>
            </a:r>
            <a:endParaRPr lang="en-IN" sz="16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sz="1600" b="1" dirty="0">
                <a:latin typeface="Times New Roman" panose="02020603050405020304" pitchFamily="18" charset="0"/>
                <a:cs typeface="Times New Roman" panose="02020603050405020304" pitchFamily="18" charset="0"/>
              </a:rPr>
              <a:t>5.   Estimation of software development effort for organic software is COCOMO is</a:t>
            </a:r>
            <a:endParaRPr lang="en-IN" sz="1600" b="1"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sz="1600" dirty="0">
                <a:latin typeface="Times New Roman" panose="02020603050405020304" pitchFamily="18" charset="0"/>
                <a:cs typeface="Times New Roman" panose="02020603050405020304" pitchFamily="18" charset="0"/>
              </a:rPr>
              <a:t>	(a) </a:t>
            </a:r>
            <a:r>
              <a:rPr lang="en-US" sz="1600" b="1" dirty="0">
                <a:latin typeface="Times New Roman" panose="02020603050405020304" pitchFamily="18" charset="0"/>
                <a:cs typeface="Times New Roman" panose="02020603050405020304" pitchFamily="18" charset="0"/>
              </a:rPr>
              <a:t>E=2.4(KLOC)1.05PM </a:t>
            </a:r>
            <a:r>
              <a:rPr lang="en-US" sz="1600" dirty="0">
                <a:latin typeface="Times New Roman" panose="02020603050405020304" pitchFamily="18" charset="0"/>
                <a:cs typeface="Times New Roman" panose="02020603050405020304" pitchFamily="18" charset="0"/>
              </a:rPr>
              <a:t>            		(b) E=3.4(KLOC)1.06PM</a:t>
            </a:r>
            <a:endParaRPr lang="en-IN" sz="16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sz="1600" dirty="0">
                <a:latin typeface="Times New Roman" panose="02020603050405020304" pitchFamily="18" charset="0"/>
                <a:cs typeface="Times New Roman" panose="02020603050405020304" pitchFamily="18" charset="0"/>
              </a:rPr>
              <a:t>	(c) E=2.0(KLOC)1.05PM             		(d) E-2.4(KLOC)1.07PM</a:t>
            </a:r>
            <a:endParaRPr lang="en-IN" sz="16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sz="1600" b="1" dirty="0">
                <a:latin typeface="Times New Roman" panose="02020603050405020304" pitchFamily="18" charset="0"/>
                <a:cs typeface="Times New Roman" panose="02020603050405020304" pitchFamily="18" charset="0"/>
              </a:rPr>
              <a:t>6.  Estimation of size for a project is dependent on</a:t>
            </a:r>
            <a:endParaRPr lang="en-IN" sz="1600" b="1"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sz="1600" dirty="0">
                <a:latin typeface="Times New Roman" panose="02020603050405020304" pitchFamily="18" charset="0"/>
                <a:cs typeface="Times New Roman" panose="02020603050405020304" pitchFamily="18" charset="0"/>
              </a:rPr>
              <a:t>	(a) Cost              	(b) Schedule	(c) </a:t>
            </a:r>
            <a:r>
              <a:rPr lang="en-US" sz="1600" b="1" dirty="0">
                <a:latin typeface="Times New Roman" panose="02020603050405020304" pitchFamily="18" charset="0"/>
                <a:cs typeface="Times New Roman" panose="02020603050405020304" pitchFamily="18" charset="0"/>
              </a:rPr>
              <a:t>Time             (d) None of the above</a:t>
            </a:r>
            <a:endParaRPr lang="en-IN" sz="1600" b="1"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sz="1600" b="1" dirty="0">
                <a:latin typeface="Times New Roman" panose="02020603050405020304" pitchFamily="18" charset="0"/>
                <a:cs typeface="Times New Roman" panose="02020603050405020304" pitchFamily="18" charset="0"/>
              </a:rPr>
              <a:t>7.  CASE Tool is</a:t>
            </a:r>
            <a:endParaRPr lang="en-IN" sz="1600" b="1"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 Computer Aided Software Engineering </a:t>
            </a:r>
            <a:r>
              <a:rPr lang="en-US" sz="1600" dirty="0">
                <a:latin typeface="Times New Roman" panose="02020603050405020304" pitchFamily="18" charset="0"/>
                <a:cs typeface="Times New Roman" panose="02020603050405020304" pitchFamily="18" charset="0"/>
              </a:rPr>
              <a:t> (b) Component Aided Software Engineering </a:t>
            </a:r>
            <a:endParaRPr lang="en-IN" sz="16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sz="1600" dirty="0">
                <a:latin typeface="Times New Roman" panose="02020603050405020304" pitchFamily="18" charset="0"/>
                <a:cs typeface="Times New Roman" panose="02020603050405020304" pitchFamily="18" charset="0"/>
              </a:rPr>
              <a:t>   (c) Constructive Aided Software Engineering (d)Computer Analysis Software Engineering </a:t>
            </a:r>
            <a:endParaRPr lang="en-IN" sz="16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sz="1600" b="1" dirty="0">
                <a:latin typeface="Times New Roman" panose="02020603050405020304" pitchFamily="18" charset="0"/>
                <a:cs typeface="Times New Roman" panose="02020603050405020304" pitchFamily="18" charset="0"/>
              </a:rPr>
              <a:t>8.  The process by which existing processes and methods are replaced by new techniques    is:</a:t>
            </a:r>
          </a:p>
          <a:p>
            <a:pPr marL="0" indent="0">
              <a:lnSpc>
                <a:spcPct val="120000"/>
              </a:lnSpc>
              <a:spcBef>
                <a:spcPts val="0"/>
              </a:spcBef>
              <a:spcAft>
                <a:spcPts val="600"/>
              </a:spcAft>
              <a:buNone/>
            </a:pPr>
            <a:r>
              <a:rPr lang="en-US" sz="1600" dirty="0">
                <a:latin typeface="Times New Roman" panose="02020603050405020304" pitchFamily="18" charset="0"/>
                <a:cs typeface="Times New Roman" panose="02020603050405020304" pitchFamily="18" charset="0"/>
              </a:rPr>
              <a:t>	(a) Reverse engineering 		(</a:t>
            </a:r>
            <a:r>
              <a:rPr lang="en-US" sz="1600" b="1" dirty="0">
                <a:latin typeface="Times New Roman" panose="02020603050405020304" pitchFamily="18" charset="0"/>
                <a:cs typeface="Times New Roman" panose="02020603050405020304" pitchFamily="18" charset="0"/>
              </a:rPr>
              <a:t>b) Business process re-engineering</a:t>
            </a:r>
          </a:p>
          <a:p>
            <a:pPr marL="0" indent="0">
              <a:lnSpc>
                <a:spcPct val="120000"/>
              </a:lnSpc>
              <a:spcBef>
                <a:spcPts val="0"/>
              </a:spcBef>
              <a:spcAft>
                <a:spcPts val="600"/>
              </a:spcAft>
              <a:buNone/>
            </a:pPr>
            <a:r>
              <a:rPr lang="en-US" sz="1600" dirty="0">
                <a:latin typeface="Times New Roman" panose="02020603050405020304" pitchFamily="18" charset="0"/>
                <a:cs typeface="Times New Roman" panose="02020603050405020304" pitchFamily="18" charset="0"/>
              </a:rPr>
              <a:t>	(c) Software configuration management 	(d) Technical feasibility</a:t>
            </a:r>
            <a:endParaRPr lang="en-IN" sz="1600" dirty="0">
              <a:latin typeface="Times New Roman" panose="02020603050405020304" pitchFamily="18" charset="0"/>
              <a:cs typeface="Times New Roman" panose="02020603050405020304" pitchFamily="18" charset="0"/>
            </a:endParaRP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949364-92AB-4FBD-8D66-9CE7DD4403EE}"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153</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EA189E2C-8DA4-F732-6F5E-00123E0E22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14998723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47725"/>
            <a:ext cx="8679387" cy="5346699"/>
          </a:xfrm>
        </p:spPr>
        <p:txBody>
          <a:bodyPr>
            <a:noAutofit/>
          </a:bodyPr>
          <a:lstStyle/>
          <a:p>
            <a:pPr marL="0" indent="0">
              <a:lnSpc>
                <a:spcPct val="120000"/>
              </a:lnSpc>
              <a:buNone/>
            </a:pPr>
            <a:r>
              <a:rPr lang="en-US" sz="1600" b="1" dirty="0">
                <a:latin typeface="Times New Roman" panose="02020603050405020304" pitchFamily="18" charset="0"/>
                <a:cs typeface="Times New Roman" panose="02020603050405020304" pitchFamily="18" charset="0"/>
              </a:rPr>
              <a:t>9.   Adaptive maintenance is related to</a:t>
            </a:r>
          </a:p>
          <a:p>
            <a:pPr marL="0" indent="0">
              <a:lnSpc>
                <a:spcPct val="120000"/>
              </a:lnSpc>
              <a:buNone/>
            </a:pPr>
            <a:r>
              <a:rPr lang="en-US" sz="1600" dirty="0">
                <a:latin typeface="Times New Roman" panose="02020603050405020304" pitchFamily="18" charset="0"/>
                <a:cs typeface="Times New Roman" panose="02020603050405020304" pitchFamily="18" charset="0"/>
              </a:rPr>
              <a:t>	(a) Modification in software due to failure</a:t>
            </a:r>
          </a:p>
          <a:p>
            <a:pPr marL="0" indent="0">
              <a:lnSpc>
                <a:spcPct val="120000"/>
              </a:lnSpc>
              <a:buNone/>
            </a:pPr>
            <a:r>
              <a:rPr lang="en-US" sz="1600" dirty="0">
                <a:latin typeface="Times New Roman" panose="02020603050405020304" pitchFamily="18" charset="0"/>
                <a:cs typeface="Times New Roman" panose="02020603050405020304" pitchFamily="18" charset="0"/>
              </a:rPr>
              <a:t>	(b) Modification in software due to demand of new functionalities</a:t>
            </a:r>
          </a:p>
          <a:p>
            <a:pPr marL="0" indent="0">
              <a:lnSpc>
                <a:spcPct val="120000"/>
              </a:lnSpc>
              <a:buNone/>
            </a:pPr>
            <a:r>
              <a:rPr lang="en-US" sz="1600" dirty="0">
                <a:latin typeface="Times New Roman" panose="02020603050405020304" pitchFamily="18" charset="0"/>
                <a:cs typeface="Times New Roman" panose="02020603050405020304" pitchFamily="18" charset="0"/>
              </a:rPr>
              <a:t>	(c) Modification in software due to increase in complexity</a:t>
            </a:r>
          </a:p>
          <a:p>
            <a:pPr marL="0" indent="0">
              <a:lnSpc>
                <a:spcPct val="120000"/>
              </a:lnSpc>
              <a:buNone/>
            </a:pPr>
            <a:r>
              <a:rPr lang="en-US" sz="1600" dirty="0">
                <a:latin typeface="Times New Roman" panose="02020603050405020304" pitchFamily="18" charset="0"/>
                <a:cs typeface="Times New Roman" panose="02020603050405020304" pitchFamily="18" charset="0"/>
              </a:rPr>
              <a:t>	(d) </a:t>
            </a:r>
            <a:r>
              <a:rPr lang="en-US" sz="1600" b="1" dirty="0">
                <a:latin typeface="Times New Roman" panose="02020603050405020304" pitchFamily="18" charset="0"/>
                <a:cs typeface="Times New Roman" panose="02020603050405020304" pitchFamily="18" charset="0"/>
              </a:rPr>
              <a:t>Modification in software to match changes in the ever-changing environment.</a:t>
            </a:r>
          </a:p>
          <a:p>
            <a:pPr marL="0" indent="0">
              <a:lnSpc>
                <a:spcPct val="120000"/>
              </a:lnSpc>
              <a:buNone/>
            </a:pPr>
            <a:r>
              <a:rPr lang="en-US" sz="1600" b="1" dirty="0">
                <a:latin typeface="Times New Roman" panose="02020603050405020304" pitchFamily="18" charset="0"/>
                <a:cs typeface="Times New Roman" panose="02020603050405020304" pitchFamily="18" charset="0"/>
              </a:rPr>
              <a:t>10.   Perfective maintenance refers to enhancements</a:t>
            </a:r>
          </a:p>
          <a:p>
            <a:pPr marL="0" indent="0">
              <a:lnSpc>
                <a:spcPct val="120000"/>
              </a:lnSpc>
              <a:buNone/>
            </a:pPr>
            <a:r>
              <a:rPr lang="en-US" sz="1600" dirty="0">
                <a:latin typeface="Times New Roman" panose="02020603050405020304" pitchFamily="18" charset="0"/>
                <a:cs typeface="Times New Roman" panose="02020603050405020304" pitchFamily="18" charset="0"/>
              </a:rPr>
              <a:t>	(a) Making the product better</a:t>
            </a:r>
          </a:p>
          <a:p>
            <a:pPr marL="0" indent="0">
              <a:lnSpc>
                <a:spcPct val="120000"/>
              </a:lnSpc>
              <a:buNone/>
            </a:pPr>
            <a:r>
              <a:rPr lang="en-US" sz="1600" dirty="0">
                <a:latin typeface="Times New Roman" panose="02020603050405020304" pitchFamily="18" charset="0"/>
                <a:cs typeface="Times New Roman" panose="02020603050405020304" pitchFamily="18" charset="0"/>
              </a:rPr>
              <a:t>	(b) Making the product faster and smaller</a:t>
            </a:r>
          </a:p>
          <a:p>
            <a:pPr marL="0" indent="0">
              <a:lnSpc>
                <a:spcPct val="120000"/>
              </a:lnSpc>
              <a:buNone/>
            </a:pPr>
            <a:r>
              <a:rPr lang="en-US" sz="1600" dirty="0">
                <a:latin typeface="Times New Roman" panose="02020603050405020304" pitchFamily="18" charset="0"/>
                <a:cs typeface="Times New Roman" panose="02020603050405020304" pitchFamily="18" charset="0"/>
              </a:rPr>
              <a:t>	(c) Making the product with new functionalities</a:t>
            </a:r>
          </a:p>
          <a:p>
            <a:pPr marL="0" indent="0">
              <a:lnSpc>
                <a:spcPct val="120000"/>
              </a:lnSpc>
              <a:buNone/>
            </a:pPr>
            <a:r>
              <a:rPr lang="en-US" sz="1600" dirty="0">
                <a:latin typeface="Times New Roman" panose="02020603050405020304" pitchFamily="18" charset="0"/>
                <a:cs typeface="Times New Roman" panose="02020603050405020304" pitchFamily="18" charset="0"/>
              </a:rPr>
              <a:t>	(d) </a:t>
            </a:r>
            <a:r>
              <a:rPr lang="en-US" sz="1600" b="1" dirty="0">
                <a:latin typeface="Times New Roman" panose="02020603050405020304" pitchFamily="18" charset="0"/>
                <a:cs typeface="Times New Roman" panose="02020603050405020304" pitchFamily="18" charset="0"/>
              </a:rPr>
              <a:t>All of the above</a:t>
            </a:r>
          </a:p>
          <a:p>
            <a:pPr marL="0" indent="0">
              <a:lnSpc>
                <a:spcPct val="120000"/>
              </a:lnSpc>
              <a:buNone/>
            </a:pPr>
            <a:r>
              <a:rPr lang="en-US" sz="1600" b="1" dirty="0">
                <a:latin typeface="Times New Roman" panose="02020603050405020304" pitchFamily="18" charset="0"/>
                <a:cs typeface="Times New Roman" panose="02020603050405020304" pitchFamily="18" charset="0"/>
              </a:rPr>
              <a:t>11.   As per distribution of maintenance effort, which type of maintenance has consumed maximum share?</a:t>
            </a:r>
          </a:p>
          <a:p>
            <a:pPr marL="0" indent="0">
              <a:lnSpc>
                <a:spcPct val="120000"/>
              </a:lnSpc>
              <a:buNone/>
            </a:pPr>
            <a:r>
              <a:rPr lang="en-US" sz="1600" dirty="0">
                <a:latin typeface="Times New Roman" panose="02020603050405020304" pitchFamily="18" charset="0"/>
                <a:cs typeface="Times New Roman" panose="02020603050405020304" pitchFamily="18" charset="0"/>
              </a:rPr>
              <a:t>	(a) Adaptive	 (b) Corrective	(c) </a:t>
            </a:r>
            <a:r>
              <a:rPr lang="en-US" sz="1600" b="1" dirty="0">
                <a:latin typeface="Times New Roman" panose="02020603050405020304" pitchFamily="18" charset="0"/>
                <a:cs typeface="Times New Roman" panose="02020603050405020304" pitchFamily="18" charset="0"/>
              </a:rPr>
              <a:t>Perfective</a:t>
            </a:r>
            <a:r>
              <a:rPr lang="en-US" sz="1600" dirty="0">
                <a:latin typeface="Times New Roman" panose="02020603050405020304" pitchFamily="18" charset="0"/>
                <a:cs typeface="Times New Roman" panose="02020603050405020304" pitchFamily="18" charset="0"/>
              </a:rPr>
              <a:t> 	(d) Preventive</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4C780D8-F345-453F-84D2-DC8A1D639513}"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154</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976EC8EB-681A-B7B2-3E2E-EA7DAF557D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80951150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47725"/>
            <a:ext cx="8679387" cy="5346699"/>
          </a:xfrm>
        </p:spPr>
        <p:txBody>
          <a:bodyPr>
            <a:noAutofit/>
          </a:bodyPr>
          <a:lstStyle/>
          <a:p>
            <a:pPr marL="0" indent="0">
              <a:lnSpc>
                <a:spcPct val="120000"/>
              </a:lnSpc>
              <a:buNone/>
            </a:pPr>
            <a:r>
              <a:rPr lang="en-US" sz="1600" b="1" dirty="0">
                <a:latin typeface="Times New Roman" panose="02020603050405020304" pitchFamily="18" charset="0"/>
                <a:cs typeface="Times New Roman" panose="02020603050405020304" pitchFamily="18" charset="0"/>
              </a:rPr>
              <a:t>12.   Legacy systems are</a:t>
            </a:r>
          </a:p>
          <a:p>
            <a:pPr marL="0" indent="0">
              <a:lnSpc>
                <a:spcPct val="120000"/>
              </a:lnSpc>
              <a:buNone/>
            </a:pPr>
            <a:r>
              <a:rPr lang="en-US" sz="1600" dirty="0">
                <a:latin typeface="Times New Roman" panose="02020603050405020304" pitchFamily="18" charset="0"/>
                <a:cs typeface="Times New Roman" panose="02020603050405020304" pitchFamily="18" charset="0"/>
              </a:rPr>
              <a:t>	(a) </a:t>
            </a:r>
            <a:r>
              <a:rPr lang="en-US" sz="1600" b="1" dirty="0">
                <a:latin typeface="Times New Roman" panose="02020603050405020304" pitchFamily="18" charset="0"/>
                <a:cs typeface="Times New Roman" panose="02020603050405020304" pitchFamily="18" charset="0"/>
              </a:rPr>
              <a:t>old systems 		</a:t>
            </a:r>
            <a:r>
              <a:rPr lang="en-US" sz="1600" dirty="0">
                <a:latin typeface="Times New Roman" panose="02020603050405020304" pitchFamily="18" charset="0"/>
                <a:cs typeface="Times New Roman" panose="02020603050405020304" pitchFamily="18" charset="0"/>
              </a:rPr>
              <a:t>(b) new systems</a:t>
            </a:r>
          </a:p>
          <a:p>
            <a:pPr marL="0" indent="0">
              <a:lnSpc>
                <a:spcPct val="120000"/>
              </a:lnSpc>
              <a:buNone/>
            </a:pPr>
            <a:r>
              <a:rPr lang="en-US" sz="1600" dirty="0">
                <a:latin typeface="Times New Roman" panose="02020603050405020304" pitchFamily="18" charset="0"/>
                <a:cs typeface="Times New Roman" panose="02020603050405020304" pitchFamily="18" charset="0"/>
              </a:rPr>
              <a:t>	(c) undeveloped systems 	(d) None of the above</a:t>
            </a:r>
          </a:p>
          <a:p>
            <a:pPr marL="0" indent="0">
              <a:lnSpc>
                <a:spcPct val="120000"/>
              </a:lnSpc>
              <a:buNone/>
            </a:pPr>
            <a:r>
              <a:rPr lang="en-US" sz="1600" b="1" dirty="0">
                <a:latin typeface="Times New Roman" panose="02020603050405020304" pitchFamily="18" charset="0"/>
                <a:cs typeface="Times New Roman" panose="02020603050405020304" pitchFamily="18" charset="0"/>
              </a:rPr>
              <a:t>13.   The process of transforming a model into source code is</a:t>
            </a:r>
          </a:p>
          <a:p>
            <a:pPr marL="0" indent="0">
              <a:lnSpc>
                <a:spcPct val="120000"/>
              </a:lnSpc>
              <a:buNone/>
            </a:pPr>
            <a:r>
              <a:rPr lang="en-US" sz="1600" dirty="0">
                <a:latin typeface="Times New Roman" panose="02020603050405020304" pitchFamily="18" charset="0"/>
                <a:cs typeface="Times New Roman" panose="02020603050405020304" pitchFamily="18" charset="0"/>
              </a:rPr>
              <a:t>	(a) Reverse Engineering 	(b) </a:t>
            </a:r>
            <a:r>
              <a:rPr lang="en-US" sz="1600" b="1" dirty="0">
                <a:latin typeface="Times New Roman" panose="02020603050405020304" pitchFamily="18" charset="0"/>
                <a:cs typeface="Times New Roman" panose="02020603050405020304" pitchFamily="18" charset="0"/>
              </a:rPr>
              <a:t>Forward engineering</a:t>
            </a:r>
          </a:p>
          <a:p>
            <a:pPr marL="0" indent="0">
              <a:lnSpc>
                <a:spcPct val="120000"/>
              </a:lnSpc>
              <a:buNone/>
            </a:pPr>
            <a:r>
              <a:rPr lang="en-US" sz="1600" dirty="0">
                <a:latin typeface="Times New Roman" panose="02020603050405020304" pitchFamily="18" charset="0"/>
                <a:cs typeface="Times New Roman" panose="02020603050405020304" pitchFamily="18" charset="0"/>
              </a:rPr>
              <a:t>	(c) Re-engineering 		(d) Restructuring</a:t>
            </a:r>
          </a:p>
          <a:p>
            <a:pPr marL="0" indent="0">
              <a:lnSpc>
                <a:spcPct val="120000"/>
              </a:lnSpc>
              <a:buNone/>
            </a:pPr>
            <a:r>
              <a:rPr lang="en-US" sz="1600" b="1" dirty="0">
                <a:latin typeface="Times New Roman" panose="02020603050405020304" pitchFamily="18" charset="0"/>
                <a:cs typeface="Times New Roman" panose="02020603050405020304" pitchFamily="18" charset="0"/>
              </a:rPr>
              <a:t>14. Which is related to the need for preventive maintenance?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 Off-time production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b. Increased automation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c. Reduce machine breakdowns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d. </a:t>
            </a:r>
            <a:r>
              <a:rPr lang="en-US" sz="1600" b="1" dirty="0">
                <a:latin typeface="Times New Roman" panose="02020603050405020304" pitchFamily="18" charset="0"/>
                <a:cs typeface="Times New Roman" panose="02020603050405020304" pitchFamily="18" charset="0"/>
              </a:rPr>
              <a:t>Increased machine breakdown</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15. The __________ is not an approach to software cost estimation?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 Analytical</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B. </a:t>
            </a:r>
            <a:r>
              <a:rPr lang="en-US" sz="1600" b="1" dirty="0">
                <a:latin typeface="Times New Roman" panose="02020603050405020304" pitchFamily="18" charset="0"/>
                <a:cs typeface="Times New Roman" panose="02020603050405020304" pitchFamily="18" charset="0"/>
              </a:rPr>
              <a:t>Critical</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C. Empirical</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E. Heuristic</a:t>
            </a:r>
            <a:endParaRPr lang="en-US" sz="1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161A6B1-85B5-4EE5-B49A-3E0520525EFE}"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155</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Daily Quiz</a:t>
            </a:r>
          </a:p>
        </p:txBody>
      </p:sp>
    </p:spTree>
    <p:extLst>
      <p:ext uri="{BB962C8B-B14F-4D97-AF65-F5344CB8AC3E}">
        <p14:creationId xmlns:p14="http://schemas.microsoft.com/office/powerpoint/2010/main" val="17322398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47726"/>
            <a:ext cx="8229600" cy="5278438"/>
          </a:xfrm>
        </p:spPr>
        <p:txBody>
          <a:bodyPr>
            <a:normAutofit fontScale="62500" lnSpcReduction="20000"/>
          </a:bodyPr>
          <a:lstStyle/>
          <a:p>
            <a:pPr marL="469265" marR="5080" lvl="1" indent="-457200" algn="just">
              <a:lnSpc>
                <a:spcPct val="120000"/>
              </a:lnSpc>
              <a:spcBef>
                <a:spcPts val="620"/>
              </a:spcBef>
              <a:buAutoNum type="arabicPeriod"/>
              <a:tabLst>
                <a:tab pos="469900" algn="l"/>
                <a:tab pos="1327785" algn="l"/>
                <a:tab pos="1766570" algn="l"/>
                <a:tab pos="2979420" algn="l"/>
                <a:tab pos="4766945" algn="l"/>
                <a:tab pos="6009005" algn="l"/>
                <a:tab pos="7083425" algn="l"/>
                <a:tab pos="8465820" algn="l"/>
              </a:tabLst>
            </a:pPr>
            <a:r>
              <a:rPr lang="en-US" sz="2600" spc="-5" dirty="0">
                <a:latin typeface="Times New Roman" panose="02020603050405020304" pitchFamily="18" charset="0"/>
                <a:cs typeface="Times New Roman" panose="02020603050405020304" pitchFamily="18" charset="0"/>
              </a:rPr>
              <a:t>W</a:t>
            </a:r>
            <a:r>
              <a:rPr lang="en-US" sz="2600" dirty="0">
                <a:latin typeface="Times New Roman" panose="02020603050405020304" pitchFamily="18" charset="0"/>
                <a:cs typeface="Times New Roman" panose="02020603050405020304" pitchFamily="18" charset="0"/>
              </a:rPr>
              <a:t>h</a:t>
            </a:r>
            <a:r>
              <a:rPr lang="en-US" sz="2600" spc="-10" dirty="0">
                <a:latin typeface="Times New Roman" panose="02020603050405020304" pitchFamily="18" charset="0"/>
                <a:cs typeface="Times New Roman" panose="02020603050405020304" pitchFamily="18" charset="0"/>
              </a:rPr>
              <a:t>a</a:t>
            </a:r>
            <a:r>
              <a:rPr lang="en-US" sz="2600" spc="-5" dirty="0">
                <a:latin typeface="Times New Roman" panose="02020603050405020304" pitchFamily="18" charset="0"/>
                <a:cs typeface="Times New Roman" panose="02020603050405020304" pitchFamily="18" charset="0"/>
              </a:rPr>
              <a:t>t</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is</a:t>
            </a:r>
            <a:r>
              <a:rPr lang="en-US" sz="2600" dirty="0">
                <a:latin typeface="Times New Roman" panose="02020603050405020304" pitchFamily="18" charset="0"/>
                <a:cs typeface="Times New Roman" panose="02020603050405020304" pitchFamily="18" charset="0"/>
              </a:rPr>
              <a:t> </a:t>
            </a:r>
            <a:r>
              <a:rPr lang="en-US" sz="2600" spc="-20" dirty="0">
                <a:latin typeface="Times New Roman" panose="02020603050405020304" pitchFamily="18" charset="0"/>
                <a:cs typeface="Times New Roman" panose="02020603050405020304" pitchFamily="18" charset="0"/>
              </a:rPr>
              <a:t>s</a:t>
            </a:r>
            <a:r>
              <a:rPr lang="en-US" sz="2600" spc="-15" dirty="0">
                <a:latin typeface="Times New Roman" panose="02020603050405020304" pitchFamily="18" charset="0"/>
                <a:cs typeface="Times New Roman" panose="02020603050405020304" pitchFamily="18" charset="0"/>
              </a:rPr>
              <a:t>o</a:t>
            </a:r>
            <a:r>
              <a:rPr lang="en-US" sz="2600" spc="-5" dirty="0">
                <a:latin typeface="Times New Roman" panose="02020603050405020304" pitchFamily="18" charset="0"/>
                <a:cs typeface="Times New Roman" panose="02020603050405020304" pitchFamily="18" charset="0"/>
              </a:rPr>
              <a:t>ft</a:t>
            </a:r>
            <a:r>
              <a:rPr lang="en-US" sz="2600" spc="-10" dirty="0">
                <a:latin typeface="Times New Roman" panose="02020603050405020304" pitchFamily="18" charset="0"/>
                <a:cs typeface="Times New Roman" panose="02020603050405020304" pitchFamily="18" charset="0"/>
              </a:rPr>
              <a:t>wa</a:t>
            </a:r>
            <a:r>
              <a:rPr lang="en-US" sz="2600" spc="5" dirty="0">
                <a:latin typeface="Times New Roman" panose="02020603050405020304" pitchFamily="18" charset="0"/>
                <a:cs typeface="Times New Roman" panose="02020603050405020304" pitchFamily="18" charset="0"/>
              </a:rPr>
              <a:t>r</a:t>
            </a:r>
            <a:r>
              <a:rPr lang="en-US" sz="2600" spc="-5"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 </a:t>
            </a:r>
            <a:r>
              <a:rPr lang="en-US" sz="2600" spc="-25" dirty="0">
                <a:latin typeface="Times New Roman" panose="02020603050405020304" pitchFamily="18" charset="0"/>
                <a:cs typeface="Times New Roman" panose="02020603050405020304" pitchFamily="18" charset="0"/>
              </a:rPr>
              <a:t>m</a:t>
            </a:r>
            <a:r>
              <a:rPr lang="en-US" sz="2600" spc="-10" dirty="0">
                <a:latin typeface="Times New Roman" panose="02020603050405020304" pitchFamily="18" charset="0"/>
                <a:cs typeface="Times New Roman" panose="02020603050405020304" pitchFamily="18" charset="0"/>
              </a:rPr>
              <a:t>a</a:t>
            </a:r>
            <a:r>
              <a:rPr lang="en-US" sz="2600" spc="-5" dirty="0">
                <a:latin typeface="Times New Roman" panose="02020603050405020304" pitchFamily="18" charset="0"/>
                <a:cs typeface="Times New Roman" panose="02020603050405020304" pitchFamily="18" charset="0"/>
              </a:rPr>
              <a:t>i</a:t>
            </a:r>
            <a:r>
              <a:rPr lang="en-US" sz="2600" spc="10" dirty="0">
                <a:latin typeface="Times New Roman" panose="02020603050405020304" pitchFamily="18" charset="0"/>
                <a:cs typeface="Times New Roman" panose="02020603050405020304" pitchFamily="18" charset="0"/>
              </a:rPr>
              <a:t>n</a:t>
            </a:r>
            <a:r>
              <a:rPr lang="en-US" sz="2600" spc="-5" dirty="0">
                <a:latin typeface="Times New Roman" panose="02020603050405020304" pitchFamily="18" charset="0"/>
                <a:cs typeface="Times New Roman" panose="02020603050405020304" pitchFamily="18" charset="0"/>
              </a:rPr>
              <a:t>t</a:t>
            </a:r>
            <a:r>
              <a:rPr lang="en-US" sz="2600" spc="-10"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n</a:t>
            </a:r>
            <a:r>
              <a:rPr lang="en-US" sz="2600" spc="-10" dirty="0">
                <a:latin typeface="Times New Roman" panose="02020603050405020304" pitchFamily="18" charset="0"/>
                <a:cs typeface="Times New Roman" panose="02020603050405020304" pitchFamily="18" charset="0"/>
              </a:rPr>
              <a:t>a</a:t>
            </a:r>
            <a:r>
              <a:rPr lang="en-US" sz="2600" dirty="0">
                <a:latin typeface="Times New Roman" panose="02020603050405020304" pitchFamily="18" charset="0"/>
                <a:cs typeface="Times New Roman" panose="02020603050405020304" pitchFamily="18" charset="0"/>
              </a:rPr>
              <a:t>n</a:t>
            </a:r>
            <a:r>
              <a:rPr lang="en-US" sz="2600" spc="-10" dirty="0">
                <a:latin typeface="Times New Roman" panose="02020603050405020304" pitchFamily="18" charset="0"/>
                <a:cs typeface="Times New Roman" panose="02020603050405020304" pitchFamily="18" charset="0"/>
              </a:rPr>
              <a:t>ce</a:t>
            </a:r>
            <a:r>
              <a:rPr lang="en-US" sz="2600" spc="-5"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a:t>
            </a:r>
            <a:r>
              <a:rPr lang="en-US" sz="2600" spc="-10" dirty="0">
                <a:latin typeface="Times New Roman" panose="02020603050405020304" pitchFamily="18" charset="0"/>
                <a:cs typeface="Times New Roman" panose="02020603050405020304" pitchFamily="18" charset="0"/>
              </a:rPr>
              <a:t>Desc</a:t>
            </a:r>
            <a:r>
              <a:rPr lang="en-US" sz="2600" spc="-5" dirty="0">
                <a:latin typeface="Times New Roman" panose="02020603050405020304" pitchFamily="18" charset="0"/>
                <a:cs typeface="Times New Roman" panose="02020603050405020304" pitchFamily="18" charset="0"/>
              </a:rPr>
              <a:t>ri</a:t>
            </a:r>
            <a:r>
              <a:rPr lang="en-US" sz="2600" dirty="0">
                <a:latin typeface="Times New Roman" panose="02020603050405020304" pitchFamily="18" charset="0"/>
                <a:cs typeface="Times New Roman" panose="02020603050405020304" pitchFamily="18" charset="0"/>
              </a:rPr>
              <a:t>b</a:t>
            </a:r>
            <a:r>
              <a:rPr lang="en-US" sz="2600" spc="-5"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 v</a:t>
            </a:r>
            <a:r>
              <a:rPr lang="en-US" sz="2600" spc="-10" dirty="0">
                <a:latin typeface="Times New Roman" panose="02020603050405020304" pitchFamily="18" charset="0"/>
                <a:cs typeface="Times New Roman" panose="02020603050405020304" pitchFamily="18" charset="0"/>
              </a:rPr>
              <a:t>a</a:t>
            </a:r>
            <a:r>
              <a:rPr lang="en-US" sz="2600" spc="-5" dirty="0">
                <a:latin typeface="Times New Roman" panose="02020603050405020304" pitchFamily="18" charset="0"/>
                <a:cs typeface="Times New Roman" panose="02020603050405020304" pitchFamily="18" charset="0"/>
              </a:rPr>
              <a:t>ri</a:t>
            </a:r>
            <a:r>
              <a:rPr lang="en-US" sz="2600" dirty="0">
                <a:latin typeface="Times New Roman" panose="02020603050405020304" pitchFamily="18" charset="0"/>
                <a:cs typeface="Times New Roman" panose="02020603050405020304" pitchFamily="18" charset="0"/>
              </a:rPr>
              <a:t>ou</a:t>
            </a:r>
            <a:r>
              <a:rPr lang="en-US" sz="2600" spc="-5" dirty="0">
                <a:latin typeface="Times New Roman" panose="02020603050405020304" pitchFamily="18" charset="0"/>
                <a:cs typeface="Times New Roman" panose="02020603050405020304" pitchFamily="18" charset="0"/>
              </a:rPr>
              <a:t>s</a:t>
            </a:r>
            <a:r>
              <a:rPr lang="en-US" sz="2600" dirty="0">
                <a:latin typeface="Times New Roman" panose="02020603050405020304" pitchFamily="18" charset="0"/>
                <a:cs typeface="Times New Roman" panose="02020603050405020304" pitchFamily="18" charset="0"/>
              </a:rPr>
              <a:t> </a:t>
            </a:r>
            <a:r>
              <a:rPr lang="en-US" sz="2600" spc="-10" dirty="0">
                <a:latin typeface="Times New Roman" panose="02020603050405020304" pitchFamily="18" charset="0"/>
                <a:cs typeface="Times New Roman" panose="02020603050405020304" pitchFamily="18" charset="0"/>
              </a:rPr>
              <a:t>ca</a:t>
            </a:r>
            <a:r>
              <a:rPr lang="en-US" sz="2600" spc="-5" dirty="0">
                <a:latin typeface="Times New Roman" panose="02020603050405020304" pitchFamily="18" charset="0"/>
                <a:cs typeface="Times New Roman" panose="02020603050405020304" pitchFamily="18" charset="0"/>
              </a:rPr>
              <a:t>t</a:t>
            </a:r>
            <a:r>
              <a:rPr lang="en-US" sz="2600" spc="-10"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go</a:t>
            </a:r>
            <a:r>
              <a:rPr lang="en-US" sz="2600" spc="-5" dirty="0">
                <a:latin typeface="Times New Roman" panose="02020603050405020304" pitchFamily="18" charset="0"/>
                <a:cs typeface="Times New Roman" panose="02020603050405020304" pitchFamily="18" charset="0"/>
              </a:rPr>
              <a:t>ri</a:t>
            </a:r>
            <a:r>
              <a:rPr lang="en-US" sz="2600" spc="-10" dirty="0">
                <a:latin typeface="Times New Roman" panose="02020603050405020304" pitchFamily="18" charset="0"/>
                <a:cs typeface="Times New Roman" panose="02020603050405020304" pitchFamily="18" charset="0"/>
              </a:rPr>
              <a:t>e</a:t>
            </a:r>
            <a:r>
              <a:rPr lang="en-US" sz="2600" spc="-5" dirty="0">
                <a:latin typeface="Times New Roman" panose="02020603050405020304" pitchFamily="18" charset="0"/>
                <a:cs typeface="Times New Roman" panose="02020603050405020304" pitchFamily="18" charset="0"/>
              </a:rPr>
              <a:t>s </a:t>
            </a:r>
            <a:r>
              <a:rPr lang="en-US" sz="2600" dirty="0">
                <a:latin typeface="Times New Roman" panose="02020603050405020304" pitchFamily="18" charset="0"/>
                <a:cs typeface="Times New Roman" panose="02020603050405020304" pitchFamily="18" charset="0"/>
              </a:rPr>
              <a:t>o</a:t>
            </a:r>
            <a:r>
              <a:rPr lang="en-US" sz="2600" spc="-5" dirty="0">
                <a:latin typeface="Times New Roman" panose="02020603050405020304" pitchFamily="18" charset="0"/>
                <a:cs typeface="Times New Roman" panose="02020603050405020304" pitchFamily="18" charset="0"/>
              </a:rPr>
              <a:t>f maintenance.</a:t>
            </a:r>
            <a:r>
              <a:rPr lang="en-US" sz="2600" spc="1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Which</a:t>
            </a:r>
            <a:r>
              <a:rPr lang="en-US" sz="2600" spc="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category</a:t>
            </a:r>
            <a:r>
              <a:rPr lang="en-US" sz="2600" spc="20" dirty="0">
                <a:latin typeface="Times New Roman" panose="02020603050405020304" pitchFamily="18" charset="0"/>
                <a:cs typeface="Times New Roman" panose="02020603050405020304" pitchFamily="18" charset="0"/>
              </a:rPr>
              <a:t> </a:t>
            </a:r>
            <a:r>
              <a:rPr lang="en-US" sz="2600" spc="-10" dirty="0">
                <a:latin typeface="Times New Roman" panose="02020603050405020304" pitchFamily="18" charset="0"/>
                <a:cs typeface="Times New Roman" panose="02020603050405020304" pitchFamily="18" charset="0"/>
              </a:rPr>
              <a:t>consumes</a:t>
            </a:r>
            <a:r>
              <a:rPr lang="en-US" sz="2600" spc="1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maximum </a:t>
            </a:r>
            <a:r>
              <a:rPr lang="en-US" sz="2600" dirty="0">
                <a:latin typeface="Times New Roman" panose="02020603050405020304" pitchFamily="18" charset="0"/>
                <a:cs typeface="Times New Roman" panose="02020603050405020304" pitchFamily="18" charset="0"/>
              </a:rPr>
              <a:t>effort </a:t>
            </a:r>
            <a:r>
              <a:rPr lang="en-US" sz="2600" spc="-5" dirty="0">
                <a:latin typeface="Times New Roman" panose="02020603050405020304" pitchFamily="18" charset="0"/>
                <a:cs typeface="Times New Roman" panose="02020603050405020304" pitchFamily="18" charset="0"/>
              </a:rPr>
              <a:t>and</a:t>
            </a:r>
            <a:r>
              <a:rPr lang="en-US" sz="2600" spc="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why?</a:t>
            </a:r>
            <a:endParaRPr lang="en-US" sz="2600" dirty="0">
              <a:latin typeface="Times New Roman" panose="02020603050405020304" pitchFamily="18" charset="0"/>
              <a:cs typeface="Times New Roman" panose="02020603050405020304" pitchFamily="18" charset="0"/>
            </a:endParaRPr>
          </a:p>
          <a:p>
            <a:pPr marL="469265" marR="6350" lvl="1" indent="-457200" algn="just">
              <a:lnSpc>
                <a:spcPct val="120000"/>
              </a:lnSpc>
              <a:spcBef>
                <a:spcPts val="1155"/>
              </a:spcBef>
              <a:buAutoNum type="arabicPeriod"/>
              <a:tabLst>
                <a:tab pos="469900" algn="l"/>
                <a:tab pos="1222375" algn="l"/>
                <a:tab pos="1710055" algn="l"/>
                <a:tab pos="2197735" algn="l"/>
                <a:tab pos="3616325" algn="l"/>
                <a:tab pos="3996054" algn="l"/>
                <a:tab pos="5553710" algn="l"/>
                <a:tab pos="6026150" algn="l"/>
                <a:tab pos="6296025" algn="l"/>
                <a:tab pos="6845934" algn="l"/>
                <a:tab pos="7737475" algn="l"/>
              </a:tabLst>
            </a:pPr>
            <a:r>
              <a:rPr lang="en-US" sz="2600" spc="-5" dirty="0">
                <a:latin typeface="Times New Roman" panose="02020603050405020304" pitchFamily="18" charset="0"/>
                <a:cs typeface="Times New Roman" panose="02020603050405020304" pitchFamily="18" charset="0"/>
              </a:rPr>
              <a:t>W</a:t>
            </a:r>
            <a:r>
              <a:rPr lang="en-US" sz="2600" dirty="0">
                <a:latin typeface="Times New Roman" panose="02020603050405020304" pitchFamily="18" charset="0"/>
                <a:cs typeface="Times New Roman" panose="02020603050405020304" pitchFamily="18" charset="0"/>
              </a:rPr>
              <a:t>h</a:t>
            </a:r>
            <a:r>
              <a:rPr lang="en-US" sz="2600" spc="-10" dirty="0">
                <a:latin typeface="Times New Roman" panose="02020603050405020304" pitchFamily="18" charset="0"/>
                <a:cs typeface="Times New Roman" panose="02020603050405020304" pitchFamily="18" charset="0"/>
              </a:rPr>
              <a:t>a</a:t>
            </a:r>
            <a:r>
              <a:rPr lang="en-US" sz="2600" spc="-5" dirty="0">
                <a:latin typeface="Times New Roman" panose="02020603050405020304" pitchFamily="18" charset="0"/>
                <a:cs typeface="Times New Roman" panose="02020603050405020304" pitchFamily="18" charset="0"/>
              </a:rPr>
              <a:t>t</a:t>
            </a:r>
            <a:r>
              <a:rPr lang="en-US" sz="2600" dirty="0">
                <a:latin typeface="Times New Roman" panose="02020603050405020304" pitchFamily="18" charset="0"/>
                <a:cs typeface="Times New Roman" panose="02020603050405020304" pitchFamily="18" charset="0"/>
              </a:rPr>
              <a:t> </a:t>
            </a:r>
            <a:r>
              <a:rPr lang="en-US" sz="2600" spc="-10" dirty="0">
                <a:latin typeface="Times New Roman" panose="02020603050405020304" pitchFamily="18" charset="0"/>
                <a:cs typeface="Times New Roman" panose="02020603050405020304" pitchFamily="18" charset="0"/>
              </a:rPr>
              <a:t>a</a:t>
            </a:r>
            <a:r>
              <a:rPr lang="en-US" sz="2600" spc="-5" dirty="0">
                <a:latin typeface="Times New Roman" panose="02020603050405020304" pitchFamily="18" charset="0"/>
                <a:cs typeface="Times New Roman" panose="02020603050405020304" pitchFamily="18" charset="0"/>
              </a:rPr>
              <a:t>re</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t</a:t>
            </a:r>
            <a:r>
              <a:rPr lang="en-US" sz="2600" dirty="0">
                <a:latin typeface="Times New Roman" panose="02020603050405020304" pitchFamily="18" charset="0"/>
                <a:cs typeface="Times New Roman" panose="02020603050405020304" pitchFamily="18" charset="0"/>
              </a:rPr>
              <a:t>h</a:t>
            </a:r>
            <a:r>
              <a:rPr lang="en-US" sz="2600" spc="-5" dirty="0">
                <a:latin typeface="Times New Roman" panose="02020603050405020304" pitchFamily="18" charset="0"/>
                <a:cs typeface="Times New Roman" panose="02020603050405020304" pitchFamily="18" charset="0"/>
              </a:rPr>
              <a:t>e </a:t>
            </a:r>
            <a:r>
              <a:rPr lang="en-US" sz="2600" spc="5" dirty="0">
                <a:latin typeface="Times New Roman" panose="02020603050405020304" pitchFamily="18" charset="0"/>
                <a:cs typeface="Times New Roman" panose="02020603050405020304" pitchFamily="18" charset="0"/>
              </a:rPr>
              <a:t>i</a:t>
            </a:r>
            <a:r>
              <a:rPr lang="en-US" sz="2600" spc="-25" dirty="0">
                <a:latin typeface="Times New Roman" panose="02020603050405020304" pitchFamily="18" charset="0"/>
                <a:cs typeface="Times New Roman" panose="02020603050405020304" pitchFamily="18" charset="0"/>
              </a:rPr>
              <a:t>m</a:t>
            </a:r>
            <a:r>
              <a:rPr lang="en-US" sz="2600" dirty="0">
                <a:latin typeface="Times New Roman" panose="02020603050405020304" pitchFamily="18" charset="0"/>
                <a:cs typeface="Times New Roman" panose="02020603050405020304" pitchFamily="18" charset="0"/>
              </a:rPr>
              <a:t>p</a:t>
            </a:r>
            <a:r>
              <a:rPr lang="en-US" sz="2600" spc="-5" dirty="0">
                <a:latin typeface="Times New Roman" panose="02020603050405020304" pitchFamily="18" charset="0"/>
                <a:cs typeface="Times New Roman" panose="02020603050405020304" pitchFamily="18" charset="0"/>
              </a:rPr>
              <a:t>li</a:t>
            </a:r>
            <a:r>
              <a:rPr lang="en-US" sz="2600" spc="-10" dirty="0">
                <a:latin typeface="Times New Roman" panose="02020603050405020304" pitchFamily="18" charset="0"/>
                <a:cs typeface="Times New Roman" panose="02020603050405020304" pitchFamily="18" charset="0"/>
              </a:rPr>
              <a:t>ca</a:t>
            </a:r>
            <a:r>
              <a:rPr lang="en-US" sz="2600" spc="-5" dirty="0">
                <a:latin typeface="Times New Roman" panose="02020603050405020304" pitchFamily="18" charset="0"/>
                <a:cs typeface="Times New Roman" panose="02020603050405020304" pitchFamily="18" charset="0"/>
              </a:rPr>
              <a:t>ti</a:t>
            </a:r>
            <a:r>
              <a:rPr lang="en-US" sz="2600" dirty="0">
                <a:latin typeface="Times New Roman" panose="02020603050405020304" pitchFamily="18" charset="0"/>
                <a:cs typeface="Times New Roman" panose="02020603050405020304" pitchFamily="18" charset="0"/>
              </a:rPr>
              <a:t>o</a:t>
            </a:r>
            <a:r>
              <a:rPr lang="en-US" sz="2600" spc="-5" dirty="0">
                <a:latin typeface="Times New Roman" panose="02020603050405020304" pitchFamily="18" charset="0"/>
                <a:cs typeface="Times New Roman" panose="02020603050405020304" pitchFamily="18" charset="0"/>
              </a:rPr>
              <a:t>n</a:t>
            </a:r>
            <a:r>
              <a:rPr lang="en-US" sz="2600" dirty="0">
                <a:latin typeface="Times New Roman" panose="02020603050405020304" pitchFamily="18" charset="0"/>
                <a:cs typeface="Times New Roman" panose="02020603050405020304" pitchFamily="18" charset="0"/>
              </a:rPr>
              <a:t> o</a:t>
            </a:r>
            <a:r>
              <a:rPr lang="en-US" sz="2600" spc="-5" dirty="0">
                <a:latin typeface="Times New Roman" panose="02020603050405020304" pitchFamily="18" charset="0"/>
                <a:cs typeface="Times New Roman" panose="02020603050405020304" pitchFamily="18" charset="0"/>
              </a:rPr>
              <a:t>f</a:t>
            </a:r>
            <a:r>
              <a:rPr lang="en-US" sz="2600" dirty="0">
                <a:latin typeface="Times New Roman" panose="02020603050405020304" pitchFamily="18" charset="0"/>
                <a:cs typeface="Times New Roman" panose="02020603050405020304" pitchFamily="18" charset="0"/>
              </a:rPr>
              <a:t> </a:t>
            </a:r>
            <a:r>
              <a:rPr lang="en-US" sz="2600" spc="-10" dirty="0">
                <a:latin typeface="Times New Roman" panose="02020603050405020304" pitchFamily="18" charset="0"/>
                <a:cs typeface="Times New Roman" panose="02020603050405020304" pitchFamily="18" charset="0"/>
              </a:rPr>
              <a:t>ma</a:t>
            </a:r>
            <a:r>
              <a:rPr lang="en-US" sz="2600" spc="-5"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n</a:t>
            </a:r>
            <a:r>
              <a:rPr lang="en-US" sz="2600" spc="-5" dirty="0">
                <a:latin typeface="Times New Roman" panose="02020603050405020304" pitchFamily="18" charset="0"/>
                <a:cs typeface="Times New Roman" panose="02020603050405020304" pitchFamily="18" charset="0"/>
              </a:rPr>
              <a:t>t</a:t>
            </a:r>
            <a:r>
              <a:rPr lang="en-US" sz="2600" spc="-10"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nan</a:t>
            </a:r>
            <a:r>
              <a:rPr lang="en-US" sz="2600" spc="-10" dirty="0">
                <a:latin typeface="Times New Roman" panose="02020603050405020304" pitchFamily="18" charset="0"/>
                <a:cs typeface="Times New Roman" panose="02020603050405020304" pitchFamily="18" charset="0"/>
              </a:rPr>
              <a:t>c</a:t>
            </a:r>
            <a:r>
              <a:rPr lang="en-US" sz="2600" spc="-5"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f</a:t>
            </a:r>
            <a:r>
              <a:rPr lang="en-US" sz="2600" dirty="0">
                <a:latin typeface="Times New Roman" panose="02020603050405020304" pitchFamily="18" charset="0"/>
                <a:cs typeface="Times New Roman" panose="02020603050405020304" pitchFamily="18" charset="0"/>
              </a:rPr>
              <a:t>o</a:t>
            </a:r>
            <a:r>
              <a:rPr lang="en-US" sz="2600" spc="-5" dirty="0">
                <a:latin typeface="Times New Roman" panose="02020603050405020304" pitchFamily="18" charset="0"/>
                <a:cs typeface="Times New Roman" panose="02020603050405020304" pitchFamily="18" charset="0"/>
              </a:rPr>
              <a:t>r</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a</a:t>
            </a:r>
            <a:r>
              <a:rPr lang="en-US" sz="2600" dirty="0">
                <a:latin typeface="Times New Roman" panose="02020603050405020304" pitchFamily="18" charset="0"/>
                <a:cs typeface="Times New Roman" panose="02020603050405020304" pitchFamily="18" charset="0"/>
              </a:rPr>
              <a:t> on</a:t>
            </a:r>
            <a:r>
              <a:rPr lang="en-US" sz="2600" spc="-5"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 p</a:t>
            </a:r>
            <a:r>
              <a:rPr lang="en-US" sz="2600" spc="-10" dirty="0">
                <a:latin typeface="Times New Roman" panose="02020603050405020304" pitchFamily="18" charset="0"/>
                <a:cs typeface="Times New Roman" panose="02020603050405020304" pitchFamily="18" charset="0"/>
              </a:rPr>
              <a:t>e</a:t>
            </a:r>
            <a:r>
              <a:rPr lang="en-US" sz="2600" spc="-5" dirty="0">
                <a:latin typeface="Times New Roman" panose="02020603050405020304" pitchFamily="18" charset="0"/>
                <a:cs typeface="Times New Roman" panose="02020603050405020304" pitchFamily="18" charset="0"/>
              </a:rPr>
              <a:t>r</a:t>
            </a:r>
            <a:r>
              <a:rPr lang="en-US" sz="2600" spc="-10" dirty="0">
                <a:latin typeface="Times New Roman" panose="02020603050405020304" pitchFamily="18" charset="0"/>
                <a:cs typeface="Times New Roman" panose="02020603050405020304" pitchFamily="18" charset="0"/>
              </a:rPr>
              <a:t>s</a:t>
            </a:r>
            <a:r>
              <a:rPr lang="en-US" sz="2600" dirty="0">
                <a:latin typeface="Times New Roman" panose="02020603050405020304" pitchFamily="18" charset="0"/>
                <a:cs typeface="Times New Roman" panose="02020603050405020304" pitchFamily="18" charset="0"/>
              </a:rPr>
              <a:t>o</a:t>
            </a:r>
            <a:r>
              <a:rPr lang="en-US" sz="2600" spc="-5" dirty="0">
                <a:latin typeface="Times New Roman" panose="02020603050405020304" pitchFamily="18" charset="0"/>
                <a:cs typeface="Times New Roman" panose="02020603050405020304" pitchFamily="18" charset="0"/>
              </a:rPr>
              <a:t>n</a:t>
            </a:r>
            <a:r>
              <a:rPr lang="en-US" sz="2600" dirty="0">
                <a:latin typeface="Times New Roman" panose="02020603050405020304" pitchFamily="18" charset="0"/>
                <a:cs typeface="Times New Roman" panose="02020603050405020304" pitchFamily="18" charset="0"/>
              </a:rPr>
              <a:t> </a:t>
            </a:r>
            <a:r>
              <a:rPr lang="en-US" sz="2600" spc="-10" dirty="0">
                <a:latin typeface="Times New Roman" panose="02020603050405020304" pitchFamily="18" charset="0"/>
                <a:cs typeface="Times New Roman" panose="02020603050405020304" pitchFamily="18" charset="0"/>
              </a:rPr>
              <a:t>s</a:t>
            </a:r>
            <a:r>
              <a:rPr lang="en-US" sz="2600" dirty="0">
                <a:latin typeface="Times New Roman" panose="02020603050405020304" pitchFamily="18" charset="0"/>
                <a:cs typeface="Times New Roman" panose="02020603050405020304" pitchFamily="18" charset="0"/>
              </a:rPr>
              <a:t>o</a:t>
            </a:r>
            <a:r>
              <a:rPr lang="en-US" sz="2600" spc="-20" dirty="0">
                <a:latin typeface="Times New Roman" panose="02020603050405020304" pitchFamily="18" charset="0"/>
                <a:cs typeface="Times New Roman" panose="02020603050405020304" pitchFamily="18" charset="0"/>
              </a:rPr>
              <a:t>f</a:t>
            </a:r>
            <a:r>
              <a:rPr lang="en-US" sz="2600" spc="-5" dirty="0">
                <a:latin typeface="Times New Roman" panose="02020603050405020304" pitchFamily="18" charset="0"/>
                <a:cs typeface="Times New Roman" panose="02020603050405020304" pitchFamily="18" charset="0"/>
              </a:rPr>
              <a:t>t</a:t>
            </a:r>
            <a:r>
              <a:rPr lang="en-US" sz="2600" spc="-10" dirty="0">
                <a:latin typeface="Times New Roman" panose="02020603050405020304" pitchFamily="18" charset="0"/>
                <a:cs typeface="Times New Roman" panose="02020603050405020304" pitchFamily="18" charset="0"/>
              </a:rPr>
              <a:t>wa</a:t>
            </a:r>
            <a:r>
              <a:rPr lang="en-US" sz="2600" spc="5" dirty="0">
                <a:latin typeface="Times New Roman" panose="02020603050405020304" pitchFamily="18" charset="0"/>
                <a:cs typeface="Times New Roman" panose="02020603050405020304" pitchFamily="18" charset="0"/>
              </a:rPr>
              <a:t>r</a:t>
            </a:r>
            <a:r>
              <a:rPr lang="en-US" sz="2600" spc="-5" dirty="0">
                <a:latin typeface="Times New Roman" panose="02020603050405020304" pitchFamily="18" charset="0"/>
                <a:cs typeface="Times New Roman" panose="02020603050405020304" pitchFamily="18" charset="0"/>
              </a:rPr>
              <a:t>e </a:t>
            </a:r>
            <a:r>
              <a:rPr lang="en-US" sz="2600" dirty="0">
                <a:latin typeface="Times New Roman" panose="02020603050405020304" pitchFamily="18" charset="0"/>
                <a:cs typeface="Times New Roman" panose="02020603050405020304" pitchFamily="18" charset="0"/>
              </a:rPr>
              <a:t>production</a:t>
            </a:r>
            <a:r>
              <a:rPr lang="en-US" sz="2600" spc="-1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organization?</a:t>
            </a:r>
            <a:endParaRPr lang="en-US" sz="2600" dirty="0">
              <a:latin typeface="Times New Roman" panose="02020603050405020304" pitchFamily="18" charset="0"/>
              <a:cs typeface="Times New Roman" panose="02020603050405020304" pitchFamily="18" charset="0"/>
            </a:endParaRPr>
          </a:p>
          <a:p>
            <a:pPr marL="469265" marR="5080" lvl="1" indent="-457200">
              <a:lnSpc>
                <a:spcPct val="120000"/>
              </a:lnSpc>
              <a:spcBef>
                <a:spcPts val="1200"/>
              </a:spcBef>
              <a:buAutoNum type="arabicPeriod"/>
              <a:tabLst>
                <a:tab pos="469900" algn="l"/>
                <a:tab pos="1268095" algn="l"/>
                <a:tab pos="2176145" algn="l"/>
                <a:tab pos="2757170" algn="l"/>
                <a:tab pos="3337560" algn="l"/>
                <a:tab pos="5035550" algn="l"/>
                <a:tab pos="5384165" algn="l"/>
                <a:tab pos="7071359" algn="l"/>
                <a:tab pos="7837805" algn="l"/>
                <a:tab pos="8185784" algn="l"/>
              </a:tabLst>
            </a:pPr>
            <a:r>
              <a:rPr lang="en-US" sz="2600" spc="-5" dirty="0">
                <a:latin typeface="Times New Roman" panose="02020603050405020304" pitchFamily="18" charset="0"/>
                <a:cs typeface="Times New Roman" panose="02020603050405020304" pitchFamily="18" charset="0"/>
              </a:rPr>
              <a:t>S</a:t>
            </a:r>
            <a:r>
              <a:rPr lang="en-US" sz="2600" dirty="0">
                <a:latin typeface="Times New Roman" panose="02020603050405020304" pitchFamily="18" charset="0"/>
                <a:cs typeface="Times New Roman" panose="02020603050405020304" pitchFamily="18" charset="0"/>
              </a:rPr>
              <a:t>o</a:t>
            </a:r>
            <a:r>
              <a:rPr lang="en-US" sz="2600" spc="-10" dirty="0">
                <a:latin typeface="Times New Roman" panose="02020603050405020304" pitchFamily="18" charset="0"/>
                <a:cs typeface="Times New Roman" panose="02020603050405020304" pitchFamily="18" charset="0"/>
              </a:rPr>
              <a:t>m</a:t>
            </a:r>
            <a:r>
              <a:rPr lang="en-US" sz="2600" spc="-5"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	p</a:t>
            </a:r>
            <a:r>
              <a:rPr lang="en-US" sz="2600" spc="-10"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op</a:t>
            </a:r>
            <a:r>
              <a:rPr lang="en-US" sz="2600" spc="-5" dirty="0">
                <a:latin typeface="Times New Roman" panose="02020603050405020304" pitchFamily="18" charset="0"/>
                <a:cs typeface="Times New Roman" panose="02020603050405020304" pitchFamily="18" charset="0"/>
              </a:rPr>
              <a:t>le</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f</a:t>
            </a:r>
            <a:r>
              <a:rPr lang="en-US" sz="2600" spc="-10" dirty="0">
                <a:latin typeface="Times New Roman" panose="02020603050405020304" pitchFamily="18" charset="0"/>
                <a:cs typeface="Times New Roman" panose="02020603050405020304" pitchFamily="18" charset="0"/>
              </a:rPr>
              <a:t>ee</a:t>
            </a:r>
            <a:r>
              <a:rPr lang="en-US" sz="2600" spc="-5" dirty="0">
                <a:latin typeface="Times New Roman" panose="02020603050405020304" pitchFamily="18" charset="0"/>
                <a:cs typeface="Times New Roman" panose="02020603050405020304" pitchFamily="18" charset="0"/>
              </a:rPr>
              <a:t>l</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t</a:t>
            </a:r>
            <a:r>
              <a:rPr lang="en-US" sz="2600" dirty="0">
                <a:latin typeface="Times New Roman" panose="02020603050405020304" pitchFamily="18" charset="0"/>
                <a:cs typeface="Times New Roman" panose="02020603050405020304" pitchFamily="18" charset="0"/>
              </a:rPr>
              <a:t>h</a:t>
            </a:r>
            <a:r>
              <a:rPr lang="en-US" sz="2600" spc="-10" dirty="0">
                <a:latin typeface="Times New Roman" panose="02020603050405020304" pitchFamily="18" charset="0"/>
                <a:cs typeface="Times New Roman" panose="02020603050405020304" pitchFamily="18" charset="0"/>
              </a:rPr>
              <a:t>a</a:t>
            </a:r>
            <a:r>
              <a:rPr lang="en-US" sz="2600" spc="-5" dirty="0">
                <a:latin typeface="Times New Roman" panose="02020603050405020304" pitchFamily="18" charset="0"/>
                <a:cs typeface="Times New Roman" panose="02020603050405020304" pitchFamily="18" charset="0"/>
              </a:rPr>
              <a:t>t</a:t>
            </a:r>
            <a:r>
              <a:rPr lang="en-US" sz="2600" dirty="0">
                <a:latin typeface="Times New Roman" panose="02020603050405020304" pitchFamily="18" charset="0"/>
                <a:cs typeface="Times New Roman" panose="02020603050405020304" pitchFamily="18" charset="0"/>
              </a:rPr>
              <a:t>	“</a:t>
            </a:r>
            <a:r>
              <a:rPr lang="en-US" sz="2600" spc="-10" dirty="0">
                <a:latin typeface="Times New Roman" panose="02020603050405020304" pitchFamily="18" charset="0"/>
                <a:cs typeface="Times New Roman" panose="02020603050405020304" pitchFamily="18" charset="0"/>
              </a:rPr>
              <a:t>ma</a:t>
            </a:r>
            <a:r>
              <a:rPr lang="en-US" sz="2600" spc="-5"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n</a:t>
            </a:r>
            <a:r>
              <a:rPr lang="en-US" sz="2600" spc="-5" dirty="0">
                <a:latin typeface="Times New Roman" panose="02020603050405020304" pitchFamily="18" charset="0"/>
                <a:cs typeface="Times New Roman" panose="02020603050405020304" pitchFamily="18" charset="0"/>
              </a:rPr>
              <a:t>t</a:t>
            </a:r>
            <a:r>
              <a:rPr lang="en-US" sz="2600" spc="-10"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n</a:t>
            </a:r>
            <a:r>
              <a:rPr lang="en-US" sz="2600" spc="-10" dirty="0">
                <a:latin typeface="Times New Roman" panose="02020603050405020304" pitchFamily="18" charset="0"/>
                <a:cs typeface="Times New Roman" panose="02020603050405020304" pitchFamily="18" charset="0"/>
              </a:rPr>
              <a:t>a</a:t>
            </a:r>
            <a:r>
              <a:rPr lang="en-US" sz="2600" dirty="0">
                <a:latin typeface="Times New Roman" panose="02020603050405020304" pitchFamily="18" charset="0"/>
                <a:cs typeface="Times New Roman" panose="02020603050405020304" pitchFamily="18" charset="0"/>
              </a:rPr>
              <a:t>n</a:t>
            </a:r>
            <a:r>
              <a:rPr lang="en-US" sz="2600" spc="-10" dirty="0">
                <a:latin typeface="Times New Roman" panose="02020603050405020304" pitchFamily="18" charset="0"/>
                <a:cs typeface="Times New Roman" panose="02020603050405020304" pitchFamily="18" charset="0"/>
              </a:rPr>
              <a:t>c</a:t>
            </a:r>
            <a:r>
              <a:rPr lang="en-US" sz="2600" spc="-5"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is</a:t>
            </a:r>
            <a:r>
              <a:rPr lang="en-US" sz="2600" dirty="0">
                <a:latin typeface="Times New Roman" panose="02020603050405020304" pitchFamily="18" charset="0"/>
                <a:cs typeface="Times New Roman" panose="02020603050405020304" pitchFamily="18" charset="0"/>
              </a:rPr>
              <a:t>	</a:t>
            </a:r>
            <a:r>
              <a:rPr lang="en-US" sz="2600" spc="-25" dirty="0">
                <a:latin typeface="Times New Roman" panose="02020603050405020304" pitchFamily="18" charset="0"/>
                <a:cs typeface="Times New Roman" panose="02020603050405020304" pitchFamily="18" charset="0"/>
              </a:rPr>
              <a:t>m</a:t>
            </a:r>
            <a:r>
              <a:rPr lang="en-US" sz="2600" spc="-10" dirty="0">
                <a:latin typeface="Times New Roman" panose="02020603050405020304" pitchFamily="18" charset="0"/>
                <a:cs typeface="Times New Roman" panose="02020603050405020304" pitchFamily="18" charset="0"/>
              </a:rPr>
              <a:t>a</a:t>
            </a:r>
            <a:r>
              <a:rPr lang="en-US" sz="2600" dirty="0">
                <a:latin typeface="Times New Roman" panose="02020603050405020304" pitchFamily="18" charset="0"/>
                <a:cs typeface="Times New Roman" panose="02020603050405020304" pitchFamily="18" charset="0"/>
              </a:rPr>
              <a:t>n</a:t>
            </a:r>
            <a:r>
              <a:rPr lang="en-US" sz="2600" spc="-10" dirty="0">
                <a:latin typeface="Times New Roman" panose="02020603050405020304" pitchFamily="18" charset="0"/>
                <a:cs typeface="Times New Roman" panose="02020603050405020304" pitchFamily="18" charset="0"/>
              </a:rPr>
              <a:t>a</a:t>
            </a:r>
            <a:r>
              <a:rPr lang="en-US" sz="2600" dirty="0">
                <a:latin typeface="Times New Roman" panose="02020603050405020304" pitchFamily="18" charset="0"/>
                <a:cs typeface="Times New Roman" panose="02020603050405020304" pitchFamily="18" charset="0"/>
              </a:rPr>
              <a:t>g</a:t>
            </a:r>
            <a:r>
              <a:rPr lang="en-US" sz="2600" spc="-10"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ab</a:t>
            </a:r>
            <a:r>
              <a:rPr lang="en-US" sz="2600" spc="-5" dirty="0">
                <a:latin typeface="Times New Roman" panose="02020603050405020304" pitchFamily="18" charset="0"/>
                <a:cs typeface="Times New Roman" panose="02020603050405020304" pitchFamily="18" charset="0"/>
              </a:rPr>
              <a:t>l</a:t>
            </a:r>
            <a:r>
              <a:rPr lang="en-US" sz="2600" spc="-10" dirty="0">
                <a:latin typeface="Times New Roman" panose="02020603050405020304" pitchFamily="18" charset="0"/>
                <a:cs typeface="Times New Roman" panose="02020603050405020304" pitchFamily="18" charset="0"/>
              </a:rPr>
              <a:t>e”</a:t>
            </a:r>
            <a:r>
              <a:rPr lang="en-US" sz="2600" spc="-5"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W</a:t>
            </a:r>
            <a:r>
              <a:rPr lang="en-US" sz="2600" dirty="0">
                <a:latin typeface="Times New Roman" panose="02020603050405020304" pitchFamily="18" charset="0"/>
                <a:cs typeface="Times New Roman" panose="02020603050405020304" pitchFamily="18" charset="0"/>
              </a:rPr>
              <a:t>h</a:t>
            </a:r>
            <a:r>
              <a:rPr lang="en-US" sz="2600" spc="-10" dirty="0">
                <a:latin typeface="Times New Roman" panose="02020603050405020304" pitchFamily="18" charset="0"/>
                <a:cs typeface="Times New Roman" panose="02020603050405020304" pitchFamily="18" charset="0"/>
              </a:rPr>
              <a:t>a</a:t>
            </a:r>
            <a:r>
              <a:rPr lang="en-US" sz="2600" spc="-5" dirty="0">
                <a:latin typeface="Times New Roman" panose="02020603050405020304" pitchFamily="18" charset="0"/>
                <a:cs typeface="Times New Roman" panose="02020603050405020304" pitchFamily="18" charset="0"/>
              </a:rPr>
              <a:t>t</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is</a:t>
            </a:r>
            <a:r>
              <a:rPr lang="en-US" sz="2600" dirty="0">
                <a:latin typeface="Times New Roman" panose="02020603050405020304" pitchFamily="18" charset="0"/>
                <a:cs typeface="Times New Roman" panose="02020603050405020304" pitchFamily="18" charset="0"/>
              </a:rPr>
              <a:t>	you</a:t>
            </a:r>
            <a:r>
              <a:rPr lang="en-US" sz="2600" spc="-5" dirty="0">
                <a:latin typeface="Times New Roman" panose="02020603050405020304" pitchFamily="18" charset="0"/>
                <a:cs typeface="Times New Roman" panose="02020603050405020304" pitchFamily="18" charset="0"/>
              </a:rPr>
              <a:t>r  opinion</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about</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this issue?</a:t>
            </a:r>
            <a:endParaRPr lang="en-US" sz="2600" dirty="0">
              <a:latin typeface="Times New Roman" panose="02020603050405020304" pitchFamily="18" charset="0"/>
              <a:cs typeface="Times New Roman" panose="02020603050405020304" pitchFamily="18" charset="0"/>
            </a:endParaRPr>
          </a:p>
          <a:p>
            <a:pPr marL="469265" marR="5080" lvl="1" indent="-457200" algn="just">
              <a:lnSpc>
                <a:spcPct val="120000"/>
              </a:lnSpc>
              <a:spcBef>
                <a:spcPts val="1750"/>
              </a:spcBef>
              <a:buAutoNum type="arabicPeriod"/>
              <a:tabLst>
                <a:tab pos="469900" algn="l"/>
              </a:tabLst>
            </a:pPr>
            <a:r>
              <a:rPr lang="en-US" sz="2600" spc="-5" dirty="0">
                <a:latin typeface="Times New Roman" panose="02020603050405020304" pitchFamily="18" charset="0"/>
                <a:cs typeface="Times New Roman" panose="02020603050405020304" pitchFamily="18" charset="0"/>
              </a:rPr>
              <a:t>Discuss</a:t>
            </a:r>
            <a:r>
              <a:rPr lang="en-US" sz="2600" spc="229"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various</a:t>
            </a:r>
            <a:r>
              <a:rPr lang="en-US" sz="2600" spc="23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problems</a:t>
            </a:r>
            <a:r>
              <a:rPr lang="en-US" sz="2600" spc="235"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during</a:t>
            </a:r>
            <a:r>
              <a:rPr lang="en-US" sz="2600" spc="24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maintenance.</a:t>
            </a:r>
            <a:r>
              <a:rPr lang="en-US" sz="2600" spc="24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Describe</a:t>
            </a:r>
            <a:r>
              <a:rPr lang="en-US" sz="2600" spc="235" dirty="0">
                <a:latin typeface="Times New Roman" panose="02020603050405020304" pitchFamily="18" charset="0"/>
                <a:cs typeface="Times New Roman" panose="02020603050405020304" pitchFamily="18" charset="0"/>
              </a:rPr>
              <a:t> </a:t>
            </a:r>
            <a:r>
              <a:rPr lang="en-US" sz="2600" spc="-10" dirty="0">
                <a:latin typeface="Times New Roman" panose="02020603050405020304" pitchFamily="18" charset="0"/>
                <a:cs typeface="Times New Roman" panose="02020603050405020304" pitchFamily="18" charset="0"/>
              </a:rPr>
              <a:t>some</a:t>
            </a:r>
            <a:r>
              <a:rPr lang="en-US" sz="2600" spc="235"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solutions </a:t>
            </a:r>
            <a:r>
              <a:rPr lang="en-US" sz="2600" spc="-53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to</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these problems.</a:t>
            </a:r>
            <a:endParaRPr lang="en-US" sz="2600" dirty="0">
              <a:latin typeface="Times New Roman" panose="02020603050405020304" pitchFamily="18" charset="0"/>
              <a:cs typeface="Times New Roman" panose="02020603050405020304" pitchFamily="18" charset="0"/>
            </a:endParaRPr>
          </a:p>
          <a:p>
            <a:pPr marL="469265" marR="5715" lvl="1" indent="-457200" algn="just">
              <a:lnSpc>
                <a:spcPct val="120000"/>
              </a:lnSpc>
              <a:spcBef>
                <a:spcPts val="1235"/>
              </a:spcBef>
              <a:buAutoNum type="arabicPeriod"/>
              <a:tabLst>
                <a:tab pos="469900" algn="l"/>
              </a:tabLst>
            </a:pPr>
            <a:r>
              <a:rPr lang="en-US" sz="2600" spc="-10" dirty="0">
                <a:latin typeface="Times New Roman" panose="02020603050405020304" pitchFamily="18" charset="0"/>
                <a:cs typeface="Times New Roman" panose="02020603050405020304" pitchFamily="18" charset="0"/>
              </a:rPr>
              <a:t>Why</a:t>
            </a:r>
            <a:r>
              <a:rPr lang="en-US" sz="2600" spc="395"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do</a:t>
            </a:r>
            <a:r>
              <a:rPr lang="en-US" sz="2600" spc="385"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you</a:t>
            </a:r>
            <a:r>
              <a:rPr lang="en-US" sz="2600" spc="39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think</a:t>
            </a:r>
            <a:r>
              <a:rPr lang="en-US" sz="2600" spc="39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that</a:t>
            </a:r>
            <a:r>
              <a:rPr lang="en-US" sz="2600" spc="39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the</a:t>
            </a:r>
            <a:r>
              <a:rPr lang="en-US" sz="2600" spc="400" dirty="0">
                <a:latin typeface="Times New Roman" panose="02020603050405020304" pitchFamily="18" charset="0"/>
                <a:cs typeface="Times New Roman" panose="02020603050405020304" pitchFamily="18" charset="0"/>
              </a:rPr>
              <a:t> </a:t>
            </a:r>
            <a:r>
              <a:rPr lang="en-US" sz="2600" spc="-10" dirty="0">
                <a:latin typeface="Times New Roman" panose="02020603050405020304" pitchFamily="18" charset="0"/>
                <a:cs typeface="Times New Roman" panose="02020603050405020304" pitchFamily="18" charset="0"/>
              </a:rPr>
              <a:t>mistake</a:t>
            </a:r>
            <a:r>
              <a:rPr lang="en-US" sz="2600" spc="38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is</a:t>
            </a:r>
            <a:r>
              <a:rPr lang="en-US" sz="2600" spc="40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frequently</a:t>
            </a:r>
            <a:r>
              <a:rPr lang="en-US" sz="2600" spc="39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made</a:t>
            </a:r>
            <a:r>
              <a:rPr lang="en-US" sz="2600" spc="39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of</a:t>
            </a:r>
            <a:r>
              <a:rPr lang="en-US" sz="2600" spc="39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considering </a:t>
            </a:r>
            <a:r>
              <a:rPr lang="en-US" sz="2600" spc="-53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software</a:t>
            </a:r>
            <a:r>
              <a:rPr lang="en-US" sz="2600" spc="1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maintenance inferior</a:t>
            </a:r>
            <a:r>
              <a:rPr lang="en-US" sz="2600" spc="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to</a:t>
            </a:r>
            <a:r>
              <a:rPr lang="en-US" sz="2600" spc="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software</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development?</a:t>
            </a:r>
            <a:endParaRPr lang="en-US" sz="2600" dirty="0">
              <a:latin typeface="Times New Roman" panose="02020603050405020304" pitchFamily="18" charset="0"/>
              <a:cs typeface="Times New Roman" panose="02020603050405020304" pitchFamily="18" charset="0"/>
            </a:endParaRPr>
          </a:p>
          <a:p>
            <a:pPr marL="469265" marR="6350" lvl="1" indent="-457200" algn="just">
              <a:lnSpc>
                <a:spcPct val="120000"/>
              </a:lnSpc>
              <a:spcBef>
                <a:spcPts val="1285"/>
              </a:spcBef>
              <a:buAutoNum type="arabicPeriod"/>
              <a:tabLst>
                <a:tab pos="469900" algn="l"/>
                <a:tab pos="1518285" algn="l"/>
                <a:tab pos="2036445" algn="l"/>
                <a:tab pos="3471545" algn="l"/>
                <a:tab pos="3883025" algn="l"/>
                <a:tab pos="5539740" algn="l"/>
                <a:tab pos="6460490" algn="l"/>
                <a:tab pos="7599045" algn="l"/>
              </a:tabLst>
            </a:pPr>
            <a:r>
              <a:rPr lang="en-US" sz="2600" spc="-5"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xp</a:t>
            </a:r>
            <a:r>
              <a:rPr lang="en-US" sz="2600" spc="-5" dirty="0">
                <a:latin typeface="Times New Roman" panose="02020603050405020304" pitchFamily="18" charset="0"/>
                <a:cs typeface="Times New Roman" panose="02020603050405020304" pitchFamily="18" charset="0"/>
              </a:rPr>
              <a:t>l</a:t>
            </a:r>
            <a:r>
              <a:rPr lang="en-US" sz="2600" spc="-10" dirty="0">
                <a:latin typeface="Times New Roman" panose="02020603050405020304" pitchFamily="18" charset="0"/>
                <a:cs typeface="Times New Roman" panose="02020603050405020304" pitchFamily="18" charset="0"/>
              </a:rPr>
              <a:t>a</a:t>
            </a:r>
            <a:r>
              <a:rPr lang="en-US" sz="2600" spc="-5" dirty="0">
                <a:latin typeface="Times New Roman" panose="02020603050405020304" pitchFamily="18" charset="0"/>
                <a:cs typeface="Times New Roman" panose="02020603050405020304" pitchFamily="18" charset="0"/>
              </a:rPr>
              <a:t>in</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t</a:t>
            </a:r>
            <a:r>
              <a:rPr lang="en-US" sz="2600" dirty="0">
                <a:latin typeface="Times New Roman" panose="02020603050405020304" pitchFamily="18" charset="0"/>
                <a:cs typeface="Times New Roman" panose="02020603050405020304" pitchFamily="18" charset="0"/>
              </a:rPr>
              <a:t>h</a:t>
            </a:r>
            <a:r>
              <a:rPr lang="en-US" sz="2600" spc="-5" dirty="0">
                <a:latin typeface="Times New Roman" panose="02020603050405020304" pitchFamily="18" charset="0"/>
                <a:cs typeface="Times New Roman" panose="02020603050405020304" pitchFamily="18" charset="0"/>
              </a:rPr>
              <a:t>e i</a:t>
            </a:r>
            <a:r>
              <a:rPr lang="en-US" sz="2600" spc="-25" dirty="0">
                <a:latin typeface="Times New Roman" panose="02020603050405020304" pitchFamily="18" charset="0"/>
                <a:cs typeface="Times New Roman" panose="02020603050405020304" pitchFamily="18" charset="0"/>
              </a:rPr>
              <a:t>m</a:t>
            </a:r>
            <a:r>
              <a:rPr lang="en-US" sz="2600" dirty="0">
                <a:latin typeface="Times New Roman" panose="02020603050405020304" pitchFamily="18" charset="0"/>
                <a:cs typeface="Times New Roman" panose="02020603050405020304" pitchFamily="18" charset="0"/>
              </a:rPr>
              <a:t>po</a:t>
            </a:r>
            <a:r>
              <a:rPr lang="en-US" sz="2600" spc="-5" dirty="0">
                <a:latin typeface="Times New Roman" panose="02020603050405020304" pitchFamily="18" charset="0"/>
                <a:cs typeface="Times New Roman" panose="02020603050405020304" pitchFamily="18" charset="0"/>
              </a:rPr>
              <a:t>rt</a:t>
            </a:r>
            <a:r>
              <a:rPr lang="en-US" sz="2600" spc="-10" dirty="0">
                <a:latin typeface="Times New Roman" panose="02020603050405020304" pitchFamily="18" charset="0"/>
                <a:cs typeface="Times New Roman" panose="02020603050405020304" pitchFamily="18" charset="0"/>
              </a:rPr>
              <a:t>a</a:t>
            </a:r>
            <a:r>
              <a:rPr lang="en-US" sz="2600" dirty="0">
                <a:latin typeface="Times New Roman" panose="02020603050405020304" pitchFamily="18" charset="0"/>
                <a:cs typeface="Times New Roman" panose="02020603050405020304" pitchFamily="18" charset="0"/>
              </a:rPr>
              <a:t>nc</a:t>
            </a:r>
            <a:r>
              <a:rPr lang="en-US" sz="2600" spc="-5"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 o</a:t>
            </a:r>
            <a:r>
              <a:rPr lang="en-US" sz="2600" spc="-5" dirty="0">
                <a:latin typeface="Times New Roman" panose="02020603050405020304" pitchFamily="18" charset="0"/>
                <a:cs typeface="Times New Roman" panose="02020603050405020304" pitchFamily="18" charset="0"/>
              </a:rPr>
              <a:t>f</a:t>
            </a:r>
            <a:r>
              <a:rPr lang="en-US" sz="2600" dirty="0">
                <a:latin typeface="Times New Roman" panose="02020603050405020304" pitchFamily="18" charset="0"/>
                <a:cs typeface="Times New Roman" panose="02020603050405020304" pitchFamily="18" charset="0"/>
              </a:rPr>
              <a:t> </a:t>
            </a:r>
            <a:r>
              <a:rPr lang="en-US" sz="2600" spc="-25" dirty="0">
                <a:latin typeface="Times New Roman" panose="02020603050405020304" pitchFamily="18" charset="0"/>
                <a:cs typeface="Times New Roman" panose="02020603050405020304" pitchFamily="18" charset="0"/>
              </a:rPr>
              <a:t>m</a:t>
            </a:r>
            <a:r>
              <a:rPr lang="en-US" sz="2600" spc="-10" dirty="0">
                <a:latin typeface="Times New Roman" panose="02020603050405020304" pitchFamily="18" charset="0"/>
                <a:cs typeface="Times New Roman" panose="02020603050405020304" pitchFamily="18" charset="0"/>
              </a:rPr>
              <a:t>a</a:t>
            </a:r>
            <a:r>
              <a:rPr lang="en-US" sz="2600" spc="-5"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n</a:t>
            </a:r>
            <a:r>
              <a:rPr lang="en-US" sz="2600" spc="-5" dirty="0">
                <a:latin typeface="Times New Roman" panose="02020603050405020304" pitchFamily="18" charset="0"/>
                <a:cs typeface="Times New Roman" panose="02020603050405020304" pitchFamily="18" charset="0"/>
              </a:rPr>
              <a:t>t</a:t>
            </a:r>
            <a:r>
              <a:rPr lang="en-US" sz="2600" spc="-10" dirty="0">
                <a:latin typeface="Times New Roman" panose="02020603050405020304" pitchFamily="18" charset="0"/>
                <a:cs typeface="Times New Roman" panose="02020603050405020304" pitchFamily="18" charset="0"/>
              </a:rPr>
              <a:t>e</a:t>
            </a:r>
            <a:r>
              <a:rPr lang="en-US" sz="2600" spc="10" dirty="0">
                <a:latin typeface="Times New Roman" panose="02020603050405020304" pitchFamily="18" charset="0"/>
                <a:cs typeface="Times New Roman" panose="02020603050405020304" pitchFamily="18" charset="0"/>
              </a:rPr>
              <a:t>n</a:t>
            </a:r>
            <a:r>
              <a:rPr lang="en-US" sz="2600" spc="-10" dirty="0">
                <a:latin typeface="Times New Roman" panose="02020603050405020304" pitchFamily="18" charset="0"/>
                <a:cs typeface="Times New Roman" panose="02020603050405020304" pitchFamily="18" charset="0"/>
              </a:rPr>
              <a:t>a</a:t>
            </a:r>
            <a:r>
              <a:rPr lang="en-US" sz="2600" dirty="0">
                <a:latin typeface="Times New Roman" panose="02020603050405020304" pitchFamily="18" charset="0"/>
                <a:cs typeface="Times New Roman" panose="02020603050405020304" pitchFamily="18" charset="0"/>
              </a:rPr>
              <a:t>n</a:t>
            </a:r>
            <a:r>
              <a:rPr lang="en-US" sz="2600" spc="-10" dirty="0">
                <a:latin typeface="Times New Roman" panose="02020603050405020304" pitchFamily="18" charset="0"/>
                <a:cs typeface="Times New Roman" panose="02020603050405020304" pitchFamily="18" charset="0"/>
              </a:rPr>
              <a:t>ce</a:t>
            </a:r>
            <a:r>
              <a:rPr lang="en-US" sz="2600" spc="-5"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W</a:t>
            </a:r>
            <a:r>
              <a:rPr lang="en-US" sz="2600" dirty="0">
                <a:latin typeface="Times New Roman" panose="02020603050405020304" pitchFamily="18" charset="0"/>
                <a:cs typeface="Times New Roman" panose="02020603050405020304" pitchFamily="18" charset="0"/>
              </a:rPr>
              <a:t>h</a:t>
            </a:r>
            <a:r>
              <a:rPr lang="en-US" sz="2600" spc="-5" dirty="0">
                <a:latin typeface="Times New Roman" panose="02020603050405020304" pitchFamily="18" charset="0"/>
                <a:cs typeface="Times New Roman" panose="02020603050405020304" pitchFamily="18" charset="0"/>
              </a:rPr>
              <a:t>i</a:t>
            </a:r>
            <a:r>
              <a:rPr lang="en-US" sz="2600" spc="-10" dirty="0">
                <a:latin typeface="Times New Roman" panose="02020603050405020304" pitchFamily="18" charset="0"/>
                <a:cs typeface="Times New Roman" panose="02020603050405020304" pitchFamily="18" charset="0"/>
              </a:rPr>
              <a:t>c</a:t>
            </a:r>
            <a:r>
              <a:rPr lang="en-US" sz="2600" spc="-5" dirty="0">
                <a:latin typeface="Times New Roman" panose="02020603050405020304" pitchFamily="18" charset="0"/>
                <a:cs typeface="Times New Roman" panose="02020603050405020304" pitchFamily="18" charset="0"/>
              </a:rPr>
              <a:t>h </a:t>
            </a:r>
            <a:r>
              <a:rPr lang="en-US" sz="2600" spc="-10" dirty="0">
                <a:latin typeface="Times New Roman" panose="02020603050405020304" pitchFamily="18" charset="0"/>
                <a:cs typeface="Times New Roman" panose="02020603050405020304" pitchFamily="18" charset="0"/>
              </a:rPr>
              <a:t>ca</a:t>
            </a:r>
            <a:r>
              <a:rPr lang="en-US" sz="2600" spc="-5" dirty="0">
                <a:latin typeface="Times New Roman" panose="02020603050405020304" pitchFamily="18" charset="0"/>
                <a:cs typeface="Times New Roman" panose="02020603050405020304" pitchFamily="18" charset="0"/>
              </a:rPr>
              <a:t>t</a:t>
            </a:r>
            <a:r>
              <a:rPr lang="en-US" sz="2600" spc="-10"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go</a:t>
            </a:r>
            <a:r>
              <a:rPr lang="en-US" sz="2600" spc="-5" dirty="0">
                <a:latin typeface="Times New Roman" panose="02020603050405020304" pitchFamily="18" charset="0"/>
                <a:cs typeface="Times New Roman" panose="02020603050405020304" pitchFamily="18" charset="0"/>
              </a:rPr>
              <a:t>ry </a:t>
            </a:r>
            <a:r>
              <a:rPr lang="en-US" sz="2600" spc="-10" dirty="0">
                <a:latin typeface="Times New Roman" panose="02020603050405020304" pitchFamily="18" charset="0"/>
                <a:cs typeface="Times New Roman" panose="02020603050405020304" pitchFamily="18" charset="0"/>
              </a:rPr>
              <a:t>c</a:t>
            </a:r>
            <a:r>
              <a:rPr lang="en-US" sz="2600" dirty="0">
                <a:latin typeface="Times New Roman" panose="02020603050405020304" pitchFamily="18" charset="0"/>
                <a:cs typeface="Times New Roman" panose="02020603050405020304" pitchFamily="18" charset="0"/>
              </a:rPr>
              <a:t>on</a:t>
            </a:r>
            <a:r>
              <a:rPr lang="en-US" sz="2600" spc="-10" dirty="0">
                <a:latin typeface="Times New Roman" panose="02020603050405020304" pitchFamily="18" charset="0"/>
                <a:cs typeface="Times New Roman" panose="02020603050405020304" pitchFamily="18" charset="0"/>
              </a:rPr>
              <a:t>s</a:t>
            </a:r>
            <a:r>
              <a:rPr lang="en-US" sz="2600" dirty="0">
                <a:latin typeface="Times New Roman" panose="02020603050405020304" pitchFamily="18" charset="0"/>
                <a:cs typeface="Times New Roman" panose="02020603050405020304" pitchFamily="18" charset="0"/>
              </a:rPr>
              <a:t>u</a:t>
            </a:r>
            <a:r>
              <a:rPr lang="en-US" sz="2600" spc="-25" dirty="0">
                <a:latin typeface="Times New Roman" panose="02020603050405020304" pitchFamily="18" charset="0"/>
                <a:cs typeface="Times New Roman" panose="02020603050405020304" pitchFamily="18" charset="0"/>
              </a:rPr>
              <a:t>m</a:t>
            </a:r>
            <a:r>
              <a:rPr lang="en-US" sz="2600" spc="-10" dirty="0">
                <a:latin typeface="Times New Roman" panose="02020603050405020304" pitchFamily="18" charset="0"/>
                <a:cs typeface="Times New Roman" panose="02020603050405020304" pitchFamily="18" charset="0"/>
              </a:rPr>
              <a:t>e</a:t>
            </a:r>
            <a:r>
              <a:rPr lang="en-US" sz="2600" spc="-5" dirty="0">
                <a:latin typeface="Times New Roman" panose="02020603050405020304" pitchFamily="18" charset="0"/>
                <a:cs typeface="Times New Roman" panose="02020603050405020304" pitchFamily="18" charset="0"/>
              </a:rPr>
              <a:t>s  maximum</a:t>
            </a:r>
            <a:r>
              <a:rPr lang="en-US" sz="2600" spc="-1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effort </a:t>
            </a:r>
            <a:r>
              <a:rPr lang="en-US" sz="2600" spc="-5" dirty="0">
                <a:latin typeface="Times New Roman" panose="02020603050405020304" pitchFamily="18" charset="0"/>
                <a:cs typeface="Times New Roman" panose="02020603050405020304" pitchFamily="18" charset="0"/>
              </a:rPr>
              <a:t>and</a:t>
            </a:r>
            <a:r>
              <a:rPr lang="en-US" sz="2600" spc="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why?</a:t>
            </a:r>
            <a:endParaRPr lang="en-US" sz="2600" dirty="0">
              <a:latin typeface="Times New Roman" panose="02020603050405020304" pitchFamily="18" charset="0"/>
              <a:cs typeface="Times New Roman" panose="02020603050405020304" pitchFamily="18" charset="0"/>
            </a:endParaRPr>
          </a:p>
          <a:p>
            <a:pPr marL="433070" lvl="1" indent="-421005" algn="just">
              <a:lnSpc>
                <a:spcPct val="120000"/>
              </a:lnSpc>
              <a:spcBef>
                <a:spcPts val="650"/>
              </a:spcBef>
              <a:buAutoNum type="arabicPeriod"/>
              <a:tabLst>
                <a:tab pos="433705" algn="l"/>
              </a:tabLst>
            </a:pPr>
            <a:r>
              <a:rPr lang="en-US" sz="2600" spc="-5" dirty="0">
                <a:latin typeface="Times New Roman" panose="02020603050405020304" pitchFamily="18" charset="0"/>
                <a:cs typeface="Times New Roman" panose="02020603050405020304" pitchFamily="18" charset="0"/>
              </a:rPr>
              <a:t>Explain</a:t>
            </a:r>
            <a:r>
              <a:rPr lang="en-US" sz="2600" spc="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the</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steps</a:t>
            </a:r>
            <a:r>
              <a:rPr lang="en-US" sz="2600" dirty="0">
                <a:latin typeface="Times New Roman" panose="02020603050405020304" pitchFamily="18" charset="0"/>
                <a:cs typeface="Times New Roman" panose="02020603050405020304" pitchFamily="18" charset="0"/>
              </a:rPr>
              <a:t> of </a:t>
            </a:r>
            <a:r>
              <a:rPr lang="en-US" sz="2600" spc="-5" dirty="0">
                <a:latin typeface="Times New Roman" panose="02020603050405020304" pitchFamily="18" charset="0"/>
                <a:cs typeface="Times New Roman" panose="02020603050405020304" pitchFamily="18" charset="0"/>
              </a:rPr>
              <a:t>software</a:t>
            </a:r>
            <a:r>
              <a:rPr lang="en-US" sz="2600" spc="1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maintenance</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with</a:t>
            </a:r>
            <a:r>
              <a:rPr lang="en-US" sz="2600" spc="1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help</a:t>
            </a:r>
            <a:r>
              <a:rPr lang="en-US" sz="2600" spc="5"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of</a:t>
            </a:r>
            <a:r>
              <a:rPr lang="en-US" sz="2600" spc="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a</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diagram.</a:t>
            </a:r>
            <a:endParaRPr lang="en-US" sz="2600" dirty="0">
              <a:latin typeface="Times New Roman" panose="02020603050405020304" pitchFamily="18" charset="0"/>
              <a:cs typeface="Times New Roman" panose="02020603050405020304" pitchFamily="18" charset="0"/>
            </a:endParaRPr>
          </a:p>
          <a:p>
            <a:pPr marL="469265" marR="5080" lvl="1" indent="-457200" algn="just">
              <a:lnSpc>
                <a:spcPct val="120000"/>
              </a:lnSpc>
              <a:spcBef>
                <a:spcPts val="1945"/>
              </a:spcBef>
              <a:buAutoNum type="arabicPeriod"/>
              <a:tabLst>
                <a:tab pos="469900" algn="l"/>
                <a:tab pos="1203960" algn="l"/>
                <a:tab pos="1518285" algn="l"/>
                <a:tab pos="2049780" algn="l"/>
                <a:tab pos="3883025" algn="l"/>
                <a:tab pos="4246245" algn="l"/>
                <a:tab pos="4497705" algn="l"/>
                <a:tab pos="5696585" algn="l"/>
                <a:tab pos="6696709" algn="l"/>
                <a:tab pos="7165975" algn="l"/>
                <a:tab pos="7931150" algn="l"/>
                <a:tab pos="8295005" algn="l"/>
              </a:tabLst>
            </a:pPr>
            <a:r>
              <a:rPr lang="en-US" sz="2600" spc="-5" dirty="0">
                <a:latin typeface="Times New Roman" panose="02020603050405020304" pitchFamily="18" charset="0"/>
                <a:cs typeface="Times New Roman" panose="02020603050405020304" pitchFamily="18" charset="0"/>
              </a:rPr>
              <a:t>W</a:t>
            </a:r>
            <a:r>
              <a:rPr lang="en-US" sz="2600" dirty="0">
                <a:latin typeface="Times New Roman" panose="02020603050405020304" pitchFamily="18" charset="0"/>
                <a:cs typeface="Times New Roman" panose="02020603050405020304" pitchFamily="18" charset="0"/>
              </a:rPr>
              <a:t>h</a:t>
            </a:r>
            <a:r>
              <a:rPr lang="en-US" sz="2600" spc="-10" dirty="0">
                <a:latin typeface="Times New Roman" panose="02020603050405020304" pitchFamily="18" charset="0"/>
                <a:cs typeface="Times New Roman" panose="02020603050405020304" pitchFamily="18" charset="0"/>
              </a:rPr>
              <a:t>a</a:t>
            </a:r>
            <a:r>
              <a:rPr lang="en-US" sz="2600" spc="-5" dirty="0">
                <a:latin typeface="Times New Roman" panose="02020603050405020304" pitchFamily="18" charset="0"/>
                <a:cs typeface="Times New Roman" panose="02020603050405020304" pitchFamily="18" charset="0"/>
              </a:rPr>
              <a:t>t</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is</a:t>
            </a:r>
            <a:r>
              <a:rPr lang="en-US" sz="2600" dirty="0">
                <a:latin typeface="Times New Roman" panose="02020603050405020304" pitchFamily="18" charset="0"/>
                <a:cs typeface="Times New Roman" panose="02020603050405020304" pitchFamily="18" charset="0"/>
              </a:rPr>
              <a:t>	</a:t>
            </a:r>
            <a:r>
              <a:rPr lang="en-US" sz="2600" spc="-10" dirty="0">
                <a:latin typeface="Times New Roman" panose="02020603050405020304" pitchFamily="18" charset="0"/>
                <a:cs typeface="Times New Roman" panose="02020603050405020304" pitchFamily="18" charset="0"/>
              </a:rPr>
              <a:t>se</a:t>
            </a:r>
            <a:r>
              <a:rPr lang="en-US" sz="2600" spc="-5" dirty="0">
                <a:latin typeface="Times New Roman" panose="02020603050405020304" pitchFamily="18" charset="0"/>
                <a:cs typeface="Times New Roman" panose="02020603050405020304" pitchFamily="18" charset="0"/>
              </a:rPr>
              <a:t>lf</a:t>
            </a:r>
            <a:r>
              <a:rPr lang="en-US" sz="2600" dirty="0">
                <a:latin typeface="Times New Roman" panose="02020603050405020304" pitchFamily="18" charset="0"/>
                <a:cs typeface="Times New Roman" panose="02020603050405020304" pitchFamily="18" charset="0"/>
              </a:rPr>
              <a:t>	d</a:t>
            </a:r>
            <a:r>
              <a:rPr lang="en-US" sz="2600" spc="-10" dirty="0">
                <a:latin typeface="Times New Roman" panose="02020603050405020304" pitchFamily="18" charset="0"/>
                <a:cs typeface="Times New Roman" panose="02020603050405020304" pitchFamily="18" charset="0"/>
              </a:rPr>
              <a:t>esc</a:t>
            </a:r>
            <a:r>
              <a:rPr lang="en-US" sz="2600" spc="-5" dirty="0">
                <a:latin typeface="Times New Roman" panose="02020603050405020304" pitchFamily="18" charset="0"/>
                <a:cs typeface="Times New Roman" panose="02020603050405020304" pitchFamily="18" charset="0"/>
              </a:rPr>
              <a:t>ri</a:t>
            </a:r>
            <a:r>
              <a:rPr lang="en-US" sz="2600" dirty="0">
                <a:latin typeface="Times New Roman" panose="02020603050405020304" pitchFamily="18" charset="0"/>
                <a:cs typeface="Times New Roman" panose="02020603050405020304" pitchFamily="18" charset="0"/>
              </a:rPr>
              <a:t>p</a:t>
            </a:r>
            <a:r>
              <a:rPr lang="en-US" sz="2600" spc="-5" dirty="0">
                <a:latin typeface="Times New Roman" panose="02020603050405020304" pitchFamily="18" charset="0"/>
                <a:cs typeface="Times New Roman" panose="02020603050405020304" pitchFamily="18" charset="0"/>
              </a:rPr>
              <a:t>ti</a:t>
            </a:r>
            <a:r>
              <a:rPr lang="en-US" sz="2600" dirty="0">
                <a:latin typeface="Times New Roman" panose="02020603050405020304" pitchFamily="18" charset="0"/>
                <a:cs typeface="Times New Roman" panose="02020603050405020304" pitchFamily="18" charset="0"/>
              </a:rPr>
              <a:t>v</a:t>
            </a:r>
            <a:r>
              <a:rPr lang="en-US" sz="2600" spc="-10" dirty="0">
                <a:latin typeface="Times New Roman" panose="02020603050405020304" pitchFamily="18" charset="0"/>
                <a:cs typeface="Times New Roman" panose="02020603050405020304" pitchFamily="18" charset="0"/>
              </a:rPr>
              <a:t>e</a:t>
            </a:r>
            <a:r>
              <a:rPr lang="en-US" sz="2600" spc="-15" dirty="0">
                <a:latin typeface="Times New Roman" panose="02020603050405020304" pitchFamily="18" charset="0"/>
                <a:cs typeface="Times New Roman" panose="02020603050405020304" pitchFamily="18" charset="0"/>
              </a:rPr>
              <a:t>n</a:t>
            </a:r>
            <a:r>
              <a:rPr lang="en-US" sz="2600" spc="-10" dirty="0">
                <a:latin typeface="Times New Roman" panose="02020603050405020304" pitchFamily="18" charset="0"/>
                <a:cs typeface="Times New Roman" panose="02020603050405020304" pitchFamily="18" charset="0"/>
              </a:rPr>
              <a:t>es</a:t>
            </a:r>
            <a:r>
              <a:rPr lang="en-US" sz="2600" spc="-5" dirty="0">
                <a:latin typeface="Times New Roman" panose="02020603050405020304" pitchFamily="18" charset="0"/>
                <a:cs typeface="Times New Roman" panose="02020603050405020304" pitchFamily="18" charset="0"/>
              </a:rPr>
              <a:t>s</a:t>
            </a:r>
            <a:r>
              <a:rPr lang="en-US" sz="2600" dirty="0">
                <a:latin typeface="Times New Roman" panose="02020603050405020304" pitchFamily="18" charset="0"/>
                <a:cs typeface="Times New Roman" panose="02020603050405020304" pitchFamily="18" charset="0"/>
              </a:rPr>
              <a:t> o</a:t>
            </a:r>
            <a:r>
              <a:rPr lang="en-US" sz="2600" spc="-5" dirty="0">
                <a:latin typeface="Times New Roman" panose="02020603050405020304" pitchFamily="18" charset="0"/>
                <a:cs typeface="Times New Roman" panose="02020603050405020304" pitchFamily="18" charset="0"/>
              </a:rPr>
              <a:t>f</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a</a:t>
            </a:r>
            <a:r>
              <a:rPr lang="en-US" sz="2600" dirty="0">
                <a:latin typeface="Times New Roman" panose="02020603050405020304" pitchFamily="18" charset="0"/>
                <a:cs typeface="Times New Roman" panose="02020603050405020304" pitchFamily="18" charset="0"/>
              </a:rPr>
              <a:t>	p</a:t>
            </a:r>
            <a:r>
              <a:rPr lang="en-US" sz="2600" spc="-5" dirty="0">
                <a:latin typeface="Times New Roman" panose="02020603050405020304" pitchFamily="18" charset="0"/>
                <a:cs typeface="Times New Roman" panose="02020603050405020304" pitchFamily="18" charset="0"/>
              </a:rPr>
              <a:t>r</a:t>
            </a:r>
            <a:r>
              <a:rPr lang="en-US" sz="2600" spc="-15" dirty="0">
                <a:latin typeface="Times New Roman" panose="02020603050405020304" pitchFamily="18" charset="0"/>
                <a:cs typeface="Times New Roman" panose="02020603050405020304" pitchFamily="18" charset="0"/>
              </a:rPr>
              <a:t>o</a:t>
            </a:r>
            <a:r>
              <a:rPr lang="en-US" sz="2600" dirty="0">
                <a:latin typeface="Times New Roman" panose="02020603050405020304" pitchFamily="18" charset="0"/>
                <a:cs typeface="Times New Roman" panose="02020603050405020304" pitchFamily="18" charset="0"/>
              </a:rPr>
              <a:t>g</a:t>
            </a:r>
            <a:r>
              <a:rPr lang="en-US" sz="2600" spc="-5" dirty="0">
                <a:latin typeface="Times New Roman" panose="02020603050405020304" pitchFamily="18" charset="0"/>
                <a:cs typeface="Times New Roman" panose="02020603050405020304" pitchFamily="18" charset="0"/>
              </a:rPr>
              <a:t>r</a:t>
            </a:r>
            <a:r>
              <a:rPr lang="en-US" sz="2600" dirty="0">
                <a:latin typeface="Times New Roman" panose="02020603050405020304" pitchFamily="18" charset="0"/>
                <a:cs typeface="Times New Roman" panose="02020603050405020304" pitchFamily="18" charset="0"/>
              </a:rPr>
              <a:t>a</a:t>
            </a:r>
            <a:r>
              <a:rPr lang="en-US" sz="2600" spc="-25" dirty="0">
                <a:latin typeface="Times New Roman" panose="02020603050405020304" pitchFamily="18" charset="0"/>
                <a:cs typeface="Times New Roman" panose="02020603050405020304" pitchFamily="18" charset="0"/>
              </a:rPr>
              <a:t>m</a:t>
            </a:r>
            <a:r>
              <a:rPr lang="en-US" sz="2600" spc="-5"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xp</a:t>
            </a:r>
            <a:r>
              <a:rPr lang="en-US" sz="2600" spc="-5" dirty="0">
                <a:latin typeface="Times New Roman" panose="02020603050405020304" pitchFamily="18" charset="0"/>
                <a:cs typeface="Times New Roman" panose="02020603050405020304" pitchFamily="18" charset="0"/>
              </a:rPr>
              <a:t>l</a:t>
            </a:r>
            <a:r>
              <a:rPr lang="en-US" sz="2600" spc="-10" dirty="0">
                <a:latin typeface="Times New Roman" panose="02020603050405020304" pitchFamily="18" charset="0"/>
                <a:cs typeface="Times New Roman" panose="02020603050405020304" pitchFamily="18" charset="0"/>
              </a:rPr>
              <a:t>a</a:t>
            </a:r>
            <a:r>
              <a:rPr lang="en-US" sz="2600" spc="-5" dirty="0">
                <a:latin typeface="Times New Roman" panose="02020603050405020304" pitchFamily="18" charset="0"/>
                <a:cs typeface="Times New Roman" panose="02020603050405020304" pitchFamily="18" charset="0"/>
              </a:rPr>
              <a:t>in</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t</a:t>
            </a:r>
            <a:r>
              <a:rPr lang="en-US" sz="2600" dirty="0">
                <a:latin typeface="Times New Roman" panose="02020603050405020304" pitchFamily="18" charset="0"/>
                <a:cs typeface="Times New Roman" panose="02020603050405020304" pitchFamily="18" charset="0"/>
              </a:rPr>
              <a:t>h</a:t>
            </a:r>
            <a:r>
              <a:rPr lang="en-US" sz="2600" spc="-5" dirty="0">
                <a:latin typeface="Times New Roman" panose="02020603050405020304" pitchFamily="18" charset="0"/>
                <a:cs typeface="Times New Roman" panose="02020603050405020304" pitchFamily="18" charset="0"/>
              </a:rPr>
              <a:t>e</a:t>
            </a:r>
            <a:r>
              <a:rPr lang="en-US" sz="2600" dirty="0">
                <a:latin typeface="Times New Roman" panose="02020603050405020304" pitchFamily="18" charset="0"/>
                <a:cs typeface="Times New Roman" panose="02020603050405020304" pitchFamily="18" charset="0"/>
              </a:rPr>
              <a:t>	</a:t>
            </a:r>
            <a:r>
              <a:rPr lang="en-US" sz="2600" spc="-10" dirty="0">
                <a:latin typeface="Times New Roman" panose="02020603050405020304" pitchFamily="18" charset="0"/>
                <a:cs typeface="Times New Roman" panose="02020603050405020304" pitchFamily="18" charset="0"/>
              </a:rPr>
              <a:t>e</a:t>
            </a:r>
            <a:r>
              <a:rPr lang="en-US" sz="2600" spc="-5" dirty="0">
                <a:latin typeface="Times New Roman" panose="02020603050405020304" pitchFamily="18" charset="0"/>
                <a:cs typeface="Times New Roman" panose="02020603050405020304" pitchFamily="18" charset="0"/>
              </a:rPr>
              <a:t>ff</a:t>
            </a:r>
            <a:r>
              <a:rPr lang="en-US" sz="2600" spc="-10" dirty="0">
                <a:latin typeface="Times New Roman" panose="02020603050405020304" pitchFamily="18" charset="0"/>
                <a:cs typeface="Times New Roman" panose="02020603050405020304" pitchFamily="18" charset="0"/>
              </a:rPr>
              <a:t>ec</a:t>
            </a:r>
            <a:r>
              <a:rPr lang="en-US" sz="2600" spc="-5" dirty="0">
                <a:latin typeface="Times New Roman" panose="02020603050405020304" pitchFamily="18" charset="0"/>
                <a:cs typeface="Times New Roman" panose="02020603050405020304" pitchFamily="18" charset="0"/>
              </a:rPr>
              <a:t>t</a:t>
            </a:r>
            <a:r>
              <a:rPr lang="en-US" sz="2600" dirty="0">
                <a:latin typeface="Times New Roman" panose="02020603050405020304" pitchFamily="18" charset="0"/>
                <a:cs typeface="Times New Roman" panose="02020603050405020304" pitchFamily="18" charset="0"/>
              </a:rPr>
              <a:t>	o</a:t>
            </a:r>
            <a:r>
              <a:rPr lang="en-US" sz="2600" spc="-5" dirty="0">
                <a:latin typeface="Times New Roman" panose="02020603050405020304" pitchFamily="18" charset="0"/>
                <a:cs typeface="Times New Roman" panose="02020603050405020304" pitchFamily="18" charset="0"/>
              </a:rPr>
              <a:t>f</a:t>
            </a:r>
            <a:r>
              <a:rPr lang="en-US" sz="260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t</a:t>
            </a:r>
            <a:r>
              <a:rPr lang="en-US" sz="2600" dirty="0">
                <a:latin typeface="Times New Roman" panose="02020603050405020304" pitchFamily="18" charset="0"/>
                <a:cs typeface="Times New Roman" panose="02020603050405020304" pitchFamily="18" charset="0"/>
              </a:rPr>
              <a:t>h</a:t>
            </a:r>
            <a:r>
              <a:rPr lang="en-US" sz="2600" spc="-5" dirty="0">
                <a:latin typeface="Times New Roman" panose="02020603050405020304" pitchFamily="18" charset="0"/>
                <a:cs typeface="Times New Roman" panose="02020603050405020304" pitchFamily="18" charset="0"/>
              </a:rPr>
              <a:t>is  parameter </a:t>
            </a:r>
            <a:r>
              <a:rPr lang="en-US" sz="2600" dirty="0">
                <a:latin typeface="Times New Roman" panose="02020603050405020304" pitchFamily="18" charset="0"/>
                <a:cs typeface="Times New Roman" panose="02020603050405020304" pitchFamily="18" charset="0"/>
              </a:rPr>
              <a:t>on</a:t>
            </a:r>
            <a:r>
              <a:rPr lang="en-US" sz="2600" spc="5"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maintenance</a:t>
            </a:r>
            <a:r>
              <a:rPr lang="en-US" sz="2600" spc="10" dirty="0">
                <a:latin typeface="Times New Roman" panose="02020603050405020304" pitchFamily="18" charset="0"/>
                <a:cs typeface="Times New Roman" panose="02020603050405020304" pitchFamily="18" charset="0"/>
              </a:rPr>
              <a:t> </a:t>
            </a:r>
            <a:r>
              <a:rPr lang="en-US" sz="2600" spc="-5" dirty="0">
                <a:latin typeface="Times New Roman" panose="02020603050405020304" pitchFamily="18" charset="0"/>
                <a:cs typeface="Times New Roman" panose="02020603050405020304" pitchFamily="18" charset="0"/>
              </a:rPr>
              <a:t>activities.</a:t>
            </a:r>
          </a:p>
          <a:p>
            <a:pPr marL="469265" marR="5080" lvl="1" indent="-457200" algn="just">
              <a:lnSpc>
                <a:spcPct val="120000"/>
              </a:lnSpc>
              <a:spcBef>
                <a:spcPts val="1945"/>
              </a:spcBef>
              <a:buAutoNum type="arabicPeriod"/>
              <a:tabLst>
                <a:tab pos="469900" algn="l"/>
                <a:tab pos="1203960" algn="l"/>
                <a:tab pos="1518285" algn="l"/>
                <a:tab pos="2049780" algn="l"/>
                <a:tab pos="3883025" algn="l"/>
                <a:tab pos="4246245" algn="l"/>
                <a:tab pos="4497705" algn="l"/>
                <a:tab pos="5696585" algn="l"/>
                <a:tab pos="6696709" algn="l"/>
                <a:tab pos="7165975" algn="l"/>
                <a:tab pos="7931150" algn="l"/>
                <a:tab pos="8295005" algn="l"/>
              </a:tabLst>
            </a:pPr>
            <a:r>
              <a:rPr lang="en-US" sz="2600" spc="-5" dirty="0">
                <a:latin typeface="Times New Roman" panose="02020603050405020304" pitchFamily="18" charset="0"/>
                <a:cs typeface="Times New Roman" panose="02020603050405020304" pitchFamily="18" charset="0"/>
              </a:rPr>
              <a:t>Discuss the concept of re-engineering and its importance.</a:t>
            </a:r>
            <a:endParaRPr lang="en-US" sz="26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86DC21FC-4498-4F03-89FE-68C0386F28B4}" type="datetime1">
              <a:rPr lang="en-IN" smtClean="0"/>
              <a:t>07-04-2025</a:t>
            </a:fld>
            <a:endParaRPr lang="en-US" dirty="0"/>
          </a:p>
        </p:txBody>
      </p:sp>
      <p:sp>
        <p:nvSpPr>
          <p:cNvPr id="9" name="Footer Placeholder 4"/>
          <p:cNvSpPr>
            <a:spLocks noGrp="1"/>
          </p:cNvSpPr>
          <p:nvPr>
            <p:ph type="ftr" sz="quarter" idx="11"/>
          </p:nvPr>
        </p:nvSpPr>
        <p:spPr>
          <a:xfrm>
            <a:off x="2771800" y="6356350"/>
            <a:ext cx="4760168"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156</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Weekly Assignment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5" name="Picture 14"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C05E4B96-B64C-EE1D-BE0A-23CF267D28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43400558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457200" y="1268760"/>
            <a:ext cx="8229600" cy="4857403"/>
          </a:xfrm>
        </p:spPr>
        <p:txBody>
          <a:bodyPr>
            <a:normAutofit/>
          </a:bodyPr>
          <a:lstStyle/>
          <a:p>
            <a:r>
              <a:rPr lang="en-US" sz="1900" dirty="0" err="1">
                <a:latin typeface="Times New Roman" panose="02020603050405020304" pitchFamily="18" charset="0"/>
                <a:cs typeface="Times New Roman" panose="02020603050405020304" pitchFamily="18" charset="0"/>
              </a:rPr>
              <a:t>Youtube</a:t>
            </a:r>
            <a:r>
              <a:rPr lang="en-US" sz="1900" dirty="0">
                <a:latin typeface="Times New Roman" panose="02020603050405020304" pitchFamily="18" charset="0"/>
                <a:cs typeface="Times New Roman" panose="02020603050405020304" pitchFamily="18" charset="0"/>
              </a:rPr>
              <a:t>/other  Video Links</a:t>
            </a:r>
          </a:p>
          <a:p>
            <a:pPr algn="just"/>
            <a:r>
              <a:rPr lang="en-US" sz="1900" dirty="0">
                <a:latin typeface="Times New Roman" panose="02020603050405020304" pitchFamily="18" charset="0"/>
                <a:cs typeface="Times New Roman" panose="02020603050405020304" pitchFamily="18" charset="0"/>
                <a:hlinkClick r:id="rId2"/>
              </a:rPr>
              <a:t>https://www.youtube.com/watch?v=PXYqu-OcBoY</a:t>
            </a:r>
            <a:endParaRPr lang="en-US" sz="1900"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hlinkClick r:id="rId3"/>
              </a:rPr>
              <a:t>https://www.youtube.com/watch?v=KqDlDubS-OU&amp;list=PL8751DA481F0F0D17&amp;index=21</a:t>
            </a:r>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NPTEL</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hlinkClick r:id="rId4"/>
              </a:rPr>
              <a:t>https://nptel.ac.in/courses/106/105/106105182/</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hlinkClick r:id="rId5"/>
              </a:rPr>
              <a:t>https://www.youtube.com/watch?v=RQNZWCl6eXI&amp;list=PLBd76GK9sWTwVXm9FlVHOTXXbGY2vZR8z&amp;index=1</a:t>
            </a:r>
            <a:endParaRPr lang="en-US" sz="19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34B8859F-8A35-4C75-B089-4FA44145A4B8}" type="datetime1">
              <a:rPr lang="en-IN" smtClean="0"/>
              <a:t>07-04-2025</a:t>
            </a:fld>
            <a:endParaRPr lang="en-US" dirty="0"/>
          </a:p>
        </p:txBody>
      </p:sp>
      <p:sp>
        <p:nvSpPr>
          <p:cNvPr id="9" name="Footer Placeholder 4"/>
          <p:cNvSpPr>
            <a:spLocks noGrp="1"/>
          </p:cNvSpPr>
          <p:nvPr>
            <p:ph type="ftr" sz="quarter" idx="11"/>
          </p:nvPr>
        </p:nvSpPr>
        <p:spPr>
          <a:xfrm>
            <a:off x="2590800" y="6356350"/>
            <a:ext cx="4832176" cy="352774"/>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157</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Faculty Video Links, </a:t>
            </a:r>
            <a:r>
              <a:rPr lang="en-US" dirty="0" err="1"/>
              <a:t>Youtube</a:t>
            </a:r>
            <a:r>
              <a:rPr lang="en-US" dirty="0"/>
              <a:t> &amp; NPTEL Video Links and Online Courses Details  </a:t>
            </a:r>
          </a:p>
        </p:txBody>
      </p:sp>
      <p:pic>
        <p:nvPicPr>
          <p:cNvPr id="8" name="Picture 2" descr="E:\NIET\Project\xLogo11.png.pagespeed.ic.pydHLuCQEZ.png"/>
          <p:cNvPicPr>
            <a:picLocks noChangeAspect="1" noChangeArrowheads="1"/>
          </p:cNvPicPr>
          <p:nvPr/>
        </p:nvPicPr>
        <p:blipFill>
          <a:blip r:embed="rId6"/>
          <a:srcRect/>
          <a:stretch>
            <a:fillRect/>
          </a:stretch>
        </p:blipFill>
        <p:spPr bwMode="auto">
          <a:xfrm>
            <a:off x="0" y="0"/>
            <a:ext cx="1447800" cy="817163"/>
          </a:xfrm>
          <a:prstGeom prst="rect">
            <a:avLst/>
          </a:prstGeom>
          <a:noFill/>
        </p:spPr>
      </p:pic>
      <p:pic>
        <p:nvPicPr>
          <p:cNvPr id="11" name="Picture 10" descr="Logo.jpg"/>
          <p:cNvPicPr>
            <a:picLocks noChangeAspect="1"/>
          </p:cNvPicPr>
          <p:nvPr/>
        </p:nvPicPr>
        <p:blipFill>
          <a:blip r:embed="rId7"/>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76ECD9DF-53D1-688B-5D70-300455B9F64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1830832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770F57-750C-4F8E-86AF-4DA17CEE6C7D}" type="datetime1">
              <a:rPr lang="en-IN" smtClean="0"/>
              <a:t>07-04-2025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158</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MCQ</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447562" y="6538912"/>
            <a:ext cx="5029200" cy="365125"/>
          </a:xfrm>
        </p:spPr>
        <p:txBody>
          <a:bodyPr/>
          <a:lstStyle/>
          <a:p>
            <a:pPr lvl="0"/>
            <a:r>
              <a:rPr lang="en-US">
                <a:solidFill>
                  <a:prstClr val="black">
                    <a:tint val="75000"/>
                  </a:prstClr>
                </a:solidFill>
              </a:rPr>
              <a:t>Renu  Devi          ACSE0603 Software Engineering                          Unit V     </a:t>
            </a:r>
            <a:endParaRPr lang="en-US" dirty="0"/>
          </a:p>
        </p:txBody>
      </p:sp>
      <p:pic>
        <p:nvPicPr>
          <p:cNvPr id="25" name="Picture 24" descr="Logo.jpg"/>
          <p:cNvPicPr>
            <a:picLocks noChangeAspect="1"/>
          </p:cNvPicPr>
          <p:nvPr/>
        </p:nvPicPr>
        <p:blipFill>
          <a:blip r:embed="rId3"/>
          <a:stretch>
            <a:fillRect/>
          </a:stretch>
        </p:blipFill>
        <p:spPr>
          <a:xfrm>
            <a:off x="0" y="0"/>
            <a:ext cx="1581150" cy="847725"/>
          </a:xfrm>
          <a:prstGeom prst="rect">
            <a:avLst/>
          </a:prstGeom>
        </p:spPr>
      </p:pic>
      <p:sp>
        <p:nvSpPr>
          <p:cNvPr id="26" name="object 2"/>
          <p:cNvSpPr txBox="1"/>
          <p:nvPr/>
        </p:nvSpPr>
        <p:spPr>
          <a:xfrm>
            <a:off x="533400" y="838200"/>
            <a:ext cx="4467225" cy="2265045"/>
          </a:xfrm>
          <a:prstGeom prst="rect">
            <a:avLst/>
          </a:prstGeom>
        </p:spPr>
        <p:txBody>
          <a:bodyPr vert="horz" wrap="square" lIns="0" tIns="12700" rIns="0" bIns="0" rtlCol="0">
            <a:spAutoFit/>
          </a:bodyPr>
          <a:lstStyle/>
          <a:p>
            <a:pPr marL="12700">
              <a:lnSpc>
                <a:spcPct val="100000"/>
              </a:lnSpc>
              <a:spcBef>
                <a:spcPts val="100"/>
              </a:spcBef>
              <a:tabLst>
                <a:tab pos="459105" algn="l"/>
              </a:tabLst>
            </a:pPr>
            <a:r>
              <a:rPr lang="en-IN" sz="2000" dirty="0">
                <a:latin typeface="Times New Roman"/>
                <a:cs typeface="Times New Roman"/>
              </a:rPr>
              <a:t>1</a:t>
            </a:r>
            <a:r>
              <a:rPr sz="2000" dirty="0">
                <a:latin typeface="Times New Roman"/>
                <a:cs typeface="Times New Roman"/>
              </a:rPr>
              <a:t>	</a:t>
            </a:r>
            <a:r>
              <a:rPr sz="2000" spc="-5" dirty="0">
                <a:latin typeface="Times New Roman"/>
                <a:cs typeface="Times New Roman"/>
              </a:rPr>
              <a:t>COCOMO</a:t>
            </a:r>
            <a:r>
              <a:rPr sz="2000" dirty="0">
                <a:latin typeface="Times New Roman"/>
                <a:cs typeface="Times New Roman"/>
              </a:rPr>
              <a:t> was</a:t>
            </a:r>
            <a:r>
              <a:rPr sz="2000" spc="-10" dirty="0">
                <a:latin typeface="Times New Roman"/>
                <a:cs typeface="Times New Roman"/>
              </a:rPr>
              <a:t> </a:t>
            </a:r>
            <a:r>
              <a:rPr sz="2000" spc="-5" dirty="0">
                <a:latin typeface="Times New Roman"/>
                <a:cs typeface="Times New Roman"/>
              </a:rPr>
              <a:t>developed</a:t>
            </a:r>
            <a:r>
              <a:rPr sz="2000" spc="5" dirty="0">
                <a:latin typeface="Times New Roman"/>
                <a:cs typeface="Times New Roman"/>
              </a:rPr>
              <a:t> </a:t>
            </a:r>
            <a:r>
              <a:rPr sz="2000" spc="-10" dirty="0">
                <a:latin typeface="Times New Roman"/>
                <a:cs typeface="Times New Roman"/>
              </a:rPr>
              <a:t>initially</a:t>
            </a:r>
            <a:r>
              <a:rPr sz="2000" spc="-5" dirty="0">
                <a:latin typeface="Times New Roman"/>
                <a:cs typeface="Times New Roman"/>
              </a:rPr>
              <a:t> </a:t>
            </a:r>
            <a:r>
              <a:rPr sz="2000" dirty="0">
                <a:latin typeface="Times New Roman"/>
                <a:cs typeface="Times New Roman"/>
              </a:rPr>
              <a:t>by</a:t>
            </a:r>
          </a:p>
          <a:p>
            <a:pPr marL="469900">
              <a:lnSpc>
                <a:spcPct val="100000"/>
              </a:lnSpc>
            </a:pPr>
            <a:r>
              <a:rPr sz="2000" spc="-5" dirty="0">
                <a:latin typeface="Times New Roman"/>
                <a:cs typeface="Times New Roman"/>
              </a:rPr>
              <a:t>(a)</a:t>
            </a:r>
            <a:r>
              <a:rPr sz="2000" spc="-25" dirty="0">
                <a:latin typeface="Times New Roman"/>
                <a:cs typeface="Times New Roman"/>
              </a:rPr>
              <a:t> </a:t>
            </a:r>
            <a:r>
              <a:rPr sz="2000" spc="-5" dirty="0">
                <a:latin typeface="Times New Roman"/>
                <a:cs typeface="Times New Roman"/>
              </a:rPr>
              <a:t>B.W.Bohem</a:t>
            </a:r>
            <a:endParaRPr sz="2000" dirty="0">
              <a:latin typeface="Times New Roman"/>
              <a:cs typeface="Times New Roman"/>
            </a:endParaRPr>
          </a:p>
          <a:p>
            <a:pPr marL="469900">
              <a:lnSpc>
                <a:spcPct val="100000"/>
              </a:lnSpc>
            </a:pPr>
            <a:r>
              <a:rPr sz="2000" spc="-5" dirty="0">
                <a:latin typeface="Times New Roman"/>
                <a:cs typeface="Times New Roman"/>
              </a:rPr>
              <a:t>(c)</a:t>
            </a:r>
            <a:r>
              <a:rPr sz="2000" spc="-30" dirty="0">
                <a:latin typeface="Times New Roman"/>
                <a:cs typeface="Times New Roman"/>
              </a:rPr>
              <a:t> </a:t>
            </a:r>
            <a:r>
              <a:rPr sz="2000" spc="-5" dirty="0">
                <a:latin typeface="Times New Roman"/>
                <a:cs typeface="Times New Roman"/>
              </a:rPr>
              <a:t>B.Beizer</a:t>
            </a:r>
            <a:endParaRPr sz="2000" dirty="0">
              <a:latin typeface="Times New Roman"/>
              <a:cs typeface="Times New Roman"/>
            </a:endParaRPr>
          </a:p>
          <a:p>
            <a:pPr marL="12700">
              <a:lnSpc>
                <a:spcPct val="100000"/>
              </a:lnSpc>
              <a:spcBef>
                <a:spcPts val="830"/>
              </a:spcBef>
              <a:tabLst>
                <a:tab pos="585470" algn="l"/>
              </a:tabLst>
            </a:pPr>
            <a:r>
              <a:rPr lang="en-IN" sz="2000" dirty="0">
                <a:latin typeface="Times New Roman"/>
                <a:cs typeface="Times New Roman"/>
              </a:rPr>
              <a:t>2</a:t>
            </a:r>
            <a:r>
              <a:rPr sz="2000" dirty="0">
                <a:latin typeface="Times New Roman"/>
                <a:cs typeface="Times New Roman"/>
              </a:rPr>
              <a:t>	A</a:t>
            </a:r>
            <a:r>
              <a:rPr sz="2000" spc="-25" dirty="0">
                <a:latin typeface="Times New Roman"/>
                <a:cs typeface="Times New Roman"/>
              </a:rPr>
              <a:t> </a:t>
            </a:r>
            <a:r>
              <a:rPr sz="2000" dirty="0">
                <a:latin typeface="Times New Roman"/>
                <a:cs typeface="Times New Roman"/>
              </a:rPr>
              <a:t>COCOMO</a:t>
            </a:r>
            <a:r>
              <a:rPr sz="2000" spc="-10" dirty="0">
                <a:latin typeface="Times New Roman"/>
                <a:cs typeface="Times New Roman"/>
              </a:rPr>
              <a:t> </a:t>
            </a:r>
            <a:r>
              <a:rPr sz="2000" spc="-5" dirty="0">
                <a:latin typeface="Times New Roman"/>
                <a:cs typeface="Times New Roman"/>
              </a:rPr>
              <a:t>model</a:t>
            </a:r>
            <a:r>
              <a:rPr sz="2000" spc="-25" dirty="0">
                <a:latin typeface="Times New Roman"/>
                <a:cs typeface="Times New Roman"/>
              </a:rPr>
              <a:t> </a:t>
            </a:r>
            <a:r>
              <a:rPr sz="2000" spc="-10" dirty="0">
                <a:latin typeface="Times New Roman"/>
                <a:cs typeface="Times New Roman"/>
              </a:rPr>
              <a:t>is</a:t>
            </a:r>
            <a:endParaRPr sz="2000" dirty="0">
              <a:latin typeface="Times New Roman"/>
              <a:cs typeface="Times New Roman"/>
            </a:endParaRPr>
          </a:p>
          <a:p>
            <a:pPr marL="815340" indent="-346710">
              <a:lnSpc>
                <a:spcPct val="100000"/>
              </a:lnSpc>
              <a:buAutoNum type="alphaLcParenBoth"/>
              <a:tabLst>
                <a:tab pos="815975" algn="l"/>
              </a:tabLst>
            </a:pPr>
            <a:r>
              <a:rPr sz="2000" spc="-5" dirty="0">
                <a:latin typeface="Times New Roman"/>
                <a:cs typeface="Times New Roman"/>
              </a:rPr>
              <a:t>Common</a:t>
            </a:r>
            <a:r>
              <a:rPr sz="2000" dirty="0">
                <a:latin typeface="Times New Roman"/>
                <a:cs typeface="Times New Roman"/>
              </a:rPr>
              <a:t> Cost</a:t>
            </a:r>
            <a:r>
              <a:rPr sz="2000" spc="-25" dirty="0">
                <a:latin typeface="Times New Roman"/>
                <a:cs typeface="Times New Roman"/>
              </a:rPr>
              <a:t> </a:t>
            </a:r>
            <a:r>
              <a:rPr sz="2000" spc="-10" dirty="0">
                <a:latin typeface="Times New Roman"/>
                <a:cs typeface="Times New Roman"/>
              </a:rPr>
              <a:t>estimation</a:t>
            </a:r>
            <a:r>
              <a:rPr sz="2000" spc="-15" dirty="0">
                <a:latin typeface="Times New Roman"/>
                <a:cs typeface="Times New Roman"/>
              </a:rPr>
              <a:t> </a:t>
            </a:r>
            <a:r>
              <a:rPr sz="2000" spc="-5" dirty="0">
                <a:latin typeface="Times New Roman"/>
                <a:cs typeface="Times New Roman"/>
              </a:rPr>
              <a:t>model</a:t>
            </a:r>
            <a:endParaRPr sz="2000" dirty="0">
              <a:latin typeface="Times New Roman"/>
              <a:cs typeface="Times New Roman"/>
            </a:endParaRPr>
          </a:p>
          <a:p>
            <a:pPr marL="829310" indent="-360680">
              <a:lnSpc>
                <a:spcPct val="100000"/>
              </a:lnSpc>
              <a:buAutoNum type="alphaLcParenBoth"/>
              <a:tabLst>
                <a:tab pos="829944" algn="l"/>
              </a:tabLst>
            </a:pPr>
            <a:r>
              <a:rPr sz="2000" spc="-5" dirty="0">
                <a:latin typeface="Times New Roman"/>
                <a:cs typeface="Times New Roman"/>
              </a:rPr>
              <a:t>Constructive</a:t>
            </a:r>
            <a:r>
              <a:rPr sz="2000" spc="-15" dirty="0">
                <a:latin typeface="Times New Roman"/>
                <a:cs typeface="Times New Roman"/>
              </a:rPr>
              <a:t> </a:t>
            </a:r>
            <a:r>
              <a:rPr sz="2000" spc="-5" dirty="0">
                <a:latin typeface="Times New Roman"/>
                <a:cs typeface="Times New Roman"/>
              </a:rPr>
              <a:t>cost</a:t>
            </a:r>
            <a:r>
              <a:rPr sz="2000" spc="-15" dirty="0">
                <a:latin typeface="Times New Roman"/>
                <a:cs typeface="Times New Roman"/>
              </a:rPr>
              <a:t> </a:t>
            </a:r>
            <a:r>
              <a:rPr sz="2000" spc="-10" dirty="0">
                <a:latin typeface="Times New Roman"/>
                <a:cs typeface="Times New Roman"/>
              </a:rPr>
              <a:t>Estimation</a:t>
            </a:r>
            <a:r>
              <a:rPr sz="2000" spc="-15" dirty="0">
                <a:latin typeface="Times New Roman"/>
                <a:cs typeface="Times New Roman"/>
              </a:rPr>
              <a:t> </a:t>
            </a:r>
            <a:r>
              <a:rPr sz="2000" spc="-5" dirty="0">
                <a:latin typeface="Times New Roman"/>
                <a:cs typeface="Times New Roman"/>
              </a:rPr>
              <a:t>model</a:t>
            </a:r>
            <a:endParaRPr sz="2000" dirty="0">
              <a:latin typeface="Times New Roman"/>
              <a:cs typeface="Times New Roman"/>
            </a:endParaRPr>
          </a:p>
          <a:p>
            <a:pPr marL="815340" indent="-346710">
              <a:lnSpc>
                <a:spcPct val="100000"/>
              </a:lnSpc>
              <a:buAutoNum type="alphaLcParenBoth"/>
              <a:tabLst>
                <a:tab pos="815975" algn="l"/>
              </a:tabLst>
            </a:pPr>
            <a:r>
              <a:rPr sz="2000" spc="-5" dirty="0">
                <a:latin typeface="Times New Roman"/>
                <a:cs typeface="Times New Roman"/>
              </a:rPr>
              <a:t>Complete cost</a:t>
            </a:r>
            <a:r>
              <a:rPr sz="2000" spc="-20" dirty="0">
                <a:latin typeface="Times New Roman"/>
                <a:cs typeface="Times New Roman"/>
              </a:rPr>
              <a:t> </a:t>
            </a:r>
            <a:r>
              <a:rPr sz="2000" spc="-10" dirty="0">
                <a:latin typeface="Times New Roman"/>
                <a:cs typeface="Times New Roman"/>
              </a:rPr>
              <a:t>estimation </a:t>
            </a:r>
            <a:r>
              <a:rPr sz="2000" spc="-5" dirty="0">
                <a:latin typeface="Times New Roman"/>
                <a:cs typeface="Times New Roman"/>
              </a:rPr>
              <a:t>model</a:t>
            </a:r>
            <a:endParaRPr sz="2000" dirty="0">
              <a:latin typeface="Times New Roman"/>
              <a:cs typeface="Times New Roman"/>
            </a:endParaRPr>
          </a:p>
        </p:txBody>
      </p:sp>
      <p:sp>
        <p:nvSpPr>
          <p:cNvPr id="27" name="object 3"/>
          <p:cNvSpPr txBox="1"/>
          <p:nvPr/>
        </p:nvSpPr>
        <p:spPr>
          <a:xfrm>
            <a:off x="5233408" y="1143000"/>
            <a:ext cx="2152650" cy="6356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(b)</a:t>
            </a:r>
            <a:r>
              <a:rPr sz="2000" spc="-35" dirty="0">
                <a:latin typeface="Times New Roman"/>
                <a:cs typeface="Times New Roman"/>
              </a:rPr>
              <a:t> </a:t>
            </a:r>
            <a:r>
              <a:rPr sz="2000" spc="-5" dirty="0">
                <a:latin typeface="Times New Roman"/>
                <a:cs typeface="Times New Roman"/>
              </a:rPr>
              <a:t>Gregg</a:t>
            </a:r>
            <a:r>
              <a:rPr sz="2000" spc="-25" dirty="0">
                <a:latin typeface="Times New Roman"/>
                <a:cs typeface="Times New Roman"/>
              </a:rPr>
              <a:t> </a:t>
            </a:r>
            <a:r>
              <a:rPr sz="2000" spc="-5" dirty="0">
                <a:latin typeface="Times New Roman"/>
                <a:cs typeface="Times New Roman"/>
              </a:rPr>
              <a:t>Rothermal</a:t>
            </a:r>
            <a:endParaRPr sz="2000">
              <a:latin typeface="Times New Roman"/>
              <a:cs typeface="Times New Roman"/>
            </a:endParaRPr>
          </a:p>
          <a:p>
            <a:pPr marL="12700">
              <a:lnSpc>
                <a:spcPct val="100000"/>
              </a:lnSpc>
            </a:pPr>
            <a:r>
              <a:rPr sz="2000" spc="-10" dirty="0">
                <a:latin typeface="Times New Roman"/>
                <a:cs typeface="Times New Roman"/>
              </a:rPr>
              <a:t>(d) Rajiv</a:t>
            </a:r>
            <a:r>
              <a:rPr sz="2000" dirty="0">
                <a:latin typeface="Times New Roman"/>
                <a:cs typeface="Times New Roman"/>
              </a:rPr>
              <a:t> </a:t>
            </a:r>
            <a:r>
              <a:rPr sz="2000" spc="-10" dirty="0">
                <a:latin typeface="Times New Roman"/>
                <a:cs typeface="Times New Roman"/>
              </a:rPr>
              <a:t>Gupta</a:t>
            </a:r>
            <a:endParaRPr sz="2000">
              <a:latin typeface="Times New Roman"/>
              <a:cs typeface="Times New Roman"/>
            </a:endParaRPr>
          </a:p>
        </p:txBody>
      </p:sp>
      <p:sp>
        <p:nvSpPr>
          <p:cNvPr id="28" name="object 7"/>
          <p:cNvSpPr txBox="1"/>
          <p:nvPr/>
        </p:nvSpPr>
        <p:spPr>
          <a:xfrm>
            <a:off x="965200" y="3779519"/>
            <a:ext cx="2555240" cy="635635"/>
          </a:xfrm>
          <a:prstGeom prst="rect">
            <a:avLst/>
          </a:prstGeom>
        </p:spPr>
        <p:txBody>
          <a:bodyPr vert="horz" wrap="square" lIns="0" tIns="12700" rIns="0" bIns="0" rtlCol="0">
            <a:spAutoFit/>
          </a:bodyPr>
          <a:lstStyle/>
          <a:p>
            <a:pPr marL="38100">
              <a:lnSpc>
                <a:spcPct val="100000"/>
              </a:lnSpc>
              <a:spcBef>
                <a:spcPts val="100"/>
              </a:spcBef>
            </a:pPr>
            <a:r>
              <a:rPr sz="2000" spc="-5" dirty="0">
                <a:latin typeface="Times New Roman"/>
                <a:cs typeface="Times New Roman"/>
              </a:rPr>
              <a:t>(a)</a:t>
            </a:r>
            <a:r>
              <a:rPr sz="2000" spc="-30" dirty="0">
                <a:latin typeface="Times New Roman"/>
                <a:cs typeface="Times New Roman"/>
              </a:rPr>
              <a:t> </a:t>
            </a:r>
            <a:r>
              <a:rPr sz="2000" spc="-5" dirty="0">
                <a:latin typeface="Times New Roman"/>
                <a:cs typeface="Times New Roman"/>
              </a:rPr>
              <a:t>E=2.4(KLOC)</a:t>
            </a:r>
            <a:r>
              <a:rPr sz="1950" spc="-7" baseline="25641" dirty="0">
                <a:latin typeface="Times New Roman"/>
                <a:cs typeface="Times New Roman"/>
              </a:rPr>
              <a:t>1.05</a:t>
            </a:r>
            <a:r>
              <a:rPr sz="2000" spc="-5" dirty="0">
                <a:latin typeface="Times New Roman"/>
                <a:cs typeface="Times New Roman"/>
              </a:rPr>
              <a:t>PM</a:t>
            </a:r>
            <a:endParaRPr sz="2000">
              <a:latin typeface="Times New Roman"/>
              <a:cs typeface="Times New Roman"/>
            </a:endParaRPr>
          </a:p>
          <a:p>
            <a:pPr marL="38100">
              <a:lnSpc>
                <a:spcPct val="100000"/>
              </a:lnSpc>
            </a:pPr>
            <a:r>
              <a:rPr sz="2000" spc="-5" dirty="0">
                <a:latin typeface="Times New Roman"/>
                <a:cs typeface="Times New Roman"/>
              </a:rPr>
              <a:t>(c)</a:t>
            </a:r>
            <a:r>
              <a:rPr sz="2000" spc="-30" dirty="0">
                <a:latin typeface="Times New Roman"/>
                <a:cs typeface="Times New Roman"/>
              </a:rPr>
              <a:t> </a:t>
            </a:r>
            <a:r>
              <a:rPr sz="2000" spc="-5" dirty="0">
                <a:latin typeface="Times New Roman"/>
                <a:cs typeface="Times New Roman"/>
              </a:rPr>
              <a:t>E=2.0(KLOC)</a:t>
            </a:r>
            <a:r>
              <a:rPr sz="1950" spc="-7" baseline="25641" dirty="0">
                <a:latin typeface="Times New Roman"/>
                <a:cs typeface="Times New Roman"/>
              </a:rPr>
              <a:t>1.05</a:t>
            </a:r>
            <a:r>
              <a:rPr sz="2000" spc="-5" dirty="0">
                <a:latin typeface="Times New Roman"/>
                <a:cs typeface="Times New Roman"/>
              </a:rPr>
              <a:t>PM</a:t>
            </a:r>
            <a:endParaRPr sz="2000">
              <a:latin typeface="Times New Roman"/>
              <a:cs typeface="Times New Roman"/>
            </a:endParaRPr>
          </a:p>
        </p:txBody>
      </p:sp>
      <p:sp>
        <p:nvSpPr>
          <p:cNvPr id="29" name="object 8"/>
          <p:cNvSpPr txBox="1"/>
          <p:nvPr/>
        </p:nvSpPr>
        <p:spPr>
          <a:xfrm>
            <a:off x="5208014" y="3779519"/>
            <a:ext cx="2569210" cy="635635"/>
          </a:xfrm>
          <a:prstGeom prst="rect">
            <a:avLst/>
          </a:prstGeom>
        </p:spPr>
        <p:txBody>
          <a:bodyPr vert="horz" wrap="square" lIns="0" tIns="12700" rIns="0" bIns="0" rtlCol="0">
            <a:spAutoFit/>
          </a:bodyPr>
          <a:lstStyle/>
          <a:p>
            <a:pPr marL="38100">
              <a:lnSpc>
                <a:spcPct val="100000"/>
              </a:lnSpc>
              <a:spcBef>
                <a:spcPts val="100"/>
              </a:spcBef>
            </a:pPr>
            <a:r>
              <a:rPr sz="2000" spc="-10" dirty="0">
                <a:latin typeface="Times New Roman"/>
                <a:cs typeface="Times New Roman"/>
              </a:rPr>
              <a:t>(b)</a:t>
            </a:r>
            <a:r>
              <a:rPr sz="2000" spc="-20" dirty="0">
                <a:latin typeface="Times New Roman"/>
                <a:cs typeface="Times New Roman"/>
              </a:rPr>
              <a:t> </a:t>
            </a:r>
            <a:r>
              <a:rPr sz="2000" spc="-5" dirty="0">
                <a:latin typeface="Times New Roman"/>
                <a:cs typeface="Times New Roman"/>
              </a:rPr>
              <a:t>E=3.4(KLOC)</a:t>
            </a:r>
            <a:r>
              <a:rPr sz="1950" spc="-7" baseline="25641" dirty="0">
                <a:latin typeface="Times New Roman"/>
                <a:cs typeface="Times New Roman"/>
              </a:rPr>
              <a:t>1.06</a:t>
            </a:r>
            <a:r>
              <a:rPr sz="2000" spc="-5" dirty="0">
                <a:latin typeface="Times New Roman"/>
                <a:cs typeface="Times New Roman"/>
              </a:rPr>
              <a:t>PM</a:t>
            </a:r>
            <a:endParaRPr sz="2000">
              <a:latin typeface="Times New Roman"/>
              <a:cs typeface="Times New Roman"/>
            </a:endParaRPr>
          </a:p>
          <a:p>
            <a:pPr marL="38100">
              <a:lnSpc>
                <a:spcPct val="100000"/>
              </a:lnSpc>
            </a:pPr>
            <a:r>
              <a:rPr sz="2000" spc="-10" dirty="0">
                <a:latin typeface="Times New Roman"/>
                <a:cs typeface="Times New Roman"/>
              </a:rPr>
              <a:t>(d)</a:t>
            </a:r>
            <a:r>
              <a:rPr sz="2000" spc="-25" dirty="0">
                <a:latin typeface="Times New Roman"/>
                <a:cs typeface="Times New Roman"/>
              </a:rPr>
              <a:t> </a:t>
            </a:r>
            <a:r>
              <a:rPr sz="2000" spc="-5" dirty="0">
                <a:latin typeface="Times New Roman"/>
                <a:cs typeface="Times New Roman"/>
              </a:rPr>
              <a:t>E-2.4(KLOC)</a:t>
            </a:r>
            <a:r>
              <a:rPr sz="1950" spc="-7" baseline="25641" dirty="0">
                <a:latin typeface="Times New Roman"/>
                <a:cs typeface="Times New Roman"/>
              </a:rPr>
              <a:t>1.07</a:t>
            </a:r>
            <a:r>
              <a:rPr sz="2000" spc="-5" dirty="0">
                <a:latin typeface="Times New Roman"/>
                <a:cs typeface="Times New Roman"/>
              </a:rPr>
              <a:t>PM</a:t>
            </a:r>
            <a:endParaRPr sz="2000">
              <a:latin typeface="Times New Roman"/>
              <a:cs typeface="Times New Roman"/>
            </a:endParaRPr>
          </a:p>
        </p:txBody>
      </p:sp>
      <p:sp>
        <p:nvSpPr>
          <p:cNvPr id="30" name="object 9"/>
          <p:cNvSpPr txBox="1"/>
          <p:nvPr/>
        </p:nvSpPr>
        <p:spPr>
          <a:xfrm>
            <a:off x="533400" y="4512563"/>
            <a:ext cx="5383530" cy="330835"/>
          </a:xfrm>
          <a:prstGeom prst="rect">
            <a:avLst/>
          </a:prstGeom>
        </p:spPr>
        <p:txBody>
          <a:bodyPr vert="horz" wrap="square" lIns="0" tIns="12700" rIns="0" bIns="0" rtlCol="0">
            <a:spAutoFit/>
          </a:bodyPr>
          <a:lstStyle/>
          <a:p>
            <a:pPr marL="12700">
              <a:lnSpc>
                <a:spcPct val="100000"/>
              </a:lnSpc>
              <a:spcBef>
                <a:spcPts val="100"/>
              </a:spcBef>
              <a:tabLst>
                <a:tab pos="585470" algn="l"/>
              </a:tabLst>
            </a:pPr>
            <a:r>
              <a:rPr lang="en-IN" sz="2000" dirty="0">
                <a:latin typeface="Times New Roman"/>
                <a:cs typeface="Times New Roman"/>
              </a:rPr>
              <a:t>4</a:t>
            </a:r>
            <a:r>
              <a:rPr sz="2000" dirty="0">
                <a:latin typeface="Times New Roman"/>
                <a:cs typeface="Times New Roman"/>
              </a:rPr>
              <a:t>	</a:t>
            </a:r>
            <a:r>
              <a:rPr sz="2000" spc="-10" dirty="0">
                <a:latin typeface="Times New Roman"/>
                <a:cs typeface="Times New Roman"/>
              </a:rPr>
              <a:t>Estimation</a:t>
            </a:r>
            <a:r>
              <a:rPr sz="2000" spc="-5" dirty="0">
                <a:latin typeface="Times New Roman"/>
                <a:cs typeface="Times New Roman"/>
              </a:rPr>
              <a:t> </a:t>
            </a:r>
            <a:r>
              <a:rPr sz="2000" dirty="0">
                <a:latin typeface="Times New Roman"/>
                <a:cs typeface="Times New Roman"/>
              </a:rPr>
              <a:t>of</a:t>
            </a:r>
            <a:r>
              <a:rPr sz="2000" spc="-5" dirty="0">
                <a:latin typeface="Times New Roman"/>
                <a:cs typeface="Times New Roman"/>
              </a:rPr>
              <a:t> size</a:t>
            </a:r>
            <a:r>
              <a:rPr sz="2000" spc="-25" dirty="0">
                <a:latin typeface="Times New Roman"/>
                <a:cs typeface="Times New Roman"/>
              </a:rPr>
              <a:t> </a:t>
            </a:r>
            <a:r>
              <a:rPr sz="2000" spc="-5" dirty="0">
                <a:latin typeface="Times New Roman"/>
                <a:cs typeface="Times New Roman"/>
              </a:rPr>
              <a:t>for</a:t>
            </a:r>
            <a:r>
              <a:rPr sz="2000" spc="10" dirty="0">
                <a:latin typeface="Times New Roman"/>
                <a:cs typeface="Times New Roman"/>
              </a:rPr>
              <a:t> </a:t>
            </a:r>
            <a:r>
              <a:rPr sz="2000" dirty="0">
                <a:latin typeface="Times New Roman"/>
                <a:cs typeface="Times New Roman"/>
              </a:rPr>
              <a:t>a</a:t>
            </a:r>
            <a:r>
              <a:rPr sz="2000" spc="-25" dirty="0">
                <a:latin typeface="Times New Roman"/>
                <a:cs typeface="Times New Roman"/>
              </a:rPr>
              <a:t> </a:t>
            </a:r>
            <a:r>
              <a:rPr sz="2000" spc="-5" dirty="0">
                <a:latin typeface="Times New Roman"/>
                <a:cs typeface="Times New Roman"/>
              </a:rPr>
              <a:t>project is dependent</a:t>
            </a:r>
            <a:r>
              <a:rPr sz="2000" spc="-15" dirty="0">
                <a:latin typeface="Times New Roman"/>
                <a:cs typeface="Times New Roman"/>
              </a:rPr>
              <a:t> </a:t>
            </a:r>
            <a:r>
              <a:rPr sz="2000" spc="-5" dirty="0">
                <a:latin typeface="Times New Roman"/>
                <a:cs typeface="Times New Roman"/>
              </a:rPr>
              <a:t>on</a:t>
            </a:r>
            <a:endParaRPr sz="2000" dirty="0">
              <a:latin typeface="Times New Roman"/>
              <a:cs typeface="Times New Roman"/>
            </a:endParaRPr>
          </a:p>
        </p:txBody>
      </p:sp>
      <p:sp>
        <p:nvSpPr>
          <p:cNvPr id="31" name="object 10"/>
          <p:cNvSpPr txBox="1"/>
          <p:nvPr/>
        </p:nvSpPr>
        <p:spPr>
          <a:xfrm>
            <a:off x="990600" y="4817362"/>
            <a:ext cx="905510"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(a)</a:t>
            </a:r>
            <a:r>
              <a:rPr sz="2000" spc="-35" dirty="0">
                <a:latin typeface="Times New Roman"/>
                <a:cs typeface="Times New Roman"/>
              </a:rPr>
              <a:t> </a:t>
            </a:r>
            <a:r>
              <a:rPr sz="2000" spc="-5" dirty="0">
                <a:latin typeface="Times New Roman"/>
                <a:cs typeface="Times New Roman"/>
              </a:rPr>
              <a:t>Cost</a:t>
            </a:r>
            <a:endParaRPr sz="2000">
              <a:latin typeface="Times New Roman"/>
              <a:cs typeface="Times New Roman"/>
            </a:endParaRPr>
          </a:p>
          <a:p>
            <a:pPr marL="12700">
              <a:lnSpc>
                <a:spcPct val="100000"/>
              </a:lnSpc>
            </a:pPr>
            <a:r>
              <a:rPr sz="2000" spc="-5" dirty="0">
                <a:latin typeface="Times New Roman"/>
                <a:cs typeface="Times New Roman"/>
              </a:rPr>
              <a:t>(c)</a:t>
            </a:r>
            <a:r>
              <a:rPr sz="2000" spc="-65" dirty="0">
                <a:latin typeface="Times New Roman"/>
                <a:cs typeface="Times New Roman"/>
              </a:rPr>
              <a:t> </a:t>
            </a:r>
            <a:r>
              <a:rPr sz="2000" spc="-10" dirty="0">
                <a:latin typeface="Times New Roman"/>
                <a:cs typeface="Times New Roman"/>
              </a:rPr>
              <a:t>Time</a:t>
            </a:r>
            <a:endParaRPr sz="2000">
              <a:latin typeface="Times New Roman"/>
              <a:cs typeface="Times New Roman"/>
            </a:endParaRPr>
          </a:p>
        </p:txBody>
      </p:sp>
      <p:sp>
        <p:nvSpPr>
          <p:cNvPr id="32" name="object 11"/>
          <p:cNvSpPr txBox="1"/>
          <p:nvPr/>
        </p:nvSpPr>
        <p:spPr>
          <a:xfrm>
            <a:off x="5233418" y="4817362"/>
            <a:ext cx="2254250" cy="6356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(b)</a:t>
            </a:r>
            <a:r>
              <a:rPr sz="2000" spc="-35" dirty="0">
                <a:latin typeface="Times New Roman"/>
                <a:cs typeface="Times New Roman"/>
              </a:rPr>
              <a:t> </a:t>
            </a:r>
            <a:r>
              <a:rPr sz="2000" spc="-5" dirty="0">
                <a:latin typeface="Times New Roman"/>
                <a:cs typeface="Times New Roman"/>
              </a:rPr>
              <a:t>Schedule</a:t>
            </a:r>
            <a:endParaRPr sz="2000">
              <a:latin typeface="Times New Roman"/>
              <a:cs typeface="Times New Roman"/>
            </a:endParaRPr>
          </a:p>
          <a:p>
            <a:pPr marL="12700">
              <a:lnSpc>
                <a:spcPct val="100000"/>
              </a:lnSpc>
            </a:pPr>
            <a:r>
              <a:rPr sz="2000" spc="-10" dirty="0">
                <a:latin typeface="Times New Roman"/>
                <a:cs typeface="Times New Roman"/>
              </a:rPr>
              <a:t>(d) </a:t>
            </a:r>
            <a:r>
              <a:rPr sz="2000" spc="-5" dirty="0">
                <a:latin typeface="Times New Roman"/>
                <a:cs typeface="Times New Roman"/>
              </a:rPr>
              <a:t>None</a:t>
            </a:r>
            <a:r>
              <a:rPr sz="2000" spc="-15" dirty="0">
                <a:latin typeface="Times New Roman"/>
                <a:cs typeface="Times New Roman"/>
              </a:rPr>
              <a:t> </a:t>
            </a:r>
            <a:r>
              <a:rPr sz="2000" spc="-5" dirty="0">
                <a:latin typeface="Times New Roman"/>
                <a:cs typeface="Times New Roman"/>
              </a:rPr>
              <a:t>of the</a:t>
            </a:r>
            <a:r>
              <a:rPr sz="2000" spc="-10" dirty="0">
                <a:latin typeface="Times New Roman"/>
                <a:cs typeface="Times New Roman"/>
              </a:rPr>
              <a:t> </a:t>
            </a:r>
            <a:r>
              <a:rPr sz="2000" spc="-5" dirty="0">
                <a:latin typeface="Times New Roman"/>
                <a:cs typeface="Times New Roman"/>
              </a:rPr>
              <a:t>above</a:t>
            </a:r>
            <a:endParaRPr sz="2000">
              <a:latin typeface="Times New Roman"/>
              <a:cs typeface="Times New Roman"/>
            </a:endParaRPr>
          </a:p>
        </p:txBody>
      </p:sp>
      <p:sp>
        <p:nvSpPr>
          <p:cNvPr id="33" name="object 12"/>
          <p:cNvSpPr txBox="1"/>
          <p:nvPr/>
        </p:nvSpPr>
        <p:spPr>
          <a:xfrm>
            <a:off x="533400" y="5550406"/>
            <a:ext cx="7821295" cy="330835"/>
          </a:xfrm>
          <a:prstGeom prst="rect">
            <a:avLst/>
          </a:prstGeom>
        </p:spPr>
        <p:txBody>
          <a:bodyPr vert="horz" wrap="square" lIns="0" tIns="12700" rIns="0" bIns="0" rtlCol="0">
            <a:spAutoFit/>
          </a:bodyPr>
          <a:lstStyle/>
          <a:p>
            <a:pPr marL="12700">
              <a:lnSpc>
                <a:spcPct val="100000"/>
              </a:lnSpc>
              <a:spcBef>
                <a:spcPts val="100"/>
              </a:spcBef>
            </a:pPr>
            <a:r>
              <a:rPr lang="en-IN" sz="2000">
                <a:latin typeface="Times New Roman"/>
                <a:cs typeface="Times New Roman"/>
              </a:rPr>
              <a:t>5</a:t>
            </a:r>
            <a:r>
              <a:rPr sz="2000" spc="495">
                <a:latin typeface="Times New Roman"/>
                <a:cs typeface="Times New Roman"/>
              </a:rPr>
              <a:t> </a:t>
            </a:r>
            <a:r>
              <a:rPr sz="2000" dirty="0">
                <a:latin typeface="Times New Roman"/>
                <a:cs typeface="Times New Roman"/>
              </a:rPr>
              <a:t>In</a:t>
            </a:r>
            <a:r>
              <a:rPr sz="2000" spc="-15" dirty="0">
                <a:latin typeface="Times New Roman"/>
                <a:cs typeface="Times New Roman"/>
              </a:rPr>
              <a:t> </a:t>
            </a:r>
            <a:r>
              <a:rPr sz="2000" spc="-5" dirty="0">
                <a:latin typeface="Times New Roman"/>
                <a:cs typeface="Times New Roman"/>
              </a:rPr>
              <a:t>function</a:t>
            </a:r>
            <a:r>
              <a:rPr sz="2000" dirty="0">
                <a:latin typeface="Times New Roman"/>
                <a:cs typeface="Times New Roman"/>
              </a:rPr>
              <a:t> </a:t>
            </a:r>
            <a:r>
              <a:rPr sz="2000" spc="-5" dirty="0">
                <a:latin typeface="Times New Roman"/>
                <a:cs typeface="Times New Roman"/>
              </a:rPr>
              <a:t>point </a:t>
            </a:r>
            <a:r>
              <a:rPr sz="2000" spc="-10" dirty="0">
                <a:latin typeface="Times New Roman"/>
                <a:cs typeface="Times New Roman"/>
              </a:rPr>
              <a:t>analysis,</a:t>
            </a:r>
            <a:r>
              <a:rPr sz="2000" dirty="0">
                <a:latin typeface="Times New Roman"/>
                <a:cs typeface="Times New Roman"/>
              </a:rPr>
              <a:t> </a:t>
            </a:r>
            <a:r>
              <a:rPr sz="2000" spc="-5" dirty="0">
                <a:latin typeface="Times New Roman"/>
                <a:cs typeface="Times New Roman"/>
              </a:rPr>
              <a:t>number of</a:t>
            </a:r>
            <a:r>
              <a:rPr sz="2000" dirty="0">
                <a:latin typeface="Times New Roman"/>
                <a:cs typeface="Times New Roman"/>
              </a:rPr>
              <a:t> </a:t>
            </a:r>
            <a:r>
              <a:rPr sz="2000" spc="-5" dirty="0">
                <a:latin typeface="Times New Roman"/>
                <a:cs typeface="Times New Roman"/>
              </a:rPr>
              <a:t>Complexity adjustment</a:t>
            </a:r>
            <a:r>
              <a:rPr sz="2000" spc="-10" dirty="0">
                <a:latin typeface="Times New Roman"/>
                <a:cs typeface="Times New Roman"/>
              </a:rPr>
              <a:t> </a:t>
            </a:r>
            <a:r>
              <a:rPr sz="2000" spc="-5" dirty="0">
                <a:latin typeface="Times New Roman"/>
                <a:cs typeface="Times New Roman"/>
              </a:rPr>
              <a:t>factor </a:t>
            </a:r>
            <a:r>
              <a:rPr sz="2000" dirty="0">
                <a:latin typeface="Times New Roman"/>
                <a:cs typeface="Times New Roman"/>
              </a:rPr>
              <a:t>are</a:t>
            </a:r>
          </a:p>
        </p:txBody>
      </p:sp>
      <p:sp>
        <p:nvSpPr>
          <p:cNvPr id="34" name="object 6"/>
          <p:cNvSpPr txBox="1"/>
          <p:nvPr/>
        </p:nvSpPr>
        <p:spPr>
          <a:xfrm>
            <a:off x="533400" y="2984601"/>
            <a:ext cx="8668385" cy="821055"/>
          </a:xfrm>
          <a:prstGeom prst="rect">
            <a:avLst/>
          </a:prstGeom>
        </p:spPr>
        <p:txBody>
          <a:bodyPr vert="horz" wrap="square" lIns="0" tIns="105410" rIns="0" bIns="0" rtlCol="0">
            <a:spAutoFit/>
          </a:bodyPr>
          <a:lstStyle/>
          <a:p>
            <a:pPr marL="469265">
              <a:lnSpc>
                <a:spcPct val="100000"/>
              </a:lnSpc>
              <a:spcBef>
                <a:spcPts val="830"/>
              </a:spcBef>
            </a:pPr>
            <a:r>
              <a:rPr sz="2000" spc="-5" dirty="0">
                <a:latin typeface="Times New Roman"/>
                <a:cs typeface="Times New Roman"/>
              </a:rPr>
              <a:t>(d)</a:t>
            </a:r>
            <a:r>
              <a:rPr sz="2000" spc="-10" dirty="0">
                <a:latin typeface="Times New Roman"/>
                <a:cs typeface="Times New Roman"/>
              </a:rPr>
              <a:t> </a:t>
            </a:r>
            <a:r>
              <a:rPr sz="2000" spc="-5" dirty="0">
                <a:latin typeface="Times New Roman"/>
                <a:cs typeface="Times New Roman"/>
              </a:rPr>
              <a:t>Comprehensive</a:t>
            </a:r>
            <a:r>
              <a:rPr sz="2000" spc="-10" dirty="0">
                <a:latin typeface="Times New Roman"/>
                <a:cs typeface="Times New Roman"/>
              </a:rPr>
              <a:t> </a:t>
            </a:r>
            <a:r>
              <a:rPr sz="2000" dirty="0">
                <a:latin typeface="Times New Roman"/>
                <a:cs typeface="Times New Roman"/>
              </a:rPr>
              <a:t>Cost</a:t>
            </a:r>
            <a:r>
              <a:rPr sz="2000" spc="-15" dirty="0">
                <a:latin typeface="Times New Roman"/>
                <a:cs typeface="Times New Roman"/>
              </a:rPr>
              <a:t> </a:t>
            </a:r>
            <a:r>
              <a:rPr sz="2000" spc="-10" dirty="0">
                <a:latin typeface="Times New Roman"/>
                <a:cs typeface="Times New Roman"/>
              </a:rPr>
              <a:t>estimation</a:t>
            </a:r>
            <a:r>
              <a:rPr sz="2000" spc="10" dirty="0">
                <a:latin typeface="Times New Roman"/>
                <a:cs typeface="Times New Roman"/>
              </a:rPr>
              <a:t> </a:t>
            </a:r>
            <a:r>
              <a:rPr sz="2000" spc="-5" dirty="0">
                <a:latin typeface="Times New Roman"/>
                <a:cs typeface="Times New Roman"/>
              </a:rPr>
              <a:t>model</a:t>
            </a:r>
            <a:endParaRPr sz="2000" dirty="0">
              <a:latin typeface="Times New Roman"/>
              <a:cs typeface="Times New Roman"/>
            </a:endParaRPr>
          </a:p>
          <a:p>
            <a:pPr marL="12700">
              <a:lnSpc>
                <a:spcPct val="100000"/>
              </a:lnSpc>
              <a:spcBef>
                <a:spcPts val="730"/>
              </a:spcBef>
              <a:tabLst>
                <a:tab pos="585470" algn="l"/>
              </a:tabLst>
            </a:pPr>
            <a:r>
              <a:rPr lang="en-IN" sz="2000" dirty="0">
                <a:latin typeface="Times New Roman"/>
                <a:cs typeface="Times New Roman"/>
              </a:rPr>
              <a:t>3</a:t>
            </a:r>
            <a:r>
              <a:rPr sz="2000" dirty="0">
                <a:latin typeface="Times New Roman"/>
                <a:cs typeface="Times New Roman"/>
              </a:rPr>
              <a:t>	</a:t>
            </a:r>
            <a:r>
              <a:rPr sz="2000" spc="-10" dirty="0">
                <a:latin typeface="Times New Roman"/>
                <a:cs typeface="Times New Roman"/>
              </a:rPr>
              <a:t>Estimation</a:t>
            </a:r>
            <a:r>
              <a:rPr sz="2000" dirty="0">
                <a:latin typeface="Times New Roman"/>
                <a:cs typeface="Times New Roman"/>
              </a:rPr>
              <a:t> of </a:t>
            </a:r>
            <a:r>
              <a:rPr sz="2000" spc="-5" dirty="0">
                <a:latin typeface="Times New Roman"/>
                <a:cs typeface="Times New Roman"/>
              </a:rPr>
              <a:t>software development</a:t>
            </a:r>
            <a:r>
              <a:rPr sz="2000" dirty="0">
                <a:latin typeface="Times New Roman"/>
                <a:cs typeface="Times New Roman"/>
              </a:rPr>
              <a:t> </a:t>
            </a:r>
            <a:r>
              <a:rPr sz="2000" spc="-10" dirty="0">
                <a:latin typeface="Times New Roman"/>
                <a:cs typeface="Times New Roman"/>
              </a:rPr>
              <a:t>effort </a:t>
            </a:r>
            <a:r>
              <a:rPr sz="2000" spc="-5" dirty="0">
                <a:latin typeface="Times New Roman"/>
                <a:cs typeface="Times New Roman"/>
              </a:rPr>
              <a:t>for</a:t>
            </a:r>
            <a:r>
              <a:rPr sz="2000" spc="5" dirty="0">
                <a:latin typeface="Times New Roman"/>
                <a:cs typeface="Times New Roman"/>
              </a:rPr>
              <a:t> </a:t>
            </a:r>
            <a:r>
              <a:rPr sz="2000" spc="-5" dirty="0">
                <a:latin typeface="Times New Roman"/>
                <a:cs typeface="Times New Roman"/>
              </a:rPr>
              <a:t>organic software is</a:t>
            </a:r>
            <a:r>
              <a:rPr sz="2000" spc="5" dirty="0">
                <a:latin typeface="Times New Roman"/>
                <a:cs typeface="Times New Roman"/>
              </a:rPr>
              <a:t> </a:t>
            </a:r>
            <a:r>
              <a:rPr sz="2000" spc="-5" dirty="0">
                <a:latin typeface="Times New Roman"/>
                <a:cs typeface="Times New Roman"/>
              </a:rPr>
              <a:t>COCOMO</a:t>
            </a:r>
            <a:r>
              <a:rPr sz="2000" spc="10" dirty="0">
                <a:latin typeface="Times New Roman"/>
                <a:cs typeface="Times New Roman"/>
              </a:rPr>
              <a:t> </a:t>
            </a:r>
            <a:r>
              <a:rPr sz="2000" spc="-5" dirty="0">
                <a:latin typeface="Times New Roman"/>
                <a:cs typeface="Times New Roman"/>
              </a:rPr>
              <a:t>is</a:t>
            </a:r>
            <a:endParaRPr sz="2000" dirty="0">
              <a:latin typeface="Times New Roman"/>
              <a:cs typeface="Times New Roman"/>
            </a:endParaRPr>
          </a:p>
        </p:txBody>
      </p:sp>
      <p:sp>
        <p:nvSpPr>
          <p:cNvPr id="35" name="object 13"/>
          <p:cNvSpPr txBox="1"/>
          <p:nvPr/>
        </p:nvSpPr>
        <p:spPr>
          <a:xfrm>
            <a:off x="990600" y="5855206"/>
            <a:ext cx="625475"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(a)</a:t>
            </a:r>
            <a:r>
              <a:rPr sz="2000" spc="-95" dirty="0">
                <a:latin typeface="Times New Roman"/>
                <a:cs typeface="Times New Roman"/>
              </a:rPr>
              <a:t> </a:t>
            </a:r>
            <a:r>
              <a:rPr sz="2000" dirty="0">
                <a:latin typeface="Times New Roman"/>
                <a:cs typeface="Times New Roman"/>
              </a:rPr>
              <a:t>10</a:t>
            </a:r>
          </a:p>
          <a:p>
            <a:pPr marL="12700">
              <a:lnSpc>
                <a:spcPct val="100000"/>
              </a:lnSpc>
            </a:pPr>
            <a:r>
              <a:rPr sz="2000" spc="-5" dirty="0">
                <a:latin typeface="Times New Roman"/>
                <a:cs typeface="Times New Roman"/>
              </a:rPr>
              <a:t>(c)</a:t>
            </a:r>
            <a:r>
              <a:rPr sz="2000" spc="-95" dirty="0">
                <a:latin typeface="Times New Roman"/>
                <a:cs typeface="Times New Roman"/>
              </a:rPr>
              <a:t> </a:t>
            </a:r>
            <a:r>
              <a:rPr sz="2000" dirty="0">
                <a:latin typeface="Times New Roman"/>
                <a:cs typeface="Times New Roman"/>
              </a:rPr>
              <a:t>14</a:t>
            </a:r>
          </a:p>
        </p:txBody>
      </p:sp>
      <p:sp>
        <p:nvSpPr>
          <p:cNvPr id="36" name="object 14"/>
          <p:cNvSpPr txBox="1"/>
          <p:nvPr/>
        </p:nvSpPr>
        <p:spPr>
          <a:xfrm>
            <a:off x="5233421" y="5855206"/>
            <a:ext cx="637540" cy="6356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(b)</a:t>
            </a:r>
            <a:r>
              <a:rPr sz="2000" spc="-90" dirty="0">
                <a:latin typeface="Times New Roman"/>
                <a:cs typeface="Times New Roman"/>
              </a:rPr>
              <a:t> </a:t>
            </a:r>
            <a:r>
              <a:rPr sz="2000" spc="-5" dirty="0">
                <a:latin typeface="Times New Roman"/>
                <a:cs typeface="Times New Roman"/>
              </a:rPr>
              <a:t>20</a:t>
            </a:r>
            <a:endParaRPr sz="2000" dirty="0">
              <a:latin typeface="Times New Roman"/>
              <a:cs typeface="Times New Roman"/>
            </a:endParaRPr>
          </a:p>
          <a:p>
            <a:pPr marL="12700">
              <a:lnSpc>
                <a:spcPct val="100000"/>
              </a:lnSpc>
            </a:pPr>
            <a:r>
              <a:rPr sz="2000" spc="-10" dirty="0">
                <a:latin typeface="Times New Roman"/>
                <a:cs typeface="Times New Roman"/>
              </a:rPr>
              <a:t>(d)</a:t>
            </a:r>
            <a:r>
              <a:rPr sz="2000" spc="-90" dirty="0">
                <a:latin typeface="Times New Roman"/>
                <a:cs typeface="Times New Roman"/>
              </a:rPr>
              <a:t> </a:t>
            </a:r>
            <a:r>
              <a:rPr sz="2000" spc="-5" dirty="0">
                <a:latin typeface="Times New Roman"/>
                <a:cs typeface="Times New Roman"/>
              </a:rPr>
              <a:t>12</a:t>
            </a:r>
            <a:endParaRPr sz="2000" dirty="0">
              <a:latin typeface="Times New Roman"/>
              <a:cs typeface="Times New Roman"/>
            </a:endParaRPr>
          </a:p>
        </p:txBody>
      </p:sp>
      <p:pic>
        <p:nvPicPr>
          <p:cNvPr id="2" name="Picture 1" descr="A black and red logo&#10;&#10;Description automatically generated">
            <a:extLst>
              <a:ext uri="{FF2B5EF4-FFF2-40B4-BE49-F238E27FC236}">
                <a16:creationId xmlns:a16="http://schemas.microsoft.com/office/drawing/2014/main" id="{984540B4-B73F-7AC2-E04E-7F861D303A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78042841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F95C15-6A5C-443B-80BB-02FA9F902761}" type="datetime1">
              <a:rPr lang="en-IN" smtClean="0"/>
              <a:t>07-04-2025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159</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MCQ</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pPr lvl="0"/>
            <a:r>
              <a:rPr lang="en-US">
                <a:solidFill>
                  <a:prstClr val="black">
                    <a:tint val="75000"/>
                  </a:prstClr>
                </a:solidFill>
              </a:rPr>
              <a:t>Renu  Devi          ACSE0603 Software Engineering                          Unit V     </a:t>
            </a:r>
            <a:endParaRPr lang="en-US" dirty="0"/>
          </a:p>
        </p:txBody>
      </p:sp>
      <p:pic>
        <p:nvPicPr>
          <p:cNvPr id="21" name="Picture 20" descr="Logo.jpg"/>
          <p:cNvPicPr>
            <a:picLocks noChangeAspect="1"/>
          </p:cNvPicPr>
          <p:nvPr/>
        </p:nvPicPr>
        <p:blipFill>
          <a:blip r:embed="rId3"/>
          <a:stretch>
            <a:fillRect/>
          </a:stretch>
        </p:blipFill>
        <p:spPr>
          <a:xfrm>
            <a:off x="0" y="0"/>
            <a:ext cx="1581150" cy="847725"/>
          </a:xfrm>
          <a:prstGeom prst="rect">
            <a:avLst/>
          </a:prstGeom>
        </p:spPr>
      </p:pic>
      <p:sp>
        <p:nvSpPr>
          <p:cNvPr id="22" name="object 2"/>
          <p:cNvSpPr txBox="1"/>
          <p:nvPr/>
        </p:nvSpPr>
        <p:spPr>
          <a:xfrm>
            <a:off x="5081021" y="1337068"/>
            <a:ext cx="2603500" cy="6356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(b)</a:t>
            </a:r>
            <a:r>
              <a:rPr sz="2000" spc="-20" dirty="0">
                <a:latin typeface="Times New Roman"/>
                <a:cs typeface="Times New Roman"/>
              </a:rPr>
              <a:t> </a:t>
            </a:r>
            <a:r>
              <a:rPr sz="2000" spc="-5" dirty="0">
                <a:latin typeface="Times New Roman"/>
                <a:cs typeface="Times New Roman"/>
              </a:rPr>
              <a:t>Software</a:t>
            </a:r>
            <a:r>
              <a:rPr sz="2000" spc="-40" dirty="0">
                <a:latin typeface="Times New Roman"/>
                <a:cs typeface="Times New Roman"/>
              </a:rPr>
              <a:t> </a:t>
            </a:r>
            <a:r>
              <a:rPr sz="2000" spc="-5" dirty="0">
                <a:latin typeface="Times New Roman"/>
                <a:cs typeface="Times New Roman"/>
              </a:rPr>
              <a:t>Engineering</a:t>
            </a:r>
            <a:endParaRPr sz="2000">
              <a:latin typeface="Times New Roman"/>
              <a:cs typeface="Times New Roman"/>
            </a:endParaRPr>
          </a:p>
          <a:p>
            <a:pPr marL="12700">
              <a:lnSpc>
                <a:spcPct val="100000"/>
              </a:lnSpc>
            </a:pPr>
            <a:r>
              <a:rPr sz="2000" spc="-10" dirty="0">
                <a:latin typeface="Times New Roman"/>
                <a:cs typeface="Times New Roman"/>
              </a:rPr>
              <a:t>(d)</a:t>
            </a:r>
            <a:r>
              <a:rPr sz="2000" spc="-25" dirty="0">
                <a:latin typeface="Times New Roman"/>
                <a:cs typeface="Times New Roman"/>
              </a:rPr>
              <a:t> </a:t>
            </a:r>
            <a:r>
              <a:rPr sz="2000" spc="-5" dirty="0">
                <a:latin typeface="Times New Roman"/>
                <a:cs typeface="Times New Roman"/>
              </a:rPr>
              <a:t>Re-engineering</a:t>
            </a:r>
            <a:endParaRPr sz="2000">
              <a:latin typeface="Times New Roman"/>
              <a:cs typeface="Times New Roman"/>
            </a:endParaRPr>
          </a:p>
        </p:txBody>
      </p:sp>
      <p:sp>
        <p:nvSpPr>
          <p:cNvPr id="23" name="object 3"/>
          <p:cNvSpPr txBox="1"/>
          <p:nvPr/>
        </p:nvSpPr>
        <p:spPr>
          <a:xfrm>
            <a:off x="381006" y="1337068"/>
            <a:ext cx="4585970" cy="1682750"/>
          </a:xfrm>
          <a:prstGeom prst="rect">
            <a:avLst/>
          </a:prstGeom>
        </p:spPr>
        <p:txBody>
          <a:bodyPr vert="horz" wrap="square" lIns="0" tIns="12700" rIns="0" bIns="0" rtlCol="0">
            <a:spAutoFit/>
          </a:bodyPr>
          <a:lstStyle/>
          <a:p>
            <a:pPr marL="469265">
              <a:lnSpc>
                <a:spcPct val="100000"/>
              </a:lnSpc>
              <a:spcBef>
                <a:spcPts val="100"/>
              </a:spcBef>
            </a:pPr>
            <a:r>
              <a:rPr sz="2000" spc="-5" dirty="0">
                <a:latin typeface="Times New Roman"/>
                <a:cs typeface="Times New Roman"/>
              </a:rPr>
              <a:t>(a)</a:t>
            </a:r>
            <a:r>
              <a:rPr sz="2000" spc="-25" dirty="0">
                <a:latin typeface="Times New Roman"/>
                <a:cs typeface="Times New Roman"/>
              </a:rPr>
              <a:t> </a:t>
            </a:r>
            <a:r>
              <a:rPr sz="2000" spc="-5" dirty="0">
                <a:latin typeface="Times New Roman"/>
                <a:cs typeface="Times New Roman"/>
              </a:rPr>
              <a:t>Inverse</a:t>
            </a:r>
            <a:r>
              <a:rPr sz="2000" spc="-25" dirty="0">
                <a:latin typeface="Times New Roman"/>
                <a:cs typeface="Times New Roman"/>
              </a:rPr>
              <a:t> </a:t>
            </a:r>
            <a:r>
              <a:rPr sz="2000" spc="-5" dirty="0">
                <a:latin typeface="Times New Roman"/>
                <a:cs typeface="Times New Roman"/>
              </a:rPr>
              <a:t>Engineering</a:t>
            </a:r>
            <a:endParaRPr sz="2000" dirty="0">
              <a:latin typeface="Times New Roman"/>
              <a:cs typeface="Times New Roman"/>
            </a:endParaRPr>
          </a:p>
          <a:p>
            <a:pPr marL="469265">
              <a:lnSpc>
                <a:spcPct val="100000"/>
              </a:lnSpc>
            </a:pPr>
            <a:r>
              <a:rPr sz="2000" spc="-5" dirty="0">
                <a:latin typeface="Times New Roman"/>
                <a:cs typeface="Times New Roman"/>
              </a:rPr>
              <a:t>(c)</a:t>
            </a:r>
            <a:r>
              <a:rPr sz="2000" spc="-20" dirty="0">
                <a:latin typeface="Times New Roman"/>
                <a:cs typeface="Times New Roman"/>
              </a:rPr>
              <a:t> </a:t>
            </a:r>
            <a:r>
              <a:rPr sz="2000" spc="-5" dirty="0">
                <a:latin typeface="Times New Roman"/>
                <a:cs typeface="Times New Roman"/>
              </a:rPr>
              <a:t>Reverse</a:t>
            </a:r>
            <a:r>
              <a:rPr sz="2000" spc="-20" dirty="0">
                <a:latin typeface="Times New Roman"/>
                <a:cs typeface="Times New Roman"/>
              </a:rPr>
              <a:t> </a:t>
            </a:r>
            <a:r>
              <a:rPr sz="2000" spc="-5" dirty="0">
                <a:latin typeface="Times New Roman"/>
                <a:cs typeface="Times New Roman"/>
              </a:rPr>
              <a:t>Engineering</a:t>
            </a:r>
            <a:endParaRPr sz="2000" dirty="0">
              <a:latin typeface="Times New Roman"/>
              <a:cs typeface="Times New Roman"/>
            </a:endParaRPr>
          </a:p>
          <a:p>
            <a:pPr marL="12065" lvl="1">
              <a:lnSpc>
                <a:spcPct val="100000"/>
              </a:lnSpc>
              <a:spcBef>
                <a:spcPts val="1045"/>
              </a:spcBef>
              <a:tabLst>
                <a:tab pos="459105" algn="l"/>
                <a:tab pos="459740" algn="l"/>
              </a:tabLst>
            </a:pPr>
            <a:r>
              <a:rPr lang="en-IN" sz="2000" spc="-5" dirty="0">
                <a:latin typeface="Times New Roman"/>
                <a:cs typeface="Times New Roman"/>
              </a:rPr>
              <a:t>7.  </a:t>
            </a:r>
            <a:r>
              <a:rPr sz="2000" spc="-5" dirty="0">
                <a:latin typeface="Times New Roman"/>
                <a:cs typeface="Times New Roman"/>
              </a:rPr>
              <a:t>Regression</a:t>
            </a:r>
            <a:r>
              <a:rPr sz="2000" spc="5" dirty="0">
                <a:latin typeface="Times New Roman"/>
                <a:cs typeface="Times New Roman"/>
              </a:rPr>
              <a:t> </a:t>
            </a:r>
            <a:r>
              <a:rPr sz="2000" spc="-10" dirty="0">
                <a:latin typeface="Times New Roman"/>
                <a:cs typeface="Times New Roman"/>
              </a:rPr>
              <a:t>testing </a:t>
            </a:r>
            <a:r>
              <a:rPr sz="2000" spc="-5" dirty="0">
                <a:latin typeface="Times New Roman"/>
                <a:cs typeface="Times New Roman"/>
              </a:rPr>
              <a:t>is</a:t>
            </a:r>
            <a:r>
              <a:rPr sz="2000" spc="-15" dirty="0">
                <a:latin typeface="Times New Roman"/>
                <a:cs typeface="Times New Roman"/>
              </a:rPr>
              <a:t> </a:t>
            </a:r>
            <a:r>
              <a:rPr sz="2000" spc="-10" dirty="0">
                <a:latin typeface="Times New Roman"/>
                <a:cs typeface="Times New Roman"/>
              </a:rPr>
              <a:t>primarily </a:t>
            </a:r>
            <a:r>
              <a:rPr sz="2000" spc="-5" dirty="0">
                <a:latin typeface="Times New Roman"/>
                <a:cs typeface="Times New Roman"/>
              </a:rPr>
              <a:t>related</a:t>
            </a:r>
            <a:r>
              <a:rPr sz="2000" spc="5" dirty="0">
                <a:latin typeface="Times New Roman"/>
                <a:cs typeface="Times New Roman"/>
              </a:rPr>
              <a:t> </a:t>
            </a:r>
            <a:r>
              <a:rPr sz="2000" spc="-10" dirty="0">
                <a:latin typeface="Times New Roman"/>
                <a:cs typeface="Times New Roman"/>
              </a:rPr>
              <a:t>to</a:t>
            </a:r>
            <a:endParaRPr sz="2000" dirty="0">
              <a:latin typeface="Times New Roman"/>
              <a:cs typeface="Times New Roman"/>
            </a:endParaRPr>
          </a:p>
          <a:p>
            <a:pPr marL="815340" lvl="2" indent="-346710">
              <a:lnSpc>
                <a:spcPct val="100000"/>
              </a:lnSpc>
              <a:buAutoNum type="alphaLcParenBoth"/>
              <a:tabLst>
                <a:tab pos="815975" algn="l"/>
              </a:tabLst>
            </a:pPr>
            <a:r>
              <a:rPr sz="2000" spc="-5" dirty="0">
                <a:latin typeface="Times New Roman"/>
                <a:cs typeface="Times New Roman"/>
              </a:rPr>
              <a:t>Functional</a:t>
            </a:r>
            <a:r>
              <a:rPr sz="2000" spc="-55" dirty="0">
                <a:latin typeface="Times New Roman"/>
                <a:cs typeface="Times New Roman"/>
              </a:rPr>
              <a:t> </a:t>
            </a:r>
            <a:r>
              <a:rPr sz="2000" spc="-5" dirty="0">
                <a:latin typeface="Times New Roman"/>
                <a:cs typeface="Times New Roman"/>
              </a:rPr>
              <a:t>testing</a:t>
            </a:r>
            <a:endParaRPr sz="2000" dirty="0">
              <a:latin typeface="Times New Roman"/>
              <a:cs typeface="Times New Roman"/>
            </a:endParaRPr>
          </a:p>
          <a:p>
            <a:pPr marL="469265">
              <a:lnSpc>
                <a:spcPct val="100000"/>
              </a:lnSpc>
            </a:pPr>
            <a:r>
              <a:rPr sz="2000" spc="-5" dirty="0">
                <a:latin typeface="Times New Roman"/>
                <a:cs typeface="Times New Roman"/>
              </a:rPr>
              <a:t>(c) Development</a:t>
            </a:r>
            <a:r>
              <a:rPr sz="2000" spc="-15" dirty="0">
                <a:latin typeface="Times New Roman"/>
                <a:cs typeface="Times New Roman"/>
              </a:rPr>
              <a:t> </a:t>
            </a:r>
            <a:r>
              <a:rPr sz="2000" spc="-10" dirty="0">
                <a:latin typeface="Times New Roman"/>
                <a:cs typeface="Times New Roman"/>
              </a:rPr>
              <a:t>testing</a:t>
            </a:r>
            <a:endParaRPr sz="2000" dirty="0">
              <a:latin typeface="Times New Roman"/>
              <a:cs typeface="Times New Roman"/>
            </a:endParaRPr>
          </a:p>
        </p:txBody>
      </p:sp>
      <p:sp>
        <p:nvSpPr>
          <p:cNvPr id="24" name="object 4"/>
          <p:cNvSpPr txBox="1"/>
          <p:nvPr/>
        </p:nvSpPr>
        <p:spPr>
          <a:xfrm>
            <a:off x="5081022" y="2384055"/>
            <a:ext cx="2432685" cy="6356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(b) </a:t>
            </a:r>
            <a:r>
              <a:rPr sz="2000" spc="-5" dirty="0">
                <a:latin typeface="Times New Roman"/>
                <a:cs typeface="Times New Roman"/>
              </a:rPr>
              <a:t>Data</a:t>
            </a:r>
            <a:r>
              <a:rPr sz="2000" spc="-25" dirty="0">
                <a:latin typeface="Times New Roman"/>
                <a:cs typeface="Times New Roman"/>
              </a:rPr>
              <a:t> </a:t>
            </a:r>
            <a:r>
              <a:rPr sz="2000" spc="-5" dirty="0">
                <a:latin typeface="Times New Roman"/>
                <a:cs typeface="Times New Roman"/>
              </a:rPr>
              <a:t>flow</a:t>
            </a:r>
            <a:r>
              <a:rPr sz="2000" spc="-20" dirty="0">
                <a:latin typeface="Times New Roman"/>
                <a:cs typeface="Times New Roman"/>
              </a:rPr>
              <a:t> </a:t>
            </a:r>
            <a:r>
              <a:rPr sz="2000" spc="-5" dirty="0">
                <a:latin typeface="Times New Roman"/>
                <a:cs typeface="Times New Roman"/>
              </a:rPr>
              <a:t>testing</a:t>
            </a:r>
            <a:endParaRPr sz="2000">
              <a:latin typeface="Times New Roman"/>
              <a:cs typeface="Times New Roman"/>
            </a:endParaRPr>
          </a:p>
          <a:p>
            <a:pPr marL="12700">
              <a:lnSpc>
                <a:spcPct val="100000"/>
              </a:lnSpc>
            </a:pPr>
            <a:r>
              <a:rPr sz="2000" spc="-10" dirty="0">
                <a:latin typeface="Times New Roman"/>
                <a:cs typeface="Times New Roman"/>
              </a:rPr>
              <a:t>(d)</a:t>
            </a:r>
            <a:r>
              <a:rPr sz="2000" spc="-15" dirty="0">
                <a:latin typeface="Times New Roman"/>
                <a:cs typeface="Times New Roman"/>
              </a:rPr>
              <a:t> </a:t>
            </a:r>
            <a:r>
              <a:rPr sz="2000" spc="-5" dirty="0">
                <a:latin typeface="Times New Roman"/>
                <a:cs typeface="Times New Roman"/>
              </a:rPr>
              <a:t>Maintenance</a:t>
            </a:r>
            <a:r>
              <a:rPr sz="2000" spc="-20" dirty="0">
                <a:latin typeface="Times New Roman"/>
                <a:cs typeface="Times New Roman"/>
              </a:rPr>
              <a:t> </a:t>
            </a:r>
            <a:r>
              <a:rPr sz="2000" spc="-10" dirty="0">
                <a:latin typeface="Times New Roman"/>
                <a:cs typeface="Times New Roman"/>
              </a:rPr>
              <a:t>testing</a:t>
            </a:r>
            <a:endParaRPr sz="2000">
              <a:latin typeface="Times New Roman"/>
              <a:cs typeface="Times New Roman"/>
            </a:endParaRPr>
          </a:p>
        </p:txBody>
      </p:sp>
      <p:sp>
        <p:nvSpPr>
          <p:cNvPr id="25" name="object 5"/>
          <p:cNvSpPr txBox="1"/>
          <p:nvPr/>
        </p:nvSpPr>
        <p:spPr>
          <a:xfrm>
            <a:off x="381006" y="3117099"/>
            <a:ext cx="5104130" cy="330835"/>
          </a:xfrm>
          <a:prstGeom prst="rect">
            <a:avLst/>
          </a:prstGeom>
        </p:spPr>
        <p:txBody>
          <a:bodyPr vert="horz" wrap="square" lIns="0" tIns="12700" rIns="0" bIns="0" rtlCol="0">
            <a:spAutoFit/>
          </a:bodyPr>
          <a:lstStyle/>
          <a:p>
            <a:pPr marL="12700">
              <a:lnSpc>
                <a:spcPct val="100000"/>
              </a:lnSpc>
              <a:spcBef>
                <a:spcPts val="100"/>
              </a:spcBef>
              <a:tabLst>
                <a:tab pos="457200" algn="l"/>
              </a:tabLst>
            </a:pPr>
            <a:r>
              <a:rPr lang="en-IN" sz="2000" dirty="0">
                <a:latin typeface="Times New Roman"/>
                <a:cs typeface="Times New Roman"/>
              </a:rPr>
              <a:t>8</a:t>
            </a:r>
            <a:r>
              <a:rPr sz="2000" dirty="0">
                <a:latin typeface="Times New Roman"/>
                <a:cs typeface="Times New Roman"/>
              </a:rPr>
              <a:t>	</a:t>
            </a:r>
            <a:r>
              <a:rPr sz="2000" spc="-5" dirty="0">
                <a:latin typeface="Times New Roman"/>
                <a:cs typeface="Times New Roman"/>
              </a:rPr>
              <a:t>Which</a:t>
            </a:r>
            <a:r>
              <a:rPr sz="2000" spc="-15" dirty="0">
                <a:latin typeface="Times New Roman"/>
                <a:cs typeface="Times New Roman"/>
              </a:rPr>
              <a:t> </a:t>
            </a:r>
            <a:r>
              <a:rPr sz="2000" spc="5" dirty="0">
                <a:latin typeface="Times New Roman"/>
                <a:cs typeface="Times New Roman"/>
              </a:rPr>
              <a:t>one</a:t>
            </a:r>
            <a:r>
              <a:rPr sz="2000" spc="-15" dirty="0">
                <a:latin typeface="Times New Roman"/>
                <a:cs typeface="Times New Roman"/>
              </a:rPr>
              <a:t> </a:t>
            </a:r>
            <a:r>
              <a:rPr sz="2000" spc="-5" dirty="0">
                <a:latin typeface="Times New Roman"/>
                <a:cs typeface="Times New Roman"/>
              </a:rPr>
              <a:t>is</a:t>
            </a:r>
            <a:r>
              <a:rPr sz="2000" spc="-20" dirty="0">
                <a:latin typeface="Times New Roman"/>
                <a:cs typeface="Times New Roman"/>
              </a:rPr>
              <a:t> </a:t>
            </a:r>
            <a:r>
              <a:rPr sz="2000" dirty="0">
                <a:latin typeface="Times New Roman"/>
                <a:cs typeface="Times New Roman"/>
              </a:rPr>
              <a:t>not</a:t>
            </a:r>
            <a:r>
              <a:rPr sz="2000" spc="-10" dirty="0">
                <a:latin typeface="Times New Roman"/>
                <a:cs typeface="Times New Roman"/>
              </a:rPr>
              <a:t> </a:t>
            </a:r>
            <a:r>
              <a:rPr sz="2000" dirty="0">
                <a:latin typeface="Times New Roman"/>
                <a:cs typeface="Times New Roman"/>
              </a:rPr>
              <a:t>a</a:t>
            </a:r>
            <a:r>
              <a:rPr sz="2000" spc="-20" dirty="0">
                <a:latin typeface="Times New Roman"/>
                <a:cs typeface="Times New Roman"/>
              </a:rPr>
              <a:t> </a:t>
            </a:r>
            <a:r>
              <a:rPr sz="2000" spc="-5" dirty="0">
                <a:latin typeface="Times New Roman"/>
                <a:cs typeface="Times New Roman"/>
              </a:rPr>
              <a:t>category</a:t>
            </a:r>
            <a:r>
              <a:rPr sz="2000" spc="-10" dirty="0">
                <a:latin typeface="Times New Roman"/>
                <a:cs typeface="Times New Roman"/>
              </a:rPr>
              <a:t> </a:t>
            </a:r>
            <a:r>
              <a:rPr sz="2000" spc="-5" dirty="0">
                <a:latin typeface="Times New Roman"/>
                <a:cs typeface="Times New Roman"/>
              </a:rPr>
              <a:t>of</a:t>
            </a:r>
            <a:r>
              <a:rPr sz="2000" spc="-10" dirty="0">
                <a:latin typeface="Times New Roman"/>
                <a:cs typeface="Times New Roman"/>
              </a:rPr>
              <a:t> </a:t>
            </a:r>
            <a:r>
              <a:rPr sz="2000" spc="-5" dirty="0">
                <a:latin typeface="Times New Roman"/>
                <a:cs typeface="Times New Roman"/>
              </a:rPr>
              <a:t>maintenance</a:t>
            </a:r>
            <a:r>
              <a:rPr sz="2000" spc="-35" dirty="0">
                <a:latin typeface="Times New Roman"/>
                <a:cs typeface="Times New Roman"/>
              </a:rPr>
              <a:t> </a:t>
            </a:r>
            <a:r>
              <a:rPr sz="2000" dirty="0">
                <a:latin typeface="Times New Roman"/>
                <a:cs typeface="Times New Roman"/>
              </a:rPr>
              <a:t>?</a:t>
            </a:r>
          </a:p>
        </p:txBody>
      </p:sp>
      <p:sp>
        <p:nvSpPr>
          <p:cNvPr id="26" name="object 6"/>
          <p:cNvSpPr txBox="1"/>
          <p:nvPr/>
        </p:nvSpPr>
        <p:spPr>
          <a:xfrm>
            <a:off x="838206" y="3421899"/>
            <a:ext cx="2787650"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(a)</a:t>
            </a:r>
            <a:r>
              <a:rPr sz="2000" spc="-25" dirty="0">
                <a:latin typeface="Times New Roman"/>
                <a:cs typeface="Times New Roman"/>
              </a:rPr>
              <a:t> </a:t>
            </a:r>
            <a:r>
              <a:rPr sz="2000" spc="-5" dirty="0">
                <a:latin typeface="Times New Roman"/>
                <a:cs typeface="Times New Roman"/>
              </a:rPr>
              <a:t>Corrective</a:t>
            </a:r>
            <a:r>
              <a:rPr sz="2000" spc="-35" dirty="0">
                <a:latin typeface="Times New Roman"/>
                <a:cs typeface="Times New Roman"/>
              </a:rPr>
              <a:t> </a:t>
            </a:r>
            <a:r>
              <a:rPr sz="2000" spc="-5" dirty="0">
                <a:latin typeface="Times New Roman"/>
                <a:cs typeface="Times New Roman"/>
              </a:rPr>
              <a:t>maintenance</a:t>
            </a:r>
            <a:endParaRPr sz="2000">
              <a:latin typeface="Times New Roman"/>
              <a:cs typeface="Times New Roman"/>
            </a:endParaRPr>
          </a:p>
          <a:p>
            <a:pPr marL="12700">
              <a:lnSpc>
                <a:spcPct val="100000"/>
              </a:lnSpc>
            </a:pPr>
            <a:r>
              <a:rPr sz="2000" spc="-5" dirty="0">
                <a:latin typeface="Times New Roman"/>
                <a:cs typeface="Times New Roman"/>
              </a:rPr>
              <a:t>(c)</a:t>
            </a:r>
            <a:r>
              <a:rPr sz="2000" spc="-20" dirty="0">
                <a:latin typeface="Times New Roman"/>
                <a:cs typeface="Times New Roman"/>
              </a:rPr>
              <a:t> </a:t>
            </a:r>
            <a:r>
              <a:rPr sz="2000" spc="-5" dirty="0">
                <a:latin typeface="Times New Roman"/>
                <a:cs typeface="Times New Roman"/>
              </a:rPr>
              <a:t>Adaptive</a:t>
            </a:r>
            <a:r>
              <a:rPr sz="2000" spc="-25" dirty="0">
                <a:latin typeface="Times New Roman"/>
                <a:cs typeface="Times New Roman"/>
              </a:rPr>
              <a:t> </a:t>
            </a:r>
            <a:r>
              <a:rPr sz="2000" spc="-5" dirty="0">
                <a:latin typeface="Times New Roman"/>
                <a:cs typeface="Times New Roman"/>
              </a:rPr>
              <a:t>maintenance</a:t>
            </a:r>
            <a:endParaRPr sz="2000">
              <a:latin typeface="Times New Roman"/>
              <a:cs typeface="Times New Roman"/>
            </a:endParaRPr>
          </a:p>
        </p:txBody>
      </p:sp>
      <p:sp>
        <p:nvSpPr>
          <p:cNvPr id="27" name="object 7"/>
          <p:cNvSpPr txBox="1"/>
          <p:nvPr/>
        </p:nvSpPr>
        <p:spPr>
          <a:xfrm>
            <a:off x="5081020" y="3421899"/>
            <a:ext cx="2757170" cy="6356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(b)</a:t>
            </a:r>
            <a:r>
              <a:rPr sz="2000" spc="-15" dirty="0">
                <a:latin typeface="Times New Roman"/>
                <a:cs typeface="Times New Roman"/>
              </a:rPr>
              <a:t> </a:t>
            </a:r>
            <a:r>
              <a:rPr sz="2000" spc="-5" dirty="0">
                <a:latin typeface="Times New Roman"/>
                <a:cs typeface="Times New Roman"/>
              </a:rPr>
              <a:t>Effective</a:t>
            </a:r>
            <a:r>
              <a:rPr sz="2000" spc="-25" dirty="0">
                <a:latin typeface="Times New Roman"/>
                <a:cs typeface="Times New Roman"/>
              </a:rPr>
              <a:t> </a:t>
            </a:r>
            <a:r>
              <a:rPr sz="2000" spc="-5" dirty="0">
                <a:latin typeface="Times New Roman"/>
                <a:cs typeface="Times New Roman"/>
              </a:rPr>
              <a:t>maintenance</a:t>
            </a:r>
            <a:endParaRPr sz="2000">
              <a:latin typeface="Times New Roman"/>
              <a:cs typeface="Times New Roman"/>
            </a:endParaRPr>
          </a:p>
          <a:p>
            <a:pPr marL="12700">
              <a:lnSpc>
                <a:spcPct val="100000"/>
              </a:lnSpc>
            </a:pPr>
            <a:r>
              <a:rPr sz="2000" spc="-10" dirty="0">
                <a:latin typeface="Times New Roman"/>
                <a:cs typeface="Times New Roman"/>
              </a:rPr>
              <a:t>(d)</a:t>
            </a:r>
            <a:r>
              <a:rPr sz="2000" spc="-30" dirty="0">
                <a:latin typeface="Times New Roman"/>
                <a:cs typeface="Times New Roman"/>
              </a:rPr>
              <a:t> </a:t>
            </a:r>
            <a:r>
              <a:rPr sz="2000" spc="-5" dirty="0">
                <a:latin typeface="Times New Roman"/>
                <a:cs typeface="Times New Roman"/>
              </a:rPr>
              <a:t>Perfective</a:t>
            </a:r>
            <a:r>
              <a:rPr sz="2000" spc="-30" dirty="0">
                <a:latin typeface="Times New Roman"/>
                <a:cs typeface="Times New Roman"/>
              </a:rPr>
              <a:t> </a:t>
            </a:r>
            <a:r>
              <a:rPr sz="2000" spc="-5" dirty="0">
                <a:latin typeface="Times New Roman"/>
                <a:cs typeface="Times New Roman"/>
              </a:rPr>
              <a:t>maintenance</a:t>
            </a:r>
            <a:endParaRPr sz="2000">
              <a:latin typeface="Times New Roman"/>
              <a:cs typeface="Times New Roman"/>
            </a:endParaRPr>
          </a:p>
        </p:txBody>
      </p:sp>
      <p:sp>
        <p:nvSpPr>
          <p:cNvPr id="28" name="object 8"/>
          <p:cNvSpPr txBox="1"/>
          <p:nvPr/>
        </p:nvSpPr>
        <p:spPr>
          <a:xfrm>
            <a:off x="381006" y="4156467"/>
            <a:ext cx="6672580" cy="330835"/>
          </a:xfrm>
          <a:prstGeom prst="rect">
            <a:avLst/>
          </a:prstGeom>
        </p:spPr>
        <p:txBody>
          <a:bodyPr vert="horz" wrap="square" lIns="0" tIns="12700" rIns="0" bIns="0" rtlCol="0">
            <a:spAutoFit/>
          </a:bodyPr>
          <a:lstStyle/>
          <a:p>
            <a:pPr marL="12700">
              <a:lnSpc>
                <a:spcPct val="100000"/>
              </a:lnSpc>
              <a:spcBef>
                <a:spcPts val="100"/>
              </a:spcBef>
              <a:tabLst>
                <a:tab pos="459105" algn="l"/>
              </a:tabLst>
            </a:pPr>
            <a:r>
              <a:rPr sz="2000" dirty="0">
                <a:latin typeface="Times New Roman"/>
                <a:cs typeface="Times New Roman"/>
              </a:rPr>
              <a:t>9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maintenance</a:t>
            </a:r>
            <a:r>
              <a:rPr sz="2000" dirty="0">
                <a:latin typeface="Times New Roman"/>
                <a:cs typeface="Times New Roman"/>
              </a:rPr>
              <a:t> </a:t>
            </a:r>
            <a:r>
              <a:rPr sz="2000" spc="-10" dirty="0">
                <a:latin typeface="Times New Roman"/>
                <a:cs typeface="Times New Roman"/>
              </a:rPr>
              <a:t>initiated</a:t>
            </a:r>
            <a:r>
              <a:rPr sz="2000" spc="-5" dirty="0">
                <a:latin typeface="Times New Roman"/>
                <a:cs typeface="Times New Roman"/>
              </a:rPr>
              <a:t> </a:t>
            </a:r>
            <a:r>
              <a:rPr sz="2000" dirty="0">
                <a:latin typeface="Times New Roman"/>
                <a:cs typeface="Times New Roman"/>
              </a:rPr>
              <a:t>by</a:t>
            </a:r>
            <a:r>
              <a:rPr sz="2000" spc="-5" dirty="0">
                <a:latin typeface="Times New Roman"/>
                <a:cs typeface="Times New Roman"/>
              </a:rPr>
              <a:t> defects</a:t>
            </a:r>
            <a:r>
              <a:rPr sz="2000" dirty="0">
                <a:latin typeface="Times New Roman"/>
                <a:cs typeface="Times New Roman"/>
              </a:rPr>
              <a:t> </a:t>
            </a:r>
            <a:r>
              <a:rPr sz="2000" spc="-10" dirty="0">
                <a:latin typeface="Times New Roman"/>
                <a:cs typeface="Times New Roman"/>
              </a:rPr>
              <a:t>in</a:t>
            </a:r>
            <a:r>
              <a:rPr sz="2000" spc="-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spc="-5" dirty="0">
                <a:latin typeface="Times New Roman"/>
                <a:cs typeface="Times New Roman"/>
              </a:rPr>
              <a:t>software</a:t>
            </a:r>
            <a:r>
              <a:rPr sz="2000" spc="-10" dirty="0">
                <a:latin typeface="Times New Roman"/>
                <a:cs typeface="Times New Roman"/>
              </a:rPr>
              <a:t> </a:t>
            </a:r>
            <a:r>
              <a:rPr sz="2000" spc="-5" dirty="0">
                <a:latin typeface="Times New Roman"/>
                <a:cs typeface="Times New Roman"/>
              </a:rPr>
              <a:t>is</a:t>
            </a:r>
            <a:r>
              <a:rPr sz="2000" spc="-20" dirty="0">
                <a:latin typeface="Times New Roman"/>
                <a:cs typeface="Times New Roman"/>
              </a:rPr>
              <a:t> </a:t>
            </a:r>
            <a:r>
              <a:rPr sz="2000" spc="-5" dirty="0">
                <a:latin typeface="Times New Roman"/>
                <a:cs typeface="Times New Roman"/>
              </a:rPr>
              <a:t>called</a:t>
            </a:r>
            <a:endParaRPr sz="2000" dirty="0">
              <a:latin typeface="Times New Roman"/>
              <a:cs typeface="Times New Roman"/>
            </a:endParaRPr>
          </a:p>
        </p:txBody>
      </p:sp>
      <p:sp>
        <p:nvSpPr>
          <p:cNvPr id="29" name="object 9"/>
          <p:cNvSpPr txBox="1"/>
          <p:nvPr/>
        </p:nvSpPr>
        <p:spPr>
          <a:xfrm>
            <a:off x="5081021" y="4461266"/>
            <a:ext cx="2813050" cy="6356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(b) </a:t>
            </a:r>
            <a:r>
              <a:rPr sz="2000" spc="-5" dirty="0">
                <a:latin typeface="Times New Roman"/>
                <a:cs typeface="Times New Roman"/>
              </a:rPr>
              <a:t>Adaptive</a:t>
            </a:r>
            <a:r>
              <a:rPr sz="2000" spc="-25" dirty="0">
                <a:latin typeface="Times New Roman"/>
                <a:cs typeface="Times New Roman"/>
              </a:rPr>
              <a:t> </a:t>
            </a:r>
            <a:r>
              <a:rPr sz="2000" spc="-5" dirty="0">
                <a:latin typeface="Times New Roman"/>
                <a:cs typeface="Times New Roman"/>
              </a:rPr>
              <a:t>maintenance</a:t>
            </a:r>
            <a:endParaRPr sz="2000">
              <a:latin typeface="Times New Roman"/>
              <a:cs typeface="Times New Roman"/>
            </a:endParaRPr>
          </a:p>
          <a:p>
            <a:pPr marL="12700">
              <a:lnSpc>
                <a:spcPct val="100000"/>
              </a:lnSpc>
            </a:pPr>
            <a:r>
              <a:rPr sz="2000" spc="-10" dirty="0">
                <a:latin typeface="Times New Roman"/>
                <a:cs typeface="Times New Roman"/>
              </a:rPr>
              <a:t>(d)</a:t>
            </a:r>
            <a:r>
              <a:rPr sz="2000" spc="-35" dirty="0">
                <a:latin typeface="Times New Roman"/>
                <a:cs typeface="Times New Roman"/>
              </a:rPr>
              <a:t> </a:t>
            </a:r>
            <a:r>
              <a:rPr sz="2000" spc="-5" dirty="0">
                <a:latin typeface="Times New Roman"/>
                <a:cs typeface="Times New Roman"/>
              </a:rPr>
              <a:t>Preventive</a:t>
            </a:r>
            <a:r>
              <a:rPr sz="2000" spc="-25" dirty="0">
                <a:latin typeface="Times New Roman"/>
                <a:cs typeface="Times New Roman"/>
              </a:rPr>
              <a:t> </a:t>
            </a:r>
            <a:r>
              <a:rPr sz="2000" spc="-5" dirty="0">
                <a:latin typeface="Times New Roman"/>
                <a:cs typeface="Times New Roman"/>
              </a:rPr>
              <a:t>maintenance</a:t>
            </a:r>
            <a:endParaRPr sz="2000">
              <a:latin typeface="Times New Roman"/>
              <a:cs typeface="Times New Roman"/>
            </a:endParaRPr>
          </a:p>
        </p:txBody>
      </p:sp>
      <p:sp>
        <p:nvSpPr>
          <p:cNvPr id="30" name="object 10"/>
          <p:cNvSpPr txBox="1"/>
          <p:nvPr/>
        </p:nvSpPr>
        <p:spPr>
          <a:xfrm>
            <a:off x="381000" y="4461266"/>
            <a:ext cx="3244850" cy="1661795"/>
          </a:xfrm>
          <a:prstGeom prst="rect">
            <a:avLst/>
          </a:prstGeom>
        </p:spPr>
        <p:txBody>
          <a:bodyPr vert="horz" wrap="square" lIns="0" tIns="12700" rIns="0" bIns="0" rtlCol="0">
            <a:spAutoFit/>
          </a:bodyPr>
          <a:lstStyle/>
          <a:p>
            <a:pPr marL="469900">
              <a:lnSpc>
                <a:spcPct val="100000"/>
              </a:lnSpc>
              <a:spcBef>
                <a:spcPts val="100"/>
              </a:spcBef>
            </a:pPr>
            <a:r>
              <a:rPr sz="2000" spc="-5" dirty="0">
                <a:latin typeface="Times New Roman"/>
                <a:cs typeface="Times New Roman"/>
              </a:rPr>
              <a:t>(a)</a:t>
            </a:r>
            <a:r>
              <a:rPr sz="2000" spc="-25" dirty="0">
                <a:latin typeface="Times New Roman"/>
                <a:cs typeface="Times New Roman"/>
              </a:rPr>
              <a:t> </a:t>
            </a:r>
            <a:r>
              <a:rPr sz="2000" spc="-5" dirty="0">
                <a:latin typeface="Times New Roman"/>
                <a:cs typeface="Times New Roman"/>
              </a:rPr>
              <a:t>Corrective</a:t>
            </a:r>
            <a:r>
              <a:rPr sz="2000" spc="-35" dirty="0">
                <a:latin typeface="Times New Roman"/>
                <a:cs typeface="Times New Roman"/>
              </a:rPr>
              <a:t> </a:t>
            </a:r>
            <a:r>
              <a:rPr sz="2000" spc="-5" dirty="0">
                <a:latin typeface="Times New Roman"/>
                <a:cs typeface="Times New Roman"/>
              </a:rPr>
              <a:t>maintenance</a:t>
            </a:r>
            <a:endParaRPr sz="2000" dirty="0">
              <a:latin typeface="Times New Roman"/>
              <a:cs typeface="Times New Roman"/>
            </a:endParaRPr>
          </a:p>
          <a:p>
            <a:pPr marL="469900">
              <a:lnSpc>
                <a:spcPct val="100000"/>
              </a:lnSpc>
            </a:pPr>
            <a:r>
              <a:rPr sz="2000" spc="-5" dirty="0">
                <a:latin typeface="Times New Roman"/>
                <a:cs typeface="Times New Roman"/>
              </a:rPr>
              <a:t>(c)</a:t>
            </a:r>
            <a:r>
              <a:rPr sz="2000" spc="-20" dirty="0">
                <a:latin typeface="Times New Roman"/>
                <a:cs typeface="Times New Roman"/>
              </a:rPr>
              <a:t> </a:t>
            </a:r>
            <a:r>
              <a:rPr sz="2000" spc="-5" dirty="0">
                <a:latin typeface="Times New Roman"/>
                <a:cs typeface="Times New Roman"/>
              </a:rPr>
              <a:t>Perfective</a:t>
            </a:r>
            <a:r>
              <a:rPr sz="2000" spc="-25" dirty="0">
                <a:latin typeface="Times New Roman"/>
                <a:cs typeface="Times New Roman"/>
              </a:rPr>
              <a:t> </a:t>
            </a:r>
            <a:r>
              <a:rPr sz="2000" spc="-5" dirty="0">
                <a:latin typeface="Times New Roman"/>
                <a:cs typeface="Times New Roman"/>
              </a:rPr>
              <a:t>maintenance</a:t>
            </a:r>
            <a:endParaRPr sz="2000" dirty="0">
              <a:latin typeface="Times New Roman"/>
              <a:cs typeface="Times New Roman"/>
            </a:endParaRPr>
          </a:p>
          <a:p>
            <a:pPr marL="12700">
              <a:lnSpc>
                <a:spcPct val="100000"/>
              </a:lnSpc>
              <a:spcBef>
                <a:spcPts val="880"/>
              </a:spcBef>
              <a:tabLst>
                <a:tab pos="469265" algn="l"/>
              </a:tabLst>
            </a:pPr>
            <a:r>
              <a:rPr lang="en-IN" sz="2000" dirty="0">
                <a:latin typeface="Times New Roman"/>
                <a:cs typeface="Times New Roman"/>
              </a:rPr>
              <a:t>10</a:t>
            </a:r>
            <a:r>
              <a:rPr sz="2000" dirty="0">
                <a:latin typeface="Times New Roman"/>
                <a:cs typeface="Times New Roman"/>
              </a:rPr>
              <a:t>	</a:t>
            </a:r>
            <a:r>
              <a:rPr sz="2000" spc="-5" dirty="0">
                <a:latin typeface="Times New Roman"/>
                <a:cs typeface="Times New Roman"/>
              </a:rPr>
              <a:t>Patch</a:t>
            </a:r>
            <a:r>
              <a:rPr sz="2000" spc="-25" dirty="0">
                <a:latin typeface="Times New Roman"/>
                <a:cs typeface="Times New Roman"/>
              </a:rPr>
              <a:t> </a:t>
            </a:r>
            <a:r>
              <a:rPr sz="2000" spc="-5" dirty="0">
                <a:latin typeface="Times New Roman"/>
                <a:cs typeface="Times New Roman"/>
              </a:rPr>
              <a:t>is</a:t>
            </a:r>
            <a:r>
              <a:rPr sz="2000" spc="-25" dirty="0">
                <a:latin typeface="Times New Roman"/>
                <a:cs typeface="Times New Roman"/>
              </a:rPr>
              <a:t> </a:t>
            </a:r>
            <a:r>
              <a:rPr sz="2000" dirty="0">
                <a:latin typeface="Times New Roman"/>
                <a:cs typeface="Times New Roman"/>
              </a:rPr>
              <a:t>known</a:t>
            </a:r>
            <a:r>
              <a:rPr sz="2000" spc="-25" dirty="0">
                <a:latin typeface="Times New Roman"/>
                <a:cs typeface="Times New Roman"/>
              </a:rPr>
              <a:t> </a:t>
            </a:r>
            <a:r>
              <a:rPr sz="2000" spc="-5" dirty="0">
                <a:latin typeface="Times New Roman"/>
                <a:cs typeface="Times New Roman"/>
              </a:rPr>
              <a:t>as</a:t>
            </a:r>
            <a:endParaRPr sz="2000" dirty="0">
              <a:latin typeface="Times New Roman"/>
              <a:cs typeface="Times New Roman"/>
            </a:endParaRPr>
          </a:p>
          <a:p>
            <a:pPr marL="469265">
              <a:lnSpc>
                <a:spcPct val="100000"/>
              </a:lnSpc>
            </a:pPr>
            <a:r>
              <a:rPr sz="2000" spc="-5" dirty="0">
                <a:latin typeface="Times New Roman"/>
                <a:cs typeface="Times New Roman"/>
              </a:rPr>
              <a:t>(a)</a:t>
            </a:r>
            <a:r>
              <a:rPr sz="2000" spc="-15" dirty="0">
                <a:latin typeface="Times New Roman"/>
                <a:cs typeface="Times New Roman"/>
              </a:rPr>
              <a:t> </a:t>
            </a:r>
            <a:r>
              <a:rPr sz="2000" spc="-5" dirty="0">
                <a:latin typeface="Times New Roman"/>
                <a:cs typeface="Times New Roman"/>
              </a:rPr>
              <a:t>Emergency</a:t>
            </a:r>
            <a:r>
              <a:rPr sz="2000" spc="-35" dirty="0">
                <a:latin typeface="Times New Roman"/>
                <a:cs typeface="Times New Roman"/>
              </a:rPr>
              <a:t> </a:t>
            </a:r>
            <a:r>
              <a:rPr sz="2000" spc="-5" dirty="0">
                <a:latin typeface="Times New Roman"/>
                <a:cs typeface="Times New Roman"/>
              </a:rPr>
              <a:t>fixes</a:t>
            </a:r>
            <a:endParaRPr sz="2000" dirty="0">
              <a:latin typeface="Times New Roman"/>
              <a:cs typeface="Times New Roman"/>
            </a:endParaRPr>
          </a:p>
          <a:p>
            <a:pPr marL="469265">
              <a:lnSpc>
                <a:spcPct val="100000"/>
              </a:lnSpc>
            </a:pPr>
            <a:r>
              <a:rPr sz="2000" spc="-5" dirty="0">
                <a:latin typeface="Times New Roman"/>
                <a:cs typeface="Times New Roman"/>
              </a:rPr>
              <a:t>(c)</a:t>
            </a:r>
            <a:r>
              <a:rPr sz="2000" spc="-10" dirty="0">
                <a:latin typeface="Times New Roman"/>
                <a:cs typeface="Times New Roman"/>
              </a:rPr>
              <a:t> Critical</a:t>
            </a:r>
            <a:r>
              <a:rPr sz="2000" spc="-20" dirty="0">
                <a:latin typeface="Times New Roman"/>
                <a:cs typeface="Times New Roman"/>
              </a:rPr>
              <a:t> </a:t>
            </a:r>
            <a:r>
              <a:rPr sz="2000" spc="-10" dirty="0">
                <a:latin typeface="Times New Roman"/>
                <a:cs typeface="Times New Roman"/>
              </a:rPr>
              <a:t>fixes</a:t>
            </a:r>
            <a:endParaRPr sz="2000" dirty="0">
              <a:latin typeface="Times New Roman"/>
              <a:cs typeface="Times New Roman"/>
            </a:endParaRPr>
          </a:p>
        </p:txBody>
      </p:sp>
      <p:sp>
        <p:nvSpPr>
          <p:cNvPr id="31" name="object 14"/>
          <p:cNvSpPr txBox="1"/>
          <p:nvPr/>
        </p:nvSpPr>
        <p:spPr>
          <a:xfrm>
            <a:off x="5081008" y="5486918"/>
            <a:ext cx="2254250" cy="6356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(b)</a:t>
            </a:r>
            <a:r>
              <a:rPr sz="2000" spc="-15" dirty="0">
                <a:latin typeface="Times New Roman"/>
                <a:cs typeface="Times New Roman"/>
              </a:rPr>
              <a:t> </a:t>
            </a:r>
            <a:r>
              <a:rPr sz="2000" spc="-5" dirty="0">
                <a:latin typeface="Times New Roman"/>
                <a:cs typeface="Times New Roman"/>
              </a:rPr>
              <a:t>Routine</a:t>
            </a:r>
            <a:r>
              <a:rPr sz="2000" spc="-30" dirty="0">
                <a:latin typeface="Times New Roman"/>
                <a:cs typeface="Times New Roman"/>
              </a:rPr>
              <a:t> </a:t>
            </a:r>
            <a:r>
              <a:rPr sz="2000" spc="-5" dirty="0">
                <a:latin typeface="Times New Roman"/>
                <a:cs typeface="Times New Roman"/>
              </a:rPr>
              <a:t>fixes</a:t>
            </a:r>
            <a:endParaRPr sz="2000">
              <a:latin typeface="Times New Roman"/>
              <a:cs typeface="Times New Roman"/>
            </a:endParaRPr>
          </a:p>
          <a:p>
            <a:pPr marL="12700">
              <a:lnSpc>
                <a:spcPct val="100000"/>
              </a:lnSpc>
            </a:pPr>
            <a:r>
              <a:rPr sz="2000" spc="-10" dirty="0">
                <a:latin typeface="Times New Roman"/>
                <a:cs typeface="Times New Roman"/>
              </a:rPr>
              <a:t>(d) </a:t>
            </a:r>
            <a:r>
              <a:rPr sz="2000" spc="-5" dirty="0">
                <a:latin typeface="Times New Roman"/>
                <a:cs typeface="Times New Roman"/>
              </a:rPr>
              <a:t>None</a:t>
            </a:r>
            <a:r>
              <a:rPr sz="2000" spc="-15" dirty="0">
                <a:latin typeface="Times New Roman"/>
                <a:cs typeface="Times New Roman"/>
              </a:rPr>
              <a:t> </a:t>
            </a:r>
            <a:r>
              <a:rPr sz="2000" spc="-5" dirty="0">
                <a:latin typeface="Times New Roman"/>
                <a:cs typeface="Times New Roman"/>
              </a:rPr>
              <a:t>of the</a:t>
            </a:r>
            <a:r>
              <a:rPr sz="2000" spc="-10" dirty="0">
                <a:latin typeface="Times New Roman"/>
                <a:cs typeface="Times New Roman"/>
              </a:rPr>
              <a:t> </a:t>
            </a:r>
            <a:r>
              <a:rPr sz="2000" spc="-5" dirty="0">
                <a:latin typeface="Times New Roman"/>
                <a:cs typeface="Times New Roman"/>
              </a:rPr>
              <a:t>above</a:t>
            </a:r>
            <a:endParaRPr sz="2000">
              <a:latin typeface="Times New Roman"/>
              <a:cs typeface="Times New Roman"/>
            </a:endParaRPr>
          </a:p>
        </p:txBody>
      </p:sp>
      <p:sp>
        <p:nvSpPr>
          <p:cNvPr id="32" name="object 13"/>
          <p:cNvSpPr txBox="1"/>
          <p:nvPr/>
        </p:nvSpPr>
        <p:spPr>
          <a:xfrm>
            <a:off x="381006" y="304800"/>
            <a:ext cx="8190865" cy="1058545"/>
          </a:xfrm>
          <a:prstGeom prst="rect">
            <a:avLst/>
          </a:prstGeom>
        </p:spPr>
        <p:txBody>
          <a:bodyPr vert="horz" wrap="square" lIns="0" tIns="209550" rIns="0" bIns="0" rtlCol="0">
            <a:spAutoFit/>
          </a:bodyPr>
          <a:lstStyle/>
          <a:p>
            <a:pPr marL="88265">
              <a:lnSpc>
                <a:spcPct val="100000"/>
              </a:lnSpc>
              <a:spcBef>
                <a:spcPts val="1650"/>
              </a:spcBef>
            </a:pPr>
            <a:endParaRPr sz="2400" dirty="0">
              <a:latin typeface="Times New Roman"/>
              <a:cs typeface="Times New Roman"/>
            </a:endParaRPr>
          </a:p>
          <a:p>
            <a:pPr marL="12700">
              <a:lnSpc>
                <a:spcPct val="100000"/>
              </a:lnSpc>
              <a:spcBef>
                <a:spcPts val="1300"/>
              </a:spcBef>
              <a:tabLst>
                <a:tab pos="457200" algn="l"/>
              </a:tabLst>
            </a:pPr>
            <a:r>
              <a:rPr lang="en-IN" sz="2000" dirty="0">
                <a:latin typeface="Times New Roman"/>
                <a:cs typeface="Times New Roman"/>
              </a:rPr>
              <a:t>6</a:t>
            </a:r>
            <a:r>
              <a:rPr sz="2000" dirty="0">
                <a:latin typeface="Times New Roman"/>
                <a:cs typeface="Times New Roman"/>
              </a:rPr>
              <a:t>	</a:t>
            </a:r>
            <a:r>
              <a:rPr sz="2000" spc="-5" dirty="0">
                <a:latin typeface="Times New Roman"/>
                <a:cs typeface="Times New Roman"/>
              </a:rPr>
              <a:t>Process</a:t>
            </a:r>
            <a:r>
              <a:rPr sz="2000" spc="-10" dirty="0">
                <a:latin typeface="Times New Roman"/>
                <a:cs typeface="Times New Roman"/>
              </a:rPr>
              <a:t> </a:t>
            </a:r>
            <a:r>
              <a:rPr sz="2000" spc="-5" dirty="0">
                <a:latin typeface="Times New Roman"/>
                <a:cs typeface="Times New Roman"/>
              </a:rPr>
              <a:t>of</a:t>
            </a:r>
            <a:r>
              <a:rPr sz="2000" dirty="0">
                <a:latin typeface="Times New Roman"/>
                <a:cs typeface="Times New Roman"/>
              </a:rPr>
              <a:t> </a:t>
            </a:r>
            <a:r>
              <a:rPr sz="2000" spc="-5" dirty="0">
                <a:latin typeface="Times New Roman"/>
                <a:cs typeface="Times New Roman"/>
              </a:rPr>
              <a:t>generating</a:t>
            </a:r>
            <a:r>
              <a:rPr sz="2000" spc="10" dirty="0">
                <a:latin typeface="Times New Roman"/>
                <a:cs typeface="Times New Roman"/>
              </a:rPr>
              <a:t> </a:t>
            </a:r>
            <a:r>
              <a:rPr sz="2000" spc="-10" dirty="0">
                <a:latin typeface="Times New Roman"/>
                <a:cs typeface="Times New Roman"/>
              </a:rPr>
              <a:t>analysis</a:t>
            </a:r>
            <a:r>
              <a:rPr sz="2000" spc="5" dirty="0">
                <a:latin typeface="Times New Roman"/>
                <a:cs typeface="Times New Roman"/>
              </a:rPr>
              <a:t> </a:t>
            </a:r>
            <a:r>
              <a:rPr sz="2000" spc="-5" dirty="0">
                <a:latin typeface="Times New Roman"/>
                <a:cs typeface="Times New Roman"/>
              </a:rPr>
              <a:t>and design</a:t>
            </a:r>
            <a:r>
              <a:rPr sz="2000" dirty="0">
                <a:latin typeface="Times New Roman"/>
                <a:cs typeface="Times New Roman"/>
              </a:rPr>
              <a:t> </a:t>
            </a:r>
            <a:r>
              <a:rPr sz="2000" spc="-5" dirty="0">
                <a:latin typeface="Times New Roman"/>
                <a:cs typeface="Times New Roman"/>
              </a:rPr>
              <a:t>documents</a:t>
            </a:r>
            <a:r>
              <a:rPr sz="2000" dirty="0">
                <a:latin typeface="Times New Roman"/>
                <a:cs typeface="Times New Roman"/>
              </a:rPr>
              <a:t> </a:t>
            </a:r>
            <a:r>
              <a:rPr sz="2000" spc="-5" dirty="0">
                <a:latin typeface="Times New Roman"/>
                <a:cs typeface="Times New Roman"/>
              </a:rPr>
              <a:t>is</a:t>
            </a:r>
            <a:r>
              <a:rPr sz="2000" spc="-15" dirty="0">
                <a:latin typeface="Times New Roman"/>
                <a:cs typeface="Times New Roman"/>
              </a:rPr>
              <a:t> </a:t>
            </a:r>
            <a:r>
              <a:rPr sz="2000" spc="-5" dirty="0">
                <a:latin typeface="Times New Roman"/>
                <a:cs typeface="Times New Roman"/>
              </a:rPr>
              <a:t>called</a:t>
            </a:r>
            <a:endParaRPr sz="2000" dirty="0">
              <a:latin typeface="Times New Roman"/>
              <a:cs typeface="Times New Roman"/>
            </a:endParaRPr>
          </a:p>
        </p:txBody>
      </p:sp>
      <p:pic>
        <p:nvPicPr>
          <p:cNvPr id="2" name="Picture 1" descr="A black and red logo&#10;&#10;Description automatically generated">
            <a:extLst>
              <a:ext uri="{FF2B5EF4-FFF2-40B4-BE49-F238E27FC236}">
                <a16:creationId xmlns:a16="http://schemas.microsoft.com/office/drawing/2014/main" id="{C274F35C-B144-CAB7-A8A6-AF67CEAED6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74847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a:extLst>
              <a:ext uri="{FF2B5EF4-FFF2-40B4-BE49-F238E27FC236}">
                <a16:creationId xmlns:a16="http://schemas.microsoft.com/office/drawing/2014/main" id="{AA8E83D7-607A-4080-925F-87D94BD4206E}"/>
              </a:ext>
            </a:extLst>
          </p:cNvPr>
          <p:cNvSpPr txBox="1">
            <a:spLocks noGrp="1"/>
          </p:cNvSpPr>
          <p:nvPr>
            <p:ph idx="1"/>
          </p:nvPr>
        </p:nvSpPr>
        <p:spPr>
          <a:xfrm>
            <a:off x="533400" y="1214438"/>
            <a:ext cx="8001000" cy="4729162"/>
          </a:xfrm>
        </p:spPr>
        <p:txBody>
          <a:bodyPr>
            <a:normAutofit/>
          </a:bodyPr>
          <a:lstStyle/>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Subject Result: NA</a:t>
            </a:r>
          </a:p>
          <a:p>
            <a:pPr algn="just">
              <a:spcBef>
                <a:spcPct val="0"/>
              </a:spcBef>
              <a:spcAft>
                <a:spcPct val="0"/>
              </a:spcAft>
              <a:buClr>
                <a:srgbClr val="000000"/>
              </a:buClr>
              <a:buFont typeface="Arial" panose="020B0604020202020204" pitchFamily="34" charset="0"/>
              <a:buNone/>
            </a:pP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Department Result: NA</a:t>
            </a:r>
          </a:p>
          <a:p>
            <a:pPr algn="just">
              <a:spcBef>
                <a:spcPct val="0"/>
              </a:spcBef>
              <a:spcAft>
                <a:spcPct val="0"/>
              </a:spcAft>
              <a:buClr>
                <a:srgbClr val="000000"/>
              </a:buClr>
              <a:buFont typeface="Arial" panose="020B0604020202020204" pitchFamily="34" charset="0"/>
              <a:buNone/>
            </a:pP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Faculty-Wise Result: NA</a:t>
            </a:r>
          </a:p>
          <a:p>
            <a:pPr algn="just">
              <a:spcBef>
                <a:spcPct val="0"/>
              </a:spcBef>
              <a:spcAft>
                <a:spcPct val="0"/>
              </a:spcAft>
              <a:buClr>
                <a:srgbClr val="000000"/>
              </a:buClr>
              <a:buFont typeface="Arial" panose="020B0604020202020204" pitchFamily="34" charset="0"/>
              <a:buNone/>
            </a:pPr>
            <a:endParaRPr lang="en-IN" altLang="en-US" sz="32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6C269D1B-1C71-46D4-97DD-E9E98F1F98FA}"/>
              </a:ext>
            </a:extLst>
          </p:cNvPr>
          <p:cNvSpPr txBox="1">
            <a:spLocks noGrp="1"/>
          </p:cNvSpPr>
          <p:nvPr>
            <p:ph type="title"/>
          </p:nvPr>
        </p:nvSpPr>
        <p:spPr>
          <a:xfrm>
            <a:off x="1785938" y="0"/>
            <a:ext cx="7358062" cy="714375"/>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dirty="0">
                <a:sym typeface="Arial" charset="0"/>
              </a:rPr>
              <a:t>Result Analysis</a:t>
            </a:r>
          </a:p>
        </p:txBody>
      </p:sp>
      <p:sp>
        <p:nvSpPr>
          <p:cNvPr id="52229" name="Footer Placeholder 4">
            <a:extLst>
              <a:ext uri="{FF2B5EF4-FFF2-40B4-BE49-F238E27FC236}">
                <a16:creationId xmlns:a16="http://schemas.microsoft.com/office/drawing/2014/main" id="{D13FEE09-441B-4F95-96A6-91181D72A552}"/>
              </a:ext>
            </a:extLst>
          </p:cNvPr>
          <p:cNvSpPr>
            <a:spLocks noGrp="1"/>
          </p:cNvSpPr>
          <p:nvPr>
            <p:ph type="ftr" sz="quarter" idx="12"/>
          </p:nvPr>
        </p:nvSpPr>
        <p:spPr>
          <a:xfrm>
            <a:off x="2514600" y="6356350"/>
            <a:ext cx="529776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defRPr/>
            </a:pPr>
            <a:r>
              <a:rPr lang="en-US" sz="1200">
                <a:solidFill>
                  <a:prstClr val="black">
                    <a:tint val="75000"/>
                  </a:prstClr>
                </a:solidFill>
              </a:rPr>
              <a:t>Renu  Devi          ACSE0603 Software Engineering                          Unit V     </a:t>
            </a:r>
            <a:endParaRPr lang="en-US" sz="1200" dirty="0">
              <a:solidFill>
                <a:prstClr val="black">
                  <a:tint val="75000"/>
                </a:prstClr>
              </a:solidFill>
            </a:endParaRPr>
          </a:p>
        </p:txBody>
      </p:sp>
      <p:sp>
        <p:nvSpPr>
          <p:cNvPr id="52230" name="Slide Number Placeholder 8">
            <a:extLst>
              <a:ext uri="{FF2B5EF4-FFF2-40B4-BE49-F238E27FC236}">
                <a16:creationId xmlns:a16="http://schemas.microsoft.com/office/drawing/2014/main" id="{D79C5C8A-AFC2-4C7D-99A7-FECD9C2BCD46}"/>
              </a:ext>
            </a:extLst>
          </p:cNvPr>
          <p:cNvSpPr>
            <a:spLocks noGrp="1"/>
          </p:cNvSpPr>
          <p:nvPr>
            <p:ph type="sldNum" sz="quarter" idx="4294967295"/>
          </p:nvPr>
        </p:nvSpPr>
        <p:spPr bwMode="auto">
          <a:xfrm>
            <a:off x="7239000" y="6320008"/>
            <a:ext cx="1651782"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2231" name="Date Placeholder 7">
            <a:extLst>
              <a:ext uri="{FF2B5EF4-FFF2-40B4-BE49-F238E27FC236}">
                <a16:creationId xmlns:a16="http://schemas.microsoft.com/office/drawing/2014/main" id="{C9161480-6915-48B2-AA7C-B24B1C3239FE}"/>
              </a:ext>
            </a:extLst>
          </p:cNvPr>
          <p:cNvSpPr>
            <a:spLocks noGrp="1"/>
          </p:cNvSpPr>
          <p:nvPr>
            <p:ph type="dt" sz="quarter" idx="11"/>
          </p:nvPr>
        </p:nvSpPr>
        <p:spPr>
          <a:xfrm>
            <a:off x="360412" y="6356350"/>
            <a:ext cx="1620788" cy="29311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1C8F7A71-A190-40C4-B90A-CC70CBB7D4F8}" type="datetime1">
              <a:rPr lang="en-IN" altLang="en-US" sz="1200" smtClean="0">
                <a:solidFill>
                  <a:srgbClr val="888888"/>
                </a:solidFill>
                <a:latin typeface="Calibri" panose="020F0502020204030204" pitchFamily="34" charset="0"/>
                <a:sym typeface="Calibri" panose="020F0502020204030204" pitchFamily="34" charset="0"/>
              </a:rPr>
              <a:t>07-04-2025</a:t>
            </a:fld>
            <a:endParaRPr lang="en-US" altLang="en-US" sz="1200" dirty="0">
              <a:solidFill>
                <a:srgbClr val="888888"/>
              </a:solidFill>
              <a:latin typeface="Calibri" panose="020F0502020204030204" pitchFamily="34" charset="0"/>
              <a:sym typeface="Calibri" panose="020F0502020204030204" pitchFamily="34"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A529-C682-4EBB-A157-F17004BC41B4}"/>
              </a:ext>
            </a:extLst>
          </p:cNvPr>
          <p:cNvSpPr>
            <a:spLocks noGrp="1"/>
          </p:cNvSpPr>
          <p:nvPr>
            <p:ph type="title"/>
          </p:nvPr>
        </p:nvSpPr>
        <p:spPr/>
        <p:txBody>
          <a:bodyPr>
            <a:normAutofit fontScale="90000"/>
          </a:bodyPr>
          <a:lstStyle/>
          <a:p>
            <a:br>
              <a:rPr lang="en-IN" altLang="en-US" dirty="0">
                <a:latin typeface="Times New Roman" panose="02020603050405020304" pitchFamily="18" charset="0"/>
                <a:cs typeface="Times New Roman" panose="02020603050405020304" pitchFamily="18" charset="0"/>
              </a:rPr>
            </a:br>
            <a:endParaRPr lang="en-US" dirty="0"/>
          </a:p>
        </p:txBody>
      </p:sp>
      <p:sp>
        <p:nvSpPr>
          <p:cNvPr id="4" name="Date Placeholder 3">
            <a:extLst>
              <a:ext uri="{FF2B5EF4-FFF2-40B4-BE49-F238E27FC236}">
                <a16:creationId xmlns:a16="http://schemas.microsoft.com/office/drawing/2014/main" id="{A074693D-A972-44AB-848F-F2A21E59CB46}"/>
              </a:ext>
            </a:extLst>
          </p:cNvPr>
          <p:cNvSpPr>
            <a:spLocks noGrp="1"/>
          </p:cNvSpPr>
          <p:nvPr>
            <p:ph type="dt" sz="half" idx="10"/>
          </p:nvPr>
        </p:nvSpPr>
        <p:spPr/>
        <p:txBody>
          <a:bodyPr/>
          <a:lstStyle/>
          <a:p>
            <a:fld id="{70BBD601-8AEC-4DB7-9B7E-1DB4CF03FBBE}" type="datetime1">
              <a:rPr lang="en-IN" smtClean="0"/>
              <a:t>07-04-2025</a:t>
            </a:fld>
            <a:endParaRPr lang="en-US"/>
          </a:p>
        </p:txBody>
      </p:sp>
      <p:sp>
        <p:nvSpPr>
          <p:cNvPr id="5" name="Footer Placeholder 4">
            <a:extLst>
              <a:ext uri="{FF2B5EF4-FFF2-40B4-BE49-F238E27FC236}">
                <a16:creationId xmlns:a16="http://schemas.microsoft.com/office/drawing/2014/main" id="{A5D744A8-460C-4C5A-B6B2-4702B8DAB632}"/>
              </a:ext>
            </a:extLst>
          </p:cNvPr>
          <p:cNvSpPr>
            <a:spLocks noGrp="1"/>
          </p:cNvSpPr>
          <p:nvPr>
            <p:ph type="ftr" sz="quarter" idx="11"/>
          </p:nvPr>
        </p:nvSpPr>
        <p:spPr>
          <a:xfrm>
            <a:off x="2362200" y="6356350"/>
            <a:ext cx="4800600" cy="365125"/>
          </a:xfrm>
        </p:spPr>
        <p:txBody>
          <a:bodyPr/>
          <a:lstStyle/>
          <a:p>
            <a:pPr lvl="0"/>
            <a:r>
              <a:rPr lang="en-US">
                <a:solidFill>
                  <a:prstClr val="black">
                    <a:tint val="75000"/>
                  </a:prstClr>
                </a:solidFill>
              </a:rPr>
              <a:t>Renu  Devi          ACSE0603 Software Engineering                          Unit V     </a:t>
            </a:r>
            <a:endParaRPr lang="en-US" dirty="0"/>
          </a:p>
        </p:txBody>
      </p:sp>
      <p:sp>
        <p:nvSpPr>
          <p:cNvPr id="6" name="Slide Number Placeholder 5">
            <a:extLst>
              <a:ext uri="{FF2B5EF4-FFF2-40B4-BE49-F238E27FC236}">
                <a16:creationId xmlns:a16="http://schemas.microsoft.com/office/drawing/2014/main" id="{1B70C124-C4E6-427F-8EB5-C3D000A9D895}"/>
              </a:ext>
            </a:extLst>
          </p:cNvPr>
          <p:cNvSpPr>
            <a:spLocks noGrp="1"/>
          </p:cNvSpPr>
          <p:nvPr>
            <p:ph type="sldNum" sz="quarter" idx="12"/>
          </p:nvPr>
        </p:nvSpPr>
        <p:spPr/>
        <p:txBody>
          <a:bodyPr/>
          <a:lstStyle/>
          <a:p>
            <a:fld id="{B6F15528-21DE-4FAA-801E-634DDDAF4B2B}" type="slidenum">
              <a:rPr lang="en-US" smtClean="0"/>
              <a:pPr/>
              <a:t>160</a:t>
            </a:fld>
            <a:endParaRPr lang="en-US"/>
          </a:p>
        </p:txBody>
      </p:sp>
      <p:sp>
        <p:nvSpPr>
          <p:cNvPr id="7" name="Title 1">
            <a:extLst>
              <a:ext uri="{FF2B5EF4-FFF2-40B4-BE49-F238E27FC236}">
                <a16:creationId xmlns:a16="http://schemas.microsoft.com/office/drawing/2014/main" id="{C3EB5181-1BF7-4393-BA22-CE6B3C2366F0}"/>
              </a:ext>
            </a:extLst>
          </p:cNvPr>
          <p:cNvSpPr txBox="1">
            <a:spLocks/>
          </p:cNvSpPr>
          <p:nvPr/>
        </p:nvSpPr>
        <p:spPr>
          <a:xfrm>
            <a:off x="1869830" y="185249"/>
            <a:ext cx="7086600" cy="9302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Glossary Questions</a:t>
            </a:r>
          </a:p>
        </p:txBody>
      </p:sp>
      <p:graphicFrame>
        <p:nvGraphicFramePr>
          <p:cNvPr id="10" name="Table 9"/>
          <p:cNvGraphicFramePr>
            <a:graphicFrameLocks noGrp="1"/>
          </p:cNvGraphicFramePr>
          <p:nvPr>
            <p:extLst>
              <p:ext uri="{D42A27DB-BD31-4B8C-83A1-F6EECF244321}">
                <p14:modId xmlns:p14="http://schemas.microsoft.com/office/powerpoint/2010/main" val="3418486981"/>
              </p:ext>
            </p:extLst>
          </p:nvPr>
        </p:nvGraphicFramePr>
        <p:xfrm>
          <a:off x="457200" y="1202227"/>
          <a:ext cx="8229600" cy="5303520"/>
        </p:xfrm>
        <a:graphic>
          <a:graphicData uri="http://schemas.openxmlformats.org/drawingml/2006/table">
            <a:tbl>
              <a:tblPr firstRow="1" bandRow="1">
                <a:tableStyleId>{2D5ABB26-0587-4C30-8999-92F81FD0307C}</a:tableStyleId>
              </a:tblPr>
              <a:tblGrid>
                <a:gridCol w="5775488">
                  <a:extLst>
                    <a:ext uri="{9D8B030D-6E8A-4147-A177-3AD203B41FA5}">
                      <a16:colId xmlns:a16="http://schemas.microsoft.com/office/drawing/2014/main" val="3923173150"/>
                    </a:ext>
                  </a:extLst>
                </a:gridCol>
                <a:gridCol w="2454112">
                  <a:extLst>
                    <a:ext uri="{9D8B030D-6E8A-4147-A177-3AD203B41FA5}">
                      <a16:colId xmlns:a16="http://schemas.microsoft.com/office/drawing/2014/main" val="3634391016"/>
                    </a:ext>
                  </a:extLst>
                </a:gridCol>
              </a:tblGrid>
              <a:tr h="370840">
                <a:tc>
                  <a:txBody>
                    <a:bodyPr/>
                    <a:lstStyle/>
                    <a:p>
                      <a:pPr marL="342900" indent="-342900">
                        <a:buFont typeface="+mj-lt"/>
                        <a:buAutoNum type="arabicPeriod"/>
                      </a:pPr>
                      <a:r>
                        <a:rPr lang="en-US" sz="1800" b="0" i="0" kern="1200" dirty="0">
                          <a:solidFill>
                            <a:schemeClr val="tx1"/>
                          </a:solidFill>
                          <a:effectLst/>
                          <a:latin typeface="+mn-lt"/>
                          <a:ea typeface="+mn-ea"/>
                          <a:cs typeface="+mn-cs"/>
                        </a:rPr>
                        <a:t>A product development approach where design and development are carried out at the same time. It is used to shorten the development life cycle and to release products more quickly. The simultaneous execution of design and development can help to improve design practicality.</a:t>
                      </a:r>
                    </a:p>
                    <a:p>
                      <a:pPr marL="342900" indent="-342900">
                        <a:buFont typeface="+mj-lt"/>
                        <a:buAutoNum type="arabicPeriod"/>
                      </a:pPr>
                      <a:r>
                        <a:rPr lang="en-US" sz="1800" b="0" i="0" kern="1200" dirty="0">
                          <a:solidFill>
                            <a:schemeClr val="tx1"/>
                          </a:solidFill>
                          <a:effectLst/>
                          <a:latin typeface="+mn-lt"/>
                          <a:ea typeface="+mn-ea"/>
                          <a:cs typeface="+mn-cs"/>
                        </a:rPr>
                        <a:t>The critical path </a:t>
                      </a:r>
                      <a:r>
                        <a:rPr lang="en-US" sz="1800" b="0" i="0" kern="1200" dirty="0" err="1">
                          <a:solidFill>
                            <a:schemeClr val="tx1"/>
                          </a:solidFill>
                          <a:effectLst/>
                          <a:latin typeface="+mn-lt"/>
                          <a:ea typeface="+mn-ea"/>
                          <a:cs typeface="+mn-cs"/>
                        </a:rPr>
                        <a:t>methood</a:t>
                      </a:r>
                      <a:r>
                        <a:rPr lang="en-US" sz="1800" b="0" i="0" kern="1200" dirty="0">
                          <a:solidFill>
                            <a:schemeClr val="tx1"/>
                          </a:solidFill>
                          <a:effectLst/>
                          <a:latin typeface="+mn-lt"/>
                          <a:ea typeface="+mn-ea"/>
                          <a:cs typeface="+mn-cs"/>
                        </a:rPr>
                        <a:t>  is used to estimate the shortest length of time needed to complete a project and to determine the amount of float for activities that are not part of the critical path.</a:t>
                      </a:r>
                    </a:p>
                    <a:p>
                      <a:pPr marL="342900" indent="-342900">
                        <a:buFont typeface="+mj-lt"/>
                        <a:buAutoNum type="arabicPeriod"/>
                      </a:pPr>
                      <a:r>
                        <a:rPr lang="en-US" sz="1800" b="0" i="0" kern="1200" dirty="0">
                          <a:solidFill>
                            <a:schemeClr val="tx1"/>
                          </a:solidFill>
                          <a:effectLst/>
                          <a:latin typeface="+mn-lt"/>
                          <a:ea typeface="+mn-ea"/>
                          <a:cs typeface="+mn-cs"/>
                        </a:rPr>
                        <a:t>he amount of labor needed to complete a task. It is measured in person-hours or similar units.</a:t>
                      </a:r>
                    </a:p>
                    <a:p>
                      <a:pPr marL="342900" indent="-342900">
                        <a:buFont typeface="+mj-lt"/>
                        <a:buAutoNum type="arabicPeriod"/>
                      </a:pPr>
                      <a:r>
                        <a:rPr lang="en-US" sz="1800" b="0" i="0" kern="1200" dirty="0">
                          <a:solidFill>
                            <a:schemeClr val="tx1"/>
                          </a:solidFill>
                          <a:effectLst/>
                          <a:latin typeface="+mn-lt"/>
                          <a:ea typeface="+mn-ea"/>
                          <a:cs typeface="+mn-cs"/>
                        </a:rPr>
                        <a:t>A </a:t>
                      </a:r>
                      <a:r>
                        <a:rPr lang="en-US" sz="1800" b="0" i="0" u="none" strike="noStrike" kern="1200" dirty="0">
                          <a:solidFill>
                            <a:schemeClr val="tx1"/>
                          </a:solidFill>
                          <a:effectLst/>
                          <a:latin typeface="+mn-lt"/>
                          <a:ea typeface="+mn-ea"/>
                          <a:cs typeface="+mn-cs"/>
                        </a:rPr>
                        <a:t>Gantt</a:t>
                      </a:r>
                      <a:r>
                        <a:rPr lang="en-US" sz="1800" b="0" i="0" u="none" strike="noStrike" kern="1200" baseline="0" dirty="0">
                          <a:solidFill>
                            <a:schemeClr val="tx1"/>
                          </a:solidFill>
                          <a:effectLst/>
                          <a:latin typeface="+mn-lt"/>
                          <a:ea typeface="+mn-ea"/>
                          <a:cs typeface="+mn-cs"/>
                        </a:rPr>
                        <a:t> chart</a:t>
                      </a:r>
                      <a:r>
                        <a:rPr lang="en-US" sz="1800" b="0" i="0" kern="1200" dirty="0">
                          <a:solidFill>
                            <a:schemeClr val="tx1"/>
                          </a:solidFill>
                          <a:effectLst/>
                          <a:latin typeface="+mn-lt"/>
                          <a:ea typeface="+mn-ea"/>
                          <a:cs typeface="+mn-cs"/>
                        </a:rPr>
                        <a:t> is a type of bar chart that shows all the tasks constituting a project. Tasks are listed vertically, with the horizontal axis marking time. The lengths of task bars are to scale with tasks’ durations.</a:t>
                      </a:r>
                    </a:p>
                    <a:p>
                      <a:pPr marL="342900" indent="-342900">
                        <a:buFont typeface="+mj-lt"/>
                        <a:buAutoNum type="arabicPeriod"/>
                      </a:pPr>
                      <a:r>
                        <a:rPr lang="en-US" sz="1800" b="0" i="0" kern="1200" dirty="0">
                          <a:solidFill>
                            <a:schemeClr val="tx1"/>
                          </a:solidFill>
                          <a:effectLst/>
                          <a:latin typeface="+mn-lt"/>
                          <a:ea typeface="+mn-ea"/>
                          <a:cs typeface="+mn-cs"/>
                        </a:rPr>
                        <a:t>A set of quality-management guidelines for projects. It is a standard created by the International Organization for Standardization.</a:t>
                      </a:r>
                      <a:endParaRPr lang="en-US" dirty="0"/>
                    </a:p>
                  </a:txBody>
                  <a:tcPr/>
                </a:tc>
                <a:tc>
                  <a:txBody>
                    <a:bodyPr/>
                    <a:lstStyle/>
                    <a:p>
                      <a:pPr marL="342900" indent="-342900">
                        <a:buFont typeface="+mj-lt"/>
                        <a:buAutoNum type="alphaLcPeriod"/>
                      </a:pPr>
                      <a:r>
                        <a:rPr lang="en-US" dirty="0"/>
                        <a:t>Concurrent engineering</a:t>
                      </a:r>
                    </a:p>
                    <a:p>
                      <a:pPr marL="342900" indent="-342900">
                        <a:buFont typeface="+mj-lt"/>
                        <a:buAutoNum type="alphaLcPeriod"/>
                      </a:pPr>
                      <a:endParaRPr lang="en-US" dirty="0"/>
                    </a:p>
                    <a:p>
                      <a:pPr marL="342900" indent="-342900">
                        <a:buFont typeface="+mj-lt"/>
                        <a:buAutoNum type="alphaLcPeriod"/>
                      </a:pPr>
                      <a:endParaRPr lang="en-US" dirty="0"/>
                    </a:p>
                    <a:p>
                      <a:pPr marL="342900" indent="-342900">
                        <a:buFont typeface="+mj-lt"/>
                        <a:buAutoNum type="alphaLcPeriod"/>
                      </a:pPr>
                      <a:endParaRPr lang="en-US" dirty="0"/>
                    </a:p>
                    <a:p>
                      <a:pPr marL="342900" indent="-342900">
                        <a:buFont typeface="+mj-lt"/>
                        <a:buAutoNum type="alphaLcPeriod"/>
                      </a:pPr>
                      <a:endParaRPr lang="en-US" dirty="0"/>
                    </a:p>
                    <a:p>
                      <a:pPr marL="342900" indent="-342900">
                        <a:buFont typeface="+mj-lt"/>
                        <a:buAutoNum type="alphaLcPeriod"/>
                      </a:pPr>
                      <a:r>
                        <a:rPr lang="en-US" dirty="0"/>
                        <a:t>Critical Path Method</a:t>
                      </a:r>
                    </a:p>
                    <a:p>
                      <a:pPr marL="342900" indent="-342900">
                        <a:buFont typeface="+mj-lt"/>
                        <a:buAutoNum type="alphaLcPeriod"/>
                      </a:pPr>
                      <a:endParaRPr lang="en-US" dirty="0"/>
                    </a:p>
                    <a:p>
                      <a:pPr marL="342900" indent="-342900">
                        <a:buFont typeface="+mj-lt"/>
                        <a:buAutoNum type="alphaLcPeriod"/>
                      </a:pPr>
                      <a:endParaRPr lang="en-US" dirty="0"/>
                    </a:p>
                    <a:p>
                      <a:pPr marL="342900" indent="-342900">
                        <a:buFont typeface="+mj-lt"/>
                        <a:buAutoNum type="alphaLcPeriod"/>
                      </a:pPr>
                      <a:endParaRPr lang="en-US" dirty="0"/>
                    </a:p>
                    <a:p>
                      <a:pPr marL="342900" indent="-342900">
                        <a:buFont typeface="+mj-lt"/>
                        <a:buAutoNum type="alphaLcPeriod"/>
                      </a:pPr>
                      <a:r>
                        <a:rPr lang="en-US" dirty="0"/>
                        <a:t>Effort</a:t>
                      </a:r>
                    </a:p>
                    <a:p>
                      <a:pPr marL="342900" indent="-342900">
                        <a:buFont typeface="+mj-lt"/>
                        <a:buAutoNum type="alphaLcPeriod"/>
                      </a:pPr>
                      <a:endParaRPr lang="en-US" dirty="0"/>
                    </a:p>
                    <a:p>
                      <a:pPr marL="342900" indent="-342900">
                        <a:buFont typeface="+mj-lt"/>
                        <a:buAutoNum type="alphaLcPeriod"/>
                      </a:pPr>
                      <a:r>
                        <a:rPr lang="en-US" dirty="0"/>
                        <a:t>Gantt chart</a:t>
                      </a:r>
                    </a:p>
                    <a:p>
                      <a:pPr marL="342900" indent="-342900">
                        <a:buFont typeface="+mj-lt"/>
                        <a:buAutoNum type="alphaLcPeriod"/>
                      </a:pPr>
                      <a:endParaRPr lang="en-US" dirty="0"/>
                    </a:p>
                    <a:p>
                      <a:pPr marL="342900" indent="-342900">
                        <a:buFont typeface="+mj-lt"/>
                        <a:buAutoNum type="alphaLcPeriod"/>
                      </a:pPr>
                      <a:endParaRPr lang="en-US" dirty="0"/>
                    </a:p>
                    <a:p>
                      <a:pPr marL="342900" indent="-342900">
                        <a:buFont typeface="+mj-lt"/>
                        <a:buAutoNum type="alphaLcPeriod"/>
                      </a:pPr>
                      <a:endParaRPr lang="en-US" dirty="0"/>
                    </a:p>
                    <a:p>
                      <a:pPr marL="342900" indent="-342900">
                        <a:buFont typeface="+mj-lt"/>
                        <a:buAutoNum type="alphaLcPeriod"/>
                      </a:pPr>
                      <a:r>
                        <a:rPr lang="en-US" dirty="0"/>
                        <a:t>ISO 10006</a:t>
                      </a:r>
                    </a:p>
                  </a:txBody>
                  <a:tcPr/>
                </a:tc>
                <a:extLst>
                  <a:ext uri="{0D108BD9-81ED-4DB2-BD59-A6C34878D82A}">
                    <a16:rowId xmlns:a16="http://schemas.microsoft.com/office/drawing/2014/main" val="647562112"/>
                  </a:ext>
                </a:extLst>
              </a:tr>
            </a:tbl>
          </a:graphicData>
        </a:graphic>
      </p:graphicFrame>
    </p:spTree>
    <p:extLst>
      <p:ext uri="{BB962C8B-B14F-4D97-AF65-F5344CB8AC3E}">
        <p14:creationId xmlns:p14="http://schemas.microsoft.com/office/powerpoint/2010/main" val="110279456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pPr lvl="0"/>
            <a:r>
              <a:rPr lang="en-US">
                <a:solidFill>
                  <a:prstClr val="black">
                    <a:tint val="75000"/>
                  </a:prstClr>
                </a:solidFill>
              </a:rPr>
              <a:t>Renu  Devi          ACSE0603 Software Engineering                          Unit V     </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161</a:t>
            </a:fld>
            <a:endParaRPr lang="en-US" dirty="0"/>
          </a:p>
        </p:txBody>
      </p:sp>
      <p:sp>
        <p:nvSpPr>
          <p:cNvPr id="6" name="Date Placeholder 5"/>
          <p:cNvSpPr>
            <a:spLocks noGrp="1"/>
          </p:cNvSpPr>
          <p:nvPr>
            <p:ph type="dt" sz="half" idx="10"/>
          </p:nvPr>
        </p:nvSpPr>
        <p:spPr>
          <a:xfrm>
            <a:off x="514350" y="6356350"/>
            <a:ext cx="2133600" cy="365125"/>
          </a:xfrm>
        </p:spPr>
        <p:txBody>
          <a:bodyPr/>
          <a:lstStyle/>
          <a:p>
            <a:fld id="{34B83781-691D-44D3-AEA1-48021D117AF3}" type="datetime1">
              <a:rPr lang="en-IN" smtClean="0"/>
              <a:t>07-04-2025</a:t>
            </a:fld>
            <a:endParaRPr lang="en-US" dirty="0"/>
          </a:p>
        </p:txBody>
      </p:sp>
      <p:pic>
        <p:nvPicPr>
          <p:cNvPr id="7" name="Picture 6"/>
          <p:cNvPicPr>
            <a:picLocks noChangeAspect="1"/>
          </p:cNvPicPr>
          <p:nvPr/>
        </p:nvPicPr>
        <p:blipFill>
          <a:blip r:embed="rId2"/>
          <a:stretch>
            <a:fillRect/>
          </a:stretch>
        </p:blipFill>
        <p:spPr>
          <a:xfrm>
            <a:off x="1656009" y="1023514"/>
            <a:ext cx="5781675" cy="4943475"/>
          </a:xfrm>
          <a:prstGeom prst="rect">
            <a:avLst/>
          </a:prstGeom>
        </p:spPr>
      </p:pic>
      <p:sp>
        <p:nvSpPr>
          <p:cNvPr id="8"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 name="Picture 9" descr="Logo.jpg"/>
          <p:cNvPicPr>
            <a:picLocks noChangeAspect="1"/>
          </p:cNvPicPr>
          <p:nvPr/>
        </p:nvPicPr>
        <p:blipFill>
          <a:blip r:embed="rId4"/>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2176F813-B491-C594-F3B3-EADD768099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65537242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828800" y="6449363"/>
            <a:ext cx="5257800" cy="365125"/>
          </a:xfrm>
        </p:spPr>
        <p:txBody>
          <a:bodyPr/>
          <a:lstStyle/>
          <a:p>
            <a:pPr lvl="0"/>
            <a:r>
              <a:rPr lang="en-US">
                <a:solidFill>
                  <a:prstClr val="black">
                    <a:tint val="75000"/>
                  </a:prstClr>
                </a:solidFill>
              </a:rPr>
              <a:t>Renu  Devi          ACSE0603 Software Engineering                          Unit V     </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162</a:t>
            </a:fld>
            <a:endParaRPr lang="en-US" dirty="0"/>
          </a:p>
        </p:txBody>
      </p:sp>
      <p:sp>
        <p:nvSpPr>
          <p:cNvPr id="6" name="Date Placeholder 5"/>
          <p:cNvSpPr>
            <a:spLocks noGrp="1"/>
          </p:cNvSpPr>
          <p:nvPr>
            <p:ph type="dt" sz="half" idx="10"/>
          </p:nvPr>
        </p:nvSpPr>
        <p:spPr/>
        <p:txBody>
          <a:bodyPr/>
          <a:lstStyle/>
          <a:p>
            <a:fld id="{AC618071-423F-475F-BD3A-288B88156ABA}" type="datetime1">
              <a:rPr lang="en-IN" smtClean="0"/>
              <a:t>07-04-2025</a:t>
            </a:fld>
            <a:endParaRPr lang="en-US" dirty="0"/>
          </a:p>
        </p:txBody>
      </p:sp>
      <p:sp>
        <p:nvSpPr>
          <p:cNvPr id="8"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p:cNvPicPr>
            <a:picLocks noChangeAspect="1"/>
          </p:cNvPicPr>
          <p:nvPr/>
        </p:nvPicPr>
        <p:blipFill>
          <a:blip r:embed="rId3"/>
          <a:stretch>
            <a:fillRect/>
          </a:stretch>
        </p:blipFill>
        <p:spPr>
          <a:xfrm>
            <a:off x="2281237" y="685799"/>
            <a:ext cx="4729163" cy="5670551"/>
          </a:xfrm>
          <a:prstGeom prst="rect">
            <a:avLst/>
          </a:prstGeom>
        </p:spPr>
      </p:pic>
      <p:pic>
        <p:nvPicPr>
          <p:cNvPr id="10" name="Picture 9" descr="Logo.jpg"/>
          <p:cNvPicPr>
            <a:picLocks noChangeAspect="1"/>
          </p:cNvPicPr>
          <p:nvPr/>
        </p:nvPicPr>
        <p:blipFill>
          <a:blip r:embed="rId4"/>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BA95E934-EFFC-7146-0048-6E9CD073A2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88526724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828800" y="6449363"/>
            <a:ext cx="5257800" cy="365125"/>
          </a:xfrm>
        </p:spPr>
        <p:txBody>
          <a:bodyPr/>
          <a:lstStyle/>
          <a:p>
            <a:pPr lvl="0"/>
            <a:r>
              <a:rPr lang="en-US">
                <a:solidFill>
                  <a:prstClr val="black">
                    <a:tint val="75000"/>
                  </a:prstClr>
                </a:solidFill>
              </a:rPr>
              <a:t>Renu  Devi          ACSE0603 Software Engineering                          Unit V     </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163</a:t>
            </a:fld>
            <a:endParaRPr lang="en-US" dirty="0"/>
          </a:p>
        </p:txBody>
      </p:sp>
      <p:sp>
        <p:nvSpPr>
          <p:cNvPr id="6" name="Date Placeholder 5"/>
          <p:cNvSpPr>
            <a:spLocks noGrp="1"/>
          </p:cNvSpPr>
          <p:nvPr>
            <p:ph type="dt" sz="half" idx="10"/>
          </p:nvPr>
        </p:nvSpPr>
        <p:spPr/>
        <p:txBody>
          <a:bodyPr/>
          <a:lstStyle/>
          <a:p>
            <a:fld id="{A01CFFC1-197A-4B2D-A073-76C919DC8A47}" type="datetime1">
              <a:rPr lang="en-IN" smtClean="0"/>
              <a:t>07-04-2025</a:t>
            </a:fld>
            <a:endParaRPr lang="en-US" dirty="0"/>
          </a:p>
        </p:txBody>
      </p:sp>
      <p:sp>
        <p:nvSpPr>
          <p:cNvPr id="8"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Old Question Papers</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p:cNvPicPr>
            <a:picLocks noChangeAspect="1"/>
          </p:cNvPicPr>
          <p:nvPr/>
        </p:nvPicPr>
        <p:blipFill>
          <a:blip r:embed="rId3"/>
          <a:stretch>
            <a:fillRect/>
          </a:stretch>
        </p:blipFill>
        <p:spPr>
          <a:xfrm>
            <a:off x="1600200" y="1371600"/>
            <a:ext cx="6181725" cy="1971675"/>
          </a:xfrm>
          <a:prstGeom prst="rect">
            <a:avLst/>
          </a:prstGeom>
        </p:spPr>
      </p:pic>
      <p:pic>
        <p:nvPicPr>
          <p:cNvPr id="10" name="Picture 9" descr="Logo.jpg"/>
          <p:cNvPicPr>
            <a:picLocks noChangeAspect="1"/>
          </p:cNvPicPr>
          <p:nvPr/>
        </p:nvPicPr>
        <p:blipFill>
          <a:blip r:embed="rId4"/>
          <a:stretch>
            <a:fillRect/>
          </a:stretch>
        </p:blipFill>
        <p:spPr>
          <a:xfrm>
            <a:off x="0" y="0"/>
            <a:ext cx="1581150" cy="847725"/>
          </a:xfrm>
          <a:prstGeom prst="rect">
            <a:avLst/>
          </a:prstGeom>
        </p:spPr>
      </p:pic>
      <p:pic>
        <p:nvPicPr>
          <p:cNvPr id="3" name="Picture 2" descr="A black and red logo&#10;&#10;Description automatically generated">
            <a:extLst>
              <a:ext uri="{FF2B5EF4-FFF2-40B4-BE49-F238E27FC236}">
                <a16:creationId xmlns:a16="http://schemas.microsoft.com/office/drawing/2014/main" id="{D2A54F60-75A4-7346-3050-6221DD3A9F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14250372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514350" indent="-514350" algn="just">
              <a:buFont typeface="+mj-lt"/>
              <a:buAutoNum type="arabicPeriod"/>
            </a:pPr>
            <a:r>
              <a:rPr lang="en-US" sz="2000" dirty="0">
                <a:latin typeface="Calibri" panose="020F0502020204030204" pitchFamily="34" charset="0"/>
                <a:cs typeface="Calibri" panose="020F0502020204030204" pitchFamily="34" charset="0"/>
              </a:rPr>
              <a:t>Discuss various problems during maintenance. Describe some solutions.</a:t>
            </a:r>
          </a:p>
          <a:p>
            <a:pPr marL="514350" indent="-514350" algn="just">
              <a:buFont typeface="+mj-lt"/>
              <a:buAutoNum type="arabicPeriod"/>
            </a:pPr>
            <a:r>
              <a:rPr lang="en-US" sz="2000" dirty="0">
                <a:latin typeface="Calibri" panose="020F0502020204030204" pitchFamily="34" charset="0"/>
                <a:cs typeface="Calibri" panose="020F0502020204030204" pitchFamily="34" charset="0"/>
              </a:rPr>
              <a:t>What is ripple effect? Discuss the various aspects of ripple effect and how does it affect the stability of a program?</a:t>
            </a:r>
          </a:p>
          <a:p>
            <a:pPr marL="514350" indent="-514350" algn="just">
              <a:buFont typeface="+mj-lt"/>
              <a:buAutoNum type="arabicPeriod"/>
            </a:pPr>
            <a:r>
              <a:rPr lang="en-US" sz="2000" dirty="0">
                <a:latin typeface="Calibri" panose="020F0502020204030204" pitchFamily="34" charset="0"/>
                <a:cs typeface="Calibri" panose="020F0502020204030204" pitchFamily="34" charset="0"/>
              </a:rPr>
              <a:t>What is reverse engineering? Discuss levels of reverse engineering</a:t>
            </a:r>
          </a:p>
          <a:p>
            <a:pPr marL="514350" indent="-514350" algn="just">
              <a:buFont typeface="+mj-lt"/>
              <a:buAutoNum type="arabicPeriod"/>
            </a:pPr>
            <a:r>
              <a:rPr lang="en-US" sz="2000" dirty="0">
                <a:latin typeface="Calibri" panose="020F0502020204030204" pitchFamily="34" charset="0"/>
                <a:cs typeface="Calibri" panose="020F0502020204030204" pitchFamily="34" charset="0"/>
              </a:rPr>
              <a:t>compare reverse engineering and re-engineering.</a:t>
            </a:r>
          </a:p>
          <a:p>
            <a:pPr marL="514350" indent="-514350" algn="just">
              <a:buFont typeface="+mj-lt"/>
              <a:buAutoNum type="arabicPeriod"/>
            </a:pPr>
            <a:r>
              <a:rPr lang="en-US" sz="2000" dirty="0">
                <a:latin typeface="Calibri" panose="020F0502020204030204" pitchFamily="34" charset="0"/>
                <a:cs typeface="Calibri" panose="020F0502020204030204" pitchFamily="34" charset="0"/>
              </a:rPr>
              <a:t>What are configuration management activities? Draw the Performa of change request form</a:t>
            </a:r>
          </a:p>
          <a:p>
            <a:endParaRPr lang="en-US" sz="2200" dirty="0"/>
          </a:p>
          <a:p>
            <a:endParaRPr lang="en-US" dirty="0"/>
          </a:p>
        </p:txBody>
      </p:sp>
      <p:sp>
        <p:nvSpPr>
          <p:cNvPr id="4" name="Date Placeholder 3"/>
          <p:cNvSpPr>
            <a:spLocks noGrp="1"/>
          </p:cNvSpPr>
          <p:nvPr>
            <p:ph type="dt" sz="half" idx="10"/>
          </p:nvPr>
        </p:nvSpPr>
        <p:spPr/>
        <p:txBody>
          <a:bodyPr/>
          <a:lstStyle/>
          <a:p>
            <a:fld id="{FE26CD48-ACA7-4685-B66F-E66D3029DAE6}"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164</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Expected Questions for University Exam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A2EE858C-2930-80B0-A7A6-9B69F0F83F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0176212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784B4C65-233C-4B5E-96F8-94F51302C585}" type="datetime1">
              <a:rPr lang="en-IN" smtClean="0"/>
              <a:t>07-04-2025</a:t>
            </a:fld>
            <a:endParaRPr lang="en-US" dirty="0"/>
          </a:p>
        </p:txBody>
      </p:sp>
      <p:sp>
        <p:nvSpPr>
          <p:cNvPr id="5" name="Footer Placeholder 4"/>
          <p:cNvSpPr>
            <a:spLocks noGrp="1"/>
          </p:cNvSpPr>
          <p:nvPr>
            <p:ph type="ftr" sz="quarter" idx="11"/>
          </p:nvPr>
        </p:nvSpPr>
        <p:spPr>
          <a:xfrm>
            <a:off x="2557409"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165</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Recap of Unit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Rectangle 9">
            <a:extLst>
              <a:ext uri="{FF2B5EF4-FFF2-40B4-BE49-F238E27FC236}">
                <a16:creationId xmlns:a16="http://schemas.microsoft.com/office/drawing/2014/main" id="{BF75C2C7-5AE2-4811-BD7F-4ED702BC5A3C}"/>
              </a:ext>
            </a:extLst>
          </p:cNvPr>
          <p:cNvSpPr/>
          <p:nvPr/>
        </p:nvSpPr>
        <p:spPr>
          <a:xfrm>
            <a:off x="457200" y="1305342"/>
            <a:ext cx="8001000" cy="4031873"/>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Software as an Evolutionary Entity, Need for maintenance, </a:t>
            </a:r>
          </a:p>
          <a:p>
            <a:pPr marL="285750" indent="-285750" algn="just">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Categories of Maintenance: Preventive, Corrective and Perfective Maintenance, </a:t>
            </a:r>
          </a:p>
          <a:p>
            <a:pPr marL="285750" indent="-285750" algn="just">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Cost of Maintenance, Software </a:t>
            </a:r>
            <a:r>
              <a:rPr lang="en-IN" sz="1600" dirty="0" err="1">
                <a:latin typeface="Times New Roman" panose="02020603050405020304" pitchFamily="18" charset="0"/>
                <a:cs typeface="Times New Roman" panose="02020603050405020304" pitchFamily="18" charset="0"/>
              </a:rPr>
              <a:t>ReEngineering</a:t>
            </a:r>
            <a:r>
              <a:rPr lang="en-IN" sz="1600" dirty="0">
                <a:latin typeface="Times New Roman" panose="02020603050405020304" pitchFamily="18" charset="0"/>
                <a:cs typeface="Times New Roman" panose="02020603050405020304" pitchFamily="18" charset="0"/>
              </a:rPr>
              <a:t>, Reverse Engineering. </a:t>
            </a:r>
          </a:p>
          <a:p>
            <a:pPr marL="285750" indent="-285750" algn="just">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Software Configuration Management Activities, Change Control Process, </a:t>
            </a:r>
          </a:p>
          <a:p>
            <a:pPr marL="285750" indent="-285750" algn="just">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Software Version Control, An Overview of CASE Tools. </a:t>
            </a:r>
          </a:p>
          <a:p>
            <a:pPr marL="285750" indent="-285750" algn="just">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Estimation of Various Parameters such as Cost, Efforts, Schedule/Duration</a:t>
            </a:r>
          </a:p>
          <a:p>
            <a:pPr marL="285750" indent="-285750" algn="just">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Constructive Cost Models (COCOMO), Resource allocation Models,</a:t>
            </a:r>
          </a:p>
          <a:p>
            <a:pPr marL="285750" indent="-285750" algn="just">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Software Risk Analysis and Management. </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214A8291-A800-8132-599A-1B4E9AD055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65675526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6619F08F-3AC6-4812-91C1-5B021DF67C79}" type="datetime1">
              <a:rPr lang="en-IN" smtClean="0"/>
              <a:t>07-04-2025</a:t>
            </a:fld>
            <a:endParaRPr lang="en-US" dirty="0"/>
          </a:p>
        </p:txBody>
      </p:sp>
      <p:sp>
        <p:nvSpPr>
          <p:cNvPr id="5" name="Footer Placeholder 4"/>
          <p:cNvSpPr>
            <a:spLocks noGrp="1"/>
          </p:cNvSpPr>
          <p:nvPr>
            <p:ph type="ftr" sz="quarter" idx="11"/>
          </p:nvPr>
        </p:nvSpPr>
        <p:spPr>
          <a:xfrm>
            <a:off x="2590800" y="6320963"/>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166</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References</a:t>
            </a:r>
          </a:p>
        </p:txBody>
      </p:sp>
      <p:sp>
        <p:nvSpPr>
          <p:cNvPr id="10" name="Rectangle 9">
            <a:extLst>
              <a:ext uri="{FF2B5EF4-FFF2-40B4-BE49-F238E27FC236}">
                <a16:creationId xmlns:a16="http://schemas.microsoft.com/office/drawing/2014/main" id="{BF75C2C7-5AE2-4811-BD7F-4ED702BC5A3C}"/>
              </a:ext>
            </a:extLst>
          </p:cNvPr>
          <p:cNvSpPr/>
          <p:nvPr/>
        </p:nvSpPr>
        <p:spPr>
          <a:xfrm>
            <a:off x="457200" y="1305342"/>
            <a:ext cx="8001000" cy="4154984"/>
          </a:xfrm>
          <a:prstGeom prst="rect">
            <a:avLst/>
          </a:prstGeom>
        </p:spPr>
        <p:txBody>
          <a:bodyPr wrap="square">
            <a:spAutoFit/>
          </a:bodyPr>
          <a:lstStyle/>
          <a:p>
            <a:pPr marL="342900" indent="-342900" algn="just">
              <a:buAutoNum type="arabicPeriod"/>
            </a:pPr>
            <a:r>
              <a:rPr lang="en-IN" sz="2200" dirty="0"/>
              <a:t>R. S. Pressman, Software Engineering: A Practitioners Approach, McGraw Hill. </a:t>
            </a:r>
          </a:p>
          <a:p>
            <a:pPr marL="342900" indent="-342900" algn="just">
              <a:buAutoNum type="arabicPeriod"/>
            </a:pPr>
            <a:r>
              <a:rPr lang="en-IN" sz="2200" dirty="0"/>
              <a:t>Rajib Mall, Fundamentals of Software Engineering, PHI Publication. </a:t>
            </a:r>
          </a:p>
          <a:p>
            <a:pPr marL="342900" indent="-342900" algn="just">
              <a:buAutoNum type="arabicPeriod"/>
            </a:pPr>
            <a:r>
              <a:rPr lang="en-IN" sz="2200" dirty="0"/>
              <a:t>K. K. Aggarwal and Yogesh Singh, Software Engineering, New Age International Publishers.</a:t>
            </a:r>
          </a:p>
          <a:p>
            <a:pPr marL="342900" indent="-342900" algn="just">
              <a:buAutoNum type="arabicPeriod"/>
            </a:pPr>
            <a:r>
              <a:rPr lang="en-IN" sz="2200" dirty="0"/>
              <a:t> Pankaj Jalote, Software Engineering, Wiley </a:t>
            </a:r>
          </a:p>
          <a:p>
            <a:pPr marL="342900" indent="-342900" algn="just">
              <a:buAutoNum type="arabicPeriod"/>
            </a:pPr>
            <a:r>
              <a:rPr lang="en-IN" sz="2200" dirty="0"/>
              <a:t>Deepak Jain,” Software Engineering: Principles and Practices”, Oxford University Press. </a:t>
            </a:r>
          </a:p>
          <a:p>
            <a:pPr marL="342900" indent="-342900" algn="just">
              <a:buAutoNum type="arabicPeriod"/>
            </a:pPr>
            <a:r>
              <a:rPr lang="en-IN" sz="2200" dirty="0"/>
              <a:t>Munesh C. Trivedi, Software Engineering, Khanna Publishing House </a:t>
            </a:r>
          </a:p>
          <a:p>
            <a:pPr marL="342900" indent="-342900" algn="just">
              <a:buAutoNum type="arabicPeriod"/>
            </a:pPr>
            <a:r>
              <a:rPr lang="en-IN" sz="2200" dirty="0"/>
              <a:t>N.S. Gill, Software Engineering, Khanna Publishing House</a:t>
            </a:r>
          </a:p>
        </p:txBody>
      </p:sp>
    </p:spTree>
    <p:extLst>
      <p:ext uri="{BB962C8B-B14F-4D97-AF65-F5344CB8AC3E}">
        <p14:creationId xmlns:p14="http://schemas.microsoft.com/office/powerpoint/2010/main" val="9932879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AAE1CC-E26B-4056-B034-B77DC36347E0}"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167</a:t>
            </a:fld>
            <a:endParaRPr lang="en-US" dirty="0"/>
          </a:p>
        </p:txBody>
      </p:sp>
      <p:sp>
        <p:nvSpPr>
          <p:cNvPr id="7" name="Title 1"/>
          <p:cNvSpPr txBox="1">
            <a:spLocks/>
          </p:cNvSpPr>
          <p:nvPr/>
        </p:nvSpPr>
        <p:spPr>
          <a:xfrm>
            <a:off x="1619672" y="-31995"/>
            <a:ext cx="7524328" cy="94071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dirty="0"/>
          </a:p>
          <a:p>
            <a:r>
              <a:rPr lang="en-US" dirty="0"/>
              <a:t>Noida Institute of Engineering and Technology, Greater Noida</a:t>
            </a:r>
          </a:p>
          <a:p>
            <a:endParaRPr lang="en-US" dirty="0"/>
          </a:p>
        </p:txBody>
      </p:sp>
      <p:sp>
        <p:nvSpPr>
          <p:cNvPr id="10" name="Rectangle 9">
            <a:extLst>
              <a:ext uri="{FF2B5EF4-FFF2-40B4-BE49-F238E27FC236}">
                <a16:creationId xmlns:a16="http://schemas.microsoft.com/office/drawing/2014/main" id="{BF75C2C7-5AE2-4811-BD7F-4ED702BC5A3C}"/>
              </a:ext>
            </a:extLst>
          </p:cNvPr>
          <p:cNvSpPr/>
          <p:nvPr/>
        </p:nvSpPr>
        <p:spPr>
          <a:xfrm>
            <a:off x="685800" y="3072347"/>
            <a:ext cx="8001000" cy="1538883"/>
          </a:xfrm>
          <a:prstGeom prst="rect">
            <a:avLst/>
          </a:prstGeom>
        </p:spPr>
        <p:txBody>
          <a:bodyPr wrap="square">
            <a:spAutoFit/>
          </a:bodyPr>
          <a:lstStyle/>
          <a:p>
            <a:pPr algn="ctr"/>
            <a:r>
              <a:rPr lang="en-US" sz="7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Thank You</a:t>
            </a:r>
          </a:p>
          <a:p>
            <a:pPr algn="just"/>
            <a:endParaRPr lang="en-IN" sz="2200" dirty="0"/>
          </a:p>
        </p:txBody>
      </p:sp>
    </p:spTree>
    <p:extLst>
      <p:ext uri="{BB962C8B-B14F-4D97-AF65-F5344CB8AC3E}">
        <p14:creationId xmlns:p14="http://schemas.microsoft.com/office/powerpoint/2010/main" val="2136973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E723D8AE-D3C4-4D15-A61F-C62018FF3E95}" type="datetime1">
              <a:rPr lang="en-IN" altLang="en-US" sz="1200" smtClean="0">
                <a:solidFill>
                  <a:srgbClr val="888888"/>
                </a:solidFill>
                <a:latin typeface="Calibri" panose="020F0502020204030204" pitchFamily="34" charset="0"/>
                <a:sym typeface="Calibri" panose="020F0502020204030204" pitchFamily="34" charset="0"/>
              </a:rPr>
              <a:t>07-04-2025</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27052" y="0"/>
            <a:ext cx="7543800" cy="9302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IN" dirty="0">
                <a:sym typeface="Arial" charset="0"/>
              </a:rPr>
              <a:t>End Semester Question Paper Template </a:t>
            </a:r>
            <a:endParaRPr lang="en-US" dirty="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01156" y="6454308"/>
            <a:ext cx="5318844" cy="2411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defRPr/>
            </a:pPr>
            <a:r>
              <a:rPr lang="en-US" sz="1200">
                <a:solidFill>
                  <a:prstClr val="black">
                    <a:tint val="75000"/>
                  </a:prstClr>
                </a:solidFill>
              </a:rPr>
              <a:t>Renu  Devi          ACSE0603 Software Engineering                          Unit V     </a:t>
            </a:r>
            <a:endParaRPr lang="en-US" sz="1200" dirty="0">
              <a:solidFill>
                <a:prstClr val="black">
                  <a:tint val="75000"/>
                </a:prstClr>
              </a:solidFill>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17</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1" name="Content Placeholder 9" descr="temp1.png"/>
          <p:cNvPicPr>
            <a:picLocks noGrp="1" noChangeAspect="1"/>
          </p:cNvPicPr>
          <p:nvPr>
            <p:ph idx="1"/>
          </p:nvPr>
        </p:nvPicPr>
        <p:blipFill>
          <a:blip r:embed="rId2"/>
          <a:stretch>
            <a:fillRect/>
          </a:stretch>
        </p:blipFill>
        <p:spPr>
          <a:xfrm>
            <a:off x="676275" y="1093920"/>
            <a:ext cx="7619999" cy="5170355"/>
          </a:xfrm>
        </p:spPr>
      </p:pic>
    </p:spTree>
    <p:extLst>
      <p:ext uri="{BB962C8B-B14F-4D97-AF65-F5344CB8AC3E}">
        <p14:creationId xmlns:p14="http://schemas.microsoft.com/office/powerpoint/2010/main" val="1371377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xfrm>
            <a:off x="395536" y="6356350"/>
            <a:ext cx="1447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CCB9CC15-23FB-41E3-B682-FE5DD941721E}" type="datetime1">
              <a:rPr lang="en-IN" altLang="en-US" sz="1200" smtClean="0">
                <a:solidFill>
                  <a:srgbClr val="888888"/>
                </a:solidFill>
                <a:latin typeface="Calibri" panose="020F0502020204030204" pitchFamily="34" charset="0"/>
                <a:sym typeface="Calibri" panose="020F0502020204030204" pitchFamily="34" charset="0"/>
              </a:rPr>
              <a:t>07-04-2025</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IN" dirty="0">
                <a:sym typeface="Arial" charset="0"/>
              </a:rPr>
              <a:t>End Semester Question Paper Templates </a:t>
            </a:r>
            <a:endParaRPr lang="en-US" dirty="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1843336" y="6356350"/>
            <a:ext cx="5226075" cy="413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defRPr/>
            </a:pPr>
            <a:r>
              <a:rPr lang="en-US" sz="1200">
                <a:solidFill>
                  <a:prstClr val="black">
                    <a:tint val="75000"/>
                  </a:prstClr>
                </a:solidFill>
              </a:rPr>
              <a:t>Renu  Devi          ACSE0603 Software Engineering                          Unit V     </a:t>
            </a:r>
            <a:endParaRPr lang="en-US" sz="1200" dirty="0">
              <a:solidFill>
                <a:prstClr val="black">
                  <a:tint val="75000"/>
                </a:prstClr>
              </a:solidFill>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18</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2" name="Content Placeholder 7" descr="temp2.png"/>
          <p:cNvPicPr>
            <a:picLocks noGrp="1" noChangeAspect="1"/>
          </p:cNvPicPr>
          <p:nvPr>
            <p:ph idx="1"/>
          </p:nvPr>
        </p:nvPicPr>
        <p:blipFill>
          <a:blip r:embed="rId2"/>
          <a:stretch>
            <a:fillRect/>
          </a:stretch>
        </p:blipFill>
        <p:spPr>
          <a:xfrm>
            <a:off x="906233" y="1235746"/>
            <a:ext cx="7331534" cy="51054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2272BC1-981B-462C-8FCD-ACAF5146F8A5}"/>
              </a:ext>
            </a:extLst>
          </p:cNvPr>
          <p:cNvSpPr>
            <a:spLocks noGrp="1"/>
          </p:cNvSpPr>
          <p:nvPr>
            <p:ph type="dt" sz="quarter" idx="11"/>
          </p:nvPr>
        </p:nvSpPr>
        <p:spPr>
          <a:xfrm>
            <a:off x="457200" y="6342185"/>
            <a:ext cx="1591816"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3E3E248B-7495-4256-B74C-32BF722AE967}" type="datetime1">
              <a:rPr lang="en-IN" altLang="en-US" sz="1200" smtClean="0">
                <a:solidFill>
                  <a:srgbClr val="888888"/>
                </a:solidFill>
                <a:latin typeface="Calibri" panose="020F0502020204030204" pitchFamily="34" charset="0"/>
                <a:sym typeface="Calibri" panose="020F0502020204030204" pitchFamily="34" charset="0"/>
              </a:rPr>
              <a:t>07-04-2025</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88450A4-FBEE-4806-BD4D-F699B6D492FF}"/>
              </a:ext>
            </a:extLst>
          </p:cNvPr>
          <p:cNvSpPr txBox="1">
            <a:spLocks/>
          </p:cNvSpPr>
          <p:nvPr/>
        </p:nvSpPr>
        <p:spPr>
          <a:xfrm>
            <a:off x="1371600" y="0"/>
            <a:ext cx="7543800" cy="83502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IN" dirty="0">
                <a:sym typeface="Arial" charset="0"/>
              </a:rPr>
              <a:t>End Semester Question Paper Templates </a:t>
            </a:r>
            <a:endParaRPr lang="en-US" dirty="0">
              <a:sym typeface="Arial" charset="0"/>
            </a:endParaRPr>
          </a:p>
        </p:txBody>
      </p:sp>
      <p:sp>
        <p:nvSpPr>
          <p:cNvPr id="55301" name="Rectangle 2">
            <a:extLst>
              <a:ext uri="{FF2B5EF4-FFF2-40B4-BE49-F238E27FC236}">
                <a16:creationId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5369" name="Slide Number Placeholder 12">
            <a:extLst>
              <a:ext uri="{FF2B5EF4-FFF2-40B4-BE49-F238E27FC236}">
                <a16:creationId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id="{E036CA6C-5FDC-483C-8442-0121141EF882}"/>
              </a:ext>
            </a:extLst>
          </p:cNvPr>
          <p:cNvSpPr>
            <a:spLocks noGrp="1"/>
          </p:cNvSpPr>
          <p:nvPr>
            <p:ph type="ftr" sz="quarter" idx="12"/>
          </p:nvPr>
        </p:nvSpPr>
        <p:spPr>
          <a:xfrm>
            <a:off x="2195736" y="6372469"/>
            <a:ext cx="5203676" cy="386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0">
              <a:defRPr/>
            </a:pPr>
            <a:r>
              <a:rPr lang="en-US" sz="1200">
                <a:solidFill>
                  <a:prstClr val="black">
                    <a:tint val="75000"/>
                  </a:prstClr>
                </a:solidFill>
              </a:rPr>
              <a:t>Renu  Devi          ACSE0603 Software Engineering                          Unit V     </a:t>
            </a:r>
            <a:endParaRPr lang="en-US" sz="1200" dirty="0">
              <a:solidFill>
                <a:prstClr val="black">
                  <a:tint val="75000"/>
                </a:prstClr>
              </a:solidFill>
            </a:endParaRPr>
          </a:p>
        </p:txBody>
      </p:sp>
      <p:pic>
        <p:nvPicPr>
          <p:cNvPr id="14" name="Content Placeholder 7" descr="temp3.png"/>
          <p:cNvPicPr>
            <a:picLocks noGrp="1" noChangeAspect="1"/>
          </p:cNvPicPr>
          <p:nvPr>
            <p:ph idx="1"/>
          </p:nvPr>
        </p:nvPicPr>
        <p:blipFill>
          <a:blip r:embed="rId2"/>
          <a:stretch>
            <a:fillRect/>
          </a:stretch>
        </p:blipFill>
        <p:spPr>
          <a:xfrm>
            <a:off x="952500" y="1015261"/>
            <a:ext cx="7239000" cy="535378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000108"/>
            <a:ext cx="8229600" cy="1000132"/>
          </a:xfrm>
        </p:spPr>
        <p:txBody>
          <a:bodyPr/>
          <a:lstStyle/>
          <a:p>
            <a:r>
              <a:rPr lang="en-US" dirty="0"/>
              <a:t>Introduction of Faculty </a:t>
            </a:r>
            <a:endParaRPr lang="en-IN" dirty="0"/>
          </a:p>
        </p:txBody>
      </p:sp>
      <p:sp>
        <p:nvSpPr>
          <p:cNvPr id="3" name="Content Placeholder 2"/>
          <p:cNvSpPr>
            <a:spLocks noGrp="1"/>
          </p:cNvSpPr>
          <p:nvPr>
            <p:ph idx="1"/>
          </p:nvPr>
        </p:nvSpPr>
        <p:spPr>
          <a:xfrm>
            <a:off x="457200" y="2000240"/>
            <a:ext cx="8229600" cy="4125923"/>
          </a:xfrm>
        </p:spPr>
        <p:txBody>
          <a:bodyPr>
            <a:normAutofit/>
          </a:bodyPr>
          <a:lstStyle/>
          <a:p>
            <a:r>
              <a:rPr lang="en-US" sz="1700" dirty="0"/>
              <a:t>Name: Renu   Devi</a:t>
            </a:r>
          </a:p>
          <a:p>
            <a:endParaRPr lang="en-US" sz="1700" dirty="0"/>
          </a:p>
          <a:p>
            <a:pPr>
              <a:buNone/>
            </a:pPr>
            <a:r>
              <a:rPr lang="en-US" sz="1700" dirty="0"/>
              <a:t>Qualification:</a:t>
            </a:r>
          </a:p>
          <a:p>
            <a:pPr>
              <a:buNone/>
            </a:pPr>
            <a:r>
              <a:rPr lang="en-US" sz="1700" dirty="0" err="1"/>
              <a:t>P.hD</a:t>
            </a:r>
            <a:r>
              <a:rPr lang="en-US" sz="1700" dirty="0"/>
              <a:t>. (Pursuing)</a:t>
            </a:r>
          </a:p>
          <a:p>
            <a:pPr>
              <a:buNone/>
            </a:pPr>
            <a:r>
              <a:rPr lang="en-US" sz="1700" dirty="0" err="1"/>
              <a:t>M.Tech</a:t>
            </a:r>
            <a:r>
              <a:rPr lang="en-US" sz="1700" dirty="0"/>
              <a:t>(Computer  Science  and  Engineering)</a:t>
            </a:r>
          </a:p>
          <a:p>
            <a:pPr>
              <a:buNone/>
            </a:pPr>
            <a:r>
              <a:rPr lang="en-US" sz="1700" dirty="0" err="1"/>
              <a:t>B.Tech</a:t>
            </a:r>
            <a:r>
              <a:rPr lang="en-US" sz="1700" dirty="0"/>
              <a:t> (Computer  Science  and   Engineering)</a:t>
            </a:r>
            <a:endParaRPr lang="en-US" dirty="0"/>
          </a:p>
          <a:p>
            <a:pPr>
              <a:buNone/>
            </a:pPr>
            <a:endParaRPr lang="en-US" dirty="0"/>
          </a:p>
          <a:p>
            <a:pPr>
              <a:buNone/>
            </a:pPr>
            <a:r>
              <a:rPr lang="en-US" dirty="0"/>
              <a:t>                             </a:t>
            </a:r>
            <a:endParaRPr lang="en-IN" dirty="0"/>
          </a:p>
        </p:txBody>
      </p:sp>
      <p:sp>
        <p:nvSpPr>
          <p:cNvPr id="4" name="Date Placeholder 3"/>
          <p:cNvSpPr>
            <a:spLocks noGrp="1"/>
          </p:cNvSpPr>
          <p:nvPr>
            <p:ph type="dt" sz="half" idx="10"/>
          </p:nvPr>
        </p:nvSpPr>
        <p:spPr/>
        <p:txBody>
          <a:bodyPr/>
          <a:lstStyle/>
          <a:p>
            <a:fld id="{2F75CF68-F818-4D21-A0AF-C290DAFD1A1B}" type="datetime1">
              <a:rPr lang="en-IN" smtClean="0"/>
              <a:t>07-04-2025</a:t>
            </a:fld>
            <a:endParaRPr lang="en-US" dirty="0"/>
          </a:p>
        </p:txBody>
      </p:sp>
      <p:sp>
        <p:nvSpPr>
          <p:cNvPr id="5" name="Footer Placeholder 4"/>
          <p:cNvSpPr>
            <a:spLocks noGrp="1"/>
          </p:cNvSpPr>
          <p:nvPr>
            <p:ph type="ftr" sz="quarter" idx="11"/>
          </p:nvPr>
        </p:nvSpPr>
        <p:spPr>
          <a:xfrm>
            <a:off x="1559028" y="6356350"/>
            <a:ext cx="678661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A87259C-A7BA-4E2F-AD15-1FC8623258DF}" type="slidenum">
              <a:rPr lang="en-US" smtClean="0"/>
              <a:pPr/>
              <a:t>2</a:t>
            </a:fld>
            <a:endParaRPr lang="en-US" dirty="0"/>
          </a:p>
        </p:txBody>
      </p:sp>
      <p:sp>
        <p:nvSpPr>
          <p:cNvPr id="7" name="Title 1"/>
          <p:cNvSpPr txBox="1">
            <a:spLocks/>
          </p:cNvSpPr>
          <p:nvPr/>
        </p:nvSpPr>
        <p:spPr>
          <a:xfrm>
            <a:off x="1571604" y="0"/>
            <a:ext cx="7572396" cy="85723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Noida Institute of Engineering and Technology, Greater Noida</a:t>
            </a:r>
          </a:p>
        </p:txBody>
      </p:sp>
      <p:pic>
        <p:nvPicPr>
          <p:cNvPr id="8" name="Picture 7">
            <a:extLst>
              <a:ext uri="{FF2B5EF4-FFF2-40B4-BE49-F238E27FC236}">
                <a16:creationId xmlns:a16="http://schemas.microsoft.com/office/drawing/2014/main" id="{EC868CB0-E96F-A22E-DBD0-BAA672DA32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8" y="2236031"/>
            <a:ext cx="1872208" cy="24968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533400" y="1143000"/>
            <a:ext cx="8229600" cy="4525963"/>
          </a:xfrm>
        </p:spPr>
        <p:txBody>
          <a:bodyPr/>
          <a:lstStyle/>
          <a:p>
            <a:r>
              <a:rPr lang="en-US" sz="2200" dirty="0"/>
              <a:t>A Scripting Language</a:t>
            </a:r>
          </a:p>
          <a:p>
            <a:r>
              <a:rPr lang="en-US" sz="2200" dirty="0"/>
              <a:t>A Version Control Tool</a:t>
            </a:r>
          </a:p>
          <a:p>
            <a:r>
              <a:rPr lang="en-US" sz="2200" dirty="0"/>
              <a:t>Code Editors &amp; IDEs (Integrated Development Environment)</a:t>
            </a:r>
          </a:p>
          <a:p>
            <a:r>
              <a:rPr lang="en-US" sz="2200" dirty="0"/>
              <a:t>Databases</a:t>
            </a:r>
          </a:p>
          <a:p>
            <a:r>
              <a:rPr lang="en-US" sz="2200" dirty="0"/>
              <a:t>Networking </a:t>
            </a:r>
          </a:p>
          <a:p>
            <a:r>
              <a:rPr lang="en-US" sz="2200" dirty="0"/>
              <a:t>Software Development Life Cycle (SDLC)</a:t>
            </a:r>
            <a:endParaRPr lang="en-US" sz="2400" dirty="0"/>
          </a:p>
        </p:txBody>
      </p:sp>
      <p:sp>
        <p:nvSpPr>
          <p:cNvPr id="4" name="Date Placeholder 3"/>
          <p:cNvSpPr>
            <a:spLocks noGrp="1"/>
          </p:cNvSpPr>
          <p:nvPr>
            <p:ph type="dt" sz="quarter" idx="10"/>
          </p:nvPr>
        </p:nvSpPr>
        <p:spPr/>
        <p:txBody>
          <a:bodyPr/>
          <a:lstStyle/>
          <a:p>
            <a:pPr>
              <a:defRPr/>
            </a:pPr>
            <a:fld id="{9BDE0E51-ECE7-4B94-BF6E-310B2AE33836}" type="datetime1">
              <a:rPr lang="en-IN" smtClean="0"/>
              <a:t>07-04-2025</a:t>
            </a:fld>
            <a:endParaRPr lang="en-US"/>
          </a:p>
        </p:txBody>
      </p:sp>
      <p:sp>
        <p:nvSpPr>
          <p:cNvPr id="6" name="Slide Number Placeholder 5"/>
          <p:cNvSpPr>
            <a:spLocks noGrp="1"/>
          </p:cNvSpPr>
          <p:nvPr>
            <p:ph type="sldNum" sz="quarter" idx="12"/>
          </p:nvPr>
        </p:nvSpPr>
        <p:spPr/>
        <p:txBody>
          <a:bodyPr/>
          <a:lstStyle/>
          <a:p>
            <a:pPr>
              <a:defRPr/>
            </a:pPr>
            <a:fld id="{CEFB48F7-626D-4FFB-A80E-0586926EAD49}" type="slidenum">
              <a:rPr lang="en-US"/>
              <a:pPr>
                <a:defRPr/>
              </a:pPr>
              <a:t>20</a:t>
            </a:fld>
            <a:endParaRPr lang="en-US"/>
          </a:p>
        </p:txBody>
      </p:sp>
      <p:sp>
        <p:nvSpPr>
          <p:cNvPr id="7" name="Title 1"/>
          <p:cNvSpPr txBox="1">
            <a:spLocks/>
          </p:cNvSpPr>
          <p:nvPr/>
        </p:nvSpPr>
        <p:spPr>
          <a:xfrm>
            <a:off x="1371600" y="0"/>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Prerequisite</a:t>
            </a:r>
          </a:p>
        </p:txBody>
      </p:sp>
      <p:sp>
        <p:nvSpPr>
          <p:cNvPr id="8" name="Footer Placeholder 12"/>
          <p:cNvSpPr>
            <a:spLocks noGrp="1"/>
          </p:cNvSpPr>
          <p:nvPr>
            <p:ph type="ftr" sz="quarter" idx="11"/>
          </p:nvPr>
        </p:nvSpPr>
        <p:spPr>
          <a:xfrm>
            <a:off x="2267744" y="631190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533400" y="1143000"/>
            <a:ext cx="8229600" cy="4525963"/>
          </a:xfrm>
        </p:spPr>
        <p:txBody>
          <a:bodyPr/>
          <a:lstStyle/>
          <a:p>
            <a:pPr algn="just"/>
            <a:r>
              <a:rPr lang="en-US" sz="2400" dirty="0"/>
              <a:t>Basic Programming Skills</a:t>
            </a:r>
          </a:p>
          <a:p>
            <a:pPr algn="just"/>
            <a:r>
              <a:rPr lang="en-US" sz="2400" dirty="0"/>
              <a:t>Innovative Thinking. </a:t>
            </a:r>
          </a:p>
          <a:p>
            <a:pPr algn="just"/>
            <a:r>
              <a:rPr lang="en-US" sz="2400" dirty="0"/>
              <a:t>Enthusiasm to learn Management concepts.</a:t>
            </a:r>
          </a:p>
        </p:txBody>
      </p:sp>
      <p:sp>
        <p:nvSpPr>
          <p:cNvPr id="4" name="Date Placeholder 3"/>
          <p:cNvSpPr>
            <a:spLocks noGrp="1"/>
          </p:cNvSpPr>
          <p:nvPr>
            <p:ph type="dt" sz="quarter" idx="10"/>
          </p:nvPr>
        </p:nvSpPr>
        <p:spPr/>
        <p:txBody>
          <a:bodyPr/>
          <a:lstStyle/>
          <a:p>
            <a:pPr>
              <a:defRPr/>
            </a:pPr>
            <a:fld id="{9DF925A9-AABF-4042-948B-AA2ECD747A93}" type="datetime1">
              <a:rPr lang="en-IN" smtClean="0"/>
              <a:t>07-04-2025</a:t>
            </a:fld>
            <a:endParaRPr lang="en-US"/>
          </a:p>
        </p:txBody>
      </p:sp>
      <p:sp>
        <p:nvSpPr>
          <p:cNvPr id="6" name="Slide Number Placeholder 5"/>
          <p:cNvSpPr>
            <a:spLocks noGrp="1"/>
          </p:cNvSpPr>
          <p:nvPr>
            <p:ph type="sldNum" sz="quarter" idx="12"/>
          </p:nvPr>
        </p:nvSpPr>
        <p:spPr/>
        <p:txBody>
          <a:bodyPr/>
          <a:lstStyle/>
          <a:p>
            <a:pPr>
              <a:defRPr/>
            </a:pPr>
            <a:fld id="{CEFB48F7-626D-4FFB-A80E-0586926EAD49}" type="slidenum">
              <a:rPr lang="en-US"/>
              <a:pPr>
                <a:defRPr/>
              </a:pPr>
              <a:t>21</a:t>
            </a:fld>
            <a:endParaRPr lang="en-US"/>
          </a:p>
        </p:txBody>
      </p:sp>
      <p:sp>
        <p:nvSpPr>
          <p:cNvPr id="7" name="Title 1"/>
          <p:cNvSpPr txBox="1">
            <a:spLocks/>
          </p:cNvSpPr>
          <p:nvPr/>
        </p:nvSpPr>
        <p:spPr>
          <a:xfrm>
            <a:off x="1371600" y="0"/>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Recap</a:t>
            </a:r>
          </a:p>
        </p:txBody>
      </p:sp>
      <p:sp>
        <p:nvSpPr>
          <p:cNvPr id="8" name="Footer Placeholder 12"/>
          <p:cNvSpPr>
            <a:spLocks noGrp="1"/>
          </p:cNvSpPr>
          <p:nvPr>
            <p:ph type="ftr" sz="quarter" idx="11"/>
          </p:nvPr>
        </p:nvSpPr>
        <p:spPr>
          <a:xfrm>
            <a:off x="2286000" y="6264275"/>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533400" y="1340767"/>
            <a:ext cx="8229600" cy="4680521"/>
          </a:xfrm>
        </p:spPr>
        <p:txBody>
          <a:bodyPr>
            <a:normAutofit fontScale="70000" lnSpcReduction="20000"/>
          </a:bodyPr>
          <a:lstStyle/>
          <a:p>
            <a:pPr algn="just"/>
            <a:r>
              <a:rPr lang="en-US" sz="2900" b="1" i="1" dirty="0">
                <a:latin typeface="Times New Roman" panose="02020603050405020304" pitchFamily="18" charset="0"/>
                <a:cs typeface="Times New Roman" panose="02020603050405020304" pitchFamily="18" charset="0"/>
              </a:rPr>
              <a:t>Software Engineering</a:t>
            </a:r>
            <a:r>
              <a:rPr lang="en-US" sz="2900" i="1" dirty="0">
                <a:latin typeface="Times New Roman" panose="02020603050405020304" pitchFamily="18" charset="0"/>
                <a:cs typeface="Times New Roman" panose="02020603050405020304" pitchFamily="18" charset="0"/>
              </a:rPr>
              <a:t> is a systematic, disciplined, quantifiable study and approach to the design, development, operation, and maintenance of a software system.</a:t>
            </a:r>
          </a:p>
          <a:p>
            <a:pPr fontAlgn="base"/>
            <a:r>
              <a:rPr lang="en-US" sz="2900" b="1" dirty="0">
                <a:latin typeface="Times New Roman" panose="02020603050405020304" pitchFamily="18" charset="0"/>
                <a:cs typeface="Times New Roman" panose="02020603050405020304" pitchFamily="18" charset="0"/>
              </a:rPr>
              <a:t>Objectives of Software Engineering:</a:t>
            </a:r>
            <a:r>
              <a:rPr lang="en-US" sz="2900" dirty="0">
                <a:latin typeface="Times New Roman" panose="02020603050405020304" pitchFamily="18" charset="0"/>
                <a:cs typeface="Times New Roman" panose="02020603050405020304" pitchFamily="18" charset="0"/>
              </a:rPr>
              <a:t> </a:t>
            </a:r>
          </a:p>
          <a:p>
            <a:pPr fontAlgn="base"/>
            <a:r>
              <a:rPr lang="en-US" sz="2900" b="1" dirty="0">
                <a:latin typeface="Times New Roman" panose="02020603050405020304" pitchFamily="18" charset="0"/>
                <a:cs typeface="Times New Roman" panose="02020603050405020304" pitchFamily="18" charset="0"/>
              </a:rPr>
              <a:t>Maintainability –</a:t>
            </a:r>
            <a:r>
              <a:rPr lang="en-US" sz="2900" dirty="0">
                <a:latin typeface="Times New Roman" panose="02020603050405020304" pitchFamily="18" charset="0"/>
                <a:cs typeface="Times New Roman" panose="02020603050405020304" pitchFamily="18" charset="0"/>
              </a:rPr>
              <a:t>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It should be feasible for the software to evolve to meet changing requirements.</a:t>
            </a:r>
          </a:p>
          <a:p>
            <a:pPr fontAlgn="base"/>
            <a:r>
              <a:rPr lang="en-US" sz="2900" b="1" dirty="0">
                <a:latin typeface="Times New Roman" panose="02020603050405020304" pitchFamily="18" charset="0"/>
                <a:cs typeface="Times New Roman" panose="02020603050405020304" pitchFamily="18" charset="0"/>
              </a:rPr>
              <a:t>Efficiency –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The software should not make wasteful use of computing devices such as memory, processor cycles, etc.</a:t>
            </a:r>
          </a:p>
          <a:p>
            <a:pPr fontAlgn="base"/>
            <a:r>
              <a:rPr lang="en-US" sz="2900" b="1" dirty="0">
                <a:latin typeface="Times New Roman" panose="02020603050405020304" pitchFamily="18" charset="0"/>
                <a:cs typeface="Times New Roman" panose="02020603050405020304" pitchFamily="18" charset="0"/>
              </a:rPr>
              <a:t>Correctness –</a:t>
            </a:r>
            <a:r>
              <a:rPr lang="en-US" sz="2900" dirty="0">
                <a:latin typeface="Times New Roman" panose="02020603050405020304" pitchFamily="18" charset="0"/>
                <a:cs typeface="Times New Roman" panose="02020603050405020304" pitchFamily="18" charset="0"/>
              </a:rPr>
              <a:t>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A software product is correct if the different requirements as specified in the SRS document have been correctly implemented.</a:t>
            </a:r>
          </a:p>
          <a:p>
            <a:pPr algn="just"/>
            <a:endParaRPr lang="en-US" sz="2900" dirty="0">
              <a:latin typeface="Times New Roman" panose="02020603050405020304" pitchFamily="18" charset="0"/>
              <a:cs typeface="Times New Roman" panose="02020603050405020304" pitchFamily="18" charset="0"/>
            </a:endParaRPr>
          </a:p>
          <a:p>
            <a:pPr algn="just"/>
            <a:r>
              <a:rPr lang="en-US" sz="2900" dirty="0">
                <a:latin typeface="Times New Roman" panose="02020603050405020304" pitchFamily="18" charset="0"/>
                <a:cs typeface="Times New Roman" panose="02020603050405020304" pitchFamily="18" charset="0"/>
                <a:hlinkClick r:id="rId2"/>
              </a:rPr>
              <a:t>https://www.youtube.com/watch?v=kcvEiMFOcoE</a:t>
            </a:r>
            <a:endParaRPr lang="en-US" sz="2900" dirty="0">
              <a:latin typeface="Times New Roman" panose="02020603050405020304" pitchFamily="18" charset="0"/>
              <a:cs typeface="Times New Roman" panose="02020603050405020304" pitchFamily="18" charset="0"/>
            </a:endParaRPr>
          </a:p>
          <a:p>
            <a:pPr algn="just"/>
            <a:r>
              <a:rPr lang="en-US" sz="2900" dirty="0">
                <a:latin typeface="Times New Roman" panose="02020603050405020304" pitchFamily="18" charset="0"/>
                <a:cs typeface="Times New Roman" panose="02020603050405020304" pitchFamily="18" charset="0"/>
                <a:hlinkClick r:id="rId3"/>
              </a:rPr>
              <a:t>https://www.youtube.com/watch?v=WxkP5KR_Emk</a:t>
            </a:r>
            <a:endParaRPr lang="en-US" sz="2900" dirty="0">
              <a:latin typeface="Times New Roman" panose="02020603050405020304" pitchFamily="18" charset="0"/>
              <a:cs typeface="Times New Roman" panose="02020603050405020304" pitchFamily="18" charset="0"/>
            </a:endParaRPr>
          </a:p>
          <a:p>
            <a:pPr marL="0" indent="0" algn="just">
              <a:buNone/>
            </a:pPr>
            <a:endParaRPr lang="en-US" sz="2200" dirty="0"/>
          </a:p>
          <a:p>
            <a:pPr algn="just"/>
            <a:endParaRPr lang="en-US" sz="2200" dirty="0"/>
          </a:p>
        </p:txBody>
      </p:sp>
      <p:sp>
        <p:nvSpPr>
          <p:cNvPr id="4" name="Date Placeholder 3"/>
          <p:cNvSpPr>
            <a:spLocks noGrp="1"/>
          </p:cNvSpPr>
          <p:nvPr>
            <p:ph type="dt" sz="quarter" idx="10"/>
          </p:nvPr>
        </p:nvSpPr>
        <p:spPr/>
        <p:txBody>
          <a:bodyPr/>
          <a:lstStyle/>
          <a:p>
            <a:pPr>
              <a:defRPr/>
            </a:pPr>
            <a:fld id="{0183EFF9-FC06-48BC-8DA4-2BE555521265}" type="datetime1">
              <a:rPr lang="en-IN" smtClean="0"/>
              <a:t>07-04-2025</a:t>
            </a:fld>
            <a:endParaRPr lang="en-US"/>
          </a:p>
        </p:txBody>
      </p:sp>
      <p:sp>
        <p:nvSpPr>
          <p:cNvPr id="6" name="Slide Number Placeholder 5"/>
          <p:cNvSpPr>
            <a:spLocks noGrp="1"/>
          </p:cNvSpPr>
          <p:nvPr>
            <p:ph type="sldNum" sz="quarter" idx="12"/>
          </p:nvPr>
        </p:nvSpPr>
        <p:spPr/>
        <p:txBody>
          <a:bodyPr/>
          <a:lstStyle/>
          <a:p>
            <a:pPr>
              <a:defRPr/>
            </a:pPr>
            <a:fld id="{CEFB48F7-626D-4FFB-A80E-0586926EAD49}" type="slidenum">
              <a:rPr lang="en-US"/>
              <a:pPr>
                <a:defRPr/>
              </a:pPr>
              <a:t>22</a:t>
            </a:fld>
            <a:endParaRPr lang="en-US"/>
          </a:p>
        </p:txBody>
      </p:sp>
      <p:sp>
        <p:nvSpPr>
          <p:cNvPr id="7" name="Title 1"/>
          <p:cNvSpPr txBox="1">
            <a:spLocks/>
          </p:cNvSpPr>
          <p:nvPr/>
        </p:nvSpPr>
        <p:spPr>
          <a:xfrm>
            <a:off x="1447800" y="104043"/>
            <a:ext cx="7620000" cy="9468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Brief Introduction about the subject with videos</a:t>
            </a:r>
          </a:p>
        </p:txBody>
      </p:sp>
      <p:sp>
        <p:nvSpPr>
          <p:cNvPr id="8" name="Footer Placeholder 12"/>
          <p:cNvSpPr>
            <a:spLocks noGrp="1"/>
          </p:cNvSpPr>
          <p:nvPr>
            <p:ph type="ftr" sz="quarter" idx="11"/>
          </p:nvPr>
        </p:nvSpPr>
        <p:spPr>
          <a:xfrm>
            <a:off x="2286000" y="6264275"/>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Tree>
    <p:extLst>
      <p:ext uri="{BB962C8B-B14F-4D97-AF65-F5344CB8AC3E}">
        <p14:creationId xmlns:p14="http://schemas.microsoft.com/office/powerpoint/2010/main" val="1980356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381000" y="1209219"/>
            <a:ext cx="8382000" cy="4463008"/>
          </a:xfrm>
        </p:spPr>
        <p:txBody>
          <a:bodyPr>
            <a:normAutofit/>
          </a:bodyPr>
          <a:lstStyle/>
          <a:p>
            <a:pPr algn="just"/>
            <a:r>
              <a:rPr lang="en-US" sz="2000" dirty="0">
                <a:latin typeface="Times New Roman" panose="02020603050405020304" pitchFamily="18" charset="0"/>
                <a:cs typeface="Times New Roman" panose="02020603050405020304" pitchFamily="18" charset="0"/>
              </a:rPr>
              <a:t>Project management concepts, Planning the software project</a:t>
            </a:r>
          </a:p>
          <a:p>
            <a:pPr algn="just"/>
            <a:r>
              <a:rPr lang="en-US" sz="2000" dirty="0">
                <a:latin typeface="Times New Roman" panose="02020603050405020304" pitchFamily="18" charset="0"/>
                <a:cs typeface="Times New Roman" panose="02020603050405020304" pitchFamily="18" charset="0"/>
              </a:rPr>
              <a:t>Estimation: </a:t>
            </a:r>
            <a:r>
              <a:rPr lang="en-US" sz="2400" dirty="0"/>
              <a:t>Software</a:t>
            </a:r>
            <a:r>
              <a:rPr lang="en-US" sz="2000" dirty="0">
                <a:latin typeface="Times New Roman" panose="02020603050405020304" pitchFamily="18" charset="0"/>
                <a:cs typeface="Times New Roman" panose="02020603050405020304" pitchFamily="18" charset="0"/>
              </a:rPr>
              <a:t> Measurement and Metrics, Various Size Oriented Measures-LOC based, FP based, </a:t>
            </a:r>
            <a:r>
              <a:rPr lang="en-US" sz="2000" dirty="0" err="1">
                <a:latin typeface="Times New Roman" panose="02020603050405020304" pitchFamily="18" charset="0"/>
                <a:cs typeface="Times New Roman" panose="02020603050405020304" pitchFamily="18" charset="0"/>
              </a:rPr>
              <a:t>Halestead’s</a:t>
            </a:r>
            <a:r>
              <a:rPr lang="en-US" sz="2000" dirty="0">
                <a:latin typeface="Times New Roman" panose="02020603050405020304" pitchFamily="18" charset="0"/>
                <a:cs typeface="Times New Roman" panose="02020603050405020304" pitchFamily="18" charset="0"/>
              </a:rPr>
              <a:t> Software Science</a:t>
            </a:r>
          </a:p>
          <a:p>
            <a:pPr algn="just"/>
            <a:r>
              <a:rPr lang="en-US" sz="2000" dirty="0" err="1">
                <a:latin typeface="Times New Roman" panose="02020603050405020304" pitchFamily="18" charset="0"/>
                <a:cs typeface="Times New Roman" panose="02020603050405020304" pitchFamily="18" charset="0"/>
              </a:rPr>
              <a:t>Cyclomatic</a:t>
            </a:r>
            <a:r>
              <a:rPr lang="en-US" sz="2000" dirty="0">
                <a:latin typeface="Times New Roman" panose="02020603050405020304" pitchFamily="18" charset="0"/>
                <a:cs typeface="Times New Roman" panose="02020603050405020304" pitchFamily="18" charset="0"/>
              </a:rPr>
              <a:t> Complexity Measures: Control Flow Graphs, Use-case based, empirical estimation COCOMO- A Heuristic estimation techniques, staffing level estimation, team structures, risk analysis and management.</a:t>
            </a:r>
          </a:p>
          <a:p>
            <a:pPr algn="just"/>
            <a:r>
              <a:rPr lang="en-US" sz="2000" dirty="0">
                <a:latin typeface="Times New Roman" panose="02020603050405020304" pitchFamily="18" charset="0"/>
                <a:cs typeface="Times New Roman" panose="02020603050405020304" pitchFamily="18" charset="0"/>
              </a:rPr>
              <a:t>Configuration Management</a:t>
            </a:r>
          </a:p>
          <a:p>
            <a:pPr algn="just"/>
            <a:r>
              <a:rPr lang="en-US" sz="2000" dirty="0">
                <a:latin typeface="Times New Roman" panose="02020603050405020304" pitchFamily="18" charset="0"/>
                <a:cs typeface="Times New Roman" panose="02020603050405020304" pitchFamily="18" charset="0"/>
              </a:rPr>
              <a:t>Software reengineering: reverse engineering, restructuring: forward engineering, Clean Room software engineering.</a:t>
            </a:r>
          </a:p>
          <a:p>
            <a:pPr algn="just"/>
            <a:r>
              <a:rPr lang="en-US" sz="2000" dirty="0">
                <a:latin typeface="Times New Roman" panose="02020603050405020304" pitchFamily="18" charset="0"/>
                <a:cs typeface="Times New Roman" panose="02020603050405020304" pitchFamily="18" charset="0"/>
              </a:rPr>
              <a:t>Case Tools</a:t>
            </a:r>
          </a:p>
          <a:p>
            <a:pPr algn="just"/>
            <a:r>
              <a:rPr lang="en-US" sz="2000" dirty="0">
                <a:latin typeface="Times New Roman" panose="02020603050405020304" pitchFamily="18" charset="0"/>
                <a:cs typeface="Times New Roman" panose="02020603050405020304" pitchFamily="18" charset="0"/>
              </a:rPr>
              <a:t>Software Maintenance: Preventive, Corrective and Perfective Maintenance, Cost of Maintenance, Need of Maintenance. 	</a:t>
            </a:r>
          </a:p>
          <a:p>
            <a:pPr eaLnBrk="1" hangingPunct="1"/>
            <a:endParaRPr lang="en-US"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quarter" idx="10"/>
          </p:nvPr>
        </p:nvSpPr>
        <p:spPr/>
        <p:txBody>
          <a:bodyPr/>
          <a:lstStyle/>
          <a:p>
            <a:pPr>
              <a:defRPr/>
            </a:pPr>
            <a:fld id="{A674C132-8C24-4C0C-800A-AA32399841A2}" type="datetime1">
              <a:rPr lang="en-IN" smtClean="0"/>
              <a:t>07-04-2025</a:t>
            </a:fld>
            <a:endParaRPr lang="en-US" dirty="0"/>
          </a:p>
        </p:txBody>
      </p:sp>
      <p:sp>
        <p:nvSpPr>
          <p:cNvPr id="7" name="Slide Number Placeholder 6"/>
          <p:cNvSpPr>
            <a:spLocks noGrp="1"/>
          </p:cNvSpPr>
          <p:nvPr>
            <p:ph type="sldNum" sz="quarter" idx="12"/>
          </p:nvPr>
        </p:nvSpPr>
        <p:spPr/>
        <p:txBody>
          <a:bodyPr/>
          <a:lstStyle/>
          <a:p>
            <a:pPr>
              <a:defRPr/>
            </a:pPr>
            <a:fld id="{70B21942-AB25-417A-BC4C-0289A74A2944}" type="slidenum">
              <a:rPr lang="en-US"/>
              <a:pPr>
                <a:defRPr/>
              </a:pPr>
              <a:t>23</a:t>
            </a:fld>
            <a:endParaRPr lang="en-US"/>
          </a:p>
        </p:txBody>
      </p:sp>
      <p:sp>
        <p:nvSpPr>
          <p:cNvPr id="8" name="Title 1"/>
          <p:cNvSpPr txBox="1">
            <a:spLocks/>
          </p:cNvSpPr>
          <p:nvPr/>
        </p:nvSpPr>
        <p:spPr>
          <a:xfrm>
            <a:off x="1371600" y="0"/>
            <a:ext cx="77724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Unit Content</a:t>
            </a:r>
          </a:p>
        </p:txBody>
      </p:sp>
      <p:sp>
        <p:nvSpPr>
          <p:cNvPr id="9" name="Footer Placeholder 12"/>
          <p:cNvSpPr>
            <a:spLocks noGrp="1"/>
          </p:cNvSpPr>
          <p:nvPr>
            <p:ph type="ftr" sz="quarter" idx="11"/>
          </p:nvPr>
        </p:nvSpPr>
        <p:spPr>
          <a:xfrm>
            <a:off x="2286000" y="6264275"/>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10" name="Content Placeholder 2"/>
          <p:cNvSpPr txBox="1">
            <a:spLocks/>
          </p:cNvSpPr>
          <p:nvPr/>
        </p:nvSpPr>
        <p:spPr>
          <a:xfrm>
            <a:off x="4572000" y="838200"/>
            <a:ext cx="4495800" cy="5181600"/>
          </a:xfrm>
          <a:prstGeom prst="rect">
            <a:avLst/>
          </a:prstGeom>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D398664-1368-4D6A-9439-FFE5E44C21C8}" type="datetime1">
              <a:rPr lang="en-IN" smtClean="0"/>
              <a:t>07-04-2025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dirty="0"/>
          </a:p>
        </p:txBody>
      </p:sp>
      <p:sp>
        <p:nvSpPr>
          <p:cNvPr id="8"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Objective of Topics</a:t>
            </a:r>
          </a:p>
        </p:txBody>
      </p:sp>
      <p:sp>
        <p:nvSpPr>
          <p:cNvPr id="10" name="Footer Placeholder 9"/>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graphicFrame>
        <p:nvGraphicFramePr>
          <p:cNvPr id="13" name="Table 12">
            <a:extLst>
              <a:ext uri="{FF2B5EF4-FFF2-40B4-BE49-F238E27FC236}">
                <a16:creationId xmlns:a16="http://schemas.microsoft.com/office/drawing/2014/main" id="{EC797BC8-31D4-4321-97D0-1D86324F6B7D}"/>
              </a:ext>
            </a:extLst>
          </p:cNvPr>
          <p:cNvGraphicFramePr>
            <a:graphicFrameLocks noGrp="1"/>
          </p:cNvGraphicFramePr>
          <p:nvPr>
            <p:extLst>
              <p:ext uri="{D42A27DB-BD31-4B8C-83A1-F6EECF244321}">
                <p14:modId xmlns:p14="http://schemas.microsoft.com/office/powerpoint/2010/main" val="580333333"/>
              </p:ext>
            </p:extLst>
          </p:nvPr>
        </p:nvGraphicFramePr>
        <p:xfrm>
          <a:off x="471056" y="1050926"/>
          <a:ext cx="8229599" cy="4664075"/>
        </p:xfrm>
        <a:graphic>
          <a:graphicData uri="http://schemas.openxmlformats.org/drawingml/2006/table">
            <a:tbl>
              <a:tblPr/>
              <a:tblGrid>
                <a:gridCol w="3643744">
                  <a:extLst>
                    <a:ext uri="{9D8B030D-6E8A-4147-A177-3AD203B41FA5}">
                      <a16:colId xmlns:a16="http://schemas.microsoft.com/office/drawing/2014/main" val="756454841"/>
                    </a:ext>
                  </a:extLst>
                </a:gridCol>
                <a:gridCol w="4585855">
                  <a:extLst>
                    <a:ext uri="{9D8B030D-6E8A-4147-A177-3AD203B41FA5}">
                      <a16:colId xmlns:a16="http://schemas.microsoft.com/office/drawing/2014/main" val="3356596940"/>
                    </a:ext>
                  </a:extLst>
                </a:gridCol>
              </a:tblGrid>
              <a:tr h="426884">
                <a:tc>
                  <a:txBody>
                    <a:bodyPr/>
                    <a:lstStyle/>
                    <a:p>
                      <a:pPr algn="ctr" fontAlgn="ctr"/>
                      <a:r>
                        <a:rPr lang="en-IN" sz="1600" b="1" i="0" u="none" strike="noStrike" dirty="0">
                          <a:solidFill>
                            <a:schemeClr val="tx1"/>
                          </a:solidFill>
                          <a:effectLst/>
                          <a:latin typeface="Times New Roman" panose="02020603050405020304" pitchFamily="18" charset="0"/>
                          <a:cs typeface="Times New Roman" panose="02020603050405020304" pitchFamily="18" charset="0"/>
                        </a:rPr>
                        <a:t>TOPIC</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600" b="1" i="0" u="none" strike="noStrike" dirty="0">
                          <a:solidFill>
                            <a:schemeClr val="tx1"/>
                          </a:solidFill>
                          <a:effectLst/>
                          <a:latin typeface="Times New Roman" panose="02020603050405020304" pitchFamily="18" charset="0"/>
                          <a:cs typeface="Times New Roman" panose="02020603050405020304" pitchFamily="18" charset="0"/>
                        </a:rPr>
                        <a:t>Objective</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32819180"/>
                  </a:ext>
                </a:extLst>
              </a:tr>
              <a:tr h="853768">
                <a:tc>
                  <a:txBody>
                    <a:bodyPr/>
                    <a:lstStyle/>
                    <a:p>
                      <a:r>
                        <a:rPr lang="en-US" sz="1600" dirty="0">
                          <a:latin typeface="Times New Roman" panose="02020603050405020304" pitchFamily="18" charset="0"/>
                          <a:cs typeface="Times New Roman" panose="02020603050405020304" pitchFamily="18" charset="0"/>
                        </a:rPr>
                        <a:t>Software Maintenance </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To Understand the  need of </a:t>
                      </a:r>
                      <a:r>
                        <a:rPr lang="en-US" sz="1600" kern="1200" dirty="0">
                          <a:solidFill>
                            <a:schemeClr val="tx1"/>
                          </a:solidFill>
                          <a:latin typeface="Times New Roman" panose="02020603050405020304" pitchFamily="18" charset="0"/>
                          <a:ea typeface="+mn-ea"/>
                          <a:cs typeface="Times New Roman" panose="02020603050405020304" pitchFamily="18" charset="0"/>
                        </a:rPr>
                        <a:t>Software Maintenance </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29522721"/>
                  </a:ext>
                </a:extLst>
              </a:tr>
              <a:tr h="426884">
                <a:tc>
                  <a:txBody>
                    <a:bodyPr/>
                    <a:lstStyle/>
                    <a:p>
                      <a:r>
                        <a:rPr lang="en-US" sz="1600" dirty="0">
                          <a:latin typeface="Times New Roman" panose="02020603050405020304" pitchFamily="18" charset="0"/>
                          <a:cs typeface="Times New Roman" panose="02020603050405020304" pitchFamily="18" charset="0"/>
                        </a:rPr>
                        <a:t>Software Project Management</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1600" kern="1200" dirty="0">
                          <a:solidFill>
                            <a:schemeClr val="tx1"/>
                          </a:solidFill>
                          <a:latin typeface="Times New Roman" panose="02020603050405020304" pitchFamily="18" charset="0"/>
                          <a:ea typeface="+mn-ea"/>
                          <a:cs typeface="Times New Roman" panose="02020603050405020304" pitchFamily="18" charset="0"/>
                        </a:rPr>
                        <a:t>Study of  Software Project  Management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69203799"/>
                  </a:ext>
                </a:extLst>
              </a:tr>
              <a:tr h="581009">
                <a:tc>
                  <a:txBody>
                    <a:bodyPr/>
                    <a:lstStyle/>
                    <a:p>
                      <a:r>
                        <a:rPr lang="en-US" sz="1600" dirty="0">
                          <a:latin typeface="Times New Roman" panose="02020603050405020304" pitchFamily="18" charset="0"/>
                          <a:cs typeface="Times New Roman" panose="02020603050405020304" pitchFamily="18" charset="0"/>
                        </a:rPr>
                        <a:t>Cost of Maintenance</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To measure</a:t>
                      </a:r>
                      <a:r>
                        <a:rPr lang="en-US" sz="1600" b="0" i="0" u="none" strike="noStrike" baseline="0" dirty="0">
                          <a:solidFill>
                            <a:srgbClr val="000000"/>
                          </a:solidFill>
                          <a:effectLst/>
                          <a:latin typeface="Times New Roman" panose="02020603050405020304" pitchFamily="18" charset="0"/>
                          <a:cs typeface="Times New Roman" panose="02020603050405020304" pitchFamily="18" charset="0"/>
                        </a:rPr>
                        <a:t> the Cost of Maintenance</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1759517"/>
                  </a:ext>
                </a:extLst>
              </a:tr>
              <a:tr h="853768">
                <a:tc>
                  <a:txBody>
                    <a:bodyPr/>
                    <a:lstStyle/>
                    <a:p>
                      <a:r>
                        <a:rPr lang="en-US" sz="1600" dirty="0">
                          <a:latin typeface="Times New Roman" panose="02020603050405020304" pitchFamily="18" charset="0"/>
                          <a:cs typeface="Times New Roman" panose="02020603050405020304" pitchFamily="18" charset="0"/>
                        </a:rPr>
                        <a:t>Software Re- Engineering</a:t>
                      </a:r>
                    </a:p>
                    <a:p>
                      <a:r>
                        <a:rPr lang="en-US" sz="1600" dirty="0">
                          <a:latin typeface="Times New Roman" panose="02020603050405020304" pitchFamily="18" charset="0"/>
                          <a:cs typeface="Times New Roman" panose="02020603050405020304" pitchFamily="18" charset="0"/>
                        </a:rPr>
                        <a:t>Reverse Engineering</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To understand the Re- Engineering</a:t>
                      </a:r>
                    </a:p>
                    <a:p>
                      <a:pPr algn="just" rtl="0"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Reverse Engineering</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92635228"/>
                  </a:ext>
                </a:extLst>
              </a:tr>
              <a:tr h="853768">
                <a:tc>
                  <a:txBody>
                    <a:bodyPr/>
                    <a:lstStyle/>
                    <a:p>
                      <a:r>
                        <a:rPr lang="en-US" sz="1600" dirty="0">
                          <a:latin typeface="Times New Roman" panose="02020603050405020304" pitchFamily="18" charset="0"/>
                          <a:cs typeface="Times New Roman" panose="02020603050405020304" pitchFamily="18" charset="0"/>
                        </a:rPr>
                        <a:t>Software Configuration Management </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To study the Configuration Management </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36961634"/>
                  </a:ext>
                </a:extLst>
              </a:tr>
              <a:tr h="667994">
                <a:tc>
                  <a:txBody>
                    <a:bodyPr/>
                    <a:lstStyle/>
                    <a:p>
                      <a:r>
                        <a:rPr lang="en-US" sz="1600" dirty="0">
                          <a:latin typeface="Times New Roman" panose="02020603050405020304" pitchFamily="18" charset="0"/>
                          <a:cs typeface="Times New Roman" panose="02020603050405020304" pitchFamily="18" charset="0"/>
                        </a:rPr>
                        <a:t>Estimation of cost and effort Parameters</a:t>
                      </a:r>
                      <a:endParaRPr lang="en-IN" sz="1600" dirty="0">
                        <a:latin typeface="Times New Roman" panose="02020603050405020304" pitchFamily="18" charset="0"/>
                        <a:cs typeface="Times New Roman" panose="02020603050405020304" pitchFamily="18" charset="0"/>
                      </a:endParaRP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To Find  the </a:t>
                      </a:r>
                      <a:r>
                        <a:rPr lang="en-US" sz="1600" kern="1200" dirty="0">
                          <a:solidFill>
                            <a:schemeClr val="tx1"/>
                          </a:solidFill>
                          <a:effectLst/>
                          <a:latin typeface="Times New Roman" panose="02020603050405020304" pitchFamily="18" charset="0"/>
                          <a:ea typeface="+mn-ea"/>
                          <a:cs typeface="Times New Roman" panose="02020603050405020304" pitchFamily="18" charset="0"/>
                        </a:rPr>
                        <a:t>cost and effort of the software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35932592"/>
                  </a:ext>
                </a:extLst>
              </a:tr>
            </a:tbl>
          </a:graphicData>
        </a:graphic>
      </p:graphicFrame>
    </p:spTree>
    <p:extLst>
      <p:ext uri="{BB962C8B-B14F-4D97-AF65-F5344CB8AC3E}">
        <p14:creationId xmlns:p14="http://schemas.microsoft.com/office/powerpoint/2010/main" val="4254074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51424"/>
          </a:xfrm>
        </p:spPr>
        <p:txBody>
          <a:bodyPr>
            <a:normAutofit fontScale="92500"/>
          </a:bodyPr>
          <a:lstStyle/>
          <a:p>
            <a:r>
              <a:rPr lang="en-US" sz="2400" dirty="0">
                <a:latin typeface="Times New Roman" panose="02020603050405020304" pitchFamily="18" charset="0"/>
                <a:cs typeface="Times New Roman" panose="02020603050405020304" pitchFamily="18" charset="0"/>
              </a:rPr>
              <a:t>It is a proper way of planning and leading software projects. </a:t>
            </a:r>
          </a:p>
          <a:p>
            <a:r>
              <a:rPr lang="en-US" sz="2400" dirty="0">
                <a:latin typeface="Times New Roman" panose="02020603050405020304" pitchFamily="18" charset="0"/>
                <a:cs typeface="Times New Roman" panose="02020603050405020304" pitchFamily="18" charset="0"/>
              </a:rPr>
              <a:t>It is a part of project management in which software projects are planned, implemented, monitored and controlled.</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Need of Software Project Management:</a:t>
            </a:r>
          </a:p>
          <a:p>
            <a:r>
              <a:rPr lang="en-US" sz="2400" dirty="0">
                <a:latin typeface="Times New Roman" panose="02020603050405020304" pitchFamily="18" charset="0"/>
                <a:cs typeface="Times New Roman" panose="02020603050405020304" pitchFamily="18" charset="0"/>
              </a:rPr>
              <a:t>Software is an non-physical product. </a:t>
            </a:r>
          </a:p>
          <a:p>
            <a:r>
              <a:rPr lang="en-US" sz="2400" dirty="0">
                <a:latin typeface="Times New Roman" panose="02020603050405020304" pitchFamily="18" charset="0"/>
                <a:cs typeface="Times New Roman" panose="02020603050405020304" pitchFamily="18" charset="0"/>
              </a:rPr>
              <a:t>Most of the software products are made to fit client’s requirements. </a:t>
            </a:r>
          </a:p>
          <a:p>
            <a:r>
              <a:rPr lang="en-US" sz="2400" dirty="0">
                <a:latin typeface="Times New Roman" panose="02020603050405020304" pitchFamily="18" charset="0"/>
                <a:cs typeface="Times New Roman" panose="02020603050405020304" pitchFamily="18" charset="0"/>
              </a:rPr>
              <a:t>The most important is that the basic technology changes and advances so frequently and rapidly that experience of one product may not be applied to the other one. </a:t>
            </a:r>
          </a:p>
          <a:p>
            <a:r>
              <a:rPr lang="en-US" sz="2400" dirty="0">
                <a:latin typeface="Times New Roman" panose="02020603050405020304" pitchFamily="18" charset="0"/>
                <a:cs typeface="Times New Roman" panose="02020603050405020304" pitchFamily="18" charset="0"/>
              </a:rPr>
              <a:t>Such type of business and environmental constraints increase risk in software development hence it is essential to manage software projects efficiently.</a:t>
            </a:r>
          </a:p>
        </p:txBody>
      </p:sp>
      <p:sp>
        <p:nvSpPr>
          <p:cNvPr id="4" name="Date Placeholder 3"/>
          <p:cNvSpPr>
            <a:spLocks noGrp="1"/>
          </p:cNvSpPr>
          <p:nvPr>
            <p:ph type="dt" sz="half" idx="10"/>
          </p:nvPr>
        </p:nvSpPr>
        <p:spPr/>
        <p:txBody>
          <a:bodyPr/>
          <a:lstStyle/>
          <a:p>
            <a:fld id="{04721A64-2D24-44AD-87FF-EAB845024091}"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Management (CO5)</a:t>
            </a:r>
          </a:p>
        </p:txBody>
      </p:sp>
    </p:spTree>
    <p:extLst>
      <p:ext uri="{BB962C8B-B14F-4D97-AF65-F5344CB8AC3E}">
        <p14:creationId xmlns:p14="http://schemas.microsoft.com/office/powerpoint/2010/main" val="533659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A222A7-B85F-4E9B-97EE-C7FA5A1359DF}"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Software Project Management consists of several different type of managements:</a:t>
            </a:r>
          </a:p>
        </p:txBody>
      </p:sp>
      <p:sp>
        <p:nvSpPr>
          <p:cNvPr id="10" name="Content Placeholder 2"/>
          <p:cNvSpPr>
            <a:spLocks noGrp="1"/>
          </p:cNvSpPr>
          <p:nvPr>
            <p:ph idx="1"/>
          </p:nvPr>
        </p:nvSpPr>
        <p:spPr>
          <a:xfrm>
            <a:off x="228600" y="990600"/>
            <a:ext cx="8686800" cy="5867400"/>
          </a:xfrm>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Conflict Management:</a:t>
            </a:r>
            <a:r>
              <a:rPr lang="en-US"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Conflict management is the process to restrict the negative features of conflict while increasing the positive features of conflict.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goal of conflict management is to improve learning and group results including efficacy or performance in an organizational setting.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Properly managed conflict can enhance group results.</a:t>
            </a:r>
          </a:p>
          <a:p>
            <a:pPr marL="457200" lvl="1" indent="0">
              <a:buNone/>
            </a:pPr>
            <a:endParaRPr lang="en-US"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Risk Management:</a:t>
            </a:r>
            <a:endParaRPr lang="en-US" dirty="0">
              <a:latin typeface="Times New Roman" panose="02020603050405020304" pitchFamily="18" charset="0"/>
              <a:cs typeface="Times New Roman" panose="02020603050405020304" pitchFamily="18" charset="0"/>
            </a:endParaRPr>
          </a:p>
          <a:p>
            <a:pPr lvl="1"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Risk management is the analysis and identification of risks that is followed by synchronized and economical implementation of resources to minimize, operate and control the possibility or effect of unfortunate events or to maximize the realization of opportunities.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Requirement Management:</a:t>
            </a:r>
            <a:endParaRPr lang="en-US" dirty="0">
              <a:latin typeface="Times New Roman" panose="02020603050405020304" pitchFamily="18" charset="0"/>
              <a:cs typeface="Times New Roman" panose="02020603050405020304" pitchFamily="18" charset="0"/>
            </a:endParaRPr>
          </a:p>
          <a:p>
            <a:pPr lvl="1"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the process of analyzing, prioritizing, tracing and documenting on requirements and then supervising change and communicating to pertinent stakeholders. </a:t>
            </a:r>
          </a:p>
          <a:p>
            <a:pPr lvl="1"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a continuous process during a project.</a:t>
            </a:r>
            <a:br>
              <a:rPr lang="en-US" dirty="0">
                <a:latin typeface="Times New Roman" panose="02020603050405020304" pitchFamily="18" charset="0"/>
                <a:cs typeface="Times New Roman" panose="02020603050405020304" pitchFamily="18" charset="0"/>
              </a:rPr>
            </a:br>
            <a:br>
              <a:rPr lang="en-US" dirty="0"/>
            </a:br>
            <a:endParaRPr lang="en-US" dirty="0"/>
          </a:p>
        </p:txBody>
      </p:sp>
    </p:spTree>
    <p:extLst>
      <p:ext uri="{BB962C8B-B14F-4D97-AF65-F5344CB8AC3E}">
        <p14:creationId xmlns:p14="http://schemas.microsoft.com/office/powerpoint/2010/main" val="756632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98823D-72A4-4A76-A4A2-9730A37B7F72}"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Aspects of Software Project Management:</a:t>
            </a:r>
          </a:p>
        </p:txBody>
      </p:sp>
      <p:pic>
        <p:nvPicPr>
          <p:cNvPr id="10" name="Picture 2" descr="https://media.geeksforgeeks.org/wp-content/uploads/20190418143344/Capture59559.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400" y="990600"/>
            <a:ext cx="1942537" cy="281940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57200" y="4337584"/>
            <a:ext cx="8382000" cy="1938992"/>
          </a:xfrm>
          <a:prstGeom prst="rect">
            <a:avLst/>
          </a:prstGeom>
        </p:spPr>
        <p:txBody>
          <a:bodyPr wrap="square">
            <a:spAutoFit/>
          </a:bodyPr>
          <a:lstStyle/>
          <a:p>
            <a:pPr fontAlgn="base"/>
            <a:r>
              <a:rPr lang="en-US" sz="2000" b="1" dirty="0">
                <a:solidFill>
                  <a:srgbClr val="273239"/>
                </a:solidFill>
                <a:latin typeface="Times New Roman" panose="02020603050405020304" pitchFamily="18" charset="0"/>
                <a:cs typeface="Times New Roman" panose="02020603050405020304" pitchFamily="18" charset="0"/>
              </a:rPr>
              <a:t>Advantages of Software Project Management:</a:t>
            </a:r>
          </a:p>
          <a:p>
            <a:pPr fontAlgn="base"/>
            <a:endParaRPr lang="en-US" sz="2000" dirty="0">
              <a:solidFill>
                <a:srgbClr val="273239"/>
              </a:solidFill>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It helps in planning of software development.</a:t>
            </a:r>
          </a:p>
          <a:p>
            <a:pPr fontAlgn="base">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Implementation of software development is made easy.</a:t>
            </a:r>
          </a:p>
          <a:p>
            <a:pPr fontAlgn="base">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Monitoring and controlling are aspects of software project management.</a:t>
            </a:r>
          </a:p>
          <a:p>
            <a:pPr fontAlgn="base">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It overall manages to save time and cost for software development</a:t>
            </a:r>
            <a:r>
              <a:rPr lang="en-US" dirty="0">
                <a:solidFill>
                  <a:srgbClr val="273239"/>
                </a:solidFill>
                <a:latin typeface="Times New Roman" panose="02020603050405020304" pitchFamily="18" charset="0"/>
                <a:cs typeface="Times New Roman" panose="02020603050405020304" pitchFamily="18" charset="0"/>
              </a:rPr>
              <a:t>.</a:t>
            </a:r>
            <a:endParaRPr lang="en-US"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614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3CCC3D-5848-47D0-80E0-C4B0422DE259}"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4 Ps of Project Management</a:t>
            </a:r>
          </a:p>
        </p:txBody>
      </p:sp>
      <p:sp>
        <p:nvSpPr>
          <p:cNvPr id="2" name="Content Placeholder 1"/>
          <p:cNvSpPr>
            <a:spLocks noGrp="1"/>
          </p:cNvSpPr>
          <p:nvPr>
            <p:ph idx="1"/>
          </p:nvPr>
        </p:nvSpPr>
        <p:spPr>
          <a:xfrm>
            <a:off x="457200" y="980728"/>
            <a:ext cx="8229600" cy="5375622"/>
          </a:xfrm>
        </p:spPr>
        <p:txBody>
          <a:bodyPr>
            <a:normAutofit/>
          </a:bodyPr>
          <a:lstStyle/>
          <a:p>
            <a:pPr marL="0" indent="0">
              <a:buNone/>
            </a:pPr>
            <a:r>
              <a:rPr lang="en-US" sz="2000" dirty="0">
                <a:solidFill>
                  <a:srgbClr val="FF0000"/>
                </a:solidFill>
                <a:latin typeface="Times New Roman" panose="02020603050405020304" pitchFamily="18" charset="0"/>
                <a:cs typeface="Times New Roman" panose="02020603050405020304" pitchFamily="18" charset="0"/>
              </a:rPr>
              <a:t>4 Ps are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Product –</a:t>
            </a:r>
            <a:r>
              <a:rPr lang="en-US" sz="2000" dirty="0">
                <a:latin typeface="Times New Roman" panose="02020603050405020304" pitchFamily="18" charset="0"/>
                <a:cs typeface="Times New Roman" panose="02020603050405020304" pitchFamily="18" charset="0"/>
              </a:rPr>
              <a:t>It refers to the result of the project, the purpose of the project. The project manager needs to explain the product scope so that everyone is clear on the end results. The product refers to be both tangible and intangible.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Process - </a:t>
            </a:r>
            <a:r>
              <a:rPr lang="en-US" sz="2000" dirty="0">
                <a:latin typeface="Times New Roman" panose="02020603050405020304" pitchFamily="18" charset="0"/>
                <a:cs typeface="Times New Roman" panose="02020603050405020304" pitchFamily="18" charset="0"/>
              </a:rPr>
              <a:t>A clearly defined and mapped out process is the key to the success of any project. It factors in issues, hurdles and probable solutions to ensure minimum disruption. Each stage of the process in the project needs to be mapped so that everyone knows what to do and how to do it. The correct process strategy leads to the proper execution of the project hence success.</a:t>
            </a:r>
          </a:p>
        </p:txBody>
      </p:sp>
    </p:spTree>
    <p:extLst>
      <p:ext uri="{BB962C8B-B14F-4D97-AF65-F5344CB8AC3E}">
        <p14:creationId xmlns:p14="http://schemas.microsoft.com/office/powerpoint/2010/main" val="3652513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80DD93-79E6-4D83-8115-D37F1EFFB07B}"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4 Ps of Project Management</a:t>
            </a:r>
          </a:p>
        </p:txBody>
      </p:sp>
      <p:sp>
        <p:nvSpPr>
          <p:cNvPr id="2" name="Content Placeholder 1"/>
          <p:cNvSpPr>
            <a:spLocks noGrp="1"/>
          </p:cNvSpPr>
          <p:nvPr>
            <p:ph idx="1"/>
          </p:nvPr>
        </p:nvSpPr>
        <p:spPr>
          <a:xfrm>
            <a:off x="457200" y="980728"/>
            <a:ext cx="8229600" cy="5375622"/>
          </a:xfrm>
        </p:spPr>
        <p:txBody>
          <a:bodyPr>
            <a:normAutofit fontScale="77500" lnSpcReduction="20000"/>
          </a:bodyPr>
          <a:lstStyle/>
          <a:p>
            <a:pPr marL="0" indent="0">
              <a:buNone/>
            </a:pPr>
            <a:endParaRPr lang="en-US" sz="2900" dirty="0">
              <a:latin typeface="Times New Roman" panose="02020603050405020304" pitchFamily="18" charset="0"/>
              <a:cs typeface="Times New Roman" panose="02020603050405020304" pitchFamily="18" charset="0"/>
            </a:endParaRPr>
          </a:p>
          <a:p>
            <a:r>
              <a:rPr lang="en-US" sz="2900" dirty="0">
                <a:solidFill>
                  <a:srgbClr val="FF0000"/>
                </a:solidFill>
                <a:latin typeface="Times New Roman" panose="02020603050405020304" pitchFamily="18" charset="0"/>
                <a:cs typeface="Times New Roman" panose="02020603050405020304" pitchFamily="18" charset="0"/>
              </a:rPr>
              <a:t>People - </a:t>
            </a:r>
            <a:r>
              <a:rPr lang="en-US" sz="2900" dirty="0">
                <a:latin typeface="Times New Roman" panose="02020603050405020304" pitchFamily="18" charset="0"/>
                <a:cs typeface="Times New Roman" panose="02020603050405020304" pitchFamily="18" charset="0"/>
              </a:rPr>
              <a:t>The most critical component of a project and its successful implementation is human resources. A well-managed team with clear cut roles defined for each person/team will lead to the success of the project. Some of the assigned roles in project management are project manager, team members, stakeholders, process analysts, and information technology personnel. Managing people successfully is tricky and a role played well by good project managers.</a:t>
            </a:r>
          </a:p>
          <a:p>
            <a:pPr marL="0" indent="0">
              <a:buNone/>
            </a:pPr>
            <a:endParaRPr lang="en-US" sz="2900" dirty="0">
              <a:latin typeface="Times New Roman" panose="02020603050405020304" pitchFamily="18" charset="0"/>
              <a:cs typeface="Times New Roman" panose="02020603050405020304" pitchFamily="18" charset="0"/>
            </a:endParaRPr>
          </a:p>
          <a:p>
            <a:r>
              <a:rPr lang="en-US" sz="2900" dirty="0">
                <a:solidFill>
                  <a:srgbClr val="FF0000"/>
                </a:solidFill>
                <a:latin typeface="Times New Roman" panose="02020603050405020304" pitchFamily="18" charset="0"/>
                <a:cs typeface="Times New Roman" panose="02020603050405020304" pitchFamily="18" charset="0"/>
              </a:rPr>
              <a:t>Project – </a:t>
            </a:r>
            <a:r>
              <a:rPr lang="en-US" sz="2900" dirty="0">
                <a:latin typeface="Times New Roman" panose="02020603050405020304" pitchFamily="18" charset="0"/>
                <a:cs typeface="Times New Roman" panose="02020603050405020304" pitchFamily="18" charset="0"/>
              </a:rPr>
              <a:t>The fourth but not the least component is the project. This is where the big role and responsibility of the project manager are under the spotlight. The manager is also known as PM informally, has the task of overseeing the project, delegating tasks, guiding and assisting team members with issues, checking on budget, and trying to ensure the project stays on track with the well-defined deadlines.</a:t>
            </a:r>
          </a:p>
          <a:p>
            <a:endParaRPr lang="en-US" dirty="0"/>
          </a:p>
        </p:txBody>
      </p:sp>
    </p:spTree>
    <p:extLst>
      <p:ext uri="{BB962C8B-B14F-4D97-AF65-F5344CB8AC3E}">
        <p14:creationId xmlns:p14="http://schemas.microsoft.com/office/powerpoint/2010/main" val="365251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0A2EEA-6CB9-4A22-BD0F-7D65AE8E9D37}" type="datetime1">
              <a:rPr lang="en-IN" smtClean="0"/>
              <a:t>07-04-2025</a:t>
            </a:fld>
            <a:endParaRPr lang="en-US"/>
          </a:p>
        </p:txBody>
      </p:sp>
      <p:sp>
        <p:nvSpPr>
          <p:cNvPr id="5" name="Footer Placeholder 4"/>
          <p:cNvSpPr>
            <a:spLocks noGrp="1"/>
          </p:cNvSpPr>
          <p:nvPr>
            <p:ph type="ftr" sz="quarter" idx="11"/>
          </p:nvPr>
        </p:nvSpPr>
        <p:spPr>
          <a:xfrm>
            <a:off x="2590800" y="6356350"/>
            <a:ext cx="47244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600200" y="1"/>
            <a:ext cx="7543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Evaluation Scheme</a:t>
            </a:r>
          </a:p>
        </p:txBody>
      </p:sp>
      <p:pic>
        <p:nvPicPr>
          <p:cNvPr id="7" name="Picture 6">
            <a:extLst>
              <a:ext uri="{FF2B5EF4-FFF2-40B4-BE49-F238E27FC236}">
                <a16:creationId xmlns:a16="http://schemas.microsoft.com/office/drawing/2014/main" id="{4EB8E00E-9D23-4094-6888-1ADCFC852D39}"/>
              </a:ext>
            </a:extLst>
          </p:cNvPr>
          <p:cNvPicPr>
            <a:picLocks noChangeAspect="1"/>
          </p:cNvPicPr>
          <p:nvPr/>
        </p:nvPicPr>
        <p:blipFill>
          <a:blip r:embed="rId2"/>
          <a:stretch>
            <a:fillRect/>
          </a:stretch>
        </p:blipFill>
        <p:spPr>
          <a:xfrm>
            <a:off x="1119841" y="895130"/>
            <a:ext cx="6904318" cy="5067739"/>
          </a:xfrm>
          <a:prstGeom prst="rect">
            <a:avLst/>
          </a:prstGeom>
        </p:spPr>
      </p:pic>
    </p:spTree>
    <p:extLst>
      <p:ext uri="{BB962C8B-B14F-4D97-AF65-F5344CB8AC3E}">
        <p14:creationId xmlns:p14="http://schemas.microsoft.com/office/powerpoint/2010/main" val="3332764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514702-1326-4DCF-8982-8F236D1AF27B}"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Management Process</a:t>
            </a:r>
          </a:p>
        </p:txBody>
      </p:sp>
      <p:sp>
        <p:nvSpPr>
          <p:cNvPr id="3" name="Content Placeholder 2"/>
          <p:cNvSpPr>
            <a:spLocks noGrp="1"/>
          </p:cNvSpPr>
          <p:nvPr>
            <p:ph idx="1"/>
          </p:nvPr>
        </p:nvSpPr>
        <p:spPr>
          <a:xfrm>
            <a:off x="468887" y="1052736"/>
            <a:ext cx="6084313" cy="5141688"/>
          </a:xfrm>
        </p:spPr>
        <p:txBody>
          <a:bodyPr>
            <a:normAutofit fontScale="85000" lnSpcReduction="20000"/>
          </a:bodyPr>
          <a:lstStyle/>
          <a:p>
            <a:pPr marL="0" indent="0" fontAlgn="base">
              <a:buNone/>
            </a:pPr>
            <a:r>
              <a:rPr lang="en-US" sz="2600" b="1" dirty="0">
                <a:latin typeface="Times New Roman" panose="02020603050405020304" pitchFamily="18" charset="0"/>
                <a:cs typeface="Times New Roman" panose="02020603050405020304" pitchFamily="18" charset="0"/>
              </a:rPr>
              <a:t>The Project Management Process consists of the following 4 stages:</a:t>
            </a:r>
          </a:p>
          <a:p>
            <a:pPr marL="0" indent="0" fontAlgn="base">
              <a:buNone/>
            </a:pPr>
            <a:r>
              <a:rPr lang="en-US" sz="2600" dirty="0">
                <a:latin typeface="Times New Roman" panose="02020603050405020304" pitchFamily="18" charset="0"/>
                <a:cs typeface="Times New Roman" panose="02020603050405020304" pitchFamily="18" charset="0"/>
              </a:rPr>
              <a:t> </a:t>
            </a:r>
          </a:p>
          <a:p>
            <a:pPr fontAlgn="base"/>
            <a:r>
              <a:rPr lang="en-US" sz="2600" dirty="0">
                <a:solidFill>
                  <a:srgbClr val="FF0000"/>
                </a:solidFill>
                <a:latin typeface="Times New Roman" panose="02020603050405020304" pitchFamily="18" charset="0"/>
                <a:cs typeface="Times New Roman" panose="02020603050405020304" pitchFamily="18" charset="0"/>
              </a:rPr>
              <a:t>Feasibility study – </a:t>
            </a:r>
          </a:p>
          <a:p>
            <a:pPr marL="0" indent="0" fontAlgn="base">
              <a:buNone/>
            </a:pPr>
            <a:endParaRPr lang="en-US" sz="2600" dirty="0">
              <a:solidFill>
                <a:srgbClr val="FF0000"/>
              </a:solidFill>
              <a:latin typeface="Times New Roman" panose="02020603050405020304" pitchFamily="18" charset="0"/>
              <a:cs typeface="Times New Roman" panose="02020603050405020304" pitchFamily="18" charset="0"/>
            </a:endParaRPr>
          </a:p>
          <a:p>
            <a:pPr lvl="1"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 feasibility study explores system requirements to determine project feasibility. </a:t>
            </a:r>
          </a:p>
          <a:p>
            <a:pPr lvl="1"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goal is to determine whether the system can be implemented or not. </a:t>
            </a:r>
          </a:p>
          <a:p>
            <a:pPr lvl="1"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process of feasibility study takes as input the required details as specified by the user and other domain-specific details. The output of this process simply tells whether the project should be undertaken or not and if yes, what would the constraints be. Project Planning</a:t>
            </a:r>
          </a:p>
          <a:p>
            <a:pPr marL="0" indent="0">
              <a:buNone/>
            </a:pPr>
            <a:endParaRPr lang="en-US" dirty="0"/>
          </a:p>
        </p:txBody>
      </p:sp>
      <p:pic>
        <p:nvPicPr>
          <p:cNvPr id="1028"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268760"/>
            <a:ext cx="2160240"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495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BE5936-8C3B-4CF2-A8B6-F0EC76B9EA52}"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Management Process</a:t>
            </a:r>
          </a:p>
        </p:txBody>
      </p:sp>
      <p:sp>
        <p:nvSpPr>
          <p:cNvPr id="3" name="Content Placeholder 2"/>
          <p:cNvSpPr>
            <a:spLocks noGrp="1"/>
          </p:cNvSpPr>
          <p:nvPr>
            <p:ph idx="1"/>
          </p:nvPr>
        </p:nvSpPr>
        <p:spPr>
          <a:xfrm>
            <a:off x="468887" y="1052736"/>
            <a:ext cx="8217913" cy="5141688"/>
          </a:xfrm>
        </p:spPr>
        <p:txBody>
          <a:bodyPr>
            <a:normAutofit fontScale="77500" lnSpcReduction="20000"/>
          </a:bodyPr>
          <a:lstStyle/>
          <a:p>
            <a:pPr fontAlgn="base"/>
            <a:r>
              <a:rPr lang="en-US" sz="2600" dirty="0">
                <a:solidFill>
                  <a:srgbClr val="FF0000"/>
                </a:solidFill>
                <a:latin typeface="Times New Roman" panose="02020603050405020304" pitchFamily="18" charset="0"/>
                <a:cs typeface="Times New Roman" panose="02020603050405020304" pitchFamily="18" charset="0"/>
              </a:rPr>
              <a:t>Project Planning </a:t>
            </a:r>
          </a:p>
          <a:p>
            <a:pPr marL="0" indent="0" fontAlgn="base">
              <a:buNone/>
            </a:pPr>
            <a:endParaRPr lang="en-US" sz="2600" dirty="0">
              <a:latin typeface="Times New Roman" panose="02020603050405020304" pitchFamily="18" charset="0"/>
              <a:cs typeface="Times New Roman" panose="02020603050405020304" pitchFamily="18" charset="0"/>
            </a:endParaRPr>
          </a:p>
          <a:p>
            <a:pPr lvl="1"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Planning consists of the following activities: </a:t>
            </a:r>
          </a:p>
          <a:p>
            <a:pPr lvl="2" fontAlgn="base"/>
            <a:r>
              <a:rPr lang="en-US" sz="2600" dirty="0">
                <a:latin typeface="Times New Roman" panose="02020603050405020304" pitchFamily="18" charset="0"/>
                <a:cs typeface="Times New Roman" panose="02020603050405020304" pitchFamily="18" charset="0"/>
              </a:rPr>
              <a:t>Set objectives or goals</a:t>
            </a:r>
          </a:p>
          <a:p>
            <a:pPr lvl="2" fontAlgn="base"/>
            <a:r>
              <a:rPr lang="en-US" sz="2600" dirty="0">
                <a:latin typeface="Times New Roman" panose="02020603050405020304" pitchFamily="18" charset="0"/>
                <a:cs typeface="Times New Roman" panose="02020603050405020304" pitchFamily="18" charset="0"/>
              </a:rPr>
              <a:t>Develop strategies</a:t>
            </a:r>
          </a:p>
          <a:p>
            <a:pPr lvl="2" fontAlgn="base"/>
            <a:r>
              <a:rPr lang="en-US" sz="2600" dirty="0">
                <a:latin typeface="Times New Roman" panose="02020603050405020304" pitchFamily="18" charset="0"/>
                <a:cs typeface="Times New Roman" panose="02020603050405020304" pitchFamily="18" charset="0"/>
              </a:rPr>
              <a:t>Develop project policies</a:t>
            </a:r>
          </a:p>
          <a:p>
            <a:pPr lvl="2" fontAlgn="base"/>
            <a:r>
              <a:rPr lang="en-US" sz="2600" dirty="0">
                <a:latin typeface="Times New Roman" panose="02020603050405020304" pitchFamily="18" charset="0"/>
                <a:cs typeface="Times New Roman" panose="02020603050405020304" pitchFamily="18" charset="0"/>
              </a:rPr>
              <a:t>Determine courses of action</a:t>
            </a:r>
          </a:p>
          <a:p>
            <a:pPr lvl="2" fontAlgn="base"/>
            <a:r>
              <a:rPr lang="en-US" sz="2600" dirty="0">
                <a:latin typeface="Times New Roman" panose="02020603050405020304" pitchFamily="18" charset="0"/>
                <a:cs typeface="Times New Roman" panose="02020603050405020304" pitchFamily="18" charset="0"/>
              </a:rPr>
              <a:t>Making planning decisions</a:t>
            </a:r>
          </a:p>
          <a:p>
            <a:pPr lvl="2" fontAlgn="base"/>
            <a:r>
              <a:rPr lang="en-US" sz="2600" dirty="0">
                <a:latin typeface="Times New Roman" panose="02020603050405020304" pitchFamily="18" charset="0"/>
                <a:cs typeface="Times New Roman" panose="02020603050405020304" pitchFamily="18" charset="0"/>
              </a:rPr>
              <a:t>Set procedures and rules for the project</a:t>
            </a:r>
          </a:p>
          <a:p>
            <a:pPr lvl="2" fontAlgn="base"/>
            <a:r>
              <a:rPr lang="en-US" sz="2600" dirty="0">
                <a:latin typeface="Times New Roman" panose="02020603050405020304" pitchFamily="18" charset="0"/>
                <a:cs typeface="Times New Roman" panose="02020603050405020304" pitchFamily="18" charset="0"/>
              </a:rPr>
              <a:t>Develop a software project plan</a:t>
            </a:r>
          </a:p>
          <a:p>
            <a:pPr lvl="2" fontAlgn="base"/>
            <a:r>
              <a:rPr lang="en-US" sz="2600" dirty="0">
                <a:latin typeface="Times New Roman" panose="02020603050405020304" pitchFamily="18" charset="0"/>
                <a:cs typeface="Times New Roman" panose="02020603050405020304" pitchFamily="18" charset="0"/>
              </a:rPr>
              <a:t>Prepare budget</a:t>
            </a:r>
          </a:p>
          <a:p>
            <a:pPr lvl="2" fontAlgn="base"/>
            <a:r>
              <a:rPr lang="en-US" sz="2600" dirty="0">
                <a:latin typeface="Times New Roman" panose="02020603050405020304" pitchFamily="18" charset="0"/>
                <a:cs typeface="Times New Roman" panose="02020603050405020304" pitchFamily="18" charset="0"/>
              </a:rPr>
              <a:t>Conduct risk management</a:t>
            </a:r>
          </a:p>
          <a:p>
            <a:pPr lvl="2" fontAlgn="base"/>
            <a:r>
              <a:rPr lang="en-US" sz="2600" dirty="0">
                <a:latin typeface="Times New Roman" panose="02020603050405020304" pitchFamily="18" charset="0"/>
                <a:cs typeface="Times New Roman" panose="02020603050405020304" pitchFamily="18" charset="0"/>
              </a:rPr>
              <a:t>Document software project plan</a:t>
            </a:r>
          </a:p>
          <a:p>
            <a:pPr lvl="1"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step also involves the construction of a work breakdown structure(WBS). It also includes size, effort, schedule, and cost estimation using various techniques. </a:t>
            </a:r>
          </a:p>
          <a:p>
            <a:pPr marL="457200" lvl="1" indent="0" fontAlgn="base">
              <a:buNone/>
            </a:pPr>
            <a:endParaRPr lang="en-US" dirty="0"/>
          </a:p>
        </p:txBody>
      </p:sp>
    </p:spTree>
    <p:extLst>
      <p:ext uri="{BB962C8B-B14F-4D97-AF65-F5344CB8AC3E}">
        <p14:creationId xmlns:p14="http://schemas.microsoft.com/office/powerpoint/2010/main" val="3586999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935CEB-A76F-4364-A68A-F0AFFFE8284F}"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Management Process</a:t>
            </a:r>
          </a:p>
        </p:txBody>
      </p:sp>
      <p:sp>
        <p:nvSpPr>
          <p:cNvPr id="3" name="Content Placeholder 2"/>
          <p:cNvSpPr>
            <a:spLocks noGrp="1"/>
          </p:cNvSpPr>
          <p:nvPr>
            <p:ph idx="1"/>
          </p:nvPr>
        </p:nvSpPr>
        <p:spPr>
          <a:xfrm>
            <a:off x="468887" y="1052736"/>
            <a:ext cx="8217913" cy="5141688"/>
          </a:xfrm>
        </p:spPr>
        <p:txBody>
          <a:bodyPr>
            <a:normAutofit fontScale="70000" lnSpcReduction="20000"/>
          </a:bodyPr>
          <a:lstStyle/>
          <a:p>
            <a:pPr fontAlgn="base"/>
            <a:r>
              <a:rPr lang="en-US" sz="2900" dirty="0">
                <a:solidFill>
                  <a:srgbClr val="FF0000"/>
                </a:solidFill>
                <a:latin typeface="Times New Roman" panose="02020603050405020304" pitchFamily="18" charset="0"/>
                <a:cs typeface="Times New Roman" panose="02020603050405020304" pitchFamily="18" charset="0"/>
              </a:rPr>
              <a:t>Project Execution</a:t>
            </a:r>
          </a:p>
          <a:p>
            <a:pPr lvl="1" fontAlgn="base">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A project is executed by choosing an appropriate software development lifecycle model(SDLC).</a:t>
            </a:r>
          </a:p>
          <a:p>
            <a:pPr lvl="1" fontAlgn="base">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It includes a number of steps including requirements analysis, design, coding, testing and implementation, testing, delivery, and maintenance.</a:t>
            </a:r>
          </a:p>
          <a:p>
            <a:pPr lvl="1" fontAlgn="base">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There are a number of factors that need to be considered while doing so including the size of the system, the nature of the project, time and budget constraints, domain requirements, etc.</a:t>
            </a:r>
          </a:p>
          <a:p>
            <a:pPr marL="457200" lvl="1" indent="0" fontAlgn="base">
              <a:buNone/>
            </a:pPr>
            <a:endParaRPr lang="en-US" sz="2900" dirty="0">
              <a:latin typeface="Times New Roman" panose="02020603050405020304" pitchFamily="18" charset="0"/>
              <a:cs typeface="Times New Roman" panose="02020603050405020304" pitchFamily="18" charset="0"/>
            </a:endParaRPr>
          </a:p>
          <a:p>
            <a:pPr fontAlgn="base"/>
            <a:r>
              <a:rPr lang="en-US" sz="2900" dirty="0">
                <a:solidFill>
                  <a:srgbClr val="FF0000"/>
                </a:solidFill>
                <a:latin typeface="Times New Roman" panose="02020603050405020304" pitchFamily="18" charset="0"/>
                <a:cs typeface="Times New Roman" panose="02020603050405020304" pitchFamily="18" charset="0"/>
              </a:rPr>
              <a:t>Project Termination</a:t>
            </a:r>
          </a:p>
          <a:p>
            <a:pPr lvl="1" fontAlgn="base">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Some of the reasons for failure include: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 </a:t>
            </a:r>
          </a:p>
          <a:p>
            <a:pPr lvl="2" fontAlgn="base"/>
            <a:r>
              <a:rPr lang="en-US" sz="2900" dirty="0">
                <a:latin typeface="Times New Roman" panose="02020603050405020304" pitchFamily="18" charset="0"/>
                <a:cs typeface="Times New Roman" panose="02020603050405020304" pitchFamily="18" charset="0"/>
              </a:rPr>
              <a:t>Fast-changing technology</a:t>
            </a:r>
          </a:p>
          <a:p>
            <a:pPr lvl="2" fontAlgn="base"/>
            <a:r>
              <a:rPr lang="en-US" sz="2900" dirty="0">
                <a:latin typeface="Times New Roman" panose="02020603050405020304" pitchFamily="18" charset="0"/>
                <a:cs typeface="Times New Roman" panose="02020603050405020304" pitchFamily="18" charset="0"/>
              </a:rPr>
              <a:t>Project running out of time</a:t>
            </a:r>
          </a:p>
          <a:p>
            <a:pPr lvl="2" fontAlgn="base"/>
            <a:r>
              <a:rPr lang="en-US" sz="2900" dirty="0">
                <a:latin typeface="Times New Roman" panose="02020603050405020304" pitchFamily="18" charset="0"/>
                <a:cs typeface="Times New Roman" panose="02020603050405020304" pitchFamily="18" charset="0"/>
              </a:rPr>
              <a:t>Organizational politics</a:t>
            </a:r>
          </a:p>
          <a:p>
            <a:pPr lvl="2" fontAlgn="base"/>
            <a:r>
              <a:rPr lang="en-US" sz="2900" dirty="0">
                <a:latin typeface="Times New Roman" panose="02020603050405020304" pitchFamily="18" charset="0"/>
                <a:cs typeface="Times New Roman" panose="02020603050405020304" pitchFamily="18" charset="0"/>
              </a:rPr>
              <a:t>Too much change in customer requirements</a:t>
            </a:r>
          </a:p>
          <a:p>
            <a:pPr lvl="2" fontAlgn="base"/>
            <a:r>
              <a:rPr lang="en-US" sz="2900" dirty="0">
                <a:latin typeface="Times New Roman" panose="02020603050405020304" pitchFamily="18" charset="0"/>
                <a:cs typeface="Times New Roman" panose="02020603050405020304" pitchFamily="18" charset="0"/>
              </a:rPr>
              <a:t>Project exceeding budget or funds</a:t>
            </a:r>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3586999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0E1706-7F0F-4626-BEB7-9677FE9B9E56}"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Software Measurement and Metrics</a:t>
            </a:r>
          </a:p>
        </p:txBody>
      </p:sp>
      <p:sp>
        <p:nvSpPr>
          <p:cNvPr id="2" name="Content Placeholder 1"/>
          <p:cNvSpPr>
            <a:spLocks noGrp="1"/>
          </p:cNvSpPr>
          <p:nvPr>
            <p:ph idx="1"/>
          </p:nvPr>
        </p:nvSpPr>
        <p:spPr>
          <a:xfrm>
            <a:off x="457200" y="1196752"/>
            <a:ext cx="8229600" cy="4929411"/>
          </a:xfrm>
        </p:spPr>
        <p:txBody>
          <a:bodyPr>
            <a:normAutofit/>
          </a:bodyPr>
          <a:lstStyle/>
          <a:p>
            <a:pPr marL="0" indent="0">
              <a:buNone/>
            </a:pPr>
            <a:r>
              <a:rPr lang="en-US" sz="2200" dirty="0">
                <a:solidFill>
                  <a:srgbClr val="FF0000"/>
                </a:solidFill>
                <a:latin typeface="Times New Roman" panose="02020603050405020304" pitchFamily="18" charset="0"/>
                <a:cs typeface="Times New Roman" panose="02020603050405020304" pitchFamily="18" charset="0"/>
              </a:rPr>
              <a:t>Measurement</a:t>
            </a:r>
          </a:p>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Measurement is fundamental to any engineering discipline</a:t>
            </a:r>
          </a:p>
          <a:p>
            <a:r>
              <a:rPr lang="en-US" sz="2200" dirty="0">
                <a:latin typeface="Times New Roman" panose="02020603050405020304" pitchFamily="18" charset="0"/>
                <a:cs typeface="Times New Roman" panose="02020603050405020304" pitchFamily="18" charset="0"/>
              </a:rPr>
              <a:t>Software Metrics – Broad range of measurements for computer software </a:t>
            </a:r>
          </a:p>
          <a:p>
            <a:r>
              <a:rPr lang="en-US" sz="2200" dirty="0">
                <a:latin typeface="Times New Roman" panose="02020603050405020304" pitchFamily="18" charset="0"/>
                <a:cs typeface="Times New Roman" panose="02020603050405020304" pitchFamily="18" charset="0"/>
              </a:rPr>
              <a:t>Software Process – Measurement can be applied to improve it on a continuous basis</a:t>
            </a:r>
          </a:p>
          <a:p>
            <a:r>
              <a:rPr lang="en-US" sz="2200" dirty="0">
                <a:latin typeface="Times New Roman" panose="02020603050405020304" pitchFamily="18" charset="0"/>
                <a:cs typeface="Times New Roman" panose="02020603050405020304" pitchFamily="18" charset="0"/>
              </a:rPr>
              <a:t>Software Project – Measurement can be applied in estimation, quality control, productivity assessment and project control</a:t>
            </a:r>
          </a:p>
          <a:p>
            <a:r>
              <a:rPr lang="en-US" sz="2200" dirty="0">
                <a:latin typeface="Times New Roman" panose="02020603050405020304" pitchFamily="18" charset="0"/>
                <a:cs typeface="Times New Roman" panose="02020603050405020304" pitchFamily="18" charset="0"/>
              </a:rPr>
              <a:t>Measurement can be used by software engineers in decision making.</a:t>
            </a:r>
          </a:p>
        </p:txBody>
      </p:sp>
    </p:spTree>
    <p:extLst>
      <p:ext uri="{BB962C8B-B14F-4D97-AF65-F5344CB8AC3E}">
        <p14:creationId xmlns:p14="http://schemas.microsoft.com/office/powerpoint/2010/main" val="2617953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1DA949-7308-493F-B543-BD90D851E507}"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Software Measurement and Metrics (Definitions)</a:t>
            </a:r>
          </a:p>
        </p:txBody>
      </p:sp>
      <p:sp>
        <p:nvSpPr>
          <p:cNvPr id="2" name="Content Placeholder 1"/>
          <p:cNvSpPr>
            <a:spLocks noGrp="1"/>
          </p:cNvSpPr>
          <p:nvPr>
            <p:ph idx="1"/>
          </p:nvPr>
        </p:nvSpPr>
        <p:spPr>
          <a:xfrm>
            <a:off x="457200" y="1196752"/>
            <a:ext cx="8229600" cy="4929411"/>
          </a:xfrm>
        </p:spPr>
        <p:txBody>
          <a:bodyPr>
            <a:normAutofit/>
          </a:bodyPr>
          <a:lstStyle/>
          <a:p>
            <a:r>
              <a:rPr lang="en-US" sz="2200" b="1" dirty="0">
                <a:latin typeface="Times New Roman" panose="02020603050405020304" pitchFamily="18" charset="0"/>
                <a:cs typeface="Times New Roman" panose="02020603050405020304" pitchFamily="18" charset="0"/>
              </a:rPr>
              <a:t>Measure – </a:t>
            </a:r>
            <a:r>
              <a:rPr lang="en-US" sz="2200" dirty="0">
                <a:latin typeface="Times New Roman" panose="02020603050405020304" pitchFamily="18" charset="0"/>
                <a:cs typeface="Times New Roman" panose="02020603050405020304" pitchFamily="18" charset="0"/>
              </a:rPr>
              <a:t>Quantitative indication of the extent, amount, dimension, capacity or size of some attribute of a product or process</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Measurement – </a:t>
            </a:r>
            <a:r>
              <a:rPr lang="en-US" sz="2200" dirty="0">
                <a:latin typeface="Times New Roman" panose="02020603050405020304" pitchFamily="18" charset="0"/>
                <a:cs typeface="Times New Roman" panose="02020603050405020304" pitchFamily="18" charset="0"/>
              </a:rPr>
              <a:t>The act of determining a measure</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Metric – </a:t>
            </a:r>
            <a:r>
              <a:rPr lang="en-US" sz="2200" dirty="0">
                <a:latin typeface="Times New Roman" panose="02020603050405020304" pitchFamily="18" charset="0"/>
                <a:cs typeface="Times New Roman" panose="02020603050405020304" pitchFamily="18" charset="0"/>
              </a:rPr>
              <a:t>A quantitative measure of the degree to which a system, component, or process possesses a given attribute.</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Indicator – </a:t>
            </a:r>
            <a:r>
              <a:rPr lang="en-US" sz="2200" dirty="0">
                <a:latin typeface="Times New Roman" panose="02020603050405020304" pitchFamily="18" charset="0"/>
                <a:cs typeface="Times New Roman" panose="02020603050405020304" pitchFamily="18" charset="0"/>
              </a:rPr>
              <a:t>An indicator is a metric or combination of metrics that provide insight into the software process, a software project or the product itself.</a:t>
            </a:r>
          </a:p>
        </p:txBody>
      </p:sp>
    </p:spTree>
    <p:extLst>
      <p:ext uri="{BB962C8B-B14F-4D97-AF65-F5344CB8AC3E}">
        <p14:creationId xmlns:p14="http://schemas.microsoft.com/office/powerpoint/2010/main" val="306416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F61D63-AC1C-4EFF-B6E3-DC4B8B6F70DA}"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Why Do We Measure?</a:t>
            </a:r>
          </a:p>
        </p:txBody>
      </p:sp>
      <p:sp>
        <p:nvSpPr>
          <p:cNvPr id="2" name="Content Placeholder 1"/>
          <p:cNvSpPr>
            <a:spLocks noGrp="1"/>
          </p:cNvSpPr>
          <p:nvPr>
            <p:ph idx="1"/>
          </p:nvPr>
        </p:nvSpPr>
        <p:spPr>
          <a:xfrm>
            <a:off x="827584" y="1412776"/>
            <a:ext cx="7704856" cy="4713387"/>
          </a:xfrm>
        </p:spPr>
        <p:txBody>
          <a:bodyPr>
            <a:normAutofit/>
          </a:bodyPr>
          <a:lstStyle/>
          <a:p>
            <a:r>
              <a:rPr lang="en-US" sz="2200" dirty="0">
                <a:latin typeface="Times New Roman" panose="02020603050405020304" pitchFamily="18" charset="0"/>
                <a:cs typeface="Times New Roman" panose="02020603050405020304" pitchFamily="18" charset="0"/>
              </a:rPr>
              <a:t>To indicate the quality of the product.</a:t>
            </a:r>
          </a:p>
          <a:p>
            <a:r>
              <a:rPr lang="en-US" sz="2200" dirty="0">
                <a:latin typeface="Times New Roman" panose="02020603050405020304" pitchFamily="18" charset="0"/>
                <a:cs typeface="Times New Roman" panose="02020603050405020304" pitchFamily="18" charset="0"/>
              </a:rPr>
              <a:t>To assess the productivity of the people who produce the product</a:t>
            </a:r>
          </a:p>
          <a:p>
            <a:r>
              <a:rPr lang="en-US" sz="2200" dirty="0">
                <a:latin typeface="Times New Roman" panose="02020603050405020304" pitchFamily="18" charset="0"/>
                <a:cs typeface="Times New Roman" panose="02020603050405020304" pitchFamily="18" charset="0"/>
              </a:rPr>
              <a:t>To assess the benefits derived from new software engineering methods and tools</a:t>
            </a:r>
          </a:p>
          <a:p>
            <a:r>
              <a:rPr lang="en-US" sz="2200" dirty="0">
                <a:latin typeface="Times New Roman" panose="02020603050405020304" pitchFamily="18" charset="0"/>
                <a:cs typeface="Times New Roman" panose="02020603050405020304" pitchFamily="18" charset="0"/>
              </a:rPr>
              <a:t>To form a baseline for estimation</a:t>
            </a:r>
          </a:p>
          <a:p>
            <a:r>
              <a:rPr lang="en-US" sz="2200" dirty="0">
                <a:latin typeface="Times New Roman" panose="02020603050405020304" pitchFamily="18" charset="0"/>
                <a:cs typeface="Times New Roman" panose="02020603050405020304" pitchFamily="18" charset="0"/>
              </a:rPr>
              <a:t>To help justify requests for new tools or additional training</a:t>
            </a:r>
          </a:p>
        </p:txBody>
      </p:sp>
    </p:spTree>
    <p:extLst>
      <p:ext uri="{BB962C8B-B14F-4D97-AF65-F5344CB8AC3E}">
        <p14:creationId xmlns:p14="http://schemas.microsoft.com/office/powerpoint/2010/main" val="2142204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3954CF-2C76-47C3-B8A7-8D357AD20B2A}"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Types of Metrics</a:t>
            </a:r>
          </a:p>
        </p:txBody>
      </p:sp>
      <p:sp>
        <p:nvSpPr>
          <p:cNvPr id="2" name="Content Placeholder 1"/>
          <p:cNvSpPr>
            <a:spLocks noGrp="1"/>
          </p:cNvSpPr>
          <p:nvPr>
            <p:ph idx="1"/>
          </p:nvPr>
        </p:nvSpPr>
        <p:spPr>
          <a:xfrm>
            <a:off x="827584" y="1124744"/>
            <a:ext cx="7704856" cy="5001419"/>
          </a:xfrm>
        </p:spPr>
        <p:txBody>
          <a:bodyPr>
            <a:normAutofit/>
          </a:bodyPr>
          <a:lstStyle/>
          <a:p>
            <a:r>
              <a:rPr lang="en-US" sz="2200" b="1" dirty="0">
                <a:latin typeface="Times New Roman" panose="02020603050405020304" pitchFamily="18" charset="0"/>
                <a:cs typeface="Times New Roman" panose="02020603050405020304" pitchFamily="18" charset="0"/>
              </a:rPr>
              <a:t>Process Metrics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Can be used to improve software development and maintenance.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Examples include the effectiveness of defect removal during development, the pattern of testing defect arrival, and the response time of the fix process.</a:t>
            </a:r>
          </a:p>
          <a:p>
            <a:pPr marL="457200" lvl="1" indent="0">
              <a:buNone/>
            </a:pPr>
            <a:endParaRPr lang="en-US" sz="18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Product Metrics</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Describe the characteristics of the product such as size, complexity, design features, performance, and quality level.</a:t>
            </a:r>
          </a:p>
          <a:p>
            <a:pPr marL="457200" lvl="1" indent="0">
              <a:buNone/>
            </a:pPr>
            <a:endParaRPr lang="en-US" sz="18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Project Metrics</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Describe the project characteristics and execution. </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Examples include the number of software developers, the staffing pattern over the life cycle of the software, cost, schedule, and productivity.</a:t>
            </a:r>
          </a:p>
        </p:txBody>
      </p:sp>
    </p:spTree>
    <p:extLst>
      <p:ext uri="{BB962C8B-B14F-4D97-AF65-F5344CB8AC3E}">
        <p14:creationId xmlns:p14="http://schemas.microsoft.com/office/powerpoint/2010/main" val="1485027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170E3E-27DF-440A-8C3B-A1067B0AFBE5}"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Process Metrics</a:t>
            </a:r>
          </a:p>
        </p:txBody>
      </p:sp>
      <p:sp>
        <p:nvSpPr>
          <p:cNvPr id="2" name="Content Placeholder 1"/>
          <p:cNvSpPr>
            <a:spLocks noGrp="1"/>
          </p:cNvSpPr>
          <p:nvPr>
            <p:ph idx="1"/>
          </p:nvPr>
        </p:nvSpPr>
        <p:spPr>
          <a:xfrm>
            <a:off x="827584" y="1124744"/>
            <a:ext cx="7704856" cy="5001419"/>
          </a:xfrm>
        </p:spPr>
        <p:txBody>
          <a:bodyPr>
            <a:normAutofit/>
          </a:bodyPr>
          <a:lstStyle/>
          <a:p>
            <a:r>
              <a:rPr lang="en-US" sz="2400" dirty="0">
                <a:latin typeface="Times New Roman" panose="02020603050405020304" pitchFamily="18" charset="0"/>
                <a:cs typeface="Times New Roman" panose="02020603050405020304" pitchFamily="18" charset="0"/>
              </a:rPr>
              <a:t>Process metrics are measures of the software development process, such as</a:t>
            </a:r>
          </a:p>
          <a:p>
            <a:pPr lvl="1"/>
            <a:r>
              <a:rPr lang="en-US" sz="2400" dirty="0">
                <a:latin typeface="Times New Roman" panose="02020603050405020304" pitchFamily="18" charset="0"/>
                <a:cs typeface="Times New Roman" panose="02020603050405020304" pitchFamily="18" charset="0"/>
              </a:rPr>
              <a:t>Overall development time</a:t>
            </a:r>
          </a:p>
          <a:p>
            <a:pPr lvl="1"/>
            <a:r>
              <a:rPr lang="en-US" sz="2400" dirty="0">
                <a:latin typeface="Times New Roman" panose="02020603050405020304" pitchFamily="18" charset="0"/>
                <a:cs typeface="Times New Roman" panose="02020603050405020304" pitchFamily="18" charset="0"/>
              </a:rPr>
              <a:t>Type of methodology used</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Process metrics are collected across all projects and over long periods of time.</a:t>
            </a:r>
          </a:p>
          <a:p>
            <a:r>
              <a:rPr lang="en-US" sz="2400" dirty="0">
                <a:latin typeface="Times New Roman" panose="02020603050405020304" pitchFamily="18" charset="0"/>
                <a:cs typeface="Times New Roman" panose="02020603050405020304" pitchFamily="18" charset="0"/>
              </a:rPr>
              <a:t>Their intent is to provide indicators that lead to long-terms software process improvement.</a:t>
            </a:r>
          </a:p>
          <a:p>
            <a:pPr marL="457200" lvl="1" indent="0">
              <a:buNone/>
            </a:pPr>
            <a:endParaRPr lang="en-US" sz="1400" dirty="0">
              <a:latin typeface="Times New Roman" panose="02020603050405020304" pitchFamily="18" charset="0"/>
              <a:cs typeface="Times New Roman" panose="02020603050405020304" pitchFamily="18" charset="0"/>
            </a:endParaRPr>
          </a:p>
          <a:p>
            <a:pPr marL="457200" lvl="1"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185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4CF88C-4F94-447C-B28F-217912146A03}"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Metrics</a:t>
            </a:r>
          </a:p>
        </p:txBody>
      </p:sp>
      <p:sp>
        <p:nvSpPr>
          <p:cNvPr id="2" name="Content Placeholder 1"/>
          <p:cNvSpPr>
            <a:spLocks noGrp="1"/>
          </p:cNvSpPr>
          <p:nvPr>
            <p:ph idx="1"/>
          </p:nvPr>
        </p:nvSpPr>
        <p:spPr>
          <a:xfrm>
            <a:off x="827584" y="1124744"/>
            <a:ext cx="7704856" cy="5001419"/>
          </a:xfrm>
        </p:spPr>
        <p:txBody>
          <a:bodyPr>
            <a:normAutofit/>
          </a:bodyPr>
          <a:lstStyle/>
          <a:p>
            <a:r>
              <a:rPr lang="en-US" sz="2400" dirty="0">
                <a:latin typeface="Times New Roman" panose="02020603050405020304" pitchFamily="18" charset="0"/>
                <a:cs typeface="Times New Roman" panose="02020603050405020304" pitchFamily="18" charset="0"/>
              </a:rPr>
              <a:t>Project Metrics are the measures of Software Project and are used to monitor and control the project. They enable a software project manager to:</a:t>
            </a:r>
          </a:p>
          <a:p>
            <a:pPr lvl="1"/>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Minimize the development time by making the adjustments necessary to avoid delays and potential problems and risks.</a:t>
            </a:r>
          </a:p>
          <a:p>
            <a:pPr lvl="1"/>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Assess product quality on an ongoing basis &amp; modify the technical approach to improve quality.</a:t>
            </a:r>
          </a:p>
          <a:p>
            <a:pPr marL="457200" lvl="1" indent="0">
              <a:buNone/>
            </a:pPr>
            <a:endParaRPr lang="en-US" sz="1400" dirty="0">
              <a:latin typeface="Times New Roman" panose="02020603050405020304" pitchFamily="18" charset="0"/>
              <a:cs typeface="Times New Roman" panose="02020603050405020304" pitchFamily="18" charset="0"/>
            </a:endParaRPr>
          </a:p>
          <a:p>
            <a:pPr marL="457200" lvl="1"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130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BC5136-BA74-4F33-BDCD-E7E54164F5DC}"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Metrics</a:t>
            </a:r>
          </a:p>
        </p:txBody>
      </p:sp>
      <p:sp>
        <p:nvSpPr>
          <p:cNvPr id="2" name="Content Placeholder 1"/>
          <p:cNvSpPr>
            <a:spLocks noGrp="1"/>
          </p:cNvSpPr>
          <p:nvPr>
            <p:ph idx="1"/>
          </p:nvPr>
        </p:nvSpPr>
        <p:spPr>
          <a:xfrm>
            <a:off x="827584" y="1124744"/>
            <a:ext cx="7704856" cy="5001419"/>
          </a:xfrm>
        </p:spPr>
        <p:txBody>
          <a:bodyPr>
            <a:normAutofit/>
          </a:bodyPr>
          <a:lstStyle/>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Used in estimation techniques &amp; other technical work</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Metrics collected from past projects are used as a basis from which effort and time estimates are made from current software project.</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a project proceeds, actual values of human effort &amp; calendar time expended are compared to the original estimates.</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 is used by the project manager to monitor &amp; control the project.</a:t>
            </a:r>
          </a:p>
        </p:txBody>
      </p:sp>
    </p:spTree>
    <p:extLst>
      <p:ext uri="{BB962C8B-B14F-4D97-AF65-F5344CB8AC3E}">
        <p14:creationId xmlns:p14="http://schemas.microsoft.com/office/powerpoint/2010/main" val="406074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6F287F2-63A5-4308-B8C7-B2FA71283F27}" type="datetime1">
              <a:rPr lang="en-IN" smtClean="0"/>
              <a:t>07-04-2025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dirty="0"/>
          </a:p>
        </p:txBody>
      </p:sp>
      <p:sp>
        <p:nvSpPr>
          <p:cNvPr id="8"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a:t>
            </a:r>
          </a:p>
        </p:txBody>
      </p:sp>
      <p:sp>
        <p:nvSpPr>
          <p:cNvPr id="10" name="Footer Placeholder 9"/>
          <p:cNvSpPr>
            <a:spLocks noGrp="1"/>
          </p:cNvSpPr>
          <p:nvPr>
            <p:ph type="ftr" sz="quarter" idx="11"/>
          </p:nvPr>
        </p:nvSpPr>
        <p:spPr>
          <a:xfrm>
            <a:off x="2411760" y="6414134"/>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graphicFrame>
        <p:nvGraphicFramePr>
          <p:cNvPr id="12" name="Table 13">
            <a:extLst>
              <a:ext uri="{FF2B5EF4-FFF2-40B4-BE49-F238E27FC236}">
                <a16:creationId xmlns:a16="http://schemas.microsoft.com/office/drawing/2014/main" id="{142CAE9B-B22C-CE45-6733-B407AD19198F}"/>
              </a:ext>
            </a:extLst>
          </p:cNvPr>
          <p:cNvGraphicFramePr>
            <a:graphicFrameLocks noGrp="1"/>
          </p:cNvGraphicFramePr>
          <p:nvPr>
            <p:extLst>
              <p:ext uri="{D42A27DB-BD31-4B8C-83A1-F6EECF244321}">
                <p14:modId xmlns:p14="http://schemas.microsoft.com/office/powerpoint/2010/main" val="3816912707"/>
              </p:ext>
            </p:extLst>
          </p:nvPr>
        </p:nvGraphicFramePr>
        <p:xfrm>
          <a:off x="457200" y="980729"/>
          <a:ext cx="8441156" cy="5411526"/>
        </p:xfrm>
        <a:graphic>
          <a:graphicData uri="http://schemas.openxmlformats.org/drawingml/2006/table">
            <a:tbl>
              <a:tblPr firstRow="1" bandRow="1">
                <a:tableStyleId>{5C22544A-7EE6-4342-B048-85BDC9FD1C3A}</a:tableStyleId>
              </a:tblPr>
              <a:tblGrid>
                <a:gridCol w="1476243">
                  <a:extLst>
                    <a:ext uri="{9D8B030D-6E8A-4147-A177-3AD203B41FA5}">
                      <a16:colId xmlns:a16="http://schemas.microsoft.com/office/drawing/2014/main" val="3015568975"/>
                    </a:ext>
                  </a:extLst>
                </a:gridCol>
                <a:gridCol w="4151195">
                  <a:extLst>
                    <a:ext uri="{9D8B030D-6E8A-4147-A177-3AD203B41FA5}">
                      <a16:colId xmlns:a16="http://schemas.microsoft.com/office/drawing/2014/main" val="2632003106"/>
                    </a:ext>
                  </a:extLst>
                </a:gridCol>
                <a:gridCol w="2813718">
                  <a:extLst>
                    <a:ext uri="{9D8B030D-6E8A-4147-A177-3AD203B41FA5}">
                      <a16:colId xmlns:a16="http://schemas.microsoft.com/office/drawing/2014/main" val="3652514796"/>
                    </a:ext>
                  </a:extLst>
                </a:gridCol>
              </a:tblGrid>
              <a:tr h="536959">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UNIT-I</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Introduction</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8 Hours</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1612528"/>
                  </a:ext>
                </a:extLst>
              </a:tr>
              <a:tr h="2112568">
                <a:tc gridSpan="3">
                  <a:txBody>
                    <a:bodyPr/>
                    <a:lstStyle/>
                    <a:p>
                      <a:pPr algn="just"/>
                      <a:r>
                        <a:rPr lang="en-US" sz="2000" dirty="0">
                          <a:latin typeface="Times New Roman" panose="02020603050405020304" pitchFamily="18" charset="0"/>
                          <a:cs typeface="Times New Roman" panose="02020603050405020304" pitchFamily="18" charset="0"/>
                        </a:rPr>
                        <a:t>Introduction: Evolving role of software, Software Characteristics, Software crisis, Silver bullet, Software myths, Software Engineering Phases, Team Software Process (TSP), emergence of software engineering, Software process, project and product, Software Process Models: Waterfall Model, Prototype Model, Spiral Model, Iterative Model, Incremental Model, Agile Methodology: Scrum Sprint, Scrum Team, Scrum Master, Product Owner. </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3858826"/>
                  </a:ext>
                </a:extLst>
              </a:tr>
              <a:tr h="536959">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UNIT-II</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2000" b="1" dirty="0">
                          <a:latin typeface="Times New Roman" panose="02020603050405020304" pitchFamily="18" charset="0"/>
                          <a:cs typeface="Times New Roman" panose="02020603050405020304" pitchFamily="18" charset="0"/>
                        </a:rPr>
                        <a:t>Software</a:t>
                      </a:r>
                      <a:r>
                        <a:rPr lang="en-US" sz="2000" b="1" baseline="0" dirty="0">
                          <a:latin typeface="Times New Roman" panose="02020603050405020304" pitchFamily="18" charset="0"/>
                          <a:cs typeface="Times New Roman" panose="02020603050405020304" pitchFamily="18" charset="0"/>
                        </a:rPr>
                        <a:t> Requirement</a:t>
                      </a:r>
                      <a:endParaRPr lang="en-IN" sz="2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8 Hours</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6986621"/>
                  </a:ext>
                </a:extLst>
              </a:tr>
              <a:tr h="2189136">
                <a:tc gridSpan="3">
                  <a:txBody>
                    <a:bodyPr/>
                    <a:lstStyle/>
                    <a:p>
                      <a:pPr algn="just"/>
                      <a:r>
                        <a:rPr lang="en-US" sz="2000" dirty="0">
                          <a:latin typeface="Times New Roman" panose="02020603050405020304" pitchFamily="18" charset="0"/>
                          <a:cs typeface="Times New Roman" panose="02020603050405020304" pitchFamily="18" charset="0"/>
                        </a:rPr>
                        <a:t>Software Requirement Specifications (SRS): Requirement Engineering Process: Elicitation, Analysis, Documentation, Review and Management of User Needs, Feasibility Study, Information Modelling, Use Case Diagram, Data Flow Diagrams, Entity Relationship Diagrams, Decision Tables, SRS Document, IEEE Standards for SRS. Software Quality Assurance (SQA): Quality concepts, SQA activities, Formal approaches to SQA; Statistical software quality assurance; CMM, The ISO standard. </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hMerge="1">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9160917"/>
                  </a:ext>
                </a:extLst>
              </a:tr>
            </a:tbl>
          </a:graphicData>
        </a:graphic>
      </p:graphicFrame>
    </p:spTree>
    <p:extLst>
      <p:ext uri="{BB962C8B-B14F-4D97-AF65-F5344CB8AC3E}">
        <p14:creationId xmlns:p14="http://schemas.microsoft.com/office/powerpoint/2010/main" val="997707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524882-4F15-452C-A25F-10FEB3107CC7}"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Product Metrics</a:t>
            </a:r>
          </a:p>
        </p:txBody>
      </p:sp>
      <p:sp>
        <p:nvSpPr>
          <p:cNvPr id="2" name="Content Placeholder 1"/>
          <p:cNvSpPr>
            <a:spLocks noGrp="1"/>
          </p:cNvSpPr>
          <p:nvPr>
            <p:ph idx="1"/>
          </p:nvPr>
        </p:nvSpPr>
        <p:spPr>
          <a:xfrm>
            <a:off x="827584" y="1124744"/>
            <a:ext cx="7704856" cy="5001419"/>
          </a:xfrm>
        </p:spPr>
        <p:txBody>
          <a:bodyPr>
            <a:normAutofit/>
          </a:bodyPr>
          <a:lstStyle/>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Product metrics are measures of the software product at any stage of its development, from requirements to installed system. Product metrics may measure:</a:t>
            </a:r>
          </a:p>
          <a:p>
            <a:pPr lvl="3"/>
            <a:endParaRPr lang="en-US" sz="2400" dirty="0">
              <a:latin typeface="Times New Roman" panose="02020603050405020304" pitchFamily="18" charset="0"/>
              <a:cs typeface="Times New Roman" panose="02020603050405020304" pitchFamily="18" charset="0"/>
            </a:endParaRPr>
          </a:p>
          <a:p>
            <a:pPr lvl="3"/>
            <a:r>
              <a:rPr lang="en-US" sz="2400" dirty="0">
                <a:latin typeface="Times New Roman" panose="02020603050405020304" pitchFamily="18" charset="0"/>
                <a:cs typeface="Times New Roman" panose="02020603050405020304" pitchFamily="18" charset="0"/>
              </a:rPr>
              <a:t>The complexity of the software design</a:t>
            </a:r>
          </a:p>
          <a:p>
            <a:pPr lvl="3"/>
            <a:r>
              <a:rPr lang="en-US" sz="2400" dirty="0">
                <a:latin typeface="Times New Roman" panose="02020603050405020304" pitchFamily="18" charset="0"/>
                <a:cs typeface="Times New Roman" panose="02020603050405020304" pitchFamily="18" charset="0"/>
              </a:rPr>
              <a:t>The size of the final program</a:t>
            </a:r>
          </a:p>
          <a:p>
            <a:pPr lvl="3"/>
            <a:r>
              <a:rPr lang="en-US" sz="2400" dirty="0">
                <a:latin typeface="Times New Roman" panose="02020603050405020304" pitchFamily="18" charset="0"/>
                <a:cs typeface="Times New Roman" panose="02020603050405020304" pitchFamily="18" charset="0"/>
              </a:rPr>
              <a:t>The number of pages of documentation produced</a:t>
            </a:r>
          </a:p>
        </p:txBody>
      </p:sp>
    </p:spTree>
    <p:extLst>
      <p:ext uri="{BB962C8B-B14F-4D97-AF65-F5344CB8AC3E}">
        <p14:creationId xmlns:p14="http://schemas.microsoft.com/office/powerpoint/2010/main" val="432039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1B3798-809F-4ABA-B73F-AC5F79FE4D2E}"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Size Estimation</a:t>
            </a:r>
          </a:p>
        </p:txBody>
      </p:sp>
      <p:sp>
        <p:nvSpPr>
          <p:cNvPr id="2" name="Content Placeholder 1"/>
          <p:cNvSpPr>
            <a:spLocks noGrp="1"/>
          </p:cNvSpPr>
          <p:nvPr>
            <p:ph idx="1"/>
          </p:nvPr>
        </p:nvSpPr>
        <p:spPr>
          <a:xfrm>
            <a:off x="457200" y="1124744"/>
            <a:ext cx="4834880" cy="5001419"/>
          </a:xfrm>
        </p:spPr>
        <p:txBody>
          <a:bodyPr>
            <a:normAutofit/>
          </a:bodyPr>
          <a:lstStyle/>
          <a:p>
            <a:r>
              <a:rPr lang="en-US" sz="2400" b="1" dirty="0">
                <a:latin typeface="Times New Roman" panose="02020603050405020304" pitchFamily="18" charset="0"/>
                <a:cs typeface="Times New Roman" panose="02020603050405020304" pitchFamily="18" charset="0"/>
              </a:rPr>
              <a:t>Lines of Code (LOC)</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This metric measures the size of a project by counting the number of source instructions in the developed program. Obviously, while counting the number of source instructions, comment lines, and header lines are ignored.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When comments and blank lines are ignored, the program in figure shown below contains 17 LOC.</a:t>
            </a:r>
          </a:p>
        </p:txBody>
      </p:sp>
      <p:pic>
        <p:nvPicPr>
          <p:cNvPr id="10" name="Picture 9"/>
          <p:cNvPicPr>
            <a:picLocks noChangeAspect="1"/>
          </p:cNvPicPr>
          <p:nvPr/>
        </p:nvPicPr>
        <p:blipFill>
          <a:blip r:embed="rId2"/>
          <a:stretch>
            <a:fillRect/>
          </a:stretch>
        </p:blipFill>
        <p:spPr>
          <a:xfrm>
            <a:off x="5257800" y="1673224"/>
            <a:ext cx="3790950" cy="3695700"/>
          </a:xfrm>
          <a:prstGeom prst="rect">
            <a:avLst/>
          </a:prstGeom>
        </p:spPr>
      </p:pic>
    </p:spTree>
    <p:extLst>
      <p:ext uri="{BB962C8B-B14F-4D97-AF65-F5344CB8AC3E}">
        <p14:creationId xmlns:p14="http://schemas.microsoft.com/office/powerpoint/2010/main" val="1764056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6C24E0-FFD1-432C-AB7E-615CECD0C72D}"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Size Estimation</a:t>
            </a:r>
          </a:p>
        </p:txBody>
      </p:sp>
      <p:sp>
        <p:nvSpPr>
          <p:cNvPr id="2" name="Content Placeholder 1"/>
          <p:cNvSpPr>
            <a:spLocks noGrp="1"/>
          </p:cNvSpPr>
          <p:nvPr>
            <p:ph idx="1"/>
          </p:nvPr>
        </p:nvSpPr>
        <p:spPr>
          <a:xfrm>
            <a:off x="457200" y="1124744"/>
            <a:ext cx="8363272" cy="5001419"/>
          </a:xfrm>
        </p:spPr>
        <p:txBody>
          <a:bodyPr>
            <a:normAutofit/>
          </a:bodyPr>
          <a:lstStyle/>
          <a:p>
            <a:r>
              <a:rPr lang="en-US" sz="2200" b="1" dirty="0">
                <a:latin typeface="Times New Roman" panose="02020603050405020304" pitchFamily="18" charset="0"/>
                <a:cs typeface="Times New Roman" panose="02020603050405020304" pitchFamily="18" charset="0"/>
              </a:rPr>
              <a:t>Function Point (FP) metric</a:t>
            </a:r>
          </a:p>
          <a:p>
            <a:pPr marL="0" indent="0">
              <a:buNone/>
            </a:pPr>
            <a:endParaRPr lang="en-US" sz="2200" b="1"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 size of a software product (in units of function points or FPs) is computed using different characteristics of the product identified in its requirements specification. It is computed using the following three steps: </a:t>
            </a:r>
          </a:p>
          <a:p>
            <a:pPr marL="0" indent="0">
              <a:buNone/>
            </a:pPr>
            <a:r>
              <a:rPr lang="en-US" sz="2200" b="1" dirty="0">
                <a:latin typeface="Times New Roman" panose="02020603050405020304" pitchFamily="18" charset="0"/>
                <a:cs typeface="Times New Roman" panose="02020603050405020304" pitchFamily="18" charset="0"/>
              </a:rPr>
              <a:t>Step 1: </a:t>
            </a:r>
            <a:r>
              <a:rPr lang="en-US" sz="2200" dirty="0">
                <a:latin typeface="Times New Roman" panose="02020603050405020304" pitchFamily="18" charset="0"/>
                <a:cs typeface="Times New Roman" panose="02020603050405020304" pitchFamily="18" charset="0"/>
              </a:rPr>
              <a:t>Compute the unadjusted function point (UFP) using a heuristic expression. </a:t>
            </a:r>
          </a:p>
          <a:p>
            <a:pPr marL="0" indent="0">
              <a:buNone/>
            </a:pPr>
            <a:r>
              <a:rPr lang="en-US" sz="2200" b="1" dirty="0">
                <a:latin typeface="Times New Roman" panose="02020603050405020304" pitchFamily="18" charset="0"/>
                <a:cs typeface="Times New Roman" panose="02020603050405020304" pitchFamily="18" charset="0"/>
              </a:rPr>
              <a:t>Step 2: </a:t>
            </a:r>
            <a:r>
              <a:rPr lang="en-US" sz="2200" dirty="0">
                <a:latin typeface="Times New Roman" panose="02020603050405020304" pitchFamily="18" charset="0"/>
                <a:cs typeface="Times New Roman" panose="02020603050405020304" pitchFamily="18" charset="0"/>
              </a:rPr>
              <a:t>Refine UFP to reflect the actual complexities of the different parameters used in UFP computation. </a:t>
            </a:r>
          </a:p>
          <a:p>
            <a:pPr marL="0" indent="0">
              <a:buNone/>
            </a:pPr>
            <a:r>
              <a:rPr lang="en-US" sz="2200" b="1" dirty="0">
                <a:latin typeface="Times New Roman" panose="02020603050405020304" pitchFamily="18" charset="0"/>
                <a:cs typeface="Times New Roman" panose="02020603050405020304" pitchFamily="18" charset="0"/>
              </a:rPr>
              <a:t>Step 3: </a:t>
            </a:r>
            <a:r>
              <a:rPr lang="en-US" sz="2200" dirty="0">
                <a:latin typeface="Times New Roman" panose="02020603050405020304" pitchFamily="18" charset="0"/>
                <a:cs typeface="Times New Roman" panose="02020603050405020304" pitchFamily="18" charset="0"/>
              </a:rPr>
              <a:t>Compute FP by further refining UFP to account for the specific characteristics of the project that can influence the entire development effort.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49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4A8EDF-91B1-4351-832D-B049E226DF58}"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Size Estimation(FP)</a:t>
            </a:r>
          </a:p>
        </p:txBody>
      </p:sp>
      <p:sp>
        <p:nvSpPr>
          <p:cNvPr id="2" name="Content Placeholder 1"/>
          <p:cNvSpPr>
            <a:spLocks noGrp="1"/>
          </p:cNvSpPr>
          <p:nvPr>
            <p:ph idx="1"/>
          </p:nvPr>
        </p:nvSpPr>
        <p:spPr>
          <a:xfrm>
            <a:off x="457200" y="980728"/>
            <a:ext cx="8363272" cy="5375622"/>
          </a:xfrm>
        </p:spPr>
        <p:txBody>
          <a:bodyPr>
            <a:normAutofit fontScale="92500" lnSpcReduction="10000"/>
          </a:bodyPr>
          <a:lstStyle/>
          <a:p>
            <a:pPr marL="0" indent="0">
              <a:buNone/>
            </a:pPr>
            <a:r>
              <a:rPr lang="en-US" sz="2400" b="1" dirty="0">
                <a:latin typeface="Times New Roman" panose="02020603050405020304" pitchFamily="18" charset="0"/>
                <a:cs typeface="Times New Roman" panose="02020603050405020304" pitchFamily="18" charset="0"/>
              </a:rPr>
              <a:t>Function Count</a:t>
            </a:r>
          </a:p>
          <a:p>
            <a:pPr marL="0" indent="0">
              <a:buNone/>
            </a:pPr>
            <a:r>
              <a:rPr lang="en-US" sz="2400" dirty="0">
                <a:latin typeface="Times New Roman" panose="02020603050405020304" pitchFamily="18" charset="0"/>
                <a:cs typeface="Times New Roman" panose="02020603050405020304" pitchFamily="18" charset="0"/>
              </a:rPr>
              <a:t>Alan Albrecht while working for IBM, recognized the problem in size measurement in the 1970s, and developed a technique (which he called Function Point Analysis), which appeared to be a solution to the size measurement problem</a:t>
            </a:r>
          </a:p>
          <a:p>
            <a:pPr marL="0" indent="0">
              <a:buNone/>
            </a:pPr>
            <a:r>
              <a:rPr lang="en-US" sz="2400" b="1" dirty="0">
                <a:latin typeface="Times New Roman" panose="02020603050405020304" pitchFamily="18" charset="0"/>
                <a:cs typeface="Times New Roman" panose="02020603050405020304" pitchFamily="18" charset="0"/>
              </a:rPr>
              <a:t>The principle of Albrecht’s function point analysis (FPA) is that a system is decomposed into functional units.  </a:t>
            </a:r>
          </a:p>
          <a:p>
            <a:r>
              <a:rPr lang="en-US" sz="2400" dirty="0">
                <a:latin typeface="Times New Roman" panose="02020603050405020304" pitchFamily="18" charset="0"/>
                <a:cs typeface="Times New Roman" panose="02020603050405020304" pitchFamily="18" charset="0"/>
              </a:rPr>
              <a:t>Inputs 			: information entering the system </a:t>
            </a:r>
          </a:p>
          <a:p>
            <a:r>
              <a:rPr lang="en-US" sz="2400" dirty="0">
                <a:latin typeface="Times New Roman" panose="02020603050405020304" pitchFamily="18" charset="0"/>
                <a:cs typeface="Times New Roman" panose="02020603050405020304" pitchFamily="18" charset="0"/>
              </a:rPr>
              <a:t>Outputs 			: information leaving the system </a:t>
            </a:r>
          </a:p>
          <a:p>
            <a:r>
              <a:rPr lang="en-US" sz="2400" dirty="0">
                <a:latin typeface="Times New Roman" panose="02020603050405020304" pitchFamily="18" charset="0"/>
                <a:cs typeface="Times New Roman" panose="02020603050405020304" pitchFamily="18" charset="0"/>
              </a:rPr>
              <a:t>Enquiries			: requests for instant access to information </a:t>
            </a:r>
          </a:p>
          <a:p>
            <a:r>
              <a:rPr lang="en-US" sz="2400" dirty="0">
                <a:latin typeface="Times New Roman" panose="02020603050405020304" pitchFamily="18" charset="0"/>
                <a:cs typeface="Times New Roman" panose="02020603050405020304" pitchFamily="18" charset="0"/>
              </a:rPr>
              <a:t>Internal logical files 		: information held within the system </a:t>
            </a:r>
          </a:p>
          <a:p>
            <a:r>
              <a:rPr lang="en-US" sz="2400" dirty="0">
                <a:latin typeface="Times New Roman" panose="02020603050405020304" pitchFamily="18" charset="0"/>
                <a:cs typeface="Times New Roman" panose="02020603050405020304" pitchFamily="18" charset="0"/>
              </a:rPr>
              <a:t>External interface files	: information held by other system 				  that is used by the system being 				  analyzed.</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817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4D8F03-39A2-4AE6-B81C-C7E2EB6D3782}"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Size Estimation(FP)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a:xfrm>
            <a:off x="457200" y="980728"/>
            <a:ext cx="8363272" cy="537562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five functional units are divided in two categories: </a:t>
            </a:r>
          </a:p>
          <a:p>
            <a:pPr marL="0" indent="0">
              <a:buNone/>
            </a:pPr>
            <a:endParaRPr lang="en-US" sz="2400" dirty="0">
              <a:latin typeface="Times New Roman" panose="02020603050405020304" pitchFamily="18" charset="0"/>
              <a:cs typeface="Times New Roman" panose="02020603050405020304" pitchFamily="18" charset="0"/>
            </a:endParaRPr>
          </a:p>
          <a:p>
            <a:pPr marL="514350" indent="-514350">
              <a:buAutoNum type="romanLcParenBoth"/>
            </a:pPr>
            <a:r>
              <a:rPr lang="en-US" sz="2400" dirty="0">
                <a:latin typeface="Times New Roman" panose="02020603050405020304" pitchFamily="18" charset="0"/>
                <a:cs typeface="Times New Roman" panose="02020603050405020304" pitchFamily="18" charset="0"/>
              </a:rPr>
              <a:t>Data function types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Internal Logical Files (ILF): A user identifiable group of logical related data or control information maintained within the system. Software Project Planning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External Interface files (EIF): A user identifiable group of logically related data or control information referenced by the system, but maintained within another system. This means that EIF counted for one system, may be an ILF in another system. </a:t>
            </a:r>
            <a:endParaRPr lang="en-US" sz="2200" b="1" dirty="0">
              <a:latin typeface="Times New Roman" panose="02020603050405020304" pitchFamily="18" charset="0"/>
              <a:cs typeface="Times New Roman" panose="02020603050405020304" pitchFamily="18" charset="0"/>
            </a:endParaRPr>
          </a:p>
        </p:txBody>
      </p:sp>
      <p:pic>
        <p:nvPicPr>
          <p:cNvPr id="3" name="Picture 2" descr="A black and red logo&#10;&#10;Description automatically generated">
            <a:extLst>
              <a:ext uri="{FF2B5EF4-FFF2-40B4-BE49-F238E27FC236}">
                <a16:creationId xmlns:a16="http://schemas.microsoft.com/office/drawing/2014/main" id="{2E24A6FC-ACD0-7BF1-7DD3-15CB70B3D4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544312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053E0A-92AA-4465-9283-6C7236713804}"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Size Estimation(FP)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2" name="Content Placeholder 1"/>
          <p:cNvSpPr>
            <a:spLocks noGrp="1"/>
          </p:cNvSpPr>
          <p:nvPr>
            <p:ph idx="1"/>
          </p:nvPr>
        </p:nvSpPr>
        <p:spPr>
          <a:xfrm>
            <a:off x="457200" y="980728"/>
            <a:ext cx="8363272" cy="5375622"/>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(ii) Transactional function types </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External Input (EI): An EI processes data or control information that comes from outside the system. The EI is an elementary process, which is the smallest unit of activity that is meaningful to the end user in the business. </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External Output (EO): An EO is an elementary process that generate data or control information to be sent outside the system. </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External Inquiry (EQ): An EQ is an elementary process that is made up to an input-output combination that results in data retrieval.</a:t>
            </a:r>
            <a:endParaRPr lang="en-US" sz="2200" b="1" dirty="0">
              <a:latin typeface="Times New Roman" panose="02020603050405020304" pitchFamily="18" charset="0"/>
              <a:cs typeface="Times New Roman" panose="02020603050405020304" pitchFamily="18" charset="0"/>
            </a:endParaRPr>
          </a:p>
        </p:txBody>
      </p:sp>
      <p:pic>
        <p:nvPicPr>
          <p:cNvPr id="3" name="Picture 2" descr="A black and red logo&#10;&#10;Description automatically generated">
            <a:extLst>
              <a:ext uri="{FF2B5EF4-FFF2-40B4-BE49-F238E27FC236}">
                <a16:creationId xmlns:a16="http://schemas.microsoft.com/office/drawing/2014/main" id="{FA845C2E-747F-239D-4965-457800C553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41239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B4D7DA-9823-46EF-B411-2C43EDA209DD}"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Size Estimation(FP)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3" name="Content Placeholder 2"/>
          <p:cNvPicPr>
            <a:picLocks noGrp="1" noChangeAspect="1"/>
          </p:cNvPicPr>
          <p:nvPr>
            <p:ph idx="1"/>
          </p:nvPr>
        </p:nvPicPr>
        <p:blipFill>
          <a:blip r:embed="rId4"/>
          <a:stretch>
            <a:fillRect/>
          </a:stretch>
        </p:blipFill>
        <p:spPr>
          <a:xfrm>
            <a:off x="899592" y="1484784"/>
            <a:ext cx="7632848" cy="4104455"/>
          </a:xfrm>
          <a:prstGeom prst="rect">
            <a:avLst/>
          </a:prstGeom>
        </p:spPr>
      </p:pic>
      <p:pic>
        <p:nvPicPr>
          <p:cNvPr id="2" name="Picture 1" descr="A black and red logo&#10;&#10;Description automatically generated">
            <a:extLst>
              <a:ext uri="{FF2B5EF4-FFF2-40B4-BE49-F238E27FC236}">
                <a16:creationId xmlns:a16="http://schemas.microsoft.com/office/drawing/2014/main" id="{2F7E216F-A82C-5281-4E31-86FB00109E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904961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527259-3663-466F-A675-7E66E0EA0A48}"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Size Estimation(FP)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10" name="Content Placeholder 9"/>
          <p:cNvPicPr>
            <a:picLocks noGrp="1" noChangeAspect="1"/>
          </p:cNvPicPr>
          <p:nvPr>
            <p:ph idx="1"/>
          </p:nvPr>
        </p:nvPicPr>
        <p:blipFill>
          <a:blip r:embed="rId4"/>
          <a:stretch>
            <a:fillRect/>
          </a:stretch>
        </p:blipFill>
        <p:spPr>
          <a:xfrm>
            <a:off x="683568" y="980728"/>
            <a:ext cx="8003231" cy="5345060"/>
          </a:xfrm>
          <a:prstGeom prst="rect">
            <a:avLst/>
          </a:prstGeom>
        </p:spPr>
      </p:pic>
      <p:pic>
        <p:nvPicPr>
          <p:cNvPr id="2" name="Picture 1" descr="A black and red logo&#10;&#10;Description automatically generated">
            <a:extLst>
              <a:ext uri="{FF2B5EF4-FFF2-40B4-BE49-F238E27FC236}">
                <a16:creationId xmlns:a16="http://schemas.microsoft.com/office/drawing/2014/main" id="{F26A2D1C-D2E5-573E-8276-CC6F2F72CF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688917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0B9318-DD80-4078-8B39-450AC9A8055A}"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Size Estimation(FP)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3" name="Content Placeholder 2"/>
          <p:cNvPicPr>
            <a:picLocks noGrp="1" noChangeAspect="1"/>
          </p:cNvPicPr>
          <p:nvPr>
            <p:ph idx="1"/>
          </p:nvPr>
        </p:nvPicPr>
        <p:blipFill>
          <a:blip r:embed="rId4"/>
          <a:stretch>
            <a:fillRect/>
          </a:stretch>
        </p:blipFill>
        <p:spPr>
          <a:xfrm>
            <a:off x="457200" y="1124744"/>
            <a:ext cx="8325908" cy="4844770"/>
          </a:xfrm>
          <a:prstGeom prst="rect">
            <a:avLst/>
          </a:prstGeom>
        </p:spPr>
      </p:pic>
      <p:pic>
        <p:nvPicPr>
          <p:cNvPr id="2" name="Picture 1" descr="A black and red logo&#10;&#10;Description automatically generated">
            <a:extLst>
              <a:ext uri="{FF2B5EF4-FFF2-40B4-BE49-F238E27FC236}">
                <a16:creationId xmlns:a16="http://schemas.microsoft.com/office/drawing/2014/main" id="{45BA8C02-E15F-FCCD-F03D-BAC13B2D34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118563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084EDE-B377-4FEF-83DB-81106F04A1D3}"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Size Estimation(FP)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10" name="Picture 9"/>
          <p:cNvPicPr>
            <a:picLocks noChangeAspect="1"/>
          </p:cNvPicPr>
          <p:nvPr/>
        </p:nvPicPr>
        <p:blipFill>
          <a:blip r:embed="rId4"/>
          <a:stretch>
            <a:fillRect/>
          </a:stretch>
        </p:blipFill>
        <p:spPr>
          <a:xfrm>
            <a:off x="206784" y="1484784"/>
            <a:ext cx="8741595" cy="3816424"/>
          </a:xfrm>
          <a:prstGeom prst="rect">
            <a:avLst/>
          </a:prstGeom>
        </p:spPr>
      </p:pic>
      <p:pic>
        <p:nvPicPr>
          <p:cNvPr id="2" name="Picture 1" descr="A black and red logo&#10;&#10;Description automatically generated">
            <a:extLst>
              <a:ext uri="{FF2B5EF4-FFF2-40B4-BE49-F238E27FC236}">
                <a16:creationId xmlns:a16="http://schemas.microsoft.com/office/drawing/2014/main" id="{A70A5C8A-12BE-C8C2-4DFD-87EC879A7A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42909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DD8C132-0C16-487D-A03C-303891C53007}" type="datetime1">
              <a:rPr lang="en-IN" smtClean="0"/>
              <a:t>07-04-2025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dirty="0"/>
          </a:p>
        </p:txBody>
      </p:sp>
      <p:sp>
        <p:nvSpPr>
          <p:cNvPr id="8"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a:t>
            </a:r>
          </a:p>
        </p:txBody>
      </p:sp>
      <p:sp>
        <p:nvSpPr>
          <p:cNvPr id="10" name="Footer Placeholder 9"/>
          <p:cNvSpPr>
            <a:spLocks noGrp="1"/>
          </p:cNvSpPr>
          <p:nvPr>
            <p:ph type="ftr" sz="quarter" idx="11"/>
          </p:nvPr>
        </p:nvSpPr>
        <p:spPr>
          <a:xfrm>
            <a:off x="2569876"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graphicFrame>
        <p:nvGraphicFramePr>
          <p:cNvPr id="13" name="Table 13">
            <a:extLst>
              <a:ext uri="{FF2B5EF4-FFF2-40B4-BE49-F238E27FC236}">
                <a16:creationId xmlns:a16="http://schemas.microsoft.com/office/drawing/2014/main" id="{33AD1957-596D-A128-FB25-88F45027C8A6}"/>
              </a:ext>
            </a:extLst>
          </p:cNvPr>
          <p:cNvGraphicFramePr>
            <a:graphicFrameLocks noGrp="1"/>
          </p:cNvGraphicFramePr>
          <p:nvPr>
            <p:extLst>
              <p:ext uri="{D42A27DB-BD31-4B8C-83A1-F6EECF244321}">
                <p14:modId xmlns:p14="http://schemas.microsoft.com/office/powerpoint/2010/main" val="1986405341"/>
              </p:ext>
            </p:extLst>
          </p:nvPr>
        </p:nvGraphicFramePr>
        <p:xfrm>
          <a:off x="179513" y="847725"/>
          <a:ext cx="8856983" cy="5598403"/>
        </p:xfrm>
        <a:graphic>
          <a:graphicData uri="http://schemas.openxmlformats.org/drawingml/2006/table">
            <a:tbl>
              <a:tblPr firstRow="1" bandRow="1">
                <a:tableStyleId>{5C22544A-7EE6-4342-B048-85BDC9FD1C3A}</a:tableStyleId>
              </a:tblPr>
              <a:tblGrid>
                <a:gridCol w="2492175">
                  <a:extLst>
                    <a:ext uri="{9D8B030D-6E8A-4147-A177-3AD203B41FA5}">
                      <a16:colId xmlns:a16="http://schemas.microsoft.com/office/drawing/2014/main" val="3015568975"/>
                    </a:ext>
                  </a:extLst>
                </a:gridCol>
                <a:gridCol w="4916511">
                  <a:extLst>
                    <a:ext uri="{9D8B030D-6E8A-4147-A177-3AD203B41FA5}">
                      <a16:colId xmlns:a16="http://schemas.microsoft.com/office/drawing/2014/main" val="2632003106"/>
                    </a:ext>
                  </a:extLst>
                </a:gridCol>
                <a:gridCol w="1448297">
                  <a:extLst>
                    <a:ext uri="{9D8B030D-6E8A-4147-A177-3AD203B41FA5}">
                      <a16:colId xmlns:a16="http://schemas.microsoft.com/office/drawing/2014/main" val="4191324665"/>
                    </a:ext>
                  </a:extLst>
                </a:gridCol>
              </a:tblGrid>
              <a:tr h="421035">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UNIT-III</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Software Design</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8 Hours</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1612528"/>
                  </a:ext>
                </a:extLst>
              </a:tr>
              <a:tr h="1847022">
                <a:tc gridSpan="3">
                  <a:txBody>
                    <a:bodyPr/>
                    <a:lstStyle/>
                    <a:p>
                      <a:pPr algn="just"/>
                      <a:r>
                        <a:rPr lang="en-US" sz="2000" dirty="0">
                          <a:latin typeface="Times New Roman" panose="02020603050405020304" pitchFamily="18" charset="0"/>
                          <a:cs typeface="Times New Roman" panose="02020603050405020304" pitchFamily="18" charset="0"/>
                        </a:rPr>
                        <a:t>Software Design: Design principles, the design process; Design concepts: refinement, modularity: Cohesion, Coupling, Effective modular design: Functional independence, Design Heuristics for effective modularity, Software architecture: Function Oriented Design, Object Oriented Design: OOPs concepts-Abstraction, object, classification, inheritance, encapsulation, UML Diagrams-Class Diagram, Interaction diagram, Activity Diagram, control hierarchy: Top-Down and Bottom-Up Design, structural partitioning, software procedure. </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hMerge="1">
                  <a:txBody>
                    <a:bodyPr/>
                    <a:lstStyle/>
                    <a:p>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3858826"/>
                  </a:ext>
                </a:extLst>
              </a:tr>
              <a:tr h="422488">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UNIT-IV</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Software Testing</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8 Hours</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6986621"/>
                  </a:ext>
                </a:extLst>
              </a:tr>
              <a:tr h="2188975">
                <a:tc gridSpan="3">
                  <a:txBody>
                    <a:bodyPr/>
                    <a:lstStyle/>
                    <a:p>
                      <a:pPr algn="just"/>
                      <a:r>
                        <a:rPr lang="en-US" sz="2000" dirty="0">
                          <a:latin typeface="Times New Roman" panose="02020603050405020304" pitchFamily="18" charset="0"/>
                          <a:cs typeface="Times New Roman" panose="02020603050405020304" pitchFamily="18" charset="0"/>
                        </a:rPr>
                        <a:t>Software Testing: Testing Objectives, 7 Principals of Testing, Levels of Testing: Unit Testing, System Testing, Integration Testing, User Acceptance Testing, Regression Testing, Testing for Functionality and Testing for Performance, Top Down and Bottom-Up Testing Strategies: Test Drivers and Test Stubs, Structural Testing (White Box Testing), Functional Testing (Black Box Testing), Test Data Suit Preparation, Alpha and Beta Testing of Products. Functional Testing(DAO, BO) Static Testing Strategies: Formal Technical Reviews (Peer Reviews), Walk Through, Code Inspection, Compliance with Design and Coding Standards. </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hMerge="1">
                  <a:txBody>
                    <a:bodyPr/>
                    <a:lstStyle/>
                    <a:p>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9160917"/>
                  </a:ext>
                </a:extLst>
              </a:tr>
            </a:tbl>
          </a:graphicData>
        </a:graphic>
      </p:graphicFrame>
    </p:spTree>
    <p:extLst>
      <p:ext uri="{BB962C8B-B14F-4D97-AF65-F5344CB8AC3E}">
        <p14:creationId xmlns:p14="http://schemas.microsoft.com/office/powerpoint/2010/main" val="42113709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15FFBE-7103-4F3F-BCDE-2E7F4B0F84D7}"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Size Estimation(FP)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p:cNvPicPr>
            <a:picLocks noChangeAspect="1"/>
          </p:cNvPicPr>
          <p:nvPr/>
        </p:nvPicPr>
        <p:blipFill>
          <a:blip r:embed="rId4"/>
          <a:stretch>
            <a:fillRect/>
          </a:stretch>
        </p:blipFill>
        <p:spPr>
          <a:xfrm>
            <a:off x="611559" y="847725"/>
            <a:ext cx="8280635" cy="5439756"/>
          </a:xfrm>
          <a:prstGeom prst="rect">
            <a:avLst/>
          </a:prstGeom>
        </p:spPr>
      </p:pic>
      <p:pic>
        <p:nvPicPr>
          <p:cNvPr id="3" name="Picture 2" descr="A black and red logo&#10;&#10;Description automatically generated">
            <a:extLst>
              <a:ext uri="{FF2B5EF4-FFF2-40B4-BE49-F238E27FC236}">
                <a16:creationId xmlns:a16="http://schemas.microsoft.com/office/drawing/2014/main" id="{980100E8-15AB-4A67-1846-D8CA41FDC6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457079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E0747D-C9A2-4841-85D5-002E42FE4852}"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Size Estimation(FP)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3" name="Picture 2"/>
          <p:cNvPicPr>
            <a:picLocks noChangeAspect="1"/>
          </p:cNvPicPr>
          <p:nvPr/>
        </p:nvPicPr>
        <p:blipFill>
          <a:blip r:embed="rId4"/>
          <a:stretch>
            <a:fillRect/>
          </a:stretch>
        </p:blipFill>
        <p:spPr>
          <a:xfrm>
            <a:off x="754555" y="1457324"/>
            <a:ext cx="7715269" cy="4275932"/>
          </a:xfrm>
          <a:prstGeom prst="rect">
            <a:avLst/>
          </a:prstGeom>
        </p:spPr>
      </p:pic>
      <p:pic>
        <p:nvPicPr>
          <p:cNvPr id="2" name="Picture 1" descr="A black and red logo&#10;&#10;Description automatically generated">
            <a:extLst>
              <a:ext uri="{FF2B5EF4-FFF2-40B4-BE49-F238E27FC236}">
                <a16:creationId xmlns:a16="http://schemas.microsoft.com/office/drawing/2014/main" id="{446A6D54-D595-D2CB-2E1A-6310D2967A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6582155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7F02D3-010C-4EB0-955F-F09455A9D3F1}" type="datetime1">
              <a:rPr lang="en-IN" smtClean="0"/>
              <a:t>07-04-2025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Size Estimation(FP)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p:cNvPicPr>
            <a:picLocks noChangeAspect="1"/>
          </p:cNvPicPr>
          <p:nvPr/>
        </p:nvPicPr>
        <p:blipFill>
          <a:blip r:embed="rId4"/>
          <a:stretch>
            <a:fillRect/>
          </a:stretch>
        </p:blipFill>
        <p:spPr>
          <a:xfrm>
            <a:off x="755576" y="1233487"/>
            <a:ext cx="7416823" cy="4933846"/>
          </a:xfrm>
          <a:prstGeom prst="rect">
            <a:avLst/>
          </a:prstGeom>
        </p:spPr>
      </p:pic>
      <p:pic>
        <p:nvPicPr>
          <p:cNvPr id="3" name="Picture 2" descr="A black and red logo&#10;&#10;Description automatically generated">
            <a:extLst>
              <a:ext uri="{FF2B5EF4-FFF2-40B4-BE49-F238E27FC236}">
                <a16:creationId xmlns:a16="http://schemas.microsoft.com/office/drawing/2014/main" id="{AF0E661A-806A-A90F-D278-65758940FF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6513088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847726"/>
            <a:ext cx="8229600" cy="5508622"/>
          </a:xfrm>
        </p:spPr>
        <p:txBody>
          <a:bodyPr>
            <a:normAutofit fontScale="62500" lnSpcReduction="20000"/>
          </a:bodyPr>
          <a:lstStyle/>
          <a:p>
            <a:r>
              <a:rPr lang="en-US" sz="3100" dirty="0">
                <a:latin typeface="Times New Roman" panose="02020603050405020304" pitchFamily="18" charset="0"/>
                <a:cs typeface="Times New Roman" panose="02020603050405020304" pitchFamily="18" charset="0"/>
              </a:rPr>
              <a:t>According to Halstead's "A computer program is an implementation of an algorithm considered to be a collection of tokens which can be classified as either operators or operand.“</a:t>
            </a:r>
          </a:p>
          <a:p>
            <a:endParaRPr lang="en-US" sz="3100" dirty="0">
              <a:latin typeface="Times New Roman" panose="02020603050405020304" pitchFamily="18" charset="0"/>
              <a:cs typeface="Times New Roman" panose="02020603050405020304" pitchFamily="18" charset="0"/>
            </a:endParaRPr>
          </a:p>
          <a:p>
            <a:r>
              <a:rPr lang="en-US" sz="3100" dirty="0">
                <a:solidFill>
                  <a:srgbClr val="FF0000"/>
                </a:solidFill>
                <a:latin typeface="Times New Roman" panose="02020603050405020304" pitchFamily="18" charset="0"/>
                <a:cs typeface="Times New Roman" panose="02020603050405020304" pitchFamily="18" charset="0"/>
              </a:rPr>
              <a:t>Token Count</a:t>
            </a:r>
          </a:p>
          <a:p>
            <a:pPr marL="0" indent="0">
              <a:buNone/>
            </a:pPr>
            <a:endParaRPr lang="en-US" sz="3100" dirty="0">
              <a:latin typeface="Times New Roman" panose="02020603050405020304" pitchFamily="18" charset="0"/>
              <a:cs typeface="Times New Roman" panose="02020603050405020304" pitchFamily="18" charset="0"/>
            </a:endParaRPr>
          </a:p>
          <a:p>
            <a:pPr marL="0" indent="0">
              <a:buNone/>
            </a:pPr>
            <a:r>
              <a:rPr lang="en-US" sz="3100" dirty="0">
                <a:latin typeface="Times New Roman" panose="02020603050405020304" pitchFamily="18" charset="0"/>
                <a:cs typeface="Times New Roman" panose="02020603050405020304" pitchFamily="18" charset="0"/>
              </a:rPr>
              <a:t>In these metrics, a computer program is considered to be a collection of tokens, which may be classified as either operators or operands. All software science metrics can be defined in terms of these basic symbols. These symbols are called as a token.</a:t>
            </a:r>
          </a:p>
          <a:p>
            <a:pPr marL="0" indent="0">
              <a:buNone/>
            </a:pPr>
            <a:endParaRPr lang="en-US" sz="3100" dirty="0">
              <a:latin typeface="Times New Roman" panose="02020603050405020304" pitchFamily="18" charset="0"/>
              <a:cs typeface="Times New Roman" panose="02020603050405020304" pitchFamily="18" charset="0"/>
            </a:endParaRPr>
          </a:p>
          <a:p>
            <a:pPr marL="0" indent="0">
              <a:buNone/>
            </a:pPr>
            <a:r>
              <a:rPr lang="en-US" sz="3100" dirty="0">
                <a:latin typeface="Times New Roman" panose="02020603050405020304" pitchFamily="18" charset="0"/>
                <a:cs typeface="Times New Roman" panose="02020603050405020304" pitchFamily="18" charset="0"/>
              </a:rPr>
              <a:t>The basic measures are</a:t>
            </a:r>
          </a:p>
          <a:p>
            <a:pPr marL="0" indent="0">
              <a:buNone/>
            </a:pPr>
            <a:r>
              <a:rPr lang="en-US" sz="3100" dirty="0">
                <a:latin typeface="Times New Roman" panose="02020603050405020304" pitchFamily="18" charset="0"/>
                <a:cs typeface="Times New Roman" panose="02020603050405020304" pitchFamily="18" charset="0"/>
              </a:rPr>
              <a:t>n1 = count of unique operators.</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n2 = count of unique operands.</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N1 = count of total occurrences of operators.</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N2 = count of total occurrence of operands.</a:t>
            </a:r>
          </a:p>
          <a:p>
            <a:pPr marL="0" indent="0">
              <a:buNone/>
            </a:pPr>
            <a:endParaRPr lang="en-US" sz="3100" dirty="0">
              <a:latin typeface="Times New Roman" panose="02020603050405020304" pitchFamily="18" charset="0"/>
              <a:cs typeface="Times New Roman" panose="02020603050405020304" pitchFamily="18" charset="0"/>
            </a:endParaRPr>
          </a:p>
          <a:p>
            <a:pPr marL="0" indent="0">
              <a:buNone/>
            </a:pPr>
            <a:r>
              <a:rPr lang="en-US" sz="3100" dirty="0">
                <a:latin typeface="Times New Roman" panose="02020603050405020304" pitchFamily="18" charset="0"/>
                <a:cs typeface="Times New Roman" panose="02020603050405020304" pitchFamily="18" charset="0"/>
              </a:rPr>
              <a:t>In terms of the total tokens used, the size of the program can be expressed as </a:t>
            </a:r>
          </a:p>
          <a:p>
            <a:pPr marL="0" indent="0">
              <a:buNone/>
            </a:pPr>
            <a:r>
              <a:rPr lang="en-US" sz="3100" dirty="0">
                <a:latin typeface="Times New Roman" panose="02020603050405020304" pitchFamily="18" charset="0"/>
                <a:cs typeface="Times New Roman" panose="02020603050405020304" pitchFamily="18" charset="0"/>
              </a:rPr>
              <a:t>N = N1 + N2.</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0F6585C5-32E0-42BC-B2F4-974DE0CE108D}" type="datetime1">
              <a:rPr lang="en-IN" smtClean="0"/>
              <a:t>07-04-2025</a:t>
            </a:fld>
            <a:endParaRPr lang="en-US" dirty="0"/>
          </a:p>
        </p:txBody>
      </p:sp>
      <p:sp>
        <p:nvSpPr>
          <p:cNvPr id="5" name="Footer Placeholder 4"/>
          <p:cNvSpPr>
            <a:spLocks noGrp="1"/>
          </p:cNvSpPr>
          <p:nvPr>
            <p:ph type="ftr" sz="quarter" idx="11"/>
          </p:nvPr>
        </p:nvSpPr>
        <p:spPr>
          <a:xfrm>
            <a:off x="2002904" y="6356349"/>
            <a:ext cx="45720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Halstead’s Software Science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98761275-2F25-1E9B-3BCE-A6D2589D9C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4031862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052736"/>
            <a:ext cx="8229600" cy="5303612"/>
          </a:xfrm>
        </p:spPr>
        <p:txBody>
          <a:bodyPr>
            <a:normAutofit/>
          </a:bodyPr>
          <a:lstStyle/>
          <a:p>
            <a:r>
              <a:rPr lang="en-US" sz="2400" b="1" dirty="0">
                <a:latin typeface="Times New Roman" panose="02020603050405020304" pitchFamily="18" charset="0"/>
                <a:cs typeface="Times New Roman" panose="02020603050405020304" pitchFamily="18" charset="0"/>
              </a:rPr>
              <a:t>Program Volume (V)</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unit of measurement of volume is the standard unit for size "bits." It is the actual size of a program if a uniform binary encoding for the vocabulary is used.</a:t>
            </a:r>
          </a:p>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V=N*log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n</a:t>
            </a:r>
          </a:p>
          <a:p>
            <a:pPr marL="0" indent="0" algn="ctr">
              <a:buNone/>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Program Level (L)</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value of L ranges between zero and one, with L=1 representing a program written at the highest possible level (i.e., with minimum size)</a:t>
            </a:r>
          </a:p>
          <a:p>
            <a:pPr marL="0" indent="0" algn="ctr">
              <a:buNone/>
            </a:pPr>
            <a:r>
              <a:rPr lang="en-US" sz="2400" dirty="0">
                <a:latin typeface="Times New Roman" panose="02020603050405020304" pitchFamily="18" charset="0"/>
                <a:cs typeface="Times New Roman" panose="02020603050405020304" pitchFamily="18" charset="0"/>
              </a:rPr>
              <a:t>L=V*/V</a:t>
            </a:r>
          </a:p>
          <a:p>
            <a:pPr marL="0" indent="0">
              <a:buNone/>
            </a:pPr>
            <a:endParaRPr lang="en-US" dirty="0"/>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16C3A088-3079-45F2-AB88-F8396A2CFED7}" type="datetime1">
              <a:rPr lang="en-IN" smtClean="0"/>
              <a:t>07-04-2025</a:t>
            </a:fld>
            <a:endParaRPr lang="en-US" dirty="0"/>
          </a:p>
        </p:txBody>
      </p:sp>
      <p:sp>
        <p:nvSpPr>
          <p:cNvPr id="5" name="Footer Placeholder 4"/>
          <p:cNvSpPr>
            <a:spLocks noGrp="1"/>
          </p:cNvSpPr>
          <p:nvPr>
            <p:ph type="ftr" sz="quarter" idx="11"/>
          </p:nvPr>
        </p:nvSpPr>
        <p:spPr>
          <a:xfrm>
            <a:off x="2002904" y="6356349"/>
            <a:ext cx="45720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Halstead Metrics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FE5E8918-D608-AA9C-9681-6DFF0C8C55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4196583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417862"/>
            <a:ext cx="8229600" cy="5303612"/>
          </a:xfrm>
        </p:spPr>
        <p:txBody>
          <a:bodyPr>
            <a:normAutofit/>
          </a:bodyPr>
          <a:lstStyle/>
          <a:p>
            <a:r>
              <a:rPr lang="en-US" sz="2200" b="1" dirty="0">
                <a:latin typeface="Times New Roman" panose="02020603050405020304" pitchFamily="18" charset="0"/>
                <a:cs typeface="Times New Roman" panose="02020603050405020304" pitchFamily="18" charset="0"/>
              </a:rPr>
              <a:t>Program Difficulty</a:t>
            </a:r>
          </a:p>
          <a:p>
            <a:pPr marL="0" indent="0">
              <a:buNone/>
            </a:pPr>
            <a:r>
              <a:rPr lang="en-US" sz="2200" dirty="0">
                <a:latin typeface="Times New Roman" panose="02020603050405020304" pitchFamily="18" charset="0"/>
                <a:cs typeface="Times New Roman" panose="02020603050405020304" pitchFamily="18" charset="0"/>
              </a:rPr>
              <a:t>The difficulty level or error-proneness (D) of the program is proportional to the number of the unique operator in the program.</a:t>
            </a:r>
          </a:p>
          <a:p>
            <a:pPr marL="0" indent="0">
              <a:buNone/>
            </a:pPr>
            <a:endParaRPr lang="en-US" sz="2200" dirty="0">
              <a:latin typeface="Times New Roman" panose="02020603050405020304" pitchFamily="18" charset="0"/>
              <a:cs typeface="Times New Roman" panose="02020603050405020304" pitchFamily="18" charset="0"/>
            </a:endParaRPr>
          </a:p>
          <a:p>
            <a:pPr marL="0" indent="0" algn="ctr">
              <a:buNone/>
            </a:pPr>
            <a:r>
              <a:rPr lang="en-US" sz="2200" dirty="0">
                <a:latin typeface="Times New Roman" panose="02020603050405020304" pitchFamily="18" charset="0"/>
                <a:cs typeface="Times New Roman" panose="02020603050405020304" pitchFamily="18" charset="0"/>
              </a:rPr>
              <a:t>D= (n1/2) * (N2/n2)</a:t>
            </a:r>
          </a:p>
          <a:p>
            <a:pPr marL="0" indent="0" algn="ctr">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Programming Effort (E)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 unit of measurement of E is elementary mental discriminations.</a:t>
            </a:r>
          </a:p>
          <a:p>
            <a:pPr marL="0" indent="0">
              <a:buNone/>
            </a:pPr>
            <a:endParaRPr lang="en-US" sz="2200" dirty="0">
              <a:latin typeface="Times New Roman" panose="02020603050405020304" pitchFamily="18" charset="0"/>
              <a:cs typeface="Times New Roman" panose="02020603050405020304" pitchFamily="18" charset="0"/>
            </a:endParaRPr>
          </a:p>
          <a:p>
            <a:pPr marL="0" indent="0" algn="ctr">
              <a:buNone/>
            </a:pPr>
            <a:r>
              <a:rPr lang="en-US" sz="2200" dirty="0">
                <a:latin typeface="Times New Roman" panose="02020603050405020304" pitchFamily="18" charset="0"/>
                <a:cs typeface="Times New Roman" panose="02020603050405020304" pitchFamily="18" charset="0"/>
              </a:rPr>
              <a:t>E=V/L=D*V</a:t>
            </a:r>
          </a:p>
          <a:p>
            <a:pPr marL="0" indent="0">
              <a:buNone/>
            </a:pPr>
            <a:endParaRPr lang="en-US" dirty="0"/>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3F5500CE-37EE-403E-A97C-127CC51DA916}" type="datetime1">
              <a:rPr lang="en-IN" smtClean="0"/>
              <a:t>07-04-2025</a:t>
            </a:fld>
            <a:endParaRPr lang="en-US" dirty="0"/>
          </a:p>
        </p:txBody>
      </p:sp>
      <p:sp>
        <p:nvSpPr>
          <p:cNvPr id="5" name="Footer Placeholder 4"/>
          <p:cNvSpPr>
            <a:spLocks noGrp="1"/>
          </p:cNvSpPr>
          <p:nvPr>
            <p:ph type="ftr" sz="quarter" idx="11"/>
          </p:nvPr>
        </p:nvSpPr>
        <p:spPr>
          <a:xfrm>
            <a:off x="2002904" y="6356349"/>
            <a:ext cx="45720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Halstead Metrics </a:t>
            </a:r>
            <a:r>
              <a:rPr lang="en-US" dirty="0" err="1"/>
              <a:t>contd</a:t>
            </a:r>
            <a:r>
              <a:rPr lang="en-US"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83B25E3E-DB6C-2254-7DED-68E64A5CD7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9881481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058743"/>
            <a:ext cx="8229600" cy="5135681"/>
          </a:xfrm>
        </p:spPr>
        <p:txBody>
          <a:bodyPr>
            <a:normAutofit lnSpcReduction="10000"/>
          </a:bodyPr>
          <a:lstStyle/>
          <a:p>
            <a:r>
              <a:rPr lang="en-US" sz="2200" b="1" dirty="0">
                <a:latin typeface="Times New Roman" panose="02020603050405020304" pitchFamily="18" charset="0"/>
                <a:cs typeface="Times New Roman" panose="02020603050405020304" pitchFamily="18" charset="0"/>
              </a:rPr>
              <a:t>Estimated Program Length</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According to Halstead, The first Hypothesis of software science is that the length of a well-structured program is a function only of the number of unique operators and operands.</a:t>
            </a:r>
          </a:p>
          <a:p>
            <a:pPr marL="0" indent="0" algn="ctr">
              <a:buNone/>
            </a:pPr>
            <a:r>
              <a:rPr lang="en-US" sz="2200" dirty="0">
                <a:latin typeface="Times New Roman" panose="02020603050405020304" pitchFamily="18" charset="0"/>
                <a:cs typeface="Times New Roman" panose="02020603050405020304" pitchFamily="18" charset="0"/>
              </a:rPr>
              <a:t>N=N1+N2</a:t>
            </a:r>
          </a:p>
          <a:p>
            <a:pPr marL="0" indent="0">
              <a:buNone/>
            </a:pPr>
            <a:r>
              <a:rPr lang="en-US" sz="2200" dirty="0">
                <a:latin typeface="Times New Roman" panose="02020603050405020304" pitchFamily="18" charset="0"/>
                <a:cs typeface="Times New Roman" panose="02020603050405020304" pitchFamily="18" charset="0"/>
              </a:rPr>
              <a:t>And estimated program length is denoted by N^</a:t>
            </a:r>
          </a:p>
          <a:p>
            <a:pPr marL="0" indent="0" algn="ctr">
              <a:buNone/>
            </a:pPr>
            <a:r>
              <a:rPr lang="en-US" sz="2200" dirty="0">
                <a:latin typeface="Times New Roman" panose="02020603050405020304" pitchFamily="18" charset="0"/>
                <a:cs typeface="Times New Roman" panose="02020603050405020304" pitchFamily="18" charset="0"/>
              </a:rPr>
              <a:t>N^ = n1log</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n1 + n2log</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n2</a:t>
            </a: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 following alternate expressions have been published to estimate program length:</a:t>
            </a:r>
          </a:p>
          <a:p>
            <a:pPr lvl="1"/>
            <a:r>
              <a:rPr lang="en-US" sz="1800" dirty="0">
                <a:latin typeface="Times New Roman" panose="02020603050405020304" pitchFamily="18" charset="0"/>
                <a:cs typeface="Times New Roman" panose="02020603050405020304" pitchFamily="18" charset="0"/>
              </a:rPr>
              <a:t>N</a:t>
            </a:r>
            <a:r>
              <a:rPr lang="en-US" sz="1800" baseline="-25000" dirty="0">
                <a:latin typeface="Times New Roman" panose="02020603050405020304" pitchFamily="18" charset="0"/>
                <a:cs typeface="Times New Roman" panose="02020603050405020304" pitchFamily="18" charset="0"/>
              </a:rPr>
              <a:t>J</a:t>
            </a:r>
            <a:r>
              <a:rPr lang="en-US" sz="1800" dirty="0">
                <a:latin typeface="Times New Roman" panose="02020603050405020304" pitchFamily="18" charset="0"/>
                <a:cs typeface="Times New Roman" panose="02020603050405020304" pitchFamily="18" charset="0"/>
              </a:rPr>
              <a:t> = log</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(n1!) + log</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(n2!)</a:t>
            </a:r>
          </a:p>
          <a:p>
            <a:pPr lvl="1"/>
            <a:r>
              <a:rPr lang="en-US" sz="1800" dirty="0">
                <a:latin typeface="Times New Roman" panose="02020603050405020304" pitchFamily="18" charset="0"/>
                <a:cs typeface="Times New Roman" panose="02020603050405020304" pitchFamily="18" charset="0"/>
              </a:rPr>
              <a:t>N</a:t>
            </a:r>
            <a:r>
              <a:rPr lang="en-US" sz="1800" baseline="-25000"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 n1 * log</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n2 + n2 * log2n1</a:t>
            </a:r>
          </a:p>
          <a:p>
            <a:pPr lvl="1"/>
            <a:r>
              <a:rPr lang="en-US" sz="1800" dirty="0">
                <a:latin typeface="Times New Roman" panose="02020603050405020304" pitchFamily="18" charset="0"/>
                <a:cs typeface="Times New Roman" panose="02020603050405020304" pitchFamily="18" charset="0"/>
              </a:rPr>
              <a:t>N</a:t>
            </a:r>
            <a:r>
              <a:rPr lang="en-US" sz="1800" baseline="-25000"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 = n1 * </a:t>
            </a:r>
            <a:r>
              <a:rPr lang="en-US" sz="1800" dirty="0" err="1">
                <a:latin typeface="Times New Roman" panose="02020603050405020304" pitchFamily="18" charset="0"/>
                <a:cs typeface="Times New Roman" panose="02020603050405020304" pitchFamily="18" charset="0"/>
              </a:rPr>
              <a:t>sqrt</a:t>
            </a:r>
            <a:r>
              <a:rPr lang="en-US" sz="1800" dirty="0">
                <a:latin typeface="Times New Roman" panose="02020603050405020304" pitchFamily="18" charset="0"/>
                <a:cs typeface="Times New Roman" panose="02020603050405020304" pitchFamily="18" charset="0"/>
              </a:rPr>
              <a:t>(n1) + n2 * </a:t>
            </a:r>
            <a:r>
              <a:rPr lang="en-US" sz="1800" dirty="0" err="1">
                <a:latin typeface="Times New Roman" panose="02020603050405020304" pitchFamily="18" charset="0"/>
                <a:cs typeface="Times New Roman" panose="02020603050405020304" pitchFamily="18" charset="0"/>
              </a:rPr>
              <a:t>sqrt</a:t>
            </a:r>
            <a:r>
              <a:rPr lang="en-US" sz="1800" dirty="0">
                <a:latin typeface="Times New Roman" panose="02020603050405020304" pitchFamily="18" charset="0"/>
                <a:cs typeface="Times New Roman" panose="02020603050405020304" pitchFamily="18" charset="0"/>
              </a:rPr>
              <a:t>(n2)</a:t>
            </a:r>
          </a:p>
          <a:p>
            <a:pPr lvl="1"/>
            <a:r>
              <a:rPr lang="en-US" sz="1800" dirty="0">
                <a:latin typeface="Times New Roman" panose="02020603050405020304" pitchFamily="18" charset="0"/>
                <a:cs typeface="Times New Roman" panose="02020603050405020304" pitchFamily="18" charset="0"/>
              </a:rPr>
              <a:t>N</a:t>
            </a:r>
            <a:r>
              <a:rPr lang="en-US" sz="1800" baseline="-2500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 = (n * log</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n) / 2</a:t>
            </a:r>
          </a:p>
          <a:p>
            <a:pPr marL="0" indent="0">
              <a:buNone/>
            </a:pPr>
            <a:endParaRPr lang="en-US" sz="2200" dirty="0"/>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C1BF6B0D-9AF8-4F8C-94E4-96511E3C6E65}" type="datetime1">
              <a:rPr lang="en-IN" smtClean="0"/>
              <a:t>07-04-2025</a:t>
            </a:fld>
            <a:endParaRPr lang="en-US" dirty="0"/>
          </a:p>
        </p:txBody>
      </p:sp>
      <p:sp>
        <p:nvSpPr>
          <p:cNvPr id="5" name="Footer Placeholder 4"/>
          <p:cNvSpPr>
            <a:spLocks noGrp="1"/>
          </p:cNvSpPr>
          <p:nvPr>
            <p:ph type="ftr" sz="quarter" idx="11"/>
          </p:nvPr>
        </p:nvSpPr>
        <p:spPr>
          <a:xfrm>
            <a:off x="2002904" y="6356349"/>
            <a:ext cx="45720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Halstead Metrics </a:t>
            </a:r>
            <a:r>
              <a:rPr lang="en-US" dirty="0" err="1"/>
              <a:t>contd</a:t>
            </a:r>
            <a:r>
              <a:rPr lang="en-US"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7623E52E-023D-2BD0-DAAE-9ED38C57EB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8908569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058743"/>
            <a:ext cx="8229600" cy="5428970"/>
          </a:xfrm>
        </p:spPr>
        <p:txBody>
          <a:bodyPr>
            <a:normAutofit fontScale="55000" lnSpcReduction="20000"/>
          </a:bodyPr>
          <a:lstStyle/>
          <a:p>
            <a:r>
              <a:rPr lang="en-US" sz="3600" b="1" dirty="0">
                <a:latin typeface="Times New Roman" panose="02020603050405020304" pitchFamily="18" charset="0"/>
                <a:cs typeface="Times New Roman" panose="02020603050405020304" pitchFamily="18" charset="0"/>
              </a:rPr>
              <a:t>Potential Minimum Volume</a:t>
            </a: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The potential minimum volume V* is defined as the volume of the most short program in which a problem can be coded.</a:t>
            </a:r>
          </a:p>
          <a:p>
            <a:pPr marL="0" indent="0">
              <a:buNone/>
            </a:pPr>
            <a:endParaRPr lang="en-US" sz="3600" dirty="0">
              <a:latin typeface="Times New Roman" panose="02020603050405020304" pitchFamily="18" charset="0"/>
              <a:cs typeface="Times New Roman" panose="02020603050405020304" pitchFamily="18" charset="0"/>
            </a:endParaRPr>
          </a:p>
          <a:p>
            <a:pPr marL="0" indent="0" algn="ctr">
              <a:buNone/>
            </a:pPr>
            <a:r>
              <a:rPr lang="en-US" sz="3600" dirty="0">
                <a:latin typeface="Times New Roman" panose="02020603050405020304" pitchFamily="18" charset="0"/>
                <a:cs typeface="Times New Roman" panose="02020603050405020304" pitchFamily="18" charset="0"/>
              </a:rPr>
              <a:t>V* = (2 + n2*) * log</a:t>
            </a:r>
            <a:r>
              <a:rPr lang="en-US" sz="3600" baseline="-25000" dirty="0">
                <a:latin typeface="Times New Roman" panose="02020603050405020304" pitchFamily="18" charset="0"/>
                <a:cs typeface="Times New Roman" panose="02020603050405020304" pitchFamily="18" charset="0"/>
              </a:rPr>
              <a:t>2</a:t>
            </a:r>
            <a:r>
              <a:rPr lang="en-US" sz="3600" dirty="0">
                <a:latin typeface="Times New Roman" panose="02020603050405020304" pitchFamily="18" charset="0"/>
                <a:cs typeface="Times New Roman" panose="02020603050405020304" pitchFamily="18" charset="0"/>
              </a:rPr>
              <a:t> (2 + n2*)</a:t>
            </a:r>
          </a:p>
          <a:p>
            <a:pPr marL="0" indent="0" algn="ctr">
              <a:buNone/>
            </a:pPr>
            <a:endParaRPr lang="en-US" sz="3600" dirty="0">
              <a:latin typeface="Times New Roman" panose="02020603050405020304" pitchFamily="18" charset="0"/>
              <a:cs typeface="Times New Roman" panose="02020603050405020304" pitchFamily="18" charset="0"/>
            </a:endParaRPr>
          </a:p>
          <a:p>
            <a:pPr marL="0" indent="0" algn="ctr">
              <a:buNone/>
            </a:pPr>
            <a:r>
              <a:rPr lang="en-US" sz="3600" dirty="0">
                <a:latin typeface="Times New Roman" panose="02020603050405020304" pitchFamily="18" charset="0"/>
                <a:cs typeface="Times New Roman" panose="02020603050405020304" pitchFamily="18" charset="0"/>
              </a:rPr>
              <a:t>Here, n2* is the count of unique input and output parameters</a:t>
            </a:r>
          </a:p>
          <a:p>
            <a:pPr marL="0" indent="0" algn="ctr">
              <a:buNone/>
            </a:pPr>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Size of Vocabulary (n)</a:t>
            </a: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The size of the vocabulary of a program, which consists of the number of unique tokens used to build a program, is defined as:</a:t>
            </a:r>
          </a:p>
          <a:p>
            <a:pPr marL="0" indent="0">
              <a:buNone/>
            </a:pPr>
            <a:endParaRPr lang="en-US" sz="3600" dirty="0">
              <a:latin typeface="Times New Roman" panose="02020603050405020304" pitchFamily="18" charset="0"/>
              <a:cs typeface="Times New Roman" panose="02020603050405020304" pitchFamily="18" charset="0"/>
            </a:endParaRPr>
          </a:p>
          <a:p>
            <a:pPr marL="0" indent="0" algn="ctr">
              <a:buNone/>
            </a:pPr>
            <a:r>
              <a:rPr lang="en-US" sz="3600" dirty="0">
                <a:latin typeface="Times New Roman" panose="02020603050405020304" pitchFamily="18" charset="0"/>
                <a:cs typeface="Times New Roman" panose="02020603050405020304" pitchFamily="18" charset="0"/>
              </a:rPr>
              <a:t>n=n1+n2</a:t>
            </a:r>
          </a:p>
          <a:p>
            <a:pPr marL="0" indent="0">
              <a:buNone/>
            </a:pPr>
            <a:r>
              <a:rPr lang="en-US" sz="3600" dirty="0">
                <a:latin typeface="Times New Roman" panose="02020603050405020304" pitchFamily="18" charset="0"/>
                <a:cs typeface="Times New Roman" panose="02020603050405020304" pitchFamily="18" charset="0"/>
              </a:rPr>
              <a:t>where</a:t>
            </a:r>
          </a:p>
          <a:p>
            <a:pPr marL="0" indent="0">
              <a:buNone/>
            </a:pPr>
            <a:r>
              <a:rPr lang="en-US" sz="3600" dirty="0">
                <a:latin typeface="Times New Roman" panose="02020603050405020304" pitchFamily="18" charset="0"/>
                <a:cs typeface="Times New Roman" panose="02020603050405020304" pitchFamily="18" charset="0"/>
              </a:rPr>
              <a:t>n=vocabulary of a program</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n1=number of unique operators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n2=number of unique operands</a:t>
            </a:r>
          </a:p>
          <a:p>
            <a:pPr marL="0" indent="0">
              <a:buNone/>
            </a:pPr>
            <a:endParaRPr lang="en-US" sz="2200" dirty="0"/>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21AD4175-1418-42F1-8240-22491F637C7A}" type="datetime1">
              <a:rPr lang="en-IN" smtClean="0"/>
              <a:t>07-04-2025</a:t>
            </a:fld>
            <a:endParaRPr lang="en-US" dirty="0"/>
          </a:p>
        </p:txBody>
      </p:sp>
      <p:sp>
        <p:nvSpPr>
          <p:cNvPr id="5" name="Footer Placeholder 4"/>
          <p:cNvSpPr>
            <a:spLocks noGrp="1"/>
          </p:cNvSpPr>
          <p:nvPr>
            <p:ph type="ftr" sz="quarter" idx="11"/>
          </p:nvPr>
        </p:nvSpPr>
        <p:spPr>
          <a:xfrm>
            <a:off x="2002904" y="6356349"/>
            <a:ext cx="45720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Halstead Metrics </a:t>
            </a:r>
            <a:r>
              <a:rPr lang="en-US" dirty="0" err="1"/>
              <a:t>contd</a:t>
            </a:r>
            <a:r>
              <a:rPr lang="en-US" dirty="0"/>
              <a:t>…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4"/>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F12D7362-11DF-A17A-D066-E715278CC5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1538664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058743"/>
            <a:ext cx="8229600" cy="5428970"/>
          </a:xfrm>
        </p:spPr>
        <p:txBody>
          <a:bodyPr>
            <a:normAutofit/>
          </a:bodyPr>
          <a:lstStyle/>
          <a:p>
            <a:r>
              <a:rPr lang="en-US" sz="2600" dirty="0" err="1">
                <a:latin typeface="Times New Roman" panose="02020603050405020304" pitchFamily="18" charset="0"/>
                <a:cs typeface="Times New Roman" panose="02020603050405020304" pitchFamily="18" charset="0"/>
              </a:rPr>
              <a:t>Cyclomatic</a:t>
            </a:r>
            <a:r>
              <a:rPr lang="en-US" sz="2600" dirty="0">
                <a:latin typeface="Times New Roman" panose="02020603050405020304" pitchFamily="18" charset="0"/>
                <a:cs typeface="Times New Roman" panose="02020603050405020304" pitchFamily="18" charset="0"/>
              </a:rPr>
              <a:t> complexity is software metric (measurement). It was developed by Thomas J. McCabe, in 1976 and is used to indicate the complexity of a program.</a:t>
            </a:r>
          </a:p>
          <a:p>
            <a:r>
              <a:rPr lang="en-US" sz="2600" dirty="0" err="1">
                <a:latin typeface="Times New Roman" panose="02020603050405020304" pitchFamily="18" charset="0"/>
                <a:cs typeface="Times New Roman" panose="02020603050405020304" pitchFamily="18" charset="0"/>
              </a:rPr>
              <a:t>Cyclomatic</a:t>
            </a:r>
            <a:r>
              <a:rPr lang="en-US" sz="2600" dirty="0">
                <a:latin typeface="Times New Roman" panose="02020603050405020304" pitchFamily="18" charset="0"/>
                <a:cs typeface="Times New Roman" panose="02020603050405020304" pitchFamily="18" charset="0"/>
              </a:rPr>
              <a:t> complexity is a software metric used to measure the complexity of a program. These metric, measures independent paths through program source code.</a:t>
            </a:r>
          </a:p>
          <a:p>
            <a:r>
              <a:rPr lang="en-US" sz="2600" dirty="0">
                <a:latin typeface="Times New Roman" panose="02020603050405020304" pitchFamily="18" charset="0"/>
                <a:cs typeface="Times New Roman" panose="02020603050405020304" pitchFamily="18" charset="0"/>
              </a:rPr>
              <a:t>Independent path is defined as a path that has at least one edge which has not been traversed before in any other paths. </a:t>
            </a:r>
          </a:p>
          <a:p>
            <a:r>
              <a:rPr lang="en-US" sz="2600" dirty="0" err="1">
                <a:latin typeface="Times New Roman" panose="02020603050405020304" pitchFamily="18" charset="0"/>
                <a:cs typeface="Times New Roman" panose="02020603050405020304" pitchFamily="18" charset="0"/>
              </a:rPr>
              <a:t>Cyclomatic</a:t>
            </a:r>
            <a:r>
              <a:rPr lang="en-US" sz="2600" dirty="0">
                <a:latin typeface="Times New Roman" panose="02020603050405020304" pitchFamily="18" charset="0"/>
                <a:cs typeface="Times New Roman" panose="02020603050405020304" pitchFamily="18" charset="0"/>
              </a:rPr>
              <a:t> complexity can be calculated with respect to functions, modules, methods or classes within a program.</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00109ACD-541B-4179-AFF6-7BF971C8D6E8}" type="datetime1">
              <a:rPr lang="en-IN" smtClean="0"/>
              <a:t>07-04-2025</a:t>
            </a:fld>
            <a:endParaRPr lang="en-US" dirty="0"/>
          </a:p>
        </p:txBody>
      </p:sp>
      <p:sp>
        <p:nvSpPr>
          <p:cNvPr id="5" name="Footer Placeholder 4"/>
          <p:cNvSpPr>
            <a:spLocks noGrp="1"/>
          </p:cNvSpPr>
          <p:nvPr>
            <p:ph type="ftr" sz="quarter" idx="11"/>
          </p:nvPr>
        </p:nvSpPr>
        <p:spPr>
          <a:xfrm>
            <a:off x="2002904" y="6356349"/>
            <a:ext cx="45720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err="1"/>
              <a:t>Cyclomatic</a:t>
            </a:r>
            <a:r>
              <a:rPr lang="en-US" dirty="0"/>
              <a:t> Complexity Measures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4"/>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9590DF44-DD0A-D621-39D0-540B2ADA4D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132578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058743"/>
            <a:ext cx="8229600" cy="5428970"/>
          </a:xfrm>
        </p:spPr>
        <p:txBody>
          <a:bodyPr>
            <a:normAutofit/>
          </a:bodyPr>
          <a:lstStyle/>
          <a:p>
            <a:pPr marL="0" indent="0">
              <a:buNone/>
            </a:pPr>
            <a:r>
              <a:rPr lang="pt-BR" sz="2400" dirty="0">
                <a:latin typeface="Times New Roman" panose="02020603050405020304" pitchFamily="18" charset="0"/>
                <a:cs typeface="Times New Roman" panose="02020603050405020304" pitchFamily="18" charset="0"/>
              </a:rPr>
              <a:t>McCabe’s cyclomatic metric </a:t>
            </a:r>
            <a:r>
              <a:rPr lang="pt-BR" sz="2400" b="1" dirty="0">
                <a:latin typeface="Times New Roman" panose="02020603050405020304" pitchFamily="18" charset="0"/>
                <a:cs typeface="Times New Roman" panose="02020603050405020304" pitchFamily="18" charset="0"/>
              </a:rPr>
              <a:t>V(G) = e – n + 2P</a:t>
            </a:r>
            <a:r>
              <a:rPr lang="pt-BR" sz="2400" dirty="0">
                <a:latin typeface="Times New Roman" panose="02020603050405020304" pitchFamily="18" charset="0"/>
                <a:cs typeface="Times New Roman" panose="02020603050405020304" pitchFamily="18" charset="0"/>
              </a:rPr>
              <a:t>.</a:t>
            </a:r>
          </a:p>
          <a:p>
            <a:pPr marL="0" indent="0">
              <a:buNone/>
            </a:pPr>
            <a:r>
              <a:rPr lang="pt-BR" sz="2400" dirty="0">
                <a:latin typeface="Times New Roman" panose="02020603050405020304" pitchFamily="18" charset="0"/>
                <a:cs typeface="Times New Roman" panose="02020603050405020304" pitchFamily="18" charset="0"/>
              </a:rPr>
              <a:t>Where, e – number of flow graph edges</a:t>
            </a:r>
          </a:p>
          <a:p>
            <a:pPr marL="0" indent="0">
              <a:buNone/>
            </a:pPr>
            <a:r>
              <a:rPr lang="pt-BR" sz="2400" dirty="0">
                <a:latin typeface="Times New Roman" panose="02020603050405020304" pitchFamily="18" charset="0"/>
                <a:cs typeface="Times New Roman" panose="02020603050405020304" pitchFamily="18" charset="0"/>
              </a:rPr>
              <a:t>	 n – number of flow graph nodes</a:t>
            </a:r>
          </a:p>
          <a:p>
            <a:pPr marL="0" indent="0">
              <a:buNone/>
            </a:pPr>
            <a:endParaRPr lang="pt-BR" sz="24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lgn="ctr">
              <a:buNone/>
            </a:pPr>
            <a:r>
              <a:rPr lang="en-US" sz="2200" b="1" dirty="0">
                <a:solidFill>
                  <a:schemeClr val="tx2"/>
                </a:solidFill>
                <a:latin typeface="Times New Roman" panose="02020603050405020304" pitchFamily="18" charset="0"/>
                <a:cs typeface="Times New Roman" panose="02020603050405020304" pitchFamily="18" charset="0"/>
              </a:rPr>
              <a:t>Flow Graph</a:t>
            </a:r>
          </a:p>
        </p:txBody>
      </p:sp>
      <p:sp>
        <p:nvSpPr>
          <p:cNvPr id="4" name="Date Placeholder 3"/>
          <p:cNvSpPr>
            <a:spLocks noGrp="1"/>
          </p:cNvSpPr>
          <p:nvPr>
            <p:ph type="dt" sz="half" idx="10"/>
          </p:nvPr>
        </p:nvSpPr>
        <p:spPr/>
        <p:txBody>
          <a:bodyPr/>
          <a:lstStyle/>
          <a:p>
            <a:fld id="{95D224EB-AF51-4DE2-B8A9-04AE3869DF94}" type="datetime1">
              <a:rPr lang="en-IN" smtClean="0"/>
              <a:t>07-04-2025</a:t>
            </a:fld>
            <a:endParaRPr lang="en-US" dirty="0"/>
          </a:p>
        </p:txBody>
      </p:sp>
      <p:sp>
        <p:nvSpPr>
          <p:cNvPr id="5" name="Footer Placeholder 4"/>
          <p:cNvSpPr>
            <a:spLocks noGrp="1"/>
          </p:cNvSpPr>
          <p:nvPr>
            <p:ph type="ftr" sz="quarter" idx="11"/>
          </p:nvPr>
        </p:nvSpPr>
        <p:spPr>
          <a:xfrm>
            <a:off x="2002904" y="6356349"/>
            <a:ext cx="45720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err="1"/>
              <a:t>Cyclomatic</a:t>
            </a:r>
            <a:r>
              <a:rPr lang="en-US" dirty="0"/>
              <a:t> Complexity Measures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4"/>
          <a:stretch>
            <a:fillRect/>
          </a:stretch>
        </p:blipFill>
        <p:spPr>
          <a:xfrm>
            <a:off x="0" y="0"/>
            <a:ext cx="1581150" cy="847725"/>
          </a:xfrm>
          <a:prstGeom prst="rect">
            <a:avLst/>
          </a:prstGeom>
        </p:spPr>
      </p:pic>
      <p:pic>
        <p:nvPicPr>
          <p:cNvPr id="2" name="Picture 1"/>
          <p:cNvPicPr>
            <a:picLocks noChangeAspect="1"/>
          </p:cNvPicPr>
          <p:nvPr/>
        </p:nvPicPr>
        <p:blipFill>
          <a:blip r:embed="rId5"/>
          <a:stretch>
            <a:fillRect/>
          </a:stretch>
        </p:blipFill>
        <p:spPr>
          <a:xfrm>
            <a:off x="2911946" y="2492896"/>
            <a:ext cx="3668638" cy="3115983"/>
          </a:xfrm>
          <a:prstGeom prst="rect">
            <a:avLst/>
          </a:prstGeom>
        </p:spPr>
      </p:pic>
      <p:pic>
        <p:nvPicPr>
          <p:cNvPr id="3" name="Picture 2" descr="A black and red logo&#10;&#10;Description automatically generated">
            <a:extLst>
              <a:ext uri="{FF2B5EF4-FFF2-40B4-BE49-F238E27FC236}">
                <a16:creationId xmlns:a16="http://schemas.microsoft.com/office/drawing/2014/main" id="{4457EB10-6AB9-7D9F-0E5A-4402978FF69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568816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0CBCF-53B6-4ABF-8D2D-42346CAFEE24}" type="datetime1">
              <a:rPr lang="en-IN" smtClean="0"/>
              <a:t>07-04-2025</a:t>
            </a:fld>
            <a:endParaRPr lang="en-US" dirty="0"/>
          </a:p>
        </p:txBody>
      </p:sp>
      <p:sp>
        <p:nvSpPr>
          <p:cNvPr id="5" name="Footer Placeholder 4"/>
          <p:cNvSpPr>
            <a:spLocks noGrp="1"/>
          </p:cNvSpPr>
          <p:nvPr>
            <p:ph type="ftr" sz="quarter" idx="11"/>
          </p:nvPr>
        </p:nvSpPr>
        <p:spPr>
          <a:xfrm>
            <a:off x="2590800" y="6356350"/>
            <a:ext cx="4616152"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A87259C-A7BA-4E2F-AD15-1FC8623258DF}" type="slidenum">
              <a:rPr lang="en-US" smtClean="0"/>
              <a:pPr/>
              <a:t>6</a:t>
            </a:fld>
            <a:endParaRPr lang="en-US" dirty="0"/>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a:t>
            </a:r>
          </a:p>
        </p:txBody>
      </p:sp>
      <p:graphicFrame>
        <p:nvGraphicFramePr>
          <p:cNvPr id="9" name="Table 13">
            <a:extLst>
              <a:ext uri="{FF2B5EF4-FFF2-40B4-BE49-F238E27FC236}">
                <a16:creationId xmlns:a16="http://schemas.microsoft.com/office/drawing/2014/main" id="{914CAECF-3A53-DD65-FD77-DAAD5D546612}"/>
              </a:ext>
            </a:extLst>
          </p:cNvPr>
          <p:cNvGraphicFramePr>
            <a:graphicFrameLocks noGrp="1"/>
          </p:cNvGraphicFramePr>
          <p:nvPr>
            <p:extLst>
              <p:ext uri="{D42A27DB-BD31-4B8C-83A1-F6EECF244321}">
                <p14:modId xmlns:p14="http://schemas.microsoft.com/office/powerpoint/2010/main" val="703344900"/>
              </p:ext>
            </p:extLst>
          </p:nvPr>
        </p:nvGraphicFramePr>
        <p:xfrm>
          <a:off x="457201" y="980728"/>
          <a:ext cx="8250306" cy="3840480"/>
        </p:xfrm>
        <a:graphic>
          <a:graphicData uri="http://schemas.openxmlformats.org/drawingml/2006/table">
            <a:tbl>
              <a:tblPr firstRow="1" bandRow="1">
                <a:tableStyleId>{5C22544A-7EE6-4342-B048-85BDC9FD1C3A}</a:tableStyleId>
              </a:tblPr>
              <a:tblGrid>
                <a:gridCol w="1480315">
                  <a:extLst>
                    <a:ext uri="{9D8B030D-6E8A-4147-A177-3AD203B41FA5}">
                      <a16:colId xmlns:a16="http://schemas.microsoft.com/office/drawing/2014/main" val="3015568975"/>
                    </a:ext>
                  </a:extLst>
                </a:gridCol>
                <a:gridCol w="5350562">
                  <a:extLst>
                    <a:ext uri="{9D8B030D-6E8A-4147-A177-3AD203B41FA5}">
                      <a16:colId xmlns:a16="http://schemas.microsoft.com/office/drawing/2014/main" val="2632003106"/>
                    </a:ext>
                  </a:extLst>
                </a:gridCol>
                <a:gridCol w="1419429">
                  <a:extLst>
                    <a:ext uri="{9D8B030D-6E8A-4147-A177-3AD203B41FA5}">
                      <a16:colId xmlns:a16="http://schemas.microsoft.com/office/drawing/2014/main" val="4191324665"/>
                    </a:ext>
                  </a:extLst>
                </a:gridCol>
              </a:tblGrid>
              <a:tr h="485749">
                <a:tc>
                  <a:txBody>
                    <a:bodyPr/>
                    <a:lstStyle/>
                    <a:p>
                      <a:pPr algn="just"/>
                      <a:r>
                        <a:rPr lang="en-US" sz="2000" b="1" i="0" u="none" strike="noStrike" kern="1200" baseline="0" dirty="0">
                          <a:solidFill>
                            <a:schemeClr val="dk1"/>
                          </a:solidFill>
                          <a:latin typeface="Times New Roman" panose="02020603050405020304" pitchFamily="18" charset="0"/>
                          <a:ea typeface="+mn-ea"/>
                          <a:cs typeface="Times New Roman" panose="02020603050405020304" pitchFamily="18" charset="0"/>
                        </a:rPr>
                        <a:t>UNIT-V</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just"/>
                      <a:r>
                        <a:rPr lang="en-IN" sz="2000" dirty="0">
                          <a:solidFill>
                            <a:schemeClr val="tx1"/>
                          </a:solidFill>
                          <a:latin typeface="Times New Roman" panose="02020603050405020304" pitchFamily="18" charset="0"/>
                          <a:cs typeface="Times New Roman" panose="02020603050405020304" pitchFamily="18" charset="0"/>
                        </a:rPr>
                        <a:t>Project Maintenance And Management Concepts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8 Hours</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01612528"/>
                  </a:ext>
                </a:extLst>
              </a:tr>
              <a:tr h="2834640">
                <a:tc gridSpan="3">
                  <a:txBody>
                    <a:bodyPr/>
                    <a:lstStyle/>
                    <a:p>
                      <a:pPr algn="just"/>
                      <a:r>
                        <a:rPr lang="en-US" sz="2000" dirty="0">
                          <a:latin typeface="Times New Roman" panose="02020603050405020304" pitchFamily="18" charset="0"/>
                          <a:cs typeface="Times New Roman" panose="02020603050405020304" pitchFamily="18" charset="0"/>
                        </a:rPr>
                        <a:t>Project management concepts, Planning the software project, Estimation: Software Measurement and Metrics, Various Size Oriented Measures-LOC based, FP based, </a:t>
                      </a:r>
                      <a:r>
                        <a:rPr lang="en-US" sz="2000" dirty="0" err="1">
                          <a:latin typeface="Times New Roman" panose="02020603050405020304" pitchFamily="18" charset="0"/>
                          <a:cs typeface="Times New Roman" panose="02020603050405020304" pitchFamily="18" charset="0"/>
                        </a:rPr>
                        <a:t>Halestead’s</a:t>
                      </a:r>
                      <a:r>
                        <a:rPr lang="en-US" sz="2000" dirty="0">
                          <a:latin typeface="Times New Roman" panose="02020603050405020304" pitchFamily="18" charset="0"/>
                          <a:cs typeface="Times New Roman" panose="02020603050405020304" pitchFamily="18" charset="0"/>
                        </a:rPr>
                        <a:t> Software Science, </a:t>
                      </a:r>
                      <a:r>
                        <a:rPr lang="en-US" sz="2000" dirty="0" err="1">
                          <a:latin typeface="Times New Roman" panose="02020603050405020304" pitchFamily="18" charset="0"/>
                          <a:cs typeface="Times New Roman" panose="02020603050405020304" pitchFamily="18" charset="0"/>
                        </a:rPr>
                        <a:t>Cyclomatic</a:t>
                      </a:r>
                      <a:r>
                        <a:rPr lang="en-US" sz="2000" dirty="0">
                          <a:latin typeface="Times New Roman" panose="02020603050405020304" pitchFamily="18" charset="0"/>
                          <a:cs typeface="Times New Roman" panose="02020603050405020304" pitchFamily="18" charset="0"/>
                        </a:rPr>
                        <a:t> Complexity Measures: Control Flow Graphs, Use-case based, empirical estimation COCOMO- A Heuristic estimation techniques, staffing level estimation, team structures, risk analysis and management. Configuration Management, Software reengineering: reverse engineering, restructuring: forward engineering, Clean Room software engineering. Case Tools, Software Maintenance: Preventive, Corrective and Perfective Maintenance, Cost of Maintenance, Need of Maintenance. </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hMerge="1">
                  <a:txBody>
                    <a:bodyPr/>
                    <a:lstStyle/>
                    <a:p>
                      <a:endParaRPr lang="en-IN"/>
                    </a:p>
                  </a:txBody>
                  <a:tcPr/>
                </a:tc>
                <a:tc hMerge="1">
                  <a:txBody>
                    <a:bodyPr/>
                    <a:lstStyle/>
                    <a:p>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3858826"/>
                  </a:ext>
                </a:extLst>
              </a:tr>
            </a:tbl>
          </a:graphicData>
        </a:graphic>
      </p:graphicFrame>
    </p:spTree>
    <p:extLst>
      <p:ext uri="{BB962C8B-B14F-4D97-AF65-F5344CB8AC3E}">
        <p14:creationId xmlns:p14="http://schemas.microsoft.com/office/powerpoint/2010/main" val="39900936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058743"/>
            <a:ext cx="8229600" cy="5428970"/>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The value of </a:t>
            </a:r>
            <a:r>
              <a:rPr lang="en-US" sz="2200" dirty="0" err="1">
                <a:latin typeface="Times New Roman" panose="02020603050405020304" pitchFamily="18" charset="0"/>
                <a:cs typeface="Times New Roman" panose="02020603050405020304" pitchFamily="18" charset="0"/>
              </a:rPr>
              <a:t>cyclomatic</a:t>
            </a:r>
            <a:r>
              <a:rPr lang="en-US" sz="2200" dirty="0">
                <a:latin typeface="Times New Roman" panose="02020603050405020304" pitchFamily="18" charset="0"/>
                <a:cs typeface="Times New Roman" panose="02020603050405020304" pitchFamily="18" charset="0"/>
              </a:rPr>
              <a:t> complexity can be calculated as : </a:t>
            </a:r>
          </a:p>
          <a:p>
            <a:pPr marL="0" indent="0" algn="ctr">
              <a:buNone/>
            </a:pPr>
            <a:r>
              <a:rPr lang="en-US" sz="2200" dirty="0">
                <a:latin typeface="Times New Roman" panose="02020603050405020304" pitchFamily="18" charset="0"/>
                <a:cs typeface="Times New Roman" panose="02020603050405020304" pitchFamily="18" charset="0"/>
              </a:rPr>
              <a:t>V(G) = 9 – 6 + 2 = 5 </a:t>
            </a:r>
          </a:p>
          <a:p>
            <a:pPr marL="0" indent="0">
              <a:buNone/>
            </a:pPr>
            <a:r>
              <a:rPr lang="en-US" sz="2200" dirty="0">
                <a:latin typeface="Times New Roman" panose="02020603050405020304" pitchFamily="18" charset="0"/>
                <a:cs typeface="Times New Roman" panose="02020603050405020304" pitchFamily="18" charset="0"/>
              </a:rPr>
              <a:t>Here e = 9, n = 6 and P =1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There will be five independent paths for the flow graph.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Path 1 : a c f </a:t>
            </a:r>
          </a:p>
          <a:p>
            <a:pPr marL="0" indent="0">
              <a:buNone/>
            </a:pPr>
            <a:r>
              <a:rPr lang="en-US" sz="2200" dirty="0">
                <a:latin typeface="Times New Roman" panose="02020603050405020304" pitchFamily="18" charset="0"/>
                <a:cs typeface="Times New Roman" panose="02020603050405020304" pitchFamily="18" charset="0"/>
              </a:rPr>
              <a:t>Path 2 : a b e f </a:t>
            </a:r>
          </a:p>
          <a:p>
            <a:pPr marL="0" indent="0">
              <a:buNone/>
            </a:pPr>
            <a:r>
              <a:rPr lang="en-US" sz="2200" dirty="0">
                <a:latin typeface="Times New Roman" panose="02020603050405020304" pitchFamily="18" charset="0"/>
                <a:cs typeface="Times New Roman" panose="02020603050405020304" pitchFamily="18" charset="0"/>
              </a:rPr>
              <a:t>Path 3 : a d c f </a:t>
            </a:r>
          </a:p>
          <a:p>
            <a:pPr marL="0" indent="0">
              <a:buNone/>
            </a:pPr>
            <a:r>
              <a:rPr lang="en-US" sz="2200" dirty="0">
                <a:latin typeface="Times New Roman" panose="02020603050405020304" pitchFamily="18" charset="0"/>
                <a:cs typeface="Times New Roman" panose="02020603050405020304" pitchFamily="18" charset="0"/>
              </a:rPr>
              <a:t>Path 4 : a b e a c f or a b e a b e f </a:t>
            </a:r>
          </a:p>
          <a:p>
            <a:pPr marL="0" indent="0">
              <a:buNone/>
            </a:pPr>
            <a:r>
              <a:rPr lang="en-US" sz="2200" dirty="0">
                <a:latin typeface="Times New Roman" panose="02020603050405020304" pitchFamily="18" charset="0"/>
                <a:cs typeface="Times New Roman" panose="02020603050405020304" pitchFamily="18" charset="0"/>
              </a:rPr>
              <a:t>Path 5 : a b e b e f </a:t>
            </a:r>
            <a:endParaRPr lang="en-US" sz="2200" b="1" dirty="0">
              <a:solidFill>
                <a:schemeClr val="tx2"/>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9FDD413-F5EE-4677-A3FF-CE159C78EF91}" type="datetime1">
              <a:rPr lang="en-IN" smtClean="0"/>
              <a:t>07-04-2025</a:t>
            </a:fld>
            <a:endParaRPr lang="en-US" dirty="0"/>
          </a:p>
        </p:txBody>
      </p:sp>
      <p:sp>
        <p:nvSpPr>
          <p:cNvPr id="5" name="Footer Placeholder 4"/>
          <p:cNvSpPr>
            <a:spLocks noGrp="1"/>
          </p:cNvSpPr>
          <p:nvPr>
            <p:ph type="ftr" sz="quarter" idx="11"/>
          </p:nvPr>
        </p:nvSpPr>
        <p:spPr>
          <a:xfrm>
            <a:off x="2002904" y="6356349"/>
            <a:ext cx="45720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err="1"/>
              <a:t>Cyclomatic</a:t>
            </a:r>
            <a:r>
              <a:rPr lang="en-US" dirty="0"/>
              <a:t> Complexity Measures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4"/>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F11F9C0C-9FC4-00D2-B012-4597235113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40328362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058743"/>
            <a:ext cx="8229600" cy="542897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Several properties of </a:t>
            </a:r>
            <a:r>
              <a:rPr lang="en-US" sz="2200" b="1" dirty="0" err="1">
                <a:latin typeface="Times New Roman" panose="02020603050405020304" pitchFamily="18" charset="0"/>
                <a:cs typeface="Times New Roman" panose="02020603050405020304" pitchFamily="18" charset="0"/>
              </a:rPr>
              <a:t>cyclomatic</a:t>
            </a:r>
            <a:r>
              <a:rPr lang="en-US" sz="2200" b="1" dirty="0">
                <a:latin typeface="Times New Roman" panose="02020603050405020304" pitchFamily="18" charset="0"/>
                <a:cs typeface="Times New Roman" panose="02020603050405020304" pitchFamily="18" charset="0"/>
              </a:rPr>
              <a:t> complexity are stated below: </a:t>
            </a:r>
          </a:p>
          <a:p>
            <a:pPr marL="0" indent="0">
              <a:buNone/>
            </a:pPr>
            <a:endParaRPr lang="en-US" sz="2200" b="1" dirty="0">
              <a:latin typeface="Times New Roman" panose="02020603050405020304" pitchFamily="18" charset="0"/>
              <a:cs typeface="Times New Roman" panose="02020603050405020304" pitchFamily="18" charset="0"/>
            </a:endParaRPr>
          </a:p>
          <a:p>
            <a:pPr marL="457200" indent="-457200">
              <a:buAutoNum type="arabicPeriod"/>
            </a:pPr>
            <a:r>
              <a:rPr lang="en-US" sz="2200" dirty="0">
                <a:latin typeface="Times New Roman" panose="02020603050405020304" pitchFamily="18" charset="0"/>
                <a:cs typeface="Times New Roman" panose="02020603050405020304" pitchFamily="18" charset="0"/>
              </a:rPr>
              <a:t>V(G) ≥1 </a:t>
            </a:r>
          </a:p>
          <a:p>
            <a:pPr marL="457200" indent="-457200">
              <a:buAutoNum type="arabicPeriod"/>
            </a:pPr>
            <a:r>
              <a:rPr lang="en-US" sz="2200" dirty="0">
                <a:latin typeface="Times New Roman" panose="02020603050405020304" pitchFamily="18" charset="0"/>
                <a:cs typeface="Times New Roman" panose="02020603050405020304" pitchFamily="18" charset="0"/>
              </a:rPr>
              <a:t>V (G) is the maximum number of independent paths in graph G. </a:t>
            </a:r>
          </a:p>
          <a:p>
            <a:pPr marL="457200" indent="-457200">
              <a:buAutoNum type="arabicPeriod"/>
            </a:pPr>
            <a:r>
              <a:rPr lang="en-US" sz="2200" dirty="0">
                <a:latin typeface="Times New Roman" panose="02020603050405020304" pitchFamily="18" charset="0"/>
                <a:cs typeface="Times New Roman" panose="02020603050405020304" pitchFamily="18" charset="0"/>
              </a:rPr>
              <a:t>Inserting &amp; deleting functional statements to G does not affect V(G). </a:t>
            </a:r>
          </a:p>
          <a:p>
            <a:pPr marL="457200" indent="-457200">
              <a:buAutoNum type="arabicPeriod"/>
            </a:pPr>
            <a:r>
              <a:rPr lang="en-US" sz="2200" dirty="0">
                <a:latin typeface="Times New Roman" panose="02020603050405020304" pitchFamily="18" charset="0"/>
                <a:cs typeface="Times New Roman" panose="02020603050405020304" pitchFamily="18" charset="0"/>
              </a:rPr>
              <a:t>G has only one path if and only if V(G)=1. </a:t>
            </a:r>
          </a:p>
          <a:p>
            <a:pPr marL="457200" indent="-457200">
              <a:buAutoNum type="arabicPeriod"/>
            </a:pPr>
            <a:r>
              <a:rPr lang="en-US" sz="2200" dirty="0">
                <a:latin typeface="Times New Roman" panose="02020603050405020304" pitchFamily="18" charset="0"/>
                <a:cs typeface="Times New Roman" panose="02020603050405020304" pitchFamily="18" charset="0"/>
              </a:rPr>
              <a:t>Inserting a new row in G increases V(G) by unity. </a:t>
            </a:r>
          </a:p>
          <a:p>
            <a:pPr marL="457200" indent="-457200">
              <a:buAutoNum type="arabicPeriod"/>
            </a:pPr>
            <a:r>
              <a:rPr lang="en-US" sz="2200" dirty="0">
                <a:latin typeface="Times New Roman" panose="02020603050405020304" pitchFamily="18" charset="0"/>
                <a:cs typeface="Times New Roman" panose="02020603050405020304" pitchFamily="18" charset="0"/>
              </a:rPr>
              <a:t>V(G) depends only on the decision structure of G.</a:t>
            </a:r>
            <a:endParaRPr lang="en-US" sz="2200" b="1" dirty="0">
              <a:solidFill>
                <a:schemeClr val="tx2"/>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02B1779-3C55-4E25-9E73-EB671D4C5DBA}" type="datetime1">
              <a:rPr lang="en-IN" smtClean="0"/>
              <a:t>07-04-2025</a:t>
            </a:fld>
            <a:endParaRPr lang="en-US" dirty="0"/>
          </a:p>
        </p:txBody>
      </p:sp>
      <p:sp>
        <p:nvSpPr>
          <p:cNvPr id="5" name="Footer Placeholder 4"/>
          <p:cNvSpPr>
            <a:spLocks noGrp="1"/>
          </p:cNvSpPr>
          <p:nvPr>
            <p:ph type="ftr" sz="quarter" idx="11"/>
          </p:nvPr>
        </p:nvSpPr>
        <p:spPr>
          <a:xfrm>
            <a:off x="2002904" y="6356349"/>
            <a:ext cx="45720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Properties of </a:t>
            </a:r>
            <a:r>
              <a:rPr lang="en-US" dirty="0" err="1"/>
              <a:t>Cyclomatic</a:t>
            </a:r>
            <a:r>
              <a:rPr lang="en-US" dirty="0"/>
              <a:t> Complexity</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4"/>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D48F6F6A-58F4-9142-B1E2-293722D565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682956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E26D-7D20-4C7A-98D7-A1E9FF2DEB5D}"/>
              </a:ext>
            </a:extLst>
          </p:cNvPr>
          <p:cNvSpPr>
            <a:spLocks noGrp="1"/>
          </p:cNvSpPr>
          <p:nvPr>
            <p:ph type="title"/>
          </p:nvPr>
        </p:nvSpPr>
        <p:spPr>
          <a:xfrm>
            <a:off x="1524000" y="-13688"/>
            <a:ext cx="7620000" cy="745525"/>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br>
              <a:rPr lang="en-IN" sz="2800" dirty="0">
                <a:solidFill>
                  <a:schemeClr val="dk1"/>
                </a:solidFill>
                <a:latin typeface="+mn-lt"/>
                <a:ea typeface="+mn-ea"/>
                <a:cs typeface="+mn-cs"/>
              </a:rPr>
            </a:br>
            <a:r>
              <a:rPr lang="en-IN" sz="2800" dirty="0">
                <a:solidFill>
                  <a:schemeClr val="dk1"/>
                </a:solidFill>
                <a:latin typeface="+mn-lt"/>
                <a:ea typeface="+mn-ea"/>
                <a:cs typeface="+mn-cs"/>
              </a:rPr>
              <a:t>Software Project Planning Activities</a:t>
            </a:r>
            <a:br>
              <a:rPr lang="en-IN" sz="2800" dirty="0">
                <a:solidFill>
                  <a:schemeClr val="dk1"/>
                </a:solidFill>
                <a:latin typeface="+mn-lt"/>
                <a:ea typeface="+mn-ea"/>
                <a:cs typeface="+mn-cs"/>
              </a:rPr>
            </a:br>
            <a:endParaRPr lang="en-IN" sz="2800" dirty="0">
              <a:solidFill>
                <a:schemeClr val="dk1"/>
              </a:solidFill>
              <a:latin typeface="+mn-lt"/>
              <a:ea typeface="+mn-ea"/>
              <a:cs typeface="+mn-cs"/>
            </a:endParaRPr>
          </a:p>
        </p:txBody>
      </p:sp>
      <p:sp>
        <p:nvSpPr>
          <p:cNvPr id="3" name="Content Placeholder 2">
            <a:extLst>
              <a:ext uri="{FF2B5EF4-FFF2-40B4-BE49-F238E27FC236}">
                <a16:creationId xmlns:a16="http://schemas.microsoft.com/office/drawing/2014/main" id="{C46E0F41-8373-427F-888B-4B5ABBA2558B}"/>
              </a:ext>
            </a:extLst>
          </p:cNvPr>
          <p:cNvSpPr>
            <a:spLocks noGrp="1"/>
          </p:cNvSpPr>
          <p:nvPr>
            <p:ph idx="1"/>
          </p:nvPr>
        </p:nvSpPr>
        <p:spPr/>
        <p:txBody>
          <a:bodyPr>
            <a:normAutofit fontScale="92500"/>
          </a:bodyPr>
          <a:lstStyle/>
          <a:p>
            <a:pPr marL="400050" lvl="1" indent="0">
              <a:buNone/>
            </a:pPr>
            <a:r>
              <a:rPr lang="en-IN" b="1" dirty="0"/>
              <a:t>1. Identify project scope and objectives</a:t>
            </a:r>
            <a:br>
              <a:rPr lang="en-IN" dirty="0"/>
            </a:br>
            <a:r>
              <a:rPr lang="en-IN" dirty="0"/>
              <a:t> Establish a project authority</a:t>
            </a:r>
            <a:br>
              <a:rPr lang="en-IN" dirty="0"/>
            </a:br>
            <a:r>
              <a:rPr lang="en-IN" dirty="0"/>
              <a:t>© Identify all stakeholders in the project and their interests</a:t>
            </a:r>
            <a:br>
              <a:rPr lang="en-IN" dirty="0"/>
            </a:br>
            <a:r>
              <a:rPr lang="en-IN" dirty="0"/>
              <a:t>© Modify objectives in the light of stakeholders analysis</a:t>
            </a:r>
            <a:br>
              <a:rPr lang="en-IN" dirty="0"/>
            </a:br>
            <a:r>
              <a:rPr lang="en-IN" dirty="0"/>
              <a:t>© Establish methods of communications with all parties.</a:t>
            </a:r>
            <a:br>
              <a:rPr lang="en-IN" dirty="0"/>
            </a:br>
            <a:r>
              <a:rPr lang="en-IN" b="1" dirty="0"/>
              <a:t>2. Identify project infrastructure</a:t>
            </a:r>
            <a:br>
              <a:rPr lang="en-IN" dirty="0"/>
            </a:br>
            <a:r>
              <a:rPr lang="en-IN" dirty="0"/>
              <a:t>© Establish relationship between project and strategic planning</a:t>
            </a:r>
            <a:br>
              <a:rPr lang="en-IN" dirty="0"/>
            </a:br>
            <a:r>
              <a:rPr lang="en-IN" dirty="0"/>
              <a:t>© Identify installation standards and procedures</a:t>
            </a:r>
            <a:br>
              <a:rPr lang="en-IN" dirty="0"/>
            </a:br>
            <a:r>
              <a:rPr lang="en-IN" dirty="0"/>
              <a:t>© Identify project team organization</a:t>
            </a:r>
          </a:p>
        </p:txBody>
      </p:sp>
      <p:sp>
        <p:nvSpPr>
          <p:cNvPr id="4" name="Date Placeholder 3">
            <a:extLst>
              <a:ext uri="{FF2B5EF4-FFF2-40B4-BE49-F238E27FC236}">
                <a16:creationId xmlns:a16="http://schemas.microsoft.com/office/drawing/2014/main" id="{CFF1D383-1E93-4F4E-9842-8CE24C59BC3E}"/>
              </a:ext>
            </a:extLst>
          </p:cNvPr>
          <p:cNvSpPr>
            <a:spLocks noGrp="1"/>
          </p:cNvSpPr>
          <p:nvPr>
            <p:ph type="dt" sz="half" idx="10"/>
          </p:nvPr>
        </p:nvSpPr>
        <p:spPr/>
        <p:txBody>
          <a:bodyPr/>
          <a:lstStyle/>
          <a:p>
            <a:fld id="{53DD618D-9566-4224-AF84-3CA816A2EF27}" type="datetime1">
              <a:rPr lang="en-IN" smtClean="0"/>
              <a:t>07-04-2025</a:t>
            </a:fld>
            <a:endParaRPr lang="en-US" dirty="0"/>
          </a:p>
        </p:txBody>
      </p:sp>
      <p:sp>
        <p:nvSpPr>
          <p:cNvPr id="5" name="Footer Placeholder 4">
            <a:extLst>
              <a:ext uri="{FF2B5EF4-FFF2-40B4-BE49-F238E27FC236}">
                <a16:creationId xmlns:a16="http://schemas.microsoft.com/office/drawing/2014/main" id="{27F1AA28-A1C1-423D-8912-1D0619E362CD}"/>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E9A70445-F245-4B3A-8B87-755E65FE8660}"/>
              </a:ext>
            </a:extLst>
          </p:cNvPr>
          <p:cNvSpPr>
            <a:spLocks noGrp="1"/>
          </p:cNvSpPr>
          <p:nvPr>
            <p:ph type="sldNum" sz="quarter" idx="12"/>
          </p:nvPr>
        </p:nvSpPr>
        <p:spPr/>
        <p:txBody>
          <a:bodyPr/>
          <a:lstStyle/>
          <a:p>
            <a:fld id="{8A87259C-A7BA-4E2F-AD15-1FC8623258DF}" type="slidenum">
              <a:rPr lang="en-US" smtClean="0"/>
              <a:pPr/>
              <a:t>62</a:t>
            </a:fld>
            <a:endParaRPr lang="en-US" dirty="0"/>
          </a:p>
        </p:txBody>
      </p:sp>
    </p:spTree>
    <p:extLst>
      <p:ext uri="{BB962C8B-B14F-4D97-AF65-F5344CB8AC3E}">
        <p14:creationId xmlns:p14="http://schemas.microsoft.com/office/powerpoint/2010/main" val="12883479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2B56-0F48-4974-96F0-B380F9EA3402}"/>
              </a:ext>
            </a:extLst>
          </p:cNvPr>
          <p:cNvSpPr>
            <a:spLocks noGrp="1"/>
          </p:cNvSpPr>
          <p:nvPr>
            <p:ph type="title"/>
          </p:nvPr>
        </p:nvSpPr>
        <p:spPr>
          <a:xfrm>
            <a:off x="1187624" y="0"/>
            <a:ext cx="7956376" cy="54868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solidFill>
                  <a:schemeClr val="dk1"/>
                </a:solidFill>
                <a:latin typeface="+mn-lt"/>
                <a:ea typeface="+mn-ea"/>
                <a:cs typeface="+mn-cs"/>
              </a:rPr>
              <a:t>Software Project Planning Activities</a:t>
            </a:r>
          </a:p>
        </p:txBody>
      </p:sp>
      <p:sp>
        <p:nvSpPr>
          <p:cNvPr id="3" name="Content Placeholder 2">
            <a:extLst>
              <a:ext uri="{FF2B5EF4-FFF2-40B4-BE49-F238E27FC236}">
                <a16:creationId xmlns:a16="http://schemas.microsoft.com/office/drawing/2014/main" id="{C3F167EC-9C21-4B5E-A9D0-CB1C26776F47}"/>
              </a:ext>
            </a:extLst>
          </p:cNvPr>
          <p:cNvSpPr>
            <a:spLocks noGrp="1"/>
          </p:cNvSpPr>
          <p:nvPr>
            <p:ph idx="1"/>
          </p:nvPr>
        </p:nvSpPr>
        <p:spPr>
          <a:xfrm>
            <a:off x="457200" y="980728"/>
            <a:ext cx="8229600" cy="5145435"/>
          </a:xfrm>
        </p:spPr>
        <p:txBody>
          <a:bodyPr>
            <a:normAutofit fontScale="55000" lnSpcReduction="20000"/>
          </a:bodyPr>
          <a:lstStyle/>
          <a:p>
            <a:pPr marL="514350" indent="-514350">
              <a:buFont typeface="+mj-lt"/>
              <a:buAutoNum type="arabicPeriod" startAt="3"/>
            </a:pPr>
            <a:r>
              <a:rPr lang="en-IN" b="1" dirty="0" err="1"/>
              <a:t>Analyze</a:t>
            </a:r>
            <a:r>
              <a:rPr lang="en-IN" b="1" dirty="0"/>
              <a:t> project characteristics</a:t>
            </a:r>
            <a:br>
              <a:rPr lang="en-IN" dirty="0"/>
            </a:br>
            <a:r>
              <a:rPr lang="en-IN" dirty="0"/>
              <a:t>Distinguish the project as either objective or product driven</a:t>
            </a:r>
            <a:br>
              <a:rPr lang="en-IN" dirty="0"/>
            </a:br>
            <a:r>
              <a:rPr lang="en-IN" dirty="0"/>
              <a:t>© Analise other project characteristics,</a:t>
            </a:r>
            <a:br>
              <a:rPr lang="en-IN" dirty="0"/>
            </a:br>
            <a:r>
              <a:rPr lang="en-IN" dirty="0"/>
              <a:t>© Identify high level project risks</a:t>
            </a:r>
            <a:br>
              <a:rPr lang="en-IN" dirty="0"/>
            </a:br>
            <a:r>
              <a:rPr lang="en-IN" dirty="0"/>
              <a:t>© Take into account user requirement concerning implementation</a:t>
            </a:r>
            <a:br>
              <a:rPr lang="en-IN" dirty="0"/>
            </a:br>
            <a:r>
              <a:rPr lang="en-IN" dirty="0"/>
              <a:t>© Select general lifecycle approach</a:t>
            </a:r>
            <a:br>
              <a:rPr lang="en-IN" dirty="0"/>
            </a:br>
            <a:r>
              <a:rPr lang="en-IN" dirty="0"/>
              <a:t>© Review overall resource estimates</a:t>
            </a:r>
          </a:p>
          <a:p>
            <a:pPr marL="514350" indent="-514350">
              <a:buFont typeface="+mj-lt"/>
              <a:buAutoNum type="arabicPeriod" startAt="4"/>
            </a:pPr>
            <a:r>
              <a:rPr lang="en-IN" b="1" dirty="0"/>
              <a:t>Identify project products and activities</a:t>
            </a:r>
            <a:br>
              <a:rPr lang="en-IN" dirty="0"/>
            </a:br>
            <a:r>
              <a:rPr lang="en-IN" dirty="0"/>
              <a:t>© Identify and describe project products</a:t>
            </a:r>
            <a:br>
              <a:rPr lang="en-IN" dirty="0"/>
            </a:br>
            <a:r>
              <a:rPr lang="en-IN" dirty="0"/>
              <a:t>© Document generic product flows</a:t>
            </a:r>
            <a:br>
              <a:rPr lang="en-IN" dirty="0"/>
            </a:br>
            <a:r>
              <a:rPr lang="en-IN" dirty="0"/>
              <a:t>© Recognize product instances</a:t>
            </a:r>
            <a:br>
              <a:rPr lang="en-IN" dirty="0"/>
            </a:br>
            <a:r>
              <a:rPr lang="en-IN" dirty="0"/>
              <a:t>© Produce Ideal activity network</a:t>
            </a:r>
            <a:br>
              <a:rPr lang="en-IN" dirty="0"/>
            </a:br>
            <a:r>
              <a:rPr lang="en-IN" dirty="0"/>
              <a:t>© Modify ideal to take into account need for stages and check</a:t>
            </a:r>
          </a:p>
          <a:p>
            <a:pPr marL="514350" indent="-514350">
              <a:buFont typeface="+mj-lt"/>
              <a:buAutoNum type="arabicPeriod" startAt="5"/>
            </a:pPr>
            <a:r>
              <a:rPr lang="en-IN" dirty="0"/>
              <a:t>Estimate effort for each activity</a:t>
            </a:r>
            <a:br>
              <a:rPr lang="en-IN" dirty="0"/>
            </a:br>
            <a:r>
              <a:rPr lang="en-IN" dirty="0"/>
              <a:t>© Carry out bottom up estimates</a:t>
            </a:r>
            <a:br>
              <a:rPr lang="en-IN" dirty="0"/>
            </a:br>
            <a:r>
              <a:rPr lang="en-IN" dirty="0"/>
              <a:t>© Revise plan to create controllable activities</a:t>
            </a:r>
          </a:p>
          <a:p>
            <a:pPr marL="514350" indent="-514350">
              <a:buFont typeface="+mj-lt"/>
              <a:buAutoNum type="arabicPeriod" startAt="5"/>
            </a:pPr>
            <a:r>
              <a:rPr lang="en-IN" dirty="0"/>
              <a:t>Identify activity risks</a:t>
            </a:r>
          </a:p>
          <a:p>
            <a:pPr lvl="1"/>
            <a:r>
              <a:rPr lang="en-IN" dirty="0"/>
              <a:t>assessed for potential risks, such as technical challenges, resource constraints, or dependencies on other activities.</a:t>
            </a:r>
          </a:p>
          <a:p>
            <a:pPr lvl="1"/>
            <a:r>
              <a:rPr lang="en-IN" dirty="0"/>
              <a:t>project team to develop mitigation strategies</a:t>
            </a:r>
            <a:br>
              <a:rPr lang="en-IN" dirty="0"/>
            </a:br>
            <a:endParaRPr lang="en-IN" dirty="0"/>
          </a:p>
        </p:txBody>
      </p:sp>
      <p:sp>
        <p:nvSpPr>
          <p:cNvPr id="4" name="Date Placeholder 3">
            <a:extLst>
              <a:ext uri="{FF2B5EF4-FFF2-40B4-BE49-F238E27FC236}">
                <a16:creationId xmlns:a16="http://schemas.microsoft.com/office/drawing/2014/main" id="{13534C5F-A2F3-415C-AC83-F093FA2168C1}"/>
              </a:ext>
            </a:extLst>
          </p:cNvPr>
          <p:cNvSpPr>
            <a:spLocks noGrp="1"/>
          </p:cNvSpPr>
          <p:nvPr>
            <p:ph type="dt" sz="half" idx="10"/>
          </p:nvPr>
        </p:nvSpPr>
        <p:spPr/>
        <p:txBody>
          <a:bodyPr/>
          <a:lstStyle/>
          <a:p>
            <a:fld id="{45EE6C3D-6E6B-4428-8F89-F4589CB3804D}" type="datetime1">
              <a:rPr lang="en-IN" smtClean="0"/>
              <a:t>07-04-2025</a:t>
            </a:fld>
            <a:endParaRPr lang="en-US" dirty="0"/>
          </a:p>
        </p:txBody>
      </p:sp>
      <p:sp>
        <p:nvSpPr>
          <p:cNvPr id="5" name="Footer Placeholder 4">
            <a:extLst>
              <a:ext uri="{FF2B5EF4-FFF2-40B4-BE49-F238E27FC236}">
                <a16:creationId xmlns:a16="http://schemas.microsoft.com/office/drawing/2014/main" id="{87DDD145-7AC1-4256-A184-2BA6467CAE90}"/>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1C45B0A5-338B-4387-B8E7-A9F27BEB2CD4}"/>
              </a:ext>
            </a:extLst>
          </p:cNvPr>
          <p:cNvSpPr>
            <a:spLocks noGrp="1"/>
          </p:cNvSpPr>
          <p:nvPr>
            <p:ph type="sldNum" sz="quarter" idx="12"/>
          </p:nvPr>
        </p:nvSpPr>
        <p:spPr/>
        <p:txBody>
          <a:bodyPr/>
          <a:lstStyle/>
          <a:p>
            <a:fld id="{8A87259C-A7BA-4E2F-AD15-1FC8623258DF}" type="slidenum">
              <a:rPr lang="en-US" smtClean="0"/>
              <a:pPr/>
              <a:t>63</a:t>
            </a:fld>
            <a:endParaRPr lang="en-US" dirty="0"/>
          </a:p>
        </p:txBody>
      </p:sp>
    </p:spTree>
    <p:extLst>
      <p:ext uri="{BB962C8B-B14F-4D97-AF65-F5344CB8AC3E}">
        <p14:creationId xmlns:p14="http://schemas.microsoft.com/office/powerpoint/2010/main" val="26175919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B4FE-A820-4BE5-8D5D-3C138150760B}"/>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B0C45942-822F-41F9-865A-7C6AD558782A}"/>
              </a:ext>
            </a:extLst>
          </p:cNvPr>
          <p:cNvSpPr>
            <a:spLocks noGrp="1"/>
          </p:cNvSpPr>
          <p:nvPr>
            <p:ph idx="1"/>
          </p:nvPr>
        </p:nvSpPr>
        <p:spPr>
          <a:xfrm>
            <a:off x="457200" y="332656"/>
            <a:ext cx="8229600" cy="5793507"/>
          </a:xfrm>
        </p:spPr>
        <p:txBody>
          <a:bodyPr>
            <a:normAutofit fontScale="77500" lnSpcReduction="20000"/>
          </a:bodyPr>
          <a:lstStyle/>
          <a:p>
            <a:pPr marL="514350" indent="-514350">
              <a:buFont typeface="+mj-lt"/>
              <a:buAutoNum type="arabicPeriod" startAt="5"/>
            </a:pPr>
            <a:endParaRPr lang="en-IN" dirty="0"/>
          </a:p>
          <a:p>
            <a:pPr marL="514350" indent="-514350">
              <a:buFont typeface="+mj-lt"/>
              <a:buAutoNum type="arabicPeriod" startAt="5"/>
            </a:pPr>
            <a:r>
              <a:rPr lang="en-IN" dirty="0"/>
              <a:t>Allocate resource </a:t>
            </a:r>
          </a:p>
          <a:p>
            <a:pPr lvl="1"/>
            <a:r>
              <a:rPr lang="en-IN" dirty="0"/>
              <a:t>resources such as manpower, equipment, and budget need to be allocated accordingly.</a:t>
            </a:r>
          </a:p>
          <a:p>
            <a:pPr lvl="1"/>
            <a:r>
              <a:rPr lang="en-IN" dirty="0"/>
              <a:t>Balancing resource allocation ensures that tasks are completed efficiently without overburdening team members or exceeding budget limits.</a:t>
            </a:r>
          </a:p>
          <a:p>
            <a:pPr marL="514350" indent="-514350">
              <a:buFont typeface="+mj-lt"/>
              <a:buAutoNum type="arabicPeriod" startAt="5"/>
            </a:pPr>
            <a:r>
              <a:rPr lang="en-IN" dirty="0"/>
              <a:t>Review/ Publicize plan </a:t>
            </a:r>
          </a:p>
          <a:p>
            <a:pPr lvl="1"/>
            <a:r>
              <a:rPr lang="en-IN" dirty="0"/>
              <a:t>project plan should be reviewed by stakeholders</a:t>
            </a:r>
          </a:p>
          <a:p>
            <a:pPr lvl="1"/>
            <a:r>
              <a:rPr lang="en-IN" dirty="0"/>
              <a:t>communicating the project timeline, deliverables, and responsibilities to all stakeholders,</a:t>
            </a:r>
          </a:p>
          <a:p>
            <a:pPr marL="514350" indent="-514350">
              <a:buFont typeface="+mj-lt"/>
              <a:buAutoNum type="arabicPeriod" startAt="5"/>
            </a:pPr>
            <a:r>
              <a:rPr lang="en-IN" dirty="0"/>
              <a:t>Execute plan</a:t>
            </a:r>
          </a:p>
          <a:p>
            <a:pPr lvl="1"/>
            <a:r>
              <a:rPr lang="en-IN" dirty="0"/>
              <a:t>the project team can begin executing the activities according to the schedule.</a:t>
            </a:r>
          </a:p>
          <a:p>
            <a:pPr lvl="1"/>
            <a:r>
              <a:rPr lang="en-IN" dirty="0"/>
              <a:t>Project should be monitored regularly to track milestones, identify any deviations from the plan, and implement corrective actions as needed.</a:t>
            </a:r>
          </a:p>
        </p:txBody>
      </p:sp>
      <p:sp>
        <p:nvSpPr>
          <p:cNvPr id="4" name="Date Placeholder 3">
            <a:extLst>
              <a:ext uri="{FF2B5EF4-FFF2-40B4-BE49-F238E27FC236}">
                <a16:creationId xmlns:a16="http://schemas.microsoft.com/office/drawing/2014/main" id="{2A3653C9-75B9-4C5A-B59E-C66F998BA20E}"/>
              </a:ext>
            </a:extLst>
          </p:cNvPr>
          <p:cNvSpPr>
            <a:spLocks noGrp="1"/>
          </p:cNvSpPr>
          <p:nvPr>
            <p:ph type="dt" sz="half" idx="10"/>
          </p:nvPr>
        </p:nvSpPr>
        <p:spPr/>
        <p:txBody>
          <a:bodyPr/>
          <a:lstStyle/>
          <a:p>
            <a:fld id="{71F6F369-1B33-40A3-BA47-E72666392B72}" type="datetime1">
              <a:rPr lang="en-IN" smtClean="0"/>
              <a:t>07-04-2025</a:t>
            </a:fld>
            <a:endParaRPr lang="en-US" dirty="0"/>
          </a:p>
        </p:txBody>
      </p:sp>
      <p:sp>
        <p:nvSpPr>
          <p:cNvPr id="5" name="Footer Placeholder 4">
            <a:extLst>
              <a:ext uri="{FF2B5EF4-FFF2-40B4-BE49-F238E27FC236}">
                <a16:creationId xmlns:a16="http://schemas.microsoft.com/office/drawing/2014/main" id="{E5C5C24B-17B7-419F-AD3C-3EC2E01246FC}"/>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970AEF08-F405-4B23-AB3B-6CA3D6D3A603}"/>
              </a:ext>
            </a:extLst>
          </p:cNvPr>
          <p:cNvSpPr>
            <a:spLocks noGrp="1"/>
          </p:cNvSpPr>
          <p:nvPr>
            <p:ph type="sldNum" sz="quarter" idx="12"/>
          </p:nvPr>
        </p:nvSpPr>
        <p:spPr/>
        <p:txBody>
          <a:bodyPr/>
          <a:lstStyle/>
          <a:p>
            <a:fld id="{8A87259C-A7BA-4E2F-AD15-1FC8623258DF}" type="slidenum">
              <a:rPr lang="en-US" smtClean="0"/>
              <a:pPr/>
              <a:t>64</a:t>
            </a:fld>
            <a:endParaRPr lang="en-US" dirty="0"/>
          </a:p>
        </p:txBody>
      </p:sp>
    </p:spTree>
    <p:extLst>
      <p:ext uri="{BB962C8B-B14F-4D97-AF65-F5344CB8AC3E}">
        <p14:creationId xmlns:p14="http://schemas.microsoft.com/office/powerpoint/2010/main" val="36982755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C7B3-B32A-41C9-B4BB-A16EB7388555}"/>
              </a:ext>
            </a:extLst>
          </p:cNvPr>
          <p:cNvSpPr>
            <a:spLocks noGrp="1"/>
          </p:cNvSpPr>
          <p:nvPr>
            <p:ph type="title"/>
          </p:nvPr>
        </p:nvSpPr>
        <p:spPr>
          <a:xfrm>
            <a:off x="1498864" y="10667"/>
            <a:ext cx="7645136" cy="826045"/>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solidFill>
                  <a:schemeClr val="dk1"/>
                </a:solidFill>
                <a:latin typeface="+mn-lt"/>
                <a:ea typeface="+mn-ea"/>
                <a:cs typeface="+mn-cs"/>
              </a:rPr>
              <a:t>Single and Multivariable Models</a:t>
            </a:r>
          </a:p>
        </p:txBody>
      </p:sp>
      <p:sp>
        <p:nvSpPr>
          <p:cNvPr id="3" name="Content Placeholder 2">
            <a:extLst>
              <a:ext uri="{FF2B5EF4-FFF2-40B4-BE49-F238E27FC236}">
                <a16:creationId xmlns:a16="http://schemas.microsoft.com/office/drawing/2014/main" id="{5354F902-3725-4CD0-B8B0-163BA59CFEBB}"/>
              </a:ext>
            </a:extLst>
          </p:cNvPr>
          <p:cNvSpPr>
            <a:spLocks noGrp="1"/>
          </p:cNvSpPr>
          <p:nvPr>
            <p:ph idx="1"/>
          </p:nvPr>
        </p:nvSpPr>
        <p:spPr>
          <a:xfrm>
            <a:off x="457200" y="1268760"/>
            <a:ext cx="8229600" cy="4857403"/>
          </a:xfrm>
        </p:spPr>
        <p:txBody>
          <a:bodyPr/>
          <a:lstStyle/>
          <a:p>
            <a:pPr marL="0" indent="0">
              <a:buNone/>
            </a:pPr>
            <a:r>
              <a:rPr lang="en-IN" dirty="0"/>
              <a:t>In software project management, single and multivariable models are used for cost estimation, which is a critical aspect of project planning. These models help predict the cost and effort required to develop a software project.</a:t>
            </a:r>
          </a:p>
          <a:p>
            <a:pPr lvl="1"/>
            <a:r>
              <a:rPr lang="en-US" b="1" dirty="0"/>
              <a:t>Static, Single Variable Models</a:t>
            </a:r>
          </a:p>
          <a:p>
            <a:pPr lvl="1"/>
            <a:r>
              <a:rPr lang="en-US" b="1" dirty="0"/>
              <a:t>Static, Multi Variable Models</a:t>
            </a:r>
          </a:p>
          <a:p>
            <a:pPr marL="0" indent="0">
              <a:buNone/>
            </a:pPr>
            <a:endParaRPr lang="en-US" b="1" dirty="0"/>
          </a:p>
          <a:p>
            <a:pPr marL="0" indent="0">
              <a:buNone/>
            </a:pPr>
            <a:endParaRPr lang="en-IN" dirty="0"/>
          </a:p>
          <a:p>
            <a:endParaRPr lang="en-US" sz="26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DA70E282-39BA-4EED-ADDD-5C2F9ABB47B8}"/>
              </a:ext>
            </a:extLst>
          </p:cNvPr>
          <p:cNvSpPr>
            <a:spLocks noGrp="1"/>
          </p:cNvSpPr>
          <p:nvPr>
            <p:ph type="dt" sz="half" idx="10"/>
          </p:nvPr>
        </p:nvSpPr>
        <p:spPr/>
        <p:txBody>
          <a:bodyPr/>
          <a:lstStyle/>
          <a:p>
            <a:fld id="{45E85A9C-C35A-4DB7-9927-D4ADF7910091}" type="datetime1">
              <a:rPr lang="en-IN" smtClean="0"/>
              <a:t>07-04-2025</a:t>
            </a:fld>
            <a:endParaRPr lang="en-US" dirty="0"/>
          </a:p>
        </p:txBody>
      </p:sp>
      <p:sp>
        <p:nvSpPr>
          <p:cNvPr id="5" name="Footer Placeholder 4">
            <a:extLst>
              <a:ext uri="{FF2B5EF4-FFF2-40B4-BE49-F238E27FC236}">
                <a16:creationId xmlns:a16="http://schemas.microsoft.com/office/drawing/2014/main" id="{7248E0B1-6F6F-4018-8A59-38CF19A13640}"/>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B95A1727-4535-46DE-BBAC-7F41FE44A156}"/>
              </a:ext>
            </a:extLst>
          </p:cNvPr>
          <p:cNvSpPr>
            <a:spLocks noGrp="1"/>
          </p:cNvSpPr>
          <p:nvPr>
            <p:ph type="sldNum" sz="quarter" idx="12"/>
          </p:nvPr>
        </p:nvSpPr>
        <p:spPr/>
        <p:txBody>
          <a:bodyPr/>
          <a:lstStyle/>
          <a:p>
            <a:fld id="{8A87259C-A7BA-4E2F-AD15-1FC8623258DF}" type="slidenum">
              <a:rPr lang="en-US" smtClean="0"/>
              <a:pPr/>
              <a:t>65</a:t>
            </a:fld>
            <a:endParaRPr lang="en-US" dirty="0"/>
          </a:p>
        </p:txBody>
      </p:sp>
    </p:spTree>
    <p:extLst>
      <p:ext uri="{BB962C8B-B14F-4D97-AF65-F5344CB8AC3E}">
        <p14:creationId xmlns:p14="http://schemas.microsoft.com/office/powerpoint/2010/main" val="16995803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71176"/>
                <a:ext cx="8229600" cy="5346700"/>
              </a:xfrm>
            </p:spPr>
            <p:txBody>
              <a:bodyPr>
                <a:normAutofit fontScale="92500"/>
              </a:bodyPr>
              <a:lstStyle/>
              <a:p>
                <a:pPr marL="0" indent="0" algn="just">
                  <a:buNone/>
                </a:pPr>
                <a:r>
                  <a:rPr lang="en-IN" sz="2100" dirty="0"/>
                  <a:t>A single variable model, also known as a static single variable model, uses one key variable to estimate the cost and effort. This variable is often the size of the software, which can be measured in lines of code (LOC) or function points (FP). </a:t>
                </a:r>
                <a:endParaRPr lang="en-US" sz="2100" dirty="0">
                  <a:cs typeface="Times New Roman" panose="02020603050405020304" pitchFamily="18" charset="0"/>
                </a:endParaRPr>
              </a:p>
              <a:p>
                <a:pPr marL="0" indent="0" algn="ctr">
                  <a:buNone/>
                </a:pPr>
                <a14:m>
                  <m:oMath xmlns:m="http://schemas.openxmlformats.org/officeDocument/2006/math">
                    <m:r>
                      <a:rPr lang="en-IN" sz="2100" i="1">
                        <a:solidFill>
                          <a:srgbClr val="FF0000"/>
                        </a:solidFill>
                        <a:latin typeface="Cambria Math" panose="02040503050406030204" pitchFamily="18" charset="0"/>
                      </a:rPr>
                      <m:t>𝑐</m:t>
                    </m:r>
                    <m:r>
                      <a:rPr lang="en-IN" sz="2100">
                        <a:solidFill>
                          <a:srgbClr val="FF0000"/>
                        </a:solidFill>
                        <a:latin typeface="Cambria Math" panose="02040503050406030204" pitchFamily="18" charset="0"/>
                      </a:rPr>
                      <m:t>=</m:t>
                    </m:r>
                    <m:r>
                      <m:rPr>
                        <m:sty m:val="p"/>
                      </m:rPr>
                      <a:rPr lang="en-IN" sz="2100">
                        <a:solidFill>
                          <a:srgbClr val="FF0000"/>
                        </a:solidFill>
                        <a:latin typeface="Cambria Math" panose="02040503050406030204" pitchFamily="18" charset="0"/>
                      </a:rPr>
                      <m:t>a</m:t>
                    </m:r>
                    <m:sSup>
                      <m:sSupPr>
                        <m:ctrlPr>
                          <a:rPr lang="en-IN" sz="2100" i="1">
                            <a:solidFill>
                              <a:srgbClr val="FF0000"/>
                            </a:solidFill>
                            <a:latin typeface="Cambria Math" panose="02040503050406030204" pitchFamily="18" charset="0"/>
                          </a:rPr>
                        </m:ctrlPr>
                      </m:sSupPr>
                      <m:e>
                        <m:r>
                          <m:rPr>
                            <m:sty m:val="p"/>
                          </m:rPr>
                          <a:rPr lang="en-IN" sz="2100">
                            <a:solidFill>
                              <a:srgbClr val="FF0000"/>
                            </a:solidFill>
                            <a:latin typeface="Cambria Math" panose="02040503050406030204" pitchFamily="18" charset="0"/>
                          </a:rPr>
                          <m:t>L</m:t>
                        </m:r>
                      </m:e>
                      <m:sup>
                        <m:r>
                          <a:rPr lang="en-IN" sz="2100" i="1">
                            <a:solidFill>
                              <a:srgbClr val="FF0000"/>
                            </a:solidFill>
                            <a:latin typeface="Cambria Math" panose="02040503050406030204" pitchFamily="18" charset="0"/>
                          </a:rPr>
                          <m:t>𝑏</m:t>
                        </m:r>
                      </m:sup>
                    </m:sSup>
                  </m:oMath>
                </a14:m>
                <a:r>
                  <a:rPr lang="en-US" sz="2100" dirty="0">
                    <a:cs typeface="Times New Roman" panose="02020603050405020304" pitchFamily="18" charset="0"/>
                  </a:rPr>
                  <a:t> </a:t>
                </a:r>
              </a:p>
              <a:p>
                <a:pPr marL="0" indent="0" algn="just">
                  <a:buNone/>
                </a:pPr>
                <a:endParaRPr lang="en-US" sz="2100" dirty="0">
                  <a:cs typeface="Times New Roman" panose="02020603050405020304" pitchFamily="18" charset="0"/>
                </a:endParaRPr>
              </a:p>
              <a:p>
                <a:pPr marL="0" indent="0">
                  <a:buNone/>
                </a:pPr>
                <a:r>
                  <a:rPr lang="en-IN" sz="2100" dirty="0"/>
                  <a:t>Where C = Cost</a:t>
                </a:r>
                <a:br>
                  <a:rPr lang="en-IN" sz="2100" dirty="0"/>
                </a:br>
                <a:r>
                  <a:rPr lang="en-IN" sz="2100" dirty="0"/>
                  <a:t>L= size</a:t>
                </a:r>
                <a:br>
                  <a:rPr lang="en-IN" sz="2100" dirty="0"/>
                </a:br>
                <a:r>
                  <a:rPr lang="en-IN" sz="2100" dirty="0"/>
                  <a:t>a and b are constants</a:t>
                </a:r>
                <a:endParaRPr lang="en-US" sz="2100" dirty="0">
                  <a:solidFill>
                    <a:srgbClr val="FFC000"/>
                  </a:solidFill>
                  <a:cs typeface="Times New Roman" panose="02020603050405020304" pitchFamily="18" charset="0"/>
                </a:endParaRPr>
              </a:p>
              <a:p>
                <a:pPr marL="0" indent="0" algn="just">
                  <a:buNone/>
                </a:pPr>
                <a:r>
                  <a:rPr lang="en-IN" sz="2100" dirty="0"/>
                  <a:t>Software Engineering Laboratory (SEL) model uses the following equations to estimate effort (E), documentation (DOC), and duration (D): </a:t>
                </a:r>
              </a:p>
              <a:p>
                <a:pPr marL="0" indent="0" algn="just">
                  <a:buNone/>
                </a:pPr>
                <a:r>
                  <a:rPr lang="en-IN" sz="2600" i="1" dirty="0">
                    <a:solidFill>
                      <a:srgbClr val="002060"/>
                    </a:solidFill>
                    <a:latin typeface="Times New Roman" panose="02020603050405020304" pitchFamily="18" charset="0"/>
                    <a:cs typeface="Times New Roman" panose="02020603050405020304" pitchFamily="18" charset="0"/>
                  </a:rPr>
                  <a:t>			   Effort</a:t>
                </a:r>
                <a:r>
                  <a:rPr lang="en-IN" sz="2600" dirty="0">
                    <a:solidFill>
                      <a:srgbClr val="002060"/>
                    </a:solidFill>
                    <a:latin typeface="Times New Roman" panose="02020603050405020304" pitchFamily="18" charset="0"/>
                    <a:cs typeface="Times New Roman" panose="02020603050405020304" pitchFamily="18" charset="0"/>
                  </a:rPr>
                  <a:t>(</a:t>
                </a:r>
                <a14:m>
                  <m:oMath xmlns:m="http://schemas.openxmlformats.org/officeDocument/2006/math">
                    <m:r>
                      <a:rPr lang="en-IN" sz="2600" i="1">
                        <a:solidFill>
                          <a:srgbClr val="002060"/>
                        </a:solidFill>
                        <a:latin typeface="Cambria Math" panose="02040503050406030204" pitchFamily="18" charset="0"/>
                      </a:rPr>
                      <m:t>𝐸</m:t>
                    </m:r>
                    <m:r>
                      <a:rPr lang="en-IN" sz="2600" i="1">
                        <a:solidFill>
                          <a:srgbClr val="002060"/>
                        </a:solidFill>
                        <a:latin typeface="Cambria Math" panose="02040503050406030204" pitchFamily="18" charset="0"/>
                      </a:rPr>
                      <m:t>)=</m:t>
                    </m:r>
                    <m:sSup>
                      <m:sSupPr>
                        <m:ctrlPr>
                          <a:rPr lang="en-IN" sz="2600" i="1">
                            <a:solidFill>
                              <a:srgbClr val="002060"/>
                            </a:solidFill>
                            <a:latin typeface="Cambria Math" panose="02040503050406030204" pitchFamily="18" charset="0"/>
                          </a:rPr>
                        </m:ctrlPr>
                      </m:sSupPr>
                      <m:e>
                        <m:r>
                          <a:rPr lang="en-IN" sz="2600" i="1">
                            <a:solidFill>
                              <a:srgbClr val="002060"/>
                            </a:solidFill>
                            <a:latin typeface="Cambria Math" panose="02040503050406030204" pitchFamily="18" charset="0"/>
                          </a:rPr>
                          <m:t>1.4</m:t>
                        </m:r>
                        <m:r>
                          <a:rPr lang="en-IN" sz="2600" i="1">
                            <a:solidFill>
                              <a:srgbClr val="002060"/>
                            </a:solidFill>
                            <a:latin typeface="Cambria Math" panose="02040503050406030204" pitchFamily="18" charset="0"/>
                          </a:rPr>
                          <m:t>𝐿</m:t>
                        </m:r>
                      </m:e>
                      <m:sup>
                        <m:r>
                          <a:rPr lang="en-IN" sz="2600" i="1">
                            <a:solidFill>
                              <a:srgbClr val="002060"/>
                            </a:solidFill>
                            <a:latin typeface="Cambria Math" panose="02040503050406030204" pitchFamily="18" charset="0"/>
                          </a:rPr>
                          <m:t>0.93</m:t>
                        </m:r>
                      </m:sup>
                    </m:sSup>
                  </m:oMath>
                </a14:m>
                <a:endParaRPr lang="en-IN" sz="2600" i="1" dirty="0">
                  <a:solidFill>
                    <a:srgbClr val="002060"/>
                  </a:solidFill>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IN" sz="2600" i="1">
                          <a:solidFill>
                            <a:srgbClr val="002060"/>
                          </a:solidFill>
                          <a:latin typeface="Cambria Math" panose="02040503050406030204" pitchFamily="18" charset="0"/>
                        </a:rPr>
                        <m:t>𝐷𝑂𝐶</m:t>
                      </m:r>
                      <m:r>
                        <a:rPr lang="en-IN" sz="2600" i="1">
                          <a:solidFill>
                            <a:srgbClr val="002060"/>
                          </a:solidFill>
                          <a:latin typeface="Cambria Math" panose="02040503050406030204" pitchFamily="18" charset="0"/>
                        </a:rPr>
                        <m:t>=</m:t>
                      </m:r>
                      <m:sSup>
                        <m:sSupPr>
                          <m:ctrlPr>
                            <a:rPr lang="en-IN" sz="2600" i="1">
                              <a:solidFill>
                                <a:srgbClr val="002060"/>
                              </a:solidFill>
                              <a:latin typeface="Cambria Math" panose="02040503050406030204" pitchFamily="18" charset="0"/>
                            </a:rPr>
                          </m:ctrlPr>
                        </m:sSupPr>
                        <m:e>
                          <m:r>
                            <a:rPr lang="en-IN" sz="2600" i="1">
                              <a:solidFill>
                                <a:srgbClr val="002060"/>
                              </a:solidFill>
                              <a:latin typeface="Cambria Math" panose="02040503050406030204" pitchFamily="18" charset="0"/>
                            </a:rPr>
                            <m:t>30.4</m:t>
                          </m:r>
                          <m:r>
                            <a:rPr lang="en-IN" sz="2600" i="1">
                              <a:solidFill>
                                <a:srgbClr val="002060"/>
                              </a:solidFill>
                              <a:latin typeface="Cambria Math" panose="02040503050406030204" pitchFamily="18" charset="0"/>
                            </a:rPr>
                            <m:t>𝐿</m:t>
                          </m:r>
                        </m:e>
                        <m:sup>
                          <m:r>
                            <a:rPr lang="en-IN" sz="2600" i="1">
                              <a:solidFill>
                                <a:srgbClr val="002060"/>
                              </a:solidFill>
                              <a:latin typeface="Cambria Math" panose="02040503050406030204" pitchFamily="18" charset="0"/>
                            </a:rPr>
                            <m:t>0.90</m:t>
                          </m:r>
                        </m:sup>
                      </m:sSup>
                    </m:oMath>
                  </m:oMathPara>
                </a14:m>
                <a:endParaRPr lang="en-US" sz="2600" dirty="0">
                  <a:solidFill>
                    <a:srgbClr val="002060"/>
                  </a:solidFill>
                  <a:latin typeface="Times New Roman" panose="02020603050405020304" pitchFamily="18" charset="0"/>
                  <a:cs typeface="Times New Roman" panose="02020603050405020304" pitchFamily="18" charset="0"/>
                </a:endParaRPr>
              </a:p>
              <a:p>
                <a:pPr marL="0" indent="0" algn="ctr">
                  <a:buNone/>
                </a:pPr>
                <a:r>
                  <a:rPr lang="en-IN" sz="2600" i="1" dirty="0">
                    <a:solidFill>
                      <a:srgbClr val="002060"/>
                    </a:solidFill>
                    <a:latin typeface="Times New Roman" panose="02020603050405020304" pitchFamily="18" charset="0"/>
                    <a:cs typeface="Times New Roman" panose="02020603050405020304" pitchFamily="18" charset="0"/>
                  </a:rPr>
                  <a:t>Duration(</a:t>
                </a:r>
                <a14:m>
                  <m:oMath xmlns:m="http://schemas.openxmlformats.org/officeDocument/2006/math">
                    <m:r>
                      <a:rPr lang="en-IN" sz="2600" i="1">
                        <a:solidFill>
                          <a:srgbClr val="002060"/>
                        </a:solidFill>
                        <a:latin typeface="Cambria Math" panose="02040503050406030204" pitchFamily="18" charset="0"/>
                      </a:rPr>
                      <m:t>𝐷</m:t>
                    </m:r>
                    <m:r>
                      <a:rPr lang="en-IN" sz="2600" i="1">
                        <a:solidFill>
                          <a:srgbClr val="002060"/>
                        </a:solidFill>
                        <a:latin typeface="Cambria Math" panose="02040503050406030204" pitchFamily="18" charset="0"/>
                      </a:rPr>
                      <m:t>)=</m:t>
                    </m:r>
                    <m:sSup>
                      <m:sSupPr>
                        <m:ctrlPr>
                          <a:rPr lang="en-IN" sz="2600" i="1">
                            <a:solidFill>
                              <a:srgbClr val="002060"/>
                            </a:solidFill>
                            <a:latin typeface="Cambria Math" panose="02040503050406030204" pitchFamily="18" charset="0"/>
                          </a:rPr>
                        </m:ctrlPr>
                      </m:sSupPr>
                      <m:e>
                        <m:r>
                          <a:rPr lang="en-IN" sz="2600" i="1">
                            <a:solidFill>
                              <a:srgbClr val="002060"/>
                            </a:solidFill>
                            <a:latin typeface="Cambria Math" panose="02040503050406030204" pitchFamily="18" charset="0"/>
                          </a:rPr>
                          <m:t>4.6</m:t>
                        </m:r>
                        <m:r>
                          <a:rPr lang="en-IN" sz="2600" i="1">
                            <a:solidFill>
                              <a:srgbClr val="002060"/>
                            </a:solidFill>
                            <a:latin typeface="Cambria Math" panose="02040503050406030204" pitchFamily="18" charset="0"/>
                          </a:rPr>
                          <m:t>𝐿</m:t>
                        </m:r>
                      </m:e>
                      <m:sup>
                        <m:r>
                          <a:rPr lang="en-IN" sz="2600" i="1">
                            <a:solidFill>
                              <a:srgbClr val="002060"/>
                            </a:solidFill>
                            <a:latin typeface="Cambria Math" panose="02040503050406030204" pitchFamily="18" charset="0"/>
                          </a:rPr>
                          <m:t>0.26</m:t>
                        </m:r>
                      </m:sup>
                    </m:sSup>
                  </m:oMath>
                </a14:m>
                <a:endParaRPr lang="en-US" sz="2600" dirty="0">
                  <a:latin typeface="Times New Roman" panose="02020603050405020304" pitchFamily="18" charset="0"/>
                  <a:cs typeface="Times New Roman" panose="02020603050405020304" pitchFamily="18" charset="0"/>
                </a:endParaRPr>
              </a:p>
              <a:p>
                <a:pPr marL="0" indent="0">
                  <a:buNone/>
                </a:pPr>
                <a:r>
                  <a:rPr lang="en-IN" sz="2200" dirty="0"/>
                  <a:t>Here, E is in person-months, DOC is the number of pages, and D is the duration in months</a:t>
                </a:r>
                <a:endParaRPr lang="en-US" sz="22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71176"/>
                <a:ext cx="8229600" cy="5346700"/>
              </a:xfrm>
              <a:blipFill>
                <a:blip r:embed="rId2"/>
                <a:stretch>
                  <a:fillRect l="-741" t="-570" r="-667"/>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E4E695D6-9158-4395-95A8-C50954B45C2F}" type="datetime1">
              <a:rPr lang="en-IN" smtClean="0"/>
              <a:t>07-04-2025</a:t>
            </a:fld>
            <a:endParaRPr lang="en-US" dirty="0"/>
          </a:p>
        </p:txBody>
      </p:sp>
      <p:sp>
        <p:nvSpPr>
          <p:cNvPr id="5" name="Footer Placeholder 4"/>
          <p:cNvSpPr>
            <a:spLocks noGrp="1"/>
          </p:cNvSpPr>
          <p:nvPr>
            <p:ph type="ftr" sz="quarter" idx="11"/>
          </p:nvPr>
        </p:nvSpPr>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491666" y="2345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Static, Single Variable Models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4"/>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B7F84791-62A6-102C-7DB3-822E2B8C61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1300072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160" y="847726"/>
            <a:ext cx="8229600" cy="4963088"/>
          </a:xfrm>
        </p:spPr>
        <p:txBody>
          <a:bodyPr>
            <a:normAutofit/>
          </a:bodyPr>
          <a:lstStyle/>
          <a:p>
            <a:pPr marL="0" marR="5080" indent="0" algn="just">
              <a:lnSpc>
                <a:spcPct val="99900"/>
              </a:lnSpc>
              <a:spcBef>
                <a:spcPts val="1180"/>
              </a:spcBef>
              <a:buNone/>
            </a:pPr>
            <a:r>
              <a:rPr lang="en-IN" sz="2000" dirty="0"/>
              <a:t>A multivariable model, on the other hand, considers several variables that represent different aspects of the software development environment. This model is more complex and provides a more appropriate estimation by taking into account factors such as team experience, project complexity, and technology constraints. The equations for a multivariable model might look like this: </a:t>
            </a:r>
          </a:p>
          <a:p>
            <a:pPr marL="0" marR="5080" indent="0" algn="just">
              <a:lnSpc>
                <a:spcPct val="99900"/>
              </a:lnSpc>
              <a:spcBef>
                <a:spcPts val="1180"/>
              </a:spcBef>
              <a:buNone/>
            </a:pPr>
            <a:r>
              <a:rPr lang="en-IN" sz="2400" spc="-5">
                <a:solidFill>
                  <a:srgbClr val="323299"/>
                </a:solidFill>
                <a:latin typeface="Times New Roman" panose="02020603050405020304" pitchFamily="18" charset="0"/>
                <a:cs typeface="Times New Roman" panose="02020603050405020304" pitchFamily="18" charset="0"/>
              </a:rPr>
              <a:t>                                           </a:t>
            </a:r>
            <a:r>
              <a:rPr lang="en-IN" sz="2400" spc="-5" dirty="0">
                <a:solidFill>
                  <a:srgbClr val="323299"/>
                </a:solidFill>
                <a:latin typeface="Times New Roman" panose="02020603050405020304" pitchFamily="18" charset="0"/>
                <a:cs typeface="Times New Roman" panose="02020603050405020304" pitchFamily="18" charset="0"/>
              </a:rPr>
              <a:t>E=</a:t>
            </a:r>
            <a:r>
              <a:rPr lang="en-IN" sz="2400" spc="-50" dirty="0">
                <a:solidFill>
                  <a:srgbClr val="323299"/>
                </a:solidFill>
                <a:latin typeface="Times New Roman" panose="02020603050405020304" pitchFamily="18" charset="0"/>
                <a:cs typeface="Times New Roman" panose="02020603050405020304" pitchFamily="18" charset="0"/>
              </a:rPr>
              <a:t> </a:t>
            </a:r>
            <a:r>
              <a:rPr lang="en-IN" sz="2400" spc="-5" dirty="0">
                <a:solidFill>
                  <a:srgbClr val="323299"/>
                </a:solidFill>
                <a:latin typeface="Times New Roman" panose="02020603050405020304" pitchFamily="18" charset="0"/>
                <a:cs typeface="Times New Roman" panose="02020603050405020304" pitchFamily="18" charset="0"/>
              </a:rPr>
              <a:t>5.2</a:t>
            </a:r>
            <a:r>
              <a:rPr lang="en-IN" sz="2400" spc="-35" dirty="0">
                <a:solidFill>
                  <a:srgbClr val="323299"/>
                </a:solidFill>
                <a:latin typeface="Times New Roman" panose="02020603050405020304" pitchFamily="18" charset="0"/>
                <a:cs typeface="Times New Roman" panose="02020603050405020304" pitchFamily="18" charset="0"/>
              </a:rPr>
              <a:t> </a:t>
            </a:r>
            <a:r>
              <a:rPr lang="en-IN" sz="2400" spc="-5" dirty="0">
                <a:solidFill>
                  <a:srgbClr val="323299"/>
                </a:solidFill>
                <a:latin typeface="Times New Roman" panose="02020603050405020304" pitchFamily="18" charset="0"/>
                <a:cs typeface="Times New Roman" panose="02020603050405020304" pitchFamily="18" charset="0"/>
              </a:rPr>
              <a:t>L</a:t>
            </a:r>
            <a:r>
              <a:rPr lang="en-IN" sz="2400" spc="-7" baseline="23391" dirty="0">
                <a:solidFill>
                  <a:srgbClr val="323299"/>
                </a:solidFill>
                <a:latin typeface="Times New Roman" panose="02020603050405020304" pitchFamily="18" charset="0"/>
                <a:cs typeface="Times New Roman" panose="02020603050405020304" pitchFamily="18" charset="0"/>
              </a:rPr>
              <a:t>0.91</a:t>
            </a:r>
            <a:endParaRPr lang="en-IN" sz="2400" baseline="23391" dirty="0">
              <a:latin typeface="Times New Roman" panose="02020603050405020304" pitchFamily="18" charset="0"/>
              <a:cs typeface="Times New Roman" panose="02020603050405020304" pitchFamily="18" charset="0"/>
            </a:endParaRPr>
          </a:p>
          <a:p>
            <a:pPr marL="0" indent="0" algn="ctr">
              <a:lnSpc>
                <a:spcPct val="100000"/>
              </a:lnSpc>
              <a:spcBef>
                <a:spcPts val="840"/>
              </a:spcBef>
              <a:buNone/>
            </a:pPr>
            <a:r>
              <a:rPr lang="en-IN" sz="2400" spc="-5" dirty="0">
                <a:solidFill>
                  <a:srgbClr val="323299"/>
                </a:solidFill>
                <a:latin typeface="Times New Roman" panose="02020603050405020304" pitchFamily="18" charset="0"/>
                <a:cs typeface="Times New Roman" panose="02020603050405020304" pitchFamily="18" charset="0"/>
              </a:rPr>
              <a:t>D=</a:t>
            </a:r>
            <a:r>
              <a:rPr lang="en-IN" sz="2400" spc="-50" dirty="0">
                <a:solidFill>
                  <a:srgbClr val="323299"/>
                </a:solidFill>
                <a:latin typeface="Times New Roman" panose="02020603050405020304" pitchFamily="18" charset="0"/>
                <a:cs typeface="Times New Roman" panose="02020603050405020304" pitchFamily="18" charset="0"/>
              </a:rPr>
              <a:t> </a:t>
            </a:r>
            <a:r>
              <a:rPr lang="en-IN" sz="2400" spc="-5" dirty="0">
                <a:solidFill>
                  <a:srgbClr val="323299"/>
                </a:solidFill>
                <a:latin typeface="Times New Roman" panose="02020603050405020304" pitchFamily="18" charset="0"/>
                <a:cs typeface="Times New Roman" panose="02020603050405020304" pitchFamily="18" charset="0"/>
              </a:rPr>
              <a:t>4.1</a:t>
            </a:r>
            <a:r>
              <a:rPr lang="en-IN" sz="2400" spc="-35" dirty="0">
                <a:solidFill>
                  <a:srgbClr val="323299"/>
                </a:solidFill>
                <a:latin typeface="Times New Roman" panose="02020603050405020304" pitchFamily="18" charset="0"/>
                <a:cs typeface="Times New Roman" panose="02020603050405020304" pitchFamily="18" charset="0"/>
              </a:rPr>
              <a:t> </a:t>
            </a:r>
            <a:r>
              <a:rPr lang="en-IN" sz="2400" spc="-5" dirty="0">
                <a:solidFill>
                  <a:srgbClr val="323299"/>
                </a:solidFill>
                <a:latin typeface="Times New Roman" panose="02020603050405020304" pitchFamily="18" charset="0"/>
                <a:cs typeface="Times New Roman" panose="02020603050405020304" pitchFamily="18" charset="0"/>
              </a:rPr>
              <a:t>L</a:t>
            </a:r>
            <a:r>
              <a:rPr lang="en-IN" sz="2400" spc="-7" baseline="23391" dirty="0">
                <a:solidFill>
                  <a:srgbClr val="323299"/>
                </a:solidFill>
                <a:latin typeface="Times New Roman" panose="02020603050405020304" pitchFamily="18" charset="0"/>
                <a:cs typeface="Times New Roman" panose="02020603050405020304" pitchFamily="18" charset="0"/>
              </a:rPr>
              <a:t>0.36</a:t>
            </a:r>
          </a:p>
          <a:p>
            <a:pPr marL="0" indent="0" algn="just">
              <a:lnSpc>
                <a:spcPct val="100000"/>
              </a:lnSpc>
              <a:spcBef>
                <a:spcPts val="840"/>
              </a:spcBef>
              <a:buNone/>
            </a:pPr>
            <a:r>
              <a:rPr lang="en-IN" sz="2000" dirty="0"/>
              <a:t>Where E is the effort in person-months and D is the duration in months. These equations show that the effort and duration are influenced by the size of the software and other factors represented by the constants and exponents in the equations</a:t>
            </a:r>
            <a:endParaRPr lang="en-IN" sz="1800" baseline="23391" dirty="0">
              <a:cs typeface="Times New Roman"/>
            </a:endParaRPr>
          </a:p>
          <a:p>
            <a:pPr marL="0" indent="0">
              <a:buNone/>
            </a:pPr>
            <a:r>
              <a:rPr lang="en-US" sz="2400" dirty="0"/>
              <a:t>Ex: COCOMO model</a:t>
            </a:r>
          </a:p>
        </p:txBody>
      </p:sp>
      <p:sp>
        <p:nvSpPr>
          <p:cNvPr id="4" name="Date Placeholder 3"/>
          <p:cNvSpPr>
            <a:spLocks noGrp="1"/>
          </p:cNvSpPr>
          <p:nvPr>
            <p:ph type="dt" sz="half" idx="10"/>
          </p:nvPr>
        </p:nvSpPr>
        <p:spPr/>
        <p:txBody>
          <a:bodyPr/>
          <a:lstStyle/>
          <a:p>
            <a:fld id="{56A14EFE-E597-4C4B-ABAA-74215D0A129E}" type="datetime1">
              <a:rPr lang="en-IN" smtClean="0"/>
              <a:t>07-04-2025</a:t>
            </a:fld>
            <a:endParaRPr lang="en-US" dirty="0"/>
          </a:p>
        </p:txBody>
      </p:sp>
      <p:sp>
        <p:nvSpPr>
          <p:cNvPr id="5" name="Footer Placeholder 4"/>
          <p:cNvSpPr>
            <a:spLocks noGrp="1"/>
          </p:cNvSpPr>
          <p:nvPr>
            <p:ph type="ftr" sz="quarter" idx="11"/>
          </p:nvPr>
        </p:nvSpPr>
        <p:spPr>
          <a:xfrm>
            <a:off x="2339752" y="6356350"/>
            <a:ext cx="5400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58115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Static, Multi Variable Models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409E7655-561A-C4C6-A921-76AEF31154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4724173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3CDC7A-FEC7-448B-BA2B-7CA65709A120}" type="datetime1">
              <a:rPr lang="en-IN" smtClean="0"/>
              <a:t>07-04-2025</a:t>
            </a:fld>
            <a:endParaRPr lang="en-US" dirty="0"/>
          </a:p>
        </p:txBody>
      </p:sp>
      <p:sp>
        <p:nvSpPr>
          <p:cNvPr id="5" name="Footer Placeholder 4"/>
          <p:cNvSpPr>
            <a:spLocks noGrp="1"/>
          </p:cNvSpPr>
          <p:nvPr>
            <p:ph type="ftr" sz="quarter" idx="11"/>
          </p:nvPr>
        </p:nvSpPr>
        <p:spPr>
          <a:xfrm>
            <a:off x="2268337" y="6356349"/>
            <a:ext cx="45720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COCOMO</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2" name="Content Placeholder 11"/>
          <p:cNvSpPr>
            <a:spLocks noGrp="1"/>
          </p:cNvSpPr>
          <p:nvPr>
            <p:ph idx="1"/>
          </p:nvPr>
        </p:nvSpPr>
        <p:spPr>
          <a:xfrm>
            <a:off x="457200" y="817164"/>
            <a:ext cx="8579296" cy="5309000"/>
          </a:xfrm>
        </p:spPr>
        <p:txBody>
          <a:bodyPr>
            <a:normAutofit/>
          </a:bodyPr>
          <a:lstStyle/>
          <a:p>
            <a:pPr lvl="0"/>
            <a:r>
              <a:rPr lang="en-IN" sz="2400" dirty="0"/>
              <a:t>The COCOMO (Constructive Cost Model) is a procedural cost estimate model for software projects.</a:t>
            </a:r>
          </a:p>
          <a:p>
            <a:pPr lvl="0"/>
            <a:r>
              <a:rPr lang="en-IN" sz="2400" dirty="0"/>
              <a:t>It is often used as a process of reliably predicting the various parameters associated with making a project such as size, effort, cost, time, and quality.</a:t>
            </a:r>
          </a:p>
          <a:p>
            <a:r>
              <a:rPr lang="en-IN" sz="2400" dirty="0"/>
              <a:t>Proposed by Barry Boehm in 1981, it is based on the study of 63 projects, making it one of the best-documented models. </a:t>
            </a:r>
          </a:p>
          <a:p>
            <a:pPr marL="0" indent="0">
              <a:buNone/>
            </a:pPr>
            <a:r>
              <a:rPr lang="en-IN" sz="2400" b="1" dirty="0"/>
              <a:t>Key Parameters</a:t>
            </a:r>
            <a:endParaRPr lang="en-IN" sz="1800" dirty="0"/>
          </a:p>
          <a:p>
            <a:pPr lvl="0"/>
            <a:r>
              <a:rPr lang="en-IN" sz="2400" b="1" dirty="0"/>
              <a:t>Effort</a:t>
            </a:r>
            <a:r>
              <a:rPr lang="en-IN" sz="2400" dirty="0"/>
              <a:t>: Amount of </a:t>
            </a:r>
            <a:r>
              <a:rPr lang="en-IN" sz="2400" dirty="0" err="1"/>
              <a:t>labor</a:t>
            </a:r>
            <a:r>
              <a:rPr lang="en-IN" sz="2400" dirty="0"/>
              <a:t> required to complete a task, measured in person-months units.</a:t>
            </a:r>
          </a:p>
          <a:p>
            <a:pPr lvl="0"/>
            <a:r>
              <a:rPr lang="en-IN" sz="2400" b="1" dirty="0"/>
              <a:t>Schedule</a:t>
            </a:r>
            <a:r>
              <a:rPr lang="en-IN" sz="2400" dirty="0"/>
              <a:t>: Amount of time required for the completion of the job, which is proportional to the effort put in. It is measured in units of time such as weeks, and months.</a:t>
            </a:r>
          </a:p>
          <a:p>
            <a:endParaRPr lang="en-US" dirty="0"/>
          </a:p>
          <a:p>
            <a:pPr marL="0" indent="0">
              <a:buNone/>
            </a:pPr>
            <a:endParaRPr lang="en-US" dirty="0"/>
          </a:p>
        </p:txBody>
      </p:sp>
      <p:pic>
        <p:nvPicPr>
          <p:cNvPr id="2" name="Picture 1" descr="A black and red logo&#10;&#10;Description automatically generated">
            <a:extLst>
              <a:ext uri="{FF2B5EF4-FFF2-40B4-BE49-F238E27FC236}">
                <a16:creationId xmlns:a16="http://schemas.microsoft.com/office/drawing/2014/main" id="{62E6C4B3-EDA5-2DB7-3EA7-436A288F3E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1734045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3672-C180-4D83-AD0C-C95365DCF563}"/>
              </a:ext>
            </a:extLst>
          </p:cNvPr>
          <p:cNvSpPr>
            <a:spLocks noGrp="1"/>
          </p:cNvSpPr>
          <p:nvPr>
            <p:ph type="title"/>
          </p:nvPr>
        </p:nvSpPr>
        <p:spPr>
          <a:xfrm>
            <a:off x="1475656" y="33078"/>
            <a:ext cx="7668344" cy="875642"/>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solidFill>
                  <a:schemeClr val="dk1"/>
                </a:solidFill>
                <a:latin typeface="+mn-lt"/>
                <a:ea typeface="+mn-ea"/>
                <a:cs typeface="+mn-cs"/>
              </a:rPr>
              <a:t>Types of COCOMO Model</a:t>
            </a:r>
            <a:br>
              <a:rPr lang="en-IN" sz="2800" dirty="0">
                <a:solidFill>
                  <a:schemeClr val="dk1"/>
                </a:solidFill>
                <a:latin typeface="+mn-lt"/>
                <a:ea typeface="+mn-ea"/>
                <a:cs typeface="+mn-cs"/>
              </a:rPr>
            </a:br>
            <a:endParaRPr lang="en-IN" sz="2800" dirty="0">
              <a:solidFill>
                <a:schemeClr val="dk1"/>
              </a:solidFill>
              <a:latin typeface="+mn-lt"/>
              <a:ea typeface="+mn-ea"/>
              <a:cs typeface="+mn-cs"/>
            </a:endParaRPr>
          </a:p>
        </p:txBody>
      </p:sp>
      <p:sp>
        <p:nvSpPr>
          <p:cNvPr id="4" name="Date Placeholder 3">
            <a:extLst>
              <a:ext uri="{FF2B5EF4-FFF2-40B4-BE49-F238E27FC236}">
                <a16:creationId xmlns:a16="http://schemas.microsoft.com/office/drawing/2014/main" id="{7D3FA068-A53F-4B4E-9949-D55A40C3E26B}"/>
              </a:ext>
            </a:extLst>
          </p:cNvPr>
          <p:cNvSpPr>
            <a:spLocks noGrp="1"/>
          </p:cNvSpPr>
          <p:nvPr>
            <p:ph type="dt" sz="half" idx="10"/>
          </p:nvPr>
        </p:nvSpPr>
        <p:spPr/>
        <p:txBody>
          <a:bodyPr/>
          <a:lstStyle/>
          <a:p>
            <a:fld id="{37E91727-9359-4505-977A-EFF9E66175D3}" type="datetime1">
              <a:rPr lang="en-IN" smtClean="0"/>
              <a:t>07-04-2025</a:t>
            </a:fld>
            <a:endParaRPr lang="en-US" dirty="0"/>
          </a:p>
        </p:txBody>
      </p:sp>
      <p:sp>
        <p:nvSpPr>
          <p:cNvPr id="5" name="Footer Placeholder 4">
            <a:extLst>
              <a:ext uri="{FF2B5EF4-FFF2-40B4-BE49-F238E27FC236}">
                <a16:creationId xmlns:a16="http://schemas.microsoft.com/office/drawing/2014/main" id="{1E1FDFD7-8FAD-499D-8ED4-6D28638951A8}"/>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02B0DDDC-B55E-465C-BD81-BF11F0358E46}"/>
              </a:ext>
            </a:extLst>
          </p:cNvPr>
          <p:cNvSpPr>
            <a:spLocks noGrp="1"/>
          </p:cNvSpPr>
          <p:nvPr>
            <p:ph type="sldNum" sz="quarter" idx="12"/>
          </p:nvPr>
        </p:nvSpPr>
        <p:spPr/>
        <p:txBody>
          <a:bodyPr/>
          <a:lstStyle/>
          <a:p>
            <a:fld id="{8A87259C-A7BA-4E2F-AD15-1FC8623258DF}" type="slidenum">
              <a:rPr lang="en-US" smtClean="0"/>
              <a:pPr/>
              <a:t>69</a:t>
            </a:fld>
            <a:endParaRPr lang="en-US" dirty="0"/>
          </a:p>
        </p:txBody>
      </p:sp>
      <p:pic>
        <p:nvPicPr>
          <p:cNvPr id="7" name="Content Placeholder 6">
            <a:extLst>
              <a:ext uri="{FF2B5EF4-FFF2-40B4-BE49-F238E27FC236}">
                <a16:creationId xmlns:a16="http://schemas.microsoft.com/office/drawing/2014/main" id="{58736EAC-38B2-46C7-B0E4-25866EBEE242}"/>
              </a:ext>
            </a:extLst>
          </p:cNvPr>
          <p:cNvPicPr>
            <a:picLocks noGrp="1" noChangeAspect="1"/>
          </p:cNvPicPr>
          <p:nvPr>
            <p:ph idx="1"/>
          </p:nvPr>
        </p:nvPicPr>
        <p:blipFill>
          <a:blip r:embed="rId2"/>
          <a:stretch>
            <a:fillRect/>
          </a:stretch>
        </p:blipFill>
        <p:spPr>
          <a:xfrm>
            <a:off x="3124200" y="4349037"/>
            <a:ext cx="3219450" cy="1943100"/>
          </a:xfrm>
          <a:prstGeom prst="rect">
            <a:avLst/>
          </a:prstGeom>
        </p:spPr>
      </p:pic>
      <p:sp>
        <p:nvSpPr>
          <p:cNvPr id="8" name="TextBox 7">
            <a:extLst>
              <a:ext uri="{FF2B5EF4-FFF2-40B4-BE49-F238E27FC236}">
                <a16:creationId xmlns:a16="http://schemas.microsoft.com/office/drawing/2014/main" id="{04FF1637-842F-456E-A37F-AA53B12956D1}"/>
              </a:ext>
            </a:extLst>
          </p:cNvPr>
          <p:cNvSpPr txBox="1"/>
          <p:nvPr/>
        </p:nvSpPr>
        <p:spPr>
          <a:xfrm>
            <a:off x="640234" y="1556792"/>
            <a:ext cx="7810252" cy="2585323"/>
          </a:xfrm>
          <a:prstGeom prst="rect">
            <a:avLst/>
          </a:prstGeom>
          <a:noFill/>
        </p:spPr>
        <p:txBody>
          <a:bodyPr wrap="square" rtlCol="0">
            <a:spAutoFit/>
          </a:bodyPr>
          <a:lstStyle/>
          <a:p>
            <a:pPr lvl="0"/>
            <a:r>
              <a:rPr lang="en-IN" b="1" dirty="0"/>
              <a:t>Organic</a:t>
            </a:r>
            <a:r>
              <a:rPr lang="en-IN" dirty="0"/>
              <a:t>: A software project is considered organic if the team size required is adequately small, the problem is well understood and has been solved in the past, and the team members have a nominal experience regarding the problem.</a:t>
            </a:r>
          </a:p>
          <a:p>
            <a:pPr lvl="0"/>
            <a:r>
              <a:rPr lang="en-IN" b="1" dirty="0"/>
              <a:t>Semi-detached</a:t>
            </a:r>
            <a:r>
              <a:rPr lang="en-IN" dirty="0"/>
              <a:t>: A software project is considered semi-detached if the vital characteristics such as team size, experience, and knowledge of the various programming environments lie in between organic and embedded.</a:t>
            </a:r>
          </a:p>
          <a:p>
            <a:pPr lvl="0"/>
            <a:r>
              <a:rPr lang="en-IN" b="1" dirty="0"/>
              <a:t>Embedded</a:t>
            </a:r>
            <a:r>
              <a:rPr lang="en-IN" dirty="0"/>
              <a:t>: A software project requiring the highest level of complexity, creativity, and experience requirement falls under this category.</a:t>
            </a:r>
          </a:p>
          <a:p>
            <a:endParaRPr lang="en-IN" dirty="0"/>
          </a:p>
        </p:txBody>
      </p:sp>
    </p:spTree>
    <p:extLst>
      <p:ext uri="{BB962C8B-B14F-4D97-AF65-F5344CB8AC3E}">
        <p14:creationId xmlns:p14="http://schemas.microsoft.com/office/powerpoint/2010/main" val="222635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0F0D3-6E8D-43A7-B71A-75D13BCE19A2}"/>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Software engineering applications are </a:t>
            </a:r>
            <a:r>
              <a:rPr lang="en-US" sz="2400" b="1" dirty="0">
                <a:latin typeface="Times New Roman" panose="02020603050405020304" pitchFamily="18" charset="0"/>
                <a:cs typeface="Times New Roman" panose="02020603050405020304" pitchFamily="18" charset="0"/>
              </a:rPr>
              <a:t>new idea, device or process</a:t>
            </a:r>
            <a:r>
              <a:rPr lang="en-US" sz="2400" dirty="0">
                <a:latin typeface="Times New Roman" panose="02020603050405020304" pitchFamily="18" charset="0"/>
                <a:cs typeface="Times New Roman" panose="02020603050405020304" pitchFamily="18" charset="0"/>
              </a:rPr>
              <a:t>. Innovations are the application of better solutions that meet new requirements, in articulated needs or existing market needs.</a:t>
            </a:r>
          </a:p>
          <a:p>
            <a:pPr algn="just"/>
            <a:r>
              <a:rPr lang="en-US" sz="2400" dirty="0">
                <a:latin typeface="Times New Roman" panose="02020603050405020304" pitchFamily="18" charset="0"/>
                <a:cs typeface="Times New Roman" panose="02020603050405020304" pitchFamily="18" charset="0"/>
              </a:rPr>
              <a:t>The exhaustive and widespread use of computers and the improvements in database technology have provided large data. </a:t>
            </a:r>
          </a:p>
          <a:p>
            <a:pPr algn="just"/>
            <a:r>
              <a:rPr lang="en-US" sz="2400" dirty="0">
                <a:latin typeface="Times New Roman" panose="02020603050405020304" pitchFamily="18" charset="0"/>
                <a:cs typeface="Times New Roman" panose="02020603050405020304" pitchFamily="18" charset="0"/>
              </a:rPr>
              <a:t>The emerging growth of data in databases has generated an urgent need for efficient data mining techniques to discover useful informational knowledge.</a:t>
            </a:r>
          </a:p>
        </p:txBody>
      </p:sp>
      <p:sp>
        <p:nvSpPr>
          <p:cNvPr id="4" name="Date Placeholder 3">
            <a:extLst>
              <a:ext uri="{FF2B5EF4-FFF2-40B4-BE49-F238E27FC236}">
                <a16:creationId xmlns:a16="http://schemas.microsoft.com/office/drawing/2014/main" id="{9C139CE6-2BED-4E81-BBDC-AB8082E3D354}"/>
              </a:ext>
            </a:extLst>
          </p:cNvPr>
          <p:cNvSpPr>
            <a:spLocks noGrp="1"/>
          </p:cNvSpPr>
          <p:nvPr>
            <p:ph type="dt" sz="half" idx="10"/>
          </p:nvPr>
        </p:nvSpPr>
        <p:spPr/>
        <p:txBody>
          <a:bodyPr/>
          <a:lstStyle/>
          <a:p>
            <a:fld id="{CE3D5A9B-38B7-4A2F-B57A-939EA72FBB62}" type="datetime1">
              <a:rPr lang="en-IN" smtClean="0"/>
              <a:t>07-04-2025</a:t>
            </a:fld>
            <a:endParaRPr lang="en-US"/>
          </a:p>
        </p:txBody>
      </p:sp>
      <p:sp>
        <p:nvSpPr>
          <p:cNvPr id="5" name="Footer Placeholder 4">
            <a:extLst>
              <a:ext uri="{FF2B5EF4-FFF2-40B4-BE49-F238E27FC236}">
                <a16:creationId xmlns:a16="http://schemas.microsoft.com/office/drawing/2014/main" id="{26F61568-3B3F-4B25-9877-4F44DA1C19C4}"/>
              </a:ext>
            </a:extLst>
          </p:cNvPr>
          <p:cNvSpPr>
            <a:spLocks noGrp="1"/>
          </p:cNvSpPr>
          <p:nvPr>
            <p:ph type="ftr" sz="quarter" idx="11"/>
          </p:nvPr>
        </p:nvSpPr>
        <p:spPr>
          <a:xfrm>
            <a:off x="2590800" y="6347069"/>
            <a:ext cx="4616152"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3E6B5055-1FDA-4932-ABF7-8CF07DF44BBA}"/>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a:extLst>
              <a:ext uri="{FF2B5EF4-FFF2-40B4-BE49-F238E27FC236}">
                <a16:creationId xmlns:a16="http://schemas.microsoft.com/office/drawing/2014/main" id="{990B5219-CE1D-42B2-A66D-BB65F77D14F1}"/>
              </a:ext>
            </a:extLst>
          </p:cNvPr>
          <p:cNvSpPr txBox="1">
            <a:spLocks noGrp="1"/>
          </p:cNvSpPr>
          <p:nvPr>
            <p:ph type="title"/>
          </p:nvPr>
        </p:nvSpPr>
        <p:spPr>
          <a:xfrm>
            <a:off x="1752600" y="274638"/>
            <a:ext cx="6934200" cy="8913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dirty="0"/>
              <a:t>Branch wise Applications</a:t>
            </a:r>
          </a:p>
        </p:txBody>
      </p:sp>
    </p:spTree>
    <p:extLst>
      <p:ext uri="{BB962C8B-B14F-4D97-AF65-F5344CB8AC3E}">
        <p14:creationId xmlns:p14="http://schemas.microsoft.com/office/powerpoint/2010/main" val="15442797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F337FC-25B0-449E-9E15-4CBD5C163FCA}" type="datetime1">
              <a:rPr lang="en-IN" smtClean="0"/>
              <a:t>07-04-2025</a:t>
            </a:fld>
            <a:endParaRPr lang="en-US" dirty="0"/>
          </a:p>
        </p:txBody>
      </p:sp>
      <p:sp>
        <p:nvSpPr>
          <p:cNvPr id="5" name="Footer Placeholder 4"/>
          <p:cNvSpPr>
            <a:spLocks noGrp="1"/>
          </p:cNvSpPr>
          <p:nvPr>
            <p:ph type="ftr" sz="quarter" idx="11"/>
          </p:nvPr>
        </p:nvSpPr>
        <p:spPr>
          <a:xfrm>
            <a:off x="1968065" y="6356350"/>
            <a:ext cx="497205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COCOMO</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2" name="Content Placeholder 11"/>
          <p:cNvSpPr>
            <a:spLocks noGrp="1"/>
          </p:cNvSpPr>
          <p:nvPr>
            <p:ph idx="1"/>
          </p:nvPr>
        </p:nvSpPr>
        <p:spPr/>
        <p:txBody>
          <a:bodyPr/>
          <a:lstStyle/>
          <a:p>
            <a:pPr marL="0" indent="0">
              <a:buNone/>
            </a:pPr>
            <a:r>
              <a:rPr lang="en-US" dirty="0">
                <a:solidFill>
                  <a:srgbClr val="FF0000"/>
                </a:solidFill>
                <a:latin typeface="Times New Roman" panose="02020603050405020304" pitchFamily="18" charset="0"/>
                <a:cs typeface="Times New Roman" panose="02020603050405020304" pitchFamily="18" charset="0"/>
              </a:rPr>
              <a:t>The Constructive Cost Model (COCOMO)</a:t>
            </a:r>
          </a:p>
          <a:p>
            <a:pPr marL="0" indent="0">
              <a:buNone/>
            </a:pPr>
            <a:endParaRPr lang="en-US" dirty="0"/>
          </a:p>
        </p:txBody>
      </p:sp>
      <p:pic>
        <p:nvPicPr>
          <p:cNvPr id="2" name="Picture 1"/>
          <p:cNvPicPr>
            <a:picLocks noChangeAspect="1"/>
          </p:cNvPicPr>
          <p:nvPr/>
        </p:nvPicPr>
        <p:blipFill>
          <a:blip r:embed="rId4"/>
          <a:stretch>
            <a:fillRect/>
          </a:stretch>
        </p:blipFill>
        <p:spPr>
          <a:xfrm>
            <a:off x="1835696" y="2420888"/>
            <a:ext cx="5104419" cy="3321720"/>
          </a:xfrm>
          <a:prstGeom prst="rect">
            <a:avLst/>
          </a:prstGeom>
        </p:spPr>
      </p:pic>
      <p:pic>
        <p:nvPicPr>
          <p:cNvPr id="3" name="Picture 2" descr="A black and red logo&#10;&#10;Description automatically generated">
            <a:extLst>
              <a:ext uri="{FF2B5EF4-FFF2-40B4-BE49-F238E27FC236}">
                <a16:creationId xmlns:a16="http://schemas.microsoft.com/office/drawing/2014/main" id="{78B5392F-C75F-E35C-BB5F-C1F0982B23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5589014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04EBB7-50CB-473E-ADD8-D42DDB615981}" type="datetime1">
              <a:rPr lang="en-IN" smtClean="0"/>
              <a:t>07-04-2025</a:t>
            </a:fld>
            <a:endParaRPr lang="en-US" dirty="0"/>
          </a:p>
        </p:txBody>
      </p:sp>
      <p:sp>
        <p:nvSpPr>
          <p:cNvPr id="5" name="Footer Placeholder 4"/>
          <p:cNvSpPr>
            <a:spLocks noGrp="1"/>
          </p:cNvSpPr>
          <p:nvPr>
            <p:ph type="ftr" sz="quarter" idx="11"/>
          </p:nvPr>
        </p:nvSpPr>
        <p:spPr>
          <a:xfrm>
            <a:off x="1968065" y="6356350"/>
            <a:ext cx="497205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Comparison of Three COCOMO modes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graphicFrame>
        <p:nvGraphicFramePr>
          <p:cNvPr id="13" name="object 2"/>
          <p:cNvGraphicFramePr>
            <a:graphicFrameLocks noGrp="1"/>
          </p:cNvGraphicFramePr>
          <p:nvPr>
            <p:extLst>
              <p:ext uri="{D42A27DB-BD31-4B8C-83A1-F6EECF244321}">
                <p14:modId xmlns:p14="http://schemas.microsoft.com/office/powerpoint/2010/main" val="2251686354"/>
              </p:ext>
            </p:extLst>
          </p:nvPr>
        </p:nvGraphicFramePr>
        <p:xfrm>
          <a:off x="303531" y="1309396"/>
          <a:ext cx="8611869" cy="4776212"/>
        </p:xfrm>
        <a:graphic>
          <a:graphicData uri="http://schemas.openxmlformats.org/drawingml/2006/table">
            <a:tbl>
              <a:tblPr firstRow="1" bandRow="1">
                <a:tableStyleId>{2D5ABB26-0587-4C30-8999-92F81FD0307C}</a:tableStyleId>
              </a:tblPr>
              <a:tblGrid>
                <a:gridCol w="985059">
                  <a:extLst>
                    <a:ext uri="{9D8B030D-6E8A-4147-A177-3AD203B41FA5}">
                      <a16:colId xmlns:a16="http://schemas.microsoft.com/office/drawing/2014/main" val="20000"/>
                    </a:ext>
                  </a:extLst>
                </a:gridCol>
                <a:gridCol w="1284039">
                  <a:extLst>
                    <a:ext uri="{9D8B030D-6E8A-4147-A177-3AD203B41FA5}">
                      <a16:colId xmlns:a16="http://schemas.microsoft.com/office/drawing/2014/main" val="20001"/>
                    </a:ext>
                  </a:extLst>
                </a:gridCol>
                <a:gridCol w="2719140">
                  <a:extLst>
                    <a:ext uri="{9D8B030D-6E8A-4147-A177-3AD203B41FA5}">
                      <a16:colId xmlns:a16="http://schemas.microsoft.com/office/drawing/2014/main" val="20002"/>
                    </a:ext>
                  </a:extLst>
                </a:gridCol>
                <a:gridCol w="1086397">
                  <a:extLst>
                    <a:ext uri="{9D8B030D-6E8A-4147-A177-3AD203B41FA5}">
                      <a16:colId xmlns:a16="http://schemas.microsoft.com/office/drawing/2014/main" val="20003"/>
                    </a:ext>
                  </a:extLst>
                </a:gridCol>
                <a:gridCol w="1153116">
                  <a:extLst>
                    <a:ext uri="{9D8B030D-6E8A-4147-A177-3AD203B41FA5}">
                      <a16:colId xmlns:a16="http://schemas.microsoft.com/office/drawing/2014/main" val="20004"/>
                    </a:ext>
                  </a:extLst>
                </a:gridCol>
                <a:gridCol w="1384118">
                  <a:extLst>
                    <a:ext uri="{9D8B030D-6E8A-4147-A177-3AD203B41FA5}">
                      <a16:colId xmlns:a16="http://schemas.microsoft.com/office/drawing/2014/main" val="20005"/>
                    </a:ext>
                  </a:extLst>
                </a:gridCol>
              </a:tblGrid>
              <a:tr h="609599">
                <a:tc>
                  <a:txBody>
                    <a:bodyPr/>
                    <a:lstStyle/>
                    <a:p>
                      <a:pPr marL="263525">
                        <a:lnSpc>
                          <a:spcPct val="100000"/>
                        </a:lnSpc>
                        <a:spcBef>
                          <a:spcPts val="315"/>
                        </a:spcBef>
                      </a:pPr>
                      <a:r>
                        <a:rPr sz="1400" b="1" i="1" spc="-5" dirty="0">
                          <a:latin typeface="+mn-lt"/>
                          <a:cs typeface="Arial"/>
                        </a:rPr>
                        <a:t>Mode</a:t>
                      </a:r>
                      <a:endParaRPr sz="1400" dirty="0">
                        <a:latin typeface="+mn-lt"/>
                        <a:cs typeface="Arial"/>
                      </a:endParaRPr>
                    </a:p>
                  </a:txBody>
                  <a:tcPr marL="0" marR="0" marT="4000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chemeClr val="accent5">
                        <a:lumMod val="60000"/>
                        <a:lumOff val="40000"/>
                      </a:schemeClr>
                    </a:solidFill>
                  </a:tcPr>
                </a:tc>
                <a:tc>
                  <a:txBody>
                    <a:bodyPr/>
                    <a:lstStyle/>
                    <a:p>
                      <a:pPr marL="153670">
                        <a:lnSpc>
                          <a:spcPct val="100000"/>
                        </a:lnSpc>
                        <a:spcBef>
                          <a:spcPts val="315"/>
                        </a:spcBef>
                      </a:pPr>
                      <a:r>
                        <a:rPr sz="1400" b="1" i="1" spc="-5" dirty="0">
                          <a:latin typeface="+mn-lt"/>
                          <a:cs typeface="Arial"/>
                        </a:rPr>
                        <a:t>Project</a:t>
                      </a:r>
                      <a:r>
                        <a:rPr sz="1400" b="1" i="1" spc="-40" dirty="0">
                          <a:latin typeface="+mn-lt"/>
                          <a:cs typeface="Arial"/>
                        </a:rPr>
                        <a:t> </a:t>
                      </a:r>
                      <a:r>
                        <a:rPr sz="1400" b="1" i="1" spc="-5" dirty="0">
                          <a:latin typeface="+mn-lt"/>
                          <a:cs typeface="Arial"/>
                        </a:rPr>
                        <a:t>size</a:t>
                      </a:r>
                      <a:endParaRPr sz="1400" dirty="0">
                        <a:latin typeface="+mn-lt"/>
                        <a:cs typeface="Arial"/>
                      </a:endParaRPr>
                    </a:p>
                  </a:txBody>
                  <a:tcPr marL="0" marR="0" marT="4000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chemeClr val="accent5">
                        <a:lumMod val="60000"/>
                        <a:lumOff val="40000"/>
                      </a:schemeClr>
                    </a:solidFill>
                  </a:tcPr>
                </a:tc>
                <a:tc>
                  <a:txBody>
                    <a:bodyPr/>
                    <a:lstStyle/>
                    <a:p>
                      <a:pPr marL="654685">
                        <a:lnSpc>
                          <a:spcPct val="100000"/>
                        </a:lnSpc>
                        <a:spcBef>
                          <a:spcPts val="315"/>
                        </a:spcBef>
                      </a:pPr>
                      <a:r>
                        <a:rPr sz="1400" b="1" i="1" spc="-5" dirty="0">
                          <a:latin typeface="+mn-lt"/>
                          <a:cs typeface="Arial"/>
                        </a:rPr>
                        <a:t>Nature</a:t>
                      </a:r>
                      <a:r>
                        <a:rPr sz="1400" b="1" i="1" spc="-25" dirty="0">
                          <a:latin typeface="+mn-lt"/>
                          <a:cs typeface="Arial"/>
                        </a:rPr>
                        <a:t> </a:t>
                      </a:r>
                      <a:r>
                        <a:rPr sz="1400" b="1" i="1" spc="-10" dirty="0">
                          <a:latin typeface="+mn-lt"/>
                          <a:cs typeface="Arial"/>
                        </a:rPr>
                        <a:t>of Project</a:t>
                      </a:r>
                      <a:endParaRPr sz="1400" dirty="0">
                        <a:latin typeface="+mn-lt"/>
                        <a:cs typeface="Arial"/>
                      </a:endParaRPr>
                    </a:p>
                  </a:txBody>
                  <a:tcPr marL="0" marR="0" marT="4000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chemeClr val="accent5">
                        <a:lumMod val="60000"/>
                        <a:lumOff val="40000"/>
                      </a:schemeClr>
                    </a:solidFill>
                  </a:tcPr>
                </a:tc>
                <a:tc>
                  <a:txBody>
                    <a:bodyPr/>
                    <a:lstStyle/>
                    <a:p>
                      <a:pPr marR="93345" algn="r">
                        <a:lnSpc>
                          <a:spcPct val="100000"/>
                        </a:lnSpc>
                        <a:spcBef>
                          <a:spcPts val="315"/>
                        </a:spcBef>
                      </a:pPr>
                      <a:r>
                        <a:rPr sz="1400" b="1" i="1" spc="-5" dirty="0">
                          <a:latin typeface="+mn-lt"/>
                          <a:cs typeface="Arial"/>
                        </a:rPr>
                        <a:t>Innovation</a:t>
                      </a:r>
                      <a:endParaRPr sz="1400" dirty="0">
                        <a:latin typeface="+mn-lt"/>
                        <a:cs typeface="Arial"/>
                      </a:endParaRPr>
                    </a:p>
                  </a:txBody>
                  <a:tcPr marL="0" marR="0" marT="4000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chemeClr val="accent5">
                        <a:lumMod val="60000"/>
                        <a:lumOff val="40000"/>
                      </a:schemeClr>
                    </a:solidFill>
                  </a:tcPr>
                </a:tc>
                <a:tc>
                  <a:txBody>
                    <a:bodyPr/>
                    <a:lstStyle/>
                    <a:p>
                      <a:pPr marL="127635" marR="95885" indent="-24765">
                        <a:lnSpc>
                          <a:spcPts val="1670"/>
                        </a:lnSpc>
                        <a:spcBef>
                          <a:spcPts val="380"/>
                        </a:spcBef>
                      </a:pPr>
                      <a:r>
                        <a:rPr sz="1400" b="1" i="1" spc="-10" dirty="0">
                          <a:latin typeface="+mn-lt"/>
                          <a:cs typeface="Arial"/>
                        </a:rPr>
                        <a:t>D</a:t>
                      </a:r>
                      <a:r>
                        <a:rPr sz="1400" b="1" i="1" spc="-5" dirty="0">
                          <a:latin typeface="+mn-lt"/>
                          <a:cs typeface="Arial"/>
                        </a:rPr>
                        <a:t>ea</a:t>
                      </a:r>
                      <a:r>
                        <a:rPr sz="1400" b="1" i="1" spc="-10" dirty="0">
                          <a:latin typeface="+mn-lt"/>
                          <a:cs typeface="Arial"/>
                        </a:rPr>
                        <a:t>dl</a:t>
                      </a:r>
                      <a:r>
                        <a:rPr sz="1400" b="1" i="1" spc="5" dirty="0">
                          <a:latin typeface="+mn-lt"/>
                          <a:cs typeface="Arial"/>
                        </a:rPr>
                        <a:t>i</a:t>
                      </a:r>
                      <a:r>
                        <a:rPr sz="1400" b="1" i="1" spc="-20" dirty="0">
                          <a:latin typeface="+mn-lt"/>
                          <a:cs typeface="Arial"/>
                        </a:rPr>
                        <a:t>n</a:t>
                      </a:r>
                      <a:r>
                        <a:rPr sz="1400" b="1" i="1" dirty="0">
                          <a:latin typeface="+mn-lt"/>
                          <a:cs typeface="Arial"/>
                        </a:rPr>
                        <a:t>e</a:t>
                      </a:r>
                      <a:r>
                        <a:rPr sz="1400" b="1" i="1" spc="-10" dirty="0">
                          <a:latin typeface="+mn-lt"/>
                          <a:cs typeface="Arial"/>
                        </a:rPr>
                        <a:t> o</a:t>
                      </a:r>
                      <a:r>
                        <a:rPr sz="1400" b="1" i="1" dirty="0">
                          <a:latin typeface="+mn-lt"/>
                          <a:cs typeface="Arial"/>
                        </a:rPr>
                        <a:t>f  </a:t>
                      </a:r>
                      <a:r>
                        <a:rPr sz="1400" b="1" i="1" spc="-5" dirty="0">
                          <a:latin typeface="+mn-lt"/>
                          <a:cs typeface="Arial"/>
                        </a:rPr>
                        <a:t>the</a:t>
                      </a:r>
                      <a:r>
                        <a:rPr sz="1400" b="1" i="1" spc="-60" dirty="0">
                          <a:latin typeface="+mn-lt"/>
                          <a:cs typeface="Arial"/>
                        </a:rPr>
                        <a:t> </a:t>
                      </a:r>
                      <a:r>
                        <a:rPr sz="1400" b="1" i="1" spc="-5" dirty="0">
                          <a:latin typeface="+mn-lt"/>
                          <a:cs typeface="Arial"/>
                        </a:rPr>
                        <a:t>project</a:t>
                      </a:r>
                      <a:endParaRPr sz="1400" dirty="0">
                        <a:latin typeface="+mn-lt"/>
                        <a:cs typeface="Arial"/>
                      </a:endParaRPr>
                    </a:p>
                  </a:txBody>
                  <a:tcPr marL="0" marR="0" marT="4826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chemeClr val="accent5">
                        <a:lumMod val="60000"/>
                        <a:lumOff val="40000"/>
                      </a:schemeClr>
                    </a:solidFill>
                  </a:tcPr>
                </a:tc>
                <a:tc>
                  <a:txBody>
                    <a:bodyPr/>
                    <a:lstStyle/>
                    <a:p>
                      <a:pPr marL="154940" marR="132080" indent="-13970">
                        <a:lnSpc>
                          <a:spcPts val="1670"/>
                        </a:lnSpc>
                        <a:spcBef>
                          <a:spcPts val="380"/>
                        </a:spcBef>
                      </a:pPr>
                      <a:r>
                        <a:rPr sz="1400" b="1" i="1" spc="-10" dirty="0">
                          <a:latin typeface="+mn-lt"/>
                          <a:cs typeface="Arial"/>
                        </a:rPr>
                        <a:t>D</a:t>
                      </a:r>
                      <a:r>
                        <a:rPr sz="1400" b="1" i="1" spc="-5" dirty="0">
                          <a:latin typeface="+mn-lt"/>
                          <a:cs typeface="Arial"/>
                        </a:rPr>
                        <a:t>ev</a:t>
                      </a:r>
                      <a:r>
                        <a:rPr sz="1400" b="1" i="1" spc="-15" dirty="0">
                          <a:latin typeface="+mn-lt"/>
                          <a:cs typeface="Arial"/>
                        </a:rPr>
                        <a:t>e</a:t>
                      </a:r>
                      <a:r>
                        <a:rPr sz="1400" b="1" i="1" spc="5" dirty="0">
                          <a:latin typeface="+mn-lt"/>
                          <a:cs typeface="Arial"/>
                        </a:rPr>
                        <a:t>l</a:t>
                      </a:r>
                      <a:r>
                        <a:rPr sz="1400" b="1" i="1" spc="-10" dirty="0">
                          <a:latin typeface="+mn-lt"/>
                          <a:cs typeface="Arial"/>
                        </a:rPr>
                        <a:t>op</a:t>
                      </a:r>
                      <a:r>
                        <a:rPr sz="1400" b="1" i="1" spc="-5" dirty="0">
                          <a:latin typeface="+mn-lt"/>
                          <a:cs typeface="Arial"/>
                        </a:rPr>
                        <a:t>me</a:t>
                      </a:r>
                      <a:r>
                        <a:rPr sz="1400" b="1" i="1" spc="-20" dirty="0">
                          <a:latin typeface="+mn-lt"/>
                          <a:cs typeface="Arial"/>
                        </a:rPr>
                        <a:t>n</a:t>
                      </a:r>
                      <a:r>
                        <a:rPr sz="1400" b="1" i="1" dirty="0">
                          <a:latin typeface="+mn-lt"/>
                          <a:cs typeface="Arial"/>
                        </a:rPr>
                        <a:t>t  </a:t>
                      </a:r>
                      <a:r>
                        <a:rPr sz="1400" b="1" i="1" spc="-5" dirty="0">
                          <a:latin typeface="+mn-lt"/>
                          <a:cs typeface="Arial"/>
                        </a:rPr>
                        <a:t>Environment</a:t>
                      </a:r>
                      <a:endParaRPr sz="1400" dirty="0">
                        <a:latin typeface="+mn-lt"/>
                        <a:cs typeface="Arial"/>
                      </a:endParaRPr>
                    </a:p>
                  </a:txBody>
                  <a:tcPr marL="0" marR="0" marT="4826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chemeClr val="accent5">
                        <a:lumMod val="60000"/>
                        <a:lumOff val="40000"/>
                      </a:schemeClr>
                    </a:solidFill>
                  </a:tcPr>
                </a:tc>
                <a:extLst>
                  <a:ext uri="{0D108BD9-81ED-4DB2-BD59-A6C34878D82A}">
                    <a16:rowId xmlns:a16="http://schemas.microsoft.com/office/drawing/2014/main" val="10000"/>
                  </a:ext>
                </a:extLst>
              </a:tr>
              <a:tr h="1286255">
                <a:tc>
                  <a:txBody>
                    <a:bodyPr/>
                    <a:lstStyle/>
                    <a:p>
                      <a:pPr marL="120014" algn="ctr">
                        <a:lnSpc>
                          <a:spcPct val="100000"/>
                        </a:lnSpc>
                        <a:spcBef>
                          <a:spcPts val="1019"/>
                        </a:spcBef>
                      </a:pPr>
                      <a:r>
                        <a:rPr sz="1400" spc="-5" dirty="0">
                          <a:latin typeface="+mn-lt"/>
                          <a:cs typeface="Arial"/>
                        </a:rPr>
                        <a:t>Organic</a:t>
                      </a:r>
                      <a:endParaRPr sz="1400" dirty="0">
                        <a:latin typeface="+mn-lt"/>
                        <a:cs typeface="Arial"/>
                      </a:endParaRPr>
                    </a:p>
                  </a:txBody>
                  <a:tcPr marL="0" marR="0" marT="12953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0">
                        <a:lnSpc>
                          <a:spcPct val="100000"/>
                        </a:lnSpc>
                        <a:spcBef>
                          <a:spcPts val="1019"/>
                        </a:spcBef>
                      </a:pPr>
                      <a:r>
                        <a:rPr sz="1400" spc="-5" dirty="0">
                          <a:latin typeface="+mn-lt"/>
                          <a:cs typeface="Arial"/>
                        </a:rPr>
                        <a:t>Typically</a:t>
                      </a:r>
                      <a:endParaRPr sz="1400" dirty="0">
                        <a:latin typeface="+mn-lt"/>
                        <a:cs typeface="Arial"/>
                      </a:endParaRPr>
                    </a:p>
                    <a:p>
                      <a:pPr marL="101600">
                        <a:lnSpc>
                          <a:spcPct val="100000"/>
                        </a:lnSpc>
                        <a:spcBef>
                          <a:spcPts val="840"/>
                        </a:spcBef>
                      </a:pPr>
                      <a:r>
                        <a:rPr sz="1400" spc="-5" dirty="0">
                          <a:latin typeface="+mn-lt"/>
                          <a:cs typeface="Arial"/>
                        </a:rPr>
                        <a:t>2-50</a:t>
                      </a:r>
                      <a:r>
                        <a:rPr sz="1400" spc="-35" dirty="0">
                          <a:latin typeface="+mn-lt"/>
                          <a:cs typeface="Arial"/>
                        </a:rPr>
                        <a:t> </a:t>
                      </a:r>
                      <a:r>
                        <a:rPr sz="1400" spc="-5" dirty="0">
                          <a:latin typeface="+mn-lt"/>
                          <a:cs typeface="Arial"/>
                        </a:rPr>
                        <a:t>KLOC</a:t>
                      </a:r>
                      <a:endParaRPr sz="1400" dirty="0">
                        <a:latin typeface="+mn-lt"/>
                        <a:cs typeface="Arial"/>
                      </a:endParaRPr>
                    </a:p>
                  </a:txBody>
                  <a:tcPr marL="0" marR="0" marT="12953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3189" marR="139700" algn="just">
                        <a:lnSpc>
                          <a:spcPct val="99800"/>
                        </a:lnSpc>
                        <a:spcBef>
                          <a:spcPts val="1000"/>
                        </a:spcBef>
                      </a:pPr>
                      <a:r>
                        <a:rPr sz="1400" spc="-5" dirty="0">
                          <a:latin typeface="+mn-lt"/>
                          <a:cs typeface="Arial"/>
                        </a:rPr>
                        <a:t>Small </a:t>
                      </a:r>
                      <a:r>
                        <a:rPr sz="1400" dirty="0">
                          <a:latin typeface="+mn-lt"/>
                          <a:cs typeface="Arial"/>
                        </a:rPr>
                        <a:t>size </a:t>
                      </a:r>
                      <a:r>
                        <a:rPr sz="1400" spc="-5" dirty="0">
                          <a:latin typeface="+mn-lt"/>
                          <a:cs typeface="Arial"/>
                        </a:rPr>
                        <a:t>project, experienced </a:t>
                      </a:r>
                      <a:r>
                        <a:rPr sz="1400" spc="-375" dirty="0">
                          <a:latin typeface="+mn-lt"/>
                          <a:cs typeface="Arial"/>
                        </a:rPr>
                        <a:t> </a:t>
                      </a:r>
                      <a:r>
                        <a:rPr sz="1400" spc="-5" dirty="0">
                          <a:latin typeface="+mn-lt"/>
                          <a:cs typeface="Arial"/>
                        </a:rPr>
                        <a:t>developers</a:t>
                      </a:r>
                      <a:r>
                        <a:rPr sz="1400" dirty="0">
                          <a:latin typeface="+mn-lt"/>
                          <a:cs typeface="Arial"/>
                        </a:rPr>
                        <a:t> in</a:t>
                      </a:r>
                      <a:r>
                        <a:rPr sz="1400" spc="5" dirty="0">
                          <a:latin typeface="+mn-lt"/>
                          <a:cs typeface="Arial"/>
                        </a:rPr>
                        <a:t> </a:t>
                      </a:r>
                      <a:r>
                        <a:rPr sz="1400" spc="-5" dirty="0">
                          <a:latin typeface="+mn-lt"/>
                          <a:cs typeface="Arial"/>
                        </a:rPr>
                        <a:t>the</a:t>
                      </a:r>
                      <a:r>
                        <a:rPr sz="1400" dirty="0">
                          <a:latin typeface="+mn-lt"/>
                          <a:cs typeface="Arial"/>
                        </a:rPr>
                        <a:t> </a:t>
                      </a:r>
                      <a:r>
                        <a:rPr sz="1400" spc="-5" dirty="0">
                          <a:latin typeface="+mn-lt"/>
                          <a:cs typeface="Arial"/>
                        </a:rPr>
                        <a:t>familiar </a:t>
                      </a:r>
                      <a:r>
                        <a:rPr sz="1400" dirty="0">
                          <a:latin typeface="+mn-lt"/>
                          <a:cs typeface="Arial"/>
                        </a:rPr>
                        <a:t> </a:t>
                      </a:r>
                      <a:r>
                        <a:rPr sz="1400" spc="-5" dirty="0">
                          <a:latin typeface="+mn-lt"/>
                          <a:cs typeface="Arial"/>
                        </a:rPr>
                        <a:t>environment. </a:t>
                      </a:r>
                      <a:r>
                        <a:rPr sz="1400" spc="-10" dirty="0">
                          <a:latin typeface="+mn-lt"/>
                          <a:cs typeface="Arial"/>
                        </a:rPr>
                        <a:t>For example, </a:t>
                      </a:r>
                      <a:r>
                        <a:rPr sz="1400" spc="-5" dirty="0">
                          <a:latin typeface="+mn-lt"/>
                          <a:cs typeface="Arial"/>
                        </a:rPr>
                        <a:t>pay </a:t>
                      </a:r>
                      <a:r>
                        <a:rPr sz="1400" spc="-375" dirty="0">
                          <a:latin typeface="+mn-lt"/>
                          <a:cs typeface="Arial"/>
                        </a:rPr>
                        <a:t> </a:t>
                      </a:r>
                      <a:r>
                        <a:rPr sz="1400" spc="-5" dirty="0">
                          <a:latin typeface="+mn-lt"/>
                          <a:cs typeface="Arial"/>
                        </a:rPr>
                        <a:t>roll,</a:t>
                      </a:r>
                      <a:r>
                        <a:rPr sz="1400" dirty="0">
                          <a:latin typeface="+mn-lt"/>
                          <a:cs typeface="Arial"/>
                        </a:rPr>
                        <a:t> </a:t>
                      </a:r>
                      <a:r>
                        <a:rPr sz="1400" spc="-5" dirty="0">
                          <a:latin typeface="+mn-lt"/>
                          <a:cs typeface="Arial"/>
                        </a:rPr>
                        <a:t>inventory</a:t>
                      </a:r>
                      <a:r>
                        <a:rPr sz="1400" spc="-20" dirty="0">
                          <a:latin typeface="+mn-lt"/>
                          <a:cs typeface="Arial"/>
                        </a:rPr>
                        <a:t> </a:t>
                      </a:r>
                      <a:r>
                        <a:rPr sz="1400" spc="-5" dirty="0">
                          <a:latin typeface="+mn-lt"/>
                          <a:cs typeface="Arial"/>
                        </a:rPr>
                        <a:t>projects etc.</a:t>
                      </a:r>
                      <a:endParaRPr sz="1400" dirty="0">
                        <a:latin typeface="+mn-lt"/>
                        <a:cs typeface="Arial"/>
                      </a:endParaRPr>
                    </a:p>
                  </a:txBody>
                  <a:tcPr marL="0" marR="0" marT="1270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04165">
                        <a:lnSpc>
                          <a:spcPct val="100000"/>
                        </a:lnSpc>
                        <a:spcBef>
                          <a:spcPts val="1019"/>
                        </a:spcBef>
                      </a:pPr>
                      <a:r>
                        <a:rPr sz="1400" spc="-5" dirty="0">
                          <a:latin typeface="+mn-lt"/>
                          <a:cs typeface="Arial"/>
                        </a:rPr>
                        <a:t>Little</a:t>
                      </a:r>
                      <a:endParaRPr sz="1400">
                        <a:latin typeface="+mn-lt"/>
                        <a:cs typeface="Arial"/>
                      </a:endParaRPr>
                    </a:p>
                  </a:txBody>
                  <a:tcPr marL="0" marR="0" marT="12953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70815" algn="ctr">
                        <a:lnSpc>
                          <a:spcPct val="100000"/>
                        </a:lnSpc>
                        <a:spcBef>
                          <a:spcPts val="1019"/>
                        </a:spcBef>
                      </a:pPr>
                      <a:r>
                        <a:rPr sz="1400" spc="-5" dirty="0">
                          <a:latin typeface="+mn-lt"/>
                          <a:cs typeface="Arial"/>
                        </a:rPr>
                        <a:t>Not</a:t>
                      </a:r>
                      <a:r>
                        <a:rPr sz="1400" spc="-45" dirty="0">
                          <a:latin typeface="+mn-lt"/>
                          <a:cs typeface="Arial"/>
                        </a:rPr>
                        <a:t> </a:t>
                      </a:r>
                      <a:r>
                        <a:rPr sz="1400" spc="-5" dirty="0">
                          <a:latin typeface="+mn-lt"/>
                          <a:cs typeface="Arial"/>
                        </a:rPr>
                        <a:t>tight</a:t>
                      </a:r>
                      <a:endParaRPr sz="1400">
                        <a:latin typeface="+mn-lt"/>
                        <a:cs typeface="Arial"/>
                      </a:endParaRPr>
                    </a:p>
                  </a:txBody>
                  <a:tcPr marL="0" marR="0" marT="12953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8945" marR="197485" indent="-256540">
                        <a:lnSpc>
                          <a:spcPct val="100000"/>
                        </a:lnSpc>
                        <a:spcBef>
                          <a:spcPts val="795"/>
                        </a:spcBef>
                      </a:pPr>
                      <a:r>
                        <a:rPr sz="1400" spc="-5" dirty="0">
                          <a:latin typeface="+mn-lt"/>
                          <a:cs typeface="Arial"/>
                        </a:rPr>
                        <a:t>Familiar</a:t>
                      </a:r>
                      <a:r>
                        <a:rPr sz="1400" spc="-40" dirty="0">
                          <a:latin typeface="+mn-lt"/>
                          <a:cs typeface="Arial"/>
                        </a:rPr>
                        <a:t> </a:t>
                      </a:r>
                      <a:r>
                        <a:rPr sz="1400" dirty="0">
                          <a:latin typeface="+mn-lt"/>
                          <a:cs typeface="Arial"/>
                        </a:rPr>
                        <a:t>&amp;</a:t>
                      </a:r>
                      <a:r>
                        <a:rPr sz="1400" spc="-45" dirty="0">
                          <a:latin typeface="+mn-lt"/>
                          <a:cs typeface="Arial"/>
                        </a:rPr>
                        <a:t> </a:t>
                      </a:r>
                      <a:r>
                        <a:rPr sz="1400" spc="-5" dirty="0">
                          <a:latin typeface="+mn-lt"/>
                          <a:cs typeface="Arial"/>
                        </a:rPr>
                        <a:t>In </a:t>
                      </a:r>
                      <a:r>
                        <a:rPr sz="1400" spc="-370" dirty="0">
                          <a:latin typeface="+mn-lt"/>
                          <a:cs typeface="Arial"/>
                        </a:rPr>
                        <a:t> </a:t>
                      </a:r>
                      <a:r>
                        <a:rPr sz="1400" spc="-5" dirty="0">
                          <a:latin typeface="+mn-lt"/>
                          <a:cs typeface="Arial"/>
                        </a:rPr>
                        <a:t>house</a:t>
                      </a:r>
                      <a:endParaRPr sz="1400">
                        <a:latin typeface="+mn-lt"/>
                        <a:cs typeface="Arial"/>
                      </a:endParaRPr>
                    </a:p>
                  </a:txBody>
                  <a:tcPr marL="0" marR="0" marT="10096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86483">
                <a:tc>
                  <a:txBody>
                    <a:bodyPr/>
                    <a:lstStyle/>
                    <a:p>
                      <a:pPr marL="120014" marR="135255" algn="ctr">
                        <a:lnSpc>
                          <a:spcPts val="1670"/>
                        </a:lnSpc>
                        <a:spcBef>
                          <a:spcPts val="1040"/>
                        </a:spcBef>
                      </a:pPr>
                      <a:r>
                        <a:rPr sz="1400" spc="-5" dirty="0">
                          <a:latin typeface="+mn-lt"/>
                          <a:cs typeface="Arial"/>
                        </a:rPr>
                        <a:t>Semi </a:t>
                      </a:r>
                      <a:r>
                        <a:rPr sz="1400" dirty="0">
                          <a:latin typeface="+mn-lt"/>
                          <a:cs typeface="Arial"/>
                        </a:rPr>
                        <a:t> </a:t>
                      </a:r>
                      <a:r>
                        <a:rPr sz="1400" spc="-5" dirty="0">
                          <a:latin typeface="+mn-lt"/>
                          <a:cs typeface="Arial"/>
                        </a:rPr>
                        <a:t>d</a:t>
                      </a:r>
                      <a:r>
                        <a:rPr sz="1400" spc="-15" dirty="0">
                          <a:latin typeface="+mn-lt"/>
                          <a:cs typeface="Arial"/>
                        </a:rPr>
                        <a:t>e</a:t>
                      </a:r>
                      <a:r>
                        <a:rPr sz="1400" spc="5" dirty="0">
                          <a:latin typeface="+mn-lt"/>
                          <a:cs typeface="Arial"/>
                        </a:rPr>
                        <a:t>t</a:t>
                      </a:r>
                      <a:r>
                        <a:rPr sz="1400" spc="-15" dirty="0">
                          <a:latin typeface="+mn-lt"/>
                          <a:cs typeface="Arial"/>
                        </a:rPr>
                        <a:t>a</a:t>
                      </a:r>
                      <a:r>
                        <a:rPr sz="1400" spc="5" dirty="0">
                          <a:latin typeface="+mn-lt"/>
                          <a:cs typeface="Arial"/>
                        </a:rPr>
                        <a:t>c</a:t>
                      </a:r>
                      <a:r>
                        <a:rPr sz="1400" spc="-5" dirty="0">
                          <a:latin typeface="+mn-lt"/>
                          <a:cs typeface="Arial"/>
                        </a:rPr>
                        <a:t>h</a:t>
                      </a:r>
                      <a:r>
                        <a:rPr sz="1400" spc="-15" dirty="0">
                          <a:latin typeface="+mn-lt"/>
                          <a:cs typeface="Arial"/>
                        </a:rPr>
                        <a:t>e</a:t>
                      </a:r>
                      <a:r>
                        <a:rPr sz="1400" dirty="0">
                          <a:latin typeface="+mn-lt"/>
                          <a:cs typeface="Arial"/>
                        </a:rPr>
                        <a:t>d</a:t>
                      </a:r>
                    </a:p>
                  </a:txBody>
                  <a:tcPr marL="0" marR="0" marT="13208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0">
                        <a:lnSpc>
                          <a:spcPct val="100000"/>
                        </a:lnSpc>
                        <a:spcBef>
                          <a:spcPts val="975"/>
                        </a:spcBef>
                      </a:pPr>
                      <a:r>
                        <a:rPr sz="1400" spc="-5" dirty="0">
                          <a:latin typeface="+mn-lt"/>
                          <a:cs typeface="Arial"/>
                        </a:rPr>
                        <a:t>Typically</a:t>
                      </a:r>
                      <a:endParaRPr sz="1400" dirty="0">
                        <a:latin typeface="+mn-lt"/>
                        <a:cs typeface="Arial"/>
                      </a:endParaRPr>
                    </a:p>
                    <a:p>
                      <a:pPr marL="101600">
                        <a:lnSpc>
                          <a:spcPct val="100000"/>
                        </a:lnSpc>
                        <a:spcBef>
                          <a:spcPts val="825"/>
                        </a:spcBef>
                      </a:pPr>
                      <a:r>
                        <a:rPr sz="1400" spc="-10" dirty="0">
                          <a:latin typeface="+mn-lt"/>
                          <a:cs typeface="Arial"/>
                        </a:rPr>
                        <a:t>50-300</a:t>
                      </a:r>
                      <a:r>
                        <a:rPr sz="1400" spc="-30" dirty="0">
                          <a:latin typeface="+mn-lt"/>
                          <a:cs typeface="Arial"/>
                        </a:rPr>
                        <a:t> </a:t>
                      </a:r>
                      <a:r>
                        <a:rPr sz="1400" spc="-5" dirty="0">
                          <a:latin typeface="+mn-lt"/>
                          <a:cs typeface="Arial"/>
                        </a:rPr>
                        <a:t>KLOC</a:t>
                      </a:r>
                      <a:endParaRPr sz="1400" dirty="0">
                        <a:latin typeface="+mn-lt"/>
                        <a:cs typeface="Arial"/>
                      </a:endParaRPr>
                    </a:p>
                  </a:txBody>
                  <a:tcPr marL="0" marR="0" marT="1238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014" marR="142240" algn="just">
                        <a:lnSpc>
                          <a:spcPct val="99600"/>
                        </a:lnSpc>
                        <a:spcBef>
                          <a:spcPts val="910"/>
                        </a:spcBef>
                      </a:pPr>
                      <a:r>
                        <a:rPr sz="1400" spc="-5" dirty="0">
                          <a:latin typeface="+mn-lt"/>
                          <a:cs typeface="Arial"/>
                        </a:rPr>
                        <a:t>Medium</a:t>
                      </a:r>
                      <a:r>
                        <a:rPr sz="1400" dirty="0">
                          <a:latin typeface="+mn-lt"/>
                          <a:cs typeface="Arial"/>
                        </a:rPr>
                        <a:t> size</a:t>
                      </a:r>
                      <a:r>
                        <a:rPr sz="1400" spc="5" dirty="0">
                          <a:latin typeface="+mn-lt"/>
                          <a:cs typeface="Arial"/>
                        </a:rPr>
                        <a:t> </a:t>
                      </a:r>
                      <a:r>
                        <a:rPr sz="1400" spc="-5" dirty="0">
                          <a:latin typeface="+mn-lt"/>
                          <a:cs typeface="Arial"/>
                        </a:rPr>
                        <a:t>project,</a:t>
                      </a:r>
                      <a:r>
                        <a:rPr sz="1400" dirty="0">
                          <a:latin typeface="+mn-lt"/>
                          <a:cs typeface="Arial"/>
                        </a:rPr>
                        <a:t> </a:t>
                      </a:r>
                      <a:r>
                        <a:rPr sz="1400" spc="-5" dirty="0">
                          <a:latin typeface="+mn-lt"/>
                          <a:cs typeface="Arial"/>
                        </a:rPr>
                        <a:t>Medium </a:t>
                      </a:r>
                      <a:r>
                        <a:rPr sz="1400" spc="-375" dirty="0">
                          <a:latin typeface="+mn-lt"/>
                          <a:cs typeface="Arial"/>
                        </a:rPr>
                        <a:t> </a:t>
                      </a:r>
                      <a:r>
                        <a:rPr sz="1400" dirty="0">
                          <a:latin typeface="+mn-lt"/>
                          <a:cs typeface="Arial"/>
                        </a:rPr>
                        <a:t>size</a:t>
                      </a:r>
                      <a:r>
                        <a:rPr sz="1400" spc="5" dirty="0">
                          <a:latin typeface="+mn-lt"/>
                          <a:cs typeface="Arial"/>
                        </a:rPr>
                        <a:t> </a:t>
                      </a:r>
                      <a:r>
                        <a:rPr sz="1400" spc="-10" dirty="0">
                          <a:latin typeface="+mn-lt"/>
                          <a:cs typeface="Arial"/>
                        </a:rPr>
                        <a:t>team,</a:t>
                      </a:r>
                      <a:r>
                        <a:rPr sz="1400" spc="-5" dirty="0">
                          <a:latin typeface="+mn-lt"/>
                          <a:cs typeface="Arial"/>
                        </a:rPr>
                        <a:t> </a:t>
                      </a:r>
                      <a:r>
                        <a:rPr sz="1400" spc="-10" dirty="0">
                          <a:latin typeface="+mn-lt"/>
                          <a:cs typeface="Arial"/>
                        </a:rPr>
                        <a:t>Average</a:t>
                      </a:r>
                      <a:r>
                        <a:rPr sz="1400" spc="-5" dirty="0">
                          <a:latin typeface="+mn-lt"/>
                          <a:cs typeface="Arial"/>
                        </a:rPr>
                        <a:t> </a:t>
                      </a:r>
                      <a:r>
                        <a:rPr sz="1400" spc="-10" dirty="0">
                          <a:latin typeface="+mn-lt"/>
                          <a:cs typeface="Arial"/>
                        </a:rPr>
                        <a:t>previous </a:t>
                      </a:r>
                      <a:r>
                        <a:rPr sz="1400" spc="-5" dirty="0">
                          <a:latin typeface="+mn-lt"/>
                          <a:cs typeface="Arial"/>
                        </a:rPr>
                        <a:t> experience</a:t>
                      </a:r>
                      <a:r>
                        <a:rPr sz="1400" dirty="0">
                          <a:latin typeface="+mn-lt"/>
                          <a:cs typeface="Arial"/>
                        </a:rPr>
                        <a:t> </a:t>
                      </a:r>
                      <a:r>
                        <a:rPr sz="1400" spc="-5" dirty="0">
                          <a:latin typeface="+mn-lt"/>
                          <a:cs typeface="Arial"/>
                        </a:rPr>
                        <a:t>on</a:t>
                      </a:r>
                      <a:r>
                        <a:rPr sz="1400" dirty="0">
                          <a:latin typeface="+mn-lt"/>
                          <a:cs typeface="Arial"/>
                        </a:rPr>
                        <a:t> </a:t>
                      </a:r>
                      <a:r>
                        <a:rPr sz="1400" spc="-5" dirty="0">
                          <a:latin typeface="+mn-lt"/>
                          <a:cs typeface="Arial"/>
                        </a:rPr>
                        <a:t>similar</a:t>
                      </a:r>
                      <a:r>
                        <a:rPr sz="1400" dirty="0">
                          <a:latin typeface="+mn-lt"/>
                          <a:cs typeface="Arial"/>
                        </a:rPr>
                        <a:t> </a:t>
                      </a:r>
                      <a:r>
                        <a:rPr sz="1400" spc="-5" dirty="0">
                          <a:latin typeface="+mn-lt"/>
                          <a:cs typeface="Arial"/>
                        </a:rPr>
                        <a:t>project. </a:t>
                      </a:r>
                      <a:r>
                        <a:rPr sz="1400" spc="-375" dirty="0">
                          <a:latin typeface="+mn-lt"/>
                          <a:cs typeface="Arial"/>
                        </a:rPr>
                        <a:t> </a:t>
                      </a:r>
                      <a:r>
                        <a:rPr sz="1400" spc="-5" dirty="0">
                          <a:latin typeface="+mn-lt"/>
                          <a:cs typeface="Arial"/>
                        </a:rPr>
                        <a:t>For</a:t>
                      </a:r>
                      <a:r>
                        <a:rPr sz="1400" dirty="0">
                          <a:latin typeface="+mn-lt"/>
                          <a:cs typeface="Arial"/>
                        </a:rPr>
                        <a:t> </a:t>
                      </a:r>
                      <a:r>
                        <a:rPr sz="1400" spc="-10" dirty="0">
                          <a:latin typeface="+mn-lt"/>
                          <a:cs typeface="Arial"/>
                        </a:rPr>
                        <a:t>example:</a:t>
                      </a:r>
                      <a:r>
                        <a:rPr sz="1400" spc="-5" dirty="0">
                          <a:latin typeface="+mn-lt"/>
                          <a:cs typeface="Arial"/>
                        </a:rPr>
                        <a:t> Utility</a:t>
                      </a:r>
                      <a:r>
                        <a:rPr sz="1400" spc="375" dirty="0">
                          <a:latin typeface="+mn-lt"/>
                          <a:cs typeface="Arial"/>
                        </a:rPr>
                        <a:t> </a:t>
                      </a:r>
                      <a:r>
                        <a:rPr sz="1400" spc="-5" dirty="0">
                          <a:latin typeface="+mn-lt"/>
                          <a:cs typeface="Arial"/>
                        </a:rPr>
                        <a:t>systems </a:t>
                      </a:r>
                      <a:r>
                        <a:rPr sz="1400" dirty="0">
                          <a:latin typeface="+mn-lt"/>
                          <a:cs typeface="Arial"/>
                        </a:rPr>
                        <a:t> like</a:t>
                      </a:r>
                      <a:r>
                        <a:rPr sz="1400" spc="5" dirty="0">
                          <a:latin typeface="+mn-lt"/>
                          <a:cs typeface="Arial"/>
                        </a:rPr>
                        <a:t> </a:t>
                      </a:r>
                      <a:r>
                        <a:rPr sz="1400" spc="-5" dirty="0">
                          <a:latin typeface="+mn-lt"/>
                          <a:cs typeface="Arial"/>
                        </a:rPr>
                        <a:t>compilers,</a:t>
                      </a:r>
                      <a:r>
                        <a:rPr sz="1400" dirty="0">
                          <a:latin typeface="+mn-lt"/>
                          <a:cs typeface="Arial"/>
                        </a:rPr>
                        <a:t> </a:t>
                      </a:r>
                      <a:r>
                        <a:rPr sz="1400" spc="-5" dirty="0">
                          <a:latin typeface="+mn-lt"/>
                          <a:cs typeface="Arial"/>
                        </a:rPr>
                        <a:t>database </a:t>
                      </a:r>
                      <a:r>
                        <a:rPr sz="1400" dirty="0">
                          <a:latin typeface="+mn-lt"/>
                          <a:cs typeface="Arial"/>
                        </a:rPr>
                        <a:t> </a:t>
                      </a:r>
                      <a:r>
                        <a:rPr sz="1400" spc="-5" dirty="0">
                          <a:latin typeface="+mn-lt"/>
                          <a:cs typeface="Arial"/>
                        </a:rPr>
                        <a:t>systems, editors</a:t>
                      </a:r>
                      <a:r>
                        <a:rPr sz="1400" spc="-20" dirty="0">
                          <a:latin typeface="+mn-lt"/>
                          <a:cs typeface="Arial"/>
                        </a:rPr>
                        <a:t> </a:t>
                      </a:r>
                      <a:r>
                        <a:rPr sz="1400" spc="-5" dirty="0">
                          <a:latin typeface="+mn-lt"/>
                          <a:cs typeface="Arial"/>
                        </a:rPr>
                        <a:t>etc.</a:t>
                      </a:r>
                      <a:endParaRPr sz="1400" dirty="0">
                        <a:latin typeface="+mn-lt"/>
                        <a:cs typeface="Arial"/>
                      </a:endParaRPr>
                    </a:p>
                  </a:txBody>
                  <a:tcPr marL="0" marR="0" marT="1155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6530">
                        <a:lnSpc>
                          <a:spcPct val="100000"/>
                        </a:lnSpc>
                        <a:spcBef>
                          <a:spcPts val="840"/>
                        </a:spcBef>
                      </a:pPr>
                      <a:r>
                        <a:rPr sz="1400" spc="-5" dirty="0">
                          <a:latin typeface="+mn-lt"/>
                          <a:cs typeface="Arial"/>
                        </a:rPr>
                        <a:t>Medium</a:t>
                      </a:r>
                      <a:endParaRPr sz="1400" dirty="0">
                        <a:latin typeface="+mn-lt"/>
                        <a:cs typeface="Arial"/>
                      </a:endParaRPr>
                    </a:p>
                  </a:txBody>
                  <a:tcPr marL="0" marR="0" marT="1066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8275" algn="ctr">
                        <a:lnSpc>
                          <a:spcPct val="100000"/>
                        </a:lnSpc>
                        <a:spcBef>
                          <a:spcPts val="840"/>
                        </a:spcBef>
                      </a:pPr>
                      <a:r>
                        <a:rPr sz="1400" spc="-5" dirty="0">
                          <a:latin typeface="+mn-lt"/>
                          <a:cs typeface="Arial"/>
                        </a:rPr>
                        <a:t>Medium</a:t>
                      </a:r>
                      <a:endParaRPr sz="1400">
                        <a:latin typeface="+mn-lt"/>
                        <a:cs typeface="Arial"/>
                      </a:endParaRPr>
                    </a:p>
                  </a:txBody>
                  <a:tcPr marL="0" marR="0" marT="1066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00">
                        <a:lnSpc>
                          <a:spcPct val="100000"/>
                        </a:lnSpc>
                        <a:spcBef>
                          <a:spcPts val="625"/>
                        </a:spcBef>
                      </a:pPr>
                      <a:r>
                        <a:rPr sz="1400" spc="-5" dirty="0">
                          <a:latin typeface="+mn-lt"/>
                          <a:cs typeface="Arial"/>
                        </a:rPr>
                        <a:t>Medium</a:t>
                      </a:r>
                      <a:endParaRPr sz="1400">
                        <a:latin typeface="+mn-lt"/>
                        <a:cs typeface="Arial"/>
                      </a:endParaRPr>
                    </a:p>
                  </a:txBody>
                  <a:tcPr marL="0" marR="0" marT="7937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293875">
                <a:tc>
                  <a:txBody>
                    <a:bodyPr/>
                    <a:lstStyle/>
                    <a:p>
                      <a:pPr marL="88265" algn="ctr">
                        <a:lnSpc>
                          <a:spcPct val="100000"/>
                        </a:lnSpc>
                        <a:spcBef>
                          <a:spcPts val="950"/>
                        </a:spcBef>
                      </a:pPr>
                      <a:r>
                        <a:rPr sz="1400" spc="-10" dirty="0">
                          <a:latin typeface="+mn-lt"/>
                          <a:cs typeface="Arial"/>
                        </a:rPr>
                        <a:t>Embedded</a:t>
                      </a:r>
                      <a:endParaRPr sz="1400" dirty="0">
                        <a:latin typeface="+mn-lt"/>
                        <a:cs typeface="Arial"/>
                      </a:endParaRPr>
                    </a:p>
                  </a:txBody>
                  <a:tcPr marL="0" marR="0" marT="12065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01600" marR="101600">
                        <a:lnSpc>
                          <a:spcPct val="149300"/>
                        </a:lnSpc>
                        <a:spcBef>
                          <a:spcPts val="15"/>
                        </a:spcBef>
                      </a:pPr>
                      <a:r>
                        <a:rPr sz="1400" spc="-5" dirty="0">
                          <a:latin typeface="+mn-lt"/>
                          <a:cs typeface="Arial"/>
                        </a:rPr>
                        <a:t>Typically</a:t>
                      </a:r>
                      <a:r>
                        <a:rPr sz="1400" spc="-70" dirty="0">
                          <a:latin typeface="+mn-lt"/>
                          <a:cs typeface="Arial"/>
                        </a:rPr>
                        <a:t> </a:t>
                      </a:r>
                      <a:r>
                        <a:rPr sz="1400" spc="-10" dirty="0">
                          <a:latin typeface="+mn-lt"/>
                          <a:cs typeface="Arial"/>
                        </a:rPr>
                        <a:t>over </a:t>
                      </a:r>
                      <a:r>
                        <a:rPr sz="1400" spc="-375" dirty="0">
                          <a:latin typeface="+mn-lt"/>
                          <a:cs typeface="Arial"/>
                        </a:rPr>
                        <a:t> </a:t>
                      </a:r>
                      <a:r>
                        <a:rPr sz="1400" spc="-5" dirty="0">
                          <a:latin typeface="+mn-lt"/>
                          <a:cs typeface="Arial"/>
                        </a:rPr>
                        <a:t>300</a:t>
                      </a:r>
                      <a:r>
                        <a:rPr sz="1400" spc="-25" dirty="0">
                          <a:latin typeface="+mn-lt"/>
                          <a:cs typeface="Arial"/>
                        </a:rPr>
                        <a:t> </a:t>
                      </a:r>
                      <a:r>
                        <a:rPr sz="1400" spc="-5" dirty="0">
                          <a:latin typeface="+mn-lt"/>
                          <a:cs typeface="Arial"/>
                        </a:rPr>
                        <a:t>KLOC</a:t>
                      </a:r>
                      <a:endParaRPr sz="1400">
                        <a:latin typeface="+mn-lt"/>
                        <a:cs typeface="Arial"/>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3189" marR="139700" algn="just">
                        <a:lnSpc>
                          <a:spcPct val="99600"/>
                        </a:lnSpc>
                        <a:spcBef>
                          <a:spcPts val="885"/>
                        </a:spcBef>
                      </a:pPr>
                      <a:r>
                        <a:rPr sz="1400" spc="-5" dirty="0">
                          <a:latin typeface="+mn-lt"/>
                          <a:cs typeface="Arial"/>
                        </a:rPr>
                        <a:t>Large</a:t>
                      </a:r>
                      <a:r>
                        <a:rPr sz="1400" dirty="0">
                          <a:latin typeface="+mn-lt"/>
                          <a:cs typeface="Arial"/>
                        </a:rPr>
                        <a:t> </a:t>
                      </a:r>
                      <a:r>
                        <a:rPr sz="1400" spc="-5" dirty="0">
                          <a:latin typeface="+mn-lt"/>
                          <a:cs typeface="Arial"/>
                        </a:rPr>
                        <a:t>project,</a:t>
                      </a:r>
                      <a:r>
                        <a:rPr sz="1400" dirty="0">
                          <a:latin typeface="+mn-lt"/>
                          <a:cs typeface="Arial"/>
                        </a:rPr>
                        <a:t> </a:t>
                      </a:r>
                      <a:r>
                        <a:rPr sz="1400" spc="-5" dirty="0">
                          <a:latin typeface="+mn-lt"/>
                          <a:cs typeface="Arial"/>
                        </a:rPr>
                        <a:t>Real</a:t>
                      </a:r>
                      <a:r>
                        <a:rPr sz="1400" dirty="0">
                          <a:latin typeface="+mn-lt"/>
                          <a:cs typeface="Arial"/>
                        </a:rPr>
                        <a:t> time </a:t>
                      </a:r>
                      <a:r>
                        <a:rPr sz="1400" spc="-380" dirty="0">
                          <a:latin typeface="+mn-lt"/>
                          <a:cs typeface="Arial"/>
                        </a:rPr>
                        <a:t> </a:t>
                      </a:r>
                      <a:r>
                        <a:rPr sz="1400" spc="-5" dirty="0">
                          <a:latin typeface="+mn-lt"/>
                          <a:cs typeface="Arial"/>
                        </a:rPr>
                        <a:t>systems,</a:t>
                      </a:r>
                      <a:r>
                        <a:rPr sz="1400" dirty="0">
                          <a:latin typeface="+mn-lt"/>
                          <a:cs typeface="Arial"/>
                        </a:rPr>
                        <a:t> </a:t>
                      </a:r>
                      <a:r>
                        <a:rPr sz="1400" spc="-5" dirty="0">
                          <a:latin typeface="+mn-lt"/>
                          <a:cs typeface="Arial"/>
                        </a:rPr>
                        <a:t>Complex</a:t>
                      </a:r>
                      <a:r>
                        <a:rPr sz="1400" dirty="0">
                          <a:latin typeface="+mn-lt"/>
                          <a:cs typeface="Arial"/>
                        </a:rPr>
                        <a:t> </a:t>
                      </a:r>
                      <a:r>
                        <a:rPr sz="1400" spc="-5" dirty="0">
                          <a:latin typeface="+mn-lt"/>
                          <a:cs typeface="Arial"/>
                        </a:rPr>
                        <a:t>interfaces, </a:t>
                      </a:r>
                      <a:r>
                        <a:rPr sz="1400" dirty="0">
                          <a:latin typeface="+mn-lt"/>
                          <a:cs typeface="Arial"/>
                        </a:rPr>
                        <a:t> </a:t>
                      </a:r>
                      <a:r>
                        <a:rPr sz="1400" spc="-5" dirty="0">
                          <a:latin typeface="+mn-lt"/>
                          <a:cs typeface="Arial"/>
                        </a:rPr>
                        <a:t>Very </a:t>
                      </a:r>
                      <a:r>
                        <a:rPr sz="1400" dirty="0">
                          <a:latin typeface="+mn-lt"/>
                          <a:cs typeface="Arial"/>
                        </a:rPr>
                        <a:t>little </a:t>
                      </a:r>
                      <a:r>
                        <a:rPr sz="1400" spc="-10" dirty="0">
                          <a:latin typeface="+mn-lt"/>
                          <a:cs typeface="Arial"/>
                        </a:rPr>
                        <a:t>previous </a:t>
                      </a:r>
                      <a:r>
                        <a:rPr sz="1400" spc="-5" dirty="0">
                          <a:latin typeface="+mn-lt"/>
                          <a:cs typeface="Arial"/>
                        </a:rPr>
                        <a:t>experience. </a:t>
                      </a:r>
                      <a:r>
                        <a:rPr sz="1400" dirty="0">
                          <a:latin typeface="+mn-lt"/>
                          <a:cs typeface="Arial"/>
                        </a:rPr>
                        <a:t> </a:t>
                      </a:r>
                      <a:r>
                        <a:rPr sz="1400" spc="-5" dirty="0">
                          <a:latin typeface="+mn-lt"/>
                          <a:cs typeface="Arial"/>
                        </a:rPr>
                        <a:t>For example: ATMs, Air Traffic </a:t>
                      </a:r>
                      <a:r>
                        <a:rPr sz="1400" dirty="0">
                          <a:latin typeface="+mn-lt"/>
                          <a:cs typeface="Arial"/>
                        </a:rPr>
                        <a:t> </a:t>
                      </a:r>
                      <a:r>
                        <a:rPr sz="1400" spc="-5" dirty="0">
                          <a:latin typeface="+mn-lt"/>
                          <a:cs typeface="Arial"/>
                        </a:rPr>
                        <a:t>Control</a:t>
                      </a:r>
                      <a:r>
                        <a:rPr sz="1400" spc="-10" dirty="0">
                          <a:latin typeface="+mn-lt"/>
                          <a:cs typeface="Arial"/>
                        </a:rPr>
                        <a:t> </a:t>
                      </a:r>
                      <a:r>
                        <a:rPr sz="1400" spc="-5" dirty="0">
                          <a:latin typeface="+mn-lt"/>
                          <a:cs typeface="Arial"/>
                        </a:rPr>
                        <a:t>etc.</a:t>
                      </a:r>
                      <a:endParaRPr sz="1400">
                        <a:latin typeface="+mn-lt"/>
                        <a:cs typeface="Arial"/>
                      </a:endParaRPr>
                    </a:p>
                  </a:txBody>
                  <a:tcPr marL="0" marR="0" marT="11239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96520" algn="r">
                        <a:lnSpc>
                          <a:spcPct val="100000"/>
                        </a:lnSpc>
                        <a:spcBef>
                          <a:spcPts val="675"/>
                        </a:spcBef>
                      </a:pPr>
                      <a:r>
                        <a:rPr sz="1400" spc="-5" dirty="0">
                          <a:latin typeface="+mn-lt"/>
                          <a:cs typeface="Arial"/>
                        </a:rPr>
                        <a:t>Significant</a:t>
                      </a:r>
                      <a:endParaRPr sz="1400" dirty="0">
                        <a:latin typeface="+mn-lt"/>
                        <a:cs typeface="Arial"/>
                      </a:endParaRPr>
                    </a:p>
                  </a:txBody>
                  <a:tcPr marL="0" marR="0" marT="8572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200025" algn="ctr">
                        <a:lnSpc>
                          <a:spcPct val="100000"/>
                        </a:lnSpc>
                        <a:spcBef>
                          <a:spcPts val="675"/>
                        </a:spcBef>
                      </a:pPr>
                      <a:r>
                        <a:rPr sz="1400" spc="-5" dirty="0">
                          <a:latin typeface="+mn-lt"/>
                          <a:cs typeface="Arial"/>
                        </a:rPr>
                        <a:t>Tight</a:t>
                      </a:r>
                      <a:endParaRPr sz="1400" dirty="0">
                        <a:latin typeface="+mn-lt"/>
                        <a:cs typeface="Arial"/>
                      </a:endParaRPr>
                    </a:p>
                  </a:txBody>
                  <a:tcPr marL="0" marR="0" marT="8572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275590" marR="294640" indent="2540" algn="ctr">
                        <a:lnSpc>
                          <a:spcPct val="99600"/>
                        </a:lnSpc>
                        <a:spcBef>
                          <a:spcPts val="465"/>
                        </a:spcBef>
                      </a:pPr>
                      <a:r>
                        <a:rPr sz="1400" spc="-5" dirty="0">
                          <a:latin typeface="+mn-lt"/>
                          <a:cs typeface="Arial"/>
                        </a:rPr>
                        <a:t>Complex </a:t>
                      </a:r>
                      <a:r>
                        <a:rPr sz="1400" dirty="0">
                          <a:latin typeface="+mn-lt"/>
                          <a:cs typeface="Arial"/>
                        </a:rPr>
                        <a:t> </a:t>
                      </a:r>
                      <a:r>
                        <a:rPr sz="1400" spc="-10" dirty="0">
                          <a:latin typeface="+mn-lt"/>
                          <a:cs typeface="Arial"/>
                        </a:rPr>
                        <a:t>H</a:t>
                      </a:r>
                      <a:r>
                        <a:rPr sz="1400" spc="-5" dirty="0">
                          <a:latin typeface="+mn-lt"/>
                          <a:cs typeface="Arial"/>
                        </a:rPr>
                        <a:t>a</a:t>
                      </a:r>
                      <a:r>
                        <a:rPr sz="1400" dirty="0">
                          <a:latin typeface="+mn-lt"/>
                          <a:cs typeface="Arial"/>
                        </a:rPr>
                        <a:t>r</a:t>
                      </a:r>
                      <a:r>
                        <a:rPr sz="1400" spc="-5" dirty="0">
                          <a:latin typeface="+mn-lt"/>
                          <a:cs typeface="Arial"/>
                        </a:rPr>
                        <a:t>d</a:t>
                      </a:r>
                      <a:r>
                        <a:rPr sz="1400" spc="-20" dirty="0">
                          <a:latin typeface="+mn-lt"/>
                          <a:cs typeface="Arial"/>
                        </a:rPr>
                        <a:t>w</a:t>
                      </a:r>
                      <a:r>
                        <a:rPr sz="1400" spc="-5" dirty="0">
                          <a:latin typeface="+mn-lt"/>
                          <a:cs typeface="Arial"/>
                        </a:rPr>
                        <a:t>a</a:t>
                      </a:r>
                      <a:r>
                        <a:rPr sz="1400" dirty="0">
                          <a:latin typeface="+mn-lt"/>
                          <a:cs typeface="Arial"/>
                        </a:rPr>
                        <a:t>r</a:t>
                      </a:r>
                      <a:r>
                        <a:rPr sz="1400" spc="-15" dirty="0">
                          <a:latin typeface="+mn-lt"/>
                          <a:cs typeface="Arial"/>
                        </a:rPr>
                        <a:t>e</a:t>
                      </a:r>
                      <a:r>
                        <a:rPr sz="1400" dirty="0">
                          <a:latin typeface="+mn-lt"/>
                          <a:cs typeface="Arial"/>
                        </a:rPr>
                        <a:t>/  </a:t>
                      </a:r>
                      <a:r>
                        <a:rPr sz="1400" spc="-5" dirty="0">
                          <a:latin typeface="+mn-lt"/>
                          <a:cs typeface="Arial"/>
                        </a:rPr>
                        <a:t>customer </a:t>
                      </a:r>
                      <a:r>
                        <a:rPr sz="1400" dirty="0">
                          <a:latin typeface="+mn-lt"/>
                          <a:cs typeface="Arial"/>
                        </a:rPr>
                        <a:t> </a:t>
                      </a:r>
                      <a:r>
                        <a:rPr sz="1400" spc="-5" dirty="0">
                          <a:latin typeface="+mn-lt"/>
                          <a:cs typeface="Arial"/>
                        </a:rPr>
                        <a:t>Interfaces </a:t>
                      </a:r>
                      <a:r>
                        <a:rPr sz="1400" spc="-375" dirty="0">
                          <a:latin typeface="+mn-lt"/>
                          <a:cs typeface="Arial"/>
                        </a:rPr>
                        <a:t> </a:t>
                      </a:r>
                      <a:r>
                        <a:rPr sz="1400" spc="-5" dirty="0">
                          <a:latin typeface="+mn-lt"/>
                          <a:cs typeface="Arial"/>
                        </a:rPr>
                        <a:t>required</a:t>
                      </a:r>
                      <a:endParaRPr sz="1400" dirty="0">
                        <a:latin typeface="+mn-lt"/>
                        <a:cs typeface="Arial"/>
                      </a:endParaRPr>
                    </a:p>
                  </a:txBody>
                  <a:tcPr marL="0" marR="0" marT="5905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pic>
        <p:nvPicPr>
          <p:cNvPr id="2" name="Picture 1" descr="A black and red logo&#10;&#10;Description automatically generated">
            <a:extLst>
              <a:ext uri="{FF2B5EF4-FFF2-40B4-BE49-F238E27FC236}">
                <a16:creationId xmlns:a16="http://schemas.microsoft.com/office/drawing/2014/main" id="{1F0E82DF-EB80-5360-198D-D8A9CA3A49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8774196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C7E85-A6DA-461D-BC17-47772C586A2F}" type="datetime1">
              <a:rPr lang="en-IN" smtClean="0"/>
              <a:t>07-04-2025</a:t>
            </a:fld>
            <a:endParaRPr lang="en-US" dirty="0"/>
          </a:p>
        </p:txBody>
      </p:sp>
      <p:sp>
        <p:nvSpPr>
          <p:cNvPr id="5" name="Footer Placeholder 4"/>
          <p:cNvSpPr>
            <a:spLocks noGrp="1"/>
          </p:cNvSpPr>
          <p:nvPr>
            <p:ph type="ftr" sz="quarter" idx="11"/>
          </p:nvPr>
        </p:nvSpPr>
        <p:spPr>
          <a:xfrm>
            <a:off x="1968065" y="6356350"/>
            <a:ext cx="497205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Basic Model</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0" name="object 2"/>
          <p:cNvSpPr txBox="1"/>
          <p:nvPr/>
        </p:nvSpPr>
        <p:spPr>
          <a:xfrm>
            <a:off x="685800" y="1371600"/>
            <a:ext cx="8001000" cy="684803"/>
          </a:xfrm>
          <a:prstGeom prst="rect">
            <a:avLst/>
          </a:prstGeom>
        </p:spPr>
        <p:txBody>
          <a:bodyPr vert="horz" wrap="square" lIns="0" tIns="12700" rIns="0" bIns="0" rtlCol="0">
            <a:spAutoFit/>
          </a:bodyPr>
          <a:lstStyle/>
          <a:p>
            <a:pPr marL="25400">
              <a:lnSpc>
                <a:spcPct val="100000"/>
              </a:lnSpc>
              <a:spcBef>
                <a:spcPts val="1905"/>
              </a:spcBef>
            </a:pPr>
            <a:r>
              <a:rPr sz="2200" spc="-5" dirty="0">
                <a:solidFill>
                  <a:srgbClr val="650065"/>
                </a:solidFill>
                <a:latin typeface="Times New Roman" panose="02020603050405020304" pitchFamily="18" charset="0"/>
                <a:cs typeface="Times New Roman" panose="02020603050405020304" pitchFamily="18" charset="0"/>
              </a:rPr>
              <a:t>Basic</a:t>
            </a:r>
            <a:r>
              <a:rPr sz="2200" spc="-10" dirty="0">
                <a:solidFill>
                  <a:srgbClr val="650065"/>
                </a:solidFill>
                <a:latin typeface="Times New Roman" panose="02020603050405020304" pitchFamily="18" charset="0"/>
                <a:cs typeface="Times New Roman" panose="02020603050405020304" pitchFamily="18" charset="0"/>
              </a:rPr>
              <a:t> </a:t>
            </a:r>
            <a:r>
              <a:rPr sz="2200" spc="-5" dirty="0">
                <a:solidFill>
                  <a:srgbClr val="650065"/>
                </a:solidFill>
                <a:latin typeface="Times New Roman" panose="02020603050405020304" pitchFamily="18" charset="0"/>
                <a:cs typeface="Times New Roman" panose="02020603050405020304" pitchFamily="18" charset="0"/>
              </a:rPr>
              <a:t>COCOMO</a:t>
            </a:r>
            <a:r>
              <a:rPr sz="2200" dirty="0">
                <a:solidFill>
                  <a:srgbClr val="650065"/>
                </a:solidFill>
                <a:latin typeface="Times New Roman" panose="02020603050405020304" pitchFamily="18" charset="0"/>
                <a:cs typeface="Times New Roman" panose="02020603050405020304" pitchFamily="18" charset="0"/>
              </a:rPr>
              <a:t> </a:t>
            </a:r>
            <a:r>
              <a:rPr sz="2200" spc="-5" dirty="0">
                <a:solidFill>
                  <a:srgbClr val="650065"/>
                </a:solidFill>
                <a:latin typeface="Times New Roman" panose="02020603050405020304" pitchFamily="18" charset="0"/>
                <a:cs typeface="Times New Roman" panose="02020603050405020304" pitchFamily="18" charset="0"/>
              </a:rPr>
              <a:t>model takes the form</a:t>
            </a:r>
            <a:endParaRPr sz="2200" dirty="0">
              <a:latin typeface="Times New Roman" panose="02020603050405020304" pitchFamily="18" charset="0"/>
              <a:cs typeface="Times New Roman" panose="02020603050405020304" pitchFamily="18" charset="0"/>
            </a:endParaRPr>
          </a:p>
          <a:p>
            <a:pPr marL="3449320">
              <a:lnSpc>
                <a:spcPts val="1340"/>
              </a:lnSpc>
            </a:pPr>
            <a:endParaRPr lang="en-US" sz="2600" dirty="0">
              <a:latin typeface="Times New Roman"/>
              <a:cs typeface="Times New Roman"/>
            </a:endParaRPr>
          </a:p>
          <a:p>
            <a:pPr marL="3449320">
              <a:lnSpc>
                <a:spcPts val="1340"/>
              </a:lnSpc>
            </a:pPr>
            <a:endParaRPr sz="1800" dirty="0">
              <a:latin typeface="Times New Roman"/>
              <a:cs typeface="Times New Roman"/>
            </a:endParaRPr>
          </a:p>
        </p:txBody>
      </p:sp>
      <p:pic>
        <p:nvPicPr>
          <p:cNvPr id="3" name="Picture 2"/>
          <p:cNvPicPr>
            <a:picLocks noChangeAspect="1"/>
          </p:cNvPicPr>
          <p:nvPr/>
        </p:nvPicPr>
        <p:blipFill>
          <a:blip r:embed="rId4"/>
          <a:stretch>
            <a:fillRect/>
          </a:stretch>
        </p:blipFill>
        <p:spPr>
          <a:xfrm>
            <a:off x="3131840" y="2204864"/>
            <a:ext cx="2903293" cy="1718865"/>
          </a:xfrm>
          <a:prstGeom prst="rect">
            <a:avLst/>
          </a:prstGeom>
        </p:spPr>
      </p:pic>
      <p:sp>
        <p:nvSpPr>
          <p:cNvPr id="11" name="Rectangle 10"/>
          <p:cNvSpPr/>
          <p:nvPr/>
        </p:nvSpPr>
        <p:spPr>
          <a:xfrm>
            <a:off x="685800" y="4354803"/>
            <a:ext cx="7702623" cy="1107996"/>
          </a:xfrm>
          <a:prstGeom prst="rect">
            <a:avLst/>
          </a:prstGeom>
        </p:spPr>
        <p:txBody>
          <a:bodyPr wrap="square">
            <a:spAutoFit/>
          </a:bodyPr>
          <a:lstStyle/>
          <a:p>
            <a:pPr marL="50800" marR="43815" algn="just">
              <a:lnSpc>
                <a:spcPct val="99800"/>
              </a:lnSpc>
              <a:spcBef>
                <a:spcPts val="105"/>
              </a:spcBef>
            </a:pPr>
            <a:r>
              <a:rPr lang="en-US" sz="2200" spc="-5" dirty="0">
                <a:solidFill>
                  <a:srgbClr val="650065"/>
                </a:solidFill>
                <a:latin typeface="Times New Roman" panose="02020603050405020304" pitchFamily="18" charset="0"/>
                <a:cs typeface="Times New Roman" panose="02020603050405020304" pitchFamily="18" charset="0"/>
              </a:rPr>
              <a:t>where</a:t>
            </a:r>
            <a:r>
              <a:rPr lang="en-US" sz="2200" dirty="0">
                <a:solidFill>
                  <a:srgbClr val="650065"/>
                </a:solidFill>
                <a:latin typeface="Times New Roman" panose="02020603050405020304" pitchFamily="18" charset="0"/>
                <a:cs typeface="Times New Roman" panose="02020603050405020304" pitchFamily="18" charset="0"/>
              </a:rPr>
              <a:t> E</a:t>
            </a:r>
            <a:r>
              <a:rPr lang="en-US" sz="2200" spc="5" dirty="0">
                <a:solidFill>
                  <a:srgbClr val="650065"/>
                </a:solidFill>
                <a:latin typeface="Times New Roman" panose="02020603050405020304" pitchFamily="18" charset="0"/>
                <a:cs typeface="Times New Roman" panose="02020603050405020304" pitchFamily="18" charset="0"/>
              </a:rPr>
              <a:t> </a:t>
            </a:r>
            <a:r>
              <a:rPr lang="en-US" sz="2200" spc="-5" dirty="0">
                <a:solidFill>
                  <a:srgbClr val="650065"/>
                </a:solidFill>
                <a:latin typeface="Times New Roman" panose="02020603050405020304" pitchFamily="18" charset="0"/>
                <a:cs typeface="Times New Roman" panose="02020603050405020304" pitchFamily="18" charset="0"/>
              </a:rPr>
              <a:t>is</a:t>
            </a:r>
            <a:r>
              <a:rPr lang="en-US" sz="2200" dirty="0">
                <a:solidFill>
                  <a:srgbClr val="650065"/>
                </a:solidFill>
                <a:latin typeface="Times New Roman" panose="02020603050405020304" pitchFamily="18" charset="0"/>
                <a:cs typeface="Times New Roman" panose="02020603050405020304" pitchFamily="18" charset="0"/>
              </a:rPr>
              <a:t> </a:t>
            </a:r>
            <a:r>
              <a:rPr lang="en-US" sz="2200" spc="-5" dirty="0">
                <a:solidFill>
                  <a:srgbClr val="650065"/>
                </a:solidFill>
                <a:latin typeface="Times New Roman" panose="02020603050405020304" pitchFamily="18" charset="0"/>
                <a:cs typeface="Times New Roman" panose="02020603050405020304" pitchFamily="18" charset="0"/>
              </a:rPr>
              <a:t>effort</a:t>
            </a:r>
            <a:r>
              <a:rPr lang="en-US" sz="2200" dirty="0">
                <a:solidFill>
                  <a:srgbClr val="650065"/>
                </a:solidFill>
                <a:latin typeface="Times New Roman" panose="02020603050405020304" pitchFamily="18" charset="0"/>
                <a:cs typeface="Times New Roman" panose="02020603050405020304" pitchFamily="18" charset="0"/>
              </a:rPr>
              <a:t> </a:t>
            </a:r>
            <a:r>
              <a:rPr lang="en-US" sz="2200" spc="-5" dirty="0">
                <a:solidFill>
                  <a:srgbClr val="650065"/>
                </a:solidFill>
                <a:latin typeface="Times New Roman" panose="02020603050405020304" pitchFamily="18" charset="0"/>
                <a:cs typeface="Times New Roman" panose="02020603050405020304" pitchFamily="18" charset="0"/>
              </a:rPr>
              <a:t>applied</a:t>
            </a:r>
            <a:r>
              <a:rPr lang="en-US" sz="2200" dirty="0">
                <a:solidFill>
                  <a:srgbClr val="650065"/>
                </a:solidFill>
                <a:latin typeface="Times New Roman" panose="02020603050405020304" pitchFamily="18" charset="0"/>
                <a:cs typeface="Times New Roman" panose="02020603050405020304" pitchFamily="18" charset="0"/>
              </a:rPr>
              <a:t> in</a:t>
            </a:r>
            <a:r>
              <a:rPr lang="en-US" sz="2200" spc="5" dirty="0">
                <a:solidFill>
                  <a:srgbClr val="650065"/>
                </a:solidFill>
                <a:latin typeface="Times New Roman" panose="02020603050405020304" pitchFamily="18" charset="0"/>
                <a:cs typeface="Times New Roman" panose="02020603050405020304" pitchFamily="18" charset="0"/>
              </a:rPr>
              <a:t> </a:t>
            </a:r>
            <a:r>
              <a:rPr lang="en-US" sz="2200" spc="-5" dirty="0">
                <a:solidFill>
                  <a:srgbClr val="650065"/>
                </a:solidFill>
                <a:latin typeface="Times New Roman" panose="02020603050405020304" pitchFamily="18" charset="0"/>
                <a:cs typeface="Times New Roman" panose="02020603050405020304" pitchFamily="18" charset="0"/>
              </a:rPr>
              <a:t>Person-Months,</a:t>
            </a:r>
            <a:r>
              <a:rPr lang="en-US" sz="2200" dirty="0">
                <a:solidFill>
                  <a:srgbClr val="650065"/>
                </a:solidFill>
                <a:latin typeface="Times New Roman" panose="02020603050405020304" pitchFamily="18" charset="0"/>
                <a:cs typeface="Times New Roman" panose="02020603050405020304" pitchFamily="18" charset="0"/>
              </a:rPr>
              <a:t> and</a:t>
            </a:r>
            <a:r>
              <a:rPr lang="en-US" sz="2200" spc="5" dirty="0">
                <a:solidFill>
                  <a:srgbClr val="650065"/>
                </a:solidFill>
                <a:latin typeface="Times New Roman" panose="02020603050405020304" pitchFamily="18" charset="0"/>
                <a:cs typeface="Times New Roman" panose="02020603050405020304" pitchFamily="18" charset="0"/>
              </a:rPr>
              <a:t> </a:t>
            </a:r>
            <a:r>
              <a:rPr lang="en-US" sz="2200" spc="-5" dirty="0">
                <a:solidFill>
                  <a:srgbClr val="650065"/>
                </a:solidFill>
                <a:latin typeface="Times New Roman" panose="02020603050405020304" pitchFamily="18" charset="0"/>
                <a:cs typeface="Times New Roman" panose="02020603050405020304" pitchFamily="18" charset="0"/>
              </a:rPr>
              <a:t>D</a:t>
            </a:r>
            <a:r>
              <a:rPr lang="en-US" sz="2200" dirty="0">
                <a:solidFill>
                  <a:srgbClr val="650065"/>
                </a:solidFill>
                <a:latin typeface="Times New Roman" panose="02020603050405020304" pitchFamily="18" charset="0"/>
                <a:cs typeface="Times New Roman" panose="02020603050405020304" pitchFamily="18" charset="0"/>
              </a:rPr>
              <a:t> is</a:t>
            </a:r>
            <a:r>
              <a:rPr lang="en-US" sz="2200" spc="5" dirty="0">
                <a:solidFill>
                  <a:srgbClr val="650065"/>
                </a:solidFill>
                <a:latin typeface="Times New Roman" panose="02020603050405020304" pitchFamily="18" charset="0"/>
                <a:cs typeface="Times New Roman" panose="02020603050405020304" pitchFamily="18" charset="0"/>
              </a:rPr>
              <a:t> </a:t>
            </a:r>
            <a:r>
              <a:rPr lang="en-US" sz="2200" dirty="0">
                <a:solidFill>
                  <a:srgbClr val="650065"/>
                </a:solidFill>
                <a:latin typeface="Times New Roman" panose="02020603050405020304" pitchFamily="18" charset="0"/>
                <a:cs typeface="Times New Roman" panose="02020603050405020304" pitchFamily="18" charset="0"/>
              </a:rPr>
              <a:t>the </a:t>
            </a:r>
            <a:r>
              <a:rPr lang="en-US" sz="2200" spc="5" dirty="0">
                <a:solidFill>
                  <a:srgbClr val="650065"/>
                </a:solidFill>
                <a:latin typeface="Times New Roman" panose="02020603050405020304" pitchFamily="18" charset="0"/>
                <a:cs typeface="Times New Roman" panose="02020603050405020304" pitchFamily="18" charset="0"/>
              </a:rPr>
              <a:t> </a:t>
            </a:r>
            <a:r>
              <a:rPr lang="en-US" sz="2200" spc="-5" dirty="0">
                <a:solidFill>
                  <a:srgbClr val="650065"/>
                </a:solidFill>
                <a:latin typeface="Times New Roman" panose="02020603050405020304" pitchFamily="18" charset="0"/>
                <a:cs typeface="Times New Roman" panose="02020603050405020304" pitchFamily="18" charset="0"/>
              </a:rPr>
              <a:t>development </a:t>
            </a:r>
            <a:r>
              <a:rPr lang="en-US" sz="2200" spc="-10" dirty="0">
                <a:solidFill>
                  <a:srgbClr val="650065"/>
                </a:solidFill>
                <a:latin typeface="Times New Roman" panose="02020603050405020304" pitchFamily="18" charset="0"/>
                <a:cs typeface="Times New Roman" panose="02020603050405020304" pitchFamily="18" charset="0"/>
              </a:rPr>
              <a:t>time </a:t>
            </a:r>
            <a:r>
              <a:rPr lang="en-US" sz="2200" dirty="0">
                <a:solidFill>
                  <a:srgbClr val="650065"/>
                </a:solidFill>
                <a:latin typeface="Times New Roman" panose="02020603050405020304" pitchFamily="18" charset="0"/>
                <a:cs typeface="Times New Roman" panose="02020603050405020304" pitchFamily="18" charset="0"/>
              </a:rPr>
              <a:t>in </a:t>
            </a:r>
            <a:r>
              <a:rPr lang="en-US" sz="2200" spc="-5" dirty="0">
                <a:solidFill>
                  <a:srgbClr val="650065"/>
                </a:solidFill>
                <a:latin typeface="Times New Roman" panose="02020603050405020304" pitchFamily="18" charset="0"/>
                <a:cs typeface="Times New Roman" panose="02020603050405020304" pitchFamily="18" charset="0"/>
              </a:rPr>
              <a:t>months. The coefficients </a:t>
            </a:r>
            <a:r>
              <a:rPr lang="en-US" sz="2200" dirty="0">
                <a:solidFill>
                  <a:srgbClr val="650065"/>
                </a:solidFill>
                <a:latin typeface="Times New Roman" panose="02020603050405020304" pitchFamily="18" charset="0"/>
                <a:cs typeface="Times New Roman" panose="02020603050405020304" pitchFamily="18" charset="0"/>
              </a:rPr>
              <a:t>a</a:t>
            </a:r>
            <a:r>
              <a:rPr lang="en-US" sz="2200" baseline="-20833" dirty="0">
                <a:solidFill>
                  <a:srgbClr val="650065"/>
                </a:solidFill>
                <a:latin typeface="Times New Roman" panose="02020603050405020304" pitchFamily="18" charset="0"/>
                <a:cs typeface="Times New Roman" panose="02020603050405020304" pitchFamily="18" charset="0"/>
              </a:rPr>
              <a:t>b</a:t>
            </a:r>
            <a:r>
              <a:rPr lang="en-US" sz="2200" dirty="0">
                <a:solidFill>
                  <a:srgbClr val="650065"/>
                </a:solidFill>
                <a:latin typeface="Times New Roman" panose="02020603050405020304" pitchFamily="18" charset="0"/>
                <a:cs typeface="Times New Roman" panose="02020603050405020304" pitchFamily="18" charset="0"/>
              </a:rPr>
              <a:t>, b</a:t>
            </a:r>
            <a:r>
              <a:rPr lang="en-US" sz="2200" baseline="-20833" dirty="0">
                <a:solidFill>
                  <a:srgbClr val="650065"/>
                </a:solidFill>
                <a:latin typeface="Times New Roman" panose="02020603050405020304" pitchFamily="18" charset="0"/>
                <a:cs typeface="Times New Roman" panose="02020603050405020304" pitchFamily="18" charset="0"/>
              </a:rPr>
              <a:t>b</a:t>
            </a:r>
            <a:r>
              <a:rPr lang="en-US" sz="2200" dirty="0">
                <a:solidFill>
                  <a:srgbClr val="650065"/>
                </a:solidFill>
                <a:latin typeface="Times New Roman" panose="02020603050405020304" pitchFamily="18" charset="0"/>
                <a:cs typeface="Times New Roman" panose="02020603050405020304" pitchFamily="18" charset="0"/>
              </a:rPr>
              <a:t>, </a:t>
            </a:r>
            <a:r>
              <a:rPr lang="en-US" sz="2200" spc="-5" dirty="0" err="1">
                <a:solidFill>
                  <a:srgbClr val="650065"/>
                </a:solidFill>
                <a:latin typeface="Times New Roman" panose="02020603050405020304" pitchFamily="18" charset="0"/>
                <a:cs typeface="Times New Roman" panose="02020603050405020304" pitchFamily="18" charset="0"/>
              </a:rPr>
              <a:t>c</a:t>
            </a:r>
            <a:r>
              <a:rPr lang="en-US" sz="2200" spc="-7" baseline="-20833" dirty="0" err="1">
                <a:solidFill>
                  <a:srgbClr val="650065"/>
                </a:solidFill>
                <a:latin typeface="Times New Roman" panose="02020603050405020304" pitchFamily="18" charset="0"/>
                <a:cs typeface="Times New Roman" panose="02020603050405020304" pitchFamily="18" charset="0"/>
              </a:rPr>
              <a:t>b</a:t>
            </a:r>
            <a:r>
              <a:rPr lang="en-US" sz="2200" baseline="-20833" dirty="0">
                <a:solidFill>
                  <a:srgbClr val="650065"/>
                </a:solidFill>
                <a:latin typeface="Times New Roman" panose="02020603050405020304" pitchFamily="18" charset="0"/>
                <a:cs typeface="Times New Roman" panose="02020603050405020304" pitchFamily="18" charset="0"/>
              </a:rPr>
              <a:t> </a:t>
            </a:r>
            <a:r>
              <a:rPr lang="en-US" sz="2200" spc="-5" dirty="0">
                <a:solidFill>
                  <a:srgbClr val="650065"/>
                </a:solidFill>
                <a:latin typeface="Times New Roman" panose="02020603050405020304" pitchFamily="18" charset="0"/>
                <a:cs typeface="Times New Roman" panose="02020603050405020304" pitchFamily="18" charset="0"/>
              </a:rPr>
              <a:t>and </a:t>
            </a:r>
            <a:r>
              <a:rPr lang="en-US" sz="2200" spc="-5" dirty="0" err="1">
                <a:solidFill>
                  <a:srgbClr val="650065"/>
                </a:solidFill>
                <a:latin typeface="Times New Roman" panose="02020603050405020304" pitchFamily="18" charset="0"/>
                <a:cs typeface="Times New Roman" panose="02020603050405020304" pitchFamily="18" charset="0"/>
              </a:rPr>
              <a:t>d</a:t>
            </a:r>
            <a:r>
              <a:rPr lang="en-US" sz="2200" spc="-7" baseline="-20833" dirty="0" err="1">
                <a:solidFill>
                  <a:srgbClr val="650065"/>
                </a:solidFill>
                <a:latin typeface="Times New Roman" panose="02020603050405020304" pitchFamily="18" charset="0"/>
                <a:cs typeface="Times New Roman" panose="02020603050405020304" pitchFamily="18" charset="0"/>
              </a:rPr>
              <a:t>b</a:t>
            </a:r>
            <a:r>
              <a:rPr lang="en-US" sz="2200" baseline="-20833" dirty="0">
                <a:solidFill>
                  <a:srgbClr val="650065"/>
                </a:solidFill>
                <a:latin typeface="Times New Roman" panose="02020603050405020304" pitchFamily="18" charset="0"/>
                <a:cs typeface="Times New Roman" panose="02020603050405020304" pitchFamily="18" charset="0"/>
              </a:rPr>
              <a:t> </a:t>
            </a:r>
            <a:r>
              <a:rPr lang="en-US" sz="2200" spc="-5" dirty="0">
                <a:solidFill>
                  <a:srgbClr val="650065"/>
                </a:solidFill>
                <a:latin typeface="Times New Roman" panose="02020603050405020304" pitchFamily="18" charset="0"/>
                <a:cs typeface="Times New Roman" panose="02020603050405020304" pitchFamily="18" charset="0"/>
              </a:rPr>
              <a:t>are </a:t>
            </a:r>
            <a:r>
              <a:rPr lang="en-US" sz="2200" dirty="0">
                <a:solidFill>
                  <a:srgbClr val="650065"/>
                </a:solidFill>
                <a:latin typeface="Times New Roman" panose="02020603050405020304" pitchFamily="18" charset="0"/>
                <a:cs typeface="Times New Roman" panose="02020603050405020304" pitchFamily="18" charset="0"/>
              </a:rPr>
              <a:t> given</a:t>
            </a:r>
            <a:r>
              <a:rPr lang="en-US" sz="2200" spc="-20" dirty="0">
                <a:solidFill>
                  <a:srgbClr val="650065"/>
                </a:solidFill>
                <a:latin typeface="Times New Roman" panose="02020603050405020304" pitchFamily="18" charset="0"/>
                <a:cs typeface="Times New Roman" panose="02020603050405020304" pitchFamily="18" charset="0"/>
              </a:rPr>
              <a:t> </a:t>
            </a:r>
            <a:r>
              <a:rPr lang="en-US" sz="2200" dirty="0">
                <a:solidFill>
                  <a:srgbClr val="650065"/>
                </a:solidFill>
                <a:latin typeface="Times New Roman" panose="02020603050405020304" pitchFamily="18" charset="0"/>
                <a:cs typeface="Times New Roman" panose="02020603050405020304" pitchFamily="18" charset="0"/>
              </a:rPr>
              <a:t>in</a:t>
            </a:r>
            <a:r>
              <a:rPr lang="en-US" sz="2200" spc="-15" dirty="0">
                <a:solidFill>
                  <a:srgbClr val="650065"/>
                </a:solidFill>
                <a:latin typeface="Times New Roman" panose="02020603050405020304" pitchFamily="18" charset="0"/>
                <a:cs typeface="Times New Roman" panose="02020603050405020304" pitchFamily="18" charset="0"/>
              </a:rPr>
              <a:t> </a:t>
            </a:r>
            <a:r>
              <a:rPr lang="en-US" sz="2200" spc="-5" dirty="0">
                <a:solidFill>
                  <a:srgbClr val="650065"/>
                </a:solidFill>
                <a:latin typeface="Times New Roman" panose="02020603050405020304" pitchFamily="18" charset="0"/>
                <a:cs typeface="Times New Roman" panose="02020603050405020304" pitchFamily="18" charset="0"/>
              </a:rPr>
              <a:t>table.</a:t>
            </a:r>
            <a:endParaRPr lang="en-US" sz="2200" dirty="0">
              <a:latin typeface="Times New Roman" panose="02020603050405020304" pitchFamily="18" charset="0"/>
              <a:cs typeface="Times New Roman" panose="02020603050405020304" pitchFamily="18" charset="0"/>
            </a:endParaRPr>
          </a:p>
        </p:txBody>
      </p:sp>
      <p:pic>
        <p:nvPicPr>
          <p:cNvPr id="2" name="Picture 1" descr="A black and red logo&#10;&#10;Description automatically generated">
            <a:extLst>
              <a:ext uri="{FF2B5EF4-FFF2-40B4-BE49-F238E27FC236}">
                <a16:creationId xmlns:a16="http://schemas.microsoft.com/office/drawing/2014/main" id="{DBC5FDC6-0154-51C0-3A7F-8217BE8C64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076208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7065D9-F94A-485E-93BD-E671DFA4D73C}" type="datetime1">
              <a:rPr lang="en-IN" smtClean="0"/>
              <a:t>07-04-2025</a:t>
            </a:fld>
            <a:endParaRPr lang="en-US" dirty="0"/>
          </a:p>
        </p:txBody>
      </p:sp>
      <p:sp>
        <p:nvSpPr>
          <p:cNvPr id="5" name="Footer Placeholder 4"/>
          <p:cNvSpPr>
            <a:spLocks noGrp="1"/>
          </p:cNvSpPr>
          <p:nvPr>
            <p:ph type="ftr" sz="quarter" idx="11"/>
          </p:nvPr>
        </p:nvSpPr>
        <p:spPr>
          <a:xfrm>
            <a:off x="1968065" y="6356350"/>
            <a:ext cx="497205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Basic COCOMO coefficient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graphicFrame>
        <p:nvGraphicFramePr>
          <p:cNvPr id="12" name="object 2"/>
          <p:cNvGraphicFramePr>
            <a:graphicFrameLocks noGrp="1"/>
          </p:cNvGraphicFramePr>
          <p:nvPr>
            <p:extLst>
              <p:ext uri="{D42A27DB-BD31-4B8C-83A1-F6EECF244321}">
                <p14:modId xmlns:p14="http://schemas.microsoft.com/office/powerpoint/2010/main" val="2683380304"/>
              </p:ext>
            </p:extLst>
          </p:nvPr>
        </p:nvGraphicFramePr>
        <p:xfrm>
          <a:off x="1219200" y="1752600"/>
          <a:ext cx="7161527" cy="2971797"/>
        </p:xfrm>
        <a:graphic>
          <a:graphicData uri="http://schemas.openxmlformats.org/drawingml/2006/table">
            <a:tbl>
              <a:tblPr firstRow="1" bandRow="1">
                <a:tableStyleId>{2D5ABB26-0587-4C30-8999-92F81FD0307C}</a:tableStyleId>
              </a:tblPr>
              <a:tblGrid>
                <a:gridCol w="1898650">
                  <a:extLst>
                    <a:ext uri="{9D8B030D-6E8A-4147-A177-3AD203B41FA5}">
                      <a16:colId xmlns:a16="http://schemas.microsoft.com/office/drawing/2014/main" val="20000"/>
                    </a:ext>
                  </a:extLst>
                </a:gridCol>
                <a:gridCol w="1380489">
                  <a:extLst>
                    <a:ext uri="{9D8B030D-6E8A-4147-A177-3AD203B41FA5}">
                      <a16:colId xmlns:a16="http://schemas.microsoft.com/office/drawing/2014/main" val="20001"/>
                    </a:ext>
                  </a:extLst>
                </a:gridCol>
                <a:gridCol w="1380489">
                  <a:extLst>
                    <a:ext uri="{9D8B030D-6E8A-4147-A177-3AD203B41FA5}">
                      <a16:colId xmlns:a16="http://schemas.microsoft.com/office/drawing/2014/main" val="20002"/>
                    </a:ext>
                  </a:extLst>
                </a:gridCol>
                <a:gridCol w="1293495">
                  <a:extLst>
                    <a:ext uri="{9D8B030D-6E8A-4147-A177-3AD203B41FA5}">
                      <a16:colId xmlns:a16="http://schemas.microsoft.com/office/drawing/2014/main" val="20003"/>
                    </a:ext>
                  </a:extLst>
                </a:gridCol>
                <a:gridCol w="1208404">
                  <a:extLst>
                    <a:ext uri="{9D8B030D-6E8A-4147-A177-3AD203B41FA5}">
                      <a16:colId xmlns:a16="http://schemas.microsoft.com/office/drawing/2014/main" val="20004"/>
                    </a:ext>
                  </a:extLst>
                </a:gridCol>
              </a:tblGrid>
              <a:tr h="742187">
                <a:tc>
                  <a:txBody>
                    <a:bodyPr/>
                    <a:lstStyle/>
                    <a:p>
                      <a:pPr marL="561975" marR="457834" indent="-96520">
                        <a:lnSpc>
                          <a:spcPct val="100000"/>
                        </a:lnSpc>
                        <a:spcBef>
                          <a:spcPts val="720"/>
                        </a:spcBef>
                      </a:pPr>
                      <a:r>
                        <a:rPr sz="1800" b="1" spc="-5" dirty="0">
                          <a:latin typeface="Arial"/>
                          <a:cs typeface="Arial"/>
                        </a:rPr>
                        <a:t>S</a:t>
                      </a:r>
                      <a:r>
                        <a:rPr sz="1800" b="1" dirty="0">
                          <a:latin typeface="Arial"/>
                          <a:cs typeface="Arial"/>
                        </a:rPr>
                        <a:t>of</a:t>
                      </a:r>
                      <a:r>
                        <a:rPr sz="1800" b="1" spc="-25" dirty="0">
                          <a:latin typeface="Arial"/>
                          <a:cs typeface="Arial"/>
                        </a:rPr>
                        <a:t>t</a:t>
                      </a:r>
                      <a:r>
                        <a:rPr sz="1800" b="1" spc="35" dirty="0">
                          <a:latin typeface="Arial"/>
                          <a:cs typeface="Arial"/>
                        </a:rPr>
                        <a:t>w</a:t>
                      </a:r>
                      <a:r>
                        <a:rPr sz="1800" b="1" spc="-5" dirty="0">
                          <a:latin typeface="Arial"/>
                          <a:cs typeface="Arial"/>
                        </a:rPr>
                        <a:t>ar</a:t>
                      </a:r>
                      <a:r>
                        <a:rPr sz="1800" b="1" dirty="0">
                          <a:latin typeface="Arial"/>
                          <a:cs typeface="Arial"/>
                        </a:rPr>
                        <a:t>e  </a:t>
                      </a:r>
                      <a:r>
                        <a:rPr sz="1800" b="1" spc="-5" dirty="0">
                          <a:latin typeface="Arial"/>
                          <a:cs typeface="Arial"/>
                        </a:rPr>
                        <a:t>Project</a:t>
                      </a:r>
                      <a:endParaRPr sz="1800" dirty="0">
                        <a:latin typeface="Arial"/>
                        <a:cs typeface="Arial"/>
                      </a:endParaRPr>
                    </a:p>
                  </a:txBody>
                  <a:tcPr marL="0" marR="0" marT="9144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chemeClr val="accent5"/>
                    </a:solidFill>
                  </a:tcPr>
                </a:tc>
                <a:tc>
                  <a:txBody>
                    <a:bodyPr/>
                    <a:lstStyle/>
                    <a:p>
                      <a:pPr algn="ctr">
                        <a:lnSpc>
                          <a:spcPct val="100000"/>
                        </a:lnSpc>
                        <a:spcBef>
                          <a:spcPts val="320"/>
                        </a:spcBef>
                      </a:pPr>
                      <a:r>
                        <a:rPr sz="2400" spc="-5" dirty="0">
                          <a:latin typeface="Arial"/>
                          <a:cs typeface="Arial"/>
                        </a:rPr>
                        <a:t>a</a:t>
                      </a:r>
                      <a:r>
                        <a:rPr sz="2400" spc="-7" baseline="-20833" dirty="0">
                          <a:latin typeface="Arial"/>
                          <a:cs typeface="Arial"/>
                        </a:rPr>
                        <a:t>b</a:t>
                      </a:r>
                      <a:endParaRPr sz="2400" baseline="-20833" dirty="0">
                        <a:latin typeface="Arial"/>
                        <a:cs typeface="Arial"/>
                      </a:endParaRPr>
                    </a:p>
                  </a:txBody>
                  <a:tcPr marL="0" marR="0" marT="4064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chemeClr val="accent5"/>
                    </a:solidFill>
                  </a:tcPr>
                </a:tc>
                <a:tc>
                  <a:txBody>
                    <a:bodyPr/>
                    <a:lstStyle/>
                    <a:p>
                      <a:pPr marL="1270" algn="ctr">
                        <a:lnSpc>
                          <a:spcPct val="100000"/>
                        </a:lnSpc>
                        <a:spcBef>
                          <a:spcPts val="320"/>
                        </a:spcBef>
                      </a:pPr>
                      <a:r>
                        <a:rPr sz="2400" spc="-5" dirty="0">
                          <a:latin typeface="Arial"/>
                          <a:cs typeface="Arial"/>
                        </a:rPr>
                        <a:t>b</a:t>
                      </a:r>
                      <a:r>
                        <a:rPr sz="2400" spc="-7" baseline="-20833" dirty="0">
                          <a:latin typeface="Arial"/>
                          <a:cs typeface="Arial"/>
                        </a:rPr>
                        <a:t>b</a:t>
                      </a:r>
                      <a:endParaRPr sz="2400" baseline="-20833" dirty="0">
                        <a:latin typeface="Arial"/>
                        <a:cs typeface="Arial"/>
                      </a:endParaRPr>
                    </a:p>
                  </a:txBody>
                  <a:tcPr marL="0" marR="0" marT="4064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chemeClr val="accent5"/>
                    </a:solidFill>
                  </a:tcPr>
                </a:tc>
                <a:tc>
                  <a:txBody>
                    <a:bodyPr/>
                    <a:lstStyle/>
                    <a:p>
                      <a:pPr marL="514984">
                        <a:lnSpc>
                          <a:spcPct val="100000"/>
                        </a:lnSpc>
                        <a:spcBef>
                          <a:spcPts val="320"/>
                        </a:spcBef>
                      </a:pPr>
                      <a:r>
                        <a:rPr sz="2400" spc="-5" dirty="0">
                          <a:latin typeface="Arial"/>
                          <a:cs typeface="Arial"/>
                        </a:rPr>
                        <a:t>c</a:t>
                      </a:r>
                      <a:r>
                        <a:rPr sz="2400" spc="-7" baseline="-20833" dirty="0">
                          <a:latin typeface="Arial"/>
                          <a:cs typeface="Arial"/>
                        </a:rPr>
                        <a:t>b</a:t>
                      </a:r>
                      <a:endParaRPr sz="2400" baseline="-20833" dirty="0">
                        <a:latin typeface="Arial"/>
                        <a:cs typeface="Arial"/>
                      </a:endParaRPr>
                    </a:p>
                  </a:txBody>
                  <a:tcPr marL="0" marR="0" marT="4064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chemeClr val="accent5"/>
                    </a:solidFill>
                  </a:tcPr>
                </a:tc>
                <a:tc>
                  <a:txBody>
                    <a:bodyPr/>
                    <a:lstStyle/>
                    <a:p>
                      <a:pPr algn="ctr">
                        <a:lnSpc>
                          <a:spcPct val="100000"/>
                        </a:lnSpc>
                        <a:spcBef>
                          <a:spcPts val="320"/>
                        </a:spcBef>
                      </a:pPr>
                      <a:r>
                        <a:rPr sz="2400" spc="-5" dirty="0">
                          <a:latin typeface="Arial"/>
                          <a:cs typeface="Arial"/>
                        </a:rPr>
                        <a:t>d</a:t>
                      </a:r>
                      <a:r>
                        <a:rPr sz="2400" spc="-7" baseline="-20833" dirty="0">
                          <a:latin typeface="Arial"/>
                          <a:cs typeface="Arial"/>
                        </a:rPr>
                        <a:t>b</a:t>
                      </a:r>
                      <a:endParaRPr sz="2400" baseline="-20833" dirty="0">
                        <a:latin typeface="Arial"/>
                        <a:cs typeface="Arial"/>
                      </a:endParaRPr>
                    </a:p>
                  </a:txBody>
                  <a:tcPr marL="0" marR="0" marT="4064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chemeClr val="accent5"/>
                    </a:solidFill>
                  </a:tcPr>
                </a:tc>
                <a:extLst>
                  <a:ext uri="{0D108BD9-81ED-4DB2-BD59-A6C34878D82A}">
                    <a16:rowId xmlns:a16="http://schemas.microsoft.com/office/drawing/2014/main" val="10000"/>
                  </a:ext>
                </a:extLst>
              </a:tr>
              <a:tr h="765957">
                <a:tc>
                  <a:txBody>
                    <a:bodyPr/>
                    <a:lstStyle/>
                    <a:p>
                      <a:pPr>
                        <a:lnSpc>
                          <a:spcPct val="100000"/>
                        </a:lnSpc>
                        <a:spcBef>
                          <a:spcPts val="15"/>
                        </a:spcBef>
                      </a:pPr>
                      <a:endParaRPr sz="1550" dirty="0">
                        <a:latin typeface="Times New Roman"/>
                        <a:cs typeface="Times New Roman"/>
                      </a:endParaRPr>
                    </a:p>
                    <a:p>
                      <a:pPr marL="91440">
                        <a:lnSpc>
                          <a:spcPct val="100000"/>
                        </a:lnSpc>
                      </a:pPr>
                      <a:r>
                        <a:rPr sz="1800" spc="-5" dirty="0">
                          <a:latin typeface="Arial"/>
                          <a:cs typeface="Arial"/>
                        </a:rPr>
                        <a:t>Organic</a:t>
                      </a:r>
                      <a:endParaRPr sz="1800" dirty="0">
                        <a:latin typeface="Arial"/>
                        <a:cs typeface="Arial"/>
                      </a:endParaRPr>
                    </a:p>
                  </a:txBody>
                  <a:tcPr marL="0" marR="0" marT="1905" marB="0">
                    <a:lnL w="28575">
                      <a:solidFill>
                        <a:srgbClr val="000000"/>
                      </a:solidFill>
                      <a:prstDash val="solid"/>
                    </a:lnL>
                    <a:lnR w="12700">
                      <a:solidFill>
                        <a:srgbClr val="000000"/>
                      </a:solidFill>
                      <a:prstDash val="solid"/>
                    </a:lnR>
                    <a:lnT w="12700">
                      <a:solidFill>
                        <a:srgbClr val="000000"/>
                      </a:solidFill>
                      <a:prstDash val="solid"/>
                    </a:lnT>
                    <a:solidFill>
                      <a:schemeClr val="accent6">
                        <a:lumMod val="20000"/>
                        <a:lumOff val="80000"/>
                      </a:schemeClr>
                    </a:solidFill>
                  </a:tcPr>
                </a:tc>
                <a:tc>
                  <a:txBody>
                    <a:bodyPr/>
                    <a:lstStyle/>
                    <a:p>
                      <a:pPr>
                        <a:lnSpc>
                          <a:spcPct val="100000"/>
                        </a:lnSpc>
                        <a:spcBef>
                          <a:spcPts val="15"/>
                        </a:spcBef>
                      </a:pPr>
                      <a:endParaRPr sz="1550">
                        <a:latin typeface="Times New Roman"/>
                        <a:cs typeface="Times New Roman"/>
                      </a:endParaRPr>
                    </a:p>
                    <a:p>
                      <a:pPr algn="ctr">
                        <a:lnSpc>
                          <a:spcPct val="100000"/>
                        </a:lnSpc>
                      </a:pPr>
                      <a:r>
                        <a:rPr sz="1800" spc="-5" dirty="0">
                          <a:latin typeface="Arial"/>
                          <a:cs typeface="Arial"/>
                        </a:rPr>
                        <a:t>2.4</a:t>
                      </a:r>
                      <a:endParaRPr sz="1800">
                        <a:latin typeface="Arial"/>
                        <a:cs typeface="Arial"/>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solidFill>
                      <a:schemeClr val="accent6">
                        <a:lumMod val="20000"/>
                        <a:lumOff val="80000"/>
                      </a:schemeClr>
                    </a:solidFill>
                  </a:tcPr>
                </a:tc>
                <a:tc>
                  <a:txBody>
                    <a:bodyPr/>
                    <a:lstStyle/>
                    <a:p>
                      <a:pPr>
                        <a:lnSpc>
                          <a:spcPct val="100000"/>
                        </a:lnSpc>
                        <a:spcBef>
                          <a:spcPts val="15"/>
                        </a:spcBef>
                      </a:pPr>
                      <a:endParaRPr sz="1550">
                        <a:latin typeface="Times New Roman"/>
                        <a:cs typeface="Times New Roman"/>
                      </a:endParaRPr>
                    </a:p>
                    <a:p>
                      <a:pPr marL="1905" algn="ctr">
                        <a:lnSpc>
                          <a:spcPct val="100000"/>
                        </a:lnSpc>
                      </a:pPr>
                      <a:r>
                        <a:rPr sz="1800" spc="-5" dirty="0">
                          <a:latin typeface="Arial"/>
                          <a:cs typeface="Arial"/>
                        </a:rPr>
                        <a:t>1.05</a:t>
                      </a:r>
                      <a:endParaRPr sz="1800">
                        <a:latin typeface="Arial"/>
                        <a:cs typeface="Arial"/>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solidFill>
                      <a:schemeClr val="accent6">
                        <a:lumMod val="20000"/>
                        <a:lumOff val="80000"/>
                      </a:schemeClr>
                    </a:solidFill>
                  </a:tcPr>
                </a:tc>
                <a:tc>
                  <a:txBody>
                    <a:bodyPr/>
                    <a:lstStyle/>
                    <a:p>
                      <a:pPr>
                        <a:lnSpc>
                          <a:spcPct val="100000"/>
                        </a:lnSpc>
                        <a:spcBef>
                          <a:spcPts val="15"/>
                        </a:spcBef>
                      </a:pPr>
                      <a:endParaRPr sz="1550">
                        <a:latin typeface="Times New Roman"/>
                        <a:cs typeface="Times New Roman"/>
                      </a:endParaRPr>
                    </a:p>
                    <a:p>
                      <a:pPr marL="488950">
                        <a:lnSpc>
                          <a:spcPct val="100000"/>
                        </a:lnSpc>
                      </a:pPr>
                      <a:r>
                        <a:rPr sz="1800" spc="-5" dirty="0">
                          <a:latin typeface="Arial"/>
                          <a:cs typeface="Arial"/>
                        </a:rPr>
                        <a:t>2.5</a:t>
                      </a:r>
                      <a:endParaRPr sz="1800">
                        <a:latin typeface="Arial"/>
                        <a:cs typeface="Arial"/>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solidFill>
                      <a:schemeClr val="accent6">
                        <a:lumMod val="20000"/>
                        <a:lumOff val="80000"/>
                      </a:schemeClr>
                    </a:solidFill>
                  </a:tcPr>
                </a:tc>
                <a:tc>
                  <a:txBody>
                    <a:bodyPr/>
                    <a:lstStyle/>
                    <a:p>
                      <a:pPr>
                        <a:lnSpc>
                          <a:spcPct val="100000"/>
                        </a:lnSpc>
                        <a:spcBef>
                          <a:spcPts val="15"/>
                        </a:spcBef>
                      </a:pPr>
                      <a:endParaRPr sz="1550">
                        <a:latin typeface="Times New Roman"/>
                        <a:cs typeface="Times New Roman"/>
                      </a:endParaRPr>
                    </a:p>
                    <a:p>
                      <a:pPr algn="ctr">
                        <a:lnSpc>
                          <a:spcPct val="100000"/>
                        </a:lnSpc>
                      </a:pPr>
                      <a:r>
                        <a:rPr sz="1800" spc="-5" dirty="0">
                          <a:latin typeface="Arial"/>
                          <a:cs typeface="Arial"/>
                        </a:rPr>
                        <a:t>0.38</a:t>
                      </a:r>
                      <a:endParaRPr sz="1800">
                        <a:latin typeface="Arial"/>
                        <a:cs typeface="Arial"/>
                      </a:endParaRPr>
                    </a:p>
                  </a:txBody>
                  <a:tcPr marL="0" marR="0" marT="1905" marB="0">
                    <a:lnL w="12700">
                      <a:solidFill>
                        <a:srgbClr val="000000"/>
                      </a:solidFill>
                      <a:prstDash val="solid"/>
                    </a:lnL>
                    <a:lnR w="28575">
                      <a:solidFill>
                        <a:srgbClr val="000000"/>
                      </a:solidFill>
                      <a:prstDash val="solid"/>
                    </a:lnR>
                    <a:lnT w="12700">
                      <a:solidFill>
                        <a:srgbClr val="000000"/>
                      </a:solidFill>
                      <a:prstDash val="solid"/>
                    </a:lnT>
                    <a:solidFill>
                      <a:schemeClr val="accent6">
                        <a:lumMod val="20000"/>
                        <a:lumOff val="80000"/>
                      </a:schemeClr>
                    </a:solidFill>
                  </a:tcPr>
                </a:tc>
                <a:extLst>
                  <a:ext uri="{0D108BD9-81ED-4DB2-BD59-A6C34878D82A}">
                    <a16:rowId xmlns:a16="http://schemas.microsoft.com/office/drawing/2014/main" val="10001"/>
                  </a:ext>
                </a:extLst>
              </a:tr>
              <a:tr h="742949">
                <a:tc>
                  <a:txBody>
                    <a:bodyPr/>
                    <a:lstStyle/>
                    <a:p>
                      <a:pPr marL="91440">
                        <a:lnSpc>
                          <a:spcPct val="100000"/>
                        </a:lnSpc>
                        <a:spcBef>
                          <a:spcPts val="1610"/>
                        </a:spcBef>
                      </a:pPr>
                      <a:r>
                        <a:rPr sz="1800" spc="-5" dirty="0">
                          <a:latin typeface="Arial"/>
                          <a:cs typeface="Arial"/>
                        </a:rPr>
                        <a:t>Semidetached</a:t>
                      </a:r>
                      <a:endParaRPr sz="1800" dirty="0">
                        <a:latin typeface="Arial"/>
                        <a:cs typeface="Arial"/>
                      </a:endParaRPr>
                    </a:p>
                  </a:txBody>
                  <a:tcPr marL="0" marR="0" marT="204470" marB="0">
                    <a:lnL w="28575">
                      <a:solidFill>
                        <a:srgbClr val="000000"/>
                      </a:solidFill>
                      <a:prstDash val="solid"/>
                    </a:lnL>
                    <a:lnR w="12700">
                      <a:solidFill>
                        <a:srgbClr val="000000"/>
                      </a:solidFill>
                      <a:prstDash val="solid"/>
                    </a:lnR>
                    <a:solidFill>
                      <a:schemeClr val="accent6">
                        <a:lumMod val="20000"/>
                        <a:lumOff val="80000"/>
                      </a:schemeClr>
                    </a:solidFill>
                  </a:tcPr>
                </a:tc>
                <a:tc>
                  <a:txBody>
                    <a:bodyPr/>
                    <a:lstStyle/>
                    <a:p>
                      <a:pPr algn="ctr">
                        <a:lnSpc>
                          <a:spcPct val="100000"/>
                        </a:lnSpc>
                        <a:spcBef>
                          <a:spcPts val="1610"/>
                        </a:spcBef>
                      </a:pPr>
                      <a:r>
                        <a:rPr sz="1800" spc="-5" dirty="0">
                          <a:latin typeface="Arial"/>
                          <a:cs typeface="Arial"/>
                        </a:rPr>
                        <a:t>3.0</a:t>
                      </a:r>
                      <a:endParaRPr sz="1800" dirty="0">
                        <a:latin typeface="Arial"/>
                        <a:cs typeface="Arial"/>
                      </a:endParaRPr>
                    </a:p>
                  </a:txBody>
                  <a:tcPr marL="0" marR="0" marT="204470" marB="0">
                    <a:lnL w="12700">
                      <a:solidFill>
                        <a:srgbClr val="000000"/>
                      </a:solidFill>
                      <a:prstDash val="solid"/>
                    </a:lnL>
                    <a:lnR w="12700">
                      <a:solidFill>
                        <a:srgbClr val="000000"/>
                      </a:solidFill>
                      <a:prstDash val="solid"/>
                    </a:lnR>
                    <a:solidFill>
                      <a:schemeClr val="accent6">
                        <a:lumMod val="20000"/>
                        <a:lumOff val="80000"/>
                      </a:schemeClr>
                    </a:solidFill>
                  </a:tcPr>
                </a:tc>
                <a:tc>
                  <a:txBody>
                    <a:bodyPr/>
                    <a:lstStyle/>
                    <a:p>
                      <a:pPr marL="1905" algn="ctr">
                        <a:lnSpc>
                          <a:spcPct val="100000"/>
                        </a:lnSpc>
                        <a:spcBef>
                          <a:spcPts val="1610"/>
                        </a:spcBef>
                      </a:pPr>
                      <a:r>
                        <a:rPr sz="1800" spc="-5" dirty="0">
                          <a:latin typeface="Arial"/>
                          <a:cs typeface="Arial"/>
                        </a:rPr>
                        <a:t>1.12</a:t>
                      </a:r>
                      <a:endParaRPr sz="1800" dirty="0">
                        <a:latin typeface="Arial"/>
                        <a:cs typeface="Arial"/>
                      </a:endParaRPr>
                    </a:p>
                  </a:txBody>
                  <a:tcPr marL="0" marR="0" marT="204470" marB="0">
                    <a:lnL w="12700">
                      <a:solidFill>
                        <a:srgbClr val="000000"/>
                      </a:solidFill>
                      <a:prstDash val="solid"/>
                    </a:lnL>
                    <a:lnR w="12700">
                      <a:solidFill>
                        <a:srgbClr val="000000"/>
                      </a:solidFill>
                      <a:prstDash val="solid"/>
                    </a:lnR>
                    <a:solidFill>
                      <a:schemeClr val="accent6">
                        <a:lumMod val="20000"/>
                        <a:lumOff val="80000"/>
                      </a:schemeClr>
                    </a:solidFill>
                  </a:tcPr>
                </a:tc>
                <a:tc>
                  <a:txBody>
                    <a:bodyPr/>
                    <a:lstStyle/>
                    <a:p>
                      <a:pPr marL="488950">
                        <a:lnSpc>
                          <a:spcPct val="100000"/>
                        </a:lnSpc>
                        <a:spcBef>
                          <a:spcPts val="1610"/>
                        </a:spcBef>
                      </a:pPr>
                      <a:r>
                        <a:rPr sz="1800" spc="-5" dirty="0">
                          <a:latin typeface="Arial"/>
                          <a:cs typeface="Arial"/>
                        </a:rPr>
                        <a:t>2.5</a:t>
                      </a:r>
                      <a:endParaRPr sz="1800">
                        <a:latin typeface="Arial"/>
                        <a:cs typeface="Arial"/>
                      </a:endParaRPr>
                    </a:p>
                  </a:txBody>
                  <a:tcPr marL="0" marR="0" marT="204470" marB="0">
                    <a:lnL w="12700">
                      <a:solidFill>
                        <a:srgbClr val="000000"/>
                      </a:solidFill>
                      <a:prstDash val="solid"/>
                    </a:lnL>
                    <a:lnR w="12700">
                      <a:solidFill>
                        <a:srgbClr val="000000"/>
                      </a:solidFill>
                      <a:prstDash val="solid"/>
                    </a:lnR>
                    <a:solidFill>
                      <a:schemeClr val="accent6">
                        <a:lumMod val="20000"/>
                        <a:lumOff val="80000"/>
                      </a:schemeClr>
                    </a:solidFill>
                  </a:tcPr>
                </a:tc>
                <a:tc>
                  <a:txBody>
                    <a:bodyPr/>
                    <a:lstStyle/>
                    <a:p>
                      <a:pPr algn="ctr">
                        <a:lnSpc>
                          <a:spcPct val="100000"/>
                        </a:lnSpc>
                        <a:spcBef>
                          <a:spcPts val="1610"/>
                        </a:spcBef>
                      </a:pPr>
                      <a:r>
                        <a:rPr sz="1800" spc="-5" dirty="0">
                          <a:latin typeface="Arial"/>
                          <a:cs typeface="Arial"/>
                        </a:rPr>
                        <a:t>0.35</a:t>
                      </a:r>
                      <a:endParaRPr sz="1800">
                        <a:latin typeface="Arial"/>
                        <a:cs typeface="Arial"/>
                      </a:endParaRPr>
                    </a:p>
                  </a:txBody>
                  <a:tcPr marL="0" marR="0" marT="204470" marB="0">
                    <a:lnL w="12700">
                      <a:solidFill>
                        <a:srgbClr val="000000"/>
                      </a:solidFill>
                      <a:prstDash val="solid"/>
                    </a:lnL>
                    <a:lnR w="28575">
                      <a:solidFill>
                        <a:srgbClr val="000000"/>
                      </a:solidFill>
                      <a:prstDash val="solid"/>
                    </a:lnR>
                    <a:solidFill>
                      <a:schemeClr val="accent6">
                        <a:lumMod val="20000"/>
                        <a:lumOff val="80000"/>
                      </a:schemeClr>
                    </a:solidFill>
                  </a:tcPr>
                </a:tc>
                <a:extLst>
                  <a:ext uri="{0D108BD9-81ED-4DB2-BD59-A6C34878D82A}">
                    <a16:rowId xmlns:a16="http://schemas.microsoft.com/office/drawing/2014/main" val="10002"/>
                  </a:ext>
                </a:extLst>
              </a:tr>
              <a:tr h="720704">
                <a:tc>
                  <a:txBody>
                    <a:bodyPr/>
                    <a:lstStyle/>
                    <a:p>
                      <a:pPr marL="91440">
                        <a:lnSpc>
                          <a:spcPct val="100000"/>
                        </a:lnSpc>
                        <a:spcBef>
                          <a:spcPts val="1614"/>
                        </a:spcBef>
                      </a:pPr>
                      <a:r>
                        <a:rPr sz="1800" spc="-5" dirty="0">
                          <a:latin typeface="Arial"/>
                          <a:cs typeface="Arial"/>
                        </a:rPr>
                        <a:t>Embedded</a:t>
                      </a:r>
                      <a:endParaRPr sz="1800">
                        <a:latin typeface="Arial"/>
                        <a:cs typeface="Arial"/>
                      </a:endParaRPr>
                    </a:p>
                  </a:txBody>
                  <a:tcPr marL="0" marR="0" marT="205104" marB="0">
                    <a:lnL w="28575">
                      <a:solidFill>
                        <a:srgbClr val="000000"/>
                      </a:solidFill>
                      <a:prstDash val="solid"/>
                    </a:lnL>
                    <a:lnR w="12700">
                      <a:solidFill>
                        <a:srgbClr val="000000"/>
                      </a:solidFill>
                      <a:prstDash val="solid"/>
                    </a:lnR>
                    <a:lnB w="28575">
                      <a:solidFill>
                        <a:srgbClr val="000000"/>
                      </a:solidFill>
                      <a:prstDash val="solid"/>
                    </a:lnB>
                    <a:solidFill>
                      <a:schemeClr val="accent6">
                        <a:lumMod val="20000"/>
                        <a:lumOff val="80000"/>
                      </a:schemeClr>
                    </a:solidFill>
                  </a:tcPr>
                </a:tc>
                <a:tc>
                  <a:txBody>
                    <a:bodyPr/>
                    <a:lstStyle/>
                    <a:p>
                      <a:pPr algn="ctr">
                        <a:lnSpc>
                          <a:spcPct val="100000"/>
                        </a:lnSpc>
                        <a:spcBef>
                          <a:spcPts val="1614"/>
                        </a:spcBef>
                      </a:pPr>
                      <a:r>
                        <a:rPr sz="1800" spc="-5" dirty="0">
                          <a:latin typeface="Arial"/>
                          <a:cs typeface="Arial"/>
                        </a:rPr>
                        <a:t>3.6</a:t>
                      </a:r>
                      <a:endParaRPr sz="1800" dirty="0">
                        <a:latin typeface="Arial"/>
                        <a:cs typeface="Arial"/>
                      </a:endParaRPr>
                    </a:p>
                  </a:txBody>
                  <a:tcPr marL="0" marR="0" marT="205104" marB="0">
                    <a:lnL w="12700">
                      <a:solidFill>
                        <a:srgbClr val="000000"/>
                      </a:solidFill>
                      <a:prstDash val="solid"/>
                    </a:lnL>
                    <a:lnR w="12700">
                      <a:solidFill>
                        <a:srgbClr val="000000"/>
                      </a:solidFill>
                      <a:prstDash val="solid"/>
                    </a:lnR>
                    <a:lnB w="28575">
                      <a:solidFill>
                        <a:srgbClr val="000000"/>
                      </a:solidFill>
                      <a:prstDash val="solid"/>
                    </a:lnB>
                    <a:solidFill>
                      <a:schemeClr val="accent6">
                        <a:lumMod val="20000"/>
                        <a:lumOff val="80000"/>
                      </a:schemeClr>
                    </a:solidFill>
                  </a:tcPr>
                </a:tc>
                <a:tc>
                  <a:txBody>
                    <a:bodyPr/>
                    <a:lstStyle/>
                    <a:p>
                      <a:pPr marL="1905" algn="ctr">
                        <a:lnSpc>
                          <a:spcPct val="100000"/>
                        </a:lnSpc>
                        <a:spcBef>
                          <a:spcPts val="1614"/>
                        </a:spcBef>
                      </a:pPr>
                      <a:r>
                        <a:rPr sz="1800" spc="-5" dirty="0">
                          <a:latin typeface="Arial"/>
                          <a:cs typeface="Arial"/>
                        </a:rPr>
                        <a:t>1.20</a:t>
                      </a:r>
                      <a:endParaRPr sz="1800" dirty="0">
                        <a:latin typeface="Arial"/>
                        <a:cs typeface="Arial"/>
                      </a:endParaRPr>
                    </a:p>
                  </a:txBody>
                  <a:tcPr marL="0" marR="0" marT="205104" marB="0">
                    <a:lnL w="12700">
                      <a:solidFill>
                        <a:srgbClr val="000000"/>
                      </a:solidFill>
                      <a:prstDash val="solid"/>
                    </a:lnL>
                    <a:lnR w="12700">
                      <a:solidFill>
                        <a:srgbClr val="000000"/>
                      </a:solidFill>
                      <a:prstDash val="solid"/>
                    </a:lnR>
                    <a:lnB w="28575">
                      <a:solidFill>
                        <a:srgbClr val="000000"/>
                      </a:solidFill>
                      <a:prstDash val="solid"/>
                    </a:lnB>
                    <a:solidFill>
                      <a:schemeClr val="accent6">
                        <a:lumMod val="20000"/>
                        <a:lumOff val="80000"/>
                      </a:schemeClr>
                    </a:solidFill>
                  </a:tcPr>
                </a:tc>
                <a:tc>
                  <a:txBody>
                    <a:bodyPr/>
                    <a:lstStyle/>
                    <a:p>
                      <a:pPr marL="488950">
                        <a:lnSpc>
                          <a:spcPct val="100000"/>
                        </a:lnSpc>
                        <a:spcBef>
                          <a:spcPts val="1614"/>
                        </a:spcBef>
                      </a:pPr>
                      <a:r>
                        <a:rPr sz="1800" spc="-5" dirty="0">
                          <a:latin typeface="Arial"/>
                          <a:cs typeface="Arial"/>
                        </a:rPr>
                        <a:t>2.5</a:t>
                      </a:r>
                      <a:endParaRPr sz="1800" dirty="0">
                        <a:latin typeface="Arial"/>
                        <a:cs typeface="Arial"/>
                      </a:endParaRPr>
                    </a:p>
                  </a:txBody>
                  <a:tcPr marL="0" marR="0" marT="205104" marB="0">
                    <a:lnL w="12700">
                      <a:solidFill>
                        <a:srgbClr val="000000"/>
                      </a:solidFill>
                      <a:prstDash val="solid"/>
                    </a:lnL>
                    <a:lnR w="12700">
                      <a:solidFill>
                        <a:srgbClr val="000000"/>
                      </a:solidFill>
                      <a:prstDash val="solid"/>
                    </a:lnR>
                    <a:lnB w="28575">
                      <a:solidFill>
                        <a:srgbClr val="000000"/>
                      </a:solidFill>
                      <a:prstDash val="solid"/>
                    </a:lnB>
                    <a:solidFill>
                      <a:schemeClr val="accent6">
                        <a:lumMod val="20000"/>
                        <a:lumOff val="80000"/>
                      </a:schemeClr>
                    </a:solidFill>
                  </a:tcPr>
                </a:tc>
                <a:tc>
                  <a:txBody>
                    <a:bodyPr/>
                    <a:lstStyle/>
                    <a:p>
                      <a:pPr algn="ctr">
                        <a:lnSpc>
                          <a:spcPct val="100000"/>
                        </a:lnSpc>
                        <a:spcBef>
                          <a:spcPts val="1614"/>
                        </a:spcBef>
                      </a:pPr>
                      <a:r>
                        <a:rPr sz="1800" spc="-5" dirty="0">
                          <a:latin typeface="Arial"/>
                          <a:cs typeface="Arial"/>
                        </a:rPr>
                        <a:t>0.32</a:t>
                      </a:r>
                      <a:endParaRPr sz="1800" dirty="0">
                        <a:latin typeface="Arial"/>
                        <a:cs typeface="Arial"/>
                      </a:endParaRPr>
                    </a:p>
                  </a:txBody>
                  <a:tcPr marL="0" marR="0" marT="205104" marB="0">
                    <a:lnL w="12700">
                      <a:solidFill>
                        <a:srgbClr val="000000"/>
                      </a:solidFill>
                      <a:prstDash val="solid"/>
                    </a:lnL>
                    <a:lnR w="28575">
                      <a:solidFill>
                        <a:srgbClr val="000000"/>
                      </a:solidFill>
                      <a:prstDash val="solid"/>
                    </a:lnR>
                    <a:lnB w="28575">
                      <a:solidFill>
                        <a:srgbClr val="000000"/>
                      </a:solidFill>
                      <a:prstDash val="solid"/>
                    </a:lnB>
                    <a:solidFill>
                      <a:schemeClr val="accent6">
                        <a:lumMod val="20000"/>
                        <a:lumOff val="80000"/>
                      </a:schemeClr>
                    </a:solidFill>
                  </a:tcPr>
                </a:tc>
                <a:extLst>
                  <a:ext uri="{0D108BD9-81ED-4DB2-BD59-A6C34878D82A}">
                    <a16:rowId xmlns:a16="http://schemas.microsoft.com/office/drawing/2014/main" val="10003"/>
                  </a:ext>
                </a:extLst>
              </a:tr>
            </a:tbl>
          </a:graphicData>
        </a:graphic>
      </p:graphicFrame>
      <p:pic>
        <p:nvPicPr>
          <p:cNvPr id="2" name="Picture 1" descr="A black and red logo&#10;&#10;Description automatically generated">
            <a:extLst>
              <a:ext uri="{FF2B5EF4-FFF2-40B4-BE49-F238E27FC236}">
                <a16:creationId xmlns:a16="http://schemas.microsoft.com/office/drawing/2014/main" id="{8414E75D-810B-2571-2FA2-F575344D97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7103518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02BB77-74ED-42BF-98B6-199878D2AB4F}" type="datetime1">
              <a:rPr lang="en-IN" smtClean="0"/>
              <a:t>07-04-2025</a:t>
            </a:fld>
            <a:endParaRPr lang="en-US" dirty="0"/>
          </a:p>
        </p:txBody>
      </p:sp>
      <p:sp>
        <p:nvSpPr>
          <p:cNvPr id="5" name="Footer Placeholder 4"/>
          <p:cNvSpPr>
            <a:spLocks noGrp="1"/>
          </p:cNvSpPr>
          <p:nvPr>
            <p:ph type="ftr" sz="quarter" idx="11"/>
          </p:nvPr>
        </p:nvSpPr>
        <p:spPr>
          <a:xfrm>
            <a:off x="1968065" y="6356350"/>
            <a:ext cx="497205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Basic COCOMO coefficient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27" name="object 2"/>
          <p:cNvSpPr txBox="1"/>
          <p:nvPr/>
        </p:nvSpPr>
        <p:spPr>
          <a:xfrm>
            <a:off x="609600" y="1066800"/>
            <a:ext cx="8376920" cy="755650"/>
          </a:xfrm>
          <a:prstGeom prst="rect">
            <a:avLst/>
          </a:prstGeom>
        </p:spPr>
        <p:txBody>
          <a:bodyPr vert="horz" wrap="square" lIns="0" tIns="25400" rIns="0" bIns="0" rtlCol="0">
            <a:spAutoFit/>
          </a:bodyPr>
          <a:lstStyle/>
          <a:p>
            <a:pPr marL="12700" marR="5080">
              <a:lnSpc>
                <a:spcPts val="2870"/>
              </a:lnSpc>
              <a:spcBef>
                <a:spcPts val="200"/>
              </a:spcBef>
            </a:pPr>
            <a:r>
              <a:rPr sz="2200" spc="-5" dirty="0">
                <a:solidFill>
                  <a:srgbClr val="650065"/>
                </a:solidFill>
                <a:cs typeface="Times New Roman"/>
              </a:rPr>
              <a:t>When</a:t>
            </a:r>
            <a:r>
              <a:rPr sz="2200" spc="5" dirty="0">
                <a:solidFill>
                  <a:srgbClr val="650065"/>
                </a:solidFill>
                <a:cs typeface="Times New Roman"/>
              </a:rPr>
              <a:t> </a:t>
            </a:r>
            <a:r>
              <a:rPr sz="2200" spc="-5" dirty="0">
                <a:solidFill>
                  <a:srgbClr val="650065"/>
                </a:solidFill>
                <a:cs typeface="Times New Roman"/>
              </a:rPr>
              <a:t>effort</a:t>
            </a:r>
            <a:r>
              <a:rPr sz="2200" spc="15" dirty="0">
                <a:solidFill>
                  <a:srgbClr val="650065"/>
                </a:solidFill>
                <a:cs typeface="Times New Roman"/>
              </a:rPr>
              <a:t> </a:t>
            </a:r>
            <a:r>
              <a:rPr sz="2200" dirty="0">
                <a:solidFill>
                  <a:srgbClr val="650065"/>
                </a:solidFill>
                <a:cs typeface="Times New Roman"/>
              </a:rPr>
              <a:t>and</a:t>
            </a:r>
            <a:r>
              <a:rPr sz="2200" spc="10" dirty="0">
                <a:solidFill>
                  <a:srgbClr val="650065"/>
                </a:solidFill>
                <a:cs typeface="Times New Roman"/>
              </a:rPr>
              <a:t> </a:t>
            </a:r>
            <a:r>
              <a:rPr sz="2200" spc="-5" dirty="0">
                <a:solidFill>
                  <a:srgbClr val="650065"/>
                </a:solidFill>
                <a:cs typeface="Times New Roman"/>
              </a:rPr>
              <a:t>development</a:t>
            </a:r>
            <a:r>
              <a:rPr sz="2200" spc="15" dirty="0">
                <a:solidFill>
                  <a:srgbClr val="650065"/>
                </a:solidFill>
                <a:cs typeface="Times New Roman"/>
              </a:rPr>
              <a:t> </a:t>
            </a:r>
            <a:r>
              <a:rPr sz="2200" spc="-10" dirty="0">
                <a:solidFill>
                  <a:srgbClr val="650065"/>
                </a:solidFill>
                <a:cs typeface="Times New Roman"/>
              </a:rPr>
              <a:t>time</a:t>
            </a:r>
            <a:r>
              <a:rPr sz="2200" spc="10" dirty="0">
                <a:solidFill>
                  <a:srgbClr val="650065"/>
                </a:solidFill>
                <a:cs typeface="Times New Roman"/>
              </a:rPr>
              <a:t> </a:t>
            </a:r>
            <a:r>
              <a:rPr sz="2200" spc="-5" dirty="0">
                <a:solidFill>
                  <a:srgbClr val="650065"/>
                </a:solidFill>
                <a:cs typeface="Times New Roman"/>
              </a:rPr>
              <a:t>are</a:t>
            </a:r>
            <a:r>
              <a:rPr sz="2200" spc="25" dirty="0">
                <a:solidFill>
                  <a:srgbClr val="650065"/>
                </a:solidFill>
                <a:cs typeface="Times New Roman"/>
              </a:rPr>
              <a:t> </a:t>
            </a:r>
            <a:r>
              <a:rPr sz="2200" spc="-5" dirty="0">
                <a:solidFill>
                  <a:srgbClr val="650065"/>
                </a:solidFill>
                <a:cs typeface="Times New Roman"/>
              </a:rPr>
              <a:t>known,</a:t>
            </a:r>
            <a:r>
              <a:rPr sz="2200" spc="20" dirty="0">
                <a:solidFill>
                  <a:srgbClr val="650065"/>
                </a:solidFill>
                <a:cs typeface="Times New Roman"/>
              </a:rPr>
              <a:t> </a:t>
            </a:r>
            <a:r>
              <a:rPr sz="2200" dirty="0">
                <a:solidFill>
                  <a:srgbClr val="650065"/>
                </a:solidFill>
                <a:cs typeface="Times New Roman"/>
              </a:rPr>
              <a:t>the</a:t>
            </a:r>
            <a:r>
              <a:rPr sz="2200" spc="25" dirty="0">
                <a:solidFill>
                  <a:srgbClr val="650065"/>
                </a:solidFill>
                <a:cs typeface="Times New Roman"/>
              </a:rPr>
              <a:t> </a:t>
            </a:r>
            <a:r>
              <a:rPr sz="2200" spc="-5" dirty="0">
                <a:solidFill>
                  <a:srgbClr val="650065"/>
                </a:solidFill>
                <a:cs typeface="Times New Roman"/>
              </a:rPr>
              <a:t>average</a:t>
            </a:r>
            <a:r>
              <a:rPr sz="2200" spc="25" dirty="0">
                <a:solidFill>
                  <a:srgbClr val="650065"/>
                </a:solidFill>
                <a:cs typeface="Times New Roman"/>
              </a:rPr>
              <a:t> </a:t>
            </a:r>
            <a:r>
              <a:rPr sz="2200" spc="-5" dirty="0">
                <a:solidFill>
                  <a:srgbClr val="650065"/>
                </a:solidFill>
                <a:cs typeface="Times New Roman"/>
              </a:rPr>
              <a:t>staff</a:t>
            </a:r>
            <a:r>
              <a:rPr sz="2200" spc="10" dirty="0">
                <a:solidFill>
                  <a:srgbClr val="650065"/>
                </a:solidFill>
                <a:cs typeface="Times New Roman"/>
              </a:rPr>
              <a:t> </a:t>
            </a:r>
            <a:r>
              <a:rPr sz="2200" dirty="0">
                <a:solidFill>
                  <a:srgbClr val="650065"/>
                </a:solidFill>
                <a:cs typeface="Times New Roman"/>
              </a:rPr>
              <a:t>size </a:t>
            </a:r>
            <a:r>
              <a:rPr sz="2200" spc="-585" dirty="0">
                <a:solidFill>
                  <a:srgbClr val="650065"/>
                </a:solidFill>
                <a:cs typeface="Times New Roman"/>
              </a:rPr>
              <a:t> </a:t>
            </a:r>
            <a:r>
              <a:rPr sz="2200" dirty="0">
                <a:solidFill>
                  <a:srgbClr val="650065"/>
                </a:solidFill>
                <a:cs typeface="Times New Roman"/>
              </a:rPr>
              <a:t>to</a:t>
            </a:r>
            <a:r>
              <a:rPr sz="2200" spc="-5" dirty="0">
                <a:solidFill>
                  <a:srgbClr val="650065"/>
                </a:solidFill>
                <a:cs typeface="Times New Roman"/>
              </a:rPr>
              <a:t> complete</a:t>
            </a:r>
            <a:r>
              <a:rPr sz="2200" spc="-10" dirty="0">
                <a:solidFill>
                  <a:srgbClr val="650065"/>
                </a:solidFill>
                <a:cs typeface="Times New Roman"/>
              </a:rPr>
              <a:t> </a:t>
            </a:r>
            <a:r>
              <a:rPr sz="2200" dirty="0">
                <a:solidFill>
                  <a:srgbClr val="650065"/>
                </a:solidFill>
                <a:cs typeface="Times New Roman"/>
              </a:rPr>
              <a:t>the </a:t>
            </a:r>
            <a:r>
              <a:rPr sz="2200" spc="-5" dirty="0">
                <a:solidFill>
                  <a:srgbClr val="650065"/>
                </a:solidFill>
                <a:cs typeface="Times New Roman"/>
              </a:rPr>
              <a:t>project</a:t>
            </a:r>
            <a:r>
              <a:rPr sz="2200" spc="-15" dirty="0">
                <a:solidFill>
                  <a:srgbClr val="650065"/>
                </a:solidFill>
                <a:cs typeface="Times New Roman"/>
              </a:rPr>
              <a:t> </a:t>
            </a:r>
            <a:r>
              <a:rPr sz="2200" spc="-10" dirty="0">
                <a:solidFill>
                  <a:srgbClr val="650065"/>
                </a:solidFill>
                <a:cs typeface="Times New Roman"/>
              </a:rPr>
              <a:t>may</a:t>
            </a:r>
            <a:r>
              <a:rPr sz="2200" dirty="0">
                <a:solidFill>
                  <a:srgbClr val="650065"/>
                </a:solidFill>
                <a:cs typeface="Times New Roman"/>
              </a:rPr>
              <a:t> be </a:t>
            </a:r>
            <a:r>
              <a:rPr sz="2200" spc="-5" dirty="0">
                <a:solidFill>
                  <a:srgbClr val="650065"/>
                </a:solidFill>
                <a:cs typeface="Times New Roman"/>
              </a:rPr>
              <a:t>calculated as:</a:t>
            </a:r>
            <a:endParaRPr sz="2200" dirty="0">
              <a:cs typeface="Times New Roman"/>
            </a:endParaRPr>
          </a:p>
        </p:txBody>
      </p:sp>
      <p:sp>
        <p:nvSpPr>
          <p:cNvPr id="28" name="object 3"/>
          <p:cNvSpPr/>
          <p:nvPr/>
        </p:nvSpPr>
        <p:spPr>
          <a:xfrm flipV="1">
            <a:off x="4267201" y="2362757"/>
            <a:ext cx="215142" cy="45719"/>
          </a:xfrm>
          <a:custGeom>
            <a:avLst/>
            <a:gdLst/>
            <a:ahLst/>
            <a:cxnLst/>
            <a:rect l="l" t="t" r="r" b="b"/>
            <a:pathLst>
              <a:path w="314325">
                <a:moveTo>
                  <a:pt x="0" y="0"/>
                </a:moveTo>
                <a:lnTo>
                  <a:pt x="313943" y="0"/>
                </a:lnTo>
              </a:path>
            </a:pathLst>
          </a:custGeom>
          <a:ln w="14752">
            <a:solidFill>
              <a:srgbClr val="000000"/>
            </a:solidFill>
          </a:ln>
        </p:spPr>
        <p:txBody>
          <a:bodyPr wrap="square" lIns="0" tIns="0" rIns="0" bIns="0" rtlCol="0"/>
          <a:lstStyle/>
          <a:p>
            <a:endParaRPr sz="2200" dirty="0"/>
          </a:p>
        </p:txBody>
      </p:sp>
      <p:sp>
        <p:nvSpPr>
          <p:cNvPr id="29" name="object 4"/>
          <p:cNvSpPr txBox="1"/>
          <p:nvPr/>
        </p:nvSpPr>
        <p:spPr>
          <a:xfrm>
            <a:off x="4641595" y="2129028"/>
            <a:ext cx="1170940" cy="381515"/>
          </a:xfrm>
          <a:prstGeom prst="rect">
            <a:avLst/>
          </a:prstGeom>
        </p:spPr>
        <p:txBody>
          <a:bodyPr vert="horz" wrap="square" lIns="0" tIns="12065" rIns="0" bIns="0" rtlCol="0">
            <a:spAutoFit/>
          </a:bodyPr>
          <a:lstStyle/>
          <a:p>
            <a:pPr marL="12700">
              <a:lnSpc>
                <a:spcPct val="100000"/>
              </a:lnSpc>
              <a:spcBef>
                <a:spcPts val="95"/>
              </a:spcBef>
            </a:pPr>
            <a:r>
              <a:rPr sz="2400" i="1" spc="-10" dirty="0">
                <a:latin typeface="Times New Roman"/>
                <a:cs typeface="Times New Roman"/>
              </a:rPr>
              <a:t>P</a:t>
            </a:r>
            <a:r>
              <a:rPr sz="2400" i="1" spc="-15" dirty="0">
                <a:latin typeface="Times New Roman"/>
                <a:cs typeface="Times New Roman"/>
              </a:rPr>
              <a:t>e</a:t>
            </a:r>
            <a:r>
              <a:rPr sz="2400" i="1" spc="-5" dirty="0">
                <a:latin typeface="Times New Roman"/>
                <a:cs typeface="Times New Roman"/>
              </a:rPr>
              <a:t>rs</a:t>
            </a:r>
            <a:r>
              <a:rPr sz="2400" i="1" dirty="0">
                <a:latin typeface="Times New Roman"/>
                <a:cs typeface="Times New Roman"/>
              </a:rPr>
              <a:t>on</a:t>
            </a:r>
            <a:r>
              <a:rPr sz="2400" i="1" spc="-5" dirty="0">
                <a:latin typeface="Times New Roman"/>
                <a:cs typeface="Times New Roman"/>
              </a:rPr>
              <a:t>s</a:t>
            </a:r>
            <a:endParaRPr sz="2400" dirty="0">
              <a:latin typeface="Times New Roman"/>
              <a:cs typeface="Times New Roman"/>
            </a:endParaRPr>
          </a:p>
        </p:txBody>
      </p:sp>
      <p:sp>
        <p:nvSpPr>
          <p:cNvPr id="30" name="object 5"/>
          <p:cNvSpPr txBox="1"/>
          <p:nvPr/>
        </p:nvSpPr>
        <p:spPr>
          <a:xfrm>
            <a:off x="4289551" y="2406396"/>
            <a:ext cx="281940" cy="381515"/>
          </a:xfrm>
          <a:prstGeom prst="rect">
            <a:avLst/>
          </a:prstGeom>
        </p:spPr>
        <p:txBody>
          <a:bodyPr vert="horz" wrap="square" lIns="0" tIns="12065" rIns="0" bIns="0" rtlCol="0">
            <a:spAutoFit/>
          </a:bodyPr>
          <a:lstStyle/>
          <a:p>
            <a:pPr marL="12700">
              <a:lnSpc>
                <a:spcPct val="100000"/>
              </a:lnSpc>
              <a:spcBef>
                <a:spcPts val="95"/>
              </a:spcBef>
            </a:pPr>
            <a:r>
              <a:rPr sz="2400" i="1" spc="-5" dirty="0">
                <a:latin typeface="Times New Roman"/>
                <a:cs typeface="Times New Roman"/>
              </a:rPr>
              <a:t>D</a:t>
            </a:r>
            <a:endParaRPr sz="2400" dirty="0">
              <a:latin typeface="Times New Roman"/>
              <a:cs typeface="Times New Roman"/>
            </a:endParaRPr>
          </a:p>
        </p:txBody>
      </p:sp>
      <p:sp>
        <p:nvSpPr>
          <p:cNvPr id="31" name="object 6"/>
          <p:cNvSpPr txBox="1"/>
          <p:nvPr/>
        </p:nvSpPr>
        <p:spPr>
          <a:xfrm>
            <a:off x="4303266" y="1905000"/>
            <a:ext cx="242570" cy="381515"/>
          </a:xfrm>
          <a:prstGeom prst="rect">
            <a:avLst/>
          </a:prstGeom>
        </p:spPr>
        <p:txBody>
          <a:bodyPr vert="horz" wrap="square" lIns="0" tIns="12065" rIns="0" bIns="0" rtlCol="0">
            <a:spAutoFit/>
          </a:bodyPr>
          <a:lstStyle/>
          <a:p>
            <a:pPr marL="12700">
              <a:lnSpc>
                <a:spcPct val="100000"/>
              </a:lnSpc>
              <a:spcBef>
                <a:spcPts val="95"/>
              </a:spcBef>
            </a:pPr>
            <a:r>
              <a:rPr sz="2400" i="1" spc="-5" dirty="0">
                <a:latin typeface="Times New Roman"/>
                <a:cs typeface="Times New Roman"/>
              </a:rPr>
              <a:t>E</a:t>
            </a:r>
            <a:endParaRPr sz="2400" dirty="0">
              <a:latin typeface="Times New Roman"/>
              <a:cs typeface="Times New Roman"/>
            </a:endParaRPr>
          </a:p>
        </p:txBody>
      </p:sp>
      <p:sp>
        <p:nvSpPr>
          <p:cNvPr id="32" name="object 7"/>
          <p:cNvSpPr txBox="1"/>
          <p:nvPr/>
        </p:nvSpPr>
        <p:spPr>
          <a:xfrm>
            <a:off x="1508766" y="2189940"/>
            <a:ext cx="3227705" cy="350737"/>
          </a:xfrm>
          <a:prstGeom prst="rect">
            <a:avLst/>
          </a:prstGeom>
        </p:spPr>
        <p:txBody>
          <a:bodyPr vert="horz" wrap="square" lIns="0" tIns="12065" rIns="0" bIns="0" rtlCol="0">
            <a:spAutoFit/>
          </a:bodyPr>
          <a:lstStyle/>
          <a:p>
            <a:pPr marL="12700">
              <a:lnSpc>
                <a:spcPct val="100000"/>
              </a:lnSpc>
              <a:spcBef>
                <a:spcPts val="95"/>
              </a:spcBef>
            </a:pPr>
            <a:r>
              <a:rPr sz="2200" spc="-5" dirty="0">
                <a:solidFill>
                  <a:schemeClr val="accent6"/>
                </a:solidFill>
                <a:latin typeface="+mj-lt"/>
                <a:cs typeface="Times New Roman"/>
              </a:rPr>
              <a:t>Average staff size </a:t>
            </a:r>
            <a:r>
              <a:rPr lang="en-IN" sz="2200" spc="-5" dirty="0">
                <a:solidFill>
                  <a:schemeClr val="accent6"/>
                </a:solidFill>
                <a:latin typeface="+mj-lt"/>
                <a:cs typeface="Times New Roman"/>
              </a:rPr>
              <a:t>  </a:t>
            </a:r>
            <a:r>
              <a:rPr sz="2800" spc="157" baseline="-3968" dirty="0">
                <a:solidFill>
                  <a:schemeClr val="accent6"/>
                </a:solidFill>
                <a:latin typeface="Times New Roman"/>
                <a:cs typeface="Times New Roman"/>
              </a:rPr>
              <a:t>(</a:t>
            </a:r>
            <a:r>
              <a:rPr sz="2800" i="1" baseline="-3968" dirty="0">
                <a:solidFill>
                  <a:schemeClr val="accent6"/>
                </a:solidFill>
                <a:latin typeface="Times New Roman"/>
                <a:cs typeface="Times New Roman"/>
              </a:rPr>
              <a:t>S</a:t>
            </a:r>
            <a:r>
              <a:rPr sz="2800" i="1" spc="-7" baseline="-3968" dirty="0">
                <a:solidFill>
                  <a:schemeClr val="accent6"/>
                </a:solidFill>
                <a:latin typeface="Times New Roman"/>
                <a:cs typeface="Times New Roman"/>
              </a:rPr>
              <a:t>S</a:t>
            </a:r>
            <a:r>
              <a:rPr sz="2800" i="1" spc="-667" baseline="-3968" dirty="0">
                <a:solidFill>
                  <a:schemeClr val="accent6"/>
                </a:solidFill>
                <a:latin typeface="Times New Roman"/>
                <a:cs typeface="Times New Roman"/>
              </a:rPr>
              <a:t> </a:t>
            </a:r>
            <a:r>
              <a:rPr sz="2800" spc="-7" baseline="-3968" dirty="0">
                <a:solidFill>
                  <a:schemeClr val="accent6"/>
                </a:solidFill>
                <a:latin typeface="Times New Roman"/>
                <a:cs typeface="Times New Roman"/>
              </a:rPr>
              <a:t>)</a:t>
            </a:r>
            <a:r>
              <a:rPr sz="2800" spc="-75" baseline="-3968" dirty="0">
                <a:solidFill>
                  <a:schemeClr val="accent6"/>
                </a:solidFill>
                <a:latin typeface="Times New Roman"/>
                <a:cs typeface="Times New Roman"/>
              </a:rPr>
              <a:t> </a:t>
            </a:r>
            <a:r>
              <a:rPr sz="2800" spc="-7" baseline="-3968" dirty="0">
                <a:solidFill>
                  <a:schemeClr val="accent6"/>
                </a:solidFill>
                <a:latin typeface="Symbol"/>
                <a:cs typeface="Symbol"/>
              </a:rPr>
              <a:t></a:t>
            </a:r>
            <a:endParaRPr sz="2800" baseline="-3968" dirty="0">
              <a:solidFill>
                <a:schemeClr val="accent6"/>
              </a:solidFill>
              <a:latin typeface="Symbol"/>
              <a:cs typeface="Symbol"/>
            </a:endParaRPr>
          </a:p>
        </p:txBody>
      </p:sp>
      <p:sp>
        <p:nvSpPr>
          <p:cNvPr id="33" name="object 10"/>
          <p:cNvSpPr txBox="1"/>
          <p:nvPr/>
        </p:nvSpPr>
        <p:spPr>
          <a:xfrm>
            <a:off x="670560" y="3322319"/>
            <a:ext cx="6301740" cy="351378"/>
          </a:xfrm>
          <a:prstGeom prst="rect">
            <a:avLst/>
          </a:prstGeom>
        </p:spPr>
        <p:txBody>
          <a:bodyPr vert="horz" wrap="square" lIns="0" tIns="12700" rIns="0" bIns="0" rtlCol="0">
            <a:spAutoFit/>
          </a:bodyPr>
          <a:lstStyle/>
          <a:p>
            <a:pPr marL="12700">
              <a:lnSpc>
                <a:spcPct val="100000"/>
              </a:lnSpc>
              <a:spcBef>
                <a:spcPts val="100"/>
              </a:spcBef>
              <a:tabLst>
                <a:tab pos="951230" algn="l"/>
                <a:tab pos="2007235" algn="l"/>
                <a:tab pos="2689860" algn="l"/>
                <a:tab pos="3101340" algn="l"/>
                <a:tab pos="4217035" algn="l"/>
                <a:tab pos="4799330" algn="l"/>
              </a:tabLst>
            </a:pPr>
            <a:r>
              <a:rPr sz="2200" spc="-5" dirty="0">
                <a:solidFill>
                  <a:srgbClr val="323299"/>
                </a:solidFill>
                <a:latin typeface="+mj-lt"/>
                <a:cs typeface="Times New Roman"/>
              </a:rPr>
              <a:t>When	project	size	</a:t>
            </a:r>
            <a:r>
              <a:rPr sz="2200" dirty="0">
                <a:solidFill>
                  <a:srgbClr val="323299"/>
                </a:solidFill>
                <a:latin typeface="+mj-lt"/>
                <a:cs typeface="Times New Roman"/>
              </a:rPr>
              <a:t>is	</a:t>
            </a:r>
            <a:r>
              <a:rPr sz="2200" spc="-5" dirty="0">
                <a:solidFill>
                  <a:srgbClr val="323299"/>
                </a:solidFill>
                <a:latin typeface="+mj-lt"/>
                <a:cs typeface="Times New Roman"/>
              </a:rPr>
              <a:t>known,	</a:t>
            </a:r>
            <a:r>
              <a:rPr sz="2200" dirty="0">
                <a:solidFill>
                  <a:srgbClr val="323299"/>
                </a:solidFill>
                <a:latin typeface="+mj-lt"/>
                <a:cs typeface="Times New Roman"/>
              </a:rPr>
              <a:t>the	</a:t>
            </a:r>
            <a:r>
              <a:rPr sz="2200" spc="-5" dirty="0">
                <a:solidFill>
                  <a:srgbClr val="323299"/>
                </a:solidFill>
                <a:latin typeface="+mj-lt"/>
                <a:cs typeface="Times New Roman"/>
              </a:rPr>
              <a:t>productivity</a:t>
            </a:r>
            <a:endParaRPr sz="2200" dirty="0">
              <a:latin typeface="+mj-lt"/>
              <a:cs typeface="Times New Roman"/>
            </a:endParaRPr>
          </a:p>
        </p:txBody>
      </p:sp>
      <p:sp>
        <p:nvSpPr>
          <p:cNvPr id="34" name="object 11"/>
          <p:cNvSpPr txBox="1"/>
          <p:nvPr/>
        </p:nvSpPr>
        <p:spPr>
          <a:xfrm>
            <a:off x="7155178" y="3322319"/>
            <a:ext cx="1845310" cy="351378"/>
          </a:xfrm>
          <a:prstGeom prst="rect">
            <a:avLst/>
          </a:prstGeom>
        </p:spPr>
        <p:txBody>
          <a:bodyPr vert="horz" wrap="square" lIns="0" tIns="12700" rIns="0" bIns="0" rtlCol="0">
            <a:spAutoFit/>
          </a:bodyPr>
          <a:lstStyle/>
          <a:p>
            <a:pPr marL="12700">
              <a:lnSpc>
                <a:spcPct val="100000"/>
              </a:lnSpc>
              <a:spcBef>
                <a:spcPts val="100"/>
              </a:spcBef>
              <a:tabLst>
                <a:tab pos="812165" algn="l"/>
                <a:tab pos="1543685" algn="l"/>
              </a:tabLst>
            </a:pPr>
            <a:r>
              <a:rPr sz="2200" spc="-5" dirty="0">
                <a:solidFill>
                  <a:srgbClr val="323299"/>
                </a:solidFill>
                <a:latin typeface="+mj-lt"/>
                <a:cs typeface="Times New Roman"/>
              </a:rPr>
              <a:t>level	may	be</a:t>
            </a:r>
          </a:p>
        </p:txBody>
      </p:sp>
      <p:sp>
        <p:nvSpPr>
          <p:cNvPr id="35" name="object 12"/>
          <p:cNvSpPr/>
          <p:nvPr/>
        </p:nvSpPr>
        <p:spPr>
          <a:xfrm>
            <a:off x="3900431" y="4656328"/>
            <a:ext cx="934719" cy="0"/>
          </a:xfrm>
          <a:custGeom>
            <a:avLst/>
            <a:gdLst/>
            <a:ahLst/>
            <a:cxnLst/>
            <a:rect l="l" t="t" r="r" b="b"/>
            <a:pathLst>
              <a:path w="934720">
                <a:moveTo>
                  <a:pt x="0" y="0"/>
                </a:moveTo>
                <a:lnTo>
                  <a:pt x="934211" y="0"/>
                </a:lnTo>
              </a:path>
            </a:pathLst>
          </a:custGeom>
          <a:ln w="13728">
            <a:solidFill>
              <a:srgbClr val="000000"/>
            </a:solidFill>
          </a:ln>
        </p:spPr>
        <p:txBody>
          <a:bodyPr wrap="square" lIns="0" tIns="0" rIns="0" bIns="0" rtlCol="0"/>
          <a:lstStyle/>
          <a:p>
            <a:endParaRPr/>
          </a:p>
        </p:txBody>
      </p:sp>
      <p:sp>
        <p:nvSpPr>
          <p:cNvPr id="36" name="object 13"/>
          <p:cNvSpPr txBox="1"/>
          <p:nvPr/>
        </p:nvSpPr>
        <p:spPr>
          <a:xfrm>
            <a:off x="4255013" y="4654640"/>
            <a:ext cx="227329" cy="422275"/>
          </a:xfrm>
          <a:prstGeom prst="rect">
            <a:avLst/>
          </a:prstGeom>
        </p:spPr>
        <p:txBody>
          <a:bodyPr vert="horz" wrap="square" lIns="0" tIns="12700" rIns="0" bIns="0" rtlCol="0">
            <a:spAutoFit/>
          </a:bodyPr>
          <a:lstStyle/>
          <a:p>
            <a:pPr marL="12700">
              <a:lnSpc>
                <a:spcPct val="100000"/>
              </a:lnSpc>
              <a:spcBef>
                <a:spcPts val="100"/>
              </a:spcBef>
            </a:pPr>
            <a:r>
              <a:rPr sz="2600" i="1" dirty="0">
                <a:latin typeface="Times New Roman"/>
                <a:cs typeface="Times New Roman"/>
              </a:rPr>
              <a:t>E</a:t>
            </a:r>
            <a:endParaRPr sz="2600">
              <a:latin typeface="Times New Roman"/>
              <a:cs typeface="Times New Roman"/>
            </a:endParaRPr>
          </a:p>
        </p:txBody>
      </p:sp>
      <p:sp>
        <p:nvSpPr>
          <p:cNvPr id="37" name="object 14"/>
          <p:cNvSpPr txBox="1"/>
          <p:nvPr/>
        </p:nvSpPr>
        <p:spPr>
          <a:xfrm>
            <a:off x="645160" y="3688079"/>
            <a:ext cx="5869940" cy="1129665"/>
          </a:xfrm>
          <a:prstGeom prst="rect">
            <a:avLst/>
          </a:prstGeom>
        </p:spPr>
        <p:txBody>
          <a:bodyPr vert="horz" wrap="square" lIns="0" tIns="12700" rIns="0" bIns="0" rtlCol="0">
            <a:spAutoFit/>
          </a:bodyPr>
          <a:lstStyle/>
          <a:p>
            <a:pPr marL="38100">
              <a:lnSpc>
                <a:spcPct val="100000"/>
              </a:lnSpc>
              <a:spcBef>
                <a:spcPts val="100"/>
              </a:spcBef>
            </a:pPr>
            <a:r>
              <a:rPr sz="2200" spc="-5" dirty="0">
                <a:solidFill>
                  <a:srgbClr val="323299"/>
                </a:solidFill>
                <a:latin typeface="+mj-lt"/>
                <a:cs typeface="Times New Roman"/>
              </a:rPr>
              <a:t>calculated as:</a:t>
            </a:r>
          </a:p>
          <a:p>
            <a:pPr>
              <a:lnSpc>
                <a:spcPct val="100000"/>
              </a:lnSpc>
              <a:spcBef>
                <a:spcPts val="45"/>
              </a:spcBef>
            </a:pPr>
            <a:endParaRPr sz="2300" dirty="0">
              <a:latin typeface="Times New Roman"/>
              <a:cs typeface="Times New Roman"/>
            </a:endParaRPr>
          </a:p>
          <a:p>
            <a:pPr marL="838200" algn="ctr">
              <a:lnSpc>
                <a:spcPct val="100000"/>
              </a:lnSpc>
            </a:pPr>
            <a:r>
              <a:rPr sz="3600" spc="-7" baseline="1157" dirty="0">
                <a:solidFill>
                  <a:schemeClr val="accent6"/>
                </a:solidFill>
                <a:latin typeface="Times New Roman"/>
                <a:cs typeface="Times New Roman"/>
              </a:rPr>
              <a:t>Productivity</a:t>
            </a:r>
            <a:r>
              <a:rPr sz="3600" spc="52" baseline="1157" dirty="0">
                <a:solidFill>
                  <a:schemeClr val="accent6"/>
                </a:solidFill>
                <a:latin typeface="Times New Roman"/>
                <a:cs typeface="Times New Roman"/>
              </a:rPr>
              <a:t> </a:t>
            </a:r>
            <a:r>
              <a:rPr sz="2600" spc="75" dirty="0">
                <a:solidFill>
                  <a:schemeClr val="accent6"/>
                </a:solidFill>
                <a:latin typeface="Times New Roman"/>
                <a:cs typeface="Times New Roman"/>
              </a:rPr>
              <a:t>(</a:t>
            </a:r>
            <a:r>
              <a:rPr sz="2600" i="1" spc="75" dirty="0">
                <a:solidFill>
                  <a:schemeClr val="accent6"/>
                </a:solidFill>
                <a:latin typeface="Times New Roman"/>
                <a:cs typeface="Times New Roman"/>
              </a:rPr>
              <a:t>P</a:t>
            </a:r>
            <a:r>
              <a:rPr sz="2600" spc="75" dirty="0">
                <a:solidFill>
                  <a:schemeClr val="accent6"/>
                </a:solidFill>
                <a:latin typeface="Times New Roman"/>
                <a:cs typeface="Times New Roman"/>
              </a:rPr>
              <a:t>)</a:t>
            </a:r>
            <a:r>
              <a:rPr sz="2600" spc="-60" dirty="0">
                <a:latin typeface="Times New Roman"/>
                <a:cs typeface="Times New Roman"/>
              </a:rPr>
              <a:t> </a:t>
            </a:r>
            <a:r>
              <a:rPr sz="2600" dirty="0">
                <a:latin typeface="Symbol"/>
                <a:cs typeface="Symbol"/>
              </a:rPr>
              <a:t></a:t>
            </a:r>
            <a:r>
              <a:rPr sz="2600" spc="254" dirty="0">
                <a:latin typeface="Times New Roman"/>
                <a:cs typeface="Times New Roman"/>
              </a:rPr>
              <a:t> </a:t>
            </a:r>
            <a:r>
              <a:rPr sz="3900" i="1" baseline="35256" dirty="0">
                <a:latin typeface="Times New Roman"/>
                <a:cs typeface="Times New Roman"/>
              </a:rPr>
              <a:t>KLOC</a:t>
            </a:r>
            <a:r>
              <a:rPr sz="3900" i="1" spc="240" baseline="35256" dirty="0">
                <a:latin typeface="Times New Roman"/>
                <a:cs typeface="Times New Roman"/>
              </a:rPr>
              <a:t> </a:t>
            </a:r>
            <a:r>
              <a:rPr sz="2600" i="1" dirty="0">
                <a:latin typeface="Times New Roman"/>
                <a:cs typeface="Times New Roman"/>
              </a:rPr>
              <a:t>KLOC</a:t>
            </a:r>
            <a:r>
              <a:rPr sz="2600" i="1" spc="-100" dirty="0">
                <a:latin typeface="Times New Roman"/>
                <a:cs typeface="Times New Roman"/>
              </a:rPr>
              <a:t> </a:t>
            </a:r>
            <a:r>
              <a:rPr sz="2600" dirty="0">
                <a:latin typeface="Times New Roman"/>
                <a:cs typeface="Times New Roman"/>
              </a:rPr>
              <a:t>/</a:t>
            </a:r>
            <a:r>
              <a:rPr sz="2600" spc="-120" dirty="0">
                <a:latin typeface="Times New Roman"/>
                <a:cs typeface="Times New Roman"/>
              </a:rPr>
              <a:t> </a:t>
            </a:r>
            <a:r>
              <a:rPr sz="2600" i="1" dirty="0">
                <a:latin typeface="Times New Roman"/>
                <a:cs typeface="Times New Roman"/>
              </a:rPr>
              <a:t>PM</a:t>
            </a:r>
            <a:endParaRPr sz="2600" dirty="0">
              <a:latin typeface="Times New Roman"/>
              <a:cs typeface="Times New Roman"/>
            </a:endParaRPr>
          </a:p>
        </p:txBody>
      </p:sp>
      <p:pic>
        <p:nvPicPr>
          <p:cNvPr id="2" name="Picture 1" descr="A black and red logo&#10;&#10;Description automatically generated">
            <a:extLst>
              <a:ext uri="{FF2B5EF4-FFF2-40B4-BE49-F238E27FC236}">
                <a16:creationId xmlns:a16="http://schemas.microsoft.com/office/drawing/2014/main" id="{78898DD9-68F5-9D4D-6B5A-A45EB0AB21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7042829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81B3-F342-4F34-943B-55E515E8A06F}"/>
              </a:ext>
            </a:extLst>
          </p:cNvPr>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solidFill>
                  <a:schemeClr val="dk1"/>
                </a:solidFill>
                <a:latin typeface="+mn-lt"/>
                <a:ea typeface="+mn-ea"/>
                <a:cs typeface="+mn-cs"/>
              </a:rPr>
              <a:t>BASIC COCOMO model</a:t>
            </a:r>
          </a:p>
        </p:txBody>
      </p:sp>
      <p:sp>
        <p:nvSpPr>
          <p:cNvPr id="3" name="Content Placeholder 2">
            <a:extLst>
              <a:ext uri="{FF2B5EF4-FFF2-40B4-BE49-F238E27FC236}">
                <a16:creationId xmlns:a16="http://schemas.microsoft.com/office/drawing/2014/main" id="{147A1F72-ED41-47B3-8619-BC32EBDC8D38}"/>
              </a:ext>
            </a:extLst>
          </p:cNvPr>
          <p:cNvSpPr>
            <a:spLocks noGrp="1"/>
          </p:cNvSpPr>
          <p:nvPr>
            <p:ph idx="1"/>
          </p:nvPr>
        </p:nvSpPr>
        <p:spPr>
          <a:xfrm>
            <a:off x="457200" y="1600201"/>
            <a:ext cx="8229600" cy="2044824"/>
          </a:xfrm>
        </p:spPr>
        <p:txBody>
          <a:bodyPr/>
          <a:lstStyle/>
          <a:p>
            <a:pPr marL="0" indent="0">
              <a:buNone/>
            </a:pPr>
            <a:r>
              <a:rPr lang="en-IN" dirty="0"/>
              <a:t>Suppose a project was estimated to be made in 400 </a:t>
            </a:r>
            <a:r>
              <a:rPr lang="en-IN" dirty="0" err="1"/>
              <a:t>kLOC</a:t>
            </a:r>
            <a:r>
              <a:rPr lang="en-IN" dirty="0"/>
              <a:t>. Lets calculate its effort, time, and the number of people required while considering the project is of organic type:   </a:t>
            </a:r>
          </a:p>
        </p:txBody>
      </p:sp>
      <p:sp>
        <p:nvSpPr>
          <p:cNvPr id="4" name="Date Placeholder 3">
            <a:extLst>
              <a:ext uri="{FF2B5EF4-FFF2-40B4-BE49-F238E27FC236}">
                <a16:creationId xmlns:a16="http://schemas.microsoft.com/office/drawing/2014/main" id="{16AF1E27-8647-4F25-9C55-1DE54B235E61}"/>
              </a:ext>
            </a:extLst>
          </p:cNvPr>
          <p:cNvSpPr>
            <a:spLocks noGrp="1"/>
          </p:cNvSpPr>
          <p:nvPr>
            <p:ph type="dt" sz="half" idx="10"/>
          </p:nvPr>
        </p:nvSpPr>
        <p:spPr/>
        <p:txBody>
          <a:bodyPr/>
          <a:lstStyle/>
          <a:p>
            <a:fld id="{63C6CD4A-6F43-4DD0-A6A6-6573CD3EE755}" type="datetime1">
              <a:rPr lang="en-IN" smtClean="0"/>
              <a:t>07-04-2025</a:t>
            </a:fld>
            <a:endParaRPr lang="en-US" dirty="0"/>
          </a:p>
        </p:txBody>
      </p:sp>
      <p:sp>
        <p:nvSpPr>
          <p:cNvPr id="5" name="Footer Placeholder 4">
            <a:extLst>
              <a:ext uri="{FF2B5EF4-FFF2-40B4-BE49-F238E27FC236}">
                <a16:creationId xmlns:a16="http://schemas.microsoft.com/office/drawing/2014/main" id="{D374C44C-F36F-4655-853F-48E2D777207C}"/>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2D5C3F3C-3EF5-4075-8728-4D985559F8A9}"/>
              </a:ext>
            </a:extLst>
          </p:cNvPr>
          <p:cNvSpPr>
            <a:spLocks noGrp="1"/>
          </p:cNvSpPr>
          <p:nvPr>
            <p:ph type="sldNum" sz="quarter" idx="12"/>
          </p:nvPr>
        </p:nvSpPr>
        <p:spPr/>
        <p:txBody>
          <a:bodyPr/>
          <a:lstStyle/>
          <a:p>
            <a:fld id="{8A87259C-A7BA-4E2F-AD15-1FC8623258DF}" type="slidenum">
              <a:rPr lang="en-US" smtClean="0"/>
              <a:pPr/>
              <a:t>75</a:t>
            </a:fld>
            <a:endParaRPr lang="en-US" dirty="0"/>
          </a:p>
        </p:txBody>
      </p:sp>
      <p:pic>
        <p:nvPicPr>
          <p:cNvPr id="7" name="Picture 6">
            <a:extLst>
              <a:ext uri="{FF2B5EF4-FFF2-40B4-BE49-F238E27FC236}">
                <a16:creationId xmlns:a16="http://schemas.microsoft.com/office/drawing/2014/main" id="{20D59898-1913-4199-80BA-3D5916F08697}"/>
              </a:ext>
            </a:extLst>
          </p:cNvPr>
          <p:cNvPicPr>
            <a:picLocks noChangeAspect="1"/>
          </p:cNvPicPr>
          <p:nvPr/>
        </p:nvPicPr>
        <p:blipFill>
          <a:blip r:embed="rId2"/>
          <a:stretch>
            <a:fillRect/>
          </a:stretch>
        </p:blipFill>
        <p:spPr>
          <a:xfrm>
            <a:off x="1187624" y="3827588"/>
            <a:ext cx="6324925" cy="1962251"/>
          </a:xfrm>
          <a:prstGeom prst="rect">
            <a:avLst/>
          </a:prstGeom>
        </p:spPr>
      </p:pic>
    </p:spTree>
    <p:extLst>
      <p:ext uri="{BB962C8B-B14F-4D97-AF65-F5344CB8AC3E}">
        <p14:creationId xmlns:p14="http://schemas.microsoft.com/office/powerpoint/2010/main" val="24371190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F9DB3C-64EB-480D-BEC1-7228B594F973}" type="datetime1">
              <a:rPr lang="en-IN" smtClean="0"/>
              <a:t>07-04-2025</a:t>
            </a:fld>
            <a:endParaRPr lang="en-US" dirty="0"/>
          </a:p>
        </p:txBody>
      </p:sp>
      <p:sp>
        <p:nvSpPr>
          <p:cNvPr id="5" name="Footer Placeholder 4"/>
          <p:cNvSpPr>
            <a:spLocks noGrp="1"/>
          </p:cNvSpPr>
          <p:nvPr>
            <p:ph type="ftr" sz="quarter" idx="11"/>
          </p:nvPr>
        </p:nvSpPr>
        <p:spPr>
          <a:xfrm>
            <a:off x="1968065" y="6356350"/>
            <a:ext cx="497205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Intermediate Model</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9" name="object 6"/>
          <p:cNvSpPr txBox="1"/>
          <p:nvPr/>
        </p:nvSpPr>
        <p:spPr>
          <a:xfrm>
            <a:off x="899592" y="918118"/>
            <a:ext cx="7124328" cy="4087657"/>
          </a:xfrm>
          <a:prstGeom prst="rect">
            <a:avLst/>
          </a:prstGeom>
        </p:spPr>
        <p:txBody>
          <a:bodyPr vert="horz" wrap="square" lIns="0" tIns="93345" rIns="0" bIns="0" rtlCol="0">
            <a:spAutoFit/>
          </a:bodyPr>
          <a:lstStyle/>
          <a:p>
            <a:pPr marL="12065">
              <a:spcBef>
                <a:spcPts val="735"/>
              </a:spcBef>
              <a:tabLst>
                <a:tab pos="554990" algn="l"/>
                <a:tab pos="555625" algn="l"/>
              </a:tabLst>
            </a:pPr>
            <a:r>
              <a:rPr lang="en-IN" sz="2000" b="1" dirty="0"/>
              <a:t>Intermediate Model:</a:t>
            </a:r>
            <a:r>
              <a:rPr lang="en-IN" sz="2000" dirty="0"/>
              <a:t> The basic COCOMO model considers that the effort is only a function of the number of lines of code and some constants calculated according to the various software systems. The Intermediate COCOMO model builds upon the Basic COCOMO model by considering additional factors that influence software development effort.</a:t>
            </a:r>
          </a:p>
          <a:p>
            <a:pPr marL="12065">
              <a:spcBef>
                <a:spcPts val="735"/>
              </a:spcBef>
              <a:tabLst>
                <a:tab pos="554990" algn="l"/>
                <a:tab pos="555625" algn="l"/>
              </a:tabLst>
            </a:pPr>
            <a:r>
              <a:rPr lang="en-IN" sz="2000" dirty="0"/>
              <a:t> It incorporates 15 different cost drivers, including team size, experience, tools used, and more.</a:t>
            </a:r>
          </a:p>
          <a:p>
            <a:pPr marL="12065">
              <a:spcBef>
                <a:spcPts val="735"/>
              </a:spcBef>
              <a:tabLst>
                <a:tab pos="554990" algn="l"/>
                <a:tab pos="555625" algn="l"/>
              </a:tabLst>
            </a:pPr>
            <a:endParaRPr lang="en-IN" sz="2000" dirty="0"/>
          </a:p>
          <a:p>
            <a:pPr lvl="0"/>
            <a:r>
              <a:rPr lang="en-IN" sz="2000" dirty="0"/>
              <a:t>These factors help in providing a more refined estimation of effort and project duration.</a:t>
            </a:r>
          </a:p>
          <a:p>
            <a:pPr marL="12065">
              <a:lnSpc>
                <a:spcPct val="100000"/>
              </a:lnSpc>
              <a:spcBef>
                <a:spcPts val="735"/>
              </a:spcBef>
              <a:tabLst>
                <a:tab pos="554990" algn="l"/>
                <a:tab pos="555625" algn="l"/>
              </a:tabLst>
            </a:pPr>
            <a:endParaRPr sz="2200" dirty="0">
              <a:latin typeface="Times New Roman" panose="02020603050405020304" pitchFamily="18" charset="0"/>
              <a:cs typeface="Times New Roman" panose="02020603050405020304" pitchFamily="18" charset="0"/>
            </a:endParaRPr>
          </a:p>
        </p:txBody>
      </p:sp>
      <p:pic>
        <p:nvPicPr>
          <p:cNvPr id="2" name="Picture 1" descr="A black and red logo&#10;&#10;Description automatically generated">
            <a:extLst>
              <a:ext uri="{FF2B5EF4-FFF2-40B4-BE49-F238E27FC236}">
                <a16:creationId xmlns:a16="http://schemas.microsoft.com/office/drawing/2014/main" id="{5E0314A9-B203-89AB-7051-273B0DC639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962249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E7B198-A079-4ACD-96E7-AF8DF222385E}" type="datetime1">
              <a:rPr lang="en-IN" smtClean="0"/>
              <a:t>07-04-2025</a:t>
            </a:fld>
            <a:endParaRPr lang="en-US" dirty="0"/>
          </a:p>
        </p:txBody>
      </p:sp>
      <p:sp>
        <p:nvSpPr>
          <p:cNvPr id="5" name="Footer Placeholder 4"/>
          <p:cNvSpPr>
            <a:spLocks noGrp="1"/>
          </p:cNvSpPr>
          <p:nvPr>
            <p:ph type="ftr" sz="quarter" idx="11"/>
          </p:nvPr>
        </p:nvSpPr>
        <p:spPr>
          <a:xfrm>
            <a:off x="1968065" y="6356350"/>
            <a:ext cx="497205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Multipliers of different cost drivers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graphicFrame>
        <p:nvGraphicFramePr>
          <p:cNvPr id="10" name="object 4"/>
          <p:cNvGraphicFramePr>
            <a:graphicFrameLocks noGrp="1"/>
          </p:cNvGraphicFramePr>
          <p:nvPr>
            <p:extLst>
              <p:ext uri="{D42A27DB-BD31-4B8C-83A1-F6EECF244321}">
                <p14:modId xmlns:p14="http://schemas.microsoft.com/office/powerpoint/2010/main" val="3929394875"/>
              </p:ext>
            </p:extLst>
          </p:nvPr>
        </p:nvGraphicFramePr>
        <p:xfrm>
          <a:off x="590550" y="1143000"/>
          <a:ext cx="8013065" cy="4634273"/>
        </p:xfrm>
        <a:graphic>
          <a:graphicData uri="http://schemas.openxmlformats.org/drawingml/2006/table">
            <a:tbl>
              <a:tblPr firstRow="1" bandRow="1">
                <a:tableStyleId>{2D5ABB26-0587-4C30-8999-92F81FD0307C}</a:tableStyleId>
              </a:tblPr>
              <a:tblGrid>
                <a:gridCol w="2086150">
                  <a:extLst>
                    <a:ext uri="{9D8B030D-6E8A-4147-A177-3AD203B41FA5}">
                      <a16:colId xmlns:a16="http://schemas.microsoft.com/office/drawing/2014/main" val="20000"/>
                    </a:ext>
                  </a:extLst>
                </a:gridCol>
                <a:gridCol w="666778">
                  <a:extLst>
                    <a:ext uri="{9D8B030D-6E8A-4147-A177-3AD203B41FA5}">
                      <a16:colId xmlns:a16="http://schemas.microsoft.com/office/drawing/2014/main" val="20001"/>
                    </a:ext>
                  </a:extLst>
                </a:gridCol>
                <a:gridCol w="814951">
                  <a:extLst>
                    <a:ext uri="{9D8B030D-6E8A-4147-A177-3AD203B41FA5}">
                      <a16:colId xmlns:a16="http://schemas.microsoft.com/office/drawing/2014/main" val="20002"/>
                    </a:ext>
                  </a:extLst>
                </a:gridCol>
                <a:gridCol w="963123">
                  <a:extLst>
                    <a:ext uri="{9D8B030D-6E8A-4147-A177-3AD203B41FA5}">
                      <a16:colId xmlns:a16="http://schemas.microsoft.com/office/drawing/2014/main" val="20003"/>
                    </a:ext>
                  </a:extLst>
                </a:gridCol>
                <a:gridCol w="814951">
                  <a:extLst>
                    <a:ext uri="{9D8B030D-6E8A-4147-A177-3AD203B41FA5}">
                      <a16:colId xmlns:a16="http://schemas.microsoft.com/office/drawing/2014/main" val="20004"/>
                    </a:ext>
                  </a:extLst>
                </a:gridCol>
                <a:gridCol w="1219312">
                  <a:extLst>
                    <a:ext uri="{9D8B030D-6E8A-4147-A177-3AD203B41FA5}">
                      <a16:colId xmlns:a16="http://schemas.microsoft.com/office/drawing/2014/main" val="20005"/>
                    </a:ext>
                  </a:extLst>
                </a:gridCol>
                <a:gridCol w="1447800">
                  <a:extLst>
                    <a:ext uri="{9D8B030D-6E8A-4147-A177-3AD203B41FA5}">
                      <a16:colId xmlns:a16="http://schemas.microsoft.com/office/drawing/2014/main" val="20006"/>
                    </a:ext>
                  </a:extLst>
                </a:gridCol>
              </a:tblGrid>
              <a:tr h="361876">
                <a:tc rowSpan="2">
                  <a:txBody>
                    <a:bodyPr/>
                    <a:lstStyle/>
                    <a:p>
                      <a:pPr marL="622935">
                        <a:lnSpc>
                          <a:spcPct val="100000"/>
                        </a:lnSpc>
                        <a:spcBef>
                          <a:spcPts val="330"/>
                        </a:spcBef>
                      </a:pPr>
                      <a:r>
                        <a:rPr sz="1600" b="1" spc="-5" dirty="0">
                          <a:latin typeface="+mj-lt"/>
                          <a:cs typeface="Arial"/>
                        </a:rPr>
                        <a:t>Cost</a:t>
                      </a:r>
                      <a:r>
                        <a:rPr sz="1600" b="1" spc="-40" dirty="0">
                          <a:latin typeface="+mj-lt"/>
                          <a:cs typeface="Arial"/>
                        </a:rPr>
                        <a:t> </a:t>
                      </a:r>
                      <a:r>
                        <a:rPr sz="1600" b="1" spc="-5" dirty="0">
                          <a:latin typeface="+mj-lt"/>
                          <a:cs typeface="Arial"/>
                        </a:rPr>
                        <a:t>Drivers</a:t>
                      </a:r>
                      <a:endParaRPr sz="1600" dirty="0">
                        <a:latin typeface="+mj-lt"/>
                        <a:cs typeface="Arial"/>
                      </a:endParaRPr>
                    </a:p>
                  </a:txBody>
                  <a:tcPr marL="0" marR="0" marT="4191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chemeClr val="accent6"/>
                    </a:solidFill>
                  </a:tcPr>
                </a:tc>
                <a:tc gridSpan="6">
                  <a:txBody>
                    <a:bodyPr/>
                    <a:lstStyle/>
                    <a:p>
                      <a:pPr algn="ctr">
                        <a:lnSpc>
                          <a:spcPct val="100000"/>
                        </a:lnSpc>
                        <a:spcBef>
                          <a:spcPts val="330"/>
                        </a:spcBef>
                      </a:pPr>
                      <a:r>
                        <a:rPr sz="1600" b="1" spc="-10" dirty="0">
                          <a:latin typeface="+mj-lt"/>
                          <a:cs typeface="Arial"/>
                        </a:rPr>
                        <a:t>RATINGS</a:t>
                      </a:r>
                      <a:endParaRPr sz="1600">
                        <a:latin typeface="+mj-lt"/>
                        <a:cs typeface="Arial"/>
                      </a:endParaRPr>
                    </a:p>
                  </a:txBody>
                  <a:tcPr marL="0" marR="0" marT="4191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626782">
                <a:tc vMerge="1">
                  <a:txBody>
                    <a:bodyPr/>
                    <a:lstStyle/>
                    <a:p>
                      <a:endParaRPr/>
                    </a:p>
                  </a:txBody>
                  <a:tcPr marL="0" marR="0" marT="4191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R="635" algn="ctr">
                        <a:lnSpc>
                          <a:spcPct val="100000"/>
                        </a:lnSpc>
                        <a:spcBef>
                          <a:spcPts val="330"/>
                        </a:spcBef>
                      </a:pPr>
                      <a:r>
                        <a:rPr sz="1600" b="1" dirty="0">
                          <a:latin typeface="+mj-lt"/>
                          <a:cs typeface="Arial"/>
                        </a:rPr>
                        <a:t>Very</a:t>
                      </a:r>
                      <a:r>
                        <a:rPr sz="1600" b="1" spc="-60" dirty="0">
                          <a:latin typeface="+mj-lt"/>
                          <a:cs typeface="Arial"/>
                        </a:rPr>
                        <a:t> </a:t>
                      </a:r>
                      <a:r>
                        <a:rPr sz="1600" b="1" spc="-10" dirty="0">
                          <a:latin typeface="+mj-lt"/>
                          <a:cs typeface="Arial"/>
                        </a:rPr>
                        <a:t>low</a:t>
                      </a:r>
                      <a:endParaRPr sz="1600" dirty="0">
                        <a:latin typeface="+mj-lt"/>
                        <a:cs typeface="Arial"/>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6"/>
                    </a:solidFill>
                  </a:tcPr>
                </a:tc>
                <a:tc>
                  <a:txBody>
                    <a:bodyPr/>
                    <a:lstStyle/>
                    <a:p>
                      <a:pPr algn="ctr">
                        <a:lnSpc>
                          <a:spcPct val="100000"/>
                        </a:lnSpc>
                        <a:spcBef>
                          <a:spcPts val="330"/>
                        </a:spcBef>
                      </a:pPr>
                      <a:r>
                        <a:rPr sz="1600" b="1" spc="-15" dirty="0">
                          <a:latin typeface="+mj-lt"/>
                          <a:cs typeface="Arial"/>
                        </a:rPr>
                        <a:t>Low</a:t>
                      </a:r>
                      <a:endParaRPr sz="1600" dirty="0">
                        <a:latin typeface="+mj-lt"/>
                        <a:cs typeface="Arial"/>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6"/>
                    </a:solidFill>
                  </a:tcPr>
                </a:tc>
                <a:tc>
                  <a:txBody>
                    <a:bodyPr/>
                    <a:lstStyle/>
                    <a:p>
                      <a:pPr algn="ctr">
                        <a:lnSpc>
                          <a:spcPct val="100000"/>
                        </a:lnSpc>
                        <a:spcBef>
                          <a:spcPts val="330"/>
                        </a:spcBef>
                      </a:pPr>
                      <a:r>
                        <a:rPr sz="1600" b="1" spc="-5" dirty="0">
                          <a:latin typeface="+mj-lt"/>
                          <a:cs typeface="Arial"/>
                        </a:rPr>
                        <a:t>Nominal</a:t>
                      </a:r>
                      <a:endParaRPr sz="1600" dirty="0">
                        <a:latin typeface="+mj-lt"/>
                        <a:cs typeface="Arial"/>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6"/>
                    </a:solidFill>
                  </a:tcPr>
                </a:tc>
                <a:tc>
                  <a:txBody>
                    <a:bodyPr/>
                    <a:lstStyle/>
                    <a:p>
                      <a:pPr marL="307340">
                        <a:lnSpc>
                          <a:spcPct val="100000"/>
                        </a:lnSpc>
                        <a:spcBef>
                          <a:spcPts val="330"/>
                        </a:spcBef>
                      </a:pPr>
                      <a:r>
                        <a:rPr sz="1600" b="1" spc="-5" dirty="0">
                          <a:latin typeface="+mj-lt"/>
                          <a:cs typeface="Arial"/>
                        </a:rPr>
                        <a:t>High</a:t>
                      </a:r>
                      <a:endParaRPr sz="1600" dirty="0">
                        <a:latin typeface="+mj-lt"/>
                        <a:cs typeface="Arial"/>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6"/>
                    </a:solidFill>
                  </a:tcPr>
                </a:tc>
                <a:tc>
                  <a:txBody>
                    <a:bodyPr/>
                    <a:lstStyle/>
                    <a:p>
                      <a:pPr marL="318135" marR="304800" indent="-6350">
                        <a:lnSpc>
                          <a:spcPct val="100000"/>
                        </a:lnSpc>
                        <a:spcBef>
                          <a:spcPts val="330"/>
                        </a:spcBef>
                      </a:pPr>
                      <a:r>
                        <a:rPr sz="1600" b="1" dirty="0">
                          <a:latin typeface="+mj-lt"/>
                          <a:cs typeface="Arial"/>
                        </a:rPr>
                        <a:t>Ve</a:t>
                      </a:r>
                      <a:r>
                        <a:rPr sz="1600" b="1" spc="15" dirty="0">
                          <a:latin typeface="+mj-lt"/>
                          <a:cs typeface="Arial"/>
                        </a:rPr>
                        <a:t>r</a:t>
                      </a:r>
                      <a:r>
                        <a:rPr sz="1600" b="1" dirty="0">
                          <a:latin typeface="+mj-lt"/>
                          <a:cs typeface="Arial"/>
                        </a:rPr>
                        <a:t>y  </a:t>
                      </a:r>
                      <a:r>
                        <a:rPr sz="1600" b="1" spc="-5" dirty="0">
                          <a:latin typeface="+mj-lt"/>
                          <a:cs typeface="Arial"/>
                        </a:rPr>
                        <a:t>h</a:t>
                      </a:r>
                      <a:r>
                        <a:rPr sz="1600" b="1" dirty="0">
                          <a:latin typeface="+mj-lt"/>
                          <a:cs typeface="Arial"/>
                        </a:rPr>
                        <a:t>i</a:t>
                      </a:r>
                      <a:r>
                        <a:rPr sz="1600" b="1" spc="-5" dirty="0">
                          <a:latin typeface="+mj-lt"/>
                          <a:cs typeface="Arial"/>
                        </a:rPr>
                        <a:t>g</a:t>
                      </a:r>
                      <a:r>
                        <a:rPr sz="1600" b="1" dirty="0">
                          <a:latin typeface="+mj-lt"/>
                          <a:cs typeface="Arial"/>
                        </a:rPr>
                        <a:t>h</a:t>
                      </a:r>
                      <a:endParaRPr sz="1600" dirty="0">
                        <a:latin typeface="+mj-lt"/>
                        <a:cs typeface="Arial"/>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6"/>
                    </a:solidFill>
                  </a:tcPr>
                </a:tc>
                <a:tc>
                  <a:txBody>
                    <a:bodyPr/>
                    <a:lstStyle/>
                    <a:p>
                      <a:pPr marL="316865" marR="271145" indent="-40005">
                        <a:lnSpc>
                          <a:spcPct val="100000"/>
                        </a:lnSpc>
                        <a:spcBef>
                          <a:spcPts val="330"/>
                        </a:spcBef>
                      </a:pPr>
                      <a:r>
                        <a:rPr sz="1600" b="1" dirty="0">
                          <a:latin typeface="+mj-lt"/>
                          <a:cs typeface="Arial"/>
                        </a:rPr>
                        <a:t>Ex</a:t>
                      </a:r>
                      <a:r>
                        <a:rPr sz="1600" b="1" spc="-5" dirty="0">
                          <a:latin typeface="+mj-lt"/>
                          <a:cs typeface="Arial"/>
                        </a:rPr>
                        <a:t>t</a:t>
                      </a:r>
                      <a:r>
                        <a:rPr sz="1600" b="1" dirty="0">
                          <a:latin typeface="+mj-lt"/>
                          <a:cs typeface="Arial"/>
                        </a:rPr>
                        <a:t>ra  </a:t>
                      </a:r>
                      <a:r>
                        <a:rPr sz="1600" b="1" spc="-5" dirty="0">
                          <a:latin typeface="+mj-lt"/>
                          <a:cs typeface="Arial"/>
                        </a:rPr>
                        <a:t>high</a:t>
                      </a:r>
                      <a:endParaRPr sz="1600" dirty="0">
                        <a:latin typeface="+mj-lt"/>
                        <a:cs typeface="Arial"/>
                      </a:endParaRPr>
                    </a:p>
                  </a:txBody>
                  <a:tcPr marL="0" marR="0" marT="4191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chemeClr val="accent6"/>
                    </a:solidFill>
                  </a:tcPr>
                </a:tc>
                <a:extLst>
                  <a:ext uri="{0D108BD9-81ED-4DB2-BD59-A6C34878D82A}">
                    <a16:rowId xmlns:a16="http://schemas.microsoft.com/office/drawing/2014/main" val="10001"/>
                  </a:ext>
                </a:extLst>
              </a:tr>
              <a:tr h="397215">
                <a:tc>
                  <a:txBody>
                    <a:bodyPr/>
                    <a:lstStyle/>
                    <a:p>
                      <a:pPr marL="90805">
                        <a:lnSpc>
                          <a:spcPct val="100000"/>
                        </a:lnSpc>
                        <a:spcBef>
                          <a:spcPts val="320"/>
                        </a:spcBef>
                      </a:pPr>
                      <a:r>
                        <a:rPr sz="1600" b="1" spc="-5" dirty="0">
                          <a:latin typeface="+mj-lt"/>
                          <a:cs typeface="Arial"/>
                        </a:rPr>
                        <a:t>Product Attributes</a:t>
                      </a:r>
                      <a:endParaRPr sz="1600" dirty="0">
                        <a:latin typeface="+mj-lt"/>
                        <a:cs typeface="Arial"/>
                      </a:endParaRPr>
                    </a:p>
                  </a:txBody>
                  <a:tcPr marL="0" marR="0" marT="4064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AEA5"/>
                    </a:solidFill>
                  </a:tcPr>
                </a:tc>
                <a:tc>
                  <a:txBody>
                    <a:bodyPr/>
                    <a:lstStyle/>
                    <a:p>
                      <a:pPr>
                        <a:lnSpc>
                          <a:spcPct val="100000"/>
                        </a:lnSpc>
                      </a:pPr>
                      <a:endParaRPr sz="1600">
                        <a:latin typeface="+mj-lt"/>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mj-lt"/>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mj-lt"/>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mj-lt"/>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mj-lt"/>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mj-lt"/>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97215">
                <a:tc>
                  <a:txBody>
                    <a:bodyPr/>
                    <a:lstStyle/>
                    <a:p>
                      <a:pPr marL="90805">
                        <a:lnSpc>
                          <a:spcPct val="100000"/>
                        </a:lnSpc>
                        <a:spcBef>
                          <a:spcPts val="330"/>
                        </a:spcBef>
                      </a:pPr>
                      <a:r>
                        <a:rPr sz="1600" spc="-5" dirty="0">
                          <a:latin typeface="+mj-lt"/>
                          <a:cs typeface="Arial"/>
                        </a:rPr>
                        <a:t>RELY</a:t>
                      </a:r>
                      <a:endParaRPr sz="1600">
                        <a:latin typeface="+mj-lt"/>
                        <a:cs typeface="Arial"/>
                      </a:endParaRPr>
                    </a:p>
                  </a:txBody>
                  <a:tcPr marL="0" marR="0" marT="4191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075"/>
                        </a:spcBef>
                      </a:pPr>
                      <a:r>
                        <a:rPr sz="1600" spc="-5" dirty="0">
                          <a:latin typeface="+mj-lt"/>
                          <a:cs typeface="Arial"/>
                        </a:rPr>
                        <a:t>0.75</a:t>
                      </a:r>
                      <a:endParaRPr sz="1600">
                        <a:latin typeface="+mj-lt"/>
                        <a:cs typeface="Arial"/>
                      </a:endParaRPr>
                    </a:p>
                  </a:txBody>
                  <a:tcPr marL="0" marR="0" marT="1365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ct val="100000"/>
                        </a:lnSpc>
                        <a:spcBef>
                          <a:spcPts val="1110"/>
                        </a:spcBef>
                      </a:pPr>
                      <a:r>
                        <a:rPr sz="1600" spc="-5" dirty="0">
                          <a:latin typeface="+mj-lt"/>
                          <a:cs typeface="Arial"/>
                        </a:rPr>
                        <a:t>0.88</a:t>
                      </a:r>
                      <a:endParaRPr sz="1600">
                        <a:latin typeface="+mj-lt"/>
                        <a:cs typeface="Arial"/>
                      </a:endParaRPr>
                    </a:p>
                  </a:txBody>
                  <a:tcPr marL="0" marR="0" marT="1409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ct val="100000"/>
                        </a:lnSpc>
                        <a:spcBef>
                          <a:spcPts val="1110"/>
                        </a:spcBef>
                      </a:pPr>
                      <a:r>
                        <a:rPr sz="1600" spc="-5" dirty="0">
                          <a:latin typeface="+mj-lt"/>
                          <a:cs typeface="Arial"/>
                        </a:rPr>
                        <a:t>1.00</a:t>
                      </a:r>
                      <a:endParaRPr sz="1600">
                        <a:latin typeface="+mj-lt"/>
                        <a:cs typeface="Arial"/>
                      </a:endParaRPr>
                    </a:p>
                  </a:txBody>
                  <a:tcPr marL="0" marR="0" marT="1409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7820">
                        <a:lnSpc>
                          <a:spcPct val="100000"/>
                        </a:lnSpc>
                        <a:spcBef>
                          <a:spcPts val="990"/>
                        </a:spcBef>
                      </a:pPr>
                      <a:r>
                        <a:rPr sz="1600" spc="-5" dirty="0">
                          <a:latin typeface="+mj-lt"/>
                          <a:cs typeface="Arial"/>
                        </a:rPr>
                        <a:t>1.15</a:t>
                      </a:r>
                      <a:endParaRPr sz="1600">
                        <a:latin typeface="+mj-lt"/>
                        <a:cs typeface="Arial"/>
                      </a:endParaRPr>
                    </a:p>
                  </a:txBody>
                  <a:tcPr marL="0" marR="0" marT="1257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110"/>
                        </a:spcBef>
                      </a:pPr>
                      <a:r>
                        <a:rPr sz="1600" spc="-5" dirty="0">
                          <a:latin typeface="+mj-lt"/>
                          <a:cs typeface="Arial"/>
                        </a:rPr>
                        <a:t>1.40</a:t>
                      </a:r>
                      <a:endParaRPr sz="1600">
                        <a:latin typeface="+mj-lt"/>
                        <a:cs typeface="Arial"/>
                      </a:endParaRPr>
                    </a:p>
                  </a:txBody>
                  <a:tcPr marL="0" marR="0" marT="1409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095"/>
                        </a:spcBef>
                      </a:pPr>
                      <a:r>
                        <a:rPr sz="1600" dirty="0">
                          <a:latin typeface="+mj-lt"/>
                          <a:cs typeface="Arial"/>
                        </a:rPr>
                        <a:t>--</a:t>
                      </a:r>
                      <a:endParaRPr sz="1600">
                        <a:latin typeface="+mj-lt"/>
                        <a:cs typeface="Arial"/>
                      </a:endParaRPr>
                    </a:p>
                  </a:txBody>
                  <a:tcPr marL="0" marR="0" marT="13906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98629">
                <a:tc>
                  <a:txBody>
                    <a:bodyPr/>
                    <a:lstStyle/>
                    <a:p>
                      <a:pPr marL="90805">
                        <a:lnSpc>
                          <a:spcPct val="100000"/>
                        </a:lnSpc>
                        <a:spcBef>
                          <a:spcPts val="330"/>
                        </a:spcBef>
                      </a:pPr>
                      <a:r>
                        <a:rPr sz="1600" spc="-10" dirty="0">
                          <a:latin typeface="+mj-lt"/>
                          <a:cs typeface="Arial"/>
                        </a:rPr>
                        <a:t>DATA</a:t>
                      </a:r>
                      <a:endParaRPr sz="1600">
                        <a:latin typeface="+mj-lt"/>
                        <a:cs typeface="Arial"/>
                      </a:endParaRPr>
                    </a:p>
                  </a:txBody>
                  <a:tcPr marL="0" marR="0" marT="4191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035"/>
                        </a:spcBef>
                      </a:pPr>
                      <a:r>
                        <a:rPr sz="1600" dirty="0">
                          <a:latin typeface="+mj-lt"/>
                          <a:cs typeface="Arial"/>
                        </a:rPr>
                        <a:t>--</a:t>
                      </a:r>
                      <a:endParaRPr sz="1600">
                        <a:latin typeface="+mj-lt"/>
                        <a:cs typeface="Arial"/>
                      </a:endParaRPr>
                    </a:p>
                  </a:txBody>
                  <a:tcPr marL="0" marR="0" marT="131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ct val="100000"/>
                        </a:lnSpc>
                        <a:spcBef>
                          <a:spcPts val="1000"/>
                        </a:spcBef>
                      </a:pPr>
                      <a:r>
                        <a:rPr sz="1600" spc="-5" dirty="0">
                          <a:latin typeface="+mj-lt"/>
                          <a:cs typeface="Arial"/>
                        </a:rPr>
                        <a:t>0.94</a:t>
                      </a:r>
                      <a:endParaRPr sz="1600">
                        <a:latin typeface="+mj-lt"/>
                        <a:cs typeface="Arial"/>
                      </a:endParaRPr>
                    </a:p>
                  </a:txBody>
                  <a:tcPr marL="0" marR="0" marT="1270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ct val="100000"/>
                        </a:lnSpc>
                        <a:spcBef>
                          <a:spcPts val="930"/>
                        </a:spcBef>
                      </a:pPr>
                      <a:r>
                        <a:rPr sz="1600" spc="-5" dirty="0">
                          <a:latin typeface="+mj-lt"/>
                          <a:cs typeface="Arial"/>
                        </a:rPr>
                        <a:t>1.00</a:t>
                      </a:r>
                      <a:endParaRPr sz="1600">
                        <a:latin typeface="+mj-lt"/>
                        <a:cs typeface="Arial"/>
                      </a:endParaRPr>
                    </a:p>
                  </a:txBody>
                  <a:tcPr marL="0" marR="0" marT="1181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7820">
                        <a:lnSpc>
                          <a:spcPct val="100000"/>
                        </a:lnSpc>
                        <a:spcBef>
                          <a:spcPts val="1000"/>
                        </a:spcBef>
                      </a:pPr>
                      <a:r>
                        <a:rPr sz="1600" spc="-5" dirty="0">
                          <a:latin typeface="+mj-lt"/>
                          <a:cs typeface="Arial"/>
                        </a:rPr>
                        <a:t>1.08</a:t>
                      </a:r>
                      <a:endParaRPr sz="1600">
                        <a:latin typeface="+mj-lt"/>
                        <a:cs typeface="Arial"/>
                      </a:endParaRPr>
                    </a:p>
                  </a:txBody>
                  <a:tcPr marL="0" marR="0" marT="1270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8135">
                        <a:lnSpc>
                          <a:spcPct val="100000"/>
                        </a:lnSpc>
                        <a:spcBef>
                          <a:spcPts val="880"/>
                        </a:spcBef>
                      </a:pPr>
                      <a:r>
                        <a:rPr sz="1600" spc="-5" dirty="0">
                          <a:latin typeface="+mj-lt"/>
                          <a:cs typeface="Arial"/>
                        </a:rPr>
                        <a:t>1.16</a:t>
                      </a:r>
                      <a:endParaRPr sz="1600">
                        <a:latin typeface="+mj-lt"/>
                        <a:cs typeface="Arial"/>
                      </a:endParaRPr>
                    </a:p>
                  </a:txBody>
                  <a:tcPr marL="0" marR="0" marT="1117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019"/>
                        </a:spcBef>
                      </a:pPr>
                      <a:r>
                        <a:rPr sz="1600" dirty="0">
                          <a:latin typeface="+mj-lt"/>
                          <a:cs typeface="Arial"/>
                        </a:rPr>
                        <a:t>--</a:t>
                      </a:r>
                      <a:endParaRPr sz="1600">
                        <a:latin typeface="+mj-lt"/>
                        <a:cs typeface="Arial"/>
                      </a:endParaRPr>
                    </a:p>
                  </a:txBody>
                  <a:tcPr marL="0" marR="0" marT="12953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98629">
                <a:tc>
                  <a:txBody>
                    <a:bodyPr/>
                    <a:lstStyle/>
                    <a:p>
                      <a:pPr marL="90805">
                        <a:lnSpc>
                          <a:spcPct val="100000"/>
                        </a:lnSpc>
                        <a:spcBef>
                          <a:spcPts val="330"/>
                        </a:spcBef>
                      </a:pPr>
                      <a:r>
                        <a:rPr sz="1600" spc="-5" dirty="0">
                          <a:latin typeface="+mj-lt"/>
                          <a:cs typeface="Arial"/>
                        </a:rPr>
                        <a:t>CPLX</a:t>
                      </a:r>
                      <a:endParaRPr sz="1600">
                        <a:latin typeface="+mj-lt"/>
                        <a:cs typeface="Arial"/>
                      </a:endParaRPr>
                    </a:p>
                  </a:txBody>
                  <a:tcPr marL="0" marR="0" marT="4191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990"/>
                        </a:spcBef>
                      </a:pPr>
                      <a:r>
                        <a:rPr sz="1600" spc="-5" dirty="0">
                          <a:latin typeface="+mj-lt"/>
                          <a:cs typeface="Arial"/>
                        </a:rPr>
                        <a:t>0.70</a:t>
                      </a:r>
                      <a:endParaRPr sz="1600">
                        <a:latin typeface="+mj-lt"/>
                        <a:cs typeface="Arial"/>
                      </a:endParaRPr>
                    </a:p>
                  </a:txBody>
                  <a:tcPr marL="0" marR="0" marT="1257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ct val="100000"/>
                        </a:lnSpc>
                        <a:spcBef>
                          <a:spcPts val="1015"/>
                        </a:spcBef>
                      </a:pPr>
                      <a:r>
                        <a:rPr sz="1600" spc="-5" dirty="0">
                          <a:latin typeface="+mj-lt"/>
                          <a:cs typeface="Arial"/>
                        </a:rPr>
                        <a:t>0.85</a:t>
                      </a:r>
                      <a:endParaRPr sz="1600">
                        <a:latin typeface="+mj-lt"/>
                        <a:cs typeface="Arial"/>
                      </a:endParaRPr>
                    </a:p>
                  </a:txBody>
                  <a:tcPr marL="0" marR="0" marT="128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445" algn="ctr">
                        <a:lnSpc>
                          <a:spcPct val="100000"/>
                        </a:lnSpc>
                        <a:spcBef>
                          <a:spcPts val="894"/>
                        </a:spcBef>
                      </a:pPr>
                      <a:r>
                        <a:rPr sz="1600" spc="-5" dirty="0">
                          <a:latin typeface="+mj-lt"/>
                          <a:cs typeface="Arial"/>
                        </a:rPr>
                        <a:t>1.00</a:t>
                      </a:r>
                      <a:endParaRPr sz="1600">
                        <a:latin typeface="+mj-lt"/>
                        <a:cs typeface="Arial"/>
                      </a:endParaRPr>
                    </a:p>
                  </a:txBody>
                  <a:tcPr marL="0" marR="0" marT="11366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040"/>
                        </a:spcBef>
                      </a:pPr>
                      <a:r>
                        <a:rPr sz="1600" spc="-5" dirty="0">
                          <a:latin typeface="+mj-lt"/>
                          <a:cs typeface="Arial"/>
                        </a:rPr>
                        <a:t>1.15</a:t>
                      </a:r>
                      <a:endParaRPr sz="1600">
                        <a:latin typeface="+mj-lt"/>
                        <a:cs typeface="Arial"/>
                      </a:endParaRPr>
                    </a:p>
                  </a:txBody>
                  <a:tcPr marL="0" marR="0" marT="132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8135">
                        <a:lnSpc>
                          <a:spcPct val="100000"/>
                        </a:lnSpc>
                        <a:spcBef>
                          <a:spcPts val="894"/>
                        </a:spcBef>
                      </a:pPr>
                      <a:r>
                        <a:rPr sz="1600" spc="-5" dirty="0">
                          <a:latin typeface="+mj-lt"/>
                          <a:cs typeface="Arial"/>
                        </a:rPr>
                        <a:t>1.30</a:t>
                      </a:r>
                      <a:endParaRPr sz="1600">
                        <a:latin typeface="+mj-lt"/>
                        <a:cs typeface="Arial"/>
                      </a:endParaRPr>
                    </a:p>
                  </a:txBody>
                  <a:tcPr marL="0" marR="0" marT="11366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4130" algn="ctr">
                        <a:lnSpc>
                          <a:spcPct val="100000"/>
                        </a:lnSpc>
                        <a:spcBef>
                          <a:spcPts val="894"/>
                        </a:spcBef>
                      </a:pPr>
                      <a:r>
                        <a:rPr sz="1600" spc="-5" dirty="0">
                          <a:latin typeface="+mj-lt"/>
                          <a:cs typeface="Arial"/>
                        </a:rPr>
                        <a:t>1.65</a:t>
                      </a:r>
                      <a:endParaRPr sz="1600">
                        <a:latin typeface="+mj-lt"/>
                        <a:cs typeface="Arial"/>
                      </a:endParaRPr>
                    </a:p>
                  </a:txBody>
                  <a:tcPr marL="0" marR="0" marT="113664"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7215">
                <a:tc>
                  <a:txBody>
                    <a:bodyPr/>
                    <a:lstStyle/>
                    <a:p>
                      <a:pPr marL="90805">
                        <a:lnSpc>
                          <a:spcPct val="100000"/>
                        </a:lnSpc>
                        <a:spcBef>
                          <a:spcPts val="320"/>
                        </a:spcBef>
                      </a:pPr>
                      <a:r>
                        <a:rPr sz="1600" b="1" spc="-5" dirty="0">
                          <a:latin typeface="+mj-lt"/>
                          <a:cs typeface="Arial"/>
                        </a:rPr>
                        <a:t>Computer</a:t>
                      </a:r>
                      <a:r>
                        <a:rPr sz="1600" b="1" spc="-10" dirty="0">
                          <a:latin typeface="+mj-lt"/>
                          <a:cs typeface="Arial"/>
                        </a:rPr>
                        <a:t> </a:t>
                      </a:r>
                      <a:r>
                        <a:rPr sz="1600" b="1" spc="-5" dirty="0">
                          <a:latin typeface="+mj-lt"/>
                          <a:cs typeface="Arial"/>
                        </a:rPr>
                        <a:t>Attributes</a:t>
                      </a:r>
                      <a:endParaRPr sz="1600">
                        <a:latin typeface="+mj-lt"/>
                        <a:cs typeface="Arial"/>
                      </a:endParaRPr>
                    </a:p>
                  </a:txBody>
                  <a:tcPr marL="0" marR="0" marT="4064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AEA5"/>
                    </a:solidFill>
                  </a:tcPr>
                </a:tc>
                <a:tc>
                  <a:txBody>
                    <a:bodyPr/>
                    <a:lstStyle/>
                    <a:p>
                      <a:pPr>
                        <a:lnSpc>
                          <a:spcPct val="100000"/>
                        </a:lnSpc>
                      </a:pPr>
                      <a:endParaRPr sz="1600">
                        <a:latin typeface="+mj-lt"/>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mj-lt"/>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mj-lt"/>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mj-lt"/>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mj-lt"/>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mj-lt"/>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462240">
                <a:tc>
                  <a:txBody>
                    <a:bodyPr/>
                    <a:lstStyle/>
                    <a:p>
                      <a:pPr marL="90805">
                        <a:lnSpc>
                          <a:spcPct val="100000"/>
                        </a:lnSpc>
                        <a:spcBef>
                          <a:spcPts val="330"/>
                        </a:spcBef>
                      </a:pPr>
                      <a:r>
                        <a:rPr sz="1600" spc="-5" dirty="0">
                          <a:latin typeface="+mj-lt"/>
                          <a:cs typeface="Arial"/>
                        </a:rPr>
                        <a:t>TIME</a:t>
                      </a:r>
                      <a:endParaRPr sz="1600">
                        <a:latin typeface="+mj-lt"/>
                        <a:cs typeface="Arial"/>
                      </a:endParaRPr>
                    </a:p>
                  </a:txBody>
                  <a:tcPr marL="0" marR="0" marT="4191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1000"/>
                        </a:spcBef>
                      </a:pPr>
                      <a:r>
                        <a:rPr sz="1600" dirty="0">
                          <a:latin typeface="+mj-lt"/>
                          <a:cs typeface="Arial"/>
                        </a:rPr>
                        <a:t>--</a:t>
                      </a:r>
                      <a:endParaRPr sz="1600">
                        <a:latin typeface="+mj-lt"/>
                        <a:cs typeface="Arial"/>
                      </a:endParaRPr>
                    </a:p>
                  </a:txBody>
                  <a:tcPr marL="0" marR="0" marT="1270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685" algn="ctr">
                        <a:lnSpc>
                          <a:spcPct val="100000"/>
                        </a:lnSpc>
                        <a:spcBef>
                          <a:spcPts val="1095"/>
                        </a:spcBef>
                      </a:pPr>
                      <a:r>
                        <a:rPr sz="1600" dirty="0">
                          <a:latin typeface="+mj-lt"/>
                          <a:cs typeface="Arial"/>
                        </a:rPr>
                        <a:t>--</a:t>
                      </a:r>
                      <a:endParaRPr sz="1600">
                        <a:latin typeface="+mj-lt"/>
                        <a:cs typeface="Arial"/>
                      </a:endParaRPr>
                    </a:p>
                  </a:txBody>
                  <a:tcPr marL="0" marR="0" marT="1390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955" algn="ctr">
                        <a:lnSpc>
                          <a:spcPct val="100000"/>
                        </a:lnSpc>
                        <a:spcBef>
                          <a:spcPts val="990"/>
                        </a:spcBef>
                      </a:pPr>
                      <a:r>
                        <a:rPr sz="1600" spc="-5" dirty="0">
                          <a:latin typeface="+mj-lt"/>
                          <a:cs typeface="Arial"/>
                        </a:rPr>
                        <a:t>1.00</a:t>
                      </a:r>
                      <a:endParaRPr sz="1600">
                        <a:latin typeface="+mj-lt"/>
                        <a:cs typeface="Arial"/>
                      </a:endParaRPr>
                    </a:p>
                  </a:txBody>
                  <a:tcPr marL="0" marR="0" marT="1257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6550">
                        <a:lnSpc>
                          <a:spcPct val="100000"/>
                        </a:lnSpc>
                        <a:spcBef>
                          <a:spcPts val="990"/>
                        </a:spcBef>
                      </a:pPr>
                      <a:r>
                        <a:rPr sz="1600" spc="-5" dirty="0">
                          <a:latin typeface="+mj-lt"/>
                          <a:cs typeface="Arial"/>
                        </a:rPr>
                        <a:t>1.11</a:t>
                      </a:r>
                      <a:endParaRPr sz="1600">
                        <a:latin typeface="+mj-lt"/>
                        <a:cs typeface="Arial"/>
                      </a:endParaRPr>
                    </a:p>
                  </a:txBody>
                  <a:tcPr marL="0" marR="0" marT="1257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7820">
                        <a:lnSpc>
                          <a:spcPct val="100000"/>
                        </a:lnSpc>
                        <a:spcBef>
                          <a:spcPts val="990"/>
                        </a:spcBef>
                      </a:pPr>
                      <a:r>
                        <a:rPr sz="1600" spc="-5" dirty="0">
                          <a:latin typeface="+mj-lt"/>
                          <a:cs typeface="Arial"/>
                        </a:rPr>
                        <a:t>1.30</a:t>
                      </a:r>
                      <a:endParaRPr sz="1600">
                        <a:latin typeface="+mj-lt"/>
                        <a:cs typeface="Arial"/>
                      </a:endParaRPr>
                    </a:p>
                  </a:txBody>
                  <a:tcPr marL="0" marR="0" marT="1257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990"/>
                        </a:spcBef>
                      </a:pPr>
                      <a:r>
                        <a:rPr sz="1600" spc="-5" dirty="0">
                          <a:latin typeface="+mj-lt"/>
                          <a:cs typeface="Arial"/>
                        </a:rPr>
                        <a:t>1.66</a:t>
                      </a:r>
                      <a:endParaRPr sz="1600">
                        <a:latin typeface="+mj-lt"/>
                        <a:cs typeface="Arial"/>
                      </a:endParaRPr>
                    </a:p>
                  </a:txBody>
                  <a:tcPr marL="0" marR="0" marT="12573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97215">
                <a:tc>
                  <a:txBody>
                    <a:bodyPr/>
                    <a:lstStyle/>
                    <a:p>
                      <a:pPr marL="90805">
                        <a:lnSpc>
                          <a:spcPct val="100000"/>
                        </a:lnSpc>
                        <a:spcBef>
                          <a:spcPts val="330"/>
                        </a:spcBef>
                      </a:pPr>
                      <a:r>
                        <a:rPr sz="1600" spc="-10" dirty="0">
                          <a:latin typeface="+mj-lt"/>
                          <a:cs typeface="Arial"/>
                        </a:rPr>
                        <a:t>STOR</a:t>
                      </a:r>
                      <a:endParaRPr sz="1600">
                        <a:latin typeface="+mj-lt"/>
                        <a:cs typeface="Arial"/>
                      </a:endParaRPr>
                    </a:p>
                  </a:txBody>
                  <a:tcPr marL="0" marR="0" marT="4191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459"/>
                        </a:spcBef>
                      </a:pPr>
                      <a:r>
                        <a:rPr sz="1600" dirty="0">
                          <a:latin typeface="+mj-lt"/>
                          <a:cs typeface="Arial"/>
                        </a:rPr>
                        <a:t>--</a:t>
                      </a:r>
                      <a:endParaRPr sz="1600">
                        <a:latin typeface="+mj-lt"/>
                        <a:cs typeface="Arial"/>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565"/>
                        </a:spcBef>
                      </a:pPr>
                      <a:r>
                        <a:rPr sz="1600" dirty="0">
                          <a:latin typeface="+mj-lt"/>
                          <a:cs typeface="Arial"/>
                        </a:rPr>
                        <a:t>--</a:t>
                      </a:r>
                      <a:endParaRPr sz="1600">
                        <a:latin typeface="+mj-lt"/>
                        <a:cs typeface="Arial"/>
                      </a:endParaRPr>
                    </a:p>
                  </a:txBody>
                  <a:tcPr marL="0" marR="0" marT="717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955" algn="ctr">
                        <a:lnSpc>
                          <a:spcPct val="100000"/>
                        </a:lnSpc>
                        <a:spcBef>
                          <a:spcPts val="560"/>
                        </a:spcBef>
                      </a:pPr>
                      <a:r>
                        <a:rPr sz="1600" spc="-5" dirty="0">
                          <a:latin typeface="+mj-lt"/>
                          <a:cs typeface="Arial"/>
                        </a:rPr>
                        <a:t>1.00</a:t>
                      </a:r>
                      <a:endParaRPr sz="1600">
                        <a:latin typeface="+mj-lt"/>
                        <a:cs typeface="Arial"/>
                      </a:endParaRPr>
                    </a:p>
                  </a:txBody>
                  <a:tcPr marL="0" marR="0" marT="711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6550">
                        <a:lnSpc>
                          <a:spcPct val="100000"/>
                        </a:lnSpc>
                        <a:spcBef>
                          <a:spcPts val="475"/>
                        </a:spcBef>
                      </a:pPr>
                      <a:r>
                        <a:rPr sz="1600" spc="-5" dirty="0">
                          <a:latin typeface="+mj-lt"/>
                          <a:cs typeface="Arial"/>
                        </a:rPr>
                        <a:t>1.06</a:t>
                      </a:r>
                      <a:endParaRPr sz="1600">
                        <a:latin typeface="+mj-lt"/>
                        <a:cs typeface="Arial"/>
                      </a:endParaRPr>
                    </a:p>
                  </a:txBody>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7820">
                        <a:lnSpc>
                          <a:spcPct val="100000"/>
                        </a:lnSpc>
                        <a:spcBef>
                          <a:spcPts val="475"/>
                        </a:spcBef>
                      </a:pPr>
                      <a:r>
                        <a:rPr sz="1600" spc="-5" dirty="0">
                          <a:latin typeface="+mj-lt"/>
                          <a:cs typeface="Arial"/>
                        </a:rPr>
                        <a:t>1.21</a:t>
                      </a:r>
                      <a:endParaRPr sz="1600">
                        <a:latin typeface="+mj-lt"/>
                        <a:cs typeface="Arial"/>
                      </a:endParaRPr>
                    </a:p>
                  </a:txBody>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80"/>
                        </a:spcBef>
                      </a:pPr>
                      <a:r>
                        <a:rPr sz="1600" spc="-5" dirty="0">
                          <a:latin typeface="+mj-lt"/>
                          <a:cs typeface="Arial"/>
                        </a:rPr>
                        <a:t>1.56</a:t>
                      </a:r>
                      <a:endParaRPr sz="1600">
                        <a:latin typeface="+mj-lt"/>
                        <a:cs typeface="Arial"/>
                      </a:endParaRPr>
                    </a:p>
                  </a:txBody>
                  <a:tcPr marL="0" marR="0" marT="4826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400042">
                <a:tc>
                  <a:txBody>
                    <a:bodyPr/>
                    <a:lstStyle/>
                    <a:p>
                      <a:pPr marL="90805">
                        <a:lnSpc>
                          <a:spcPct val="100000"/>
                        </a:lnSpc>
                        <a:spcBef>
                          <a:spcPts val="330"/>
                        </a:spcBef>
                      </a:pPr>
                      <a:r>
                        <a:rPr sz="1600" spc="-5" dirty="0">
                          <a:latin typeface="+mj-lt"/>
                          <a:cs typeface="Arial"/>
                        </a:rPr>
                        <a:t>VIRT</a:t>
                      </a:r>
                      <a:endParaRPr sz="1600">
                        <a:latin typeface="+mj-lt"/>
                        <a:cs typeface="Arial"/>
                      </a:endParaRPr>
                    </a:p>
                  </a:txBody>
                  <a:tcPr marL="0" marR="0" marT="4191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480"/>
                        </a:spcBef>
                      </a:pPr>
                      <a:r>
                        <a:rPr sz="1600" dirty="0">
                          <a:latin typeface="+mj-lt"/>
                          <a:cs typeface="Arial"/>
                        </a:rPr>
                        <a:t>--</a:t>
                      </a:r>
                      <a:endParaRPr sz="1600">
                        <a:latin typeface="+mj-lt"/>
                        <a:cs typeface="Arial"/>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439"/>
                        </a:spcBef>
                      </a:pPr>
                      <a:r>
                        <a:rPr sz="1600" spc="-5" dirty="0">
                          <a:latin typeface="+mj-lt"/>
                          <a:cs typeface="Arial"/>
                        </a:rPr>
                        <a:t>0.87</a:t>
                      </a:r>
                      <a:endParaRPr sz="1600">
                        <a:latin typeface="+mj-lt"/>
                        <a:cs typeface="Arial"/>
                      </a:endParaRPr>
                    </a:p>
                  </a:txBody>
                  <a:tcPr marL="0" marR="0" marT="5587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0955" algn="ctr">
                        <a:lnSpc>
                          <a:spcPct val="100000"/>
                        </a:lnSpc>
                        <a:spcBef>
                          <a:spcPts val="459"/>
                        </a:spcBef>
                      </a:pPr>
                      <a:r>
                        <a:rPr sz="1600" spc="-5" dirty="0">
                          <a:latin typeface="+mj-lt"/>
                          <a:cs typeface="Arial"/>
                        </a:rPr>
                        <a:t>1.00</a:t>
                      </a:r>
                      <a:endParaRPr sz="1600">
                        <a:latin typeface="+mj-lt"/>
                        <a:cs typeface="Arial"/>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6550">
                        <a:lnSpc>
                          <a:spcPct val="100000"/>
                        </a:lnSpc>
                        <a:spcBef>
                          <a:spcPts val="459"/>
                        </a:spcBef>
                      </a:pPr>
                      <a:r>
                        <a:rPr sz="1600" spc="-5" dirty="0">
                          <a:latin typeface="+mj-lt"/>
                          <a:cs typeface="Arial"/>
                        </a:rPr>
                        <a:t>1.15</a:t>
                      </a:r>
                      <a:endParaRPr sz="1600">
                        <a:latin typeface="+mj-lt"/>
                        <a:cs typeface="Arial"/>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7820">
                        <a:lnSpc>
                          <a:spcPct val="100000"/>
                        </a:lnSpc>
                        <a:spcBef>
                          <a:spcPts val="340"/>
                        </a:spcBef>
                      </a:pPr>
                      <a:r>
                        <a:rPr sz="1600" spc="-5" dirty="0">
                          <a:latin typeface="+mj-lt"/>
                          <a:cs typeface="Arial"/>
                        </a:rPr>
                        <a:t>1.30</a:t>
                      </a:r>
                      <a:endParaRPr sz="1600">
                        <a:latin typeface="+mj-lt"/>
                        <a:cs typeface="Arial"/>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25"/>
                        </a:spcBef>
                      </a:pPr>
                      <a:r>
                        <a:rPr sz="1600" dirty="0">
                          <a:latin typeface="+mj-lt"/>
                          <a:cs typeface="Arial"/>
                        </a:rPr>
                        <a:t>--</a:t>
                      </a:r>
                      <a:endParaRPr sz="1600">
                        <a:latin typeface="+mj-lt"/>
                        <a:cs typeface="Arial"/>
                      </a:endParaRPr>
                    </a:p>
                  </a:txBody>
                  <a:tcPr marL="0" marR="0" marT="4127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97215">
                <a:tc>
                  <a:txBody>
                    <a:bodyPr/>
                    <a:lstStyle/>
                    <a:p>
                      <a:pPr marL="90805">
                        <a:lnSpc>
                          <a:spcPct val="100000"/>
                        </a:lnSpc>
                        <a:spcBef>
                          <a:spcPts val="320"/>
                        </a:spcBef>
                      </a:pPr>
                      <a:r>
                        <a:rPr sz="1600" spc="-10" dirty="0">
                          <a:latin typeface="+mj-lt"/>
                          <a:cs typeface="Arial"/>
                        </a:rPr>
                        <a:t>TURN</a:t>
                      </a:r>
                      <a:endParaRPr sz="1600">
                        <a:latin typeface="+mj-lt"/>
                        <a:cs typeface="Arial"/>
                      </a:endParaRPr>
                    </a:p>
                  </a:txBody>
                  <a:tcPr marL="0" marR="0" marT="4064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600" dirty="0">
                          <a:latin typeface="+mj-lt"/>
                          <a:cs typeface="Arial"/>
                        </a:rPr>
                        <a:t>--</a:t>
                      </a:r>
                      <a:endParaRPr sz="1600">
                        <a:latin typeface="+mj-lt"/>
                        <a:cs typeface="Arial"/>
                      </a:endParaRPr>
                    </a:p>
                  </a:txBody>
                  <a:tcPr marL="0" marR="0" marT="596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70" algn="ctr">
                        <a:lnSpc>
                          <a:spcPct val="100000"/>
                        </a:lnSpc>
                        <a:spcBef>
                          <a:spcPts val="400"/>
                        </a:spcBef>
                      </a:pPr>
                      <a:r>
                        <a:rPr sz="1600" spc="-5" dirty="0">
                          <a:latin typeface="+mj-lt"/>
                          <a:cs typeface="Arial"/>
                        </a:rPr>
                        <a:t>0.87</a:t>
                      </a:r>
                      <a:endParaRPr sz="1600">
                        <a:latin typeface="+mj-lt"/>
                        <a:cs typeface="Arial"/>
                      </a:endParaRPr>
                    </a:p>
                  </a:txBody>
                  <a:tcPr marL="0" marR="0" marT="5080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20955" algn="ctr">
                        <a:lnSpc>
                          <a:spcPct val="100000"/>
                        </a:lnSpc>
                        <a:spcBef>
                          <a:spcPts val="280"/>
                        </a:spcBef>
                      </a:pPr>
                      <a:r>
                        <a:rPr sz="1600" spc="-5" dirty="0">
                          <a:latin typeface="+mj-lt"/>
                          <a:cs typeface="Arial"/>
                        </a:rPr>
                        <a:t>1.00</a:t>
                      </a:r>
                      <a:endParaRPr sz="1600">
                        <a:latin typeface="+mj-lt"/>
                        <a:cs typeface="Arial"/>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336550">
                        <a:lnSpc>
                          <a:spcPct val="100000"/>
                        </a:lnSpc>
                        <a:spcBef>
                          <a:spcPts val="400"/>
                        </a:spcBef>
                      </a:pPr>
                      <a:r>
                        <a:rPr sz="1600" spc="-5" dirty="0">
                          <a:latin typeface="+mj-lt"/>
                          <a:cs typeface="Arial"/>
                        </a:rPr>
                        <a:t>1.07</a:t>
                      </a:r>
                      <a:endParaRPr sz="1600">
                        <a:latin typeface="+mj-lt"/>
                        <a:cs typeface="Arial"/>
                      </a:endParaRPr>
                    </a:p>
                  </a:txBody>
                  <a:tcPr marL="0" marR="0" marT="5080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337820">
                        <a:lnSpc>
                          <a:spcPct val="100000"/>
                        </a:lnSpc>
                        <a:spcBef>
                          <a:spcPts val="390"/>
                        </a:spcBef>
                      </a:pPr>
                      <a:r>
                        <a:rPr sz="1600" spc="-5" dirty="0">
                          <a:latin typeface="+mj-lt"/>
                          <a:cs typeface="Arial"/>
                        </a:rPr>
                        <a:t>1.15</a:t>
                      </a:r>
                      <a:endParaRPr sz="1600">
                        <a:latin typeface="+mj-lt"/>
                        <a:cs typeface="Arial"/>
                      </a:endParaRPr>
                    </a:p>
                  </a:txBody>
                  <a:tcPr marL="0" marR="0" marT="4953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315"/>
                        </a:spcBef>
                      </a:pPr>
                      <a:r>
                        <a:rPr sz="1600" dirty="0">
                          <a:latin typeface="+mj-lt"/>
                          <a:cs typeface="Arial"/>
                        </a:rPr>
                        <a:t>--</a:t>
                      </a:r>
                    </a:p>
                  </a:txBody>
                  <a:tcPr marL="0" marR="0" marT="4000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0"/>
                  </a:ext>
                </a:extLst>
              </a:tr>
            </a:tbl>
          </a:graphicData>
        </a:graphic>
      </p:graphicFrame>
      <p:pic>
        <p:nvPicPr>
          <p:cNvPr id="2" name="Picture 1" descr="A black and red logo&#10;&#10;Description automatically generated">
            <a:extLst>
              <a:ext uri="{FF2B5EF4-FFF2-40B4-BE49-F238E27FC236}">
                <a16:creationId xmlns:a16="http://schemas.microsoft.com/office/drawing/2014/main" id="{AE3124DB-9361-44B5-FB29-C2C08CB651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8488702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CA37B5-113B-4200-8E86-BA0E5F91CC1D}" type="datetime1">
              <a:rPr lang="en-IN" smtClean="0"/>
              <a:t>07-04-2025</a:t>
            </a:fld>
            <a:endParaRPr lang="en-US" dirty="0"/>
          </a:p>
        </p:txBody>
      </p:sp>
      <p:sp>
        <p:nvSpPr>
          <p:cNvPr id="5" name="Footer Placeholder 4"/>
          <p:cNvSpPr>
            <a:spLocks noGrp="1"/>
          </p:cNvSpPr>
          <p:nvPr>
            <p:ph type="ftr" sz="quarter" idx="11"/>
          </p:nvPr>
        </p:nvSpPr>
        <p:spPr>
          <a:xfrm>
            <a:off x="1968065" y="6356350"/>
            <a:ext cx="497205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Multipliers of different cost drivers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graphicFrame>
        <p:nvGraphicFramePr>
          <p:cNvPr id="11" name="object 4"/>
          <p:cNvGraphicFramePr>
            <a:graphicFrameLocks noGrp="1"/>
          </p:cNvGraphicFramePr>
          <p:nvPr>
            <p:extLst>
              <p:ext uri="{D42A27DB-BD31-4B8C-83A1-F6EECF244321}">
                <p14:modId xmlns:p14="http://schemas.microsoft.com/office/powerpoint/2010/main" val="525342741"/>
              </p:ext>
            </p:extLst>
          </p:nvPr>
        </p:nvGraphicFramePr>
        <p:xfrm>
          <a:off x="697299" y="1313887"/>
          <a:ext cx="8259132" cy="5013155"/>
        </p:xfrm>
        <a:graphic>
          <a:graphicData uri="http://schemas.openxmlformats.org/drawingml/2006/table">
            <a:tbl>
              <a:tblPr firstRow="1" bandRow="1">
                <a:tableStyleId>{2D5ABB26-0587-4C30-8999-92F81FD0307C}</a:tableStyleId>
              </a:tblPr>
              <a:tblGrid>
                <a:gridCol w="2086933">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142999">
                  <a:extLst>
                    <a:ext uri="{9D8B030D-6E8A-4147-A177-3AD203B41FA5}">
                      <a16:colId xmlns:a16="http://schemas.microsoft.com/office/drawing/2014/main" val="20006"/>
                    </a:ext>
                  </a:extLst>
                </a:gridCol>
              </a:tblGrid>
              <a:tr h="274918">
                <a:tc rowSpan="2">
                  <a:txBody>
                    <a:bodyPr/>
                    <a:lstStyle/>
                    <a:p>
                      <a:pPr marL="622935">
                        <a:lnSpc>
                          <a:spcPct val="100000"/>
                        </a:lnSpc>
                        <a:spcBef>
                          <a:spcPts val="330"/>
                        </a:spcBef>
                      </a:pPr>
                      <a:r>
                        <a:rPr sz="1600" b="1" spc="-5" dirty="0">
                          <a:latin typeface="Arial"/>
                          <a:cs typeface="Arial"/>
                        </a:rPr>
                        <a:t>Cost</a:t>
                      </a:r>
                      <a:r>
                        <a:rPr sz="1600" b="1" spc="-40" dirty="0">
                          <a:latin typeface="Arial"/>
                          <a:cs typeface="Arial"/>
                        </a:rPr>
                        <a:t> </a:t>
                      </a:r>
                      <a:r>
                        <a:rPr sz="1600" b="1" spc="-5" dirty="0">
                          <a:latin typeface="Arial"/>
                          <a:cs typeface="Arial"/>
                        </a:rPr>
                        <a:t>Drivers</a:t>
                      </a:r>
                      <a:endParaRPr sz="1600" dirty="0">
                        <a:latin typeface="Arial"/>
                        <a:cs typeface="Arial"/>
                      </a:endParaRPr>
                    </a:p>
                  </a:txBody>
                  <a:tcPr marL="0" marR="0" marT="4191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chemeClr val="accent6"/>
                    </a:solidFill>
                  </a:tcPr>
                </a:tc>
                <a:tc gridSpan="6">
                  <a:txBody>
                    <a:bodyPr/>
                    <a:lstStyle/>
                    <a:p>
                      <a:pPr algn="ctr">
                        <a:lnSpc>
                          <a:spcPct val="100000"/>
                        </a:lnSpc>
                        <a:spcBef>
                          <a:spcPts val="330"/>
                        </a:spcBef>
                      </a:pPr>
                      <a:r>
                        <a:rPr sz="1600" b="1" spc="-10" dirty="0">
                          <a:latin typeface="Arial"/>
                          <a:cs typeface="Arial"/>
                        </a:rPr>
                        <a:t>RATINGS</a:t>
                      </a:r>
                      <a:endParaRPr sz="1600">
                        <a:latin typeface="Arial"/>
                        <a:cs typeface="Arial"/>
                      </a:endParaRPr>
                    </a:p>
                  </a:txBody>
                  <a:tcPr marL="0" marR="0" marT="4191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941265">
                <a:tc vMerge="1">
                  <a:txBody>
                    <a:bodyPr/>
                    <a:lstStyle/>
                    <a:p>
                      <a:endParaRPr/>
                    </a:p>
                  </a:txBody>
                  <a:tcPr marL="0" marR="0" marT="4191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R="635" algn="ctr">
                        <a:lnSpc>
                          <a:spcPct val="100000"/>
                        </a:lnSpc>
                        <a:spcBef>
                          <a:spcPts val="330"/>
                        </a:spcBef>
                      </a:pPr>
                      <a:r>
                        <a:rPr sz="1600" b="1" dirty="0">
                          <a:latin typeface="Arial"/>
                          <a:cs typeface="Arial"/>
                        </a:rPr>
                        <a:t>Very</a:t>
                      </a:r>
                      <a:r>
                        <a:rPr sz="1600" b="1" spc="-60" dirty="0">
                          <a:latin typeface="Arial"/>
                          <a:cs typeface="Arial"/>
                        </a:rPr>
                        <a:t> </a:t>
                      </a:r>
                      <a:r>
                        <a:rPr sz="1600" b="1" spc="-10" dirty="0">
                          <a:latin typeface="Arial"/>
                          <a:cs typeface="Arial"/>
                        </a:rPr>
                        <a:t>low</a:t>
                      </a:r>
                      <a:endParaRPr sz="1600">
                        <a:latin typeface="Arial"/>
                        <a:cs typeface="Arial"/>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6"/>
                    </a:solidFill>
                  </a:tcPr>
                </a:tc>
                <a:tc>
                  <a:txBody>
                    <a:bodyPr/>
                    <a:lstStyle/>
                    <a:p>
                      <a:pPr marL="328930">
                        <a:lnSpc>
                          <a:spcPct val="100000"/>
                        </a:lnSpc>
                        <a:spcBef>
                          <a:spcPts val="330"/>
                        </a:spcBef>
                      </a:pPr>
                      <a:r>
                        <a:rPr sz="1600" b="1" spc="-15" dirty="0">
                          <a:latin typeface="Arial"/>
                          <a:cs typeface="Arial"/>
                        </a:rPr>
                        <a:t>Low</a:t>
                      </a:r>
                      <a:endParaRPr sz="1600">
                        <a:latin typeface="Arial"/>
                        <a:cs typeface="Arial"/>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6"/>
                    </a:solidFill>
                  </a:tcPr>
                </a:tc>
                <a:tc>
                  <a:txBody>
                    <a:bodyPr/>
                    <a:lstStyle/>
                    <a:p>
                      <a:pPr algn="ctr">
                        <a:lnSpc>
                          <a:spcPct val="100000"/>
                        </a:lnSpc>
                        <a:spcBef>
                          <a:spcPts val="330"/>
                        </a:spcBef>
                      </a:pPr>
                      <a:r>
                        <a:rPr sz="1600" b="1" spc="-5" dirty="0">
                          <a:latin typeface="Arial"/>
                          <a:cs typeface="Arial"/>
                        </a:rPr>
                        <a:t>Nominal</a:t>
                      </a:r>
                      <a:endParaRPr sz="1600" dirty="0">
                        <a:latin typeface="Arial"/>
                        <a:cs typeface="Arial"/>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6"/>
                    </a:solidFill>
                  </a:tcPr>
                </a:tc>
                <a:tc>
                  <a:txBody>
                    <a:bodyPr/>
                    <a:lstStyle/>
                    <a:p>
                      <a:pPr marL="307340">
                        <a:lnSpc>
                          <a:spcPct val="100000"/>
                        </a:lnSpc>
                        <a:spcBef>
                          <a:spcPts val="330"/>
                        </a:spcBef>
                      </a:pPr>
                      <a:r>
                        <a:rPr sz="1600" b="1" spc="-5" dirty="0">
                          <a:latin typeface="Arial"/>
                          <a:cs typeface="Arial"/>
                        </a:rPr>
                        <a:t>High</a:t>
                      </a:r>
                      <a:endParaRPr sz="1600" dirty="0">
                        <a:latin typeface="Arial"/>
                        <a:cs typeface="Arial"/>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6"/>
                    </a:solidFill>
                  </a:tcPr>
                </a:tc>
                <a:tc>
                  <a:txBody>
                    <a:bodyPr/>
                    <a:lstStyle/>
                    <a:p>
                      <a:pPr marL="318135" marR="304800" indent="-6350">
                        <a:lnSpc>
                          <a:spcPct val="100000"/>
                        </a:lnSpc>
                        <a:spcBef>
                          <a:spcPts val="330"/>
                        </a:spcBef>
                      </a:pPr>
                      <a:r>
                        <a:rPr sz="1600" b="1" dirty="0">
                          <a:latin typeface="Arial"/>
                          <a:cs typeface="Arial"/>
                        </a:rPr>
                        <a:t>Ve</a:t>
                      </a:r>
                      <a:r>
                        <a:rPr sz="1600" b="1" spc="15" dirty="0">
                          <a:latin typeface="Arial"/>
                          <a:cs typeface="Arial"/>
                        </a:rPr>
                        <a:t>r</a:t>
                      </a:r>
                      <a:r>
                        <a:rPr sz="1600" b="1" dirty="0">
                          <a:latin typeface="Arial"/>
                          <a:cs typeface="Arial"/>
                        </a:rPr>
                        <a:t>y  </a:t>
                      </a:r>
                      <a:r>
                        <a:rPr sz="1600" b="1" spc="-5" dirty="0">
                          <a:latin typeface="Arial"/>
                          <a:cs typeface="Arial"/>
                        </a:rPr>
                        <a:t>h</a:t>
                      </a:r>
                      <a:r>
                        <a:rPr sz="1600" b="1" dirty="0">
                          <a:latin typeface="Arial"/>
                          <a:cs typeface="Arial"/>
                        </a:rPr>
                        <a:t>i</a:t>
                      </a:r>
                      <a:r>
                        <a:rPr sz="1600" b="1" spc="-5" dirty="0">
                          <a:latin typeface="Arial"/>
                          <a:cs typeface="Arial"/>
                        </a:rPr>
                        <a:t>g</a:t>
                      </a:r>
                      <a:r>
                        <a:rPr sz="1600" b="1" dirty="0">
                          <a:latin typeface="Arial"/>
                          <a:cs typeface="Arial"/>
                        </a:rPr>
                        <a:t>h</a:t>
                      </a:r>
                      <a:endParaRPr sz="1600" dirty="0">
                        <a:latin typeface="Arial"/>
                        <a:cs typeface="Arial"/>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6"/>
                    </a:solidFill>
                  </a:tcPr>
                </a:tc>
                <a:tc>
                  <a:txBody>
                    <a:bodyPr/>
                    <a:lstStyle/>
                    <a:p>
                      <a:pPr marL="316865" marR="271145" indent="-40005">
                        <a:lnSpc>
                          <a:spcPct val="100000"/>
                        </a:lnSpc>
                        <a:spcBef>
                          <a:spcPts val="330"/>
                        </a:spcBef>
                      </a:pPr>
                      <a:r>
                        <a:rPr sz="1600" b="1" dirty="0">
                          <a:latin typeface="Arial"/>
                          <a:cs typeface="Arial"/>
                        </a:rPr>
                        <a:t>Ex</a:t>
                      </a:r>
                      <a:r>
                        <a:rPr sz="1600" b="1" spc="-5" dirty="0">
                          <a:latin typeface="Arial"/>
                          <a:cs typeface="Arial"/>
                        </a:rPr>
                        <a:t>t</a:t>
                      </a:r>
                      <a:r>
                        <a:rPr sz="1600" b="1" dirty="0">
                          <a:latin typeface="Arial"/>
                          <a:cs typeface="Arial"/>
                        </a:rPr>
                        <a:t>ra  </a:t>
                      </a:r>
                      <a:r>
                        <a:rPr sz="1600" b="1" spc="-5" dirty="0">
                          <a:latin typeface="Arial"/>
                          <a:cs typeface="Arial"/>
                        </a:rPr>
                        <a:t>high</a:t>
                      </a:r>
                      <a:endParaRPr sz="1600" dirty="0">
                        <a:latin typeface="Arial"/>
                        <a:cs typeface="Arial"/>
                      </a:endParaRPr>
                    </a:p>
                  </a:txBody>
                  <a:tcPr marL="0" marR="0" marT="4191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chemeClr val="accent6"/>
                    </a:solidFill>
                  </a:tcPr>
                </a:tc>
                <a:extLst>
                  <a:ext uri="{0D108BD9-81ED-4DB2-BD59-A6C34878D82A}">
                    <a16:rowId xmlns:a16="http://schemas.microsoft.com/office/drawing/2014/main" val="10001"/>
                  </a:ext>
                </a:extLst>
              </a:tr>
              <a:tr h="301760">
                <a:tc>
                  <a:txBody>
                    <a:bodyPr/>
                    <a:lstStyle/>
                    <a:p>
                      <a:pPr marL="90805">
                        <a:lnSpc>
                          <a:spcPct val="100000"/>
                        </a:lnSpc>
                        <a:spcBef>
                          <a:spcPts val="320"/>
                        </a:spcBef>
                      </a:pPr>
                      <a:r>
                        <a:rPr sz="1600" b="1" spc="-5" dirty="0">
                          <a:latin typeface="Arial"/>
                          <a:cs typeface="Arial"/>
                        </a:rPr>
                        <a:t>Personnel</a:t>
                      </a:r>
                      <a:r>
                        <a:rPr sz="1600" b="1" spc="-20" dirty="0">
                          <a:latin typeface="Arial"/>
                          <a:cs typeface="Arial"/>
                        </a:rPr>
                        <a:t> </a:t>
                      </a:r>
                      <a:r>
                        <a:rPr sz="1600" b="1" spc="-5" dirty="0">
                          <a:latin typeface="Arial"/>
                          <a:cs typeface="Arial"/>
                        </a:rPr>
                        <a:t>Attributes</a:t>
                      </a:r>
                      <a:endParaRPr sz="1600">
                        <a:latin typeface="Arial"/>
                        <a:cs typeface="Arial"/>
                      </a:endParaRPr>
                    </a:p>
                  </a:txBody>
                  <a:tcPr marL="0" marR="0" marT="4064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AEA5"/>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67223">
                <a:tc>
                  <a:txBody>
                    <a:bodyPr/>
                    <a:lstStyle/>
                    <a:p>
                      <a:pPr marL="90805">
                        <a:lnSpc>
                          <a:spcPct val="100000"/>
                        </a:lnSpc>
                        <a:spcBef>
                          <a:spcPts val="330"/>
                        </a:spcBef>
                      </a:pPr>
                      <a:r>
                        <a:rPr sz="1600" spc="-10" dirty="0">
                          <a:latin typeface="Arial"/>
                          <a:cs typeface="Arial"/>
                        </a:rPr>
                        <a:t>ACAP</a:t>
                      </a:r>
                      <a:endParaRPr sz="1600">
                        <a:latin typeface="Arial"/>
                        <a:cs typeface="Arial"/>
                      </a:endParaRPr>
                    </a:p>
                  </a:txBody>
                  <a:tcPr marL="0" marR="0" marT="4191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7305" algn="ctr">
                        <a:lnSpc>
                          <a:spcPct val="100000"/>
                        </a:lnSpc>
                        <a:spcBef>
                          <a:spcPts val="1205"/>
                        </a:spcBef>
                      </a:pPr>
                      <a:r>
                        <a:rPr sz="1600" spc="-5" dirty="0">
                          <a:latin typeface="Arial"/>
                          <a:cs typeface="Arial"/>
                        </a:rPr>
                        <a:t>1.46</a:t>
                      </a:r>
                      <a:endParaRPr sz="1600">
                        <a:latin typeface="Arial"/>
                        <a:cs typeface="Arial"/>
                      </a:endParaRPr>
                    </a:p>
                  </a:txBody>
                  <a:tcPr marL="0" marR="0" marT="1530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205"/>
                        </a:spcBef>
                      </a:pPr>
                      <a:r>
                        <a:rPr sz="1600" spc="-5" dirty="0">
                          <a:latin typeface="Arial"/>
                          <a:cs typeface="Arial"/>
                        </a:rPr>
                        <a:t>1.19</a:t>
                      </a:r>
                      <a:endParaRPr sz="1600">
                        <a:latin typeface="Arial"/>
                        <a:cs typeface="Arial"/>
                      </a:endParaRPr>
                    </a:p>
                  </a:txBody>
                  <a:tcPr marL="0" marR="0" marT="1530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085"/>
                        </a:spcBef>
                      </a:pPr>
                      <a:r>
                        <a:rPr sz="1600" spc="-5" dirty="0">
                          <a:latin typeface="Arial"/>
                          <a:cs typeface="Arial"/>
                        </a:rPr>
                        <a:t>1.00</a:t>
                      </a:r>
                      <a:endParaRPr sz="1600">
                        <a:latin typeface="Arial"/>
                        <a:cs typeface="Arial"/>
                      </a:endParaRPr>
                    </a:p>
                  </a:txBody>
                  <a:tcPr marL="0" marR="0" marT="1377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085"/>
                        </a:spcBef>
                      </a:pPr>
                      <a:r>
                        <a:rPr sz="1600" spc="-5" dirty="0">
                          <a:latin typeface="Arial"/>
                          <a:cs typeface="Arial"/>
                        </a:rPr>
                        <a:t>0.86</a:t>
                      </a:r>
                      <a:endParaRPr sz="1600">
                        <a:latin typeface="Arial"/>
                        <a:cs typeface="Arial"/>
                      </a:endParaRPr>
                    </a:p>
                  </a:txBody>
                  <a:tcPr marL="0" marR="0" marT="1377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540" algn="ctr">
                        <a:lnSpc>
                          <a:spcPct val="100000"/>
                        </a:lnSpc>
                        <a:spcBef>
                          <a:spcPts val="965"/>
                        </a:spcBef>
                      </a:pPr>
                      <a:r>
                        <a:rPr sz="1600" spc="-5" dirty="0">
                          <a:latin typeface="Arial"/>
                          <a:cs typeface="Arial"/>
                        </a:rPr>
                        <a:t>0.71</a:t>
                      </a:r>
                      <a:endParaRPr sz="1600">
                        <a:latin typeface="Arial"/>
                        <a:cs typeface="Arial"/>
                      </a:endParaRPr>
                    </a:p>
                  </a:txBody>
                  <a:tcPr marL="0" marR="0" marT="1225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56565">
                        <a:lnSpc>
                          <a:spcPct val="100000"/>
                        </a:lnSpc>
                        <a:spcBef>
                          <a:spcPts val="1190"/>
                        </a:spcBef>
                      </a:pPr>
                      <a:r>
                        <a:rPr sz="1400" dirty="0">
                          <a:latin typeface="Arial"/>
                          <a:cs typeface="Arial"/>
                        </a:rPr>
                        <a:t>--</a:t>
                      </a:r>
                      <a:endParaRPr sz="1400">
                        <a:latin typeface="Arial"/>
                        <a:cs typeface="Arial"/>
                      </a:endParaRPr>
                    </a:p>
                  </a:txBody>
                  <a:tcPr marL="0" marR="0" marT="15113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86024">
                <a:tc>
                  <a:txBody>
                    <a:bodyPr/>
                    <a:lstStyle/>
                    <a:p>
                      <a:pPr marL="90805">
                        <a:lnSpc>
                          <a:spcPct val="100000"/>
                        </a:lnSpc>
                        <a:spcBef>
                          <a:spcPts val="330"/>
                        </a:spcBef>
                      </a:pPr>
                      <a:r>
                        <a:rPr sz="1600" spc="-10" dirty="0">
                          <a:latin typeface="Arial"/>
                          <a:cs typeface="Arial"/>
                        </a:rPr>
                        <a:t>AEXP</a:t>
                      </a:r>
                      <a:endParaRPr sz="1600">
                        <a:latin typeface="Arial"/>
                        <a:cs typeface="Arial"/>
                      </a:endParaRPr>
                    </a:p>
                  </a:txBody>
                  <a:tcPr marL="0" marR="0" marT="4191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7305" algn="ctr">
                        <a:lnSpc>
                          <a:spcPct val="100000"/>
                        </a:lnSpc>
                        <a:spcBef>
                          <a:spcPts val="1160"/>
                        </a:spcBef>
                      </a:pPr>
                      <a:r>
                        <a:rPr sz="1600" spc="-5" dirty="0">
                          <a:latin typeface="Arial"/>
                          <a:cs typeface="Arial"/>
                        </a:rPr>
                        <a:t>1.29</a:t>
                      </a:r>
                      <a:endParaRPr sz="1600">
                        <a:latin typeface="Arial"/>
                        <a:cs typeface="Arial"/>
                      </a:endParaRPr>
                    </a:p>
                  </a:txBody>
                  <a:tcPr marL="0" marR="0" marT="1473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ts val="1895"/>
                        </a:lnSpc>
                        <a:spcBef>
                          <a:spcPts val="1385"/>
                        </a:spcBef>
                      </a:pPr>
                      <a:r>
                        <a:rPr sz="1600" spc="-5" dirty="0">
                          <a:latin typeface="Arial"/>
                          <a:cs typeface="Arial"/>
                        </a:rPr>
                        <a:t>1.13</a:t>
                      </a:r>
                      <a:endParaRPr sz="1600">
                        <a:latin typeface="Arial"/>
                        <a:cs typeface="Arial"/>
                      </a:endParaRPr>
                    </a:p>
                  </a:txBody>
                  <a:tcPr marL="0" marR="0" marT="1758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60"/>
                        </a:spcBef>
                      </a:pPr>
                      <a:r>
                        <a:rPr sz="1600" spc="-5" dirty="0">
                          <a:latin typeface="Arial"/>
                          <a:cs typeface="Arial"/>
                        </a:rPr>
                        <a:t>1.00</a:t>
                      </a:r>
                      <a:endParaRPr sz="1600">
                        <a:latin typeface="Arial"/>
                        <a:cs typeface="Arial"/>
                      </a:endParaRPr>
                    </a:p>
                  </a:txBody>
                  <a:tcPr marL="0" marR="0" marT="1473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160"/>
                        </a:spcBef>
                      </a:pPr>
                      <a:r>
                        <a:rPr sz="1600" spc="-5" dirty="0">
                          <a:latin typeface="Arial"/>
                          <a:cs typeface="Arial"/>
                        </a:rPr>
                        <a:t>0.91</a:t>
                      </a:r>
                      <a:endParaRPr sz="1600">
                        <a:latin typeface="Arial"/>
                        <a:cs typeface="Arial"/>
                      </a:endParaRPr>
                    </a:p>
                  </a:txBody>
                  <a:tcPr marL="0" marR="0" marT="1473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540" algn="ctr">
                        <a:lnSpc>
                          <a:spcPct val="100000"/>
                        </a:lnSpc>
                        <a:spcBef>
                          <a:spcPts val="1160"/>
                        </a:spcBef>
                      </a:pPr>
                      <a:r>
                        <a:rPr sz="1600" spc="-5" dirty="0">
                          <a:latin typeface="Arial"/>
                          <a:cs typeface="Arial"/>
                        </a:rPr>
                        <a:t>0.82</a:t>
                      </a:r>
                      <a:endParaRPr sz="1600">
                        <a:latin typeface="Arial"/>
                        <a:cs typeface="Arial"/>
                      </a:endParaRPr>
                    </a:p>
                  </a:txBody>
                  <a:tcPr marL="0" marR="0" marT="1473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56565">
                        <a:lnSpc>
                          <a:spcPct val="100000"/>
                        </a:lnSpc>
                        <a:spcBef>
                          <a:spcPts val="900"/>
                        </a:spcBef>
                      </a:pPr>
                      <a:r>
                        <a:rPr sz="1400" dirty="0">
                          <a:latin typeface="Arial"/>
                          <a:cs typeface="Arial"/>
                        </a:rPr>
                        <a:t>--</a:t>
                      </a:r>
                      <a:endParaRPr sz="1400">
                        <a:latin typeface="Arial"/>
                        <a:cs typeface="Arial"/>
                      </a:endParaRPr>
                    </a:p>
                  </a:txBody>
                  <a:tcPr marL="0" marR="0" marT="1143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76036">
                <a:tc>
                  <a:txBody>
                    <a:bodyPr/>
                    <a:lstStyle/>
                    <a:p>
                      <a:pPr marL="90805">
                        <a:lnSpc>
                          <a:spcPct val="100000"/>
                        </a:lnSpc>
                        <a:spcBef>
                          <a:spcPts val="330"/>
                        </a:spcBef>
                      </a:pPr>
                      <a:r>
                        <a:rPr sz="1600" spc="-10" dirty="0">
                          <a:latin typeface="Arial"/>
                          <a:cs typeface="Arial"/>
                        </a:rPr>
                        <a:t>PCAP</a:t>
                      </a:r>
                      <a:endParaRPr sz="1600">
                        <a:latin typeface="Arial"/>
                        <a:cs typeface="Arial"/>
                      </a:endParaRPr>
                    </a:p>
                  </a:txBody>
                  <a:tcPr marL="0" marR="0" marT="4191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7305" algn="ctr">
                        <a:lnSpc>
                          <a:spcPct val="100000"/>
                        </a:lnSpc>
                        <a:spcBef>
                          <a:spcPts val="1160"/>
                        </a:spcBef>
                      </a:pPr>
                      <a:r>
                        <a:rPr sz="1600" spc="-5" dirty="0">
                          <a:latin typeface="Arial"/>
                          <a:cs typeface="Arial"/>
                        </a:rPr>
                        <a:t>1.42</a:t>
                      </a:r>
                      <a:endParaRPr sz="1600">
                        <a:latin typeface="Arial"/>
                        <a:cs typeface="Arial"/>
                      </a:endParaRPr>
                    </a:p>
                  </a:txBody>
                  <a:tcPr marL="0" marR="0" marT="1473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280"/>
                        </a:spcBef>
                      </a:pPr>
                      <a:r>
                        <a:rPr sz="1600" spc="-5" dirty="0">
                          <a:latin typeface="Arial"/>
                          <a:cs typeface="Arial"/>
                        </a:rPr>
                        <a:t>1.17</a:t>
                      </a:r>
                      <a:endParaRPr sz="1600">
                        <a:latin typeface="Arial"/>
                        <a:cs typeface="Arial"/>
                      </a:endParaRPr>
                    </a:p>
                  </a:txBody>
                  <a:tcPr marL="0" marR="0" marT="162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60"/>
                        </a:spcBef>
                      </a:pPr>
                      <a:r>
                        <a:rPr sz="1600" spc="-5" dirty="0">
                          <a:latin typeface="Arial"/>
                          <a:cs typeface="Arial"/>
                        </a:rPr>
                        <a:t>1.00</a:t>
                      </a:r>
                      <a:endParaRPr sz="1600">
                        <a:latin typeface="Arial"/>
                        <a:cs typeface="Arial"/>
                      </a:endParaRPr>
                    </a:p>
                  </a:txBody>
                  <a:tcPr marL="0" marR="0" marT="1473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050"/>
                        </a:spcBef>
                      </a:pPr>
                      <a:r>
                        <a:rPr sz="1600" spc="-5" dirty="0">
                          <a:latin typeface="Arial"/>
                          <a:cs typeface="Arial"/>
                        </a:rPr>
                        <a:t>0.86</a:t>
                      </a:r>
                      <a:endParaRPr sz="1600">
                        <a:latin typeface="Arial"/>
                        <a:cs typeface="Arial"/>
                      </a:endParaRPr>
                    </a:p>
                  </a:txBody>
                  <a:tcPr marL="0" marR="0" marT="133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540" algn="ctr">
                        <a:lnSpc>
                          <a:spcPct val="100000"/>
                        </a:lnSpc>
                        <a:spcBef>
                          <a:spcPts val="1025"/>
                        </a:spcBef>
                      </a:pPr>
                      <a:r>
                        <a:rPr sz="1600" spc="-5" dirty="0">
                          <a:latin typeface="Arial"/>
                          <a:cs typeface="Arial"/>
                        </a:rPr>
                        <a:t>0.70</a:t>
                      </a:r>
                      <a:endParaRPr sz="1600">
                        <a:latin typeface="Arial"/>
                        <a:cs typeface="Arial"/>
                      </a:endParaRPr>
                    </a:p>
                  </a:txBody>
                  <a:tcPr marL="0" marR="0" marT="130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71805">
                        <a:lnSpc>
                          <a:spcPct val="100000"/>
                        </a:lnSpc>
                        <a:spcBef>
                          <a:spcPts val="1060"/>
                        </a:spcBef>
                      </a:pPr>
                      <a:r>
                        <a:rPr sz="1400" dirty="0">
                          <a:latin typeface="Arial"/>
                          <a:cs typeface="Arial"/>
                        </a:rPr>
                        <a:t>--</a:t>
                      </a:r>
                    </a:p>
                  </a:txBody>
                  <a:tcPr marL="0" marR="0" marT="13462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81324">
                <a:tc>
                  <a:txBody>
                    <a:bodyPr/>
                    <a:lstStyle/>
                    <a:p>
                      <a:pPr marL="90805">
                        <a:lnSpc>
                          <a:spcPct val="100000"/>
                        </a:lnSpc>
                        <a:spcBef>
                          <a:spcPts val="320"/>
                        </a:spcBef>
                      </a:pPr>
                      <a:r>
                        <a:rPr sz="1600" spc="-10" dirty="0">
                          <a:latin typeface="Arial"/>
                          <a:cs typeface="Arial"/>
                        </a:rPr>
                        <a:t>VEXP</a:t>
                      </a:r>
                      <a:endParaRPr sz="1600">
                        <a:latin typeface="Arial"/>
                        <a:cs typeface="Arial"/>
                      </a:endParaRPr>
                    </a:p>
                  </a:txBody>
                  <a:tcPr marL="0" marR="0" marT="4064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7305" algn="ctr">
                        <a:lnSpc>
                          <a:spcPct val="100000"/>
                        </a:lnSpc>
                        <a:spcBef>
                          <a:spcPts val="1195"/>
                        </a:spcBef>
                      </a:pPr>
                      <a:r>
                        <a:rPr sz="1600" spc="-5" dirty="0">
                          <a:latin typeface="Arial"/>
                          <a:cs typeface="Arial"/>
                        </a:rPr>
                        <a:t>1.21</a:t>
                      </a:r>
                      <a:endParaRPr sz="1600">
                        <a:latin typeface="Arial"/>
                        <a:cs typeface="Arial"/>
                      </a:endParaRPr>
                    </a:p>
                  </a:txBody>
                  <a:tcPr marL="0" marR="0" marT="1517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325"/>
                        </a:spcBef>
                      </a:pPr>
                      <a:r>
                        <a:rPr sz="1600" spc="-5" dirty="0">
                          <a:latin typeface="Arial"/>
                          <a:cs typeface="Arial"/>
                        </a:rPr>
                        <a:t>1.10</a:t>
                      </a:r>
                      <a:endParaRPr sz="1600">
                        <a:latin typeface="Arial"/>
                        <a:cs typeface="Arial"/>
                      </a:endParaRPr>
                    </a:p>
                  </a:txBody>
                  <a:tcPr marL="0" marR="0" marT="168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1600" spc="-5" dirty="0">
                          <a:latin typeface="Arial"/>
                          <a:cs typeface="Arial"/>
                        </a:rPr>
                        <a:t>1.00</a:t>
                      </a:r>
                      <a:endParaRPr sz="1600">
                        <a:latin typeface="Arial"/>
                        <a:cs typeface="Arial"/>
                      </a:endParaRPr>
                    </a:p>
                  </a:txBody>
                  <a:tcPr marL="0" marR="0" marT="142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120"/>
                        </a:spcBef>
                      </a:pPr>
                      <a:r>
                        <a:rPr sz="1600" spc="-5" dirty="0">
                          <a:latin typeface="Arial"/>
                          <a:cs typeface="Arial"/>
                        </a:rPr>
                        <a:t>0.90</a:t>
                      </a:r>
                      <a:endParaRPr sz="1600">
                        <a:latin typeface="Arial"/>
                        <a:cs typeface="Arial"/>
                      </a:endParaRPr>
                    </a:p>
                  </a:txBody>
                  <a:tcPr marL="0" marR="0" marT="142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270" algn="ctr">
                        <a:lnSpc>
                          <a:spcPct val="100000"/>
                        </a:lnSpc>
                        <a:spcBef>
                          <a:spcPts val="1130"/>
                        </a:spcBef>
                      </a:pPr>
                      <a:r>
                        <a:rPr sz="1400" dirty="0">
                          <a:latin typeface="Arial"/>
                          <a:cs typeface="Arial"/>
                        </a:rPr>
                        <a:t>--</a:t>
                      </a:r>
                      <a:endParaRPr sz="1400">
                        <a:latin typeface="Arial"/>
                        <a:cs typeface="Arial"/>
                      </a:endParaRPr>
                    </a:p>
                  </a:txBody>
                  <a:tcPr marL="0" marR="0" marT="1435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71805">
                        <a:lnSpc>
                          <a:spcPct val="100000"/>
                        </a:lnSpc>
                        <a:spcBef>
                          <a:spcPts val="1019"/>
                        </a:spcBef>
                      </a:pPr>
                      <a:r>
                        <a:rPr sz="1400" dirty="0">
                          <a:latin typeface="Arial"/>
                          <a:cs typeface="Arial"/>
                        </a:rPr>
                        <a:t>--</a:t>
                      </a:r>
                      <a:endParaRPr sz="1400">
                        <a:latin typeface="Arial"/>
                        <a:cs typeface="Arial"/>
                      </a:endParaRPr>
                    </a:p>
                  </a:txBody>
                  <a:tcPr marL="0" marR="0" marT="12953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51946">
                <a:tc>
                  <a:txBody>
                    <a:bodyPr/>
                    <a:lstStyle/>
                    <a:p>
                      <a:pPr marL="90805">
                        <a:lnSpc>
                          <a:spcPct val="100000"/>
                        </a:lnSpc>
                        <a:spcBef>
                          <a:spcPts val="320"/>
                        </a:spcBef>
                      </a:pPr>
                      <a:r>
                        <a:rPr sz="1600" spc="-5" dirty="0">
                          <a:latin typeface="Arial"/>
                          <a:cs typeface="Arial"/>
                        </a:rPr>
                        <a:t>LEXP</a:t>
                      </a:r>
                      <a:endParaRPr sz="1600">
                        <a:latin typeface="Arial"/>
                        <a:cs typeface="Arial"/>
                      </a:endParaRPr>
                    </a:p>
                  </a:txBody>
                  <a:tcPr marL="0" marR="0" marT="4064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7305" algn="ctr">
                        <a:lnSpc>
                          <a:spcPts val="1885"/>
                        </a:lnSpc>
                        <a:spcBef>
                          <a:spcPts val="1075"/>
                        </a:spcBef>
                      </a:pPr>
                      <a:r>
                        <a:rPr sz="1600" spc="-5" dirty="0">
                          <a:latin typeface="Arial"/>
                          <a:cs typeface="Arial"/>
                        </a:rPr>
                        <a:t>1.14</a:t>
                      </a:r>
                      <a:endParaRPr sz="1600">
                        <a:latin typeface="Arial"/>
                        <a:cs typeface="Arial"/>
                      </a:endParaRPr>
                    </a:p>
                  </a:txBody>
                  <a:tcPr marL="0" marR="0" marT="1365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ts val="1764"/>
                        </a:lnSpc>
                        <a:spcBef>
                          <a:spcPts val="1195"/>
                        </a:spcBef>
                      </a:pPr>
                      <a:r>
                        <a:rPr sz="1600" spc="-5" dirty="0">
                          <a:latin typeface="Arial"/>
                          <a:cs typeface="Arial"/>
                        </a:rPr>
                        <a:t>1.07</a:t>
                      </a:r>
                      <a:endParaRPr sz="1600">
                        <a:latin typeface="Arial"/>
                        <a:cs typeface="Arial"/>
                      </a:endParaRPr>
                    </a:p>
                  </a:txBody>
                  <a:tcPr marL="0" marR="0" marT="1517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764"/>
                        </a:lnSpc>
                        <a:spcBef>
                          <a:spcPts val="1195"/>
                        </a:spcBef>
                      </a:pPr>
                      <a:r>
                        <a:rPr sz="1600" spc="-5" dirty="0">
                          <a:latin typeface="Arial"/>
                          <a:cs typeface="Arial"/>
                        </a:rPr>
                        <a:t>1.00</a:t>
                      </a:r>
                      <a:endParaRPr sz="1600">
                        <a:latin typeface="Arial"/>
                        <a:cs typeface="Arial"/>
                      </a:endParaRPr>
                    </a:p>
                  </a:txBody>
                  <a:tcPr marL="0" marR="0" marT="1517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ts val="1764"/>
                        </a:lnSpc>
                        <a:spcBef>
                          <a:spcPts val="1195"/>
                        </a:spcBef>
                      </a:pPr>
                      <a:r>
                        <a:rPr sz="1600" spc="-5" dirty="0">
                          <a:latin typeface="Arial"/>
                          <a:cs typeface="Arial"/>
                        </a:rPr>
                        <a:t>0.95</a:t>
                      </a:r>
                      <a:endParaRPr sz="1600">
                        <a:latin typeface="Arial"/>
                        <a:cs typeface="Arial"/>
                      </a:endParaRPr>
                    </a:p>
                  </a:txBody>
                  <a:tcPr marL="0" marR="0" marT="1517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270" algn="ctr">
                        <a:lnSpc>
                          <a:spcPct val="100000"/>
                        </a:lnSpc>
                        <a:spcBef>
                          <a:spcPts val="1190"/>
                        </a:spcBef>
                      </a:pPr>
                      <a:r>
                        <a:rPr sz="1400" dirty="0">
                          <a:latin typeface="Arial"/>
                          <a:cs typeface="Arial"/>
                        </a:rPr>
                        <a:t>--</a:t>
                      </a:r>
                      <a:endParaRPr sz="1400">
                        <a:latin typeface="Arial"/>
                        <a:cs typeface="Arial"/>
                      </a:endParaRPr>
                    </a:p>
                  </a:txBody>
                  <a:tcPr marL="0" marR="0" marT="1511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71805">
                        <a:lnSpc>
                          <a:spcPct val="100000"/>
                        </a:lnSpc>
                        <a:spcBef>
                          <a:spcPts val="960"/>
                        </a:spcBef>
                      </a:pPr>
                      <a:r>
                        <a:rPr sz="1400" dirty="0">
                          <a:latin typeface="Arial"/>
                          <a:cs typeface="Arial"/>
                        </a:rPr>
                        <a:t>--</a:t>
                      </a:r>
                      <a:endParaRPr sz="1400">
                        <a:latin typeface="Arial"/>
                        <a:cs typeface="Arial"/>
                      </a:endParaRPr>
                    </a:p>
                  </a:txBody>
                  <a:tcPr marL="0" marR="0" marT="12192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01760">
                <a:tc>
                  <a:txBody>
                    <a:bodyPr/>
                    <a:lstStyle/>
                    <a:p>
                      <a:pPr marL="90805">
                        <a:lnSpc>
                          <a:spcPct val="100000"/>
                        </a:lnSpc>
                        <a:spcBef>
                          <a:spcPts val="330"/>
                        </a:spcBef>
                      </a:pPr>
                      <a:r>
                        <a:rPr sz="1600" b="1" spc="-5" dirty="0">
                          <a:latin typeface="Arial"/>
                          <a:cs typeface="Arial"/>
                        </a:rPr>
                        <a:t>Project</a:t>
                      </a:r>
                      <a:r>
                        <a:rPr sz="1600" b="1" dirty="0">
                          <a:latin typeface="Arial"/>
                          <a:cs typeface="Arial"/>
                        </a:rPr>
                        <a:t> </a:t>
                      </a:r>
                      <a:r>
                        <a:rPr sz="1600" b="1" spc="-5" dirty="0">
                          <a:latin typeface="Arial"/>
                          <a:cs typeface="Arial"/>
                        </a:rPr>
                        <a:t>Attributes</a:t>
                      </a:r>
                      <a:endParaRPr sz="1600">
                        <a:latin typeface="Arial"/>
                        <a:cs typeface="Arial"/>
                      </a:endParaRPr>
                    </a:p>
                  </a:txBody>
                  <a:tcPr marL="0" marR="0" marT="4191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AEA5"/>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64285">
                <a:tc>
                  <a:txBody>
                    <a:bodyPr/>
                    <a:lstStyle/>
                    <a:p>
                      <a:pPr marL="90805">
                        <a:lnSpc>
                          <a:spcPct val="100000"/>
                        </a:lnSpc>
                        <a:spcBef>
                          <a:spcPts val="330"/>
                        </a:spcBef>
                      </a:pPr>
                      <a:r>
                        <a:rPr sz="1600" spc="-5" dirty="0">
                          <a:latin typeface="Arial"/>
                          <a:cs typeface="Arial"/>
                        </a:rPr>
                        <a:t>MODP</a:t>
                      </a:r>
                      <a:endParaRPr sz="1600" dirty="0">
                        <a:latin typeface="Arial"/>
                        <a:cs typeface="Arial"/>
                      </a:endParaRPr>
                    </a:p>
                  </a:txBody>
                  <a:tcPr marL="0" marR="0" marT="4191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45"/>
                        </a:spcBef>
                      </a:pPr>
                      <a:r>
                        <a:rPr sz="1600" spc="-5" dirty="0">
                          <a:latin typeface="Arial"/>
                          <a:cs typeface="Arial"/>
                        </a:rPr>
                        <a:t>1.24</a:t>
                      </a:r>
                      <a:endParaRPr sz="1600">
                        <a:latin typeface="Arial"/>
                        <a:cs typeface="Arial"/>
                      </a:endParaRPr>
                    </a:p>
                  </a:txBody>
                  <a:tcPr marL="0" marR="0" marT="1454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ct val="100000"/>
                        </a:lnSpc>
                        <a:spcBef>
                          <a:spcPts val="1180"/>
                        </a:spcBef>
                      </a:pPr>
                      <a:r>
                        <a:rPr sz="1600" spc="-5" dirty="0">
                          <a:latin typeface="Arial"/>
                          <a:cs typeface="Arial"/>
                        </a:rPr>
                        <a:t>1.10</a:t>
                      </a:r>
                      <a:endParaRPr sz="1600">
                        <a:latin typeface="Arial"/>
                        <a:cs typeface="Arial"/>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45"/>
                        </a:spcBef>
                      </a:pPr>
                      <a:r>
                        <a:rPr sz="1600" spc="-5" dirty="0">
                          <a:latin typeface="Arial"/>
                          <a:cs typeface="Arial"/>
                        </a:rPr>
                        <a:t>1.00</a:t>
                      </a:r>
                      <a:endParaRPr sz="1600">
                        <a:latin typeface="Arial"/>
                        <a:cs typeface="Arial"/>
                      </a:endParaRPr>
                    </a:p>
                  </a:txBody>
                  <a:tcPr marL="0" marR="0" marT="1454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0200">
                        <a:lnSpc>
                          <a:spcPct val="100000"/>
                        </a:lnSpc>
                        <a:spcBef>
                          <a:spcPts val="1145"/>
                        </a:spcBef>
                      </a:pPr>
                      <a:r>
                        <a:rPr sz="1600" spc="-5" dirty="0">
                          <a:latin typeface="Arial"/>
                          <a:cs typeface="Arial"/>
                        </a:rPr>
                        <a:t>0.91</a:t>
                      </a:r>
                      <a:endParaRPr sz="1600">
                        <a:latin typeface="Arial"/>
                        <a:cs typeface="Arial"/>
                      </a:endParaRPr>
                    </a:p>
                  </a:txBody>
                  <a:tcPr marL="0" marR="0" marT="1454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335" algn="ctr">
                        <a:lnSpc>
                          <a:spcPct val="100000"/>
                        </a:lnSpc>
                        <a:spcBef>
                          <a:spcPts val="1145"/>
                        </a:spcBef>
                      </a:pPr>
                      <a:r>
                        <a:rPr sz="1600" spc="-5" dirty="0">
                          <a:latin typeface="Arial"/>
                          <a:cs typeface="Arial"/>
                        </a:rPr>
                        <a:t>0.82</a:t>
                      </a:r>
                      <a:endParaRPr sz="1600">
                        <a:latin typeface="Arial"/>
                        <a:cs typeface="Arial"/>
                      </a:endParaRPr>
                    </a:p>
                  </a:txBody>
                  <a:tcPr marL="0" marR="0" marT="1454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59740">
                        <a:lnSpc>
                          <a:spcPct val="100000"/>
                        </a:lnSpc>
                        <a:spcBef>
                          <a:spcPts val="975"/>
                        </a:spcBef>
                      </a:pPr>
                      <a:r>
                        <a:rPr sz="1400" dirty="0">
                          <a:latin typeface="Arial"/>
                          <a:cs typeface="Arial"/>
                        </a:rPr>
                        <a:t>--</a:t>
                      </a:r>
                      <a:endParaRPr sz="1400">
                        <a:latin typeface="Arial"/>
                        <a:cs typeface="Arial"/>
                      </a:endParaRPr>
                    </a:p>
                  </a:txBody>
                  <a:tcPr marL="0" marR="0" marT="12382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20218">
                <a:tc>
                  <a:txBody>
                    <a:bodyPr/>
                    <a:lstStyle/>
                    <a:p>
                      <a:pPr marL="90805">
                        <a:lnSpc>
                          <a:spcPct val="100000"/>
                        </a:lnSpc>
                        <a:spcBef>
                          <a:spcPts val="320"/>
                        </a:spcBef>
                      </a:pPr>
                      <a:r>
                        <a:rPr sz="1600" spc="-5" dirty="0">
                          <a:latin typeface="Arial"/>
                          <a:cs typeface="Arial"/>
                        </a:rPr>
                        <a:t>TOOL</a:t>
                      </a:r>
                      <a:endParaRPr sz="1600">
                        <a:latin typeface="Arial"/>
                        <a:cs typeface="Arial"/>
                      </a:endParaRPr>
                    </a:p>
                  </a:txBody>
                  <a:tcPr marL="0" marR="0" marT="4064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705"/>
                        </a:lnSpc>
                        <a:spcBef>
                          <a:spcPts val="1025"/>
                        </a:spcBef>
                      </a:pPr>
                      <a:r>
                        <a:rPr sz="1600" spc="-5" dirty="0">
                          <a:latin typeface="Arial"/>
                          <a:cs typeface="Arial"/>
                        </a:rPr>
                        <a:t>1.24</a:t>
                      </a:r>
                      <a:endParaRPr sz="1600">
                        <a:latin typeface="Arial"/>
                        <a:cs typeface="Arial"/>
                      </a:endParaRPr>
                    </a:p>
                  </a:txBody>
                  <a:tcPr marL="0" marR="0" marT="130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3375">
                        <a:lnSpc>
                          <a:spcPts val="1645"/>
                        </a:lnSpc>
                        <a:spcBef>
                          <a:spcPts val="1085"/>
                        </a:spcBef>
                      </a:pPr>
                      <a:r>
                        <a:rPr sz="1600" spc="-5" dirty="0">
                          <a:latin typeface="Arial"/>
                          <a:cs typeface="Arial"/>
                        </a:rPr>
                        <a:t>1.10</a:t>
                      </a:r>
                      <a:endParaRPr sz="1600">
                        <a:latin typeface="Arial"/>
                        <a:cs typeface="Arial"/>
                      </a:endParaRPr>
                    </a:p>
                  </a:txBody>
                  <a:tcPr marL="0" marR="0" marT="1377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610"/>
                        </a:lnSpc>
                        <a:spcBef>
                          <a:spcPts val="1120"/>
                        </a:spcBef>
                      </a:pPr>
                      <a:r>
                        <a:rPr sz="1600" spc="-5" dirty="0">
                          <a:latin typeface="Arial"/>
                          <a:cs typeface="Arial"/>
                        </a:rPr>
                        <a:t>1.00</a:t>
                      </a:r>
                      <a:endParaRPr sz="1600">
                        <a:latin typeface="Arial"/>
                        <a:cs typeface="Arial"/>
                      </a:endParaRPr>
                    </a:p>
                  </a:txBody>
                  <a:tcPr marL="0" marR="0" marT="142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0200">
                        <a:lnSpc>
                          <a:spcPts val="1610"/>
                        </a:lnSpc>
                        <a:spcBef>
                          <a:spcPts val="1120"/>
                        </a:spcBef>
                      </a:pPr>
                      <a:r>
                        <a:rPr sz="1600" spc="-5" dirty="0">
                          <a:latin typeface="Arial"/>
                          <a:cs typeface="Arial"/>
                        </a:rPr>
                        <a:t>0.91</a:t>
                      </a:r>
                      <a:endParaRPr sz="1600">
                        <a:latin typeface="Arial"/>
                        <a:cs typeface="Arial"/>
                      </a:endParaRPr>
                    </a:p>
                  </a:txBody>
                  <a:tcPr marL="0" marR="0" marT="142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335" algn="ctr">
                        <a:lnSpc>
                          <a:spcPts val="1739"/>
                        </a:lnSpc>
                        <a:spcBef>
                          <a:spcPts val="990"/>
                        </a:spcBef>
                      </a:pPr>
                      <a:r>
                        <a:rPr sz="1600" spc="-5" dirty="0">
                          <a:latin typeface="Arial"/>
                          <a:cs typeface="Arial"/>
                        </a:rPr>
                        <a:t>0.83</a:t>
                      </a:r>
                      <a:endParaRPr sz="1600">
                        <a:latin typeface="Arial"/>
                        <a:cs typeface="Arial"/>
                      </a:endParaRPr>
                    </a:p>
                  </a:txBody>
                  <a:tcPr marL="0" marR="0" marT="1257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59740">
                        <a:lnSpc>
                          <a:spcPct val="100000"/>
                        </a:lnSpc>
                        <a:spcBef>
                          <a:spcPts val="925"/>
                        </a:spcBef>
                      </a:pPr>
                      <a:r>
                        <a:rPr sz="1400" dirty="0">
                          <a:latin typeface="Arial"/>
                          <a:cs typeface="Arial"/>
                        </a:rPr>
                        <a:t>--</a:t>
                      </a:r>
                      <a:endParaRPr sz="1400">
                        <a:latin typeface="Arial"/>
                        <a:cs typeface="Arial"/>
                      </a:endParaRPr>
                    </a:p>
                  </a:txBody>
                  <a:tcPr marL="0" marR="0" marT="11747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97775">
                <a:tc>
                  <a:txBody>
                    <a:bodyPr/>
                    <a:lstStyle/>
                    <a:p>
                      <a:pPr marL="90805">
                        <a:lnSpc>
                          <a:spcPct val="100000"/>
                        </a:lnSpc>
                        <a:spcBef>
                          <a:spcPts val="330"/>
                        </a:spcBef>
                      </a:pPr>
                      <a:r>
                        <a:rPr sz="1600" spc="-5" dirty="0">
                          <a:latin typeface="Arial"/>
                          <a:cs typeface="Arial"/>
                        </a:rPr>
                        <a:t>SCED</a:t>
                      </a:r>
                      <a:endParaRPr sz="1600">
                        <a:latin typeface="Arial"/>
                        <a:cs typeface="Arial"/>
                      </a:endParaRPr>
                    </a:p>
                  </a:txBody>
                  <a:tcPr marL="0" marR="0" marT="4191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ts val="1870"/>
                        </a:lnSpc>
                        <a:spcBef>
                          <a:spcPts val="1400"/>
                        </a:spcBef>
                      </a:pPr>
                      <a:r>
                        <a:rPr sz="1600" spc="-5" dirty="0">
                          <a:latin typeface="Arial"/>
                          <a:cs typeface="Arial"/>
                        </a:rPr>
                        <a:t>1.23</a:t>
                      </a:r>
                      <a:endParaRPr sz="1600">
                        <a:latin typeface="Arial"/>
                        <a:cs typeface="Arial"/>
                      </a:endParaRPr>
                    </a:p>
                  </a:txBody>
                  <a:tcPr marL="0" marR="0" marT="17780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350">
                        <a:latin typeface="Times New Roman"/>
                        <a:cs typeface="Times New Roman"/>
                      </a:endParaRPr>
                    </a:p>
                    <a:p>
                      <a:pPr marL="333375">
                        <a:lnSpc>
                          <a:spcPts val="1714"/>
                        </a:lnSpc>
                      </a:pPr>
                      <a:r>
                        <a:rPr sz="1600" spc="-5" dirty="0">
                          <a:latin typeface="Arial"/>
                          <a:cs typeface="Arial"/>
                        </a:rPr>
                        <a:t>1.08</a:t>
                      </a:r>
                      <a:endParaRPr sz="16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15"/>
                        </a:spcBef>
                      </a:pPr>
                      <a:endParaRPr sz="1350">
                        <a:latin typeface="Times New Roman"/>
                        <a:cs typeface="Times New Roman"/>
                      </a:endParaRPr>
                    </a:p>
                    <a:p>
                      <a:pPr algn="ctr">
                        <a:lnSpc>
                          <a:spcPts val="1705"/>
                        </a:lnSpc>
                      </a:pPr>
                      <a:r>
                        <a:rPr sz="1600" spc="-5" dirty="0">
                          <a:latin typeface="Arial"/>
                          <a:cs typeface="Arial"/>
                        </a:rPr>
                        <a:t>1.00</a:t>
                      </a:r>
                      <a:endParaRPr sz="1600">
                        <a:latin typeface="Arial"/>
                        <a:cs typeface="Arial"/>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45"/>
                        </a:spcBef>
                      </a:pPr>
                      <a:endParaRPr sz="1300">
                        <a:latin typeface="Times New Roman"/>
                        <a:cs typeface="Times New Roman"/>
                      </a:endParaRPr>
                    </a:p>
                    <a:p>
                      <a:pPr marL="330200">
                        <a:lnSpc>
                          <a:spcPts val="1730"/>
                        </a:lnSpc>
                        <a:spcBef>
                          <a:spcPts val="5"/>
                        </a:spcBef>
                      </a:pPr>
                      <a:r>
                        <a:rPr sz="1600" spc="-5" dirty="0">
                          <a:latin typeface="Arial"/>
                          <a:cs typeface="Arial"/>
                        </a:rPr>
                        <a:t>1.04</a:t>
                      </a:r>
                      <a:endParaRPr sz="1600">
                        <a:latin typeface="Arial"/>
                        <a:cs typeface="Arial"/>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25"/>
                        </a:spcBef>
                      </a:pPr>
                      <a:endParaRPr sz="1300">
                        <a:latin typeface="Times New Roman"/>
                        <a:cs typeface="Times New Roman"/>
                      </a:endParaRPr>
                    </a:p>
                    <a:p>
                      <a:pPr marL="13335" algn="ctr">
                        <a:lnSpc>
                          <a:spcPts val="1750"/>
                        </a:lnSpc>
                      </a:pPr>
                      <a:r>
                        <a:rPr sz="1600" spc="-5" dirty="0">
                          <a:latin typeface="Arial"/>
                          <a:cs typeface="Arial"/>
                        </a:rPr>
                        <a:t>1.10</a:t>
                      </a:r>
                      <a:endParaRPr sz="1600">
                        <a:latin typeface="Arial"/>
                        <a:cs typeface="Arial"/>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spcBef>
                          <a:spcPts val="25"/>
                        </a:spcBef>
                      </a:pPr>
                      <a:endParaRPr sz="1200" dirty="0">
                        <a:latin typeface="Times New Roman"/>
                        <a:cs typeface="Times New Roman"/>
                      </a:endParaRPr>
                    </a:p>
                    <a:p>
                      <a:pPr marL="459740">
                        <a:lnSpc>
                          <a:spcPct val="100000"/>
                        </a:lnSpc>
                      </a:pPr>
                      <a:r>
                        <a:rPr sz="1400" dirty="0">
                          <a:latin typeface="Arial"/>
                          <a:cs typeface="Arial"/>
                        </a:rPr>
                        <a:t>--</a:t>
                      </a:r>
                    </a:p>
                  </a:txBody>
                  <a:tcPr marL="0" marR="0" marT="317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1"/>
                  </a:ext>
                </a:extLst>
              </a:tr>
            </a:tbl>
          </a:graphicData>
        </a:graphic>
      </p:graphicFrame>
      <p:pic>
        <p:nvPicPr>
          <p:cNvPr id="2" name="Picture 1" descr="A black and red logo&#10;&#10;Description automatically generated">
            <a:extLst>
              <a:ext uri="{FF2B5EF4-FFF2-40B4-BE49-F238E27FC236}">
                <a16:creationId xmlns:a16="http://schemas.microsoft.com/office/drawing/2014/main" id="{A2FA8923-19B7-223D-2B8B-F531137BF3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8192882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3757BA-BACF-4D8C-A240-1EA5D7CA4DCD}" type="datetime1">
              <a:rPr lang="en-IN" smtClean="0"/>
              <a:t>07-04-2025</a:t>
            </a:fld>
            <a:endParaRPr lang="en-US" dirty="0"/>
          </a:p>
        </p:txBody>
      </p:sp>
      <p:sp>
        <p:nvSpPr>
          <p:cNvPr id="5" name="Footer Placeholder 4"/>
          <p:cNvSpPr>
            <a:spLocks noGrp="1"/>
          </p:cNvSpPr>
          <p:nvPr>
            <p:ph type="ftr" sz="quarter" idx="11"/>
          </p:nvPr>
        </p:nvSpPr>
        <p:spPr>
          <a:xfrm>
            <a:off x="1968065" y="6356350"/>
            <a:ext cx="497205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Intermediate COCOMO equations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graphicFrame>
        <p:nvGraphicFramePr>
          <p:cNvPr id="10" name="object 2"/>
          <p:cNvGraphicFramePr>
            <a:graphicFrameLocks noGrp="1"/>
          </p:cNvGraphicFramePr>
          <p:nvPr>
            <p:extLst>
              <p:ext uri="{D42A27DB-BD31-4B8C-83A1-F6EECF244321}">
                <p14:modId xmlns:p14="http://schemas.microsoft.com/office/powerpoint/2010/main" val="3579855733"/>
              </p:ext>
            </p:extLst>
          </p:nvPr>
        </p:nvGraphicFramePr>
        <p:xfrm>
          <a:off x="914400" y="2764425"/>
          <a:ext cx="7467600" cy="2564888"/>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653795">
                <a:tc>
                  <a:txBody>
                    <a:bodyPr/>
                    <a:lstStyle/>
                    <a:p>
                      <a:pPr algn="ctr">
                        <a:lnSpc>
                          <a:spcPct val="100000"/>
                        </a:lnSpc>
                        <a:spcBef>
                          <a:spcPts val="1180"/>
                        </a:spcBef>
                      </a:pPr>
                      <a:r>
                        <a:rPr sz="2200" b="1" spc="-5" dirty="0">
                          <a:latin typeface="+mn-lt"/>
                          <a:cs typeface="Arial"/>
                        </a:rPr>
                        <a:t>Project</a:t>
                      </a:r>
                      <a:endParaRPr sz="2200" dirty="0">
                        <a:latin typeface="+mn-lt"/>
                        <a:cs typeface="Arial"/>
                      </a:endParaRPr>
                    </a:p>
                  </a:txBody>
                  <a:tcPr marL="0" marR="0" marT="14986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98CC00"/>
                    </a:solidFill>
                  </a:tcPr>
                </a:tc>
                <a:tc>
                  <a:txBody>
                    <a:bodyPr/>
                    <a:lstStyle/>
                    <a:p>
                      <a:pPr algn="ctr">
                        <a:lnSpc>
                          <a:spcPct val="100000"/>
                        </a:lnSpc>
                        <a:spcBef>
                          <a:spcPts val="1180"/>
                        </a:spcBef>
                      </a:pPr>
                      <a:r>
                        <a:rPr sz="2200" b="1" spc="-5" dirty="0">
                          <a:latin typeface="Arial"/>
                          <a:cs typeface="Arial"/>
                        </a:rPr>
                        <a:t>a</a:t>
                      </a:r>
                      <a:r>
                        <a:rPr sz="2250" b="1" i="1" spc="-7" baseline="-22222" dirty="0">
                          <a:latin typeface="Arial"/>
                          <a:cs typeface="Arial"/>
                        </a:rPr>
                        <a:t>i</a:t>
                      </a:r>
                      <a:endParaRPr sz="2250" baseline="-22222" dirty="0">
                        <a:latin typeface="Arial"/>
                        <a:cs typeface="Arial"/>
                      </a:endParaRPr>
                    </a:p>
                  </a:txBody>
                  <a:tcPr marL="0" marR="0" marT="14986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98CC00"/>
                    </a:solidFill>
                  </a:tcPr>
                </a:tc>
                <a:tc>
                  <a:txBody>
                    <a:bodyPr/>
                    <a:lstStyle/>
                    <a:p>
                      <a:pPr algn="ctr">
                        <a:lnSpc>
                          <a:spcPct val="100000"/>
                        </a:lnSpc>
                        <a:spcBef>
                          <a:spcPts val="1180"/>
                        </a:spcBef>
                      </a:pPr>
                      <a:r>
                        <a:rPr sz="2200" b="1" spc="-5" dirty="0">
                          <a:latin typeface="Arial"/>
                          <a:cs typeface="Arial"/>
                        </a:rPr>
                        <a:t>b</a:t>
                      </a:r>
                      <a:r>
                        <a:rPr sz="2250" b="1" i="1" spc="-7" baseline="-22222" dirty="0">
                          <a:latin typeface="Arial"/>
                          <a:cs typeface="Arial"/>
                        </a:rPr>
                        <a:t>i</a:t>
                      </a:r>
                      <a:endParaRPr sz="2250" baseline="-22222">
                        <a:latin typeface="Arial"/>
                        <a:cs typeface="Arial"/>
                      </a:endParaRPr>
                    </a:p>
                  </a:txBody>
                  <a:tcPr marL="0" marR="0" marT="14986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98CC00"/>
                    </a:solidFill>
                  </a:tcPr>
                </a:tc>
                <a:tc>
                  <a:txBody>
                    <a:bodyPr/>
                    <a:lstStyle/>
                    <a:p>
                      <a:pPr algn="ctr">
                        <a:lnSpc>
                          <a:spcPct val="100000"/>
                        </a:lnSpc>
                        <a:spcBef>
                          <a:spcPts val="1180"/>
                        </a:spcBef>
                      </a:pPr>
                      <a:r>
                        <a:rPr sz="2200" b="1" spc="-5" dirty="0">
                          <a:latin typeface="Arial"/>
                          <a:cs typeface="Arial"/>
                        </a:rPr>
                        <a:t>c</a:t>
                      </a:r>
                      <a:r>
                        <a:rPr sz="2250" b="1" i="1" spc="-7" baseline="-22222" dirty="0">
                          <a:latin typeface="Arial"/>
                          <a:cs typeface="Arial"/>
                        </a:rPr>
                        <a:t>i</a:t>
                      </a:r>
                      <a:endParaRPr sz="2250" baseline="-22222">
                        <a:latin typeface="Arial"/>
                        <a:cs typeface="Arial"/>
                      </a:endParaRPr>
                    </a:p>
                  </a:txBody>
                  <a:tcPr marL="0" marR="0" marT="14986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98CC00"/>
                    </a:solidFill>
                  </a:tcPr>
                </a:tc>
                <a:tc>
                  <a:txBody>
                    <a:bodyPr/>
                    <a:lstStyle/>
                    <a:p>
                      <a:pPr algn="ctr">
                        <a:lnSpc>
                          <a:spcPct val="100000"/>
                        </a:lnSpc>
                        <a:spcBef>
                          <a:spcPts val="1180"/>
                        </a:spcBef>
                      </a:pPr>
                      <a:r>
                        <a:rPr sz="2200" b="1" spc="-5" dirty="0">
                          <a:latin typeface="Arial"/>
                          <a:cs typeface="Arial"/>
                        </a:rPr>
                        <a:t>d</a:t>
                      </a:r>
                      <a:r>
                        <a:rPr sz="2250" b="1" i="1" spc="-7" baseline="-22222" dirty="0">
                          <a:latin typeface="Arial"/>
                          <a:cs typeface="Arial"/>
                        </a:rPr>
                        <a:t>i</a:t>
                      </a:r>
                      <a:endParaRPr sz="2250" baseline="-22222">
                        <a:latin typeface="Arial"/>
                        <a:cs typeface="Arial"/>
                      </a:endParaRPr>
                    </a:p>
                  </a:txBody>
                  <a:tcPr marL="0" marR="0" marT="14986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98CC00"/>
                    </a:solidFill>
                  </a:tcPr>
                </a:tc>
                <a:extLst>
                  <a:ext uri="{0D108BD9-81ED-4DB2-BD59-A6C34878D82A}">
                    <a16:rowId xmlns:a16="http://schemas.microsoft.com/office/drawing/2014/main" val="10000"/>
                  </a:ext>
                </a:extLst>
              </a:tr>
              <a:tr h="637031">
                <a:tc>
                  <a:txBody>
                    <a:bodyPr/>
                    <a:lstStyle/>
                    <a:p>
                      <a:pPr algn="ctr">
                        <a:lnSpc>
                          <a:spcPct val="100000"/>
                        </a:lnSpc>
                        <a:spcBef>
                          <a:spcPts val="1120"/>
                        </a:spcBef>
                      </a:pPr>
                      <a:r>
                        <a:rPr sz="2200" spc="-5" dirty="0">
                          <a:latin typeface="+mn-lt"/>
                          <a:cs typeface="Arial"/>
                        </a:rPr>
                        <a:t>Organic</a:t>
                      </a:r>
                      <a:endParaRPr sz="2200" dirty="0">
                        <a:latin typeface="+mn-lt"/>
                        <a:cs typeface="Arial"/>
                      </a:endParaRPr>
                    </a:p>
                  </a:txBody>
                  <a:tcPr marL="0" marR="0" marT="14224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2200" spc="-5" dirty="0">
                          <a:latin typeface="Arial"/>
                          <a:cs typeface="Arial"/>
                        </a:rPr>
                        <a:t>3.2</a:t>
                      </a:r>
                      <a:endParaRPr sz="2200" dirty="0">
                        <a:latin typeface="Arial"/>
                        <a:cs typeface="Arial"/>
                      </a:endParaRPr>
                    </a:p>
                  </a:txBody>
                  <a:tcPr marL="0" marR="0" marT="142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2200" spc="-5" dirty="0">
                          <a:latin typeface="Arial"/>
                          <a:cs typeface="Arial"/>
                        </a:rPr>
                        <a:t>1.05</a:t>
                      </a:r>
                      <a:endParaRPr sz="2200">
                        <a:latin typeface="Arial"/>
                        <a:cs typeface="Arial"/>
                      </a:endParaRPr>
                    </a:p>
                  </a:txBody>
                  <a:tcPr marL="0" marR="0" marT="142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2200" spc="-5" dirty="0">
                          <a:latin typeface="Arial"/>
                          <a:cs typeface="Arial"/>
                        </a:rPr>
                        <a:t>2.5</a:t>
                      </a:r>
                      <a:endParaRPr sz="2200">
                        <a:latin typeface="Arial"/>
                        <a:cs typeface="Arial"/>
                      </a:endParaRPr>
                    </a:p>
                  </a:txBody>
                  <a:tcPr marL="0" marR="0" marT="142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2200" spc="-5" dirty="0">
                          <a:latin typeface="Arial"/>
                          <a:cs typeface="Arial"/>
                        </a:rPr>
                        <a:t>0.38</a:t>
                      </a:r>
                      <a:endParaRPr sz="2200">
                        <a:latin typeface="Arial"/>
                        <a:cs typeface="Arial"/>
                      </a:endParaRPr>
                    </a:p>
                  </a:txBody>
                  <a:tcPr marL="0" marR="0" marT="14224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638555">
                <a:tc>
                  <a:txBody>
                    <a:bodyPr/>
                    <a:lstStyle/>
                    <a:p>
                      <a:pPr algn="ctr">
                        <a:lnSpc>
                          <a:spcPct val="100000"/>
                        </a:lnSpc>
                        <a:spcBef>
                          <a:spcPts val="1120"/>
                        </a:spcBef>
                      </a:pPr>
                      <a:r>
                        <a:rPr sz="2200" spc="-5" dirty="0">
                          <a:latin typeface="+mn-lt"/>
                          <a:cs typeface="Arial"/>
                        </a:rPr>
                        <a:t>Semidetached</a:t>
                      </a:r>
                      <a:endParaRPr sz="2200" dirty="0">
                        <a:latin typeface="+mn-lt"/>
                        <a:cs typeface="Arial"/>
                      </a:endParaRPr>
                    </a:p>
                  </a:txBody>
                  <a:tcPr marL="0" marR="0" marT="14224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2200" spc="-5" dirty="0">
                          <a:latin typeface="Arial"/>
                          <a:cs typeface="Arial"/>
                        </a:rPr>
                        <a:t>3.0</a:t>
                      </a:r>
                      <a:endParaRPr sz="2200">
                        <a:latin typeface="Arial"/>
                        <a:cs typeface="Arial"/>
                      </a:endParaRPr>
                    </a:p>
                  </a:txBody>
                  <a:tcPr marL="0" marR="0" marT="142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2200" spc="-5" dirty="0">
                          <a:latin typeface="Arial"/>
                          <a:cs typeface="Arial"/>
                        </a:rPr>
                        <a:t>1.12</a:t>
                      </a:r>
                      <a:endParaRPr sz="2200">
                        <a:latin typeface="Arial"/>
                        <a:cs typeface="Arial"/>
                      </a:endParaRPr>
                    </a:p>
                  </a:txBody>
                  <a:tcPr marL="0" marR="0" marT="142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2200" spc="-5" dirty="0">
                          <a:latin typeface="Arial"/>
                          <a:cs typeface="Arial"/>
                        </a:rPr>
                        <a:t>2.5</a:t>
                      </a:r>
                      <a:endParaRPr sz="2200">
                        <a:latin typeface="Arial"/>
                        <a:cs typeface="Arial"/>
                      </a:endParaRPr>
                    </a:p>
                  </a:txBody>
                  <a:tcPr marL="0" marR="0" marT="1422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20"/>
                        </a:spcBef>
                      </a:pPr>
                      <a:r>
                        <a:rPr sz="2200" spc="-5" dirty="0">
                          <a:latin typeface="Arial"/>
                          <a:cs typeface="Arial"/>
                        </a:rPr>
                        <a:t>0.35</a:t>
                      </a:r>
                      <a:endParaRPr sz="2200">
                        <a:latin typeface="Arial"/>
                        <a:cs typeface="Arial"/>
                      </a:endParaRPr>
                    </a:p>
                  </a:txBody>
                  <a:tcPr marL="0" marR="0" marT="14224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635507">
                <a:tc>
                  <a:txBody>
                    <a:bodyPr/>
                    <a:lstStyle/>
                    <a:p>
                      <a:pPr algn="ctr">
                        <a:lnSpc>
                          <a:spcPct val="100000"/>
                        </a:lnSpc>
                        <a:spcBef>
                          <a:spcPts val="1110"/>
                        </a:spcBef>
                      </a:pPr>
                      <a:r>
                        <a:rPr sz="2200" spc="-5" dirty="0">
                          <a:latin typeface="+mn-lt"/>
                          <a:cs typeface="Arial"/>
                        </a:rPr>
                        <a:t>Embedded</a:t>
                      </a:r>
                      <a:endParaRPr sz="2200" dirty="0">
                        <a:latin typeface="+mn-lt"/>
                        <a:cs typeface="Arial"/>
                      </a:endParaRPr>
                    </a:p>
                  </a:txBody>
                  <a:tcPr marL="0" marR="0" marT="14097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1110"/>
                        </a:spcBef>
                      </a:pPr>
                      <a:r>
                        <a:rPr sz="2200" spc="-5" dirty="0">
                          <a:latin typeface="Arial"/>
                          <a:cs typeface="Arial"/>
                        </a:rPr>
                        <a:t>2.8</a:t>
                      </a:r>
                      <a:endParaRPr sz="2200">
                        <a:latin typeface="Arial"/>
                        <a:cs typeface="Arial"/>
                      </a:endParaRPr>
                    </a:p>
                  </a:txBody>
                  <a:tcPr marL="0" marR="0" marT="14097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1110"/>
                        </a:spcBef>
                      </a:pPr>
                      <a:r>
                        <a:rPr sz="2200" spc="-5" dirty="0">
                          <a:latin typeface="Arial"/>
                          <a:cs typeface="Arial"/>
                        </a:rPr>
                        <a:t>1.20</a:t>
                      </a:r>
                      <a:endParaRPr sz="2200">
                        <a:latin typeface="Arial"/>
                        <a:cs typeface="Arial"/>
                      </a:endParaRPr>
                    </a:p>
                  </a:txBody>
                  <a:tcPr marL="0" marR="0" marT="14097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1110"/>
                        </a:spcBef>
                      </a:pPr>
                      <a:r>
                        <a:rPr sz="2200" spc="-5" dirty="0">
                          <a:latin typeface="Arial"/>
                          <a:cs typeface="Arial"/>
                        </a:rPr>
                        <a:t>2.5</a:t>
                      </a:r>
                      <a:endParaRPr sz="2200">
                        <a:latin typeface="Arial"/>
                        <a:cs typeface="Arial"/>
                      </a:endParaRPr>
                    </a:p>
                  </a:txBody>
                  <a:tcPr marL="0" marR="0" marT="14097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1110"/>
                        </a:spcBef>
                      </a:pPr>
                      <a:r>
                        <a:rPr sz="2200" spc="-5" dirty="0">
                          <a:latin typeface="Arial"/>
                          <a:cs typeface="Arial"/>
                        </a:rPr>
                        <a:t>0.32</a:t>
                      </a:r>
                      <a:endParaRPr sz="2200" dirty="0">
                        <a:latin typeface="Arial"/>
                        <a:cs typeface="Arial"/>
                      </a:endParaRPr>
                    </a:p>
                  </a:txBody>
                  <a:tcPr marL="0" marR="0" marT="14097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12" name="object 5"/>
          <p:cNvSpPr txBox="1"/>
          <p:nvPr/>
        </p:nvSpPr>
        <p:spPr>
          <a:xfrm>
            <a:off x="1299579" y="1295400"/>
            <a:ext cx="5473700" cy="740587"/>
          </a:xfrm>
          <a:prstGeom prst="rect">
            <a:avLst/>
          </a:prstGeom>
        </p:spPr>
        <p:txBody>
          <a:bodyPr vert="horz" wrap="square" lIns="0" tIns="200025" rIns="0" bIns="0" rtlCol="0">
            <a:spAutoFit/>
          </a:bodyPr>
          <a:lstStyle/>
          <a:p>
            <a:pPr marL="1858645">
              <a:lnSpc>
                <a:spcPts val="2900"/>
              </a:lnSpc>
              <a:spcBef>
                <a:spcPts val="1889"/>
              </a:spcBef>
            </a:pPr>
            <a:r>
              <a:rPr sz="3100" i="1" spc="-5" dirty="0">
                <a:latin typeface="Times New Roman"/>
                <a:cs typeface="Times New Roman"/>
              </a:rPr>
              <a:t>E</a:t>
            </a:r>
            <a:r>
              <a:rPr sz="3100" i="1" spc="95" dirty="0">
                <a:latin typeface="Times New Roman"/>
                <a:cs typeface="Times New Roman"/>
              </a:rPr>
              <a:t> </a:t>
            </a:r>
            <a:r>
              <a:rPr sz="3100" spc="-5" dirty="0">
                <a:latin typeface="Symbol"/>
                <a:cs typeface="Symbol"/>
              </a:rPr>
              <a:t></a:t>
            </a:r>
            <a:r>
              <a:rPr sz="3100" spc="-50" dirty="0">
                <a:latin typeface="Times New Roman"/>
                <a:cs typeface="Times New Roman"/>
              </a:rPr>
              <a:t> </a:t>
            </a:r>
            <a:r>
              <a:rPr sz="3100" i="1" spc="-5" dirty="0">
                <a:latin typeface="Times New Roman"/>
                <a:cs typeface="Times New Roman"/>
              </a:rPr>
              <a:t>a</a:t>
            </a:r>
            <a:r>
              <a:rPr sz="3100" i="1" spc="125" dirty="0">
                <a:latin typeface="Times New Roman"/>
                <a:cs typeface="Times New Roman"/>
              </a:rPr>
              <a:t> </a:t>
            </a:r>
            <a:r>
              <a:rPr sz="3100" spc="175" dirty="0">
                <a:latin typeface="Times New Roman"/>
                <a:cs typeface="Times New Roman"/>
              </a:rPr>
              <a:t>(</a:t>
            </a:r>
            <a:r>
              <a:rPr sz="3100" i="1" spc="-10" dirty="0">
                <a:latin typeface="Times New Roman"/>
                <a:cs typeface="Times New Roman"/>
              </a:rPr>
              <a:t>K</a:t>
            </a:r>
            <a:r>
              <a:rPr sz="3100" i="1" spc="-15" dirty="0">
                <a:latin typeface="Times New Roman"/>
                <a:cs typeface="Times New Roman"/>
              </a:rPr>
              <a:t>LO</a:t>
            </a:r>
            <a:r>
              <a:rPr sz="3100" i="1" spc="240" dirty="0">
                <a:latin typeface="Times New Roman"/>
                <a:cs typeface="Times New Roman"/>
              </a:rPr>
              <a:t>C</a:t>
            </a:r>
            <a:r>
              <a:rPr sz="3100" spc="90" dirty="0">
                <a:latin typeface="Times New Roman"/>
                <a:cs typeface="Times New Roman"/>
              </a:rPr>
              <a:t>)</a:t>
            </a:r>
            <a:r>
              <a:rPr sz="2700" i="1" spc="-112" baseline="44753" dirty="0">
                <a:latin typeface="Times New Roman"/>
                <a:cs typeface="Times New Roman"/>
              </a:rPr>
              <a:t>b</a:t>
            </a:r>
            <a:r>
              <a:rPr sz="1875" i="1" spc="15" baseline="44444" dirty="0">
                <a:latin typeface="Times New Roman"/>
                <a:cs typeface="Times New Roman"/>
              </a:rPr>
              <a:t>i</a:t>
            </a:r>
            <a:r>
              <a:rPr sz="1875" i="1" baseline="44444" dirty="0">
                <a:latin typeface="Times New Roman"/>
                <a:cs typeface="Times New Roman"/>
              </a:rPr>
              <a:t>  </a:t>
            </a:r>
            <a:r>
              <a:rPr sz="1875" i="1" spc="-60" baseline="44444" dirty="0">
                <a:latin typeface="Times New Roman"/>
                <a:cs typeface="Times New Roman"/>
              </a:rPr>
              <a:t> </a:t>
            </a:r>
            <a:r>
              <a:rPr sz="3100" spc="-5" dirty="0">
                <a:latin typeface="Times New Roman"/>
                <a:cs typeface="Times New Roman"/>
              </a:rPr>
              <a:t>*</a:t>
            </a:r>
            <a:r>
              <a:rPr sz="3100" spc="-330" dirty="0">
                <a:latin typeface="Times New Roman"/>
                <a:cs typeface="Times New Roman"/>
              </a:rPr>
              <a:t> </a:t>
            </a:r>
            <a:r>
              <a:rPr sz="3100" i="1" dirty="0">
                <a:latin typeface="Times New Roman"/>
                <a:cs typeface="Times New Roman"/>
              </a:rPr>
              <a:t>EA</a:t>
            </a:r>
            <a:r>
              <a:rPr sz="3100" i="1" spc="-5" dirty="0">
                <a:latin typeface="Times New Roman"/>
                <a:cs typeface="Times New Roman"/>
              </a:rPr>
              <a:t>F</a:t>
            </a:r>
            <a:endParaRPr sz="3100" dirty="0">
              <a:latin typeface="Times New Roman"/>
              <a:cs typeface="Times New Roman"/>
            </a:endParaRPr>
          </a:p>
          <a:p>
            <a:pPr marL="14604" algn="ctr">
              <a:lnSpc>
                <a:spcPts val="1340"/>
              </a:lnSpc>
            </a:pPr>
            <a:r>
              <a:rPr sz="1800" i="1" dirty="0">
                <a:latin typeface="Times New Roman"/>
                <a:cs typeface="Times New Roman"/>
              </a:rPr>
              <a:t>i</a:t>
            </a:r>
            <a:endParaRPr sz="1800" dirty="0">
              <a:latin typeface="Times New Roman"/>
              <a:cs typeface="Times New Roman"/>
            </a:endParaRPr>
          </a:p>
        </p:txBody>
      </p:sp>
      <p:sp>
        <p:nvSpPr>
          <p:cNvPr id="13" name="object 8"/>
          <p:cNvSpPr txBox="1"/>
          <p:nvPr/>
        </p:nvSpPr>
        <p:spPr>
          <a:xfrm>
            <a:off x="3429000" y="1993820"/>
            <a:ext cx="1787525" cy="497205"/>
          </a:xfrm>
          <a:prstGeom prst="rect">
            <a:avLst/>
          </a:prstGeom>
        </p:spPr>
        <p:txBody>
          <a:bodyPr vert="horz" wrap="square" lIns="0" tIns="11430" rIns="0" bIns="0" rtlCol="0">
            <a:spAutoFit/>
          </a:bodyPr>
          <a:lstStyle/>
          <a:p>
            <a:pPr marL="38100">
              <a:lnSpc>
                <a:spcPct val="100000"/>
              </a:lnSpc>
              <a:spcBef>
                <a:spcPts val="90"/>
              </a:spcBef>
            </a:pPr>
            <a:r>
              <a:rPr sz="3100" i="1" spc="-10" dirty="0">
                <a:latin typeface="Times New Roman"/>
                <a:cs typeface="Times New Roman"/>
              </a:rPr>
              <a:t>D </a:t>
            </a:r>
            <a:r>
              <a:rPr sz="3100" spc="-5" dirty="0">
                <a:latin typeface="Symbol"/>
                <a:cs typeface="Symbol"/>
              </a:rPr>
              <a:t></a:t>
            </a:r>
            <a:r>
              <a:rPr sz="3100" spc="-100" dirty="0">
                <a:latin typeface="Times New Roman"/>
                <a:cs typeface="Times New Roman"/>
              </a:rPr>
              <a:t> </a:t>
            </a:r>
            <a:r>
              <a:rPr sz="3100" i="1" spc="-5" dirty="0">
                <a:latin typeface="Times New Roman"/>
                <a:cs typeface="Times New Roman"/>
              </a:rPr>
              <a:t>c</a:t>
            </a:r>
            <a:r>
              <a:rPr sz="3100" i="1" spc="105" dirty="0">
                <a:latin typeface="Times New Roman"/>
                <a:cs typeface="Times New Roman"/>
              </a:rPr>
              <a:t> </a:t>
            </a:r>
            <a:r>
              <a:rPr sz="3100" spc="175" dirty="0">
                <a:latin typeface="Times New Roman"/>
                <a:cs typeface="Times New Roman"/>
              </a:rPr>
              <a:t>(</a:t>
            </a:r>
            <a:r>
              <a:rPr sz="3100" i="1" spc="180" dirty="0">
                <a:latin typeface="Times New Roman"/>
                <a:cs typeface="Times New Roman"/>
              </a:rPr>
              <a:t>E</a:t>
            </a:r>
            <a:r>
              <a:rPr sz="3100" spc="150" dirty="0">
                <a:latin typeface="Times New Roman"/>
                <a:cs typeface="Times New Roman"/>
              </a:rPr>
              <a:t>)</a:t>
            </a:r>
            <a:r>
              <a:rPr sz="2700" i="1" spc="157" baseline="44753" dirty="0">
                <a:latin typeface="Times New Roman"/>
                <a:cs typeface="Times New Roman"/>
              </a:rPr>
              <a:t>d</a:t>
            </a:r>
            <a:r>
              <a:rPr sz="1875" i="1" spc="15" baseline="44444" dirty="0">
                <a:latin typeface="Times New Roman"/>
                <a:cs typeface="Times New Roman"/>
              </a:rPr>
              <a:t>i</a:t>
            </a:r>
            <a:endParaRPr sz="1875" baseline="44444" dirty="0">
              <a:latin typeface="Times New Roman"/>
              <a:cs typeface="Times New Roman"/>
            </a:endParaRPr>
          </a:p>
        </p:txBody>
      </p:sp>
      <p:pic>
        <p:nvPicPr>
          <p:cNvPr id="2" name="Picture 1" descr="A black and red logo&#10;&#10;Description automatically generated">
            <a:extLst>
              <a:ext uri="{FF2B5EF4-FFF2-40B4-BE49-F238E27FC236}">
                <a16:creationId xmlns:a16="http://schemas.microsoft.com/office/drawing/2014/main" id="{2C77D1FC-3C99-A9B1-086A-A025F439E5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200541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4724400"/>
          </a:xfrm>
        </p:spPr>
        <p:txBody>
          <a:bodyPr>
            <a:normAutofit/>
          </a:bodyPr>
          <a:lstStyle/>
          <a:p>
            <a:pPr algn="just"/>
            <a:r>
              <a:rPr lang="en-IN" sz="2400" dirty="0">
                <a:latin typeface="Times New Roman" panose="02020603050405020304" pitchFamily="18" charset="0"/>
                <a:cs typeface="Times New Roman" panose="02020603050405020304" pitchFamily="18" charset="0"/>
              </a:rPr>
              <a:t>The ability to engage in life-long maintenance and continuing Software development. </a:t>
            </a:r>
          </a:p>
          <a:p>
            <a:pPr algn="just"/>
            <a:r>
              <a:rPr lang="en-IN" sz="2400" dirty="0">
                <a:latin typeface="Times New Roman" panose="02020603050405020304" pitchFamily="18" charset="0"/>
                <a:cs typeface="Times New Roman" panose="02020603050405020304" pitchFamily="18" charset="0"/>
              </a:rPr>
              <a:t>The ability to work in one or more significant application domains.</a:t>
            </a:r>
          </a:p>
          <a:p>
            <a:pPr marL="0" lvl="0" indent="0" algn="just">
              <a:buNone/>
            </a:pPr>
            <a:endParaRPr lang="en-IN" sz="1800" dirty="0"/>
          </a:p>
        </p:txBody>
      </p:sp>
      <p:sp>
        <p:nvSpPr>
          <p:cNvPr id="6" name="Date Placeholder 5"/>
          <p:cNvSpPr>
            <a:spLocks noGrp="1"/>
          </p:cNvSpPr>
          <p:nvPr>
            <p:ph type="dt" sz="half" idx="10"/>
          </p:nvPr>
        </p:nvSpPr>
        <p:spPr>
          <a:xfrm>
            <a:off x="514350" y="6356350"/>
            <a:ext cx="2133600" cy="365125"/>
          </a:xfrm>
        </p:spPr>
        <p:txBody>
          <a:bodyPr/>
          <a:lstStyle/>
          <a:p>
            <a:fld id="{528709ED-D37F-4363-9E9D-09AD8ABF246B}" type="datetime1">
              <a:rPr lang="en-IN" smtClean="0"/>
              <a:t>07-04-2025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Objective(unit 5)</a:t>
            </a:r>
          </a:p>
        </p:txBody>
      </p:sp>
      <p:sp>
        <p:nvSpPr>
          <p:cNvPr id="10" name="Footer Placeholder 9"/>
          <p:cNvSpPr>
            <a:spLocks noGrp="1"/>
          </p:cNvSpPr>
          <p:nvPr>
            <p:ph type="ftr" sz="quarter" idx="11"/>
          </p:nvPr>
        </p:nvSpPr>
        <p:spPr>
          <a:xfrm>
            <a:off x="2514600" y="6356350"/>
            <a:ext cx="50292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Tree>
    <p:extLst>
      <p:ext uri="{BB962C8B-B14F-4D97-AF65-F5344CB8AC3E}">
        <p14:creationId xmlns:p14="http://schemas.microsoft.com/office/powerpoint/2010/main" val="22683589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4D78A-0EA2-4ABD-805D-E35C0D186204}"/>
              </a:ext>
            </a:extLst>
          </p:cNvPr>
          <p:cNvSpPr>
            <a:spLocks noGrp="1"/>
          </p:cNvSpPr>
          <p:nvPr>
            <p:ph idx="1"/>
          </p:nvPr>
        </p:nvSpPr>
        <p:spPr/>
        <p:txBody>
          <a:bodyPr>
            <a:normAutofit fontScale="92500"/>
          </a:bodyPr>
          <a:lstStyle/>
          <a:p>
            <a:r>
              <a:rPr lang="en-IN" dirty="0"/>
              <a:t>The detailed model incorporates all the features of the intermediate version but takes it a step further.</a:t>
            </a:r>
          </a:p>
          <a:p>
            <a:r>
              <a:rPr lang="en-IN" dirty="0"/>
              <a:t>It assesses the impact of each cost driver on every step of the software engineering process.</a:t>
            </a:r>
          </a:p>
          <a:p>
            <a:r>
              <a:rPr lang="en-IN" dirty="0"/>
              <a:t>Effort multipliers are used for each cost driver attribute, allowing for a more precise estimation.</a:t>
            </a:r>
          </a:p>
          <a:p>
            <a:r>
              <a:rPr lang="en-IN" dirty="0"/>
              <a:t>This model requires a detailed understanding of the project and its specific attributes</a:t>
            </a:r>
          </a:p>
          <a:p>
            <a:endParaRPr lang="en-IN" dirty="0"/>
          </a:p>
        </p:txBody>
      </p:sp>
      <p:sp>
        <p:nvSpPr>
          <p:cNvPr id="4" name="Date Placeholder 3">
            <a:extLst>
              <a:ext uri="{FF2B5EF4-FFF2-40B4-BE49-F238E27FC236}">
                <a16:creationId xmlns:a16="http://schemas.microsoft.com/office/drawing/2014/main" id="{ACDF9D22-9A9B-4DCB-A41C-DD80F6C1A65A}"/>
              </a:ext>
            </a:extLst>
          </p:cNvPr>
          <p:cNvSpPr>
            <a:spLocks noGrp="1"/>
          </p:cNvSpPr>
          <p:nvPr>
            <p:ph type="dt" sz="half" idx="10"/>
          </p:nvPr>
        </p:nvSpPr>
        <p:spPr/>
        <p:txBody>
          <a:bodyPr/>
          <a:lstStyle/>
          <a:p>
            <a:fld id="{C769EFE3-9F8C-4D04-8402-5BA17DD0BE16}" type="datetime1">
              <a:rPr lang="en-IN" smtClean="0"/>
              <a:t>07-04-2025</a:t>
            </a:fld>
            <a:endParaRPr lang="en-US" dirty="0"/>
          </a:p>
        </p:txBody>
      </p:sp>
      <p:sp>
        <p:nvSpPr>
          <p:cNvPr id="5" name="Footer Placeholder 4">
            <a:extLst>
              <a:ext uri="{FF2B5EF4-FFF2-40B4-BE49-F238E27FC236}">
                <a16:creationId xmlns:a16="http://schemas.microsoft.com/office/drawing/2014/main" id="{47B91211-AEF3-43CB-B185-CFFE39F28DE9}"/>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DF776D9D-B852-458C-ADA4-68B27AAAB73D}"/>
              </a:ext>
            </a:extLst>
          </p:cNvPr>
          <p:cNvSpPr>
            <a:spLocks noGrp="1"/>
          </p:cNvSpPr>
          <p:nvPr>
            <p:ph type="sldNum" sz="quarter" idx="12"/>
          </p:nvPr>
        </p:nvSpPr>
        <p:spPr/>
        <p:txBody>
          <a:bodyPr/>
          <a:lstStyle/>
          <a:p>
            <a:fld id="{8A87259C-A7BA-4E2F-AD15-1FC8623258DF}" type="slidenum">
              <a:rPr lang="en-US" smtClean="0"/>
              <a:pPr/>
              <a:t>80</a:t>
            </a:fld>
            <a:endParaRPr lang="en-US" dirty="0"/>
          </a:p>
        </p:txBody>
      </p:sp>
      <p:sp>
        <p:nvSpPr>
          <p:cNvPr id="7" name="Title 1">
            <a:extLst>
              <a:ext uri="{FF2B5EF4-FFF2-40B4-BE49-F238E27FC236}">
                <a16:creationId xmlns:a16="http://schemas.microsoft.com/office/drawing/2014/main" id="{455D59CA-E038-403E-AE13-406046B41F74}"/>
              </a:ext>
            </a:extLst>
          </p:cNvPr>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Detailed COCOMO Model</a:t>
            </a:r>
          </a:p>
        </p:txBody>
      </p:sp>
      <p:pic>
        <p:nvPicPr>
          <p:cNvPr id="8" name="Picture 7" descr="Logo.jpg">
            <a:extLst>
              <a:ext uri="{FF2B5EF4-FFF2-40B4-BE49-F238E27FC236}">
                <a16:creationId xmlns:a16="http://schemas.microsoft.com/office/drawing/2014/main" id="{27566E84-84B3-4702-A8FC-B8256C068DE7}"/>
              </a:ext>
            </a:extLst>
          </p:cNvPr>
          <p:cNvPicPr>
            <a:picLocks noChangeAspect="1"/>
          </p:cNvPicPr>
          <p:nvPr/>
        </p:nvPicPr>
        <p:blipFill>
          <a:blip r:embed="rId2"/>
          <a:stretch>
            <a:fillRect/>
          </a:stretch>
        </p:blipFill>
        <p:spPr>
          <a:xfrm>
            <a:off x="0" y="0"/>
            <a:ext cx="1581150" cy="847725"/>
          </a:xfrm>
          <a:prstGeom prst="rect">
            <a:avLst/>
          </a:prstGeom>
        </p:spPr>
      </p:pic>
      <p:pic>
        <p:nvPicPr>
          <p:cNvPr id="2" name="Picture 1" descr="A black and red logo&#10;&#10;Description automatically generated">
            <a:extLst>
              <a:ext uri="{FF2B5EF4-FFF2-40B4-BE49-F238E27FC236}">
                <a16:creationId xmlns:a16="http://schemas.microsoft.com/office/drawing/2014/main" id="{109F85CD-FCCF-96C5-A0B9-A50C61DCD3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0058074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A6C0F2-2D2F-4F1A-B45E-79B42E23CEE7}" type="datetime1">
              <a:rPr lang="en-IN" smtClean="0"/>
              <a:t>07-04-2025</a:t>
            </a:fld>
            <a:endParaRPr lang="en-US" dirty="0"/>
          </a:p>
        </p:txBody>
      </p:sp>
      <p:sp>
        <p:nvSpPr>
          <p:cNvPr id="5" name="Footer Placeholder 4"/>
          <p:cNvSpPr>
            <a:spLocks noGrp="1"/>
          </p:cNvSpPr>
          <p:nvPr>
            <p:ph type="ftr" sz="quarter" idx="11"/>
          </p:nvPr>
        </p:nvSpPr>
        <p:spPr>
          <a:xfrm>
            <a:off x="1968065" y="6356350"/>
            <a:ext cx="497205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Detailed COCOMO Model</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1" name="object 2"/>
          <p:cNvSpPr/>
          <p:nvPr/>
        </p:nvSpPr>
        <p:spPr>
          <a:xfrm>
            <a:off x="2809239" y="1757810"/>
            <a:ext cx="2070100" cy="1021080"/>
          </a:xfrm>
          <a:custGeom>
            <a:avLst/>
            <a:gdLst/>
            <a:ahLst/>
            <a:cxnLst/>
            <a:rect l="l" t="t" r="r" b="b"/>
            <a:pathLst>
              <a:path w="2070100" h="1021079">
                <a:moveTo>
                  <a:pt x="195072" y="763524"/>
                </a:moveTo>
                <a:lnTo>
                  <a:pt x="0" y="1016508"/>
                </a:lnTo>
                <a:lnTo>
                  <a:pt x="141732" y="1018532"/>
                </a:lnTo>
                <a:lnTo>
                  <a:pt x="141732" y="915924"/>
                </a:lnTo>
                <a:lnTo>
                  <a:pt x="162172" y="906088"/>
                </a:lnTo>
                <a:lnTo>
                  <a:pt x="195072" y="763524"/>
                </a:lnTo>
                <a:close/>
              </a:path>
              <a:path w="2070100" h="1021079">
                <a:moveTo>
                  <a:pt x="162172" y="906088"/>
                </a:moveTo>
                <a:lnTo>
                  <a:pt x="141732" y="915924"/>
                </a:lnTo>
                <a:lnTo>
                  <a:pt x="153924" y="941832"/>
                </a:lnTo>
                <a:lnTo>
                  <a:pt x="162172" y="906088"/>
                </a:lnTo>
                <a:close/>
              </a:path>
              <a:path w="2070100" h="1021079">
                <a:moveTo>
                  <a:pt x="320040" y="1021080"/>
                </a:moveTo>
                <a:lnTo>
                  <a:pt x="187083" y="957651"/>
                </a:lnTo>
                <a:lnTo>
                  <a:pt x="166116" y="967740"/>
                </a:lnTo>
                <a:lnTo>
                  <a:pt x="141732" y="915924"/>
                </a:lnTo>
                <a:lnTo>
                  <a:pt x="141732" y="1018532"/>
                </a:lnTo>
                <a:lnTo>
                  <a:pt x="320040" y="1021080"/>
                </a:lnTo>
                <a:close/>
              </a:path>
              <a:path w="2070100" h="1021079">
                <a:moveTo>
                  <a:pt x="2069592" y="51816"/>
                </a:moveTo>
                <a:lnTo>
                  <a:pt x="2045208" y="0"/>
                </a:lnTo>
                <a:lnTo>
                  <a:pt x="162172" y="906088"/>
                </a:lnTo>
                <a:lnTo>
                  <a:pt x="153924" y="941832"/>
                </a:lnTo>
                <a:lnTo>
                  <a:pt x="187083" y="957651"/>
                </a:lnTo>
                <a:lnTo>
                  <a:pt x="2069592" y="51816"/>
                </a:lnTo>
                <a:close/>
              </a:path>
              <a:path w="2070100" h="1021079">
                <a:moveTo>
                  <a:pt x="187083" y="957651"/>
                </a:moveTo>
                <a:lnTo>
                  <a:pt x="153924" y="941832"/>
                </a:lnTo>
                <a:lnTo>
                  <a:pt x="166116" y="967740"/>
                </a:lnTo>
                <a:lnTo>
                  <a:pt x="187083" y="957651"/>
                </a:lnTo>
                <a:close/>
              </a:path>
            </a:pathLst>
          </a:custGeom>
          <a:solidFill>
            <a:srgbClr val="FF0000"/>
          </a:solidFill>
        </p:spPr>
        <p:txBody>
          <a:bodyPr wrap="square" lIns="0" tIns="0" rIns="0" bIns="0" rtlCol="0"/>
          <a:lstStyle/>
          <a:p>
            <a:endParaRPr/>
          </a:p>
        </p:txBody>
      </p:sp>
      <p:sp>
        <p:nvSpPr>
          <p:cNvPr id="14" name="object 3"/>
          <p:cNvSpPr/>
          <p:nvPr/>
        </p:nvSpPr>
        <p:spPr>
          <a:xfrm>
            <a:off x="4861874" y="1755270"/>
            <a:ext cx="2146300" cy="1026160"/>
          </a:xfrm>
          <a:custGeom>
            <a:avLst/>
            <a:gdLst/>
            <a:ahLst/>
            <a:cxnLst/>
            <a:rect l="l" t="t" r="r" b="b"/>
            <a:pathLst>
              <a:path w="2146300" h="1026160">
                <a:moveTo>
                  <a:pt x="1990344" y="943356"/>
                </a:moveTo>
                <a:lnTo>
                  <a:pt x="1981418" y="907653"/>
                </a:lnTo>
                <a:lnTo>
                  <a:pt x="24384" y="0"/>
                </a:lnTo>
                <a:lnTo>
                  <a:pt x="0" y="51816"/>
                </a:lnTo>
                <a:lnTo>
                  <a:pt x="1957595" y="959730"/>
                </a:lnTo>
                <a:lnTo>
                  <a:pt x="1990344" y="943356"/>
                </a:lnTo>
                <a:close/>
              </a:path>
              <a:path w="2146300" h="1026160">
                <a:moveTo>
                  <a:pt x="2002536" y="1020601"/>
                </a:moveTo>
                <a:lnTo>
                  <a:pt x="2002536" y="917448"/>
                </a:lnTo>
                <a:lnTo>
                  <a:pt x="1978152" y="969264"/>
                </a:lnTo>
                <a:lnTo>
                  <a:pt x="1957595" y="959730"/>
                </a:lnTo>
                <a:lnTo>
                  <a:pt x="1825752" y="1025652"/>
                </a:lnTo>
                <a:lnTo>
                  <a:pt x="2002536" y="1020601"/>
                </a:lnTo>
                <a:close/>
              </a:path>
              <a:path w="2146300" h="1026160">
                <a:moveTo>
                  <a:pt x="2145792" y="1016508"/>
                </a:moveTo>
                <a:lnTo>
                  <a:pt x="1946148" y="766572"/>
                </a:lnTo>
                <a:lnTo>
                  <a:pt x="1981418" y="907653"/>
                </a:lnTo>
                <a:lnTo>
                  <a:pt x="2002536" y="917448"/>
                </a:lnTo>
                <a:lnTo>
                  <a:pt x="2002536" y="1020601"/>
                </a:lnTo>
                <a:lnTo>
                  <a:pt x="2145792" y="1016508"/>
                </a:lnTo>
                <a:close/>
              </a:path>
              <a:path w="2146300" h="1026160">
                <a:moveTo>
                  <a:pt x="1990344" y="943356"/>
                </a:moveTo>
                <a:lnTo>
                  <a:pt x="1957595" y="959730"/>
                </a:lnTo>
                <a:lnTo>
                  <a:pt x="1978152" y="969264"/>
                </a:lnTo>
                <a:lnTo>
                  <a:pt x="1990344" y="943356"/>
                </a:lnTo>
                <a:close/>
              </a:path>
              <a:path w="2146300" h="1026160">
                <a:moveTo>
                  <a:pt x="2002536" y="917448"/>
                </a:moveTo>
                <a:lnTo>
                  <a:pt x="1981418" y="907653"/>
                </a:lnTo>
                <a:lnTo>
                  <a:pt x="1990344" y="943356"/>
                </a:lnTo>
                <a:lnTo>
                  <a:pt x="2002536" y="917448"/>
                </a:lnTo>
                <a:close/>
              </a:path>
            </a:pathLst>
          </a:custGeom>
          <a:solidFill>
            <a:srgbClr val="FF0000"/>
          </a:solidFill>
        </p:spPr>
        <p:txBody>
          <a:bodyPr wrap="square" lIns="0" tIns="0" rIns="0" bIns="0" rtlCol="0"/>
          <a:lstStyle/>
          <a:p>
            <a:endParaRPr/>
          </a:p>
        </p:txBody>
      </p:sp>
      <p:sp>
        <p:nvSpPr>
          <p:cNvPr id="15" name="object 4"/>
          <p:cNvSpPr txBox="1"/>
          <p:nvPr/>
        </p:nvSpPr>
        <p:spPr>
          <a:xfrm>
            <a:off x="939800" y="1293212"/>
            <a:ext cx="5613400" cy="436017"/>
          </a:xfrm>
          <a:prstGeom prst="rect">
            <a:avLst/>
          </a:prstGeom>
        </p:spPr>
        <p:txBody>
          <a:bodyPr vert="horz" wrap="square" lIns="0" tIns="96520" rIns="0" bIns="0" rtlCol="0">
            <a:spAutoFit/>
          </a:bodyPr>
          <a:lstStyle/>
          <a:p>
            <a:pPr marL="3154680">
              <a:lnSpc>
                <a:spcPct val="100000"/>
              </a:lnSpc>
              <a:spcBef>
                <a:spcPts val="660"/>
              </a:spcBef>
            </a:pPr>
            <a:r>
              <a:rPr sz="2200" spc="-5" dirty="0">
                <a:cs typeface="Times New Roman"/>
              </a:rPr>
              <a:t>Detailed</a:t>
            </a:r>
            <a:r>
              <a:rPr sz="2200" spc="-55" dirty="0">
                <a:cs typeface="Times New Roman"/>
              </a:rPr>
              <a:t> </a:t>
            </a:r>
            <a:r>
              <a:rPr sz="2200" spc="-5" dirty="0">
                <a:cs typeface="Times New Roman"/>
              </a:rPr>
              <a:t>COCOMO</a:t>
            </a:r>
            <a:endParaRPr sz="2200" dirty="0">
              <a:cs typeface="Times New Roman"/>
            </a:endParaRPr>
          </a:p>
        </p:txBody>
      </p:sp>
      <p:sp>
        <p:nvSpPr>
          <p:cNvPr id="16" name="object 5"/>
          <p:cNvSpPr txBox="1"/>
          <p:nvPr/>
        </p:nvSpPr>
        <p:spPr>
          <a:xfrm>
            <a:off x="1587499" y="2850237"/>
            <a:ext cx="2443480" cy="689291"/>
          </a:xfrm>
          <a:prstGeom prst="rect">
            <a:avLst/>
          </a:prstGeom>
        </p:spPr>
        <p:txBody>
          <a:bodyPr vert="horz" wrap="square" lIns="0" tIns="12065" rIns="0" bIns="0" rtlCol="0">
            <a:spAutoFit/>
          </a:bodyPr>
          <a:lstStyle/>
          <a:p>
            <a:pPr marL="12700" marR="5080">
              <a:lnSpc>
                <a:spcPct val="100000"/>
              </a:lnSpc>
              <a:spcBef>
                <a:spcPts val="95"/>
              </a:spcBef>
            </a:pPr>
            <a:r>
              <a:rPr sz="2200" spc="-5" dirty="0">
                <a:solidFill>
                  <a:srgbClr val="0000CC"/>
                </a:solidFill>
                <a:cs typeface="Times New Roman"/>
              </a:rPr>
              <a:t>Phase-Sensitive </a:t>
            </a:r>
            <a:r>
              <a:rPr sz="2200" dirty="0">
                <a:solidFill>
                  <a:srgbClr val="0000CC"/>
                </a:solidFill>
                <a:cs typeface="Times New Roman"/>
              </a:rPr>
              <a:t> </a:t>
            </a:r>
            <a:r>
              <a:rPr sz="2200" spc="-5" dirty="0">
                <a:solidFill>
                  <a:srgbClr val="0000CC"/>
                </a:solidFill>
                <a:cs typeface="Times New Roman"/>
              </a:rPr>
              <a:t>effort</a:t>
            </a:r>
            <a:r>
              <a:rPr sz="2200" spc="-70" dirty="0">
                <a:solidFill>
                  <a:srgbClr val="0000CC"/>
                </a:solidFill>
                <a:cs typeface="Times New Roman"/>
              </a:rPr>
              <a:t> </a:t>
            </a:r>
            <a:r>
              <a:rPr sz="2200" spc="-5" dirty="0">
                <a:solidFill>
                  <a:srgbClr val="0000CC"/>
                </a:solidFill>
                <a:cs typeface="Times New Roman"/>
              </a:rPr>
              <a:t>multipliers</a:t>
            </a:r>
            <a:endParaRPr sz="2200" dirty="0">
              <a:cs typeface="Times New Roman"/>
            </a:endParaRPr>
          </a:p>
        </p:txBody>
      </p:sp>
      <p:sp>
        <p:nvSpPr>
          <p:cNvPr id="17" name="object 7"/>
          <p:cNvSpPr txBox="1"/>
          <p:nvPr/>
        </p:nvSpPr>
        <p:spPr>
          <a:xfrm>
            <a:off x="5935024" y="4331316"/>
            <a:ext cx="1849755" cy="350737"/>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0000CC"/>
                </a:solidFill>
                <a:cs typeface="Times New Roman"/>
              </a:rPr>
              <a:t>System</a:t>
            </a:r>
            <a:r>
              <a:rPr sz="2200" spc="-85" dirty="0">
                <a:solidFill>
                  <a:srgbClr val="0000CC"/>
                </a:solidFill>
                <a:cs typeface="Times New Roman"/>
              </a:rPr>
              <a:t> </a:t>
            </a:r>
            <a:r>
              <a:rPr sz="2200" spc="-5" dirty="0">
                <a:solidFill>
                  <a:srgbClr val="0000CC"/>
                </a:solidFill>
                <a:cs typeface="Times New Roman"/>
              </a:rPr>
              <a:t>level</a:t>
            </a:r>
            <a:endParaRPr sz="2200" dirty="0">
              <a:cs typeface="Times New Roman"/>
            </a:endParaRPr>
          </a:p>
        </p:txBody>
      </p:sp>
      <p:sp>
        <p:nvSpPr>
          <p:cNvPr id="18" name="object 8"/>
          <p:cNvSpPr txBox="1"/>
          <p:nvPr/>
        </p:nvSpPr>
        <p:spPr>
          <a:xfrm>
            <a:off x="749293" y="3962400"/>
            <a:ext cx="1014094" cy="689291"/>
          </a:xfrm>
          <a:prstGeom prst="rect">
            <a:avLst/>
          </a:prstGeom>
        </p:spPr>
        <p:txBody>
          <a:bodyPr vert="horz" wrap="square" lIns="0" tIns="12065" rIns="0" bIns="0" rtlCol="0">
            <a:spAutoFit/>
          </a:bodyPr>
          <a:lstStyle/>
          <a:p>
            <a:pPr marL="12700" marR="5080">
              <a:lnSpc>
                <a:spcPct val="100000"/>
              </a:lnSpc>
              <a:spcBef>
                <a:spcPts val="95"/>
              </a:spcBef>
            </a:pPr>
            <a:r>
              <a:rPr sz="2200" spc="-5" dirty="0">
                <a:cs typeface="Times New Roman"/>
              </a:rPr>
              <a:t>Cost </a:t>
            </a:r>
            <a:r>
              <a:rPr sz="2200" dirty="0">
                <a:cs typeface="Times New Roman"/>
              </a:rPr>
              <a:t> d</a:t>
            </a:r>
            <a:r>
              <a:rPr sz="2200" spc="-5" dirty="0">
                <a:cs typeface="Times New Roman"/>
              </a:rPr>
              <a:t>ri</a:t>
            </a:r>
            <a:r>
              <a:rPr sz="2200" dirty="0">
                <a:cs typeface="Times New Roman"/>
              </a:rPr>
              <a:t>v</a:t>
            </a:r>
            <a:r>
              <a:rPr sz="2200" spc="-15" dirty="0">
                <a:cs typeface="Times New Roman"/>
              </a:rPr>
              <a:t>e</a:t>
            </a:r>
            <a:r>
              <a:rPr sz="2200" spc="-5" dirty="0">
                <a:cs typeface="Times New Roman"/>
              </a:rPr>
              <a:t>rs</a:t>
            </a:r>
            <a:endParaRPr sz="2200" dirty="0">
              <a:cs typeface="Times New Roman"/>
            </a:endParaRPr>
          </a:p>
        </p:txBody>
      </p:sp>
      <p:sp>
        <p:nvSpPr>
          <p:cNvPr id="19" name="object 9"/>
          <p:cNvSpPr txBox="1"/>
          <p:nvPr/>
        </p:nvSpPr>
        <p:spPr>
          <a:xfrm>
            <a:off x="2654298" y="4267200"/>
            <a:ext cx="953135" cy="689291"/>
          </a:xfrm>
          <a:prstGeom prst="rect">
            <a:avLst/>
          </a:prstGeom>
        </p:spPr>
        <p:txBody>
          <a:bodyPr vert="horz" wrap="square" lIns="0" tIns="12065" rIns="0" bIns="0" rtlCol="0">
            <a:spAutoFit/>
          </a:bodyPr>
          <a:lstStyle/>
          <a:p>
            <a:pPr marL="12700" marR="5080">
              <a:lnSpc>
                <a:spcPct val="100000"/>
              </a:lnSpc>
              <a:spcBef>
                <a:spcPts val="95"/>
              </a:spcBef>
            </a:pPr>
            <a:r>
              <a:rPr sz="2200" dirty="0">
                <a:solidFill>
                  <a:srgbClr val="A50020"/>
                </a:solidFill>
                <a:cs typeface="Times New Roman"/>
              </a:rPr>
              <a:t>d</a:t>
            </a:r>
            <a:r>
              <a:rPr sz="2200" spc="-15" dirty="0">
                <a:solidFill>
                  <a:srgbClr val="A50020"/>
                </a:solidFill>
                <a:cs typeface="Times New Roman"/>
              </a:rPr>
              <a:t>e</a:t>
            </a:r>
            <a:r>
              <a:rPr sz="2200" spc="-5" dirty="0">
                <a:solidFill>
                  <a:srgbClr val="A50020"/>
                </a:solidFill>
                <a:cs typeface="Times New Roman"/>
              </a:rPr>
              <a:t>si</a:t>
            </a:r>
            <a:r>
              <a:rPr sz="2200" spc="-15" dirty="0">
                <a:solidFill>
                  <a:srgbClr val="A50020"/>
                </a:solidFill>
                <a:cs typeface="Times New Roman"/>
              </a:rPr>
              <a:t>g</a:t>
            </a:r>
            <a:r>
              <a:rPr sz="2200" spc="-5" dirty="0">
                <a:solidFill>
                  <a:srgbClr val="A50020"/>
                </a:solidFill>
                <a:cs typeface="Times New Roman"/>
              </a:rPr>
              <a:t>n  &amp;</a:t>
            </a:r>
            <a:r>
              <a:rPr sz="2200" spc="-60" dirty="0">
                <a:solidFill>
                  <a:srgbClr val="A50020"/>
                </a:solidFill>
                <a:cs typeface="Times New Roman"/>
              </a:rPr>
              <a:t> </a:t>
            </a:r>
            <a:r>
              <a:rPr sz="2200" spc="-5" dirty="0">
                <a:solidFill>
                  <a:srgbClr val="A50020"/>
                </a:solidFill>
                <a:cs typeface="Times New Roman"/>
              </a:rPr>
              <a:t>test</a:t>
            </a:r>
            <a:endParaRPr sz="2200" dirty="0">
              <a:cs typeface="Times New Roman"/>
            </a:endParaRPr>
          </a:p>
        </p:txBody>
      </p:sp>
      <p:sp>
        <p:nvSpPr>
          <p:cNvPr id="20" name="object 10"/>
          <p:cNvSpPr txBox="1"/>
          <p:nvPr/>
        </p:nvSpPr>
        <p:spPr>
          <a:xfrm>
            <a:off x="749293" y="5198824"/>
            <a:ext cx="3556000" cy="689291"/>
          </a:xfrm>
          <a:prstGeom prst="rect">
            <a:avLst/>
          </a:prstGeom>
        </p:spPr>
        <p:txBody>
          <a:bodyPr vert="horz" wrap="square" lIns="0" tIns="12065" rIns="0" bIns="0" rtlCol="0">
            <a:spAutoFit/>
          </a:bodyPr>
          <a:lstStyle/>
          <a:p>
            <a:pPr marL="12700" marR="5080">
              <a:lnSpc>
                <a:spcPct val="100000"/>
              </a:lnSpc>
              <a:spcBef>
                <a:spcPts val="95"/>
              </a:spcBef>
            </a:pPr>
            <a:r>
              <a:rPr sz="2200" spc="-5" dirty="0">
                <a:solidFill>
                  <a:srgbClr val="0000CC"/>
                </a:solidFill>
                <a:cs typeface="Times New Roman"/>
              </a:rPr>
              <a:t>Manpower</a:t>
            </a:r>
            <a:r>
              <a:rPr sz="2200" spc="-40" dirty="0">
                <a:solidFill>
                  <a:srgbClr val="0000CC"/>
                </a:solidFill>
                <a:cs typeface="Times New Roman"/>
              </a:rPr>
              <a:t> </a:t>
            </a:r>
            <a:r>
              <a:rPr sz="2200" spc="-5" dirty="0">
                <a:solidFill>
                  <a:srgbClr val="0000CC"/>
                </a:solidFill>
                <a:cs typeface="Times New Roman"/>
              </a:rPr>
              <a:t>allocation</a:t>
            </a:r>
            <a:r>
              <a:rPr sz="2200" spc="-55" dirty="0">
                <a:solidFill>
                  <a:srgbClr val="0000CC"/>
                </a:solidFill>
                <a:cs typeface="Times New Roman"/>
              </a:rPr>
              <a:t> </a:t>
            </a:r>
            <a:r>
              <a:rPr sz="2200" dirty="0">
                <a:solidFill>
                  <a:srgbClr val="0000CC"/>
                </a:solidFill>
                <a:cs typeface="Times New Roman"/>
              </a:rPr>
              <a:t>for </a:t>
            </a:r>
            <a:r>
              <a:rPr sz="2200" spc="-685" dirty="0">
                <a:solidFill>
                  <a:srgbClr val="0000CC"/>
                </a:solidFill>
                <a:cs typeface="Times New Roman"/>
              </a:rPr>
              <a:t> </a:t>
            </a:r>
            <a:r>
              <a:rPr sz="2200" spc="-10" dirty="0">
                <a:solidFill>
                  <a:srgbClr val="0000CC"/>
                </a:solidFill>
                <a:cs typeface="Times New Roman"/>
              </a:rPr>
              <a:t>each</a:t>
            </a:r>
            <a:r>
              <a:rPr sz="2200" spc="-5" dirty="0">
                <a:solidFill>
                  <a:srgbClr val="0000CC"/>
                </a:solidFill>
                <a:cs typeface="Times New Roman"/>
              </a:rPr>
              <a:t> phase</a:t>
            </a:r>
            <a:endParaRPr sz="2200" dirty="0">
              <a:cs typeface="Times New Roman"/>
            </a:endParaRPr>
          </a:p>
        </p:txBody>
      </p:sp>
      <p:sp>
        <p:nvSpPr>
          <p:cNvPr id="21" name="object 11"/>
          <p:cNvSpPr/>
          <p:nvPr/>
        </p:nvSpPr>
        <p:spPr>
          <a:xfrm>
            <a:off x="2784992" y="3711247"/>
            <a:ext cx="210820" cy="539750"/>
          </a:xfrm>
          <a:custGeom>
            <a:avLst/>
            <a:gdLst/>
            <a:ahLst/>
            <a:cxnLst/>
            <a:rect l="l" t="t" r="r" b="b"/>
            <a:pathLst>
              <a:path w="210819" h="539750">
                <a:moveTo>
                  <a:pt x="57318" y="409673"/>
                </a:moveTo>
                <a:lnTo>
                  <a:pt x="0" y="329184"/>
                </a:lnTo>
                <a:lnTo>
                  <a:pt x="39624" y="539496"/>
                </a:lnTo>
                <a:lnTo>
                  <a:pt x="53340" y="524466"/>
                </a:lnTo>
                <a:lnTo>
                  <a:pt x="53340" y="423672"/>
                </a:lnTo>
                <a:lnTo>
                  <a:pt x="57318" y="409673"/>
                </a:lnTo>
                <a:close/>
              </a:path>
              <a:path w="210819" h="539750">
                <a:moveTo>
                  <a:pt x="70943" y="428806"/>
                </a:moveTo>
                <a:lnTo>
                  <a:pt x="57318" y="409673"/>
                </a:lnTo>
                <a:lnTo>
                  <a:pt x="53340" y="423672"/>
                </a:lnTo>
                <a:lnTo>
                  <a:pt x="70943" y="428806"/>
                </a:lnTo>
                <a:close/>
              </a:path>
              <a:path w="210819" h="539750">
                <a:moveTo>
                  <a:pt x="182880" y="382524"/>
                </a:moveTo>
                <a:lnTo>
                  <a:pt x="93903" y="420308"/>
                </a:lnTo>
                <a:lnTo>
                  <a:pt x="89916" y="434340"/>
                </a:lnTo>
                <a:lnTo>
                  <a:pt x="72691" y="429316"/>
                </a:lnTo>
                <a:lnTo>
                  <a:pt x="71628" y="429768"/>
                </a:lnTo>
                <a:lnTo>
                  <a:pt x="70943" y="428806"/>
                </a:lnTo>
                <a:lnTo>
                  <a:pt x="53340" y="423672"/>
                </a:lnTo>
                <a:lnTo>
                  <a:pt x="53340" y="524466"/>
                </a:lnTo>
                <a:lnTo>
                  <a:pt x="182880" y="382524"/>
                </a:lnTo>
                <a:close/>
              </a:path>
              <a:path w="210819" h="539750">
                <a:moveTo>
                  <a:pt x="210312" y="10668"/>
                </a:moveTo>
                <a:lnTo>
                  <a:pt x="173736" y="0"/>
                </a:lnTo>
                <a:lnTo>
                  <a:pt x="57318" y="409673"/>
                </a:lnTo>
                <a:lnTo>
                  <a:pt x="70943" y="428806"/>
                </a:lnTo>
                <a:lnTo>
                  <a:pt x="72691" y="429316"/>
                </a:lnTo>
                <a:lnTo>
                  <a:pt x="93903" y="420308"/>
                </a:lnTo>
                <a:lnTo>
                  <a:pt x="210312" y="10668"/>
                </a:lnTo>
                <a:close/>
              </a:path>
              <a:path w="210819" h="539750">
                <a:moveTo>
                  <a:pt x="93903" y="420308"/>
                </a:moveTo>
                <a:lnTo>
                  <a:pt x="72691" y="429316"/>
                </a:lnTo>
                <a:lnTo>
                  <a:pt x="89916" y="434340"/>
                </a:lnTo>
                <a:lnTo>
                  <a:pt x="93903" y="420308"/>
                </a:lnTo>
                <a:close/>
              </a:path>
            </a:pathLst>
          </a:custGeom>
          <a:solidFill>
            <a:srgbClr val="FF0000"/>
          </a:solidFill>
        </p:spPr>
        <p:txBody>
          <a:bodyPr wrap="square" lIns="0" tIns="0" rIns="0" bIns="0" rtlCol="0"/>
          <a:lstStyle/>
          <a:p>
            <a:endParaRPr/>
          </a:p>
        </p:txBody>
      </p:sp>
      <p:sp>
        <p:nvSpPr>
          <p:cNvPr id="22" name="object 12"/>
          <p:cNvSpPr/>
          <p:nvPr/>
        </p:nvSpPr>
        <p:spPr>
          <a:xfrm>
            <a:off x="1758696" y="4395773"/>
            <a:ext cx="739140" cy="311150"/>
          </a:xfrm>
          <a:custGeom>
            <a:avLst/>
            <a:gdLst/>
            <a:ahLst/>
            <a:cxnLst/>
            <a:rect l="l" t="t" r="r" b="b"/>
            <a:pathLst>
              <a:path w="739139" h="311150">
                <a:moveTo>
                  <a:pt x="670166" y="202298"/>
                </a:moveTo>
                <a:lnTo>
                  <a:pt x="605028" y="143256"/>
                </a:lnTo>
                <a:lnTo>
                  <a:pt x="557784" y="108204"/>
                </a:lnTo>
                <a:lnTo>
                  <a:pt x="509016" y="77724"/>
                </a:lnTo>
                <a:lnTo>
                  <a:pt x="458724" y="51816"/>
                </a:lnTo>
                <a:lnTo>
                  <a:pt x="408432" y="32004"/>
                </a:lnTo>
                <a:lnTo>
                  <a:pt x="356616" y="15240"/>
                </a:lnTo>
                <a:lnTo>
                  <a:pt x="330708" y="10668"/>
                </a:lnTo>
                <a:lnTo>
                  <a:pt x="306324" y="6096"/>
                </a:lnTo>
                <a:lnTo>
                  <a:pt x="280416" y="1524"/>
                </a:lnTo>
                <a:lnTo>
                  <a:pt x="254508" y="0"/>
                </a:lnTo>
                <a:lnTo>
                  <a:pt x="204216" y="0"/>
                </a:lnTo>
                <a:lnTo>
                  <a:pt x="155448" y="6096"/>
                </a:lnTo>
                <a:lnTo>
                  <a:pt x="108204" y="18288"/>
                </a:lnTo>
                <a:lnTo>
                  <a:pt x="62484" y="35052"/>
                </a:lnTo>
                <a:lnTo>
                  <a:pt x="19812" y="57912"/>
                </a:lnTo>
                <a:lnTo>
                  <a:pt x="0" y="71628"/>
                </a:lnTo>
                <a:lnTo>
                  <a:pt x="21336" y="103632"/>
                </a:lnTo>
                <a:lnTo>
                  <a:pt x="41148" y="89916"/>
                </a:lnTo>
                <a:lnTo>
                  <a:pt x="59436" y="79248"/>
                </a:lnTo>
                <a:lnTo>
                  <a:pt x="79248" y="68580"/>
                </a:lnTo>
                <a:lnTo>
                  <a:pt x="100584" y="60960"/>
                </a:lnTo>
                <a:lnTo>
                  <a:pt x="120396" y="53340"/>
                </a:lnTo>
                <a:lnTo>
                  <a:pt x="141732" y="47244"/>
                </a:lnTo>
                <a:lnTo>
                  <a:pt x="163068" y="42672"/>
                </a:lnTo>
                <a:lnTo>
                  <a:pt x="185928" y="39624"/>
                </a:lnTo>
                <a:lnTo>
                  <a:pt x="208788" y="38100"/>
                </a:lnTo>
                <a:lnTo>
                  <a:pt x="254508" y="38100"/>
                </a:lnTo>
                <a:lnTo>
                  <a:pt x="300228" y="42672"/>
                </a:lnTo>
                <a:lnTo>
                  <a:pt x="348996" y="53340"/>
                </a:lnTo>
                <a:lnTo>
                  <a:pt x="396240" y="68580"/>
                </a:lnTo>
                <a:lnTo>
                  <a:pt x="419100" y="77724"/>
                </a:lnTo>
                <a:lnTo>
                  <a:pt x="443484" y="86868"/>
                </a:lnTo>
                <a:lnTo>
                  <a:pt x="466344" y="99060"/>
                </a:lnTo>
                <a:lnTo>
                  <a:pt x="490728" y="111252"/>
                </a:lnTo>
                <a:lnTo>
                  <a:pt x="513588" y="124968"/>
                </a:lnTo>
                <a:lnTo>
                  <a:pt x="536448" y="140208"/>
                </a:lnTo>
                <a:lnTo>
                  <a:pt x="582168" y="173736"/>
                </a:lnTo>
                <a:lnTo>
                  <a:pt x="624840" y="210312"/>
                </a:lnTo>
                <a:lnTo>
                  <a:pt x="639225" y="224697"/>
                </a:lnTo>
                <a:lnTo>
                  <a:pt x="665988" y="224028"/>
                </a:lnTo>
                <a:lnTo>
                  <a:pt x="670166" y="202298"/>
                </a:lnTo>
                <a:close/>
              </a:path>
              <a:path w="739139" h="311150">
                <a:moveTo>
                  <a:pt x="679704" y="285357"/>
                </a:moveTo>
                <a:lnTo>
                  <a:pt x="679704" y="210312"/>
                </a:lnTo>
                <a:lnTo>
                  <a:pt x="652272" y="237744"/>
                </a:lnTo>
                <a:lnTo>
                  <a:pt x="639225" y="224697"/>
                </a:lnTo>
                <a:lnTo>
                  <a:pt x="544068" y="227076"/>
                </a:lnTo>
                <a:lnTo>
                  <a:pt x="679704" y="285357"/>
                </a:lnTo>
                <a:close/>
              </a:path>
              <a:path w="739139" h="311150">
                <a:moveTo>
                  <a:pt x="665988" y="224028"/>
                </a:moveTo>
                <a:lnTo>
                  <a:pt x="639225" y="224697"/>
                </a:lnTo>
                <a:lnTo>
                  <a:pt x="652272" y="237744"/>
                </a:lnTo>
                <a:lnTo>
                  <a:pt x="665988" y="224028"/>
                </a:lnTo>
                <a:close/>
              </a:path>
              <a:path w="739139" h="311150">
                <a:moveTo>
                  <a:pt x="679704" y="210312"/>
                </a:moveTo>
                <a:lnTo>
                  <a:pt x="672084" y="204216"/>
                </a:lnTo>
                <a:lnTo>
                  <a:pt x="670166" y="202298"/>
                </a:lnTo>
                <a:lnTo>
                  <a:pt x="665988" y="224028"/>
                </a:lnTo>
                <a:lnTo>
                  <a:pt x="679704" y="210312"/>
                </a:lnTo>
                <a:close/>
              </a:path>
              <a:path w="739139" h="311150">
                <a:moveTo>
                  <a:pt x="739140" y="310896"/>
                </a:moveTo>
                <a:lnTo>
                  <a:pt x="688848" y="105156"/>
                </a:lnTo>
                <a:lnTo>
                  <a:pt x="670166" y="202298"/>
                </a:lnTo>
                <a:lnTo>
                  <a:pt x="672084" y="204216"/>
                </a:lnTo>
                <a:lnTo>
                  <a:pt x="679704" y="210312"/>
                </a:lnTo>
                <a:lnTo>
                  <a:pt x="679704" y="285357"/>
                </a:lnTo>
                <a:lnTo>
                  <a:pt x="739140" y="310896"/>
                </a:lnTo>
                <a:close/>
              </a:path>
            </a:pathLst>
          </a:custGeom>
          <a:solidFill>
            <a:srgbClr val="FF0000"/>
          </a:solidFill>
        </p:spPr>
        <p:txBody>
          <a:bodyPr wrap="square" lIns="0" tIns="0" rIns="0" bIns="0" rtlCol="0"/>
          <a:lstStyle/>
          <a:p>
            <a:endParaRPr/>
          </a:p>
        </p:txBody>
      </p:sp>
      <p:sp>
        <p:nvSpPr>
          <p:cNvPr id="23" name="object 6"/>
          <p:cNvSpPr txBox="1"/>
          <p:nvPr/>
        </p:nvSpPr>
        <p:spPr>
          <a:xfrm>
            <a:off x="5935024" y="2850237"/>
            <a:ext cx="2839720" cy="1245854"/>
          </a:xfrm>
          <a:prstGeom prst="rect">
            <a:avLst/>
          </a:prstGeom>
        </p:spPr>
        <p:txBody>
          <a:bodyPr vert="horz" wrap="square" lIns="0" tIns="12065" rIns="0" bIns="0" rtlCol="0">
            <a:spAutoFit/>
          </a:bodyPr>
          <a:lstStyle/>
          <a:p>
            <a:pPr marL="12700" marR="36195">
              <a:lnSpc>
                <a:spcPct val="100000"/>
              </a:lnSpc>
              <a:spcBef>
                <a:spcPts val="95"/>
              </a:spcBef>
            </a:pPr>
            <a:r>
              <a:rPr sz="2200" spc="-5" dirty="0">
                <a:solidFill>
                  <a:srgbClr val="653200"/>
                </a:solidFill>
                <a:cs typeface="Times New Roman"/>
              </a:rPr>
              <a:t>Three</a:t>
            </a:r>
            <a:r>
              <a:rPr sz="2200" spc="-35" dirty="0">
                <a:solidFill>
                  <a:srgbClr val="653200"/>
                </a:solidFill>
                <a:cs typeface="Times New Roman"/>
              </a:rPr>
              <a:t> </a:t>
            </a:r>
            <a:r>
              <a:rPr sz="2200" spc="-5" dirty="0">
                <a:solidFill>
                  <a:srgbClr val="653200"/>
                </a:solidFill>
                <a:cs typeface="Times New Roman"/>
              </a:rPr>
              <a:t>level</a:t>
            </a:r>
            <a:r>
              <a:rPr sz="2200" spc="-30" dirty="0">
                <a:solidFill>
                  <a:srgbClr val="653200"/>
                </a:solidFill>
                <a:cs typeface="Times New Roman"/>
              </a:rPr>
              <a:t> </a:t>
            </a:r>
            <a:r>
              <a:rPr sz="2200" spc="-5" dirty="0">
                <a:solidFill>
                  <a:srgbClr val="653200"/>
                </a:solidFill>
                <a:cs typeface="Times New Roman"/>
              </a:rPr>
              <a:t>product </a:t>
            </a:r>
            <a:r>
              <a:rPr sz="2200" spc="-685" dirty="0">
                <a:solidFill>
                  <a:srgbClr val="653200"/>
                </a:solidFill>
                <a:cs typeface="Times New Roman"/>
              </a:rPr>
              <a:t> </a:t>
            </a:r>
            <a:r>
              <a:rPr sz="2200" spc="-5" dirty="0">
                <a:solidFill>
                  <a:srgbClr val="653200"/>
                </a:solidFill>
                <a:cs typeface="Times New Roman"/>
              </a:rPr>
              <a:t>hierarchy</a:t>
            </a:r>
            <a:endParaRPr sz="2200" dirty="0">
              <a:cs typeface="Times New Roman"/>
            </a:endParaRPr>
          </a:p>
          <a:p>
            <a:pPr marL="12700">
              <a:lnSpc>
                <a:spcPct val="100000"/>
              </a:lnSpc>
              <a:spcBef>
                <a:spcPts val="1680"/>
              </a:spcBef>
            </a:pPr>
            <a:r>
              <a:rPr sz="2200" spc="-5" dirty="0">
                <a:solidFill>
                  <a:srgbClr val="A50020"/>
                </a:solidFill>
                <a:cs typeface="Times New Roman"/>
              </a:rPr>
              <a:t>Modules</a:t>
            </a:r>
            <a:r>
              <a:rPr sz="2200" spc="-60" dirty="0">
                <a:solidFill>
                  <a:srgbClr val="A50020"/>
                </a:solidFill>
                <a:cs typeface="Times New Roman"/>
              </a:rPr>
              <a:t> </a:t>
            </a:r>
            <a:r>
              <a:rPr sz="2200" spc="-5" dirty="0">
                <a:solidFill>
                  <a:srgbClr val="A50020"/>
                </a:solidFill>
                <a:cs typeface="Times New Roman"/>
              </a:rPr>
              <a:t>subsystem</a:t>
            </a:r>
            <a:endParaRPr sz="2200" dirty="0">
              <a:cs typeface="Times New Roman"/>
            </a:endParaRPr>
          </a:p>
        </p:txBody>
      </p:sp>
      <p:pic>
        <p:nvPicPr>
          <p:cNvPr id="2" name="Picture 1" descr="A black and red logo&#10;&#10;Description automatically generated">
            <a:extLst>
              <a:ext uri="{FF2B5EF4-FFF2-40B4-BE49-F238E27FC236}">
                <a16:creationId xmlns:a16="http://schemas.microsoft.com/office/drawing/2014/main" id="{2D40859A-7836-DB80-FD83-795745696B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3267676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0D15D3-E3D5-4620-96F1-DD74BA73AF94}" type="datetime1">
              <a:rPr lang="en-IN" smtClean="0"/>
              <a:t>07-04-2025</a:t>
            </a:fld>
            <a:endParaRPr lang="en-US" dirty="0"/>
          </a:p>
        </p:txBody>
      </p:sp>
      <p:sp>
        <p:nvSpPr>
          <p:cNvPr id="5" name="Footer Placeholder 4"/>
          <p:cNvSpPr>
            <a:spLocks noGrp="1"/>
          </p:cNvSpPr>
          <p:nvPr>
            <p:ph type="ftr" sz="quarter" idx="11"/>
          </p:nvPr>
        </p:nvSpPr>
        <p:spPr>
          <a:xfrm>
            <a:off x="1968065" y="6356350"/>
            <a:ext cx="497205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Detailed COCOMO Model</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24" name="object 2"/>
          <p:cNvSpPr txBox="1"/>
          <p:nvPr/>
        </p:nvSpPr>
        <p:spPr>
          <a:xfrm>
            <a:off x="825493" y="2033984"/>
            <a:ext cx="2858135" cy="350737"/>
          </a:xfrm>
          <a:prstGeom prst="rect">
            <a:avLst/>
          </a:prstGeom>
        </p:spPr>
        <p:txBody>
          <a:bodyPr vert="horz" wrap="square" lIns="0" tIns="12065" rIns="0" bIns="0" rtlCol="0">
            <a:spAutoFit/>
          </a:bodyPr>
          <a:lstStyle/>
          <a:p>
            <a:pPr marL="12700">
              <a:lnSpc>
                <a:spcPct val="100000"/>
              </a:lnSpc>
              <a:spcBef>
                <a:spcPts val="95"/>
              </a:spcBef>
            </a:pPr>
            <a:r>
              <a:rPr sz="2200" u="heavy" spc="-5" dirty="0">
                <a:solidFill>
                  <a:srgbClr val="0000CC"/>
                </a:solidFill>
                <a:uFill>
                  <a:solidFill>
                    <a:srgbClr val="0000CC"/>
                  </a:solidFill>
                </a:uFill>
                <a:cs typeface="Times New Roman"/>
              </a:rPr>
              <a:t>Development</a:t>
            </a:r>
            <a:r>
              <a:rPr sz="2200" u="heavy" spc="-60" dirty="0">
                <a:solidFill>
                  <a:srgbClr val="0000CC"/>
                </a:solidFill>
                <a:uFill>
                  <a:solidFill>
                    <a:srgbClr val="0000CC"/>
                  </a:solidFill>
                </a:uFill>
                <a:cs typeface="Times New Roman"/>
              </a:rPr>
              <a:t> </a:t>
            </a:r>
            <a:r>
              <a:rPr sz="2200" u="heavy" spc="-5" dirty="0">
                <a:solidFill>
                  <a:srgbClr val="0000CC"/>
                </a:solidFill>
                <a:uFill>
                  <a:solidFill>
                    <a:srgbClr val="0000CC"/>
                  </a:solidFill>
                </a:uFill>
                <a:cs typeface="Times New Roman"/>
              </a:rPr>
              <a:t>Phase</a:t>
            </a:r>
            <a:endParaRPr sz="2200">
              <a:cs typeface="Times New Roman"/>
            </a:endParaRPr>
          </a:p>
        </p:txBody>
      </p:sp>
      <p:sp>
        <p:nvSpPr>
          <p:cNvPr id="25" name="object 5"/>
          <p:cNvSpPr txBox="1"/>
          <p:nvPr/>
        </p:nvSpPr>
        <p:spPr>
          <a:xfrm>
            <a:off x="825493" y="2518062"/>
            <a:ext cx="4679315" cy="1764586"/>
          </a:xfrm>
          <a:prstGeom prst="rect">
            <a:avLst/>
          </a:prstGeom>
        </p:spPr>
        <p:txBody>
          <a:bodyPr vert="horz" wrap="square" lIns="0" tIns="226060" rIns="0" bIns="0" rtlCol="0">
            <a:spAutoFit/>
          </a:bodyPr>
          <a:lstStyle/>
          <a:p>
            <a:pPr marL="12700">
              <a:lnSpc>
                <a:spcPct val="100000"/>
              </a:lnSpc>
              <a:spcBef>
                <a:spcPts val="1780"/>
              </a:spcBef>
            </a:pPr>
            <a:r>
              <a:rPr sz="2200" spc="-5" dirty="0">
                <a:solidFill>
                  <a:srgbClr val="003200"/>
                </a:solidFill>
                <a:cs typeface="Times New Roman"/>
              </a:rPr>
              <a:t>Plan</a:t>
            </a:r>
            <a:r>
              <a:rPr sz="2200" spc="-10" dirty="0">
                <a:solidFill>
                  <a:srgbClr val="003200"/>
                </a:solidFill>
                <a:cs typeface="Times New Roman"/>
              </a:rPr>
              <a:t> </a:t>
            </a:r>
            <a:r>
              <a:rPr sz="2200" spc="-5" dirty="0">
                <a:solidFill>
                  <a:srgbClr val="003200"/>
                </a:solidFill>
                <a:cs typeface="Times New Roman"/>
              </a:rPr>
              <a:t>/</a:t>
            </a:r>
            <a:r>
              <a:rPr sz="2200" spc="-15" dirty="0">
                <a:solidFill>
                  <a:srgbClr val="003200"/>
                </a:solidFill>
                <a:cs typeface="Times New Roman"/>
              </a:rPr>
              <a:t> </a:t>
            </a:r>
            <a:r>
              <a:rPr sz="2200" spc="-10" dirty="0">
                <a:solidFill>
                  <a:srgbClr val="003200"/>
                </a:solidFill>
                <a:cs typeface="Times New Roman"/>
              </a:rPr>
              <a:t>Requirements</a:t>
            </a:r>
            <a:endParaRPr sz="2200">
              <a:cs typeface="Times New Roman"/>
            </a:endParaRPr>
          </a:p>
          <a:p>
            <a:pPr marL="927100" marR="131445">
              <a:lnSpc>
                <a:spcPts val="5050"/>
              </a:lnSpc>
              <a:spcBef>
                <a:spcPts val="440"/>
              </a:spcBef>
            </a:pPr>
            <a:r>
              <a:rPr sz="2200" dirty="0">
                <a:solidFill>
                  <a:srgbClr val="A50020"/>
                </a:solidFill>
                <a:cs typeface="Times New Roman"/>
              </a:rPr>
              <a:t>EFFORT </a:t>
            </a:r>
            <a:r>
              <a:rPr sz="2200" spc="5" dirty="0">
                <a:solidFill>
                  <a:srgbClr val="A50020"/>
                </a:solidFill>
                <a:cs typeface="Times New Roman"/>
              </a:rPr>
              <a:t> </a:t>
            </a:r>
            <a:r>
              <a:rPr sz="2200" spc="-5" dirty="0">
                <a:solidFill>
                  <a:srgbClr val="650065"/>
                </a:solidFill>
                <a:cs typeface="Times New Roman"/>
              </a:rPr>
              <a:t>DEVELOPMENT</a:t>
            </a:r>
            <a:r>
              <a:rPr sz="2200" spc="160" dirty="0">
                <a:solidFill>
                  <a:srgbClr val="650065"/>
                </a:solidFill>
                <a:cs typeface="Times New Roman"/>
              </a:rPr>
              <a:t> </a:t>
            </a:r>
            <a:r>
              <a:rPr sz="2200" spc="-5" dirty="0">
                <a:solidFill>
                  <a:srgbClr val="650065"/>
                </a:solidFill>
                <a:cs typeface="Times New Roman"/>
              </a:rPr>
              <a:t>TIME</a:t>
            </a:r>
            <a:endParaRPr sz="2200">
              <a:cs typeface="Times New Roman"/>
            </a:endParaRPr>
          </a:p>
          <a:p>
            <a:pPr marL="927100">
              <a:lnSpc>
                <a:spcPct val="100000"/>
              </a:lnSpc>
              <a:spcBef>
                <a:spcPts val="1245"/>
              </a:spcBef>
            </a:pPr>
            <a:r>
              <a:rPr sz="2200" spc="-5" dirty="0">
                <a:cs typeface="Times New Roman"/>
              </a:rPr>
              <a:t>%</a:t>
            </a:r>
            <a:r>
              <a:rPr sz="2200" spc="-25" dirty="0">
                <a:cs typeface="Times New Roman"/>
              </a:rPr>
              <a:t> </a:t>
            </a:r>
            <a:r>
              <a:rPr sz="2200" spc="-5" dirty="0">
                <a:cs typeface="Times New Roman"/>
              </a:rPr>
              <a:t>depend</a:t>
            </a:r>
            <a:r>
              <a:rPr sz="2200" spc="-15" dirty="0">
                <a:cs typeface="Times New Roman"/>
              </a:rPr>
              <a:t> </a:t>
            </a:r>
            <a:r>
              <a:rPr sz="2200" dirty="0">
                <a:cs typeface="Times New Roman"/>
              </a:rPr>
              <a:t>on</a:t>
            </a:r>
            <a:r>
              <a:rPr sz="2200" spc="-15" dirty="0">
                <a:cs typeface="Times New Roman"/>
              </a:rPr>
              <a:t> </a:t>
            </a:r>
            <a:r>
              <a:rPr sz="2200" spc="-5" dirty="0">
                <a:cs typeface="Times New Roman"/>
              </a:rPr>
              <a:t>mode</a:t>
            </a:r>
            <a:r>
              <a:rPr sz="2200" spc="-10" dirty="0">
                <a:cs typeface="Times New Roman"/>
              </a:rPr>
              <a:t> </a:t>
            </a:r>
            <a:r>
              <a:rPr sz="2200" spc="-5" dirty="0">
                <a:cs typeface="Times New Roman"/>
              </a:rPr>
              <a:t>&amp;</a:t>
            </a:r>
            <a:r>
              <a:rPr sz="2200" spc="-25" dirty="0">
                <a:cs typeface="Times New Roman"/>
              </a:rPr>
              <a:t> </a:t>
            </a:r>
            <a:r>
              <a:rPr sz="2200" spc="-5" dirty="0">
                <a:cs typeface="Times New Roman"/>
              </a:rPr>
              <a:t>size</a:t>
            </a:r>
            <a:endParaRPr sz="2200">
              <a:cs typeface="Times New Roman"/>
            </a:endParaRPr>
          </a:p>
        </p:txBody>
      </p:sp>
      <p:sp>
        <p:nvSpPr>
          <p:cNvPr id="26" name="object 6"/>
          <p:cNvSpPr txBox="1"/>
          <p:nvPr/>
        </p:nvSpPr>
        <p:spPr>
          <a:xfrm>
            <a:off x="5574279" y="3156618"/>
            <a:ext cx="2520950" cy="1124666"/>
          </a:xfrm>
          <a:prstGeom prst="rect">
            <a:avLst/>
          </a:prstGeom>
        </p:spPr>
        <p:txBody>
          <a:bodyPr vert="horz" wrap="square" lIns="0" tIns="227329" rIns="0" bIns="0" rtlCol="0">
            <a:spAutoFit/>
          </a:bodyPr>
          <a:lstStyle/>
          <a:p>
            <a:pPr marL="12700">
              <a:lnSpc>
                <a:spcPct val="100000"/>
              </a:lnSpc>
              <a:spcBef>
                <a:spcPts val="1789"/>
              </a:spcBef>
              <a:tabLst>
                <a:tab pos="749935" algn="l"/>
              </a:tabLst>
            </a:pPr>
            <a:r>
              <a:rPr sz="2200" spc="-5" dirty="0">
                <a:solidFill>
                  <a:srgbClr val="A50020"/>
                </a:solidFill>
                <a:cs typeface="Times New Roman"/>
              </a:rPr>
              <a:t>:	</a:t>
            </a:r>
            <a:r>
              <a:rPr sz="2200" dirty="0">
                <a:solidFill>
                  <a:srgbClr val="A50020"/>
                </a:solidFill>
                <a:cs typeface="Times New Roman"/>
              </a:rPr>
              <a:t>6%</a:t>
            </a:r>
            <a:r>
              <a:rPr sz="2200" spc="-40" dirty="0">
                <a:solidFill>
                  <a:srgbClr val="A50020"/>
                </a:solidFill>
                <a:cs typeface="Times New Roman"/>
              </a:rPr>
              <a:t> </a:t>
            </a:r>
            <a:r>
              <a:rPr sz="2200" spc="-5" dirty="0">
                <a:solidFill>
                  <a:srgbClr val="A50020"/>
                </a:solidFill>
                <a:cs typeface="Times New Roman"/>
              </a:rPr>
              <a:t>to</a:t>
            </a:r>
            <a:r>
              <a:rPr sz="2200" spc="-30" dirty="0">
                <a:solidFill>
                  <a:srgbClr val="A50020"/>
                </a:solidFill>
                <a:cs typeface="Times New Roman"/>
              </a:rPr>
              <a:t> </a:t>
            </a:r>
            <a:r>
              <a:rPr sz="2200" dirty="0">
                <a:solidFill>
                  <a:srgbClr val="A50020"/>
                </a:solidFill>
                <a:cs typeface="Times New Roman"/>
              </a:rPr>
              <a:t>8%</a:t>
            </a:r>
            <a:endParaRPr sz="2200">
              <a:cs typeface="Times New Roman"/>
            </a:endParaRPr>
          </a:p>
          <a:p>
            <a:pPr marL="12700">
              <a:lnSpc>
                <a:spcPct val="100000"/>
              </a:lnSpc>
              <a:spcBef>
                <a:spcPts val="1695"/>
              </a:spcBef>
              <a:tabLst>
                <a:tab pos="749935" algn="l"/>
              </a:tabLst>
            </a:pPr>
            <a:r>
              <a:rPr sz="2200" spc="-5" dirty="0">
                <a:solidFill>
                  <a:srgbClr val="650065"/>
                </a:solidFill>
                <a:cs typeface="Times New Roman"/>
              </a:rPr>
              <a:t>:	</a:t>
            </a:r>
            <a:r>
              <a:rPr sz="2200" dirty="0">
                <a:solidFill>
                  <a:srgbClr val="650065"/>
                </a:solidFill>
                <a:cs typeface="Times New Roman"/>
              </a:rPr>
              <a:t>10%</a:t>
            </a:r>
            <a:r>
              <a:rPr sz="2200" spc="-50" dirty="0">
                <a:solidFill>
                  <a:srgbClr val="650065"/>
                </a:solidFill>
                <a:cs typeface="Times New Roman"/>
              </a:rPr>
              <a:t> </a:t>
            </a:r>
            <a:r>
              <a:rPr sz="2200" spc="-5" dirty="0">
                <a:solidFill>
                  <a:srgbClr val="650065"/>
                </a:solidFill>
                <a:cs typeface="Times New Roman"/>
              </a:rPr>
              <a:t>to</a:t>
            </a:r>
            <a:r>
              <a:rPr sz="2200" spc="-40" dirty="0">
                <a:solidFill>
                  <a:srgbClr val="650065"/>
                </a:solidFill>
                <a:cs typeface="Times New Roman"/>
              </a:rPr>
              <a:t> </a:t>
            </a:r>
            <a:r>
              <a:rPr sz="2200" spc="-5" dirty="0">
                <a:solidFill>
                  <a:srgbClr val="650065"/>
                </a:solidFill>
                <a:cs typeface="Times New Roman"/>
              </a:rPr>
              <a:t>40%</a:t>
            </a:r>
            <a:endParaRPr sz="2200">
              <a:cs typeface="Times New Roman"/>
            </a:endParaRPr>
          </a:p>
        </p:txBody>
      </p:sp>
      <p:pic>
        <p:nvPicPr>
          <p:cNvPr id="2" name="Picture 1" descr="A black and red logo&#10;&#10;Description automatically generated">
            <a:extLst>
              <a:ext uri="{FF2B5EF4-FFF2-40B4-BE49-F238E27FC236}">
                <a16:creationId xmlns:a16="http://schemas.microsoft.com/office/drawing/2014/main" id="{F0AB3C53-40AE-BF2E-89F0-7365BD26F6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15603270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DD8156-2098-498C-8BF0-BA6976D89C4B}" type="datetime1">
              <a:rPr lang="en-IN" smtClean="0"/>
              <a:t>07-04-2025</a:t>
            </a:fld>
            <a:endParaRPr lang="en-US" dirty="0"/>
          </a:p>
        </p:txBody>
      </p:sp>
      <p:sp>
        <p:nvSpPr>
          <p:cNvPr id="5" name="Footer Placeholder 4"/>
          <p:cNvSpPr>
            <a:spLocks noGrp="1"/>
          </p:cNvSpPr>
          <p:nvPr>
            <p:ph type="ftr" sz="quarter" idx="11"/>
          </p:nvPr>
        </p:nvSpPr>
        <p:spPr>
          <a:xfrm>
            <a:off x="1968065" y="6356350"/>
            <a:ext cx="497205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Detailed COCOMO Model</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1" name="object 2"/>
          <p:cNvSpPr txBox="1"/>
          <p:nvPr/>
        </p:nvSpPr>
        <p:spPr>
          <a:xfrm>
            <a:off x="1513835" y="1143000"/>
            <a:ext cx="1209040" cy="1198790"/>
          </a:xfrm>
          <a:prstGeom prst="rect">
            <a:avLst/>
          </a:prstGeom>
        </p:spPr>
        <p:txBody>
          <a:bodyPr vert="horz" wrap="square" lIns="0" tIns="88900" rIns="0" bIns="0" rtlCol="0">
            <a:spAutoFit/>
          </a:bodyPr>
          <a:lstStyle/>
          <a:p>
            <a:pPr marL="12700">
              <a:lnSpc>
                <a:spcPct val="100000"/>
              </a:lnSpc>
              <a:spcBef>
                <a:spcPts val="700"/>
              </a:spcBef>
            </a:pPr>
            <a:r>
              <a:rPr sz="2200" spc="-5" dirty="0">
                <a:solidFill>
                  <a:srgbClr val="003200"/>
                </a:solidFill>
                <a:latin typeface="+mj-lt"/>
                <a:cs typeface="Times New Roman"/>
              </a:rPr>
              <a:t>Design</a:t>
            </a:r>
            <a:endParaRPr sz="2200">
              <a:latin typeface="+mj-lt"/>
              <a:cs typeface="Times New Roman"/>
            </a:endParaRPr>
          </a:p>
          <a:p>
            <a:pPr marL="469900" marR="5080">
              <a:lnSpc>
                <a:spcPct val="110000"/>
              </a:lnSpc>
              <a:spcBef>
                <a:spcPts val="235"/>
              </a:spcBef>
            </a:pPr>
            <a:r>
              <a:rPr sz="2200" spc="-5" dirty="0">
                <a:solidFill>
                  <a:srgbClr val="A50020"/>
                </a:solidFill>
                <a:latin typeface="+mj-lt"/>
                <a:cs typeface="Times New Roman"/>
              </a:rPr>
              <a:t>E</a:t>
            </a:r>
            <a:r>
              <a:rPr sz="2200" spc="-10" dirty="0">
                <a:solidFill>
                  <a:srgbClr val="A50020"/>
                </a:solidFill>
                <a:latin typeface="+mj-lt"/>
                <a:cs typeface="Times New Roman"/>
              </a:rPr>
              <a:t>ff</a:t>
            </a:r>
            <a:r>
              <a:rPr sz="2200" dirty="0">
                <a:solidFill>
                  <a:srgbClr val="A50020"/>
                </a:solidFill>
                <a:latin typeface="+mj-lt"/>
                <a:cs typeface="Times New Roman"/>
              </a:rPr>
              <a:t>ort  </a:t>
            </a:r>
            <a:r>
              <a:rPr sz="2200" spc="-10" dirty="0">
                <a:solidFill>
                  <a:srgbClr val="A50020"/>
                </a:solidFill>
                <a:latin typeface="+mj-lt"/>
                <a:cs typeface="Times New Roman"/>
              </a:rPr>
              <a:t>Time</a:t>
            </a:r>
            <a:endParaRPr sz="2200">
              <a:latin typeface="+mj-lt"/>
              <a:cs typeface="Times New Roman"/>
            </a:endParaRPr>
          </a:p>
        </p:txBody>
      </p:sp>
      <p:sp>
        <p:nvSpPr>
          <p:cNvPr id="12" name="object 3"/>
          <p:cNvSpPr txBox="1"/>
          <p:nvPr/>
        </p:nvSpPr>
        <p:spPr>
          <a:xfrm>
            <a:off x="3342640" y="1675777"/>
            <a:ext cx="110489" cy="764953"/>
          </a:xfrm>
          <a:prstGeom prst="rect">
            <a:avLst/>
          </a:prstGeom>
        </p:spPr>
        <p:txBody>
          <a:bodyPr vert="horz" wrap="square" lIns="0" tIns="48895" rIns="0" bIns="0" rtlCol="0">
            <a:spAutoFit/>
          </a:bodyPr>
          <a:lstStyle/>
          <a:p>
            <a:pPr marL="12700">
              <a:lnSpc>
                <a:spcPct val="100000"/>
              </a:lnSpc>
              <a:spcBef>
                <a:spcPts val="385"/>
              </a:spcBef>
            </a:pPr>
            <a:r>
              <a:rPr sz="2200" dirty="0">
                <a:solidFill>
                  <a:srgbClr val="A50020"/>
                </a:solidFill>
                <a:latin typeface="+mj-lt"/>
                <a:cs typeface="Times New Roman"/>
              </a:rPr>
              <a:t>:</a:t>
            </a:r>
            <a:endParaRPr sz="2200">
              <a:latin typeface="+mj-lt"/>
              <a:cs typeface="Times New Roman"/>
            </a:endParaRPr>
          </a:p>
          <a:p>
            <a:pPr marL="12700">
              <a:lnSpc>
                <a:spcPct val="100000"/>
              </a:lnSpc>
              <a:spcBef>
                <a:spcPts val="290"/>
              </a:spcBef>
            </a:pPr>
            <a:r>
              <a:rPr sz="2200" dirty="0">
                <a:solidFill>
                  <a:srgbClr val="A50020"/>
                </a:solidFill>
                <a:latin typeface="+mj-lt"/>
                <a:cs typeface="Times New Roman"/>
              </a:rPr>
              <a:t>:</a:t>
            </a:r>
            <a:endParaRPr sz="2200">
              <a:latin typeface="+mj-lt"/>
              <a:cs typeface="Times New Roman"/>
            </a:endParaRPr>
          </a:p>
        </p:txBody>
      </p:sp>
      <p:sp>
        <p:nvSpPr>
          <p:cNvPr id="13" name="object 4"/>
          <p:cNvSpPr txBox="1"/>
          <p:nvPr/>
        </p:nvSpPr>
        <p:spPr>
          <a:xfrm>
            <a:off x="4257040" y="1675777"/>
            <a:ext cx="1534160" cy="764953"/>
          </a:xfrm>
          <a:prstGeom prst="rect">
            <a:avLst/>
          </a:prstGeom>
        </p:spPr>
        <p:txBody>
          <a:bodyPr vert="horz" wrap="square" lIns="0" tIns="48895" rIns="0" bIns="0" rtlCol="0">
            <a:spAutoFit/>
          </a:bodyPr>
          <a:lstStyle/>
          <a:p>
            <a:pPr marL="12700">
              <a:lnSpc>
                <a:spcPct val="100000"/>
              </a:lnSpc>
              <a:spcBef>
                <a:spcPts val="385"/>
              </a:spcBef>
            </a:pPr>
            <a:r>
              <a:rPr sz="2200" dirty="0">
                <a:solidFill>
                  <a:srgbClr val="A50020"/>
                </a:solidFill>
                <a:latin typeface="+mj-lt"/>
                <a:cs typeface="Times New Roman"/>
              </a:rPr>
              <a:t>16%</a:t>
            </a:r>
            <a:r>
              <a:rPr sz="2200" spc="-50" dirty="0">
                <a:solidFill>
                  <a:srgbClr val="A50020"/>
                </a:solidFill>
                <a:latin typeface="+mj-lt"/>
                <a:cs typeface="Times New Roman"/>
              </a:rPr>
              <a:t> </a:t>
            </a:r>
            <a:r>
              <a:rPr sz="2200" dirty="0">
                <a:solidFill>
                  <a:srgbClr val="A50020"/>
                </a:solidFill>
                <a:latin typeface="+mj-lt"/>
                <a:cs typeface="Times New Roman"/>
              </a:rPr>
              <a:t>to</a:t>
            </a:r>
            <a:r>
              <a:rPr sz="2200" spc="-50" dirty="0">
                <a:solidFill>
                  <a:srgbClr val="A50020"/>
                </a:solidFill>
                <a:latin typeface="+mj-lt"/>
                <a:cs typeface="Times New Roman"/>
              </a:rPr>
              <a:t> </a:t>
            </a:r>
            <a:r>
              <a:rPr sz="2200" dirty="0">
                <a:solidFill>
                  <a:srgbClr val="A50020"/>
                </a:solidFill>
                <a:latin typeface="+mj-lt"/>
                <a:cs typeface="Times New Roman"/>
              </a:rPr>
              <a:t>18%</a:t>
            </a:r>
            <a:endParaRPr sz="2200">
              <a:latin typeface="+mj-lt"/>
              <a:cs typeface="Times New Roman"/>
            </a:endParaRPr>
          </a:p>
          <a:p>
            <a:pPr marL="12700">
              <a:lnSpc>
                <a:spcPct val="100000"/>
              </a:lnSpc>
              <a:spcBef>
                <a:spcPts val="290"/>
              </a:spcBef>
            </a:pPr>
            <a:r>
              <a:rPr sz="2200" dirty="0">
                <a:solidFill>
                  <a:srgbClr val="A50020"/>
                </a:solidFill>
                <a:latin typeface="+mj-lt"/>
                <a:cs typeface="Times New Roman"/>
              </a:rPr>
              <a:t>19%</a:t>
            </a:r>
            <a:r>
              <a:rPr sz="2200" spc="-50" dirty="0">
                <a:solidFill>
                  <a:srgbClr val="A50020"/>
                </a:solidFill>
                <a:latin typeface="+mj-lt"/>
                <a:cs typeface="Times New Roman"/>
              </a:rPr>
              <a:t> </a:t>
            </a:r>
            <a:r>
              <a:rPr sz="2200" dirty="0">
                <a:solidFill>
                  <a:srgbClr val="A50020"/>
                </a:solidFill>
                <a:latin typeface="+mj-lt"/>
                <a:cs typeface="Times New Roman"/>
              </a:rPr>
              <a:t>to</a:t>
            </a:r>
            <a:r>
              <a:rPr sz="2200" spc="-50" dirty="0">
                <a:solidFill>
                  <a:srgbClr val="A50020"/>
                </a:solidFill>
                <a:latin typeface="+mj-lt"/>
                <a:cs typeface="Times New Roman"/>
              </a:rPr>
              <a:t> </a:t>
            </a:r>
            <a:r>
              <a:rPr sz="2200" dirty="0">
                <a:solidFill>
                  <a:srgbClr val="A50020"/>
                </a:solidFill>
                <a:latin typeface="+mj-lt"/>
                <a:cs typeface="Times New Roman"/>
              </a:rPr>
              <a:t>38%</a:t>
            </a:r>
            <a:endParaRPr sz="2200">
              <a:latin typeface="+mj-lt"/>
              <a:cs typeface="Times New Roman"/>
            </a:endParaRPr>
          </a:p>
        </p:txBody>
      </p:sp>
      <p:sp>
        <p:nvSpPr>
          <p:cNvPr id="14" name="object 5"/>
          <p:cNvSpPr txBox="1"/>
          <p:nvPr/>
        </p:nvSpPr>
        <p:spPr>
          <a:xfrm>
            <a:off x="1513835" y="2664806"/>
            <a:ext cx="1981835" cy="350737"/>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003200"/>
                </a:solidFill>
                <a:latin typeface="+mj-lt"/>
                <a:cs typeface="Times New Roman"/>
              </a:rPr>
              <a:t>Programming</a:t>
            </a:r>
            <a:endParaRPr sz="2200">
              <a:latin typeface="+mj-lt"/>
              <a:cs typeface="Times New Roman"/>
            </a:endParaRPr>
          </a:p>
        </p:txBody>
      </p:sp>
      <p:sp>
        <p:nvSpPr>
          <p:cNvPr id="15" name="object 6"/>
          <p:cNvSpPr txBox="1"/>
          <p:nvPr/>
        </p:nvSpPr>
        <p:spPr>
          <a:xfrm>
            <a:off x="1971041" y="3115957"/>
            <a:ext cx="751840" cy="791499"/>
          </a:xfrm>
          <a:prstGeom prst="rect">
            <a:avLst/>
          </a:prstGeom>
        </p:spPr>
        <p:txBody>
          <a:bodyPr vert="horz" wrap="square" lIns="0" tIns="12700" rIns="0" bIns="0" rtlCol="0">
            <a:spAutoFit/>
          </a:bodyPr>
          <a:lstStyle/>
          <a:p>
            <a:pPr marL="12700" marR="5080">
              <a:lnSpc>
                <a:spcPct val="114999"/>
              </a:lnSpc>
              <a:spcBef>
                <a:spcPts val="100"/>
              </a:spcBef>
            </a:pPr>
            <a:r>
              <a:rPr sz="2200" spc="-5" dirty="0">
                <a:solidFill>
                  <a:srgbClr val="650065"/>
                </a:solidFill>
                <a:latin typeface="+mj-lt"/>
                <a:cs typeface="Times New Roman"/>
              </a:rPr>
              <a:t>E</a:t>
            </a:r>
            <a:r>
              <a:rPr sz="2200" spc="-10" dirty="0">
                <a:solidFill>
                  <a:srgbClr val="650065"/>
                </a:solidFill>
                <a:latin typeface="+mj-lt"/>
                <a:cs typeface="Times New Roman"/>
              </a:rPr>
              <a:t>ff</a:t>
            </a:r>
            <a:r>
              <a:rPr sz="2200" dirty="0">
                <a:solidFill>
                  <a:srgbClr val="650065"/>
                </a:solidFill>
                <a:latin typeface="+mj-lt"/>
                <a:cs typeface="Times New Roman"/>
              </a:rPr>
              <a:t>ort  </a:t>
            </a:r>
            <a:r>
              <a:rPr sz="2200" spc="-10" dirty="0">
                <a:solidFill>
                  <a:srgbClr val="650065"/>
                </a:solidFill>
                <a:latin typeface="+mj-lt"/>
                <a:cs typeface="Times New Roman"/>
              </a:rPr>
              <a:t>Time</a:t>
            </a:r>
            <a:endParaRPr sz="2200">
              <a:latin typeface="+mj-lt"/>
              <a:cs typeface="Times New Roman"/>
            </a:endParaRPr>
          </a:p>
        </p:txBody>
      </p:sp>
      <p:sp>
        <p:nvSpPr>
          <p:cNvPr id="16" name="object 7"/>
          <p:cNvSpPr txBox="1"/>
          <p:nvPr/>
        </p:nvSpPr>
        <p:spPr>
          <a:xfrm>
            <a:off x="3342640" y="3115957"/>
            <a:ext cx="110489" cy="796372"/>
          </a:xfrm>
          <a:prstGeom prst="rect">
            <a:avLst/>
          </a:prstGeom>
        </p:spPr>
        <p:txBody>
          <a:bodyPr vert="horz" wrap="square" lIns="0" tIns="67310" rIns="0" bIns="0" rtlCol="0">
            <a:spAutoFit/>
          </a:bodyPr>
          <a:lstStyle/>
          <a:p>
            <a:pPr marL="12700">
              <a:lnSpc>
                <a:spcPct val="100000"/>
              </a:lnSpc>
              <a:spcBef>
                <a:spcPts val="530"/>
              </a:spcBef>
            </a:pPr>
            <a:r>
              <a:rPr sz="2200" dirty="0">
                <a:solidFill>
                  <a:srgbClr val="650065"/>
                </a:solidFill>
                <a:latin typeface="+mj-lt"/>
                <a:cs typeface="Times New Roman"/>
              </a:rPr>
              <a:t>:</a:t>
            </a:r>
            <a:endParaRPr sz="2200">
              <a:latin typeface="+mj-lt"/>
              <a:cs typeface="Times New Roman"/>
            </a:endParaRPr>
          </a:p>
          <a:p>
            <a:pPr marL="12700">
              <a:lnSpc>
                <a:spcPct val="100000"/>
              </a:lnSpc>
              <a:spcBef>
                <a:spcPts val="430"/>
              </a:spcBef>
            </a:pPr>
            <a:r>
              <a:rPr sz="2200" dirty="0">
                <a:solidFill>
                  <a:srgbClr val="650065"/>
                </a:solidFill>
                <a:latin typeface="+mj-lt"/>
                <a:cs typeface="Times New Roman"/>
              </a:rPr>
              <a:t>:</a:t>
            </a:r>
            <a:endParaRPr sz="2200">
              <a:latin typeface="+mj-lt"/>
              <a:cs typeface="Times New Roman"/>
            </a:endParaRPr>
          </a:p>
        </p:txBody>
      </p:sp>
      <p:sp>
        <p:nvSpPr>
          <p:cNvPr id="17" name="object 8"/>
          <p:cNvSpPr txBox="1"/>
          <p:nvPr/>
        </p:nvSpPr>
        <p:spPr>
          <a:xfrm>
            <a:off x="4257040" y="3115957"/>
            <a:ext cx="1534160" cy="796372"/>
          </a:xfrm>
          <a:prstGeom prst="rect">
            <a:avLst/>
          </a:prstGeom>
        </p:spPr>
        <p:txBody>
          <a:bodyPr vert="horz" wrap="square" lIns="0" tIns="67310" rIns="0" bIns="0" rtlCol="0">
            <a:spAutoFit/>
          </a:bodyPr>
          <a:lstStyle/>
          <a:p>
            <a:pPr marL="12700">
              <a:lnSpc>
                <a:spcPct val="100000"/>
              </a:lnSpc>
              <a:spcBef>
                <a:spcPts val="530"/>
              </a:spcBef>
            </a:pPr>
            <a:r>
              <a:rPr sz="2200" dirty="0">
                <a:solidFill>
                  <a:srgbClr val="650065"/>
                </a:solidFill>
                <a:latin typeface="+mj-lt"/>
                <a:cs typeface="Times New Roman"/>
              </a:rPr>
              <a:t>48%</a:t>
            </a:r>
            <a:r>
              <a:rPr sz="2200" spc="-50" dirty="0">
                <a:solidFill>
                  <a:srgbClr val="650065"/>
                </a:solidFill>
                <a:latin typeface="+mj-lt"/>
                <a:cs typeface="Times New Roman"/>
              </a:rPr>
              <a:t> </a:t>
            </a:r>
            <a:r>
              <a:rPr sz="2200" dirty="0">
                <a:solidFill>
                  <a:srgbClr val="650065"/>
                </a:solidFill>
                <a:latin typeface="+mj-lt"/>
                <a:cs typeface="Times New Roman"/>
              </a:rPr>
              <a:t>to</a:t>
            </a:r>
            <a:r>
              <a:rPr sz="2200" spc="-50" dirty="0">
                <a:solidFill>
                  <a:srgbClr val="650065"/>
                </a:solidFill>
                <a:latin typeface="+mj-lt"/>
                <a:cs typeface="Times New Roman"/>
              </a:rPr>
              <a:t> </a:t>
            </a:r>
            <a:r>
              <a:rPr sz="2200" dirty="0">
                <a:solidFill>
                  <a:srgbClr val="650065"/>
                </a:solidFill>
                <a:latin typeface="+mj-lt"/>
                <a:cs typeface="Times New Roman"/>
              </a:rPr>
              <a:t>68%</a:t>
            </a:r>
            <a:endParaRPr sz="2200">
              <a:latin typeface="+mj-lt"/>
              <a:cs typeface="Times New Roman"/>
            </a:endParaRPr>
          </a:p>
          <a:p>
            <a:pPr marL="12700">
              <a:lnSpc>
                <a:spcPct val="100000"/>
              </a:lnSpc>
              <a:spcBef>
                <a:spcPts val="430"/>
              </a:spcBef>
            </a:pPr>
            <a:r>
              <a:rPr sz="2200" dirty="0">
                <a:solidFill>
                  <a:srgbClr val="650065"/>
                </a:solidFill>
                <a:latin typeface="+mj-lt"/>
                <a:cs typeface="Times New Roman"/>
              </a:rPr>
              <a:t>24%</a:t>
            </a:r>
            <a:r>
              <a:rPr sz="2200" spc="-50" dirty="0">
                <a:solidFill>
                  <a:srgbClr val="650065"/>
                </a:solidFill>
                <a:latin typeface="+mj-lt"/>
                <a:cs typeface="Times New Roman"/>
              </a:rPr>
              <a:t> </a:t>
            </a:r>
            <a:r>
              <a:rPr sz="2200" dirty="0">
                <a:solidFill>
                  <a:srgbClr val="650065"/>
                </a:solidFill>
                <a:latin typeface="+mj-lt"/>
                <a:cs typeface="Times New Roman"/>
              </a:rPr>
              <a:t>to</a:t>
            </a:r>
            <a:r>
              <a:rPr sz="2200" spc="-50" dirty="0">
                <a:solidFill>
                  <a:srgbClr val="650065"/>
                </a:solidFill>
                <a:latin typeface="+mj-lt"/>
                <a:cs typeface="Times New Roman"/>
              </a:rPr>
              <a:t> </a:t>
            </a:r>
            <a:r>
              <a:rPr sz="2200" dirty="0">
                <a:solidFill>
                  <a:srgbClr val="650065"/>
                </a:solidFill>
                <a:latin typeface="+mj-lt"/>
                <a:cs typeface="Times New Roman"/>
              </a:rPr>
              <a:t>64%</a:t>
            </a:r>
            <a:endParaRPr sz="2200">
              <a:latin typeface="+mj-lt"/>
              <a:cs typeface="Times New Roman"/>
            </a:endParaRPr>
          </a:p>
        </p:txBody>
      </p:sp>
      <p:sp>
        <p:nvSpPr>
          <p:cNvPr id="18" name="object 9"/>
          <p:cNvSpPr txBox="1"/>
          <p:nvPr/>
        </p:nvSpPr>
        <p:spPr>
          <a:xfrm>
            <a:off x="1513835" y="4147658"/>
            <a:ext cx="2649855" cy="350737"/>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003200"/>
                </a:solidFill>
                <a:latin typeface="+mj-lt"/>
                <a:cs typeface="Times New Roman"/>
              </a:rPr>
              <a:t>Integration</a:t>
            </a:r>
            <a:r>
              <a:rPr sz="2200" spc="-40" dirty="0">
                <a:solidFill>
                  <a:srgbClr val="003200"/>
                </a:solidFill>
                <a:latin typeface="+mj-lt"/>
                <a:cs typeface="Times New Roman"/>
              </a:rPr>
              <a:t> </a:t>
            </a:r>
            <a:r>
              <a:rPr sz="2200" spc="-5" dirty="0">
                <a:solidFill>
                  <a:srgbClr val="003200"/>
                </a:solidFill>
                <a:latin typeface="+mj-lt"/>
                <a:cs typeface="Times New Roman"/>
              </a:rPr>
              <a:t>&amp;</a:t>
            </a:r>
            <a:r>
              <a:rPr sz="2200" spc="-25" dirty="0">
                <a:solidFill>
                  <a:srgbClr val="003200"/>
                </a:solidFill>
                <a:latin typeface="+mj-lt"/>
                <a:cs typeface="Times New Roman"/>
              </a:rPr>
              <a:t> </a:t>
            </a:r>
            <a:r>
              <a:rPr sz="2200" spc="-10" dirty="0">
                <a:solidFill>
                  <a:srgbClr val="003200"/>
                </a:solidFill>
                <a:latin typeface="+mj-lt"/>
                <a:cs typeface="Times New Roman"/>
              </a:rPr>
              <a:t>Test</a:t>
            </a:r>
            <a:endParaRPr sz="2200">
              <a:latin typeface="+mj-lt"/>
              <a:cs typeface="Times New Roman"/>
            </a:endParaRPr>
          </a:p>
        </p:txBody>
      </p:sp>
      <p:sp>
        <p:nvSpPr>
          <p:cNvPr id="19" name="object 10"/>
          <p:cNvSpPr txBox="1"/>
          <p:nvPr/>
        </p:nvSpPr>
        <p:spPr>
          <a:xfrm>
            <a:off x="1971041" y="4598808"/>
            <a:ext cx="751840" cy="791499"/>
          </a:xfrm>
          <a:prstGeom prst="rect">
            <a:avLst/>
          </a:prstGeom>
        </p:spPr>
        <p:txBody>
          <a:bodyPr vert="horz" wrap="square" lIns="0" tIns="12700" rIns="0" bIns="0" rtlCol="0">
            <a:spAutoFit/>
          </a:bodyPr>
          <a:lstStyle/>
          <a:p>
            <a:pPr marL="12700" marR="5080">
              <a:lnSpc>
                <a:spcPct val="114999"/>
              </a:lnSpc>
              <a:spcBef>
                <a:spcPts val="100"/>
              </a:spcBef>
            </a:pPr>
            <a:r>
              <a:rPr sz="2200" spc="-5" dirty="0">
                <a:solidFill>
                  <a:srgbClr val="A50020"/>
                </a:solidFill>
                <a:latin typeface="+mj-lt"/>
                <a:cs typeface="Times New Roman"/>
              </a:rPr>
              <a:t>E</a:t>
            </a:r>
            <a:r>
              <a:rPr sz="2200" spc="-10" dirty="0">
                <a:solidFill>
                  <a:srgbClr val="A50020"/>
                </a:solidFill>
                <a:latin typeface="+mj-lt"/>
                <a:cs typeface="Times New Roman"/>
              </a:rPr>
              <a:t>ff</a:t>
            </a:r>
            <a:r>
              <a:rPr sz="2200" dirty="0">
                <a:solidFill>
                  <a:srgbClr val="A50020"/>
                </a:solidFill>
                <a:latin typeface="+mj-lt"/>
                <a:cs typeface="Times New Roman"/>
              </a:rPr>
              <a:t>ort  </a:t>
            </a:r>
            <a:r>
              <a:rPr sz="2200" spc="-10" dirty="0">
                <a:solidFill>
                  <a:srgbClr val="A50020"/>
                </a:solidFill>
                <a:latin typeface="+mj-lt"/>
                <a:cs typeface="Times New Roman"/>
              </a:rPr>
              <a:t>Time</a:t>
            </a:r>
            <a:endParaRPr sz="2200">
              <a:latin typeface="+mj-lt"/>
              <a:cs typeface="Times New Roman"/>
            </a:endParaRPr>
          </a:p>
        </p:txBody>
      </p:sp>
      <p:sp>
        <p:nvSpPr>
          <p:cNvPr id="20" name="object 11"/>
          <p:cNvSpPr txBox="1"/>
          <p:nvPr/>
        </p:nvSpPr>
        <p:spPr>
          <a:xfrm>
            <a:off x="3342640" y="4598808"/>
            <a:ext cx="110489" cy="796372"/>
          </a:xfrm>
          <a:prstGeom prst="rect">
            <a:avLst/>
          </a:prstGeom>
        </p:spPr>
        <p:txBody>
          <a:bodyPr vert="horz" wrap="square" lIns="0" tIns="67310" rIns="0" bIns="0" rtlCol="0">
            <a:spAutoFit/>
          </a:bodyPr>
          <a:lstStyle/>
          <a:p>
            <a:pPr marL="12700">
              <a:lnSpc>
                <a:spcPct val="100000"/>
              </a:lnSpc>
              <a:spcBef>
                <a:spcPts val="530"/>
              </a:spcBef>
            </a:pPr>
            <a:r>
              <a:rPr sz="2200" dirty="0">
                <a:solidFill>
                  <a:srgbClr val="A50020"/>
                </a:solidFill>
                <a:latin typeface="+mj-lt"/>
                <a:cs typeface="Times New Roman"/>
              </a:rPr>
              <a:t>:</a:t>
            </a:r>
            <a:endParaRPr sz="2200">
              <a:latin typeface="+mj-lt"/>
              <a:cs typeface="Times New Roman"/>
            </a:endParaRPr>
          </a:p>
          <a:p>
            <a:pPr marL="12700">
              <a:lnSpc>
                <a:spcPct val="100000"/>
              </a:lnSpc>
              <a:spcBef>
                <a:spcPts val="430"/>
              </a:spcBef>
            </a:pPr>
            <a:r>
              <a:rPr sz="2200" dirty="0">
                <a:solidFill>
                  <a:srgbClr val="A50020"/>
                </a:solidFill>
                <a:latin typeface="+mj-lt"/>
                <a:cs typeface="Times New Roman"/>
              </a:rPr>
              <a:t>:</a:t>
            </a:r>
            <a:endParaRPr sz="2200">
              <a:latin typeface="+mj-lt"/>
              <a:cs typeface="Times New Roman"/>
            </a:endParaRPr>
          </a:p>
        </p:txBody>
      </p:sp>
      <p:sp>
        <p:nvSpPr>
          <p:cNvPr id="21" name="object 12"/>
          <p:cNvSpPr txBox="1"/>
          <p:nvPr/>
        </p:nvSpPr>
        <p:spPr>
          <a:xfrm>
            <a:off x="4257040" y="4598808"/>
            <a:ext cx="1534160" cy="796372"/>
          </a:xfrm>
          <a:prstGeom prst="rect">
            <a:avLst/>
          </a:prstGeom>
        </p:spPr>
        <p:txBody>
          <a:bodyPr vert="horz" wrap="square" lIns="0" tIns="67310" rIns="0" bIns="0" rtlCol="0">
            <a:spAutoFit/>
          </a:bodyPr>
          <a:lstStyle/>
          <a:p>
            <a:pPr marL="12700">
              <a:lnSpc>
                <a:spcPct val="100000"/>
              </a:lnSpc>
              <a:spcBef>
                <a:spcPts val="530"/>
              </a:spcBef>
            </a:pPr>
            <a:r>
              <a:rPr sz="2200" dirty="0">
                <a:solidFill>
                  <a:srgbClr val="A50020"/>
                </a:solidFill>
                <a:latin typeface="+mj-lt"/>
                <a:cs typeface="Times New Roman"/>
              </a:rPr>
              <a:t>16%</a:t>
            </a:r>
            <a:r>
              <a:rPr sz="2200" spc="-50" dirty="0">
                <a:solidFill>
                  <a:srgbClr val="A50020"/>
                </a:solidFill>
                <a:latin typeface="+mj-lt"/>
                <a:cs typeface="Times New Roman"/>
              </a:rPr>
              <a:t> </a:t>
            </a:r>
            <a:r>
              <a:rPr sz="2200" dirty="0">
                <a:solidFill>
                  <a:srgbClr val="A50020"/>
                </a:solidFill>
                <a:latin typeface="+mj-lt"/>
                <a:cs typeface="Times New Roman"/>
              </a:rPr>
              <a:t>to</a:t>
            </a:r>
            <a:r>
              <a:rPr sz="2200" spc="-50" dirty="0">
                <a:solidFill>
                  <a:srgbClr val="A50020"/>
                </a:solidFill>
                <a:latin typeface="+mj-lt"/>
                <a:cs typeface="Times New Roman"/>
              </a:rPr>
              <a:t> </a:t>
            </a:r>
            <a:r>
              <a:rPr sz="2200" dirty="0">
                <a:solidFill>
                  <a:srgbClr val="A50020"/>
                </a:solidFill>
                <a:latin typeface="+mj-lt"/>
                <a:cs typeface="Times New Roman"/>
              </a:rPr>
              <a:t>34%</a:t>
            </a:r>
            <a:endParaRPr sz="2200">
              <a:latin typeface="+mj-lt"/>
              <a:cs typeface="Times New Roman"/>
            </a:endParaRPr>
          </a:p>
          <a:p>
            <a:pPr marL="12700">
              <a:lnSpc>
                <a:spcPct val="100000"/>
              </a:lnSpc>
              <a:spcBef>
                <a:spcPts val="430"/>
              </a:spcBef>
            </a:pPr>
            <a:r>
              <a:rPr sz="2200" dirty="0">
                <a:solidFill>
                  <a:srgbClr val="A50020"/>
                </a:solidFill>
                <a:latin typeface="+mj-lt"/>
                <a:cs typeface="Times New Roman"/>
              </a:rPr>
              <a:t>18%</a:t>
            </a:r>
            <a:r>
              <a:rPr sz="2200" spc="-50" dirty="0">
                <a:solidFill>
                  <a:srgbClr val="A50020"/>
                </a:solidFill>
                <a:latin typeface="+mj-lt"/>
                <a:cs typeface="Times New Roman"/>
              </a:rPr>
              <a:t> </a:t>
            </a:r>
            <a:r>
              <a:rPr sz="2200" dirty="0">
                <a:solidFill>
                  <a:srgbClr val="A50020"/>
                </a:solidFill>
                <a:latin typeface="+mj-lt"/>
                <a:cs typeface="Times New Roman"/>
              </a:rPr>
              <a:t>to</a:t>
            </a:r>
            <a:r>
              <a:rPr sz="2200" spc="-50" dirty="0">
                <a:solidFill>
                  <a:srgbClr val="A50020"/>
                </a:solidFill>
                <a:latin typeface="+mj-lt"/>
                <a:cs typeface="Times New Roman"/>
              </a:rPr>
              <a:t> </a:t>
            </a:r>
            <a:r>
              <a:rPr sz="2200" dirty="0">
                <a:solidFill>
                  <a:srgbClr val="A50020"/>
                </a:solidFill>
                <a:latin typeface="+mj-lt"/>
                <a:cs typeface="Times New Roman"/>
              </a:rPr>
              <a:t>34%</a:t>
            </a:r>
            <a:endParaRPr sz="2200">
              <a:latin typeface="+mj-lt"/>
              <a:cs typeface="Times New Roman"/>
            </a:endParaRPr>
          </a:p>
        </p:txBody>
      </p:sp>
      <p:pic>
        <p:nvPicPr>
          <p:cNvPr id="2" name="Picture 1" descr="A black and red logo&#10;&#10;Description automatically generated">
            <a:extLst>
              <a:ext uri="{FF2B5EF4-FFF2-40B4-BE49-F238E27FC236}">
                <a16:creationId xmlns:a16="http://schemas.microsoft.com/office/drawing/2014/main" id="{8F988FC1-95AC-E67C-C1A5-F07BD235EB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8" y="15835"/>
            <a:ext cx="1599841" cy="801328"/>
          </a:xfrm>
          <a:prstGeom prst="rect">
            <a:avLst/>
          </a:prstGeom>
        </p:spPr>
      </p:pic>
    </p:spTree>
    <p:extLst>
      <p:ext uri="{BB962C8B-B14F-4D97-AF65-F5344CB8AC3E}">
        <p14:creationId xmlns:p14="http://schemas.microsoft.com/office/powerpoint/2010/main" val="9091796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4EC151-2588-4DCC-ADC0-36E2AB0EDD1C}" type="datetime1">
              <a:rPr lang="en-IN" smtClean="0"/>
              <a:t>07-04-2025</a:t>
            </a:fld>
            <a:endParaRPr lang="en-US" dirty="0"/>
          </a:p>
        </p:txBody>
      </p:sp>
      <p:sp>
        <p:nvSpPr>
          <p:cNvPr id="5" name="Footer Placeholder 4"/>
          <p:cNvSpPr>
            <a:spLocks noGrp="1"/>
          </p:cNvSpPr>
          <p:nvPr>
            <p:ph type="ftr" sz="quarter" idx="11"/>
          </p:nvPr>
        </p:nvSpPr>
        <p:spPr>
          <a:xfrm>
            <a:off x="1968065" y="6356350"/>
            <a:ext cx="497205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Detailed COCOMO Model</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40874"/>
            <a:ext cx="1581150" cy="847725"/>
          </a:xfrm>
          <a:prstGeom prst="rect">
            <a:avLst/>
          </a:prstGeom>
        </p:spPr>
      </p:pic>
      <p:sp>
        <p:nvSpPr>
          <p:cNvPr id="22" name="object 4"/>
          <p:cNvSpPr txBox="1"/>
          <p:nvPr/>
        </p:nvSpPr>
        <p:spPr>
          <a:xfrm>
            <a:off x="486295" y="959802"/>
            <a:ext cx="8352905" cy="4705775"/>
          </a:xfrm>
          <a:prstGeom prst="rect">
            <a:avLst/>
          </a:prstGeom>
        </p:spPr>
        <p:txBody>
          <a:bodyPr vert="horz" wrap="square" lIns="0" tIns="123825" rIns="0" bIns="0" rtlCol="0">
            <a:spAutoFit/>
          </a:bodyPr>
          <a:lstStyle/>
          <a:p>
            <a:pPr marL="25400" algn="just">
              <a:lnSpc>
                <a:spcPct val="100000"/>
              </a:lnSpc>
              <a:spcBef>
                <a:spcPts val="975"/>
              </a:spcBef>
            </a:pPr>
            <a:r>
              <a:rPr sz="2200" spc="-5" dirty="0">
                <a:solidFill>
                  <a:srgbClr val="CC0000"/>
                </a:solidFill>
                <a:latin typeface="+mj-lt"/>
                <a:cs typeface="Times New Roman"/>
              </a:rPr>
              <a:t>Principle</a:t>
            </a:r>
            <a:r>
              <a:rPr sz="2200" spc="-10" dirty="0">
                <a:solidFill>
                  <a:srgbClr val="CC0000"/>
                </a:solidFill>
                <a:latin typeface="+mj-lt"/>
                <a:cs typeface="Times New Roman"/>
              </a:rPr>
              <a:t> </a:t>
            </a:r>
            <a:r>
              <a:rPr sz="2200" dirty="0">
                <a:solidFill>
                  <a:srgbClr val="CC0000"/>
                </a:solidFill>
                <a:latin typeface="+mj-lt"/>
                <a:cs typeface="Times New Roman"/>
              </a:rPr>
              <a:t>of</a:t>
            </a:r>
            <a:r>
              <a:rPr sz="2200" spc="-5" dirty="0">
                <a:solidFill>
                  <a:srgbClr val="CC0000"/>
                </a:solidFill>
                <a:latin typeface="+mj-lt"/>
                <a:cs typeface="Times New Roman"/>
              </a:rPr>
              <a:t> the </a:t>
            </a:r>
            <a:r>
              <a:rPr sz="2200" dirty="0">
                <a:solidFill>
                  <a:srgbClr val="CC0000"/>
                </a:solidFill>
                <a:latin typeface="+mj-lt"/>
                <a:cs typeface="Times New Roman"/>
              </a:rPr>
              <a:t>effort</a:t>
            </a:r>
            <a:r>
              <a:rPr sz="2200" spc="-5" dirty="0">
                <a:solidFill>
                  <a:srgbClr val="CC0000"/>
                </a:solidFill>
                <a:latin typeface="+mj-lt"/>
                <a:cs typeface="Times New Roman"/>
              </a:rPr>
              <a:t> </a:t>
            </a:r>
            <a:r>
              <a:rPr sz="2200" dirty="0">
                <a:solidFill>
                  <a:srgbClr val="CC0000"/>
                </a:solidFill>
                <a:latin typeface="+mj-lt"/>
                <a:cs typeface="Times New Roman"/>
              </a:rPr>
              <a:t>estimate</a:t>
            </a:r>
            <a:endParaRPr sz="2200" dirty="0">
              <a:latin typeface="+mj-lt"/>
              <a:cs typeface="Times New Roman"/>
            </a:endParaRPr>
          </a:p>
          <a:p>
            <a:pPr marL="40005" algn="just">
              <a:lnSpc>
                <a:spcPct val="100000"/>
              </a:lnSpc>
              <a:spcBef>
                <a:spcPts val="840"/>
              </a:spcBef>
            </a:pPr>
            <a:r>
              <a:rPr sz="2200" spc="-10" dirty="0">
                <a:solidFill>
                  <a:srgbClr val="FF3200"/>
                </a:solidFill>
                <a:latin typeface="+mj-lt"/>
                <a:cs typeface="Times New Roman"/>
              </a:rPr>
              <a:t>Size</a:t>
            </a:r>
            <a:r>
              <a:rPr sz="2200" spc="-25" dirty="0">
                <a:solidFill>
                  <a:srgbClr val="FF3200"/>
                </a:solidFill>
                <a:latin typeface="+mj-lt"/>
                <a:cs typeface="Times New Roman"/>
              </a:rPr>
              <a:t> </a:t>
            </a:r>
            <a:r>
              <a:rPr sz="2200" spc="-5" dirty="0">
                <a:solidFill>
                  <a:srgbClr val="FF3200"/>
                </a:solidFill>
                <a:latin typeface="+mj-lt"/>
                <a:cs typeface="Times New Roman"/>
              </a:rPr>
              <a:t>equivalent</a:t>
            </a:r>
            <a:endParaRPr sz="2200" dirty="0">
              <a:latin typeface="+mj-lt"/>
              <a:cs typeface="Times New Roman"/>
            </a:endParaRPr>
          </a:p>
          <a:p>
            <a:pPr marL="40005" marR="17780" algn="just">
              <a:lnSpc>
                <a:spcPct val="89800"/>
              </a:lnSpc>
              <a:spcBef>
                <a:spcPts val="1255"/>
              </a:spcBef>
            </a:pPr>
            <a:r>
              <a:rPr sz="2200" spc="-5" dirty="0">
                <a:solidFill>
                  <a:srgbClr val="000099"/>
                </a:solidFill>
                <a:latin typeface="+mj-lt"/>
                <a:cs typeface="Times New Roman"/>
              </a:rPr>
              <a:t>As </a:t>
            </a:r>
            <a:r>
              <a:rPr sz="2200" dirty="0">
                <a:solidFill>
                  <a:srgbClr val="000099"/>
                </a:solidFill>
                <a:latin typeface="+mj-lt"/>
                <a:cs typeface="Times New Roman"/>
              </a:rPr>
              <a:t>the </a:t>
            </a:r>
            <a:r>
              <a:rPr sz="2200" spc="-5" dirty="0">
                <a:solidFill>
                  <a:srgbClr val="000099"/>
                </a:solidFill>
                <a:latin typeface="+mj-lt"/>
                <a:cs typeface="Times New Roman"/>
              </a:rPr>
              <a:t>software might </a:t>
            </a:r>
            <a:r>
              <a:rPr sz="2200" dirty="0">
                <a:solidFill>
                  <a:srgbClr val="000099"/>
                </a:solidFill>
                <a:latin typeface="+mj-lt"/>
                <a:cs typeface="Times New Roman"/>
              </a:rPr>
              <a:t>be </a:t>
            </a:r>
            <a:r>
              <a:rPr sz="2200" spc="-5" dirty="0">
                <a:solidFill>
                  <a:srgbClr val="000099"/>
                </a:solidFill>
                <a:latin typeface="+mj-lt"/>
                <a:cs typeface="Times New Roman"/>
              </a:rPr>
              <a:t>partly developed from </a:t>
            </a:r>
            <a:r>
              <a:rPr sz="2200" dirty="0">
                <a:solidFill>
                  <a:srgbClr val="000099"/>
                </a:solidFill>
                <a:latin typeface="+mj-lt"/>
                <a:cs typeface="Times New Roman"/>
              </a:rPr>
              <a:t>software </a:t>
            </a:r>
            <a:r>
              <a:rPr sz="2200" spc="-5" dirty="0">
                <a:solidFill>
                  <a:srgbClr val="000099"/>
                </a:solidFill>
                <a:latin typeface="+mj-lt"/>
                <a:cs typeface="Times New Roman"/>
              </a:rPr>
              <a:t>already </a:t>
            </a:r>
            <a:r>
              <a:rPr sz="2200" dirty="0">
                <a:solidFill>
                  <a:srgbClr val="000099"/>
                </a:solidFill>
                <a:latin typeface="+mj-lt"/>
                <a:cs typeface="Times New Roman"/>
              </a:rPr>
              <a:t> </a:t>
            </a:r>
            <a:r>
              <a:rPr sz="2200" spc="-5" dirty="0">
                <a:solidFill>
                  <a:srgbClr val="000099"/>
                </a:solidFill>
                <a:latin typeface="+mj-lt"/>
                <a:cs typeface="Times New Roman"/>
              </a:rPr>
              <a:t>existing (that </a:t>
            </a:r>
            <a:r>
              <a:rPr sz="2200" dirty="0">
                <a:solidFill>
                  <a:srgbClr val="000099"/>
                </a:solidFill>
                <a:latin typeface="+mj-lt"/>
                <a:cs typeface="Times New Roman"/>
              </a:rPr>
              <a:t>is, </a:t>
            </a:r>
            <a:r>
              <a:rPr sz="2200" spc="-5" dirty="0">
                <a:solidFill>
                  <a:srgbClr val="000099"/>
                </a:solidFill>
                <a:latin typeface="+mj-lt"/>
                <a:cs typeface="Times New Roman"/>
              </a:rPr>
              <a:t>re-usable </a:t>
            </a:r>
            <a:r>
              <a:rPr sz="2200" dirty="0">
                <a:solidFill>
                  <a:srgbClr val="000099"/>
                </a:solidFill>
                <a:latin typeface="+mj-lt"/>
                <a:cs typeface="Times New Roman"/>
              </a:rPr>
              <a:t>code), a </a:t>
            </a:r>
            <a:r>
              <a:rPr sz="2200" spc="-5" dirty="0">
                <a:solidFill>
                  <a:srgbClr val="000099"/>
                </a:solidFill>
                <a:latin typeface="+mj-lt"/>
                <a:cs typeface="Times New Roman"/>
              </a:rPr>
              <a:t>full </a:t>
            </a:r>
            <a:r>
              <a:rPr sz="2200" spc="-10" dirty="0">
                <a:solidFill>
                  <a:srgbClr val="000099"/>
                </a:solidFill>
                <a:latin typeface="+mj-lt"/>
                <a:cs typeface="Times New Roman"/>
              </a:rPr>
              <a:t>development </a:t>
            </a:r>
            <a:r>
              <a:rPr sz="2200" dirty="0">
                <a:solidFill>
                  <a:srgbClr val="000099"/>
                </a:solidFill>
                <a:latin typeface="+mj-lt"/>
                <a:cs typeface="Times New Roman"/>
              </a:rPr>
              <a:t>is not </a:t>
            </a:r>
            <a:r>
              <a:rPr sz="2200" spc="-5" dirty="0">
                <a:solidFill>
                  <a:srgbClr val="000099"/>
                </a:solidFill>
                <a:latin typeface="+mj-lt"/>
                <a:cs typeface="Times New Roman"/>
              </a:rPr>
              <a:t>always </a:t>
            </a:r>
            <a:r>
              <a:rPr sz="2200" dirty="0">
                <a:solidFill>
                  <a:srgbClr val="000099"/>
                </a:solidFill>
                <a:latin typeface="+mj-lt"/>
                <a:cs typeface="Times New Roman"/>
              </a:rPr>
              <a:t> </a:t>
            </a:r>
            <a:r>
              <a:rPr sz="2200" spc="-5" dirty="0">
                <a:solidFill>
                  <a:srgbClr val="000099"/>
                </a:solidFill>
                <a:latin typeface="+mj-lt"/>
                <a:cs typeface="Times New Roman"/>
              </a:rPr>
              <a:t>required. </a:t>
            </a:r>
            <a:r>
              <a:rPr sz="2200" dirty="0">
                <a:solidFill>
                  <a:srgbClr val="000099"/>
                </a:solidFill>
                <a:latin typeface="+mj-lt"/>
                <a:cs typeface="Times New Roman"/>
              </a:rPr>
              <a:t>In such </a:t>
            </a:r>
            <a:r>
              <a:rPr sz="2200" spc="-5" dirty="0">
                <a:solidFill>
                  <a:srgbClr val="000099"/>
                </a:solidFill>
                <a:latin typeface="+mj-lt"/>
                <a:cs typeface="Times New Roman"/>
              </a:rPr>
              <a:t>cases, </a:t>
            </a:r>
            <a:r>
              <a:rPr sz="2200" dirty="0">
                <a:solidFill>
                  <a:srgbClr val="000099"/>
                </a:solidFill>
                <a:latin typeface="+mj-lt"/>
                <a:cs typeface="Times New Roman"/>
              </a:rPr>
              <a:t>the </a:t>
            </a:r>
            <a:r>
              <a:rPr sz="2200" spc="-5" dirty="0">
                <a:solidFill>
                  <a:srgbClr val="000099"/>
                </a:solidFill>
                <a:latin typeface="+mj-lt"/>
                <a:cs typeface="Times New Roman"/>
              </a:rPr>
              <a:t>parts </a:t>
            </a:r>
            <a:r>
              <a:rPr sz="2200" dirty="0">
                <a:solidFill>
                  <a:srgbClr val="000099"/>
                </a:solidFill>
                <a:latin typeface="+mj-lt"/>
                <a:cs typeface="Times New Roman"/>
              </a:rPr>
              <a:t>of design </a:t>
            </a:r>
            <a:r>
              <a:rPr sz="2200" spc="-10" dirty="0">
                <a:solidFill>
                  <a:srgbClr val="000099"/>
                </a:solidFill>
                <a:latin typeface="+mj-lt"/>
                <a:cs typeface="Times New Roman"/>
              </a:rPr>
              <a:t>document </a:t>
            </a:r>
            <a:r>
              <a:rPr sz="2200" dirty="0">
                <a:solidFill>
                  <a:srgbClr val="000099"/>
                </a:solidFill>
                <a:latin typeface="+mj-lt"/>
                <a:cs typeface="Times New Roman"/>
              </a:rPr>
              <a:t>(DD%), </a:t>
            </a:r>
            <a:r>
              <a:rPr sz="2200" spc="-5" dirty="0">
                <a:solidFill>
                  <a:srgbClr val="000099"/>
                </a:solidFill>
                <a:latin typeface="+mj-lt"/>
                <a:cs typeface="Times New Roman"/>
              </a:rPr>
              <a:t>code </a:t>
            </a:r>
            <a:r>
              <a:rPr sz="2200" dirty="0">
                <a:solidFill>
                  <a:srgbClr val="000099"/>
                </a:solidFill>
                <a:latin typeface="+mj-lt"/>
                <a:cs typeface="Times New Roman"/>
              </a:rPr>
              <a:t> </a:t>
            </a:r>
            <a:r>
              <a:rPr sz="2200" spc="-5" dirty="0">
                <a:solidFill>
                  <a:srgbClr val="000099"/>
                </a:solidFill>
                <a:latin typeface="+mj-lt"/>
                <a:cs typeface="Times New Roman"/>
              </a:rPr>
              <a:t>(C%) </a:t>
            </a:r>
            <a:r>
              <a:rPr sz="2200" dirty="0">
                <a:solidFill>
                  <a:srgbClr val="000099"/>
                </a:solidFill>
                <a:latin typeface="+mj-lt"/>
                <a:cs typeface="Times New Roman"/>
              </a:rPr>
              <a:t>and </a:t>
            </a:r>
            <a:r>
              <a:rPr sz="2200" spc="-5" dirty="0">
                <a:solidFill>
                  <a:srgbClr val="000099"/>
                </a:solidFill>
                <a:latin typeface="+mj-lt"/>
                <a:cs typeface="Times New Roman"/>
              </a:rPr>
              <a:t>integration (I%) </a:t>
            </a:r>
            <a:r>
              <a:rPr sz="2200" dirty="0">
                <a:solidFill>
                  <a:srgbClr val="000099"/>
                </a:solidFill>
                <a:latin typeface="+mj-lt"/>
                <a:cs typeface="Times New Roman"/>
              </a:rPr>
              <a:t>to </a:t>
            </a:r>
            <a:r>
              <a:rPr sz="2200" spc="-10" dirty="0">
                <a:solidFill>
                  <a:srgbClr val="000099"/>
                </a:solidFill>
                <a:latin typeface="+mj-lt"/>
                <a:cs typeface="Times New Roman"/>
              </a:rPr>
              <a:t>be </a:t>
            </a:r>
            <a:r>
              <a:rPr sz="2200" spc="-5" dirty="0">
                <a:solidFill>
                  <a:srgbClr val="000099"/>
                </a:solidFill>
                <a:latin typeface="+mj-lt"/>
                <a:cs typeface="Times New Roman"/>
              </a:rPr>
              <a:t>modified </a:t>
            </a:r>
            <a:r>
              <a:rPr sz="2200" dirty="0">
                <a:solidFill>
                  <a:srgbClr val="000099"/>
                </a:solidFill>
                <a:latin typeface="+mj-lt"/>
                <a:cs typeface="Times New Roman"/>
              </a:rPr>
              <a:t>are </a:t>
            </a:r>
            <a:r>
              <a:rPr sz="2200" spc="-5" dirty="0">
                <a:solidFill>
                  <a:srgbClr val="000099"/>
                </a:solidFill>
                <a:latin typeface="+mj-lt"/>
                <a:cs typeface="Times New Roman"/>
              </a:rPr>
              <a:t>estimated. Then, </a:t>
            </a:r>
            <a:r>
              <a:rPr sz="2200" dirty="0">
                <a:solidFill>
                  <a:srgbClr val="000099"/>
                </a:solidFill>
                <a:latin typeface="+mj-lt"/>
                <a:cs typeface="Times New Roman"/>
              </a:rPr>
              <a:t>an </a:t>
            </a:r>
            <a:r>
              <a:rPr sz="2200" spc="5" dirty="0">
                <a:solidFill>
                  <a:srgbClr val="000099"/>
                </a:solidFill>
                <a:latin typeface="+mj-lt"/>
                <a:cs typeface="Times New Roman"/>
              </a:rPr>
              <a:t> </a:t>
            </a:r>
            <a:r>
              <a:rPr sz="2200" spc="-5" dirty="0">
                <a:solidFill>
                  <a:srgbClr val="000099"/>
                </a:solidFill>
                <a:latin typeface="+mj-lt"/>
                <a:cs typeface="Times New Roman"/>
              </a:rPr>
              <a:t>adjustment</a:t>
            </a:r>
            <a:r>
              <a:rPr sz="2200" dirty="0">
                <a:solidFill>
                  <a:srgbClr val="000099"/>
                </a:solidFill>
                <a:latin typeface="+mj-lt"/>
                <a:cs typeface="Times New Roman"/>
              </a:rPr>
              <a:t> </a:t>
            </a:r>
            <a:r>
              <a:rPr sz="2200" spc="-5" dirty="0">
                <a:solidFill>
                  <a:srgbClr val="000099"/>
                </a:solidFill>
                <a:latin typeface="+mj-lt"/>
                <a:cs typeface="Times New Roman"/>
              </a:rPr>
              <a:t>factor,</a:t>
            </a:r>
            <a:r>
              <a:rPr sz="2200" dirty="0">
                <a:solidFill>
                  <a:srgbClr val="000099"/>
                </a:solidFill>
                <a:latin typeface="+mj-lt"/>
                <a:cs typeface="Times New Roman"/>
              </a:rPr>
              <a:t> </a:t>
            </a:r>
            <a:r>
              <a:rPr sz="2200" spc="-5" dirty="0">
                <a:solidFill>
                  <a:srgbClr val="000099"/>
                </a:solidFill>
                <a:latin typeface="+mj-lt"/>
                <a:cs typeface="Times New Roman"/>
              </a:rPr>
              <a:t>A,</a:t>
            </a:r>
            <a:r>
              <a:rPr sz="2200" dirty="0">
                <a:solidFill>
                  <a:srgbClr val="000099"/>
                </a:solidFill>
                <a:latin typeface="+mj-lt"/>
                <a:cs typeface="Times New Roman"/>
              </a:rPr>
              <a:t> </a:t>
            </a:r>
            <a:r>
              <a:rPr sz="2200" spc="-5" dirty="0">
                <a:solidFill>
                  <a:srgbClr val="000099"/>
                </a:solidFill>
                <a:latin typeface="+mj-lt"/>
                <a:cs typeface="Times New Roman"/>
              </a:rPr>
              <a:t>is</a:t>
            </a:r>
            <a:r>
              <a:rPr sz="2200" dirty="0">
                <a:solidFill>
                  <a:srgbClr val="000099"/>
                </a:solidFill>
                <a:latin typeface="+mj-lt"/>
                <a:cs typeface="Times New Roman"/>
              </a:rPr>
              <a:t> </a:t>
            </a:r>
            <a:r>
              <a:rPr sz="2200" spc="-5" dirty="0">
                <a:solidFill>
                  <a:srgbClr val="000099"/>
                </a:solidFill>
                <a:latin typeface="+mj-lt"/>
                <a:cs typeface="Times New Roman"/>
              </a:rPr>
              <a:t>calculated</a:t>
            </a:r>
            <a:r>
              <a:rPr sz="2200" dirty="0">
                <a:solidFill>
                  <a:srgbClr val="000099"/>
                </a:solidFill>
                <a:latin typeface="+mj-lt"/>
                <a:cs typeface="Times New Roman"/>
              </a:rPr>
              <a:t> by</a:t>
            </a:r>
            <a:r>
              <a:rPr sz="2200" spc="5" dirty="0">
                <a:solidFill>
                  <a:srgbClr val="000099"/>
                </a:solidFill>
                <a:latin typeface="+mj-lt"/>
                <a:cs typeface="Times New Roman"/>
              </a:rPr>
              <a:t> </a:t>
            </a:r>
            <a:r>
              <a:rPr sz="2200" spc="-5" dirty="0">
                <a:solidFill>
                  <a:srgbClr val="000099"/>
                </a:solidFill>
                <a:latin typeface="+mj-lt"/>
                <a:cs typeface="Times New Roman"/>
              </a:rPr>
              <a:t>means</a:t>
            </a:r>
            <a:r>
              <a:rPr sz="2200" dirty="0">
                <a:solidFill>
                  <a:srgbClr val="000099"/>
                </a:solidFill>
                <a:latin typeface="+mj-lt"/>
                <a:cs typeface="Times New Roman"/>
              </a:rPr>
              <a:t> of</a:t>
            </a:r>
            <a:r>
              <a:rPr sz="2200" spc="5" dirty="0">
                <a:solidFill>
                  <a:srgbClr val="000099"/>
                </a:solidFill>
                <a:latin typeface="+mj-lt"/>
                <a:cs typeface="Times New Roman"/>
              </a:rPr>
              <a:t> </a:t>
            </a:r>
            <a:r>
              <a:rPr sz="2200" dirty="0">
                <a:solidFill>
                  <a:srgbClr val="000099"/>
                </a:solidFill>
                <a:latin typeface="+mj-lt"/>
                <a:cs typeface="Times New Roman"/>
              </a:rPr>
              <a:t>the</a:t>
            </a:r>
            <a:r>
              <a:rPr sz="2200" spc="5" dirty="0">
                <a:solidFill>
                  <a:srgbClr val="000099"/>
                </a:solidFill>
                <a:latin typeface="+mj-lt"/>
                <a:cs typeface="Times New Roman"/>
              </a:rPr>
              <a:t> </a:t>
            </a:r>
            <a:r>
              <a:rPr sz="2200" spc="-5" dirty="0">
                <a:solidFill>
                  <a:srgbClr val="000099"/>
                </a:solidFill>
                <a:latin typeface="+mj-lt"/>
                <a:cs typeface="Times New Roman"/>
              </a:rPr>
              <a:t>following </a:t>
            </a:r>
            <a:r>
              <a:rPr sz="2200" dirty="0">
                <a:solidFill>
                  <a:srgbClr val="000099"/>
                </a:solidFill>
                <a:latin typeface="+mj-lt"/>
                <a:cs typeface="Times New Roman"/>
              </a:rPr>
              <a:t> </a:t>
            </a:r>
            <a:r>
              <a:rPr sz="2200" spc="-5" dirty="0">
                <a:solidFill>
                  <a:srgbClr val="000099"/>
                </a:solidFill>
                <a:latin typeface="+mj-lt"/>
                <a:cs typeface="Times New Roman"/>
              </a:rPr>
              <a:t>equation.</a:t>
            </a:r>
            <a:endParaRPr sz="2200" dirty="0">
              <a:latin typeface="+mj-lt"/>
              <a:cs typeface="Times New Roman"/>
            </a:endParaRPr>
          </a:p>
          <a:p>
            <a:pPr marL="1945639" algn="just">
              <a:lnSpc>
                <a:spcPts val="2075"/>
              </a:lnSpc>
            </a:pPr>
            <a:r>
              <a:rPr sz="2200" spc="-5" dirty="0">
                <a:latin typeface="Times New Roman"/>
                <a:cs typeface="Times New Roman"/>
              </a:rPr>
              <a:t>A</a:t>
            </a:r>
            <a:r>
              <a:rPr sz="2200" spc="-15" dirty="0">
                <a:latin typeface="Times New Roman"/>
                <a:cs typeface="Times New Roman"/>
              </a:rPr>
              <a:t> </a:t>
            </a:r>
            <a:r>
              <a:rPr sz="2200" dirty="0">
                <a:latin typeface="Times New Roman"/>
                <a:cs typeface="Times New Roman"/>
              </a:rPr>
              <a:t>=</a:t>
            </a:r>
            <a:r>
              <a:rPr sz="2200" spc="-10" dirty="0">
                <a:latin typeface="Times New Roman"/>
                <a:cs typeface="Times New Roman"/>
              </a:rPr>
              <a:t> </a:t>
            </a:r>
            <a:r>
              <a:rPr sz="2200" dirty="0">
                <a:latin typeface="Times New Roman"/>
                <a:cs typeface="Times New Roman"/>
              </a:rPr>
              <a:t>0.4</a:t>
            </a:r>
            <a:r>
              <a:rPr sz="2200" spc="-10" dirty="0">
                <a:latin typeface="Times New Roman"/>
                <a:cs typeface="Times New Roman"/>
              </a:rPr>
              <a:t> </a:t>
            </a:r>
            <a:r>
              <a:rPr sz="2200" dirty="0">
                <a:latin typeface="Times New Roman"/>
                <a:cs typeface="Times New Roman"/>
              </a:rPr>
              <a:t>DD</a:t>
            </a:r>
            <a:r>
              <a:rPr sz="2200" spc="-5"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0.3</a:t>
            </a:r>
            <a:r>
              <a:rPr sz="2200" spc="-10" dirty="0">
                <a:latin typeface="Times New Roman"/>
                <a:cs typeface="Times New Roman"/>
              </a:rPr>
              <a:t> </a:t>
            </a:r>
            <a:r>
              <a:rPr sz="2200" dirty="0">
                <a:latin typeface="Times New Roman"/>
                <a:cs typeface="Times New Roman"/>
              </a:rPr>
              <a:t>C</a:t>
            </a:r>
            <a:r>
              <a:rPr sz="2200" spc="-15" dirty="0">
                <a:latin typeface="Times New Roman"/>
                <a:cs typeface="Times New Roman"/>
              </a:rPr>
              <a:t> </a:t>
            </a:r>
            <a:r>
              <a:rPr sz="2200" dirty="0">
                <a:latin typeface="Times New Roman"/>
                <a:cs typeface="Times New Roman"/>
              </a:rPr>
              <a:t>+</a:t>
            </a:r>
            <a:r>
              <a:rPr sz="2200" spc="-10" dirty="0">
                <a:latin typeface="Times New Roman"/>
                <a:cs typeface="Times New Roman"/>
              </a:rPr>
              <a:t> </a:t>
            </a:r>
            <a:r>
              <a:rPr sz="2200" spc="-5" dirty="0">
                <a:latin typeface="Times New Roman"/>
                <a:cs typeface="Times New Roman"/>
              </a:rPr>
              <a:t>0.3 </a:t>
            </a:r>
            <a:r>
              <a:rPr sz="2200" dirty="0">
                <a:latin typeface="Times New Roman"/>
                <a:cs typeface="Times New Roman"/>
              </a:rPr>
              <a:t>I</a:t>
            </a:r>
          </a:p>
          <a:p>
            <a:pPr marL="116205" algn="just">
              <a:lnSpc>
                <a:spcPct val="100000"/>
              </a:lnSpc>
              <a:spcBef>
                <a:spcPts val="720"/>
              </a:spcBef>
            </a:pPr>
            <a:r>
              <a:rPr sz="2200" spc="-5" dirty="0">
                <a:solidFill>
                  <a:srgbClr val="CC6500"/>
                </a:solidFill>
                <a:cs typeface="Times New Roman"/>
              </a:rPr>
              <a:t>The</a:t>
            </a:r>
            <a:r>
              <a:rPr sz="2200" spc="-10" dirty="0">
                <a:solidFill>
                  <a:srgbClr val="CC6500"/>
                </a:solidFill>
                <a:cs typeface="Times New Roman"/>
              </a:rPr>
              <a:t> </a:t>
            </a:r>
            <a:r>
              <a:rPr sz="2200" spc="-5" dirty="0">
                <a:solidFill>
                  <a:srgbClr val="CC6500"/>
                </a:solidFill>
                <a:cs typeface="Times New Roman"/>
              </a:rPr>
              <a:t>size</a:t>
            </a:r>
            <a:r>
              <a:rPr sz="2200" spc="-20" dirty="0">
                <a:solidFill>
                  <a:srgbClr val="CC6500"/>
                </a:solidFill>
                <a:cs typeface="Times New Roman"/>
              </a:rPr>
              <a:t> </a:t>
            </a:r>
            <a:r>
              <a:rPr sz="2200" spc="-5" dirty="0">
                <a:solidFill>
                  <a:srgbClr val="CC6500"/>
                </a:solidFill>
                <a:cs typeface="Times New Roman"/>
              </a:rPr>
              <a:t>equivalent</a:t>
            </a:r>
            <a:r>
              <a:rPr sz="2200" spc="-20" dirty="0">
                <a:solidFill>
                  <a:srgbClr val="CC6500"/>
                </a:solidFill>
                <a:cs typeface="Times New Roman"/>
              </a:rPr>
              <a:t> </a:t>
            </a:r>
            <a:r>
              <a:rPr sz="2200" dirty="0">
                <a:solidFill>
                  <a:srgbClr val="CC6500"/>
                </a:solidFill>
                <a:cs typeface="Times New Roman"/>
              </a:rPr>
              <a:t>is</a:t>
            </a:r>
            <a:r>
              <a:rPr sz="2200" spc="-10" dirty="0">
                <a:solidFill>
                  <a:srgbClr val="CC6500"/>
                </a:solidFill>
                <a:cs typeface="Times New Roman"/>
              </a:rPr>
              <a:t> </a:t>
            </a:r>
            <a:r>
              <a:rPr sz="2200" spc="-5" dirty="0">
                <a:solidFill>
                  <a:srgbClr val="CC6500"/>
                </a:solidFill>
                <a:cs typeface="Times New Roman"/>
              </a:rPr>
              <a:t>obtained</a:t>
            </a:r>
            <a:r>
              <a:rPr sz="2200" spc="-10" dirty="0">
                <a:solidFill>
                  <a:srgbClr val="CC6500"/>
                </a:solidFill>
                <a:cs typeface="Times New Roman"/>
              </a:rPr>
              <a:t> </a:t>
            </a:r>
            <a:r>
              <a:rPr sz="2200" dirty="0">
                <a:solidFill>
                  <a:srgbClr val="CC6500"/>
                </a:solidFill>
                <a:cs typeface="Times New Roman"/>
              </a:rPr>
              <a:t>by</a:t>
            </a:r>
            <a:endParaRPr sz="2200" dirty="0">
              <a:cs typeface="Times New Roman"/>
            </a:endParaRPr>
          </a:p>
          <a:p>
            <a:pPr marL="1793239" algn="just">
              <a:lnSpc>
                <a:spcPct val="100000"/>
              </a:lnSpc>
              <a:spcBef>
                <a:spcPts val="1320"/>
              </a:spcBef>
            </a:pPr>
            <a:r>
              <a:rPr sz="2200" spc="-5" dirty="0">
                <a:solidFill>
                  <a:srgbClr val="653200"/>
                </a:solidFill>
                <a:latin typeface="Times New Roman"/>
                <a:cs typeface="Times New Roman"/>
              </a:rPr>
              <a:t>S</a:t>
            </a:r>
            <a:r>
              <a:rPr sz="2200" spc="-15" dirty="0">
                <a:solidFill>
                  <a:srgbClr val="653200"/>
                </a:solidFill>
                <a:latin typeface="Times New Roman"/>
                <a:cs typeface="Times New Roman"/>
              </a:rPr>
              <a:t> </a:t>
            </a:r>
            <a:r>
              <a:rPr sz="2200" spc="-5" dirty="0">
                <a:solidFill>
                  <a:srgbClr val="653200"/>
                </a:solidFill>
                <a:latin typeface="Times New Roman"/>
                <a:cs typeface="Times New Roman"/>
              </a:rPr>
              <a:t>(equivalent)</a:t>
            </a:r>
            <a:r>
              <a:rPr sz="2200" spc="-15" dirty="0">
                <a:solidFill>
                  <a:srgbClr val="653200"/>
                </a:solidFill>
                <a:latin typeface="Times New Roman"/>
                <a:cs typeface="Times New Roman"/>
              </a:rPr>
              <a:t> </a:t>
            </a:r>
            <a:r>
              <a:rPr sz="2200" dirty="0">
                <a:solidFill>
                  <a:srgbClr val="653200"/>
                </a:solidFill>
                <a:latin typeface="Times New Roman"/>
                <a:cs typeface="Times New Roman"/>
              </a:rPr>
              <a:t>=</a:t>
            </a:r>
            <a:r>
              <a:rPr sz="2200" spc="-10" dirty="0">
                <a:solidFill>
                  <a:srgbClr val="653200"/>
                </a:solidFill>
                <a:latin typeface="Times New Roman"/>
                <a:cs typeface="Times New Roman"/>
              </a:rPr>
              <a:t> </a:t>
            </a:r>
            <a:r>
              <a:rPr sz="2200" spc="-5" dirty="0">
                <a:solidFill>
                  <a:srgbClr val="653200"/>
                </a:solidFill>
                <a:latin typeface="Times New Roman"/>
                <a:cs typeface="Times New Roman"/>
              </a:rPr>
              <a:t>(S</a:t>
            </a:r>
            <a:r>
              <a:rPr sz="2200" spc="-10" dirty="0">
                <a:solidFill>
                  <a:srgbClr val="653200"/>
                </a:solidFill>
                <a:latin typeface="Times New Roman"/>
                <a:cs typeface="Times New Roman"/>
              </a:rPr>
              <a:t> </a:t>
            </a:r>
            <a:r>
              <a:rPr sz="2200" dirty="0">
                <a:solidFill>
                  <a:srgbClr val="653200"/>
                </a:solidFill>
                <a:latin typeface="Times New Roman"/>
                <a:cs typeface="Times New Roman"/>
              </a:rPr>
              <a:t>x</a:t>
            </a:r>
            <a:r>
              <a:rPr sz="2200" spc="-5" dirty="0">
                <a:solidFill>
                  <a:srgbClr val="653200"/>
                </a:solidFill>
                <a:latin typeface="Times New Roman"/>
                <a:cs typeface="Times New Roman"/>
              </a:rPr>
              <a:t> A)</a:t>
            </a:r>
            <a:r>
              <a:rPr sz="2200" spc="-10" dirty="0">
                <a:solidFill>
                  <a:srgbClr val="653200"/>
                </a:solidFill>
                <a:latin typeface="Times New Roman"/>
                <a:cs typeface="Times New Roman"/>
              </a:rPr>
              <a:t> </a:t>
            </a:r>
            <a:r>
              <a:rPr sz="2200" dirty="0">
                <a:solidFill>
                  <a:srgbClr val="653200"/>
                </a:solidFill>
                <a:latin typeface="Times New Roman"/>
                <a:cs typeface="Times New Roman"/>
              </a:rPr>
              <a:t>/</a:t>
            </a:r>
            <a:r>
              <a:rPr sz="2200" spc="-5" dirty="0">
                <a:solidFill>
                  <a:srgbClr val="653200"/>
                </a:solidFill>
                <a:latin typeface="Times New Roman"/>
                <a:cs typeface="Times New Roman"/>
              </a:rPr>
              <a:t> </a:t>
            </a:r>
            <a:r>
              <a:rPr sz="2200" dirty="0">
                <a:solidFill>
                  <a:srgbClr val="653200"/>
                </a:solidFill>
                <a:latin typeface="Times New Roman"/>
                <a:cs typeface="Times New Roman"/>
              </a:rPr>
              <a:t>100</a:t>
            </a:r>
            <a:endParaRPr sz="2200" dirty="0">
              <a:latin typeface="Times New Roman"/>
              <a:cs typeface="Times New Roman"/>
            </a:endParaRPr>
          </a:p>
          <a:p>
            <a:pPr marR="1024890" algn="ctr">
              <a:lnSpc>
                <a:spcPct val="100000"/>
              </a:lnSpc>
              <a:spcBef>
                <a:spcPts val="630"/>
              </a:spcBef>
              <a:tabLst>
                <a:tab pos="516255" algn="l"/>
              </a:tabLst>
            </a:pPr>
            <a:r>
              <a:rPr sz="2200" i="1" spc="245" dirty="0">
                <a:latin typeface="Times New Roman"/>
                <a:cs typeface="Times New Roman"/>
              </a:rPr>
              <a:t>E</a:t>
            </a:r>
            <a:r>
              <a:rPr sz="2200" i="1" spc="15" baseline="-23809" dirty="0">
                <a:latin typeface="Times New Roman"/>
                <a:cs typeface="Times New Roman"/>
              </a:rPr>
              <a:t>p</a:t>
            </a:r>
            <a:r>
              <a:rPr sz="2200" i="1" baseline="-23809" dirty="0">
                <a:latin typeface="Times New Roman"/>
                <a:cs typeface="Times New Roman"/>
              </a:rPr>
              <a:t>	</a:t>
            </a:r>
            <a:r>
              <a:rPr sz="2200" spc="-5" dirty="0">
                <a:latin typeface="Symbol"/>
                <a:cs typeface="Symbol"/>
              </a:rPr>
              <a:t></a:t>
            </a:r>
            <a:r>
              <a:rPr sz="2200" spc="-15" dirty="0">
                <a:latin typeface="Times New Roman"/>
                <a:cs typeface="Times New Roman"/>
              </a:rPr>
              <a:t> </a:t>
            </a:r>
            <a:r>
              <a:rPr sz="2200" i="1" spc="-90" dirty="0">
                <a:latin typeface="Symbol"/>
                <a:cs typeface="Symbol"/>
              </a:rPr>
              <a:t></a:t>
            </a:r>
            <a:r>
              <a:rPr sz="2200" spc="-455" dirty="0">
                <a:latin typeface="Times New Roman"/>
                <a:cs typeface="Times New Roman"/>
              </a:rPr>
              <a:t> </a:t>
            </a:r>
            <a:r>
              <a:rPr sz="2200" i="1" spc="15" baseline="-23809" dirty="0">
                <a:latin typeface="Times New Roman"/>
                <a:cs typeface="Times New Roman"/>
              </a:rPr>
              <a:t>p</a:t>
            </a:r>
            <a:r>
              <a:rPr sz="2200" i="1" spc="-209" baseline="-23809" dirty="0">
                <a:latin typeface="Times New Roman"/>
                <a:cs typeface="Times New Roman"/>
              </a:rPr>
              <a:t> </a:t>
            </a:r>
            <a:r>
              <a:rPr sz="2200" i="1" spc="-5" dirty="0">
                <a:latin typeface="Times New Roman"/>
                <a:cs typeface="Times New Roman"/>
              </a:rPr>
              <a:t>E</a:t>
            </a:r>
            <a:endParaRPr sz="2200" dirty="0">
              <a:latin typeface="Times New Roman"/>
              <a:cs typeface="Times New Roman"/>
            </a:endParaRPr>
          </a:p>
          <a:p>
            <a:pPr marR="1024890" algn="ctr">
              <a:lnSpc>
                <a:spcPct val="100000"/>
              </a:lnSpc>
              <a:spcBef>
                <a:spcPts val="1165"/>
              </a:spcBef>
              <a:tabLst>
                <a:tab pos="546735" algn="l"/>
              </a:tabLst>
            </a:pPr>
            <a:r>
              <a:rPr sz="2200" i="1" spc="145" dirty="0">
                <a:latin typeface="Times New Roman"/>
                <a:cs typeface="Times New Roman"/>
              </a:rPr>
              <a:t>D</a:t>
            </a:r>
            <a:r>
              <a:rPr sz="2200" i="1" spc="15" baseline="-23809" dirty="0">
                <a:latin typeface="Times New Roman"/>
                <a:cs typeface="Times New Roman"/>
              </a:rPr>
              <a:t>p</a:t>
            </a:r>
            <a:r>
              <a:rPr sz="2200" i="1" baseline="-23809" dirty="0">
                <a:latin typeface="Times New Roman"/>
                <a:cs typeface="Times New Roman"/>
              </a:rPr>
              <a:t>	</a:t>
            </a:r>
            <a:r>
              <a:rPr sz="2200" spc="-5" dirty="0">
                <a:latin typeface="Symbol"/>
                <a:cs typeface="Symbol"/>
              </a:rPr>
              <a:t></a:t>
            </a:r>
            <a:r>
              <a:rPr sz="2200" spc="-400" dirty="0">
                <a:latin typeface="Times New Roman"/>
                <a:cs typeface="Times New Roman"/>
              </a:rPr>
              <a:t> </a:t>
            </a:r>
            <a:r>
              <a:rPr sz="2200" i="1" spc="-70" dirty="0">
                <a:latin typeface="Symbol"/>
                <a:cs typeface="Symbol"/>
              </a:rPr>
              <a:t></a:t>
            </a:r>
            <a:r>
              <a:rPr sz="2200" spc="-229" dirty="0">
                <a:latin typeface="Times New Roman"/>
                <a:cs typeface="Times New Roman"/>
              </a:rPr>
              <a:t> </a:t>
            </a:r>
            <a:r>
              <a:rPr sz="2200" i="1" spc="15" baseline="-23809" dirty="0">
                <a:latin typeface="Times New Roman"/>
                <a:cs typeface="Times New Roman"/>
              </a:rPr>
              <a:t>p</a:t>
            </a:r>
            <a:r>
              <a:rPr sz="2200" i="1" spc="-209" baseline="-23809" dirty="0">
                <a:latin typeface="Times New Roman"/>
                <a:cs typeface="Times New Roman"/>
              </a:rPr>
              <a:t> </a:t>
            </a:r>
            <a:r>
              <a:rPr sz="2200" i="1" spc="-5" dirty="0">
                <a:latin typeface="Times New Roman"/>
                <a:cs typeface="Times New Roman"/>
              </a:rPr>
              <a:t>D</a:t>
            </a:r>
            <a:endParaRPr sz="2200" dirty="0">
              <a:latin typeface="Times New Roman"/>
              <a:cs typeface="Times New Roman"/>
            </a:endParaRPr>
          </a:p>
        </p:txBody>
      </p:sp>
      <p:pic>
        <p:nvPicPr>
          <p:cNvPr id="2" name="Picture 1" descr="A black and red logo&#10;&#10;Description automatically generated">
            <a:extLst>
              <a:ext uri="{FF2B5EF4-FFF2-40B4-BE49-F238E27FC236}">
                <a16:creationId xmlns:a16="http://schemas.microsoft.com/office/drawing/2014/main" id="{3893F665-BA53-091F-F3BB-DDBA413CEA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74" y="-15303"/>
            <a:ext cx="1599841" cy="801328"/>
          </a:xfrm>
          <a:prstGeom prst="rect">
            <a:avLst/>
          </a:prstGeom>
        </p:spPr>
      </p:pic>
    </p:spTree>
    <p:extLst>
      <p:ext uri="{BB962C8B-B14F-4D97-AF65-F5344CB8AC3E}">
        <p14:creationId xmlns:p14="http://schemas.microsoft.com/office/powerpoint/2010/main" val="355307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4785-1A58-4A8A-AB5A-AC9C28120567}"/>
              </a:ext>
            </a:extLst>
          </p:cNvPr>
          <p:cNvSpPr>
            <a:spLocks noGrp="1"/>
          </p:cNvSpPr>
          <p:nvPr>
            <p:ph type="title"/>
          </p:nvPr>
        </p:nvSpPr>
        <p:sp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solidFill>
                  <a:schemeClr val="dk1"/>
                </a:solidFill>
                <a:latin typeface="+mn-lt"/>
                <a:ea typeface="+mn-ea"/>
                <a:cs typeface="+mn-cs"/>
              </a:rPr>
              <a:t>Staffing </a:t>
            </a:r>
            <a:r>
              <a:rPr lang="en-IN" sz="2800">
                <a:solidFill>
                  <a:schemeClr val="dk1"/>
                </a:solidFill>
                <a:latin typeface="+mn-lt"/>
                <a:ea typeface="+mn-ea"/>
                <a:cs typeface="+mn-cs"/>
              </a:rPr>
              <a:t>Level Estimation</a:t>
            </a:r>
            <a:br>
              <a:rPr lang="en-IN" sz="2800" dirty="0">
                <a:solidFill>
                  <a:schemeClr val="dk1"/>
                </a:solidFill>
                <a:latin typeface="+mn-lt"/>
                <a:ea typeface="+mn-ea"/>
                <a:cs typeface="+mn-cs"/>
              </a:rPr>
            </a:br>
            <a:endParaRPr lang="en-IN" sz="2800" dirty="0">
              <a:solidFill>
                <a:schemeClr val="dk1"/>
              </a:solidFill>
              <a:latin typeface="+mn-lt"/>
              <a:ea typeface="+mn-ea"/>
              <a:cs typeface="+mn-cs"/>
            </a:endParaRPr>
          </a:p>
        </p:txBody>
      </p:sp>
      <p:sp>
        <p:nvSpPr>
          <p:cNvPr id="3" name="Content Placeholder 2">
            <a:extLst>
              <a:ext uri="{FF2B5EF4-FFF2-40B4-BE49-F238E27FC236}">
                <a16:creationId xmlns:a16="http://schemas.microsoft.com/office/drawing/2014/main" id="{40ED2D55-25BF-4658-A020-3076E6EC94D0}"/>
              </a:ext>
            </a:extLst>
          </p:cNvPr>
          <p:cNvSpPr>
            <a:spLocks noGrp="1"/>
          </p:cNvSpPr>
          <p:nvPr>
            <p:ph idx="1"/>
          </p:nvPr>
        </p:nvSpPr>
        <p:spPr>
          <a:xfrm>
            <a:off x="457200" y="1124744"/>
            <a:ext cx="8229600" cy="5001419"/>
          </a:xfrm>
        </p:spPr>
        <p:txBody>
          <a:bodyPr>
            <a:normAutofit fontScale="92500" lnSpcReduction="10000"/>
          </a:bodyPr>
          <a:lstStyle/>
          <a:p>
            <a:r>
              <a:rPr lang="en-IN" sz="2800" dirty="0"/>
              <a:t>Staffing level estimation involves determining the number of personnel required throughout a software development project. It’s essential for effective resource allocation and project planning.</a:t>
            </a:r>
          </a:p>
          <a:p>
            <a:r>
              <a:rPr lang="en-IN" sz="2800" dirty="0"/>
              <a:t>Key points related to staffing level estimation:</a:t>
            </a:r>
          </a:p>
          <a:p>
            <a:pPr lvl="1"/>
            <a:r>
              <a:rPr lang="en-IN" sz="2400" dirty="0"/>
              <a:t>The number of personnel is not constant throughout the project lifecycle.</a:t>
            </a:r>
          </a:p>
          <a:p>
            <a:pPr lvl="1"/>
            <a:r>
              <a:rPr lang="en-IN" sz="2400" dirty="0"/>
              <a:t>Different project phases require varying team sizes:</a:t>
            </a:r>
            <a:endParaRPr lang="en-IN" dirty="0"/>
          </a:p>
          <a:p>
            <a:pPr lvl="2"/>
            <a:r>
              <a:rPr lang="en-IN" sz="2100" b="1" dirty="0"/>
              <a:t>Planning and analysis</a:t>
            </a:r>
            <a:r>
              <a:rPr lang="en-IN" sz="2100" dirty="0"/>
              <a:t>: Performed by a small group of people.</a:t>
            </a:r>
          </a:p>
          <a:p>
            <a:pPr lvl="2"/>
            <a:r>
              <a:rPr lang="en-IN" sz="2100" b="1" dirty="0"/>
              <a:t>Architectural design</a:t>
            </a:r>
            <a:r>
              <a:rPr lang="en-IN" sz="2100" dirty="0"/>
              <a:t>: Involves a larger group.</a:t>
            </a:r>
          </a:p>
          <a:p>
            <a:pPr lvl="2"/>
            <a:r>
              <a:rPr lang="en-IN" sz="2100" b="1" dirty="0"/>
              <a:t>Detailed design</a:t>
            </a:r>
            <a:r>
              <a:rPr lang="en-IN" sz="2100" dirty="0"/>
              <a:t>: Requires a large number of people.</a:t>
            </a:r>
          </a:p>
          <a:p>
            <a:pPr lvl="2"/>
            <a:r>
              <a:rPr lang="en-IN" sz="2100" b="1" dirty="0"/>
              <a:t>Implementation and system testing</a:t>
            </a:r>
            <a:r>
              <a:rPr lang="en-IN" sz="2100" dirty="0"/>
              <a:t>: Demand the largest team size.</a:t>
            </a:r>
          </a:p>
          <a:p>
            <a:pPr lvl="2"/>
            <a:r>
              <a:rPr lang="en-IN" sz="2100" b="1" dirty="0"/>
              <a:t>Maintenance</a:t>
            </a:r>
            <a:r>
              <a:rPr lang="en-IN" sz="2100" dirty="0"/>
              <a:t>: May need personnel but decreases over time.</a:t>
            </a:r>
          </a:p>
          <a:p>
            <a:pPr lvl="4"/>
            <a:endParaRPr lang="en-IN" sz="2100" dirty="0"/>
          </a:p>
          <a:p>
            <a:endParaRPr lang="en-IN" dirty="0"/>
          </a:p>
        </p:txBody>
      </p:sp>
      <p:sp>
        <p:nvSpPr>
          <p:cNvPr id="4" name="Date Placeholder 3">
            <a:extLst>
              <a:ext uri="{FF2B5EF4-FFF2-40B4-BE49-F238E27FC236}">
                <a16:creationId xmlns:a16="http://schemas.microsoft.com/office/drawing/2014/main" id="{761876B9-EB42-4002-89FA-BF018B3A12EA}"/>
              </a:ext>
            </a:extLst>
          </p:cNvPr>
          <p:cNvSpPr>
            <a:spLocks noGrp="1"/>
          </p:cNvSpPr>
          <p:nvPr>
            <p:ph type="dt" sz="half" idx="10"/>
          </p:nvPr>
        </p:nvSpPr>
        <p:spPr/>
        <p:txBody>
          <a:bodyPr/>
          <a:lstStyle/>
          <a:p>
            <a:fld id="{3FB8BC06-0F2A-42A1-BBE7-13DDB78C6865}" type="datetime1">
              <a:rPr lang="en-IN" smtClean="0"/>
              <a:t>07-04-2025</a:t>
            </a:fld>
            <a:endParaRPr lang="en-US" dirty="0"/>
          </a:p>
        </p:txBody>
      </p:sp>
      <p:sp>
        <p:nvSpPr>
          <p:cNvPr id="5" name="Footer Placeholder 4">
            <a:extLst>
              <a:ext uri="{FF2B5EF4-FFF2-40B4-BE49-F238E27FC236}">
                <a16:creationId xmlns:a16="http://schemas.microsoft.com/office/drawing/2014/main" id="{068F934D-CDDD-4FEB-A79B-02CB41880D1C}"/>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D1A4C091-EAAD-458C-9686-13730D33C0A0}"/>
              </a:ext>
            </a:extLst>
          </p:cNvPr>
          <p:cNvSpPr>
            <a:spLocks noGrp="1"/>
          </p:cNvSpPr>
          <p:nvPr>
            <p:ph type="sldNum" sz="quarter" idx="12"/>
          </p:nvPr>
        </p:nvSpPr>
        <p:spPr/>
        <p:txBody>
          <a:bodyPr/>
          <a:lstStyle/>
          <a:p>
            <a:fld id="{8A87259C-A7BA-4E2F-AD15-1FC8623258DF}" type="slidenum">
              <a:rPr lang="en-US" smtClean="0"/>
              <a:pPr/>
              <a:t>85</a:t>
            </a:fld>
            <a:endParaRPr lang="en-US" dirty="0"/>
          </a:p>
        </p:txBody>
      </p:sp>
    </p:spTree>
    <p:extLst>
      <p:ext uri="{BB962C8B-B14F-4D97-AF65-F5344CB8AC3E}">
        <p14:creationId xmlns:p14="http://schemas.microsoft.com/office/powerpoint/2010/main" val="8053862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4F6D8-C133-43E3-A143-BD05E05D232A}"/>
              </a:ext>
            </a:extLst>
          </p:cNvPr>
          <p:cNvSpPr>
            <a:spLocks noGrp="1"/>
          </p:cNvSpPr>
          <p:nvPr>
            <p:ph type="title"/>
          </p:nvPr>
        </p:nvSpPr>
        <p:spPr>
          <a:xfrm>
            <a:off x="1403648" y="0"/>
            <a:ext cx="7740352" cy="731837"/>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a:solidFill>
                  <a:schemeClr val="dk1"/>
                </a:solidFill>
                <a:latin typeface="+mn-lt"/>
                <a:ea typeface="+mn-ea"/>
                <a:cs typeface="+mn-cs"/>
              </a:rPr>
              <a:t>Rayleigh curve</a:t>
            </a:r>
            <a:endParaRPr lang="en-IN" sz="2800" dirty="0">
              <a:solidFill>
                <a:schemeClr val="dk1"/>
              </a:solidFill>
              <a:latin typeface="+mn-lt"/>
              <a:ea typeface="+mn-ea"/>
              <a:cs typeface="+mn-cs"/>
            </a:endParaRPr>
          </a:p>
        </p:txBody>
      </p:sp>
      <p:sp>
        <p:nvSpPr>
          <p:cNvPr id="3" name="Content Placeholder 2">
            <a:extLst>
              <a:ext uri="{FF2B5EF4-FFF2-40B4-BE49-F238E27FC236}">
                <a16:creationId xmlns:a16="http://schemas.microsoft.com/office/drawing/2014/main" id="{0CD65A6A-7F87-4D95-AE50-BDDB82E9FC5F}"/>
              </a:ext>
            </a:extLst>
          </p:cNvPr>
          <p:cNvSpPr>
            <a:spLocks noGrp="1"/>
          </p:cNvSpPr>
          <p:nvPr>
            <p:ph idx="1"/>
          </p:nvPr>
        </p:nvSpPr>
        <p:spPr/>
        <p:txBody>
          <a:bodyPr>
            <a:normAutofit fontScale="85000" lnSpcReduction="20000"/>
          </a:bodyPr>
          <a:lstStyle/>
          <a:p>
            <a:r>
              <a:rPr lang="en-IN" dirty="0"/>
              <a:t>The </a:t>
            </a:r>
            <a:r>
              <a:rPr lang="en-IN" b="1" dirty="0"/>
              <a:t>Rayleigh curve</a:t>
            </a:r>
            <a:r>
              <a:rPr lang="en-IN" dirty="0"/>
              <a:t> is used to estimate staffing levels. It represents the number of full-time equivalent personnel at different points in time during the project.</a:t>
            </a:r>
          </a:p>
          <a:p>
            <a:r>
              <a:rPr lang="en-IN" dirty="0"/>
              <a:t>Parameters of the Rayleigh curve:</a:t>
            </a:r>
          </a:p>
          <a:p>
            <a:pPr lvl="1"/>
            <a:r>
              <a:rPr lang="en-IN" dirty="0"/>
              <a:t>(</a:t>
            </a:r>
            <a:r>
              <a:rPr lang="en-IN" dirty="0" err="1"/>
              <a:t>t_d</a:t>
            </a:r>
            <a:r>
              <a:rPr lang="en-IN" dirty="0"/>
              <a:t>): Time at which the curve reaches its maximum value.</a:t>
            </a:r>
          </a:p>
          <a:p>
            <a:pPr lvl="1"/>
            <a:r>
              <a:rPr lang="en-IN" dirty="0"/>
              <a:t>(K): Total effort required for the project.</a:t>
            </a:r>
          </a:p>
          <a:p>
            <a:r>
              <a:rPr lang="en-IN" dirty="0"/>
              <a:t>Lawrence Putnam’s interpretation of the Rayleigh curve provides insights into personnel requirements throughout the project life cycle.</a:t>
            </a:r>
          </a:p>
          <a:p>
            <a:r>
              <a:rPr lang="en-IN" dirty="0"/>
              <a:t>The curve accurately estimates personnel needs during the development cycle, from architectural design through implementation and system testing</a:t>
            </a:r>
          </a:p>
          <a:p>
            <a:endParaRPr lang="en-IN" dirty="0"/>
          </a:p>
        </p:txBody>
      </p:sp>
      <p:sp>
        <p:nvSpPr>
          <p:cNvPr id="4" name="Date Placeholder 3">
            <a:extLst>
              <a:ext uri="{FF2B5EF4-FFF2-40B4-BE49-F238E27FC236}">
                <a16:creationId xmlns:a16="http://schemas.microsoft.com/office/drawing/2014/main" id="{9F95CAAF-656B-480A-BAD0-AB69F5F41AD6}"/>
              </a:ext>
            </a:extLst>
          </p:cNvPr>
          <p:cNvSpPr>
            <a:spLocks noGrp="1"/>
          </p:cNvSpPr>
          <p:nvPr>
            <p:ph type="dt" sz="half" idx="10"/>
          </p:nvPr>
        </p:nvSpPr>
        <p:spPr/>
        <p:txBody>
          <a:bodyPr/>
          <a:lstStyle/>
          <a:p>
            <a:fld id="{CB89796C-48B0-4CEF-B003-7CEEA95634DE}" type="datetime1">
              <a:rPr lang="en-IN" smtClean="0"/>
              <a:t>07-04-2025</a:t>
            </a:fld>
            <a:endParaRPr lang="en-US" dirty="0"/>
          </a:p>
        </p:txBody>
      </p:sp>
      <p:sp>
        <p:nvSpPr>
          <p:cNvPr id="5" name="Footer Placeholder 4">
            <a:extLst>
              <a:ext uri="{FF2B5EF4-FFF2-40B4-BE49-F238E27FC236}">
                <a16:creationId xmlns:a16="http://schemas.microsoft.com/office/drawing/2014/main" id="{8C216E1F-4902-4412-87B1-34B5BAE8576D}"/>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4B785979-55AF-4048-89AC-469F96C94A01}"/>
              </a:ext>
            </a:extLst>
          </p:cNvPr>
          <p:cNvSpPr>
            <a:spLocks noGrp="1"/>
          </p:cNvSpPr>
          <p:nvPr>
            <p:ph type="sldNum" sz="quarter" idx="12"/>
          </p:nvPr>
        </p:nvSpPr>
        <p:spPr/>
        <p:txBody>
          <a:bodyPr/>
          <a:lstStyle/>
          <a:p>
            <a:fld id="{8A87259C-A7BA-4E2F-AD15-1FC8623258DF}" type="slidenum">
              <a:rPr lang="en-US" smtClean="0"/>
              <a:pPr/>
              <a:t>86</a:t>
            </a:fld>
            <a:endParaRPr lang="en-US" dirty="0"/>
          </a:p>
        </p:txBody>
      </p:sp>
    </p:spTree>
    <p:extLst>
      <p:ext uri="{BB962C8B-B14F-4D97-AF65-F5344CB8AC3E}">
        <p14:creationId xmlns:p14="http://schemas.microsoft.com/office/powerpoint/2010/main" val="9811301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7800" y="65681"/>
            <a:ext cx="7543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Resource Allocation Model (CO5)</a:t>
            </a:r>
          </a:p>
        </p:txBody>
      </p:sp>
      <p:sp>
        <p:nvSpPr>
          <p:cNvPr id="7" name="Date Placeholder 6"/>
          <p:cNvSpPr>
            <a:spLocks noGrp="1"/>
          </p:cNvSpPr>
          <p:nvPr>
            <p:ph type="dt" sz="half" idx="10"/>
          </p:nvPr>
        </p:nvSpPr>
        <p:spPr>
          <a:xfrm>
            <a:off x="114300" y="6386024"/>
            <a:ext cx="2133600" cy="365125"/>
          </a:xfrm>
        </p:spPr>
        <p:txBody>
          <a:bodyPr/>
          <a:lstStyle/>
          <a:p>
            <a:fld id="{0E8B85E8-3B2A-46BA-A094-675D929DF9A2}" type="datetime1">
              <a:rPr lang="en-IN" smtClean="0"/>
              <a:t>07-04-2025</a:t>
            </a:fld>
            <a:endParaRPr lang="en-US" dirty="0"/>
          </a:p>
        </p:txBody>
      </p:sp>
      <p:sp>
        <p:nvSpPr>
          <p:cNvPr id="8" name="Footer Placeholder 7"/>
          <p:cNvSpPr>
            <a:spLocks noGrp="1"/>
          </p:cNvSpPr>
          <p:nvPr>
            <p:ph type="ftr" sz="quarter" idx="11"/>
          </p:nvPr>
        </p:nvSpPr>
        <p:spPr>
          <a:xfrm>
            <a:off x="2409517" y="6350263"/>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9" name="Slide Number Placeholder 8"/>
          <p:cNvSpPr>
            <a:spLocks noGrp="1"/>
          </p:cNvSpPr>
          <p:nvPr>
            <p:ph type="sldNum" sz="quarter" idx="12"/>
          </p:nvPr>
        </p:nvSpPr>
        <p:spPr>
          <a:xfrm>
            <a:off x="6609407" y="6386024"/>
            <a:ext cx="2133600" cy="365125"/>
          </a:xfrm>
        </p:spPr>
        <p:txBody>
          <a:bodyPr/>
          <a:lstStyle/>
          <a:p>
            <a:fld id="{BC80F912-1B13-4FF7-8F59-41A438E92ACD}" type="slidenum">
              <a:rPr lang="en-US" smtClean="0"/>
              <a:pPr/>
              <a:t>87</a:t>
            </a:fld>
            <a:endParaRPr lang="en-US" dirty="0"/>
          </a:p>
        </p:txBody>
      </p:sp>
      <p:sp>
        <p:nvSpPr>
          <p:cNvPr id="10" name="object 2"/>
          <p:cNvSpPr/>
          <p:nvPr/>
        </p:nvSpPr>
        <p:spPr>
          <a:xfrm>
            <a:off x="1096522" y="1699517"/>
            <a:ext cx="274320" cy="535305"/>
          </a:xfrm>
          <a:custGeom>
            <a:avLst/>
            <a:gdLst/>
            <a:ahLst/>
            <a:cxnLst/>
            <a:rect l="l" t="t" r="r" b="b"/>
            <a:pathLst>
              <a:path w="274319" h="535305">
                <a:moveTo>
                  <a:pt x="1524" y="259080"/>
                </a:moveTo>
                <a:lnTo>
                  <a:pt x="1524" y="234696"/>
                </a:lnTo>
                <a:lnTo>
                  <a:pt x="0" y="246888"/>
                </a:lnTo>
                <a:lnTo>
                  <a:pt x="1524" y="259080"/>
                </a:lnTo>
                <a:close/>
              </a:path>
              <a:path w="274319" h="535305">
                <a:moveTo>
                  <a:pt x="263652" y="38100"/>
                </a:moveTo>
                <a:lnTo>
                  <a:pt x="262128" y="0"/>
                </a:lnTo>
                <a:lnTo>
                  <a:pt x="249936" y="0"/>
                </a:lnTo>
                <a:lnTo>
                  <a:pt x="237744" y="1524"/>
                </a:lnTo>
                <a:lnTo>
                  <a:pt x="211836" y="4572"/>
                </a:lnTo>
                <a:lnTo>
                  <a:pt x="161544" y="18288"/>
                </a:lnTo>
                <a:lnTo>
                  <a:pt x="117348" y="41148"/>
                </a:lnTo>
                <a:lnTo>
                  <a:pt x="60960" y="88392"/>
                </a:lnTo>
                <a:lnTo>
                  <a:pt x="33528" y="128016"/>
                </a:lnTo>
                <a:lnTo>
                  <a:pt x="13716" y="172212"/>
                </a:lnTo>
                <a:lnTo>
                  <a:pt x="9144" y="184404"/>
                </a:lnTo>
                <a:lnTo>
                  <a:pt x="6096" y="196596"/>
                </a:lnTo>
                <a:lnTo>
                  <a:pt x="4572" y="208788"/>
                </a:lnTo>
                <a:lnTo>
                  <a:pt x="1524" y="220980"/>
                </a:lnTo>
                <a:lnTo>
                  <a:pt x="1524" y="272796"/>
                </a:lnTo>
                <a:lnTo>
                  <a:pt x="3048" y="284988"/>
                </a:lnTo>
                <a:lnTo>
                  <a:pt x="12192" y="321564"/>
                </a:lnTo>
                <a:lnTo>
                  <a:pt x="21336" y="342900"/>
                </a:lnTo>
                <a:lnTo>
                  <a:pt x="32004" y="365760"/>
                </a:lnTo>
                <a:lnTo>
                  <a:pt x="38100" y="374565"/>
                </a:lnTo>
                <a:lnTo>
                  <a:pt x="38100" y="248412"/>
                </a:lnTo>
                <a:lnTo>
                  <a:pt x="39624" y="237744"/>
                </a:lnTo>
                <a:lnTo>
                  <a:pt x="39624" y="227076"/>
                </a:lnTo>
                <a:lnTo>
                  <a:pt x="42672" y="205740"/>
                </a:lnTo>
                <a:lnTo>
                  <a:pt x="45720" y="196596"/>
                </a:lnTo>
                <a:lnTo>
                  <a:pt x="48768" y="185928"/>
                </a:lnTo>
                <a:lnTo>
                  <a:pt x="65532" y="149352"/>
                </a:lnTo>
                <a:lnTo>
                  <a:pt x="88392" y="115824"/>
                </a:lnTo>
                <a:lnTo>
                  <a:pt x="118872" y="86868"/>
                </a:lnTo>
                <a:lnTo>
                  <a:pt x="155448" y="64008"/>
                </a:lnTo>
                <a:lnTo>
                  <a:pt x="195072" y="47244"/>
                </a:lnTo>
                <a:lnTo>
                  <a:pt x="239268" y="39624"/>
                </a:lnTo>
                <a:lnTo>
                  <a:pt x="251460" y="38100"/>
                </a:lnTo>
                <a:lnTo>
                  <a:pt x="263652" y="38100"/>
                </a:lnTo>
                <a:close/>
              </a:path>
              <a:path w="274319" h="535305">
                <a:moveTo>
                  <a:pt x="161361" y="455334"/>
                </a:moveTo>
                <a:lnTo>
                  <a:pt x="145395" y="425503"/>
                </a:lnTo>
                <a:lnTo>
                  <a:pt x="138684" y="422148"/>
                </a:lnTo>
                <a:lnTo>
                  <a:pt x="120396" y="409956"/>
                </a:lnTo>
                <a:lnTo>
                  <a:pt x="89916" y="381000"/>
                </a:lnTo>
                <a:lnTo>
                  <a:pt x="65532" y="347472"/>
                </a:lnTo>
                <a:lnTo>
                  <a:pt x="48768" y="309372"/>
                </a:lnTo>
                <a:lnTo>
                  <a:pt x="39624" y="269748"/>
                </a:lnTo>
                <a:lnTo>
                  <a:pt x="39624" y="259080"/>
                </a:lnTo>
                <a:lnTo>
                  <a:pt x="38100" y="248412"/>
                </a:lnTo>
                <a:lnTo>
                  <a:pt x="38100" y="374565"/>
                </a:lnTo>
                <a:lnTo>
                  <a:pt x="45720" y="385572"/>
                </a:lnTo>
                <a:lnTo>
                  <a:pt x="77724" y="422148"/>
                </a:lnTo>
                <a:lnTo>
                  <a:pt x="115824" y="452628"/>
                </a:lnTo>
                <a:lnTo>
                  <a:pt x="146067" y="468868"/>
                </a:lnTo>
                <a:lnTo>
                  <a:pt x="161017" y="456124"/>
                </a:lnTo>
                <a:lnTo>
                  <a:pt x="161361" y="455334"/>
                </a:lnTo>
                <a:close/>
              </a:path>
              <a:path w="274319" h="535305">
                <a:moveTo>
                  <a:pt x="161544" y="508067"/>
                </a:moveTo>
                <a:lnTo>
                  <a:pt x="161544" y="455676"/>
                </a:lnTo>
                <a:lnTo>
                  <a:pt x="161017" y="456124"/>
                </a:lnTo>
                <a:lnTo>
                  <a:pt x="153924" y="472440"/>
                </a:lnTo>
                <a:lnTo>
                  <a:pt x="146067" y="468868"/>
                </a:lnTo>
                <a:lnTo>
                  <a:pt x="68580" y="534924"/>
                </a:lnTo>
                <a:lnTo>
                  <a:pt x="161544" y="508067"/>
                </a:lnTo>
                <a:close/>
              </a:path>
              <a:path w="274319" h="535305">
                <a:moveTo>
                  <a:pt x="274320" y="475488"/>
                </a:moveTo>
                <a:lnTo>
                  <a:pt x="103632" y="347472"/>
                </a:lnTo>
                <a:lnTo>
                  <a:pt x="145395" y="425503"/>
                </a:lnTo>
                <a:lnTo>
                  <a:pt x="169164" y="437388"/>
                </a:lnTo>
                <a:lnTo>
                  <a:pt x="169164" y="505866"/>
                </a:lnTo>
                <a:lnTo>
                  <a:pt x="274320" y="475488"/>
                </a:lnTo>
                <a:close/>
              </a:path>
              <a:path w="274319" h="535305">
                <a:moveTo>
                  <a:pt x="169164" y="437388"/>
                </a:moveTo>
                <a:lnTo>
                  <a:pt x="145395" y="425503"/>
                </a:lnTo>
                <a:lnTo>
                  <a:pt x="161361" y="455334"/>
                </a:lnTo>
                <a:lnTo>
                  <a:pt x="169164" y="437388"/>
                </a:lnTo>
                <a:close/>
              </a:path>
              <a:path w="274319" h="535305">
                <a:moveTo>
                  <a:pt x="161017" y="456124"/>
                </a:moveTo>
                <a:lnTo>
                  <a:pt x="146067" y="468868"/>
                </a:lnTo>
                <a:lnTo>
                  <a:pt x="153924" y="472440"/>
                </a:lnTo>
                <a:lnTo>
                  <a:pt x="161017" y="456124"/>
                </a:lnTo>
                <a:close/>
              </a:path>
              <a:path w="274319" h="535305">
                <a:moveTo>
                  <a:pt x="169164" y="505866"/>
                </a:moveTo>
                <a:lnTo>
                  <a:pt x="169164" y="437388"/>
                </a:lnTo>
                <a:lnTo>
                  <a:pt x="161361" y="455334"/>
                </a:lnTo>
                <a:lnTo>
                  <a:pt x="161544" y="455676"/>
                </a:lnTo>
                <a:lnTo>
                  <a:pt x="161544" y="508067"/>
                </a:lnTo>
                <a:lnTo>
                  <a:pt x="169164" y="505866"/>
                </a:lnTo>
                <a:close/>
              </a:path>
            </a:pathLst>
          </a:custGeom>
          <a:solidFill>
            <a:srgbClr val="FF0000"/>
          </a:solidFill>
        </p:spPr>
        <p:txBody>
          <a:bodyPr wrap="square" lIns="0" tIns="0" rIns="0" bIns="0" rtlCol="0"/>
          <a:lstStyle/>
          <a:p>
            <a:endParaRPr/>
          </a:p>
        </p:txBody>
      </p:sp>
      <p:sp>
        <p:nvSpPr>
          <p:cNvPr id="11" name="object 3"/>
          <p:cNvSpPr/>
          <p:nvPr/>
        </p:nvSpPr>
        <p:spPr>
          <a:xfrm>
            <a:off x="1706129" y="2309117"/>
            <a:ext cx="274320" cy="464820"/>
          </a:xfrm>
          <a:custGeom>
            <a:avLst/>
            <a:gdLst/>
            <a:ahLst/>
            <a:cxnLst/>
            <a:rect l="l" t="t" r="r" b="b"/>
            <a:pathLst>
              <a:path w="274319" h="464820">
                <a:moveTo>
                  <a:pt x="1524" y="219456"/>
                </a:moveTo>
                <a:lnTo>
                  <a:pt x="1524" y="198120"/>
                </a:lnTo>
                <a:lnTo>
                  <a:pt x="0" y="208788"/>
                </a:lnTo>
                <a:lnTo>
                  <a:pt x="1524" y="219456"/>
                </a:lnTo>
                <a:close/>
              </a:path>
              <a:path w="274319" h="464820">
                <a:moveTo>
                  <a:pt x="263652" y="38100"/>
                </a:moveTo>
                <a:lnTo>
                  <a:pt x="262128" y="0"/>
                </a:lnTo>
                <a:lnTo>
                  <a:pt x="237744" y="1524"/>
                </a:lnTo>
                <a:lnTo>
                  <a:pt x="211836" y="4572"/>
                </a:lnTo>
                <a:lnTo>
                  <a:pt x="163068" y="15240"/>
                </a:lnTo>
                <a:lnTo>
                  <a:pt x="118872" y="33528"/>
                </a:lnTo>
                <a:lnTo>
                  <a:pt x="62484" y="73152"/>
                </a:lnTo>
                <a:lnTo>
                  <a:pt x="33528" y="106680"/>
                </a:lnTo>
                <a:lnTo>
                  <a:pt x="13716" y="144780"/>
                </a:lnTo>
                <a:lnTo>
                  <a:pt x="4572" y="176784"/>
                </a:lnTo>
                <a:lnTo>
                  <a:pt x="1524" y="187452"/>
                </a:lnTo>
                <a:lnTo>
                  <a:pt x="1524" y="230124"/>
                </a:lnTo>
                <a:lnTo>
                  <a:pt x="3048" y="240792"/>
                </a:lnTo>
                <a:lnTo>
                  <a:pt x="12192" y="272796"/>
                </a:lnTo>
                <a:lnTo>
                  <a:pt x="21336" y="291084"/>
                </a:lnTo>
                <a:lnTo>
                  <a:pt x="33528" y="310896"/>
                </a:lnTo>
                <a:lnTo>
                  <a:pt x="38100" y="317182"/>
                </a:lnTo>
                <a:lnTo>
                  <a:pt x="38100" y="210312"/>
                </a:lnTo>
                <a:lnTo>
                  <a:pt x="39624" y="201168"/>
                </a:lnTo>
                <a:lnTo>
                  <a:pt x="39624" y="193548"/>
                </a:lnTo>
                <a:lnTo>
                  <a:pt x="41148" y="184404"/>
                </a:lnTo>
                <a:lnTo>
                  <a:pt x="42672" y="176784"/>
                </a:lnTo>
                <a:lnTo>
                  <a:pt x="45720" y="167640"/>
                </a:lnTo>
                <a:lnTo>
                  <a:pt x="47244" y="161544"/>
                </a:lnTo>
                <a:lnTo>
                  <a:pt x="74676" y="115824"/>
                </a:lnTo>
                <a:lnTo>
                  <a:pt x="117348" y="79248"/>
                </a:lnTo>
                <a:lnTo>
                  <a:pt x="153924" y="59436"/>
                </a:lnTo>
                <a:lnTo>
                  <a:pt x="195072" y="45720"/>
                </a:lnTo>
                <a:lnTo>
                  <a:pt x="239268" y="39624"/>
                </a:lnTo>
                <a:lnTo>
                  <a:pt x="263652" y="38100"/>
                </a:lnTo>
                <a:close/>
              </a:path>
              <a:path w="274319" h="464820">
                <a:moveTo>
                  <a:pt x="160914" y="381422"/>
                </a:moveTo>
                <a:lnTo>
                  <a:pt x="145694" y="354787"/>
                </a:lnTo>
                <a:lnTo>
                  <a:pt x="118872" y="341376"/>
                </a:lnTo>
                <a:lnTo>
                  <a:pt x="103632" y="329184"/>
                </a:lnTo>
                <a:lnTo>
                  <a:pt x="65532" y="289560"/>
                </a:lnTo>
                <a:lnTo>
                  <a:pt x="42672" y="243840"/>
                </a:lnTo>
                <a:lnTo>
                  <a:pt x="41148" y="234696"/>
                </a:lnTo>
                <a:lnTo>
                  <a:pt x="39624" y="227076"/>
                </a:lnTo>
                <a:lnTo>
                  <a:pt x="39624" y="217932"/>
                </a:lnTo>
                <a:lnTo>
                  <a:pt x="38100" y="210312"/>
                </a:lnTo>
                <a:lnTo>
                  <a:pt x="38100" y="317182"/>
                </a:lnTo>
                <a:lnTo>
                  <a:pt x="97536" y="371856"/>
                </a:lnTo>
                <a:lnTo>
                  <a:pt x="138684" y="394716"/>
                </a:lnTo>
                <a:lnTo>
                  <a:pt x="145868" y="396871"/>
                </a:lnTo>
                <a:lnTo>
                  <a:pt x="159892" y="384035"/>
                </a:lnTo>
                <a:lnTo>
                  <a:pt x="160914" y="381422"/>
                </a:lnTo>
                <a:close/>
              </a:path>
              <a:path w="274319" h="464820">
                <a:moveTo>
                  <a:pt x="161544" y="435749"/>
                </a:moveTo>
                <a:lnTo>
                  <a:pt x="161544" y="382524"/>
                </a:lnTo>
                <a:lnTo>
                  <a:pt x="159892" y="384035"/>
                </a:lnTo>
                <a:lnTo>
                  <a:pt x="153924" y="399288"/>
                </a:lnTo>
                <a:lnTo>
                  <a:pt x="145868" y="396871"/>
                </a:lnTo>
                <a:lnTo>
                  <a:pt x="71628" y="464820"/>
                </a:lnTo>
                <a:lnTo>
                  <a:pt x="161544" y="435749"/>
                </a:lnTo>
                <a:close/>
              </a:path>
              <a:path w="274319" h="464820">
                <a:moveTo>
                  <a:pt x="274320" y="399288"/>
                </a:moveTo>
                <a:lnTo>
                  <a:pt x="100584" y="275844"/>
                </a:lnTo>
                <a:lnTo>
                  <a:pt x="145694" y="354787"/>
                </a:lnTo>
                <a:lnTo>
                  <a:pt x="155448" y="359664"/>
                </a:lnTo>
                <a:lnTo>
                  <a:pt x="167640" y="364236"/>
                </a:lnTo>
                <a:lnTo>
                  <a:pt x="167640" y="433778"/>
                </a:lnTo>
                <a:lnTo>
                  <a:pt x="274320" y="399288"/>
                </a:lnTo>
                <a:close/>
              </a:path>
              <a:path w="274319" h="464820">
                <a:moveTo>
                  <a:pt x="167640" y="364236"/>
                </a:moveTo>
                <a:lnTo>
                  <a:pt x="155448" y="359664"/>
                </a:lnTo>
                <a:lnTo>
                  <a:pt x="145694" y="354787"/>
                </a:lnTo>
                <a:lnTo>
                  <a:pt x="160914" y="381422"/>
                </a:lnTo>
                <a:lnTo>
                  <a:pt x="167640" y="364236"/>
                </a:lnTo>
                <a:close/>
              </a:path>
              <a:path w="274319" h="464820">
                <a:moveTo>
                  <a:pt x="159892" y="384035"/>
                </a:moveTo>
                <a:lnTo>
                  <a:pt x="145868" y="396871"/>
                </a:lnTo>
                <a:lnTo>
                  <a:pt x="153924" y="399288"/>
                </a:lnTo>
                <a:lnTo>
                  <a:pt x="159892" y="384035"/>
                </a:lnTo>
                <a:close/>
              </a:path>
              <a:path w="274319" h="464820">
                <a:moveTo>
                  <a:pt x="167640" y="433778"/>
                </a:moveTo>
                <a:lnTo>
                  <a:pt x="167640" y="364236"/>
                </a:lnTo>
                <a:lnTo>
                  <a:pt x="160914" y="381422"/>
                </a:lnTo>
                <a:lnTo>
                  <a:pt x="161544" y="382524"/>
                </a:lnTo>
                <a:lnTo>
                  <a:pt x="161544" y="435749"/>
                </a:lnTo>
                <a:lnTo>
                  <a:pt x="167640" y="433778"/>
                </a:lnTo>
                <a:close/>
              </a:path>
            </a:pathLst>
          </a:custGeom>
          <a:solidFill>
            <a:srgbClr val="FF0000"/>
          </a:solidFill>
        </p:spPr>
        <p:txBody>
          <a:bodyPr wrap="square" lIns="0" tIns="0" rIns="0" bIns="0" rtlCol="0"/>
          <a:lstStyle/>
          <a:p>
            <a:endParaRPr/>
          </a:p>
        </p:txBody>
      </p:sp>
      <p:grpSp>
        <p:nvGrpSpPr>
          <p:cNvPr id="13" name="object 6"/>
          <p:cNvGrpSpPr/>
          <p:nvPr/>
        </p:nvGrpSpPr>
        <p:grpSpPr>
          <a:xfrm>
            <a:off x="2667773" y="2997965"/>
            <a:ext cx="4849495" cy="2478405"/>
            <a:chOff x="2770632" y="3733800"/>
            <a:chExt cx="4849495" cy="2478405"/>
          </a:xfrm>
        </p:grpSpPr>
        <p:sp>
          <p:nvSpPr>
            <p:cNvPr id="14" name="object 7"/>
            <p:cNvSpPr/>
            <p:nvPr/>
          </p:nvSpPr>
          <p:spPr>
            <a:xfrm>
              <a:off x="2770632" y="3733812"/>
              <a:ext cx="4849495" cy="2478405"/>
            </a:xfrm>
            <a:custGeom>
              <a:avLst/>
              <a:gdLst/>
              <a:ahLst/>
              <a:cxnLst/>
              <a:rect l="l" t="t" r="r" b="b"/>
              <a:pathLst>
                <a:path w="4849495" h="2478404">
                  <a:moveTo>
                    <a:pt x="4849368" y="2383536"/>
                  </a:moveTo>
                  <a:lnTo>
                    <a:pt x="4658868" y="2287524"/>
                  </a:lnTo>
                  <a:lnTo>
                    <a:pt x="4719332" y="2363724"/>
                  </a:lnTo>
                  <a:lnTo>
                    <a:pt x="3551224" y="2363724"/>
                  </a:lnTo>
                  <a:lnTo>
                    <a:pt x="3400044" y="2287524"/>
                  </a:lnTo>
                  <a:lnTo>
                    <a:pt x="3460508" y="2363724"/>
                  </a:lnTo>
                  <a:lnTo>
                    <a:pt x="114300" y="2363724"/>
                  </a:lnTo>
                  <a:lnTo>
                    <a:pt x="114300" y="130022"/>
                  </a:lnTo>
                  <a:lnTo>
                    <a:pt x="190500" y="190500"/>
                  </a:lnTo>
                  <a:lnTo>
                    <a:pt x="94488" y="0"/>
                  </a:lnTo>
                  <a:lnTo>
                    <a:pt x="0" y="190500"/>
                  </a:lnTo>
                  <a:lnTo>
                    <a:pt x="76200" y="129044"/>
                  </a:lnTo>
                  <a:lnTo>
                    <a:pt x="76200" y="2383536"/>
                  </a:lnTo>
                  <a:lnTo>
                    <a:pt x="94488" y="2383536"/>
                  </a:lnTo>
                  <a:lnTo>
                    <a:pt x="94488" y="2401824"/>
                  </a:lnTo>
                  <a:lnTo>
                    <a:pt x="3461486" y="2401824"/>
                  </a:lnTo>
                  <a:lnTo>
                    <a:pt x="3400044" y="2478024"/>
                  </a:lnTo>
                  <a:lnTo>
                    <a:pt x="3476244" y="2440228"/>
                  </a:lnTo>
                  <a:lnTo>
                    <a:pt x="3553663" y="2401824"/>
                  </a:lnTo>
                  <a:lnTo>
                    <a:pt x="4720310" y="2401824"/>
                  </a:lnTo>
                  <a:lnTo>
                    <a:pt x="4658868" y="2478024"/>
                  </a:lnTo>
                  <a:lnTo>
                    <a:pt x="4735068" y="2440228"/>
                  </a:lnTo>
                  <a:lnTo>
                    <a:pt x="4849368" y="2383536"/>
                  </a:lnTo>
                  <a:close/>
                </a:path>
              </a:pathLst>
            </a:custGeom>
            <a:solidFill>
              <a:srgbClr val="0000FF"/>
            </a:solidFill>
          </p:spPr>
          <p:txBody>
            <a:bodyPr wrap="square" lIns="0" tIns="0" rIns="0" bIns="0" rtlCol="0"/>
            <a:lstStyle/>
            <a:p>
              <a:endParaRPr/>
            </a:p>
          </p:txBody>
        </p:sp>
        <p:sp>
          <p:nvSpPr>
            <p:cNvPr id="15" name="object 8"/>
            <p:cNvSpPr/>
            <p:nvPr/>
          </p:nvSpPr>
          <p:spPr>
            <a:xfrm>
              <a:off x="2865119" y="4024109"/>
              <a:ext cx="4476115" cy="2093595"/>
            </a:xfrm>
            <a:custGeom>
              <a:avLst/>
              <a:gdLst/>
              <a:ahLst/>
              <a:cxnLst/>
              <a:rect l="l" t="t" r="r" b="b"/>
              <a:pathLst>
                <a:path w="4476115" h="2093595">
                  <a:moveTo>
                    <a:pt x="0" y="2093225"/>
                  </a:moveTo>
                  <a:lnTo>
                    <a:pt x="21159" y="2038476"/>
                  </a:lnTo>
                  <a:lnTo>
                    <a:pt x="42324" y="1983767"/>
                  </a:lnTo>
                  <a:lnTo>
                    <a:pt x="63500" y="1929134"/>
                  </a:lnTo>
                  <a:lnTo>
                    <a:pt x="84691" y="1874612"/>
                  </a:lnTo>
                  <a:lnTo>
                    <a:pt x="105904" y="1820237"/>
                  </a:lnTo>
                  <a:lnTo>
                    <a:pt x="127143" y="1766044"/>
                  </a:lnTo>
                  <a:lnTo>
                    <a:pt x="148413" y="1712068"/>
                  </a:lnTo>
                  <a:lnTo>
                    <a:pt x="169721" y="1658345"/>
                  </a:lnTo>
                  <a:lnTo>
                    <a:pt x="191071" y="1604910"/>
                  </a:lnTo>
                  <a:lnTo>
                    <a:pt x="212469" y="1551800"/>
                  </a:lnTo>
                  <a:lnTo>
                    <a:pt x="233920" y="1499048"/>
                  </a:lnTo>
                  <a:lnTo>
                    <a:pt x="255429" y="1446691"/>
                  </a:lnTo>
                  <a:lnTo>
                    <a:pt x="277001" y="1394764"/>
                  </a:lnTo>
                  <a:lnTo>
                    <a:pt x="298642" y="1343303"/>
                  </a:lnTo>
                  <a:lnTo>
                    <a:pt x="320357" y="1292342"/>
                  </a:lnTo>
                  <a:lnTo>
                    <a:pt x="342152" y="1241917"/>
                  </a:lnTo>
                  <a:lnTo>
                    <a:pt x="364031" y="1192065"/>
                  </a:lnTo>
                  <a:lnTo>
                    <a:pt x="386000" y="1142819"/>
                  </a:lnTo>
                  <a:lnTo>
                    <a:pt x="408064" y="1094216"/>
                  </a:lnTo>
                  <a:lnTo>
                    <a:pt x="430229" y="1046291"/>
                  </a:lnTo>
                  <a:lnTo>
                    <a:pt x="452500" y="999080"/>
                  </a:lnTo>
                  <a:lnTo>
                    <a:pt x="474882" y="952617"/>
                  </a:lnTo>
                  <a:lnTo>
                    <a:pt x="497380" y="906938"/>
                  </a:lnTo>
                  <a:lnTo>
                    <a:pt x="520000" y="862079"/>
                  </a:lnTo>
                  <a:lnTo>
                    <a:pt x="542746" y="818076"/>
                  </a:lnTo>
                  <a:lnTo>
                    <a:pt x="565625" y="774962"/>
                  </a:lnTo>
                  <a:lnTo>
                    <a:pt x="588642" y="732775"/>
                  </a:lnTo>
                  <a:lnTo>
                    <a:pt x="611801" y="691549"/>
                  </a:lnTo>
                  <a:lnTo>
                    <a:pt x="635109" y="651320"/>
                  </a:lnTo>
                  <a:lnTo>
                    <a:pt x="658570" y="612123"/>
                  </a:lnTo>
                  <a:lnTo>
                    <a:pt x="682190" y="573993"/>
                  </a:lnTo>
                  <a:lnTo>
                    <a:pt x="705973" y="536967"/>
                  </a:lnTo>
                  <a:lnTo>
                    <a:pt x="729926" y="501079"/>
                  </a:lnTo>
                  <a:lnTo>
                    <a:pt x="754054" y="466365"/>
                  </a:lnTo>
                  <a:lnTo>
                    <a:pt x="778361" y="432860"/>
                  </a:lnTo>
                  <a:lnTo>
                    <a:pt x="802854" y="400601"/>
                  </a:lnTo>
                  <a:lnTo>
                    <a:pt x="827537" y="369621"/>
                  </a:lnTo>
                  <a:lnTo>
                    <a:pt x="852416" y="339957"/>
                  </a:lnTo>
                  <a:lnTo>
                    <a:pt x="902782" y="284717"/>
                  </a:lnTo>
                  <a:lnTo>
                    <a:pt x="953995" y="235164"/>
                  </a:lnTo>
                  <a:lnTo>
                    <a:pt x="1020128" y="180404"/>
                  </a:lnTo>
                  <a:lnTo>
                    <a:pt x="1061009" y="151029"/>
                  </a:lnTo>
                  <a:lnTo>
                    <a:pt x="1102536" y="124432"/>
                  </a:lnTo>
                  <a:lnTo>
                    <a:pt x="1144670" y="100562"/>
                  </a:lnTo>
                  <a:lnTo>
                    <a:pt x="1187372" y="79368"/>
                  </a:lnTo>
                  <a:lnTo>
                    <a:pt x="1230603" y="60799"/>
                  </a:lnTo>
                  <a:lnTo>
                    <a:pt x="1274325" y="44803"/>
                  </a:lnTo>
                  <a:lnTo>
                    <a:pt x="1318499" y="31329"/>
                  </a:lnTo>
                  <a:lnTo>
                    <a:pt x="1363087" y="20326"/>
                  </a:lnTo>
                  <a:lnTo>
                    <a:pt x="1408048" y="11743"/>
                  </a:lnTo>
                  <a:lnTo>
                    <a:pt x="1453346" y="5528"/>
                  </a:lnTo>
                  <a:lnTo>
                    <a:pt x="1498940" y="1631"/>
                  </a:lnTo>
                  <a:lnTo>
                    <a:pt x="1544793" y="0"/>
                  </a:lnTo>
                  <a:lnTo>
                    <a:pt x="1590865" y="583"/>
                  </a:lnTo>
                  <a:lnTo>
                    <a:pt x="1637118" y="3330"/>
                  </a:lnTo>
                  <a:lnTo>
                    <a:pt x="1683513" y="8189"/>
                  </a:lnTo>
                  <a:lnTo>
                    <a:pt x="1730011" y="15109"/>
                  </a:lnTo>
                  <a:lnTo>
                    <a:pt x="1776574" y="24039"/>
                  </a:lnTo>
                  <a:lnTo>
                    <a:pt x="1823163" y="34928"/>
                  </a:lnTo>
                  <a:lnTo>
                    <a:pt x="1869739" y="47724"/>
                  </a:lnTo>
                  <a:lnTo>
                    <a:pt x="1916263" y="62376"/>
                  </a:lnTo>
                  <a:lnTo>
                    <a:pt x="1962697" y="78833"/>
                  </a:lnTo>
                  <a:lnTo>
                    <a:pt x="2009001" y="97044"/>
                  </a:lnTo>
                  <a:lnTo>
                    <a:pt x="2055138" y="116957"/>
                  </a:lnTo>
                  <a:lnTo>
                    <a:pt x="2101068" y="138522"/>
                  </a:lnTo>
                  <a:lnTo>
                    <a:pt x="2146753" y="161686"/>
                  </a:lnTo>
                  <a:lnTo>
                    <a:pt x="2192154" y="186399"/>
                  </a:lnTo>
                  <a:lnTo>
                    <a:pt x="2237231" y="212609"/>
                  </a:lnTo>
                  <a:lnTo>
                    <a:pt x="2300650" y="255113"/>
                  </a:lnTo>
                  <a:lnTo>
                    <a:pt x="2332584" y="279939"/>
                  </a:lnTo>
                  <a:lnTo>
                    <a:pt x="2364650" y="306985"/>
                  </a:lnTo>
                  <a:lnTo>
                    <a:pt x="2396835" y="336125"/>
                  </a:lnTo>
                  <a:lnTo>
                    <a:pt x="2429125" y="367237"/>
                  </a:lnTo>
                  <a:lnTo>
                    <a:pt x="2461508" y="400197"/>
                  </a:lnTo>
                  <a:lnTo>
                    <a:pt x="2493971" y="434882"/>
                  </a:lnTo>
                  <a:lnTo>
                    <a:pt x="2526499" y="471168"/>
                  </a:lnTo>
                  <a:lnTo>
                    <a:pt x="2559081" y="508932"/>
                  </a:lnTo>
                  <a:lnTo>
                    <a:pt x="2591703" y="548051"/>
                  </a:lnTo>
                  <a:lnTo>
                    <a:pt x="2624352" y="588400"/>
                  </a:lnTo>
                  <a:lnTo>
                    <a:pt x="2657014" y="629858"/>
                  </a:lnTo>
                  <a:lnTo>
                    <a:pt x="2689677" y="672299"/>
                  </a:lnTo>
                  <a:lnTo>
                    <a:pt x="2722328" y="715601"/>
                  </a:lnTo>
                  <a:lnTo>
                    <a:pt x="2754953" y="759640"/>
                  </a:lnTo>
                  <a:lnTo>
                    <a:pt x="2787538" y="804293"/>
                  </a:lnTo>
                  <a:lnTo>
                    <a:pt x="2820072" y="849436"/>
                  </a:lnTo>
                  <a:lnTo>
                    <a:pt x="2852541" y="894947"/>
                  </a:lnTo>
                  <a:lnTo>
                    <a:pt x="2884931" y="940700"/>
                  </a:lnTo>
                  <a:lnTo>
                    <a:pt x="2917230" y="986574"/>
                  </a:lnTo>
                  <a:lnTo>
                    <a:pt x="2949425" y="1032444"/>
                  </a:lnTo>
                  <a:lnTo>
                    <a:pt x="2981502" y="1078188"/>
                  </a:lnTo>
                  <a:lnTo>
                    <a:pt x="3013447" y="1123681"/>
                  </a:lnTo>
                  <a:lnTo>
                    <a:pt x="3045249" y="1168800"/>
                  </a:lnTo>
                  <a:lnTo>
                    <a:pt x="3076894" y="1213422"/>
                  </a:lnTo>
                  <a:lnTo>
                    <a:pt x="3108368" y="1257424"/>
                  </a:lnTo>
                  <a:lnTo>
                    <a:pt x="3139659" y="1300681"/>
                  </a:lnTo>
                  <a:lnTo>
                    <a:pt x="3170753" y="1343071"/>
                  </a:lnTo>
                  <a:lnTo>
                    <a:pt x="3201638" y="1384470"/>
                  </a:lnTo>
                  <a:lnTo>
                    <a:pt x="3232299" y="1424755"/>
                  </a:lnTo>
                  <a:lnTo>
                    <a:pt x="3262725" y="1463801"/>
                  </a:lnTo>
                  <a:lnTo>
                    <a:pt x="3292901" y="1501486"/>
                  </a:lnTo>
                  <a:lnTo>
                    <a:pt x="3322815" y="1537687"/>
                  </a:lnTo>
                  <a:lnTo>
                    <a:pt x="3352454" y="1572279"/>
                  </a:lnTo>
                  <a:lnTo>
                    <a:pt x="3381804" y="1605140"/>
                  </a:lnTo>
                  <a:lnTo>
                    <a:pt x="3410852" y="1636146"/>
                  </a:lnTo>
                  <a:lnTo>
                    <a:pt x="3439586" y="1665173"/>
                  </a:lnTo>
                  <a:lnTo>
                    <a:pt x="3467991" y="1692098"/>
                  </a:lnTo>
                  <a:lnTo>
                    <a:pt x="3547372" y="1757499"/>
                  </a:lnTo>
                  <a:lnTo>
                    <a:pt x="3599361" y="1794540"/>
                  </a:lnTo>
                  <a:lnTo>
                    <a:pt x="3651824" y="1828132"/>
                  </a:lnTo>
                  <a:lnTo>
                    <a:pt x="3704563" y="1858487"/>
                  </a:lnTo>
                  <a:lnTo>
                    <a:pt x="3757381" y="1885818"/>
                  </a:lnTo>
                  <a:lnTo>
                    <a:pt x="3810081" y="1910336"/>
                  </a:lnTo>
                  <a:lnTo>
                    <a:pt x="3862464" y="1932254"/>
                  </a:lnTo>
                  <a:lnTo>
                    <a:pt x="3914334" y="1951784"/>
                  </a:lnTo>
                  <a:lnTo>
                    <a:pt x="3965493" y="1969138"/>
                  </a:lnTo>
                  <a:lnTo>
                    <a:pt x="4015744" y="1984528"/>
                  </a:lnTo>
                  <a:lnTo>
                    <a:pt x="4064888" y="1998166"/>
                  </a:lnTo>
                  <a:lnTo>
                    <a:pt x="4112729" y="2010264"/>
                  </a:lnTo>
                  <a:lnTo>
                    <a:pt x="4159069" y="2021035"/>
                  </a:lnTo>
                  <a:lnTo>
                    <a:pt x="4203710" y="2030690"/>
                  </a:lnTo>
                  <a:lnTo>
                    <a:pt x="4246455" y="2039441"/>
                  </a:lnTo>
                  <a:lnTo>
                    <a:pt x="4287106" y="2047502"/>
                  </a:lnTo>
                  <a:lnTo>
                    <a:pt x="4325467" y="2055083"/>
                  </a:lnTo>
                  <a:lnTo>
                    <a:pt x="4361338" y="2062397"/>
                  </a:lnTo>
                  <a:lnTo>
                    <a:pt x="4394524" y="2069656"/>
                  </a:lnTo>
                  <a:lnTo>
                    <a:pt x="4424825" y="2077073"/>
                  </a:lnTo>
                  <a:lnTo>
                    <a:pt x="4452046" y="2084858"/>
                  </a:lnTo>
                  <a:lnTo>
                    <a:pt x="4475987" y="2093225"/>
                  </a:lnTo>
                </a:path>
              </a:pathLst>
            </a:custGeom>
            <a:ln w="38099">
              <a:solidFill>
                <a:srgbClr val="0000FF"/>
              </a:solidFill>
            </a:ln>
          </p:spPr>
          <p:txBody>
            <a:bodyPr wrap="square" lIns="0" tIns="0" rIns="0" bIns="0" rtlCol="0"/>
            <a:lstStyle/>
            <a:p>
              <a:endParaRPr/>
            </a:p>
          </p:txBody>
        </p:sp>
        <p:pic>
          <p:nvPicPr>
            <p:cNvPr id="16" name="object 9"/>
            <p:cNvPicPr/>
            <p:nvPr/>
          </p:nvPicPr>
          <p:blipFill>
            <a:blip r:embed="rId2" cstate="print"/>
            <a:stretch>
              <a:fillRect/>
            </a:stretch>
          </p:blipFill>
          <p:spPr>
            <a:xfrm>
              <a:off x="3234880" y="4943284"/>
              <a:ext cx="168782" cy="153542"/>
            </a:xfrm>
            <a:prstGeom prst="rect">
              <a:avLst/>
            </a:prstGeom>
          </p:spPr>
        </p:pic>
        <p:pic>
          <p:nvPicPr>
            <p:cNvPr id="17" name="object 10"/>
            <p:cNvPicPr/>
            <p:nvPr/>
          </p:nvPicPr>
          <p:blipFill>
            <a:blip r:embed="rId3" cstate="print"/>
            <a:stretch>
              <a:fillRect/>
            </a:stretch>
          </p:blipFill>
          <p:spPr>
            <a:xfrm>
              <a:off x="3026092" y="5424868"/>
              <a:ext cx="167258" cy="153542"/>
            </a:xfrm>
            <a:prstGeom prst="rect">
              <a:avLst/>
            </a:prstGeom>
          </p:spPr>
        </p:pic>
        <p:pic>
          <p:nvPicPr>
            <p:cNvPr id="18" name="object 11"/>
            <p:cNvPicPr/>
            <p:nvPr/>
          </p:nvPicPr>
          <p:blipFill>
            <a:blip r:embed="rId4" cstate="print"/>
            <a:stretch>
              <a:fillRect/>
            </a:stretch>
          </p:blipFill>
          <p:spPr>
            <a:xfrm>
              <a:off x="3489388" y="4476940"/>
              <a:ext cx="168782" cy="153542"/>
            </a:xfrm>
            <a:prstGeom prst="rect">
              <a:avLst/>
            </a:prstGeom>
          </p:spPr>
        </p:pic>
        <p:pic>
          <p:nvPicPr>
            <p:cNvPr id="19" name="object 12"/>
            <p:cNvPicPr/>
            <p:nvPr/>
          </p:nvPicPr>
          <p:blipFill>
            <a:blip r:embed="rId5" cstate="print"/>
            <a:stretch>
              <a:fillRect/>
            </a:stretch>
          </p:blipFill>
          <p:spPr>
            <a:xfrm>
              <a:off x="3874960" y="4070032"/>
              <a:ext cx="168782" cy="153542"/>
            </a:xfrm>
            <a:prstGeom prst="rect">
              <a:avLst/>
            </a:prstGeom>
          </p:spPr>
        </p:pic>
        <p:pic>
          <p:nvPicPr>
            <p:cNvPr id="20" name="object 13"/>
            <p:cNvPicPr/>
            <p:nvPr/>
          </p:nvPicPr>
          <p:blipFill>
            <a:blip r:embed="rId6" cstate="print"/>
            <a:stretch>
              <a:fillRect/>
            </a:stretch>
          </p:blipFill>
          <p:spPr>
            <a:xfrm>
              <a:off x="4426648" y="3957256"/>
              <a:ext cx="167258" cy="155066"/>
            </a:xfrm>
            <a:prstGeom prst="rect">
              <a:avLst/>
            </a:prstGeom>
          </p:spPr>
        </p:pic>
        <p:pic>
          <p:nvPicPr>
            <p:cNvPr id="22" name="object 14"/>
            <p:cNvPicPr/>
            <p:nvPr/>
          </p:nvPicPr>
          <p:blipFill>
            <a:blip r:embed="rId7" cstate="print"/>
            <a:stretch>
              <a:fillRect/>
            </a:stretch>
          </p:blipFill>
          <p:spPr>
            <a:xfrm>
              <a:off x="4970716" y="4126420"/>
              <a:ext cx="167258" cy="153542"/>
            </a:xfrm>
            <a:prstGeom prst="rect">
              <a:avLst/>
            </a:prstGeom>
          </p:spPr>
        </p:pic>
        <p:pic>
          <p:nvPicPr>
            <p:cNvPr id="23" name="object 15"/>
            <p:cNvPicPr/>
            <p:nvPr/>
          </p:nvPicPr>
          <p:blipFill>
            <a:blip r:embed="rId8" cstate="print"/>
            <a:stretch>
              <a:fillRect/>
            </a:stretch>
          </p:blipFill>
          <p:spPr>
            <a:xfrm>
              <a:off x="5405056" y="4534852"/>
              <a:ext cx="168782" cy="155066"/>
            </a:xfrm>
            <a:prstGeom prst="rect">
              <a:avLst/>
            </a:prstGeom>
          </p:spPr>
        </p:pic>
        <p:pic>
          <p:nvPicPr>
            <p:cNvPr id="24" name="object 16"/>
            <p:cNvPicPr/>
            <p:nvPr/>
          </p:nvPicPr>
          <p:blipFill>
            <a:blip r:embed="rId9" cstate="print"/>
            <a:stretch>
              <a:fillRect/>
            </a:stretch>
          </p:blipFill>
          <p:spPr>
            <a:xfrm>
              <a:off x="5722048" y="4973764"/>
              <a:ext cx="167258" cy="153542"/>
            </a:xfrm>
            <a:prstGeom prst="rect">
              <a:avLst/>
            </a:prstGeom>
          </p:spPr>
        </p:pic>
        <p:pic>
          <p:nvPicPr>
            <p:cNvPr id="25" name="object 17"/>
            <p:cNvPicPr/>
            <p:nvPr/>
          </p:nvPicPr>
          <p:blipFill>
            <a:blip r:embed="rId10" cstate="print"/>
            <a:stretch>
              <a:fillRect/>
            </a:stretch>
          </p:blipFill>
          <p:spPr>
            <a:xfrm>
              <a:off x="6048184" y="5412676"/>
              <a:ext cx="168782" cy="155066"/>
            </a:xfrm>
            <a:prstGeom prst="rect">
              <a:avLst/>
            </a:prstGeom>
          </p:spPr>
        </p:pic>
        <p:pic>
          <p:nvPicPr>
            <p:cNvPr id="26" name="object 18"/>
            <p:cNvPicPr/>
            <p:nvPr/>
          </p:nvPicPr>
          <p:blipFill>
            <a:blip r:embed="rId11" cstate="print"/>
            <a:stretch>
              <a:fillRect/>
            </a:stretch>
          </p:blipFill>
          <p:spPr>
            <a:xfrm>
              <a:off x="6543484" y="5824156"/>
              <a:ext cx="168782" cy="155066"/>
            </a:xfrm>
            <a:prstGeom prst="rect">
              <a:avLst/>
            </a:prstGeom>
          </p:spPr>
        </p:pic>
        <p:pic>
          <p:nvPicPr>
            <p:cNvPr id="27" name="object 19"/>
            <p:cNvPicPr/>
            <p:nvPr/>
          </p:nvPicPr>
          <p:blipFill>
            <a:blip r:embed="rId12" cstate="print"/>
            <a:stretch>
              <a:fillRect/>
            </a:stretch>
          </p:blipFill>
          <p:spPr>
            <a:xfrm>
              <a:off x="6976300" y="5976556"/>
              <a:ext cx="168782" cy="155066"/>
            </a:xfrm>
            <a:prstGeom prst="rect">
              <a:avLst/>
            </a:prstGeom>
          </p:spPr>
        </p:pic>
      </p:grpSp>
      <p:sp>
        <p:nvSpPr>
          <p:cNvPr id="28" name="object 20"/>
          <p:cNvSpPr/>
          <p:nvPr/>
        </p:nvSpPr>
        <p:spPr>
          <a:xfrm>
            <a:off x="2201429" y="4430524"/>
            <a:ext cx="0" cy="688975"/>
          </a:xfrm>
          <a:custGeom>
            <a:avLst/>
            <a:gdLst/>
            <a:ahLst/>
            <a:cxnLst/>
            <a:rect l="l" t="t" r="r" b="b"/>
            <a:pathLst>
              <a:path h="688975">
                <a:moveTo>
                  <a:pt x="0" y="0"/>
                </a:moveTo>
                <a:lnTo>
                  <a:pt x="0" y="688847"/>
                </a:lnTo>
              </a:path>
            </a:pathLst>
          </a:custGeom>
          <a:ln w="28574">
            <a:solidFill>
              <a:srgbClr val="FF0000"/>
            </a:solidFill>
          </a:ln>
        </p:spPr>
        <p:txBody>
          <a:bodyPr wrap="square" lIns="0" tIns="0" rIns="0" bIns="0" rtlCol="0"/>
          <a:lstStyle/>
          <a:p>
            <a:endParaRPr/>
          </a:p>
        </p:txBody>
      </p:sp>
      <p:sp>
        <p:nvSpPr>
          <p:cNvPr id="29" name="object 21"/>
          <p:cNvSpPr/>
          <p:nvPr/>
        </p:nvSpPr>
        <p:spPr>
          <a:xfrm>
            <a:off x="2131324" y="3374393"/>
            <a:ext cx="142240" cy="753110"/>
          </a:xfrm>
          <a:custGeom>
            <a:avLst/>
            <a:gdLst/>
            <a:ahLst/>
            <a:cxnLst/>
            <a:rect l="l" t="t" r="r" b="b"/>
            <a:pathLst>
              <a:path w="142239" h="753110">
                <a:moveTo>
                  <a:pt x="141732" y="143256"/>
                </a:moveTo>
                <a:lnTo>
                  <a:pt x="70104" y="0"/>
                </a:lnTo>
                <a:lnTo>
                  <a:pt x="0" y="143256"/>
                </a:lnTo>
                <a:lnTo>
                  <a:pt x="56388" y="96674"/>
                </a:lnTo>
                <a:lnTo>
                  <a:pt x="56388" y="85344"/>
                </a:lnTo>
                <a:lnTo>
                  <a:pt x="85344" y="85344"/>
                </a:lnTo>
                <a:lnTo>
                  <a:pt x="85344" y="97665"/>
                </a:lnTo>
                <a:lnTo>
                  <a:pt x="141732" y="143256"/>
                </a:lnTo>
                <a:close/>
              </a:path>
              <a:path w="142239" h="753110">
                <a:moveTo>
                  <a:pt x="70104" y="85344"/>
                </a:moveTo>
                <a:lnTo>
                  <a:pt x="56388" y="85344"/>
                </a:lnTo>
                <a:lnTo>
                  <a:pt x="56388" y="96674"/>
                </a:lnTo>
                <a:lnTo>
                  <a:pt x="70104" y="85344"/>
                </a:lnTo>
                <a:close/>
              </a:path>
              <a:path w="142239" h="753110">
                <a:moveTo>
                  <a:pt x="85344" y="752856"/>
                </a:moveTo>
                <a:lnTo>
                  <a:pt x="85344" y="97665"/>
                </a:lnTo>
                <a:lnTo>
                  <a:pt x="70104" y="85344"/>
                </a:lnTo>
                <a:lnTo>
                  <a:pt x="56388" y="96674"/>
                </a:lnTo>
                <a:lnTo>
                  <a:pt x="56388" y="752856"/>
                </a:lnTo>
                <a:lnTo>
                  <a:pt x="85344" y="752856"/>
                </a:lnTo>
                <a:close/>
              </a:path>
              <a:path w="142239" h="753110">
                <a:moveTo>
                  <a:pt x="85344" y="97665"/>
                </a:moveTo>
                <a:lnTo>
                  <a:pt x="85344" y="85344"/>
                </a:lnTo>
                <a:lnTo>
                  <a:pt x="70104" y="85344"/>
                </a:lnTo>
                <a:lnTo>
                  <a:pt x="85344" y="97665"/>
                </a:lnTo>
                <a:close/>
              </a:path>
            </a:pathLst>
          </a:custGeom>
          <a:solidFill>
            <a:srgbClr val="FF0000"/>
          </a:solidFill>
        </p:spPr>
        <p:txBody>
          <a:bodyPr wrap="square" lIns="0" tIns="0" rIns="0" bIns="0" rtlCol="0"/>
          <a:lstStyle/>
          <a:p>
            <a:endParaRPr/>
          </a:p>
        </p:txBody>
      </p:sp>
      <p:sp>
        <p:nvSpPr>
          <p:cNvPr id="30" name="object 22"/>
          <p:cNvSpPr txBox="1"/>
          <p:nvPr/>
        </p:nvSpPr>
        <p:spPr>
          <a:xfrm>
            <a:off x="1843289" y="5417630"/>
            <a:ext cx="5607685" cy="963930"/>
          </a:xfrm>
          <a:prstGeom prst="rect">
            <a:avLst/>
          </a:prstGeom>
        </p:spPr>
        <p:txBody>
          <a:bodyPr vert="horz" wrap="square" lIns="0" tIns="90805" rIns="0" bIns="0" rtlCol="0">
            <a:spAutoFit/>
          </a:bodyPr>
          <a:lstStyle/>
          <a:p>
            <a:pPr marR="553720" algn="ctr">
              <a:lnSpc>
                <a:spcPct val="100000"/>
              </a:lnSpc>
              <a:spcBef>
                <a:spcPts val="715"/>
              </a:spcBef>
              <a:tabLst>
                <a:tab pos="644525" algn="l"/>
              </a:tabLst>
            </a:pPr>
            <a:r>
              <a:rPr sz="2800" strike="sngStrike" spc="-5" dirty="0">
                <a:solidFill>
                  <a:srgbClr val="FF3200"/>
                </a:solidFill>
                <a:latin typeface="Times New Roman"/>
                <a:cs typeface="Times New Roman"/>
              </a:rPr>
              <a:t> 	</a:t>
            </a:r>
            <a:r>
              <a:rPr sz="2800" strike="sngStrike" spc="-10" dirty="0">
                <a:solidFill>
                  <a:srgbClr val="FF3200"/>
                </a:solidFill>
                <a:latin typeface="Times New Roman"/>
                <a:cs typeface="Times New Roman"/>
              </a:rPr>
              <a:t>T</a:t>
            </a:r>
            <a:r>
              <a:rPr sz="2800" strike="noStrike" spc="-10" dirty="0">
                <a:solidFill>
                  <a:srgbClr val="FF3200"/>
                </a:solidFill>
                <a:latin typeface="Times New Roman"/>
                <a:cs typeface="Times New Roman"/>
              </a:rPr>
              <a:t>ime</a:t>
            </a:r>
            <a:endParaRPr sz="2800" dirty="0">
              <a:latin typeface="Times New Roman"/>
              <a:cs typeface="Times New Roman"/>
            </a:endParaRPr>
          </a:p>
          <a:p>
            <a:pPr algn="ctr">
              <a:lnSpc>
                <a:spcPct val="100000"/>
              </a:lnSpc>
              <a:spcBef>
                <a:spcPts val="530"/>
              </a:spcBef>
            </a:pPr>
            <a:r>
              <a:rPr sz="2400" spc="-10" dirty="0">
                <a:solidFill>
                  <a:srgbClr val="326500"/>
                </a:solidFill>
                <a:latin typeface="Times New Roman"/>
                <a:cs typeface="Times New Roman"/>
              </a:rPr>
              <a:t>The</a:t>
            </a:r>
            <a:r>
              <a:rPr sz="2400" spc="-15" dirty="0">
                <a:solidFill>
                  <a:srgbClr val="326500"/>
                </a:solidFill>
                <a:latin typeface="Times New Roman"/>
                <a:cs typeface="Times New Roman"/>
              </a:rPr>
              <a:t> </a:t>
            </a:r>
            <a:r>
              <a:rPr sz="2400" spc="-5" dirty="0">
                <a:solidFill>
                  <a:srgbClr val="326500"/>
                </a:solidFill>
                <a:latin typeface="Times New Roman"/>
                <a:cs typeface="Times New Roman"/>
              </a:rPr>
              <a:t>Rayleigh</a:t>
            </a:r>
            <a:r>
              <a:rPr sz="2400" dirty="0">
                <a:solidFill>
                  <a:srgbClr val="326500"/>
                </a:solidFill>
                <a:latin typeface="Times New Roman"/>
                <a:cs typeface="Times New Roman"/>
              </a:rPr>
              <a:t> </a:t>
            </a:r>
            <a:r>
              <a:rPr sz="2400" spc="-10" dirty="0">
                <a:solidFill>
                  <a:srgbClr val="326500"/>
                </a:solidFill>
                <a:latin typeface="Times New Roman"/>
                <a:cs typeface="Times New Roman"/>
              </a:rPr>
              <a:t>manpower</a:t>
            </a:r>
            <a:r>
              <a:rPr sz="2400" dirty="0">
                <a:solidFill>
                  <a:srgbClr val="326500"/>
                </a:solidFill>
                <a:latin typeface="Times New Roman"/>
                <a:cs typeface="Times New Roman"/>
              </a:rPr>
              <a:t> </a:t>
            </a:r>
            <a:r>
              <a:rPr sz="2400" spc="-5" dirty="0">
                <a:solidFill>
                  <a:srgbClr val="326500"/>
                </a:solidFill>
                <a:latin typeface="Times New Roman"/>
                <a:cs typeface="Times New Roman"/>
              </a:rPr>
              <a:t>loading</a:t>
            </a:r>
            <a:r>
              <a:rPr sz="2400" dirty="0">
                <a:solidFill>
                  <a:srgbClr val="326500"/>
                </a:solidFill>
                <a:latin typeface="Times New Roman"/>
                <a:cs typeface="Times New Roman"/>
              </a:rPr>
              <a:t> </a:t>
            </a:r>
            <a:r>
              <a:rPr sz="2400" spc="-5" dirty="0">
                <a:solidFill>
                  <a:srgbClr val="326500"/>
                </a:solidFill>
                <a:latin typeface="Times New Roman"/>
                <a:cs typeface="Times New Roman"/>
              </a:rPr>
              <a:t>curve</a:t>
            </a:r>
            <a:endParaRPr sz="2400" dirty="0">
              <a:latin typeface="Times New Roman"/>
              <a:cs typeface="Times New Roman"/>
            </a:endParaRPr>
          </a:p>
        </p:txBody>
      </p:sp>
      <p:sp>
        <p:nvSpPr>
          <p:cNvPr id="31" name="object 23"/>
          <p:cNvSpPr/>
          <p:nvPr/>
        </p:nvSpPr>
        <p:spPr>
          <a:xfrm>
            <a:off x="5319533" y="5658869"/>
            <a:ext cx="840105" cy="85725"/>
          </a:xfrm>
          <a:custGeom>
            <a:avLst/>
            <a:gdLst/>
            <a:ahLst/>
            <a:cxnLst/>
            <a:rect l="l" t="t" r="r" b="b"/>
            <a:pathLst>
              <a:path w="840104" h="85725">
                <a:moveTo>
                  <a:pt x="768096" y="56388"/>
                </a:moveTo>
                <a:lnTo>
                  <a:pt x="768096" y="28956"/>
                </a:lnTo>
                <a:lnTo>
                  <a:pt x="0" y="28956"/>
                </a:lnTo>
                <a:lnTo>
                  <a:pt x="0" y="56388"/>
                </a:lnTo>
                <a:lnTo>
                  <a:pt x="768096" y="56388"/>
                </a:lnTo>
                <a:close/>
              </a:path>
              <a:path w="840104" h="85725">
                <a:moveTo>
                  <a:pt x="839724" y="42672"/>
                </a:moveTo>
                <a:lnTo>
                  <a:pt x="754380" y="0"/>
                </a:lnTo>
                <a:lnTo>
                  <a:pt x="754380" y="28956"/>
                </a:lnTo>
                <a:lnTo>
                  <a:pt x="768096" y="28956"/>
                </a:lnTo>
                <a:lnTo>
                  <a:pt x="768096" y="78486"/>
                </a:lnTo>
                <a:lnTo>
                  <a:pt x="839724" y="42672"/>
                </a:lnTo>
                <a:close/>
              </a:path>
              <a:path w="840104" h="85725">
                <a:moveTo>
                  <a:pt x="768096" y="78486"/>
                </a:moveTo>
                <a:lnTo>
                  <a:pt x="768096" y="56388"/>
                </a:lnTo>
                <a:lnTo>
                  <a:pt x="754380" y="56388"/>
                </a:lnTo>
                <a:lnTo>
                  <a:pt x="754380" y="85344"/>
                </a:lnTo>
                <a:lnTo>
                  <a:pt x="768096" y="78486"/>
                </a:lnTo>
                <a:close/>
              </a:path>
            </a:pathLst>
          </a:custGeom>
          <a:solidFill>
            <a:srgbClr val="FF0000"/>
          </a:solidFill>
        </p:spPr>
        <p:txBody>
          <a:bodyPr wrap="square" lIns="0" tIns="0" rIns="0" bIns="0" rtlCol="0"/>
          <a:lstStyle/>
          <a:p>
            <a:endParaRPr/>
          </a:p>
        </p:txBody>
      </p:sp>
      <p:grpSp>
        <p:nvGrpSpPr>
          <p:cNvPr id="32" name="object 24"/>
          <p:cNvGrpSpPr/>
          <p:nvPr/>
        </p:nvGrpSpPr>
        <p:grpSpPr>
          <a:xfrm>
            <a:off x="2773691" y="3288477"/>
            <a:ext cx="4300855" cy="2134870"/>
            <a:chOff x="2876550" y="4024312"/>
            <a:chExt cx="4300855" cy="2134870"/>
          </a:xfrm>
        </p:grpSpPr>
        <p:sp>
          <p:nvSpPr>
            <p:cNvPr id="33" name="object 25"/>
            <p:cNvSpPr/>
            <p:nvPr/>
          </p:nvSpPr>
          <p:spPr>
            <a:xfrm>
              <a:off x="2895600" y="5150205"/>
              <a:ext cx="1676400" cy="930910"/>
            </a:xfrm>
            <a:custGeom>
              <a:avLst/>
              <a:gdLst/>
              <a:ahLst/>
              <a:cxnLst/>
              <a:rect l="l" t="t" r="r" b="b"/>
              <a:pathLst>
                <a:path w="1676400" h="930910">
                  <a:moveTo>
                    <a:pt x="0" y="930554"/>
                  </a:moveTo>
                  <a:lnTo>
                    <a:pt x="18814" y="872438"/>
                  </a:lnTo>
                  <a:lnTo>
                    <a:pt x="37681" y="814561"/>
                  </a:lnTo>
                  <a:lnTo>
                    <a:pt x="56627" y="757136"/>
                  </a:lnTo>
                  <a:lnTo>
                    <a:pt x="75677" y="700374"/>
                  </a:lnTo>
                  <a:lnTo>
                    <a:pt x="94855" y="644487"/>
                  </a:lnTo>
                  <a:lnTo>
                    <a:pt x="114187" y="589686"/>
                  </a:lnTo>
                  <a:lnTo>
                    <a:pt x="133697" y="536184"/>
                  </a:lnTo>
                  <a:lnTo>
                    <a:pt x="153411" y="484192"/>
                  </a:lnTo>
                  <a:lnTo>
                    <a:pt x="173354" y="433921"/>
                  </a:lnTo>
                  <a:lnTo>
                    <a:pt x="193552" y="385583"/>
                  </a:lnTo>
                  <a:lnTo>
                    <a:pt x="214028" y="339391"/>
                  </a:lnTo>
                  <a:lnTo>
                    <a:pt x="234808" y="295554"/>
                  </a:lnTo>
                  <a:lnTo>
                    <a:pt x="255918" y="254286"/>
                  </a:lnTo>
                  <a:lnTo>
                    <a:pt x="277382" y="215798"/>
                  </a:lnTo>
                  <a:lnTo>
                    <a:pt x="299226" y="180302"/>
                  </a:lnTo>
                  <a:lnTo>
                    <a:pt x="321474" y="148009"/>
                  </a:lnTo>
                  <a:lnTo>
                    <a:pt x="367283" y="93878"/>
                  </a:lnTo>
                  <a:lnTo>
                    <a:pt x="405972" y="60112"/>
                  </a:lnTo>
                  <a:lnTo>
                    <a:pt x="446227" y="34212"/>
                  </a:lnTo>
                  <a:lnTo>
                    <a:pt x="487801" y="15807"/>
                  </a:lnTo>
                  <a:lnTo>
                    <a:pt x="530447" y="4527"/>
                  </a:lnTo>
                  <a:lnTo>
                    <a:pt x="573917" y="0"/>
                  </a:lnTo>
                  <a:lnTo>
                    <a:pt x="617964" y="1854"/>
                  </a:lnTo>
                  <a:lnTo>
                    <a:pt x="662341" y="9721"/>
                  </a:lnTo>
                  <a:lnTo>
                    <a:pt x="706800" y="23227"/>
                  </a:lnTo>
                  <a:lnTo>
                    <a:pt x="751094" y="42003"/>
                  </a:lnTo>
                  <a:lnTo>
                    <a:pt x="794977" y="65677"/>
                  </a:lnTo>
                  <a:lnTo>
                    <a:pt x="838199" y="93878"/>
                  </a:lnTo>
                  <a:lnTo>
                    <a:pt x="894271" y="144968"/>
                  </a:lnTo>
                  <a:lnTo>
                    <a:pt x="922709" y="178304"/>
                  </a:lnTo>
                  <a:lnTo>
                    <a:pt x="951326" y="215877"/>
                  </a:lnTo>
                  <a:lnTo>
                    <a:pt x="980054" y="256966"/>
                  </a:lnTo>
                  <a:lnTo>
                    <a:pt x="1008827" y="300855"/>
                  </a:lnTo>
                  <a:lnTo>
                    <a:pt x="1037578" y="346825"/>
                  </a:lnTo>
                  <a:lnTo>
                    <a:pt x="1066239" y="394157"/>
                  </a:lnTo>
                  <a:lnTo>
                    <a:pt x="1094744" y="442133"/>
                  </a:lnTo>
                  <a:lnTo>
                    <a:pt x="1123026" y="490035"/>
                  </a:lnTo>
                  <a:lnTo>
                    <a:pt x="1151017" y="537143"/>
                  </a:lnTo>
                  <a:lnTo>
                    <a:pt x="1178651" y="582741"/>
                  </a:lnTo>
                  <a:lnTo>
                    <a:pt x="1205861" y="626109"/>
                  </a:lnTo>
                  <a:lnTo>
                    <a:pt x="1232579" y="666528"/>
                  </a:lnTo>
                  <a:lnTo>
                    <a:pt x="1258739" y="703281"/>
                  </a:lnTo>
                  <a:lnTo>
                    <a:pt x="1284273" y="735650"/>
                  </a:lnTo>
                  <a:lnTo>
                    <a:pt x="1362652" y="808747"/>
                  </a:lnTo>
                  <a:lnTo>
                    <a:pt x="1417081" y="843543"/>
                  </a:lnTo>
                  <a:lnTo>
                    <a:pt x="1470868" y="869267"/>
                  </a:lnTo>
                  <a:lnTo>
                    <a:pt x="1522475" y="887882"/>
                  </a:lnTo>
                  <a:lnTo>
                    <a:pt x="1570368" y="901354"/>
                  </a:lnTo>
                  <a:lnTo>
                    <a:pt x="1613011" y="911647"/>
                  </a:lnTo>
                  <a:lnTo>
                    <a:pt x="1648866" y="920726"/>
                  </a:lnTo>
                  <a:lnTo>
                    <a:pt x="1676399" y="930554"/>
                  </a:lnTo>
                </a:path>
              </a:pathLst>
            </a:custGeom>
            <a:ln w="38099">
              <a:solidFill>
                <a:srgbClr val="0000FF"/>
              </a:solidFill>
              <a:prstDash val="lgDash"/>
            </a:ln>
          </p:spPr>
          <p:txBody>
            <a:bodyPr wrap="square" lIns="0" tIns="0" rIns="0" bIns="0" rtlCol="0"/>
            <a:lstStyle/>
            <a:p>
              <a:endParaRPr/>
            </a:p>
          </p:txBody>
        </p:sp>
        <p:pic>
          <p:nvPicPr>
            <p:cNvPr id="34" name="object 26"/>
            <p:cNvPicPr/>
            <p:nvPr/>
          </p:nvPicPr>
          <p:blipFill>
            <a:blip r:embed="rId4" cstate="print"/>
            <a:stretch>
              <a:fillRect/>
            </a:stretch>
          </p:blipFill>
          <p:spPr>
            <a:xfrm>
              <a:off x="3414712" y="5091112"/>
              <a:ext cx="168782" cy="153542"/>
            </a:xfrm>
            <a:prstGeom prst="rect">
              <a:avLst/>
            </a:prstGeom>
          </p:spPr>
        </p:pic>
        <p:pic>
          <p:nvPicPr>
            <p:cNvPr id="35" name="object 27"/>
            <p:cNvPicPr/>
            <p:nvPr/>
          </p:nvPicPr>
          <p:blipFill>
            <a:blip r:embed="rId4" cstate="print"/>
            <a:stretch>
              <a:fillRect/>
            </a:stretch>
          </p:blipFill>
          <p:spPr>
            <a:xfrm>
              <a:off x="3643312" y="5167312"/>
              <a:ext cx="168782" cy="153542"/>
            </a:xfrm>
            <a:prstGeom prst="rect">
              <a:avLst/>
            </a:prstGeom>
          </p:spPr>
        </p:pic>
        <p:pic>
          <p:nvPicPr>
            <p:cNvPr id="36" name="object 28"/>
            <p:cNvPicPr/>
            <p:nvPr/>
          </p:nvPicPr>
          <p:blipFill>
            <a:blip r:embed="rId4" cstate="print"/>
            <a:stretch>
              <a:fillRect/>
            </a:stretch>
          </p:blipFill>
          <p:spPr>
            <a:xfrm>
              <a:off x="3871912" y="5472112"/>
              <a:ext cx="168782" cy="153542"/>
            </a:xfrm>
            <a:prstGeom prst="rect">
              <a:avLst/>
            </a:prstGeom>
          </p:spPr>
        </p:pic>
        <p:pic>
          <p:nvPicPr>
            <p:cNvPr id="37" name="object 29"/>
            <p:cNvPicPr/>
            <p:nvPr/>
          </p:nvPicPr>
          <p:blipFill>
            <a:blip r:embed="rId13" cstate="print"/>
            <a:stretch>
              <a:fillRect/>
            </a:stretch>
          </p:blipFill>
          <p:spPr>
            <a:xfrm>
              <a:off x="4024312" y="5700712"/>
              <a:ext cx="321182" cy="305942"/>
            </a:xfrm>
            <a:prstGeom prst="rect">
              <a:avLst/>
            </a:prstGeom>
          </p:spPr>
        </p:pic>
        <p:pic>
          <p:nvPicPr>
            <p:cNvPr id="38" name="object 30"/>
            <p:cNvPicPr/>
            <p:nvPr/>
          </p:nvPicPr>
          <p:blipFill>
            <a:blip r:embed="rId4" cstate="print"/>
            <a:stretch>
              <a:fillRect/>
            </a:stretch>
          </p:blipFill>
          <p:spPr>
            <a:xfrm>
              <a:off x="4405312" y="6005512"/>
              <a:ext cx="168782" cy="153542"/>
            </a:xfrm>
            <a:prstGeom prst="rect">
              <a:avLst/>
            </a:prstGeom>
          </p:spPr>
        </p:pic>
        <p:sp>
          <p:nvSpPr>
            <p:cNvPr id="39" name="object 31"/>
            <p:cNvSpPr/>
            <p:nvPr/>
          </p:nvSpPr>
          <p:spPr>
            <a:xfrm>
              <a:off x="5867400" y="4038600"/>
              <a:ext cx="1295400" cy="0"/>
            </a:xfrm>
            <a:custGeom>
              <a:avLst/>
              <a:gdLst/>
              <a:ahLst/>
              <a:cxnLst/>
              <a:rect l="l" t="t" r="r" b="b"/>
              <a:pathLst>
                <a:path w="1295400">
                  <a:moveTo>
                    <a:pt x="0" y="0"/>
                  </a:moveTo>
                  <a:lnTo>
                    <a:pt x="1295399" y="0"/>
                  </a:lnTo>
                </a:path>
              </a:pathLst>
            </a:custGeom>
            <a:ln w="28574">
              <a:solidFill>
                <a:srgbClr val="656598"/>
              </a:solidFill>
            </a:ln>
          </p:spPr>
          <p:txBody>
            <a:bodyPr wrap="square" lIns="0" tIns="0" rIns="0" bIns="0" rtlCol="0"/>
            <a:lstStyle/>
            <a:p>
              <a:endParaRPr/>
            </a:p>
          </p:txBody>
        </p:sp>
      </p:grpSp>
      <p:sp>
        <p:nvSpPr>
          <p:cNvPr id="40" name="object 32"/>
          <p:cNvSpPr txBox="1"/>
          <p:nvPr/>
        </p:nvSpPr>
        <p:spPr>
          <a:xfrm>
            <a:off x="650187" y="826538"/>
            <a:ext cx="8341413" cy="3685561"/>
          </a:xfrm>
          <a:prstGeom prst="rect">
            <a:avLst/>
          </a:prstGeom>
        </p:spPr>
        <p:txBody>
          <a:bodyPr vert="horz" wrap="square" lIns="0" tIns="116205" rIns="0" bIns="0" rtlCol="0">
            <a:spAutoFit/>
          </a:bodyPr>
          <a:lstStyle/>
          <a:p>
            <a:pPr marL="12700">
              <a:lnSpc>
                <a:spcPct val="100000"/>
              </a:lnSpc>
              <a:spcBef>
                <a:spcPts val="750"/>
              </a:spcBef>
            </a:pPr>
            <a:r>
              <a:rPr sz="2400" spc="-5" dirty="0" err="1">
                <a:solidFill>
                  <a:srgbClr val="650065"/>
                </a:solidFill>
                <a:latin typeface="Times New Roman"/>
                <a:cs typeface="Times New Roman"/>
              </a:rPr>
              <a:t>Norden</a:t>
            </a:r>
            <a:r>
              <a:rPr sz="2400" spc="-30" dirty="0">
                <a:solidFill>
                  <a:srgbClr val="650065"/>
                </a:solidFill>
                <a:latin typeface="Times New Roman"/>
                <a:cs typeface="Times New Roman"/>
              </a:rPr>
              <a:t> </a:t>
            </a:r>
            <a:r>
              <a:rPr sz="2400" spc="-5" dirty="0">
                <a:solidFill>
                  <a:srgbClr val="650065"/>
                </a:solidFill>
                <a:latin typeface="Times New Roman"/>
                <a:cs typeface="Times New Roman"/>
              </a:rPr>
              <a:t>of</a:t>
            </a:r>
            <a:r>
              <a:rPr sz="2400" spc="-30" dirty="0">
                <a:solidFill>
                  <a:srgbClr val="650065"/>
                </a:solidFill>
                <a:latin typeface="Times New Roman"/>
                <a:cs typeface="Times New Roman"/>
              </a:rPr>
              <a:t> </a:t>
            </a:r>
            <a:r>
              <a:rPr sz="2400" spc="-5" dirty="0">
                <a:solidFill>
                  <a:srgbClr val="650065"/>
                </a:solidFill>
                <a:latin typeface="Times New Roman"/>
                <a:cs typeface="Times New Roman"/>
              </a:rPr>
              <a:t>IBM</a:t>
            </a:r>
            <a:endParaRPr sz="2400" dirty="0">
              <a:latin typeface="Times New Roman"/>
              <a:cs typeface="Times New Roman"/>
            </a:endParaRPr>
          </a:p>
          <a:p>
            <a:pPr marL="698500">
              <a:lnSpc>
                <a:spcPct val="100000"/>
              </a:lnSpc>
              <a:spcBef>
                <a:spcPts val="1540"/>
              </a:spcBef>
            </a:pPr>
            <a:r>
              <a:rPr sz="2400" spc="-5" dirty="0">
                <a:solidFill>
                  <a:srgbClr val="0000CC"/>
                </a:solidFill>
                <a:latin typeface="Times New Roman"/>
                <a:cs typeface="Times New Roman"/>
              </a:rPr>
              <a:t>Rayleigh</a:t>
            </a:r>
            <a:r>
              <a:rPr sz="2400" spc="-50" dirty="0">
                <a:solidFill>
                  <a:srgbClr val="0000CC"/>
                </a:solidFill>
                <a:latin typeface="Times New Roman"/>
                <a:cs typeface="Times New Roman"/>
              </a:rPr>
              <a:t> </a:t>
            </a:r>
            <a:r>
              <a:rPr sz="2400" spc="-5" dirty="0">
                <a:solidFill>
                  <a:srgbClr val="0000CC"/>
                </a:solidFill>
                <a:latin typeface="Times New Roman"/>
                <a:cs typeface="Times New Roman"/>
              </a:rPr>
              <a:t>curve</a:t>
            </a:r>
            <a:endParaRPr sz="2400" dirty="0">
              <a:latin typeface="Times New Roman"/>
              <a:cs typeface="Times New Roman"/>
            </a:endParaRPr>
          </a:p>
          <a:p>
            <a:pPr marL="1384300">
              <a:lnSpc>
                <a:spcPct val="100000"/>
              </a:lnSpc>
              <a:spcBef>
                <a:spcPts val="2040"/>
              </a:spcBef>
            </a:pPr>
            <a:r>
              <a:rPr sz="2400" spc="-5" dirty="0">
                <a:solidFill>
                  <a:srgbClr val="650065"/>
                </a:solidFill>
                <a:latin typeface="Times New Roman"/>
                <a:cs typeface="Times New Roman"/>
              </a:rPr>
              <a:t>Model</a:t>
            </a:r>
            <a:r>
              <a:rPr sz="2400" dirty="0">
                <a:solidFill>
                  <a:srgbClr val="650065"/>
                </a:solidFill>
                <a:latin typeface="Times New Roman"/>
                <a:cs typeface="Times New Roman"/>
              </a:rPr>
              <a:t> </a:t>
            </a:r>
            <a:r>
              <a:rPr sz="2400" spc="-5" dirty="0">
                <a:solidFill>
                  <a:srgbClr val="650065"/>
                </a:solidFill>
                <a:latin typeface="Times New Roman"/>
                <a:cs typeface="Times New Roman"/>
              </a:rPr>
              <a:t>for</a:t>
            </a:r>
            <a:r>
              <a:rPr sz="2400" spc="5" dirty="0">
                <a:solidFill>
                  <a:srgbClr val="650065"/>
                </a:solidFill>
                <a:latin typeface="Times New Roman"/>
                <a:cs typeface="Times New Roman"/>
              </a:rPr>
              <a:t> </a:t>
            </a:r>
            <a:r>
              <a:rPr sz="2400" dirty="0">
                <a:solidFill>
                  <a:srgbClr val="650065"/>
                </a:solidFill>
                <a:latin typeface="Times New Roman"/>
                <a:cs typeface="Times New Roman"/>
              </a:rPr>
              <a:t>a</a:t>
            </a:r>
            <a:r>
              <a:rPr sz="2400" spc="-15" dirty="0">
                <a:solidFill>
                  <a:srgbClr val="650065"/>
                </a:solidFill>
                <a:latin typeface="Times New Roman"/>
                <a:cs typeface="Times New Roman"/>
              </a:rPr>
              <a:t> </a:t>
            </a:r>
            <a:r>
              <a:rPr sz="2400" spc="-5" dirty="0">
                <a:solidFill>
                  <a:srgbClr val="650065"/>
                </a:solidFill>
                <a:latin typeface="Times New Roman"/>
                <a:cs typeface="Times New Roman"/>
              </a:rPr>
              <a:t>range</a:t>
            </a:r>
            <a:r>
              <a:rPr sz="2400" spc="5" dirty="0">
                <a:solidFill>
                  <a:srgbClr val="650065"/>
                </a:solidFill>
                <a:latin typeface="Times New Roman"/>
                <a:cs typeface="Times New Roman"/>
              </a:rPr>
              <a:t> </a:t>
            </a:r>
            <a:r>
              <a:rPr sz="2400" spc="-5" dirty="0">
                <a:solidFill>
                  <a:srgbClr val="650065"/>
                </a:solidFill>
                <a:latin typeface="Times New Roman"/>
                <a:cs typeface="Times New Roman"/>
              </a:rPr>
              <a:t>of hardware</a:t>
            </a:r>
            <a:r>
              <a:rPr sz="2400" dirty="0">
                <a:solidFill>
                  <a:srgbClr val="650065"/>
                </a:solidFill>
                <a:latin typeface="Times New Roman"/>
                <a:cs typeface="Times New Roman"/>
              </a:rPr>
              <a:t> </a:t>
            </a:r>
            <a:r>
              <a:rPr sz="2400" spc="-10" dirty="0">
                <a:solidFill>
                  <a:srgbClr val="650065"/>
                </a:solidFill>
                <a:latin typeface="Times New Roman"/>
                <a:cs typeface="Times New Roman"/>
              </a:rPr>
              <a:t>development</a:t>
            </a:r>
            <a:r>
              <a:rPr sz="2400" spc="5" dirty="0">
                <a:solidFill>
                  <a:srgbClr val="650065"/>
                </a:solidFill>
                <a:latin typeface="Times New Roman"/>
                <a:cs typeface="Times New Roman"/>
              </a:rPr>
              <a:t> </a:t>
            </a:r>
            <a:r>
              <a:rPr sz="2400" spc="-5" dirty="0">
                <a:solidFill>
                  <a:srgbClr val="650065"/>
                </a:solidFill>
                <a:latin typeface="Times New Roman"/>
                <a:cs typeface="Times New Roman"/>
              </a:rPr>
              <a:t>projects.</a:t>
            </a:r>
            <a:endParaRPr sz="2400" dirty="0">
              <a:latin typeface="Times New Roman"/>
              <a:cs typeface="Times New Roman"/>
            </a:endParaRPr>
          </a:p>
          <a:p>
            <a:pPr marL="6809740" marR="5080">
              <a:lnSpc>
                <a:spcPct val="150600"/>
              </a:lnSpc>
              <a:spcBef>
                <a:spcPts val="490"/>
              </a:spcBef>
            </a:pPr>
            <a:r>
              <a:rPr sz="1800" spc="-5" dirty="0">
                <a:solidFill>
                  <a:srgbClr val="000099"/>
                </a:solidFill>
                <a:latin typeface="Times New Roman"/>
                <a:cs typeface="Times New Roman"/>
              </a:rPr>
              <a:t>Overall Curve </a:t>
            </a:r>
            <a:r>
              <a:rPr sz="1800" dirty="0">
                <a:solidFill>
                  <a:srgbClr val="000099"/>
                </a:solidFill>
                <a:latin typeface="Times New Roman"/>
                <a:cs typeface="Times New Roman"/>
              </a:rPr>
              <a:t> </a:t>
            </a:r>
            <a:r>
              <a:rPr sz="1800" spc="-5" dirty="0">
                <a:solidFill>
                  <a:srgbClr val="000099"/>
                </a:solidFill>
                <a:latin typeface="Times New Roman"/>
                <a:cs typeface="Times New Roman"/>
              </a:rPr>
              <a:t>Design</a:t>
            </a:r>
            <a:r>
              <a:rPr sz="1800" spc="-35" dirty="0">
                <a:solidFill>
                  <a:srgbClr val="000099"/>
                </a:solidFill>
                <a:latin typeface="Times New Roman"/>
                <a:cs typeface="Times New Roman"/>
              </a:rPr>
              <a:t> </a:t>
            </a:r>
            <a:r>
              <a:rPr sz="1800" dirty="0">
                <a:solidFill>
                  <a:srgbClr val="000099"/>
                </a:solidFill>
                <a:latin typeface="Times New Roman"/>
                <a:cs typeface="Times New Roman"/>
              </a:rPr>
              <a:t>and</a:t>
            </a:r>
            <a:r>
              <a:rPr sz="1800" spc="-35" dirty="0">
                <a:solidFill>
                  <a:srgbClr val="000099"/>
                </a:solidFill>
                <a:latin typeface="Times New Roman"/>
                <a:cs typeface="Times New Roman"/>
              </a:rPr>
              <a:t> </a:t>
            </a:r>
            <a:r>
              <a:rPr sz="1800" spc="-5" dirty="0">
                <a:solidFill>
                  <a:srgbClr val="000099"/>
                </a:solidFill>
                <a:latin typeface="Times New Roman"/>
                <a:cs typeface="Times New Roman"/>
              </a:rPr>
              <a:t>Coding</a:t>
            </a:r>
            <a:endParaRPr sz="1800" dirty="0">
              <a:latin typeface="Times New Roman"/>
              <a:cs typeface="Times New Roman"/>
            </a:endParaRPr>
          </a:p>
          <a:p>
            <a:pPr>
              <a:lnSpc>
                <a:spcPct val="100000"/>
              </a:lnSpc>
              <a:spcBef>
                <a:spcPts val="30"/>
              </a:spcBef>
            </a:pPr>
            <a:endParaRPr sz="1700" dirty="0">
              <a:latin typeface="Times New Roman"/>
              <a:cs typeface="Times New Roman"/>
            </a:endParaRPr>
          </a:p>
          <a:p>
            <a:pPr marL="927100">
              <a:lnSpc>
                <a:spcPct val="100000"/>
              </a:lnSpc>
              <a:spcBef>
                <a:spcPts val="5"/>
              </a:spcBef>
            </a:pPr>
            <a:r>
              <a:rPr sz="2800" spc="-5" dirty="0">
                <a:solidFill>
                  <a:srgbClr val="FF3200"/>
                </a:solidFill>
                <a:latin typeface="Times New Roman"/>
                <a:cs typeface="Times New Roman"/>
              </a:rPr>
              <a:t>Persons</a:t>
            </a:r>
            <a:endParaRPr sz="2800" dirty="0">
              <a:latin typeface="Times New Roman"/>
              <a:cs typeface="Times New Roman"/>
            </a:endParaRPr>
          </a:p>
        </p:txBody>
      </p:sp>
      <p:sp>
        <p:nvSpPr>
          <p:cNvPr id="41" name="object 33"/>
          <p:cNvSpPr/>
          <p:nvPr/>
        </p:nvSpPr>
        <p:spPr>
          <a:xfrm>
            <a:off x="5764541" y="3683765"/>
            <a:ext cx="1295400" cy="0"/>
          </a:xfrm>
          <a:custGeom>
            <a:avLst/>
            <a:gdLst/>
            <a:ahLst/>
            <a:cxnLst/>
            <a:rect l="l" t="t" r="r" b="b"/>
            <a:pathLst>
              <a:path w="1295400">
                <a:moveTo>
                  <a:pt x="0" y="0"/>
                </a:moveTo>
                <a:lnTo>
                  <a:pt x="1295399" y="0"/>
                </a:lnTo>
              </a:path>
            </a:pathLst>
          </a:custGeom>
          <a:ln w="28574">
            <a:solidFill>
              <a:srgbClr val="656598"/>
            </a:solidFill>
          </a:ln>
        </p:spPr>
        <p:txBody>
          <a:bodyPr wrap="square" lIns="0" tIns="0" rIns="0" bIns="0" rtlCol="0"/>
          <a:lstStyle/>
          <a:p>
            <a:endParaRPr/>
          </a:p>
        </p:txBody>
      </p:sp>
    </p:spTree>
    <p:extLst>
      <p:ext uri="{BB962C8B-B14F-4D97-AF65-F5344CB8AC3E}">
        <p14:creationId xmlns:p14="http://schemas.microsoft.com/office/powerpoint/2010/main" val="14757383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7800" y="65681"/>
            <a:ext cx="7543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Resource Allocation Model</a:t>
            </a:r>
          </a:p>
        </p:txBody>
      </p:sp>
      <p:sp>
        <p:nvSpPr>
          <p:cNvPr id="7" name="Date Placeholder 6"/>
          <p:cNvSpPr>
            <a:spLocks noGrp="1"/>
          </p:cNvSpPr>
          <p:nvPr>
            <p:ph type="dt" sz="half" idx="10"/>
          </p:nvPr>
        </p:nvSpPr>
        <p:spPr>
          <a:xfrm>
            <a:off x="114300" y="6386024"/>
            <a:ext cx="2133600" cy="365125"/>
          </a:xfrm>
        </p:spPr>
        <p:txBody>
          <a:bodyPr/>
          <a:lstStyle/>
          <a:p>
            <a:fld id="{A485532A-FFC0-4D55-A296-9BCBE01439EC}" type="datetime1">
              <a:rPr lang="en-IN" smtClean="0"/>
              <a:t>07-04-2025</a:t>
            </a:fld>
            <a:endParaRPr lang="en-US" dirty="0"/>
          </a:p>
        </p:txBody>
      </p:sp>
      <p:sp>
        <p:nvSpPr>
          <p:cNvPr id="8" name="Footer Placeholder 7"/>
          <p:cNvSpPr>
            <a:spLocks noGrp="1"/>
          </p:cNvSpPr>
          <p:nvPr>
            <p:ph type="ftr" sz="quarter" idx="11"/>
          </p:nvPr>
        </p:nvSpPr>
        <p:spPr>
          <a:xfrm>
            <a:off x="2409517" y="6350263"/>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9" name="Slide Number Placeholder 8"/>
          <p:cNvSpPr>
            <a:spLocks noGrp="1"/>
          </p:cNvSpPr>
          <p:nvPr>
            <p:ph type="sldNum" sz="quarter" idx="12"/>
          </p:nvPr>
        </p:nvSpPr>
        <p:spPr>
          <a:xfrm>
            <a:off x="6609407" y="6386024"/>
            <a:ext cx="2133600" cy="365125"/>
          </a:xfrm>
        </p:spPr>
        <p:txBody>
          <a:bodyPr/>
          <a:lstStyle/>
          <a:p>
            <a:fld id="{BC80F912-1B13-4FF7-8F59-41A438E92ACD}" type="slidenum">
              <a:rPr lang="en-US" smtClean="0"/>
              <a:pPr/>
              <a:t>88</a:t>
            </a:fld>
            <a:endParaRPr lang="en-US" dirty="0"/>
          </a:p>
        </p:txBody>
      </p:sp>
      <p:sp>
        <p:nvSpPr>
          <p:cNvPr id="42" name="object 2"/>
          <p:cNvSpPr txBox="1"/>
          <p:nvPr/>
        </p:nvSpPr>
        <p:spPr>
          <a:xfrm>
            <a:off x="840733" y="1077063"/>
            <a:ext cx="5133340" cy="1027845"/>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CC0000"/>
                </a:solidFill>
                <a:latin typeface="+mj-lt"/>
                <a:cs typeface="Arial"/>
              </a:rPr>
              <a:t>The</a:t>
            </a:r>
            <a:r>
              <a:rPr sz="2200" spc="-10" dirty="0">
                <a:solidFill>
                  <a:srgbClr val="CC0000"/>
                </a:solidFill>
                <a:latin typeface="+mj-lt"/>
                <a:cs typeface="Arial"/>
              </a:rPr>
              <a:t> </a:t>
            </a:r>
            <a:r>
              <a:rPr sz="2200" spc="-5" dirty="0">
                <a:solidFill>
                  <a:srgbClr val="CC0000"/>
                </a:solidFill>
                <a:latin typeface="+mj-lt"/>
                <a:cs typeface="Arial"/>
              </a:rPr>
              <a:t>Norden</a:t>
            </a:r>
            <a:r>
              <a:rPr sz="2200" spc="5" dirty="0">
                <a:solidFill>
                  <a:srgbClr val="CC0000"/>
                </a:solidFill>
                <a:latin typeface="+mj-lt"/>
                <a:cs typeface="Arial"/>
              </a:rPr>
              <a:t> </a:t>
            </a:r>
            <a:r>
              <a:rPr sz="2200" spc="-5" dirty="0">
                <a:solidFill>
                  <a:srgbClr val="CC0000"/>
                </a:solidFill>
                <a:latin typeface="+mj-lt"/>
                <a:cs typeface="Arial"/>
              </a:rPr>
              <a:t>/ Rayleigh</a:t>
            </a:r>
            <a:r>
              <a:rPr sz="2200" spc="-10" dirty="0">
                <a:solidFill>
                  <a:srgbClr val="CC0000"/>
                </a:solidFill>
                <a:latin typeface="+mj-lt"/>
                <a:cs typeface="Arial"/>
              </a:rPr>
              <a:t> </a:t>
            </a:r>
            <a:r>
              <a:rPr sz="2200" spc="-5" dirty="0">
                <a:solidFill>
                  <a:srgbClr val="CC0000"/>
                </a:solidFill>
                <a:latin typeface="+mj-lt"/>
                <a:cs typeface="Arial"/>
              </a:rPr>
              <a:t>Curve</a:t>
            </a:r>
            <a:endParaRPr sz="2200" dirty="0">
              <a:latin typeface="+mj-lt"/>
              <a:cs typeface="Arial"/>
            </a:endParaRPr>
          </a:p>
          <a:p>
            <a:pPr>
              <a:lnSpc>
                <a:spcPct val="100000"/>
              </a:lnSpc>
              <a:spcBef>
                <a:spcPts val="20"/>
              </a:spcBef>
            </a:pPr>
            <a:endParaRPr sz="2200" dirty="0">
              <a:latin typeface="+mj-lt"/>
              <a:cs typeface="Arial"/>
            </a:endParaRPr>
          </a:p>
          <a:p>
            <a:pPr marL="12700">
              <a:lnSpc>
                <a:spcPct val="100000"/>
              </a:lnSpc>
            </a:pPr>
            <a:r>
              <a:rPr sz="2200" spc="-5" dirty="0">
                <a:latin typeface="+mj-lt"/>
                <a:cs typeface="Times New Roman"/>
              </a:rPr>
              <a:t>The</a:t>
            </a:r>
            <a:r>
              <a:rPr sz="2200" spc="-10" dirty="0">
                <a:latin typeface="+mj-lt"/>
                <a:cs typeface="Times New Roman"/>
              </a:rPr>
              <a:t> </a:t>
            </a:r>
            <a:r>
              <a:rPr sz="2200" spc="-5" dirty="0">
                <a:latin typeface="+mj-lt"/>
                <a:cs typeface="Times New Roman"/>
              </a:rPr>
              <a:t>curve is modeled</a:t>
            </a:r>
            <a:r>
              <a:rPr sz="2200" spc="5" dirty="0">
                <a:latin typeface="+mj-lt"/>
                <a:cs typeface="Times New Roman"/>
              </a:rPr>
              <a:t> </a:t>
            </a:r>
            <a:r>
              <a:rPr sz="2200" spc="-10" dirty="0">
                <a:latin typeface="+mj-lt"/>
                <a:cs typeface="Times New Roman"/>
              </a:rPr>
              <a:t>by</a:t>
            </a:r>
            <a:r>
              <a:rPr sz="2200" spc="20" dirty="0">
                <a:latin typeface="+mj-lt"/>
                <a:cs typeface="Times New Roman"/>
              </a:rPr>
              <a:t> </a:t>
            </a:r>
            <a:r>
              <a:rPr sz="2200" spc="-5" dirty="0">
                <a:latin typeface="+mj-lt"/>
                <a:cs typeface="Times New Roman"/>
              </a:rPr>
              <a:t>differential</a:t>
            </a:r>
            <a:r>
              <a:rPr sz="2200" dirty="0">
                <a:latin typeface="+mj-lt"/>
                <a:cs typeface="Times New Roman"/>
              </a:rPr>
              <a:t> equation</a:t>
            </a:r>
          </a:p>
        </p:txBody>
      </p:sp>
      <p:sp>
        <p:nvSpPr>
          <p:cNvPr id="43" name="object 4"/>
          <p:cNvSpPr txBox="1"/>
          <p:nvPr/>
        </p:nvSpPr>
        <p:spPr>
          <a:xfrm>
            <a:off x="1130800" y="3754120"/>
            <a:ext cx="6336799" cy="2041585"/>
          </a:xfrm>
          <a:prstGeom prst="rect">
            <a:avLst/>
          </a:prstGeom>
        </p:spPr>
        <p:txBody>
          <a:bodyPr vert="horz" wrap="square" lIns="0" tIns="180340" rIns="0" bIns="0" rtlCol="0">
            <a:spAutoFit/>
          </a:bodyPr>
          <a:lstStyle/>
          <a:p>
            <a:pPr marL="38100">
              <a:lnSpc>
                <a:spcPct val="100000"/>
              </a:lnSpc>
              <a:spcBef>
                <a:spcPts val="1420"/>
              </a:spcBef>
              <a:tabLst>
                <a:tab pos="636905" algn="l"/>
              </a:tabLst>
            </a:pPr>
            <a:r>
              <a:rPr sz="2850" i="1" spc="-7" baseline="-26315" dirty="0">
                <a:latin typeface="Times New Roman"/>
                <a:cs typeface="Times New Roman"/>
              </a:rPr>
              <a:t>dt	</a:t>
            </a:r>
            <a:r>
              <a:rPr sz="2200" spc="-5" dirty="0">
                <a:latin typeface="Times New Roman"/>
                <a:cs typeface="Times New Roman"/>
              </a:rPr>
              <a:t>=</a:t>
            </a:r>
            <a:r>
              <a:rPr sz="2200" spc="5" dirty="0">
                <a:latin typeface="Times New Roman"/>
                <a:cs typeface="Times New Roman"/>
              </a:rPr>
              <a:t> </a:t>
            </a:r>
            <a:r>
              <a:rPr sz="2200" spc="-5" dirty="0">
                <a:latin typeface="+mj-lt"/>
                <a:cs typeface="Times New Roman"/>
              </a:rPr>
              <a:t>manpower</a:t>
            </a:r>
            <a:r>
              <a:rPr sz="2200" spc="10" dirty="0">
                <a:latin typeface="+mj-lt"/>
                <a:cs typeface="Times New Roman"/>
              </a:rPr>
              <a:t> </a:t>
            </a:r>
            <a:r>
              <a:rPr sz="2200" spc="-5" dirty="0">
                <a:latin typeface="+mj-lt"/>
                <a:cs typeface="Times New Roman"/>
              </a:rPr>
              <a:t>utilization</a:t>
            </a:r>
            <a:r>
              <a:rPr sz="2200" dirty="0">
                <a:latin typeface="+mj-lt"/>
                <a:cs typeface="Times New Roman"/>
              </a:rPr>
              <a:t> </a:t>
            </a:r>
            <a:r>
              <a:rPr sz="2200" spc="-5" dirty="0">
                <a:latin typeface="+mj-lt"/>
                <a:cs typeface="Times New Roman"/>
              </a:rPr>
              <a:t>rate per </a:t>
            </a:r>
            <a:r>
              <a:rPr sz="2200" dirty="0">
                <a:latin typeface="+mj-lt"/>
                <a:cs typeface="Times New Roman"/>
              </a:rPr>
              <a:t>unit </a:t>
            </a:r>
            <a:r>
              <a:rPr sz="2200" spc="-5" dirty="0">
                <a:latin typeface="+mj-lt"/>
                <a:cs typeface="Times New Roman"/>
              </a:rPr>
              <a:t>time</a:t>
            </a:r>
            <a:endParaRPr sz="2200" dirty="0">
              <a:latin typeface="+mj-lt"/>
              <a:cs typeface="Times New Roman"/>
            </a:endParaRPr>
          </a:p>
          <a:p>
            <a:pPr marL="73025" marR="30480">
              <a:lnSpc>
                <a:spcPct val="150000"/>
              </a:lnSpc>
              <a:tabLst>
                <a:tab pos="685165" algn="l"/>
              </a:tabLst>
            </a:pPr>
            <a:r>
              <a:rPr sz="2200" spc="-5" dirty="0">
                <a:latin typeface="Times New Roman"/>
                <a:cs typeface="Times New Roman"/>
              </a:rPr>
              <a:t>a	= </a:t>
            </a:r>
            <a:r>
              <a:rPr sz="2200" spc="-5" dirty="0">
                <a:latin typeface="+mj-lt"/>
                <a:cs typeface="Times New Roman"/>
              </a:rPr>
              <a:t>parameter that affects </a:t>
            </a:r>
            <a:r>
              <a:rPr sz="2200" dirty="0">
                <a:latin typeface="+mj-lt"/>
                <a:cs typeface="Times New Roman"/>
              </a:rPr>
              <a:t>the </a:t>
            </a:r>
            <a:r>
              <a:rPr sz="2200" spc="-5" dirty="0">
                <a:latin typeface="+mj-lt"/>
                <a:cs typeface="Times New Roman"/>
              </a:rPr>
              <a:t>shape </a:t>
            </a:r>
            <a:r>
              <a:rPr sz="2200" dirty="0">
                <a:latin typeface="+mj-lt"/>
                <a:cs typeface="Times New Roman"/>
              </a:rPr>
              <a:t>of the </a:t>
            </a:r>
            <a:r>
              <a:rPr sz="2200" spc="-5" dirty="0">
                <a:latin typeface="+mj-lt"/>
                <a:cs typeface="Times New Roman"/>
              </a:rPr>
              <a:t>curve </a:t>
            </a:r>
            <a:endParaRPr lang="en-IN" sz="2200" spc="-5" dirty="0">
              <a:latin typeface="+mj-lt"/>
              <a:cs typeface="Times New Roman"/>
            </a:endParaRPr>
          </a:p>
          <a:p>
            <a:pPr marL="73025" marR="30480">
              <a:lnSpc>
                <a:spcPct val="150000"/>
              </a:lnSpc>
              <a:tabLst>
                <a:tab pos="685165" algn="l"/>
              </a:tabLst>
            </a:pPr>
            <a:r>
              <a:rPr sz="2200" spc="-535" dirty="0">
                <a:latin typeface="+mj-lt"/>
                <a:cs typeface="Times New Roman"/>
              </a:rPr>
              <a:t> </a:t>
            </a:r>
            <a:r>
              <a:rPr sz="2200" spc="-5" dirty="0">
                <a:latin typeface="Times New Roman"/>
                <a:cs typeface="Times New Roman"/>
              </a:rPr>
              <a:t>K	=</a:t>
            </a:r>
            <a:r>
              <a:rPr sz="2200" spc="-10" dirty="0">
                <a:latin typeface="Times New Roman"/>
                <a:cs typeface="Times New Roman"/>
              </a:rPr>
              <a:t> </a:t>
            </a:r>
            <a:r>
              <a:rPr sz="2200" spc="-5" dirty="0">
                <a:latin typeface="+mj-lt"/>
                <a:cs typeface="Times New Roman"/>
              </a:rPr>
              <a:t>area </a:t>
            </a:r>
            <a:r>
              <a:rPr sz="2200" dirty="0">
                <a:latin typeface="+mj-lt"/>
                <a:cs typeface="Times New Roman"/>
              </a:rPr>
              <a:t>under </a:t>
            </a:r>
            <a:r>
              <a:rPr sz="2200" spc="-5" dirty="0">
                <a:latin typeface="+mj-lt"/>
                <a:cs typeface="Times New Roman"/>
              </a:rPr>
              <a:t>curve</a:t>
            </a:r>
            <a:r>
              <a:rPr sz="2200" spc="-10" dirty="0">
                <a:latin typeface="+mj-lt"/>
                <a:cs typeface="Times New Roman"/>
              </a:rPr>
              <a:t> </a:t>
            </a:r>
            <a:r>
              <a:rPr sz="2200" spc="-5" dirty="0">
                <a:latin typeface="+mj-lt"/>
                <a:cs typeface="Times New Roman"/>
              </a:rPr>
              <a:t>in</a:t>
            </a:r>
            <a:r>
              <a:rPr sz="2200" spc="5" dirty="0">
                <a:latin typeface="+mj-lt"/>
                <a:cs typeface="Times New Roman"/>
              </a:rPr>
              <a:t> </a:t>
            </a:r>
            <a:r>
              <a:rPr sz="2200" dirty="0">
                <a:latin typeface="+mj-lt"/>
                <a:cs typeface="Times New Roman"/>
              </a:rPr>
              <a:t>the</a:t>
            </a:r>
            <a:r>
              <a:rPr sz="2200" spc="-5" dirty="0">
                <a:latin typeface="+mj-lt"/>
                <a:cs typeface="Times New Roman"/>
              </a:rPr>
              <a:t> interval</a:t>
            </a:r>
            <a:r>
              <a:rPr sz="2200" dirty="0">
                <a:latin typeface="+mj-lt"/>
                <a:cs typeface="Times New Roman"/>
              </a:rPr>
              <a:t> </a:t>
            </a:r>
            <a:r>
              <a:rPr sz="2200" spc="-5" dirty="0">
                <a:latin typeface="Times New Roman"/>
                <a:cs typeface="Times New Roman"/>
              </a:rPr>
              <a:t>[0,</a:t>
            </a:r>
            <a:r>
              <a:rPr sz="2200" dirty="0">
                <a:latin typeface="Times New Roman"/>
                <a:cs typeface="Times New Roman"/>
              </a:rPr>
              <a:t> </a:t>
            </a:r>
            <a:r>
              <a:rPr sz="2200" spc="-5" dirty="0">
                <a:latin typeface="Arial"/>
                <a:cs typeface="Arial"/>
              </a:rPr>
              <a:t>∞</a:t>
            </a:r>
            <a:r>
              <a:rPr sz="2200" spc="-55" dirty="0">
                <a:latin typeface="Arial"/>
                <a:cs typeface="Arial"/>
              </a:rPr>
              <a:t> </a:t>
            </a:r>
            <a:r>
              <a:rPr sz="2200" spc="-5" dirty="0">
                <a:latin typeface="Times New Roman"/>
                <a:cs typeface="Times New Roman"/>
              </a:rPr>
              <a:t>]</a:t>
            </a:r>
            <a:endParaRPr sz="2200" dirty="0">
              <a:latin typeface="Times New Roman"/>
              <a:cs typeface="Times New Roman"/>
            </a:endParaRPr>
          </a:p>
          <a:p>
            <a:pPr marL="73025">
              <a:lnSpc>
                <a:spcPct val="100000"/>
              </a:lnSpc>
              <a:spcBef>
                <a:spcPts val="1320"/>
              </a:spcBef>
              <a:tabLst>
                <a:tab pos="706755" algn="l"/>
              </a:tabLst>
            </a:pPr>
            <a:r>
              <a:rPr sz="2200" spc="-5" dirty="0">
                <a:latin typeface="Times New Roman"/>
                <a:cs typeface="Times New Roman"/>
              </a:rPr>
              <a:t>t	=</a:t>
            </a:r>
            <a:r>
              <a:rPr sz="2200" spc="-30" dirty="0">
                <a:latin typeface="Times New Roman"/>
                <a:cs typeface="Times New Roman"/>
              </a:rPr>
              <a:t> </a:t>
            </a:r>
            <a:r>
              <a:rPr sz="2200" spc="-5" dirty="0">
                <a:latin typeface="Times New Roman"/>
                <a:cs typeface="Times New Roman"/>
              </a:rPr>
              <a:t>elapsed</a:t>
            </a:r>
            <a:r>
              <a:rPr sz="2200" spc="-20" dirty="0">
                <a:latin typeface="Times New Roman"/>
                <a:cs typeface="Times New Roman"/>
              </a:rPr>
              <a:t> </a:t>
            </a:r>
            <a:r>
              <a:rPr sz="2200" spc="-5" dirty="0">
                <a:latin typeface="Times New Roman"/>
                <a:cs typeface="Times New Roman"/>
              </a:rPr>
              <a:t>time</a:t>
            </a:r>
            <a:endParaRPr sz="2200" dirty="0">
              <a:latin typeface="Times New Roman"/>
              <a:cs typeface="Times New Roman"/>
            </a:endParaRPr>
          </a:p>
        </p:txBody>
      </p:sp>
      <p:sp>
        <p:nvSpPr>
          <p:cNvPr id="47" name="object 6"/>
          <p:cNvSpPr/>
          <p:nvPr/>
        </p:nvSpPr>
        <p:spPr>
          <a:xfrm>
            <a:off x="3165348" y="2894320"/>
            <a:ext cx="422275" cy="0"/>
          </a:xfrm>
          <a:custGeom>
            <a:avLst/>
            <a:gdLst/>
            <a:ahLst/>
            <a:cxnLst/>
            <a:rect l="l" t="t" r="r" b="b"/>
            <a:pathLst>
              <a:path w="422275">
                <a:moveTo>
                  <a:pt x="0" y="0"/>
                </a:moveTo>
                <a:lnTo>
                  <a:pt x="422147" y="0"/>
                </a:lnTo>
              </a:path>
            </a:pathLst>
          </a:custGeom>
          <a:ln w="16093">
            <a:solidFill>
              <a:srgbClr val="000000"/>
            </a:solidFill>
          </a:ln>
        </p:spPr>
        <p:txBody>
          <a:bodyPr wrap="square" lIns="0" tIns="0" rIns="0" bIns="0" rtlCol="0"/>
          <a:lstStyle/>
          <a:p>
            <a:endParaRPr/>
          </a:p>
        </p:txBody>
      </p:sp>
      <p:sp>
        <p:nvSpPr>
          <p:cNvPr id="48" name="object 7"/>
          <p:cNvSpPr txBox="1"/>
          <p:nvPr/>
        </p:nvSpPr>
        <p:spPr>
          <a:xfrm>
            <a:off x="3207511" y="2892388"/>
            <a:ext cx="327025" cy="490220"/>
          </a:xfrm>
          <a:prstGeom prst="rect">
            <a:avLst/>
          </a:prstGeom>
        </p:spPr>
        <p:txBody>
          <a:bodyPr vert="horz" wrap="square" lIns="0" tIns="12065" rIns="0" bIns="0" rtlCol="0">
            <a:spAutoFit/>
          </a:bodyPr>
          <a:lstStyle/>
          <a:p>
            <a:pPr marL="12700">
              <a:lnSpc>
                <a:spcPct val="100000"/>
              </a:lnSpc>
              <a:spcBef>
                <a:spcPts val="95"/>
              </a:spcBef>
            </a:pPr>
            <a:r>
              <a:rPr sz="3050" i="1" spc="-5" dirty="0">
                <a:latin typeface="Times New Roman"/>
                <a:cs typeface="Times New Roman"/>
              </a:rPr>
              <a:t>dt</a:t>
            </a:r>
            <a:endParaRPr sz="3050">
              <a:latin typeface="Times New Roman"/>
              <a:cs typeface="Times New Roman"/>
            </a:endParaRPr>
          </a:p>
        </p:txBody>
      </p:sp>
      <p:sp>
        <p:nvSpPr>
          <p:cNvPr id="49" name="object 8"/>
          <p:cNvSpPr txBox="1"/>
          <p:nvPr/>
        </p:nvSpPr>
        <p:spPr>
          <a:xfrm>
            <a:off x="2057400" y="2590635"/>
            <a:ext cx="3253740" cy="490220"/>
          </a:xfrm>
          <a:prstGeom prst="rect">
            <a:avLst/>
          </a:prstGeom>
        </p:spPr>
        <p:txBody>
          <a:bodyPr vert="horz" wrap="square" lIns="0" tIns="12065" rIns="0" bIns="0" rtlCol="0">
            <a:spAutoFit/>
          </a:bodyPr>
          <a:lstStyle/>
          <a:p>
            <a:pPr marL="38100">
              <a:lnSpc>
                <a:spcPct val="100000"/>
              </a:lnSpc>
              <a:spcBef>
                <a:spcPts val="95"/>
              </a:spcBef>
            </a:pPr>
            <a:r>
              <a:rPr sz="3050" i="1" spc="35" dirty="0">
                <a:latin typeface="Times New Roman"/>
                <a:cs typeface="Times New Roman"/>
              </a:rPr>
              <a:t>m</a:t>
            </a:r>
            <a:r>
              <a:rPr sz="3050" spc="-25" dirty="0">
                <a:latin typeface="Times New Roman"/>
                <a:cs typeface="Times New Roman"/>
              </a:rPr>
              <a:t>(</a:t>
            </a:r>
            <a:r>
              <a:rPr sz="3050" i="1" spc="190" dirty="0">
                <a:latin typeface="Times New Roman"/>
                <a:cs typeface="Times New Roman"/>
              </a:rPr>
              <a:t>t</a:t>
            </a:r>
            <a:r>
              <a:rPr sz="3050" spc="-5" dirty="0">
                <a:latin typeface="Times New Roman"/>
                <a:cs typeface="Times New Roman"/>
              </a:rPr>
              <a:t>)</a:t>
            </a:r>
            <a:r>
              <a:rPr sz="3050" spc="-65" dirty="0">
                <a:latin typeface="Times New Roman"/>
                <a:cs typeface="Times New Roman"/>
              </a:rPr>
              <a:t> </a:t>
            </a:r>
            <a:r>
              <a:rPr sz="3050" spc="-5" dirty="0">
                <a:latin typeface="Symbol"/>
                <a:cs typeface="Symbol"/>
              </a:rPr>
              <a:t></a:t>
            </a:r>
            <a:r>
              <a:rPr sz="3050" spc="200" dirty="0">
                <a:latin typeface="Times New Roman"/>
                <a:cs typeface="Times New Roman"/>
              </a:rPr>
              <a:t> </a:t>
            </a:r>
            <a:r>
              <a:rPr sz="4575" i="1" spc="-7" baseline="34608" dirty="0">
                <a:latin typeface="Times New Roman"/>
                <a:cs typeface="Times New Roman"/>
              </a:rPr>
              <a:t>dy</a:t>
            </a:r>
            <a:r>
              <a:rPr sz="4575" i="1" spc="405" baseline="34608" dirty="0">
                <a:latin typeface="Times New Roman"/>
                <a:cs typeface="Times New Roman"/>
              </a:rPr>
              <a:t> </a:t>
            </a:r>
            <a:r>
              <a:rPr sz="3050" spc="-5" dirty="0">
                <a:latin typeface="Symbol"/>
                <a:cs typeface="Symbol"/>
              </a:rPr>
              <a:t></a:t>
            </a:r>
            <a:r>
              <a:rPr sz="3050" spc="-50" dirty="0">
                <a:latin typeface="Times New Roman"/>
                <a:cs typeface="Times New Roman"/>
              </a:rPr>
              <a:t> </a:t>
            </a:r>
            <a:r>
              <a:rPr sz="3050" spc="30" dirty="0">
                <a:latin typeface="Times New Roman"/>
                <a:cs typeface="Times New Roman"/>
              </a:rPr>
              <a:t>2</a:t>
            </a:r>
            <a:r>
              <a:rPr sz="3050" i="1" spc="-5" dirty="0">
                <a:latin typeface="Times New Roman"/>
                <a:cs typeface="Times New Roman"/>
              </a:rPr>
              <a:t>kat</a:t>
            </a:r>
            <a:r>
              <a:rPr sz="3050" i="1" spc="130" dirty="0">
                <a:latin typeface="Times New Roman"/>
                <a:cs typeface="Times New Roman"/>
              </a:rPr>
              <a:t>e</a:t>
            </a:r>
            <a:r>
              <a:rPr sz="2625" spc="172" baseline="42857" dirty="0">
                <a:latin typeface="Symbol"/>
                <a:cs typeface="Symbol"/>
              </a:rPr>
              <a:t></a:t>
            </a:r>
            <a:r>
              <a:rPr sz="2625" i="1" spc="7" baseline="42857" dirty="0">
                <a:latin typeface="Times New Roman"/>
                <a:cs typeface="Times New Roman"/>
              </a:rPr>
              <a:t>at</a:t>
            </a:r>
            <a:r>
              <a:rPr sz="2625" i="1" spc="-359" baseline="42857" dirty="0">
                <a:latin typeface="Times New Roman"/>
                <a:cs typeface="Times New Roman"/>
              </a:rPr>
              <a:t> </a:t>
            </a:r>
            <a:r>
              <a:rPr sz="1875" spc="7" baseline="95555" dirty="0">
                <a:latin typeface="Times New Roman"/>
                <a:cs typeface="Times New Roman"/>
              </a:rPr>
              <a:t>2</a:t>
            </a:r>
            <a:endParaRPr sz="1875" baseline="95555">
              <a:latin typeface="Times New Roman"/>
              <a:cs typeface="Times New Roman"/>
            </a:endParaRPr>
          </a:p>
        </p:txBody>
      </p:sp>
    </p:spTree>
    <p:extLst>
      <p:ext uri="{BB962C8B-B14F-4D97-AF65-F5344CB8AC3E}">
        <p14:creationId xmlns:p14="http://schemas.microsoft.com/office/powerpoint/2010/main" val="735787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D677-90EB-4081-944A-C84A173EDC47}"/>
              </a:ext>
            </a:extLst>
          </p:cNvPr>
          <p:cNvSpPr>
            <a:spLocks noGrp="1"/>
          </p:cNvSpPr>
          <p:nvPr>
            <p:ph type="title"/>
          </p:nvPr>
        </p:nvSpPr>
        <p:spPr>
          <a:xfrm>
            <a:off x="1403648" y="0"/>
            <a:ext cx="7704856" cy="731837"/>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solidFill>
                  <a:schemeClr val="dk1"/>
                </a:solidFill>
                <a:latin typeface="+mn-lt"/>
                <a:ea typeface="+mn-ea"/>
                <a:cs typeface="+mn-cs"/>
              </a:rPr>
              <a:t>The Norden / Rayleigh Curve</a:t>
            </a:r>
            <a:br>
              <a:rPr lang="en-IN" sz="2800" dirty="0">
                <a:solidFill>
                  <a:schemeClr val="dk1"/>
                </a:solidFill>
                <a:latin typeface="+mn-lt"/>
                <a:ea typeface="+mn-ea"/>
                <a:cs typeface="+mn-cs"/>
              </a:rPr>
            </a:br>
            <a:endParaRPr lang="en-IN" sz="2800" dirty="0">
              <a:solidFill>
                <a:schemeClr val="dk1"/>
              </a:solidFill>
              <a:latin typeface="+mn-lt"/>
              <a:ea typeface="+mn-ea"/>
              <a:cs typeface="+mn-cs"/>
            </a:endParaRPr>
          </a:p>
        </p:txBody>
      </p:sp>
      <p:sp>
        <p:nvSpPr>
          <p:cNvPr id="3" name="Content Placeholder 2">
            <a:extLst>
              <a:ext uri="{FF2B5EF4-FFF2-40B4-BE49-F238E27FC236}">
                <a16:creationId xmlns:a16="http://schemas.microsoft.com/office/drawing/2014/main" id="{13AC2A2F-0EBF-4102-A7B0-82AB994C5F9B}"/>
              </a:ext>
            </a:extLst>
          </p:cNvPr>
          <p:cNvSpPr>
            <a:spLocks noGrp="1"/>
          </p:cNvSpPr>
          <p:nvPr>
            <p:ph idx="1"/>
          </p:nvPr>
        </p:nvSpPr>
        <p:spPr/>
        <p:txBody>
          <a:bodyPr>
            <a:normAutofit fontScale="92500" lnSpcReduction="20000"/>
          </a:bodyPr>
          <a:lstStyle/>
          <a:p>
            <a:r>
              <a:rPr lang="en-IN" sz="2500" dirty="0"/>
              <a:t>The curve is characterized by a gradual increase in manpower/resources at the beginning of the project, followed by a peak period of high resource utilization, and then a gradual decrease as the project nears completion.</a:t>
            </a:r>
          </a:p>
          <a:p>
            <a:r>
              <a:rPr lang="en-IN" sz="2500" dirty="0"/>
              <a:t> It's often used to identify peak resource requirements and to plan resource allocation accordingly to avoid overloading or underutilization of resources.</a:t>
            </a:r>
          </a:p>
          <a:p>
            <a:endParaRPr lang="en-IN" sz="2400" dirty="0"/>
          </a:p>
          <a:p>
            <a:r>
              <a:rPr lang="en-IN" sz="2400" dirty="0"/>
              <a:t>The Rayleigh curve is particularly useful in industries where manpower/resource allocation plays a crucial role, such as construction, manufacturing, and engineering projects. By understanding the manpower loading curve, project managers can make informed decisions about staffing levels, scheduling, and resource allocation to ensure project efficiency and success.</a:t>
            </a:r>
          </a:p>
        </p:txBody>
      </p:sp>
      <p:sp>
        <p:nvSpPr>
          <p:cNvPr id="4" name="Date Placeholder 3">
            <a:extLst>
              <a:ext uri="{FF2B5EF4-FFF2-40B4-BE49-F238E27FC236}">
                <a16:creationId xmlns:a16="http://schemas.microsoft.com/office/drawing/2014/main" id="{452182A9-298A-45E3-8A33-5441F4074724}"/>
              </a:ext>
            </a:extLst>
          </p:cNvPr>
          <p:cNvSpPr>
            <a:spLocks noGrp="1"/>
          </p:cNvSpPr>
          <p:nvPr>
            <p:ph type="dt" sz="half" idx="10"/>
          </p:nvPr>
        </p:nvSpPr>
        <p:spPr/>
        <p:txBody>
          <a:bodyPr/>
          <a:lstStyle/>
          <a:p>
            <a:fld id="{952B731E-8C02-4E9B-9271-EED76288110B}" type="datetime1">
              <a:rPr lang="en-IN" smtClean="0"/>
              <a:t>07-04-2025</a:t>
            </a:fld>
            <a:endParaRPr lang="en-US" dirty="0"/>
          </a:p>
        </p:txBody>
      </p:sp>
      <p:sp>
        <p:nvSpPr>
          <p:cNvPr id="5" name="Footer Placeholder 4">
            <a:extLst>
              <a:ext uri="{FF2B5EF4-FFF2-40B4-BE49-F238E27FC236}">
                <a16:creationId xmlns:a16="http://schemas.microsoft.com/office/drawing/2014/main" id="{D7AF828D-58B1-4870-8D0C-BCCDEFA2EB06}"/>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E13F759E-F90A-4E7D-8F6B-2148BE1B1076}"/>
              </a:ext>
            </a:extLst>
          </p:cNvPr>
          <p:cNvSpPr>
            <a:spLocks noGrp="1"/>
          </p:cNvSpPr>
          <p:nvPr>
            <p:ph type="sldNum" sz="quarter" idx="12"/>
          </p:nvPr>
        </p:nvSpPr>
        <p:spPr/>
        <p:txBody>
          <a:bodyPr/>
          <a:lstStyle/>
          <a:p>
            <a:fld id="{8A87259C-A7BA-4E2F-AD15-1FC8623258DF}" type="slidenum">
              <a:rPr lang="en-US" smtClean="0"/>
              <a:pPr/>
              <a:t>89</a:t>
            </a:fld>
            <a:endParaRPr lang="en-US" dirty="0"/>
          </a:p>
        </p:txBody>
      </p:sp>
    </p:spTree>
    <p:extLst>
      <p:ext uri="{BB962C8B-B14F-4D97-AF65-F5344CB8AC3E}">
        <p14:creationId xmlns:p14="http://schemas.microsoft.com/office/powerpoint/2010/main" val="1709499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2A6E79-BD3F-404B-83B3-D11D8713930C}" type="datetime1">
              <a:rPr lang="en-IN" smtClean="0"/>
              <a:t>07-04-2025</a:t>
            </a:fld>
            <a:endParaRPr lang="en-US" dirty="0"/>
          </a:p>
        </p:txBody>
      </p:sp>
      <p:sp>
        <p:nvSpPr>
          <p:cNvPr id="5" name="Footer Placeholder 4"/>
          <p:cNvSpPr>
            <a:spLocks noGrp="1"/>
          </p:cNvSpPr>
          <p:nvPr>
            <p:ph type="ftr" sz="quarter" idx="11"/>
          </p:nvPr>
        </p:nvSpPr>
        <p:spPr>
          <a:xfrm>
            <a:off x="2590800" y="6464971"/>
            <a:ext cx="5029200" cy="365125"/>
          </a:xfrm>
        </p:spPr>
        <p:txBody>
          <a:bodyPr/>
          <a:lstStyle/>
          <a:p>
            <a:pPr lvl="0"/>
            <a:r>
              <a:rPr lang="en-US">
                <a:solidFill>
                  <a:prstClr val="black">
                    <a:tint val="75000"/>
                  </a:prstClr>
                </a:solidFill>
              </a:rPr>
              <a:t>Renu  Devi          ACSE0603 Software Engineering                          Unit 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Outcomes</a:t>
            </a:r>
          </a:p>
        </p:txBody>
      </p:sp>
      <p:sp>
        <p:nvSpPr>
          <p:cNvPr id="10" name="Content Placeholder 9"/>
          <p:cNvSpPr>
            <a:spLocks noGrp="1"/>
          </p:cNvSpPr>
          <p:nvPr>
            <p:ph idx="1"/>
          </p:nvPr>
        </p:nvSpPr>
        <p:spPr>
          <a:xfrm>
            <a:off x="457200" y="855296"/>
            <a:ext cx="8229600" cy="327150"/>
          </a:xfrm>
        </p:spPr>
        <p:txBody>
          <a:bodyPr>
            <a:normAutofit fontScale="92500" lnSpcReduction="20000"/>
          </a:bodyPr>
          <a:lstStyle/>
          <a:p>
            <a:pPr marL="0" indent="0" algn="just">
              <a:buNone/>
            </a:pPr>
            <a:r>
              <a:rPr lang="en-US" sz="2000" dirty="0">
                <a:latin typeface="Times New Roman" panose="02020603050405020304" pitchFamily="18" charset="0"/>
                <a:cs typeface="Times New Roman" panose="02020603050405020304" pitchFamily="18" charset="0"/>
              </a:rPr>
              <a:t>After completion of this course students will be able to </a:t>
            </a:r>
            <a:endParaRPr lang="en-IN" sz="2000" dirty="0">
              <a:latin typeface="Times New Roman" panose="02020603050405020304" pitchFamily="18" charset="0"/>
              <a:cs typeface="Times New Roman" panose="02020603050405020304" pitchFamily="18" charset="0"/>
            </a:endParaRPr>
          </a:p>
        </p:txBody>
      </p:sp>
      <p:graphicFrame>
        <p:nvGraphicFramePr>
          <p:cNvPr id="11" name="Table 3">
            <a:extLst>
              <a:ext uri="{FF2B5EF4-FFF2-40B4-BE49-F238E27FC236}">
                <a16:creationId xmlns:a16="http://schemas.microsoft.com/office/drawing/2014/main" id="{DE10CC19-1C4B-4E58-B63B-552288FB6FC7}"/>
              </a:ext>
            </a:extLst>
          </p:cNvPr>
          <p:cNvGraphicFramePr>
            <a:graphicFrameLocks noGrp="1"/>
          </p:cNvGraphicFramePr>
          <p:nvPr>
            <p:extLst>
              <p:ext uri="{D42A27DB-BD31-4B8C-83A1-F6EECF244321}">
                <p14:modId xmlns:p14="http://schemas.microsoft.com/office/powerpoint/2010/main" val="1980857811"/>
              </p:ext>
            </p:extLst>
          </p:nvPr>
        </p:nvGraphicFramePr>
        <p:xfrm>
          <a:off x="457200" y="1196753"/>
          <a:ext cx="8229600" cy="5246481"/>
        </p:xfrm>
        <a:graphic>
          <a:graphicData uri="http://schemas.openxmlformats.org/drawingml/2006/table">
            <a:tbl>
              <a:tblPr firstRow="1" bandRow="1">
                <a:tableStyleId>{5C22544A-7EE6-4342-B048-85BDC9FD1C3A}</a:tableStyleId>
              </a:tblPr>
              <a:tblGrid>
                <a:gridCol w="874440">
                  <a:extLst>
                    <a:ext uri="{9D8B030D-6E8A-4147-A177-3AD203B41FA5}">
                      <a16:colId xmlns:a16="http://schemas.microsoft.com/office/drawing/2014/main" val="1078138596"/>
                    </a:ext>
                  </a:extLst>
                </a:gridCol>
                <a:gridCol w="6048672">
                  <a:extLst>
                    <a:ext uri="{9D8B030D-6E8A-4147-A177-3AD203B41FA5}">
                      <a16:colId xmlns:a16="http://schemas.microsoft.com/office/drawing/2014/main" val="4047431709"/>
                    </a:ext>
                  </a:extLst>
                </a:gridCol>
                <a:gridCol w="1306488">
                  <a:extLst>
                    <a:ext uri="{9D8B030D-6E8A-4147-A177-3AD203B41FA5}">
                      <a16:colId xmlns:a16="http://schemas.microsoft.com/office/drawing/2014/main" val="2436760275"/>
                    </a:ext>
                  </a:extLst>
                </a:gridCol>
              </a:tblGrid>
              <a:tr h="1119193">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CO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b="0" dirty="0">
                          <a:solidFill>
                            <a:schemeClr val="tx1"/>
                          </a:solidFill>
                          <a:latin typeface="Times New Roman" panose="02020603050405020304" pitchFamily="18" charset="0"/>
                          <a:cs typeface="Times New Roman" panose="02020603050405020304" pitchFamily="18" charset="0"/>
                        </a:rPr>
                        <a:t>Identify, formulate, </a:t>
                      </a:r>
                      <a:r>
                        <a:rPr lang="en-US" b="0" dirty="0" err="1">
                          <a:solidFill>
                            <a:schemeClr val="tx1"/>
                          </a:solidFill>
                          <a:latin typeface="Times New Roman" panose="02020603050405020304" pitchFamily="18" charset="0"/>
                          <a:cs typeface="Times New Roman" panose="02020603050405020304" pitchFamily="18" charset="0"/>
                        </a:rPr>
                        <a:t>analyse</a:t>
                      </a:r>
                      <a:r>
                        <a:rPr lang="en-US" b="0" dirty="0">
                          <a:solidFill>
                            <a:schemeClr val="tx1"/>
                          </a:solidFill>
                          <a:latin typeface="Times New Roman" panose="02020603050405020304" pitchFamily="18" charset="0"/>
                          <a:cs typeface="Times New Roman" panose="02020603050405020304" pitchFamily="18" charset="0"/>
                        </a:rPr>
                        <a:t>, and solve problems, as well as identify the computing requirements appropriate to their solutions. The ability to work in one or more significant application domains </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K2, K4, K5 </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0275415"/>
                  </a:ext>
                </a:extLst>
              </a:tr>
              <a:tr h="1073032">
                <a:tc>
                  <a:txBody>
                    <a:bodyPr/>
                    <a:lstStyle/>
                    <a:p>
                      <a:pPr algn="ctr"/>
                      <a:r>
                        <a:rPr lang="en-US" b="0" dirty="0">
                          <a:latin typeface="Times New Roman" panose="02020603050405020304" pitchFamily="18" charset="0"/>
                          <a:cs typeface="Times New Roman" panose="02020603050405020304" pitchFamily="18" charset="0"/>
                        </a:rPr>
                        <a:t>CO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b="0" dirty="0">
                          <a:latin typeface="Times New Roman" panose="02020603050405020304" pitchFamily="18" charset="0"/>
                          <a:cs typeface="Times New Roman" panose="02020603050405020304" pitchFamily="18" charset="0"/>
                        </a:rPr>
                        <a:t>Design, implement, and evaluate software-based systems, components, or programs of varying complexity that meet desired needs, satisfy realistic constraints, and demonstrate accepted design and development principles.</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latin typeface="Times New Roman" panose="02020603050405020304" pitchFamily="18" charset="0"/>
                          <a:cs typeface="Times New Roman" panose="02020603050405020304" pitchFamily="18" charset="0"/>
                        </a:rPr>
                        <a:t>K2, K3, K4, K6 </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8753504"/>
                  </a:ext>
                </a:extLst>
              </a:tr>
              <a:tr h="1073032">
                <a:tc>
                  <a:txBody>
                    <a:bodyPr/>
                    <a:lstStyle/>
                    <a:p>
                      <a:pPr algn="ctr"/>
                      <a:r>
                        <a:rPr lang="en-US" b="0" dirty="0">
                          <a:latin typeface="Times New Roman" panose="02020603050405020304" pitchFamily="18" charset="0"/>
                          <a:cs typeface="Times New Roman" panose="02020603050405020304" pitchFamily="18" charset="0"/>
                        </a:rPr>
                        <a:t>CO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b="0" dirty="0">
                          <a:latin typeface="Times New Roman" panose="02020603050405020304" pitchFamily="18" charset="0"/>
                          <a:cs typeface="Times New Roman" panose="02020603050405020304" pitchFamily="18" charset="0"/>
                        </a:rPr>
                        <a:t>Apply knowledge of computing, mathematics, science, and engineering appropriate to the discipline, particularly in the modelling and design of software systems and in the analysis of trade-offs inherent in design decisions.</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latin typeface="Times New Roman" panose="02020603050405020304" pitchFamily="18" charset="0"/>
                          <a:cs typeface="Times New Roman" panose="02020603050405020304" pitchFamily="18" charset="0"/>
                        </a:rPr>
                        <a:t>K3, K4 </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6692740"/>
                  </a:ext>
                </a:extLst>
              </a:tr>
              <a:tr h="806553">
                <a:tc>
                  <a:txBody>
                    <a:bodyPr/>
                    <a:lstStyle/>
                    <a:p>
                      <a:pPr algn="ctr"/>
                      <a:r>
                        <a:rPr lang="en-US" b="0" dirty="0">
                          <a:latin typeface="Times New Roman" panose="02020603050405020304" pitchFamily="18" charset="0"/>
                          <a:cs typeface="Times New Roman" panose="02020603050405020304" pitchFamily="18" charset="0"/>
                        </a:rPr>
                        <a:t>CO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b="0" dirty="0">
                          <a:latin typeface="Times New Roman" panose="02020603050405020304" pitchFamily="18" charset="0"/>
                          <a:cs typeface="Times New Roman" panose="02020603050405020304" pitchFamily="18" charset="0"/>
                        </a:rPr>
                        <a:t>Formulate testing strategies for software system, apply various testing techniques such as unit testing, test driven development and functional testing.</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latin typeface="Times New Roman" panose="02020603050405020304" pitchFamily="18" charset="0"/>
                          <a:cs typeface="Times New Roman" panose="02020603050405020304" pitchFamily="18" charset="0"/>
                        </a:rPr>
                        <a:t>K3 </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9297893"/>
                  </a:ext>
                </a:extLst>
              </a:tr>
              <a:tr h="1087787">
                <a:tc>
                  <a:txBody>
                    <a:bodyPr/>
                    <a:lstStyle/>
                    <a:p>
                      <a:pPr algn="ctr"/>
                      <a:r>
                        <a:rPr lang="en-US" b="0" dirty="0">
                          <a:latin typeface="Times New Roman" panose="02020603050405020304" pitchFamily="18" charset="0"/>
                          <a:cs typeface="Times New Roman" panose="02020603050405020304" pitchFamily="18" charset="0"/>
                        </a:rPr>
                        <a:t>CO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just"/>
                      <a:r>
                        <a:rPr lang="en-US" b="0" dirty="0">
                          <a:latin typeface="Times New Roman" panose="02020603050405020304" pitchFamily="18" charset="0"/>
                          <a:cs typeface="Times New Roman" panose="02020603050405020304" pitchFamily="18" charset="0"/>
                        </a:rPr>
                        <a:t>Understand ability to engage in life-long maintenance and continuing Software development using various software management tools. </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0" dirty="0">
                          <a:latin typeface="Times New Roman" panose="02020603050405020304" pitchFamily="18" charset="0"/>
                          <a:cs typeface="Times New Roman" panose="02020603050405020304" pitchFamily="18" charset="0"/>
                        </a:rPr>
                        <a:t>K2, K5</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8236342"/>
                  </a:ext>
                </a:extLst>
              </a:tr>
            </a:tbl>
          </a:graphicData>
        </a:graphic>
      </p:graphicFrame>
    </p:spTree>
    <p:extLst>
      <p:ext uri="{BB962C8B-B14F-4D97-AF65-F5344CB8AC3E}">
        <p14:creationId xmlns:p14="http://schemas.microsoft.com/office/powerpoint/2010/main" val="38586874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90370" y="65681"/>
            <a:ext cx="7501229"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Resource Allocation Model</a:t>
            </a:r>
          </a:p>
        </p:txBody>
      </p:sp>
      <p:sp>
        <p:nvSpPr>
          <p:cNvPr id="7" name="Date Placeholder 6"/>
          <p:cNvSpPr>
            <a:spLocks noGrp="1"/>
          </p:cNvSpPr>
          <p:nvPr>
            <p:ph type="dt" sz="half" idx="10"/>
          </p:nvPr>
        </p:nvSpPr>
        <p:spPr>
          <a:xfrm>
            <a:off x="114300" y="6386024"/>
            <a:ext cx="2133600" cy="365125"/>
          </a:xfrm>
        </p:spPr>
        <p:txBody>
          <a:bodyPr/>
          <a:lstStyle/>
          <a:p>
            <a:fld id="{12C1E2A5-20C2-4947-90D4-99A6784FC398}" type="datetime1">
              <a:rPr lang="en-IN" smtClean="0"/>
              <a:t>07-04-2025</a:t>
            </a:fld>
            <a:endParaRPr lang="en-US" dirty="0"/>
          </a:p>
        </p:txBody>
      </p:sp>
      <p:sp>
        <p:nvSpPr>
          <p:cNvPr id="8" name="Footer Placeholder 7"/>
          <p:cNvSpPr>
            <a:spLocks noGrp="1"/>
          </p:cNvSpPr>
          <p:nvPr>
            <p:ph type="ftr" sz="quarter" idx="11"/>
          </p:nvPr>
        </p:nvSpPr>
        <p:spPr>
          <a:xfrm>
            <a:off x="2409517" y="6350263"/>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9" name="Slide Number Placeholder 8"/>
          <p:cNvSpPr>
            <a:spLocks noGrp="1"/>
          </p:cNvSpPr>
          <p:nvPr>
            <p:ph type="sldNum" sz="quarter" idx="12"/>
          </p:nvPr>
        </p:nvSpPr>
        <p:spPr>
          <a:xfrm>
            <a:off x="6609407" y="6386024"/>
            <a:ext cx="2133600" cy="365125"/>
          </a:xfrm>
        </p:spPr>
        <p:txBody>
          <a:bodyPr/>
          <a:lstStyle/>
          <a:p>
            <a:fld id="{BC80F912-1B13-4FF7-8F59-41A438E92ACD}" type="slidenum">
              <a:rPr lang="en-US" smtClean="0"/>
              <a:pPr/>
              <a:t>90</a:t>
            </a:fld>
            <a:endParaRPr lang="en-US" dirty="0"/>
          </a:p>
        </p:txBody>
      </p:sp>
      <p:grpSp>
        <p:nvGrpSpPr>
          <p:cNvPr id="12" name="object 2"/>
          <p:cNvGrpSpPr/>
          <p:nvPr/>
        </p:nvGrpSpPr>
        <p:grpSpPr>
          <a:xfrm>
            <a:off x="1771397" y="1154177"/>
            <a:ext cx="5499735" cy="3398520"/>
            <a:chOff x="2673096" y="2366772"/>
            <a:chExt cx="5499735" cy="3398520"/>
          </a:xfrm>
        </p:grpSpPr>
        <p:sp>
          <p:nvSpPr>
            <p:cNvPr id="13" name="object 3"/>
            <p:cNvSpPr/>
            <p:nvPr/>
          </p:nvSpPr>
          <p:spPr>
            <a:xfrm>
              <a:off x="2673096" y="2366784"/>
              <a:ext cx="5247640" cy="3398520"/>
            </a:xfrm>
            <a:custGeom>
              <a:avLst/>
              <a:gdLst/>
              <a:ahLst/>
              <a:cxnLst/>
              <a:rect l="l" t="t" r="r" b="b"/>
              <a:pathLst>
                <a:path w="5247640" h="3398520">
                  <a:moveTo>
                    <a:pt x="5247132" y="3304032"/>
                  </a:moveTo>
                  <a:lnTo>
                    <a:pt x="5056632" y="3208020"/>
                  </a:lnTo>
                  <a:lnTo>
                    <a:pt x="5117096" y="3284220"/>
                  </a:lnTo>
                  <a:lnTo>
                    <a:pt x="114300" y="3284220"/>
                  </a:lnTo>
                  <a:lnTo>
                    <a:pt x="114300" y="129044"/>
                  </a:lnTo>
                  <a:lnTo>
                    <a:pt x="190500" y="190500"/>
                  </a:lnTo>
                  <a:lnTo>
                    <a:pt x="96012" y="0"/>
                  </a:lnTo>
                  <a:lnTo>
                    <a:pt x="0" y="190500"/>
                  </a:lnTo>
                  <a:lnTo>
                    <a:pt x="76200" y="130022"/>
                  </a:lnTo>
                  <a:lnTo>
                    <a:pt x="76200" y="3304032"/>
                  </a:lnTo>
                  <a:lnTo>
                    <a:pt x="96012" y="3304032"/>
                  </a:lnTo>
                  <a:lnTo>
                    <a:pt x="96012" y="3322320"/>
                  </a:lnTo>
                  <a:lnTo>
                    <a:pt x="5118074" y="3322320"/>
                  </a:lnTo>
                  <a:lnTo>
                    <a:pt x="5056632" y="3398520"/>
                  </a:lnTo>
                  <a:lnTo>
                    <a:pt x="5132832" y="3360724"/>
                  </a:lnTo>
                  <a:lnTo>
                    <a:pt x="5247132" y="3304032"/>
                  </a:lnTo>
                  <a:close/>
                </a:path>
              </a:pathLst>
            </a:custGeom>
            <a:solidFill>
              <a:srgbClr val="7F0000"/>
            </a:solidFill>
          </p:spPr>
          <p:txBody>
            <a:bodyPr wrap="square" lIns="0" tIns="0" rIns="0" bIns="0" rtlCol="0"/>
            <a:lstStyle/>
            <a:p>
              <a:endParaRPr/>
            </a:p>
          </p:txBody>
        </p:sp>
        <p:sp>
          <p:nvSpPr>
            <p:cNvPr id="14" name="object 4"/>
            <p:cNvSpPr/>
            <p:nvPr/>
          </p:nvSpPr>
          <p:spPr>
            <a:xfrm>
              <a:off x="2769107" y="2468998"/>
              <a:ext cx="3589020" cy="3202305"/>
            </a:xfrm>
            <a:custGeom>
              <a:avLst/>
              <a:gdLst/>
              <a:ahLst/>
              <a:cxnLst/>
              <a:rect l="l" t="t" r="r" b="b"/>
              <a:pathLst>
                <a:path w="3589020" h="3202304">
                  <a:moveTo>
                    <a:pt x="0" y="3122556"/>
                  </a:moveTo>
                  <a:lnTo>
                    <a:pt x="20651" y="3063506"/>
                  </a:lnTo>
                  <a:lnTo>
                    <a:pt x="41301" y="3004478"/>
                  </a:lnTo>
                  <a:lnTo>
                    <a:pt x="61949" y="2945491"/>
                  </a:lnTo>
                  <a:lnTo>
                    <a:pt x="82591" y="2886566"/>
                  </a:lnTo>
                  <a:lnTo>
                    <a:pt x="103225" y="2827721"/>
                  </a:lnTo>
                  <a:lnTo>
                    <a:pt x="123847" y="2768978"/>
                  </a:lnTo>
                  <a:lnTo>
                    <a:pt x="144456" y="2710354"/>
                  </a:lnTo>
                  <a:lnTo>
                    <a:pt x="165048" y="2651870"/>
                  </a:lnTo>
                  <a:lnTo>
                    <a:pt x="185620" y="2593546"/>
                  </a:lnTo>
                  <a:lnTo>
                    <a:pt x="206170" y="2535400"/>
                  </a:lnTo>
                  <a:lnTo>
                    <a:pt x="226695" y="2477453"/>
                  </a:lnTo>
                  <a:lnTo>
                    <a:pt x="247192" y="2419724"/>
                  </a:lnTo>
                  <a:lnTo>
                    <a:pt x="267659" y="2362233"/>
                  </a:lnTo>
                  <a:lnTo>
                    <a:pt x="288093" y="2304999"/>
                  </a:lnTo>
                  <a:lnTo>
                    <a:pt x="308490" y="2248042"/>
                  </a:lnTo>
                  <a:lnTo>
                    <a:pt x="328849" y="2191382"/>
                  </a:lnTo>
                  <a:lnTo>
                    <a:pt x="349167" y="2135038"/>
                  </a:lnTo>
                  <a:lnTo>
                    <a:pt x="369440" y="2079029"/>
                  </a:lnTo>
                  <a:lnTo>
                    <a:pt x="389666" y="2023376"/>
                  </a:lnTo>
                  <a:lnTo>
                    <a:pt x="409843" y="1968098"/>
                  </a:lnTo>
                  <a:lnTo>
                    <a:pt x="429967" y="1913215"/>
                  </a:lnTo>
                  <a:lnTo>
                    <a:pt x="450035" y="1858745"/>
                  </a:lnTo>
                  <a:lnTo>
                    <a:pt x="470046" y="1804709"/>
                  </a:lnTo>
                  <a:lnTo>
                    <a:pt x="489996" y="1751127"/>
                  </a:lnTo>
                  <a:lnTo>
                    <a:pt x="509882" y="1698018"/>
                  </a:lnTo>
                  <a:lnTo>
                    <a:pt x="529703" y="1645401"/>
                  </a:lnTo>
                  <a:lnTo>
                    <a:pt x="549454" y="1593296"/>
                  </a:lnTo>
                  <a:lnTo>
                    <a:pt x="569133" y="1541723"/>
                  </a:lnTo>
                  <a:lnTo>
                    <a:pt x="588738" y="1490702"/>
                  </a:lnTo>
                  <a:lnTo>
                    <a:pt x="608266" y="1440251"/>
                  </a:lnTo>
                  <a:lnTo>
                    <a:pt x="627714" y="1390391"/>
                  </a:lnTo>
                  <a:lnTo>
                    <a:pt x="647079" y="1341141"/>
                  </a:lnTo>
                  <a:lnTo>
                    <a:pt x="666358" y="1292521"/>
                  </a:lnTo>
                  <a:lnTo>
                    <a:pt x="685549" y="1244550"/>
                  </a:lnTo>
                  <a:lnTo>
                    <a:pt x="704649" y="1197248"/>
                  </a:lnTo>
                  <a:lnTo>
                    <a:pt x="723656" y="1150635"/>
                  </a:lnTo>
                  <a:lnTo>
                    <a:pt x="742565" y="1104729"/>
                  </a:lnTo>
                  <a:lnTo>
                    <a:pt x="761376" y="1059552"/>
                  </a:lnTo>
                  <a:lnTo>
                    <a:pt x="780085" y="1015122"/>
                  </a:lnTo>
                  <a:lnTo>
                    <a:pt x="798688" y="971459"/>
                  </a:lnTo>
                  <a:lnTo>
                    <a:pt x="817185" y="928582"/>
                  </a:lnTo>
                  <a:lnTo>
                    <a:pt x="835571" y="886512"/>
                  </a:lnTo>
                  <a:lnTo>
                    <a:pt x="853844" y="845267"/>
                  </a:lnTo>
                  <a:lnTo>
                    <a:pt x="872001" y="804868"/>
                  </a:lnTo>
                  <a:lnTo>
                    <a:pt x="890039" y="765333"/>
                  </a:lnTo>
                  <a:lnTo>
                    <a:pt x="907957" y="726683"/>
                  </a:lnTo>
                  <a:lnTo>
                    <a:pt x="925750" y="688938"/>
                  </a:lnTo>
                  <a:lnTo>
                    <a:pt x="943416" y="652116"/>
                  </a:lnTo>
                  <a:lnTo>
                    <a:pt x="960953" y="616237"/>
                  </a:lnTo>
                  <a:lnTo>
                    <a:pt x="978358" y="581322"/>
                  </a:lnTo>
                  <a:lnTo>
                    <a:pt x="1012760" y="514458"/>
                  </a:lnTo>
                  <a:lnTo>
                    <a:pt x="1046599" y="451681"/>
                  </a:lnTo>
                  <a:lnTo>
                    <a:pt x="1079854" y="393148"/>
                  </a:lnTo>
                  <a:lnTo>
                    <a:pt x="1112503" y="339015"/>
                  </a:lnTo>
                  <a:lnTo>
                    <a:pt x="1144523" y="289440"/>
                  </a:lnTo>
                  <a:lnTo>
                    <a:pt x="1183814" y="233759"/>
                  </a:lnTo>
                  <a:lnTo>
                    <a:pt x="1222091" y="184665"/>
                  </a:lnTo>
                  <a:lnTo>
                    <a:pt x="1259404" y="141922"/>
                  </a:lnTo>
                  <a:lnTo>
                    <a:pt x="1295802" y="105290"/>
                  </a:lnTo>
                  <a:lnTo>
                    <a:pt x="1331334" y="74533"/>
                  </a:lnTo>
                  <a:lnTo>
                    <a:pt x="1366051" y="49410"/>
                  </a:lnTo>
                  <a:lnTo>
                    <a:pt x="1400002" y="29686"/>
                  </a:lnTo>
                  <a:lnTo>
                    <a:pt x="1465805" y="5476"/>
                  </a:lnTo>
                  <a:lnTo>
                    <a:pt x="1529139" y="0"/>
                  </a:lnTo>
                  <a:lnTo>
                    <a:pt x="1560004" y="3690"/>
                  </a:lnTo>
                  <a:lnTo>
                    <a:pt x="1620379" y="22740"/>
                  </a:lnTo>
                  <a:lnTo>
                    <a:pt x="1679278" y="55760"/>
                  </a:lnTo>
                  <a:lnTo>
                    <a:pt x="1737098" y="100845"/>
                  </a:lnTo>
                  <a:lnTo>
                    <a:pt x="1765726" y="127317"/>
                  </a:lnTo>
                  <a:lnTo>
                    <a:pt x="1794234" y="156090"/>
                  </a:lnTo>
                  <a:lnTo>
                    <a:pt x="1822671" y="186928"/>
                  </a:lnTo>
                  <a:lnTo>
                    <a:pt x="1851085" y="219590"/>
                  </a:lnTo>
                  <a:lnTo>
                    <a:pt x="1879528" y="253841"/>
                  </a:lnTo>
                  <a:lnTo>
                    <a:pt x="1908047" y="289440"/>
                  </a:lnTo>
                  <a:lnTo>
                    <a:pt x="1945239" y="342490"/>
                  </a:lnTo>
                  <a:lnTo>
                    <a:pt x="1982153" y="407353"/>
                  </a:lnTo>
                  <a:lnTo>
                    <a:pt x="2000496" y="443806"/>
                  </a:lnTo>
                  <a:lnTo>
                    <a:pt x="2018755" y="482723"/>
                  </a:lnTo>
                  <a:lnTo>
                    <a:pt x="2036928" y="523940"/>
                  </a:lnTo>
                  <a:lnTo>
                    <a:pt x="2055008" y="567294"/>
                  </a:lnTo>
                  <a:lnTo>
                    <a:pt x="2072993" y="612623"/>
                  </a:lnTo>
                  <a:lnTo>
                    <a:pt x="2090877" y="659762"/>
                  </a:lnTo>
                  <a:lnTo>
                    <a:pt x="2108655" y="708549"/>
                  </a:lnTo>
                  <a:lnTo>
                    <a:pt x="2126324" y="758820"/>
                  </a:lnTo>
                  <a:lnTo>
                    <a:pt x="2143878" y="810412"/>
                  </a:lnTo>
                  <a:lnTo>
                    <a:pt x="2161314" y="863163"/>
                  </a:lnTo>
                  <a:lnTo>
                    <a:pt x="2178627" y="916908"/>
                  </a:lnTo>
                  <a:lnTo>
                    <a:pt x="2195811" y="971485"/>
                  </a:lnTo>
                  <a:lnTo>
                    <a:pt x="2212863" y="1026731"/>
                  </a:lnTo>
                  <a:lnTo>
                    <a:pt x="2229779" y="1082482"/>
                  </a:lnTo>
                  <a:lnTo>
                    <a:pt x="2246553" y="1138574"/>
                  </a:lnTo>
                  <a:lnTo>
                    <a:pt x="2263181" y="1194846"/>
                  </a:lnTo>
                  <a:lnTo>
                    <a:pt x="2279659" y="1251134"/>
                  </a:lnTo>
                  <a:lnTo>
                    <a:pt x="2295982" y="1307274"/>
                  </a:lnTo>
                  <a:lnTo>
                    <a:pt x="2312146" y="1363103"/>
                  </a:lnTo>
                  <a:lnTo>
                    <a:pt x="2328145" y="1418458"/>
                  </a:lnTo>
                  <a:lnTo>
                    <a:pt x="2343977" y="1473177"/>
                  </a:lnTo>
                  <a:lnTo>
                    <a:pt x="2359635" y="1527095"/>
                  </a:lnTo>
                  <a:lnTo>
                    <a:pt x="2375116" y="1580050"/>
                  </a:lnTo>
                  <a:lnTo>
                    <a:pt x="2390415" y="1631878"/>
                  </a:lnTo>
                  <a:lnTo>
                    <a:pt x="2405527" y="1682416"/>
                  </a:lnTo>
                  <a:lnTo>
                    <a:pt x="2420448" y="1731501"/>
                  </a:lnTo>
                  <a:lnTo>
                    <a:pt x="2435174" y="1778970"/>
                  </a:lnTo>
                  <a:lnTo>
                    <a:pt x="2449700" y="1824660"/>
                  </a:lnTo>
                  <a:lnTo>
                    <a:pt x="2464022" y="1868406"/>
                  </a:lnTo>
                  <a:lnTo>
                    <a:pt x="2478134" y="1910048"/>
                  </a:lnTo>
                  <a:lnTo>
                    <a:pt x="2492033" y="1949420"/>
                  </a:lnTo>
                  <a:lnTo>
                    <a:pt x="2505713" y="1986360"/>
                  </a:lnTo>
                  <a:lnTo>
                    <a:pt x="2548883" y="2093559"/>
                  </a:lnTo>
                  <a:lnTo>
                    <a:pt x="2575988" y="2159918"/>
                  </a:lnTo>
                  <a:lnTo>
                    <a:pt x="2600878" y="2220357"/>
                  </a:lnTo>
                  <a:lnTo>
                    <a:pt x="2623946" y="2275451"/>
                  </a:lnTo>
                  <a:lnTo>
                    <a:pt x="2645586" y="2325776"/>
                  </a:lnTo>
                  <a:lnTo>
                    <a:pt x="2666190" y="2371909"/>
                  </a:lnTo>
                  <a:lnTo>
                    <a:pt x="2686151" y="2414425"/>
                  </a:lnTo>
                  <a:lnTo>
                    <a:pt x="2705861" y="2453901"/>
                  </a:lnTo>
                  <a:lnTo>
                    <a:pt x="2725715" y="2490913"/>
                  </a:lnTo>
                  <a:lnTo>
                    <a:pt x="2746105" y="2526035"/>
                  </a:lnTo>
                  <a:lnTo>
                    <a:pt x="2767423" y="2559845"/>
                  </a:lnTo>
                  <a:lnTo>
                    <a:pt x="2790062" y="2592919"/>
                  </a:lnTo>
                  <a:lnTo>
                    <a:pt x="2814417" y="2625831"/>
                  </a:lnTo>
                  <a:lnTo>
                    <a:pt x="2840878" y="2659159"/>
                  </a:lnTo>
                  <a:lnTo>
                    <a:pt x="2869840" y="2693478"/>
                  </a:lnTo>
                  <a:lnTo>
                    <a:pt x="2901695" y="2729364"/>
                  </a:lnTo>
                  <a:lnTo>
                    <a:pt x="2933937" y="2763453"/>
                  </a:lnTo>
                  <a:lnTo>
                    <a:pt x="2967668" y="2796383"/>
                  </a:lnTo>
                  <a:lnTo>
                    <a:pt x="3002794" y="2828227"/>
                  </a:lnTo>
                  <a:lnTo>
                    <a:pt x="3039223" y="2859060"/>
                  </a:lnTo>
                  <a:lnTo>
                    <a:pt x="3076862" y="2888958"/>
                  </a:lnTo>
                  <a:lnTo>
                    <a:pt x="3115618" y="2917994"/>
                  </a:lnTo>
                  <a:lnTo>
                    <a:pt x="3155398" y="2946242"/>
                  </a:lnTo>
                  <a:lnTo>
                    <a:pt x="3196108" y="2973778"/>
                  </a:lnTo>
                  <a:lnTo>
                    <a:pt x="3237655" y="3000675"/>
                  </a:lnTo>
                  <a:lnTo>
                    <a:pt x="3279947" y="3027008"/>
                  </a:lnTo>
                  <a:lnTo>
                    <a:pt x="3322890" y="3052852"/>
                  </a:lnTo>
                  <a:lnTo>
                    <a:pt x="3366392" y="3078281"/>
                  </a:lnTo>
                  <a:lnTo>
                    <a:pt x="3410359" y="3103369"/>
                  </a:lnTo>
                  <a:lnTo>
                    <a:pt x="3454699" y="3128191"/>
                  </a:lnTo>
                  <a:lnTo>
                    <a:pt x="3499317" y="3152821"/>
                  </a:lnTo>
                  <a:lnTo>
                    <a:pt x="3544122" y="3177334"/>
                  </a:lnTo>
                  <a:lnTo>
                    <a:pt x="3589019" y="3201804"/>
                  </a:lnTo>
                </a:path>
              </a:pathLst>
            </a:custGeom>
            <a:ln w="38099">
              <a:solidFill>
                <a:srgbClr val="FF00FF"/>
              </a:solidFill>
            </a:ln>
          </p:spPr>
          <p:txBody>
            <a:bodyPr wrap="square" lIns="0" tIns="0" rIns="0" bIns="0" rtlCol="0"/>
            <a:lstStyle/>
            <a:p>
              <a:endParaRPr/>
            </a:p>
          </p:txBody>
        </p:sp>
        <p:sp>
          <p:nvSpPr>
            <p:cNvPr id="15" name="object 5"/>
            <p:cNvSpPr/>
            <p:nvPr/>
          </p:nvSpPr>
          <p:spPr>
            <a:xfrm>
              <a:off x="2769107" y="4064233"/>
              <a:ext cx="5151120" cy="1607185"/>
            </a:xfrm>
            <a:custGeom>
              <a:avLst/>
              <a:gdLst/>
              <a:ahLst/>
              <a:cxnLst/>
              <a:rect l="l" t="t" r="r" b="b"/>
              <a:pathLst>
                <a:path w="5151120" h="1607185">
                  <a:moveTo>
                    <a:pt x="0" y="1606570"/>
                  </a:moveTo>
                  <a:lnTo>
                    <a:pt x="41545" y="1570196"/>
                  </a:lnTo>
                  <a:lnTo>
                    <a:pt x="83087" y="1533841"/>
                  </a:lnTo>
                  <a:lnTo>
                    <a:pt x="124626" y="1497523"/>
                  </a:lnTo>
                  <a:lnTo>
                    <a:pt x="166157" y="1461261"/>
                  </a:lnTo>
                  <a:lnTo>
                    <a:pt x="207678" y="1425073"/>
                  </a:lnTo>
                  <a:lnTo>
                    <a:pt x="249188" y="1388980"/>
                  </a:lnTo>
                  <a:lnTo>
                    <a:pt x="290684" y="1352998"/>
                  </a:lnTo>
                  <a:lnTo>
                    <a:pt x="332164" y="1317148"/>
                  </a:lnTo>
                  <a:lnTo>
                    <a:pt x="373624" y="1281446"/>
                  </a:lnTo>
                  <a:lnTo>
                    <a:pt x="415064" y="1245914"/>
                  </a:lnTo>
                  <a:lnTo>
                    <a:pt x="456480" y="1210568"/>
                  </a:lnTo>
                  <a:lnTo>
                    <a:pt x="497870" y="1175427"/>
                  </a:lnTo>
                  <a:lnTo>
                    <a:pt x="539232" y="1140512"/>
                  </a:lnTo>
                  <a:lnTo>
                    <a:pt x="580563" y="1105839"/>
                  </a:lnTo>
                  <a:lnTo>
                    <a:pt x="621862" y="1071428"/>
                  </a:lnTo>
                  <a:lnTo>
                    <a:pt x="663125" y="1037297"/>
                  </a:lnTo>
                  <a:lnTo>
                    <a:pt x="704351" y="1003465"/>
                  </a:lnTo>
                  <a:lnTo>
                    <a:pt x="745537" y="969951"/>
                  </a:lnTo>
                  <a:lnTo>
                    <a:pt x="786680" y="936774"/>
                  </a:lnTo>
                  <a:lnTo>
                    <a:pt x="827779" y="903952"/>
                  </a:lnTo>
                  <a:lnTo>
                    <a:pt x="868831" y="871504"/>
                  </a:lnTo>
                  <a:lnTo>
                    <a:pt x="909834" y="839448"/>
                  </a:lnTo>
                  <a:lnTo>
                    <a:pt x="950785" y="807804"/>
                  </a:lnTo>
                  <a:lnTo>
                    <a:pt x="991682" y="776589"/>
                  </a:lnTo>
                  <a:lnTo>
                    <a:pt x="1032523" y="745823"/>
                  </a:lnTo>
                  <a:lnTo>
                    <a:pt x="1073304" y="715525"/>
                  </a:lnTo>
                  <a:lnTo>
                    <a:pt x="1114025" y="685713"/>
                  </a:lnTo>
                  <a:lnTo>
                    <a:pt x="1154683" y="656405"/>
                  </a:lnTo>
                  <a:lnTo>
                    <a:pt x="1195274" y="627621"/>
                  </a:lnTo>
                  <a:lnTo>
                    <a:pt x="1235798" y="599379"/>
                  </a:lnTo>
                  <a:lnTo>
                    <a:pt x="1276251" y="571698"/>
                  </a:lnTo>
                  <a:lnTo>
                    <a:pt x="1316631" y="544596"/>
                  </a:lnTo>
                  <a:lnTo>
                    <a:pt x="1356936" y="518093"/>
                  </a:lnTo>
                  <a:lnTo>
                    <a:pt x="1397164" y="492207"/>
                  </a:lnTo>
                  <a:lnTo>
                    <a:pt x="1437312" y="466956"/>
                  </a:lnTo>
                  <a:lnTo>
                    <a:pt x="1477377" y="442359"/>
                  </a:lnTo>
                  <a:lnTo>
                    <a:pt x="1517358" y="418436"/>
                  </a:lnTo>
                  <a:lnTo>
                    <a:pt x="1557253" y="395204"/>
                  </a:lnTo>
                  <a:lnTo>
                    <a:pt x="1597057" y="372683"/>
                  </a:lnTo>
                  <a:lnTo>
                    <a:pt x="1636771" y="350890"/>
                  </a:lnTo>
                  <a:lnTo>
                    <a:pt x="1676390" y="329846"/>
                  </a:lnTo>
                  <a:lnTo>
                    <a:pt x="1715913" y="309568"/>
                  </a:lnTo>
                  <a:lnTo>
                    <a:pt x="1755338" y="290075"/>
                  </a:lnTo>
                  <a:lnTo>
                    <a:pt x="1794661" y="271386"/>
                  </a:lnTo>
                  <a:lnTo>
                    <a:pt x="1833881" y="253519"/>
                  </a:lnTo>
                  <a:lnTo>
                    <a:pt x="1872995" y="236494"/>
                  </a:lnTo>
                  <a:lnTo>
                    <a:pt x="1924142" y="215201"/>
                  </a:lnTo>
                  <a:lnTo>
                    <a:pt x="1975169" y="194947"/>
                  </a:lnTo>
                  <a:lnTo>
                    <a:pt x="2026076" y="175728"/>
                  </a:lnTo>
                  <a:lnTo>
                    <a:pt x="2076863" y="157538"/>
                  </a:lnTo>
                  <a:lnTo>
                    <a:pt x="2127530" y="140371"/>
                  </a:lnTo>
                  <a:lnTo>
                    <a:pt x="2178076" y="124223"/>
                  </a:lnTo>
                  <a:lnTo>
                    <a:pt x="2228502" y="109088"/>
                  </a:lnTo>
                  <a:lnTo>
                    <a:pt x="2278807" y="94960"/>
                  </a:lnTo>
                  <a:lnTo>
                    <a:pt x="2328990" y="81835"/>
                  </a:lnTo>
                  <a:lnTo>
                    <a:pt x="2379052" y="69707"/>
                  </a:lnTo>
                  <a:lnTo>
                    <a:pt x="2428993" y="58571"/>
                  </a:lnTo>
                  <a:lnTo>
                    <a:pt x="2478812" y="48421"/>
                  </a:lnTo>
                  <a:lnTo>
                    <a:pt x="2528509" y="39252"/>
                  </a:lnTo>
                  <a:lnTo>
                    <a:pt x="2578083" y="31059"/>
                  </a:lnTo>
                  <a:lnTo>
                    <a:pt x="2627535" y="23836"/>
                  </a:lnTo>
                  <a:lnTo>
                    <a:pt x="2676865" y="17578"/>
                  </a:lnTo>
                  <a:lnTo>
                    <a:pt x="2726072" y="12280"/>
                  </a:lnTo>
                  <a:lnTo>
                    <a:pt x="2775155" y="7937"/>
                  </a:lnTo>
                  <a:lnTo>
                    <a:pt x="2824116" y="4542"/>
                  </a:lnTo>
                  <a:lnTo>
                    <a:pt x="2872953" y="2091"/>
                  </a:lnTo>
                  <a:lnTo>
                    <a:pt x="2921666" y="579"/>
                  </a:lnTo>
                  <a:lnTo>
                    <a:pt x="2970255" y="0"/>
                  </a:lnTo>
                  <a:lnTo>
                    <a:pt x="3018720" y="348"/>
                  </a:lnTo>
                  <a:lnTo>
                    <a:pt x="3067061" y="1619"/>
                  </a:lnTo>
                  <a:lnTo>
                    <a:pt x="3115278" y="3806"/>
                  </a:lnTo>
                  <a:lnTo>
                    <a:pt x="3163369" y="6906"/>
                  </a:lnTo>
                  <a:lnTo>
                    <a:pt x="3211336" y="10912"/>
                  </a:lnTo>
                  <a:lnTo>
                    <a:pt x="3259177" y="15819"/>
                  </a:lnTo>
                  <a:lnTo>
                    <a:pt x="3306893" y="21622"/>
                  </a:lnTo>
                  <a:lnTo>
                    <a:pt x="3354483" y="28315"/>
                  </a:lnTo>
                  <a:lnTo>
                    <a:pt x="3401948" y="35893"/>
                  </a:lnTo>
                  <a:lnTo>
                    <a:pt x="3449286" y="44351"/>
                  </a:lnTo>
                  <a:lnTo>
                    <a:pt x="3496499" y="53683"/>
                  </a:lnTo>
                  <a:lnTo>
                    <a:pt x="3543584" y="63885"/>
                  </a:lnTo>
                  <a:lnTo>
                    <a:pt x="3590543" y="74950"/>
                  </a:lnTo>
                  <a:lnTo>
                    <a:pt x="3634698" y="86440"/>
                  </a:lnTo>
                  <a:lnTo>
                    <a:pt x="3678690" y="99138"/>
                  </a:lnTo>
                  <a:lnTo>
                    <a:pt x="3722524" y="113011"/>
                  </a:lnTo>
                  <a:lnTo>
                    <a:pt x="3766204" y="128025"/>
                  </a:lnTo>
                  <a:lnTo>
                    <a:pt x="3809736" y="144146"/>
                  </a:lnTo>
                  <a:lnTo>
                    <a:pt x="3853123" y="161341"/>
                  </a:lnTo>
                  <a:lnTo>
                    <a:pt x="3896371" y="179576"/>
                  </a:lnTo>
                  <a:lnTo>
                    <a:pt x="3939483" y="198816"/>
                  </a:lnTo>
                  <a:lnTo>
                    <a:pt x="3982464" y="219029"/>
                  </a:lnTo>
                  <a:lnTo>
                    <a:pt x="4025318" y="240181"/>
                  </a:lnTo>
                  <a:lnTo>
                    <a:pt x="4068051" y="262237"/>
                  </a:lnTo>
                  <a:lnTo>
                    <a:pt x="4110667" y="285165"/>
                  </a:lnTo>
                  <a:lnTo>
                    <a:pt x="4153169" y="308929"/>
                  </a:lnTo>
                  <a:lnTo>
                    <a:pt x="4195564" y="333498"/>
                  </a:lnTo>
                  <a:lnTo>
                    <a:pt x="4237854" y="358836"/>
                  </a:lnTo>
                  <a:lnTo>
                    <a:pt x="4280045" y="384909"/>
                  </a:lnTo>
                  <a:lnTo>
                    <a:pt x="4322142" y="411686"/>
                  </a:lnTo>
                  <a:lnTo>
                    <a:pt x="4364148" y="439130"/>
                  </a:lnTo>
                  <a:lnTo>
                    <a:pt x="4406069" y="467209"/>
                  </a:lnTo>
                  <a:lnTo>
                    <a:pt x="4447908" y="495890"/>
                  </a:lnTo>
                  <a:lnTo>
                    <a:pt x="4489670" y="525137"/>
                  </a:lnTo>
                  <a:lnTo>
                    <a:pt x="4531361" y="554918"/>
                  </a:lnTo>
                  <a:lnTo>
                    <a:pt x="4572983" y="585199"/>
                  </a:lnTo>
                  <a:lnTo>
                    <a:pt x="4614543" y="615945"/>
                  </a:lnTo>
                  <a:lnTo>
                    <a:pt x="4656044" y="647124"/>
                  </a:lnTo>
                  <a:lnTo>
                    <a:pt x="4697490" y="678701"/>
                  </a:lnTo>
                  <a:lnTo>
                    <a:pt x="4738887" y="710643"/>
                  </a:lnTo>
                  <a:lnTo>
                    <a:pt x="4780239" y="742916"/>
                  </a:lnTo>
                  <a:lnTo>
                    <a:pt x="4821550" y="775485"/>
                  </a:lnTo>
                  <a:lnTo>
                    <a:pt x="4862825" y="808319"/>
                  </a:lnTo>
                  <a:lnTo>
                    <a:pt x="4904069" y="841381"/>
                  </a:lnTo>
                  <a:lnTo>
                    <a:pt x="4945285" y="874640"/>
                  </a:lnTo>
                  <a:lnTo>
                    <a:pt x="4986479" y="908061"/>
                  </a:lnTo>
                  <a:lnTo>
                    <a:pt x="5027655" y="941610"/>
                  </a:lnTo>
                  <a:lnTo>
                    <a:pt x="5068817" y="975254"/>
                  </a:lnTo>
                  <a:lnTo>
                    <a:pt x="5109971" y="1008958"/>
                  </a:lnTo>
                  <a:lnTo>
                    <a:pt x="5151119" y="1042690"/>
                  </a:lnTo>
                </a:path>
              </a:pathLst>
            </a:custGeom>
            <a:ln w="38099">
              <a:solidFill>
                <a:srgbClr val="0000FF"/>
              </a:solidFill>
            </a:ln>
          </p:spPr>
          <p:txBody>
            <a:bodyPr wrap="square" lIns="0" tIns="0" rIns="0" bIns="0" rtlCol="0"/>
            <a:lstStyle/>
            <a:p>
              <a:endParaRPr/>
            </a:p>
          </p:txBody>
        </p:sp>
        <p:sp>
          <p:nvSpPr>
            <p:cNvPr id="16" name="object 6"/>
            <p:cNvSpPr/>
            <p:nvPr/>
          </p:nvSpPr>
          <p:spPr>
            <a:xfrm>
              <a:off x="2846831" y="4402859"/>
              <a:ext cx="5306695" cy="1268095"/>
            </a:xfrm>
            <a:custGeom>
              <a:avLst/>
              <a:gdLst/>
              <a:ahLst/>
              <a:cxnLst/>
              <a:rect l="l" t="t" r="r" b="b"/>
              <a:pathLst>
                <a:path w="5306695" h="1268095">
                  <a:moveTo>
                    <a:pt x="0" y="1267944"/>
                  </a:moveTo>
                  <a:lnTo>
                    <a:pt x="43708" y="1236948"/>
                  </a:lnTo>
                  <a:lnTo>
                    <a:pt x="87416" y="1205969"/>
                  </a:lnTo>
                  <a:lnTo>
                    <a:pt x="131124" y="1175023"/>
                  </a:lnTo>
                  <a:lnTo>
                    <a:pt x="174833" y="1144126"/>
                  </a:lnTo>
                  <a:lnTo>
                    <a:pt x="218541" y="1113294"/>
                  </a:lnTo>
                  <a:lnTo>
                    <a:pt x="262249" y="1082545"/>
                  </a:lnTo>
                  <a:lnTo>
                    <a:pt x="305958" y="1051893"/>
                  </a:lnTo>
                  <a:lnTo>
                    <a:pt x="349666" y="1021357"/>
                  </a:lnTo>
                  <a:lnTo>
                    <a:pt x="393374" y="990951"/>
                  </a:lnTo>
                  <a:lnTo>
                    <a:pt x="437083" y="960693"/>
                  </a:lnTo>
                  <a:lnTo>
                    <a:pt x="480791" y="930599"/>
                  </a:lnTo>
                  <a:lnTo>
                    <a:pt x="524499" y="900685"/>
                  </a:lnTo>
                  <a:lnTo>
                    <a:pt x="568208" y="870968"/>
                  </a:lnTo>
                  <a:lnTo>
                    <a:pt x="611916" y="841463"/>
                  </a:lnTo>
                  <a:lnTo>
                    <a:pt x="655624" y="812188"/>
                  </a:lnTo>
                  <a:lnTo>
                    <a:pt x="699333" y="783159"/>
                  </a:lnTo>
                  <a:lnTo>
                    <a:pt x="743041" y="754392"/>
                  </a:lnTo>
                  <a:lnTo>
                    <a:pt x="786749" y="725904"/>
                  </a:lnTo>
                  <a:lnTo>
                    <a:pt x="830458" y="697711"/>
                  </a:lnTo>
                  <a:lnTo>
                    <a:pt x="874166" y="669829"/>
                  </a:lnTo>
                  <a:lnTo>
                    <a:pt x="917874" y="642274"/>
                  </a:lnTo>
                  <a:lnTo>
                    <a:pt x="961583" y="615064"/>
                  </a:lnTo>
                  <a:lnTo>
                    <a:pt x="1005291" y="588214"/>
                  </a:lnTo>
                  <a:lnTo>
                    <a:pt x="1048999" y="561741"/>
                  </a:lnTo>
                  <a:lnTo>
                    <a:pt x="1092707" y="535662"/>
                  </a:lnTo>
                  <a:lnTo>
                    <a:pt x="1136416" y="509992"/>
                  </a:lnTo>
                  <a:lnTo>
                    <a:pt x="1180124" y="484748"/>
                  </a:lnTo>
                  <a:lnTo>
                    <a:pt x="1223832" y="459946"/>
                  </a:lnTo>
                  <a:lnTo>
                    <a:pt x="1267541" y="435604"/>
                  </a:lnTo>
                  <a:lnTo>
                    <a:pt x="1311249" y="411736"/>
                  </a:lnTo>
                  <a:lnTo>
                    <a:pt x="1354957" y="388360"/>
                  </a:lnTo>
                  <a:lnTo>
                    <a:pt x="1398666" y="365492"/>
                  </a:lnTo>
                  <a:lnTo>
                    <a:pt x="1442374" y="343149"/>
                  </a:lnTo>
                  <a:lnTo>
                    <a:pt x="1486082" y="321346"/>
                  </a:lnTo>
                  <a:lnTo>
                    <a:pt x="1529791" y="300100"/>
                  </a:lnTo>
                  <a:lnTo>
                    <a:pt x="1573499" y="279428"/>
                  </a:lnTo>
                  <a:lnTo>
                    <a:pt x="1617207" y="259346"/>
                  </a:lnTo>
                  <a:lnTo>
                    <a:pt x="1660916" y="239869"/>
                  </a:lnTo>
                  <a:lnTo>
                    <a:pt x="1704624" y="221016"/>
                  </a:lnTo>
                  <a:lnTo>
                    <a:pt x="1748332" y="202802"/>
                  </a:lnTo>
                  <a:lnTo>
                    <a:pt x="1792041" y="185243"/>
                  </a:lnTo>
                  <a:lnTo>
                    <a:pt x="1835749" y="168356"/>
                  </a:lnTo>
                  <a:lnTo>
                    <a:pt x="1879457" y="152157"/>
                  </a:lnTo>
                  <a:lnTo>
                    <a:pt x="1923166" y="136663"/>
                  </a:lnTo>
                  <a:lnTo>
                    <a:pt x="1966874" y="121890"/>
                  </a:lnTo>
                  <a:lnTo>
                    <a:pt x="2010582" y="107854"/>
                  </a:lnTo>
                  <a:lnTo>
                    <a:pt x="2054290" y="94572"/>
                  </a:lnTo>
                  <a:lnTo>
                    <a:pt x="2097999" y="82060"/>
                  </a:lnTo>
                  <a:lnTo>
                    <a:pt x="2141707" y="70334"/>
                  </a:lnTo>
                  <a:lnTo>
                    <a:pt x="2185415" y="59412"/>
                  </a:lnTo>
                  <a:lnTo>
                    <a:pt x="2235398" y="48223"/>
                  </a:lnTo>
                  <a:lnTo>
                    <a:pt x="2285979" y="38318"/>
                  </a:lnTo>
                  <a:lnTo>
                    <a:pt x="2337114" y="29656"/>
                  </a:lnTo>
                  <a:lnTo>
                    <a:pt x="2388760" y="22194"/>
                  </a:lnTo>
                  <a:lnTo>
                    <a:pt x="2440873" y="15890"/>
                  </a:lnTo>
                  <a:lnTo>
                    <a:pt x="2493408" y="10701"/>
                  </a:lnTo>
                  <a:lnTo>
                    <a:pt x="2546323" y="6585"/>
                  </a:lnTo>
                  <a:lnTo>
                    <a:pt x="2599572" y="3499"/>
                  </a:lnTo>
                  <a:lnTo>
                    <a:pt x="2653113" y="1401"/>
                  </a:lnTo>
                  <a:lnTo>
                    <a:pt x="2706901" y="249"/>
                  </a:lnTo>
                  <a:lnTo>
                    <a:pt x="2760892" y="0"/>
                  </a:lnTo>
                  <a:lnTo>
                    <a:pt x="2815043" y="611"/>
                  </a:lnTo>
                  <a:lnTo>
                    <a:pt x="2869309" y="2041"/>
                  </a:lnTo>
                  <a:lnTo>
                    <a:pt x="2923646" y="4247"/>
                  </a:lnTo>
                  <a:lnTo>
                    <a:pt x="2978012" y="7187"/>
                  </a:lnTo>
                  <a:lnTo>
                    <a:pt x="3032361" y="10818"/>
                  </a:lnTo>
                  <a:lnTo>
                    <a:pt x="3086650" y="15097"/>
                  </a:lnTo>
                  <a:lnTo>
                    <a:pt x="3140835" y="19983"/>
                  </a:lnTo>
                  <a:lnTo>
                    <a:pt x="3194872" y="25433"/>
                  </a:lnTo>
                  <a:lnTo>
                    <a:pt x="3248717" y="31405"/>
                  </a:lnTo>
                  <a:lnTo>
                    <a:pt x="3302327" y="37856"/>
                  </a:lnTo>
                  <a:lnTo>
                    <a:pt x="3355657" y="44743"/>
                  </a:lnTo>
                  <a:lnTo>
                    <a:pt x="3408663" y="52025"/>
                  </a:lnTo>
                  <a:lnTo>
                    <a:pt x="3461302" y="59659"/>
                  </a:lnTo>
                  <a:lnTo>
                    <a:pt x="3513530" y="67602"/>
                  </a:lnTo>
                  <a:lnTo>
                    <a:pt x="3565302" y="75813"/>
                  </a:lnTo>
                  <a:lnTo>
                    <a:pt x="3616575" y="84249"/>
                  </a:lnTo>
                  <a:lnTo>
                    <a:pt x="3667306" y="92866"/>
                  </a:lnTo>
                  <a:lnTo>
                    <a:pt x="3717449" y="101624"/>
                  </a:lnTo>
                  <a:lnTo>
                    <a:pt x="3766961" y="110480"/>
                  </a:lnTo>
                  <a:lnTo>
                    <a:pt x="3815799" y="119390"/>
                  </a:lnTo>
                  <a:lnTo>
                    <a:pt x="3863918" y="128313"/>
                  </a:lnTo>
                  <a:lnTo>
                    <a:pt x="3911274" y="137207"/>
                  </a:lnTo>
                  <a:lnTo>
                    <a:pt x="3957824" y="146029"/>
                  </a:lnTo>
                  <a:lnTo>
                    <a:pt x="4003523" y="154736"/>
                  </a:lnTo>
                  <a:lnTo>
                    <a:pt x="4048329" y="163286"/>
                  </a:lnTo>
                  <a:lnTo>
                    <a:pt x="4092196" y="171638"/>
                  </a:lnTo>
                  <a:lnTo>
                    <a:pt x="4135080" y="179747"/>
                  </a:lnTo>
                  <a:lnTo>
                    <a:pt x="4176939" y="187573"/>
                  </a:lnTo>
                  <a:lnTo>
                    <a:pt x="4217728" y="195072"/>
                  </a:lnTo>
                  <a:lnTo>
                    <a:pt x="4257404" y="202202"/>
                  </a:lnTo>
                  <a:lnTo>
                    <a:pt x="4295921" y="208921"/>
                  </a:lnTo>
                  <a:lnTo>
                    <a:pt x="4369307" y="220956"/>
                  </a:lnTo>
                  <a:lnTo>
                    <a:pt x="4445173" y="233364"/>
                  </a:lnTo>
                  <a:lnTo>
                    <a:pt x="4516567" y="246336"/>
                  </a:lnTo>
                  <a:lnTo>
                    <a:pt x="4583724" y="259844"/>
                  </a:lnTo>
                  <a:lnTo>
                    <a:pt x="4646883" y="273857"/>
                  </a:lnTo>
                  <a:lnTo>
                    <a:pt x="4706278" y="288345"/>
                  </a:lnTo>
                  <a:lnTo>
                    <a:pt x="4762147" y="303279"/>
                  </a:lnTo>
                  <a:lnTo>
                    <a:pt x="4814727" y="318629"/>
                  </a:lnTo>
                  <a:lnTo>
                    <a:pt x="4864254" y="334366"/>
                  </a:lnTo>
                  <a:lnTo>
                    <a:pt x="4910964" y="350459"/>
                  </a:lnTo>
                  <a:lnTo>
                    <a:pt x="4955095" y="366879"/>
                  </a:lnTo>
                  <a:lnTo>
                    <a:pt x="4996882" y="383596"/>
                  </a:lnTo>
                  <a:lnTo>
                    <a:pt x="5036563" y="400580"/>
                  </a:lnTo>
                  <a:lnTo>
                    <a:pt x="5074374" y="417803"/>
                  </a:lnTo>
                  <a:lnTo>
                    <a:pt x="5110552" y="435233"/>
                  </a:lnTo>
                  <a:lnTo>
                    <a:pt x="5145333" y="452842"/>
                  </a:lnTo>
                  <a:lnTo>
                    <a:pt x="5211651" y="488475"/>
                  </a:lnTo>
                  <a:lnTo>
                    <a:pt x="5275221" y="524465"/>
                  </a:lnTo>
                  <a:lnTo>
                    <a:pt x="5306567" y="542520"/>
                  </a:lnTo>
                </a:path>
              </a:pathLst>
            </a:custGeom>
            <a:ln w="38099">
              <a:solidFill>
                <a:srgbClr val="FF6500"/>
              </a:solidFill>
            </a:ln>
          </p:spPr>
          <p:txBody>
            <a:bodyPr wrap="square" lIns="0" tIns="0" rIns="0" bIns="0" rtlCol="0"/>
            <a:lstStyle/>
            <a:p>
              <a:endParaRPr/>
            </a:p>
          </p:txBody>
        </p:sp>
        <p:sp>
          <p:nvSpPr>
            <p:cNvPr id="17" name="object 7"/>
            <p:cNvSpPr/>
            <p:nvPr/>
          </p:nvSpPr>
          <p:spPr>
            <a:xfrm>
              <a:off x="2769107" y="3602622"/>
              <a:ext cx="4916805" cy="2068195"/>
            </a:xfrm>
            <a:custGeom>
              <a:avLst/>
              <a:gdLst/>
              <a:ahLst/>
              <a:cxnLst/>
              <a:rect l="l" t="t" r="r" b="b"/>
              <a:pathLst>
                <a:path w="4916805" h="2068195">
                  <a:moveTo>
                    <a:pt x="0" y="2068181"/>
                  </a:moveTo>
                  <a:lnTo>
                    <a:pt x="40024" y="2024710"/>
                  </a:lnTo>
                  <a:lnTo>
                    <a:pt x="80042" y="1981256"/>
                  </a:lnTo>
                  <a:lnTo>
                    <a:pt x="120049" y="1937838"/>
                  </a:lnTo>
                  <a:lnTo>
                    <a:pt x="160039" y="1894473"/>
                  </a:lnTo>
                  <a:lnTo>
                    <a:pt x="200006" y="1851178"/>
                  </a:lnTo>
                  <a:lnTo>
                    <a:pt x="239945" y="1807971"/>
                  </a:lnTo>
                  <a:lnTo>
                    <a:pt x="279850" y="1764870"/>
                  </a:lnTo>
                  <a:lnTo>
                    <a:pt x="319715" y="1721892"/>
                  </a:lnTo>
                  <a:lnTo>
                    <a:pt x="359535" y="1679056"/>
                  </a:lnTo>
                  <a:lnTo>
                    <a:pt x="399304" y="1636378"/>
                  </a:lnTo>
                  <a:lnTo>
                    <a:pt x="439015" y="1593876"/>
                  </a:lnTo>
                  <a:lnTo>
                    <a:pt x="478665" y="1551568"/>
                  </a:lnTo>
                  <a:lnTo>
                    <a:pt x="518246" y="1509472"/>
                  </a:lnTo>
                  <a:lnTo>
                    <a:pt x="557753" y="1467605"/>
                  </a:lnTo>
                  <a:lnTo>
                    <a:pt x="597181" y="1425985"/>
                  </a:lnTo>
                  <a:lnTo>
                    <a:pt x="636524" y="1384629"/>
                  </a:lnTo>
                  <a:lnTo>
                    <a:pt x="675776" y="1343555"/>
                  </a:lnTo>
                  <a:lnTo>
                    <a:pt x="714931" y="1302781"/>
                  </a:lnTo>
                  <a:lnTo>
                    <a:pt x="753984" y="1262324"/>
                  </a:lnTo>
                  <a:lnTo>
                    <a:pt x="792930" y="1222202"/>
                  </a:lnTo>
                  <a:lnTo>
                    <a:pt x="831761" y="1182432"/>
                  </a:lnTo>
                  <a:lnTo>
                    <a:pt x="870474" y="1143033"/>
                  </a:lnTo>
                  <a:lnTo>
                    <a:pt x="909061" y="1104021"/>
                  </a:lnTo>
                  <a:lnTo>
                    <a:pt x="947518" y="1065415"/>
                  </a:lnTo>
                  <a:lnTo>
                    <a:pt x="985839" y="1027232"/>
                  </a:lnTo>
                  <a:lnTo>
                    <a:pt x="1024018" y="989490"/>
                  </a:lnTo>
                  <a:lnTo>
                    <a:pt x="1062049" y="952206"/>
                  </a:lnTo>
                  <a:lnTo>
                    <a:pt x="1099926" y="915398"/>
                  </a:lnTo>
                  <a:lnTo>
                    <a:pt x="1137645" y="879083"/>
                  </a:lnTo>
                  <a:lnTo>
                    <a:pt x="1175199" y="843280"/>
                  </a:lnTo>
                  <a:lnTo>
                    <a:pt x="1212583" y="808005"/>
                  </a:lnTo>
                  <a:lnTo>
                    <a:pt x="1249791" y="773277"/>
                  </a:lnTo>
                  <a:lnTo>
                    <a:pt x="1286817" y="739113"/>
                  </a:lnTo>
                  <a:lnTo>
                    <a:pt x="1323655" y="705530"/>
                  </a:lnTo>
                  <a:lnTo>
                    <a:pt x="1360301" y="672547"/>
                  </a:lnTo>
                  <a:lnTo>
                    <a:pt x="1396748" y="640181"/>
                  </a:lnTo>
                  <a:lnTo>
                    <a:pt x="1432990" y="608450"/>
                  </a:lnTo>
                  <a:lnTo>
                    <a:pt x="1469023" y="577370"/>
                  </a:lnTo>
                  <a:lnTo>
                    <a:pt x="1504839" y="546961"/>
                  </a:lnTo>
                  <a:lnTo>
                    <a:pt x="1540434" y="517239"/>
                  </a:lnTo>
                  <a:lnTo>
                    <a:pt x="1575802" y="488222"/>
                  </a:lnTo>
                  <a:lnTo>
                    <a:pt x="1610937" y="459928"/>
                  </a:lnTo>
                  <a:lnTo>
                    <a:pt x="1645834" y="432374"/>
                  </a:lnTo>
                  <a:lnTo>
                    <a:pt x="1680487" y="405578"/>
                  </a:lnTo>
                  <a:lnTo>
                    <a:pt x="1714889" y="379557"/>
                  </a:lnTo>
                  <a:lnTo>
                    <a:pt x="1749037" y="354330"/>
                  </a:lnTo>
                  <a:lnTo>
                    <a:pt x="1782923" y="329914"/>
                  </a:lnTo>
                  <a:lnTo>
                    <a:pt x="1816542" y="306326"/>
                  </a:lnTo>
                  <a:lnTo>
                    <a:pt x="1849888" y="283584"/>
                  </a:lnTo>
                  <a:lnTo>
                    <a:pt x="1882957" y="261706"/>
                  </a:lnTo>
                  <a:lnTo>
                    <a:pt x="1915741" y="240710"/>
                  </a:lnTo>
                  <a:lnTo>
                    <a:pt x="1948236" y="220612"/>
                  </a:lnTo>
                  <a:lnTo>
                    <a:pt x="2012334" y="183184"/>
                  </a:lnTo>
                  <a:lnTo>
                    <a:pt x="2075206" y="149563"/>
                  </a:lnTo>
                  <a:lnTo>
                    <a:pt x="2160359" y="109197"/>
                  </a:lnTo>
                  <a:lnTo>
                    <a:pt x="2213248" y="86934"/>
                  </a:lnTo>
                  <a:lnTo>
                    <a:pt x="2264899" y="67369"/>
                  </a:lnTo>
                  <a:lnTo>
                    <a:pt x="2315375" y="50435"/>
                  </a:lnTo>
                  <a:lnTo>
                    <a:pt x="2364741" y="36066"/>
                  </a:lnTo>
                  <a:lnTo>
                    <a:pt x="2413060" y="24196"/>
                  </a:lnTo>
                  <a:lnTo>
                    <a:pt x="2460396" y="14758"/>
                  </a:lnTo>
                  <a:lnTo>
                    <a:pt x="2506813" y="7685"/>
                  </a:lnTo>
                  <a:lnTo>
                    <a:pt x="2552375" y="2913"/>
                  </a:lnTo>
                  <a:lnTo>
                    <a:pt x="2597146" y="373"/>
                  </a:lnTo>
                  <a:lnTo>
                    <a:pt x="2641190" y="0"/>
                  </a:lnTo>
                  <a:lnTo>
                    <a:pt x="2684570" y="1726"/>
                  </a:lnTo>
                  <a:lnTo>
                    <a:pt x="2727351" y="5487"/>
                  </a:lnTo>
                  <a:lnTo>
                    <a:pt x="2769597" y="11215"/>
                  </a:lnTo>
                  <a:lnTo>
                    <a:pt x="2811371" y="18844"/>
                  </a:lnTo>
                  <a:lnTo>
                    <a:pt x="2852737" y="28307"/>
                  </a:lnTo>
                  <a:lnTo>
                    <a:pt x="2893759" y="39538"/>
                  </a:lnTo>
                  <a:lnTo>
                    <a:pt x="2934502" y="52472"/>
                  </a:lnTo>
                  <a:lnTo>
                    <a:pt x="2975029" y="67040"/>
                  </a:lnTo>
                  <a:lnTo>
                    <a:pt x="3015403" y="83177"/>
                  </a:lnTo>
                  <a:lnTo>
                    <a:pt x="3055689" y="100817"/>
                  </a:lnTo>
                  <a:lnTo>
                    <a:pt x="3095951" y="119892"/>
                  </a:lnTo>
                  <a:lnTo>
                    <a:pt x="3136253" y="140337"/>
                  </a:lnTo>
                  <a:lnTo>
                    <a:pt x="3176658" y="162086"/>
                  </a:lnTo>
                  <a:lnTo>
                    <a:pt x="3217231" y="185071"/>
                  </a:lnTo>
                  <a:lnTo>
                    <a:pt x="3258035" y="209226"/>
                  </a:lnTo>
                  <a:lnTo>
                    <a:pt x="3299134" y="234486"/>
                  </a:lnTo>
                  <a:lnTo>
                    <a:pt x="3340593" y="260783"/>
                  </a:lnTo>
                  <a:lnTo>
                    <a:pt x="3382474" y="288051"/>
                  </a:lnTo>
                  <a:lnTo>
                    <a:pt x="3424842" y="316223"/>
                  </a:lnTo>
                  <a:lnTo>
                    <a:pt x="3467761" y="345234"/>
                  </a:lnTo>
                  <a:lnTo>
                    <a:pt x="3511295" y="375017"/>
                  </a:lnTo>
                  <a:lnTo>
                    <a:pt x="3543196" y="397601"/>
                  </a:lnTo>
                  <a:lnTo>
                    <a:pt x="3575096" y="421280"/>
                  </a:lnTo>
                  <a:lnTo>
                    <a:pt x="3606996" y="446026"/>
                  </a:lnTo>
                  <a:lnTo>
                    <a:pt x="3638897" y="471817"/>
                  </a:lnTo>
                  <a:lnTo>
                    <a:pt x="3670798" y="498625"/>
                  </a:lnTo>
                  <a:lnTo>
                    <a:pt x="3702700" y="526426"/>
                  </a:lnTo>
                  <a:lnTo>
                    <a:pt x="3734602" y="555195"/>
                  </a:lnTo>
                  <a:lnTo>
                    <a:pt x="3766505" y="584905"/>
                  </a:lnTo>
                  <a:lnTo>
                    <a:pt x="3798409" y="615533"/>
                  </a:lnTo>
                  <a:lnTo>
                    <a:pt x="3830314" y="647051"/>
                  </a:lnTo>
                  <a:lnTo>
                    <a:pt x="3862220" y="679436"/>
                  </a:lnTo>
                  <a:lnTo>
                    <a:pt x="3894127" y="712661"/>
                  </a:lnTo>
                  <a:lnTo>
                    <a:pt x="3926036" y="746702"/>
                  </a:lnTo>
                  <a:lnTo>
                    <a:pt x="3957946" y="781533"/>
                  </a:lnTo>
                  <a:lnTo>
                    <a:pt x="3989857" y="817129"/>
                  </a:lnTo>
                  <a:lnTo>
                    <a:pt x="4021770" y="853464"/>
                  </a:lnTo>
                  <a:lnTo>
                    <a:pt x="4053685" y="890513"/>
                  </a:lnTo>
                  <a:lnTo>
                    <a:pt x="4085601" y="928251"/>
                  </a:lnTo>
                  <a:lnTo>
                    <a:pt x="4117520" y="966652"/>
                  </a:lnTo>
                  <a:lnTo>
                    <a:pt x="4149440" y="1005691"/>
                  </a:lnTo>
                  <a:lnTo>
                    <a:pt x="4181363" y="1045343"/>
                  </a:lnTo>
                  <a:lnTo>
                    <a:pt x="4213288" y="1085582"/>
                  </a:lnTo>
                  <a:lnTo>
                    <a:pt x="4245215" y="1126383"/>
                  </a:lnTo>
                  <a:lnTo>
                    <a:pt x="4277145" y="1167721"/>
                  </a:lnTo>
                  <a:lnTo>
                    <a:pt x="4309077" y="1209571"/>
                  </a:lnTo>
                  <a:lnTo>
                    <a:pt x="4341012" y="1251906"/>
                  </a:lnTo>
                  <a:lnTo>
                    <a:pt x="4372950" y="1294703"/>
                  </a:lnTo>
                  <a:lnTo>
                    <a:pt x="4404891" y="1337934"/>
                  </a:lnTo>
                  <a:lnTo>
                    <a:pt x="4436834" y="1381576"/>
                  </a:lnTo>
                  <a:lnTo>
                    <a:pt x="4468781" y="1425602"/>
                  </a:lnTo>
                  <a:lnTo>
                    <a:pt x="4500731" y="1469988"/>
                  </a:lnTo>
                  <a:lnTo>
                    <a:pt x="4532685" y="1514708"/>
                  </a:lnTo>
                  <a:lnTo>
                    <a:pt x="4564641" y="1559737"/>
                  </a:lnTo>
                  <a:lnTo>
                    <a:pt x="4596602" y="1605048"/>
                  </a:lnTo>
                  <a:lnTo>
                    <a:pt x="4628566" y="1650618"/>
                  </a:lnTo>
                  <a:lnTo>
                    <a:pt x="4660533" y="1696421"/>
                  </a:lnTo>
                  <a:lnTo>
                    <a:pt x="4692505" y="1742431"/>
                  </a:lnTo>
                  <a:lnTo>
                    <a:pt x="4724481" y="1788624"/>
                  </a:lnTo>
                  <a:lnTo>
                    <a:pt x="4756460" y="1834972"/>
                  </a:lnTo>
                  <a:lnTo>
                    <a:pt x="4788444" y="1881453"/>
                  </a:lnTo>
                  <a:lnTo>
                    <a:pt x="4820432" y="1928039"/>
                  </a:lnTo>
                  <a:lnTo>
                    <a:pt x="4852425" y="1974706"/>
                  </a:lnTo>
                  <a:lnTo>
                    <a:pt x="4884422" y="2021429"/>
                  </a:lnTo>
                  <a:lnTo>
                    <a:pt x="4916423" y="2068181"/>
                  </a:lnTo>
                </a:path>
              </a:pathLst>
            </a:custGeom>
            <a:ln w="38099">
              <a:solidFill>
                <a:srgbClr val="007F00"/>
              </a:solidFill>
            </a:ln>
          </p:spPr>
          <p:txBody>
            <a:bodyPr wrap="square" lIns="0" tIns="0" rIns="0" bIns="0" rtlCol="0"/>
            <a:lstStyle/>
            <a:p>
              <a:endParaRPr/>
            </a:p>
          </p:txBody>
        </p:sp>
      </p:grpSp>
      <p:sp>
        <p:nvSpPr>
          <p:cNvPr id="18" name="object 8"/>
          <p:cNvSpPr txBox="1"/>
          <p:nvPr/>
        </p:nvSpPr>
        <p:spPr>
          <a:xfrm>
            <a:off x="762000" y="2691383"/>
            <a:ext cx="923925" cy="755650"/>
          </a:xfrm>
          <a:prstGeom prst="rect">
            <a:avLst/>
          </a:prstGeom>
        </p:spPr>
        <p:txBody>
          <a:bodyPr vert="horz" wrap="square" lIns="0" tIns="25400" rIns="0" bIns="0" rtlCol="0">
            <a:spAutoFit/>
          </a:bodyPr>
          <a:lstStyle/>
          <a:p>
            <a:pPr marL="12700" marR="5080">
              <a:lnSpc>
                <a:spcPts val="2870"/>
              </a:lnSpc>
              <a:spcBef>
                <a:spcPts val="200"/>
              </a:spcBef>
            </a:pPr>
            <a:r>
              <a:rPr sz="2400" b="1" dirty="0">
                <a:solidFill>
                  <a:srgbClr val="FF3200"/>
                </a:solidFill>
                <a:latin typeface="Times New Roman"/>
                <a:cs typeface="Times New Roman"/>
              </a:rPr>
              <a:t>m (t) </a:t>
            </a:r>
            <a:r>
              <a:rPr sz="2400" b="1" spc="5" dirty="0">
                <a:solidFill>
                  <a:srgbClr val="FF3200"/>
                </a:solidFill>
                <a:latin typeface="Times New Roman"/>
                <a:cs typeface="Times New Roman"/>
              </a:rPr>
              <a:t> </a:t>
            </a:r>
            <a:r>
              <a:rPr sz="2400" b="1" spc="-5" dirty="0">
                <a:solidFill>
                  <a:srgbClr val="FF3200"/>
                </a:solidFill>
                <a:latin typeface="Times New Roman"/>
                <a:cs typeface="Times New Roman"/>
              </a:rPr>
              <a:t>P</a:t>
            </a:r>
            <a:r>
              <a:rPr sz="2400" b="1" dirty="0">
                <a:solidFill>
                  <a:srgbClr val="FF3200"/>
                </a:solidFill>
                <a:latin typeface="Times New Roman"/>
                <a:cs typeface="Times New Roman"/>
              </a:rPr>
              <a:t>er</a:t>
            </a:r>
            <a:r>
              <a:rPr sz="2400" b="1" spc="-5" dirty="0">
                <a:solidFill>
                  <a:srgbClr val="FF3200"/>
                </a:solidFill>
                <a:latin typeface="Times New Roman"/>
                <a:cs typeface="Times New Roman"/>
              </a:rPr>
              <a:t>son</a:t>
            </a:r>
            <a:endParaRPr sz="2400">
              <a:latin typeface="Times New Roman"/>
              <a:cs typeface="Times New Roman"/>
            </a:endParaRPr>
          </a:p>
        </p:txBody>
      </p:sp>
      <p:sp>
        <p:nvSpPr>
          <p:cNvPr id="19" name="object 9"/>
          <p:cNvSpPr/>
          <p:nvPr/>
        </p:nvSpPr>
        <p:spPr>
          <a:xfrm>
            <a:off x="1242568" y="3490468"/>
            <a:ext cx="0" cy="645160"/>
          </a:xfrm>
          <a:custGeom>
            <a:avLst/>
            <a:gdLst/>
            <a:ahLst/>
            <a:cxnLst/>
            <a:rect l="l" t="t" r="r" b="b"/>
            <a:pathLst>
              <a:path h="645160">
                <a:moveTo>
                  <a:pt x="0" y="0"/>
                </a:moveTo>
                <a:lnTo>
                  <a:pt x="0" y="644651"/>
                </a:lnTo>
              </a:path>
            </a:pathLst>
          </a:custGeom>
          <a:ln w="38099">
            <a:solidFill>
              <a:srgbClr val="FF0000"/>
            </a:solidFill>
          </a:ln>
        </p:spPr>
        <p:txBody>
          <a:bodyPr wrap="square" lIns="0" tIns="0" rIns="0" bIns="0" rtlCol="0"/>
          <a:lstStyle/>
          <a:p>
            <a:endParaRPr/>
          </a:p>
        </p:txBody>
      </p:sp>
      <p:sp>
        <p:nvSpPr>
          <p:cNvPr id="20" name="object 10"/>
          <p:cNvSpPr/>
          <p:nvPr/>
        </p:nvSpPr>
        <p:spPr>
          <a:xfrm>
            <a:off x="1148081" y="1980185"/>
            <a:ext cx="190500" cy="645160"/>
          </a:xfrm>
          <a:custGeom>
            <a:avLst/>
            <a:gdLst/>
            <a:ahLst/>
            <a:cxnLst/>
            <a:rect l="l" t="t" r="r" b="b"/>
            <a:pathLst>
              <a:path w="190500" h="645160">
                <a:moveTo>
                  <a:pt x="190500" y="190500"/>
                </a:moveTo>
                <a:lnTo>
                  <a:pt x="94488" y="0"/>
                </a:lnTo>
                <a:lnTo>
                  <a:pt x="0" y="190500"/>
                </a:lnTo>
                <a:lnTo>
                  <a:pt x="76200" y="129048"/>
                </a:lnTo>
                <a:lnTo>
                  <a:pt x="76200" y="114300"/>
                </a:lnTo>
                <a:lnTo>
                  <a:pt x="114300" y="114300"/>
                </a:lnTo>
                <a:lnTo>
                  <a:pt x="114300" y="130023"/>
                </a:lnTo>
                <a:lnTo>
                  <a:pt x="190500" y="190500"/>
                </a:lnTo>
                <a:close/>
              </a:path>
              <a:path w="190500" h="645160">
                <a:moveTo>
                  <a:pt x="94488" y="114300"/>
                </a:moveTo>
                <a:lnTo>
                  <a:pt x="76200" y="114300"/>
                </a:lnTo>
                <a:lnTo>
                  <a:pt x="76200" y="129048"/>
                </a:lnTo>
                <a:lnTo>
                  <a:pt x="94488" y="114300"/>
                </a:lnTo>
                <a:close/>
              </a:path>
              <a:path w="190500" h="645160">
                <a:moveTo>
                  <a:pt x="114300" y="644652"/>
                </a:moveTo>
                <a:lnTo>
                  <a:pt x="114300" y="130023"/>
                </a:lnTo>
                <a:lnTo>
                  <a:pt x="94488" y="114300"/>
                </a:lnTo>
                <a:lnTo>
                  <a:pt x="76200" y="129048"/>
                </a:lnTo>
                <a:lnTo>
                  <a:pt x="76200" y="644652"/>
                </a:lnTo>
                <a:lnTo>
                  <a:pt x="114300" y="644652"/>
                </a:lnTo>
                <a:close/>
              </a:path>
              <a:path w="190500" h="645160">
                <a:moveTo>
                  <a:pt x="114300" y="130023"/>
                </a:moveTo>
                <a:lnTo>
                  <a:pt x="114300" y="114300"/>
                </a:lnTo>
                <a:lnTo>
                  <a:pt x="94488" y="114300"/>
                </a:lnTo>
                <a:lnTo>
                  <a:pt x="114300" y="130023"/>
                </a:lnTo>
                <a:close/>
              </a:path>
            </a:pathLst>
          </a:custGeom>
          <a:solidFill>
            <a:srgbClr val="FF0000"/>
          </a:solidFill>
        </p:spPr>
        <p:txBody>
          <a:bodyPr wrap="square" lIns="0" tIns="0" rIns="0" bIns="0" rtlCol="0"/>
          <a:lstStyle/>
          <a:p>
            <a:endParaRPr/>
          </a:p>
        </p:txBody>
      </p:sp>
      <p:sp>
        <p:nvSpPr>
          <p:cNvPr id="21" name="object 11"/>
          <p:cNvSpPr/>
          <p:nvPr/>
        </p:nvSpPr>
        <p:spPr>
          <a:xfrm>
            <a:off x="2413001" y="4700524"/>
            <a:ext cx="546100" cy="0"/>
          </a:xfrm>
          <a:custGeom>
            <a:avLst/>
            <a:gdLst/>
            <a:ahLst/>
            <a:cxnLst/>
            <a:rect l="l" t="t" r="r" b="b"/>
            <a:pathLst>
              <a:path w="546100">
                <a:moveTo>
                  <a:pt x="0" y="0"/>
                </a:moveTo>
                <a:lnTo>
                  <a:pt x="545591" y="0"/>
                </a:lnTo>
              </a:path>
            </a:pathLst>
          </a:custGeom>
          <a:ln w="38099">
            <a:solidFill>
              <a:srgbClr val="FF0000"/>
            </a:solidFill>
          </a:ln>
        </p:spPr>
        <p:txBody>
          <a:bodyPr wrap="square" lIns="0" tIns="0" rIns="0" bIns="0" rtlCol="0"/>
          <a:lstStyle/>
          <a:p>
            <a:endParaRPr/>
          </a:p>
        </p:txBody>
      </p:sp>
      <p:sp>
        <p:nvSpPr>
          <p:cNvPr id="22" name="object 12"/>
          <p:cNvSpPr/>
          <p:nvPr/>
        </p:nvSpPr>
        <p:spPr>
          <a:xfrm>
            <a:off x="4785869" y="4606037"/>
            <a:ext cx="859790" cy="190500"/>
          </a:xfrm>
          <a:custGeom>
            <a:avLst/>
            <a:gdLst/>
            <a:ahLst/>
            <a:cxnLst/>
            <a:rect l="l" t="t" r="r" b="b"/>
            <a:pathLst>
              <a:path w="859790" h="190500">
                <a:moveTo>
                  <a:pt x="745236" y="94488"/>
                </a:moveTo>
                <a:lnTo>
                  <a:pt x="730487" y="76200"/>
                </a:lnTo>
                <a:lnTo>
                  <a:pt x="0" y="76200"/>
                </a:lnTo>
                <a:lnTo>
                  <a:pt x="0" y="114300"/>
                </a:lnTo>
                <a:lnTo>
                  <a:pt x="729512" y="114300"/>
                </a:lnTo>
                <a:lnTo>
                  <a:pt x="745236" y="94488"/>
                </a:lnTo>
                <a:close/>
              </a:path>
              <a:path w="859790" h="190500">
                <a:moveTo>
                  <a:pt x="859536" y="94488"/>
                </a:moveTo>
                <a:lnTo>
                  <a:pt x="669036" y="0"/>
                </a:lnTo>
                <a:lnTo>
                  <a:pt x="730487" y="76200"/>
                </a:lnTo>
                <a:lnTo>
                  <a:pt x="745236" y="76200"/>
                </a:lnTo>
                <a:lnTo>
                  <a:pt x="745236" y="152095"/>
                </a:lnTo>
                <a:lnTo>
                  <a:pt x="859536" y="94488"/>
                </a:lnTo>
                <a:close/>
              </a:path>
              <a:path w="859790" h="190500">
                <a:moveTo>
                  <a:pt x="745236" y="152095"/>
                </a:moveTo>
                <a:lnTo>
                  <a:pt x="745236" y="114300"/>
                </a:lnTo>
                <a:lnTo>
                  <a:pt x="729512" y="114300"/>
                </a:lnTo>
                <a:lnTo>
                  <a:pt x="669036" y="190500"/>
                </a:lnTo>
                <a:lnTo>
                  <a:pt x="745236" y="152095"/>
                </a:lnTo>
                <a:close/>
              </a:path>
              <a:path w="859790" h="190500">
                <a:moveTo>
                  <a:pt x="745236" y="114300"/>
                </a:moveTo>
                <a:lnTo>
                  <a:pt x="745236" y="94488"/>
                </a:lnTo>
                <a:lnTo>
                  <a:pt x="729512" y="114300"/>
                </a:lnTo>
                <a:lnTo>
                  <a:pt x="745236" y="114300"/>
                </a:lnTo>
                <a:close/>
              </a:path>
              <a:path w="859790" h="190500">
                <a:moveTo>
                  <a:pt x="745236" y="94488"/>
                </a:moveTo>
                <a:lnTo>
                  <a:pt x="745236" y="76200"/>
                </a:lnTo>
                <a:lnTo>
                  <a:pt x="730487" y="76200"/>
                </a:lnTo>
                <a:lnTo>
                  <a:pt x="745236" y="94488"/>
                </a:lnTo>
                <a:close/>
              </a:path>
            </a:pathLst>
          </a:custGeom>
          <a:solidFill>
            <a:srgbClr val="FF0000"/>
          </a:solidFill>
        </p:spPr>
        <p:txBody>
          <a:bodyPr wrap="square" lIns="0" tIns="0" rIns="0" bIns="0" rtlCol="0"/>
          <a:lstStyle/>
          <a:p>
            <a:endParaRPr/>
          </a:p>
        </p:txBody>
      </p:sp>
      <p:sp>
        <p:nvSpPr>
          <p:cNvPr id="23" name="object 13"/>
          <p:cNvSpPr txBox="1"/>
          <p:nvPr/>
        </p:nvSpPr>
        <p:spPr>
          <a:xfrm>
            <a:off x="3727703" y="1066800"/>
            <a:ext cx="50419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3232FF"/>
                </a:solidFill>
                <a:latin typeface="Times New Roman"/>
                <a:cs typeface="Times New Roman"/>
              </a:rPr>
              <a:t>a=2</a:t>
            </a:r>
            <a:endParaRPr sz="2400">
              <a:latin typeface="Times New Roman"/>
              <a:cs typeface="Times New Roman"/>
            </a:endParaRPr>
          </a:p>
        </p:txBody>
      </p:sp>
      <p:sp>
        <p:nvSpPr>
          <p:cNvPr id="24" name="object 14"/>
          <p:cNvSpPr txBox="1"/>
          <p:nvPr/>
        </p:nvSpPr>
        <p:spPr>
          <a:xfrm>
            <a:off x="2945891" y="2275331"/>
            <a:ext cx="73279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3232FF"/>
                </a:solidFill>
                <a:latin typeface="Times New Roman"/>
                <a:cs typeface="Times New Roman"/>
              </a:rPr>
              <a:t>a=0.5</a:t>
            </a:r>
            <a:endParaRPr sz="2400">
              <a:latin typeface="Times New Roman"/>
              <a:cs typeface="Times New Roman"/>
            </a:endParaRPr>
          </a:p>
        </p:txBody>
      </p:sp>
      <p:sp>
        <p:nvSpPr>
          <p:cNvPr id="25" name="object 15"/>
          <p:cNvSpPr txBox="1"/>
          <p:nvPr/>
        </p:nvSpPr>
        <p:spPr>
          <a:xfrm>
            <a:off x="4270246" y="2505455"/>
            <a:ext cx="953135" cy="360680"/>
          </a:xfrm>
          <a:prstGeom prst="rect">
            <a:avLst/>
          </a:prstGeom>
        </p:spPr>
        <p:txBody>
          <a:bodyPr vert="horz" wrap="square" lIns="0" tIns="12065" rIns="0" bIns="0" rtlCol="0">
            <a:spAutoFit/>
          </a:bodyPr>
          <a:lstStyle/>
          <a:p>
            <a:pPr marL="12700">
              <a:lnSpc>
                <a:spcPct val="100000"/>
              </a:lnSpc>
              <a:spcBef>
                <a:spcPts val="95"/>
              </a:spcBef>
            </a:pPr>
            <a:r>
              <a:rPr sz="2200" b="1" dirty="0">
                <a:solidFill>
                  <a:srgbClr val="3232FF"/>
                </a:solidFill>
                <a:latin typeface="Times New Roman"/>
                <a:cs typeface="Times New Roman"/>
              </a:rPr>
              <a:t>a</a:t>
            </a:r>
            <a:r>
              <a:rPr sz="2200" b="1" spc="-10" dirty="0">
                <a:solidFill>
                  <a:srgbClr val="3232FF"/>
                </a:solidFill>
                <a:latin typeface="Times New Roman"/>
                <a:cs typeface="Times New Roman"/>
              </a:rPr>
              <a:t>=</a:t>
            </a:r>
            <a:r>
              <a:rPr sz="2200" b="1" dirty="0">
                <a:solidFill>
                  <a:srgbClr val="3232FF"/>
                </a:solidFill>
                <a:latin typeface="Times New Roman"/>
                <a:cs typeface="Times New Roman"/>
              </a:rPr>
              <a:t>0</a:t>
            </a:r>
            <a:r>
              <a:rPr sz="2200" b="1" spc="-5" dirty="0">
                <a:solidFill>
                  <a:srgbClr val="3232FF"/>
                </a:solidFill>
                <a:latin typeface="Times New Roman"/>
                <a:cs typeface="Times New Roman"/>
              </a:rPr>
              <a:t>.</a:t>
            </a:r>
            <a:r>
              <a:rPr sz="2200" b="1" dirty="0">
                <a:solidFill>
                  <a:srgbClr val="3232FF"/>
                </a:solidFill>
                <a:latin typeface="Times New Roman"/>
                <a:cs typeface="Times New Roman"/>
              </a:rPr>
              <a:t>2</a:t>
            </a:r>
            <a:r>
              <a:rPr sz="2200" b="1" spc="-15" dirty="0">
                <a:solidFill>
                  <a:srgbClr val="3232FF"/>
                </a:solidFill>
                <a:latin typeface="Times New Roman"/>
                <a:cs typeface="Times New Roman"/>
              </a:rPr>
              <a:t>2</a:t>
            </a:r>
            <a:r>
              <a:rPr sz="2200" b="1" spc="-5" dirty="0">
                <a:solidFill>
                  <a:srgbClr val="3232FF"/>
                </a:solidFill>
                <a:latin typeface="Times New Roman"/>
                <a:cs typeface="Times New Roman"/>
              </a:rPr>
              <a:t>2</a:t>
            </a:r>
            <a:endParaRPr sz="2200">
              <a:latin typeface="Times New Roman"/>
              <a:cs typeface="Times New Roman"/>
            </a:endParaRPr>
          </a:p>
        </p:txBody>
      </p:sp>
      <p:sp>
        <p:nvSpPr>
          <p:cNvPr id="26" name="object 16"/>
          <p:cNvSpPr txBox="1"/>
          <p:nvPr/>
        </p:nvSpPr>
        <p:spPr>
          <a:xfrm>
            <a:off x="3182111" y="3678935"/>
            <a:ext cx="953135" cy="360680"/>
          </a:xfrm>
          <a:prstGeom prst="rect">
            <a:avLst/>
          </a:prstGeom>
        </p:spPr>
        <p:txBody>
          <a:bodyPr vert="horz" wrap="square" lIns="0" tIns="12065" rIns="0" bIns="0" rtlCol="0">
            <a:spAutoFit/>
          </a:bodyPr>
          <a:lstStyle/>
          <a:p>
            <a:pPr marL="12700">
              <a:lnSpc>
                <a:spcPct val="100000"/>
              </a:lnSpc>
              <a:spcBef>
                <a:spcPts val="95"/>
              </a:spcBef>
            </a:pPr>
            <a:r>
              <a:rPr sz="2200" b="1" dirty="0">
                <a:solidFill>
                  <a:srgbClr val="3232FF"/>
                </a:solidFill>
                <a:latin typeface="Times New Roman"/>
                <a:cs typeface="Times New Roman"/>
              </a:rPr>
              <a:t>a</a:t>
            </a:r>
            <a:r>
              <a:rPr sz="2200" b="1" spc="-10" dirty="0">
                <a:solidFill>
                  <a:srgbClr val="3232FF"/>
                </a:solidFill>
                <a:latin typeface="Times New Roman"/>
                <a:cs typeface="Times New Roman"/>
              </a:rPr>
              <a:t>=</a:t>
            </a:r>
            <a:r>
              <a:rPr sz="2200" b="1" dirty="0">
                <a:solidFill>
                  <a:srgbClr val="3232FF"/>
                </a:solidFill>
                <a:latin typeface="Times New Roman"/>
                <a:cs typeface="Times New Roman"/>
              </a:rPr>
              <a:t>0</a:t>
            </a:r>
            <a:r>
              <a:rPr sz="2200" b="1" spc="-5" dirty="0">
                <a:solidFill>
                  <a:srgbClr val="3232FF"/>
                </a:solidFill>
                <a:latin typeface="Times New Roman"/>
                <a:cs typeface="Times New Roman"/>
              </a:rPr>
              <a:t>.</a:t>
            </a:r>
            <a:r>
              <a:rPr sz="2200" b="1" dirty="0">
                <a:solidFill>
                  <a:srgbClr val="3232FF"/>
                </a:solidFill>
                <a:latin typeface="Times New Roman"/>
                <a:cs typeface="Times New Roman"/>
              </a:rPr>
              <a:t>1</a:t>
            </a:r>
            <a:r>
              <a:rPr sz="2200" b="1" spc="-15" dirty="0">
                <a:solidFill>
                  <a:srgbClr val="3232FF"/>
                </a:solidFill>
                <a:latin typeface="Times New Roman"/>
                <a:cs typeface="Times New Roman"/>
              </a:rPr>
              <a:t>2</a:t>
            </a:r>
            <a:r>
              <a:rPr sz="2200" b="1" spc="-5" dirty="0">
                <a:solidFill>
                  <a:srgbClr val="3232FF"/>
                </a:solidFill>
                <a:latin typeface="Times New Roman"/>
                <a:cs typeface="Times New Roman"/>
              </a:rPr>
              <a:t>5</a:t>
            </a:r>
            <a:endParaRPr sz="2200">
              <a:latin typeface="Times New Roman"/>
              <a:cs typeface="Times New Roman"/>
            </a:endParaRPr>
          </a:p>
        </p:txBody>
      </p:sp>
      <p:sp>
        <p:nvSpPr>
          <p:cNvPr id="2" name="Rectangle 1"/>
          <p:cNvSpPr/>
          <p:nvPr/>
        </p:nvSpPr>
        <p:spPr>
          <a:xfrm>
            <a:off x="1338581" y="4473291"/>
            <a:ext cx="3353162" cy="369332"/>
          </a:xfrm>
          <a:prstGeom prst="rect">
            <a:avLst/>
          </a:prstGeom>
        </p:spPr>
        <p:txBody>
          <a:bodyPr wrap="none">
            <a:spAutoFit/>
          </a:bodyPr>
          <a:lstStyle/>
          <a:p>
            <a:pPr marL="1915795">
              <a:lnSpc>
                <a:spcPct val="100000"/>
              </a:lnSpc>
              <a:spcBef>
                <a:spcPts val="100"/>
              </a:spcBef>
            </a:pPr>
            <a:r>
              <a:rPr lang="en-IN" b="1" spc="-5" dirty="0">
                <a:solidFill>
                  <a:srgbClr val="FF3200"/>
                </a:solidFill>
                <a:latin typeface="Times New Roman"/>
                <a:cs typeface="Times New Roman"/>
              </a:rPr>
              <a:t>Time</a:t>
            </a:r>
            <a:r>
              <a:rPr lang="en-IN" b="1" spc="-40" dirty="0">
                <a:solidFill>
                  <a:srgbClr val="FF3200"/>
                </a:solidFill>
                <a:latin typeface="Times New Roman"/>
                <a:cs typeface="Times New Roman"/>
              </a:rPr>
              <a:t> </a:t>
            </a:r>
            <a:r>
              <a:rPr lang="en-IN" b="1" spc="-5" dirty="0">
                <a:solidFill>
                  <a:srgbClr val="FF3200"/>
                </a:solidFill>
                <a:latin typeface="Times New Roman"/>
                <a:cs typeface="Times New Roman"/>
              </a:rPr>
              <a:t>(years)</a:t>
            </a:r>
            <a:endParaRPr lang="en-IN" dirty="0">
              <a:latin typeface="Times New Roman"/>
              <a:cs typeface="Times New Roman"/>
            </a:endParaRPr>
          </a:p>
        </p:txBody>
      </p:sp>
      <p:sp>
        <p:nvSpPr>
          <p:cNvPr id="3" name="Rectangle 2"/>
          <p:cNvSpPr/>
          <p:nvPr/>
        </p:nvSpPr>
        <p:spPr>
          <a:xfrm>
            <a:off x="1490371" y="5096039"/>
            <a:ext cx="5905193" cy="432170"/>
          </a:xfrm>
          <a:prstGeom prst="rect">
            <a:avLst/>
          </a:prstGeom>
        </p:spPr>
        <p:txBody>
          <a:bodyPr wrap="square">
            <a:spAutoFit/>
          </a:bodyPr>
          <a:lstStyle/>
          <a:p>
            <a:pPr algn="ctr">
              <a:lnSpc>
                <a:spcPts val="2875"/>
              </a:lnSpc>
            </a:pPr>
            <a:r>
              <a:rPr lang="en-US" spc="-5" dirty="0">
                <a:latin typeface="+mj-lt"/>
                <a:cs typeface="Times New Roman"/>
              </a:rPr>
              <a:t>Fig: Influence</a:t>
            </a:r>
            <a:r>
              <a:rPr lang="en-US" spc="5" dirty="0">
                <a:latin typeface="+mj-lt"/>
                <a:cs typeface="Times New Roman"/>
              </a:rPr>
              <a:t> </a:t>
            </a:r>
            <a:r>
              <a:rPr lang="en-US" spc="-5" dirty="0">
                <a:latin typeface="+mj-lt"/>
                <a:cs typeface="Times New Roman"/>
              </a:rPr>
              <a:t>of </a:t>
            </a:r>
            <a:r>
              <a:rPr lang="en-US" spc="-10" dirty="0">
                <a:latin typeface="+mj-lt"/>
                <a:cs typeface="Times New Roman"/>
              </a:rPr>
              <a:t>parameter</a:t>
            </a:r>
            <a:r>
              <a:rPr lang="en-US" spc="5" dirty="0">
                <a:latin typeface="+mj-lt"/>
                <a:cs typeface="Times New Roman"/>
              </a:rPr>
              <a:t> </a:t>
            </a:r>
            <a:r>
              <a:rPr lang="en-US" spc="-5" dirty="0">
                <a:latin typeface="+mj-lt"/>
                <a:cs typeface="Times New Roman"/>
              </a:rPr>
              <a:t>‘a’</a:t>
            </a:r>
            <a:r>
              <a:rPr lang="en-US" spc="5" dirty="0">
                <a:latin typeface="+mj-lt"/>
                <a:cs typeface="Times New Roman"/>
              </a:rPr>
              <a:t> </a:t>
            </a:r>
            <a:r>
              <a:rPr lang="en-US" spc="-5" dirty="0">
                <a:latin typeface="+mj-lt"/>
                <a:cs typeface="Times New Roman"/>
              </a:rPr>
              <a:t>on</a:t>
            </a:r>
            <a:r>
              <a:rPr lang="en-US" spc="-10" dirty="0">
                <a:latin typeface="+mj-lt"/>
                <a:cs typeface="Times New Roman"/>
              </a:rPr>
              <a:t> </a:t>
            </a:r>
            <a:r>
              <a:rPr lang="en-US" spc="-5" dirty="0">
                <a:latin typeface="+mj-lt"/>
                <a:cs typeface="Times New Roman"/>
              </a:rPr>
              <a:t>the</a:t>
            </a:r>
            <a:r>
              <a:rPr lang="en-US" spc="5" dirty="0">
                <a:latin typeface="+mj-lt"/>
                <a:cs typeface="Times New Roman"/>
              </a:rPr>
              <a:t> </a:t>
            </a:r>
            <a:r>
              <a:rPr lang="en-US" spc="-10" dirty="0">
                <a:latin typeface="+mj-lt"/>
                <a:cs typeface="Times New Roman"/>
              </a:rPr>
              <a:t>manpower </a:t>
            </a:r>
            <a:r>
              <a:rPr lang="en-US" spc="-5" dirty="0">
                <a:latin typeface="+mj-lt"/>
                <a:cs typeface="Times New Roman"/>
              </a:rPr>
              <a:t>distribution</a:t>
            </a:r>
            <a:endParaRPr lang="en-US" dirty="0">
              <a:latin typeface="+mj-lt"/>
              <a:cs typeface="Times New Roman"/>
            </a:endParaRPr>
          </a:p>
        </p:txBody>
      </p:sp>
    </p:spTree>
    <p:extLst>
      <p:ext uri="{BB962C8B-B14F-4D97-AF65-F5344CB8AC3E}">
        <p14:creationId xmlns:p14="http://schemas.microsoft.com/office/powerpoint/2010/main" val="12584521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1905-2ED8-40E7-8F7A-BF369CB81CB4}"/>
              </a:ext>
            </a:extLst>
          </p:cNvPr>
          <p:cNvSpPr>
            <a:spLocks noGrp="1"/>
          </p:cNvSpPr>
          <p:nvPr>
            <p:ph type="title"/>
          </p:nvPr>
        </p:nvSpPr>
        <p:spPr>
          <a:xfrm>
            <a:off x="1532610" y="0"/>
            <a:ext cx="7632848" cy="876462"/>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solidFill>
                  <a:schemeClr val="dk1"/>
                </a:solidFill>
                <a:latin typeface="+mn-lt"/>
                <a:ea typeface="+mn-ea"/>
                <a:cs typeface="+mn-cs"/>
              </a:rPr>
              <a:t>Effective team structures</a:t>
            </a:r>
          </a:p>
        </p:txBody>
      </p:sp>
      <p:sp>
        <p:nvSpPr>
          <p:cNvPr id="3" name="Content Placeholder 2">
            <a:extLst>
              <a:ext uri="{FF2B5EF4-FFF2-40B4-BE49-F238E27FC236}">
                <a16:creationId xmlns:a16="http://schemas.microsoft.com/office/drawing/2014/main" id="{8610A82C-9386-41CB-A728-8244A925DE27}"/>
              </a:ext>
            </a:extLst>
          </p:cNvPr>
          <p:cNvSpPr>
            <a:spLocks noGrp="1"/>
          </p:cNvSpPr>
          <p:nvPr>
            <p:ph idx="1"/>
          </p:nvPr>
        </p:nvSpPr>
        <p:spPr/>
        <p:txBody>
          <a:bodyPr>
            <a:normAutofit fontScale="77500" lnSpcReduction="20000"/>
          </a:bodyPr>
          <a:lstStyle/>
          <a:p>
            <a:pPr marL="0" indent="0">
              <a:buNone/>
            </a:pPr>
            <a:r>
              <a:rPr lang="en-IN" dirty="0"/>
              <a:t>Effective team structures are crucial for successful software development. Here are some common team structures:</a:t>
            </a:r>
          </a:p>
          <a:p>
            <a:r>
              <a:rPr lang="en-IN" b="1" dirty="0"/>
              <a:t>Functional Teams</a:t>
            </a:r>
            <a:r>
              <a:rPr lang="en-IN" dirty="0"/>
              <a:t>:</a:t>
            </a:r>
          </a:p>
          <a:p>
            <a:pPr lvl="1"/>
            <a:r>
              <a:rPr lang="en-IN" dirty="0"/>
              <a:t>Organized by specialized functions (e.g., development, testing, design).</a:t>
            </a:r>
          </a:p>
          <a:p>
            <a:pPr lvl="1"/>
            <a:r>
              <a:rPr lang="en-IN" dirty="0"/>
              <a:t>Each team focuses on a specific aspect of the project.</a:t>
            </a:r>
          </a:p>
          <a:p>
            <a:pPr lvl="1"/>
            <a:r>
              <a:rPr lang="en-IN" dirty="0"/>
              <a:t>Communication across teams is essential.</a:t>
            </a:r>
          </a:p>
          <a:p>
            <a:r>
              <a:rPr lang="en-IN" b="1" dirty="0"/>
              <a:t>Cross-Functional Teams</a:t>
            </a:r>
            <a:r>
              <a:rPr lang="en-IN" dirty="0"/>
              <a:t>:</a:t>
            </a:r>
          </a:p>
          <a:p>
            <a:pPr lvl="1"/>
            <a:r>
              <a:rPr lang="en-IN" dirty="0"/>
              <a:t>Composed of members with diverse skills (e.g., developers, testers, designers).</a:t>
            </a:r>
          </a:p>
          <a:p>
            <a:pPr lvl="1"/>
            <a:r>
              <a:rPr lang="en-IN" dirty="0"/>
              <a:t>Collaborate closely to deliver features or modules.</a:t>
            </a:r>
          </a:p>
          <a:p>
            <a:pPr lvl="1"/>
            <a:r>
              <a:rPr lang="en-IN" dirty="0"/>
              <a:t>Promotes faster decision-making and adaptability.</a:t>
            </a:r>
          </a:p>
          <a:p>
            <a:pPr lvl="1"/>
            <a:endParaRPr lang="en-IN" dirty="0"/>
          </a:p>
          <a:p>
            <a:endParaRPr lang="en-IN" dirty="0"/>
          </a:p>
        </p:txBody>
      </p:sp>
      <p:sp>
        <p:nvSpPr>
          <p:cNvPr id="4" name="Date Placeholder 3">
            <a:extLst>
              <a:ext uri="{FF2B5EF4-FFF2-40B4-BE49-F238E27FC236}">
                <a16:creationId xmlns:a16="http://schemas.microsoft.com/office/drawing/2014/main" id="{8AC6B7DA-0AD1-41DF-AE30-351EED6FE98D}"/>
              </a:ext>
            </a:extLst>
          </p:cNvPr>
          <p:cNvSpPr>
            <a:spLocks noGrp="1"/>
          </p:cNvSpPr>
          <p:nvPr>
            <p:ph type="dt" sz="half" idx="10"/>
          </p:nvPr>
        </p:nvSpPr>
        <p:spPr/>
        <p:txBody>
          <a:bodyPr/>
          <a:lstStyle/>
          <a:p>
            <a:fld id="{49331462-C3DF-4DC1-9742-AF3966191C74}" type="datetime1">
              <a:rPr lang="en-IN" smtClean="0"/>
              <a:t>07-04-2025</a:t>
            </a:fld>
            <a:endParaRPr lang="en-US" dirty="0"/>
          </a:p>
        </p:txBody>
      </p:sp>
      <p:sp>
        <p:nvSpPr>
          <p:cNvPr id="5" name="Footer Placeholder 4">
            <a:extLst>
              <a:ext uri="{FF2B5EF4-FFF2-40B4-BE49-F238E27FC236}">
                <a16:creationId xmlns:a16="http://schemas.microsoft.com/office/drawing/2014/main" id="{ACC293FB-1424-40AC-9AB5-06FF806AB8D7}"/>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AF92FE3D-4A5A-4CC4-BE67-F7FC98E75EF5}"/>
              </a:ext>
            </a:extLst>
          </p:cNvPr>
          <p:cNvSpPr>
            <a:spLocks noGrp="1"/>
          </p:cNvSpPr>
          <p:nvPr>
            <p:ph type="sldNum" sz="quarter" idx="12"/>
          </p:nvPr>
        </p:nvSpPr>
        <p:spPr/>
        <p:txBody>
          <a:bodyPr/>
          <a:lstStyle/>
          <a:p>
            <a:fld id="{8A87259C-A7BA-4E2F-AD15-1FC8623258DF}" type="slidenum">
              <a:rPr lang="en-US" smtClean="0"/>
              <a:pPr/>
              <a:t>91</a:t>
            </a:fld>
            <a:endParaRPr lang="en-US" dirty="0"/>
          </a:p>
        </p:txBody>
      </p:sp>
    </p:spTree>
    <p:extLst>
      <p:ext uri="{BB962C8B-B14F-4D97-AF65-F5344CB8AC3E}">
        <p14:creationId xmlns:p14="http://schemas.microsoft.com/office/powerpoint/2010/main" val="30988136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B5399-28E2-4B73-AAFC-6DC0BFD804E4}"/>
              </a:ext>
            </a:extLst>
          </p:cNvPr>
          <p:cNvSpPr>
            <a:spLocks noGrp="1"/>
          </p:cNvSpPr>
          <p:nvPr>
            <p:ph idx="1"/>
          </p:nvPr>
        </p:nvSpPr>
        <p:spPr/>
        <p:txBody>
          <a:bodyPr>
            <a:normAutofit fontScale="92500" lnSpcReduction="10000"/>
          </a:bodyPr>
          <a:lstStyle/>
          <a:p>
            <a:r>
              <a:rPr lang="en-IN" b="1" dirty="0"/>
              <a:t>Matrix Teams</a:t>
            </a:r>
            <a:r>
              <a:rPr lang="en-IN" dirty="0"/>
              <a:t>:</a:t>
            </a:r>
          </a:p>
          <a:p>
            <a:pPr lvl="1"/>
            <a:r>
              <a:rPr lang="en-IN" dirty="0"/>
              <a:t>Combine functional and project-based structures.</a:t>
            </a:r>
          </a:p>
          <a:p>
            <a:pPr lvl="1"/>
            <a:r>
              <a:rPr lang="en-IN" dirty="0"/>
              <a:t>Team members report to both functional managers and project managers.</a:t>
            </a:r>
          </a:p>
          <a:p>
            <a:pPr lvl="1"/>
            <a:r>
              <a:rPr lang="en-IN" dirty="0"/>
              <a:t>Provides flexibility but can lead to conflicts.</a:t>
            </a:r>
          </a:p>
          <a:p>
            <a:r>
              <a:rPr lang="en-IN" b="1" dirty="0"/>
              <a:t>Agile Teams</a:t>
            </a:r>
            <a:r>
              <a:rPr lang="en-IN" dirty="0"/>
              <a:t>:</a:t>
            </a:r>
          </a:p>
          <a:p>
            <a:pPr lvl="1"/>
            <a:r>
              <a:rPr lang="en-IN" dirty="0"/>
              <a:t>Self-organizing, cross-functional teams.</a:t>
            </a:r>
          </a:p>
          <a:p>
            <a:pPr lvl="1"/>
            <a:r>
              <a:rPr lang="en-IN" dirty="0"/>
              <a:t>Work iteratively in sprints or time-boxed cycles.</a:t>
            </a:r>
          </a:p>
          <a:p>
            <a:pPr lvl="1"/>
            <a:r>
              <a:rPr lang="en-IN" dirty="0"/>
              <a:t>Emphasize collaboration, communication, and adaptability.</a:t>
            </a:r>
          </a:p>
          <a:p>
            <a:endParaRPr lang="en-IN" dirty="0"/>
          </a:p>
        </p:txBody>
      </p:sp>
      <p:sp>
        <p:nvSpPr>
          <p:cNvPr id="4" name="Date Placeholder 3">
            <a:extLst>
              <a:ext uri="{FF2B5EF4-FFF2-40B4-BE49-F238E27FC236}">
                <a16:creationId xmlns:a16="http://schemas.microsoft.com/office/drawing/2014/main" id="{D589B25E-8E8D-4417-9B20-6F242C613093}"/>
              </a:ext>
            </a:extLst>
          </p:cNvPr>
          <p:cNvSpPr>
            <a:spLocks noGrp="1"/>
          </p:cNvSpPr>
          <p:nvPr>
            <p:ph type="dt" sz="half" idx="10"/>
          </p:nvPr>
        </p:nvSpPr>
        <p:spPr/>
        <p:txBody>
          <a:bodyPr/>
          <a:lstStyle/>
          <a:p>
            <a:fld id="{BD0A8934-0D24-4539-94B3-0ACF68329916}" type="datetime1">
              <a:rPr lang="en-IN" smtClean="0"/>
              <a:t>07-04-2025</a:t>
            </a:fld>
            <a:endParaRPr lang="en-US" dirty="0"/>
          </a:p>
        </p:txBody>
      </p:sp>
      <p:sp>
        <p:nvSpPr>
          <p:cNvPr id="5" name="Footer Placeholder 4">
            <a:extLst>
              <a:ext uri="{FF2B5EF4-FFF2-40B4-BE49-F238E27FC236}">
                <a16:creationId xmlns:a16="http://schemas.microsoft.com/office/drawing/2014/main" id="{9439435C-A01D-4A6D-A9FF-D6CD9C509CF6}"/>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85A4F463-C824-479F-B1E6-CE06ACFC85E3}"/>
              </a:ext>
            </a:extLst>
          </p:cNvPr>
          <p:cNvSpPr>
            <a:spLocks noGrp="1"/>
          </p:cNvSpPr>
          <p:nvPr>
            <p:ph type="sldNum" sz="quarter" idx="12"/>
          </p:nvPr>
        </p:nvSpPr>
        <p:spPr/>
        <p:txBody>
          <a:bodyPr/>
          <a:lstStyle/>
          <a:p>
            <a:fld id="{8A87259C-A7BA-4E2F-AD15-1FC8623258DF}" type="slidenum">
              <a:rPr lang="en-US" smtClean="0"/>
              <a:pPr/>
              <a:t>92</a:t>
            </a:fld>
            <a:endParaRPr lang="en-US" dirty="0"/>
          </a:p>
        </p:txBody>
      </p:sp>
      <p:sp>
        <p:nvSpPr>
          <p:cNvPr id="7" name="Title 1">
            <a:extLst>
              <a:ext uri="{FF2B5EF4-FFF2-40B4-BE49-F238E27FC236}">
                <a16:creationId xmlns:a16="http://schemas.microsoft.com/office/drawing/2014/main" id="{B96EB319-D08A-4D43-81CB-7C06F1D83DA6}"/>
              </a:ext>
            </a:extLst>
          </p:cNvPr>
          <p:cNvSpPr>
            <a:spLocks noGrp="1"/>
          </p:cNvSpPr>
          <p:nvPr>
            <p:ph type="title"/>
          </p:nvPr>
        </p:nvSpPr>
        <p:spPr>
          <a:xfrm>
            <a:off x="1403648" y="0"/>
            <a:ext cx="7848872" cy="90872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solidFill>
                  <a:schemeClr val="dk1"/>
                </a:solidFill>
                <a:latin typeface="+mn-lt"/>
                <a:ea typeface="+mn-ea"/>
                <a:cs typeface="+mn-cs"/>
              </a:rPr>
              <a:t>Effective team structures</a:t>
            </a:r>
          </a:p>
        </p:txBody>
      </p:sp>
    </p:spTree>
    <p:extLst>
      <p:ext uri="{BB962C8B-B14F-4D97-AF65-F5344CB8AC3E}">
        <p14:creationId xmlns:p14="http://schemas.microsoft.com/office/powerpoint/2010/main" val="8379884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01757D-AD4F-47CF-8EF0-F4FA3AC50F4C}"/>
              </a:ext>
            </a:extLst>
          </p:cNvPr>
          <p:cNvSpPr>
            <a:spLocks noGrp="1"/>
          </p:cNvSpPr>
          <p:nvPr>
            <p:ph idx="1"/>
          </p:nvPr>
        </p:nvSpPr>
        <p:spPr>
          <a:xfrm>
            <a:off x="457200" y="1124744"/>
            <a:ext cx="8229600" cy="5001419"/>
          </a:xfrm>
        </p:spPr>
        <p:txBody>
          <a:bodyPr>
            <a:normAutofit fontScale="85000" lnSpcReduction="10000"/>
          </a:bodyPr>
          <a:lstStyle/>
          <a:p>
            <a:r>
              <a:rPr lang="en-IN" b="1" dirty="0"/>
              <a:t>Virtual Teams</a:t>
            </a:r>
            <a:r>
              <a:rPr lang="en-IN" dirty="0"/>
              <a:t>:</a:t>
            </a:r>
          </a:p>
          <a:p>
            <a:pPr lvl="1"/>
            <a:r>
              <a:rPr lang="en-IN" dirty="0"/>
              <a:t>Geographically dispersed members collaborate remotely.</a:t>
            </a:r>
          </a:p>
          <a:p>
            <a:pPr lvl="1"/>
            <a:r>
              <a:rPr lang="en-IN" dirty="0"/>
              <a:t>Use communication tools and virtual meetings.</a:t>
            </a:r>
          </a:p>
          <a:p>
            <a:pPr lvl="1"/>
            <a:r>
              <a:rPr lang="en-IN" dirty="0"/>
              <a:t>Requires strong communication skills and trust.</a:t>
            </a:r>
          </a:p>
          <a:p>
            <a:r>
              <a:rPr lang="en-IN" b="1" dirty="0"/>
              <a:t>Project Teams</a:t>
            </a:r>
            <a:r>
              <a:rPr lang="en-IN" dirty="0"/>
              <a:t>:</a:t>
            </a:r>
          </a:p>
          <a:p>
            <a:pPr lvl="1"/>
            <a:r>
              <a:rPr lang="en-IN" dirty="0"/>
              <a:t>Formed for a specific project.</a:t>
            </a:r>
          </a:p>
          <a:p>
            <a:pPr lvl="1"/>
            <a:r>
              <a:rPr lang="en-IN" dirty="0"/>
              <a:t>Members work exclusively on that project.</a:t>
            </a:r>
          </a:p>
          <a:p>
            <a:pPr lvl="1"/>
            <a:r>
              <a:rPr lang="en-IN" dirty="0"/>
              <a:t>Disband after project completion.</a:t>
            </a:r>
          </a:p>
          <a:p>
            <a:r>
              <a:rPr lang="en-IN" b="1" dirty="0"/>
              <a:t>Product Teams</a:t>
            </a:r>
            <a:r>
              <a:rPr lang="en-IN" dirty="0"/>
              <a:t>:</a:t>
            </a:r>
          </a:p>
          <a:p>
            <a:pPr lvl="1"/>
            <a:r>
              <a:rPr lang="en-IN" dirty="0"/>
              <a:t>Responsible for a product’s entire lifecycle.</a:t>
            </a:r>
          </a:p>
          <a:p>
            <a:pPr lvl="1"/>
            <a:r>
              <a:rPr lang="en-IN" dirty="0"/>
              <a:t>Include development, maintenance, and support.</a:t>
            </a:r>
          </a:p>
          <a:p>
            <a:pPr lvl="1"/>
            <a:r>
              <a:rPr lang="en-IN" dirty="0"/>
              <a:t>Long-term focus on product improvement.</a:t>
            </a:r>
          </a:p>
          <a:p>
            <a:pPr lvl="1"/>
            <a:endParaRPr lang="en-IN" dirty="0"/>
          </a:p>
          <a:p>
            <a:endParaRPr lang="en-IN" dirty="0"/>
          </a:p>
        </p:txBody>
      </p:sp>
      <p:sp>
        <p:nvSpPr>
          <p:cNvPr id="4" name="Date Placeholder 3">
            <a:extLst>
              <a:ext uri="{FF2B5EF4-FFF2-40B4-BE49-F238E27FC236}">
                <a16:creationId xmlns:a16="http://schemas.microsoft.com/office/drawing/2014/main" id="{317C968B-CE09-4DD4-BC06-D9934A0909D3}"/>
              </a:ext>
            </a:extLst>
          </p:cNvPr>
          <p:cNvSpPr>
            <a:spLocks noGrp="1"/>
          </p:cNvSpPr>
          <p:nvPr>
            <p:ph type="dt" sz="half" idx="10"/>
          </p:nvPr>
        </p:nvSpPr>
        <p:spPr/>
        <p:txBody>
          <a:bodyPr/>
          <a:lstStyle/>
          <a:p>
            <a:fld id="{84181F4E-470C-4186-AAF2-3E1090E48496}" type="datetime1">
              <a:rPr lang="en-IN" smtClean="0"/>
              <a:t>07-04-2025</a:t>
            </a:fld>
            <a:endParaRPr lang="en-US" dirty="0"/>
          </a:p>
        </p:txBody>
      </p:sp>
      <p:sp>
        <p:nvSpPr>
          <p:cNvPr id="5" name="Footer Placeholder 4">
            <a:extLst>
              <a:ext uri="{FF2B5EF4-FFF2-40B4-BE49-F238E27FC236}">
                <a16:creationId xmlns:a16="http://schemas.microsoft.com/office/drawing/2014/main" id="{1EDC0659-D07A-4AF0-9AD0-B5BEE43CDDBC}"/>
              </a:ext>
            </a:extLst>
          </p:cNvPr>
          <p:cNvSpPr>
            <a:spLocks noGrp="1"/>
          </p:cNvSpPr>
          <p:nvPr>
            <p:ph type="ftr" sz="quarter" idx="11"/>
          </p:nvPr>
        </p:nvSpPr>
        <p:spPr/>
        <p:txBody>
          <a:bodyPr/>
          <a:lstStyle/>
          <a:p>
            <a:r>
              <a:rPr lang="en-US"/>
              <a:t>Renu  Devi          ACSE0603 Software Engineering                          Unit V     </a:t>
            </a:r>
            <a:endParaRPr lang="en-US" dirty="0"/>
          </a:p>
        </p:txBody>
      </p:sp>
      <p:sp>
        <p:nvSpPr>
          <p:cNvPr id="6" name="Slide Number Placeholder 5">
            <a:extLst>
              <a:ext uri="{FF2B5EF4-FFF2-40B4-BE49-F238E27FC236}">
                <a16:creationId xmlns:a16="http://schemas.microsoft.com/office/drawing/2014/main" id="{BA803E5F-8052-4499-A93E-02E1A34CDE7A}"/>
              </a:ext>
            </a:extLst>
          </p:cNvPr>
          <p:cNvSpPr>
            <a:spLocks noGrp="1"/>
          </p:cNvSpPr>
          <p:nvPr>
            <p:ph type="sldNum" sz="quarter" idx="12"/>
          </p:nvPr>
        </p:nvSpPr>
        <p:spPr/>
        <p:txBody>
          <a:bodyPr/>
          <a:lstStyle/>
          <a:p>
            <a:fld id="{8A87259C-A7BA-4E2F-AD15-1FC8623258DF}" type="slidenum">
              <a:rPr lang="en-US" smtClean="0"/>
              <a:pPr/>
              <a:t>93</a:t>
            </a:fld>
            <a:endParaRPr lang="en-US" dirty="0"/>
          </a:p>
        </p:txBody>
      </p:sp>
      <p:sp>
        <p:nvSpPr>
          <p:cNvPr id="7" name="Title 1">
            <a:extLst>
              <a:ext uri="{FF2B5EF4-FFF2-40B4-BE49-F238E27FC236}">
                <a16:creationId xmlns:a16="http://schemas.microsoft.com/office/drawing/2014/main" id="{600FD0F5-A1C1-430E-987A-54F1905BA898}"/>
              </a:ext>
            </a:extLst>
          </p:cNvPr>
          <p:cNvSpPr>
            <a:spLocks noGrp="1"/>
          </p:cNvSpPr>
          <p:nvPr>
            <p:ph type="title"/>
          </p:nvPr>
        </p:nvSpPr>
        <p:spPr>
          <a:xfrm>
            <a:off x="1475656" y="0"/>
            <a:ext cx="7560840" cy="894557"/>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800" dirty="0">
                <a:solidFill>
                  <a:schemeClr val="dk1"/>
                </a:solidFill>
                <a:latin typeface="+mn-lt"/>
                <a:ea typeface="+mn-ea"/>
                <a:cs typeface="+mn-cs"/>
              </a:rPr>
              <a:t>Effective team structures</a:t>
            </a:r>
          </a:p>
        </p:txBody>
      </p:sp>
    </p:spTree>
    <p:extLst>
      <p:ext uri="{BB962C8B-B14F-4D97-AF65-F5344CB8AC3E}">
        <p14:creationId xmlns:p14="http://schemas.microsoft.com/office/powerpoint/2010/main" val="13261681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71600" y="65681"/>
            <a:ext cx="7620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Risk analysis and management (CO5) </a:t>
            </a:r>
          </a:p>
        </p:txBody>
      </p:sp>
      <p:sp>
        <p:nvSpPr>
          <p:cNvPr id="7" name="Date Placeholder 6"/>
          <p:cNvSpPr>
            <a:spLocks noGrp="1"/>
          </p:cNvSpPr>
          <p:nvPr>
            <p:ph type="dt" sz="half" idx="10"/>
          </p:nvPr>
        </p:nvSpPr>
        <p:spPr>
          <a:xfrm>
            <a:off x="114300" y="6386024"/>
            <a:ext cx="2133600" cy="365125"/>
          </a:xfrm>
        </p:spPr>
        <p:txBody>
          <a:bodyPr/>
          <a:lstStyle/>
          <a:p>
            <a:fld id="{3B7A8E83-21FE-4F2C-92C5-3CC3FFA80552}" type="datetime1">
              <a:rPr lang="en-IN" smtClean="0"/>
              <a:t>07-04-2025</a:t>
            </a:fld>
            <a:endParaRPr lang="en-US" dirty="0"/>
          </a:p>
        </p:txBody>
      </p:sp>
      <p:sp>
        <p:nvSpPr>
          <p:cNvPr id="8" name="Footer Placeholder 7"/>
          <p:cNvSpPr>
            <a:spLocks noGrp="1"/>
          </p:cNvSpPr>
          <p:nvPr>
            <p:ph type="ftr" sz="quarter" idx="11"/>
          </p:nvPr>
        </p:nvSpPr>
        <p:spPr>
          <a:xfrm>
            <a:off x="2409517" y="6350263"/>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9" name="Slide Number Placeholder 8"/>
          <p:cNvSpPr>
            <a:spLocks noGrp="1"/>
          </p:cNvSpPr>
          <p:nvPr>
            <p:ph type="sldNum" sz="quarter" idx="12"/>
          </p:nvPr>
        </p:nvSpPr>
        <p:spPr>
          <a:xfrm>
            <a:off x="6609407" y="6386024"/>
            <a:ext cx="2133600" cy="365125"/>
          </a:xfrm>
        </p:spPr>
        <p:txBody>
          <a:bodyPr/>
          <a:lstStyle/>
          <a:p>
            <a:fld id="{BC80F912-1B13-4FF7-8F59-41A438E92ACD}" type="slidenum">
              <a:rPr lang="en-US" smtClean="0"/>
              <a:pPr/>
              <a:t>94</a:t>
            </a:fld>
            <a:endParaRPr lang="en-US" dirty="0"/>
          </a:p>
        </p:txBody>
      </p:sp>
      <p:sp>
        <p:nvSpPr>
          <p:cNvPr id="27" name="object 2"/>
          <p:cNvSpPr txBox="1"/>
          <p:nvPr/>
        </p:nvSpPr>
        <p:spPr>
          <a:xfrm>
            <a:off x="1371600" y="1567198"/>
            <a:ext cx="7086600" cy="2013372"/>
          </a:xfrm>
          <a:prstGeom prst="rect">
            <a:avLst/>
          </a:prstGeom>
        </p:spPr>
        <p:txBody>
          <a:bodyPr vert="horz" wrap="square" lIns="0" tIns="12700" rIns="0" bIns="0" rtlCol="0">
            <a:spAutoFit/>
          </a:bodyPr>
          <a:lstStyle/>
          <a:p>
            <a:pPr marL="12700" algn="just">
              <a:lnSpc>
                <a:spcPct val="100000"/>
              </a:lnSpc>
              <a:spcBef>
                <a:spcPts val="100"/>
              </a:spcBef>
            </a:pPr>
            <a:r>
              <a:rPr sz="2200" b="1" spc="-5" dirty="0">
                <a:solidFill>
                  <a:srgbClr val="A50020"/>
                </a:solidFill>
                <a:latin typeface="+mj-lt"/>
                <a:cs typeface="Times New Roman"/>
              </a:rPr>
              <a:t>What</a:t>
            </a:r>
            <a:r>
              <a:rPr sz="2200" b="1" spc="-20" dirty="0">
                <a:solidFill>
                  <a:srgbClr val="A50020"/>
                </a:solidFill>
                <a:latin typeface="+mj-lt"/>
                <a:cs typeface="Times New Roman"/>
              </a:rPr>
              <a:t> </a:t>
            </a:r>
            <a:r>
              <a:rPr sz="2200" b="1" spc="-5" dirty="0">
                <a:solidFill>
                  <a:srgbClr val="A50020"/>
                </a:solidFill>
                <a:latin typeface="+mj-lt"/>
                <a:cs typeface="Times New Roman"/>
              </a:rPr>
              <a:t>is</a:t>
            </a:r>
            <a:r>
              <a:rPr sz="2200" b="1" spc="-15" dirty="0">
                <a:solidFill>
                  <a:srgbClr val="A50020"/>
                </a:solidFill>
                <a:latin typeface="+mj-lt"/>
                <a:cs typeface="Times New Roman"/>
              </a:rPr>
              <a:t> </a:t>
            </a:r>
            <a:r>
              <a:rPr sz="2200" b="1" spc="-5" dirty="0">
                <a:solidFill>
                  <a:srgbClr val="A50020"/>
                </a:solidFill>
                <a:latin typeface="+mj-lt"/>
                <a:cs typeface="Times New Roman"/>
              </a:rPr>
              <a:t>risk</a:t>
            </a:r>
            <a:r>
              <a:rPr sz="2200" b="1" spc="-15" dirty="0">
                <a:solidFill>
                  <a:srgbClr val="A50020"/>
                </a:solidFill>
                <a:latin typeface="+mj-lt"/>
                <a:cs typeface="Times New Roman"/>
              </a:rPr>
              <a:t> </a:t>
            </a:r>
            <a:r>
              <a:rPr sz="2200" b="1" dirty="0">
                <a:solidFill>
                  <a:srgbClr val="A50020"/>
                </a:solidFill>
                <a:latin typeface="+mj-lt"/>
                <a:cs typeface="Times New Roman"/>
              </a:rPr>
              <a:t>?</a:t>
            </a:r>
            <a:endParaRPr sz="2200" dirty="0">
              <a:latin typeface="+mj-lt"/>
              <a:cs typeface="Times New Roman"/>
            </a:endParaRPr>
          </a:p>
          <a:p>
            <a:pPr marL="12700" algn="just">
              <a:lnSpc>
                <a:spcPct val="100000"/>
              </a:lnSpc>
              <a:spcBef>
                <a:spcPts val="2420"/>
              </a:spcBef>
            </a:pPr>
            <a:r>
              <a:rPr sz="2200" spc="-5" dirty="0">
                <a:solidFill>
                  <a:srgbClr val="653200"/>
                </a:solidFill>
                <a:latin typeface="+mj-lt"/>
                <a:cs typeface="Times New Roman"/>
              </a:rPr>
              <a:t>Tomorrow’s</a:t>
            </a:r>
            <a:r>
              <a:rPr sz="2200" spc="-10" dirty="0">
                <a:solidFill>
                  <a:srgbClr val="653200"/>
                </a:solidFill>
                <a:latin typeface="+mj-lt"/>
                <a:cs typeface="Times New Roman"/>
              </a:rPr>
              <a:t> </a:t>
            </a:r>
            <a:r>
              <a:rPr sz="2200" spc="-5" dirty="0">
                <a:solidFill>
                  <a:srgbClr val="653200"/>
                </a:solidFill>
                <a:latin typeface="+mj-lt"/>
                <a:cs typeface="Times New Roman"/>
              </a:rPr>
              <a:t>problems</a:t>
            </a:r>
            <a:r>
              <a:rPr sz="2200" spc="-10" dirty="0">
                <a:solidFill>
                  <a:srgbClr val="653200"/>
                </a:solidFill>
                <a:latin typeface="+mj-lt"/>
                <a:cs typeface="Times New Roman"/>
              </a:rPr>
              <a:t> </a:t>
            </a:r>
            <a:r>
              <a:rPr sz="2200" spc="-5" dirty="0">
                <a:solidFill>
                  <a:srgbClr val="653200"/>
                </a:solidFill>
                <a:latin typeface="+mj-lt"/>
                <a:cs typeface="Times New Roman"/>
              </a:rPr>
              <a:t>are</a:t>
            </a:r>
            <a:r>
              <a:rPr sz="2200" spc="-20" dirty="0">
                <a:solidFill>
                  <a:srgbClr val="653200"/>
                </a:solidFill>
                <a:latin typeface="+mj-lt"/>
                <a:cs typeface="Times New Roman"/>
              </a:rPr>
              <a:t> </a:t>
            </a:r>
            <a:r>
              <a:rPr sz="2200" spc="-5" dirty="0">
                <a:solidFill>
                  <a:srgbClr val="653200"/>
                </a:solidFill>
                <a:latin typeface="+mj-lt"/>
                <a:cs typeface="Times New Roman"/>
              </a:rPr>
              <a:t>today’s</a:t>
            </a:r>
            <a:r>
              <a:rPr sz="2200" spc="-10" dirty="0">
                <a:solidFill>
                  <a:srgbClr val="653200"/>
                </a:solidFill>
                <a:latin typeface="+mj-lt"/>
                <a:cs typeface="Times New Roman"/>
              </a:rPr>
              <a:t> </a:t>
            </a:r>
            <a:r>
              <a:rPr sz="2200" spc="-5" dirty="0">
                <a:solidFill>
                  <a:srgbClr val="653200"/>
                </a:solidFill>
                <a:latin typeface="+mj-lt"/>
                <a:cs typeface="Times New Roman"/>
              </a:rPr>
              <a:t>risks.</a:t>
            </a:r>
            <a:endParaRPr sz="2200" dirty="0">
              <a:latin typeface="+mj-lt"/>
              <a:cs typeface="Times New Roman"/>
            </a:endParaRPr>
          </a:p>
          <a:p>
            <a:pPr>
              <a:lnSpc>
                <a:spcPct val="100000"/>
              </a:lnSpc>
              <a:spcBef>
                <a:spcPts val="30"/>
              </a:spcBef>
            </a:pPr>
            <a:endParaRPr sz="2200" dirty="0">
              <a:latin typeface="+mj-lt"/>
              <a:cs typeface="Times New Roman"/>
            </a:endParaRPr>
          </a:p>
          <a:p>
            <a:pPr marL="12700" marR="5080" algn="just">
              <a:lnSpc>
                <a:spcPct val="100000"/>
              </a:lnSpc>
            </a:pPr>
            <a:r>
              <a:rPr sz="2200" i="1" spc="-5" dirty="0">
                <a:solidFill>
                  <a:srgbClr val="000099"/>
                </a:solidFill>
                <a:latin typeface="+mj-lt"/>
                <a:cs typeface="Times New Roman"/>
              </a:rPr>
              <a:t>“Risk is </a:t>
            </a:r>
            <a:r>
              <a:rPr sz="2200" i="1" dirty="0">
                <a:solidFill>
                  <a:srgbClr val="000099"/>
                </a:solidFill>
                <a:latin typeface="+mj-lt"/>
                <a:cs typeface="Times New Roman"/>
              </a:rPr>
              <a:t>a </a:t>
            </a:r>
            <a:r>
              <a:rPr sz="2200" i="1" spc="-5" dirty="0">
                <a:solidFill>
                  <a:srgbClr val="000099"/>
                </a:solidFill>
                <a:latin typeface="+mj-lt"/>
                <a:cs typeface="Times New Roman"/>
              </a:rPr>
              <a:t>problem that </a:t>
            </a:r>
            <a:r>
              <a:rPr sz="2200" i="1" dirty="0">
                <a:solidFill>
                  <a:srgbClr val="000099"/>
                </a:solidFill>
                <a:latin typeface="+mj-lt"/>
                <a:cs typeface="Times New Roman"/>
              </a:rPr>
              <a:t>may cause </a:t>
            </a:r>
            <a:r>
              <a:rPr sz="2200" i="1" spc="-5" dirty="0">
                <a:solidFill>
                  <a:srgbClr val="000099"/>
                </a:solidFill>
                <a:latin typeface="+mj-lt"/>
                <a:cs typeface="Times New Roman"/>
              </a:rPr>
              <a:t>some loss </a:t>
            </a:r>
            <a:r>
              <a:rPr sz="2200" i="1" dirty="0">
                <a:solidFill>
                  <a:srgbClr val="000099"/>
                </a:solidFill>
                <a:latin typeface="+mj-lt"/>
                <a:cs typeface="Times New Roman"/>
              </a:rPr>
              <a:t>or </a:t>
            </a:r>
            <a:r>
              <a:rPr sz="2200" i="1" spc="5" dirty="0">
                <a:solidFill>
                  <a:srgbClr val="000099"/>
                </a:solidFill>
                <a:latin typeface="+mj-lt"/>
                <a:cs typeface="Times New Roman"/>
              </a:rPr>
              <a:t> </a:t>
            </a:r>
            <a:r>
              <a:rPr sz="2200" i="1" dirty="0">
                <a:solidFill>
                  <a:srgbClr val="000099"/>
                </a:solidFill>
                <a:latin typeface="+mj-lt"/>
                <a:cs typeface="Times New Roman"/>
              </a:rPr>
              <a:t>threaten the </a:t>
            </a:r>
            <a:r>
              <a:rPr sz="2200" i="1" spc="-5" dirty="0">
                <a:solidFill>
                  <a:srgbClr val="000099"/>
                </a:solidFill>
                <a:latin typeface="+mj-lt"/>
                <a:cs typeface="Times New Roman"/>
              </a:rPr>
              <a:t>success </a:t>
            </a:r>
            <a:r>
              <a:rPr sz="2200" i="1" dirty="0">
                <a:solidFill>
                  <a:srgbClr val="000099"/>
                </a:solidFill>
                <a:latin typeface="+mj-lt"/>
                <a:cs typeface="Times New Roman"/>
              </a:rPr>
              <a:t>of </a:t>
            </a:r>
            <a:r>
              <a:rPr sz="2200" i="1" spc="-5" dirty="0">
                <a:solidFill>
                  <a:srgbClr val="000099"/>
                </a:solidFill>
                <a:latin typeface="+mj-lt"/>
                <a:cs typeface="Times New Roman"/>
              </a:rPr>
              <a:t>the </a:t>
            </a:r>
            <a:r>
              <a:rPr sz="2200" i="1" dirty="0">
                <a:solidFill>
                  <a:srgbClr val="000099"/>
                </a:solidFill>
                <a:latin typeface="+mj-lt"/>
                <a:cs typeface="Times New Roman"/>
              </a:rPr>
              <a:t>project, </a:t>
            </a:r>
            <a:r>
              <a:rPr sz="2200" i="1" spc="5" dirty="0">
                <a:solidFill>
                  <a:srgbClr val="000099"/>
                </a:solidFill>
                <a:latin typeface="+mj-lt"/>
                <a:cs typeface="Times New Roman"/>
              </a:rPr>
              <a:t>but </a:t>
            </a:r>
            <a:r>
              <a:rPr sz="2200" i="1" spc="-5" dirty="0">
                <a:solidFill>
                  <a:srgbClr val="000099"/>
                </a:solidFill>
                <a:latin typeface="+mj-lt"/>
                <a:cs typeface="Times New Roman"/>
              </a:rPr>
              <a:t>which </a:t>
            </a:r>
            <a:r>
              <a:rPr sz="2200" i="1" spc="5" dirty="0">
                <a:solidFill>
                  <a:srgbClr val="000099"/>
                </a:solidFill>
                <a:latin typeface="+mj-lt"/>
                <a:cs typeface="Times New Roman"/>
              </a:rPr>
              <a:t>has </a:t>
            </a:r>
            <a:r>
              <a:rPr sz="2200" i="1" spc="10" dirty="0">
                <a:solidFill>
                  <a:srgbClr val="000099"/>
                </a:solidFill>
                <a:latin typeface="+mj-lt"/>
                <a:cs typeface="Times New Roman"/>
              </a:rPr>
              <a:t> </a:t>
            </a:r>
            <a:r>
              <a:rPr sz="2200" i="1" spc="5" dirty="0">
                <a:solidFill>
                  <a:srgbClr val="000099"/>
                </a:solidFill>
                <a:latin typeface="+mj-lt"/>
                <a:cs typeface="Times New Roman"/>
              </a:rPr>
              <a:t>not</a:t>
            </a:r>
            <a:r>
              <a:rPr sz="2200" i="1" spc="-20" dirty="0">
                <a:solidFill>
                  <a:srgbClr val="000099"/>
                </a:solidFill>
                <a:latin typeface="+mj-lt"/>
                <a:cs typeface="Times New Roman"/>
              </a:rPr>
              <a:t> </a:t>
            </a:r>
            <a:r>
              <a:rPr sz="2200" i="1" spc="-5" dirty="0">
                <a:solidFill>
                  <a:srgbClr val="000099"/>
                </a:solidFill>
                <a:latin typeface="+mj-lt"/>
                <a:cs typeface="Times New Roman"/>
              </a:rPr>
              <a:t>happened</a:t>
            </a:r>
            <a:r>
              <a:rPr sz="2200" i="1" spc="10" dirty="0">
                <a:solidFill>
                  <a:srgbClr val="000099"/>
                </a:solidFill>
                <a:latin typeface="+mj-lt"/>
                <a:cs typeface="Times New Roman"/>
              </a:rPr>
              <a:t> </a:t>
            </a:r>
            <a:r>
              <a:rPr sz="2200" i="1" spc="-5" dirty="0">
                <a:solidFill>
                  <a:srgbClr val="000099"/>
                </a:solidFill>
                <a:latin typeface="+mj-lt"/>
                <a:cs typeface="Times New Roman"/>
              </a:rPr>
              <a:t>yet”</a:t>
            </a:r>
            <a:r>
              <a:rPr sz="2200" spc="-5" dirty="0">
                <a:solidFill>
                  <a:srgbClr val="A50020"/>
                </a:solidFill>
                <a:latin typeface="+mj-lt"/>
                <a:cs typeface="Times New Roman"/>
              </a:rPr>
              <a:t>.</a:t>
            </a:r>
            <a:endParaRPr sz="2200" dirty="0">
              <a:latin typeface="+mj-lt"/>
              <a:cs typeface="Times New Roman"/>
            </a:endParaRPr>
          </a:p>
        </p:txBody>
      </p:sp>
    </p:spTree>
    <p:extLst>
      <p:ext uri="{BB962C8B-B14F-4D97-AF65-F5344CB8AC3E}">
        <p14:creationId xmlns:p14="http://schemas.microsoft.com/office/powerpoint/2010/main" val="26171339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7800" y="65681"/>
            <a:ext cx="7543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Risk analysis </a:t>
            </a:r>
            <a:r>
              <a:rPr lang="en-US"/>
              <a:t>and </a:t>
            </a:r>
            <a:r>
              <a:rPr lang="en-IN" dirty="0"/>
              <a:t>management</a:t>
            </a:r>
            <a:endParaRPr lang="en-US" dirty="0"/>
          </a:p>
        </p:txBody>
      </p:sp>
      <p:sp>
        <p:nvSpPr>
          <p:cNvPr id="7" name="Date Placeholder 6"/>
          <p:cNvSpPr>
            <a:spLocks noGrp="1"/>
          </p:cNvSpPr>
          <p:nvPr>
            <p:ph type="dt" sz="half" idx="10"/>
          </p:nvPr>
        </p:nvSpPr>
        <p:spPr>
          <a:xfrm>
            <a:off x="114300" y="6386024"/>
            <a:ext cx="2133600" cy="365125"/>
          </a:xfrm>
        </p:spPr>
        <p:txBody>
          <a:bodyPr/>
          <a:lstStyle/>
          <a:p>
            <a:fld id="{0588BDDC-9EC5-42B6-9F18-89F94B0C4492}" type="datetime1">
              <a:rPr lang="en-IN" smtClean="0"/>
              <a:t>07-04-2025</a:t>
            </a:fld>
            <a:endParaRPr lang="en-US" dirty="0"/>
          </a:p>
        </p:txBody>
      </p:sp>
      <p:sp>
        <p:nvSpPr>
          <p:cNvPr id="8" name="Footer Placeholder 7"/>
          <p:cNvSpPr>
            <a:spLocks noGrp="1"/>
          </p:cNvSpPr>
          <p:nvPr>
            <p:ph type="ftr" sz="quarter" idx="11"/>
          </p:nvPr>
        </p:nvSpPr>
        <p:spPr>
          <a:xfrm>
            <a:off x="2409517" y="6350263"/>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9" name="Slide Number Placeholder 8"/>
          <p:cNvSpPr>
            <a:spLocks noGrp="1"/>
          </p:cNvSpPr>
          <p:nvPr>
            <p:ph type="sldNum" sz="quarter" idx="12"/>
          </p:nvPr>
        </p:nvSpPr>
        <p:spPr>
          <a:xfrm>
            <a:off x="6609407" y="6386024"/>
            <a:ext cx="2133600" cy="365125"/>
          </a:xfrm>
        </p:spPr>
        <p:txBody>
          <a:bodyPr/>
          <a:lstStyle/>
          <a:p>
            <a:fld id="{BC80F912-1B13-4FF7-8F59-41A438E92ACD}" type="slidenum">
              <a:rPr lang="en-US" smtClean="0"/>
              <a:pPr/>
              <a:t>95</a:t>
            </a:fld>
            <a:endParaRPr lang="en-US" dirty="0"/>
          </a:p>
        </p:txBody>
      </p:sp>
      <p:sp>
        <p:nvSpPr>
          <p:cNvPr id="10" name="object 2"/>
          <p:cNvSpPr txBox="1"/>
          <p:nvPr/>
        </p:nvSpPr>
        <p:spPr>
          <a:xfrm>
            <a:off x="914400" y="1524000"/>
            <a:ext cx="6931667" cy="2719975"/>
          </a:xfrm>
          <a:prstGeom prst="rect">
            <a:avLst/>
          </a:prstGeom>
        </p:spPr>
        <p:txBody>
          <a:bodyPr vert="horz" wrap="square" lIns="0" tIns="11430" rIns="0" bIns="0" rtlCol="0">
            <a:spAutoFit/>
          </a:bodyPr>
          <a:lstStyle/>
          <a:p>
            <a:pPr marL="12700" marR="5080" algn="just">
              <a:lnSpc>
                <a:spcPct val="100200"/>
              </a:lnSpc>
              <a:spcBef>
                <a:spcPts val="90"/>
              </a:spcBef>
            </a:pPr>
            <a:r>
              <a:rPr sz="2200" spc="-5" dirty="0">
                <a:solidFill>
                  <a:srgbClr val="650065"/>
                </a:solidFill>
                <a:latin typeface="+mj-lt"/>
                <a:cs typeface="Times New Roman"/>
              </a:rPr>
              <a:t>Risk </a:t>
            </a:r>
            <a:r>
              <a:rPr sz="2200" spc="-10" dirty="0">
                <a:solidFill>
                  <a:srgbClr val="650065"/>
                </a:solidFill>
                <a:latin typeface="+mj-lt"/>
                <a:cs typeface="Times New Roman"/>
              </a:rPr>
              <a:t>management </a:t>
            </a:r>
            <a:r>
              <a:rPr sz="2200" spc="-5" dirty="0">
                <a:solidFill>
                  <a:srgbClr val="650065"/>
                </a:solidFill>
                <a:latin typeface="+mj-lt"/>
                <a:cs typeface="Times New Roman"/>
              </a:rPr>
              <a:t>is the process of identifying addressing </a:t>
            </a:r>
            <a:r>
              <a:rPr sz="2200" dirty="0">
                <a:solidFill>
                  <a:srgbClr val="650065"/>
                </a:solidFill>
                <a:latin typeface="+mj-lt"/>
                <a:cs typeface="Times New Roman"/>
              </a:rPr>
              <a:t> </a:t>
            </a:r>
            <a:r>
              <a:rPr sz="2200" spc="-5" dirty="0">
                <a:solidFill>
                  <a:srgbClr val="650065"/>
                </a:solidFill>
                <a:latin typeface="+mj-lt"/>
                <a:cs typeface="Times New Roman"/>
              </a:rPr>
              <a:t>and eliminating </a:t>
            </a:r>
            <a:r>
              <a:rPr sz="2200" spc="-10" dirty="0">
                <a:solidFill>
                  <a:srgbClr val="650065"/>
                </a:solidFill>
                <a:latin typeface="+mj-lt"/>
                <a:cs typeface="Times New Roman"/>
              </a:rPr>
              <a:t>these </a:t>
            </a:r>
            <a:r>
              <a:rPr sz="2200" spc="-5" dirty="0">
                <a:solidFill>
                  <a:srgbClr val="650065"/>
                </a:solidFill>
                <a:latin typeface="+mj-lt"/>
                <a:cs typeface="Times New Roman"/>
              </a:rPr>
              <a:t>problems before they </a:t>
            </a:r>
            <a:r>
              <a:rPr sz="2200" spc="-10" dirty="0">
                <a:solidFill>
                  <a:srgbClr val="650065"/>
                </a:solidFill>
                <a:latin typeface="+mj-lt"/>
                <a:cs typeface="Times New Roman"/>
              </a:rPr>
              <a:t>can damage </a:t>
            </a:r>
            <a:r>
              <a:rPr sz="2200" spc="-5" dirty="0">
                <a:solidFill>
                  <a:srgbClr val="650065"/>
                </a:solidFill>
                <a:latin typeface="+mj-lt"/>
                <a:cs typeface="Times New Roman"/>
              </a:rPr>
              <a:t> the</a:t>
            </a:r>
            <a:r>
              <a:rPr sz="2200" spc="-20" dirty="0">
                <a:solidFill>
                  <a:srgbClr val="650065"/>
                </a:solidFill>
                <a:latin typeface="+mj-lt"/>
                <a:cs typeface="Times New Roman"/>
              </a:rPr>
              <a:t> </a:t>
            </a:r>
            <a:r>
              <a:rPr sz="2200" spc="-5" dirty="0">
                <a:solidFill>
                  <a:srgbClr val="650065"/>
                </a:solidFill>
                <a:latin typeface="+mj-lt"/>
                <a:cs typeface="Times New Roman"/>
              </a:rPr>
              <a:t>project.</a:t>
            </a:r>
            <a:endParaRPr sz="2200" dirty="0">
              <a:latin typeface="+mj-lt"/>
              <a:cs typeface="Times New Roman"/>
            </a:endParaRPr>
          </a:p>
          <a:p>
            <a:pPr>
              <a:lnSpc>
                <a:spcPct val="100000"/>
              </a:lnSpc>
              <a:spcBef>
                <a:spcPts val="45"/>
              </a:spcBef>
            </a:pPr>
            <a:endParaRPr sz="2200" dirty="0">
              <a:latin typeface="+mj-lt"/>
              <a:cs typeface="Times New Roman"/>
            </a:endParaRPr>
          </a:p>
          <a:p>
            <a:pPr marL="12700" algn="just">
              <a:lnSpc>
                <a:spcPct val="100000"/>
              </a:lnSpc>
            </a:pPr>
            <a:r>
              <a:rPr sz="2200" spc="-5" dirty="0">
                <a:solidFill>
                  <a:srgbClr val="0000CC"/>
                </a:solidFill>
                <a:latin typeface="+mj-lt"/>
                <a:cs typeface="Times New Roman"/>
              </a:rPr>
              <a:t>Current</a:t>
            </a:r>
            <a:r>
              <a:rPr sz="2200" spc="-30" dirty="0">
                <a:solidFill>
                  <a:srgbClr val="0000CC"/>
                </a:solidFill>
                <a:latin typeface="+mj-lt"/>
                <a:cs typeface="Times New Roman"/>
              </a:rPr>
              <a:t> </a:t>
            </a:r>
            <a:r>
              <a:rPr sz="2200" spc="-5" dirty="0">
                <a:solidFill>
                  <a:srgbClr val="0000CC"/>
                </a:solidFill>
                <a:latin typeface="+mj-lt"/>
                <a:cs typeface="Times New Roman"/>
              </a:rPr>
              <a:t>problems</a:t>
            </a:r>
            <a:r>
              <a:rPr sz="2200" spc="-30" dirty="0">
                <a:solidFill>
                  <a:srgbClr val="0000CC"/>
                </a:solidFill>
                <a:latin typeface="+mj-lt"/>
                <a:cs typeface="Times New Roman"/>
              </a:rPr>
              <a:t> </a:t>
            </a:r>
            <a:r>
              <a:rPr sz="2200" spc="-5" dirty="0">
                <a:solidFill>
                  <a:srgbClr val="0000CC"/>
                </a:solidFill>
                <a:latin typeface="+mj-lt"/>
                <a:cs typeface="Times New Roman"/>
              </a:rPr>
              <a:t>&amp;</a:t>
            </a:r>
            <a:endParaRPr sz="2200" dirty="0">
              <a:latin typeface="+mj-lt"/>
              <a:cs typeface="Times New Roman"/>
            </a:endParaRPr>
          </a:p>
          <a:p>
            <a:pPr>
              <a:lnSpc>
                <a:spcPct val="100000"/>
              </a:lnSpc>
            </a:pPr>
            <a:endParaRPr sz="2200" dirty="0">
              <a:latin typeface="+mj-lt"/>
              <a:cs typeface="Times New Roman"/>
            </a:endParaRPr>
          </a:p>
          <a:p>
            <a:pPr>
              <a:lnSpc>
                <a:spcPct val="100000"/>
              </a:lnSpc>
              <a:spcBef>
                <a:spcPts val="40"/>
              </a:spcBef>
            </a:pPr>
            <a:endParaRPr sz="2200" dirty="0">
              <a:latin typeface="+mj-lt"/>
              <a:cs typeface="Times New Roman"/>
            </a:endParaRPr>
          </a:p>
          <a:p>
            <a:pPr marL="1841500">
              <a:lnSpc>
                <a:spcPct val="100000"/>
              </a:lnSpc>
            </a:pPr>
            <a:r>
              <a:rPr sz="2200" spc="-5" dirty="0">
                <a:solidFill>
                  <a:srgbClr val="A50020"/>
                </a:solidFill>
                <a:latin typeface="+mj-lt"/>
                <a:cs typeface="Times New Roman"/>
              </a:rPr>
              <a:t>Potential</a:t>
            </a:r>
            <a:r>
              <a:rPr sz="2200" spc="-45" dirty="0">
                <a:solidFill>
                  <a:srgbClr val="A50020"/>
                </a:solidFill>
                <a:latin typeface="+mj-lt"/>
                <a:cs typeface="Times New Roman"/>
              </a:rPr>
              <a:t> </a:t>
            </a:r>
            <a:r>
              <a:rPr sz="2200" spc="-5" dirty="0">
                <a:solidFill>
                  <a:srgbClr val="A50020"/>
                </a:solidFill>
                <a:latin typeface="+mj-lt"/>
                <a:cs typeface="Times New Roman"/>
              </a:rPr>
              <a:t>Problems</a:t>
            </a:r>
            <a:endParaRPr sz="2200" dirty="0">
              <a:latin typeface="+mj-lt"/>
              <a:cs typeface="Times New Roman"/>
            </a:endParaRPr>
          </a:p>
        </p:txBody>
      </p:sp>
      <p:grpSp>
        <p:nvGrpSpPr>
          <p:cNvPr id="11" name="object 5"/>
          <p:cNvGrpSpPr/>
          <p:nvPr/>
        </p:nvGrpSpPr>
        <p:grpSpPr>
          <a:xfrm>
            <a:off x="1962150" y="3187619"/>
            <a:ext cx="781050" cy="1003381"/>
            <a:chOff x="1733550" y="4343400"/>
            <a:chExt cx="781050" cy="1161415"/>
          </a:xfrm>
        </p:grpSpPr>
        <p:sp>
          <p:nvSpPr>
            <p:cNvPr id="12" name="object 6"/>
            <p:cNvSpPr/>
            <p:nvPr/>
          </p:nvSpPr>
          <p:spPr>
            <a:xfrm>
              <a:off x="1752600" y="4343400"/>
              <a:ext cx="0" cy="1066800"/>
            </a:xfrm>
            <a:custGeom>
              <a:avLst/>
              <a:gdLst/>
              <a:ahLst/>
              <a:cxnLst/>
              <a:rect l="l" t="t" r="r" b="b"/>
              <a:pathLst>
                <a:path h="1066800">
                  <a:moveTo>
                    <a:pt x="0" y="0"/>
                  </a:moveTo>
                  <a:lnTo>
                    <a:pt x="0" y="1066799"/>
                  </a:lnTo>
                </a:path>
              </a:pathLst>
            </a:custGeom>
            <a:ln w="38099">
              <a:solidFill>
                <a:srgbClr val="000000"/>
              </a:solidFill>
            </a:ln>
          </p:spPr>
          <p:txBody>
            <a:bodyPr wrap="square" lIns="0" tIns="0" rIns="0" bIns="0" rtlCol="0"/>
            <a:lstStyle/>
            <a:p>
              <a:endParaRPr/>
            </a:p>
          </p:txBody>
        </p:sp>
        <p:sp>
          <p:nvSpPr>
            <p:cNvPr id="13" name="object 7"/>
            <p:cNvSpPr/>
            <p:nvPr/>
          </p:nvSpPr>
          <p:spPr>
            <a:xfrm>
              <a:off x="1752600" y="5314188"/>
              <a:ext cx="762000" cy="190500"/>
            </a:xfrm>
            <a:custGeom>
              <a:avLst/>
              <a:gdLst/>
              <a:ahLst/>
              <a:cxnLst/>
              <a:rect l="l" t="t" r="r" b="b"/>
              <a:pathLst>
                <a:path w="762000" h="190500">
                  <a:moveTo>
                    <a:pt x="647700" y="96012"/>
                  </a:moveTo>
                  <a:lnTo>
                    <a:pt x="631976" y="76200"/>
                  </a:lnTo>
                  <a:lnTo>
                    <a:pt x="0" y="76200"/>
                  </a:lnTo>
                  <a:lnTo>
                    <a:pt x="0" y="114300"/>
                  </a:lnTo>
                  <a:lnTo>
                    <a:pt x="632951" y="114300"/>
                  </a:lnTo>
                  <a:lnTo>
                    <a:pt x="647700" y="96012"/>
                  </a:lnTo>
                  <a:close/>
                </a:path>
                <a:path w="762000" h="190500">
                  <a:moveTo>
                    <a:pt x="762000" y="96012"/>
                  </a:moveTo>
                  <a:lnTo>
                    <a:pt x="571500" y="0"/>
                  </a:lnTo>
                  <a:lnTo>
                    <a:pt x="631976" y="76200"/>
                  </a:lnTo>
                  <a:lnTo>
                    <a:pt x="647700" y="76200"/>
                  </a:lnTo>
                  <a:lnTo>
                    <a:pt x="647700" y="152704"/>
                  </a:lnTo>
                  <a:lnTo>
                    <a:pt x="762000" y="96012"/>
                  </a:lnTo>
                  <a:close/>
                </a:path>
                <a:path w="762000" h="190500">
                  <a:moveTo>
                    <a:pt x="647700" y="152704"/>
                  </a:moveTo>
                  <a:lnTo>
                    <a:pt x="647700" y="114300"/>
                  </a:lnTo>
                  <a:lnTo>
                    <a:pt x="632951" y="114300"/>
                  </a:lnTo>
                  <a:lnTo>
                    <a:pt x="571500" y="190500"/>
                  </a:lnTo>
                  <a:lnTo>
                    <a:pt x="647700" y="152704"/>
                  </a:lnTo>
                  <a:close/>
                </a:path>
                <a:path w="762000" h="190500">
                  <a:moveTo>
                    <a:pt x="647700" y="96012"/>
                  </a:moveTo>
                  <a:lnTo>
                    <a:pt x="647700" y="76200"/>
                  </a:lnTo>
                  <a:lnTo>
                    <a:pt x="631976" y="76200"/>
                  </a:lnTo>
                  <a:lnTo>
                    <a:pt x="647700" y="96012"/>
                  </a:lnTo>
                  <a:close/>
                </a:path>
                <a:path w="762000" h="190500">
                  <a:moveTo>
                    <a:pt x="647700" y="114300"/>
                  </a:moveTo>
                  <a:lnTo>
                    <a:pt x="647700" y="96012"/>
                  </a:lnTo>
                  <a:lnTo>
                    <a:pt x="632951" y="114300"/>
                  </a:lnTo>
                  <a:lnTo>
                    <a:pt x="647700" y="114300"/>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1835405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7800" y="65681"/>
            <a:ext cx="7543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Risk analysis </a:t>
            </a:r>
            <a:r>
              <a:rPr lang="en-US"/>
              <a:t>and </a:t>
            </a:r>
            <a:r>
              <a:rPr lang="en-IN" dirty="0"/>
              <a:t>management</a:t>
            </a:r>
            <a:endParaRPr lang="en-US" dirty="0"/>
          </a:p>
        </p:txBody>
      </p:sp>
      <p:sp>
        <p:nvSpPr>
          <p:cNvPr id="7" name="Date Placeholder 6"/>
          <p:cNvSpPr>
            <a:spLocks noGrp="1"/>
          </p:cNvSpPr>
          <p:nvPr>
            <p:ph type="dt" sz="half" idx="10"/>
          </p:nvPr>
        </p:nvSpPr>
        <p:spPr>
          <a:xfrm>
            <a:off x="114300" y="6386024"/>
            <a:ext cx="2133600" cy="365125"/>
          </a:xfrm>
        </p:spPr>
        <p:txBody>
          <a:bodyPr/>
          <a:lstStyle/>
          <a:p>
            <a:fld id="{4834E1D6-0A04-496D-B053-6BC2705A603D}" type="datetime1">
              <a:rPr lang="en-IN" smtClean="0"/>
              <a:t>07-04-2025</a:t>
            </a:fld>
            <a:endParaRPr lang="en-US" dirty="0"/>
          </a:p>
        </p:txBody>
      </p:sp>
      <p:sp>
        <p:nvSpPr>
          <p:cNvPr id="8" name="Footer Placeholder 7"/>
          <p:cNvSpPr>
            <a:spLocks noGrp="1"/>
          </p:cNvSpPr>
          <p:nvPr>
            <p:ph type="ftr" sz="quarter" idx="11"/>
          </p:nvPr>
        </p:nvSpPr>
        <p:spPr>
          <a:xfrm>
            <a:off x="2409517" y="6350263"/>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9" name="Slide Number Placeholder 8"/>
          <p:cNvSpPr>
            <a:spLocks noGrp="1"/>
          </p:cNvSpPr>
          <p:nvPr>
            <p:ph type="sldNum" sz="quarter" idx="12"/>
          </p:nvPr>
        </p:nvSpPr>
        <p:spPr>
          <a:xfrm>
            <a:off x="6609407" y="6386024"/>
            <a:ext cx="2133600" cy="365125"/>
          </a:xfrm>
        </p:spPr>
        <p:txBody>
          <a:bodyPr/>
          <a:lstStyle/>
          <a:p>
            <a:fld id="{BC80F912-1B13-4FF7-8F59-41A438E92ACD}" type="slidenum">
              <a:rPr lang="en-US" smtClean="0"/>
              <a:pPr/>
              <a:t>96</a:t>
            </a:fld>
            <a:endParaRPr lang="en-US" dirty="0"/>
          </a:p>
        </p:txBody>
      </p:sp>
      <p:sp>
        <p:nvSpPr>
          <p:cNvPr id="14" name="object 2"/>
          <p:cNvSpPr txBox="1"/>
          <p:nvPr/>
        </p:nvSpPr>
        <p:spPr>
          <a:xfrm>
            <a:off x="838200" y="1128827"/>
            <a:ext cx="7696200" cy="4439035"/>
          </a:xfrm>
          <a:prstGeom prst="rect">
            <a:avLst/>
          </a:prstGeom>
        </p:spPr>
        <p:txBody>
          <a:bodyPr vert="horz" wrap="square" lIns="0" tIns="255904" rIns="0" bIns="0" rtlCol="0">
            <a:spAutoFit/>
          </a:bodyPr>
          <a:lstStyle/>
          <a:p>
            <a:pPr marL="12700">
              <a:lnSpc>
                <a:spcPct val="100000"/>
              </a:lnSpc>
              <a:spcBef>
                <a:spcPts val="2014"/>
              </a:spcBef>
            </a:pPr>
            <a:r>
              <a:rPr sz="2200" b="1" spc="-5" dirty="0">
                <a:solidFill>
                  <a:srgbClr val="CC0000"/>
                </a:solidFill>
                <a:cs typeface="Times New Roman"/>
              </a:rPr>
              <a:t>Typical</a:t>
            </a:r>
            <a:r>
              <a:rPr sz="2200" b="1" spc="-15" dirty="0">
                <a:solidFill>
                  <a:srgbClr val="CC0000"/>
                </a:solidFill>
                <a:cs typeface="Times New Roman"/>
              </a:rPr>
              <a:t> </a:t>
            </a:r>
            <a:r>
              <a:rPr sz="2200" b="1" spc="-5" dirty="0">
                <a:solidFill>
                  <a:srgbClr val="CC0000"/>
                </a:solidFill>
                <a:cs typeface="Times New Roman"/>
              </a:rPr>
              <a:t>Software</a:t>
            </a:r>
            <a:r>
              <a:rPr sz="2200" b="1" spc="-10" dirty="0">
                <a:solidFill>
                  <a:srgbClr val="CC0000"/>
                </a:solidFill>
                <a:cs typeface="Times New Roman"/>
              </a:rPr>
              <a:t> </a:t>
            </a:r>
            <a:r>
              <a:rPr sz="2200" b="1" spc="-5" dirty="0">
                <a:solidFill>
                  <a:srgbClr val="CC0000"/>
                </a:solidFill>
                <a:cs typeface="Times New Roman"/>
              </a:rPr>
              <a:t>Risk</a:t>
            </a:r>
            <a:endParaRPr sz="2200" dirty="0">
              <a:cs typeface="Times New Roman"/>
            </a:endParaRPr>
          </a:p>
          <a:p>
            <a:pPr marL="12700" marR="5080">
              <a:lnSpc>
                <a:spcPct val="100000"/>
              </a:lnSpc>
              <a:spcBef>
                <a:spcPts val="1920"/>
              </a:spcBef>
              <a:tabLst>
                <a:tab pos="1155065" algn="l"/>
                <a:tab pos="2101850" algn="l"/>
                <a:tab pos="2732405" algn="l"/>
                <a:tab pos="4248785" algn="l"/>
                <a:tab pos="4840605" algn="l"/>
                <a:tab pos="5454650" algn="l"/>
                <a:tab pos="6164580" algn="l"/>
                <a:tab pos="6858000" algn="l"/>
                <a:tab pos="7982584" algn="l"/>
              </a:tabLst>
            </a:pPr>
            <a:r>
              <a:rPr lang="en-US" sz="2400" spc="-15" dirty="0">
                <a:solidFill>
                  <a:srgbClr val="653200"/>
                </a:solidFill>
                <a:latin typeface="Times New Roman"/>
                <a:cs typeface="Times New Roman"/>
              </a:rPr>
              <a:t>Ca</a:t>
            </a:r>
            <a:r>
              <a:rPr lang="en-US" sz="2400" spc="-5" dirty="0">
                <a:solidFill>
                  <a:srgbClr val="653200"/>
                </a:solidFill>
                <a:latin typeface="Times New Roman"/>
                <a:cs typeface="Times New Roman"/>
              </a:rPr>
              <a:t>p</a:t>
            </a:r>
            <a:r>
              <a:rPr lang="en-US" sz="2400" spc="-15" dirty="0">
                <a:solidFill>
                  <a:srgbClr val="653200"/>
                </a:solidFill>
                <a:latin typeface="Times New Roman"/>
                <a:cs typeface="Times New Roman"/>
              </a:rPr>
              <a:t>e</a:t>
            </a:r>
            <a:r>
              <a:rPr lang="en-US" sz="2400" spc="-5" dirty="0">
                <a:solidFill>
                  <a:srgbClr val="653200"/>
                </a:solidFill>
                <a:latin typeface="Times New Roman"/>
                <a:cs typeface="Times New Roman"/>
              </a:rPr>
              <a:t>rs</a:t>
            </a:r>
            <a:r>
              <a:rPr lang="en-US" sz="2400" dirty="0">
                <a:solidFill>
                  <a:srgbClr val="653200"/>
                </a:solidFill>
                <a:latin typeface="Times New Roman"/>
                <a:cs typeface="Times New Roman"/>
              </a:rPr>
              <a:t>	</a:t>
            </a:r>
            <a:r>
              <a:rPr lang="en-US" sz="2400" spc="-5" dirty="0">
                <a:solidFill>
                  <a:srgbClr val="653200"/>
                </a:solidFill>
                <a:latin typeface="Times New Roman"/>
                <a:cs typeface="Times New Roman"/>
              </a:rPr>
              <a:t>J</a:t>
            </a:r>
            <a:r>
              <a:rPr lang="en-US" sz="2400" spc="-15" dirty="0">
                <a:solidFill>
                  <a:srgbClr val="653200"/>
                </a:solidFill>
                <a:latin typeface="Times New Roman"/>
                <a:cs typeface="Times New Roman"/>
              </a:rPr>
              <a:t>o</a:t>
            </a:r>
            <a:r>
              <a:rPr lang="en-US" sz="2400" spc="-5" dirty="0">
                <a:solidFill>
                  <a:srgbClr val="653200"/>
                </a:solidFill>
                <a:latin typeface="Times New Roman"/>
                <a:cs typeface="Times New Roman"/>
              </a:rPr>
              <a:t>n</a:t>
            </a:r>
            <a:r>
              <a:rPr lang="en-US" sz="2400" spc="-15" dirty="0">
                <a:solidFill>
                  <a:srgbClr val="653200"/>
                </a:solidFill>
                <a:latin typeface="Times New Roman"/>
                <a:cs typeface="Times New Roman"/>
              </a:rPr>
              <a:t>e</a:t>
            </a:r>
            <a:r>
              <a:rPr lang="en-US" sz="2400" spc="-5" dirty="0">
                <a:solidFill>
                  <a:srgbClr val="653200"/>
                </a:solidFill>
                <a:latin typeface="Times New Roman"/>
                <a:cs typeface="Times New Roman"/>
              </a:rPr>
              <a:t>s</a:t>
            </a:r>
            <a:r>
              <a:rPr lang="en-US" sz="2400" dirty="0">
                <a:solidFill>
                  <a:srgbClr val="653200"/>
                </a:solidFill>
                <a:latin typeface="Times New Roman"/>
                <a:cs typeface="Times New Roman"/>
              </a:rPr>
              <a:t>	</a:t>
            </a:r>
            <a:r>
              <a:rPr lang="en-US" sz="2400" spc="-5" dirty="0">
                <a:solidFill>
                  <a:srgbClr val="653200"/>
                </a:solidFill>
                <a:latin typeface="Times New Roman"/>
                <a:cs typeface="Times New Roman"/>
              </a:rPr>
              <a:t>h</a:t>
            </a:r>
            <a:r>
              <a:rPr lang="en-US" sz="2400" spc="-15" dirty="0">
                <a:solidFill>
                  <a:srgbClr val="653200"/>
                </a:solidFill>
                <a:latin typeface="Times New Roman"/>
                <a:cs typeface="Times New Roman"/>
              </a:rPr>
              <a:t>a</a:t>
            </a:r>
            <a:r>
              <a:rPr lang="en-US" sz="2400" spc="-5" dirty="0">
                <a:solidFill>
                  <a:srgbClr val="653200"/>
                </a:solidFill>
                <a:latin typeface="Times New Roman"/>
                <a:cs typeface="Times New Roman"/>
              </a:rPr>
              <a:t>s</a:t>
            </a:r>
            <a:r>
              <a:rPr lang="en-US" sz="2400" dirty="0">
                <a:solidFill>
                  <a:srgbClr val="653200"/>
                </a:solidFill>
                <a:latin typeface="Times New Roman"/>
                <a:cs typeface="Times New Roman"/>
              </a:rPr>
              <a:t>	</a:t>
            </a:r>
            <a:r>
              <a:rPr lang="en-US" sz="2400" spc="-10" dirty="0">
                <a:solidFill>
                  <a:srgbClr val="653200"/>
                </a:solidFill>
                <a:latin typeface="Times New Roman"/>
                <a:cs typeface="Times New Roman"/>
              </a:rPr>
              <a:t>i</a:t>
            </a:r>
            <a:r>
              <a:rPr lang="en-US" sz="2400" spc="-15" dirty="0">
                <a:solidFill>
                  <a:srgbClr val="653200"/>
                </a:solidFill>
                <a:latin typeface="Times New Roman"/>
                <a:cs typeface="Times New Roman"/>
              </a:rPr>
              <a:t>de</a:t>
            </a:r>
            <a:r>
              <a:rPr lang="en-US" sz="2400" spc="-5" dirty="0">
                <a:solidFill>
                  <a:srgbClr val="653200"/>
                </a:solidFill>
                <a:latin typeface="Times New Roman"/>
                <a:cs typeface="Times New Roman"/>
              </a:rPr>
              <a:t>n</a:t>
            </a:r>
            <a:r>
              <a:rPr lang="en-US" sz="2400" dirty="0">
                <a:solidFill>
                  <a:srgbClr val="653200"/>
                </a:solidFill>
                <a:latin typeface="Times New Roman"/>
                <a:cs typeface="Times New Roman"/>
              </a:rPr>
              <a:t>ti</a:t>
            </a:r>
            <a:r>
              <a:rPr lang="en-US" sz="2400" spc="-5" dirty="0">
                <a:solidFill>
                  <a:srgbClr val="653200"/>
                </a:solidFill>
                <a:latin typeface="Times New Roman"/>
                <a:cs typeface="Times New Roman"/>
              </a:rPr>
              <a:t>f</a:t>
            </a:r>
            <a:r>
              <a:rPr lang="en-US" sz="2400" dirty="0">
                <a:solidFill>
                  <a:srgbClr val="653200"/>
                </a:solidFill>
                <a:latin typeface="Times New Roman"/>
                <a:cs typeface="Times New Roman"/>
              </a:rPr>
              <a:t>i</a:t>
            </a:r>
            <a:r>
              <a:rPr lang="en-US" sz="2400" spc="-25" dirty="0">
                <a:solidFill>
                  <a:srgbClr val="653200"/>
                </a:solidFill>
                <a:latin typeface="Times New Roman"/>
                <a:cs typeface="Times New Roman"/>
              </a:rPr>
              <a:t>e</a:t>
            </a:r>
            <a:r>
              <a:rPr lang="en-US" sz="2400" spc="-5" dirty="0">
                <a:solidFill>
                  <a:srgbClr val="653200"/>
                </a:solidFill>
                <a:latin typeface="Times New Roman"/>
                <a:cs typeface="Times New Roman"/>
              </a:rPr>
              <a:t>d</a:t>
            </a:r>
            <a:r>
              <a:rPr lang="en-US" sz="2400" dirty="0">
                <a:solidFill>
                  <a:srgbClr val="653200"/>
                </a:solidFill>
                <a:latin typeface="Times New Roman"/>
                <a:cs typeface="Times New Roman"/>
              </a:rPr>
              <a:t>	t</a:t>
            </a:r>
            <a:r>
              <a:rPr lang="en-US" sz="2400" spc="-15" dirty="0">
                <a:solidFill>
                  <a:srgbClr val="653200"/>
                </a:solidFill>
                <a:latin typeface="Times New Roman"/>
                <a:cs typeface="Times New Roman"/>
              </a:rPr>
              <a:t>h</a:t>
            </a:r>
            <a:r>
              <a:rPr lang="en-US" sz="2400" spc="-5" dirty="0">
                <a:solidFill>
                  <a:srgbClr val="653200"/>
                </a:solidFill>
                <a:latin typeface="Times New Roman"/>
                <a:cs typeface="Times New Roman"/>
              </a:rPr>
              <a:t>e</a:t>
            </a:r>
            <a:r>
              <a:rPr lang="en-US" sz="2400" dirty="0">
                <a:solidFill>
                  <a:srgbClr val="653200"/>
                </a:solidFill>
                <a:latin typeface="Times New Roman"/>
                <a:cs typeface="Times New Roman"/>
              </a:rPr>
              <a:t>	t</a:t>
            </a:r>
            <a:r>
              <a:rPr lang="en-US" sz="2400" spc="-5" dirty="0">
                <a:solidFill>
                  <a:srgbClr val="653200"/>
                </a:solidFill>
                <a:latin typeface="Times New Roman"/>
                <a:cs typeface="Times New Roman"/>
              </a:rPr>
              <a:t>op</a:t>
            </a:r>
            <a:r>
              <a:rPr lang="en-US" sz="2400" dirty="0">
                <a:solidFill>
                  <a:srgbClr val="653200"/>
                </a:solidFill>
                <a:latin typeface="Times New Roman"/>
                <a:cs typeface="Times New Roman"/>
              </a:rPr>
              <a:t>	</a:t>
            </a:r>
            <a:r>
              <a:rPr lang="en-US" sz="2400" spc="-5" dirty="0">
                <a:solidFill>
                  <a:srgbClr val="653200"/>
                </a:solidFill>
                <a:latin typeface="Times New Roman"/>
                <a:cs typeface="Times New Roman"/>
              </a:rPr>
              <a:t>f</a:t>
            </a:r>
            <a:r>
              <a:rPr lang="en-US" sz="2400" dirty="0">
                <a:solidFill>
                  <a:srgbClr val="653200"/>
                </a:solidFill>
                <a:latin typeface="Times New Roman"/>
                <a:cs typeface="Times New Roman"/>
              </a:rPr>
              <a:t>i</a:t>
            </a:r>
            <a:r>
              <a:rPr lang="en-US" sz="2400" spc="-5" dirty="0">
                <a:solidFill>
                  <a:srgbClr val="653200"/>
                </a:solidFill>
                <a:latin typeface="Times New Roman"/>
                <a:cs typeface="Times New Roman"/>
              </a:rPr>
              <a:t>ve</a:t>
            </a:r>
            <a:r>
              <a:rPr lang="en-US" sz="2400" dirty="0">
                <a:solidFill>
                  <a:srgbClr val="653200"/>
                </a:solidFill>
                <a:latin typeface="Times New Roman"/>
                <a:cs typeface="Times New Roman"/>
              </a:rPr>
              <a:t>	</a:t>
            </a:r>
            <a:r>
              <a:rPr lang="en-US" sz="2400" spc="-5" dirty="0">
                <a:solidFill>
                  <a:srgbClr val="653200"/>
                </a:solidFill>
                <a:latin typeface="Times New Roman"/>
                <a:cs typeface="Times New Roman"/>
              </a:rPr>
              <a:t>r</a:t>
            </a:r>
            <a:r>
              <a:rPr lang="en-US" sz="2400" dirty="0">
                <a:solidFill>
                  <a:srgbClr val="653200"/>
                </a:solidFill>
                <a:latin typeface="Times New Roman"/>
                <a:cs typeface="Times New Roman"/>
              </a:rPr>
              <a:t>i</a:t>
            </a:r>
            <a:r>
              <a:rPr lang="en-US" sz="2400" spc="-5" dirty="0">
                <a:solidFill>
                  <a:srgbClr val="653200"/>
                </a:solidFill>
                <a:latin typeface="Times New Roman"/>
                <a:cs typeface="Times New Roman"/>
              </a:rPr>
              <a:t>sk</a:t>
            </a:r>
            <a:r>
              <a:rPr lang="en-US" sz="2400" dirty="0">
                <a:solidFill>
                  <a:srgbClr val="653200"/>
                </a:solidFill>
                <a:latin typeface="Times New Roman"/>
                <a:cs typeface="Times New Roman"/>
              </a:rPr>
              <a:t>	</a:t>
            </a:r>
            <a:r>
              <a:rPr lang="en-US" sz="2400" spc="-5" dirty="0">
                <a:solidFill>
                  <a:srgbClr val="653200"/>
                </a:solidFill>
                <a:latin typeface="Times New Roman"/>
                <a:cs typeface="Times New Roman"/>
              </a:rPr>
              <a:t>f</a:t>
            </a:r>
            <a:r>
              <a:rPr lang="en-US" sz="2400" spc="-15" dirty="0">
                <a:solidFill>
                  <a:srgbClr val="653200"/>
                </a:solidFill>
                <a:latin typeface="Times New Roman"/>
                <a:cs typeface="Times New Roman"/>
              </a:rPr>
              <a:t>ac</a:t>
            </a:r>
            <a:r>
              <a:rPr lang="en-US" sz="2400" spc="-10" dirty="0">
                <a:solidFill>
                  <a:srgbClr val="653200"/>
                </a:solidFill>
                <a:latin typeface="Times New Roman"/>
                <a:cs typeface="Times New Roman"/>
              </a:rPr>
              <a:t>t</a:t>
            </a:r>
            <a:r>
              <a:rPr lang="en-US" sz="2400" spc="-5" dirty="0">
                <a:solidFill>
                  <a:srgbClr val="653200"/>
                </a:solidFill>
                <a:latin typeface="Times New Roman"/>
                <a:cs typeface="Times New Roman"/>
              </a:rPr>
              <a:t>ors</a:t>
            </a:r>
            <a:r>
              <a:rPr lang="en-US" sz="2400" dirty="0">
                <a:solidFill>
                  <a:srgbClr val="653200"/>
                </a:solidFill>
                <a:latin typeface="Times New Roman"/>
                <a:cs typeface="Times New Roman"/>
              </a:rPr>
              <a:t>	t</a:t>
            </a:r>
            <a:r>
              <a:rPr lang="en-US" sz="2400" spc="-5" dirty="0">
                <a:solidFill>
                  <a:srgbClr val="653200"/>
                </a:solidFill>
                <a:latin typeface="Times New Roman"/>
                <a:cs typeface="Times New Roman"/>
              </a:rPr>
              <a:t>h</a:t>
            </a:r>
            <a:r>
              <a:rPr lang="en-US" sz="2400" spc="-15" dirty="0">
                <a:solidFill>
                  <a:srgbClr val="653200"/>
                </a:solidFill>
                <a:latin typeface="Times New Roman"/>
                <a:cs typeface="Times New Roman"/>
              </a:rPr>
              <a:t>a</a:t>
            </a:r>
            <a:r>
              <a:rPr lang="en-US" sz="2400" dirty="0">
                <a:solidFill>
                  <a:srgbClr val="653200"/>
                </a:solidFill>
                <a:latin typeface="Times New Roman"/>
                <a:cs typeface="Times New Roman"/>
              </a:rPr>
              <a:t>t  </a:t>
            </a:r>
            <a:r>
              <a:rPr lang="en-US" sz="2400" spc="-5" dirty="0">
                <a:solidFill>
                  <a:srgbClr val="653200"/>
                </a:solidFill>
                <a:latin typeface="Times New Roman"/>
                <a:cs typeface="Times New Roman"/>
              </a:rPr>
              <a:t>threaten projects </a:t>
            </a:r>
            <a:r>
              <a:rPr lang="en-US" sz="2400" spc="-10" dirty="0">
                <a:solidFill>
                  <a:srgbClr val="653200"/>
                </a:solidFill>
                <a:latin typeface="Times New Roman"/>
                <a:cs typeface="Times New Roman"/>
              </a:rPr>
              <a:t>in</a:t>
            </a:r>
            <a:r>
              <a:rPr lang="en-US" sz="2400" dirty="0">
                <a:solidFill>
                  <a:srgbClr val="653200"/>
                </a:solidFill>
                <a:latin typeface="Times New Roman"/>
                <a:cs typeface="Times New Roman"/>
              </a:rPr>
              <a:t> </a:t>
            </a:r>
            <a:r>
              <a:rPr lang="en-US" sz="2400" spc="-5" dirty="0">
                <a:solidFill>
                  <a:srgbClr val="653200"/>
                </a:solidFill>
                <a:latin typeface="Times New Roman"/>
                <a:cs typeface="Times New Roman"/>
              </a:rPr>
              <a:t>different</a:t>
            </a:r>
            <a:r>
              <a:rPr lang="en-US" sz="2400" spc="-10" dirty="0">
                <a:solidFill>
                  <a:srgbClr val="653200"/>
                </a:solidFill>
                <a:latin typeface="Times New Roman"/>
                <a:cs typeface="Times New Roman"/>
              </a:rPr>
              <a:t> </a:t>
            </a:r>
            <a:r>
              <a:rPr lang="en-US" sz="2400" spc="-5" dirty="0">
                <a:solidFill>
                  <a:srgbClr val="653200"/>
                </a:solidFill>
                <a:latin typeface="Times New Roman"/>
                <a:cs typeface="Times New Roman"/>
              </a:rPr>
              <a:t>applications </a:t>
            </a:r>
          </a:p>
          <a:p>
            <a:pPr marL="12700" marR="5080">
              <a:lnSpc>
                <a:spcPct val="100000"/>
              </a:lnSpc>
              <a:spcBef>
                <a:spcPts val="1920"/>
              </a:spcBef>
              <a:tabLst>
                <a:tab pos="1155065" algn="l"/>
                <a:tab pos="2101850" algn="l"/>
                <a:tab pos="2732405" algn="l"/>
                <a:tab pos="4248785" algn="l"/>
                <a:tab pos="4840605" algn="l"/>
                <a:tab pos="5454650" algn="l"/>
                <a:tab pos="6164580" algn="l"/>
                <a:tab pos="6858000" algn="l"/>
                <a:tab pos="7982584" algn="l"/>
              </a:tabLst>
            </a:pPr>
            <a:r>
              <a:rPr lang="en-US" sz="2400" spc="-5" dirty="0">
                <a:solidFill>
                  <a:srgbClr val="653200"/>
                </a:solidFill>
                <a:latin typeface="Times New Roman"/>
                <a:cs typeface="Times New Roman"/>
              </a:rPr>
              <a:t>1. </a:t>
            </a:r>
            <a:r>
              <a:rPr sz="2200" spc="-10" dirty="0">
                <a:solidFill>
                  <a:srgbClr val="650065"/>
                </a:solidFill>
                <a:cs typeface="Times New Roman"/>
              </a:rPr>
              <a:t>Dependencies</a:t>
            </a:r>
            <a:r>
              <a:rPr sz="2200" spc="-5" dirty="0">
                <a:solidFill>
                  <a:srgbClr val="650065"/>
                </a:solidFill>
                <a:cs typeface="Times New Roman"/>
              </a:rPr>
              <a:t> on</a:t>
            </a:r>
            <a:r>
              <a:rPr sz="2200" spc="5" dirty="0">
                <a:solidFill>
                  <a:srgbClr val="650065"/>
                </a:solidFill>
                <a:cs typeface="Times New Roman"/>
              </a:rPr>
              <a:t> </a:t>
            </a:r>
            <a:r>
              <a:rPr sz="2200" spc="-5" dirty="0">
                <a:solidFill>
                  <a:srgbClr val="650065"/>
                </a:solidFill>
                <a:cs typeface="Times New Roman"/>
              </a:rPr>
              <a:t>outside</a:t>
            </a:r>
            <a:r>
              <a:rPr sz="2200" spc="-10" dirty="0">
                <a:solidFill>
                  <a:srgbClr val="650065"/>
                </a:solidFill>
                <a:cs typeface="Times New Roman"/>
              </a:rPr>
              <a:t> agencies</a:t>
            </a:r>
            <a:r>
              <a:rPr sz="2200" dirty="0">
                <a:solidFill>
                  <a:srgbClr val="650065"/>
                </a:solidFill>
                <a:cs typeface="Times New Roman"/>
              </a:rPr>
              <a:t> </a:t>
            </a:r>
            <a:r>
              <a:rPr sz="2200" spc="-5" dirty="0">
                <a:solidFill>
                  <a:srgbClr val="650065"/>
                </a:solidFill>
                <a:cs typeface="Times New Roman"/>
              </a:rPr>
              <a:t>or</a:t>
            </a:r>
            <a:r>
              <a:rPr sz="2200" spc="5" dirty="0">
                <a:solidFill>
                  <a:srgbClr val="650065"/>
                </a:solidFill>
                <a:cs typeface="Times New Roman"/>
              </a:rPr>
              <a:t> </a:t>
            </a:r>
            <a:r>
              <a:rPr sz="2200" spc="-5" dirty="0">
                <a:solidFill>
                  <a:srgbClr val="650065"/>
                </a:solidFill>
                <a:cs typeface="Times New Roman"/>
              </a:rPr>
              <a:t>factors.</a:t>
            </a:r>
            <a:endParaRPr sz="2200" dirty="0">
              <a:cs typeface="Times New Roman"/>
            </a:endParaRPr>
          </a:p>
          <a:p>
            <a:pPr marL="1447800" lvl="1" indent="-521334">
              <a:lnSpc>
                <a:spcPct val="100000"/>
              </a:lnSpc>
              <a:spcBef>
                <a:spcPts val="2039"/>
              </a:spcBef>
              <a:buChar char="•"/>
              <a:tabLst>
                <a:tab pos="1447800" algn="l"/>
                <a:tab pos="1448435" algn="l"/>
              </a:tabLst>
            </a:pPr>
            <a:r>
              <a:rPr sz="2200" spc="-5" dirty="0">
                <a:solidFill>
                  <a:srgbClr val="0000CC"/>
                </a:solidFill>
                <a:cs typeface="Times New Roman"/>
              </a:rPr>
              <a:t>Availability of</a:t>
            </a:r>
            <a:r>
              <a:rPr sz="2200" dirty="0">
                <a:solidFill>
                  <a:srgbClr val="0000CC"/>
                </a:solidFill>
                <a:cs typeface="Times New Roman"/>
              </a:rPr>
              <a:t> </a:t>
            </a:r>
            <a:r>
              <a:rPr sz="2200" spc="-5" dirty="0">
                <a:solidFill>
                  <a:srgbClr val="0000CC"/>
                </a:solidFill>
                <a:cs typeface="Times New Roman"/>
              </a:rPr>
              <a:t>trained,</a:t>
            </a:r>
            <a:r>
              <a:rPr sz="2200" spc="-15" dirty="0">
                <a:solidFill>
                  <a:srgbClr val="0000CC"/>
                </a:solidFill>
                <a:cs typeface="Times New Roman"/>
              </a:rPr>
              <a:t> </a:t>
            </a:r>
            <a:r>
              <a:rPr sz="2200" spc="-10" dirty="0">
                <a:solidFill>
                  <a:srgbClr val="0000CC"/>
                </a:solidFill>
                <a:cs typeface="Times New Roman"/>
              </a:rPr>
              <a:t>experienced</a:t>
            </a:r>
            <a:r>
              <a:rPr sz="2200" dirty="0">
                <a:solidFill>
                  <a:srgbClr val="0000CC"/>
                </a:solidFill>
                <a:cs typeface="Times New Roman"/>
              </a:rPr>
              <a:t> </a:t>
            </a:r>
            <a:r>
              <a:rPr sz="2200" spc="-5" dirty="0">
                <a:solidFill>
                  <a:srgbClr val="0000CC"/>
                </a:solidFill>
                <a:cs typeface="Times New Roman"/>
              </a:rPr>
              <a:t>persons</a:t>
            </a:r>
            <a:endParaRPr sz="2200" dirty="0">
              <a:cs typeface="Times New Roman"/>
            </a:endParaRPr>
          </a:p>
          <a:p>
            <a:pPr marL="1447800" lvl="1" indent="-521334">
              <a:lnSpc>
                <a:spcPct val="100000"/>
              </a:lnSpc>
              <a:spcBef>
                <a:spcPts val="1730"/>
              </a:spcBef>
              <a:buChar char="•"/>
              <a:tabLst>
                <a:tab pos="1447800" algn="l"/>
                <a:tab pos="1448435" algn="l"/>
              </a:tabLst>
            </a:pPr>
            <a:r>
              <a:rPr sz="2200" spc="-5" dirty="0">
                <a:cs typeface="Times New Roman"/>
              </a:rPr>
              <a:t>Inter</a:t>
            </a:r>
            <a:r>
              <a:rPr sz="2200" spc="-10" dirty="0">
                <a:cs typeface="Times New Roman"/>
              </a:rPr>
              <a:t> </a:t>
            </a:r>
            <a:r>
              <a:rPr sz="2200" spc="-5" dirty="0">
                <a:cs typeface="Times New Roman"/>
              </a:rPr>
              <a:t>group </a:t>
            </a:r>
            <a:r>
              <a:rPr sz="2200" spc="-10" dirty="0">
                <a:cs typeface="Times New Roman"/>
              </a:rPr>
              <a:t>dependencies</a:t>
            </a:r>
            <a:endParaRPr sz="2200" dirty="0">
              <a:cs typeface="Times New Roman"/>
            </a:endParaRPr>
          </a:p>
          <a:p>
            <a:pPr marL="1447800" lvl="1" indent="-521334">
              <a:lnSpc>
                <a:spcPct val="100000"/>
              </a:lnSpc>
              <a:spcBef>
                <a:spcPts val="1930"/>
              </a:spcBef>
              <a:buChar char="•"/>
              <a:tabLst>
                <a:tab pos="1447800" algn="l"/>
                <a:tab pos="1448435" algn="l"/>
              </a:tabLst>
            </a:pPr>
            <a:r>
              <a:rPr sz="2200" spc="-5" dirty="0">
                <a:solidFill>
                  <a:srgbClr val="650065"/>
                </a:solidFill>
                <a:cs typeface="Times New Roman"/>
              </a:rPr>
              <a:t>Customer-Furnished</a:t>
            </a:r>
            <a:r>
              <a:rPr sz="2200" spc="-10" dirty="0">
                <a:solidFill>
                  <a:srgbClr val="650065"/>
                </a:solidFill>
                <a:cs typeface="Times New Roman"/>
              </a:rPr>
              <a:t> items</a:t>
            </a:r>
            <a:r>
              <a:rPr sz="2200" spc="-15" dirty="0">
                <a:solidFill>
                  <a:srgbClr val="650065"/>
                </a:solidFill>
                <a:cs typeface="Times New Roman"/>
              </a:rPr>
              <a:t> </a:t>
            </a:r>
            <a:r>
              <a:rPr sz="2200" spc="-5" dirty="0">
                <a:solidFill>
                  <a:srgbClr val="650065"/>
                </a:solidFill>
                <a:cs typeface="Times New Roman"/>
              </a:rPr>
              <a:t>or</a:t>
            </a:r>
            <a:r>
              <a:rPr sz="2200" spc="-10" dirty="0">
                <a:solidFill>
                  <a:srgbClr val="650065"/>
                </a:solidFill>
                <a:cs typeface="Times New Roman"/>
              </a:rPr>
              <a:t> </a:t>
            </a:r>
            <a:r>
              <a:rPr sz="2200" spc="-5" dirty="0">
                <a:solidFill>
                  <a:srgbClr val="650065"/>
                </a:solidFill>
                <a:cs typeface="Times New Roman"/>
              </a:rPr>
              <a:t>information</a:t>
            </a:r>
            <a:endParaRPr sz="2200" dirty="0">
              <a:cs typeface="Times New Roman"/>
            </a:endParaRPr>
          </a:p>
          <a:p>
            <a:pPr marL="1447800" lvl="1" indent="-521334">
              <a:lnSpc>
                <a:spcPct val="100000"/>
              </a:lnSpc>
              <a:spcBef>
                <a:spcPts val="1550"/>
              </a:spcBef>
              <a:buChar char="•"/>
              <a:tabLst>
                <a:tab pos="1447800" algn="l"/>
                <a:tab pos="1448435" algn="l"/>
              </a:tabLst>
            </a:pPr>
            <a:r>
              <a:rPr sz="2200" spc="-5" dirty="0">
                <a:solidFill>
                  <a:srgbClr val="653200"/>
                </a:solidFill>
                <a:cs typeface="Times New Roman"/>
              </a:rPr>
              <a:t>Internal &amp; external </a:t>
            </a:r>
            <a:r>
              <a:rPr sz="2200" spc="-10" dirty="0">
                <a:solidFill>
                  <a:srgbClr val="653200"/>
                </a:solidFill>
                <a:cs typeface="Times New Roman"/>
              </a:rPr>
              <a:t>subcontractor</a:t>
            </a:r>
            <a:r>
              <a:rPr sz="2200" spc="5" dirty="0">
                <a:solidFill>
                  <a:srgbClr val="653200"/>
                </a:solidFill>
                <a:cs typeface="Times New Roman"/>
              </a:rPr>
              <a:t> </a:t>
            </a:r>
            <a:r>
              <a:rPr sz="2200" spc="-5" dirty="0">
                <a:solidFill>
                  <a:srgbClr val="653200"/>
                </a:solidFill>
                <a:cs typeface="Times New Roman"/>
              </a:rPr>
              <a:t>relationships</a:t>
            </a:r>
            <a:endParaRPr sz="2200" dirty="0">
              <a:cs typeface="Times New Roman"/>
            </a:endParaRPr>
          </a:p>
        </p:txBody>
      </p:sp>
    </p:spTree>
    <p:extLst>
      <p:ext uri="{BB962C8B-B14F-4D97-AF65-F5344CB8AC3E}">
        <p14:creationId xmlns:p14="http://schemas.microsoft.com/office/powerpoint/2010/main" val="33783726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7800" y="65681"/>
            <a:ext cx="7543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Risk analysis </a:t>
            </a:r>
            <a:r>
              <a:rPr lang="en-US"/>
              <a:t>and </a:t>
            </a:r>
            <a:r>
              <a:rPr lang="en-IN" dirty="0"/>
              <a:t>management</a:t>
            </a:r>
            <a:endParaRPr lang="en-US" dirty="0"/>
          </a:p>
        </p:txBody>
      </p:sp>
      <p:sp>
        <p:nvSpPr>
          <p:cNvPr id="7" name="Date Placeholder 6"/>
          <p:cNvSpPr>
            <a:spLocks noGrp="1"/>
          </p:cNvSpPr>
          <p:nvPr>
            <p:ph type="dt" sz="half" idx="10"/>
          </p:nvPr>
        </p:nvSpPr>
        <p:spPr>
          <a:xfrm>
            <a:off x="114300" y="6386024"/>
            <a:ext cx="2133600" cy="365125"/>
          </a:xfrm>
        </p:spPr>
        <p:txBody>
          <a:bodyPr/>
          <a:lstStyle/>
          <a:p>
            <a:fld id="{9E2E6F1E-0515-44A3-9625-90C472E8B282}" type="datetime1">
              <a:rPr lang="en-IN" smtClean="0"/>
              <a:t>07-04-2025</a:t>
            </a:fld>
            <a:endParaRPr lang="en-US" dirty="0"/>
          </a:p>
        </p:txBody>
      </p:sp>
      <p:sp>
        <p:nvSpPr>
          <p:cNvPr id="8" name="Footer Placeholder 7"/>
          <p:cNvSpPr>
            <a:spLocks noGrp="1"/>
          </p:cNvSpPr>
          <p:nvPr>
            <p:ph type="ftr" sz="quarter" idx="11"/>
          </p:nvPr>
        </p:nvSpPr>
        <p:spPr>
          <a:xfrm>
            <a:off x="2409517" y="6350263"/>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9" name="Slide Number Placeholder 8"/>
          <p:cNvSpPr>
            <a:spLocks noGrp="1"/>
          </p:cNvSpPr>
          <p:nvPr>
            <p:ph type="sldNum" sz="quarter" idx="12"/>
          </p:nvPr>
        </p:nvSpPr>
        <p:spPr>
          <a:xfrm>
            <a:off x="6609407" y="6386024"/>
            <a:ext cx="2133600" cy="365125"/>
          </a:xfrm>
        </p:spPr>
        <p:txBody>
          <a:bodyPr/>
          <a:lstStyle/>
          <a:p>
            <a:fld id="{BC80F912-1B13-4FF7-8F59-41A438E92ACD}" type="slidenum">
              <a:rPr lang="en-US" smtClean="0"/>
              <a:pPr/>
              <a:t>97</a:t>
            </a:fld>
            <a:endParaRPr lang="en-US" dirty="0"/>
          </a:p>
        </p:txBody>
      </p:sp>
      <p:sp>
        <p:nvSpPr>
          <p:cNvPr id="10" name="object 2"/>
          <p:cNvSpPr txBox="1"/>
          <p:nvPr/>
        </p:nvSpPr>
        <p:spPr>
          <a:xfrm>
            <a:off x="694365" y="1357048"/>
            <a:ext cx="292735" cy="350737"/>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650065"/>
                </a:solidFill>
                <a:cs typeface="Times New Roman"/>
              </a:rPr>
              <a:t>2.</a:t>
            </a:r>
            <a:endParaRPr sz="2200" dirty="0">
              <a:cs typeface="Times New Roman"/>
            </a:endParaRPr>
          </a:p>
        </p:txBody>
      </p:sp>
      <p:sp>
        <p:nvSpPr>
          <p:cNvPr id="11" name="object 3"/>
          <p:cNvSpPr txBox="1"/>
          <p:nvPr/>
        </p:nvSpPr>
        <p:spPr>
          <a:xfrm>
            <a:off x="1676400" y="1357048"/>
            <a:ext cx="2797175" cy="350737"/>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650065"/>
                </a:solidFill>
                <a:cs typeface="Times New Roman"/>
              </a:rPr>
              <a:t>Requirement</a:t>
            </a:r>
            <a:r>
              <a:rPr sz="2200" spc="-80" dirty="0">
                <a:solidFill>
                  <a:srgbClr val="650065"/>
                </a:solidFill>
                <a:cs typeface="Times New Roman"/>
              </a:rPr>
              <a:t> </a:t>
            </a:r>
            <a:r>
              <a:rPr sz="2200" spc="-5" dirty="0">
                <a:solidFill>
                  <a:srgbClr val="650065"/>
                </a:solidFill>
                <a:cs typeface="Times New Roman"/>
              </a:rPr>
              <a:t>issues</a:t>
            </a:r>
            <a:endParaRPr sz="2200" dirty="0">
              <a:cs typeface="Times New Roman"/>
            </a:endParaRPr>
          </a:p>
        </p:txBody>
      </p:sp>
      <p:sp>
        <p:nvSpPr>
          <p:cNvPr id="12" name="object 4"/>
          <p:cNvSpPr/>
          <p:nvPr/>
        </p:nvSpPr>
        <p:spPr>
          <a:xfrm>
            <a:off x="3791711" y="2324146"/>
            <a:ext cx="347980" cy="844550"/>
          </a:xfrm>
          <a:custGeom>
            <a:avLst/>
            <a:gdLst/>
            <a:ahLst/>
            <a:cxnLst/>
            <a:rect l="l" t="t" r="r" b="b"/>
            <a:pathLst>
              <a:path w="347979" h="844550">
                <a:moveTo>
                  <a:pt x="296373" y="715190"/>
                </a:moveTo>
                <a:lnTo>
                  <a:pt x="36576" y="0"/>
                </a:lnTo>
                <a:lnTo>
                  <a:pt x="0" y="12192"/>
                </a:lnTo>
                <a:lnTo>
                  <a:pt x="261218" y="728676"/>
                </a:lnTo>
                <a:lnTo>
                  <a:pt x="283464" y="736092"/>
                </a:lnTo>
                <a:lnTo>
                  <a:pt x="296373" y="715190"/>
                </a:lnTo>
                <a:close/>
              </a:path>
              <a:path w="347979" h="844550">
                <a:moveTo>
                  <a:pt x="301752" y="824016"/>
                </a:moveTo>
                <a:lnTo>
                  <a:pt x="301752" y="729996"/>
                </a:lnTo>
                <a:lnTo>
                  <a:pt x="266700" y="743712"/>
                </a:lnTo>
                <a:lnTo>
                  <a:pt x="261218" y="728676"/>
                </a:lnTo>
                <a:lnTo>
                  <a:pt x="169164" y="697992"/>
                </a:lnTo>
                <a:lnTo>
                  <a:pt x="301752" y="824016"/>
                </a:lnTo>
                <a:close/>
              </a:path>
              <a:path w="347979" h="844550">
                <a:moveTo>
                  <a:pt x="301752" y="729996"/>
                </a:moveTo>
                <a:lnTo>
                  <a:pt x="296373" y="715190"/>
                </a:lnTo>
                <a:lnTo>
                  <a:pt x="283464" y="736092"/>
                </a:lnTo>
                <a:lnTo>
                  <a:pt x="261218" y="728676"/>
                </a:lnTo>
                <a:lnTo>
                  <a:pt x="266700" y="743712"/>
                </a:lnTo>
                <a:lnTo>
                  <a:pt x="301752" y="729996"/>
                </a:lnTo>
                <a:close/>
              </a:path>
              <a:path w="347979" h="844550">
                <a:moveTo>
                  <a:pt x="347472" y="632460"/>
                </a:moveTo>
                <a:lnTo>
                  <a:pt x="296373" y="715190"/>
                </a:lnTo>
                <a:lnTo>
                  <a:pt x="301752" y="729996"/>
                </a:lnTo>
                <a:lnTo>
                  <a:pt x="301752" y="824016"/>
                </a:lnTo>
                <a:lnTo>
                  <a:pt x="323088" y="844296"/>
                </a:lnTo>
                <a:lnTo>
                  <a:pt x="347472" y="632460"/>
                </a:lnTo>
                <a:close/>
              </a:path>
            </a:pathLst>
          </a:custGeom>
          <a:solidFill>
            <a:srgbClr val="FF00FF"/>
          </a:solidFill>
        </p:spPr>
        <p:txBody>
          <a:bodyPr wrap="square" lIns="0" tIns="0" rIns="0" bIns="0" rtlCol="0"/>
          <a:lstStyle/>
          <a:p>
            <a:endParaRPr sz="2200"/>
          </a:p>
        </p:txBody>
      </p:sp>
      <p:sp>
        <p:nvSpPr>
          <p:cNvPr id="13" name="object 5"/>
          <p:cNvSpPr txBox="1"/>
          <p:nvPr/>
        </p:nvSpPr>
        <p:spPr>
          <a:xfrm>
            <a:off x="2409517" y="1937648"/>
            <a:ext cx="3370579" cy="350737"/>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0000CC"/>
                </a:solidFill>
                <a:cs typeface="Times New Roman"/>
              </a:rPr>
              <a:t>Uncertain</a:t>
            </a:r>
            <a:r>
              <a:rPr sz="2200" spc="-65" dirty="0">
                <a:solidFill>
                  <a:srgbClr val="0000CC"/>
                </a:solidFill>
                <a:cs typeface="Times New Roman"/>
              </a:rPr>
              <a:t> </a:t>
            </a:r>
            <a:r>
              <a:rPr sz="2200" spc="-5" dirty="0">
                <a:solidFill>
                  <a:srgbClr val="0000CC"/>
                </a:solidFill>
                <a:cs typeface="Times New Roman"/>
              </a:rPr>
              <a:t>requirements</a:t>
            </a:r>
            <a:endParaRPr sz="2200" dirty="0">
              <a:cs typeface="Times New Roman"/>
            </a:endParaRPr>
          </a:p>
        </p:txBody>
      </p:sp>
      <p:sp>
        <p:nvSpPr>
          <p:cNvPr id="15" name="object 6"/>
          <p:cNvSpPr txBox="1"/>
          <p:nvPr/>
        </p:nvSpPr>
        <p:spPr>
          <a:xfrm>
            <a:off x="840733" y="2961640"/>
            <a:ext cx="6064885" cy="2451953"/>
          </a:xfrm>
          <a:prstGeom prst="rect">
            <a:avLst/>
          </a:prstGeom>
        </p:spPr>
        <p:txBody>
          <a:bodyPr vert="horz" wrap="square" lIns="0" tIns="180340" rIns="0" bIns="0" rtlCol="0">
            <a:spAutoFit/>
          </a:bodyPr>
          <a:lstStyle/>
          <a:p>
            <a:pPr marL="1000760" algn="ctr">
              <a:lnSpc>
                <a:spcPct val="100000"/>
              </a:lnSpc>
              <a:spcBef>
                <a:spcPts val="1420"/>
              </a:spcBef>
            </a:pPr>
            <a:r>
              <a:rPr sz="2200" spc="-5" dirty="0">
                <a:solidFill>
                  <a:srgbClr val="650065"/>
                </a:solidFill>
                <a:cs typeface="Times New Roman"/>
              </a:rPr>
              <a:t>Wrong</a:t>
            </a:r>
            <a:r>
              <a:rPr sz="2200" spc="-35" dirty="0">
                <a:solidFill>
                  <a:srgbClr val="650065"/>
                </a:solidFill>
                <a:cs typeface="Times New Roman"/>
              </a:rPr>
              <a:t> </a:t>
            </a:r>
            <a:r>
              <a:rPr sz="2200" spc="-5" dirty="0">
                <a:solidFill>
                  <a:srgbClr val="650065"/>
                </a:solidFill>
                <a:cs typeface="Times New Roman"/>
              </a:rPr>
              <a:t>product</a:t>
            </a:r>
            <a:endParaRPr sz="2200" dirty="0">
              <a:cs typeface="Times New Roman"/>
            </a:endParaRPr>
          </a:p>
          <a:p>
            <a:pPr marL="810260" algn="ctr">
              <a:lnSpc>
                <a:spcPct val="100000"/>
              </a:lnSpc>
              <a:spcBef>
                <a:spcPts val="1320"/>
              </a:spcBef>
            </a:pPr>
            <a:r>
              <a:rPr sz="2200" spc="-5" dirty="0">
                <a:cs typeface="Times New Roman"/>
              </a:rPr>
              <a:t>or</a:t>
            </a:r>
            <a:endParaRPr sz="2200" dirty="0">
              <a:cs typeface="Times New Roman"/>
            </a:endParaRPr>
          </a:p>
          <a:p>
            <a:pPr marL="916940" algn="ctr">
              <a:lnSpc>
                <a:spcPct val="100000"/>
              </a:lnSpc>
              <a:spcBef>
                <a:spcPts val="840"/>
              </a:spcBef>
            </a:pPr>
            <a:r>
              <a:rPr sz="2200" spc="-5" dirty="0">
                <a:solidFill>
                  <a:srgbClr val="FF3200"/>
                </a:solidFill>
                <a:cs typeface="Times New Roman"/>
              </a:rPr>
              <a:t>Right</a:t>
            </a:r>
            <a:r>
              <a:rPr sz="2200" spc="-35" dirty="0">
                <a:solidFill>
                  <a:srgbClr val="FF3200"/>
                </a:solidFill>
                <a:cs typeface="Times New Roman"/>
              </a:rPr>
              <a:t> </a:t>
            </a:r>
            <a:r>
              <a:rPr sz="2200" spc="-5" dirty="0">
                <a:solidFill>
                  <a:srgbClr val="FF3200"/>
                </a:solidFill>
                <a:cs typeface="Times New Roman"/>
              </a:rPr>
              <a:t>product</a:t>
            </a:r>
            <a:r>
              <a:rPr sz="2200" spc="-30" dirty="0">
                <a:solidFill>
                  <a:srgbClr val="FF3200"/>
                </a:solidFill>
                <a:cs typeface="Times New Roman"/>
              </a:rPr>
              <a:t> </a:t>
            </a:r>
            <a:r>
              <a:rPr sz="2200" spc="-5" dirty="0">
                <a:solidFill>
                  <a:srgbClr val="FF3200"/>
                </a:solidFill>
                <a:cs typeface="Times New Roman"/>
              </a:rPr>
              <a:t>badly</a:t>
            </a:r>
            <a:endParaRPr sz="2200" dirty="0">
              <a:cs typeface="Times New Roman"/>
            </a:endParaRPr>
          </a:p>
          <a:p>
            <a:pPr marL="12700" marR="5080">
              <a:lnSpc>
                <a:spcPct val="100000"/>
              </a:lnSpc>
              <a:spcBef>
                <a:spcPts val="2400"/>
              </a:spcBef>
              <a:tabLst>
                <a:tab pos="1187450" algn="l"/>
                <a:tab pos="2717165" algn="l"/>
                <a:tab pos="3951604" algn="l"/>
                <a:tab pos="4532630" algn="l"/>
              </a:tabLst>
            </a:pPr>
            <a:r>
              <a:rPr sz="2200" spc="-15" dirty="0">
                <a:solidFill>
                  <a:srgbClr val="653200"/>
                </a:solidFill>
                <a:cs typeface="Times New Roman"/>
              </a:rPr>
              <a:t>E</a:t>
            </a:r>
            <a:r>
              <a:rPr sz="2200" dirty="0">
                <a:solidFill>
                  <a:srgbClr val="653200"/>
                </a:solidFill>
                <a:cs typeface="Times New Roman"/>
              </a:rPr>
              <a:t>it</a:t>
            </a:r>
            <a:r>
              <a:rPr sz="2200" spc="-5" dirty="0">
                <a:solidFill>
                  <a:srgbClr val="653200"/>
                </a:solidFill>
                <a:cs typeface="Times New Roman"/>
              </a:rPr>
              <a:t>h</a:t>
            </a:r>
            <a:r>
              <a:rPr sz="2200" spc="-15" dirty="0">
                <a:solidFill>
                  <a:srgbClr val="653200"/>
                </a:solidFill>
                <a:cs typeface="Times New Roman"/>
              </a:rPr>
              <a:t>e</a:t>
            </a:r>
            <a:r>
              <a:rPr sz="2200" spc="-5" dirty="0">
                <a:solidFill>
                  <a:srgbClr val="653200"/>
                </a:solidFill>
                <a:cs typeface="Times New Roman"/>
              </a:rPr>
              <a:t>r</a:t>
            </a:r>
            <a:r>
              <a:rPr sz="2200" dirty="0">
                <a:solidFill>
                  <a:srgbClr val="653200"/>
                </a:solidFill>
                <a:cs typeface="Times New Roman"/>
              </a:rPr>
              <a:t>	</a:t>
            </a:r>
            <a:r>
              <a:rPr sz="2200" spc="-5" dirty="0">
                <a:solidFill>
                  <a:srgbClr val="653200"/>
                </a:solidFill>
                <a:cs typeface="Times New Roman"/>
              </a:rPr>
              <a:t>s</a:t>
            </a:r>
            <a:r>
              <a:rPr sz="2200" dirty="0">
                <a:solidFill>
                  <a:srgbClr val="653200"/>
                </a:solidFill>
                <a:cs typeface="Times New Roman"/>
              </a:rPr>
              <a:t>i</a:t>
            </a:r>
            <a:r>
              <a:rPr sz="2200" spc="-10" dirty="0">
                <a:solidFill>
                  <a:srgbClr val="653200"/>
                </a:solidFill>
                <a:cs typeface="Times New Roman"/>
              </a:rPr>
              <a:t>t</a:t>
            </a:r>
            <a:r>
              <a:rPr sz="2200" spc="-5" dirty="0">
                <a:solidFill>
                  <a:srgbClr val="653200"/>
                </a:solidFill>
                <a:cs typeface="Times New Roman"/>
              </a:rPr>
              <a:t>u</a:t>
            </a:r>
            <a:r>
              <a:rPr sz="2200" spc="-15" dirty="0">
                <a:solidFill>
                  <a:srgbClr val="653200"/>
                </a:solidFill>
                <a:cs typeface="Times New Roman"/>
              </a:rPr>
              <a:t>a</a:t>
            </a:r>
            <a:r>
              <a:rPr sz="2200" dirty="0">
                <a:solidFill>
                  <a:srgbClr val="653200"/>
                </a:solidFill>
                <a:cs typeface="Times New Roman"/>
              </a:rPr>
              <a:t>ti</a:t>
            </a:r>
            <a:r>
              <a:rPr sz="2200" spc="-15" dirty="0">
                <a:solidFill>
                  <a:srgbClr val="653200"/>
                </a:solidFill>
                <a:cs typeface="Times New Roman"/>
              </a:rPr>
              <a:t>o</a:t>
            </a:r>
            <a:r>
              <a:rPr sz="2200" spc="-5" dirty="0">
                <a:solidFill>
                  <a:srgbClr val="653200"/>
                </a:solidFill>
                <a:cs typeface="Times New Roman"/>
              </a:rPr>
              <a:t>n</a:t>
            </a:r>
            <a:r>
              <a:rPr sz="2200" dirty="0">
                <a:solidFill>
                  <a:srgbClr val="653200"/>
                </a:solidFill>
                <a:cs typeface="Times New Roman"/>
              </a:rPr>
              <a:t>	</a:t>
            </a:r>
            <a:r>
              <a:rPr sz="2200" spc="-5" dirty="0">
                <a:solidFill>
                  <a:srgbClr val="653200"/>
                </a:solidFill>
                <a:cs typeface="Times New Roman"/>
              </a:rPr>
              <a:t>r</a:t>
            </a:r>
            <a:r>
              <a:rPr sz="2200" spc="-15" dirty="0">
                <a:solidFill>
                  <a:srgbClr val="653200"/>
                </a:solidFill>
                <a:cs typeface="Times New Roman"/>
              </a:rPr>
              <a:t>e</a:t>
            </a:r>
            <a:r>
              <a:rPr sz="2200" spc="-5" dirty="0">
                <a:solidFill>
                  <a:srgbClr val="653200"/>
                </a:solidFill>
                <a:cs typeface="Times New Roman"/>
              </a:rPr>
              <a:t>su</a:t>
            </a:r>
            <a:r>
              <a:rPr sz="2200" spc="-10" dirty="0">
                <a:solidFill>
                  <a:srgbClr val="653200"/>
                </a:solidFill>
                <a:cs typeface="Times New Roman"/>
              </a:rPr>
              <a:t>l</a:t>
            </a:r>
            <a:r>
              <a:rPr sz="2200" dirty="0">
                <a:solidFill>
                  <a:srgbClr val="653200"/>
                </a:solidFill>
                <a:cs typeface="Times New Roman"/>
              </a:rPr>
              <a:t>t</a:t>
            </a:r>
            <a:r>
              <a:rPr sz="2200" spc="-5" dirty="0">
                <a:solidFill>
                  <a:srgbClr val="653200"/>
                </a:solidFill>
                <a:cs typeface="Times New Roman"/>
              </a:rPr>
              <a:t>s</a:t>
            </a:r>
            <a:r>
              <a:rPr sz="2200" dirty="0">
                <a:solidFill>
                  <a:srgbClr val="653200"/>
                </a:solidFill>
                <a:cs typeface="Times New Roman"/>
              </a:rPr>
              <a:t>	</a:t>
            </a:r>
            <a:r>
              <a:rPr sz="2200" spc="-10" dirty="0">
                <a:solidFill>
                  <a:srgbClr val="653200"/>
                </a:solidFill>
                <a:cs typeface="Times New Roman"/>
              </a:rPr>
              <a:t>i</a:t>
            </a:r>
            <a:r>
              <a:rPr sz="2200" spc="-5" dirty="0">
                <a:solidFill>
                  <a:srgbClr val="653200"/>
                </a:solidFill>
                <a:cs typeface="Times New Roman"/>
              </a:rPr>
              <a:t>n</a:t>
            </a:r>
            <a:r>
              <a:rPr sz="2200" dirty="0">
                <a:solidFill>
                  <a:srgbClr val="653200"/>
                </a:solidFill>
                <a:cs typeface="Times New Roman"/>
              </a:rPr>
              <a:t>	</a:t>
            </a:r>
            <a:r>
              <a:rPr sz="2200" spc="-5" dirty="0">
                <a:solidFill>
                  <a:srgbClr val="653200"/>
                </a:solidFill>
                <a:cs typeface="Times New Roman"/>
              </a:rPr>
              <a:t>unp</a:t>
            </a:r>
            <a:r>
              <a:rPr sz="2200" dirty="0">
                <a:solidFill>
                  <a:srgbClr val="653200"/>
                </a:solidFill>
                <a:cs typeface="Times New Roman"/>
              </a:rPr>
              <a:t>l</a:t>
            </a:r>
            <a:r>
              <a:rPr sz="2200" spc="-15" dirty="0">
                <a:solidFill>
                  <a:srgbClr val="653200"/>
                </a:solidFill>
                <a:cs typeface="Times New Roman"/>
              </a:rPr>
              <a:t>e</a:t>
            </a:r>
            <a:r>
              <a:rPr sz="2200" spc="-25" dirty="0">
                <a:solidFill>
                  <a:srgbClr val="653200"/>
                </a:solidFill>
                <a:cs typeface="Times New Roman"/>
              </a:rPr>
              <a:t>a</a:t>
            </a:r>
            <a:r>
              <a:rPr sz="2200" spc="-5" dirty="0">
                <a:solidFill>
                  <a:srgbClr val="653200"/>
                </a:solidFill>
                <a:cs typeface="Times New Roman"/>
              </a:rPr>
              <a:t>s</a:t>
            </a:r>
            <a:r>
              <a:rPr sz="2200" spc="-15" dirty="0">
                <a:solidFill>
                  <a:srgbClr val="653200"/>
                </a:solidFill>
                <a:cs typeface="Times New Roman"/>
              </a:rPr>
              <a:t>a</a:t>
            </a:r>
            <a:r>
              <a:rPr sz="2200" spc="-5" dirty="0">
                <a:solidFill>
                  <a:srgbClr val="653200"/>
                </a:solidFill>
                <a:cs typeface="Times New Roman"/>
              </a:rPr>
              <a:t>n</a:t>
            </a:r>
            <a:r>
              <a:rPr sz="2200" dirty="0">
                <a:solidFill>
                  <a:srgbClr val="653200"/>
                </a:solidFill>
                <a:cs typeface="Times New Roman"/>
              </a:rPr>
              <a:t>t </a:t>
            </a:r>
            <a:r>
              <a:rPr lang="en-IN" sz="2200" spc="-5" dirty="0">
                <a:solidFill>
                  <a:srgbClr val="653200"/>
                </a:solidFill>
                <a:cs typeface="Times New Roman"/>
              </a:rPr>
              <a:t>surpr</a:t>
            </a:r>
            <a:r>
              <a:rPr lang="en-IN" sz="2200" spc="-10" dirty="0">
                <a:solidFill>
                  <a:srgbClr val="653200"/>
                </a:solidFill>
                <a:cs typeface="Times New Roman"/>
              </a:rPr>
              <a:t>i</a:t>
            </a:r>
            <a:r>
              <a:rPr lang="en-IN" sz="2200" spc="-5" dirty="0">
                <a:solidFill>
                  <a:srgbClr val="653200"/>
                </a:solidFill>
                <a:cs typeface="Times New Roman"/>
              </a:rPr>
              <a:t>s</a:t>
            </a:r>
            <a:r>
              <a:rPr lang="en-IN" sz="2200" spc="-15" dirty="0">
                <a:solidFill>
                  <a:srgbClr val="653200"/>
                </a:solidFill>
                <a:cs typeface="Times New Roman"/>
              </a:rPr>
              <a:t>e</a:t>
            </a:r>
            <a:r>
              <a:rPr lang="en-IN" sz="2200" spc="-5" dirty="0">
                <a:solidFill>
                  <a:srgbClr val="653200"/>
                </a:solidFill>
                <a:cs typeface="Times New Roman"/>
              </a:rPr>
              <a:t>s and </a:t>
            </a:r>
            <a:r>
              <a:rPr sz="2200" spc="-5" dirty="0">
                <a:solidFill>
                  <a:srgbClr val="653200"/>
                </a:solidFill>
                <a:cs typeface="Times New Roman"/>
              </a:rPr>
              <a:t>unhappy customers.</a:t>
            </a:r>
            <a:endParaRPr sz="2200" dirty="0">
              <a:cs typeface="Times New Roman"/>
            </a:endParaRPr>
          </a:p>
        </p:txBody>
      </p:sp>
    </p:spTree>
    <p:extLst>
      <p:ext uri="{BB962C8B-B14F-4D97-AF65-F5344CB8AC3E}">
        <p14:creationId xmlns:p14="http://schemas.microsoft.com/office/powerpoint/2010/main" val="28806576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7800" y="65681"/>
            <a:ext cx="7543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Risk analysis </a:t>
            </a:r>
            <a:r>
              <a:rPr lang="en-US"/>
              <a:t>and </a:t>
            </a:r>
            <a:r>
              <a:rPr lang="en-IN" dirty="0"/>
              <a:t>management</a:t>
            </a:r>
            <a:endParaRPr lang="en-US" dirty="0"/>
          </a:p>
        </p:txBody>
      </p:sp>
      <p:sp>
        <p:nvSpPr>
          <p:cNvPr id="7" name="Date Placeholder 6"/>
          <p:cNvSpPr>
            <a:spLocks noGrp="1"/>
          </p:cNvSpPr>
          <p:nvPr>
            <p:ph type="dt" sz="half" idx="10"/>
          </p:nvPr>
        </p:nvSpPr>
        <p:spPr>
          <a:xfrm>
            <a:off x="114300" y="6386024"/>
            <a:ext cx="2133600" cy="365125"/>
          </a:xfrm>
        </p:spPr>
        <p:txBody>
          <a:bodyPr/>
          <a:lstStyle/>
          <a:p>
            <a:fld id="{BD6AEC02-E5C5-422D-B585-96EE42D12383}" type="datetime1">
              <a:rPr lang="en-IN" smtClean="0"/>
              <a:t>07-04-2025</a:t>
            </a:fld>
            <a:endParaRPr lang="en-US" dirty="0"/>
          </a:p>
        </p:txBody>
      </p:sp>
      <p:sp>
        <p:nvSpPr>
          <p:cNvPr id="8" name="Footer Placeholder 7"/>
          <p:cNvSpPr>
            <a:spLocks noGrp="1"/>
          </p:cNvSpPr>
          <p:nvPr>
            <p:ph type="ftr" sz="quarter" idx="11"/>
          </p:nvPr>
        </p:nvSpPr>
        <p:spPr>
          <a:xfrm>
            <a:off x="2439787" y="6369891"/>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9" name="Slide Number Placeholder 8"/>
          <p:cNvSpPr>
            <a:spLocks noGrp="1"/>
          </p:cNvSpPr>
          <p:nvPr>
            <p:ph type="sldNum" sz="quarter" idx="12"/>
          </p:nvPr>
        </p:nvSpPr>
        <p:spPr>
          <a:xfrm>
            <a:off x="6609407" y="6386024"/>
            <a:ext cx="2133600" cy="365125"/>
          </a:xfrm>
        </p:spPr>
        <p:txBody>
          <a:bodyPr/>
          <a:lstStyle/>
          <a:p>
            <a:fld id="{BC80F912-1B13-4FF7-8F59-41A438E92ACD}" type="slidenum">
              <a:rPr lang="en-US" smtClean="0"/>
              <a:pPr/>
              <a:t>98</a:t>
            </a:fld>
            <a:endParaRPr lang="en-US" dirty="0"/>
          </a:p>
        </p:txBody>
      </p:sp>
      <p:sp>
        <p:nvSpPr>
          <p:cNvPr id="10" name="object 2"/>
          <p:cNvSpPr txBox="1"/>
          <p:nvPr/>
        </p:nvSpPr>
        <p:spPr>
          <a:xfrm>
            <a:off x="694365" y="1357048"/>
            <a:ext cx="292735" cy="350737"/>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650065"/>
                </a:solidFill>
                <a:cs typeface="Times New Roman"/>
              </a:rPr>
              <a:t>2.</a:t>
            </a:r>
            <a:endParaRPr sz="2200" dirty="0">
              <a:cs typeface="Times New Roman"/>
            </a:endParaRPr>
          </a:p>
        </p:txBody>
      </p:sp>
      <p:sp>
        <p:nvSpPr>
          <p:cNvPr id="11" name="object 3"/>
          <p:cNvSpPr txBox="1"/>
          <p:nvPr/>
        </p:nvSpPr>
        <p:spPr>
          <a:xfrm>
            <a:off x="1676400" y="1357048"/>
            <a:ext cx="2797175" cy="350737"/>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650065"/>
                </a:solidFill>
                <a:cs typeface="Times New Roman"/>
              </a:rPr>
              <a:t>Requirement</a:t>
            </a:r>
            <a:r>
              <a:rPr sz="2200" spc="-80" dirty="0">
                <a:solidFill>
                  <a:srgbClr val="650065"/>
                </a:solidFill>
                <a:cs typeface="Times New Roman"/>
              </a:rPr>
              <a:t> </a:t>
            </a:r>
            <a:r>
              <a:rPr sz="2200" spc="-5" dirty="0">
                <a:solidFill>
                  <a:srgbClr val="650065"/>
                </a:solidFill>
                <a:cs typeface="Times New Roman"/>
              </a:rPr>
              <a:t>issues</a:t>
            </a:r>
            <a:endParaRPr sz="2200" dirty="0">
              <a:cs typeface="Times New Roman"/>
            </a:endParaRPr>
          </a:p>
        </p:txBody>
      </p:sp>
      <p:sp>
        <p:nvSpPr>
          <p:cNvPr id="12" name="object 4"/>
          <p:cNvSpPr/>
          <p:nvPr/>
        </p:nvSpPr>
        <p:spPr>
          <a:xfrm>
            <a:off x="3791711" y="2324146"/>
            <a:ext cx="347980" cy="844550"/>
          </a:xfrm>
          <a:custGeom>
            <a:avLst/>
            <a:gdLst/>
            <a:ahLst/>
            <a:cxnLst/>
            <a:rect l="l" t="t" r="r" b="b"/>
            <a:pathLst>
              <a:path w="347979" h="844550">
                <a:moveTo>
                  <a:pt x="296373" y="715190"/>
                </a:moveTo>
                <a:lnTo>
                  <a:pt x="36576" y="0"/>
                </a:lnTo>
                <a:lnTo>
                  <a:pt x="0" y="12192"/>
                </a:lnTo>
                <a:lnTo>
                  <a:pt x="261218" y="728676"/>
                </a:lnTo>
                <a:lnTo>
                  <a:pt x="283464" y="736092"/>
                </a:lnTo>
                <a:lnTo>
                  <a:pt x="296373" y="715190"/>
                </a:lnTo>
                <a:close/>
              </a:path>
              <a:path w="347979" h="844550">
                <a:moveTo>
                  <a:pt x="301752" y="824016"/>
                </a:moveTo>
                <a:lnTo>
                  <a:pt x="301752" y="729996"/>
                </a:lnTo>
                <a:lnTo>
                  <a:pt x="266700" y="743712"/>
                </a:lnTo>
                <a:lnTo>
                  <a:pt x="261218" y="728676"/>
                </a:lnTo>
                <a:lnTo>
                  <a:pt x="169164" y="697992"/>
                </a:lnTo>
                <a:lnTo>
                  <a:pt x="301752" y="824016"/>
                </a:lnTo>
                <a:close/>
              </a:path>
              <a:path w="347979" h="844550">
                <a:moveTo>
                  <a:pt x="301752" y="729996"/>
                </a:moveTo>
                <a:lnTo>
                  <a:pt x="296373" y="715190"/>
                </a:lnTo>
                <a:lnTo>
                  <a:pt x="283464" y="736092"/>
                </a:lnTo>
                <a:lnTo>
                  <a:pt x="261218" y="728676"/>
                </a:lnTo>
                <a:lnTo>
                  <a:pt x="266700" y="743712"/>
                </a:lnTo>
                <a:lnTo>
                  <a:pt x="301752" y="729996"/>
                </a:lnTo>
                <a:close/>
              </a:path>
              <a:path w="347979" h="844550">
                <a:moveTo>
                  <a:pt x="347472" y="632460"/>
                </a:moveTo>
                <a:lnTo>
                  <a:pt x="296373" y="715190"/>
                </a:lnTo>
                <a:lnTo>
                  <a:pt x="301752" y="729996"/>
                </a:lnTo>
                <a:lnTo>
                  <a:pt x="301752" y="824016"/>
                </a:lnTo>
                <a:lnTo>
                  <a:pt x="323088" y="844296"/>
                </a:lnTo>
                <a:lnTo>
                  <a:pt x="347472" y="632460"/>
                </a:lnTo>
                <a:close/>
              </a:path>
            </a:pathLst>
          </a:custGeom>
          <a:solidFill>
            <a:srgbClr val="FF00FF"/>
          </a:solidFill>
        </p:spPr>
        <p:txBody>
          <a:bodyPr wrap="square" lIns="0" tIns="0" rIns="0" bIns="0" rtlCol="0"/>
          <a:lstStyle/>
          <a:p>
            <a:endParaRPr sz="2200"/>
          </a:p>
        </p:txBody>
      </p:sp>
      <p:sp>
        <p:nvSpPr>
          <p:cNvPr id="13" name="object 5"/>
          <p:cNvSpPr txBox="1"/>
          <p:nvPr/>
        </p:nvSpPr>
        <p:spPr>
          <a:xfrm>
            <a:off x="2409517" y="1937648"/>
            <a:ext cx="3370579" cy="350737"/>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0000CC"/>
                </a:solidFill>
                <a:cs typeface="Times New Roman"/>
              </a:rPr>
              <a:t>Uncertain</a:t>
            </a:r>
            <a:r>
              <a:rPr sz="2200" spc="-65" dirty="0">
                <a:solidFill>
                  <a:srgbClr val="0000CC"/>
                </a:solidFill>
                <a:cs typeface="Times New Roman"/>
              </a:rPr>
              <a:t> </a:t>
            </a:r>
            <a:r>
              <a:rPr sz="2200" spc="-5" dirty="0">
                <a:solidFill>
                  <a:srgbClr val="0000CC"/>
                </a:solidFill>
                <a:cs typeface="Times New Roman"/>
              </a:rPr>
              <a:t>requirements</a:t>
            </a:r>
            <a:endParaRPr sz="2200" dirty="0">
              <a:cs typeface="Times New Roman"/>
            </a:endParaRPr>
          </a:p>
        </p:txBody>
      </p:sp>
      <p:sp>
        <p:nvSpPr>
          <p:cNvPr id="15" name="object 6"/>
          <p:cNvSpPr txBox="1"/>
          <p:nvPr/>
        </p:nvSpPr>
        <p:spPr>
          <a:xfrm>
            <a:off x="840733" y="2961640"/>
            <a:ext cx="6064885" cy="2451953"/>
          </a:xfrm>
          <a:prstGeom prst="rect">
            <a:avLst/>
          </a:prstGeom>
        </p:spPr>
        <p:txBody>
          <a:bodyPr vert="horz" wrap="square" lIns="0" tIns="180340" rIns="0" bIns="0" rtlCol="0">
            <a:spAutoFit/>
          </a:bodyPr>
          <a:lstStyle/>
          <a:p>
            <a:pPr marL="1000760" algn="ctr">
              <a:lnSpc>
                <a:spcPct val="100000"/>
              </a:lnSpc>
              <a:spcBef>
                <a:spcPts val="1420"/>
              </a:spcBef>
            </a:pPr>
            <a:r>
              <a:rPr sz="2200" spc="-5" dirty="0">
                <a:solidFill>
                  <a:srgbClr val="650065"/>
                </a:solidFill>
                <a:cs typeface="Times New Roman"/>
              </a:rPr>
              <a:t>Wrong</a:t>
            </a:r>
            <a:r>
              <a:rPr sz="2200" spc="-35" dirty="0">
                <a:solidFill>
                  <a:srgbClr val="650065"/>
                </a:solidFill>
                <a:cs typeface="Times New Roman"/>
              </a:rPr>
              <a:t> </a:t>
            </a:r>
            <a:r>
              <a:rPr sz="2200" spc="-5" dirty="0">
                <a:solidFill>
                  <a:srgbClr val="650065"/>
                </a:solidFill>
                <a:cs typeface="Times New Roman"/>
              </a:rPr>
              <a:t>product</a:t>
            </a:r>
            <a:endParaRPr sz="2200" dirty="0">
              <a:cs typeface="Times New Roman"/>
            </a:endParaRPr>
          </a:p>
          <a:p>
            <a:pPr marL="810260" algn="ctr">
              <a:lnSpc>
                <a:spcPct val="100000"/>
              </a:lnSpc>
              <a:spcBef>
                <a:spcPts val="1320"/>
              </a:spcBef>
            </a:pPr>
            <a:r>
              <a:rPr sz="2200" spc="-5" dirty="0">
                <a:cs typeface="Times New Roman"/>
              </a:rPr>
              <a:t>or</a:t>
            </a:r>
            <a:endParaRPr sz="2200" dirty="0">
              <a:cs typeface="Times New Roman"/>
            </a:endParaRPr>
          </a:p>
          <a:p>
            <a:pPr marL="916940" algn="ctr">
              <a:lnSpc>
                <a:spcPct val="100000"/>
              </a:lnSpc>
              <a:spcBef>
                <a:spcPts val="840"/>
              </a:spcBef>
            </a:pPr>
            <a:r>
              <a:rPr sz="2200" spc="-5" dirty="0">
                <a:solidFill>
                  <a:srgbClr val="FF3200"/>
                </a:solidFill>
                <a:cs typeface="Times New Roman"/>
              </a:rPr>
              <a:t>Right</a:t>
            </a:r>
            <a:r>
              <a:rPr sz="2200" spc="-35" dirty="0">
                <a:solidFill>
                  <a:srgbClr val="FF3200"/>
                </a:solidFill>
                <a:cs typeface="Times New Roman"/>
              </a:rPr>
              <a:t> </a:t>
            </a:r>
            <a:r>
              <a:rPr sz="2200" spc="-5" dirty="0">
                <a:solidFill>
                  <a:srgbClr val="FF3200"/>
                </a:solidFill>
                <a:cs typeface="Times New Roman"/>
              </a:rPr>
              <a:t>product</a:t>
            </a:r>
            <a:r>
              <a:rPr sz="2200" spc="-30" dirty="0">
                <a:solidFill>
                  <a:srgbClr val="FF3200"/>
                </a:solidFill>
                <a:cs typeface="Times New Roman"/>
              </a:rPr>
              <a:t> </a:t>
            </a:r>
            <a:r>
              <a:rPr sz="2200" spc="-5" dirty="0">
                <a:solidFill>
                  <a:srgbClr val="FF3200"/>
                </a:solidFill>
                <a:cs typeface="Times New Roman"/>
              </a:rPr>
              <a:t>badly</a:t>
            </a:r>
            <a:endParaRPr sz="2200" dirty="0">
              <a:cs typeface="Times New Roman"/>
            </a:endParaRPr>
          </a:p>
          <a:p>
            <a:pPr marL="12700" marR="5080">
              <a:lnSpc>
                <a:spcPct val="100000"/>
              </a:lnSpc>
              <a:spcBef>
                <a:spcPts val="2400"/>
              </a:spcBef>
              <a:tabLst>
                <a:tab pos="1187450" algn="l"/>
                <a:tab pos="2717165" algn="l"/>
                <a:tab pos="3951604" algn="l"/>
                <a:tab pos="4532630" algn="l"/>
              </a:tabLst>
            </a:pPr>
            <a:r>
              <a:rPr sz="2200" spc="-15" dirty="0">
                <a:solidFill>
                  <a:srgbClr val="653200"/>
                </a:solidFill>
                <a:cs typeface="Times New Roman"/>
              </a:rPr>
              <a:t>E</a:t>
            </a:r>
            <a:r>
              <a:rPr sz="2200" dirty="0">
                <a:solidFill>
                  <a:srgbClr val="653200"/>
                </a:solidFill>
                <a:cs typeface="Times New Roman"/>
              </a:rPr>
              <a:t>it</a:t>
            </a:r>
            <a:r>
              <a:rPr sz="2200" spc="-5" dirty="0">
                <a:solidFill>
                  <a:srgbClr val="653200"/>
                </a:solidFill>
                <a:cs typeface="Times New Roman"/>
              </a:rPr>
              <a:t>h</a:t>
            </a:r>
            <a:r>
              <a:rPr sz="2200" spc="-15" dirty="0">
                <a:solidFill>
                  <a:srgbClr val="653200"/>
                </a:solidFill>
                <a:cs typeface="Times New Roman"/>
              </a:rPr>
              <a:t>e</a:t>
            </a:r>
            <a:r>
              <a:rPr sz="2200" spc="-5" dirty="0">
                <a:solidFill>
                  <a:srgbClr val="653200"/>
                </a:solidFill>
                <a:cs typeface="Times New Roman"/>
              </a:rPr>
              <a:t>r</a:t>
            </a:r>
            <a:r>
              <a:rPr sz="2200" dirty="0">
                <a:solidFill>
                  <a:srgbClr val="653200"/>
                </a:solidFill>
                <a:cs typeface="Times New Roman"/>
              </a:rPr>
              <a:t>	</a:t>
            </a:r>
            <a:r>
              <a:rPr sz="2200" spc="-5" dirty="0">
                <a:solidFill>
                  <a:srgbClr val="653200"/>
                </a:solidFill>
                <a:cs typeface="Times New Roman"/>
              </a:rPr>
              <a:t>s</a:t>
            </a:r>
            <a:r>
              <a:rPr sz="2200" dirty="0">
                <a:solidFill>
                  <a:srgbClr val="653200"/>
                </a:solidFill>
                <a:cs typeface="Times New Roman"/>
              </a:rPr>
              <a:t>i</a:t>
            </a:r>
            <a:r>
              <a:rPr sz="2200" spc="-10" dirty="0">
                <a:solidFill>
                  <a:srgbClr val="653200"/>
                </a:solidFill>
                <a:cs typeface="Times New Roman"/>
              </a:rPr>
              <a:t>t</a:t>
            </a:r>
            <a:r>
              <a:rPr sz="2200" spc="-5" dirty="0">
                <a:solidFill>
                  <a:srgbClr val="653200"/>
                </a:solidFill>
                <a:cs typeface="Times New Roman"/>
              </a:rPr>
              <a:t>u</a:t>
            </a:r>
            <a:r>
              <a:rPr sz="2200" spc="-15" dirty="0">
                <a:solidFill>
                  <a:srgbClr val="653200"/>
                </a:solidFill>
                <a:cs typeface="Times New Roman"/>
              </a:rPr>
              <a:t>a</a:t>
            </a:r>
            <a:r>
              <a:rPr sz="2200" dirty="0">
                <a:solidFill>
                  <a:srgbClr val="653200"/>
                </a:solidFill>
                <a:cs typeface="Times New Roman"/>
              </a:rPr>
              <a:t>ti</a:t>
            </a:r>
            <a:r>
              <a:rPr sz="2200" spc="-15" dirty="0">
                <a:solidFill>
                  <a:srgbClr val="653200"/>
                </a:solidFill>
                <a:cs typeface="Times New Roman"/>
              </a:rPr>
              <a:t>o</a:t>
            </a:r>
            <a:r>
              <a:rPr sz="2200" spc="-5" dirty="0">
                <a:solidFill>
                  <a:srgbClr val="653200"/>
                </a:solidFill>
                <a:cs typeface="Times New Roman"/>
              </a:rPr>
              <a:t>n</a:t>
            </a:r>
            <a:r>
              <a:rPr sz="2200" dirty="0">
                <a:solidFill>
                  <a:srgbClr val="653200"/>
                </a:solidFill>
                <a:cs typeface="Times New Roman"/>
              </a:rPr>
              <a:t>	</a:t>
            </a:r>
            <a:r>
              <a:rPr sz="2200" spc="-5" dirty="0">
                <a:solidFill>
                  <a:srgbClr val="653200"/>
                </a:solidFill>
                <a:cs typeface="Times New Roman"/>
              </a:rPr>
              <a:t>r</a:t>
            </a:r>
            <a:r>
              <a:rPr sz="2200" spc="-15" dirty="0">
                <a:solidFill>
                  <a:srgbClr val="653200"/>
                </a:solidFill>
                <a:cs typeface="Times New Roman"/>
              </a:rPr>
              <a:t>e</a:t>
            </a:r>
            <a:r>
              <a:rPr sz="2200" spc="-5" dirty="0">
                <a:solidFill>
                  <a:srgbClr val="653200"/>
                </a:solidFill>
                <a:cs typeface="Times New Roman"/>
              </a:rPr>
              <a:t>su</a:t>
            </a:r>
            <a:r>
              <a:rPr sz="2200" spc="-10" dirty="0">
                <a:solidFill>
                  <a:srgbClr val="653200"/>
                </a:solidFill>
                <a:cs typeface="Times New Roman"/>
              </a:rPr>
              <a:t>l</a:t>
            </a:r>
            <a:r>
              <a:rPr sz="2200" dirty="0">
                <a:solidFill>
                  <a:srgbClr val="653200"/>
                </a:solidFill>
                <a:cs typeface="Times New Roman"/>
              </a:rPr>
              <a:t>t</a:t>
            </a:r>
            <a:r>
              <a:rPr sz="2200" spc="-5" dirty="0">
                <a:solidFill>
                  <a:srgbClr val="653200"/>
                </a:solidFill>
                <a:cs typeface="Times New Roman"/>
              </a:rPr>
              <a:t>s</a:t>
            </a:r>
            <a:r>
              <a:rPr sz="2200" dirty="0">
                <a:solidFill>
                  <a:srgbClr val="653200"/>
                </a:solidFill>
                <a:cs typeface="Times New Roman"/>
              </a:rPr>
              <a:t>	</a:t>
            </a:r>
            <a:r>
              <a:rPr sz="2200" spc="-10" dirty="0">
                <a:solidFill>
                  <a:srgbClr val="653200"/>
                </a:solidFill>
                <a:cs typeface="Times New Roman"/>
              </a:rPr>
              <a:t>i</a:t>
            </a:r>
            <a:r>
              <a:rPr sz="2200" spc="-5" dirty="0">
                <a:solidFill>
                  <a:srgbClr val="653200"/>
                </a:solidFill>
                <a:cs typeface="Times New Roman"/>
              </a:rPr>
              <a:t>n</a:t>
            </a:r>
            <a:r>
              <a:rPr sz="2200" dirty="0">
                <a:solidFill>
                  <a:srgbClr val="653200"/>
                </a:solidFill>
                <a:cs typeface="Times New Roman"/>
              </a:rPr>
              <a:t>	</a:t>
            </a:r>
            <a:r>
              <a:rPr sz="2200" spc="-5" dirty="0">
                <a:solidFill>
                  <a:srgbClr val="653200"/>
                </a:solidFill>
                <a:cs typeface="Times New Roman"/>
              </a:rPr>
              <a:t>unp</a:t>
            </a:r>
            <a:r>
              <a:rPr sz="2200" dirty="0">
                <a:solidFill>
                  <a:srgbClr val="653200"/>
                </a:solidFill>
                <a:cs typeface="Times New Roman"/>
              </a:rPr>
              <a:t>l</a:t>
            </a:r>
            <a:r>
              <a:rPr sz="2200" spc="-15" dirty="0">
                <a:solidFill>
                  <a:srgbClr val="653200"/>
                </a:solidFill>
                <a:cs typeface="Times New Roman"/>
              </a:rPr>
              <a:t>e</a:t>
            </a:r>
            <a:r>
              <a:rPr sz="2200" spc="-25" dirty="0">
                <a:solidFill>
                  <a:srgbClr val="653200"/>
                </a:solidFill>
                <a:cs typeface="Times New Roman"/>
              </a:rPr>
              <a:t>a</a:t>
            </a:r>
            <a:r>
              <a:rPr sz="2200" spc="-5" dirty="0">
                <a:solidFill>
                  <a:srgbClr val="653200"/>
                </a:solidFill>
                <a:cs typeface="Times New Roman"/>
              </a:rPr>
              <a:t>s</a:t>
            </a:r>
            <a:r>
              <a:rPr sz="2200" spc="-15" dirty="0">
                <a:solidFill>
                  <a:srgbClr val="653200"/>
                </a:solidFill>
                <a:cs typeface="Times New Roman"/>
              </a:rPr>
              <a:t>a</a:t>
            </a:r>
            <a:r>
              <a:rPr sz="2200" spc="-5" dirty="0">
                <a:solidFill>
                  <a:srgbClr val="653200"/>
                </a:solidFill>
                <a:cs typeface="Times New Roman"/>
              </a:rPr>
              <a:t>n</a:t>
            </a:r>
            <a:r>
              <a:rPr sz="2200" dirty="0">
                <a:solidFill>
                  <a:srgbClr val="653200"/>
                </a:solidFill>
                <a:cs typeface="Times New Roman"/>
              </a:rPr>
              <a:t>t </a:t>
            </a:r>
            <a:r>
              <a:rPr lang="en-IN" sz="2200" spc="-5" dirty="0">
                <a:solidFill>
                  <a:srgbClr val="653200"/>
                </a:solidFill>
                <a:cs typeface="Times New Roman"/>
              </a:rPr>
              <a:t>surpr</a:t>
            </a:r>
            <a:r>
              <a:rPr lang="en-IN" sz="2200" spc="-10" dirty="0">
                <a:solidFill>
                  <a:srgbClr val="653200"/>
                </a:solidFill>
                <a:cs typeface="Times New Roman"/>
              </a:rPr>
              <a:t>i</a:t>
            </a:r>
            <a:r>
              <a:rPr lang="en-IN" sz="2200" spc="-5" dirty="0">
                <a:solidFill>
                  <a:srgbClr val="653200"/>
                </a:solidFill>
                <a:cs typeface="Times New Roman"/>
              </a:rPr>
              <a:t>s</a:t>
            </a:r>
            <a:r>
              <a:rPr lang="en-IN" sz="2200" spc="-15" dirty="0">
                <a:solidFill>
                  <a:srgbClr val="653200"/>
                </a:solidFill>
                <a:cs typeface="Times New Roman"/>
              </a:rPr>
              <a:t>e</a:t>
            </a:r>
            <a:r>
              <a:rPr lang="en-IN" sz="2200" spc="-5" dirty="0">
                <a:solidFill>
                  <a:srgbClr val="653200"/>
                </a:solidFill>
                <a:cs typeface="Times New Roman"/>
              </a:rPr>
              <a:t>s and </a:t>
            </a:r>
            <a:r>
              <a:rPr sz="2200" spc="-5" dirty="0">
                <a:solidFill>
                  <a:srgbClr val="653200"/>
                </a:solidFill>
                <a:cs typeface="Times New Roman"/>
              </a:rPr>
              <a:t>unhappy customers.</a:t>
            </a:r>
            <a:endParaRPr sz="2200" dirty="0">
              <a:cs typeface="Times New Roman"/>
            </a:endParaRPr>
          </a:p>
        </p:txBody>
      </p:sp>
    </p:spTree>
    <p:extLst>
      <p:ext uri="{BB962C8B-B14F-4D97-AF65-F5344CB8AC3E}">
        <p14:creationId xmlns:p14="http://schemas.microsoft.com/office/powerpoint/2010/main" val="29307536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7800" y="65681"/>
            <a:ext cx="7543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Risk analysis </a:t>
            </a:r>
            <a:r>
              <a:rPr lang="en-US"/>
              <a:t>and </a:t>
            </a:r>
            <a:r>
              <a:rPr lang="en-IN" dirty="0"/>
              <a:t>management</a:t>
            </a:r>
            <a:endParaRPr lang="en-US" dirty="0"/>
          </a:p>
        </p:txBody>
      </p:sp>
      <p:sp>
        <p:nvSpPr>
          <p:cNvPr id="7" name="Date Placeholder 6"/>
          <p:cNvSpPr>
            <a:spLocks noGrp="1"/>
          </p:cNvSpPr>
          <p:nvPr>
            <p:ph type="dt" sz="half" idx="10"/>
          </p:nvPr>
        </p:nvSpPr>
        <p:spPr>
          <a:xfrm>
            <a:off x="114300" y="6386024"/>
            <a:ext cx="2133600" cy="365125"/>
          </a:xfrm>
        </p:spPr>
        <p:txBody>
          <a:bodyPr/>
          <a:lstStyle/>
          <a:p>
            <a:fld id="{8CBD6F8C-C8FE-4BC2-916C-3682698B37A8}" type="datetime1">
              <a:rPr lang="en-IN" smtClean="0"/>
              <a:t>07-04-2025</a:t>
            </a:fld>
            <a:endParaRPr lang="en-US" dirty="0"/>
          </a:p>
        </p:txBody>
      </p:sp>
      <p:sp>
        <p:nvSpPr>
          <p:cNvPr id="8" name="Footer Placeholder 7"/>
          <p:cNvSpPr>
            <a:spLocks noGrp="1"/>
          </p:cNvSpPr>
          <p:nvPr>
            <p:ph type="ftr" sz="quarter" idx="11"/>
          </p:nvPr>
        </p:nvSpPr>
        <p:spPr>
          <a:xfrm>
            <a:off x="2409517" y="6350263"/>
            <a:ext cx="5181600" cy="365125"/>
          </a:xfrm>
        </p:spPr>
        <p:txBody>
          <a:bodyPr/>
          <a:lstStyle/>
          <a:p>
            <a:pPr lvl="0">
              <a:defRPr/>
            </a:pPr>
            <a:r>
              <a:rPr lang="en-US">
                <a:solidFill>
                  <a:prstClr val="black">
                    <a:tint val="75000"/>
                  </a:prstClr>
                </a:solidFill>
              </a:rPr>
              <a:t>Renu  Devi          ACSE0603 Software Engineering                          Unit V     </a:t>
            </a:r>
            <a:endParaRPr lang="en-US" dirty="0">
              <a:solidFill>
                <a:prstClr val="black">
                  <a:tint val="75000"/>
                </a:prstClr>
              </a:solidFill>
            </a:endParaRPr>
          </a:p>
        </p:txBody>
      </p:sp>
      <p:sp>
        <p:nvSpPr>
          <p:cNvPr id="9" name="Slide Number Placeholder 8"/>
          <p:cNvSpPr>
            <a:spLocks noGrp="1"/>
          </p:cNvSpPr>
          <p:nvPr>
            <p:ph type="sldNum" sz="quarter" idx="12"/>
          </p:nvPr>
        </p:nvSpPr>
        <p:spPr>
          <a:xfrm>
            <a:off x="6609407" y="6386024"/>
            <a:ext cx="2133600" cy="365125"/>
          </a:xfrm>
        </p:spPr>
        <p:txBody>
          <a:bodyPr/>
          <a:lstStyle/>
          <a:p>
            <a:fld id="{BC80F912-1B13-4FF7-8F59-41A438E92ACD}" type="slidenum">
              <a:rPr lang="en-US" smtClean="0"/>
              <a:pPr/>
              <a:t>99</a:t>
            </a:fld>
            <a:endParaRPr lang="en-US" dirty="0"/>
          </a:p>
        </p:txBody>
      </p:sp>
      <p:sp>
        <p:nvSpPr>
          <p:cNvPr id="14" name="object 2"/>
          <p:cNvSpPr txBox="1"/>
          <p:nvPr/>
        </p:nvSpPr>
        <p:spPr>
          <a:xfrm>
            <a:off x="840739" y="1447800"/>
            <a:ext cx="3749675" cy="350737"/>
          </a:xfrm>
          <a:prstGeom prst="rect">
            <a:avLst/>
          </a:prstGeom>
        </p:spPr>
        <p:txBody>
          <a:bodyPr vert="horz" wrap="square" lIns="0" tIns="12065" rIns="0" bIns="0" rtlCol="0">
            <a:spAutoFit/>
          </a:bodyPr>
          <a:lstStyle/>
          <a:p>
            <a:pPr marL="12700">
              <a:lnSpc>
                <a:spcPct val="100000"/>
              </a:lnSpc>
              <a:spcBef>
                <a:spcPts val="95"/>
              </a:spcBef>
              <a:tabLst>
                <a:tab pos="926465" algn="l"/>
              </a:tabLst>
            </a:pPr>
            <a:r>
              <a:rPr sz="2200" spc="-5" dirty="0">
                <a:latin typeface="Times New Roman"/>
                <a:cs typeface="Times New Roman"/>
              </a:rPr>
              <a:t>3.	</a:t>
            </a:r>
            <a:r>
              <a:rPr sz="2200" spc="-10" dirty="0">
                <a:solidFill>
                  <a:srgbClr val="650065"/>
                </a:solidFill>
                <a:latin typeface="Times New Roman"/>
                <a:cs typeface="Times New Roman"/>
              </a:rPr>
              <a:t>Management</a:t>
            </a:r>
            <a:r>
              <a:rPr sz="2200" spc="-50" dirty="0">
                <a:solidFill>
                  <a:srgbClr val="650065"/>
                </a:solidFill>
                <a:latin typeface="Times New Roman"/>
                <a:cs typeface="Times New Roman"/>
              </a:rPr>
              <a:t> </a:t>
            </a:r>
            <a:r>
              <a:rPr sz="2200" spc="-5" dirty="0">
                <a:solidFill>
                  <a:srgbClr val="650065"/>
                </a:solidFill>
                <a:latin typeface="Times New Roman"/>
                <a:cs typeface="Times New Roman"/>
              </a:rPr>
              <a:t>Issues</a:t>
            </a:r>
            <a:endParaRPr sz="2200" dirty="0">
              <a:latin typeface="Times New Roman"/>
              <a:cs typeface="Times New Roman"/>
            </a:endParaRPr>
          </a:p>
        </p:txBody>
      </p:sp>
      <p:sp>
        <p:nvSpPr>
          <p:cNvPr id="16" name="object 3"/>
          <p:cNvSpPr txBox="1"/>
          <p:nvPr/>
        </p:nvSpPr>
        <p:spPr>
          <a:xfrm>
            <a:off x="840733" y="2057400"/>
            <a:ext cx="2588267" cy="688009"/>
          </a:xfrm>
          <a:prstGeom prst="rect">
            <a:avLst/>
          </a:prstGeom>
        </p:spPr>
        <p:txBody>
          <a:bodyPr vert="horz" wrap="square" lIns="0" tIns="10795" rIns="0" bIns="0" rtlCol="0">
            <a:spAutoFit/>
          </a:bodyPr>
          <a:lstStyle/>
          <a:p>
            <a:pPr marL="12700" marR="5080">
              <a:lnSpc>
                <a:spcPct val="100400"/>
              </a:lnSpc>
              <a:spcBef>
                <a:spcPts val="85"/>
              </a:spcBef>
              <a:tabLst>
                <a:tab pos="1130935" algn="l"/>
                <a:tab pos="1248410" algn="l"/>
                <a:tab pos="1922145" algn="l"/>
              </a:tabLst>
            </a:pPr>
            <a:r>
              <a:rPr sz="2200" spc="-5" dirty="0">
                <a:solidFill>
                  <a:srgbClr val="653200"/>
                </a:solidFill>
                <a:latin typeface="Times New Roman"/>
                <a:cs typeface="Times New Roman"/>
              </a:rPr>
              <a:t>Pro</a:t>
            </a:r>
            <a:r>
              <a:rPr sz="2200" dirty="0">
                <a:solidFill>
                  <a:srgbClr val="653200"/>
                </a:solidFill>
                <a:latin typeface="Times New Roman"/>
                <a:cs typeface="Times New Roman"/>
              </a:rPr>
              <a:t>j</a:t>
            </a:r>
            <a:r>
              <a:rPr sz="2200" spc="-15" dirty="0">
                <a:solidFill>
                  <a:srgbClr val="653200"/>
                </a:solidFill>
                <a:latin typeface="Times New Roman"/>
                <a:cs typeface="Times New Roman"/>
              </a:rPr>
              <a:t>ec</a:t>
            </a:r>
            <a:r>
              <a:rPr sz="2200" dirty="0">
                <a:solidFill>
                  <a:srgbClr val="653200"/>
                </a:solidFill>
                <a:latin typeface="Times New Roman"/>
                <a:cs typeface="Times New Roman"/>
              </a:rPr>
              <a:t>t		</a:t>
            </a:r>
            <a:r>
              <a:rPr sz="2200" spc="-10" dirty="0">
                <a:solidFill>
                  <a:srgbClr val="653200"/>
                </a:solidFill>
                <a:latin typeface="Times New Roman"/>
                <a:cs typeface="Times New Roman"/>
              </a:rPr>
              <a:t>m</a:t>
            </a:r>
            <a:r>
              <a:rPr sz="2200" spc="-15" dirty="0">
                <a:solidFill>
                  <a:srgbClr val="653200"/>
                </a:solidFill>
                <a:latin typeface="Times New Roman"/>
                <a:cs typeface="Times New Roman"/>
              </a:rPr>
              <a:t>a</a:t>
            </a:r>
            <a:r>
              <a:rPr sz="2200" spc="-5" dirty="0">
                <a:solidFill>
                  <a:srgbClr val="653200"/>
                </a:solidFill>
                <a:latin typeface="Times New Roman"/>
                <a:cs typeface="Times New Roman"/>
              </a:rPr>
              <a:t>n</a:t>
            </a:r>
            <a:r>
              <a:rPr sz="2200" spc="-15" dirty="0">
                <a:solidFill>
                  <a:srgbClr val="653200"/>
                </a:solidFill>
                <a:latin typeface="Times New Roman"/>
                <a:cs typeface="Times New Roman"/>
              </a:rPr>
              <a:t>a</a:t>
            </a:r>
            <a:r>
              <a:rPr sz="2200" spc="-5" dirty="0">
                <a:solidFill>
                  <a:srgbClr val="653200"/>
                </a:solidFill>
                <a:latin typeface="Times New Roman"/>
                <a:cs typeface="Times New Roman"/>
              </a:rPr>
              <a:t>g</a:t>
            </a:r>
            <a:r>
              <a:rPr sz="2200" spc="-15" dirty="0">
                <a:solidFill>
                  <a:srgbClr val="653200"/>
                </a:solidFill>
                <a:latin typeface="Times New Roman"/>
                <a:cs typeface="Times New Roman"/>
              </a:rPr>
              <a:t>e</a:t>
            </a:r>
            <a:r>
              <a:rPr sz="2200" spc="-5" dirty="0">
                <a:solidFill>
                  <a:srgbClr val="653200"/>
                </a:solidFill>
                <a:latin typeface="Times New Roman"/>
                <a:cs typeface="Times New Roman"/>
              </a:rPr>
              <a:t>rs  p</a:t>
            </a:r>
            <a:r>
              <a:rPr sz="2200" dirty="0">
                <a:solidFill>
                  <a:srgbClr val="653200"/>
                </a:solidFill>
                <a:latin typeface="Times New Roman"/>
                <a:cs typeface="Times New Roman"/>
              </a:rPr>
              <a:t>l</a:t>
            </a:r>
            <a:r>
              <a:rPr sz="2200" spc="-15" dirty="0">
                <a:solidFill>
                  <a:srgbClr val="653200"/>
                </a:solidFill>
                <a:latin typeface="Times New Roman"/>
                <a:cs typeface="Times New Roman"/>
              </a:rPr>
              <a:t>a</a:t>
            </a:r>
            <a:r>
              <a:rPr sz="2200" spc="-5" dirty="0">
                <a:solidFill>
                  <a:srgbClr val="653200"/>
                </a:solidFill>
                <a:latin typeface="Times New Roman"/>
                <a:cs typeface="Times New Roman"/>
              </a:rPr>
              <a:t>ns,</a:t>
            </a:r>
            <a:r>
              <a:rPr sz="2200" dirty="0">
                <a:solidFill>
                  <a:srgbClr val="653200"/>
                </a:solidFill>
                <a:latin typeface="Times New Roman"/>
                <a:cs typeface="Times New Roman"/>
              </a:rPr>
              <a:t>	</a:t>
            </a:r>
            <a:r>
              <a:rPr sz="2200" spc="-15" dirty="0">
                <a:solidFill>
                  <a:srgbClr val="653200"/>
                </a:solidFill>
                <a:latin typeface="Times New Roman"/>
                <a:cs typeface="Times New Roman"/>
              </a:rPr>
              <a:t>an</a:t>
            </a:r>
            <a:r>
              <a:rPr sz="2200" spc="-5" dirty="0">
                <a:solidFill>
                  <a:srgbClr val="653200"/>
                </a:solidFill>
                <a:latin typeface="Times New Roman"/>
                <a:cs typeface="Times New Roman"/>
              </a:rPr>
              <a:t>d</a:t>
            </a:r>
            <a:r>
              <a:rPr sz="2200" dirty="0">
                <a:solidFill>
                  <a:srgbClr val="653200"/>
                </a:solidFill>
                <a:latin typeface="Times New Roman"/>
                <a:cs typeface="Times New Roman"/>
              </a:rPr>
              <a:t>	</a:t>
            </a:r>
            <a:r>
              <a:rPr sz="2200" spc="-25" dirty="0">
                <a:solidFill>
                  <a:srgbClr val="653200"/>
                </a:solidFill>
                <a:latin typeface="Times New Roman"/>
                <a:cs typeface="Times New Roman"/>
              </a:rPr>
              <a:t>m</a:t>
            </a:r>
            <a:r>
              <a:rPr sz="2200" spc="-5" dirty="0">
                <a:solidFill>
                  <a:srgbClr val="653200"/>
                </a:solidFill>
                <a:latin typeface="Times New Roman"/>
                <a:cs typeface="Times New Roman"/>
              </a:rPr>
              <a:t>os</a:t>
            </a:r>
            <a:r>
              <a:rPr sz="2200" dirty="0">
                <a:solidFill>
                  <a:srgbClr val="653200"/>
                </a:solidFill>
                <a:latin typeface="Times New Roman"/>
                <a:cs typeface="Times New Roman"/>
              </a:rPr>
              <a:t>t</a:t>
            </a:r>
            <a:endParaRPr sz="2200" dirty="0">
              <a:latin typeface="Times New Roman"/>
              <a:cs typeface="Times New Roman"/>
            </a:endParaRPr>
          </a:p>
        </p:txBody>
      </p:sp>
      <p:sp>
        <p:nvSpPr>
          <p:cNvPr id="17" name="object 4"/>
          <p:cNvSpPr txBox="1"/>
          <p:nvPr/>
        </p:nvSpPr>
        <p:spPr>
          <a:xfrm>
            <a:off x="3269307" y="2048120"/>
            <a:ext cx="5473700" cy="688009"/>
          </a:xfrm>
          <a:prstGeom prst="rect">
            <a:avLst/>
          </a:prstGeom>
        </p:spPr>
        <p:txBody>
          <a:bodyPr vert="horz" wrap="square" lIns="0" tIns="10795" rIns="0" bIns="0" rtlCol="0">
            <a:spAutoFit/>
          </a:bodyPr>
          <a:lstStyle/>
          <a:p>
            <a:pPr marL="64135" marR="5080" indent="-52069">
              <a:lnSpc>
                <a:spcPct val="100400"/>
              </a:lnSpc>
              <a:spcBef>
                <a:spcPts val="85"/>
              </a:spcBef>
              <a:tabLst>
                <a:tab pos="1266825" algn="l"/>
                <a:tab pos="1289685" algn="l"/>
                <a:tab pos="1922145" algn="l"/>
                <a:tab pos="2225040" algn="l"/>
                <a:tab pos="2654935" algn="l"/>
                <a:tab pos="2887980" algn="l"/>
                <a:tab pos="3602990" algn="l"/>
                <a:tab pos="3648710" algn="l"/>
                <a:tab pos="4157345" algn="l"/>
                <a:tab pos="4808220" algn="l"/>
              </a:tabLst>
            </a:pPr>
            <a:r>
              <a:rPr sz="2200" spc="-15" dirty="0">
                <a:solidFill>
                  <a:srgbClr val="653200"/>
                </a:solidFill>
                <a:latin typeface="Times New Roman"/>
                <a:cs typeface="Times New Roman"/>
              </a:rPr>
              <a:t>u</a:t>
            </a:r>
            <a:r>
              <a:rPr sz="2200" spc="-5" dirty="0">
                <a:solidFill>
                  <a:srgbClr val="653200"/>
                </a:solidFill>
                <a:latin typeface="Times New Roman"/>
                <a:cs typeface="Times New Roman"/>
              </a:rPr>
              <a:t>su</a:t>
            </a:r>
            <a:r>
              <a:rPr sz="2200" spc="-15" dirty="0">
                <a:solidFill>
                  <a:srgbClr val="653200"/>
                </a:solidFill>
                <a:latin typeface="Times New Roman"/>
                <a:cs typeface="Times New Roman"/>
              </a:rPr>
              <a:t>a</a:t>
            </a:r>
            <a:r>
              <a:rPr sz="2200" dirty="0">
                <a:solidFill>
                  <a:srgbClr val="653200"/>
                </a:solidFill>
                <a:latin typeface="Times New Roman"/>
                <a:cs typeface="Times New Roman"/>
              </a:rPr>
              <a:t>l</a:t>
            </a:r>
            <a:r>
              <a:rPr sz="2200" spc="-10" dirty="0">
                <a:solidFill>
                  <a:srgbClr val="653200"/>
                </a:solidFill>
                <a:latin typeface="Times New Roman"/>
                <a:cs typeface="Times New Roman"/>
              </a:rPr>
              <a:t>l</a:t>
            </a:r>
            <a:r>
              <a:rPr sz="2200" spc="-5" dirty="0">
                <a:solidFill>
                  <a:srgbClr val="653200"/>
                </a:solidFill>
                <a:latin typeface="Times New Roman"/>
                <a:cs typeface="Times New Roman"/>
              </a:rPr>
              <a:t>y</a:t>
            </a:r>
            <a:r>
              <a:rPr sz="2200" dirty="0">
                <a:solidFill>
                  <a:srgbClr val="653200"/>
                </a:solidFill>
                <a:latin typeface="Times New Roman"/>
                <a:cs typeface="Times New Roman"/>
              </a:rPr>
              <a:t>	</a:t>
            </a:r>
            <a:r>
              <a:rPr sz="2200" spc="-10" dirty="0">
                <a:solidFill>
                  <a:srgbClr val="653200"/>
                </a:solidFill>
                <a:latin typeface="Times New Roman"/>
                <a:cs typeface="Times New Roman"/>
              </a:rPr>
              <a:t>w</a:t>
            </a:r>
            <a:r>
              <a:rPr sz="2200" spc="-5" dirty="0">
                <a:solidFill>
                  <a:srgbClr val="653200"/>
                </a:solidFill>
                <a:latin typeface="Times New Roman"/>
                <a:cs typeface="Times New Roman"/>
              </a:rPr>
              <a:t>r</a:t>
            </a:r>
            <a:r>
              <a:rPr sz="2200" dirty="0">
                <a:solidFill>
                  <a:srgbClr val="653200"/>
                </a:solidFill>
                <a:latin typeface="Times New Roman"/>
                <a:cs typeface="Times New Roman"/>
              </a:rPr>
              <a:t>it</a:t>
            </a:r>
            <a:r>
              <a:rPr sz="2200" spc="-5" dirty="0">
                <a:solidFill>
                  <a:srgbClr val="653200"/>
                </a:solidFill>
                <a:latin typeface="Times New Roman"/>
                <a:cs typeface="Times New Roman"/>
              </a:rPr>
              <a:t>e</a:t>
            </a:r>
            <a:r>
              <a:rPr sz="2200" dirty="0">
                <a:solidFill>
                  <a:srgbClr val="653200"/>
                </a:solidFill>
                <a:latin typeface="Times New Roman"/>
                <a:cs typeface="Times New Roman"/>
              </a:rPr>
              <a:t>	t</a:t>
            </a:r>
            <a:r>
              <a:rPr sz="2200" spc="-5" dirty="0">
                <a:solidFill>
                  <a:srgbClr val="653200"/>
                </a:solidFill>
                <a:latin typeface="Times New Roman"/>
                <a:cs typeface="Times New Roman"/>
              </a:rPr>
              <a:t>he</a:t>
            </a:r>
            <a:r>
              <a:rPr sz="2200" dirty="0">
                <a:solidFill>
                  <a:srgbClr val="653200"/>
                </a:solidFill>
                <a:latin typeface="Times New Roman"/>
                <a:cs typeface="Times New Roman"/>
              </a:rPr>
              <a:t>	</a:t>
            </a:r>
            <a:r>
              <a:rPr sz="2200" spc="-5" dirty="0">
                <a:solidFill>
                  <a:srgbClr val="653200"/>
                </a:solidFill>
                <a:latin typeface="Times New Roman"/>
                <a:cs typeface="Times New Roman"/>
              </a:rPr>
              <a:t>r</a:t>
            </a:r>
            <a:r>
              <a:rPr sz="2200" spc="-10" dirty="0">
                <a:solidFill>
                  <a:srgbClr val="653200"/>
                </a:solidFill>
                <a:latin typeface="Times New Roman"/>
                <a:cs typeface="Times New Roman"/>
              </a:rPr>
              <a:t>i</a:t>
            </a:r>
            <a:r>
              <a:rPr sz="2200" spc="-15" dirty="0">
                <a:solidFill>
                  <a:srgbClr val="653200"/>
                </a:solidFill>
                <a:latin typeface="Times New Roman"/>
                <a:cs typeface="Times New Roman"/>
              </a:rPr>
              <a:t>s</a:t>
            </a:r>
            <a:r>
              <a:rPr sz="2200" spc="-5" dirty="0">
                <a:solidFill>
                  <a:srgbClr val="653200"/>
                </a:solidFill>
                <a:latin typeface="Times New Roman"/>
                <a:cs typeface="Times New Roman"/>
              </a:rPr>
              <a:t>k</a:t>
            </a:r>
            <a:r>
              <a:rPr sz="2200" dirty="0">
                <a:solidFill>
                  <a:srgbClr val="653200"/>
                </a:solidFill>
                <a:latin typeface="Times New Roman"/>
                <a:cs typeface="Times New Roman"/>
              </a:rPr>
              <a:t>		</a:t>
            </a:r>
            <a:r>
              <a:rPr sz="2200" spc="-25" dirty="0">
                <a:solidFill>
                  <a:srgbClr val="653200"/>
                </a:solidFill>
                <a:latin typeface="Times New Roman"/>
                <a:cs typeface="Times New Roman"/>
              </a:rPr>
              <a:t>m</a:t>
            </a:r>
            <a:r>
              <a:rPr sz="2200" spc="-15" dirty="0">
                <a:solidFill>
                  <a:srgbClr val="653200"/>
                </a:solidFill>
                <a:latin typeface="Times New Roman"/>
                <a:cs typeface="Times New Roman"/>
              </a:rPr>
              <a:t>a</a:t>
            </a:r>
            <a:r>
              <a:rPr sz="2200" spc="-5" dirty="0">
                <a:solidFill>
                  <a:srgbClr val="653200"/>
                </a:solidFill>
                <a:latin typeface="Times New Roman"/>
                <a:cs typeface="Times New Roman"/>
              </a:rPr>
              <a:t>n</a:t>
            </a:r>
            <a:r>
              <a:rPr sz="2200" spc="-15" dirty="0">
                <a:solidFill>
                  <a:srgbClr val="653200"/>
                </a:solidFill>
                <a:latin typeface="Times New Roman"/>
                <a:cs typeface="Times New Roman"/>
              </a:rPr>
              <a:t>a</a:t>
            </a:r>
            <a:r>
              <a:rPr sz="2200" spc="-5" dirty="0">
                <a:solidFill>
                  <a:srgbClr val="653200"/>
                </a:solidFill>
                <a:latin typeface="Times New Roman"/>
                <a:cs typeface="Times New Roman"/>
              </a:rPr>
              <a:t>g</a:t>
            </a:r>
            <a:r>
              <a:rPr sz="2200" dirty="0">
                <a:solidFill>
                  <a:srgbClr val="653200"/>
                </a:solidFill>
                <a:latin typeface="Times New Roman"/>
                <a:cs typeface="Times New Roman"/>
              </a:rPr>
              <a:t>e</a:t>
            </a:r>
            <a:r>
              <a:rPr sz="2200" spc="-25" dirty="0">
                <a:solidFill>
                  <a:srgbClr val="653200"/>
                </a:solidFill>
                <a:latin typeface="Times New Roman"/>
                <a:cs typeface="Times New Roman"/>
              </a:rPr>
              <a:t>m</a:t>
            </a:r>
            <a:r>
              <a:rPr sz="2200" spc="-15" dirty="0">
                <a:solidFill>
                  <a:srgbClr val="653200"/>
                </a:solidFill>
                <a:latin typeface="Times New Roman"/>
                <a:cs typeface="Times New Roman"/>
              </a:rPr>
              <a:t>e</a:t>
            </a:r>
            <a:r>
              <a:rPr sz="2200" spc="-5" dirty="0">
                <a:solidFill>
                  <a:srgbClr val="653200"/>
                </a:solidFill>
                <a:latin typeface="Times New Roman"/>
                <a:cs typeface="Times New Roman"/>
              </a:rPr>
              <a:t>n</a:t>
            </a:r>
            <a:r>
              <a:rPr sz="2200" dirty="0">
                <a:solidFill>
                  <a:srgbClr val="653200"/>
                </a:solidFill>
                <a:latin typeface="Times New Roman"/>
                <a:cs typeface="Times New Roman"/>
              </a:rPr>
              <a:t>t  </a:t>
            </a:r>
            <a:r>
              <a:rPr sz="2200" spc="-5" dirty="0">
                <a:solidFill>
                  <a:srgbClr val="653200"/>
                </a:solidFill>
                <a:latin typeface="Times New Roman"/>
                <a:cs typeface="Times New Roman"/>
              </a:rPr>
              <a:t>p</a:t>
            </a:r>
            <a:r>
              <a:rPr sz="2200" spc="-15" dirty="0">
                <a:solidFill>
                  <a:srgbClr val="653200"/>
                </a:solidFill>
                <a:latin typeface="Times New Roman"/>
                <a:cs typeface="Times New Roman"/>
              </a:rPr>
              <a:t>e</a:t>
            </a:r>
            <a:r>
              <a:rPr sz="2200" spc="-5" dirty="0">
                <a:solidFill>
                  <a:srgbClr val="653200"/>
                </a:solidFill>
                <a:latin typeface="Times New Roman"/>
                <a:cs typeface="Times New Roman"/>
              </a:rPr>
              <a:t>op</a:t>
            </a:r>
            <a:r>
              <a:rPr sz="2200" dirty="0">
                <a:solidFill>
                  <a:srgbClr val="653200"/>
                </a:solidFill>
                <a:latin typeface="Times New Roman"/>
                <a:cs typeface="Times New Roman"/>
              </a:rPr>
              <a:t>l</a:t>
            </a:r>
            <a:r>
              <a:rPr sz="2200" spc="-5" dirty="0">
                <a:solidFill>
                  <a:srgbClr val="653200"/>
                </a:solidFill>
                <a:latin typeface="Times New Roman"/>
                <a:cs typeface="Times New Roman"/>
              </a:rPr>
              <a:t>e</a:t>
            </a:r>
            <a:r>
              <a:rPr sz="2200" dirty="0">
                <a:solidFill>
                  <a:srgbClr val="653200"/>
                </a:solidFill>
                <a:latin typeface="Times New Roman"/>
                <a:cs typeface="Times New Roman"/>
              </a:rPr>
              <a:t>		</a:t>
            </a:r>
            <a:r>
              <a:rPr sz="2200" spc="-15" dirty="0">
                <a:solidFill>
                  <a:srgbClr val="653200"/>
                </a:solidFill>
                <a:latin typeface="Times New Roman"/>
                <a:cs typeface="Times New Roman"/>
              </a:rPr>
              <a:t>d</a:t>
            </a:r>
            <a:r>
              <a:rPr sz="2200" spc="-5" dirty="0">
                <a:solidFill>
                  <a:srgbClr val="653200"/>
                </a:solidFill>
                <a:latin typeface="Times New Roman"/>
                <a:cs typeface="Times New Roman"/>
              </a:rPr>
              <a:t>o</a:t>
            </a:r>
            <a:r>
              <a:rPr sz="2200" dirty="0">
                <a:solidFill>
                  <a:srgbClr val="653200"/>
                </a:solidFill>
                <a:latin typeface="Times New Roman"/>
                <a:cs typeface="Times New Roman"/>
              </a:rPr>
              <a:t>	</a:t>
            </a:r>
            <a:r>
              <a:rPr sz="2200" spc="-5" dirty="0">
                <a:solidFill>
                  <a:srgbClr val="653200"/>
                </a:solidFill>
                <a:latin typeface="Times New Roman"/>
                <a:cs typeface="Times New Roman"/>
              </a:rPr>
              <a:t>no</a:t>
            </a:r>
            <a:r>
              <a:rPr sz="2200" dirty="0">
                <a:solidFill>
                  <a:srgbClr val="653200"/>
                </a:solidFill>
                <a:latin typeface="Times New Roman"/>
                <a:cs typeface="Times New Roman"/>
              </a:rPr>
              <a:t>t	</a:t>
            </a:r>
            <a:r>
              <a:rPr sz="2200" spc="-10" dirty="0">
                <a:solidFill>
                  <a:srgbClr val="653200"/>
                </a:solidFill>
                <a:latin typeface="Times New Roman"/>
                <a:cs typeface="Times New Roman"/>
              </a:rPr>
              <a:t>wi</a:t>
            </a:r>
            <a:r>
              <a:rPr sz="2200" spc="-5" dirty="0">
                <a:solidFill>
                  <a:srgbClr val="653200"/>
                </a:solidFill>
                <a:latin typeface="Times New Roman"/>
                <a:cs typeface="Times New Roman"/>
              </a:rPr>
              <a:t>sh</a:t>
            </a:r>
            <a:r>
              <a:rPr sz="2200" dirty="0">
                <a:solidFill>
                  <a:srgbClr val="653200"/>
                </a:solidFill>
                <a:latin typeface="Times New Roman"/>
                <a:cs typeface="Times New Roman"/>
              </a:rPr>
              <a:t>	t</a:t>
            </a:r>
            <a:r>
              <a:rPr sz="2200" spc="-5" dirty="0">
                <a:solidFill>
                  <a:srgbClr val="653200"/>
                </a:solidFill>
                <a:latin typeface="Times New Roman"/>
                <a:cs typeface="Times New Roman"/>
              </a:rPr>
              <a:t>o</a:t>
            </a:r>
            <a:r>
              <a:rPr sz="2200" dirty="0">
                <a:solidFill>
                  <a:srgbClr val="653200"/>
                </a:solidFill>
                <a:latin typeface="Times New Roman"/>
                <a:cs typeface="Times New Roman"/>
              </a:rPr>
              <a:t>	</a:t>
            </a:r>
            <a:r>
              <a:rPr sz="2200" spc="-15" dirty="0">
                <a:solidFill>
                  <a:srgbClr val="653200"/>
                </a:solidFill>
                <a:latin typeface="Times New Roman"/>
                <a:cs typeface="Times New Roman"/>
              </a:rPr>
              <a:t>a</a:t>
            </a:r>
            <a:r>
              <a:rPr sz="2200" dirty="0">
                <a:solidFill>
                  <a:srgbClr val="653200"/>
                </a:solidFill>
                <a:latin typeface="Times New Roman"/>
                <a:cs typeface="Times New Roman"/>
              </a:rPr>
              <a:t>i</a:t>
            </a:r>
            <a:r>
              <a:rPr sz="2200" spc="-5" dirty="0">
                <a:solidFill>
                  <a:srgbClr val="653200"/>
                </a:solidFill>
                <a:latin typeface="Times New Roman"/>
                <a:cs typeface="Times New Roman"/>
              </a:rPr>
              <a:t>r</a:t>
            </a:r>
            <a:r>
              <a:rPr sz="2200" dirty="0">
                <a:solidFill>
                  <a:srgbClr val="653200"/>
                </a:solidFill>
                <a:latin typeface="Times New Roman"/>
                <a:cs typeface="Times New Roman"/>
              </a:rPr>
              <a:t>	t</a:t>
            </a:r>
            <a:r>
              <a:rPr sz="2200" spc="-5" dirty="0">
                <a:solidFill>
                  <a:srgbClr val="653200"/>
                </a:solidFill>
                <a:latin typeface="Times New Roman"/>
                <a:cs typeface="Times New Roman"/>
              </a:rPr>
              <a:t>h</a:t>
            </a:r>
            <a:r>
              <a:rPr sz="2200" spc="-15" dirty="0">
                <a:solidFill>
                  <a:srgbClr val="653200"/>
                </a:solidFill>
                <a:latin typeface="Times New Roman"/>
                <a:cs typeface="Times New Roman"/>
              </a:rPr>
              <a:t>e</a:t>
            </a:r>
            <a:r>
              <a:rPr sz="2200" dirty="0">
                <a:solidFill>
                  <a:srgbClr val="653200"/>
                </a:solidFill>
                <a:latin typeface="Times New Roman"/>
                <a:cs typeface="Times New Roman"/>
              </a:rPr>
              <a:t>i</a:t>
            </a:r>
            <a:r>
              <a:rPr sz="2200" spc="-5" dirty="0">
                <a:solidFill>
                  <a:srgbClr val="653200"/>
                </a:solidFill>
                <a:latin typeface="Times New Roman"/>
                <a:cs typeface="Times New Roman"/>
              </a:rPr>
              <a:t>r</a:t>
            </a:r>
            <a:endParaRPr sz="2200" dirty="0">
              <a:latin typeface="Times New Roman"/>
              <a:cs typeface="Times New Roman"/>
            </a:endParaRPr>
          </a:p>
        </p:txBody>
      </p:sp>
      <p:sp>
        <p:nvSpPr>
          <p:cNvPr id="18" name="object 5"/>
          <p:cNvSpPr txBox="1"/>
          <p:nvPr/>
        </p:nvSpPr>
        <p:spPr>
          <a:xfrm>
            <a:off x="840733" y="2771890"/>
            <a:ext cx="8028940" cy="3178434"/>
          </a:xfrm>
          <a:prstGeom prst="rect">
            <a:avLst/>
          </a:prstGeom>
        </p:spPr>
        <p:txBody>
          <a:bodyPr vert="horz" wrap="square" lIns="0" tIns="153035" rIns="0" bIns="0" rtlCol="0">
            <a:spAutoFit/>
          </a:bodyPr>
          <a:lstStyle/>
          <a:p>
            <a:pPr marL="12700">
              <a:lnSpc>
                <a:spcPct val="100000"/>
              </a:lnSpc>
              <a:spcBef>
                <a:spcPts val="1205"/>
              </a:spcBef>
            </a:pPr>
            <a:r>
              <a:rPr sz="2200" spc="-10" dirty="0">
                <a:solidFill>
                  <a:srgbClr val="653200"/>
                </a:solidFill>
                <a:latin typeface="Times New Roman"/>
                <a:cs typeface="Times New Roman"/>
              </a:rPr>
              <a:t>weaknesses</a:t>
            </a:r>
            <a:r>
              <a:rPr sz="2200" spc="-20" dirty="0">
                <a:solidFill>
                  <a:srgbClr val="653200"/>
                </a:solidFill>
                <a:latin typeface="Times New Roman"/>
                <a:cs typeface="Times New Roman"/>
              </a:rPr>
              <a:t> </a:t>
            </a:r>
            <a:r>
              <a:rPr sz="2200" spc="-5" dirty="0">
                <a:solidFill>
                  <a:srgbClr val="653200"/>
                </a:solidFill>
                <a:latin typeface="Times New Roman"/>
                <a:cs typeface="Times New Roman"/>
              </a:rPr>
              <a:t>in</a:t>
            </a:r>
            <a:r>
              <a:rPr sz="2200" spc="-15" dirty="0">
                <a:solidFill>
                  <a:srgbClr val="653200"/>
                </a:solidFill>
                <a:latin typeface="Times New Roman"/>
                <a:cs typeface="Times New Roman"/>
              </a:rPr>
              <a:t> </a:t>
            </a:r>
            <a:r>
              <a:rPr sz="2200" spc="-5" dirty="0">
                <a:solidFill>
                  <a:srgbClr val="653200"/>
                </a:solidFill>
                <a:latin typeface="Times New Roman"/>
                <a:cs typeface="Times New Roman"/>
              </a:rPr>
              <a:t>public</a:t>
            </a:r>
            <a:r>
              <a:rPr sz="2200" spc="-5" dirty="0">
                <a:latin typeface="Times New Roman"/>
                <a:cs typeface="Times New Roman"/>
              </a:rPr>
              <a:t>.</a:t>
            </a:r>
            <a:endParaRPr sz="2200" dirty="0">
              <a:latin typeface="Times New Roman"/>
              <a:cs typeface="Times New Roman"/>
            </a:endParaRPr>
          </a:p>
          <a:p>
            <a:pPr marL="1216660" indent="-521970">
              <a:lnSpc>
                <a:spcPct val="100000"/>
              </a:lnSpc>
              <a:spcBef>
                <a:spcPts val="1100"/>
              </a:spcBef>
              <a:buChar char="•"/>
              <a:tabLst>
                <a:tab pos="1216025" algn="l"/>
                <a:tab pos="1217295" algn="l"/>
              </a:tabLst>
            </a:pPr>
            <a:r>
              <a:rPr sz="2200" spc="-5" dirty="0">
                <a:solidFill>
                  <a:srgbClr val="0000CC"/>
                </a:solidFill>
                <a:latin typeface="Times New Roman"/>
                <a:cs typeface="Times New Roman"/>
              </a:rPr>
              <a:t>Inadequate</a:t>
            </a:r>
            <a:r>
              <a:rPr sz="2200" spc="-55" dirty="0">
                <a:solidFill>
                  <a:srgbClr val="0000CC"/>
                </a:solidFill>
                <a:latin typeface="Times New Roman"/>
                <a:cs typeface="Times New Roman"/>
              </a:rPr>
              <a:t> </a:t>
            </a:r>
            <a:r>
              <a:rPr sz="2200" spc="-5" dirty="0">
                <a:solidFill>
                  <a:srgbClr val="0000CC"/>
                </a:solidFill>
                <a:latin typeface="Times New Roman"/>
                <a:cs typeface="Times New Roman"/>
              </a:rPr>
              <a:t>planning</a:t>
            </a:r>
            <a:endParaRPr sz="2200" dirty="0">
              <a:latin typeface="Times New Roman"/>
              <a:cs typeface="Times New Roman"/>
            </a:endParaRPr>
          </a:p>
          <a:p>
            <a:pPr marL="1216660" indent="-521970">
              <a:lnSpc>
                <a:spcPct val="100000"/>
              </a:lnSpc>
              <a:spcBef>
                <a:spcPts val="685"/>
              </a:spcBef>
              <a:buChar char="•"/>
              <a:tabLst>
                <a:tab pos="1216025" algn="l"/>
                <a:tab pos="1217295" algn="l"/>
              </a:tabLst>
            </a:pPr>
            <a:r>
              <a:rPr sz="2200" spc="-5" dirty="0">
                <a:solidFill>
                  <a:srgbClr val="653200"/>
                </a:solidFill>
                <a:latin typeface="Times New Roman"/>
                <a:cs typeface="Times New Roman"/>
              </a:rPr>
              <a:t>Inadequate</a:t>
            </a:r>
            <a:r>
              <a:rPr sz="2200" spc="-30" dirty="0">
                <a:solidFill>
                  <a:srgbClr val="653200"/>
                </a:solidFill>
                <a:latin typeface="Times New Roman"/>
                <a:cs typeface="Times New Roman"/>
              </a:rPr>
              <a:t> </a:t>
            </a:r>
            <a:r>
              <a:rPr sz="2200" spc="-5" dirty="0">
                <a:solidFill>
                  <a:srgbClr val="653200"/>
                </a:solidFill>
                <a:latin typeface="Times New Roman"/>
                <a:cs typeface="Times New Roman"/>
              </a:rPr>
              <a:t>visibility into </a:t>
            </a:r>
            <a:r>
              <a:rPr sz="2200" spc="-10" dirty="0">
                <a:solidFill>
                  <a:srgbClr val="653200"/>
                </a:solidFill>
                <a:latin typeface="Times New Roman"/>
                <a:cs typeface="Times New Roman"/>
              </a:rPr>
              <a:t>actual </a:t>
            </a:r>
            <a:r>
              <a:rPr sz="2200" spc="-5" dirty="0">
                <a:solidFill>
                  <a:srgbClr val="653200"/>
                </a:solidFill>
                <a:latin typeface="Times New Roman"/>
                <a:cs typeface="Times New Roman"/>
              </a:rPr>
              <a:t>project status</a:t>
            </a:r>
            <a:endParaRPr sz="2200" dirty="0">
              <a:latin typeface="Times New Roman"/>
              <a:cs typeface="Times New Roman"/>
            </a:endParaRPr>
          </a:p>
          <a:p>
            <a:pPr marL="1216660" indent="-521970">
              <a:lnSpc>
                <a:spcPct val="100000"/>
              </a:lnSpc>
              <a:spcBef>
                <a:spcPts val="865"/>
              </a:spcBef>
              <a:buChar char="•"/>
              <a:tabLst>
                <a:tab pos="1216025" algn="l"/>
                <a:tab pos="1217295" algn="l"/>
              </a:tabLst>
            </a:pPr>
            <a:r>
              <a:rPr sz="2200" spc="-10" dirty="0">
                <a:latin typeface="Times New Roman"/>
                <a:cs typeface="Times New Roman"/>
              </a:rPr>
              <a:t>Unclear</a:t>
            </a:r>
            <a:r>
              <a:rPr sz="2200" dirty="0">
                <a:latin typeface="Times New Roman"/>
                <a:cs typeface="Times New Roman"/>
              </a:rPr>
              <a:t> </a:t>
            </a:r>
            <a:r>
              <a:rPr sz="2200" spc="-5" dirty="0">
                <a:latin typeface="Times New Roman"/>
                <a:cs typeface="Times New Roman"/>
              </a:rPr>
              <a:t>project ownership</a:t>
            </a:r>
            <a:r>
              <a:rPr sz="2200" dirty="0">
                <a:latin typeface="Times New Roman"/>
                <a:cs typeface="Times New Roman"/>
              </a:rPr>
              <a:t> </a:t>
            </a:r>
            <a:r>
              <a:rPr sz="2200" spc="-10" dirty="0">
                <a:latin typeface="Times New Roman"/>
                <a:cs typeface="Times New Roman"/>
              </a:rPr>
              <a:t>and</a:t>
            </a:r>
            <a:r>
              <a:rPr sz="2200" dirty="0">
                <a:latin typeface="Times New Roman"/>
                <a:cs typeface="Times New Roman"/>
              </a:rPr>
              <a:t> </a:t>
            </a:r>
            <a:r>
              <a:rPr sz="2200" spc="-5" dirty="0">
                <a:latin typeface="Times New Roman"/>
                <a:cs typeface="Times New Roman"/>
              </a:rPr>
              <a:t>decision</a:t>
            </a:r>
            <a:r>
              <a:rPr sz="2200" dirty="0">
                <a:latin typeface="Times New Roman"/>
                <a:cs typeface="Times New Roman"/>
              </a:rPr>
              <a:t> </a:t>
            </a:r>
            <a:r>
              <a:rPr sz="2200" spc="-5" dirty="0">
                <a:latin typeface="Times New Roman"/>
                <a:cs typeface="Times New Roman"/>
              </a:rPr>
              <a:t>making</a:t>
            </a:r>
            <a:endParaRPr sz="2200" dirty="0">
              <a:latin typeface="Times New Roman"/>
              <a:cs typeface="Times New Roman"/>
            </a:endParaRPr>
          </a:p>
          <a:p>
            <a:pPr marL="1216660" indent="-521970">
              <a:lnSpc>
                <a:spcPct val="100000"/>
              </a:lnSpc>
              <a:spcBef>
                <a:spcPts val="840"/>
              </a:spcBef>
              <a:buChar char="•"/>
              <a:tabLst>
                <a:tab pos="1216025" algn="l"/>
                <a:tab pos="1217295" algn="l"/>
              </a:tabLst>
            </a:pPr>
            <a:r>
              <a:rPr sz="2200" spc="-5" dirty="0">
                <a:solidFill>
                  <a:srgbClr val="0000CC"/>
                </a:solidFill>
                <a:latin typeface="Times New Roman"/>
                <a:cs typeface="Times New Roman"/>
              </a:rPr>
              <a:t>Staff</a:t>
            </a:r>
            <a:r>
              <a:rPr sz="2200" spc="-25" dirty="0">
                <a:solidFill>
                  <a:srgbClr val="0000CC"/>
                </a:solidFill>
                <a:latin typeface="Times New Roman"/>
                <a:cs typeface="Times New Roman"/>
              </a:rPr>
              <a:t> </a:t>
            </a:r>
            <a:r>
              <a:rPr sz="2200" spc="-5" dirty="0">
                <a:solidFill>
                  <a:srgbClr val="0000CC"/>
                </a:solidFill>
                <a:latin typeface="Times New Roman"/>
                <a:cs typeface="Times New Roman"/>
              </a:rPr>
              <a:t>personality</a:t>
            </a:r>
            <a:r>
              <a:rPr sz="2200" spc="-20" dirty="0">
                <a:solidFill>
                  <a:srgbClr val="0000CC"/>
                </a:solidFill>
                <a:latin typeface="Times New Roman"/>
                <a:cs typeface="Times New Roman"/>
              </a:rPr>
              <a:t> </a:t>
            </a:r>
            <a:r>
              <a:rPr sz="2200" spc="-5" dirty="0">
                <a:solidFill>
                  <a:srgbClr val="0000CC"/>
                </a:solidFill>
                <a:latin typeface="Times New Roman"/>
                <a:cs typeface="Times New Roman"/>
              </a:rPr>
              <a:t>conflicts</a:t>
            </a:r>
            <a:endParaRPr sz="2200" dirty="0">
              <a:latin typeface="Times New Roman"/>
              <a:cs typeface="Times New Roman"/>
            </a:endParaRPr>
          </a:p>
          <a:p>
            <a:pPr marL="1216660" indent="-521970">
              <a:lnSpc>
                <a:spcPct val="100000"/>
              </a:lnSpc>
              <a:spcBef>
                <a:spcPts val="840"/>
              </a:spcBef>
              <a:buChar char="•"/>
              <a:tabLst>
                <a:tab pos="1216025" algn="l"/>
                <a:tab pos="1217295" algn="l"/>
              </a:tabLst>
            </a:pPr>
            <a:r>
              <a:rPr sz="2200" spc="-5" dirty="0">
                <a:latin typeface="Times New Roman"/>
                <a:cs typeface="Times New Roman"/>
              </a:rPr>
              <a:t>Unrealistic</a:t>
            </a:r>
            <a:r>
              <a:rPr sz="2200" spc="-60" dirty="0">
                <a:latin typeface="Times New Roman"/>
                <a:cs typeface="Times New Roman"/>
              </a:rPr>
              <a:t> </a:t>
            </a:r>
            <a:r>
              <a:rPr sz="2200" spc="-5" dirty="0">
                <a:latin typeface="Times New Roman"/>
                <a:cs typeface="Times New Roman"/>
              </a:rPr>
              <a:t>expectation</a:t>
            </a:r>
            <a:endParaRPr sz="2200" dirty="0">
              <a:latin typeface="Times New Roman"/>
              <a:cs typeface="Times New Roman"/>
            </a:endParaRPr>
          </a:p>
          <a:p>
            <a:pPr marL="1216660" indent="-521970">
              <a:lnSpc>
                <a:spcPct val="100000"/>
              </a:lnSpc>
              <a:spcBef>
                <a:spcPts val="840"/>
              </a:spcBef>
              <a:buChar char="•"/>
              <a:tabLst>
                <a:tab pos="1216025" algn="l"/>
                <a:tab pos="1217295" algn="l"/>
              </a:tabLst>
            </a:pPr>
            <a:r>
              <a:rPr sz="2200" spc="-5" dirty="0">
                <a:solidFill>
                  <a:srgbClr val="653200"/>
                </a:solidFill>
                <a:latin typeface="Times New Roman"/>
                <a:cs typeface="Times New Roman"/>
              </a:rPr>
              <a:t>Poor</a:t>
            </a:r>
            <a:r>
              <a:rPr sz="2200" spc="-15" dirty="0">
                <a:solidFill>
                  <a:srgbClr val="653200"/>
                </a:solidFill>
                <a:latin typeface="Times New Roman"/>
                <a:cs typeface="Times New Roman"/>
              </a:rPr>
              <a:t> </a:t>
            </a:r>
            <a:r>
              <a:rPr sz="2200" spc="-10" dirty="0">
                <a:solidFill>
                  <a:srgbClr val="653200"/>
                </a:solidFill>
                <a:latin typeface="Times New Roman"/>
                <a:cs typeface="Times New Roman"/>
              </a:rPr>
              <a:t>communication</a:t>
            </a:r>
            <a:endParaRPr sz="2200" dirty="0">
              <a:latin typeface="Times New Roman"/>
              <a:cs typeface="Times New Roman"/>
            </a:endParaRPr>
          </a:p>
        </p:txBody>
      </p:sp>
    </p:spTree>
    <p:extLst>
      <p:ext uri="{BB962C8B-B14F-4D97-AF65-F5344CB8AC3E}">
        <p14:creationId xmlns:p14="http://schemas.microsoft.com/office/powerpoint/2010/main" val="803807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20845</TotalTime>
  <Words>14234</Words>
  <Application>Microsoft Office PowerPoint</Application>
  <PresentationFormat>On-screen Show (4:3)</PresentationFormat>
  <Paragraphs>2133</Paragraphs>
  <Slides>167</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167</vt:i4>
      </vt:variant>
    </vt:vector>
  </HeadingPairs>
  <TitlesOfParts>
    <vt:vector size="179" baseType="lpstr">
      <vt:lpstr>Arial</vt:lpstr>
      <vt:lpstr>Calibri</vt:lpstr>
      <vt:lpstr>Calibri (Body)</vt:lpstr>
      <vt:lpstr>Calibri Light</vt:lpstr>
      <vt:lpstr>Cambria Math</vt:lpstr>
      <vt:lpstr>Helvetica</vt:lpstr>
      <vt:lpstr>Helvetica-Bold</vt:lpstr>
      <vt:lpstr>Symbol</vt:lpstr>
      <vt:lpstr>Times New Roman</vt:lpstr>
      <vt:lpstr>Wingdings</vt:lpstr>
      <vt:lpstr>Office Theme</vt:lpstr>
      <vt:lpstr>Custom Design</vt:lpstr>
      <vt:lpstr>Noida Institute of Engineering and Technology, Greater Noida</vt:lpstr>
      <vt:lpstr>Introduction of Faculty </vt:lpstr>
      <vt:lpstr>PowerPoint Presentation</vt:lpstr>
      <vt:lpstr>PowerPoint Presentation</vt:lpstr>
      <vt:lpstr>PowerPoint Presentation</vt:lpstr>
      <vt:lpstr>PowerPoint Presentation</vt:lpstr>
      <vt:lpstr>Branch wise Applications</vt:lpstr>
      <vt:lpstr>PowerPoint Presentation</vt:lpstr>
      <vt:lpstr>PowerPoint Presentation</vt:lpstr>
      <vt:lpstr>PowerPoint Presentation</vt:lpstr>
      <vt:lpstr>PowerPoint Presentation</vt:lpstr>
      <vt:lpstr>PowerPoint Presentation</vt:lpstr>
      <vt:lpstr>PowerPoint Presentation</vt:lpstr>
      <vt:lpstr>Program Educational Objectives</vt:lpstr>
      <vt:lpstr>Program Educational Objectives</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Software Project Planning Activities </vt:lpstr>
      <vt:lpstr>Software Project Planning Activities</vt:lpstr>
      <vt:lpstr> </vt:lpstr>
      <vt:lpstr>Single and Multivariable Models</vt:lpstr>
      <vt:lpstr>PowerPoint Presentation</vt:lpstr>
      <vt:lpstr>PowerPoint Presentation</vt:lpstr>
      <vt:lpstr>PowerPoint Presentation</vt:lpstr>
      <vt:lpstr>Types of COCOMO Model </vt:lpstr>
      <vt:lpstr>PowerPoint Presentation</vt:lpstr>
      <vt:lpstr>PowerPoint Presentation</vt:lpstr>
      <vt:lpstr>PowerPoint Presentation</vt:lpstr>
      <vt:lpstr>PowerPoint Presentation</vt:lpstr>
      <vt:lpstr>PowerPoint Presentation</vt:lpstr>
      <vt:lpstr>BASIC COCOMO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Staffing Level Estimation </vt:lpstr>
      <vt:lpstr>Rayleigh curve</vt:lpstr>
      <vt:lpstr>PowerPoint Presentation</vt:lpstr>
      <vt:lpstr>PowerPoint Presentation</vt:lpstr>
      <vt:lpstr>The Norden / Rayleigh Curve </vt:lpstr>
      <vt:lpstr>PowerPoint Presentation</vt:lpstr>
      <vt:lpstr>Effective team structures</vt:lpstr>
      <vt:lpstr>Effective team structures</vt:lpstr>
      <vt:lpstr>Effective team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Risk Assessment </vt:lpstr>
      <vt:lpstr>Risk Containment</vt:lpstr>
      <vt:lpstr>Risk Leverage</vt:lpstr>
      <vt:lpstr>Risk related to schedule slippage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software maintenance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UNIT-IV</dc:title>
  <dc:creator>surya</dc:creator>
  <cp:lastModifiedBy>Renu Devi</cp:lastModifiedBy>
  <cp:revision>350</cp:revision>
  <dcterms:created xsi:type="dcterms:W3CDTF">2016-04-01T07:48:33Z</dcterms:created>
  <dcterms:modified xsi:type="dcterms:W3CDTF">2025-04-07T04:49:14Z</dcterms:modified>
</cp:coreProperties>
</file>