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handoutMasterIdLst>
    <p:handoutMasterId r:id="rId144"/>
  </p:handoutMasterIdLst>
  <p:sldIdLst>
    <p:sldId id="256" r:id="rId2"/>
    <p:sldId id="548" r:id="rId3"/>
    <p:sldId id="257" r:id="rId4"/>
    <p:sldId id="289" r:id="rId5"/>
    <p:sldId id="290" r:id="rId6"/>
    <p:sldId id="291" r:id="rId7"/>
    <p:sldId id="292" r:id="rId8"/>
    <p:sldId id="293" r:id="rId9"/>
    <p:sldId id="294" r:id="rId10"/>
    <p:sldId id="295" r:id="rId11"/>
    <p:sldId id="296" r:id="rId12"/>
    <p:sldId id="297" r:id="rId13"/>
    <p:sldId id="299" r:id="rId14"/>
    <p:sldId id="301"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74" r:id="rId36"/>
    <p:sldId id="443"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60" r:id="rId52"/>
    <p:sldId id="461" r:id="rId53"/>
    <p:sldId id="462" r:id="rId54"/>
    <p:sldId id="463" r:id="rId55"/>
    <p:sldId id="464" r:id="rId56"/>
    <p:sldId id="465" r:id="rId57"/>
    <p:sldId id="466" r:id="rId58"/>
    <p:sldId id="467" r:id="rId59"/>
    <p:sldId id="468" r:id="rId60"/>
    <p:sldId id="469" r:id="rId61"/>
    <p:sldId id="470" r:id="rId62"/>
    <p:sldId id="471" r:id="rId63"/>
    <p:sldId id="472" r:id="rId64"/>
    <p:sldId id="473" r:id="rId65"/>
    <p:sldId id="477" r:id="rId66"/>
    <p:sldId id="478" r:id="rId67"/>
    <p:sldId id="479" r:id="rId68"/>
    <p:sldId id="480" r:id="rId69"/>
    <p:sldId id="481" r:id="rId70"/>
    <p:sldId id="482" r:id="rId71"/>
    <p:sldId id="483" r:id="rId72"/>
    <p:sldId id="484" r:id="rId73"/>
    <p:sldId id="485" r:id="rId74"/>
    <p:sldId id="486" r:id="rId75"/>
    <p:sldId id="487" r:id="rId76"/>
    <p:sldId id="488" r:id="rId77"/>
    <p:sldId id="489" r:id="rId78"/>
    <p:sldId id="490" r:id="rId79"/>
    <p:sldId id="491" r:id="rId80"/>
    <p:sldId id="492" r:id="rId81"/>
    <p:sldId id="493" r:id="rId82"/>
    <p:sldId id="494" r:id="rId83"/>
    <p:sldId id="495" r:id="rId84"/>
    <p:sldId id="496" r:id="rId85"/>
    <p:sldId id="497" r:id="rId86"/>
    <p:sldId id="498" r:id="rId87"/>
    <p:sldId id="499" r:id="rId88"/>
    <p:sldId id="500" r:id="rId89"/>
    <p:sldId id="501" r:id="rId90"/>
    <p:sldId id="502" r:id="rId91"/>
    <p:sldId id="503" r:id="rId92"/>
    <p:sldId id="504" r:id="rId93"/>
    <p:sldId id="505" r:id="rId94"/>
    <p:sldId id="506" r:id="rId95"/>
    <p:sldId id="507" r:id="rId96"/>
    <p:sldId id="508" r:id="rId97"/>
    <p:sldId id="509" r:id="rId98"/>
    <p:sldId id="510" r:id="rId99"/>
    <p:sldId id="511" r:id="rId100"/>
    <p:sldId id="512" r:id="rId101"/>
    <p:sldId id="513" r:id="rId102"/>
    <p:sldId id="514" r:id="rId103"/>
    <p:sldId id="515" r:id="rId104"/>
    <p:sldId id="516" r:id="rId105"/>
    <p:sldId id="517" r:id="rId106"/>
    <p:sldId id="518" r:id="rId107"/>
    <p:sldId id="519" r:id="rId108"/>
    <p:sldId id="520" r:id="rId109"/>
    <p:sldId id="549" r:id="rId110"/>
    <p:sldId id="551" r:id="rId111"/>
    <p:sldId id="552" r:id="rId112"/>
    <p:sldId id="555" r:id="rId113"/>
    <p:sldId id="523" r:id="rId114"/>
    <p:sldId id="525" r:id="rId115"/>
    <p:sldId id="526" r:id="rId116"/>
    <p:sldId id="527" r:id="rId117"/>
    <p:sldId id="556" r:id="rId118"/>
    <p:sldId id="557" r:id="rId119"/>
    <p:sldId id="558" r:id="rId120"/>
    <p:sldId id="559" r:id="rId121"/>
    <p:sldId id="560" r:id="rId122"/>
    <p:sldId id="528" r:id="rId123"/>
    <p:sldId id="529" r:id="rId124"/>
    <p:sldId id="530" r:id="rId125"/>
    <p:sldId id="531" r:id="rId126"/>
    <p:sldId id="532" r:id="rId127"/>
    <p:sldId id="533" r:id="rId128"/>
    <p:sldId id="534" r:id="rId129"/>
    <p:sldId id="535" r:id="rId130"/>
    <p:sldId id="536" r:id="rId131"/>
    <p:sldId id="537" r:id="rId132"/>
    <p:sldId id="538" r:id="rId133"/>
    <p:sldId id="539" r:id="rId134"/>
    <p:sldId id="540" r:id="rId135"/>
    <p:sldId id="541" r:id="rId136"/>
    <p:sldId id="542" r:id="rId137"/>
    <p:sldId id="543" r:id="rId138"/>
    <p:sldId id="544" r:id="rId139"/>
    <p:sldId id="545" r:id="rId140"/>
    <p:sldId id="546" r:id="rId141"/>
    <p:sldId id="547"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p:cViewPr varScale="1">
        <p:scale>
          <a:sx n="59" d="100"/>
          <a:sy n="59" d="100"/>
        </p:scale>
        <p:origin x="1172" y="56"/>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153559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273856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2584426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val="380815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3219660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2654977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69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777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054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46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128568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04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91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479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313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97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80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0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83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149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218140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34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825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37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246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84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44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829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707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071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23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269027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385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707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421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7648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500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177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7118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2061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155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36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3591039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4797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503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859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795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7252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511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646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1623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8963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27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245225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1422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218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6973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5495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9" name="Google Shape;88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2305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0" name="Google Shape;90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784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527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8849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9888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322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2984145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625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0621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1671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3" name="Google Shape;104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254214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352528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3196BC-B90F-47E1-B64B-9B15F6E87304}"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1FB01E-9701-441B-8CEB-5B2A3D2C9868}"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013AA-AB21-49BA-B5D3-3776FA4FAED9}"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C9C69-AE87-4787-B3C0-234C5BF8BD38}"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86093-56DD-4438-AEEE-26A10590F977}"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E03D4E-2131-4944-A238-0037870A4726}" type="datetime1">
              <a:rPr lang="en-US" smtClean="0"/>
              <a:t>4/7/2025</a:t>
            </a:fld>
            <a:endParaRPr lang="en-US"/>
          </a:p>
        </p:txBody>
      </p:sp>
      <p:sp>
        <p:nvSpPr>
          <p:cNvPr id="6" name="Footer Placeholder 5"/>
          <p:cNvSpPr>
            <a:spLocks noGrp="1"/>
          </p:cNvSpPr>
          <p:nvPr>
            <p:ph type="ftr" sz="quarter" idx="11"/>
          </p:nvPr>
        </p:nvSpPr>
        <p:spPr/>
        <p:txBody>
          <a:bodyPr/>
          <a:lstStyle/>
          <a:p>
            <a:r>
              <a:rPr lang="en-US"/>
              <a:t>Renu  Devi         ACSE0603        SOFTWARE ENGINEERING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1A06B6-C7C4-4CEA-85F5-B3B66D538EA2}" type="datetime1">
              <a:rPr lang="en-US" smtClean="0"/>
              <a:t>4/7/2025</a:t>
            </a:fld>
            <a:endParaRPr lang="en-US"/>
          </a:p>
        </p:txBody>
      </p:sp>
      <p:sp>
        <p:nvSpPr>
          <p:cNvPr id="8" name="Footer Placeholder 7"/>
          <p:cNvSpPr>
            <a:spLocks noGrp="1"/>
          </p:cNvSpPr>
          <p:nvPr>
            <p:ph type="ftr" sz="quarter" idx="11"/>
          </p:nvPr>
        </p:nvSpPr>
        <p:spPr/>
        <p:txBody>
          <a:bodyPr/>
          <a:lstStyle/>
          <a:p>
            <a:r>
              <a:rPr lang="en-US"/>
              <a:t>Renu  Devi         ACSE0603        SOFTWARE ENGINEERING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B7A2EA-F8C7-46A4-BA1B-008680F76D2F}" type="datetime1">
              <a:rPr lang="en-US" smtClean="0"/>
              <a:t>4/7/2025</a:t>
            </a:fld>
            <a:endParaRPr lang="en-US"/>
          </a:p>
        </p:txBody>
      </p:sp>
      <p:sp>
        <p:nvSpPr>
          <p:cNvPr id="4" name="Footer Placeholder 3"/>
          <p:cNvSpPr>
            <a:spLocks noGrp="1"/>
          </p:cNvSpPr>
          <p:nvPr>
            <p:ph type="ftr" sz="quarter" idx="11"/>
          </p:nvPr>
        </p:nvSpPr>
        <p:spPr/>
        <p:txBody>
          <a:bodyPr/>
          <a:lstStyle/>
          <a:p>
            <a:r>
              <a:rPr lang="en-US"/>
              <a:t>Renu  Devi         ACSE0603        SOFTWARE ENGINEERING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7584E-8098-4267-9757-157212E4B89E}" type="datetime1">
              <a:rPr lang="en-US" smtClean="0"/>
              <a:t>4/7/2025</a:t>
            </a:fld>
            <a:endParaRPr lang="en-US"/>
          </a:p>
        </p:txBody>
      </p:sp>
      <p:sp>
        <p:nvSpPr>
          <p:cNvPr id="3" name="Footer Placeholder 2"/>
          <p:cNvSpPr>
            <a:spLocks noGrp="1"/>
          </p:cNvSpPr>
          <p:nvPr>
            <p:ph type="ftr" sz="quarter" idx="11"/>
          </p:nvPr>
        </p:nvSpPr>
        <p:spPr/>
        <p:txBody>
          <a:bodyPr/>
          <a:lstStyle/>
          <a:p>
            <a:r>
              <a:rPr lang="en-US"/>
              <a:t>Renu  Devi         ACSE0603        SOFTWARE ENGINEERING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F458E-3FF1-43AA-AFBA-FA6D06E95CE5}" type="datetime1">
              <a:rPr lang="en-US" smtClean="0"/>
              <a:t>4/7/2025</a:t>
            </a:fld>
            <a:endParaRPr lang="en-US"/>
          </a:p>
        </p:txBody>
      </p:sp>
      <p:sp>
        <p:nvSpPr>
          <p:cNvPr id="6" name="Footer Placeholder 5"/>
          <p:cNvSpPr>
            <a:spLocks noGrp="1"/>
          </p:cNvSpPr>
          <p:nvPr>
            <p:ph type="ftr" sz="quarter" idx="11"/>
          </p:nvPr>
        </p:nvSpPr>
        <p:spPr/>
        <p:txBody>
          <a:bodyPr/>
          <a:lstStyle/>
          <a:p>
            <a:r>
              <a:rPr lang="en-US"/>
              <a:t>Renu  Devi         ACSE0603        SOFTWARE ENGINEERING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BCA14-13A2-4136-8113-85C179C2829B}" type="datetime1">
              <a:rPr lang="en-US" smtClean="0"/>
              <a:t>4/7/2025</a:t>
            </a:fld>
            <a:endParaRPr lang="en-US"/>
          </a:p>
        </p:txBody>
      </p:sp>
      <p:sp>
        <p:nvSpPr>
          <p:cNvPr id="6" name="Footer Placeholder 5"/>
          <p:cNvSpPr>
            <a:spLocks noGrp="1"/>
          </p:cNvSpPr>
          <p:nvPr>
            <p:ph type="ftr" sz="quarter" idx="11"/>
          </p:nvPr>
        </p:nvSpPr>
        <p:spPr/>
        <p:txBody>
          <a:bodyPr/>
          <a:lstStyle/>
          <a:p>
            <a:r>
              <a:rPr lang="en-US"/>
              <a:t>Renu  Devi         ACSE0603        SOFTWARE ENGINEERING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6B12A-E9B5-40EF-8090-D1690ABFEF50}" type="datetime1">
              <a:rPr lang="en-US" smtClean="0"/>
              <a:t>4/7/2025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Renu  Devi         ACSE0603        SOFTWARE ENGINEERING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nowledgehut.com/tutorials/scrum-tutorial/product-owner"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hyperlink" Target="https://www.youtube.com/watch?v=rvTejAg_fbY" TargetMode="External"/><Relationship Id="rId3" Type="http://schemas.openxmlformats.org/officeDocument/2006/relationships/hyperlink" Target="https://nptel.ac.in/courses/106/105/106105182/" TargetMode="External"/><Relationship Id="rId7" Type="http://schemas.openxmlformats.org/officeDocument/2006/relationships/hyperlink" Target="https://www.youtube.com/watch?v=a7jDv_A25ZA" TargetMode="External"/><Relationship Id="rId2" Type="http://schemas.openxmlformats.org/officeDocument/2006/relationships/hyperlink" Target="https://www.youtube.com/watch?v=Z6f9ckEElsU&amp;list=PL8751DA481F0F0D17" TargetMode="External"/><Relationship Id="rId1" Type="http://schemas.openxmlformats.org/officeDocument/2006/relationships/slideLayout" Target="../slideLayouts/slideLayout2.xml"/><Relationship Id="rId6" Type="http://schemas.openxmlformats.org/officeDocument/2006/relationships/hyperlink" Target="https://www.youtube.com/watch?v=e6HjDcd4U6U" TargetMode="External"/><Relationship Id="rId5" Type="http://schemas.openxmlformats.org/officeDocument/2006/relationships/hyperlink" Target="https://www.youtube.com/watch?v=TcxA-h8o5P4" TargetMode="External"/><Relationship Id="rId4" Type="http://schemas.openxmlformats.org/officeDocument/2006/relationships/hyperlink" Target="https://www.youtube.com/watch?v=fhKwJbmaCEg" TargetMode="External"/><Relationship Id="rId9" Type="http://schemas.openxmlformats.org/officeDocument/2006/relationships/image" Target="../media/image3.jpeg"/></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0.png"/></Relationships>
</file>

<file path=ppt/slides/_rels/slide1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WxkP5KR_Emk" TargetMode="External"/><Relationship Id="rId2" Type="http://schemas.openxmlformats.org/officeDocument/2006/relationships/hyperlink" Target="https://www.youtube.com/watch?v=kcvEiMFOcoE"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2.xml.rels><?xml version="1.0" encoding="UTF-8" standalone="yes"?>
<Relationships xmlns="http://schemas.openxmlformats.org/package/2006/relationships"><Relationship Id="rId3" Type="http://schemas.openxmlformats.org/officeDocument/2006/relationships/hyperlink" Target="https://artoftesting.com/waterfall-mode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artoftesting.com/iterative-mode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IN" sz="2800" dirty="0">
                <a:solidFill>
                  <a:schemeClr val="tx1"/>
                </a:solidFill>
              </a:rPr>
              <a:t>Introduction </a:t>
            </a:r>
            <a:endParaRPr lang="en-US" sz="28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err="1">
                <a:solidFill>
                  <a:schemeClr val="tx1"/>
                </a:solidFill>
              </a:rPr>
              <a:t>Ms.Renu</a:t>
            </a:r>
            <a:r>
              <a:rPr lang="en-US" sz="2400" dirty="0">
                <a:solidFill>
                  <a:schemeClr val="tx1"/>
                </a:solidFill>
              </a:rPr>
              <a:t>  Devi</a:t>
            </a:r>
          </a:p>
          <a:p>
            <a:pPr algn="ctr">
              <a:spcBef>
                <a:spcPct val="20000"/>
              </a:spcBef>
              <a:defRPr/>
            </a:pPr>
            <a:r>
              <a:rPr lang="en-US" sz="2400" dirty="0">
                <a:solidFill>
                  <a:schemeClr val="tx1"/>
                </a:solidFill>
              </a:rPr>
              <a:t>Assistant Professor</a:t>
            </a:r>
            <a:br>
              <a:rPr lang="en-US" sz="2400" dirty="0">
                <a:solidFill>
                  <a:schemeClr val="tx1"/>
                </a:solidFill>
              </a:rPr>
            </a:br>
            <a:r>
              <a:rPr lang="en-US" sz="2400" dirty="0">
                <a:solidFill>
                  <a:schemeClr val="tx1"/>
                </a:solidFill>
              </a:rPr>
              <a:t>CSE (AIML)</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4AABD0D4-25D8-4DE1-BCEF-F71DC99EBBFE}" type="datetime1">
              <a:rPr lang="en-US" smtClean="0"/>
              <a:t>4/7/2025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1</a:t>
            </a:r>
          </a:p>
        </p:txBody>
      </p:sp>
      <p:sp>
        <p:nvSpPr>
          <p:cNvPr id="13" name="Footer Placeholder 12"/>
          <p:cNvSpPr>
            <a:spLocks noGrp="1"/>
          </p:cNvSpPr>
          <p:nvPr>
            <p:ph type="ftr" sz="quarter" idx="11"/>
          </p:nvPr>
        </p:nvSpPr>
        <p:spPr>
          <a:xfrm>
            <a:off x="3810000" y="6248401"/>
            <a:ext cx="5029200" cy="365125"/>
          </a:xfrm>
        </p:spPr>
        <p:txBody>
          <a:bodyPr/>
          <a:lstStyle/>
          <a:p>
            <a:r>
              <a:rPr lang="en-US" dirty="0"/>
              <a:t>Renu  Devi         ACSE0603        SOFTWARE ENGINEERING                          Unit 1</a:t>
            </a:r>
          </a:p>
        </p:txBody>
      </p:sp>
      <p:sp>
        <p:nvSpPr>
          <p:cNvPr id="14" name="Subtitle 2"/>
          <p:cNvSpPr txBox="1">
            <a:spLocks/>
          </p:cNvSpPr>
          <p:nvPr/>
        </p:nvSpPr>
        <p:spPr>
          <a:xfrm>
            <a:off x="228600" y="3758371"/>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Software Engineering</a:t>
            </a:r>
          </a:p>
          <a:p>
            <a:pPr lvl="0" algn="ctr">
              <a:spcBef>
                <a:spcPct val="20000"/>
              </a:spcBef>
              <a:defRPr/>
            </a:pPr>
            <a:r>
              <a:rPr lang="en-US" sz="2000" b="1" dirty="0">
                <a:ea typeface="+mn-lt"/>
                <a:cs typeface="+mn-lt"/>
              </a:rPr>
              <a:t>ACSE0603</a:t>
            </a:r>
            <a:endParaRPr lang="en-US" sz="2000" b="1" dirty="0"/>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a:t>
            </a:r>
            <a:r>
              <a:rPr lang="en-US" sz="2000" b="1" dirty="0" err="1">
                <a:solidFill>
                  <a:schemeClr val="tx1"/>
                </a:solidFill>
              </a:rPr>
              <a:t>Sem</a:t>
            </a:r>
            <a:r>
              <a:rPr lang="en-US" sz="2000" dirty="0">
                <a:solidFill>
                  <a:schemeClr val="tx1"/>
                </a:solidFill>
              </a:rPr>
              <a:t>)</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5" name="Picture 4">
            <a:extLst>
              <a:ext uri="{FF2B5EF4-FFF2-40B4-BE49-F238E27FC236}">
                <a16:creationId xmlns:a16="http://schemas.microsoft.com/office/drawing/2014/main" id="{A9E5E618-6390-FEC6-7B45-49AAAD6582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97278" y="1597518"/>
            <a:ext cx="1872208" cy="24968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5FBA4AD-225B-4052-B6FE-432C721F0782}"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CO-PO Mapping</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pPr marL="0" lvl="0" indent="0" eaLnBrk="0" fontAlgn="base" hangingPunct="0">
              <a:spcBef>
                <a:spcPct val="0"/>
              </a:spcBef>
              <a:spcAft>
                <a:spcPct val="0"/>
              </a:spcAft>
              <a:buNone/>
            </a:pPr>
            <a:r>
              <a:rPr lang="en-US" altLang="en-US" sz="2000" b="1" dirty="0">
                <a:ea typeface="Times New Roman" panose="02020603050405020304" pitchFamily="18" charset="0"/>
                <a:cs typeface="Times New Roman" panose="02020603050405020304" pitchFamily="18" charset="0"/>
              </a:rPr>
              <a:t>CO-PO Correlation Matrices</a:t>
            </a:r>
          </a:p>
          <a:p>
            <a:pPr marL="0" lvl="0" indent="0" eaLnBrk="0" fontAlgn="base" hangingPunct="0">
              <a:spcBef>
                <a:spcPct val="0"/>
              </a:spcBef>
              <a:spcAft>
                <a:spcPct val="0"/>
              </a:spcAft>
              <a:buNone/>
            </a:pPr>
            <a:endParaRPr lang="en-US" altLang="en-US" sz="2000" dirty="0"/>
          </a:p>
          <a:p>
            <a:pPr marL="0" lvl="0" indent="0" eaLnBrk="0" fontAlgn="base" hangingPunct="0">
              <a:spcBef>
                <a:spcPct val="0"/>
              </a:spcBef>
              <a:spcAft>
                <a:spcPct val="0"/>
              </a:spcAft>
              <a:buNone/>
            </a:pPr>
            <a:r>
              <a:rPr lang="en-US" altLang="en-US" sz="2000" dirty="0">
                <a:ea typeface="Times New Roman" panose="02020603050405020304" pitchFamily="18" charset="0"/>
                <a:cs typeface="Times New Roman" panose="02020603050405020304" pitchFamily="18" charset="0"/>
              </a:rPr>
              <a:t>Correlation levels are taken 1, 2 and 3 as defined below:</a:t>
            </a:r>
            <a:endParaRPr lang="en-US" altLang="en-US" sz="2000" dirty="0"/>
          </a:p>
          <a:p>
            <a:pPr marL="0" lvl="0" indent="0" eaLnBrk="0" fontAlgn="base" hangingPunct="0">
              <a:spcBef>
                <a:spcPct val="0"/>
              </a:spcBef>
              <a:spcAft>
                <a:spcPct val="0"/>
              </a:spcAft>
              <a:buNone/>
            </a:pPr>
            <a:r>
              <a:rPr lang="en-US" altLang="en-US" sz="2000" dirty="0">
                <a:ea typeface="Times New Roman" panose="02020603050405020304" pitchFamily="18" charset="0"/>
                <a:cs typeface="Times New Roman" panose="02020603050405020304" pitchFamily="18" charset="0"/>
              </a:rPr>
              <a:t>1: Slight (Low)	2: Moderate (Medium)	3: Substantial (High) </a:t>
            </a:r>
            <a:endParaRPr lang="en-US" altLang="en-US" sz="2000"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61858671"/>
              </p:ext>
            </p:extLst>
          </p:nvPr>
        </p:nvGraphicFramePr>
        <p:xfrm>
          <a:off x="609602" y="3166619"/>
          <a:ext cx="10439400" cy="2874010"/>
        </p:xfrm>
        <a:graphic>
          <a:graphicData uri="http://schemas.openxmlformats.org/drawingml/2006/table">
            <a:tbl>
              <a:tblPr firstRow="1" firstCol="1" lastRow="1" lastCol="1" bandRow="1" bandCol="1">
                <a:tableStyleId>{5C22544A-7EE6-4342-B048-85BDC9FD1C3A}</a:tableStyleId>
              </a:tblPr>
              <a:tblGrid>
                <a:gridCol w="498000">
                  <a:extLst>
                    <a:ext uri="{9D8B030D-6E8A-4147-A177-3AD203B41FA5}">
                      <a16:colId xmlns:a16="http://schemas.microsoft.com/office/drawing/2014/main" val="4169705515"/>
                    </a:ext>
                  </a:extLst>
                </a:gridCol>
                <a:gridCol w="1753331">
                  <a:extLst>
                    <a:ext uri="{9D8B030D-6E8A-4147-A177-3AD203B41FA5}">
                      <a16:colId xmlns:a16="http://schemas.microsoft.com/office/drawing/2014/main" val="275921136"/>
                    </a:ext>
                  </a:extLst>
                </a:gridCol>
                <a:gridCol w="655045">
                  <a:extLst>
                    <a:ext uri="{9D8B030D-6E8A-4147-A177-3AD203B41FA5}">
                      <a16:colId xmlns:a16="http://schemas.microsoft.com/office/drawing/2014/main" val="4084478889"/>
                    </a:ext>
                  </a:extLst>
                </a:gridCol>
                <a:gridCol w="667444">
                  <a:extLst>
                    <a:ext uri="{9D8B030D-6E8A-4147-A177-3AD203B41FA5}">
                      <a16:colId xmlns:a16="http://schemas.microsoft.com/office/drawing/2014/main" val="3715300041"/>
                    </a:ext>
                  </a:extLst>
                </a:gridCol>
                <a:gridCol w="667444">
                  <a:extLst>
                    <a:ext uri="{9D8B030D-6E8A-4147-A177-3AD203B41FA5}">
                      <a16:colId xmlns:a16="http://schemas.microsoft.com/office/drawing/2014/main" val="739100034"/>
                    </a:ext>
                  </a:extLst>
                </a:gridCol>
                <a:gridCol w="669510">
                  <a:extLst>
                    <a:ext uri="{9D8B030D-6E8A-4147-A177-3AD203B41FA5}">
                      <a16:colId xmlns:a16="http://schemas.microsoft.com/office/drawing/2014/main" val="2363122954"/>
                    </a:ext>
                  </a:extLst>
                </a:gridCol>
                <a:gridCol w="667444">
                  <a:extLst>
                    <a:ext uri="{9D8B030D-6E8A-4147-A177-3AD203B41FA5}">
                      <a16:colId xmlns:a16="http://schemas.microsoft.com/office/drawing/2014/main" val="1108295079"/>
                    </a:ext>
                  </a:extLst>
                </a:gridCol>
                <a:gridCol w="667444">
                  <a:extLst>
                    <a:ext uri="{9D8B030D-6E8A-4147-A177-3AD203B41FA5}">
                      <a16:colId xmlns:a16="http://schemas.microsoft.com/office/drawing/2014/main" val="3148932570"/>
                    </a:ext>
                  </a:extLst>
                </a:gridCol>
                <a:gridCol w="668477">
                  <a:extLst>
                    <a:ext uri="{9D8B030D-6E8A-4147-A177-3AD203B41FA5}">
                      <a16:colId xmlns:a16="http://schemas.microsoft.com/office/drawing/2014/main" val="2773416569"/>
                    </a:ext>
                  </a:extLst>
                </a:gridCol>
                <a:gridCol w="667444">
                  <a:extLst>
                    <a:ext uri="{9D8B030D-6E8A-4147-A177-3AD203B41FA5}">
                      <a16:colId xmlns:a16="http://schemas.microsoft.com/office/drawing/2014/main" val="3599387326"/>
                    </a:ext>
                  </a:extLst>
                </a:gridCol>
                <a:gridCol w="667444">
                  <a:extLst>
                    <a:ext uri="{9D8B030D-6E8A-4147-A177-3AD203B41FA5}">
                      <a16:colId xmlns:a16="http://schemas.microsoft.com/office/drawing/2014/main" val="3826272298"/>
                    </a:ext>
                  </a:extLst>
                </a:gridCol>
                <a:gridCol w="733568">
                  <a:extLst>
                    <a:ext uri="{9D8B030D-6E8A-4147-A177-3AD203B41FA5}">
                      <a16:colId xmlns:a16="http://schemas.microsoft.com/office/drawing/2014/main" val="725400444"/>
                    </a:ext>
                  </a:extLst>
                </a:gridCol>
                <a:gridCol w="733568">
                  <a:extLst>
                    <a:ext uri="{9D8B030D-6E8A-4147-A177-3AD203B41FA5}">
                      <a16:colId xmlns:a16="http://schemas.microsoft.com/office/drawing/2014/main" val="71181594"/>
                    </a:ext>
                  </a:extLst>
                </a:gridCol>
                <a:gridCol w="723237">
                  <a:extLst>
                    <a:ext uri="{9D8B030D-6E8A-4147-A177-3AD203B41FA5}">
                      <a16:colId xmlns:a16="http://schemas.microsoft.com/office/drawing/2014/main" val="4014075852"/>
                    </a:ext>
                  </a:extLst>
                </a:gridCol>
              </a:tblGrid>
              <a:tr h="532130">
                <a:tc>
                  <a:txBody>
                    <a:bodyPr/>
                    <a:lstStyle/>
                    <a:p>
                      <a:pPr marL="67945" marR="60960" algn="l">
                        <a:lnSpc>
                          <a:spcPct val="115000"/>
                        </a:lnSpc>
                        <a:spcBef>
                          <a:spcPts val="0"/>
                        </a:spcBef>
                        <a:spcAft>
                          <a:spcPts val="0"/>
                        </a:spcAft>
                      </a:pPr>
                      <a:r>
                        <a:rPr lang="en-IN" sz="1200" spc="-20">
                          <a:effectLst/>
                        </a:rPr>
                        <a:t>Sr. </a:t>
                      </a:r>
                      <a:r>
                        <a:rPr lang="en-IN" sz="1200" spc="-25">
                          <a:effectLst/>
                        </a:rPr>
                        <a:t>No</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472440" algn="l">
                        <a:lnSpc>
                          <a:spcPct val="115000"/>
                        </a:lnSpc>
                        <a:spcBef>
                          <a:spcPts val="0"/>
                        </a:spcBef>
                        <a:spcAft>
                          <a:spcPts val="0"/>
                        </a:spcAft>
                      </a:pPr>
                      <a:r>
                        <a:rPr lang="en-IN" sz="1200" spc="-10" dirty="0">
                          <a:effectLst/>
                        </a:rPr>
                        <a:t>Course Outcome</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28575" algn="l">
                        <a:lnSpc>
                          <a:spcPts val="1340"/>
                        </a:lnSpc>
                        <a:spcBef>
                          <a:spcPts val="0"/>
                        </a:spcBef>
                        <a:spcAft>
                          <a:spcPts val="0"/>
                        </a:spcAft>
                      </a:pPr>
                      <a:r>
                        <a:rPr lang="en-IN" sz="1200" spc="-25">
                          <a:effectLst/>
                        </a:rPr>
                        <a:t>PO1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6830" algn="l">
                        <a:lnSpc>
                          <a:spcPts val="1340"/>
                        </a:lnSpc>
                        <a:spcBef>
                          <a:spcPts val="0"/>
                        </a:spcBef>
                        <a:spcAft>
                          <a:spcPts val="0"/>
                        </a:spcAft>
                      </a:pPr>
                      <a:r>
                        <a:rPr lang="en-IN" sz="1200" spc="-25">
                          <a:effectLst/>
                        </a:rPr>
                        <a:t>PO2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445" marR="36195" algn="l">
                        <a:lnSpc>
                          <a:spcPts val="1340"/>
                        </a:lnSpc>
                        <a:spcBef>
                          <a:spcPts val="0"/>
                        </a:spcBef>
                        <a:spcAft>
                          <a:spcPts val="0"/>
                        </a:spcAft>
                      </a:pPr>
                      <a:r>
                        <a:rPr lang="en-IN" sz="1200" spc="-25" dirty="0">
                          <a:effectLst/>
                        </a:rPr>
                        <a:t>PO3</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905" marR="35560" algn="l">
                        <a:lnSpc>
                          <a:spcPts val="1340"/>
                        </a:lnSpc>
                        <a:spcBef>
                          <a:spcPts val="0"/>
                        </a:spcBef>
                        <a:spcAft>
                          <a:spcPts val="0"/>
                        </a:spcAft>
                      </a:pPr>
                      <a:r>
                        <a:rPr lang="en-IN" sz="1200" spc="-25">
                          <a:effectLst/>
                        </a:rPr>
                        <a:t>PO4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8735" algn="l">
                        <a:lnSpc>
                          <a:spcPts val="1340"/>
                        </a:lnSpc>
                        <a:spcBef>
                          <a:spcPts val="0"/>
                        </a:spcBef>
                        <a:spcAft>
                          <a:spcPts val="0"/>
                        </a:spcAft>
                      </a:pPr>
                      <a:r>
                        <a:rPr lang="en-IN" sz="1200" spc="-25">
                          <a:effectLst/>
                        </a:rPr>
                        <a:t>PO5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8100" algn="l">
                        <a:lnSpc>
                          <a:spcPts val="1340"/>
                        </a:lnSpc>
                        <a:spcBef>
                          <a:spcPts val="0"/>
                        </a:spcBef>
                        <a:spcAft>
                          <a:spcPts val="0"/>
                        </a:spcAft>
                      </a:pPr>
                      <a:r>
                        <a:rPr lang="en-IN" sz="1200" spc="-25">
                          <a:effectLst/>
                        </a:rPr>
                        <a:t>PO6</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 marR="35560" algn="l">
                        <a:lnSpc>
                          <a:spcPts val="1340"/>
                        </a:lnSpc>
                        <a:spcBef>
                          <a:spcPts val="0"/>
                        </a:spcBef>
                        <a:spcAft>
                          <a:spcPts val="0"/>
                        </a:spcAft>
                      </a:pPr>
                      <a:r>
                        <a:rPr lang="en-IN" sz="1200" spc="-25">
                          <a:effectLst/>
                        </a:rPr>
                        <a:t>PO7</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40005" algn="l">
                        <a:lnSpc>
                          <a:spcPts val="1340"/>
                        </a:lnSpc>
                        <a:spcBef>
                          <a:spcPts val="0"/>
                        </a:spcBef>
                        <a:spcAft>
                          <a:spcPts val="0"/>
                        </a:spcAft>
                      </a:pPr>
                      <a:r>
                        <a:rPr lang="en-IN" sz="1200" spc="-25">
                          <a:effectLst/>
                        </a:rPr>
                        <a:t>PO8</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9370" algn="l">
                        <a:lnSpc>
                          <a:spcPts val="1340"/>
                        </a:lnSpc>
                        <a:spcBef>
                          <a:spcPts val="0"/>
                        </a:spcBef>
                        <a:spcAft>
                          <a:spcPts val="0"/>
                        </a:spcAft>
                      </a:pPr>
                      <a:r>
                        <a:rPr lang="en-IN" sz="1200" spc="-25">
                          <a:effectLst/>
                        </a:rPr>
                        <a:t>PO9</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270" marR="6985" algn="l">
                        <a:lnSpc>
                          <a:spcPts val="1340"/>
                        </a:lnSpc>
                        <a:spcBef>
                          <a:spcPts val="0"/>
                        </a:spcBef>
                        <a:spcAft>
                          <a:spcPts val="0"/>
                        </a:spcAft>
                      </a:pPr>
                      <a:r>
                        <a:rPr lang="en-IN" sz="1200" spc="-20">
                          <a:effectLst/>
                        </a:rPr>
                        <a:t>PO10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6985" algn="l">
                        <a:lnSpc>
                          <a:spcPts val="1340"/>
                        </a:lnSpc>
                        <a:spcBef>
                          <a:spcPts val="0"/>
                        </a:spcBef>
                        <a:spcAft>
                          <a:spcPts val="0"/>
                        </a:spcAft>
                      </a:pPr>
                      <a:r>
                        <a:rPr lang="en-IN" sz="1200" spc="-20">
                          <a:effectLst/>
                        </a:rPr>
                        <a:t>PO11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905" marR="6350" algn="l">
                        <a:lnSpc>
                          <a:spcPts val="1340"/>
                        </a:lnSpc>
                        <a:spcBef>
                          <a:spcPts val="0"/>
                        </a:spcBef>
                        <a:spcAft>
                          <a:spcPts val="0"/>
                        </a:spcAft>
                      </a:pPr>
                      <a:r>
                        <a:rPr lang="en-IN" sz="1200" spc="-20">
                          <a:effectLst/>
                        </a:rPr>
                        <a:t>PO12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735659104"/>
                  </a:ext>
                </a:extLst>
              </a:tr>
              <a:tr h="340995">
                <a:tc>
                  <a:txBody>
                    <a:bodyPr/>
                    <a:lstStyle/>
                    <a:p>
                      <a:pPr marL="67945" marR="0" algn="l">
                        <a:lnSpc>
                          <a:spcPts val="1340"/>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ACSE0603.1</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3591888412"/>
                  </a:ext>
                </a:extLst>
              </a:tr>
              <a:tr h="340995">
                <a:tc>
                  <a:txBody>
                    <a:bodyPr/>
                    <a:lstStyle/>
                    <a:p>
                      <a:pPr marL="67945" marR="0" algn="l">
                        <a:lnSpc>
                          <a:spcPts val="134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ACSE0603.2</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4205166150"/>
                  </a:ext>
                </a:extLst>
              </a:tr>
              <a:tr h="340360">
                <a:tc>
                  <a:txBody>
                    <a:bodyPr/>
                    <a:lstStyle/>
                    <a:p>
                      <a:pPr marL="67945" marR="0" algn="l">
                        <a:lnSpc>
                          <a:spcPts val="134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ACSE0603.3</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3247705558"/>
                  </a:ext>
                </a:extLst>
              </a:tr>
              <a:tr h="394335">
                <a:tc>
                  <a:txBody>
                    <a:bodyPr/>
                    <a:lstStyle/>
                    <a:p>
                      <a:pPr marL="67945" marR="0" algn="l">
                        <a:spcBef>
                          <a:spcPts val="0"/>
                        </a:spcBef>
                        <a:spcAft>
                          <a:spcPts val="0"/>
                        </a:spcAft>
                      </a:pPr>
                      <a:r>
                        <a:rPr lang="en-IN" sz="1200" spc="-50">
                          <a:effectLst/>
                        </a:rPr>
                        <a:t>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spcBef>
                          <a:spcPts val="0"/>
                        </a:spcBef>
                        <a:spcAft>
                          <a:spcPts val="0"/>
                        </a:spcAft>
                      </a:pPr>
                      <a:r>
                        <a:rPr lang="en-IN" sz="1200" spc="-10">
                          <a:effectLst/>
                        </a:rPr>
                        <a:t>ACSE0603.4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000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365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4925" algn="l">
                        <a:lnSpc>
                          <a:spcPts val="137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37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444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298309298"/>
                  </a:ext>
                </a:extLst>
              </a:tr>
              <a:tr h="394335">
                <a:tc>
                  <a:txBody>
                    <a:bodyPr/>
                    <a:lstStyle/>
                    <a:p>
                      <a:pPr marL="67945" marR="0" algn="l">
                        <a:spcBef>
                          <a:spcPts val="0"/>
                        </a:spcBef>
                        <a:spcAft>
                          <a:spcPts val="0"/>
                        </a:spcAft>
                      </a:pPr>
                      <a:r>
                        <a:rPr lang="en-IN" sz="1200" spc="-50">
                          <a:effectLst/>
                        </a:rPr>
                        <a:t>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spcBef>
                          <a:spcPts val="0"/>
                        </a:spcBef>
                        <a:spcAft>
                          <a:spcPts val="0"/>
                        </a:spcAft>
                      </a:pPr>
                      <a:r>
                        <a:rPr lang="en-IN" sz="1200" spc="-10">
                          <a:effectLst/>
                        </a:rPr>
                        <a:t>ACSE0603.5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000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365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0"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492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37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444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1584733822"/>
                  </a:ext>
                </a:extLst>
              </a:tr>
              <a:tr h="530860">
                <a:tc>
                  <a:txBody>
                    <a:bodyPr/>
                    <a:lstStyle/>
                    <a:p>
                      <a:pPr marL="67945" marR="0" algn="l">
                        <a:spcBef>
                          <a:spcPts val="0"/>
                        </a:spcBef>
                        <a:spcAft>
                          <a:spcPts val="0"/>
                        </a:spcAft>
                      </a:pPr>
                      <a:r>
                        <a:rPr lang="en-IN" sz="1200" spc="-50">
                          <a:effectLst/>
                        </a:rPr>
                        <a:t>6</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70"/>
                        </a:lnSpc>
                        <a:spcBef>
                          <a:spcPts val="0"/>
                        </a:spcBef>
                        <a:spcAft>
                          <a:spcPts val="0"/>
                        </a:spcAft>
                      </a:pPr>
                      <a:r>
                        <a:rPr lang="en-IN" sz="1200" spc="-10">
                          <a:effectLst/>
                        </a:rPr>
                        <a:t>Average</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25">
                          <a:effectLst/>
                        </a:rPr>
                        <a:t>3.0</a:t>
                      </a:r>
                      <a:endParaRPr lang="en-US" sz="1200">
                        <a:effectLst/>
                      </a:endParaRPr>
                    </a:p>
                    <a:p>
                      <a:pPr marL="28575" marR="23495" algn="l">
                        <a:spcBef>
                          <a:spcPts val="205"/>
                        </a:spcBef>
                        <a:spcAft>
                          <a:spcPts val="0"/>
                        </a:spcAft>
                      </a:pPr>
                      <a:r>
                        <a:rPr lang="en-IN" sz="1200" spc="-50">
                          <a:effectLst/>
                        </a:rPr>
                        <a:t>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8735" marR="36195" algn="l">
                        <a:spcBef>
                          <a:spcPts val="0"/>
                        </a:spcBef>
                        <a:spcAft>
                          <a:spcPts val="0"/>
                        </a:spcAft>
                      </a:pPr>
                      <a:r>
                        <a:rPr lang="en-IN" sz="1200" spc="-20">
                          <a:effectLst/>
                        </a:rPr>
                        <a:t>3.00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40005" marR="36195" algn="l">
                        <a:spcBef>
                          <a:spcPts val="0"/>
                        </a:spcBef>
                        <a:spcAft>
                          <a:spcPts val="0"/>
                        </a:spcAft>
                      </a:pPr>
                      <a:r>
                        <a:rPr lang="en-IN" sz="1200" spc="-20">
                          <a:effectLst/>
                        </a:rPr>
                        <a:t>2.80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5560" marR="33655" algn="l">
                        <a:spcBef>
                          <a:spcPts val="0"/>
                        </a:spcBef>
                        <a:spcAft>
                          <a:spcPts val="0"/>
                        </a:spcAft>
                      </a:pPr>
                      <a:r>
                        <a:rPr lang="en-IN" sz="1200" spc="-20">
                          <a:effectLst/>
                        </a:rPr>
                        <a:t>2.80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830" marR="36195" algn="l">
                        <a:spcBef>
                          <a:spcPts val="0"/>
                        </a:spcBef>
                        <a:spcAft>
                          <a:spcPts val="0"/>
                        </a:spcAft>
                      </a:pPr>
                      <a:r>
                        <a:rPr lang="en-IN" sz="1200" spc="-20">
                          <a:effectLst/>
                        </a:rPr>
                        <a:t>2.00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8100" marR="36195" algn="l">
                        <a:spcBef>
                          <a:spcPts val="0"/>
                        </a:spcBef>
                        <a:spcAft>
                          <a:spcPts val="0"/>
                        </a:spcAft>
                      </a:pPr>
                      <a:r>
                        <a:rPr lang="en-IN" sz="1200" spc="-20">
                          <a:effectLst/>
                        </a:rPr>
                        <a:t>1.00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5560" marR="34925" algn="l">
                        <a:spcBef>
                          <a:spcPts val="0"/>
                        </a:spcBef>
                        <a:spcAft>
                          <a:spcPts val="0"/>
                        </a:spcAft>
                      </a:pPr>
                      <a:r>
                        <a:rPr lang="en-IN" sz="1200" spc="-20">
                          <a:effectLst/>
                        </a:rPr>
                        <a:t>0.80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195" marR="3619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830" marR="36195" algn="l">
                        <a:spcBef>
                          <a:spcPts val="0"/>
                        </a:spcBef>
                        <a:spcAft>
                          <a:spcPts val="0"/>
                        </a:spcAft>
                      </a:pPr>
                      <a:r>
                        <a:rPr lang="en-IN" sz="1200" spc="-20">
                          <a:effectLst/>
                        </a:rPr>
                        <a:t>1.80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6350" marR="698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6985" marR="698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dirty="0">
                          <a:effectLst/>
                        </a:rPr>
                        <a:t> </a:t>
                      </a:r>
                      <a:endParaRPr lang="en-US" sz="1200" dirty="0">
                        <a:effectLst/>
                      </a:endParaRPr>
                    </a:p>
                    <a:p>
                      <a:pPr marL="5080" marR="4445" algn="l">
                        <a:spcBef>
                          <a:spcPts val="0"/>
                        </a:spcBef>
                        <a:spcAft>
                          <a:spcPts val="0"/>
                        </a:spcAft>
                      </a:pPr>
                      <a:r>
                        <a:rPr lang="en-IN" sz="1200" spc="-20" dirty="0">
                          <a:effectLst/>
                        </a:rPr>
                        <a:t>2.00</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2255171462"/>
                  </a:ext>
                </a:extLst>
              </a:tr>
            </a:tbl>
          </a:graphicData>
        </a:graphic>
      </p:graphicFrame>
    </p:spTree>
    <p:extLst>
      <p:ext uri="{BB962C8B-B14F-4D97-AF65-F5344CB8AC3E}">
        <p14:creationId xmlns:p14="http://schemas.microsoft.com/office/powerpoint/2010/main" val="2615461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4"/>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lnSpc>
                <a:spcPct val="80000"/>
              </a:lnSpc>
              <a:spcBef>
                <a:spcPts val="0"/>
              </a:spcBef>
              <a:buClr>
                <a:srgbClr val="282829"/>
              </a:buClr>
              <a:buSzPts val="1000"/>
              <a:buNone/>
            </a:pPr>
            <a:br>
              <a:rPr lang="en-US" sz="1000" dirty="0">
                <a:solidFill>
                  <a:srgbClr val="282829"/>
                </a:solidFill>
                <a:latin typeface="Quattrocento Sans"/>
                <a:ea typeface="Quattrocento Sans"/>
                <a:cs typeface="Quattrocento Sans"/>
                <a:sym typeface="Quattrocento Sans"/>
              </a:rPr>
            </a:br>
            <a:endParaRPr sz="1000" dirty="0">
              <a:solidFill>
                <a:srgbClr val="282829"/>
              </a:solidFill>
              <a:latin typeface="Quattrocento Sans"/>
              <a:ea typeface="Quattrocento Sans"/>
              <a:cs typeface="Quattrocento Sans"/>
              <a:sym typeface="Quattrocento Sans"/>
            </a:endParaRPr>
          </a:p>
          <a:p>
            <a:pPr marL="0" indent="0">
              <a:spcBef>
                <a:spcPts val="440"/>
              </a:spcBef>
              <a:buClr>
                <a:schemeClr val="dk1"/>
              </a:buClr>
              <a:buSzPts val="2200"/>
              <a:buNone/>
            </a:pPr>
            <a:r>
              <a:rPr lang="en-US" sz="2400" b="1" dirty="0"/>
              <a:t>Iterative Model Disadvantages</a:t>
            </a:r>
            <a:endParaRPr sz="2400" dirty="0"/>
          </a:p>
          <a:p>
            <a:pPr marL="0" indent="0">
              <a:spcBef>
                <a:spcPts val="440"/>
              </a:spcBef>
              <a:buClr>
                <a:schemeClr val="dk1"/>
              </a:buClr>
              <a:buSzPts val="2200"/>
              <a:buNone/>
            </a:pPr>
            <a:endParaRPr sz="2200" b="1" dirty="0"/>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Comparatively more resources are required in this model.</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not advisable to use this model in smaller projects.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Adherence to the project deadline is very difficult because of the multiple versions due to either change in requirements or due incorporation of the client’s feedback.</a:t>
            </a:r>
            <a:endParaRPr sz="1800" dirty="0">
              <a:latin typeface="Times New Roman" panose="02020603050405020304" pitchFamily="18" charset="0"/>
              <a:cs typeface="Times New Roman" panose="02020603050405020304" pitchFamily="18" charset="0"/>
            </a:endParaRPr>
          </a:p>
        </p:txBody>
      </p:sp>
      <p:sp>
        <p:nvSpPr>
          <p:cNvPr id="903" name="Google Shape;903;p7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0142B02-C60D-4FAB-B6CE-76856AEAD901}" type="datetime1">
              <a:rPr lang="en-US" smtClean="0"/>
              <a:t>4/7/2025</a:t>
            </a:fld>
            <a:endParaRPr/>
          </a:p>
        </p:txBody>
      </p:sp>
      <p:sp>
        <p:nvSpPr>
          <p:cNvPr id="904" name="Google Shape;904;p74"/>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05" name="Google Shape;905;p7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100</a:t>
            </a:fld>
            <a:endParaRPr/>
          </a:p>
        </p:txBody>
      </p:sp>
      <p:sp>
        <p:nvSpPr>
          <p:cNvPr id="906" name="Google Shape;906;p74"/>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1370479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52596" y="1285861"/>
            <a:ext cx="8258204" cy="4525963"/>
          </a:xfrm>
        </p:spPr>
        <p:txBody>
          <a:bodyPr>
            <a:normAutofit/>
          </a:bodyPr>
          <a:lstStyle/>
          <a:p>
            <a:pPr algn="just"/>
            <a:r>
              <a:rPr lang="en-IN" sz="1800" dirty="0">
                <a:latin typeface="Times New Roman" pitchFamily="18" charset="0"/>
                <a:cs typeface="Times New Roman" pitchFamily="18" charset="0"/>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sp>
        <p:nvSpPr>
          <p:cNvPr id="5" name="Date Placeholder 4"/>
          <p:cNvSpPr>
            <a:spLocks noGrp="1"/>
          </p:cNvSpPr>
          <p:nvPr>
            <p:ph type="dt" sz="half" idx="10"/>
          </p:nvPr>
        </p:nvSpPr>
        <p:spPr/>
        <p:txBody>
          <a:bodyPr/>
          <a:lstStyle/>
          <a:p>
            <a:fld id="{446D0856-47E8-4991-955A-98F32F690D95}" type="datetime1">
              <a:rPr lang="en-US" smtClean="0"/>
              <a:t>4/7/2025</a:t>
            </a:fld>
            <a:endParaRPr lang="en-US"/>
          </a:p>
        </p:txBody>
      </p:sp>
      <p:sp>
        <p:nvSpPr>
          <p:cNvPr id="6" name="Footer Placeholder 5"/>
          <p:cNvSpPr>
            <a:spLocks noGrp="1"/>
          </p:cNvSpPr>
          <p:nvPr>
            <p:ph type="ftr" sz="quarter" idx="11"/>
          </p:nvPr>
        </p:nvSpPr>
        <p:spPr>
          <a:xfrm>
            <a:off x="4648200" y="6356351"/>
            <a:ext cx="4948262" cy="365125"/>
          </a:xfrm>
        </p:spPr>
        <p:txBody>
          <a:bodyPr/>
          <a:lstStyle/>
          <a:p>
            <a:r>
              <a:rPr lang="en-US"/>
              <a:t>Renu  Devi         ACSE0603        SOFTWARE ENGINEERING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101</a:t>
            </a:fld>
            <a:endParaRPr lang="en-US"/>
          </a:p>
        </p:txBody>
      </p:sp>
      <p:sp>
        <p:nvSpPr>
          <p:cNvPr id="9"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V Process Model(CO1)</a:t>
            </a:r>
          </a:p>
        </p:txBody>
      </p:sp>
      <p:pic>
        <p:nvPicPr>
          <p:cNvPr id="10" name="Picture 9" descr="V Model.PNG"/>
          <p:cNvPicPr>
            <a:picLocks noChangeAspect="1"/>
          </p:cNvPicPr>
          <p:nvPr/>
        </p:nvPicPr>
        <p:blipFill>
          <a:blip r:embed="rId2"/>
          <a:stretch>
            <a:fillRect/>
          </a:stretch>
        </p:blipFill>
        <p:spPr>
          <a:xfrm>
            <a:off x="3452794" y="2928934"/>
            <a:ext cx="5857916" cy="3214710"/>
          </a:xfrm>
          <a:prstGeom prst="rect">
            <a:avLst/>
          </a:prstGeom>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2536648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1600201"/>
            <a:ext cx="8115328" cy="4525963"/>
          </a:xfrm>
        </p:spPr>
        <p:txBody>
          <a:bodyPr>
            <a:normAutofit/>
          </a:bodyPr>
          <a:lstStyle/>
          <a:p>
            <a:pPr algn="just"/>
            <a:r>
              <a:rPr lang="en-IN" sz="1800" b="1" dirty="0">
                <a:latin typeface="Times New Roman" pitchFamily="18" charset="0"/>
                <a:cs typeface="Times New Roman" pitchFamily="18" charset="0"/>
              </a:rPr>
              <a:t>Verification:</a:t>
            </a:r>
            <a:r>
              <a:rPr lang="en-IN" sz="1800" dirty="0">
                <a:latin typeface="Times New Roman" pitchFamily="18" charset="0"/>
                <a:cs typeface="Times New Roman" pitchFamily="18" charset="0"/>
              </a:rPr>
              <a:t> It involves a static analysis method (review) done without executing code. It is the process of evaluation of the product development process to find whether specified requirements meet with help inspections, reviews and walk- through.</a:t>
            </a:r>
          </a:p>
          <a:p>
            <a:pPr algn="just">
              <a:buNone/>
            </a:pPr>
            <a:endParaRPr lang="en-IN" sz="1800" dirty="0">
              <a:latin typeface="Times New Roman" pitchFamily="18" charset="0"/>
              <a:cs typeface="Times New Roman" pitchFamily="18" charset="0"/>
            </a:endParaRPr>
          </a:p>
          <a:p>
            <a:pPr algn="just"/>
            <a:r>
              <a:rPr lang="en-IN" sz="1800" b="1" dirty="0">
                <a:latin typeface="Times New Roman" pitchFamily="18" charset="0"/>
                <a:cs typeface="Times New Roman" pitchFamily="18" charset="0"/>
              </a:rPr>
              <a:t>Validation:</a:t>
            </a:r>
            <a:r>
              <a:rPr lang="en-IN" sz="1800" dirty="0">
                <a:latin typeface="Times New Roman" pitchFamily="18" charset="0"/>
                <a:cs typeface="Times New Roman" pitchFamily="18" charset="0"/>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
        <p:nvSpPr>
          <p:cNvPr id="5" name="Date Placeholder 4"/>
          <p:cNvSpPr>
            <a:spLocks noGrp="1"/>
          </p:cNvSpPr>
          <p:nvPr>
            <p:ph type="dt" sz="half" idx="10"/>
          </p:nvPr>
        </p:nvSpPr>
        <p:spPr/>
        <p:txBody>
          <a:bodyPr/>
          <a:lstStyle/>
          <a:p>
            <a:fld id="{0E59F92E-2E9F-4EC7-A0B8-7A009E935264}" type="datetime1">
              <a:rPr lang="en-US" smtClean="0"/>
              <a:t>4/7/2025</a:t>
            </a:fld>
            <a:endParaRPr lang="en-US"/>
          </a:p>
        </p:txBody>
      </p:sp>
      <p:sp>
        <p:nvSpPr>
          <p:cNvPr id="6" name="Footer Placeholder 5"/>
          <p:cNvSpPr>
            <a:spLocks noGrp="1"/>
          </p:cNvSpPr>
          <p:nvPr>
            <p:ph type="ftr" sz="quarter" idx="11"/>
          </p:nvPr>
        </p:nvSpPr>
        <p:spPr>
          <a:xfrm>
            <a:off x="4648200" y="6356351"/>
            <a:ext cx="4948262" cy="365125"/>
          </a:xfrm>
        </p:spPr>
        <p:txBody>
          <a:bodyPr/>
          <a:lstStyle/>
          <a:p>
            <a:r>
              <a:rPr lang="en-US"/>
              <a:t>Renu  Devi         ACSE0603        SOFTWARE ENGINEERING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102</a:t>
            </a:fld>
            <a:endParaRPr lang="en-US"/>
          </a:p>
        </p:txBody>
      </p:sp>
      <p:sp>
        <p:nvSpPr>
          <p:cNvPr id="9"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V Process Model(CO1)</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6413593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066800"/>
            <a:ext cx="8763000" cy="5791200"/>
          </a:xfrm>
        </p:spPr>
        <p:txBody>
          <a:bodyPr>
            <a:normAutofit/>
          </a:bodyPr>
          <a:lstStyle/>
          <a:p>
            <a:pPr algn="just"/>
            <a:r>
              <a:rPr lang="en-US" sz="1900" b="1" dirty="0">
                <a:solidFill>
                  <a:srgbClr val="002060"/>
                </a:solidFill>
              </a:rPr>
              <a:t>SDLC includes the following phases</a:t>
            </a:r>
          </a:p>
          <a:p>
            <a:pPr marL="914400" lvl="1" indent="-457200">
              <a:buFont typeface="+mj-lt"/>
              <a:buAutoNum type="arabicPeriod"/>
            </a:pPr>
            <a:r>
              <a:rPr lang="en-US" sz="1900" dirty="0">
                <a:solidFill>
                  <a:srgbClr val="C00000"/>
                </a:solidFill>
              </a:rPr>
              <a:t>Project initiation and planning/ recognition of need/ preliminary investigation </a:t>
            </a:r>
          </a:p>
          <a:p>
            <a:pPr marL="914400" lvl="1" indent="-457200">
              <a:buFont typeface="+mj-lt"/>
              <a:buAutoNum type="arabicPeriod"/>
            </a:pPr>
            <a:r>
              <a:rPr lang="en-US" sz="1900" dirty="0">
                <a:solidFill>
                  <a:srgbClr val="C00000"/>
                </a:solidFill>
              </a:rPr>
              <a:t>Project identification and selection/ feasibility study.</a:t>
            </a:r>
          </a:p>
          <a:p>
            <a:pPr marL="1828800" lvl="3" indent="-514350">
              <a:buFont typeface="+mj-lt"/>
              <a:buAutoNum type="romanUcPeriod"/>
            </a:pPr>
            <a:r>
              <a:rPr lang="en-US" sz="1900" dirty="0"/>
              <a:t>Organizational feasibility.</a:t>
            </a:r>
          </a:p>
          <a:p>
            <a:pPr marL="1828800" lvl="3" indent="-514350">
              <a:buFont typeface="+mj-lt"/>
              <a:buAutoNum type="romanUcPeriod"/>
            </a:pPr>
            <a:r>
              <a:rPr lang="en-US" sz="1900" dirty="0"/>
              <a:t>Economic feasibility.</a:t>
            </a:r>
          </a:p>
          <a:p>
            <a:pPr marL="1828800" lvl="3" indent="-514350">
              <a:buFont typeface="+mj-lt"/>
              <a:buAutoNum type="romanUcPeriod"/>
            </a:pPr>
            <a:r>
              <a:rPr lang="en-US" sz="1900" dirty="0"/>
              <a:t>Technical feasibility.</a:t>
            </a:r>
          </a:p>
          <a:p>
            <a:pPr marL="1828800" lvl="3" indent="-514350">
              <a:buFont typeface="+mj-lt"/>
              <a:buAutoNum type="romanUcPeriod"/>
            </a:pPr>
            <a:r>
              <a:rPr lang="en-US" sz="1900" dirty="0"/>
              <a:t>Operational feasibility.</a:t>
            </a:r>
          </a:p>
          <a:p>
            <a:pPr marL="914400" lvl="1" indent="-457200">
              <a:buFont typeface="+mj-lt"/>
              <a:buAutoNum type="arabicPeriod"/>
            </a:pPr>
            <a:r>
              <a:rPr lang="en-US" sz="1900" dirty="0">
                <a:solidFill>
                  <a:srgbClr val="C00000"/>
                </a:solidFill>
              </a:rPr>
              <a:t>Project analysis. </a:t>
            </a:r>
          </a:p>
          <a:p>
            <a:pPr marL="914400" lvl="1" indent="-457200">
              <a:buFont typeface="+mj-lt"/>
              <a:buAutoNum type="arabicPeriod"/>
            </a:pPr>
            <a:r>
              <a:rPr lang="en-US" sz="1900" dirty="0">
                <a:solidFill>
                  <a:srgbClr val="C00000"/>
                </a:solidFill>
              </a:rPr>
              <a:t>System design</a:t>
            </a:r>
            <a:r>
              <a:rPr lang="en-US" sz="1900" dirty="0"/>
              <a:t>. </a:t>
            </a:r>
          </a:p>
          <a:p>
            <a:pPr marL="1771650" lvl="3" indent="-457200">
              <a:buFont typeface="+mj-lt"/>
              <a:buAutoNum type="romanUcPeriod"/>
            </a:pPr>
            <a:r>
              <a:rPr lang="en-US" sz="1900" dirty="0"/>
              <a:t>Output design.</a:t>
            </a:r>
          </a:p>
          <a:p>
            <a:pPr marL="1771650" lvl="3" indent="-457200">
              <a:buFont typeface="+mj-lt"/>
              <a:buAutoNum type="romanUcPeriod"/>
            </a:pPr>
            <a:r>
              <a:rPr lang="en-US" sz="1900" dirty="0"/>
              <a:t>Input design.</a:t>
            </a:r>
          </a:p>
          <a:p>
            <a:pPr marL="1771650" lvl="3" indent="-457200">
              <a:buFont typeface="+mj-lt"/>
              <a:buAutoNum type="romanUcPeriod"/>
            </a:pPr>
            <a:r>
              <a:rPr lang="en-US" sz="1900" dirty="0"/>
              <a:t>File design.</a:t>
            </a:r>
          </a:p>
          <a:p>
            <a:pPr marL="1771650" lvl="3" indent="-457200">
              <a:buFont typeface="+mj-lt"/>
              <a:buAutoNum type="romanUcPeriod"/>
            </a:pPr>
            <a:r>
              <a:rPr lang="en-US" sz="1900" dirty="0"/>
              <a:t>Processing design.</a:t>
            </a:r>
          </a:p>
          <a:p>
            <a:pPr marL="1771650" lvl="3" indent="-457200">
              <a:buFont typeface="+mj-lt"/>
              <a:buAutoNum type="romanUcPeriod"/>
            </a:pPr>
            <a:r>
              <a:rPr lang="en-US" sz="1900" dirty="0"/>
              <a:t>Detailed system documentation.</a:t>
            </a:r>
          </a:p>
          <a:p>
            <a:pPr marL="914400" lvl="1" indent="-457200">
              <a:buFont typeface="+mj-lt"/>
              <a:buAutoNum type="arabicPeriod"/>
            </a:pPr>
            <a:r>
              <a:rPr lang="en-US" sz="1800" dirty="0">
                <a:solidFill>
                  <a:srgbClr val="C00000"/>
                </a:solidFill>
              </a:rPr>
              <a:t>Coding. </a:t>
            </a:r>
          </a:p>
          <a:p>
            <a:pPr marL="1771650" lvl="3" indent="-457200">
              <a:buFont typeface="+mj-lt"/>
              <a:buAutoNum type="romanUcPeriod"/>
            </a:pPr>
            <a:endParaRPr lang="en-US" sz="1600" dirty="0"/>
          </a:p>
          <a:p>
            <a:endParaRPr lang="en-US" dirty="0"/>
          </a:p>
        </p:txBody>
      </p:sp>
      <p:sp>
        <p:nvSpPr>
          <p:cNvPr id="4" name="Footer Placeholder 3"/>
          <p:cNvSpPr>
            <a:spLocks noGrp="1"/>
          </p:cNvSpPr>
          <p:nvPr>
            <p:ph type="ftr" sz="quarter" idx="11"/>
          </p:nvPr>
        </p:nvSpPr>
        <p:spPr/>
        <p:txBody>
          <a:bodyPr/>
          <a:lstStyle/>
          <a:p>
            <a:r>
              <a:rPr lang="en-US"/>
              <a:t>Renu  Devi         ACSE0603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103</a:t>
            </a:fld>
            <a:endParaRPr lang="en-US"/>
          </a:p>
        </p:txBody>
      </p:sp>
      <p:sp>
        <p:nvSpPr>
          <p:cNvPr id="6" name="Date Placeholder 5"/>
          <p:cNvSpPr>
            <a:spLocks noGrp="1"/>
          </p:cNvSpPr>
          <p:nvPr>
            <p:ph type="dt" sz="half" idx="10"/>
          </p:nvPr>
        </p:nvSpPr>
        <p:spPr/>
        <p:txBody>
          <a:bodyPr/>
          <a:lstStyle/>
          <a:p>
            <a:fld id="{1C4A0319-C990-463D-AF37-4BB86610683D}" type="datetime1">
              <a:rPr lang="en-US" smtClean="0"/>
              <a:t>4/7/2025</a:t>
            </a:fld>
            <a:endParaRPr lang="en-US"/>
          </a:p>
        </p:txBody>
      </p:sp>
      <p:sp>
        <p:nvSpPr>
          <p:cNvPr id="9" name="Title 1"/>
          <p:cNvSpPr txBox="1">
            <a:spLocks/>
          </p:cNvSpPr>
          <p:nvPr/>
        </p:nvSpPr>
        <p:spPr>
          <a:xfrm>
            <a:off x="3167042" y="0"/>
            <a:ext cx="7500958"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SDLC(CO1)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141528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19200"/>
            <a:ext cx="9144000" cy="5638800"/>
          </a:xfrm>
        </p:spPr>
        <p:txBody>
          <a:bodyPr>
            <a:normAutofit/>
          </a:bodyPr>
          <a:lstStyle/>
          <a:p>
            <a:pPr algn="just"/>
            <a:r>
              <a:rPr lang="en-US" sz="1800" dirty="0">
                <a:latin typeface="Times New Roman" panose="02020603050405020304" pitchFamily="18" charset="0"/>
                <a:cs typeface="Times New Roman" panose="02020603050405020304" pitchFamily="18" charset="0"/>
              </a:rPr>
              <a:t>It is used to facilitate the development of large s/w product in a systematic, well defined and cost effective manner.</a:t>
            </a:r>
          </a:p>
          <a:p>
            <a:pPr algn="just"/>
            <a:r>
              <a:rPr lang="en-US" sz="1800" dirty="0">
                <a:solidFill>
                  <a:srgbClr val="002060"/>
                </a:solidFill>
                <a:latin typeface="Times New Roman" panose="02020603050405020304" pitchFamily="18" charset="0"/>
                <a:cs typeface="Times New Roman" panose="02020603050405020304" pitchFamily="18" charset="0"/>
              </a:rPr>
              <a:t>It is the period of time that start when a software product is conceived and end when the product is no longer available for use.</a:t>
            </a:r>
          </a:p>
          <a:p>
            <a:pPr algn="just"/>
            <a:r>
              <a:rPr lang="en-US" sz="1800" b="1" dirty="0">
                <a:solidFill>
                  <a:srgbClr val="C00000"/>
                </a:solidFill>
                <a:latin typeface="Times New Roman" panose="02020603050405020304" pitchFamily="18" charset="0"/>
                <a:cs typeface="Times New Roman" panose="02020603050405020304" pitchFamily="18" charset="0"/>
              </a:rPr>
              <a:t>Purpose of SDLC</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Help to understand entire process.</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Enforces a structured approach to development.</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Enables planning of resources in advance.</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Enables subsequent controls of them.</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Aids mgmt. to track progress of system.</a:t>
            </a:r>
          </a:p>
          <a:p>
            <a:pPr marL="514350" indent="-514350" algn="just"/>
            <a:r>
              <a:rPr lang="en-US" sz="1800" dirty="0">
                <a:latin typeface="Times New Roman" panose="02020603050405020304" pitchFamily="18" charset="0"/>
                <a:cs typeface="Times New Roman" panose="02020603050405020304" pitchFamily="18" charset="0"/>
              </a:rPr>
              <a:t>SDLC can be decided min. 5 and max. 9 phases. Each phase identified  along  with Entry and Exit Criteria.</a:t>
            </a:r>
          </a:p>
          <a:p>
            <a:pPr marL="1314450" lvl="2" indent="-514350" algn="just">
              <a:buFont typeface="+mj-lt"/>
              <a:buAutoNum type="arabicPeriod"/>
            </a:pPr>
            <a:endParaRPr lang="en-US" sz="1800" dirty="0">
              <a:solidFill>
                <a:srgbClr val="C00000"/>
              </a:solidFill>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Renu  Devi         ACSE0603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104</a:t>
            </a:fld>
            <a:endParaRPr lang="en-US"/>
          </a:p>
        </p:txBody>
      </p:sp>
      <p:sp>
        <p:nvSpPr>
          <p:cNvPr id="6" name="Date Placeholder 5"/>
          <p:cNvSpPr>
            <a:spLocks noGrp="1"/>
          </p:cNvSpPr>
          <p:nvPr>
            <p:ph type="dt" sz="half" idx="10"/>
          </p:nvPr>
        </p:nvSpPr>
        <p:spPr/>
        <p:txBody>
          <a:bodyPr/>
          <a:lstStyle/>
          <a:p>
            <a:fld id="{6E233FC3-FE3B-4F67-BCC6-4DF5F1F4C2DE}" type="datetime1">
              <a:rPr lang="en-US" smtClean="0"/>
              <a:t>4/7/2025</a:t>
            </a:fld>
            <a:endParaRPr lang="en-US"/>
          </a:p>
        </p:txBody>
      </p:sp>
      <p:sp>
        <p:nvSpPr>
          <p:cNvPr id="7"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Development Life Cycle (CO1)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110961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473" y="1143000"/>
            <a:ext cx="9144000" cy="3416320"/>
          </a:xfrm>
          <a:prstGeom prst="rect">
            <a:avLst/>
          </a:prstGeom>
        </p:spPr>
        <p:txBody>
          <a:bodyPr wrap="square">
            <a:spAutoFit/>
          </a:bodyPr>
          <a:lstStyle/>
          <a:p>
            <a:pPr marL="914400" lvl="1" indent="-457200"/>
            <a:r>
              <a:rPr lang="en-US" dirty="0">
                <a:solidFill>
                  <a:srgbClr val="C00000"/>
                </a:solidFill>
              </a:rPr>
              <a:t>6.	Testing.</a:t>
            </a:r>
            <a:endParaRPr lang="en-US" dirty="0"/>
          </a:p>
          <a:p>
            <a:pPr marL="1771650" lvl="3" indent="-457200">
              <a:buFont typeface="+mj-lt"/>
              <a:buAutoNum type="romanUcPeriod"/>
            </a:pPr>
            <a:r>
              <a:rPr lang="en-US" dirty="0"/>
              <a:t>Unit Testing (testing each module isolation from other modules)</a:t>
            </a:r>
          </a:p>
          <a:p>
            <a:pPr marL="1771650" lvl="3" indent="-457200">
              <a:buFont typeface="+mj-lt"/>
              <a:buAutoNum type="romanUcPeriod"/>
            </a:pPr>
            <a:r>
              <a:rPr lang="en-US" dirty="0"/>
              <a:t>System Testing</a:t>
            </a:r>
          </a:p>
          <a:p>
            <a:pPr marL="2228850" lvl="4" indent="-457200">
              <a:buFont typeface="Wingdings" pitchFamily="2" charset="2"/>
              <a:buChar char="Ø"/>
            </a:pPr>
            <a:r>
              <a:rPr lang="en-US" dirty="0"/>
              <a:t>Alpha Testing (performed by development Team)</a:t>
            </a:r>
          </a:p>
          <a:p>
            <a:pPr marL="2228850" lvl="4" indent="-457200">
              <a:buFont typeface="Wingdings" pitchFamily="2" charset="2"/>
              <a:buChar char="Ø"/>
            </a:pPr>
            <a:r>
              <a:rPr lang="en-US" dirty="0"/>
              <a:t>Beta Testing (performed by friendly set of customers)</a:t>
            </a:r>
          </a:p>
          <a:p>
            <a:pPr marL="2228850" lvl="4" indent="-457200">
              <a:buFont typeface="Wingdings" pitchFamily="2" charset="2"/>
              <a:buChar char="Ø"/>
            </a:pPr>
            <a:r>
              <a:rPr lang="en-US" dirty="0"/>
              <a:t>Acceptance Testing  (performed by customer himself)</a:t>
            </a:r>
          </a:p>
          <a:p>
            <a:pPr marL="857250" lvl="1" indent="-457200"/>
            <a:r>
              <a:rPr lang="en-US" dirty="0">
                <a:solidFill>
                  <a:srgbClr val="C00000"/>
                </a:solidFill>
              </a:rPr>
              <a:t>7. Implementation</a:t>
            </a:r>
          </a:p>
          <a:p>
            <a:pPr marL="914400" lvl="1" indent="-457200"/>
            <a:r>
              <a:rPr lang="en-US" dirty="0">
                <a:solidFill>
                  <a:srgbClr val="C00000"/>
                </a:solidFill>
              </a:rPr>
              <a:t>8.   Maintenance</a:t>
            </a:r>
            <a:r>
              <a:rPr lang="en-US" dirty="0"/>
              <a:t>. </a:t>
            </a:r>
          </a:p>
          <a:p>
            <a:pPr marL="1771650" lvl="3" indent="-457200">
              <a:buFont typeface="+mj-lt"/>
              <a:buAutoNum type="romanUcPeriod"/>
            </a:pPr>
            <a:r>
              <a:rPr lang="en-US" dirty="0"/>
              <a:t>Corrective maintenance.</a:t>
            </a:r>
          </a:p>
          <a:p>
            <a:pPr marL="1771650" lvl="3" indent="-457200">
              <a:buFont typeface="+mj-lt"/>
              <a:buAutoNum type="romanUcPeriod"/>
            </a:pPr>
            <a:r>
              <a:rPr lang="en-US" dirty="0"/>
              <a:t>Adaptive maintenance.</a:t>
            </a:r>
          </a:p>
          <a:p>
            <a:pPr marL="1771650" lvl="3" indent="-457200">
              <a:buFont typeface="+mj-lt"/>
              <a:buAutoNum type="romanUcPeriod"/>
            </a:pPr>
            <a:r>
              <a:rPr lang="en-US" dirty="0"/>
              <a:t>Perfective maintenance.</a:t>
            </a:r>
          </a:p>
          <a:p>
            <a:pPr marL="1771650" lvl="3" indent="-457200">
              <a:buFont typeface="+mj-lt"/>
              <a:buAutoNum type="romanUcPeriod"/>
            </a:pPr>
            <a:r>
              <a:rPr lang="en-US" dirty="0"/>
              <a:t>Preventive maintenance</a:t>
            </a:r>
            <a:r>
              <a:rPr lang="en-US" b="1" dirty="0"/>
              <a:t>.</a:t>
            </a:r>
          </a:p>
        </p:txBody>
      </p:sp>
      <p:sp>
        <p:nvSpPr>
          <p:cNvPr id="5" name="Date Placeholder 4"/>
          <p:cNvSpPr>
            <a:spLocks noGrp="1"/>
          </p:cNvSpPr>
          <p:nvPr>
            <p:ph type="dt" sz="half" idx="10"/>
          </p:nvPr>
        </p:nvSpPr>
        <p:spPr/>
        <p:txBody>
          <a:bodyPr/>
          <a:lstStyle/>
          <a:p>
            <a:fld id="{151BCEDE-7FD1-44B6-B1B8-CE922419E3C5}" type="datetime1">
              <a:rPr lang="en-US" smtClean="0"/>
              <a:t>4/7/2025</a:t>
            </a:fld>
            <a:endParaRPr lang="en-US"/>
          </a:p>
        </p:txBody>
      </p:sp>
      <p:sp>
        <p:nvSpPr>
          <p:cNvPr id="3" name="Footer Placeholder 2"/>
          <p:cNvSpPr>
            <a:spLocks noGrp="1"/>
          </p:cNvSpPr>
          <p:nvPr>
            <p:ph type="ftr" sz="quarter" idx="11"/>
          </p:nvPr>
        </p:nvSpPr>
        <p:spPr>
          <a:xfrm>
            <a:off x="4648200" y="6356351"/>
            <a:ext cx="4419600" cy="365125"/>
          </a:xfrm>
        </p:spPr>
        <p:txBody>
          <a:bodyPr/>
          <a:lstStyle/>
          <a:p>
            <a:r>
              <a:rPr lang="en-US"/>
              <a:t>Renu  Devi         ACSE0603        SOFTWARE ENGINEERING                          Unit 1</a:t>
            </a:r>
            <a:endParaRPr lang="en-US" dirty="0"/>
          </a:p>
        </p:txBody>
      </p:sp>
      <p:sp>
        <p:nvSpPr>
          <p:cNvPr id="4" name="Slide Number Placeholder 3"/>
          <p:cNvSpPr>
            <a:spLocks noGrp="1"/>
          </p:cNvSpPr>
          <p:nvPr>
            <p:ph type="sldNum" sz="quarter" idx="12"/>
          </p:nvPr>
        </p:nvSpPr>
        <p:spPr/>
        <p:txBody>
          <a:bodyPr/>
          <a:lstStyle/>
          <a:p>
            <a:fld id="{F6730210-60EE-406A-922A-4A98804D28A4}" type="slidenum">
              <a:rPr lang="en-US" smtClean="0"/>
              <a:pPr/>
              <a:t>105</a:t>
            </a:fld>
            <a:endParaRPr lang="en-US"/>
          </a:p>
        </p:txBody>
      </p:sp>
      <p:sp>
        <p:nvSpPr>
          <p:cNvPr id="6" name="Title 1"/>
          <p:cNvSpPr txBox="1">
            <a:spLocks/>
          </p:cNvSpPr>
          <p:nvPr/>
        </p:nvSpPr>
        <p:spPr>
          <a:xfrm>
            <a:off x="3024166" y="0"/>
            <a:ext cx="750099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SDLC(CO1)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809952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0" y="1646238"/>
            <a:ext cx="8991600" cy="1096963"/>
          </a:xfrm>
        </p:spPr>
        <p:txBody>
          <a:bodyPr>
            <a:normAutofit/>
          </a:bodyPr>
          <a:lstStyle/>
          <a:p>
            <a:r>
              <a:rPr lang="en-US" sz="1800" dirty="0"/>
              <a:t>Maintenance Phase requires max.(60%) effort.</a:t>
            </a:r>
          </a:p>
          <a:p>
            <a:r>
              <a:rPr lang="en-US" sz="1800" dirty="0"/>
              <a:t>In development phases Integration and System Testing requires max. effort</a:t>
            </a:r>
          </a:p>
        </p:txBody>
      </p:sp>
      <p:pic>
        <p:nvPicPr>
          <p:cNvPr id="1026" name="Picture 2"/>
          <p:cNvPicPr>
            <a:picLocks noGrp="1" noChangeAspect="1" noChangeArrowheads="1"/>
          </p:cNvPicPr>
          <p:nvPr>
            <p:ph sz="half" idx="2"/>
          </p:nvPr>
        </p:nvPicPr>
        <p:blipFill>
          <a:blip r:embed="rId2"/>
          <a:srcRect/>
          <a:stretch>
            <a:fillRect/>
          </a:stretch>
        </p:blipFill>
        <p:spPr bwMode="auto">
          <a:xfrm>
            <a:off x="3810000" y="2743200"/>
            <a:ext cx="4495800" cy="3124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Renu  Devi         ACSE0603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106</a:t>
            </a:fld>
            <a:endParaRPr lang="en-US"/>
          </a:p>
        </p:txBody>
      </p:sp>
      <p:sp>
        <p:nvSpPr>
          <p:cNvPr id="6" name="Date Placeholder 5"/>
          <p:cNvSpPr>
            <a:spLocks noGrp="1"/>
          </p:cNvSpPr>
          <p:nvPr>
            <p:ph type="dt" sz="half" idx="10"/>
          </p:nvPr>
        </p:nvSpPr>
        <p:spPr/>
        <p:txBody>
          <a:bodyPr/>
          <a:lstStyle/>
          <a:p>
            <a:fld id="{9465DF74-D4B2-4B57-A458-FE24E6CA1A47}" type="datetime1">
              <a:rPr lang="en-US" smtClean="0"/>
              <a:t>4/7/2025</a:t>
            </a:fld>
            <a:endParaRPr lang="en-US"/>
          </a:p>
        </p:txBody>
      </p:sp>
      <p:sp>
        <p:nvSpPr>
          <p:cNvPr id="8" name="Title 1"/>
          <p:cNvSpPr txBox="1">
            <a:spLocks/>
          </p:cNvSpPr>
          <p:nvPr/>
        </p:nvSpPr>
        <p:spPr>
          <a:xfrm>
            <a:off x="3024166" y="0"/>
            <a:ext cx="7429552"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 Effort Involved in SDLC Phases(CO1)</a:t>
            </a:r>
          </a:p>
        </p:txBody>
      </p:sp>
      <p:sp>
        <p:nvSpPr>
          <p:cNvPr id="2" name="Rectangle 1"/>
          <p:cNvSpPr/>
          <p:nvPr/>
        </p:nvSpPr>
        <p:spPr>
          <a:xfrm>
            <a:off x="1828800" y="5742543"/>
            <a:ext cx="3836178" cy="338554"/>
          </a:xfrm>
          <a:prstGeom prst="rect">
            <a:avLst/>
          </a:prstGeom>
        </p:spPr>
        <p:txBody>
          <a:bodyPr wrap="none">
            <a:spAutoFit/>
          </a:bodyPr>
          <a:lstStyle/>
          <a:p>
            <a:r>
              <a:rPr lang="en-US" sz="1600" dirty="0">
                <a:solidFill>
                  <a:schemeClr val="bg1">
                    <a:lumMod val="50000"/>
                  </a:schemeClr>
                </a:solidFill>
              </a:rPr>
              <a:t>Source: Software </a:t>
            </a:r>
            <a:r>
              <a:rPr lang="en-US" sz="1600" dirty="0" err="1">
                <a:solidFill>
                  <a:schemeClr val="bg1">
                    <a:lumMod val="50000"/>
                  </a:schemeClr>
                </a:solidFill>
              </a:rPr>
              <a:t>Engg</a:t>
            </a:r>
            <a:r>
              <a:rPr lang="en-US" sz="1600" dirty="0">
                <a:solidFill>
                  <a:schemeClr val="bg1">
                    <a:lumMod val="50000"/>
                  </a:schemeClr>
                </a:solidFill>
              </a:rPr>
              <a:t>. Book by Rajeev Mall</a:t>
            </a:r>
            <a:endParaRPr lang="en-IN" sz="1600" dirty="0">
              <a:solidFill>
                <a:schemeClr val="bg1">
                  <a:lumMod val="50000"/>
                </a:schemeClr>
              </a:solidFill>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255669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0"/>
          <p:cNvSpPr txBox="1">
            <a:spLocks noGrp="1"/>
          </p:cNvSpPr>
          <p:nvPr>
            <p:ph type="body" idx="1"/>
          </p:nvPr>
        </p:nvSpPr>
        <p:spPr>
          <a:xfrm>
            <a:off x="2057400" y="1628801"/>
            <a:ext cx="8229600" cy="4040163"/>
          </a:xfrm>
          <a:prstGeom prst="rect">
            <a:avLst/>
          </a:prstGeom>
          <a:noFill/>
          <a:ln>
            <a:noFill/>
          </a:ln>
        </p:spPr>
        <p:txBody>
          <a:bodyPr spcFirstLastPara="1" vert="horz" wrap="square" lIns="91425" tIns="45700" rIns="91425" bIns="45700" rtlCol="0" anchor="t" anchorCtr="0">
            <a:normAutofit/>
          </a:bodyPr>
          <a:lstStyle/>
          <a:p>
            <a:pPr algn="just">
              <a:spcBef>
                <a:spcPts val="0"/>
              </a:spcBef>
              <a:buClr>
                <a:schemeClr val="dk1"/>
              </a:buClr>
              <a:buSzPts val="2000"/>
            </a:pPr>
            <a:r>
              <a:rPr lang="en-US" sz="1800" dirty="0">
                <a:latin typeface="Times New Roman" panose="02020603050405020304" pitchFamily="18" charset="0"/>
                <a:ea typeface="Quattrocento Sans"/>
                <a:cs typeface="Times New Roman" panose="02020603050405020304" pitchFamily="18" charset="0"/>
                <a:sym typeface="Quattrocento Sans"/>
              </a:rPr>
              <a:t>Software development models have evolved over the years from the initial “build and fix” model to Spiral and Agile models, which are more suited for the complex business needs and processes.</a:t>
            </a:r>
            <a:endParaRPr sz="1800" dirty="0">
              <a:latin typeface="Times New Roman" panose="02020603050405020304" pitchFamily="18" charset="0"/>
              <a:cs typeface="Times New Roman" panose="02020603050405020304" pitchFamily="18" charset="0"/>
            </a:endParaRPr>
          </a:p>
          <a:p>
            <a:pPr algn="just">
              <a:spcBef>
                <a:spcPts val="400"/>
              </a:spcBef>
              <a:buClr>
                <a:schemeClr val="dk1"/>
              </a:buClr>
              <a:buSzPts val="2000"/>
            </a:pPr>
            <a:r>
              <a:rPr lang="en-US" sz="1800" dirty="0">
                <a:latin typeface="Times New Roman" panose="02020603050405020304" pitchFamily="18" charset="0"/>
                <a:ea typeface="Quattrocento Sans"/>
                <a:cs typeface="Times New Roman" panose="02020603050405020304" pitchFamily="18" charset="0"/>
                <a:sym typeface="Quattrocento Sans"/>
              </a:rPr>
              <a:t> So, depending on the budget, requirement, risk and time, we can choose between the available models.</a:t>
            </a:r>
            <a:endParaRPr sz="1800" dirty="0">
              <a:latin typeface="Times New Roman" panose="02020603050405020304" pitchFamily="18" charset="0"/>
              <a:cs typeface="Times New Roman" panose="02020603050405020304" pitchFamily="18" charset="0"/>
            </a:endParaRPr>
          </a:p>
          <a:p>
            <a:pPr indent="-20320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EBF0F29-8607-4CBE-9195-F7955F3E7F89}" type="datetime1">
              <a:rPr lang="en-US" smtClean="0"/>
              <a:t>4/7/2025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107</a:t>
            </a:fld>
            <a:endParaRPr/>
          </a:p>
        </p:txBody>
      </p:sp>
      <p:sp>
        <p:nvSpPr>
          <p:cNvPr id="972" name="Google Shape;972;p80"/>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Conclusion about SDLC models</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577821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1981200" y="1196753"/>
            <a:ext cx="8229600" cy="4929411"/>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Agility</a:t>
            </a:r>
          </a:p>
          <a:p>
            <a:r>
              <a:rPr lang="en-IN" sz="1800" dirty="0">
                <a:latin typeface="Times New Roman" panose="02020603050405020304" pitchFamily="18" charset="0"/>
                <a:cs typeface="Times New Roman" panose="02020603050405020304" pitchFamily="18" charset="0"/>
              </a:rPr>
              <a:t>Agility is the capability to efficiently and effectively adapt to </a:t>
            </a:r>
            <a:r>
              <a:rPr lang="en-IN" sz="1800" dirty="0">
                <a:highlight>
                  <a:srgbClr val="FFFF00"/>
                </a:highlight>
                <a:latin typeface="Times New Roman" panose="02020603050405020304" pitchFamily="18" charset="0"/>
                <a:cs typeface="Times New Roman" panose="02020603050405020304" pitchFamily="18" charset="0"/>
              </a:rPr>
              <a:t>an ever changing environment.</a:t>
            </a:r>
          </a:p>
          <a:p>
            <a:r>
              <a:rPr lang="en-IN" sz="1800" dirty="0">
                <a:latin typeface="Times New Roman" panose="02020603050405020304" pitchFamily="18" charset="0"/>
                <a:cs typeface="Times New Roman" panose="02020603050405020304" pitchFamily="18" charset="0"/>
              </a:rPr>
              <a:t>Agility can be defined at different levels: personal, departmental or organizational.</a:t>
            </a:r>
          </a:p>
          <a:p>
            <a:r>
              <a:rPr lang="en-IN" sz="1800" dirty="0">
                <a:latin typeface="Times New Roman" panose="02020603050405020304" pitchFamily="18" charset="0"/>
                <a:cs typeface="Times New Roman" panose="02020603050405020304" pitchFamily="18" charset="0"/>
              </a:rPr>
              <a:t>Note that it is not possible to implement agility directly. Agility is a property of a system that is present to some varying extent, depending on how the system operates.</a:t>
            </a:r>
          </a:p>
          <a:p>
            <a:r>
              <a:rPr lang="en-IN" sz="1800" dirty="0">
                <a:latin typeface="Times New Roman" panose="02020603050405020304" pitchFamily="18" charset="0"/>
                <a:cs typeface="Times New Roman" panose="02020603050405020304" pitchFamily="18" charset="0"/>
              </a:rPr>
              <a:t>One can identify three drivers which will cause a system to become more agile: flow, learning and collaboration.</a:t>
            </a:r>
          </a:p>
          <a:p>
            <a:pPr marL="0" indent="0">
              <a:buNone/>
            </a:pPr>
            <a:r>
              <a:rPr lang="en-IN" sz="1800" dirty="0">
                <a:latin typeface="Times New Roman" panose="02020603050405020304" pitchFamily="18" charset="0"/>
                <a:cs typeface="Times New Roman" panose="02020603050405020304" pitchFamily="18" charset="0"/>
              </a:rPr>
              <a:t>Agile emphasizes </a:t>
            </a:r>
            <a:r>
              <a:rPr lang="en-IN" sz="1800" dirty="0">
                <a:highlight>
                  <a:srgbClr val="FFFF00"/>
                </a:highlight>
                <a:latin typeface="Times New Roman" panose="02020603050405020304" pitchFamily="18" charset="0"/>
                <a:cs typeface="Times New Roman" panose="02020603050405020304" pitchFamily="18" charset="0"/>
              </a:rPr>
              <a:t>iterative development, frequent feedback, and continuous improvement</a:t>
            </a:r>
            <a:r>
              <a:rPr lang="en-IN" sz="1800" dirty="0">
                <a:latin typeface="Times New Roman" panose="02020603050405020304" pitchFamily="18" charset="0"/>
                <a:cs typeface="Times New Roman" panose="02020603050405020304" pitchFamily="18" charset="0"/>
              </a:rPr>
              <a:t> to deliver high-quality software that meets customer needs effectively. Here are the key characteristics and principles of agile methodology:</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4389D161-3067-47CD-A3D6-9ADA7252F8D7}" type="datetime1">
              <a:rPr lang="en-US" smtClean="0"/>
              <a:t>4/7/2025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108</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803567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1981200" y="1196753"/>
            <a:ext cx="8229600" cy="4929411"/>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Agility</a:t>
            </a:r>
          </a:p>
          <a:p>
            <a:r>
              <a:rPr lang="en-IN" sz="1800" dirty="0">
                <a:latin typeface="Times New Roman" panose="02020603050405020304" pitchFamily="18" charset="0"/>
                <a:cs typeface="Times New Roman" panose="02020603050405020304" pitchFamily="18" charset="0"/>
              </a:rPr>
              <a:t>Agility is the capability to efficiently and effectively adapt to </a:t>
            </a:r>
            <a:r>
              <a:rPr lang="en-IN" sz="1800" dirty="0">
                <a:highlight>
                  <a:srgbClr val="FFFF00"/>
                </a:highlight>
                <a:latin typeface="Times New Roman" panose="02020603050405020304" pitchFamily="18" charset="0"/>
                <a:cs typeface="Times New Roman" panose="02020603050405020304" pitchFamily="18" charset="0"/>
              </a:rPr>
              <a:t>an ever changing environment.</a:t>
            </a:r>
          </a:p>
          <a:p>
            <a:r>
              <a:rPr lang="en-IN" sz="1800" dirty="0">
                <a:latin typeface="Times New Roman" panose="02020603050405020304" pitchFamily="18" charset="0"/>
                <a:cs typeface="Times New Roman" panose="02020603050405020304" pitchFamily="18" charset="0"/>
              </a:rPr>
              <a:t>Agility can be defined at different levels: personal, departmental or organizational.</a:t>
            </a:r>
          </a:p>
          <a:p>
            <a:r>
              <a:rPr lang="en-IN" sz="1800" dirty="0">
                <a:latin typeface="Times New Roman" panose="02020603050405020304" pitchFamily="18" charset="0"/>
                <a:cs typeface="Times New Roman" panose="02020603050405020304" pitchFamily="18" charset="0"/>
              </a:rPr>
              <a:t>Note that it is not possible to implement agility directly. Agility is a property of a system that is present to some varying extent, depending on how the system operates.</a:t>
            </a:r>
          </a:p>
          <a:p>
            <a:r>
              <a:rPr lang="en-IN" sz="1800" dirty="0">
                <a:latin typeface="Times New Roman" panose="02020603050405020304" pitchFamily="18" charset="0"/>
                <a:cs typeface="Times New Roman" panose="02020603050405020304" pitchFamily="18" charset="0"/>
              </a:rPr>
              <a:t>One can identify three drivers which will cause a system to become more agile: flow, learning and collaboration.</a:t>
            </a:r>
          </a:p>
          <a:p>
            <a:pPr marL="0" indent="0">
              <a:buNone/>
            </a:pPr>
            <a:r>
              <a:rPr lang="en-IN" sz="1800" dirty="0">
                <a:latin typeface="Times New Roman" panose="02020603050405020304" pitchFamily="18" charset="0"/>
                <a:cs typeface="Times New Roman" panose="02020603050405020304" pitchFamily="18" charset="0"/>
              </a:rPr>
              <a:t>Agile emphasizes </a:t>
            </a:r>
            <a:r>
              <a:rPr lang="en-IN" sz="1800" dirty="0">
                <a:highlight>
                  <a:srgbClr val="FFFF00"/>
                </a:highlight>
                <a:latin typeface="Times New Roman" panose="02020603050405020304" pitchFamily="18" charset="0"/>
                <a:cs typeface="Times New Roman" panose="02020603050405020304" pitchFamily="18" charset="0"/>
              </a:rPr>
              <a:t>iterative development, frequent feedback, and continuous improvement</a:t>
            </a:r>
            <a:r>
              <a:rPr lang="en-IN" sz="1800" dirty="0">
                <a:latin typeface="Times New Roman" panose="02020603050405020304" pitchFamily="18" charset="0"/>
                <a:cs typeface="Times New Roman" panose="02020603050405020304" pitchFamily="18" charset="0"/>
              </a:rPr>
              <a:t> to deliver high-quality software that meets customer needs effectively. Here are the key characteristics and principles of agile methodology:</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E7925B35-76FB-4E42-8E0F-CB1701D04F61}" type="datetime1">
              <a:rPr lang="en-US" smtClean="0"/>
              <a:t>4/7/2025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109</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766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64071C1-E7AC-428C-AE8E-21909FBC29BE}"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Program Specific Outcomes(PSO)</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2684394107"/>
              </p:ext>
            </p:extLst>
          </p:nvPr>
        </p:nvGraphicFramePr>
        <p:xfrm>
          <a:off x="685800" y="1219202"/>
          <a:ext cx="10896600" cy="4571998"/>
        </p:xfrm>
        <a:graphic>
          <a:graphicData uri="http://schemas.openxmlformats.org/drawingml/2006/table">
            <a:tbl>
              <a:tblPr firstRow="1" firstCol="1" bandRow="1">
                <a:tableStyleId>{5C22544A-7EE6-4342-B048-85BDC9FD1C3A}</a:tableStyleId>
              </a:tblPr>
              <a:tblGrid>
                <a:gridCol w="2177598">
                  <a:extLst>
                    <a:ext uri="{9D8B030D-6E8A-4147-A177-3AD203B41FA5}">
                      <a16:colId xmlns:a16="http://schemas.microsoft.com/office/drawing/2014/main" val="1441525265"/>
                    </a:ext>
                  </a:extLst>
                </a:gridCol>
                <a:gridCol w="2615578">
                  <a:extLst>
                    <a:ext uri="{9D8B030D-6E8A-4147-A177-3AD203B41FA5}">
                      <a16:colId xmlns:a16="http://schemas.microsoft.com/office/drawing/2014/main" val="3582028496"/>
                    </a:ext>
                  </a:extLst>
                </a:gridCol>
                <a:gridCol w="6103424">
                  <a:extLst>
                    <a:ext uri="{9D8B030D-6E8A-4147-A177-3AD203B41FA5}">
                      <a16:colId xmlns:a16="http://schemas.microsoft.com/office/drawing/2014/main" val="1783360891"/>
                    </a:ext>
                  </a:extLst>
                </a:gridCol>
              </a:tblGrid>
              <a:tr h="573408">
                <a:tc>
                  <a:txBody>
                    <a:bodyPr/>
                    <a:lstStyle/>
                    <a:p>
                      <a:pPr marL="0" marR="0">
                        <a:spcBef>
                          <a:spcPts val="0"/>
                        </a:spcBef>
                        <a:spcAft>
                          <a:spcPts val="0"/>
                        </a:spcAft>
                      </a:pPr>
                      <a:r>
                        <a:rPr lang="en-IN" sz="1200">
                          <a:effectLst/>
                        </a:rPr>
                        <a:t>S.NO.</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Program Specific Outcomes</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 Description</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783657336"/>
                  </a:ext>
                </a:extLst>
              </a:tr>
              <a:tr h="999647">
                <a:tc>
                  <a:txBody>
                    <a:bodyPr/>
                    <a:lstStyle/>
                    <a:p>
                      <a:pPr marL="0" marR="0">
                        <a:spcBef>
                          <a:spcPts val="0"/>
                        </a:spcBef>
                        <a:spcAft>
                          <a:spcPts val="0"/>
                        </a:spcAft>
                      </a:pPr>
                      <a:r>
                        <a:rPr lang="en-IN" sz="1200">
                          <a:effectLst/>
                        </a:rPr>
                        <a:t>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lgn="just">
                        <a:lnSpc>
                          <a:spcPct val="150000"/>
                        </a:lnSpc>
                        <a:spcBef>
                          <a:spcPts val="0"/>
                        </a:spcBef>
                        <a:spcAft>
                          <a:spcPts val="0"/>
                        </a:spcAft>
                      </a:pPr>
                      <a:r>
                        <a:rPr lang="en-IN" sz="1200">
                          <a:effectLst/>
                        </a:rPr>
                        <a:t>PSO1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a:effectLst/>
                        </a:rPr>
                        <a:t>The ability to identify, analyze real world problems and design their ethical solutions using artificial intelligence, robotics, virtual/augmented reality, data analytics, block chain technology, and cloud computing.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3987419852"/>
                  </a:ext>
                </a:extLst>
              </a:tr>
              <a:tr h="1332864">
                <a:tc>
                  <a:txBody>
                    <a:bodyPr/>
                    <a:lstStyle/>
                    <a:p>
                      <a:pPr marL="0" marR="0">
                        <a:spcBef>
                          <a:spcPts val="0"/>
                        </a:spcBef>
                        <a:spcAft>
                          <a:spcPts val="0"/>
                        </a:spcAft>
                      </a:pPr>
                      <a:r>
                        <a:rPr lang="en-IN" sz="120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fontAlgn="base">
                        <a:spcBef>
                          <a:spcPts val="0"/>
                        </a:spcBef>
                        <a:spcAft>
                          <a:spcPts val="0"/>
                        </a:spcAft>
                      </a:pPr>
                      <a:r>
                        <a:rPr lang="en-IN" sz="1000">
                          <a:effectLst/>
                        </a:rPr>
                        <a:t>The ability to design and develop the hardware sensor devices and related interfacing software systems for solving complex engineering problems. </a:t>
                      </a:r>
                      <a:endParaRPr lang="en-US" sz="1200">
                        <a:effectLst/>
                      </a:endParaRPr>
                    </a:p>
                    <a:p>
                      <a:pPr marL="0" marR="0" fontAlgn="base">
                        <a:spcBef>
                          <a:spcPts val="0"/>
                        </a:spcBef>
                        <a:spcAft>
                          <a:spcPts val="0"/>
                        </a:spcAft>
                      </a:pPr>
                      <a:r>
                        <a:rPr lang="en-IN" sz="1000">
                          <a:effectLst/>
                        </a:rPr>
                        <a:t> </a:t>
                      </a:r>
                      <a:endParaRPr lang="en-US" sz="1200">
                        <a:effectLst/>
                      </a:endParaRPr>
                    </a:p>
                    <a:p>
                      <a:pPr marL="0" marR="0">
                        <a:spcBef>
                          <a:spcPts val="0"/>
                        </a:spcBef>
                        <a:spcAft>
                          <a:spcPts val="0"/>
                        </a:spcAft>
                      </a:pPr>
                      <a:r>
                        <a:rPr lang="en-IN" sz="1000">
                          <a:effectLst/>
                        </a:rPr>
                        <a:t>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549979023"/>
                  </a:ext>
                </a:extLst>
              </a:tr>
              <a:tr h="666432">
                <a:tc>
                  <a:txBody>
                    <a:bodyPr/>
                    <a:lstStyle/>
                    <a:p>
                      <a:pPr marL="0" marR="0">
                        <a:spcBef>
                          <a:spcPts val="0"/>
                        </a:spcBef>
                        <a:spcAft>
                          <a:spcPts val="0"/>
                        </a:spcAft>
                      </a:pPr>
                      <a:r>
                        <a:rPr lang="en-IN" sz="120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a:effectLst/>
                        </a:rPr>
                        <a:t>The ability to understand inter-disciplinary computing techniques and to apply them in the design of advanced computing.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503196737"/>
                  </a:ext>
                </a:extLst>
              </a:tr>
              <a:tr h="999647">
                <a:tc>
                  <a:txBody>
                    <a:bodyPr/>
                    <a:lstStyle/>
                    <a:p>
                      <a:pPr marL="0" marR="0">
                        <a:spcBef>
                          <a:spcPts val="0"/>
                        </a:spcBef>
                        <a:spcAft>
                          <a:spcPts val="0"/>
                        </a:spcAft>
                      </a:pPr>
                      <a:r>
                        <a:rPr lang="en-IN" sz="1200">
                          <a:effectLst/>
                        </a:rPr>
                        <a:t>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lgn="just">
                        <a:lnSpc>
                          <a:spcPct val="150000"/>
                        </a:lnSpc>
                        <a:spcBef>
                          <a:spcPts val="0"/>
                        </a:spcBef>
                        <a:spcAft>
                          <a:spcPts val="0"/>
                        </a:spcAft>
                      </a:pPr>
                      <a:r>
                        <a:rPr lang="en-IN" sz="1200">
                          <a:effectLst/>
                        </a:rPr>
                        <a:t>PSO4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dirty="0">
                          <a:effectLst/>
                        </a:rPr>
                        <a:t>The ability to conduct investigation of complex problems with the help of technical, managerial, leadership qualities, and modern engineering tools provided by industry-sponsored laboratories. </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748414907"/>
                  </a:ext>
                </a:extLst>
              </a:tr>
            </a:tbl>
          </a:graphicData>
        </a:graphic>
      </p:graphicFrame>
    </p:spTree>
    <p:extLst>
      <p:ext uri="{BB962C8B-B14F-4D97-AF65-F5344CB8AC3E}">
        <p14:creationId xmlns:p14="http://schemas.microsoft.com/office/powerpoint/2010/main" val="10429783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1219200" y="838201"/>
            <a:ext cx="8991600" cy="5287964"/>
          </a:xfrm>
        </p:spPr>
        <p:txBody>
          <a:bodyPr>
            <a:normAutofit fontScale="92500"/>
          </a:bodyPr>
          <a:lstStyle/>
          <a:p>
            <a:pPr marL="0" indent="0">
              <a:buNone/>
            </a:pPr>
            <a:r>
              <a:rPr lang="en-IN" sz="1800" b="1" dirty="0"/>
              <a:t>a) Iterative and Incremental Development</a:t>
            </a:r>
          </a:p>
          <a:p>
            <a:r>
              <a:rPr lang="en-IN" sz="1800" dirty="0"/>
              <a:t>Software is developed in small, manageable units called </a:t>
            </a:r>
            <a:r>
              <a:rPr lang="en-IN" sz="1800" b="1" dirty="0"/>
              <a:t>iterations (or sprints)</a:t>
            </a:r>
            <a:r>
              <a:rPr lang="en-IN" sz="1800" dirty="0"/>
              <a:t>.</a:t>
            </a:r>
          </a:p>
          <a:p>
            <a:r>
              <a:rPr lang="en-IN" sz="1800" dirty="0"/>
              <a:t>Each iteration produces a </a:t>
            </a:r>
            <a:r>
              <a:rPr lang="en-IN" sz="1800" b="1" dirty="0"/>
              <a:t>working version</a:t>
            </a:r>
            <a:r>
              <a:rPr lang="en-IN" sz="1800" dirty="0"/>
              <a:t> of the software, allowing continuous improvement.</a:t>
            </a:r>
          </a:p>
          <a:p>
            <a:pPr marL="0" indent="0">
              <a:buNone/>
            </a:pPr>
            <a:r>
              <a:rPr lang="en-IN" sz="1800" b="1" dirty="0"/>
              <a:t>b) Customer Collaboration</a:t>
            </a:r>
          </a:p>
          <a:p>
            <a:r>
              <a:rPr lang="en-IN" sz="1800" dirty="0"/>
              <a:t>Agile encourages </a:t>
            </a:r>
            <a:r>
              <a:rPr lang="en-IN" sz="1800" b="1" dirty="0"/>
              <a:t>frequent communication</a:t>
            </a:r>
            <a:r>
              <a:rPr lang="en-IN" sz="1800" dirty="0"/>
              <a:t> with customers to understand evolving needs.</a:t>
            </a:r>
          </a:p>
          <a:p>
            <a:r>
              <a:rPr lang="en-IN" sz="1800" dirty="0"/>
              <a:t>Unlike traditional models, where requirements are fixed at the start, Agile allows modifications based on user feedback.</a:t>
            </a:r>
          </a:p>
          <a:p>
            <a:pPr marL="0" indent="0">
              <a:buNone/>
            </a:pPr>
            <a:r>
              <a:rPr lang="en-IN" sz="1800" b="1" dirty="0"/>
              <a:t>c) Adaptive Planning</a:t>
            </a:r>
          </a:p>
          <a:p>
            <a:r>
              <a:rPr lang="en-IN" sz="1800" dirty="0"/>
              <a:t>Agile is highly flexible and allows teams to </a:t>
            </a:r>
            <a:r>
              <a:rPr lang="en-IN" sz="1800" b="1" dirty="0"/>
              <a:t>adjust plans</a:t>
            </a:r>
            <a:r>
              <a:rPr lang="en-IN" sz="1800" dirty="0"/>
              <a:t> based on changing requirements.</a:t>
            </a:r>
          </a:p>
          <a:p>
            <a:r>
              <a:rPr lang="en-IN" sz="1800" dirty="0"/>
              <a:t>Unlike Waterfall, where planning is rigid, Agile embraces uncertainty.</a:t>
            </a:r>
          </a:p>
          <a:p>
            <a:pPr marL="0" indent="0">
              <a:buNone/>
            </a:pPr>
            <a:r>
              <a:rPr lang="en-IN" sz="1800" b="1" dirty="0"/>
              <a:t>d) Continuous Feedback and Improvement</a:t>
            </a:r>
          </a:p>
          <a:p>
            <a:r>
              <a:rPr lang="en-IN" sz="1800" dirty="0"/>
              <a:t>Teams gather feedback from stakeholders </a:t>
            </a:r>
            <a:r>
              <a:rPr lang="en-IN" sz="1800" b="1" dirty="0"/>
              <a:t>after every iteration</a:t>
            </a:r>
            <a:r>
              <a:rPr lang="en-IN" sz="1800" dirty="0"/>
              <a:t>.</a:t>
            </a:r>
          </a:p>
          <a:p>
            <a:r>
              <a:rPr lang="en-IN" sz="1800" dirty="0"/>
              <a:t>This helps in </a:t>
            </a:r>
            <a:r>
              <a:rPr lang="en-IN" sz="1800" b="1" dirty="0"/>
              <a:t>early issue detection and continuous enhancement</a:t>
            </a:r>
            <a:r>
              <a:rPr lang="en-IN" sz="1800" dirty="0"/>
              <a:t>.</a:t>
            </a:r>
          </a:p>
          <a:p>
            <a:pPr marL="0" indent="0">
              <a:buNone/>
            </a:pPr>
            <a:r>
              <a:rPr lang="en-IN" sz="1800" b="1" dirty="0"/>
              <a:t>e) Cross-functional Teams</a:t>
            </a:r>
          </a:p>
          <a:p>
            <a:r>
              <a:rPr lang="en-IN" sz="1800" dirty="0"/>
              <a:t>Agile promotes </a:t>
            </a:r>
            <a:r>
              <a:rPr lang="en-IN" sz="1800" b="1" dirty="0"/>
              <a:t>self-organizing teams</a:t>
            </a:r>
            <a:r>
              <a:rPr lang="en-IN" sz="1800" dirty="0"/>
              <a:t> with developers, testers, designers, and business analysts working together.</a:t>
            </a:r>
          </a:p>
          <a:p>
            <a:r>
              <a:rPr lang="en-IN" sz="1800" dirty="0"/>
              <a:t>Teams collaborate daily to ensure smooth progress.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8D190FA9-8419-4259-BDFA-9AAA9FC9029C}" type="datetime1">
              <a:rPr lang="en-US" smtClean="0"/>
              <a:t>4/7/2025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110</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514600" y="7620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b="1" dirty="0"/>
              <a:t>Agile Methodology: Key Characteristics</a:t>
            </a:r>
            <a:endParaRPr b="1"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04871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990600" y="1066801"/>
            <a:ext cx="10591800" cy="5410200"/>
          </a:xfrm>
        </p:spPr>
        <p:txBody>
          <a:bodyPr>
            <a:normAutofit/>
          </a:bodyPr>
          <a:lstStyle/>
          <a:p>
            <a:pPr marL="0" indent="0">
              <a:buNone/>
            </a:pPr>
            <a:r>
              <a:rPr lang="en-IN" sz="1800" b="1" dirty="0"/>
              <a:t>f) Working Software Over Documentation</a:t>
            </a:r>
          </a:p>
          <a:p>
            <a:r>
              <a:rPr lang="en-IN" sz="1800" dirty="0"/>
              <a:t>Agile values </a:t>
            </a:r>
            <a:r>
              <a:rPr lang="en-IN" sz="1800" b="1" dirty="0"/>
              <a:t>functional software</a:t>
            </a:r>
            <a:r>
              <a:rPr lang="en-IN" sz="1800" dirty="0"/>
              <a:t> more than extensive documentation.</a:t>
            </a:r>
          </a:p>
          <a:p>
            <a:r>
              <a:rPr lang="en-IN" sz="1800" dirty="0"/>
              <a:t>However, essential documentation is maintained for clarity.</a:t>
            </a:r>
          </a:p>
          <a:p>
            <a:pPr marL="0" indent="0">
              <a:buNone/>
            </a:pPr>
            <a:r>
              <a:rPr lang="en-IN" sz="1800" b="1" dirty="0"/>
              <a:t>g) Time-boxed Development (Sprints)</a:t>
            </a:r>
          </a:p>
          <a:p>
            <a:r>
              <a:rPr lang="en-IN" sz="1800" dirty="0"/>
              <a:t>Work is divided into fixed-length </a:t>
            </a:r>
            <a:r>
              <a:rPr lang="en-IN" sz="1800" b="1" dirty="0"/>
              <a:t>sprints (usually 1-4 weeks)</a:t>
            </a:r>
            <a:r>
              <a:rPr lang="en-IN" sz="1800" dirty="0"/>
              <a:t>.</a:t>
            </a:r>
          </a:p>
          <a:p>
            <a:r>
              <a:rPr lang="en-IN" sz="1800" dirty="0"/>
              <a:t>Each sprint focuses on delivering a usable feature or module.</a:t>
            </a:r>
          </a:p>
          <a:p>
            <a:pPr marL="0" indent="0">
              <a:buNone/>
            </a:pPr>
            <a:r>
              <a:rPr lang="en-IN" sz="1800" b="1" dirty="0"/>
              <a:t>h) Testing Throughout Development</a:t>
            </a:r>
          </a:p>
          <a:p>
            <a:r>
              <a:rPr lang="en-IN" sz="1800" dirty="0"/>
              <a:t>Agile follows </a:t>
            </a:r>
            <a:r>
              <a:rPr lang="en-IN" sz="1800" b="1" dirty="0"/>
              <a:t>continuous testing</a:t>
            </a:r>
            <a:r>
              <a:rPr lang="en-IN" sz="1800" dirty="0"/>
              <a:t> rather than testing only after coding.</a:t>
            </a:r>
          </a:p>
          <a:p>
            <a:r>
              <a:rPr lang="en-IN" sz="1800" dirty="0"/>
              <a:t>Testing is integrated into each iteration, ensuring better quality.</a:t>
            </a:r>
          </a:p>
          <a:p>
            <a:pPr marL="0" indent="0">
              <a:buNone/>
            </a:pPr>
            <a:r>
              <a:rPr lang="en-IN" sz="1800" b="1" dirty="0" err="1"/>
              <a:t>i</a:t>
            </a:r>
            <a:r>
              <a:rPr lang="en-IN" sz="1800" b="1" dirty="0"/>
              <a:t>) Collaboration and Communication</a:t>
            </a:r>
          </a:p>
          <a:p>
            <a:r>
              <a:rPr lang="en-IN" sz="1800" dirty="0"/>
              <a:t>Daily stand-up meetings (</a:t>
            </a:r>
            <a:r>
              <a:rPr lang="en-IN" sz="1800" b="1" dirty="0"/>
              <a:t>Scrum meetings</a:t>
            </a:r>
            <a:r>
              <a:rPr lang="en-IN" sz="1800" dirty="0"/>
              <a:t>) are held to discuss progress, roadblocks, and next steps.</a:t>
            </a:r>
          </a:p>
          <a:p>
            <a:r>
              <a:rPr lang="en-IN" sz="1800" dirty="0"/>
              <a:t>Developers, testers, and business stakeholders </a:t>
            </a:r>
            <a:r>
              <a:rPr lang="en-IN" sz="1800" b="1" dirty="0"/>
              <a:t>work closely</a:t>
            </a:r>
            <a:r>
              <a:rPr lang="en-IN" sz="1800" dirty="0"/>
              <a:t> together.</a:t>
            </a:r>
          </a:p>
          <a:p>
            <a:pPr marL="0" indent="0">
              <a:buNone/>
            </a:pPr>
            <a:r>
              <a:rPr lang="en-IN" sz="1800" b="1" dirty="0"/>
              <a:t>j) Minimal Risk and High Quality</a:t>
            </a:r>
          </a:p>
          <a:p>
            <a:r>
              <a:rPr lang="en-IN" sz="1800" dirty="0"/>
              <a:t>Since Agile delivers small increments, it reduces the risk of project failure.</a:t>
            </a:r>
          </a:p>
          <a:p>
            <a:r>
              <a:rPr lang="en-IN" sz="1800" dirty="0"/>
              <a:t>Continuous testing and feedback improve the </a:t>
            </a:r>
            <a:r>
              <a:rPr lang="en-IN" sz="1800" b="1" dirty="0"/>
              <a:t>quality of the final product</a:t>
            </a:r>
            <a:r>
              <a:rPr lang="en-IN" sz="1800" dirty="0"/>
              <a:t>.</a:t>
            </a:r>
          </a:p>
          <a:p>
            <a:endParaRPr lang="en-IN" sz="1800" b="1" dirty="0"/>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CA790094-874B-4307-B5CD-16B615A54814}" type="datetime1">
              <a:rPr lang="en-US" smtClean="0"/>
              <a:t>4/7/2025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111</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b="1" dirty="0"/>
              <a:t>Agile Methodology: Key Characteristics</a:t>
            </a:r>
            <a:endParaRPr b="1"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807407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990600" y="838200"/>
            <a:ext cx="10591800" cy="5638801"/>
          </a:xfrm>
        </p:spPr>
        <p:txBody>
          <a:bodyPr>
            <a:normAutofit lnSpcReduction="10000"/>
          </a:bodyPr>
          <a:lstStyle/>
          <a:p>
            <a:pPr marL="0" indent="0">
              <a:buNone/>
            </a:pPr>
            <a:r>
              <a:rPr lang="en-IN" sz="1800" b="1" dirty="0"/>
              <a:t>Four Core Values</a:t>
            </a:r>
          </a:p>
          <a:p>
            <a:r>
              <a:rPr lang="en-IN" sz="1800" b="1" dirty="0"/>
              <a:t>Individuals and interactions</a:t>
            </a:r>
            <a:r>
              <a:rPr lang="en-IN" sz="1800" dirty="0"/>
              <a:t> over processes and tools.</a:t>
            </a:r>
          </a:p>
          <a:p>
            <a:r>
              <a:rPr lang="en-IN" sz="1800" b="1" dirty="0"/>
              <a:t>Working software</a:t>
            </a:r>
            <a:r>
              <a:rPr lang="en-IN" sz="1800" dirty="0"/>
              <a:t> over comprehensive documentation.</a:t>
            </a:r>
          </a:p>
          <a:p>
            <a:r>
              <a:rPr lang="en-IN" sz="1800" b="1" dirty="0"/>
              <a:t>Customer collaboration</a:t>
            </a:r>
            <a:r>
              <a:rPr lang="en-IN" sz="1800" dirty="0"/>
              <a:t> over contract negotiation.</a:t>
            </a:r>
          </a:p>
          <a:p>
            <a:r>
              <a:rPr lang="en-IN" sz="1800" b="1" dirty="0"/>
              <a:t>Responding to change</a:t>
            </a:r>
            <a:r>
              <a:rPr lang="en-IN" sz="1800" dirty="0"/>
              <a:t> over following a plan.</a:t>
            </a:r>
          </a:p>
          <a:p>
            <a:pPr marL="0" indent="0">
              <a:buNone/>
            </a:pPr>
            <a:r>
              <a:rPr lang="en-IN" sz="1800" b="1" dirty="0"/>
              <a:t>Twelve Agile Principles</a:t>
            </a:r>
          </a:p>
          <a:p>
            <a:r>
              <a:rPr lang="en-IN" sz="1800" b="1" dirty="0"/>
              <a:t>Customer satisfaction</a:t>
            </a:r>
            <a:r>
              <a:rPr lang="en-IN" sz="1800" dirty="0"/>
              <a:t> through early and continuous delivery.</a:t>
            </a:r>
          </a:p>
          <a:p>
            <a:r>
              <a:rPr lang="en-IN" sz="1800" b="1" dirty="0"/>
              <a:t>Embrace changing requirements</a:t>
            </a:r>
            <a:r>
              <a:rPr lang="en-IN" sz="1800" dirty="0"/>
              <a:t>, even late in development.</a:t>
            </a:r>
          </a:p>
          <a:p>
            <a:r>
              <a:rPr lang="en-IN" sz="1800" dirty="0"/>
              <a:t>Deliver working software </a:t>
            </a:r>
            <a:r>
              <a:rPr lang="en-IN" sz="1800" b="1" dirty="0"/>
              <a:t>frequently</a:t>
            </a:r>
            <a:r>
              <a:rPr lang="en-IN" sz="1800" dirty="0"/>
              <a:t> (weeks rather than months).</a:t>
            </a:r>
          </a:p>
          <a:p>
            <a:r>
              <a:rPr lang="en-IN" sz="1800" dirty="0"/>
              <a:t>Business stakeholders and developers must </a:t>
            </a:r>
            <a:r>
              <a:rPr lang="en-IN" sz="1800" b="1" dirty="0"/>
              <a:t>collaborate daily</a:t>
            </a:r>
            <a:r>
              <a:rPr lang="en-IN" sz="1800" dirty="0"/>
              <a:t>.</a:t>
            </a:r>
          </a:p>
          <a:p>
            <a:r>
              <a:rPr lang="en-IN" sz="1800" b="1" dirty="0"/>
              <a:t>Motivated individuals</a:t>
            </a:r>
            <a:r>
              <a:rPr lang="en-IN" sz="1800" dirty="0"/>
              <a:t> build great software—trust and support them.</a:t>
            </a:r>
          </a:p>
          <a:p>
            <a:r>
              <a:rPr lang="en-IN" sz="1800" dirty="0"/>
              <a:t>Face-to-face communication is the </a:t>
            </a:r>
            <a:r>
              <a:rPr lang="en-IN" sz="1800" b="1" dirty="0"/>
              <a:t>best form of interaction</a:t>
            </a:r>
            <a:r>
              <a:rPr lang="en-IN" sz="1800" dirty="0"/>
              <a:t>.</a:t>
            </a:r>
          </a:p>
          <a:p>
            <a:r>
              <a:rPr lang="en-IN" sz="1800" b="1" dirty="0"/>
              <a:t>Working software</a:t>
            </a:r>
            <a:r>
              <a:rPr lang="en-IN" sz="1800" dirty="0"/>
              <a:t> is the primary measure of progress.</a:t>
            </a:r>
          </a:p>
          <a:p>
            <a:r>
              <a:rPr lang="en-IN" sz="1800" dirty="0"/>
              <a:t>Maintain a </a:t>
            </a:r>
            <a:r>
              <a:rPr lang="en-IN" sz="1800" b="1" dirty="0"/>
              <a:t>sustainable pace</a:t>
            </a:r>
            <a:r>
              <a:rPr lang="en-IN" sz="1800" dirty="0"/>
              <a:t>—avoid burnout.</a:t>
            </a:r>
          </a:p>
          <a:p>
            <a:r>
              <a:rPr lang="en-IN" sz="1800" b="1" dirty="0"/>
              <a:t>Continuous technical excellence</a:t>
            </a:r>
            <a:r>
              <a:rPr lang="en-IN" sz="1800" dirty="0"/>
              <a:t> and good design improve agility.</a:t>
            </a:r>
          </a:p>
          <a:p>
            <a:r>
              <a:rPr lang="en-IN" sz="1800" b="1" dirty="0"/>
              <a:t>Simplicity</a:t>
            </a:r>
            <a:r>
              <a:rPr lang="en-IN" sz="1800" dirty="0"/>
              <a:t>—the art of maximizing work not done—is essential.</a:t>
            </a:r>
          </a:p>
          <a:p>
            <a:r>
              <a:rPr lang="en-IN" sz="1800" b="1" dirty="0"/>
              <a:t>Self-organizing teams</a:t>
            </a:r>
            <a:r>
              <a:rPr lang="en-IN" sz="1800" dirty="0"/>
              <a:t> produce the best solutions.</a:t>
            </a:r>
          </a:p>
          <a:p>
            <a:r>
              <a:rPr lang="en-IN" sz="1800" dirty="0"/>
              <a:t>Teams should </a:t>
            </a:r>
            <a:r>
              <a:rPr lang="en-IN" sz="1800" b="1" dirty="0"/>
              <a:t>regularly reflect</a:t>
            </a:r>
            <a:r>
              <a:rPr lang="en-IN" sz="1800" dirty="0"/>
              <a:t> on their work and adjust accordingly.</a:t>
            </a:r>
          </a:p>
          <a:p>
            <a:endParaRPr lang="en-IN" sz="1800" dirty="0"/>
          </a:p>
          <a:p>
            <a:endParaRPr lang="en-IN" sz="1800" b="1" dirty="0"/>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077A0914-3560-4279-A696-D7D6E7C8D2F5}" type="datetime1">
              <a:rPr lang="en-US" smtClean="0"/>
              <a:t>4/7/2025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112</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b="1" dirty="0"/>
              <a:t>Agile </a:t>
            </a:r>
            <a:r>
              <a:rPr lang="en-IN" b="1" dirty="0" err="1"/>
              <a:t>Methodology:Values</a:t>
            </a:r>
            <a:r>
              <a:rPr lang="en-IN" b="1" dirty="0"/>
              <a:t> and Principles</a:t>
            </a:r>
            <a:endParaRPr b="1"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2855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E4B86-3D58-424B-8B31-E1D6434C9386}"/>
              </a:ext>
            </a:extLst>
          </p:cNvPr>
          <p:cNvSpPr>
            <a:spLocks noGrp="1"/>
          </p:cNvSpPr>
          <p:nvPr>
            <p:ph idx="1"/>
          </p:nvPr>
        </p:nvSpPr>
        <p:spPr>
          <a:xfrm>
            <a:off x="1981200" y="1295400"/>
            <a:ext cx="8229600" cy="4830764"/>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Common Agile Frameworks and Methodologies:</a:t>
            </a:r>
          </a:p>
          <a:p>
            <a:r>
              <a:rPr lang="en-IN" sz="1800" b="1" dirty="0">
                <a:latin typeface="Times New Roman" panose="02020603050405020304" pitchFamily="18" charset="0"/>
                <a:cs typeface="Times New Roman" panose="02020603050405020304" pitchFamily="18" charset="0"/>
              </a:rPr>
              <a:t>Scrum</a:t>
            </a:r>
            <a:r>
              <a:rPr lang="en-IN" sz="1800" dirty="0">
                <a:latin typeface="Times New Roman" panose="02020603050405020304" pitchFamily="18" charset="0"/>
                <a:cs typeface="Times New Roman" panose="02020603050405020304" pitchFamily="18" charset="0"/>
              </a:rPr>
              <a:t>: Scrum is one of the most widely used agile frameworks, featuring roles such as Product Owner, Scrum Master, and Development Team. It emphasizes short, time-boxed iterations called "sprints" and includes ceremonies like Sprint Planning, Daily </a:t>
            </a:r>
            <a:r>
              <a:rPr lang="en-IN" sz="1800" dirty="0" err="1">
                <a:latin typeface="Times New Roman" panose="02020603050405020304" pitchFamily="18" charset="0"/>
                <a:cs typeface="Times New Roman" panose="02020603050405020304" pitchFamily="18" charset="0"/>
              </a:rPr>
              <a:t>Standups</a:t>
            </a:r>
            <a:r>
              <a:rPr lang="en-IN" sz="1800" dirty="0">
                <a:latin typeface="Times New Roman" panose="02020603050405020304" pitchFamily="18" charset="0"/>
                <a:cs typeface="Times New Roman" panose="02020603050405020304" pitchFamily="18" charset="0"/>
              </a:rPr>
              <a:t>, Sprint Review, and Sprint Retrospective.</a:t>
            </a:r>
          </a:p>
          <a:p>
            <a:r>
              <a:rPr lang="en-IN" sz="1800" b="1" dirty="0">
                <a:latin typeface="Times New Roman" panose="02020603050405020304" pitchFamily="18" charset="0"/>
                <a:cs typeface="Times New Roman" panose="02020603050405020304" pitchFamily="18" charset="0"/>
              </a:rPr>
              <a:t>Kanban</a:t>
            </a:r>
            <a:r>
              <a:rPr lang="en-IN" sz="1800" dirty="0">
                <a:latin typeface="Times New Roman" panose="02020603050405020304" pitchFamily="18" charset="0"/>
                <a:cs typeface="Times New Roman" panose="02020603050405020304" pitchFamily="18" charset="0"/>
              </a:rPr>
              <a:t>: Kanban is a visual management method for agile teams, often represented as a board with columns representing different stages of work. Work items (e.g., user stories or tasks) are represented as cards that move through the columns as work progresses. Kanban emphasizes continuous flow and limiting work in progress (WIP).</a:t>
            </a:r>
          </a:p>
          <a:p>
            <a:r>
              <a:rPr lang="en-IN" sz="1800" b="1" dirty="0">
                <a:latin typeface="Times New Roman" panose="02020603050405020304" pitchFamily="18" charset="0"/>
                <a:cs typeface="Times New Roman" panose="02020603050405020304" pitchFamily="18" charset="0"/>
              </a:rPr>
              <a:t>Extreme Programming (XP)</a:t>
            </a:r>
            <a:r>
              <a:rPr lang="en-IN" sz="1800" dirty="0">
                <a:latin typeface="Times New Roman" panose="02020603050405020304" pitchFamily="18" charset="0"/>
                <a:cs typeface="Times New Roman" panose="02020603050405020304" pitchFamily="18" charset="0"/>
              </a:rPr>
              <a:t>: XP is an agile methodology that emphasizes technical excellence and customer involvement. It includes practices such as Test-Driven Development (TDD), Pair Programming, Continuous Integration, and Collective Code Ownership.</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ADE23F-7D99-4B8A-9BC2-B2D08E4119CD}"/>
              </a:ext>
            </a:extLst>
          </p:cNvPr>
          <p:cNvSpPr>
            <a:spLocks noGrp="1"/>
          </p:cNvSpPr>
          <p:nvPr>
            <p:ph type="dt" sz="half" idx="10"/>
          </p:nvPr>
        </p:nvSpPr>
        <p:spPr/>
        <p:txBody>
          <a:bodyPr/>
          <a:lstStyle/>
          <a:p>
            <a:fld id="{01F58EB4-4A22-4036-9557-C14C4924E639}" type="datetime1">
              <a:rPr lang="en-US" smtClean="0"/>
              <a:t>4/7/2025</a:t>
            </a:fld>
            <a:endParaRPr lang="en-US"/>
          </a:p>
        </p:txBody>
      </p:sp>
      <p:sp>
        <p:nvSpPr>
          <p:cNvPr id="5" name="Footer Placeholder 4">
            <a:extLst>
              <a:ext uri="{FF2B5EF4-FFF2-40B4-BE49-F238E27FC236}">
                <a16:creationId xmlns:a16="http://schemas.microsoft.com/office/drawing/2014/main" id="{5E22A4A4-0840-4097-A8A5-CD21918584B1}"/>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EA61D921-55AE-4AA5-8462-32A596555947}"/>
              </a:ext>
            </a:extLst>
          </p:cNvPr>
          <p:cNvSpPr>
            <a:spLocks noGrp="1"/>
          </p:cNvSpPr>
          <p:nvPr>
            <p:ph type="sldNum" sz="quarter" idx="12"/>
          </p:nvPr>
        </p:nvSpPr>
        <p:spPr/>
        <p:txBody>
          <a:bodyPr/>
          <a:lstStyle/>
          <a:p>
            <a:fld id="{B6F15528-21DE-4FAA-801E-634DDDAF4B2B}" type="slidenum">
              <a:rPr lang="en-US" smtClean="0"/>
              <a:pPr/>
              <a:t>113</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633767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056997F-307A-4772-8741-D8F2C3F31EEF}" type="datetime1">
              <a:rPr lang="en-US" smtClean="0"/>
              <a:t>4/7/2025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114</a:t>
            </a:fld>
            <a:endParaRPr/>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196753"/>
            <a:ext cx="8229600" cy="4929411"/>
          </a:xfrm>
        </p:spPr>
        <p:txBody>
          <a:bodyPr>
            <a:normAutofit/>
          </a:bodyPr>
          <a:lstStyle/>
          <a:p>
            <a:pPr fontAlgn="base"/>
            <a:r>
              <a:rPr lang="en-IN" sz="2000" b="1" dirty="0"/>
              <a:t>Scrum</a:t>
            </a:r>
            <a:r>
              <a:rPr lang="en-IN" sz="2000" dirty="0"/>
              <a:t> is the type of </a:t>
            </a:r>
            <a:r>
              <a:rPr lang="en-IN" sz="2000" b="1" dirty="0"/>
              <a:t>Agile framework</a:t>
            </a:r>
            <a:r>
              <a:rPr lang="en-IN" sz="2000" dirty="0"/>
              <a:t>. It is a framework within which people can address complex adaptive problem while productivity and creativity of delivering product is at highest possible values. Scrum uses </a:t>
            </a:r>
            <a:r>
              <a:rPr lang="en-IN" sz="2000" b="1" dirty="0"/>
              <a:t>Iterative process</a:t>
            </a:r>
            <a:r>
              <a:rPr lang="en-IN" sz="2000" dirty="0"/>
              <a:t>. </a:t>
            </a:r>
          </a:p>
          <a:p>
            <a:pPr marL="0" indent="0" fontAlgn="base">
              <a:buNone/>
            </a:pPr>
            <a:r>
              <a:rPr lang="en-IN" sz="2000" b="1" dirty="0"/>
              <a:t>Silent features of Scrum are:</a:t>
            </a:r>
            <a:endParaRPr lang="en-IN" sz="2000" dirty="0"/>
          </a:p>
          <a:p>
            <a:pPr fontAlgn="base"/>
            <a:r>
              <a:rPr lang="en-IN" sz="2000" dirty="0"/>
              <a:t>Scrum is light-weighted framework</a:t>
            </a:r>
          </a:p>
          <a:p>
            <a:pPr fontAlgn="base"/>
            <a:r>
              <a:rPr lang="en-IN" sz="2000" dirty="0"/>
              <a:t>Scrum emphasizes self-organization</a:t>
            </a:r>
          </a:p>
          <a:p>
            <a:pPr fontAlgn="base"/>
            <a:r>
              <a:rPr lang="en-IN" sz="2000" dirty="0"/>
              <a:t>Scrum is simple to understand</a:t>
            </a:r>
          </a:p>
          <a:p>
            <a:pPr fontAlgn="base"/>
            <a:r>
              <a:rPr lang="en-IN" sz="2000" dirty="0"/>
              <a:t>Scrum framework help the team to work together</a:t>
            </a:r>
          </a:p>
          <a:p>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991884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1F727FB-3871-45FD-95B7-7CF5444D3362}" type="datetime1">
              <a:rPr lang="en-US" smtClean="0"/>
              <a:t>4/7/2025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115</a:t>
            </a:fld>
            <a:endParaRPr/>
          </a:p>
        </p:txBody>
      </p:sp>
      <p:sp>
        <p:nvSpPr>
          <p:cNvPr id="972" name="Google Shape;972;p80"/>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052737"/>
            <a:ext cx="8229600" cy="5073427"/>
          </a:xfrm>
        </p:spPr>
        <p:txBody>
          <a:bodyPr>
            <a:normAutofit lnSpcReduction="10000"/>
          </a:bodyPr>
          <a:lstStyle/>
          <a:p>
            <a:r>
              <a:rPr lang="en-IN" sz="1800" b="1" dirty="0"/>
              <a:t>Sprint:</a:t>
            </a:r>
            <a:r>
              <a:rPr lang="en-IN" sz="1800" dirty="0"/>
              <a:t> A Sprint is a time box of one month or less. A new Sprint starts immediately after the completion of the previous Sprint. </a:t>
            </a:r>
          </a:p>
          <a:p>
            <a:r>
              <a:rPr lang="en-IN" sz="1800" b="1" dirty="0"/>
              <a:t>Release:</a:t>
            </a:r>
            <a:r>
              <a:rPr lang="en-IN" sz="1800" dirty="0"/>
              <a:t> When the product is completed, it goes to the Release stage.</a:t>
            </a:r>
            <a:endParaRPr lang="en-IN" sz="1800" u="sng" dirty="0"/>
          </a:p>
          <a:p>
            <a:r>
              <a:rPr lang="en-IN" sz="1800" b="1" dirty="0"/>
              <a:t>Sprint Review:</a:t>
            </a:r>
            <a:r>
              <a:rPr lang="en-IN" sz="1800" dirty="0"/>
              <a:t> If the product still has some non-achievable features, it will be checked in this stage and then passed to the Sprint Retrospective stage. </a:t>
            </a:r>
          </a:p>
          <a:p>
            <a:r>
              <a:rPr lang="en-IN" sz="1800" b="1" dirty="0"/>
              <a:t>Sprint Retrospective:</a:t>
            </a:r>
            <a:r>
              <a:rPr lang="en-IN" sz="1800" dirty="0"/>
              <a:t> In this stage quality or status of the product is checked. </a:t>
            </a:r>
          </a:p>
          <a:p>
            <a:r>
              <a:rPr lang="en-IN" sz="1800" b="1" dirty="0"/>
              <a:t>Product Backlog:</a:t>
            </a:r>
            <a:r>
              <a:rPr lang="en-IN" sz="1800" dirty="0"/>
              <a:t> According to the prioritize features the product is organized. </a:t>
            </a:r>
          </a:p>
          <a:p>
            <a:r>
              <a:rPr lang="en-IN" sz="1800" b="1" dirty="0"/>
              <a:t>Sprint Backlog:</a:t>
            </a:r>
            <a:r>
              <a:rPr lang="en-IN" sz="1800" dirty="0"/>
              <a:t> Sprint Backlog is divided into two parts Product assigned features to sprint and Sprint planning meeting.</a:t>
            </a:r>
          </a:p>
          <a:p>
            <a:pPr marL="0" indent="0" fontAlgn="base">
              <a:buNone/>
            </a:pPr>
            <a:r>
              <a:rPr lang="en-IN" sz="1800" b="1" dirty="0"/>
              <a:t>Advantage of using Scrum framework:</a:t>
            </a:r>
            <a:endParaRPr lang="en-IN" sz="1800" dirty="0"/>
          </a:p>
          <a:p>
            <a:pPr fontAlgn="base"/>
            <a:r>
              <a:rPr lang="en-IN" sz="1800" dirty="0"/>
              <a:t>Scrum framework is fast moving and money efficient.</a:t>
            </a:r>
          </a:p>
          <a:p>
            <a:pPr fontAlgn="base"/>
            <a:r>
              <a:rPr lang="en-IN" sz="1800" dirty="0"/>
              <a:t>Scrum framework works by dividing the large product into small sub-products. It’s like a divide and conquer strategy</a:t>
            </a:r>
          </a:p>
          <a:p>
            <a:pPr fontAlgn="base"/>
            <a:r>
              <a:rPr lang="en-IN" sz="1800" dirty="0"/>
              <a:t>In Scrum customer satisfaction is very important.</a:t>
            </a:r>
          </a:p>
          <a:p>
            <a:pPr fontAlgn="base"/>
            <a:r>
              <a:rPr lang="en-IN" sz="1800" dirty="0"/>
              <a:t>Scrum is adaptive in nature because it have short sprint.</a:t>
            </a:r>
          </a:p>
          <a:p>
            <a:pPr fontAlgn="base"/>
            <a:r>
              <a:rPr lang="en-IN" sz="1800" dirty="0"/>
              <a:t>As Scrum framework rely on constant feedback therefore the quality of product increases in less amount of time</a:t>
            </a:r>
          </a:p>
          <a:p>
            <a:endParaRPr lang="en-IN"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8671295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1A236A4-374C-47C5-824A-9FDF8CCC32E4}" type="datetime1">
              <a:rPr lang="en-US" smtClean="0"/>
              <a:t>4/7/2025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116</a:t>
            </a:fld>
            <a:endParaRPr/>
          </a:p>
        </p:txBody>
      </p:sp>
      <p:sp>
        <p:nvSpPr>
          <p:cNvPr id="972" name="Google Shape;972;p80"/>
          <p:cNvSpPr txBox="1"/>
          <p:nvPr/>
        </p:nvSpPr>
        <p:spPr>
          <a:xfrm>
            <a:off x="2959926" y="46039"/>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SCRUM</a:t>
            </a:r>
            <a:endParaRPr dirty="0"/>
          </a:p>
        </p:txBody>
      </p:sp>
      <p:pic>
        <p:nvPicPr>
          <p:cNvPr id="4" name="Content Placeholder 3">
            <a:extLst>
              <a:ext uri="{FF2B5EF4-FFF2-40B4-BE49-F238E27FC236}">
                <a16:creationId xmlns:a16="http://schemas.microsoft.com/office/drawing/2014/main" id="{258CA84F-4A9A-4AC5-AE9C-013E4B1539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371600"/>
            <a:ext cx="7715199" cy="4464496"/>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479253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941C-471F-4EA2-8F9F-FC5ABE98A4A4}"/>
              </a:ext>
            </a:extLst>
          </p:cNvPr>
          <p:cNvSpPr>
            <a:spLocks noGrp="1"/>
          </p:cNvSpPr>
          <p:nvPr>
            <p:ph type="dt" sz="half" idx="10"/>
          </p:nvPr>
        </p:nvSpPr>
        <p:spPr/>
        <p:txBody>
          <a:bodyPr/>
          <a:lstStyle/>
          <a:p>
            <a:fld id="{2FF41BE1-756F-4DAA-AE37-724A466F12BD}" type="datetime1">
              <a:rPr lang="en-US" smtClean="0"/>
              <a:t>4/7/2025</a:t>
            </a:fld>
            <a:endParaRPr lang="en-US"/>
          </a:p>
        </p:txBody>
      </p:sp>
      <p:sp>
        <p:nvSpPr>
          <p:cNvPr id="5" name="Footer Placeholder 4">
            <a:extLst>
              <a:ext uri="{FF2B5EF4-FFF2-40B4-BE49-F238E27FC236}">
                <a16:creationId xmlns:a16="http://schemas.microsoft.com/office/drawing/2014/main" id="{44633153-901B-4423-8627-1CC07641CDEF}"/>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18625F51-EFE2-4405-B11F-D854DDF8F6C1}"/>
              </a:ext>
            </a:extLst>
          </p:cNvPr>
          <p:cNvSpPr>
            <a:spLocks noGrp="1"/>
          </p:cNvSpPr>
          <p:nvPr>
            <p:ph type="sldNum" sz="quarter" idx="12"/>
          </p:nvPr>
        </p:nvSpPr>
        <p:spPr/>
        <p:txBody>
          <a:bodyPr/>
          <a:lstStyle/>
          <a:p>
            <a:fld id="{B6F15528-21DE-4FAA-801E-634DDDAF4B2B}" type="slidenum">
              <a:rPr lang="en-US" smtClean="0"/>
              <a:pPr/>
              <a:t>117</a:t>
            </a:fld>
            <a:endParaRPr lang="en-US"/>
          </a:p>
        </p:txBody>
      </p:sp>
      <p:sp>
        <p:nvSpPr>
          <p:cNvPr id="63" name="Rectangle 57">
            <a:extLst>
              <a:ext uri="{FF2B5EF4-FFF2-40B4-BE49-F238E27FC236}">
                <a16:creationId xmlns:a16="http://schemas.microsoft.com/office/drawing/2014/main" id="{07B9AFB8-D0C8-4BD9-B59F-69367AF2130F}"/>
              </a:ext>
            </a:extLst>
          </p:cNvPr>
          <p:cNvSpPr>
            <a:spLocks noChangeArrowheads="1"/>
          </p:cNvSpPr>
          <p:nvPr/>
        </p:nvSpPr>
        <p:spPr bwMode="auto">
          <a:xfrm>
            <a:off x="304800" y="1957050"/>
            <a:ext cx="11553386" cy="411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E-commerce Website Development</a:t>
            </a:r>
          </a:p>
          <a:p>
            <a:pPr lvl="0" eaLnBrk="0" fontAlgn="base" hangingPunct="0">
              <a:spcBef>
                <a:spcPct val="0"/>
              </a:spcBef>
              <a:spcAft>
                <a:spcPct val="0"/>
              </a:spcAft>
            </a:pPr>
            <a:r>
              <a:rPr lang="en-US" altLang="en-US" sz="24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Step 1: Product Backlog</a:t>
            </a:r>
          </a:p>
          <a:p>
            <a:pPr lvl="0" eaLnBrk="0" fontAlgn="base" hangingPunct="0">
              <a:spcBef>
                <a:spcPct val="0"/>
              </a:spcBef>
              <a:spcAft>
                <a:spcPct val="0"/>
              </a:spcAft>
            </a:pPr>
            <a:endParaRPr lang="en-US" altLang="en-US" sz="2000" dirty="0">
              <a:ea typeface="Times New Roman" panose="02020603050405020304" pitchFamily="18" charset="0"/>
            </a:endParaRPr>
          </a:p>
          <a:p>
            <a:pPr lvl="0" eaLnBrk="0" fontAlgn="base" hangingPunct="0">
              <a:spcBef>
                <a:spcPct val="0"/>
              </a:spcBef>
              <a:spcAft>
                <a:spcPct val="0"/>
              </a:spcAft>
            </a:pPr>
            <a:r>
              <a:rPr lang="en-US" altLang="en-US" sz="2000" dirty="0">
                <a:ea typeface="Times New Roman" panose="02020603050405020304" pitchFamily="18" charset="0"/>
              </a:rPr>
              <a:t>The </a:t>
            </a:r>
            <a:r>
              <a:rPr lang="en-US" altLang="en-US" sz="2000" b="1" dirty="0">
                <a:latin typeface="Arial" panose="020B0604020202020204" pitchFamily="34" charset="0"/>
                <a:ea typeface="Times New Roman" panose="02020603050405020304" pitchFamily="18" charset="0"/>
              </a:rPr>
              <a:t>Product Owner</a:t>
            </a:r>
            <a:r>
              <a:rPr lang="en-US" altLang="en-US" sz="2000" dirty="0">
                <a:latin typeface="Arial" panose="020B0604020202020204" pitchFamily="34" charset="0"/>
                <a:ea typeface="Times New Roman" panose="02020603050405020304" pitchFamily="18" charset="0"/>
              </a:rPr>
              <a:t> creates a </a:t>
            </a:r>
            <a:r>
              <a:rPr lang="en-US" altLang="en-US" sz="2000" b="1" dirty="0">
                <a:latin typeface="Arial" panose="020B0604020202020204" pitchFamily="34" charset="0"/>
                <a:ea typeface="Times New Roman" panose="02020603050405020304" pitchFamily="18" charset="0"/>
              </a:rPr>
              <a:t>Product Backlog</a:t>
            </a:r>
            <a:r>
              <a:rPr lang="en-US" altLang="en-US" sz="2000" dirty="0">
                <a:latin typeface="Arial" panose="020B0604020202020204" pitchFamily="34" charset="0"/>
                <a:ea typeface="Times New Roman" panose="02020603050405020304" pitchFamily="18" charset="0"/>
              </a:rPr>
              <a:t> with prioritized features:</a:t>
            </a:r>
            <a:endParaRPr lang="en-US" altLang="en-US" sz="2000" dirty="0">
              <a:latin typeface="Arial" panose="020B0604020202020204" pitchFamily="34" charset="0"/>
            </a:endParaRP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User login and registration</a:t>
            </a: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Product search functionality</a:t>
            </a: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Shopping cart feature</a:t>
            </a: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Secure payment gateway</a:t>
            </a: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Order tracking system</a:t>
            </a: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Customer reviews and ratings</a:t>
            </a:r>
          </a:p>
          <a:p>
            <a:pPr lvl="0" eaLnBrk="0" fontAlgn="base" hangingPunct="0">
              <a:spcBef>
                <a:spcPct val="0"/>
              </a:spcBef>
              <a:spcAft>
                <a:spcPct val="0"/>
              </a:spcAft>
              <a:buFontTx/>
              <a:buAutoNum type="arabicPeriod"/>
            </a:pPr>
            <a:r>
              <a:rPr lang="en-US" altLang="en-US" sz="2000" dirty="0">
                <a:latin typeface="Calibri" panose="020F0502020204030204" pitchFamily="34" charset="0"/>
                <a:ea typeface="Calibri" panose="020F0502020204030204" pitchFamily="34" charset="0"/>
                <a:cs typeface="Times New Roman" panose="02020603050405020304" pitchFamily="18" charset="0"/>
              </a:rPr>
              <a:t>Admin panel for inventory management</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Google Shape;972;p80">
            <a:extLst>
              <a:ext uri="{FF2B5EF4-FFF2-40B4-BE49-F238E27FC236}">
                <a16:creationId xmlns:a16="http://schemas.microsoft.com/office/drawing/2014/main" id="{DE50CA2F-536F-43D8-A660-67A7B554109C}"/>
              </a:ext>
            </a:extLst>
          </p:cNvPr>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 Case Study</a:t>
            </a:r>
            <a:endParaRPr dirty="0"/>
          </a:p>
        </p:txBody>
      </p:sp>
      <p:pic>
        <p:nvPicPr>
          <p:cNvPr id="68" name="Picture 67" descr="A black and red logo&#10;&#10;Description automatically generated">
            <a:extLst>
              <a:ext uri="{FF2B5EF4-FFF2-40B4-BE49-F238E27FC236}">
                <a16:creationId xmlns:a16="http://schemas.microsoft.com/office/drawing/2014/main" id="{F21551E4-8AE5-4B9F-98DD-756E6469E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1713576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941C-471F-4EA2-8F9F-FC5ABE98A4A4}"/>
              </a:ext>
            </a:extLst>
          </p:cNvPr>
          <p:cNvSpPr>
            <a:spLocks noGrp="1"/>
          </p:cNvSpPr>
          <p:nvPr>
            <p:ph type="dt" sz="half" idx="10"/>
          </p:nvPr>
        </p:nvSpPr>
        <p:spPr/>
        <p:txBody>
          <a:bodyPr/>
          <a:lstStyle/>
          <a:p>
            <a:fld id="{42E6CCA8-62B9-4AA5-879F-9A02E66DA19C}" type="datetime1">
              <a:rPr lang="en-US" smtClean="0"/>
              <a:t>4/7/2025</a:t>
            </a:fld>
            <a:endParaRPr lang="en-US"/>
          </a:p>
        </p:txBody>
      </p:sp>
      <p:sp>
        <p:nvSpPr>
          <p:cNvPr id="5" name="Footer Placeholder 4">
            <a:extLst>
              <a:ext uri="{FF2B5EF4-FFF2-40B4-BE49-F238E27FC236}">
                <a16:creationId xmlns:a16="http://schemas.microsoft.com/office/drawing/2014/main" id="{44633153-901B-4423-8627-1CC07641CDEF}"/>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18625F51-EFE2-4405-B11F-D854DDF8F6C1}"/>
              </a:ext>
            </a:extLst>
          </p:cNvPr>
          <p:cNvSpPr>
            <a:spLocks noGrp="1"/>
          </p:cNvSpPr>
          <p:nvPr>
            <p:ph type="sldNum" sz="quarter" idx="12"/>
          </p:nvPr>
        </p:nvSpPr>
        <p:spPr/>
        <p:txBody>
          <a:bodyPr/>
          <a:lstStyle/>
          <a:p>
            <a:fld id="{B6F15528-21DE-4FAA-801E-634DDDAF4B2B}" type="slidenum">
              <a:rPr lang="en-US" smtClean="0"/>
              <a:pPr/>
              <a:t>118</a:t>
            </a:fld>
            <a:endParaRPr lang="en-US"/>
          </a:p>
        </p:txBody>
      </p:sp>
      <p:sp>
        <p:nvSpPr>
          <p:cNvPr id="63" name="Rectangle 57">
            <a:extLst>
              <a:ext uri="{FF2B5EF4-FFF2-40B4-BE49-F238E27FC236}">
                <a16:creationId xmlns:a16="http://schemas.microsoft.com/office/drawing/2014/main" id="{07B9AFB8-D0C8-4BD9-B59F-69367AF2130F}"/>
              </a:ext>
            </a:extLst>
          </p:cNvPr>
          <p:cNvSpPr>
            <a:spLocks noChangeArrowheads="1"/>
          </p:cNvSpPr>
          <p:nvPr/>
        </p:nvSpPr>
        <p:spPr bwMode="auto">
          <a:xfrm>
            <a:off x="1752600" y="1143000"/>
            <a:ext cx="11466344" cy="5934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2F5496"/>
                </a:solidFill>
                <a:ea typeface="Times New Roman" panose="02020603050405020304" pitchFamily="18" charset="0"/>
                <a:cs typeface="Times New Roman" panose="02020603050405020304" pitchFamily="18" charset="0"/>
              </a:rPr>
              <a:t>Step 2: Sprint Planning Meeting</a:t>
            </a:r>
          </a:p>
          <a:p>
            <a:pPr lvl="0" eaLnBrk="0" fontAlgn="base" hangingPunct="0">
              <a:spcBef>
                <a:spcPct val="0"/>
              </a:spcBef>
              <a:spcAft>
                <a:spcPct val="0"/>
              </a:spcAft>
              <a:buFontTx/>
              <a:buChar char="•"/>
            </a:pPr>
            <a:r>
              <a:rPr lang="en-US" altLang="en-US" sz="2000" dirty="0">
                <a:ea typeface="Calibri" panose="020F0502020204030204" pitchFamily="34" charset="0"/>
                <a:cs typeface="Times New Roman" panose="02020603050405020304" pitchFamily="18" charset="0"/>
              </a:rPr>
              <a:t>The </a:t>
            </a:r>
            <a:r>
              <a:rPr lang="en-US" altLang="en-US" sz="2000" b="1" dirty="0">
                <a:ea typeface="Calibri" panose="020F0502020204030204" pitchFamily="34" charset="0"/>
                <a:cs typeface="Times New Roman" panose="02020603050405020304" pitchFamily="18" charset="0"/>
              </a:rPr>
              <a:t>Scrum Team</a:t>
            </a:r>
            <a:r>
              <a:rPr lang="en-US" altLang="en-US" sz="2000" dirty="0">
                <a:ea typeface="Calibri" panose="020F0502020204030204" pitchFamily="34" charset="0"/>
                <a:cs typeface="Times New Roman" panose="02020603050405020304" pitchFamily="18" charset="0"/>
              </a:rPr>
              <a:t> selects high-priority features for the next sprint (2 weeks duration): </a:t>
            </a:r>
            <a:endParaRPr lang="en-US" altLang="en-US" sz="2000" dirty="0"/>
          </a:p>
          <a:p>
            <a:pPr lvl="1" eaLnBrk="0" fontAlgn="base" hangingPunct="0">
              <a:spcBef>
                <a:spcPct val="0"/>
              </a:spcBef>
              <a:spcAft>
                <a:spcPct val="0"/>
              </a:spcAft>
              <a:buFont typeface="Symbol" panose="05050102010706020507" pitchFamily="18" charset="2"/>
              <a:buAutoNum type="arabicPeriod"/>
            </a:pPr>
            <a:r>
              <a:rPr lang="en-US" altLang="en-US" sz="2000" dirty="0">
                <a:ea typeface="Calibri" panose="020F0502020204030204" pitchFamily="34" charset="0"/>
                <a:cs typeface="Times New Roman" panose="02020603050405020304" pitchFamily="18" charset="0"/>
              </a:rPr>
              <a:t>User login and registration</a:t>
            </a:r>
          </a:p>
          <a:p>
            <a:pPr lvl="1" eaLnBrk="0" fontAlgn="base" hangingPunct="0">
              <a:spcBef>
                <a:spcPct val="0"/>
              </a:spcBef>
              <a:spcAft>
                <a:spcPct val="0"/>
              </a:spcAft>
              <a:buFont typeface="Symbol" panose="05050102010706020507" pitchFamily="18" charset="2"/>
              <a:buAutoNum type="arabicPeriod"/>
            </a:pPr>
            <a:r>
              <a:rPr lang="en-US" altLang="en-US" sz="2000" dirty="0">
                <a:ea typeface="Calibri" panose="020F0502020204030204" pitchFamily="34" charset="0"/>
                <a:cs typeface="Times New Roman" panose="02020603050405020304" pitchFamily="18" charset="0"/>
              </a:rPr>
              <a:t>Product search functionality</a:t>
            </a:r>
          </a:p>
          <a:p>
            <a:pPr lvl="1" eaLnBrk="0" fontAlgn="base" hangingPunct="0">
              <a:spcBef>
                <a:spcPct val="0"/>
              </a:spcBef>
              <a:spcAft>
                <a:spcPct val="0"/>
              </a:spcAft>
              <a:buFont typeface="Symbol" panose="05050102010706020507" pitchFamily="18" charset="2"/>
              <a:buAutoNum type="arabicPeriod"/>
            </a:pPr>
            <a:r>
              <a:rPr lang="en-US" altLang="en-US" sz="2000" dirty="0">
                <a:ea typeface="Calibri" panose="020F0502020204030204" pitchFamily="34" charset="0"/>
                <a:cs typeface="Times New Roman" panose="02020603050405020304" pitchFamily="18" charset="0"/>
              </a:rPr>
              <a:t>Shopping cart feature</a:t>
            </a:r>
            <a:endParaRPr lang="en-US" altLang="en-US" sz="2000" dirty="0"/>
          </a:p>
          <a:p>
            <a:pPr lvl="0" eaLnBrk="0" fontAlgn="base" hangingPunct="0">
              <a:spcBef>
                <a:spcPct val="0"/>
              </a:spcBef>
              <a:spcAft>
                <a:spcPct val="0"/>
              </a:spcAft>
              <a:buFontTx/>
              <a:buChar char="•"/>
            </a:pPr>
            <a:r>
              <a:rPr lang="en-US" altLang="en-US" sz="2000" dirty="0">
                <a:ea typeface="Calibri" panose="020F0502020204030204" pitchFamily="34" charset="0"/>
                <a:cs typeface="Times New Roman" panose="02020603050405020304" pitchFamily="18" charset="0"/>
              </a:rPr>
              <a:t>These selected features move to the </a:t>
            </a:r>
            <a:r>
              <a:rPr lang="en-US" altLang="en-US" sz="2000" b="1" dirty="0">
                <a:ea typeface="Calibri" panose="020F0502020204030204" pitchFamily="34" charset="0"/>
                <a:cs typeface="Times New Roman" panose="02020603050405020304" pitchFamily="18" charset="0"/>
              </a:rPr>
              <a:t>Sprint Backlog</a:t>
            </a:r>
            <a:r>
              <a:rPr lang="en-US" altLang="en-US" sz="2000" dirty="0">
                <a:ea typeface="Calibri" panose="020F0502020204030204" pitchFamily="34" charset="0"/>
                <a:cs typeface="Times New Roman" panose="02020603050405020304" pitchFamily="18" charset="0"/>
              </a:rPr>
              <a:t>.</a:t>
            </a:r>
          </a:p>
          <a:p>
            <a:pPr lvl="0" eaLnBrk="0" fontAlgn="base" hangingPunct="0">
              <a:spcBef>
                <a:spcPct val="0"/>
              </a:spcBef>
              <a:spcAft>
                <a:spcPct val="0"/>
              </a:spcAft>
              <a:buFontTx/>
              <a:buChar char="•"/>
            </a:pPr>
            <a:endParaRPr lang="en-US" altLang="en-US" sz="2000" dirty="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000" dirty="0">
                <a:solidFill>
                  <a:srgbClr val="2F5496"/>
                </a:solidFill>
                <a:ea typeface="Times New Roman" panose="02020603050405020304" pitchFamily="18" charset="0"/>
                <a:cs typeface="Times New Roman" panose="02020603050405020304" pitchFamily="18" charset="0"/>
              </a:rPr>
              <a:t>Step 3: Sprint Execution (2 Weeks)</a:t>
            </a:r>
          </a:p>
          <a:p>
            <a:pPr lvl="0" eaLnBrk="0" fontAlgn="base" hangingPunct="0">
              <a:spcBef>
                <a:spcPct val="0"/>
              </a:spcBef>
              <a:spcAft>
                <a:spcPct val="0"/>
              </a:spcAft>
              <a:buFontTx/>
              <a:buChar char="•"/>
            </a:pPr>
            <a:r>
              <a:rPr lang="en-US" altLang="en-US" sz="2000" dirty="0">
                <a:ea typeface="Calibri" panose="020F0502020204030204" pitchFamily="34" charset="0"/>
                <a:cs typeface="Times New Roman" panose="02020603050405020304" pitchFamily="18" charset="0"/>
              </a:rPr>
              <a:t>The development team starts working on the selected tasks.</a:t>
            </a:r>
          </a:p>
          <a:p>
            <a:pPr lvl="0" eaLnBrk="0" fontAlgn="base" hangingPunct="0">
              <a:spcBef>
                <a:spcPct val="0"/>
              </a:spcBef>
              <a:spcAft>
                <a:spcPct val="0"/>
              </a:spcAft>
              <a:buFontTx/>
              <a:buChar char="•"/>
            </a:pPr>
            <a:r>
              <a:rPr lang="en-US" altLang="en-US" sz="2000" dirty="0">
                <a:ea typeface="Calibri" panose="020F0502020204030204" pitchFamily="34" charset="0"/>
                <a:cs typeface="Times New Roman" panose="02020603050405020304" pitchFamily="18" charset="0"/>
              </a:rPr>
              <a:t>Daily </a:t>
            </a:r>
            <a:r>
              <a:rPr lang="en-US" altLang="en-US" sz="2000" b="1" dirty="0">
                <a:ea typeface="Calibri" panose="020F0502020204030204" pitchFamily="34" charset="0"/>
                <a:cs typeface="Times New Roman" panose="02020603050405020304" pitchFamily="18" charset="0"/>
              </a:rPr>
              <a:t>Stand-up Meetings</a:t>
            </a:r>
            <a:r>
              <a:rPr lang="en-US" altLang="en-US" sz="2000" dirty="0">
                <a:ea typeface="Calibri" panose="020F0502020204030204" pitchFamily="34" charset="0"/>
                <a:cs typeface="Times New Roman" panose="02020603050405020304" pitchFamily="18" charset="0"/>
              </a:rPr>
              <a:t> are held to discuss progress and blockers.</a:t>
            </a:r>
          </a:p>
          <a:p>
            <a:pPr lvl="0" eaLnBrk="0" fontAlgn="base" hangingPunct="0">
              <a:spcBef>
                <a:spcPct val="0"/>
              </a:spcBef>
              <a:spcAft>
                <a:spcPct val="0"/>
              </a:spcAft>
              <a:buFontTx/>
              <a:buChar char="•"/>
            </a:pPr>
            <a:endParaRPr lang="en-US" altLang="en-US" sz="2000" dirty="0"/>
          </a:p>
          <a:p>
            <a:pPr lvl="0" eaLnBrk="0" fontAlgn="base" hangingPunct="0">
              <a:spcBef>
                <a:spcPct val="0"/>
              </a:spcBef>
              <a:spcAft>
                <a:spcPct val="0"/>
              </a:spcAft>
              <a:buFontTx/>
              <a:buChar char="•"/>
            </a:pPr>
            <a:r>
              <a:rPr lang="en-US" altLang="en-US" sz="2000" b="1" dirty="0">
                <a:ea typeface="Calibri" panose="020F0502020204030204" pitchFamily="34" charset="0"/>
                <a:cs typeface="Times New Roman" panose="02020603050405020304" pitchFamily="18" charset="0"/>
              </a:rPr>
              <a:t>Example breakdown:</a:t>
            </a:r>
            <a:r>
              <a:rPr lang="en-US" altLang="en-US" sz="2000" dirty="0">
                <a:ea typeface="Calibri" panose="020F0502020204030204" pitchFamily="34" charset="0"/>
                <a:cs typeface="Times New Roman" panose="02020603050405020304" pitchFamily="18" charset="0"/>
              </a:rPr>
              <a:t> </a:t>
            </a:r>
            <a:endParaRPr lang="en-US" altLang="en-US" sz="2000" dirty="0"/>
          </a:p>
          <a:p>
            <a:pPr lvl="1" eaLnBrk="0" fontAlgn="base" hangingPunct="0">
              <a:spcBef>
                <a:spcPct val="0"/>
              </a:spcBef>
              <a:spcAft>
                <a:spcPct val="0"/>
              </a:spcAft>
              <a:buFont typeface="Symbol" panose="05050102010706020507" pitchFamily="18" charset="2"/>
              <a:buChar char=""/>
            </a:pPr>
            <a:r>
              <a:rPr lang="en-US" altLang="en-US" sz="2000" b="1" dirty="0">
                <a:ea typeface="Calibri" panose="020F0502020204030204" pitchFamily="34" charset="0"/>
                <a:cs typeface="Times New Roman" panose="02020603050405020304" pitchFamily="18" charset="0"/>
              </a:rPr>
              <a:t>Day 1-3:</a:t>
            </a:r>
            <a:r>
              <a:rPr lang="en-US" altLang="en-US" sz="2000" dirty="0">
                <a:ea typeface="Calibri" panose="020F0502020204030204" pitchFamily="34" charset="0"/>
                <a:cs typeface="Times New Roman" panose="02020603050405020304" pitchFamily="18" charset="0"/>
              </a:rPr>
              <a:t> Develop user registration and login.</a:t>
            </a:r>
          </a:p>
          <a:p>
            <a:pPr lvl="1" eaLnBrk="0" fontAlgn="base" hangingPunct="0">
              <a:spcBef>
                <a:spcPct val="0"/>
              </a:spcBef>
              <a:spcAft>
                <a:spcPct val="0"/>
              </a:spcAft>
              <a:buFont typeface="Symbol" panose="05050102010706020507" pitchFamily="18" charset="2"/>
              <a:buChar char=""/>
            </a:pPr>
            <a:r>
              <a:rPr lang="en-US" altLang="en-US" sz="2000" b="1" dirty="0">
                <a:ea typeface="Calibri" panose="020F0502020204030204" pitchFamily="34" charset="0"/>
                <a:cs typeface="Times New Roman" panose="02020603050405020304" pitchFamily="18" charset="0"/>
              </a:rPr>
              <a:t>Day 4-6:</a:t>
            </a:r>
            <a:r>
              <a:rPr lang="en-US" altLang="en-US" sz="2000" dirty="0">
                <a:ea typeface="Calibri" panose="020F0502020204030204" pitchFamily="34" charset="0"/>
                <a:cs typeface="Times New Roman" panose="02020603050405020304" pitchFamily="18" charset="0"/>
              </a:rPr>
              <a:t> Implement product search functionality.</a:t>
            </a:r>
          </a:p>
          <a:p>
            <a:pPr lvl="1" eaLnBrk="0" fontAlgn="base" hangingPunct="0">
              <a:spcBef>
                <a:spcPct val="0"/>
              </a:spcBef>
              <a:spcAft>
                <a:spcPct val="0"/>
              </a:spcAft>
              <a:buFont typeface="Symbol" panose="05050102010706020507" pitchFamily="18" charset="2"/>
              <a:buChar char=""/>
            </a:pPr>
            <a:r>
              <a:rPr lang="en-US" altLang="en-US" sz="2000" b="1" dirty="0">
                <a:ea typeface="Calibri" panose="020F0502020204030204" pitchFamily="34" charset="0"/>
                <a:cs typeface="Times New Roman" panose="02020603050405020304" pitchFamily="18" charset="0"/>
              </a:rPr>
              <a:t>Day 7-9:</a:t>
            </a:r>
            <a:r>
              <a:rPr lang="en-US" altLang="en-US" sz="2000" dirty="0">
                <a:ea typeface="Calibri" panose="020F0502020204030204" pitchFamily="34" charset="0"/>
                <a:cs typeface="Times New Roman" panose="02020603050405020304" pitchFamily="18" charset="0"/>
              </a:rPr>
              <a:t> Integrate shopping cart </a:t>
            </a:r>
            <a:r>
              <a:rPr lang="en-US" altLang="en-US" sz="2000" dirty="0" err="1">
                <a:ea typeface="Calibri" panose="020F0502020204030204" pitchFamily="34" charset="0"/>
                <a:cs typeface="Times New Roman" panose="02020603050405020304" pitchFamily="18" charset="0"/>
              </a:rPr>
              <a:t>feaure</a:t>
            </a:r>
            <a:r>
              <a:rPr lang="en-US" altLang="en-US" sz="2000" dirty="0">
                <a:ea typeface="Calibri" panose="020F0502020204030204" pitchFamily="34" charset="0"/>
                <a:cs typeface="Times New Roman" panose="02020603050405020304" pitchFamily="18" charset="0"/>
              </a:rPr>
              <a:t>.</a:t>
            </a:r>
          </a:p>
          <a:p>
            <a:pPr lvl="1" eaLnBrk="0" fontAlgn="base" hangingPunct="0">
              <a:spcBef>
                <a:spcPct val="0"/>
              </a:spcBef>
              <a:spcAft>
                <a:spcPct val="0"/>
              </a:spcAft>
              <a:buFont typeface="Symbol" panose="05050102010706020507" pitchFamily="18" charset="2"/>
              <a:buChar char=""/>
            </a:pPr>
            <a:r>
              <a:rPr lang="en-US" altLang="en-US" sz="2000" b="1" dirty="0">
                <a:ea typeface="Calibri" panose="020F0502020204030204" pitchFamily="34" charset="0"/>
                <a:cs typeface="Times New Roman" panose="02020603050405020304" pitchFamily="18" charset="0"/>
              </a:rPr>
              <a:t>Day 10-12:</a:t>
            </a:r>
            <a:r>
              <a:rPr lang="en-US" altLang="en-US" sz="2000" dirty="0">
                <a:ea typeface="Calibri" panose="020F0502020204030204" pitchFamily="34" charset="0"/>
                <a:cs typeface="Times New Roman" panose="02020603050405020304" pitchFamily="18" charset="0"/>
              </a:rPr>
              <a:t> Testing and debugging.</a:t>
            </a:r>
          </a:p>
          <a:p>
            <a:pPr lvl="1" eaLnBrk="0" fontAlgn="base" hangingPunct="0">
              <a:spcBef>
                <a:spcPct val="0"/>
              </a:spcBef>
              <a:spcAft>
                <a:spcPct val="0"/>
              </a:spcAft>
              <a:buFont typeface="Symbol" panose="05050102010706020507" pitchFamily="18" charset="2"/>
              <a:buChar char=""/>
            </a:pPr>
            <a:r>
              <a:rPr lang="en-US" altLang="en-US" sz="2000" b="1" dirty="0">
                <a:ea typeface="Calibri" panose="020F0502020204030204" pitchFamily="34" charset="0"/>
                <a:cs typeface="Times New Roman" panose="02020603050405020304" pitchFamily="18" charset="0"/>
              </a:rPr>
              <a:t>Day 13-14:</a:t>
            </a:r>
            <a:r>
              <a:rPr lang="en-US" altLang="en-US" sz="2000" dirty="0">
                <a:ea typeface="Calibri" panose="020F0502020204030204" pitchFamily="34" charset="0"/>
                <a:cs typeface="Times New Roman" panose="02020603050405020304" pitchFamily="18" charset="0"/>
              </a:rPr>
              <a:t> Final review and minor fixes.</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Google Shape;972;p80">
            <a:extLst>
              <a:ext uri="{FF2B5EF4-FFF2-40B4-BE49-F238E27FC236}">
                <a16:creationId xmlns:a16="http://schemas.microsoft.com/office/drawing/2014/main" id="{DE50CA2F-536F-43D8-A660-67A7B554109C}"/>
              </a:ext>
            </a:extLst>
          </p:cNvPr>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pic>
        <p:nvPicPr>
          <p:cNvPr id="68" name="Picture 67" descr="A black and red logo&#10;&#10;Description automatically generated">
            <a:extLst>
              <a:ext uri="{FF2B5EF4-FFF2-40B4-BE49-F238E27FC236}">
                <a16:creationId xmlns:a16="http://schemas.microsoft.com/office/drawing/2014/main" id="{F21551E4-8AE5-4B9F-98DD-756E6469E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6182257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941C-471F-4EA2-8F9F-FC5ABE98A4A4}"/>
              </a:ext>
            </a:extLst>
          </p:cNvPr>
          <p:cNvSpPr>
            <a:spLocks noGrp="1"/>
          </p:cNvSpPr>
          <p:nvPr>
            <p:ph type="dt" sz="half" idx="10"/>
          </p:nvPr>
        </p:nvSpPr>
        <p:spPr/>
        <p:txBody>
          <a:bodyPr/>
          <a:lstStyle/>
          <a:p>
            <a:fld id="{560B5628-402F-443E-879C-3FC051E19BA4}" type="datetime1">
              <a:rPr lang="en-US" smtClean="0"/>
              <a:t>4/7/2025</a:t>
            </a:fld>
            <a:endParaRPr lang="en-US"/>
          </a:p>
        </p:txBody>
      </p:sp>
      <p:sp>
        <p:nvSpPr>
          <p:cNvPr id="5" name="Footer Placeholder 4">
            <a:extLst>
              <a:ext uri="{FF2B5EF4-FFF2-40B4-BE49-F238E27FC236}">
                <a16:creationId xmlns:a16="http://schemas.microsoft.com/office/drawing/2014/main" id="{44633153-901B-4423-8627-1CC07641CDEF}"/>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18625F51-EFE2-4405-B11F-D854DDF8F6C1}"/>
              </a:ext>
            </a:extLst>
          </p:cNvPr>
          <p:cNvSpPr>
            <a:spLocks noGrp="1"/>
          </p:cNvSpPr>
          <p:nvPr>
            <p:ph type="sldNum" sz="quarter" idx="12"/>
          </p:nvPr>
        </p:nvSpPr>
        <p:spPr/>
        <p:txBody>
          <a:bodyPr/>
          <a:lstStyle/>
          <a:p>
            <a:fld id="{B6F15528-21DE-4FAA-801E-634DDDAF4B2B}" type="slidenum">
              <a:rPr lang="en-US" smtClean="0"/>
              <a:pPr/>
              <a:t>119</a:t>
            </a:fld>
            <a:endParaRPr lang="en-US"/>
          </a:p>
        </p:txBody>
      </p:sp>
      <p:sp>
        <p:nvSpPr>
          <p:cNvPr id="63" name="Rectangle 57">
            <a:extLst>
              <a:ext uri="{FF2B5EF4-FFF2-40B4-BE49-F238E27FC236}">
                <a16:creationId xmlns:a16="http://schemas.microsoft.com/office/drawing/2014/main" id="{07B9AFB8-D0C8-4BD9-B59F-69367AF2130F}"/>
              </a:ext>
            </a:extLst>
          </p:cNvPr>
          <p:cNvSpPr>
            <a:spLocks noChangeArrowheads="1"/>
          </p:cNvSpPr>
          <p:nvPr/>
        </p:nvSpPr>
        <p:spPr bwMode="auto">
          <a:xfrm>
            <a:off x="362828" y="1452479"/>
            <a:ext cx="11466344" cy="4857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r>
              <a:rPr lang="en-IN" sz="2400" b="1" dirty="0"/>
              <a:t>Step 4: Sprint Review</a:t>
            </a:r>
          </a:p>
          <a:p>
            <a:pPr lvl="0"/>
            <a:r>
              <a:rPr lang="en-IN" sz="2400" dirty="0"/>
              <a:t>The team presents completed features to stakeholders.</a:t>
            </a:r>
          </a:p>
          <a:p>
            <a:pPr lvl="0"/>
            <a:r>
              <a:rPr lang="en-IN" sz="2400" b="1" dirty="0"/>
              <a:t>Example Outcome:</a:t>
            </a:r>
            <a:r>
              <a:rPr lang="en-IN" sz="2400" dirty="0"/>
              <a:t> </a:t>
            </a:r>
          </a:p>
          <a:p>
            <a:pPr lvl="1"/>
            <a:r>
              <a:rPr lang="en-IN" sz="2400" dirty="0"/>
              <a:t>Login and search functionalities are approved.</a:t>
            </a:r>
          </a:p>
          <a:p>
            <a:pPr lvl="1"/>
            <a:r>
              <a:rPr lang="en-IN" sz="2400" dirty="0"/>
              <a:t>Shopping cart feature requires UI improvements (noted for the next sprint).</a:t>
            </a:r>
          </a:p>
          <a:p>
            <a:r>
              <a:rPr lang="en-IN" sz="2400" b="1" dirty="0"/>
              <a:t>Step 5: Release</a:t>
            </a:r>
          </a:p>
          <a:p>
            <a:pPr lvl="0"/>
            <a:r>
              <a:rPr lang="en-IN" sz="2400" dirty="0"/>
              <a:t>Approved features are deployed to a </a:t>
            </a:r>
            <a:r>
              <a:rPr lang="en-IN" sz="2400" b="1" dirty="0"/>
              <a:t>staging server</a:t>
            </a:r>
            <a:r>
              <a:rPr lang="en-IN" sz="2400" dirty="0"/>
              <a:t> or directly to production.</a:t>
            </a:r>
          </a:p>
          <a:p>
            <a:pPr lvl="0"/>
            <a:r>
              <a:rPr lang="en-IN" sz="2400" b="1" dirty="0"/>
              <a:t>Example Outcome:</a:t>
            </a:r>
            <a:r>
              <a:rPr lang="en-IN" sz="2400" dirty="0"/>
              <a:t> </a:t>
            </a:r>
          </a:p>
          <a:p>
            <a:pPr lvl="1"/>
            <a:r>
              <a:rPr lang="en-IN" sz="2400" dirty="0"/>
              <a:t>Login and search functions are live, while cart improvement is planned for the next sprint.</a:t>
            </a:r>
          </a:p>
          <a:p>
            <a:pPr lvl="0"/>
            <a:endParaRPr lang="en-I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Google Shape;972;p80">
            <a:extLst>
              <a:ext uri="{FF2B5EF4-FFF2-40B4-BE49-F238E27FC236}">
                <a16:creationId xmlns:a16="http://schemas.microsoft.com/office/drawing/2014/main" id="{DE50CA2F-536F-43D8-A660-67A7B554109C}"/>
              </a:ext>
            </a:extLst>
          </p:cNvPr>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pic>
        <p:nvPicPr>
          <p:cNvPr id="68" name="Picture 67" descr="A black and red logo&#10;&#10;Description automatically generated">
            <a:extLst>
              <a:ext uri="{FF2B5EF4-FFF2-40B4-BE49-F238E27FC236}">
                <a16:creationId xmlns:a16="http://schemas.microsoft.com/office/drawing/2014/main" id="{F21551E4-8AE5-4B9F-98DD-756E6469E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034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37E9D05-24F7-4F4A-A093-F7CA3DF52DEB}"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2387600" y="130734"/>
            <a:ext cx="9194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CO-PO and PSO Mapping</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1819391657"/>
              </p:ext>
            </p:extLst>
          </p:nvPr>
        </p:nvGraphicFramePr>
        <p:xfrm>
          <a:off x="685800" y="1371600"/>
          <a:ext cx="10896600" cy="4038601"/>
        </p:xfrm>
        <a:graphic>
          <a:graphicData uri="http://schemas.openxmlformats.org/drawingml/2006/table">
            <a:tbl>
              <a:tblPr firstRow="1" firstCol="1" lastRow="1" lastCol="1" bandRow="1" bandCol="1">
                <a:tableStyleId>{5C22544A-7EE6-4342-B048-85BDC9FD1C3A}</a:tableStyleId>
              </a:tblPr>
              <a:tblGrid>
                <a:gridCol w="2987917">
                  <a:extLst>
                    <a:ext uri="{9D8B030D-6E8A-4147-A177-3AD203B41FA5}">
                      <a16:colId xmlns:a16="http://schemas.microsoft.com/office/drawing/2014/main" val="1798696341"/>
                    </a:ext>
                  </a:extLst>
                </a:gridCol>
                <a:gridCol w="1758036">
                  <a:extLst>
                    <a:ext uri="{9D8B030D-6E8A-4147-A177-3AD203B41FA5}">
                      <a16:colId xmlns:a16="http://schemas.microsoft.com/office/drawing/2014/main" val="3533026957"/>
                    </a:ext>
                  </a:extLst>
                </a:gridCol>
                <a:gridCol w="1756796">
                  <a:extLst>
                    <a:ext uri="{9D8B030D-6E8A-4147-A177-3AD203B41FA5}">
                      <a16:colId xmlns:a16="http://schemas.microsoft.com/office/drawing/2014/main" val="1421876576"/>
                    </a:ext>
                  </a:extLst>
                </a:gridCol>
                <a:gridCol w="2108899">
                  <a:extLst>
                    <a:ext uri="{9D8B030D-6E8A-4147-A177-3AD203B41FA5}">
                      <a16:colId xmlns:a16="http://schemas.microsoft.com/office/drawing/2014/main" val="1079481707"/>
                    </a:ext>
                  </a:extLst>
                </a:gridCol>
                <a:gridCol w="2284952">
                  <a:extLst>
                    <a:ext uri="{9D8B030D-6E8A-4147-A177-3AD203B41FA5}">
                      <a16:colId xmlns:a16="http://schemas.microsoft.com/office/drawing/2014/main" val="807757114"/>
                    </a:ext>
                  </a:extLst>
                </a:gridCol>
              </a:tblGrid>
              <a:tr h="579031">
                <a:tc>
                  <a:txBody>
                    <a:bodyPr/>
                    <a:lstStyle/>
                    <a:p>
                      <a:pPr marL="0" marR="0" algn="l">
                        <a:spcBef>
                          <a:spcPts val="0"/>
                        </a:spcBef>
                        <a:spcAft>
                          <a:spcPts val="0"/>
                        </a:spcAft>
                      </a:pPr>
                      <a:r>
                        <a:rPr lang="en-IN" sz="1200">
                          <a:effectLst/>
                        </a:rPr>
                        <a:t>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5"/>
                        </a:spcBef>
                        <a:spcAft>
                          <a:spcPts val="0"/>
                        </a:spcAft>
                      </a:pPr>
                      <a:r>
                        <a:rPr lang="en-IN" sz="1200" spc="-20">
                          <a:effectLst/>
                        </a:rPr>
                        <a:t>PSO1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5"/>
                        </a:spcBef>
                        <a:spcAft>
                          <a:spcPts val="0"/>
                        </a:spcAft>
                      </a:pPr>
                      <a:r>
                        <a:rPr lang="en-IN" sz="1200" spc="-20">
                          <a:effectLst/>
                        </a:rPr>
                        <a:t>PSO2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5"/>
                        </a:spcBef>
                        <a:spcAft>
                          <a:spcPts val="0"/>
                        </a:spcAft>
                      </a:pPr>
                      <a:r>
                        <a:rPr lang="en-IN" sz="1200" spc="-20">
                          <a:effectLst/>
                        </a:rPr>
                        <a:t>PSO3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5"/>
                        </a:spcBef>
                        <a:spcAft>
                          <a:spcPts val="0"/>
                        </a:spcAft>
                      </a:pPr>
                      <a:r>
                        <a:rPr lang="en-IN" sz="1200" spc="-20">
                          <a:effectLst/>
                        </a:rPr>
                        <a:t>PSO4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473949921"/>
                  </a:ext>
                </a:extLst>
              </a:tr>
              <a:tr h="579031">
                <a:tc>
                  <a:txBody>
                    <a:bodyPr/>
                    <a:lstStyle/>
                    <a:p>
                      <a:pPr marL="67945" marR="0" algn="l">
                        <a:spcBef>
                          <a:spcPts val="0"/>
                        </a:spcBef>
                        <a:spcAft>
                          <a:spcPts val="0"/>
                        </a:spcAft>
                      </a:pPr>
                      <a:r>
                        <a:rPr lang="en-IN" sz="1200" spc="-10" dirty="0">
                          <a:effectLst/>
                        </a:rPr>
                        <a:t>ACSE0603.1</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025874407"/>
                  </a:ext>
                </a:extLst>
              </a:tr>
              <a:tr h="579031">
                <a:tc>
                  <a:txBody>
                    <a:bodyPr/>
                    <a:lstStyle/>
                    <a:p>
                      <a:pPr marL="67945" marR="0" algn="l">
                        <a:spcBef>
                          <a:spcPts val="0"/>
                        </a:spcBef>
                        <a:spcAft>
                          <a:spcPts val="0"/>
                        </a:spcAft>
                      </a:pPr>
                      <a:r>
                        <a:rPr lang="en-IN" sz="1200" spc="-10">
                          <a:effectLst/>
                        </a:rPr>
                        <a:t>ACSE0603.2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053674020"/>
                  </a:ext>
                </a:extLst>
              </a:tr>
              <a:tr h="579031">
                <a:tc>
                  <a:txBody>
                    <a:bodyPr/>
                    <a:lstStyle/>
                    <a:p>
                      <a:pPr marL="67945" marR="0" algn="l">
                        <a:spcBef>
                          <a:spcPts val="0"/>
                        </a:spcBef>
                        <a:spcAft>
                          <a:spcPts val="0"/>
                        </a:spcAft>
                      </a:pPr>
                      <a:r>
                        <a:rPr lang="en-IN" sz="1200" spc="-10">
                          <a:effectLst/>
                        </a:rPr>
                        <a:t>ACSE0603.3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397493529"/>
                  </a:ext>
                </a:extLst>
              </a:tr>
              <a:tr h="577203">
                <a:tc>
                  <a:txBody>
                    <a:bodyPr/>
                    <a:lstStyle/>
                    <a:p>
                      <a:pPr marL="67945" marR="0" algn="l">
                        <a:spcBef>
                          <a:spcPts val="0"/>
                        </a:spcBef>
                        <a:spcAft>
                          <a:spcPts val="0"/>
                        </a:spcAft>
                      </a:pPr>
                      <a:r>
                        <a:rPr lang="en-IN" sz="1200" spc="-10">
                          <a:effectLst/>
                        </a:rPr>
                        <a:t>ACSE0603.4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3544812821"/>
                  </a:ext>
                </a:extLst>
              </a:tr>
              <a:tr h="580857">
                <a:tc>
                  <a:txBody>
                    <a:bodyPr/>
                    <a:lstStyle/>
                    <a:p>
                      <a:pPr marL="67945" marR="0" algn="l">
                        <a:spcBef>
                          <a:spcPts val="5"/>
                        </a:spcBef>
                        <a:spcAft>
                          <a:spcPts val="0"/>
                        </a:spcAft>
                      </a:pPr>
                      <a:r>
                        <a:rPr lang="en-IN" sz="1200" spc="-10">
                          <a:effectLst/>
                        </a:rPr>
                        <a:t>ACSE0603.5</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541792751"/>
                  </a:ext>
                </a:extLst>
              </a:tr>
              <a:tr h="564417">
                <a:tc>
                  <a:txBody>
                    <a:bodyPr/>
                    <a:lstStyle/>
                    <a:p>
                      <a:pPr marL="67945" marR="0" algn="l">
                        <a:spcBef>
                          <a:spcPts val="0"/>
                        </a:spcBef>
                        <a:spcAft>
                          <a:spcPts val="0"/>
                        </a:spcAft>
                      </a:pPr>
                      <a:r>
                        <a:rPr lang="en-IN" sz="1200" spc="-10">
                          <a:effectLst/>
                        </a:rPr>
                        <a:t>Average</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0"/>
                        </a:spcBef>
                        <a:spcAft>
                          <a:spcPts val="0"/>
                        </a:spcAft>
                      </a:pPr>
                      <a:r>
                        <a:rPr lang="en-IN" sz="1200" spc="-25" dirty="0">
                          <a:effectLst/>
                        </a:rPr>
                        <a:t>2.6</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4253339445"/>
                  </a:ext>
                </a:extLst>
              </a:tr>
            </a:tbl>
          </a:graphicData>
        </a:graphic>
      </p:graphicFrame>
    </p:spTree>
    <p:extLst>
      <p:ext uri="{BB962C8B-B14F-4D97-AF65-F5344CB8AC3E}">
        <p14:creationId xmlns:p14="http://schemas.microsoft.com/office/powerpoint/2010/main" val="35744717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8E941C-471F-4EA2-8F9F-FC5ABE98A4A4}"/>
              </a:ext>
            </a:extLst>
          </p:cNvPr>
          <p:cNvSpPr>
            <a:spLocks noGrp="1"/>
          </p:cNvSpPr>
          <p:nvPr>
            <p:ph type="dt" sz="half" idx="10"/>
          </p:nvPr>
        </p:nvSpPr>
        <p:spPr/>
        <p:txBody>
          <a:bodyPr/>
          <a:lstStyle/>
          <a:p>
            <a:fld id="{90B64B18-2356-476B-9B8C-CAE2149BE7E2}" type="datetime1">
              <a:rPr lang="en-US" smtClean="0"/>
              <a:t>4/7/2025</a:t>
            </a:fld>
            <a:endParaRPr lang="en-US"/>
          </a:p>
        </p:txBody>
      </p:sp>
      <p:sp>
        <p:nvSpPr>
          <p:cNvPr id="5" name="Footer Placeholder 4">
            <a:extLst>
              <a:ext uri="{FF2B5EF4-FFF2-40B4-BE49-F238E27FC236}">
                <a16:creationId xmlns:a16="http://schemas.microsoft.com/office/drawing/2014/main" id="{44633153-901B-4423-8627-1CC07641CDEF}"/>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18625F51-EFE2-4405-B11F-D854DDF8F6C1}"/>
              </a:ext>
            </a:extLst>
          </p:cNvPr>
          <p:cNvSpPr>
            <a:spLocks noGrp="1"/>
          </p:cNvSpPr>
          <p:nvPr>
            <p:ph type="sldNum" sz="quarter" idx="12"/>
          </p:nvPr>
        </p:nvSpPr>
        <p:spPr/>
        <p:txBody>
          <a:bodyPr/>
          <a:lstStyle/>
          <a:p>
            <a:fld id="{B6F15528-21DE-4FAA-801E-634DDDAF4B2B}" type="slidenum">
              <a:rPr lang="en-US" smtClean="0"/>
              <a:pPr/>
              <a:t>120</a:t>
            </a:fld>
            <a:endParaRPr lang="en-US"/>
          </a:p>
        </p:txBody>
      </p:sp>
      <p:sp>
        <p:nvSpPr>
          <p:cNvPr id="63" name="Rectangle 57">
            <a:extLst>
              <a:ext uri="{FF2B5EF4-FFF2-40B4-BE49-F238E27FC236}">
                <a16:creationId xmlns:a16="http://schemas.microsoft.com/office/drawing/2014/main" id="{07B9AFB8-D0C8-4BD9-B59F-69367AF2130F}"/>
              </a:ext>
            </a:extLst>
          </p:cNvPr>
          <p:cNvSpPr>
            <a:spLocks noChangeArrowheads="1"/>
          </p:cNvSpPr>
          <p:nvPr/>
        </p:nvSpPr>
        <p:spPr bwMode="auto">
          <a:xfrm>
            <a:off x="362828" y="1036982"/>
            <a:ext cx="11466344" cy="568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r>
              <a:rPr lang="en-IN" sz="2000" b="1" dirty="0"/>
              <a:t>Step 6: Sprint Retrospective</a:t>
            </a:r>
          </a:p>
          <a:p>
            <a:pPr lvl="0"/>
            <a:r>
              <a:rPr lang="en-IN" sz="2000" dirty="0"/>
              <a:t>The team discusses: </a:t>
            </a:r>
          </a:p>
          <a:p>
            <a:pPr lvl="1"/>
            <a:r>
              <a:rPr lang="en-IN" sz="2000" b="1" dirty="0"/>
              <a:t>What went well?</a:t>
            </a:r>
            <a:r>
              <a:rPr lang="en-IN" sz="2000" dirty="0"/>
              <a:t> </a:t>
            </a:r>
          </a:p>
          <a:p>
            <a:pPr lvl="2"/>
            <a:r>
              <a:rPr lang="en-IN" sz="2000" dirty="0"/>
              <a:t>Smooth login system implementation.</a:t>
            </a:r>
          </a:p>
          <a:p>
            <a:pPr lvl="2"/>
            <a:r>
              <a:rPr lang="en-IN" sz="2000" dirty="0"/>
              <a:t>Testing completed on time.</a:t>
            </a:r>
          </a:p>
          <a:p>
            <a:pPr lvl="1"/>
            <a:r>
              <a:rPr lang="en-IN" sz="2000" b="1" dirty="0"/>
              <a:t>What can be improved?</a:t>
            </a:r>
            <a:r>
              <a:rPr lang="en-IN" sz="2000" dirty="0"/>
              <a:t> </a:t>
            </a:r>
          </a:p>
          <a:p>
            <a:pPr lvl="2"/>
            <a:r>
              <a:rPr lang="en-IN" sz="2000" dirty="0"/>
              <a:t>Shopping cart needs UI improvements.</a:t>
            </a:r>
          </a:p>
          <a:p>
            <a:pPr lvl="2"/>
            <a:r>
              <a:rPr lang="en-IN" sz="2000" dirty="0"/>
              <a:t>Better task distribution to avoid last-minute rush.</a:t>
            </a:r>
          </a:p>
          <a:p>
            <a:r>
              <a:rPr lang="en-IN" sz="2000" b="1" dirty="0"/>
              <a:t>Step 7: Updating the Product Backlog</a:t>
            </a:r>
          </a:p>
          <a:p>
            <a:pPr lvl="0"/>
            <a:r>
              <a:rPr lang="en-IN" sz="2000" dirty="0"/>
              <a:t>The </a:t>
            </a:r>
            <a:r>
              <a:rPr lang="en-IN" sz="2000" b="1" dirty="0"/>
              <a:t>Product Owner</a:t>
            </a:r>
            <a:r>
              <a:rPr lang="en-IN" sz="2000" dirty="0"/>
              <a:t> updates the backlog based on: </a:t>
            </a:r>
          </a:p>
          <a:p>
            <a:pPr lvl="1"/>
            <a:r>
              <a:rPr lang="en-IN" sz="2000" dirty="0"/>
              <a:t>Feedback from the </a:t>
            </a:r>
            <a:r>
              <a:rPr lang="en-IN" sz="2000" b="1" dirty="0"/>
              <a:t>Sprint Review</a:t>
            </a:r>
            <a:r>
              <a:rPr lang="en-IN" sz="2000" dirty="0"/>
              <a:t>.</a:t>
            </a:r>
          </a:p>
          <a:p>
            <a:pPr lvl="1"/>
            <a:r>
              <a:rPr lang="en-IN" sz="2000" dirty="0"/>
              <a:t>New requirements from stakeholders.</a:t>
            </a:r>
          </a:p>
          <a:p>
            <a:pPr lvl="1"/>
            <a:r>
              <a:rPr lang="en-IN" sz="2000" dirty="0"/>
              <a:t>Improvements identified in the </a:t>
            </a:r>
            <a:r>
              <a:rPr lang="en-IN" sz="2000" b="1" dirty="0"/>
              <a:t>Sprint Retrospective</a:t>
            </a:r>
            <a:r>
              <a:rPr lang="en-IN" sz="2000" dirty="0"/>
              <a:t>.</a:t>
            </a:r>
          </a:p>
          <a:p>
            <a:pPr lvl="0"/>
            <a:r>
              <a:rPr lang="en-IN" sz="2000" b="1" dirty="0"/>
              <a:t>Example Update:</a:t>
            </a:r>
            <a:r>
              <a:rPr lang="en-IN" sz="2000" dirty="0"/>
              <a:t> </a:t>
            </a:r>
          </a:p>
          <a:p>
            <a:pPr lvl="1"/>
            <a:r>
              <a:rPr lang="en-IN" sz="2000" dirty="0"/>
              <a:t>“Improve shopping cart UI” added to the backlog.</a:t>
            </a:r>
          </a:p>
          <a:p>
            <a:pPr lvl="1"/>
            <a:r>
              <a:rPr lang="en-IN" sz="2000" dirty="0"/>
              <a:t>Next sprint will focus on </a:t>
            </a:r>
            <a:r>
              <a:rPr lang="en-IN" sz="2000" b="1" dirty="0"/>
              <a:t>secure payment integration</a:t>
            </a:r>
            <a:r>
              <a:rPr lang="en-IN" sz="2000" dirty="0"/>
              <a:t> and </a:t>
            </a:r>
            <a:r>
              <a:rPr lang="en-IN" sz="2000" b="1" dirty="0"/>
              <a:t>order tracking</a:t>
            </a:r>
            <a:r>
              <a:rPr lang="en-IN"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7" name="Google Shape;972;p80">
            <a:extLst>
              <a:ext uri="{FF2B5EF4-FFF2-40B4-BE49-F238E27FC236}">
                <a16:creationId xmlns:a16="http://schemas.microsoft.com/office/drawing/2014/main" id="{DE50CA2F-536F-43D8-A660-67A7B554109C}"/>
              </a:ext>
            </a:extLst>
          </p:cNvPr>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pic>
        <p:nvPicPr>
          <p:cNvPr id="68" name="Picture 67" descr="A black and red logo&#10;&#10;Description automatically generated">
            <a:extLst>
              <a:ext uri="{FF2B5EF4-FFF2-40B4-BE49-F238E27FC236}">
                <a16:creationId xmlns:a16="http://schemas.microsoft.com/office/drawing/2014/main" id="{F21551E4-8AE5-4B9F-98DD-756E6469E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220866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508F9-C488-4CC6-B866-CFBAC128F4A7}"/>
              </a:ext>
            </a:extLst>
          </p:cNvPr>
          <p:cNvSpPr>
            <a:spLocks noGrp="1"/>
          </p:cNvSpPr>
          <p:nvPr>
            <p:ph idx="1"/>
          </p:nvPr>
        </p:nvSpPr>
        <p:spPr/>
        <p:txBody>
          <a:bodyPr/>
          <a:lstStyle/>
          <a:p>
            <a:pPr marL="0" indent="0">
              <a:buNone/>
            </a:pPr>
            <a:r>
              <a:rPr lang="en-IN" dirty="0"/>
              <a:t>Cycle Repeats</a:t>
            </a:r>
            <a:endParaRPr lang="en-IN" b="1" dirty="0"/>
          </a:p>
          <a:p>
            <a:pPr lvl="0"/>
            <a:r>
              <a:rPr lang="en-IN" dirty="0"/>
              <a:t>The next sprint starts with new tasks from the </a:t>
            </a:r>
            <a:r>
              <a:rPr lang="en-IN" b="1" dirty="0"/>
              <a:t>Product Backlog</a:t>
            </a:r>
            <a:r>
              <a:rPr lang="en-IN" dirty="0"/>
              <a:t>.</a:t>
            </a:r>
          </a:p>
          <a:p>
            <a:pPr lvl="0"/>
            <a:r>
              <a:rPr lang="en-IN" dirty="0"/>
              <a:t>The process continues until the full e-commerce website is built in </a:t>
            </a:r>
            <a:r>
              <a:rPr lang="en-IN" b="1" dirty="0"/>
              <a:t>multiple iterations</a:t>
            </a:r>
            <a:r>
              <a:rPr lang="en-IN" dirty="0"/>
              <a:t>.</a:t>
            </a:r>
          </a:p>
          <a:p>
            <a:endParaRPr lang="en-IN" dirty="0"/>
          </a:p>
        </p:txBody>
      </p:sp>
      <p:sp>
        <p:nvSpPr>
          <p:cNvPr id="4" name="Date Placeholder 3">
            <a:extLst>
              <a:ext uri="{FF2B5EF4-FFF2-40B4-BE49-F238E27FC236}">
                <a16:creationId xmlns:a16="http://schemas.microsoft.com/office/drawing/2014/main" id="{0406CE6C-41EB-4CA3-904E-17031DD0467A}"/>
              </a:ext>
            </a:extLst>
          </p:cNvPr>
          <p:cNvSpPr>
            <a:spLocks noGrp="1"/>
          </p:cNvSpPr>
          <p:nvPr>
            <p:ph type="dt" sz="half" idx="10"/>
          </p:nvPr>
        </p:nvSpPr>
        <p:spPr/>
        <p:txBody>
          <a:bodyPr/>
          <a:lstStyle/>
          <a:p>
            <a:fld id="{F0FA6646-BBF1-437D-8EF5-A22CF4974681}" type="datetime1">
              <a:rPr lang="en-US" smtClean="0"/>
              <a:t>4/7/2025</a:t>
            </a:fld>
            <a:endParaRPr lang="en-US"/>
          </a:p>
        </p:txBody>
      </p:sp>
      <p:sp>
        <p:nvSpPr>
          <p:cNvPr id="5" name="Footer Placeholder 4">
            <a:extLst>
              <a:ext uri="{FF2B5EF4-FFF2-40B4-BE49-F238E27FC236}">
                <a16:creationId xmlns:a16="http://schemas.microsoft.com/office/drawing/2014/main" id="{C7B194EF-D44A-452A-92F2-53EE4895BFF2}"/>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CC96D189-0FCB-4900-998E-93303760A4BD}"/>
              </a:ext>
            </a:extLst>
          </p:cNvPr>
          <p:cNvSpPr>
            <a:spLocks noGrp="1"/>
          </p:cNvSpPr>
          <p:nvPr>
            <p:ph type="sldNum" sz="quarter" idx="12"/>
          </p:nvPr>
        </p:nvSpPr>
        <p:spPr/>
        <p:txBody>
          <a:bodyPr/>
          <a:lstStyle/>
          <a:p>
            <a:fld id="{B6F15528-21DE-4FAA-801E-634DDDAF4B2B}" type="slidenum">
              <a:rPr lang="en-US" smtClean="0"/>
              <a:pPr/>
              <a:t>121</a:t>
            </a:fld>
            <a:endParaRPr lang="en-US"/>
          </a:p>
        </p:txBody>
      </p:sp>
      <p:sp>
        <p:nvSpPr>
          <p:cNvPr id="7" name="Google Shape;972;p80">
            <a:extLst>
              <a:ext uri="{FF2B5EF4-FFF2-40B4-BE49-F238E27FC236}">
                <a16:creationId xmlns:a16="http://schemas.microsoft.com/office/drawing/2014/main" id="{318A2EAB-24ED-4B09-B99C-2949C106A60F}"/>
              </a:ext>
            </a:extLst>
          </p:cNvPr>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pic>
        <p:nvPicPr>
          <p:cNvPr id="8" name="Picture 7" descr="A black and red logo&#10;&#10;Description automatically generated">
            <a:extLst>
              <a:ext uri="{FF2B5EF4-FFF2-40B4-BE49-F238E27FC236}">
                <a16:creationId xmlns:a16="http://schemas.microsoft.com/office/drawing/2014/main" id="{C7E38B36-3C01-4DA6-A57A-C5AD6DCA4F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165112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DD065D5-C6E5-42E6-8348-5E639B3F8FD5}" type="datetime1">
              <a:rPr lang="en-US" smtClean="0"/>
              <a:t>4/7/2025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71" name="Google Shape;971;p80"/>
          <p:cNvSpPr txBox="1">
            <a:spLocks noGrp="1"/>
          </p:cNvSpPr>
          <p:nvPr>
            <p:ph type="sldNum" idx="12"/>
          </p:nvPr>
        </p:nvSpPr>
        <p:spPr>
          <a:xfrm>
            <a:off x="5807968" y="685800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122</a:t>
            </a:fld>
            <a:endParaRPr/>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196753"/>
            <a:ext cx="8229600" cy="4929411"/>
          </a:xfrm>
        </p:spPr>
        <p:txBody>
          <a:bodyPr>
            <a:normAutofit/>
          </a:bodyPr>
          <a:lstStyle/>
          <a:p>
            <a:pPr marL="0" indent="0" fontAlgn="base">
              <a:buNone/>
            </a:pPr>
            <a:r>
              <a:rPr lang="en-IN" sz="2000" b="1" dirty="0"/>
              <a:t>Disadvantage of using Scrum framework:</a:t>
            </a:r>
          </a:p>
          <a:p>
            <a:pPr fontAlgn="base"/>
            <a:r>
              <a:rPr lang="en-IN" sz="2000" dirty="0"/>
              <a:t>Scrum framework do not allow changes into their sprint.</a:t>
            </a:r>
          </a:p>
          <a:p>
            <a:pPr fontAlgn="base"/>
            <a:r>
              <a:rPr lang="en-IN" sz="2000" dirty="0"/>
              <a:t>Scrum framework is not fully described model. If you </a:t>
            </a:r>
            <a:r>
              <a:rPr lang="en-IN" sz="2000" dirty="0" err="1"/>
              <a:t>wanna</a:t>
            </a:r>
            <a:r>
              <a:rPr lang="en-IN" sz="2000" dirty="0"/>
              <a:t> adopt it you need to fill in the framework with your own details like Extreme Programming(XP), Kanban, DSDM.</a:t>
            </a:r>
          </a:p>
          <a:p>
            <a:pPr fontAlgn="base"/>
            <a:r>
              <a:rPr lang="en-IN" sz="2000" dirty="0"/>
              <a:t>It can be difficult for the Scrum to plan, structure and organize a project that lacks a clear definition.</a:t>
            </a:r>
          </a:p>
          <a:p>
            <a:pPr fontAlgn="base"/>
            <a:r>
              <a:rPr lang="en-IN" sz="2000" dirty="0"/>
              <a:t>The daily Scrum meetings and frequent reviews require substantial resources.</a:t>
            </a:r>
          </a:p>
          <a:p>
            <a:pPr marL="0" indent="0" fontAlgn="base">
              <a:buNone/>
            </a:pPr>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framework</a:t>
            </a:r>
            <a:endParaRPr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925496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a:bodyPr>
          <a:lstStyle/>
          <a:p>
            <a:pPr marL="0" indent="0">
              <a:buNone/>
            </a:pPr>
            <a:r>
              <a:rPr lang="en-IN" sz="2200" dirty="0"/>
              <a:t>Scrum Master acts as the heart of the Scrum project. They need to perform responsibilities like:</a:t>
            </a:r>
          </a:p>
          <a:p>
            <a:r>
              <a:rPr lang="en-IN" sz="1900" dirty="0"/>
              <a:t>Assure that the team meets its business objectives.</a:t>
            </a:r>
          </a:p>
          <a:p>
            <a:r>
              <a:rPr lang="en-IN" sz="1900" dirty="0"/>
              <a:t>Foster a collaborative environment in the team.</a:t>
            </a:r>
          </a:p>
          <a:p>
            <a:r>
              <a:rPr lang="en-IN" sz="1900" dirty="0"/>
              <a:t>Do the planning, team backlog grooming, sprint demo, and sprint retrospective.</a:t>
            </a:r>
          </a:p>
          <a:p>
            <a:r>
              <a:rPr lang="en-IN" sz="1900" dirty="0"/>
              <a:t>Guide Scrum processes and help to maintain the integrity of Scrum values.</a:t>
            </a:r>
          </a:p>
          <a:p>
            <a:r>
              <a:rPr lang="en-IN" sz="1900" dirty="0"/>
              <a:t>Promote improved engineering practices like TDD, automated testing, and continuous integration.</a:t>
            </a:r>
          </a:p>
          <a:p>
            <a:r>
              <a:rPr lang="en-IN" sz="1900" dirty="0"/>
              <a:t>Make sure that every stakeholder should be present at the meeting at the given time.</a:t>
            </a:r>
          </a:p>
          <a:p>
            <a:r>
              <a:rPr lang="en-IN" sz="1900" dirty="0"/>
              <a:t>Work with other team members to ensure that dependencies and risks are distributed across Scrum teams.</a:t>
            </a:r>
          </a:p>
          <a:p>
            <a:r>
              <a:rPr lang="en-IN" sz="1900" dirty="0"/>
              <a:t>Conduct feasibility studies, write &amp; validate specifications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FC8098C3-84AA-4EB2-9A3E-3020662EFBB3}" type="datetime1">
              <a:rPr lang="en-US" smtClean="0"/>
              <a:t>4/7/2025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123</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Master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1454065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a:bodyPr>
          <a:lstStyle/>
          <a:p>
            <a:r>
              <a:rPr lang="en-IN" sz="2000" dirty="0"/>
              <a:t>The Scrum Master is not a project manager. Both roles are different in the agile process. They will not guide a team in every phase of development. They are neither responsible for any technical decision nor for managing the business with clients. They will never lead the team or make decisions on behalf of the team.</a:t>
            </a:r>
          </a:p>
          <a:p>
            <a:r>
              <a:rPr lang="en-IN" sz="2000" dirty="0"/>
              <a:t>Scrum Master must have multiple skills, including technical, Scrum process, and soft skills. They must know different techniques and practices to manage self-organizing teams. They should show honesty, integrity, trust, and respect for the team. They should have expertise in Agile, IT coaching, and presentation. Moreover, Scrum Master should be able to schedule meetings in such a way that it doesn’t affect the regular work of the team members.</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E1B37918-3634-447A-B2CC-C3AE4F38D5BD}" type="datetime1">
              <a:rPr lang="en-US" smtClean="0"/>
              <a:t>4/7/2025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124</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Master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2130365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fontScale="92500" lnSpcReduction="10000"/>
          </a:bodyPr>
          <a:lstStyle/>
          <a:p>
            <a:pPr marL="0" indent="0">
              <a:buNone/>
            </a:pPr>
            <a:r>
              <a:rPr lang="en-IN" sz="2200" dirty="0"/>
              <a:t>A </a:t>
            </a:r>
            <a:r>
              <a:rPr lang="en-IN" sz="2200" b="1" dirty="0"/>
              <a:t>Product Owner</a:t>
            </a:r>
            <a:r>
              <a:rPr lang="en-IN" sz="2200" dirty="0"/>
              <a:t> is a person who is responsible for maximizing the value of the product resulting from the work of the Development Team. They are the primary stakeholders of the project and are responsible for defining the product vision, creating and maintaining the product backlog, and ensuring that the team understands the items in the product backlog to the level expected</a:t>
            </a:r>
          </a:p>
          <a:p>
            <a:r>
              <a:rPr lang="en-IN" sz="2200" dirty="0"/>
              <a:t>The Product Owner is the sole person responsible for managing the product backlog. They are responsible for ensuring that the product backlog is in good shape and that it is ready for the next sprint </a:t>
            </a:r>
            <a:r>
              <a:rPr lang="en-IN" sz="2200" baseline="30000" dirty="0">
                <a:hlinkClick r:id="rId2"/>
              </a:rPr>
              <a:t>1</a:t>
            </a:r>
            <a:r>
              <a:rPr lang="en-IN" sz="2200" dirty="0"/>
              <a:t>.</a:t>
            </a:r>
          </a:p>
          <a:p>
            <a:r>
              <a:rPr lang="en-IN" sz="2200" dirty="0"/>
              <a:t>The Product Owner is responsible for defining the product vision and ensuring that the team understands it. They are responsible for communicating the vision to the team and ensuring that the team is aligned with the vision.</a:t>
            </a:r>
          </a:p>
          <a:p>
            <a:r>
              <a:rPr lang="en-IN" sz="2200" dirty="0"/>
              <a:t>The Product Owner is responsible for prioritizing the items in the product backlog. They are responsible for ensuring that the items in the product backlog are prioritized based on their value to the customer.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D028AFB7-ADF4-4904-8430-6F9FC0BBBBA2}" type="datetime1">
              <a:rPr lang="en-US" smtClean="0"/>
              <a:t>4/7/2025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125</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Product Owner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653854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pPr marL="0" indent="0">
              <a:buNone/>
            </a:pPr>
            <a:r>
              <a:rPr lang="en-US" sz="2000" dirty="0" err="1"/>
              <a:t>Youtube</a:t>
            </a:r>
            <a:r>
              <a:rPr lang="en-US" sz="2000" dirty="0"/>
              <a:t>/other  Video Links</a:t>
            </a:r>
          </a:p>
          <a:p>
            <a:endParaRPr lang="en-IN" sz="2000" dirty="0">
              <a:hlinkClick r:id="rId2"/>
            </a:endParaRPr>
          </a:p>
          <a:p>
            <a:r>
              <a:rPr lang="en-US" sz="2000" dirty="0">
                <a:hlinkClick r:id="rId3"/>
              </a:rPr>
              <a:t>https://nptel.ac.in/courses/106/105/106105182/</a:t>
            </a:r>
            <a:endParaRPr lang="en-US" sz="2000" dirty="0"/>
          </a:p>
          <a:p>
            <a:r>
              <a:rPr lang="en-IN" sz="2000" dirty="0">
                <a:hlinkClick r:id="rId2"/>
              </a:rPr>
              <a:t>https://www.youtube.com/watch?v=Z6f9ckEElsU&amp;list=PL8751DA481F0F0D17</a:t>
            </a:r>
            <a:endParaRPr lang="en-IN" sz="2000" dirty="0">
              <a:hlinkClick r:id="rId4"/>
            </a:endParaRPr>
          </a:p>
          <a:p>
            <a:r>
              <a:rPr lang="en-IN" sz="2000" dirty="0">
                <a:hlinkClick r:id="rId4"/>
              </a:rPr>
              <a:t>https://www.youtube.com/watch?v=fhKwJbmaCEg</a:t>
            </a:r>
            <a:endParaRPr lang="en-IN" sz="2000" dirty="0"/>
          </a:p>
          <a:p>
            <a:r>
              <a:rPr lang="en-IN" sz="2000" dirty="0">
                <a:hlinkClick r:id="rId5"/>
              </a:rPr>
              <a:t>https://www.youtube.com/watch?v=TcxA-h8o5P4</a:t>
            </a:r>
            <a:endParaRPr lang="en-US" sz="2000" dirty="0"/>
          </a:p>
          <a:p>
            <a:pPr algn="just"/>
            <a:r>
              <a:rPr lang="en-US" sz="2000" dirty="0">
                <a:hlinkClick r:id="rId6"/>
              </a:rPr>
              <a:t>https://www.youtube.com/watch?v=e6HjDcd4U6U</a:t>
            </a:r>
            <a:endParaRPr lang="en-US" sz="2000" dirty="0"/>
          </a:p>
          <a:p>
            <a:pPr algn="just"/>
            <a:r>
              <a:rPr lang="en-US" sz="2000" dirty="0">
                <a:hlinkClick r:id="rId7"/>
              </a:rPr>
              <a:t>https://www.youtube.com/watch?v=a7jDv_A25ZA</a:t>
            </a:r>
            <a:endParaRPr lang="en-US" sz="2000" dirty="0"/>
          </a:p>
          <a:p>
            <a:pPr algn="just"/>
            <a:r>
              <a:rPr lang="en-US" sz="2000" dirty="0">
                <a:hlinkClick r:id="rId8"/>
              </a:rPr>
              <a:t>https://www.youtube.com/watch?v=rvTejAg_fbY</a:t>
            </a:r>
            <a:endParaRPr lang="en-US" sz="2000" dirty="0"/>
          </a:p>
          <a:p>
            <a:endParaRPr lang="en-US" sz="2000" dirty="0"/>
          </a:p>
        </p:txBody>
      </p:sp>
      <p:sp>
        <p:nvSpPr>
          <p:cNvPr id="4" name="Date Placeholder 3"/>
          <p:cNvSpPr>
            <a:spLocks noGrp="1"/>
          </p:cNvSpPr>
          <p:nvPr>
            <p:ph type="dt" sz="half" idx="10"/>
          </p:nvPr>
        </p:nvSpPr>
        <p:spPr/>
        <p:txBody>
          <a:bodyPr/>
          <a:lstStyle/>
          <a:p>
            <a:fld id="{5BA73393-C423-48F9-8712-C816581E45F7}" type="datetime1">
              <a:rPr lang="en-US" smtClean="0"/>
              <a:t>4/7/2025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Faculty Video Links, </a:t>
            </a:r>
            <a:r>
              <a:rPr lang="en-US" dirty="0" err="1"/>
              <a:t>Youtube</a:t>
            </a:r>
            <a:r>
              <a:rPr lang="en-US" dirty="0"/>
              <a:t> &amp; NPTEL Video Links and Online Courses Details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046532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82"/>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fontScale="25000" lnSpcReduction="20000"/>
          </a:bodyPr>
          <a:lstStyle/>
          <a:p>
            <a:pPr marL="0" indent="0">
              <a:lnSpc>
                <a:spcPct val="120000"/>
              </a:lnSpc>
              <a:spcBef>
                <a:spcPts val="0"/>
              </a:spcBef>
              <a:buClr>
                <a:schemeClr val="dk1"/>
              </a:buClr>
              <a:buSzPct val="100000"/>
              <a:buNone/>
            </a:pPr>
            <a:r>
              <a:rPr lang="en-US" sz="7200"/>
              <a:t>1) Software is</a:t>
            </a:r>
            <a:endParaRPr sz="7200"/>
          </a:p>
          <a:p>
            <a:pPr marL="0" indent="0">
              <a:lnSpc>
                <a:spcPct val="120000"/>
              </a:lnSpc>
              <a:spcBef>
                <a:spcPts val="360"/>
              </a:spcBef>
              <a:buClr>
                <a:schemeClr val="dk1"/>
              </a:buClr>
              <a:buSzPct val="100000"/>
              <a:buNone/>
            </a:pPr>
            <a:r>
              <a:rPr lang="en-US" sz="7200"/>
              <a:t>	</a:t>
            </a:r>
            <a:r>
              <a:rPr lang="en-US" sz="7200" b="1"/>
              <a:t>(a) Superset of programs </a:t>
            </a:r>
            <a:r>
              <a:rPr lang="en-US" sz="7200"/>
              <a:t>	(b) subset of programs</a:t>
            </a:r>
            <a:endParaRPr/>
          </a:p>
          <a:p>
            <a:pPr marL="0" indent="0">
              <a:lnSpc>
                <a:spcPct val="120000"/>
              </a:lnSpc>
              <a:spcBef>
                <a:spcPts val="360"/>
              </a:spcBef>
              <a:buClr>
                <a:schemeClr val="dk1"/>
              </a:buClr>
              <a:buSzPct val="100000"/>
              <a:buNone/>
            </a:pPr>
            <a:r>
              <a:rPr lang="en-US" sz="7200"/>
              <a:t>	(c) Set of programs             	(d) none of the above</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2) Which is NOT the part of operating procedure manuals?</a:t>
            </a:r>
            <a:endParaRPr sz="7200"/>
          </a:p>
          <a:p>
            <a:pPr marL="0" indent="0">
              <a:lnSpc>
                <a:spcPct val="120000"/>
              </a:lnSpc>
              <a:spcBef>
                <a:spcPts val="360"/>
              </a:spcBef>
              <a:buClr>
                <a:schemeClr val="dk1"/>
              </a:buClr>
              <a:buSzPct val="100000"/>
              <a:buNone/>
            </a:pPr>
            <a:r>
              <a:rPr lang="en-US" sz="7200"/>
              <a:t>	(a) User manuals 		(b) Operational manuals</a:t>
            </a:r>
            <a:endParaRPr/>
          </a:p>
          <a:p>
            <a:pPr marL="0" indent="0">
              <a:lnSpc>
                <a:spcPct val="120000"/>
              </a:lnSpc>
              <a:spcBef>
                <a:spcPts val="360"/>
              </a:spcBef>
              <a:buClr>
                <a:schemeClr val="dk1"/>
              </a:buClr>
              <a:buSzPct val="100000"/>
              <a:buNone/>
            </a:pPr>
            <a:r>
              <a:rPr lang="en-US" sz="7200"/>
              <a:t>	</a:t>
            </a:r>
            <a:r>
              <a:rPr lang="en-US" sz="7200" b="1"/>
              <a:t>(c) Documentation manuals </a:t>
            </a:r>
            <a:r>
              <a:rPr lang="en-US" sz="7200"/>
              <a:t>	(d) Installation manuals</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3) Product is</a:t>
            </a:r>
            <a:endParaRPr sz="7200"/>
          </a:p>
          <a:p>
            <a:pPr marL="0" indent="0">
              <a:lnSpc>
                <a:spcPct val="120000"/>
              </a:lnSpc>
              <a:spcBef>
                <a:spcPts val="360"/>
              </a:spcBef>
              <a:buClr>
                <a:schemeClr val="dk1"/>
              </a:buClr>
              <a:buSzPct val="100000"/>
              <a:buNone/>
            </a:pPr>
            <a:r>
              <a:rPr lang="en-US" sz="7200"/>
              <a:t>	</a:t>
            </a:r>
            <a:r>
              <a:rPr lang="en-US" sz="7200" b="1"/>
              <a:t>(a) Deliverables </a:t>
            </a:r>
            <a:r>
              <a:rPr lang="en-US" sz="7200"/>
              <a:t>		            (b) User expectations</a:t>
            </a:r>
            <a:endParaRPr sz="7200"/>
          </a:p>
          <a:p>
            <a:pPr marL="0" indent="0">
              <a:lnSpc>
                <a:spcPct val="120000"/>
              </a:lnSpc>
              <a:spcBef>
                <a:spcPts val="360"/>
              </a:spcBef>
              <a:buClr>
                <a:schemeClr val="dk1"/>
              </a:buClr>
              <a:buSzPct val="100000"/>
              <a:buNone/>
            </a:pPr>
            <a:r>
              <a:rPr lang="en-US" sz="7200"/>
              <a:t>	(c) Organization's effort in development (d) none of the above</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4) To produce a good quality product, process should be</a:t>
            </a:r>
            <a:endParaRPr sz="7200"/>
          </a:p>
          <a:p>
            <a:pPr marL="0" indent="0">
              <a:lnSpc>
                <a:spcPct val="120000"/>
              </a:lnSpc>
              <a:spcBef>
                <a:spcPts val="360"/>
              </a:spcBef>
              <a:buClr>
                <a:schemeClr val="dk1"/>
              </a:buClr>
              <a:buSzPct val="100000"/>
              <a:buNone/>
            </a:pPr>
            <a:r>
              <a:rPr lang="en-US" sz="7200"/>
              <a:t>	(a) Complex 		</a:t>
            </a:r>
            <a:r>
              <a:rPr lang="en-US" sz="7200" b="1"/>
              <a:t>(b) Efficient</a:t>
            </a:r>
            <a:r>
              <a:rPr lang="en-US" sz="7200"/>
              <a:t>		</a:t>
            </a:r>
            <a:endParaRPr/>
          </a:p>
          <a:p>
            <a:pPr marL="0" indent="0">
              <a:lnSpc>
                <a:spcPct val="120000"/>
              </a:lnSpc>
              <a:spcBef>
                <a:spcPts val="360"/>
              </a:spcBef>
              <a:buClr>
                <a:schemeClr val="dk1"/>
              </a:buClr>
              <a:buSzPct val="100000"/>
              <a:buNone/>
            </a:pPr>
            <a:r>
              <a:rPr lang="en-US" sz="7200"/>
              <a:t>                    (c) Rigorous 		(d) none of the above</a:t>
            </a:r>
            <a:endParaRPr sz="7200"/>
          </a:p>
          <a:p>
            <a:pPr marL="0" indent="0">
              <a:lnSpc>
                <a:spcPct val="120000"/>
              </a:lnSpc>
              <a:spcBef>
                <a:spcPts val="310"/>
              </a:spcBef>
              <a:buClr>
                <a:schemeClr val="dk1"/>
              </a:buClr>
              <a:buSzPct val="100000"/>
              <a:buNone/>
            </a:pPr>
            <a:r>
              <a:rPr lang="en-US" sz="6200"/>
              <a:t>	 </a:t>
            </a:r>
            <a:endParaRPr sz="6200"/>
          </a:p>
          <a:p>
            <a:pPr marL="0" indent="0">
              <a:spcBef>
                <a:spcPts val="110"/>
              </a:spcBef>
              <a:buClr>
                <a:schemeClr val="dk1"/>
              </a:buClr>
              <a:buSzPct val="100000"/>
              <a:buNone/>
            </a:pPr>
            <a:endParaRPr sz="2200" b="1"/>
          </a:p>
        </p:txBody>
      </p:sp>
      <p:sp>
        <p:nvSpPr>
          <p:cNvPr id="991" name="Google Shape;991;p8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05FEB7E-D99C-493E-A7CD-5D9D6FD6013D}" type="datetime1">
              <a:rPr lang="en-US" smtClean="0"/>
              <a:t>4/7/2025</a:t>
            </a:fld>
            <a:endParaRPr/>
          </a:p>
        </p:txBody>
      </p:sp>
      <p:sp>
        <p:nvSpPr>
          <p:cNvPr id="992" name="Google Shape;992;p8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993" name="Google Shape;993;p8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127</a:t>
            </a:fld>
            <a:endParaRPr/>
          </a:p>
        </p:txBody>
      </p:sp>
      <p:sp>
        <p:nvSpPr>
          <p:cNvPr id="994" name="Google Shape;994;p8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Daily Quiz</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199325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3"/>
          <p:cNvSpPr txBox="1">
            <a:spLocks noGrp="1"/>
          </p:cNvSpPr>
          <p:nvPr>
            <p:ph type="body" idx="1"/>
          </p:nvPr>
        </p:nvSpPr>
        <p:spPr>
          <a:xfrm>
            <a:off x="2057400" y="1340769"/>
            <a:ext cx="8229600" cy="4328195"/>
          </a:xfrm>
          <a:prstGeom prst="rect">
            <a:avLst/>
          </a:prstGeom>
          <a:noFill/>
          <a:ln>
            <a:noFill/>
          </a:ln>
        </p:spPr>
        <p:txBody>
          <a:bodyPr spcFirstLastPara="1" vert="horz" wrap="square" lIns="91425" tIns="45700" rIns="91425" bIns="45700" rtlCol="0" anchor="t" anchorCtr="0">
            <a:normAutofit fontScale="25000" lnSpcReduction="20000"/>
          </a:bodyPr>
          <a:lstStyle/>
          <a:p>
            <a:pPr marL="0" indent="0">
              <a:spcBef>
                <a:spcPts val="0"/>
              </a:spcBef>
              <a:buClr>
                <a:schemeClr val="dk1"/>
              </a:buClr>
              <a:buSzPct val="100000"/>
              <a:buNone/>
            </a:pPr>
            <a:r>
              <a:rPr lang="en-US" sz="7200"/>
              <a:t>5) Project risk factor is considered in</a:t>
            </a:r>
            <a:endParaRPr sz="7200"/>
          </a:p>
          <a:p>
            <a:pPr marL="0" indent="0">
              <a:spcBef>
                <a:spcPts val="360"/>
              </a:spcBef>
              <a:buClr>
                <a:schemeClr val="dk1"/>
              </a:buClr>
              <a:buSzPct val="100000"/>
              <a:buNone/>
            </a:pPr>
            <a:r>
              <a:rPr lang="en-US" sz="7200"/>
              <a:t>	(a) Waterfall model             		(b) Prototyping model</a:t>
            </a:r>
            <a:endParaRPr sz="7200"/>
          </a:p>
          <a:p>
            <a:pPr marL="0" indent="0">
              <a:spcBef>
                <a:spcPts val="360"/>
              </a:spcBef>
              <a:buClr>
                <a:schemeClr val="dk1"/>
              </a:buClr>
              <a:buSzPct val="100000"/>
              <a:buNone/>
            </a:pPr>
            <a:r>
              <a:rPr lang="en-US" sz="7200"/>
              <a:t>	</a:t>
            </a:r>
            <a:r>
              <a:rPr lang="en-US" sz="7200" b="1"/>
              <a:t>(c) Spiral model                   </a:t>
            </a:r>
            <a:r>
              <a:rPr lang="en-US" sz="7200"/>
              <a:t>		(d) Iterative enhancement model</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6) SDLC stands for</a:t>
            </a:r>
            <a:endParaRPr sz="7200"/>
          </a:p>
          <a:p>
            <a:pPr marL="0" indent="0">
              <a:spcBef>
                <a:spcPts val="360"/>
              </a:spcBef>
              <a:buClr>
                <a:schemeClr val="dk1"/>
              </a:buClr>
              <a:buSzPct val="100000"/>
              <a:buNone/>
            </a:pPr>
            <a:r>
              <a:rPr lang="en-US" sz="7200"/>
              <a:t>	(a) Software design life cycle           	</a:t>
            </a:r>
            <a:r>
              <a:rPr lang="en-US" sz="7200" b="1"/>
              <a:t>(b) Software development life cycle</a:t>
            </a:r>
            <a:endParaRPr sz="7200" b="1"/>
          </a:p>
          <a:p>
            <a:pPr marL="0" indent="0">
              <a:spcBef>
                <a:spcPts val="360"/>
              </a:spcBef>
              <a:buClr>
                <a:schemeClr val="dk1"/>
              </a:buClr>
              <a:buSzPct val="100000"/>
              <a:buNone/>
            </a:pPr>
            <a:r>
              <a:rPr lang="en-US" sz="7200"/>
              <a:t>	(c) System development life cycle   	(d) System design life cycle</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8) Build and fix model has</a:t>
            </a:r>
            <a:endParaRPr sz="7200"/>
          </a:p>
          <a:p>
            <a:pPr marL="0" indent="0">
              <a:spcBef>
                <a:spcPts val="360"/>
              </a:spcBef>
              <a:buClr>
                <a:schemeClr val="dk1"/>
              </a:buClr>
              <a:buSzPct val="100000"/>
              <a:buNone/>
            </a:pPr>
            <a:r>
              <a:rPr lang="en-US" sz="7200"/>
              <a:t>	(a) 3 phases			(b) 1 phase</a:t>
            </a:r>
            <a:endParaRPr/>
          </a:p>
          <a:p>
            <a:pPr marL="0" indent="0">
              <a:spcBef>
                <a:spcPts val="360"/>
              </a:spcBef>
              <a:buClr>
                <a:schemeClr val="dk1"/>
              </a:buClr>
              <a:buSzPct val="100000"/>
              <a:buNone/>
            </a:pPr>
            <a:r>
              <a:rPr lang="en-US" sz="7200"/>
              <a:t>	</a:t>
            </a:r>
            <a:r>
              <a:rPr lang="en-US" sz="7200" b="1"/>
              <a:t>(c) 2 phases		</a:t>
            </a:r>
            <a:r>
              <a:rPr lang="en-US" sz="7200"/>
              <a:t>	(d) 4 phases 	 </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9) Waterfall model is not suitable for</a:t>
            </a:r>
            <a:endParaRPr sz="7200"/>
          </a:p>
          <a:p>
            <a:pPr marL="0" indent="0">
              <a:spcBef>
                <a:spcPts val="360"/>
              </a:spcBef>
              <a:buClr>
                <a:schemeClr val="dk1"/>
              </a:buClr>
              <a:buSzPct val="100000"/>
              <a:buNone/>
            </a:pPr>
            <a:r>
              <a:rPr lang="en-US" sz="7200"/>
              <a:t>	(a) small projects              		(b) requirement change with time</a:t>
            </a:r>
            <a:endParaRPr sz="7200"/>
          </a:p>
          <a:p>
            <a:pPr marL="0" indent="0">
              <a:spcBef>
                <a:spcPts val="360"/>
              </a:spcBef>
              <a:buClr>
                <a:schemeClr val="dk1"/>
              </a:buClr>
              <a:buSzPct val="100000"/>
              <a:buNone/>
            </a:pPr>
            <a:r>
              <a:rPr lang="en-US" sz="7200"/>
              <a:t>	(c) complex projects         		</a:t>
            </a:r>
            <a:r>
              <a:rPr lang="en-US" sz="7200" b="1"/>
              <a:t>(d) both b and c</a:t>
            </a:r>
            <a:endParaRPr sz="7200" b="1"/>
          </a:p>
          <a:p>
            <a:pPr marL="0" indent="0">
              <a:spcBef>
                <a:spcPts val="320"/>
              </a:spcBef>
              <a:buClr>
                <a:schemeClr val="dk1"/>
              </a:buClr>
              <a:buSzPct val="100000"/>
              <a:buNone/>
            </a:pPr>
            <a:r>
              <a:rPr lang="en-US" sz="6400"/>
              <a:t>	</a:t>
            </a:r>
            <a:endParaRPr sz="6400"/>
          </a:p>
          <a:p>
            <a:pPr marL="0" indent="0">
              <a:spcBef>
                <a:spcPts val="250"/>
              </a:spcBef>
              <a:buClr>
                <a:schemeClr val="dk1"/>
              </a:buClr>
              <a:buSzPct val="100000"/>
              <a:buNone/>
            </a:pPr>
            <a:endParaRPr sz="5000" b="1"/>
          </a:p>
        </p:txBody>
      </p:sp>
      <p:sp>
        <p:nvSpPr>
          <p:cNvPr id="1002" name="Google Shape;1002;p8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9D73619-B274-4E49-8B78-B38E27E0BFA9}" type="datetime1">
              <a:rPr lang="en-US" smtClean="0"/>
              <a:t>4/7/2025</a:t>
            </a:fld>
            <a:endParaRPr/>
          </a:p>
        </p:txBody>
      </p:sp>
      <p:sp>
        <p:nvSpPr>
          <p:cNvPr id="1003" name="Google Shape;1003;p8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1004" name="Google Shape;1004;p8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128</a:t>
            </a:fld>
            <a:endParaRPr/>
          </a:p>
        </p:txBody>
      </p:sp>
      <p:sp>
        <p:nvSpPr>
          <p:cNvPr id="1005" name="Google Shape;1005;p8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Daily Quiz</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9421676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buNone/>
            </a:pPr>
            <a:r>
              <a:rPr lang="en-US" sz="2000" dirty="0"/>
              <a:t>1. Software is considered to be collection of ____________.</a:t>
            </a:r>
          </a:p>
          <a:p>
            <a:pPr marL="457200" indent="-457200">
              <a:buAutoNum type="alphaUcPeriod"/>
            </a:pPr>
            <a:r>
              <a:rPr lang="en-US" sz="2000" dirty="0"/>
              <a:t>programming code</a:t>
            </a:r>
          </a:p>
          <a:p>
            <a:pPr marL="457200" indent="-457200">
              <a:buAutoNum type="alphaUcPeriod"/>
            </a:pPr>
            <a:r>
              <a:rPr lang="en-US" sz="2000" dirty="0"/>
              <a:t> associated libraries</a:t>
            </a:r>
          </a:p>
          <a:p>
            <a:pPr marL="457200" indent="-457200">
              <a:buAutoNum type="alphaUcPeriod"/>
            </a:pPr>
            <a:r>
              <a:rPr lang="en-US" sz="2000" dirty="0"/>
              <a:t> documentations</a:t>
            </a:r>
          </a:p>
          <a:p>
            <a:pPr marL="457200" indent="-457200">
              <a:buAutoNum type="alphaUcPeriod"/>
            </a:pPr>
            <a:r>
              <a:rPr lang="en-US" sz="2000" dirty="0"/>
              <a:t> </a:t>
            </a:r>
            <a:r>
              <a:rPr lang="en-US" sz="2000" b="1" dirty="0"/>
              <a:t>All of the above</a:t>
            </a:r>
          </a:p>
          <a:p>
            <a:pPr>
              <a:buNone/>
            </a:pPr>
            <a:r>
              <a:rPr lang="en-US" sz="2000" dirty="0"/>
              <a:t>2. Which of the following is the Characteristics of good software?</a:t>
            </a:r>
          </a:p>
          <a:p>
            <a:pPr marL="0" indent="0">
              <a:buNone/>
            </a:pPr>
            <a:r>
              <a:rPr lang="en-US" sz="2000" dirty="0"/>
              <a:t>A. Transitional</a:t>
            </a:r>
          </a:p>
          <a:p>
            <a:pPr marL="0" indent="0">
              <a:buNone/>
            </a:pPr>
            <a:r>
              <a:rPr lang="en-US" sz="2000" dirty="0"/>
              <a:t>B. Operational</a:t>
            </a:r>
          </a:p>
          <a:p>
            <a:pPr marL="0" indent="0">
              <a:buNone/>
            </a:pPr>
            <a:r>
              <a:rPr lang="en-US" sz="2000" dirty="0"/>
              <a:t>C. Maintenance</a:t>
            </a:r>
          </a:p>
          <a:p>
            <a:pPr marL="0" indent="0">
              <a:buNone/>
            </a:pPr>
            <a:r>
              <a:rPr lang="en-US" sz="2000" dirty="0"/>
              <a:t>D. </a:t>
            </a:r>
            <a:r>
              <a:rPr lang="en-US" sz="2000" b="1" dirty="0"/>
              <a:t>All of the above</a:t>
            </a:r>
          </a:p>
          <a:p>
            <a:pPr>
              <a:buNone/>
            </a:pPr>
            <a:r>
              <a:rPr lang="en-US" sz="2000" dirty="0"/>
              <a:t>3. Where there is a need of Software Engineering?</a:t>
            </a:r>
          </a:p>
          <a:p>
            <a:pPr marL="0" indent="0">
              <a:buNone/>
            </a:pPr>
            <a:r>
              <a:rPr lang="en-US" sz="2000" dirty="0"/>
              <a:t>A. For Large Software</a:t>
            </a:r>
          </a:p>
          <a:p>
            <a:pPr marL="0" indent="0">
              <a:buNone/>
            </a:pPr>
            <a:r>
              <a:rPr lang="en-US" sz="2000" dirty="0"/>
              <a:t>B. To reduce Cost</a:t>
            </a:r>
          </a:p>
          <a:p>
            <a:pPr marL="0" indent="0">
              <a:buNone/>
            </a:pPr>
            <a:r>
              <a:rPr lang="en-US" sz="2000" dirty="0"/>
              <a:t>C. Software Quality Management</a:t>
            </a:r>
          </a:p>
          <a:p>
            <a:pPr marL="0" indent="0">
              <a:buNone/>
            </a:pPr>
            <a:r>
              <a:rPr lang="en-US" sz="2000" b="1" dirty="0"/>
              <a:t>D. All of the above</a:t>
            </a:r>
          </a:p>
        </p:txBody>
      </p:sp>
      <p:sp>
        <p:nvSpPr>
          <p:cNvPr id="4" name="Date Placeholder 3"/>
          <p:cNvSpPr>
            <a:spLocks noGrp="1"/>
          </p:cNvSpPr>
          <p:nvPr>
            <p:ph type="dt" sz="half" idx="10"/>
          </p:nvPr>
        </p:nvSpPr>
        <p:spPr/>
        <p:txBody>
          <a:bodyPr/>
          <a:lstStyle/>
          <a:p>
            <a:fld id="{CAAF8E89-6616-4C7C-93E4-43C88F4B83FD}"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9"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15861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C2AEF02-6216-417E-A1C6-844603EE6B95}"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dirty="0">
                <a:latin typeface="Times New Roman" pitchFamily="18" charset="0"/>
                <a:cs typeface="Times New Roman" pitchFamily="18" charset="0"/>
              </a:rPr>
              <a:t>Program Educational Objectives (PEOs)</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pPr algn="just">
              <a:buNone/>
            </a:pPr>
            <a:r>
              <a:rPr lang="en-IN" sz="2000" dirty="0">
                <a:latin typeface="Times New Roman" pitchFamily="18" charset="0"/>
                <a:cs typeface="Times New Roman" pitchFamily="18" charset="0"/>
              </a:rPr>
              <a:t>PEO 1: Apply sound knowledge in the field of Information Technology to full the needs of IT industry.</a:t>
            </a:r>
          </a:p>
          <a:p>
            <a:pPr algn="just">
              <a:buNone/>
            </a:pPr>
            <a:r>
              <a:rPr lang="en-IN" sz="2000" dirty="0">
                <a:latin typeface="Times New Roman" pitchFamily="18" charset="0"/>
                <a:cs typeface="Times New Roman" pitchFamily="18" charset="0"/>
              </a:rPr>
              <a:t>PEO 2: Design innovative and interdisciplinary systems through latest digital technologies.</a:t>
            </a:r>
          </a:p>
          <a:p>
            <a:pPr algn="just">
              <a:buNone/>
            </a:pPr>
            <a:r>
              <a:rPr lang="en-IN" sz="2000" dirty="0">
                <a:latin typeface="Times New Roman" pitchFamily="18" charset="0"/>
                <a:cs typeface="Times New Roman" pitchFamily="18" charset="0"/>
              </a:rPr>
              <a:t>PEO 3: Inculcate professional – social ethics, team work and leadership for serving the society.</a:t>
            </a:r>
          </a:p>
          <a:p>
            <a:pPr algn="just">
              <a:buNone/>
            </a:pPr>
            <a:r>
              <a:rPr lang="en-IN" sz="2000" dirty="0">
                <a:latin typeface="Times New Roman" pitchFamily="18" charset="0"/>
                <a:cs typeface="Times New Roman" pitchFamily="18" charset="0"/>
              </a:rPr>
              <a:t>PEO 4: Inculcate lifelong learning in the field of computing for successful career in organizations and R&amp;D sectors.</a:t>
            </a:r>
          </a:p>
          <a:p>
            <a:endParaRPr lang="en-US" dirty="0"/>
          </a:p>
        </p:txBody>
      </p:sp>
    </p:spTree>
    <p:extLst>
      <p:ext uri="{BB962C8B-B14F-4D97-AF65-F5344CB8AC3E}">
        <p14:creationId xmlns:p14="http://schemas.microsoft.com/office/powerpoint/2010/main" val="19868915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81986"/>
          </a:xfrm>
        </p:spPr>
        <p:txBody>
          <a:bodyPr>
            <a:normAutofit fontScale="92500" lnSpcReduction="10000"/>
          </a:bodyPr>
          <a:lstStyle/>
          <a:p>
            <a:pPr>
              <a:buNone/>
            </a:pPr>
            <a:r>
              <a:rPr lang="en-US" sz="2000" dirty="0"/>
              <a:t>4. Which of the following is the first step in SDLC framework?</a:t>
            </a:r>
          </a:p>
          <a:p>
            <a:pPr marL="0" indent="0">
              <a:buNone/>
            </a:pPr>
            <a:r>
              <a:rPr lang="en-US" sz="2000" dirty="0"/>
              <a:t>A. Feasibility Study</a:t>
            </a:r>
          </a:p>
          <a:p>
            <a:pPr marL="0" indent="0">
              <a:buNone/>
            </a:pPr>
            <a:r>
              <a:rPr lang="en-US" sz="2000" dirty="0"/>
              <a:t>B. Requirement Gathering</a:t>
            </a:r>
          </a:p>
          <a:p>
            <a:pPr marL="0" indent="0">
              <a:buNone/>
            </a:pPr>
            <a:r>
              <a:rPr lang="en-US" sz="2000" dirty="0"/>
              <a:t>C. </a:t>
            </a:r>
            <a:r>
              <a:rPr lang="en-US" sz="2000" b="1" dirty="0"/>
              <a:t>Communication</a:t>
            </a:r>
          </a:p>
          <a:p>
            <a:pPr marL="0" indent="0">
              <a:buNone/>
            </a:pPr>
            <a:r>
              <a:rPr lang="en-US" sz="2000" dirty="0"/>
              <a:t>D. System Analysis</a:t>
            </a:r>
          </a:p>
          <a:p>
            <a:pPr>
              <a:buNone/>
            </a:pPr>
            <a:r>
              <a:rPr lang="en-US" sz="2100" dirty="0"/>
              <a:t>5. Waterfall model is not suitable for?</a:t>
            </a:r>
          </a:p>
          <a:p>
            <a:pPr>
              <a:buNone/>
            </a:pPr>
            <a:r>
              <a:rPr lang="en-US" sz="2100" dirty="0"/>
              <a:t>A. Small projects</a:t>
            </a:r>
          </a:p>
          <a:p>
            <a:pPr>
              <a:buNone/>
            </a:pPr>
            <a:r>
              <a:rPr lang="en-US" sz="2100" dirty="0"/>
              <a:t>B. Complex projects</a:t>
            </a:r>
          </a:p>
          <a:p>
            <a:pPr>
              <a:buNone/>
            </a:pPr>
            <a:r>
              <a:rPr lang="en-US" sz="2100" dirty="0"/>
              <a:t>C. Accommodating changes</a:t>
            </a:r>
          </a:p>
          <a:p>
            <a:pPr>
              <a:buNone/>
            </a:pPr>
            <a:r>
              <a:rPr lang="en-US" sz="2100" dirty="0"/>
              <a:t>D. Maintenance Projects</a:t>
            </a:r>
          </a:p>
          <a:p>
            <a:pPr>
              <a:buNone/>
            </a:pPr>
            <a:r>
              <a:rPr lang="en-US" sz="2100" dirty="0"/>
              <a:t>6. Which one of the following is a functional requirement?</a:t>
            </a:r>
          </a:p>
          <a:p>
            <a:pPr marL="0" indent="0">
              <a:buNone/>
            </a:pPr>
            <a:r>
              <a:rPr lang="en-US" sz="2100" dirty="0"/>
              <a:t>A. Maintainability</a:t>
            </a:r>
          </a:p>
          <a:p>
            <a:pPr marL="0" indent="0">
              <a:buNone/>
            </a:pPr>
            <a:r>
              <a:rPr lang="en-US" sz="2100" dirty="0"/>
              <a:t>B. Portability</a:t>
            </a:r>
          </a:p>
          <a:p>
            <a:pPr marL="0" indent="0">
              <a:buNone/>
            </a:pPr>
            <a:r>
              <a:rPr lang="en-US" sz="2100" dirty="0"/>
              <a:t>C. Business needs</a:t>
            </a:r>
          </a:p>
          <a:p>
            <a:pPr marL="0" indent="0">
              <a:buNone/>
            </a:pPr>
            <a:r>
              <a:rPr lang="en-US" sz="2100" dirty="0"/>
              <a:t>D. Reliability</a:t>
            </a:r>
          </a:p>
        </p:txBody>
      </p:sp>
      <p:sp>
        <p:nvSpPr>
          <p:cNvPr id="4" name="Date Placeholder 3"/>
          <p:cNvSpPr>
            <a:spLocks noGrp="1"/>
          </p:cNvSpPr>
          <p:nvPr>
            <p:ph type="dt" sz="half" idx="10"/>
          </p:nvPr>
        </p:nvSpPr>
        <p:spPr/>
        <p:txBody>
          <a:bodyPr/>
          <a:lstStyle/>
          <a:p>
            <a:fld id="{2308D362-E145-435F-8C10-CAD2080A1C5F}"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9"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206058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1E98DE-4427-49A3-B596-4B9B39AE2445}" type="datetime1">
              <a:rPr lang="en-US" smtClean="0"/>
              <a:t>4/7/2025</a:t>
            </a:fld>
            <a:endParaRPr lang="en-US"/>
          </a:p>
        </p:txBody>
      </p:sp>
      <p:sp>
        <p:nvSpPr>
          <p:cNvPr id="5" name="Footer Placeholder 4"/>
          <p:cNvSpPr>
            <a:spLocks noGrp="1"/>
          </p:cNvSpPr>
          <p:nvPr>
            <p:ph type="ftr" sz="quarter" idx="11"/>
          </p:nvPr>
        </p:nvSpPr>
        <p:spPr>
          <a:xfrm>
            <a:off x="4648200" y="6356351"/>
            <a:ext cx="4733948"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8" name="Title 1"/>
          <p:cNvSpPr>
            <a:spLocks noGrp="1"/>
          </p:cNvSpPr>
          <p:nvPr>
            <p:ph idx="1"/>
          </p:nvPr>
        </p:nvSpPr>
        <p:spPr>
          <a:xfrm>
            <a:off x="2024034" y="1214423"/>
            <a:ext cx="8229600" cy="4525963"/>
          </a:xfrm>
        </p:spPr>
        <p:txBody>
          <a:bodyPr>
            <a:normAutofit/>
          </a:bodyPr>
          <a:lstStyle/>
          <a:p>
            <a:pPr>
              <a:buNone/>
            </a:pPr>
            <a:r>
              <a:rPr lang="en-IN" sz="1800" dirty="0">
                <a:latin typeface="Times New Roman" pitchFamily="18" charset="0"/>
                <a:cs typeface="Times New Roman" pitchFamily="18" charset="0"/>
              </a:rPr>
              <a:t>7.Agile Software Development is based on</a:t>
            </a:r>
          </a:p>
          <a:p>
            <a:pPr>
              <a:buAutoNum type="alphaUcPeriod"/>
            </a:pPr>
            <a:r>
              <a:rPr lang="en-IN" sz="1800" dirty="0">
                <a:latin typeface="Times New Roman" pitchFamily="18" charset="0"/>
                <a:cs typeface="Times New Roman" pitchFamily="18" charset="0"/>
              </a:rPr>
              <a:t>Incremental Development</a:t>
            </a:r>
          </a:p>
          <a:p>
            <a:pPr>
              <a:buAutoNum type="alphaUcPeriod"/>
            </a:pPr>
            <a:r>
              <a:rPr lang="en-IN" sz="1800" dirty="0">
                <a:latin typeface="Times New Roman" pitchFamily="18" charset="0"/>
                <a:cs typeface="Times New Roman" pitchFamily="18" charset="0"/>
              </a:rPr>
              <a:t>Iterative Development</a:t>
            </a:r>
          </a:p>
          <a:p>
            <a:pPr>
              <a:buAutoNum type="alphaUcPeriod"/>
            </a:pPr>
            <a:r>
              <a:rPr lang="en-IN" sz="1800" dirty="0">
                <a:latin typeface="Times New Roman" pitchFamily="18" charset="0"/>
                <a:cs typeface="Times New Roman" pitchFamily="18" charset="0"/>
              </a:rPr>
              <a:t> Linear Development</a:t>
            </a:r>
          </a:p>
          <a:p>
            <a:pPr>
              <a:buAutoNum type="alphaUcPeriod"/>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Both Incremental and Iterative Development</a:t>
            </a:r>
          </a:p>
          <a:p>
            <a:pPr>
              <a:buNone/>
            </a:pPr>
            <a:r>
              <a:rPr lang="en-IN" sz="1800" dirty="0">
                <a:latin typeface="Times New Roman" pitchFamily="18" charset="0"/>
                <a:cs typeface="Times New Roman" pitchFamily="18" charset="0"/>
              </a:rPr>
              <a:t>8</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Agility is defined as the ability of a project team to respond rapidly to a change.</a:t>
            </a:r>
          </a:p>
          <a:p>
            <a:pPr>
              <a:buAutoNum type="alphaLcParenR"/>
            </a:pPr>
            <a:r>
              <a:rPr lang="en-IN" sz="1800" b="1" dirty="0">
                <a:latin typeface="Times New Roman" pitchFamily="18" charset="0"/>
                <a:cs typeface="Times New Roman" pitchFamily="18" charset="0"/>
              </a:rPr>
              <a:t>True</a:t>
            </a:r>
          </a:p>
          <a:p>
            <a:pPr>
              <a:buAutoNum type="alphaLcParenR"/>
            </a:pPr>
            <a:r>
              <a:rPr lang="en-IN" sz="1800" dirty="0">
                <a:latin typeface="Times New Roman" pitchFamily="18" charset="0"/>
                <a:cs typeface="Times New Roman" pitchFamily="18" charset="0"/>
              </a:rPr>
              <a:t>False</a:t>
            </a:r>
          </a:p>
          <a:p>
            <a:pPr>
              <a:buNone/>
            </a:pPr>
            <a:r>
              <a:rPr lang="en-IN" sz="1800" b="1" dirty="0">
                <a:latin typeface="Times New Roman" pitchFamily="18" charset="0"/>
                <a:cs typeface="Times New Roman" pitchFamily="18" charset="0"/>
              </a:rPr>
              <a:t>9. </a:t>
            </a:r>
            <a:r>
              <a:rPr lang="en-IN" sz="1800" dirty="0">
                <a:latin typeface="Times New Roman" pitchFamily="18" charset="0"/>
                <a:cs typeface="Times New Roman" pitchFamily="18" charset="0"/>
              </a:rPr>
              <a:t> Which of the following does not apply to agility to a software process?</a:t>
            </a:r>
          </a:p>
          <a:p>
            <a:pPr>
              <a:buAutoNum type="alphaUcPeriod"/>
            </a:pPr>
            <a:r>
              <a:rPr lang="en-IN" sz="1800" dirty="0">
                <a:latin typeface="Times New Roman" pitchFamily="18" charset="0"/>
                <a:cs typeface="Times New Roman" pitchFamily="18" charset="0"/>
              </a:rPr>
              <a:t>Uses incremental product delivery strategy</a:t>
            </a:r>
          </a:p>
          <a:p>
            <a:pPr>
              <a:buAutoNum type="alphaUcPeriod"/>
            </a:pPr>
            <a:r>
              <a:rPr lang="en-IN" sz="1800" dirty="0">
                <a:latin typeface="Times New Roman" pitchFamily="18" charset="0"/>
                <a:cs typeface="Times New Roman" pitchFamily="18" charset="0"/>
              </a:rPr>
              <a:t> Only essential work products are produced</a:t>
            </a:r>
          </a:p>
          <a:p>
            <a:pPr>
              <a:buAutoNum type="alphaUcPeriod"/>
            </a:pPr>
            <a:r>
              <a:rPr lang="en-IN" sz="1800" b="1" dirty="0">
                <a:latin typeface="Times New Roman" pitchFamily="18" charset="0"/>
                <a:cs typeface="Times New Roman" pitchFamily="18" charset="0"/>
              </a:rPr>
              <a:t> Eliminate the use of project planning and testing</a:t>
            </a:r>
          </a:p>
          <a:p>
            <a:pPr>
              <a:buAutoNum type="alphaUcPeriod"/>
            </a:pPr>
            <a:r>
              <a:rPr lang="en-IN" sz="1800" dirty="0">
                <a:latin typeface="Times New Roman" pitchFamily="18" charset="0"/>
                <a:cs typeface="Times New Roman" pitchFamily="18" charset="0"/>
              </a:rPr>
              <a:t> All of the mentioned</a:t>
            </a:r>
            <a:endParaRPr lang="en-IN" sz="1800" b="1"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25922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1800" dirty="0">
                <a:latin typeface="Times New Roman" pitchFamily="18" charset="0"/>
                <a:cs typeface="Times New Roman" pitchFamily="18" charset="0"/>
              </a:rPr>
              <a:t>10.What is the first step in the software development lifecycle?</a:t>
            </a:r>
          </a:p>
          <a:p>
            <a:pPr>
              <a:buNone/>
            </a:pPr>
            <a:r>
              <a:rPr lang="en-IN" sz="1800" dirty="0">
                <a:latin typeface="Times New Roman" pitchFamily="18" charset="0"/>
                <a:cs typeface="Times New Roman" pitchFamily="18" charset="0"/>
              </a:rPr>
              <a:t>A. System Design</a:t>
            </a:r>
          </a:p>
          <a:p>
            <a:pPr>
              <a:buNone/>
            </a:pPr>
            <a:r>
              <a:rPr lang="en-IN" sz="1800" dirty="0">
                <a:latin typeface="Times New Roman" pitchFamily="18" charset="0"/>
                <a:cs typeface="Times New Roman" pitchFamily="18" charset="0"/>
              </a:rPr>
              <a:t>B. Coding</a:t>
            </a:r>
          </a:p>
          <a:p>
            <a:pPr>
              <a:buNone/>
            </a:pPr>
            <a:r>
              <a:rPr lang="en-IN" sz="1800" dirty="0">
                <a:latin typeface="Times New Roman" pitchFamily="18" charset="0"/>
                <a:cs typeface="Times New Roman" pitchFamily="18" charset="0"/>
              </a:rPr>
              <a:t>C. System Testing</a:t>
            </a:r>
          </a:p>
          <a:p>
            <a:pPr>
              <a:buNone/>
            </a:pPr>
            <a:r>
              <a:rPr lang="en-IN" sz="1800" b="1" dirty="0">
                <a:latin typeface="Times New Roman" pitchFamily="18" charset="0"/>
                <a:cs typeface="Times New Roman" pitchFamily="18" charset="0"/>
              </a:rPr>
              <a:t>D. Preliminary Investigation and Analysis</a:t>
            </a:r>
          </a:p>
          <a:p>
            <a:endParaRPr lang="en-IN" dirty="0"/>
          </a:p>
        </p:txBody>
      </p:sp>
      <p:sp>
        <p:nvSpPr>
          <p:cNvPr id="4" name="Date Placeholder 3"/>
          <p:cNvSpPr>
            <a:spLocks noGrp="1"/>
          </p:cNvSpPr>
          <p:nvPr>
            <p:ph type="dt" sz="half" idx="10"/>
          </p:nvPr>
        </p:nvSpPr>
        <p:spPr/>
        <p:txBody>
          <a:bodyPr/>
          <a:lstStyle/>
          <a:p>
            <a:fld id="{C915B070-E4A6-4345-8A18-ACD974583C2A}" type="datetime1">
              <a:rPr lang="en-US" smtClean="0"/>
              <a:t>4/7/2025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362234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8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spcBef>
                <a:spcPts val="0"/>
              </a:spcBef>
              <a:buClr>
                <a:schemeClr val="dk1"/>
              </a:buClr>
              <a:buSzPct val="100000"/>
            </a:pPr>
            <a:br>
              <a:rPr lang="en-US">
                <a:latin typeface="Times New Roman"/>
                <a:ea typeface="Times New Roman"/>
                <a:cs typeface="Times New Roman"/>
                <a:sym typeface="Times New Roman"/>
              </a:rPr>
            </a:br>
            <a:endParaRPr/>
          </a:p>
        </p:txBody>
      </p:sp>
      <p:sp>
        <p:nvSpPr>
          <p:cNvPr id="1046" name="Google Shape;1046;p8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2200"/>
              <a:buNone/>
            </a:pPr>
            <a:r>
              <a:rPr lang="en-US" sz="2200">
                <a:latin typeface="Calibri"/>
                <a:ea typeface="Calibri"/>
                <a:cs typeface="Calibri"/>
                <a:sym typeface="Calibri"/>
              </a:rPr>
              <a:t>Software engineering </a:t>
            </a:r>
            <a:endParaRPr/>
          </a:p>
          <a:p>
            <a:pPr>
              <a:spcBef>
                <a:spcPts val="440"/>
              </a:spcBef>
              <a:buClr>
                <a:schemeClr val="dk1"/>
              </a:buClr>
              <a:buSzPts val="2200"/>
              <a:buNone/>
            </a:pPr>
            <a:r>
              <a:rPr lang="en-US" sz="2200"/>
              <a:t>Software Components</a:t>
            </a:r>
            <a:endParaRPr/>
          </a:p>
          <a:p>
            <a:pPr>
              <a:spcBef>
                <a:spcPts val="440"/>
              </a:spcBef>
              <a:buClr>
                <a:schemeClr val="dk1"/>
              </a:buClr>
              <a:buSzPts val="2200"/>
              <a:buNone/>
            </a:pPr>
            <a:r>
              <a:rPr lang="en-US" sz="2200"/>
              <a:t>Software Crisis</a:t>
            </a:r>
            <a:endParaRPr/>
          </a:p>
          <a:p>
            <a:pPr>
              <a:spcBef>
                <a:spcPts val="440"/>
              </a:spcBef>
              <a:buClr>
                <a:schemeClr val="dk1"/>
              </a:buClr>
              <a:buSzPts val="2200"/>
              <a:buNone/>
            </a:pPr>
            <a:r>
              <a:rPr lang="en-US" sz="2200"/>
              <a:t>Software Engineering  Processes</a:t>
            </a:r>
            <a:endParaRPr sz="2200">
              <a:latin typeface="Calibri"/>
              <a:ea typeface="Calibri"/>
              <a:cs typeface="Calibri"/>
              <a:sym typeface="Calibri"/>
            </a:endParaRPr>
          </a:p>
          <a:p>
            <a:pPr>
              <a:spcBef>
                <a:spcPts val="440"/>
              </a:spcBef>
              <a:buClr>
                <a:schemeClr val="dk1"/>
              </a:buClr>
              <a:buSzPts val="2200"/>
              <a:buNone/>
            </a:pPr>
            <a:r>
              <a:rPr lang="en-US" sz="2200"/>
              <a:t>Software Quality Attributes</a:t>
            </a:r>
            <a:endParaRPr sz="2200">
              <a:latin typeface="Calibri"/>
              <a:ea typeface="Calibri"/>
              <a:cs typeface="Calibri"/>
              <a:sym typeface="Calibri"/>
            </a:endParaRPr>
          </a:p>
          <a:p>
            <a:pPr marL="514350" indent="-514350" algn="just">
              <a:spcBef>
                <a:spcPts val="440"/>
              </a:spcBef>
              <a:buClr>
                <a:schemeClr val="dk1"/>
              </a:buClr>
              <a:buSzPts val="2200"/>
              <a:buNone/>
            </a:pPr>
            <a:r>
              <a:rPr lang="en-US" sz="2200"/>
              <a:t>Deliverables</a:t>
            </a:r>
            <a:endParaRPr/>
          </a:p>
          <a:p>
            <a:pPr marL="514350" indent="-514350" algn="just">
              <a:spcBef>
                <a:spcPts val="440"/>
              </a:spcBef>
              <a:buClr>
                <a:schemeClr val="dk1"/>
              </a:buClr>
              <a:buSzPts val="2200"/>
              <a:buNone/>
            </a:pPr>
            <a:r>
              <a:rPr lang="en-US" sz="2200"/>
              <a:t>Milestones </a:t>
            </a:r>
            <a:endParaRPr/>
          </a:p>
          <a:p>
            <a:pPr marL="514350" indent="-514350" algn="just">
              <a:spcBef>
                <a:spcPts val="440"/>
              </a:spcBef>
              <a:buClr>
                <a:schemeClr val="dk1"/>
              </a:buClr>
              <a:buSzPts val="2200"/>
              <a:buNone/>
            </a:pPr>
            <a:r>
              <a:rPr lang="en-US" sz="2200"/>
              <a:t>Productivity Metrics</a:t>
            </a:r>
            <a:endParaRPr/>
          </a:p>
          <a:p>
            <a:pPr marL="514350" indent="-514350" algn="just">
              <a:spcBef>
                <a:spcPts val="480"/>
              </a:spcBef>
              <a:buClr>
                <a:schemeClr val="dk1"/>
              </a:buClr>
              <a:buSzPts val="2400"/>
              <a:buNone/>
            </a:pPr>
            <a:endParaRPr sz="2400">
              <a:latin typeface="Calibri"/>
              <a:ea typeface="Calibri"/>
              <a:cs typeface="Calibri"/>
              <a:sym typeface="Calibri"/>
            </a:endParaRPr>
          </a:p>
          <a:p>
            <a:pPr marL="514350" indent="-311150" algn="just">
              <a:spcBef>
                <a:spcPts val="640"/>
              </a:spcBef>
              <a:buClr>
                <a:schemeClr val="dk1"/>
              </a:buClr>
              <a:buSzPts val="3200"/>
              <a:buNone/>
            </a:pPr>
            <a:endParaRPr>
              <a:latin typeface="Calibri"/>
              <a:ea typeface="Calibri"/>
              <a:cs typeface="Calibri"/>
              <a:sym typeface="Calibri"/>
            </a:endParaRPr>
          </a:p>
          <a:p>
            <a:pPr marL="0" indent="0" algn="just">
              <a:lnSpc>
                <a:spcPct val="115000"/>
              </a:lnSpc>
              <a:spcBef>
                <a:spcPts val="0"/>
              </a:spcBef>
              <a:buClr>
                <a:schemeClr val="dk1"/>
              </a:buClr>
              <a:buSzPts val="3200"/>
              <a:buNone/>
            </a:pPr>
            <a:endParaRPr/>
          </a:p>
          <a:p>
            <a:pPr indent="-139700" algn="just">
              <a:lnSpc>
                <a:spcPct val="115000"/>
              </a:lnSpc>
              <a:spcBef>
                <a:spcPts val="0"/>
              </a:spcBef>
              <a:buClr>
                <a:schemeClr val="dk1"/>
              </a:buClr>
              <a:buSzPts val="3200"/>
              <a:buNone/>
            </a:pPr>
            <a:endParaRPr/>
          </a:p>
        </p:txBody>
      </p:sp>
      <p:sp>
        <p:nvSpPr>
          <p:cNvPr id="1047" name="Google Shape;1047;p8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220F670-8FC7-4FCF-82AA-A8AA7225FDE5}" type="datetime1">
              <a:rPr lang="en-US" smtClean="0"/>
              <a:t>4/7/2025</a:t>
            </a:fld>
            <a:endParaRPr/>
          </a:p>
        </p:txBody>
      </p:sp>
      <p:sp>
        <p:nvSpPr>
          <p:cNvPr id="1048" name="Google Shape;1048;p87"/>
          <p:cNvSpPr txBox="1">
            <a:spLocks noGrp="1"/>
          </p:cNvSpPr>
          <p:nvPr>
            <p:ph type="ftr" idx="11"/>
          </p:nvPr>
        </p:nvSpPr>
        <p:spPr>
          <a:xfrm>
            <a:off x="3886200" y="6356351"/>
            <a:ext cx="4800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1049" name="Google Shape;1049;p8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133</a:t>
            </a:fld>
            <a:endParaRPr/>
          </a:p>
        </p:txBody>
      </p:sp>
      <p:sp>
        <p:nvSpPr>
          <p:cNvPr id="1050" name="Google Shape;1050;p87"/>
          <p:cNvSpPr txBox="1"/>
          <p:nvPr/>
        </p:nvSpPr>
        <p:spPr>
          <a:xfrm>
            <a:off x="3393830" y="185250"/>
            <a:ext cx="7086600" cy="93027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Glossary Questions</a:t>
            </a:r>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8512648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buFont typeface="+mj-lt"/>
              <a:buAutoNum type="arabicPeriod"/>
            </a:pPr>
            <a:r>
              <a:rPr lang="en-US" sz="1800" dirty="0"/>
              <a:t>Explain software crisis. Given an example.</a:t>
            </a:r>
          </a:p>
          <a:p>
            <a:pPr marL="457200" indent="-457200">
              <a:buFont typeface="+mj-lt"/>
              <a:buAutoNum type="arabicPeriod"/>
            </a:pPr>
            <a:r>
              <a:rPr lang="en-US" sz="1800" dirty="0"/>
              <a:t>Explain the different component of software? </a:t>
            </a:r>
            <a:endParaRPr lang="en-IN" sz="1800" dirty="0"/>
          </a:p>
          <a:p>
            <a:pPr marL="457200" indent="-457200">
              <a:buFont typeface="+mj-lt"/>
              <a:buAutoNum type="arabicPeriod"/>
            </a:pPr>
            <a:r>
              <a:rPr lang="en-US" sz="1800" dirty="0"/>
              <a:t>Describe the characteristics of Software? Explain with suitable diagram.</a:t>
            </a:r>
          </a:p>
          <a:p>
            <a:pPr marL="457200" indent="-457200">
              <a:buFont typeface="+mj-lt"/>
              <a:buAutoNum type="arabicPeriod"/>
            </a:pPr>
            <a:r>
              <a:rPr lang="en-US" sz="1800" dirty="0"/>
              <a:t>What do you mean by Software Development Life Cycle? Discuss all the phases of waterfall model with suitable diagram and compare its requirements with others models.</a:t>
            </a:r>
          </a:p>
          <a:p>
            <a:pPr marL="457200" indent="-457200">
              <a:buFont typeface="+mj-lt"/>
              <a:buAutoNum type="arabicPeriod"/>
            </a:pPr>
            <a:r>
              <a:rPr lang="en-US" sz="1800" dirty="0"/>
              <a:t>Discuss the iterative enhancement software ware development model</a:t>
            </a:r>
          </a:p>
          <a:p>
            <a:pPr marL="457200" indent="-457200">
              <a:buFont typeface="+mj-lt"/>
              <a:buAutoNum type="arabicPeriod"/>
            </a:pPr>
            <a:r>
              <a:rPr lang="en-US" sz="1800" dirty="0"/>
              <a:t>Define following software terminologies: Deliverables, milestones, metrics, Productivity</a:t>
            </a:r>
          </a:p>
          <a:p>
            <a:pPr marL="457200" indent="-457200">
              <a:buFont typeface="+mj-lt"/>
              <a:buAutoNum type="arabicPeriod"/>
            </a:pPr>
            <a:r>
              <a:rPr lang="en-US" sz="1800" dirty="0"/>
              <a:t>How does “project risk” factor affect spiral model of software development?</a:t>
            </a:r>
          </a:p>
          <a:p>
            <a:pPr marL="457200" indent="-457200">
              <a:buFont typeface="+mj-lt"/>
              <a:buAutoNum type="arabicPeriod"/>
            </a:pPr>
            <a:r>
              <a:rPr lang="en-US" sz="1800" dirty="0"/>
              <a:t>What do mean by software process model? Discuss spiral model in details with suitable diagram and also explain its merits and demerits.</a:t>
            </a:r>
          </a:p>
          <a:p>
            <a:pPr marL="457200" indent="-457200">
              <a:buFont typeface="+mj-lt"/>
              <a:buAutoNum type="arabicPeriod"/>
            </a:pPr>
            <a:r>
              <a:rPr lang="en-US" sz="1800" dirty="0"/>
              <a:t>How does “project risk” factor affect spiral model of software development?</a:t>
            </a:r>
          </a:p>
          <a:p>
            <a:pPr marL="0" indent="0">
              <a:buNone/>
            </a:pPr>
            <a:endParaRPr lang="en-US" sz="1800" dirty="0"/>
          </a:p>
        </p:txBody>
      </p:sp>
      <p:sp>
        <p:nvSpPr>
          <p:cNvPr id="4" name="Date Placeholder 3"/>
          <p:cNvSpPr>
            <a:spLocks noGrp="1"/>
          </p:cNvSpPr>
          <p:nvPr>
            <p:ph type="dt" sz="half" idx="10"/>
          </p:nvPr>
        </p:nvSpPr>
        <p:spPr/>
        <p:txBody>
          <a:bodyPr/>
          <a:lstStyle/>
          <a:p>
            <a:fld id="{A8798B0C-4E15-4794-A87D-53E0CB595411}" type="datetime1">
              <a:rPr lang="en-US" smtClean="0"/>
              <a:t>4/7/2025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Weekly Assignment(CO1)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071468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200544" y="6538913"/>
            <a:ext cx="6700838" cy="365125"/>
          </a:xfrm>
        </p:spPr>
        <p:txBody>
          <a:bodyPr/>
          <a:lstStyle/>
          <a:p>
            <a:r>
              <a:rPr lang="en-US"/>
              <a:t>Renu  Devi         ACSE0603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135</a:t>
            </a:fld>
            <a:endParaRPr lang="en-US"/>
          </a:p>
        </p:txBody>
      </p:sp>
      <p:sp>
        <p:nvSpPr>
          <p:cNvPr id="6" name="Date Placeholder 5"/>
          <p:cNvSpPr>
            <a:spLocks noGrp="1"/>
          </p:cNvSpPr>
          <p:nvPr>
            <p:ph type="dt" sz="half" idx="10"/>
          </p:nvPr>
        </p:nvSpPr>
        <p:spPr/>
        <p:txBody>
          <a:bodyPr/>
          <a:lstStyle/>
          <a:p>
            <a:fld id="{281A7E96-ED01-4DC4-838A-14549D20F513}" type="datetime1">
              <a:rPr lang="en-US" smtClean="0"/>
              <a:t>4/7/2025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3" name="Picture 2">
            <a:extLst>
              <a:ext uri="{FF2B5EF4-FFF2-40B4-BE49-F238E27FC236}">
                <a16:creationId xmlns:a16="http://schemas.microsoft.com/office/drawing/2014/main" id="{D1B005EB-D196-4074-9789-725D9CA8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545" y="868360"/>
            <a:ext cx="6063807" cy="5487990"/>
          </a:xfrm>
          <a:prstGeom prst="rect">
            <a:avLst/>
          </a:prstGeom>
        </p:spPr>
      </p:pic>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129895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00" y="6356351"/>
            <a:ext cx="5329237" cy="365125"/>
          </a:xfrm>
        </p:spPr>
        <p:txBody>
          <a:bodyPr/>
          <a:lstStyle/>
          <a:p>
            <a:r>
              <a:rPr lang="en-US"/>
              <a:t>Renu  Devi         ACSE0603        SOFTWARE ENGINEERING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136</a:t>
            </a:fld>
            <a:endParaRPr lang="en-US"/>
          </a:p>
        </p:txBody>
      </p:sp>
      <p:sp>
        <p:nvSpPr>
          <p:cNvPr id="6" name="Date Placeholder 5"/>
          <p:cNvSpPr>
            <a:spLocks noGrp="1"/>
          </p:cNvSpPr>
          <p:nvPr>
            <p:ph type="dt" sz="half" idx="10"/>
          </p:nvPr>
        </p:nvSpPr>
        <p:spPr/>
        <p:txBody>
          <a:bodyPr/>
          <a:lstStyle/>
          <a:p>
            <a:fld id="{611C425A-CA9B-47AC-90AA-145223160D70}" type="datetime1">
              <a:rPr lang="en-US" smtClean="0"/>
              <a:t>4/7/2025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44" y="1063573"/>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2" y="1774375"/>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542" y="2695172"/>
            <a:ext cx="5147802" cy="3326117"/>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0755686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00" y="6356351"/>
            <a:ext cx="5329237" cy="365125"/>
          </a:xfrm>
        </p:spPr>
        <p:txBody>
          <a:bodyPr/>
          <a:lstStyle/>
          <a:p>
            <a:r>
              <a:rPr lang="en-US"/>
              <a:t>Renu  Devi         ACSE0603        SOFTWARE ENGINEERING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137</a:t>
            </a:fld>
            <a:endParaRPr lang="en-US"/>
          </a:p>
        </p:txBody>
      </p:sp>
      <p:sp>
        <p:nvSpPr>
          <p:cNvPr id="6" name="Date Placeholder 5"/>
          <p:cNvSpPr>
            <a:spLocks noGrp="1"/>
          </p:cNvSpPr>
          <p:nvPr>
            <p:ph type="dt" sz="half" idx="10"/>
          </p:nvPr>
        </p:nvSpPr>
        <p:spPr/>
        <p:txBody>
          <a:bodyPr/>
          <a:lstStyle/>
          <a:p>
            <a:fld id="{9707B0A6-2CBD-440E-93F9-18BCF5E20362}" type="datetime1">
              <a:rPr lang="en-US" smtClean="0"/>
              <a:t>4/7/2025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15" y="1052737"/>
            <a:ext cx="5329237" cy="4968551"/>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947412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94312"/>
          </a:xfrm>
        </p:spPr>
        <p:txBody>
          <a:bodyPr>
            <a:normAutofit fontScale="85000" lnSpcReduction="10000"/>
          </a:bodyPr>
          <a:lstStyle/>
          <a:p>
            <a:pPr marL="0" indent="0">
              <a:buNone/>
            </a:pPr>
            <a:endParaRPr lang="en-US" sz="1800" dirty="0"/>
          </a:p>
          <a:p>
            <a:pPr marL="457200" indent="-457200">
              <a:buFont typeface="+mj-lt"/>
              <a:buAutoNum type="arabicPeriod"/>
            </a:pPr>
            <a:r>
              <a:rPr lang="en-US" sz="2200" dirty="0"/>
              <a:t>What is  SDLC?</a:t>
            </a:r>
          </a:p>
          <a:p>
            <a:pPr marL="457200" indent="-457200">
              <a:buFont typeface="+mj-lt"/>
              <a:buAutoNum type="arabicPeriod"/>
            </a:pPr>
            <a:r>
              <a:rPr lang="en-US" sz="2200" dirty="0"/>
              <a:t>Explain the role of TSP in software development?</a:t>
            </a:r>
          </a:p>
          <a:p>
            <a:pPr marL="457200" indent="-457200">
              <a:buFont typeface="+mj-lt"/>
              <a:buAutoNum type="arabicPeriod"/>
            </a:pPr>
            <a:r>
              <a:rPr lang="en-US" sz="2200" dirty="0"/>
              <a:t>What do you  understand  by software product, software project and software process.</a:t>
            </a:r>
          </a:p>
          <a:p>
            <a:pPr marL="457200" indent="-457200">
              <a:buFont typeface="+mj-lt"/>
              <a:buAutoNum type="arabicPeriod"/>
            </a:pPr>
            <a:r>
              <a:rPr lang="en-US" sz="2200" dirty="0"/>
              <a:t>How does “project risk” factor affect spiral model of software development?</a:t>
            </a:r>
          </a:p>
          <a:p>
            <a:pPr marL="457200" indent="-457200">
              <a:buFont typeface="+mj-lt"/>
              <a:buAutoNum type="arabicPeriod"/>
            </a:pPr>
            <a:r>
              <a:rPr lang="en-US" sz="2200" dirty="0"/>
              <a:t> What is the need for software emergence.</a:t>
            </a:r>
          </a:p>
          <a:p>
            <a:pPr marL="457200" indent="-457200">
              <a:buFont typeface="+mj-lt"/>
              <a:buAutoNum type="arabicPeriod"/>
            </a:pPr>
            <a:r>
              <a:rPr lang="en-US" sz="2400" dirty="0"/>
              <a:t>Discuss the iterative enhancement software ware development model</a:t>
            </a:r>
          </a:p>
          <a:p>
            <a:pPr marL="457200" indent="-457200">
              <a:buFont typeface="+mj-lt"/>
              <a:buAutoNum type="arabicPeriod"/>
            </a:pPr>
            <a:r>
              <a:rPr lang="en-US" sz="2400" dirty="0"/>
              <a:t>Define following software terminologies: Deliverables, milestones, metrics, Productivity</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r>
              <a:rPr lang="en-US" sz="2400" dirty="0"/>
              <a:t>What do mean by software process model? Discuss spiral model in details with suitable diagram and also explain its merits and demerits.</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endParaRPr lang="en-US" sz="2200" dirty="0"/>
          </a:p>
          <a:p>
            <a:pPr marL="457200" indent="-457200">
              <a:buFont typeface="+mj-lt"/>
              <a:buAutoNum type="arabicPeriod"/>
            </a:pPr>
            <a:endParaRPr lang="en-IN" sz="2200" dirty="0"/>
          </a:p>
          <a:p>
            <a:pPr marL="457200" indent="-457200">
              <a:buFont typeface="+mj-lt"/>
              <a:buAutoNum type="arabicPeriod"/>
            </a:pPr>
            <a:endParaRPr lang="en-IN" sz="2200" dirty="0"/>
          </a:p>
          <a:p>
            <a:endParaRPr lang="en-US" sz="2200" dirty="0"/>
          </a:p>
          <a:p>
            <a:endParaRPr lang="en-US" sz="2200" dirty="0"/>
          </a:p>
          <a:p>
            <a:endParaRPr lang="en-US" dirty="0"/>
          </a:p>
        </p:txBody>
      </p:sp>
      <p:sp>
        <p:nvSpPr>
          <p:cNvPr id="4" name="Date Placeholder 3"/>
          <p:cNvSpPr>
            <a:spLocks noGrp="1"/>
          </p:cNvSpPr>
          <p:nvPr>
            <p:ph type="dt" sz="half" idx="10"/>
          </p:nvPr>
        </p:nvSpPr>
        <p:spPr/>
        <p:txBody>
          <a:bodyPr/>
          <a:lstStyle/>
          <a:p>
            <a:fld id="{35CB189D-3062-45BB-A36D-E9110CF8690C}" type="datetime1">
              <a:rPr lang="en-US" smtClean="0"/>
              <a:t>4/7/2025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Expected Questions for University Exam(CO1)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854764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r>
              <a:rPr lang="en-IN" sz="2200" dirty="0"/>
              <a:t>In this unit we get to know about Software and its Components and characteristics.</a:t>
            </a:r>
          </a:p>
          <a:p>
            <a:pPr algn="just"/>
            <a:r>
              <a:rPr lang="en-IN" sz="2200" dirty="0"/>
              <a:t>Software Crisis and Software Engineering Processes</a:t>
            </a:r>
          </a:p>
          <a:p>
            <a:pPr algn="just"/>
            <a:r>
              <a:rPr lang="en-IN" sz="2200" dirty="0"/>
              <a:t>Similarity and Differences from Conventional Engineering Processes </a:t>
            </a:r>
          </a:p>
          <a:p>
            <a:pPr algn="just"/>
            <a:r>
              <a:rPr lang="en-IN" sz="2200" dirty="0"/>
              <a:t>Software Quality Attributes</a:t>
            </a:r>
          </a:p>
          <a:p>
            <a:pPr marL="0" indent="0" algn="just">
              <a:buNone/>
            </a:pPr>
            <a:endParaRPr lang="en-IN" sz="2200" dirty="0"/>
          </a:p>
          <a:p>
            <a:pPr algn="just"/>
            <a:r>
              <a:rPr lang="en-IN" sz="2200" dirty="0"/>
              <a:t>Software Development Life Cycle (SDLC) Models</a:t>
            </a:r>
          </a:p>
          <a:p>
            <a:pPr algn="just"/>
            <a:r>
              <a:rPr lang="en-IN" sz="2200" dirty="0"/>
              <a:t>Water Fall Model, </a:t>
            </a:r>
          </a:p>
          <a:p>
            <a:pPr algn="just"/>
            <a:r>
              <a:rPr lang="en-IN" sz="2200" dirty="0"/>
              <a:t>Prototype Model,</a:t>
            </a:r>
          </a:p>
          <a:p>
            <a:pPr algn="just"/>
            <a:r>
              <a:rPr lang="en-IN" sz="2200" dirty="0"/>
              <a:t>Spiral Model, Evolutionary Development Models, </a:t>
            </a:r>
          </a:p>
          <a:p>
            <a:pPr algn="just"/>
            <a:r>
              <a:rPr lang="en-IN" sz="2200" dirty="0"/>
              <a:t>Iterative Enhancement Models</a:t>
            </a:r>
          </a:p>
          <a:p>
            <a:endParaRPr lang="en-US" sz="2200" dirty="0"/>
          </a:p>
        </p:txBody>
      </p:sp>
      <p:sp>
        <p:nvSpPr>
          <p:cNvPr id="4" name="Date Placeholder 3"/>
          <p:cNvSpPr>
            <a:spLocks noGrp="1"/>
          </p:cNvSpPr>
          <p:nvPr>
            <p:ph type="dt" sz="half" idx="10"/>
          </p:nvPr>
        </p:nvSpPr>
        <p:spPr/>
        <p:txBody>
          <a:bodyPr/>
          <a:lstStyle/>
          <a:p>
            <a:fld id="{9371389C-86CC-489B-9773-4728D0A1F1EC}" type="datetime1">
              <a:rPr lang="en-US" smtClean="0"/>
              <a:t>4/7/2025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Recap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2750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BBC4536-8230-4C90-B42D-E403AC38E93A}"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b="1">
                <a:latin typeface="Times New Roman" pitchFamily="18" charset="0"/>
                <a:cs typeface="Times New Roman" pitchFamily="18" charset="0"/>
              </a:rPr>
              <a:t>Result Analysis</a:t>
            </a:r>
            <a:endParaRPr lang="en-US" b="1"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r>
              <a:rPr lang="en-IN" sz="2000" dirty="0">
                <a:latin typeface="Times New Roman" pitchFamily="18" charset="0"/>
                <a:cs typeface="Times New Roman" pitchFamily="18" charset="0"/>
              </a:rPr>
              <a:t>Subject Result = Not  declared  Yet.</a:t>
            </a:r>
          </a:p>
          <a:p>
            <a:pPr marL="0" indent="0">
              <a:buNone/>
            </a:pPr>
            <a:endParaRPr lang="en-US" dirty="0"/>
          </a:p>
        </p:txBody>
      </p:sp>
    </p:spTree>
    <p:extLst>
      <p:ext uri="{BB962C8B-B14F-4D97-AF65-F5344CB8AC3E}">
        <p14:creationId xmlns:p14="http://schemas.microsoft.com/office/powerpoint/2010/main" val="40868440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r>
              <a:rPr lang="en-IN" sz="1800" dirty="0"/>
              <a:t>Software Components</a:t>
            </a:r>
          </a:p>
          <a:p>
            <a:r>
              <a:rPr lang="en-IN" sz="1800" dirty="0"/>
              <a:t>Software Characteristics</a:t>
            </a:r>
          </a:p>
          <a:p>
            <a:r>
              <a:rPr lang="en-IN" sz="1800" dirty="0"/>
              <a:t> Software Crisis</a:t>
            </a:r>
          </a:p>
          <a:p>
            <a:r>
              <a:rPr lang="en-IN" sz="1800" dirty="0"/>
              <a:t>Software Engineering Processes</a:t>
            </a:r>
          </a:p>
          <a:p>
            <a:r>
              <a:rPr lang="en-IN" sz="1800" dirty="0"/>
              <a:t>Similarity and Differences from Conventional Engineering Processes </a:t>
            </a:r>
          </a:p>
          <a:p>
            <a:r>
              <a:rPr lang="en-IN" sz="1800" dirty="0"/>
              <a:t>Software Quality Attributes</a:t>
            </a:r>
          </a:p>
          <a:p>
            <a:r>
              <a:rPr lang="en-IN" sz="1800" dirty="0"/>
              <a:t>Software Development Life Cycle (SDLC) Models</a:t>
            </a:r>
          </a:p>
          <a:p>
            <a:r>
              <a:rPr lang="en-IN" sz="1800" dirty="0"/>
              <a:t>Water Fall Model, </a:t>
            </a:r>
          </a:p>
          <a:p>
            <a:r>
              <a:rPr lang="en-IN" sz="1800" dirty="0"/>
              <a:t>Prototype Model,</a:t>
            </a:r>
          </a:p>
          <a:p>
            <a:r>
              <a:rPr lang="en-IN" sz="1800" dirty="0"/>
              <a:t>Spiral Model, Evolutionary Development Models, </a:t>
            </a:r>
          </a:p>
          <a:p>
            <a:r>
              <a:rPr lang="en-IN" sz="1800" dirty="0"/>
              <a:t>Iterative Enhancement Models</a:t>
            </a:r>
          </a:p>
        </p:txBody>
      </p:sp>
      <p:sp>
        <p:nvSpPr>
          <p:cNvPr id="4" name="Date Placeholder 3"/>
          <p:cNvSpPr>
            <a:spLocks noGrp="1"/>
          </p:cNvSpPr>
          <p:nvPr>
            <p:ph type="dt" sz="half" idx="10"/>
          </p:nvPr>
        </p:nvSpPr>
        <p:spPr/>
        <p:txBody>
          <a:bodyPr/>
          <a:lstStyle/>
          <a:p>
            <a:fld id="{9073E136-4323-4065-8CEB-0FA10452A1F6}" type="datetime1">
              <a:rPr lang="en-US" smtClean="0"/>
              <a:t>4/7/2025</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2895600" y="1670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Summary</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354508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30295030-81B5-4B81-9818-2C9705639D95}" type="datetime1">
              <a:rPr lang="en-US" smtClean="0"/>
              <a:t>4/7/2025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References</a:t>
            </a:r>
          </a:p>
        </p:txBody>
      </p:sp>
      <p:sp>
        <p:nvSpPr>
          <p:cNvPr id="10" name="Rectangle 9">
            <a:extLst>
              <a:ext uri="{FF2B5EF4-FFF2-40B4-BE49-F238E27FC236}">
                <a16:creationId xmlns:a16="http://schemas.microsoft.com/office/drawing/2014/main" id="{BF75C2C7-5AE2-4811-BD7F-4ED702BC5A3C}"/>
              </a:ext>
            </a:extLst>
          </p:cNvPr>
          <p:cNvSpPr/>
          <p:nvPr/>
        </p:nvSpPr>
        <p:spPr>
          <a:xfrm>
            <a:off x="1981200" y="1305343"/>
            <a:ext cx="8305800" cy="4247317"/>
          </a:xfrm>
          <a:prstGeom prst="rect">
            <a:avLst/>
          </a:prstGeom>
        </p:spPr>
        <p:txBody>
          <a:bodyPr wrap="square">
            <a:spAutoFit/>
          </a:bodyPr>
          <a:lstStyle/>
          <a:p>
            <a:pPr algn="just"/>
            <a:r>
              <a:rPr lang="en-IN" b="1" dirty="0"/>
              <a:t>Text books:</a:t>
            </a:r>
          </a:p>
          <a:p>
            <a:pPr marL="342900" indent="-342900" algn="just">
              <a:buAutoNum type="arabicPeriod"/>
            </a:pPr>
            <a:r>
              <a:rPr lang="en-IN" dirty="0"/>
              <a:t>KK Aggarwal and Yogesh Singh, Software Engineering, New Age International Publishers 3RDEdition(December 11, 2008)</a:t>
            </a:r>
          </a:p>
          <a:p>
            <a:pPr marL="342900" indent="-342900" algn="just">
              <a:buAutoNum type="arabicPeriod"/>
            </a:pPr>
            <a:r>
              <a:rPr lang="en-IN" dirty="0"/>
              <a:t>2. RS Pressman, Software Engineering: A Practitioners Approach, McGraw Hill. 7thEdition.(14-Jan-2022)</a:t>
            </a:r>
          </a:p>
          <a:p>
            <a:pPr marL="342900" indent="-342900" algn="just">
              <a:buAutoNum type="arabicPeriod"/>
            </a:pPr>
            <a:r>
              <a:rPr lang="en-IN" dirty="0"/>
              <a:t>3. </a:t>
            </a:r>
            <a:r>
              <a:rPr lang="en-IN" dirty="0" err="1"/>
              <a:t>Rajib</a:t>
            </a:r>
            <a:r>
              <a:rPr lang="en-IN" dirty="0"/>
              <a:t> Mall, Fundamentals of Software Engineering, PHI Publication.4th Edition.(1 January 2014)</a:t>
            </a:r>
          </a:p>
          <a:p>
            <a:pPr algn="just"/>
            <a:endParaRPr lang="en-IN" dirty="0"/>
          </a:p>
          <a:p>
            <a:pPr algn="just"/>
            <a:r>
              <a:rPr lang="en-IN" b="1" dirty="0"/>
              <a:t>Reference Books:</a:t>
            </a:r>
          </a:p>
          <a:p>
            <a:pPr marL="342900" indent="-342900" algn="just">
              <a:buAutoNum type="arabicPeriod"/>
            </a:pPr>
            <a:r>
              <a:rPr lang="en-IN" dirty="0"/>
              <a:t>Pankaj </a:t>
            </a:r>
            <a:r>
              <a:rPr lang="en-IN" dirty="0" err="1"/>
              <a:t>Jalote</a:t>
            </a:r>
            <a:r>
              <a:rPr lang="en-IN" dirty="0"/>
              <a:t>, Software Engineering, Wiley. (1 January 2010)</a:t>
            </a:r>
          </a:p>
          <a:p>
            <a:pPr marL="342900" indent="-342900" algn="just">
              <a:buAutoNum type="arabicPeriod"/>
            </a:pPr>
            <a:r>
              <a:rPr lang="en-IN" dirty="0"/>
              <a:t>2. </a:t>
            </a:r>
            <a:r>
              <a:rPr lang="en-IN" dirty="0" err="1"/>
              <a:t>Ghezzi</a:t>
            </a:r>
            <a:r>
              <a:rPr lang="en-IN" dirty="0"/>
              <a:t>, M. </a:t>
            </a:r>
            <a:r>
              <a:rPr lang="en-IN" dirty="0" err="1"/>
              <a:t>Jarayeri</a:t>
            </a:r>
            <a:r>
              <a:rPr lang="en-IN" dirty="0"/>
              <a:t>, D. </a:t>
            </a:r>
            <a:r>
              <a:rPr lang="en-IN" dirty="0" err="1"/>
              <a:t>Manodrioli</a:t>
            </a:r>
            <a:r>
              <a:rPr lang="en-IN" dirty="0"/>
              <a:t>, Fundamentals of Software Engineering, PHI Publication. 2nd Edition. (1January 2007)</a:t>
            </a:r>
          </a:p>
          <a:p>
            <a:pPr marL="342900" indent="-342900" algn="just">
              <a:buAutoNum type="arabicPeriod"/>
            </a:pPr>
            <a:r>
              <a:rPr lang="en-IN" dirty="0"/>
              <a:t>3. Kassem Saleh, “Software Engineering”, Cengage Learning. (2009)</a:t>
            </a:r>
          </a:p>
          <a:p>
            <a:pPr marL="342900" indent="-342900" algn="just">
              <a:buAutoNum type="arabicPeriod"/>
            </a:pPr>
            <a:r>
              <a:rPr lang="en-IN" dirty="0"/>
              <a:t>4. Ian Summerville, Software Engineering, Addison Wesley. 9th Edition.(29 October 2017</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5858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BC7233-05AC-4FEA-8F19-6FF20DE26E54}" type="datetime1">
              <a:rPr lang="en-US" smtClean="0"/>
              <a:t>4/7/2025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1981200" y="873918"/>
            <a:ext cx="8229600" cy="5106196"/>
          </a:xfrm>
        </p:spPr>
        <p:txBody>
          <a:bodyPr/>
          <a:lstStyle/>
          <a:p>
            <a:pPr marL="0" indent="0" algn="ctr">
              <a:buNone/>
              <a:defRPr/>
            </a:pPr>
            <a:r>
              <a:rPr lang="en-IN" sz="2000" dirty="0">
                <a:sym typeface="Arial" charset="0"/>
              </a:rPr>
              <a:t>B TECH </a:t>
            </a:r>
          </a:p>
          <a:p>
            <a:pPr marL="0" indent="0" algn="ctr">
              <a:buNone/>
              <a:defRPr/>
            </a:pPr>
            <a:r>
              <a:rPr lang="en-IN" sz="2000" dirty="0">
                <a:sym typeface="Arial" charset="0"/>
              </a:rPr>
              <a:t>(SEM-V) THEORY EXAMINATION 20__-20__</a:t>
            </a:r>
          </a:p>
          <a:p>
            <a:pPr marL="0" indent="0" algn="ctr">
              <a:buNone/>
              <a:defRPr/>
            </a:pPr>
            <a:r>
              <a:rPr lang="en-IN" sz="2000" dirty="0">
                <a:sym typeface="Arial" charset="0"/>
              </a:rPr>
              <a:t>SOFTWARE ENGINEERING</a:t>
            </a:r>
          </a:p>
          <a:p>
            <a:pPr marL="0" indent="0">
              <a:buNone/>
              <a:defRPr/>
            </a:pPr>
            <a:r>
              <a:rPr lang="en-IN" sz="2000" b="1" dirty="0">
                <a:sym typeface="Arial" charset="0"/>
              </a:rPr>
              <a:t>Time: 3 Hours                                                                                    Total Marks: 100 </a:t>
            </a:r>
          </a:p>
          <a:p>
            <a:pPr marL="0" indent="0" algn="just">
              <a:buNone/>
              <a:defRPr/>
            </a:pPr>
            <a:r>
              <a:rPr lang="en-IN" sz="2000" b="1" i="1" dirty="0">
                <a:sym typeface="Arial" charset="0"/>
              </a:rPr>
              <a:t>Note: 1. Attempt all Sections. If require any missing data; then choose suitably.</a:t>
            </a:r>
          </a:p>
          <a:p>
            <a:pPr marL="0" indent="0" algn="ctr">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20173107"/>
              </p:ext>
            </p:extLst>
          </p:nvPr>
        </p:nvGraphicFramePr>
        <p:xfrm>
          <a:off x="1997613"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sp>
        <p:nvSpPr>
          <p:cNvPr id="8"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pic>
        <p:nvPicPr>
          <p:cNvPr id="11" name="Picture 10"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05384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B1332-E714-4680-8592-CEE73195817B}" type="datetime1">
              <a:rPr lang="en-US" smtClean="0"/>
              <a:t>4/7/2025</a:t>
            </a:fld>
            <a:endParaRPr lang="en-US"/>
          </a:p>
        </p:txBody>
      </p:sp>
      <p:sp>
        <p:nvSpPr>
          <p:cNvPr id="5" name="Footer Placeholder 4"/>
          <p:cNvSpPr>
            <a:spLocks noGrp="1"/>
          </p:cNvSpPr>
          <p:nvPr>
            <p:ph type="ftr" sz="quarter" idx="11"/>
          </p:nvPr>
        </p:nvSpPr>
        <p:spPr>
          <a:xfrm>
            <a:off x="4648200" y="6356351"/>
            <a:ext cx="49530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a:xfrm>
            <a:off x="3381356" y="6356351"/>
            <a:ext cx="6829444" cy="365125"/>
          </a:xfrm>
        </p:spPr>
        <p:txBody>
          <a:bodyPr/>
          <a:lstStyle/>
          <a:p>
            <a:fld id="{B6F15528-21DE-4FAA-801E-634DDDAF4B2B}" type="slidenum">
              <a:rPr lang="en-US" smtClean="0"/>
              <a:pPr/>
              <a:t>16</a:t>
            </a:fld>
            <a:endParaRPr lang="en-US" dirty="0"/>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1981200" y="1225551"/>
            <a:ext cx="8229600" cy="4754563"/>
          </a:xfrm>
        </p:spPr>
        <p:txBody>
          <a:bodyPr/>
          <a:lstStyle/>
          <a:p>
            <a:pPr marL="0" indent="0" algn="ctr">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35304533"/>
              </p:ext>
            </p:extLst>
          </p:nvPr>
        </p:nvGraphicFramePr>
        <p:xfrm>
          <a:off x="2133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
        <p:nvSpPr>
          <p:cNvPr id="11"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spTree>
    <p:extLst>
      <p:ext uri="{BB962C8B-B14F-4D97-AF65-F5344CB8AC3E}">
        <p14:creationId xmlns:p14="http://schemas.microsoft.com/office/powerpoint/2010/main" val="67621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F943EC-AFF9-4644-A788-790242A0E640}" type="datetime1">
              <a:rPr lang="en-US" smtClean="0"/>
              <a:t>4/7/2025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1981200" y="980729"/>
            <a:ext cx="8229600" cy="4999385"/>
          </a:xfrm>
        </p:spPr>
        <p:txBody>
          <a:bodyPr/>
          <a:lstStyle/>
          <a:p>
            <a:pPr marL="0" indent="0" algn="ctr">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nvGraphicFramePr>
        <p:xfrm>
          <a:off x="2359026" y="1772817"/>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359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a:t>Renu  Devi         ACSE0603        SOFTWARE ENGINEERING                          Unit 1</a:t>
            </a:r>
          </a:p>
        </p:txBody>
      </p:sp>
      <p:sp>
        <p:nvSpPr>
          <p:cNvPr id="11"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pic>
        <p:nvPicPr>
          <p:cNvPr id="13" name="Picture 12"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2929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lgn="just"/>
            <a:r>
              <a:rPr lang="en-IN" sz="2000" dirty="0">
                <a:latin typeface="Times New Roman" pitchFamily="18" charset="0"/>
                <a:cs typeface="Times New Roman" pitchFamily="18" charset="0"/>
              </a:rPr>
              <a:t>Basic knowledge about software and its types. </a:t>
            </a:r>
          </a:p>
          <a:p>
            <a:pPr marL="0" indent="0" algn="just"/>
            <a:r>
              <a:rPr lang="en-IN" sz="2000" dirty="0">
                <a:latin typeface="Times New Roman" pitchFamily="18" charset="0"/>
                <a:cs typeface="Times New Roman" pitchFamily="18" charset="0"/>
              </a:rPr>
              <a:t>Basic knowledge of any programming language.</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04F2A4D-8DD5-4A94-A851-43D66BD3CEAC}" type="datetime1">
              <a:rPr lang="en-US" smtClean="0"/>
              <a:t>4/7/2025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itchFamily="18" charset="0"/>
                <a:cs typeface="Times New Roman" pitchFamily="18" charset="0"/>
              </a:rPr>
              <a:t>Prerequisite and Recap</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1225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1196753"/>
            <a:ext cx="8507288" cy="4929411"/>
          </a:xfrm>
        </p:spPr>
        <p:txBody>
          <a:bodyPr>
            <a:normAutofit/>
          </a:bodyPr>
          <a:lstStyle/>
          <a:p>
            <a:pPr algn="just">
              <a:lnSpc>
                <a:spcPct val="120000"/>
              </a:lnSpc>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Software Engineering is a systematic, disciplined, quantifiable study and approach to the design, development, operation, and maintenance of a software system.</a:t>
            </a:r>
          </a:p>
          <a:p>
            <a:pPr algn="just">
              <a:lnSpc>
                <a:spcPct val="120000"/>
              </a:lnSpc>
              <a:spcBef>
                <a:spcPts val="476"/>
              </a:spcBef>
              <a:buClr>
                <a:schemeClr val="dk1"/>
              </a:buClr>
              <a:buSzPct val="100000"/>
            </a:pPr>
            <a:r>
              <a:rPr lang="en-US" sz="2000" dirty="0">
                <a:latin typeface="Times New Roman" panose="02020603050405020304" pitchFamily="18" charset="0"/>
                <a:cs typeface="Times New Roman" panose="02020603050405020304" pitchFamily="18" charset="0"/>
              </a:rPr>
              <a:t>Software engineering applications are new idea, device or process. Innovations are the application of better solutions that meet new requirements, </a:t>
            </a:r>
            <a:r>
              <a:rPr lang="en-US" sz="2000" dirty="0" err="1">
                <a:latin typeface="Times New Roman" panose="02020603050405020304" pitchFamily="18" charset="0"/>
                <a:cs typeface="Times New Roman" panose="02020603050405020304" pitchFamily="18" charset="0"/>
              </a:rPr>
              <a:t>inarticulated</a:t>
            </a:r>
            <a:r>
              <a:rPr lang="en-US" sz="2000" dirty="0">
                <a:latin typeface="Times New Roman" panose="02020603050405020304" pitchFamily="18" charset="0"/>
                <a:cs typeface="Times New Roman" panose="02020603050405020304" pitchFamily="18" charset="0"/>
              </a:rPr>
              <a:t> needs or existing market needs.</a:t>
            </a:r>
          </a:p>
          <a:p>
            <a:pPr marL="0" indent="0" algn="just">
              <a:spcBef>
                <a:spcPts val="340"/>
              </a:spcBef>
              <a:buClr>
                <a:schemeClr val="dk1"/>
              </a:buClr>
              <a:buSzPct val="100000"/>
              <a:buNone/>
            </a:pPr>
            <a:endParaRPr lang="en-US" sz="2400" dirty="0">
              <a:latin typeface="Times New Roman" panose="02020603050405020304" pitchFamily="18" charset="0"/>
              <a:cs typeface="Times New Roman" panose="02020603050405020304" pitchFamily="18" charset="0"/>
            </a:endParaRPr>
          </a:p>
          <a:p>
            <a:pPr marL="0" indent="0" algn="just">
              <a:spcBef>
                <a:spcPts val="493"/>
              </a:spcBef>
              <a:buClr>
                <a:schemeClr val="dk1"/>
              </a:buClr>
              <a:buSzPct val="100000"/>
              <a:buNone/>
            </a:pPr>
            <a:r>
              <a:rPr lang="en-US" sz="2300" u="sng" dirty="0">
                <a:solidFill>
                  <a:schemeClr val="hlink"/>
                </a:solidFill>
                <a:hlinkClick r:id="rId2"/>
              </a:rPr>
              <a:t>https://www.youtube.com/watch?v=kcvEiMFOcoE</a:t>
            </a:r>
            <a:endParaRPr lang="en-US" sz="2300" dirty="0"/>
          </a:p>
          <a:p>
            <a:pPr marL="0" indent="0" algn="just">
              <a:spcBef>
                <a:spcPts val="493"/>
              </a:spcBef>
              <a:buClr>
                <a:schemeClr val="dk1"/>
              </a:buClr>
              <a:buSzPct val="100000"/>
              <a:buNone/>
            </a:pPr>
            <a:r>
              <a:rPr lang="en-US" sz="2300" u="sng" dirty="0">
                <a:solidFill>
                  <a:schemeClr val="hlink"/>
                </a:solidFill>
                <a:hlinkClick r:id="rId3"/>
              </a:rPr>
              <a:t>https://www.youtube.com/watch?v=WxkP5KR_Emk</a:t>
            </a:r>
            <a:endParaRPr lang="en-US" sz="2300" dirty="0"/>
          </a:p>
          <a:p>
            <a:pPr marL="0" indent="0" algn="just">
              <a:spcBef>
                <a:spcPts val="374"/>
              </a:spcBef>
              <a:buClr>
                <a:schemeClr val="dk1"/>
              </a:buClr>
              <a:buSzPct val="100000"/>
              <a:buNone/>
            </a:pPr>
            <a:endParaRPr lang="en-US" sz="2800" dirty="0"/>
          </a:p>
          <a:p>
            <a:pPr indent="-224155" algn="just">
              <a:spcBef>
                <a:spcPts val="374"/>
              </a:spcBef>
              <a:buClr>
                <a:schemeClr val="dk1"/>
              </a:buClr>
              <a:buSzPct val="100000"/>
              <a:buNone/>
            </a:pPr>
            <a:endParaRPr lang="en-US" sz="2800" dirty="0"/>
          </a:p>
          <a:p>
            <a:pPr marL="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35667DC-38DA-4C78-BFF5-44FC536BB249}"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endParaRPr lang="en-US" dirty="0">
              <a:sym typeface="Calibri"/>
            </a:endParaRPr>
          </a:p>
          <a:p>
            <a:r>
              <a:rPr lang="en-US" dirty="0">
                <a:sym typeface="Calibri"/>
              </a:rPr>
              <a:t>Brief Introduction about the subject with Video</a:t>
            </a:r>
          </a:p>
          <a:p>
            <a:endParaRPr lang="en-US" dirty="0"/>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96343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2D9832F-BAA3-4679-A642-BD2AACC2FB4A}"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Faculty Profile </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marL="0" indent="0">
              <a:buNone/>
            </a:pPr>
            <a:r>
              <a:rPr lang="en-US" sz="1800" dirty="0"/>
              <a:t>Name of the faculty : </a:t>
            </a:r>
            <a:r>
              <a:rPr lang="en-US" sz="1800" dirty="0" err="1"/>
              <a:t>Ms.Renu</a:t>
            </a:r>
            <a:r>
              <a:rPr lang="en-US" sz="1800" dirty="0"/>
              <a:t>  Devi</a:t>
            </a:r>
            <a:br>
              <a:rPr lang="en-US" sz="1800" dirty="0"/>
            </a:br>
            <a:r>
              <a:rPr lang="en-US" sz="1800" dirty="0"/>
              <a:t>Designation &amp; Department : Assistant Professor (CSE-AIML)</a:t>
            </a:r>
            <a:br>
              <a:rPr lang="en-US" sz="1800" dirty="0"/>
            </a:br>
            <a:r>
              <a:rPr lang="en-US" sz="1800" dirty="0"/>
              <a:t>Qualification : </a:t>
            </a:r>
            <a:r>
              <a:rPr lang="en-US" sz="1800" dirty="0" err="1"/>
              <a:t>B.tech</a:t>
            </a:r>
            <a:r>
              <a:rPr lang="en-US" sz="1800" dirty="0"/>
              <a:t> , </a:t>
            </a:r>
            <a:r>
              <a:rPr lang="en-US" sz="1800" dirty="0" err="1"/>
              <a:t>M.tech</a:t>
            </a:r>
            <a:r>
              <a:rPr lang="en-US" sz="1800" dirty="0"/>
              <a:t> , PH.D ( Pursuing )</a:t>
            </a:r>
            <a:br>
              <a:rPr lang="en-US" sz="1800" dirty="0"/>
            </a:br>
            <a:r>
              <a:rPr lang="en-US" sz="1800" dirty="0"/>
              <a:t>Experience : I have a 12+ years  of  teaching experience in engineering </a:t>
            </a:r>
            <a:r>
              <a:rPr lang="en-US" sz="1800" dirty="0" err="1"/>
              <a:t>college,I</a:t>
            </a:r>
            <a:r>
              <a:rPr lang="en-US" sz="1800" dirty="0"/>
              <a:t> Have  taught</a:t>
            </a:r>
          </a:p>
          <a:p>
            <a:pPr marL="0" indent="0">
              <a:buNone/>
            </a:pPr>
            <a:r>
              <a:rPr lang="en-US" sz="1800" dirty="0"/>
              <a:t> subjects  Python  </a:t>
            </a:r>
            <a:r>
              <a:rPr lang="en-US" sz="1800" dirty="0" err="1"/>
              <a:t>Programming,C</a:t>
            </a:r>
            <a:r>
              <a:rPr lang="en-US" sz="1800" dirty="0"/>
              <a:t>  Language, Software  </a:t>
            </a:r>
            <a:r>
              <a:rPr lang="en-US" sz="1800" dirty="0" err="1"/>
              <a:t>Engineering,Design</a:t>
            </a:r>
            <a:r>
              <a:rPr lang="en-US" sz="1800" dirty="0"/>
              <a:t>  Pattern,</a:t>
            </a:r>
          </a:p>
          <a:p>
            <a:pPr marL="0" indent="0">
              <a:buNone/>
            </a:pPr>
            <a:r>
              <a:rPr lang="en-US" sz="1800" dirty="0"/>
              <a:t>Artificial  </a:t>
            </a:r>
            <a:r>
              <a:rPr lang="en-US" sz="1800" dirty="0" err="1"/>
              <a:t>Intelligence,Mahine</a:t>
            </a:r>
            <a:r>
              <a:rPr lang="en-US" sz="1800" dirty="0"/>
              <a:t>  Learning.</a:t>
            </a:r>
          </a:p>
        </p:txBody>
      </p:sp>
      <p:pic>
        <p:nvPicPr>
          <p:cNvPr id="3" name="Picture 2">
            <a:extLst>
              <a:ext uri="{FF2B5EF4-FFF2-40B4-BE49-F238E27FC236}">
                <a16:creationId xmlns:a16="http://schemas.microsoft.com/office/drawing/2014/main" id="{A9E5E618-6390-FEC6-7B45-49AAAD6582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88421" y="1066800"/>
            <a:ext cx="1872208" cy="2496810"/>
          </a:xfrm>
          <a:prstGeom prst="rect">
            <a:avLst/>
          </a:prstGeom>
        </p:spPr>
      </p:pic>
    </p:spTree>
    <p:extLst>
      <p:ext uri="{BB962C8B-B14F-4D97-AF65-F5344CB8AC3E}">
        <p14:creationId xmlns:p14="http://schemas.microsoft.com/office/powerpoint/2010/main" val="27681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458200" cy="4724400"/>
          </a:xfrm>
        </p:spPr>
        <p:txBody>
          <a:bodyPr>
            <a:noAutofit/>
          </a:bodyPr>
          <a:lstStyle/>
          <a:p>
            <a:pPr>
              <a:buFont typeface="Wingdings" panose="05000000000000000000" pitchFamily="2" charset="2"/>
              <a:buChar char="Ø"/>
              <a:defRPr/>
            </a:pPr>
            <a:r>
              <a:rPr lang="en-IN" sz="1800" dirty="0">
                <a:latin typeface="Times New Roman" pitchFamily="18" charset="0"/>
                <a:cs typeface="Times New Roman" pitchFamily="18" charset="0"/>
              </a:rPr>
              <a:t>Introduction: </a:t>
            </a:r>
          </a:p>
          <a:p>
            <a:pPr>
              <a:buNone/>
              <a:defRPr/>
            </a:pPr>
            <a:r>
              <a:rPr lang="en-IN" sz="1800" dirty="0">
                <a:latin typeface="Times New Roman" pitchFamily="18" charset="0"/>
                <a:cs typeface="Times New Roman" pitchFamily="18" charset="0"/>
              </a:rPr>
              <a:t>       Evolving role of Software</a:t>
            </a:r>
          </a:p>
          <a:p>
            <a:pPr>
              <a:buNone/>
              <a:defRPr/>
            </a:pPr>
            <a:r>
              <a:rPr lang="en-IN" sz="1800" dirty="0">
                <a:latin typeface="Times New Roman" pitchFamily="18" charset="0"/>
                <a:cs typeface="Times New Roman" pitchFamily="18" charset="0"/>
              </a:rPr>
              <a:t>       Software Characteristics</a:t>
            </a:r>
          </a:p>
          <a:p>
            <a:pPr>
              <a:buNone/>
              <a:defRPr/>
            </a:pPr>
            <a:r>
              <a:rPr lang="en-IN" sz="1800" dirty="0">
                <a:latin typeface="Times New Roman" pitchFamily="18" charset="0"/>
                <a:cs typeface="Times New Roman" pitchFamily="18" charset="0"/>
              </a:rPr>
              <a:t>       Software Crisis </a:t>
            </a:r>
          </a:p>
          <a:p>
            <a:pPr>
              <a:buNone/>
              <a:defRPr/>
            </a:pPr>
            <a:r>
              <a:rPr lang="en-IN" sz="1800" dirty="0">
                <a:latin typeface="Times New Roman" pitchFamily="18" charset="0"/>
                <a:cs typeface="Times New Roman" pitchFamily="18" charset="0"/>
              </a:rPr>
              <a:t>       Silver Bullet</a:t>
            </a:r>
          </a:p>
          <a:p>
            <a:pPr>
              <a:buNone/>
              <a:defRPr/>
            </a:pPr>
            <a:r>
              <a:rPr lang="en-IN" sz="1800" dirty="0">
                <a:latin typeface="Times New Roman" pitchFamily="18" charset="0"/>
                <a:cs typeface="Times New Roman" pitchFamily="18" charset="0"/>
              </a:rPr>
              <a:t>       Software Myths</a:t>
            </a:r>
          </a:p>
          <a:p>
            <a:pPr>
              <a:buNone/>
              <a:defRPr/>
            </a:pPr>
            <a:r>
              <a:rPr lang="en-IN" sz="1800" dirty="0">
                <a:latin typeface="Times New Roman" pitchFamily="18" charset="0"/>
                <a:cs typeface="Times New Roman" pitchFamily="18" charset="0"/>
              </a:rPr>
              <a:t>       Software Process</a:t>
            </a:r>
          </a:p>
          <a:p>
            <a:pPr>
              <a:buNone/>
              <a:defRPr/>
            </a:pPr>
            <a:r>
              <a:rPr lang="en-IN" sz="1800" dirty="0">
                <a:latin typeface="Times New Roman" pitchFamily="18" charset="0"/>
                <a:cs typeface="Times New Roman" pitchFamily="18" charset="0"/>
              </a:rPr>
              <a:t>       Software Engineering Phases</a:t>
            </a:r>
          </a:p>
          <a:p>
            <a:pPr>
              <a:buNone/>
              <a:defRPr/>
            </a:pPr>
            <a:r>
              <a:rPr lang="en-IN" sz="1800" dirty="0">
                <a:latin typeface="Times New Roman" pitchFamily="18" charset="0"/>
                <a:cs typeface="Times New Roman" pitchFamily="18" charset="0"/>
              </a:rPr>
              <a:t>       Team Software Process (TSP)</a:t>
            </a:r>
          </a:p>
          <a:p>
            <a:pPr>
              <a:buNone/>
              <a:defRPr/>
            </a:pPr>
            <a:r>
              <a:rPr lang="en-IN" sz="1800" dirty="0">
                <a:latin typeface="Times New Roman" pitchFamily="18" charset="0"/>
                <a:cs typeface="Times New Roman" pitchFamily="18" charset="0"/>
              </a:rPr>
              <a:t>       Emergence of Software Engineering</a:t>
            </a:r>
          </a:p>
          <a:p>
            <a:pPr>
              <a:buNone/>
              <a:defRPr/>
            </a:pPr>
            <a:r>
              <a:rPr lang="en-IN" sz="1800" dirty="0">
                <a:latin typeface="Times New Roman" pitchFamily="18" charset="0"/>
                <a:cs typeface="Times New Roman" pitchFamily="18" charset="0"/>
              </a:rPr>
              <a:t>       Software process, Project and Product. </a:t>
            </a:r>
          </a:p>
        </p:txBody>
      </p:sp>
      <p:sp>
        <p:nvSpPr>
          <p:cNvPr id="6" name="Date Placeholder 5"/>
          <p:cNvSpPr>
            <a:spLocks noGrp="1"/>
          </p:cNvSpPr>
          <p:nvPr>
            <p:ph type="dt" sz="half" idx="10"/>
          </p:nvPr>
        </p:nvSpPr>
        <p:spPr/>
        <p:txBody>
          <a:bodyPr/>
          <a:lstStyle/>
          <a:p>
            <a:fld id="{7C3B5180-65C0-4B98-B8BE-80899385AF35}"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3024166" y="7620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Content</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11" name="Picture 10"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332"/>
            <a:ext cx="2514600" cy="947268"/>
          </a:xfrm>
          <a:prstGeom prst="rect">
            <a:avLst/>
          </a:prstGeom>
        </p:spPr>
      </p:pic>
    </p:spTree>
    <p:extLst>
      <p:ext uri="{BB962C8B-B14F-4D97-AF65-F5344CB8AC3E}">
        <p14:creationId xmlns:p14="http://schemas.microsoft.com/office/powerpoint/2010/main" val="335234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357299"/>
            <a:ext cx="8229600" cy="4525963"/>
          </a:xfrm>
        </p:spPr>
        <p:txBody>
          <a:bodyPr>
            <a:normAutofit/>
          </a:bodyPr>
          <a:lstStyle/>
          <a:p>
            <a:pPr>
              <a:buFont typeface="Wingdings" pitchFamily="2" charset="2"/>
              <a:buChar char="Ø"/>
            </a:pPr>
            <a:r>
              <a:rPr lang="en-IN" sz="1800" dirty="0">
                <a:latin typeface="Times New Roman" pitchFamily="18" charset="0"/>
                <a:cs typeface="Times New Roman" pitchFamily="18" charset="0"/>
              </a:rPr>
              <a:t>Software Process Models:</a:t>
            </a:r>
          </a:p>
          <a:p>
            <a:pPr>
              <a:buNone/>
            </a:pPr>
            <a:r>
              <a:rPr lang="en-IN" sz="1800" dirty="0">
                <a:latin typeface="Times New Roman" pitchFamily="18" charset="0"/>
                <a:cs typeface="Times New Roman" pitchFamily="18" charset="0"/>
              </a:rPr>
              <a:t>       SDLC</a:t>
            </a:r>
          </a:p>
          <a:p>
            <a:pPr>
              <a:buNone/>
            </a:pPr>
            <a:r>
              <a:rPr lang="en-IN" sz="1800" dirty="0">
                <a:latin typeface="Times New Roman" pitchFamily="18" charset="0"/>
                <a:cs typeface="Times New Roman" pitchFamily="18" charset="0"/>
              </a:rPr>
              <a:t>     Waterfall Model</a:t>
            </a:r>
          </a:p>
          <a:p>
            <a:pPr>
              <a:buNone/>
            </a:pPr>
            <a:r>
              <a:rPr lang="en-IN" sz="1800" dirty="0">
                <a:latin typeface="Times New Roman" pitchFamily="18" charset="0"/>
                <a:cs typeface="Times New Roman" pitchFamily="18" charset="0"/>
              </a:rPr>
              <a:t>     Prototype Model</a:t>
            </a:r>
          </a:p>
          <a:p>
            <a:pPr>
              <a:buNone/>
            </a:pPr>
            <a:r>
              <a:rPr lang="en-IN" sz="1800" dirty="0">
                <a:latin typeface="Times New Roman" pitchFamily="18" charset="0"/>
                <a:cs typeface="Times New Roman" pitchFamily="18" charset="0"/>
              </a:rPr>
              <a:t>     Spiral Model </a:t>
            </a:r>
          </a:p>
          <a:p>
            <a:pPr>
              <a:buNone/>
            </a:pPr>
            <a:r>
              <a:rPr lang="en-IN" sz="1800" dirty="0">
                <a:latin typeface="Times New Roman" pitchFamily="18" charset="0"/>
                <a:cs typeface="Times New Roman" pitchFamily="18" charset="0"/>
              </a:rPr>
              <a:t>     Iterative Model</a:t>
            </a:r>
          </a:p>
          <a:p>
            <a:pPr>
              <a:buNone/>
            </a:pPr>
            <a:r>
              <a:rPr lang="en-IN" sz="1800" dirty="0">
                <a:latin typeface="Times New Roman" pitchFamily="18" charset="0"/>
                <a:cs typeface="Times New Roman" pitchFamily="18" charset="0"/>
              </a:rPr>
              <a:t>     Incremental Model</a:t>
            </a:r>
          </a:p>
          <a:p>
            <a:pPr>
              <a:buNone/>
            </a:pPr>
            <a:r>
              <a:rPr lang="en-IN" sz="1800" dirty="0">
                <a:latin typeface="Times New Roman" pitchFamily="18" charset="0"/>
                <a:cs typeface="Times New Roman" pitchFamily="18" charset="0"/>
              </a:rPr>
              <a:t>     V Process Model</a:t>
            </a:r>
          </a:p>
          <a:p>
            <a:pPr>
              <a:buNone/>
            </a:pPr>
            <a:r>
              <a:rPr lang="en-IN" sz="1800" dirty="0">
                <a:latin typeface="Times New Roman" pitchFamily="18" charset="0"/>
                <a:cs typeface="Times New Roman" pitchFamily="18" charset="0"/>
              </a:rPr>
              <a:t>     Agile Methodology</a:t>
            </a:r>
          </a:p>
        </p:txBody>
      </p:sp>
      <p:sp>
        <p:nvSpPr>
          <p:cNvPr id="4" name="Date Placeholder 3"/>
          <p:cNvSpPr>
            <a:spLocks noGrp="1"/>
          </p:cNvSpPr>
          <p:nvPr>
            <p:ph type="dt" sz="half" idx="10"/>
          </p:nvPr>
        </p:nvSpPr>
        <p:spPr/>
        <p:txBody>
          <a:bodyPr/>
          <a:lstStyle/>
          <a:p>
            <a:fld id="{42AD107A-CDD8-4C01-B229-765D5AF52356}" type="datetime1">
              <a:rPr lang="en-US" smtClean="0"/>
              <a:t>4/7/2025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3024166" y="2"/>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Content</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87337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71547"/>
            <a:ext cx="8229600" cy="4525963"/>
          </a:xfrm>
        </p:spPr>
        <p:txBody>
          <a:bodyPr/>
          <a:lstStyle/>
          <a:p>
            <a:pPr algn="just"/>
            <a:r>
              <a:rPr lang="en-IN" sz="1800" dirty="0">
                <a:latin typeface="Times New Roman" pitchFamily="18" charset="0"/>
                <a:cs typeface="Times New Roman" pitchFamily="18" charset="0"/>
              </a:rPr>
              <a:t>In this unit, students will gain the understanding the basic concept of software engineering and its application. A general understanding of software development life cycle such as waterfall, prototype, spiral model. An ability to identify, formulate and solve engineering problems.</a:t>
            </a:r>
          </a:p>
          <a:p>
            <a:endParaRPr lang="en-IN" dirty="0"/>
          </a:p>
        </p:txBody>
      </p:sp>
      <p:sp>
        <p:nvSpPr>
          <p:cNvPr id="4" name="Date Placeholder 3"/>
          <p:cNvSpPr>
            <a:spLocks noGrp="1"/>
          </p:cNvSpPr>
          <p:nvPr>
            <p:ph type="dt" sz="half" idx="10"/>
          </p:nvPr>
        </p:nvSpPr>
        <p:spPr/>
        <p:txBody>
          <a:bodyPr/>
          <a:lstStyle/>
          <a:p>
            <a:fld id="{9841A118-2193-44CB-8BA8-0B91958CC1B1}" type="datetime1">
              <a:rPr lang="en-US" smtClean="0"/>
              <a:t>4/7/2025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3024166" y="7620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Objective</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721201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F7F648-BC9C-428D-BA88-4698A342FF5D}" type="datetime1">
              <a:rPr lang="en-US" smtClean="0"/>
              <a:t>4/7/2025</a:t>
            </a:fld>
            <a:endParaRPr lang="en-US"/>
          </a:p>
        </p:txBody>
      </p:sp>
      <p:sp>
        <p:nvSpPr>
          <p:cNvPr id="5" name="Footer Placeholder 4"/>
          <p:cNvSpPr>
            <a:spLocks noGrp="1"/>
          </p:cNvSpPr>
          <p:nvPr>
            <p:ph type="ftr" sz="quarter" idx="11"/>
          </p:nvPr>
        </p:nvSpPr>
        <p:spPr>
          <a:xfrm>
            <a:off x="3952860" y="6356351"/>
            <a:ext cx="5357850"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3024166" y="2"/>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Topic Objective</a:t>
            </a:r>
          </a:p>
        </p:txBody>
      </p:sp>
      <p:graphicFrame>
        <p:nvGraphicFramePr>
          <p:cNvPr id="10" name="Content Placeholder 9"/>
          <p:cNvGraphicFramePr>
            <a:graphicFrameLocks noGrp="1"/>
          </p:cNvGraphicFramePr>
          <p:nvPr>
            <p:ph idx="1"/>
          </p:nvPr>
        </p:nvGraphicFramePr>
        <p:xfrm>
          <a:off x="1981200" y="1600200"/>
          <a:ext cx="8229600" cy="296037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80074">
                <a:tc>
                  <a:txBody>
                    <a:bodyPr/>
                    <a:lstStyle/>
                    <a:p>
                      <a:r>
                        <a:rPr lang="en-IN" dirty="0"/>
                        <a:t>Topic</a:t>
                      </a:r>
                    </a:p>
                  </a:txBody>
                  <a:tcPr/>
                </a:tc>
                <a:tc>
                  <a:txBody>
                    <a:bodyPr/>
                    <a:lstStyle/>
                    <a:p>
                      <a:r>
                        <a:rPr lang="en-IN" dirty="0"/>
                        <a:t>Objective</a:t>
                      </a:r>
                    </a:p>
                  </a:txBody>
                  <a:tcPr/>
                </a:tc>
                <a:extLst>
                  <a:ext uri="{0D108BD9-81ED-4DB2-BD59-A6C34878D82A}">
                    <a16:rowId xmlns:a16="http://schemas.microsoft.com/office/drawing/2014/main" val="10000"/>
                  </a:ext>
                </a:extLst>
              </a:tr>
              <a:tr h="580074">
                <a:tc>
                  <a:txBody>
                    <a:bodyPr/>
                    <a:lstStyle/>
                    <a:p>
                      <a:r>
                        <a:rPr lang="en-IN" dirty="0"/>
                        <a:t>Software Crisis</a:t>
                      </a:r>
                    </a:p>
                  </a:txBody>
                  <a:tcPr/>
                </a:tc>
                <a:tc>
                  <a:txBody>
                    <a:bodyPr/>
                    <a:lstStyle/>
                    <a:p>
                      <a:r>
                        <a:rPr lang="en-IN" dirty="0"/>
                        <a:t>To</a:t>
                      </a:r>
                      <a:r>
                        <a:rPr lang="en-IN" baseline="0" dirty="0"/>
                        <a:t> understand the software crisis</a:t>
                      </a:r>
                      <a:endParaRPr lang="en-IN" dirty="0"/>
                    </a:p>
                  </a:txBody>
                  <a:tcPr/>
                </a:tc>
                <a:extLst>
                  <a:ext uri="{0D108BD9-81ED-4DB2-BD59-A6C34878D82A}">
                    <a16:rowId xmlns:a16="http://schemas.microsoft.com/office/drawing/2014/main" val="10001"/>
                  </a:ext>
                </a:extLst>
              </a:tr>
              <a:tr h="580074">
                <a:tc>
                  <a:txBody>
                    <a:bodyPr/>
                    <a:lstStyle/>
                    <a:p>
                      <a:r>
                        <a:rPr lang="en-IN" dirty="0"/>
                        <a:t>Software</a:t>
                      </a:r>
                      <a:r>
                        <a:rPr lang="en-IN" baseline="0" dirty="0"/>
                        <a:t> Emergence</a:t>
                      </a:r>
                      <a:endParaRPr lang="en-IN" dirty="0"/>
                    </a:p>
                  </a:txBody>
                  <a:tcPr/>
                </a:tc>
                <a:tc>
                  <a:txBody>
                    <a:bodyPr/>
                    <a:lstStyle/>
                    <a:p>
                      <a:r>
                        <a:rPr lang="en-IN" dirty="0"/>
                        <a:t>To</a:t>
                      </a:r>
                      <a:r>
                        <a:rPr lang="en-IN" baseline="0" dirty="0"/>
                        <a:t> study the software emergence</a:t>
                      </a:r>
                      <a:endParaRPr lang="en-IN" dirty="0"/>
                    </a:p>
                  </a:txBody>
                  <a:tcPr/>
                </a:tc>
                <a:extLst>
                  <a:ext uri="{0D108BD9-81ED-4DB2-BD59-A6C34878D82A}">
                    <a16:rowId xmlns:a16="http://schemas.microsoft.com/office/drawing/2014/main" val="10002"/>
                  </a:ext>
                </a:extLst>
              </a:tr>
              <a:tr h="580074">
                <a:tc>
                  <a:txBody>
                    <a:bodyPr/>
                    <a:lstStyle/>
                    <a:p>
                      <a:r>
                        <a:rPr lang="en-IN" dirty="0"/>
                        <a:t>SDLC</a:t>
                      </a:r>
                    </a:p>
                  </a:txBody>
                  <a:tcPr/>
                </a:tc>
                <a:tc>
                  <a:txBody>
                    <a:bodyPr/>
                    <a:lstStyle/>
                    <a:p>
                      <a:r>
                        <a:rPr lang="en-IN" dirty="0"/>
                        <a:t>To</a:t>
                      </a:r>
                      <a:r>
                        <a:rPr lang="en-IN" baseline="0" dirty="0"/>
                        <a:t> draw the SDLC diagrams</a:t>
                      </a:r>
                      <a:endParaRPr lang="en-IN" dirty="0"/>
                    </a:p>
                  </a:txBody>
                  <a:tcPr/>
                </a:tc>
                <a:extLst>
                  <a:ext uri="{0D108BD9-81ED-4DB2-BD59-A6C34878D82A}">
                    <a16:rowId xmlns:a16="http://schemas.microsoft.com/office/drawing/2014/main" val="10003"/>
                  </a:ext>
                </a:extLst>
              </a:tr>
              <a:tr h="580074">
                <a:tc>
                  <a:txBody>
                    <a:bodyPr/>
                    <a:lstStyle/>
                    <a:p>
                      <a:r>
                        <a:rPr lang="en-IN" dirty="0"/>
                        <a:t>Agile Methodology</a:t>
                      </a:r>
                    </a:p>
                  </a:txBody>
                  <a:tcPr/>
                </a:tc>
                <a:tc>
                  <a:txBody>
                    <a:bodyPr/>
                    <a:lstStyle/>
                    <a:p>
                      <a:r>
                        <a:rPr lang="en-IN" dirty="0"/>
                        <a:t>To study the different Agile Methodologies</a:t>
                      </a:r>
                    </a:p>
                  </a:txBody>
                  <a:tcPr/>
                </a:tc>
                <a:extLst>
                  <a:ext uri="{0D108BD9-81ED-4DB2-BD59-A6C34878D82A}">
                    <a16:rowId xmlns:a16="http://schemas.microsoft.com/office/drawing/2014/main" val="10004"/>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49567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body" idx="1"/>
          </p:nvPr>
        </p:nvSpPr>
        <p:spPr>
          <a:xfrm>
            <a:off x="2057400" y="11938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80000"/>
              </a:lnSpc>
              <a:spcBef>
                <a:spcPts val="0"/>
              </a:spcBef>
              <a:buClr>
                <a:srgbClr val="FF0000"/>
              </a:buClr>
              <a:buSzPts val="2200"/>
              <a:buNone/>
            </a:pPr>
            <a:r>
              <a:rPr lang="en-US" sz="1800" dirty="0">
                <a:solidFill>
                  <a:srgbClr val="FF0000"/>
                </a:solidFill>
              </a:rPr>
              <a:t>Software is</a:t>
            </a:r>
            <a:endParaRPr sz="1800" dirty="0"/>
          </a:p>
          <a:p>
            <a:pPr marL="0" indent="0" algn="just">
              <a:lnSpc>
                <a:spcPct val="150000"/>
              </a:lnSpc>
              <a:spcBef>
                <a:spcPts val="440"/>
              </a:spcBef>
              <a:buClr>
                <a:schemeClr val="dk1"/>
              </a:buClr>
              <a:buSzPts val="2200"/>
              <a:buNone/>
            </a:pPr>
            <a:r>
              <a:rPr lang="en-US" sz="1800" dirty="0"/>
              <a:t>A program along with proper documentation (requirement analysis, design, coding, testing) and user manuals which includes installation guide and other manuals.</a:t>
            </a:r>
            <a:endParaRPr sz="1800" dirty="0"/>
          </a:p>
        </p:txBody>
      </p:sp>
      <p:sp>
        <p:nvSpPr>
          <p:cNvPr id="308" name="Google Shape;308;p2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BFEE6E3-D28A-4FF6-BB0D-6B2E3FF92AC4}" type="datetime1">
              <a:rPr lang="en-US" smtClean="0"/>
              <a:t>4/7/2025</a:t>
            </a:fld>
            <a:endParaRPr/>
          </a:p>
        </p:txBody>
      </p:sp>
      <p:sp>
        <p:nvSpPr>
          <p:cNvPr id="309" name="Google Shape;309;p2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10" name="Google Shape;310;p2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24</a:t>
            </a:fld>
            <a:endParaRPr/>
          </a:p>
        </p:txBody>
      </p:sp>
      <p:sp>
        <p:nvSpPr>
          <p:cNvPr id="311" name="Google Shape;311;p21"/>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What is Software (CO1)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691560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a:spLocks noGrp="1"/>
          </p:cNvSpPr>
          <p:nvPr>
            <p:ph type="body" idx="1"/>
          </p:nvPr>
        </p:nvSpPr>
        <p:spPr>
          <a:xfrm>
            <a:off x="2057400" y="2564905"/>
            <a:ext cx="8229600" cy="3104059"/>
          </a:xfrm>
          <a:prstGeom prst="rect">
            <a:avLst/>
          </a:prstGeom>
          <a:noFill/>
          <a:ln>
            <a:noFill/>
          </a:ln>
        </p:spPr>
        <p:txBody>
          <a:bodyPr spcFirstLastPara="1" vert="horz" wrap="square" lIns="91425" tIns="45700" rIns="91425" bIns="45700" rtlCol="0" anchor="t" anchorCtr="0">
            <a:normAutofit/>
          </a:bodyPr>
          <a:lstStyle/>
          <a:p>
            <a:pPr marL="609600" indent="-609600" algn="just">
              <a:spcBef>
                <a:spcPts val="0"/>
              </a:spcBef>
              <a:buClr>
                <a:srgbClr val="C00000"/>
              </a:buClr>
              <a:buSzPts val="2200"/>
              <a:buNone/>
            </a:pPr>
            <a:r>
              <a:rPr lang="en-US" sz="1800">
                <a:solidFill>
                  <a:srgbClr val="C00000"/>
                </a:solidFill>
                <a:latin typeface="Times New Roman" panose="02020603050405020304" pitchFamily="18" charset="0"/>
                <a:cs typeface="Times New Roman" panose="02020603050405020304" pitchFamily="18" charset="0"/>
              </a:rPr>
              <a:t>IEEE definition of Software:-</a:t>
            </a: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r>
              <a:rPr lang="en-US" sz="1800">
                <a:latin typeface="Times New Roman" panose="02020603050405020304" pitchFamily="18" charset="0"/>
                <a:cs typeface="Times New Roman" panose="02020603050405020304" pitchFamily="18" charset="0"/>
              </a:rPr>
              <a:t>	Software is the collection of computer programs procedures, rules and associated documentation and data.</a:t>
            </a: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r>
              <a:rPr lang="en-US" sz="1800">
                <a:latin typeface="Times New Roman" panose="02020603050405020304" pitchFamily="18" charset="0"/>
                <a:cs typeface="Times New Roman" panose="02020603050405020304" pitchFamily="18" charset="0"/>
              </a:rPr>
              <a:t> </a:t>
            </a:r>
            <a:endParaRPr sz="1800">
              <a:latin typeface="Times New Roman" panose="02020603050405020304" pitchFamily="18" charset="0"/>
              <a:cs typeface="Times New Roman" panose="02020603050405020304" pitchFamily="18" charset="0"/>
            </a:endParaRPr>
          </a:p>
          <a:p>
            <a:pPr marL="609600" indent="-609600" algn="ctr">
              <a:spcBef>
                <a:spcPts val="440"/>
              </a:spcBef>
              <a:buClr>
                <a:srgbClr val="00B050"/>
              </a:buClr>
              <a:buSzPts val="2200"/>
              <a:buNone/>
            </a:pPr>
            <a:r>
              <a:rPr lang="en-US" sz="1800">
                <a:solidFill>
                  <a:srgbClr val="00B050"/>
                </a:solidFill>
                <a:latin typeface="Times New Roman" panose="02020603050405020304" pitchFamily="18" charset="0"/>
                <a:cs typeface="Times New Roman" panose="02020603050405020304" pitchFamily="18" charset="0"/>
              </a:rPr>
              <a:t>“IEEE : Institute of Electrical and Electronics Engineers”</a:t>
            </a:r>
            <a:endParaRPr sz="1800">
              <a:latin typeface="Times New Roman" panose="02020603050405020304" pitchFamily="18" charset="0"/>
              <a:cs typeface="Times New Roman" panose="02020603050405020304" pitchFamily="18" charset="0"/>
            </a:endParaRPr>
          </a:p>
        </p:txBody>
      </p:sp>
      <p:sp>
        <p:nvSpPr>
          <p:cNvPr id="319" name="Google Shape;319;p2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1C41617-48B5-4AA0-B2BF-0B715397E41F}" type="datetime1">
              <a:rPr lang="en-US" smtClean="0"/>
              <a:t>4/7/2025</a:t>
            </a:fld>
            <a:endParaRPr/>
          </a:p>
        </p:txBody>
      </p:sp>
      <p:sp>
        <p:nvSpPr>
          <p:cNvPr id="320" name="Google Shape;320;p2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21" name="Google Shape;321;p2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25</a:t>
            </a:fld>
            <a:endParaRPr/>
          </a:p>
        </p:txBody>
      </p:sp>
      <p:sp>
        <p:nvSpPr>
          <p:cNvPr id="322" name="Google Shape;322;p2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What is Software? IEEE Definition </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89648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990600" lvl="1" indent="-533400" algn="just">
              <a:spcBef>
                <a:spcPts val="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has become a driving force.</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is engine that drive business decision making.</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serve as the basis for modern scientific investigation and engineering problem solving.</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is embedded in all kind of systems like transportation , medical, telecommunications, military, industrial process, entertainment, office products</a:t>
            </a:r>
            <a:endParaRPr sz="1800" dirty="0">
              <a:latin typeface="Times New Roman" panose="02020603050405020304" pitchFamily="18" charset="0"/>
              <a:cs typeface="Times New Roman" panose="02020603050405020304" pitchFamily="18" charset="0"/>
            </a:endParaRPr>
          </a:p>
          <a:p>
            <a:pPr marL="990600" lvl="1" indent="-533400">
              <a:spcBef>
                <a:spcPts val="560"/>
              </a:spcBef>
              <a:buClr>
                <a:schemeClr val="dk1"/>
              </a:buClr>
              <a:buSzPts val="2800"/>
              <a:buNone/>
            </a:pPr>
            <a:endParaRPr dirty="0"/>
          </a:p>
        </p:txBody>
      </p:sp>
      <p:sp>
        <p:nvSpPr>
          <p:cNvPr id="330" name="Google Shape;330;p2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3CF5C98-C7D3-4002-A9F0-B02E650B3FDD}" type="datetime1">
              <a:rPr lang="en-US" smtClean="0"/>
              <a:t>4/7/2025</a:t>
            </a:fld>
            <a:endParaRPr/>
          </a:p>
        </p:txBody>
      </p:sp>
      <p:sp>
        <p:nvSpPr>
          <p:cNvPr id="331" name="Google Shape;331;p2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32" name="Google Shape;332;p2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26</a:t>
            </a:fld>
            <a:endParaRPr/>
          </a:p>
        </p:txBody>
      </p:sp>
      <p:sp>
        <p:nvSpPr>
          <p:cNvPr id="333" name="Google Shape;333;p2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Importance of Software</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278076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It affects nearly every aspect of our lives and has become pervasive in our commerce, our culture and our  every 	day activities software impact on our society and culture is significant .</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 As software importance grows, the software community continually attempts to develop technologies that will make it easier faster and less expensive to build high quality computer programs.</a:t>
            </a:r>
            <a:endParaRPr sz="1800" dirty="0">
              <a:latin typeface="Times New Roman" panose="02020603050405020304" pitchFamily="18" charset="0"/>
              <a:cs typeface="Times New Roman" panose="02020603050405020304" pitchFamily="18" charset="0"/>
            </a:endParaRPr>
          </a:p>
          <a:p>
            <a:pPr marL="990600" lvl="1" indent="-533400">
              <a:spcBef>
                <a:spcPts val="440"/>
              </a:spcBef>
              <a:buClr>
                <a:schemeClr val="dk1"/>
              </a:buClr>
              <a:buSzPts val="2200"/>
              <a:buNone/>
            </a:pPr>
            <a:endParaRPr sz="2200" dirty="0"/>
          </a:p>
        </p:txBody>
      </p:sp>
      <p:sp>
        <p:nvSpPr>
          <p:cNvPr id="341" name="Google Shape;341;p2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E888B53-CE9F-4931-A5E4-4E1E1109073C}" type="datetime1">
              <a:rPr lang="en-US" smtClean="0"/>
              <a:t>4/7/2025</a:t>
            </a:fld>
            <a:endParaRPr/>
          </a:p>
        </p:txBody>
      </p:sp>
      <p:sp>
        <p:nvSpPr>
          <p:cNvPr id="342" name="Google Shape;342;p24"/>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43" name="Google Shape;343;p2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27</a:t>
            </a:fld>
            <a:endParaRPr/>
          </a:p>
        </p:txBody>
      </p:sp>
      <p:sp>
        <p:nvSpPr>
          <p:cNvPr id="344" name="Google Shape;344;p24"/>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Importance of Software</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12786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50"/>
        <p:cNvGrpSpPr/>
        <p:nvPr/>
      </p:nvGrpSpPr>
      <p:grpSpPr>
        <a:xfrm>
          <a:off x="0" y="0"/>
          <a:ext cx="0" cy="0"/>
          <a:chOff x="0" y="0"/>
          <a:chExt cx="0" cy="0"/>
        </a:xfrm>
      </p:grpSpPr>
      <p:sp>
        <p:nvSpPr>
          <p:cNvPr id="351" name="Google Shape;351;p25"/>
          <p:cNvSpPr txBox="1">
            <a:spLocks noGrp="1"/>
          </p:cNvSpPr>
          <p:nvPr>
            <p:ph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IEEE Definition:-</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Software Engineering is the application of systematic, disciplined, quantifiable approach to the development, operation and maintenance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Software Engineering Is an Engineering  discipline which is concerned with all aspects of software production.</a:t>
            </a: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dirty="0"/>
          </a:p>
        </p:txBody>
      </p:sp>
      <p:sp>
        <p:nvSpPr>
          <p:cNvPr id="352" name="Google Shape;352;p25"/>
          <p:cNvSpPr txBox="1">
            <a:spLocks noGrp="1"/>
          </p:cNvSpPr>
          <p:nvPr>
            <p:ph type="dt" sz="half"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CC83AFB-C286-4524-8586-024E1CB300A9}" type="datetime1">
              <a:rPr lang="en-US" smtClean="0"/>
              <a:t>4/7/2025</a:t>
            </a:fld>
            <a:endParaRPr/>
          </a:p>
        </p:txBody>
      </p:sp>
      <p:sp>
        <p:nvSpPr>
          <p:cNvPr id="353" name="Google Shape;353;p25"/>
          <p:cNvSpPr txBox="1">
            <a:spLocks noGrp="1"/>
          </p:cNvSpPr>
          <p:nvPr>
            <p:ph type="ftr" sz="quarte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54" name="Google Shape;354;p25"/>
          <p:cNvSpPr txBox="1">
            <a:spLocks noGrp="1"/>
          </p:cNvSpPr>
          <p:nvPr>
            <p:ph type="sldNum" sz="quarter"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28</a:t>
            </a:fld>
            <a:endParaRPr/>
          </a:p>
        </p:txBody>
      </p:sp>
      <p:sp>
        <p:nvSpPr>
          <p:cNvPr id="355" name="Google Shape;355;p2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Introduction to Software Engineering</a:t>
            </a:r>
            <a:endParaRPr dirty="0">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82651763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90000"/>
              </a:lnSpc>
              <a:spcBef>
                <a:spcPts val="0"/>
              </a:spcBef>
              <a:buClr>
                <a:schemeClr val="dk1"/>
              </a:buClr>
              <a:buSzPts val="2200"/>
              <a:buNone/>
            </a:pPr>
            <a:r>
              <a:rPr lang="en-US" sz="1800" dirty="0"/>
              <a:t>Software components  comprises of these 3 components :</a:t>
            </a:r>
            <a:endParaRPr sz="2800" dirty="0"/>
          </a:p>
        </p:txBody>
      </p:sp>
      <p:sp>
        <p:nvSpPr>
          <p:cNvPr id="363" name="Google Shape;363;p2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F475FE8-2348-4E75-AE9E-55F0CB683DE9}" type="datetime1">
              <a:rPr lang="en-US" smtClean="0"/>
              <a:t>4/7/2025</a:t>
            </a:fld>
            <a:endParaRPr/>
          </a:p>
        </p:txBody>
      </p:sp>
      <p:sp>
        <p:nvSpPr>
          <p:cNvPr id="364" name="Google Shape;364;p26"/>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65" name="Google Shape;365;p2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29</a:t>
            </a:fld>
            <a:endParaRPr/>
          </a:p>
        </p:txBody>
      </p:sp>
      <p:sp>
        <p:nvSpPr>
          <p:cNvPr id="366" name="Google Shape;366;p2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Components</a:t>
            </a:r>
            <a:endParaRPr>
              <a:sym typeface="Calibri"/>
            </a:endParaRPr>
          </a:p>
        </p:txBody>
      </p:sp>
      <p:pic>
        <p:nvPicPr>
          <p:cNvPr id="368" name="Google Shape;368;p26"/>
          <p:cNvPicPr preferRelativeResize="0"/>
          <p:nvPr/>
        </p:nvPicPr>
        <p:blipFill rotWithShape="1">
          <a:blip r:embed="rId3">
            <a:alphaModFix/>
          </a:blip>
          <a:srcRect/>
          <a:stretch/>
        </p:blipFill>
        <p:spPr>
          <a:xfrm>
            <a:off x="3791744" y="1957388"/>
            <a:ext cx="4191000" cy="2943225"/>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06434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A43C15B-C81C-47E5-A407-306E6FB837A3}"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Evaluation Scheme </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4"/>
          <a:stretch>
            <a:fillRect/>
          </a:stretch>
        </p:blipFill>
        <p:spPr>
          <a:xfrm>
            <a:off x="609600" y="1600201"/>
            <a:ext cx="11049000" cy="45259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609600" indent="-609600" algn="just">
              <a:lnSpc>
                <a:spcPct val="15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basic </a:t>
            </a:r>
            <a:r>
              <a:rPr lang="en-US" sz="1800" dirty="0">
                <a:solidFill>
                  <a:srgbClr val="C00000"/>
                </a:solidFill>
                <a:latin typeface="Times New Roman" panose="02020603050405020304" pitchFamily="18" charset="0"/>
                <a:cs typeface="Times New Roman" panose="02020603050405020304" pitchFamily="18" charset="0"/>
              </a:rPr>
              <a:t>objective of software engineering</a:t>
            </a:r>
            <a:r>
              <a:rPr lang="en-US" sz="1800" dirty="0">
                <a:latin typeface="Times New Roman" panose="02020603050405020304" pitchFamily="18" charset="0"/>
                <a:cs typeface="Times New Roman" panose="02020603050405020304" pitchFamily="18" charset="0"/>
              </a:rPr>
              <a:t> is to develop methods and procedures for </a:t>
            </a:r>
            <a:r>
              <a:rPr lang="en-US" sz="1800" dirty="0">
                <a:solidFill>
                  <a:srgbClr val="C00000"/>
                </a:solidFill>
                <a:latin typeface="Times New Roman" panose="02020603050405020304" pitchFamily="18" charset="0"/>
                <a:cs typeface="Times New Roman" panose="02020603050405020304" pitchFamily="18" charset="0"/>
              </a:rPr>
              <a:t>software</a:t>
            </a:r>
            <a:r>
              <a:rPr lang="en-US" sz="1800" dirty="0">
                <a:latin typeface="Times New Roman" panose="02020603050405020304" pitchFamily="18" charset="0"/>
                <a:cs typeface="Times New Roman" panose="02020603050405020304" pitchFamily="18" charset="0"/>
              </a:rPr>
              <a:t> development that can scale up for large systems and that can be used consistently to produce high-quality software at low cost and with a small cycle of time</a:t>
            </a:r>
            <a:endParaRPr sz="1800" dirty="0">
              <a:latin typeface="Times New Roman" panose="02020603050405020304" pitchFamily="18" charset="0"/>
              <a:cs typeface="Times New Roman" panose="02020603050405020304" pitchFamily="18" charset="0"/>
            </a:endParaRPr>
          </a:p>
        </p:txBody>
      </p:sp>
      <p:sp>
        <p:nvSpPr>
          <p:cNvPr id="375" name="Google Shape;375;p2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3D3BB4F-4397-4F44-8DFA-FFC69FD1EBD5}" type="datetime1">
              <a:rPr lang="en-US" smtClean="0"/>
              <a:t>4/7/2025</a:t>
            </a:fld>
            <a:endParaRPr/>
          </a:p>
        </p:txBody>
      </p:sp>
      <p:sp>
        <p:nvSpPr>
          <p:cNvPr id="376" name="Google Shape;376;p27"/>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77" name="Google Shape;377;p2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30</a:t>
            </a:fld>
            <a:endParaRPr/>
          </a:p>
        </p:txBody>
      </p:sp>
      <p:sp>
        <p:nvSpPr>
          <p:cNvPr id="378" name="Google Shape;378;p2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Objective of software Engineering</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53237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body" idx="1"/>
          </p:nvPr>
        </p:nvSpPr>
        <p:spPr>
          <a:xfrm>
            <a:off x="2010616" y="1484784"/>
            <a:ext cx="8229600" cy="3900780"/>
          </a:xfrm>
          <a:prstGeom prst="rect">
            <a:avLst/>
          </a:prstGeom>
          <a:noFill/>
          <a:ln>
            <a:noFill/>
          </a:ln>
        </p:spPr>
        <p:txBody>
          <a:bodyPr spcFirstLastPara="1" vert="horz" wrap="square" lIns="91425" tIns="45700" rIns="91425" bIns="45700" rtlCol="0" anchor="t" anchorCtr="0">
            <a:normAutofit/>
          </a:bodyPr>
          <a:lstStyle/>
          <a:p>
            <a:pPr marL="0" indent="0" algn="just">
              <a:lnSpc>
                <a:spcPct val="80000"/>
              </a:lnSpc>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The key characteristics of software are -</a:t>
            </a:r>
            <a:endParaRPr sz="1800" dirty="0">
              <a:latin typeface="Times New Roman" panose="02020603050405020304" pitchFamily="18" charset="0"/>
              <a:cs typeface="Times New Roman" panose="02020603050405020304" pitchFamily="18" charset="0"/>
            </a:endParaRPr>
          </a:p>
          <a:p>
            <a:pPr marL="0" indent="0" algn="just">
              <a:lnSpc>
                <a:spcPct val="8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Most software is custom built, rather than being assembled from existing components.</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is developed or engineered; It is not manufactured in the classical sense.</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is flexible and new functionalities can be added on later.</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doesn’t wear out.</a:t>
            </a:r>
            <a:endParaRPr sz="1800" dirty="0">
              <a:latin typeface="Times New Roman" panose="02020603050405020304" pitchFamily="18" charset="0"/>
              <a:cs typeface="Times New Roman" panose="02020603050405020304" pitchFamily="18" charset="0"/>
            </a:endParaRPr>
          </a:p>
        </p:txBody>
      </p:sp>
      <p:sp>
        <p:nvSpPr>
          <p:cNvPr id="386" name="Google Shape;386;p2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DA1AEDA-64F4-43EA-8484-E9DB88076F9C}" type="datetime1">
              <a:rPr lang="en-US" smtClean="0"/>
              <a:t>4/7/2025</a:t>
            </a:fld>
            <a:endParaRPr/>
          </a:p>
        </p:txBody>
      </p:sp>
      <p:sp>
        <p:nvSpPr>
          <p:cNvPr id="387" name="Google Shape;387;p28"/>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88" name="Google Shape;388;p2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31</a:t>
            </a:fld>
            <a:endParaRPr/>
          </a:p>
        </p:txBody>
      </p:sp>
      <p:sp>
        <p:nvSpPr>
          <p:cNvPr id="389" name="Google Shape;389;p28"/>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Characteristics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255172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8EAE0D9-AF9F-47AE-A428-D73BDA986790}" type="datetime1">
              <a:rPr lang="en-US" smtClean="0"/>
              <a:t>4/7/2025</a:t>
            </a:fld>
            <a:endParaRPr/>
          </a:p>
        </p:txBody>
      </p:sp>
      <p:sp>
        <p:nvSpPr>
          <p:cNvPr id="397" name="Google Shape;397;p29"/>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398" name="Google Shape;398;p2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32</a:t>
            </a:fld>
            <a:endParaRPr/>
          </a:p>
        </p:txBody>
      </p:sp>
      <p:sp>
        <p:nvSpPr>
          <p:cNvPr id="399" name="Google Shape;399;p29"/>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vs Hardware</a:t>
            </a:r>
            <a:endParaRPr>
              <a:sym typeface="Calibri"/>
            </a:endParaRPr>
          </a:p>
        </p:txBody>
      </p:sp>
      <p:sp>
        <p:nvSpPr>
          <p:cNvPr id="401" name="Google Shape;401;p29"/>
          <p:cNvSpPr/>
          <p:nvPr/>
        </p:nvSpPr>
        <p:spPr>
          <a:xfrm>
            <a:off x="2523735" y="1343898"/>
            <a:ext cx="4725204" cy="369291"/>
          </a:xfrm>
          <a:prstGeom prst="rect">
            <a:avLst/>
          </a:prstGeom>
          <a:noFill/>
          <a:ln>
            <a:noFill/>
          </a:ln>
        </p:spPr>
        <p:txBody>
          <a:bodyPr spcFirstLastPara="1" wrap="square" lIns="91425" tIns="45700" rIns="91425" bIns="45700" anchor="t" anchorCtr="0">
            <a:spAutoFit/>
          </a:bodyPr>
          <a:lstStyle/>
          <a:p>
            <a:r>
              <a:rPr lang="en-US" dirty="0">
                <a:solidFill>
                  <a:schemeClr val="dk1"/>
                </a:solidFill>
                <a:latin typeface="Calibri"/>
                <a:ea typeface="Calibri"/>
                <a:cs typeface="Calibri"/>
                <a:sym typeface="Calibri"/>
              </a:rPr>
              <a:t>Software does not have wear out phase</a:t>
            </a:r>
            <a:endParaRPr dirty="0"/>
          </a:p>
        </p:txBody>
      </p:sp>
      <p:sp>
        <p:nvSpPr>
          <p:cNvPr id="402" name="Google Shape;402;p29"/>
          <p:cNvSpPr/>
          <p:nvPr/>
        </p:nvSpPr>
        <p:spPr>
          <a:xfrm>
            <a:off x="3429001" y="5292765"/>
            <a:ext cx="4045595" cy="36933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Figure: Software does not have wear out </a:t>
            </a:r>
            <a:endParaRPr/>
          </a:p>
        </p:txBody>
      </p:sp>
      <p:pic>
        <p:nvPicPr>
          <p:cNvPr id="403" name="Google Shape;403;p29"/>
          <p:cNvPicPr preferRelativeResize="0">
            <a:picLocks noGrp="1"/>
          </p:cNvPicPr>
          <p:nvPr>
            <p:ph type="body" idx="4294967295"/>
          </p:nvPr>
        </p:nvPicPr>
        <p:blipFill rotWithShape="1">
          <a:blip r:embed="rId3">
            <a:alphaModFix/>
          </a:blip>
          <a:srcRect/>
          <a:stretch/>
        </p:blipFill>
        <p:spPr>
          <a:xfrm>
            <a:off x="3048000" y="1981200"/>
            <a:ext cx="5105400" cy="3124200"/>
          </a:xfrm>
          <a:prstGeom prst="rect">
            <a:avLst/>
          </a:prstGeom>
          <a:noFill/>
          <a:ln>
            <a:noFill/>
          </a:ln>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9532"/>
            <a:ext cx="2209800" cy="947268"/>
          </a:xfrm>
          <a:prstGeom prst="rect">
            <a:avLst/>
          </a:prstGeom>
        </p:spPr>
      </p:pic>
    </p:spTree>
    <p:extLst>
      <p:ext uri="{BB962C8B-B14F-4D97-AF65-F5344CB8AC3E}">
        <p14:creationId xmlns:p14="http://schemas.microsoft.com/office/powerpoint/2010/main" val="122416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1905E1F-768F-4446-B2C2-E297909AA1C2}" type="datetime1">
              <a:rPr lang="en-US" smtClean="0"/>
              <a:t>4/7/2025</a:t>
            </a:fld>
            <a:endParaRPr/>
          </a:p>
        </p:txBody>
      </p:sp>
      <p:sp>
        <p:nvSpPr>
          <p:cNvPr id="410" name="Google Shape;410;p30"/>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11" name="Google Shape;411;p3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33</a:t>
            </a:fld>
            <a:endParaRPr/>
          </a:p>
        </p:txBody>
      </p:sp>
      <p:sp>
        <p:nvSpPr>
          <p:cNvPr id="412" name="Google Shape;412;p30"/>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vs Hardware</a:t>
            </a:r>
            <a:endParaRPr/>
          </a:p>
          <a:p>
            <a:endParaRPr>
              <a:sym typeface="Calibri"/>
            </a:endParaRPr>
          </a:p>
        </p:txBody>
      </p:sp>
      <p:sp>
        <p:nvSpPr>
          <p:cNvPr id="414" name="Google Shape;414;p30"/>
          <p:cNvSpPr/>
          <p:nvPr/>
        </p:nvSpPr>
        <p:spPr>
          <a:xfrm>
            <a:off x="2523736" y="1343898"/>
            <a:ext cx="2929263" cy="400069"/>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Calibri"/>
                <a:ea typeface="Calibri"/>
                <a:cs typeface="Calibri"/>
                <a:sym typeface="Calibri"/>
              </a:rPr>
              <a:t>Failure rate of hardware</a:t>
            </a:r>
            <a:endParaRPr sz="2000" dirty="0"/>
          </a:p>
        </p:txBody>
      </p:sp>
      <p:pic>
        <p:nvPicPr>
          <p:cNvPr id="415" name="Google Shape;415;p30" descr="untitled"/>
          <p:cNvPicPr preferRelativeResize="0"/>
          <p:nvPr/>
        </p:nvPicPr>
        <p:blipFill rotWithShape="1">
          <a:blip r:embed="rId3"/>
          <a:srcRect/>
          <a:stretch/>
        </p:blipFill>
        <p:spPr>
          <a:xfrm>
            <a:off x="3581400" y="2438400"/>
            <a:ext cx="4267200" cy="3140591"/>
          </a:xfrm>
          <a:prstGeom prst="rect">
            <a:avLst/>
          </a:prstGeom>
        </p:spPr>
      </p:pic>
      <p:sp>
        <p:nvSpPr>
          <p:cNvPr id="416" name="Google Shape;416;p30"/>
          <p:cNvSpPr/>
          <p:nvPr/>
        </p:nvSpPr>
        <p:spPr>
          <a:xfrm>
            <a:off x="4267200" y="5420599"/>
            <a:ext cx="3134320" cy="36933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Figure: Failure rate of hardware</a:t>
            </a:r>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385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8F92172-9B48-46DC-BB10-BABA15C13665}" type="datetime1">
              <a:rPr lang="en-US" smtClean="0"/>
              <a:t>4/7/2025</a:t>
            </a:fld>
            <a:endParaRPr/>
          </a:p>
        </p:txBody>
      </p:sp>
      <p:sp>
        <p:nvSpPr>
          <p:cNvPr id="423" name="Google Shape;423;p3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24" name="Google Shape;424;p3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34</a:t>
            </a:fld>
            <a:endParaRPr/>
          </a:p>
        </p:txBody>
      </p:sp>
      <p:sp>
        <p:nvSpPr>
          <p:cNvPr id="425" name="Google Shape;425;p31"/>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vs Hardware</a:t>
            </a:r>
            <a:endParaRPr/>
          </a:p>
        </p:txBody>
      </p:sp>
      <p:sp>
        <p:nvSpPr>
          <p:cNvPr id="427" name="Google Shape;427;p31"/>
          <p:cNvSpPr/>
          <p:nvPr/>
        </p:nvSpPr>
        <p:spPr>
          <a:xfrm>
            <a:off x="2102346" y="1295401"/>
            <a:ext cx="8032255" cy="2308284"/>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We don’t have this phase for the software as it does not wear out.</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Important point is software becomes reliable overtime instead of wearing out</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It becomes obsolete.</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 Software may be retired due to environmental changes , new requirement and new expectation </a:t>
            </a:r>
            <a:endParaRPr dirty="0">
              <a:latin typeface="Times New Roman" panose="02020603050405020304" pitchFamily="18"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55659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C4ACDE5-E772-4342-9CD0-84A84F657E5A}" type="datetime1">
              <a:rPr lang="en-US" smtClean="0"/>
              <a:t>4/7/2025</a:t>
            </a:fld>
            <a:endParaRPr/>
          </a:p>
        </p:txBody>
      </p:sp>
      <p:sp>
        <p:nvSpPr>
          <p:cNvPr id="434" name="Google Shape;434;p3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35" name="Google Shape;435;p3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35</a:t>
            </a:fld>
            <a:endParaRPr/>
          </a:p>
        </p:txBody>
      </p:sp>
      <p:sp>
        <p:nvSpPr>
          <p:cNvPr id="436" name="Google Shape;436;p3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38" name="Google Shape;438;p32"/>
          <p:cNvSpPr/>
          <p:nvPr/>
        </p:nvSpPr>
        <p:spPr>
          <a:xfrm>
            <a:off x="1847528" y="936203"/>
            <a:ext cx="8424936" cy="2308284"/>
          </a:xfrm>
          <a:prstGeom prst="rect">
            <a:avLst/>
          </a:prstGeom>
          <a:noFill/>
          <a:ln>
            <a:noFill/>
          </a:ln>
        </p:spPr>
        <p:txBody>
          <a:bodyPr spcFirstLastPara="1" wrap="square" lIns="91425" tIns="45700" rIns="91425" bIns="45700" anchor="t" anchorCtr="0">
            <a:spAutoFit/>
          </a:bodyPr>
          <a:lstStyle/>
          <a:p>
            <a:pPr algn="just"/>
            <a:r>
              <a:rPr lang="en-US" b="1" dirty="0">
                <a:solidFill>
                  <a:schemeClr val="dk1"/>
                </a:solidFill>
                <a:latin typeface="Calibri"/>
                <a:ea typeface="Calibri"/>
                <a:cs typeface="Calibri"/>
                <a:sym typeface="Calibri"/>
              </a:rPr>
              <a:t>Software Crisis :</a:t>
            </a:r>
            <a:endParaRPr dirty="0"/>
          </a:p>
          <a:p>
            <a:pPr algn="just"/>
            <a:r>
              <a:rPr lang="en-US" dirty="0">
                <a:solidFill>
                  <a:schemeClr val="dk1"/>
                </a:solidFill>
                <a:latin typeface="Calibri"/>
                <a:ea typeface="Calibri"/>
                <a:cs typeface="Calibri"/>
                <a:sym typeface="Calibri"/>
              </a:rPr>
              <a:t>It is a term used in computer science for the difficulty of writing useful and efficient computer programs in the required time.</a:t>
            </a:r>
            <a:endParaRPr dirty="0"/>
          </a:p>
          <a:p>
            <a:pPr algn="just"/>
            <a:r>
              <a:rPr lang="en-US" dirty="0">
                <a:solidFill>
                  <a:schemeClr val="dk1"/>
                </a:solidFill>
                <a:latin typeface="Calibri"/>
                <a:ea typeface="Calibri"/>
                <a:cs typeface="Calibri"/>
                <a:sym typeface="Calibri"/>
              </a:rPr>
              <a:t>Software crisis was due to using same workforce, same methods, same tools even though rapidly increasing in software demand, complexity of software and software challenges. </a:t>
            </a:r>
            <a:endParaRPr dirty="0"/>
          </a:p>
          <a:p>
            <a:pPr algn="just"/>
            <a:r>
              <a:rPr lang="en-US" dirty="0">
                <a:solidFill>
                  <a:schemeClr val="dk1"/>
                </a:solidFill>
                <a:latin typeface="Calibri"/>
                <a:ea typeface="Calibri"/>
                <a:cs typeface="Calibri"/>
                <a:sym typeface="Calibri"/>
              </a:rPr>
              <a:t>With increase in the complexity of software, many software problems arise because existing methods were insufficient.</a:t>
            </a:r>
            <a:endParaRPr dirty="0">
              <a:solidFill>
                <a:srgbClr val="C00000"/>
              </a:solidFill>
              <a:latin typeface="Calibri"/>
              <a:ea typeface="Calibri"/>
              <a:cs typeface="Calibri"/>
              <a:sym typeface="Calibri"/>
            </a:endParaRPr>
          </a:p>
        </p:txBody>
      </p:sp>
      <p:pic>
        <p:nvPicPr>
          <p:cNvPr id="440" name="Google Shape;440;p32" descr="Diagram&#10;&#10;Description automatically generated"/>
          <p:cNvPicPr preferRelativeResize="0"/>
          <p:nvPr/>
        </p:nvPicPr>
        <p:blipFill rotWithShape="1">
          <a:blip r:embed="rId3">
            <a:alphaModFix/>
          </a:blip>
          <a:srcRect/>
          <a:stretch/>
        </p:blipFill>
        <p:spPr>
          <a:xfrm>
            <a:off x="3904944" y="3489846"/>
            <a:ext cx="4310104" cy="271174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68697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82C334B-835E-49DE-9B90-82FE79562D36}" type="datetime1">
              <a:rPr lang="en-US" smtClean="0"/>
              <a:t>4/7/2025</a:t>
            </a:fld>
            <a:endParaRPr/>
          </a:p>
        </p:txBody>
      </p:sp>
      <p:sp>
        <p:nvSpPr>
          <p:cNvPr id="423" name="Google Shape;423;p3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24" name="Google Shape;424;p3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36</a:t>
            </a:fld>
            <a:endParaRPr/>
          </a:p>
        </p:txBody>
      </p:sp>
      <p:sp>
        <p:nvSpPr>
          <p:cNvPr id="425" name="Google Shape;425;p31"/>
          <p:cNvSpPr txBox="1"/>
          <p:nvPr/>
        </p:nvSpPr>
        <p:spPr>
          <a:xfrm>
            <a:off x="2881290" y="7268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Software Crisis</a:t>
            </a:r>
            <a:endParaRPr dirty="0"/>
          </a:p>
        </p:txBody>
      </p:sp>
      <p:sp>
        <p:nvSpPr>
          <p:cNvPr id="2" name="TextBox 1">
            <a:extLst>
              <a:ext uri="{FF2B5EF4-FFF2-40B4-BE49-F238E27FC236}">
                <a16:creationId xmlns:a16="http://schemas.microsoft.com/office/drawing/2014/main" id="{66DED353-52D8-4014-B993-014965BCBB49}"/>
              </a:ext>
            </a:extLst>
          </p:cNvPr>
          <p:cNvSpPr txBox="1"/>
          <p:nvPr/>
        </p:nvSpPr>
        <p:spPr>
          <a:xfrm>
            <a:off x="1676400" y="1143000"/>
            <a:ext cx="8640960" cy="397031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software crisis in software engineering</a:t>
            </a:r>
            <a:r>
              <a:rPr lang="en-IN" dirty="0">
                <a:latin typeface="Times New Roman" panose="02020603050405020304" pitchFamily="18" charset="0"/>
                <a:cs typeface="Times New Roman" panose="02020603050405020304" pitchFamily="18" charset="0"/>
              </a:rPr>
              <a:t> refers to challenges that emerged as software development outpaced methodologies and tools. In the </a:t>
            </a:r>
            <a:r>
              <a:rPr lang="en-IN" b="1" dirty="0">
                <a:latin typeface="Times New Roman" panose="02020603050405020304" pitchFamily="18" charset="0"/>
                <a:cs typeface="Times New Roman" panose="02020603050405020304" pitchFamily="18" charset="0"/>
              </a:rPr>
              <a:t>1960s</a:t>
            </a:r>
            <a:r>
              <a:rPr lang="en-IN" dirty="0">
                <a:latin typeface="Times New Roman" panose="02020603050405020304" pitchFamily="18" charset="0"/>
                <a:cs typeface="Times New Roman" panose="02020603050405020304" pitchFamily="18" charset="0"/>
              </a:rPr>
              <a:t>, growing complexity led to missed deadlines, budget overruns, and buggy systems.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Reasons for Software Crisis in Software Engineering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Complexity Overload</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Lack of Formalization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Changing Requirements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Insufficient Quality Assurance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Limited Reusability</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Poor Project Management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Rapid Technological Advancements</a:t>
            </a:r>
          </a:p>
          <a:p>
            <a:pPr marL="285750" indent="-285750">
              <a:buFont typeface="Arial" panose="020B0604020202020204" pitchFamily="34" charset="0"/>
              <a:buChar char="•"/>
            </a:pPr>
            <a:endParaRPr lang="en-IN" dirty="0"/>
          </a:p>
          <a:p>
            <a:endParaRPr lang="en-IN"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36645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1981200" y="892287"/>
            <a:ext cx="8229600" cy="5073427"/>
          </a:xfrm>
        </p:spPr>
        <p:txBody>
          <a:bodyPr>
            <a:normAutofit/>
          </a:bodyPr>
          <a:lstStyle/>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Solutions to the Software Crisis</a:t>
            </a:r>
          </a:p>
          <a:p>
            <a:r>
              <a:rPr lang="en-IN" sz="1800" dirty="0">
                <a:latin typeface="Times New Roman" panose="02020603050405020304" pitchFamily="18" charset="0"/>
                <a:cs typeface="Times New Roman" panose="02020603050405020304" pitchFamily="18" charset="0"/>
              </a:rPr>
              <a:t>Structured Methodologies:</a:t>
            </a:r>
          </a:p>
          <a:p>
            <a:r>
              <a:rPr lang="en-IN" sz="1800" dirty="0">
                <a:latin typeface="Times New Roman" panose="02020603050405020304" pitchFamily="18" charset="0"/>
                <a:cs typeface="Times New Roman" panose="02020603050405020304" pitchFamily="18" charset="0"/>
              </a:rPr>
              <a:t>Formal Software Development:</a:t>
            </a:r>
          </a:p>
          <a:p>
            <a:r>
              <a:rPr lang="en-IN" sz="1800" dirty="0">
                <a:latin typeface="Times New Roman" panose="02020603050405020304" pitchFamily="18" charset="0"/>
                <a:cs typeface="Times New Roman" panose="02020603050405020304" pitchFamily="18" charset="0"/>
              </a:rPr>
              <a:t>Requirements Engineering:</a:t>
            </a:r>
          </a:p>
          <a:p>
            <a:r>
              <a:rPr lang="en-IN" sz="1800" dirty="0">
                <a:latin typeface="Times New Roman" panose="02020603050405020304" pitchFamily="18" charset="0"/>
                <a:cs typeface="Times New Roman" panose="02020603050405020304" pitchFamily="18" charset="0"/>
              </a:rPr>
              <a:t>Quality Assurance and Testing:</a:t>
            </a:r>
          </a:p>
          <a:p>
            <a:r>
              <a:rPr lang="en-IN" sz="1800" dirty="0">
                <a:latin typeface="Times New Roman" panose="02020603050405020304" pitchFamily="18" charset="0"/>
                <a:cs typeface="Times New Roman" panose="02020603050405020304" pitchFamily="18" charset="0"/>
              </a:rPr>
              <a:t>Code Reusability:</a:t>
            </a:r>
          </a:p>
          <a:p>
            <a:r>
              <a:rPr lang="en-IN" sz="1800" dirty="0">
                <a:latin typeface="Times New Roman" panose="02020603050405020304" pitchFamily="18" charset="0"/>
                <a:cs typeface="Times New Roman" panose="02020603050405020304" pitchFamily="18" charset="0"/>
              </a:rPr>
              <a:t>Improved Project Management:</a:t>
            </a:r>
          </a:p>
          <a:p>
            <a:r>
              <a:rPr lang="en-IN" sz="1800" dirty="0">
                <a:latin typeface="Times New Roman" panose="02020603050405020304" pitchFamily="18" charset="0"/>
                <a:cs typeface="Times New Roman" panose="02020603050405020304" pitchFamily="18" charset="0"/>
              </a:rPr>
              <a:t>Standardization and Best Practices:</a:t>
            </a:r>
          </a:p>
          <a:p>
            <a:endParaRPr lang="en-IN" sz="2000" dirty="0"/>
          </a:p>
          <a:p>
            <a:endParaRPr lang="en-IN" sz="2000" dirty="0"/>
          </a:p>
          <a:p>
            <a:endParaRPr lang="en-IN" sz="2000" dirty="0"/>
          </a:p>
          <a:p>
            <a:pPr marL="400050" lvl="1" indent="0">
              <a:buNone/>
            </a:pPr>
            <a:endParaRPr lang="en-IN" sz="105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CB73E430-F215-4B78-9915-B31DD198A4F2}" type="datetime1">
              <a:rPr lang="en-US" smtClean="0"/>
              <a:t>4/7/2025</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a:t>Renu  Devi         ACSE0603        SOFTWARE ENGINEERING                          Unit 1</a:t>
            </a:r>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2979908" y="34795"/>
            <a:ext cx="7580588" cy="69704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IN" sz="2400" dirty="0">
                <a:solidFill>
                  <a:schemeClr val="dk1"/>
                </a:solidFill>
                <a:latin typeface="Times New Roman" pitchFamily="18" charset="0"/>
                <a:ea typeface="+mn-ea"/>
                <a:cs typeface="Times New Roman" pitchFamily="18" charset="0"/>
              </a:rPr>
              <a:t>Software Crisis</a:t>
            </a:r>
            <a:endParaRPr sz="2400" dirty="0">
              <a:solidFill>
                <a:schemeClr val="dk1"/>
              </a:solidFill>
              <a:latin typeface="Times New Roman" pitchFamily="18" charset="0"/>
              <a:ea typeface="+mn-ea"/>
              <a:cs typeface="Times New Roman"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4006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7A542B-75E4-45DB-94A8-422FAE35747C}" type="datetime1">
              <a:rPr lang="en-US" smtClean="0"/>
              <a:t>4/7/2025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The term "silver bullet" in software engineering refers to the idea of a simple and universally applicable solution that can solve a complex problem effortlessly and efficiently. </a:t>
            </a:r>
          </a:p>
          <a:p>
            <a:pPr marL="0" indent="0">
              <a:buNone/>
            </a:pPr>
            <a:r>
              <a:rPr lang="en-IN" sz="1800" dirty="0">
                <a:latin typeface="Times New Roman" panose="02020603050405020304" pitchFamily="18" charset="0"/>
                <a:cs typeface="Times New Roman" panose="02020603050405020304" pitchFamily="18" charset="0"/>
              </a:rPr>
              <a:t>“There is no single development, in either technology or management technique, which by itself promises even one order-of-magnitude improvement within a decade in productivity, in reliability, in simplicity.”• — Fred Brooks, 1986</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43791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710700-B642-4A50-854C-DB6F21141D01}" type="datetime1">
              <a:rPr lang="en-US" smtClean="0"/>
              <a:t>4/7/2025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2207568" y="980728"/>
            <a:ext cx="8003232" cy="5184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Brooks divides the problems facing software engineering into two categories</a:t>
            </a: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essence: </a:t>
            </a:r>
            <a:r>
              <a:rPr lang="en-IN" sz="1800" dirty="0">
                <a:latin typeface="Times New Roman" panose="02020603050405020304" pitchFamily="18" charset="0"/>
                <a:cs typeface="Times New Roman" panose="02020603050405020304" pitchFamily="18" charset="0"/>
              </a:rPr>
              <a:t>difficulties inherent, or intrinsic, in the nature of software</a:t>
            </a: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accidents: </a:t>
            </a:r>
            <a:r>
              <a:rPr lang="en-IN" sz="1800" dirty="0">
                <a:latin typeface="Times New Roman" panose="02020603050405020304" pitchFamily="18" charset="0"/>
                <a:cs typeface="Times New Roman" panose="02020603050405020304" pitchFamily="18" charset="0"/>
              </a:rPr>
              <a:t>difficulties related to the production of software </a:t>
            </a:r>
          </a:p>
          <a:p>
            <a:pPr marL="0" indent="0">
              <a:buNone/>
            </a:pPr>
            <a:r>
              <a:rPr lang="en-IN" sz="1800" dirty="0">
                <a:latin typeface="Times New Roman" panose="02020603050405020304" pitchFamily="18" charset="0"/>
                <a:cs typeface="Times New Roman" panose="02020603050405020304" pitchFamily="18" charset="0"/>
              </a:rPr>
              <a:t>Brooks argues that most techniques attack the </a:t>
            </a:r>
            <a:r>
              <a:rPr lang="en-IN" sz="1800" b="1" dirty="0">
                <a:latin typeface="Times New Roman" panose="02020603050405020304" pitchFamily="18" charset="0"/>
                <a:cs typeface="Times New Roman" panose="02020603050405020304" pitchFamily="18" charset="0"/>
              </a:rPr>
              <a:t>accidents</a:t>
            </a:r>
            <a:r>
              <a:rPr lang="en-IN" sz="1800" dirty="0">
                <a:latin typeface="Times New Roman" panose="02020603050405020304" pitchFamily="18" charset="0"/>
                <a:cs typeface="Times New Roman" panose="02020603050405020304" pitchFamily="18" charset="0"/>
              </a:rPr>
              <a:t> of software engineering</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An Order of Magnitude</a:t>
            </a:r>
          </a:p>
          <a:p>
            <a:pPr marL="0" indent="0">
              <a:buNone/>
            </a:pPr>
            <a:r>
              <a:rPr lang="en-IN" sz="1800" dirty="0">
                <a:latin typeface="Times New Roman" panose="02020603050405020304" pitchFamily="18" charset="0"/>
                <a:cs typeface="Times New Roman" panose="02020603050405020304" pitchFamily="18" charset="0"/>
              </a:rPr>
              <a:t>In order to improve software development by a factor of 10</a:t>
            </a:r>
          </a:p>
          <a:p>
            <a:pPr marL="0" indent="0">
              <a:buNone/>
            </a:pPr>
            <a:r>
              <a:rPr lang="en-IN" sz="1800" dirty="0">
                <a:latin typeface="Times New Roman" panose="02020603050405020304" pitchFamily="18" charset="0"/>
                <a:cs typeface="Times New Roman" panose="02020603050405020304" pitchFamily="18" charset="0"/>
              </a:rPr>
              <a:t>• first, the accidents of software engineering would have to account for 90% of the overall effort</a:t>
            </a:r>
          </a:p>
          <a:p>
            <a:pPr marL="0" indent="0">
              <a:buNone/>
            </a:pPr>
            <a:r>
              <a:rPr lang="en-IN" sz="1800" dirty="0">
                <a:latin typeface="Times New Roman" panose="02020603050405020304" pitchFamily="18" charset="0"/>
                <a:cs typeface="Times New Roman" panose="02020603050405020304" pitchFamily="18" charset="0"/>
              </a:rPr>
              <a:t>• second, tools would have to reduce accidental problems to zero</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5647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4CE4453-DD1A-4915-9597-AB42719D5715}"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1" name="Content Placeholder 8">
            <a:extLst>
              <a:ext uri="{FF2B5EF4-FFF2-40B4-BE49-F238E27FC236}">
                <a16:creationId xmlns:a16="http://schemas.microsoft.com/office/drawing/2014/main" id="{85A3B8C3-A1F3-4FED-9536-055D4B2B19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5800" y="1600200"/>
            <a:ext cx="10363200" cy="4525963"/>
          </a:xfrm>
        </p:spPr>
      </p:pic>
    </p:spTree>
    <p:extLst>
      <p:ext uri="{BB962C8B-B14F-4D97-AF65-F5344CB8AC3E}">
        <p14:creationId xmlns:p14="http://schemas.microsoft.com/office/powerpoint/2010/main" val="2532623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39545F-6CC1-4AFA-B48B-ACE0220ACA88}" type="datetime1">
              <a:rPr lang="en-US" smtClean="0"/>
              <a:t>4/7/2025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2207568" y="980728"/>
            <a:ext cx="8003232" cy="5184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Brooks divides the essence into four subcategories</a:t>
            </a:r>
          </a:p>
          <a:p>
            <a:pPr marL="0" indent="0">
              <a:buNone/>
            </a:pPr>
            <a:r>
              <a:rPr lang="en-IN" sz="1800" dirty="0">
                <a:latin typeface="Times New Roman" panose="02020603050405020304" pitchFamily="18" charset="0"/>
                <a:cs typeface="Times New Roman" panose="02020603050405020304" pitchFamily="18" charset="0"/>
              </a:rPr>
              <a:t>• complexity</a:t>
            </a:r>
          </a:p>
          <a:p>
            <a:pPr marL="0" indent="0">
              <a:buNone/>
            </a:pPr>
            <a:r>
              <a:rPr lang="en-IN" sz="1800" dirty="0">
                <a:latin typeface="Times New Roman" panose="02020603050405020304" pitchFamily="18" charset="0"/>
                <a:cs typeface="Times New Roman" panose="02020603050405020304" pitchFamily="18" charset="0"/>
              </a:rPr>
              <a:t>• conformity</a:t>
            </a:r>
          </a:p>
          <a:p>
            <a:pPr marL="0" indent="0">
              <a:buNone/>
            </a:pPr>
            <a:r>
              <a:rPr lang="en-IN" sz="1800" dirty="0">
                <a:latin typeface="Times New Roman" panose="02020603050405020304" pitchFamily="18" charset="0"/>
                <a:cs typeface="Times New Roman" panose="02020603050405020304" pitchFamily="18" charset="0"/>
              </a:rPr>
              <a:t>• changeability</a:t>
            </a:r>
          </a:p>
          <a:p>
            <a:pPr marL="0" indent="0">
              <a:buNone/>
            </a:pPr>
            <a:r>
              <a:rPr lang="en-IN" sz="1800" dirty="0">
                <a:latin typeface="Times New Roman" panose="02020603050405020304" pitchFamily="18" charset="0"/>
                <a:cs typeface="Times New Roman" panose="02020603050405020304" pitchFamily="18" charset="0"/>
              </a:rPr>
              <a:t>• invisibility</a:t>
            </a:r>
          </a:p>
          <a:p>
            <a:pPr marL="0" indent="0">
              <a:buNone/>
            </a:pPr>
            <a:r>
              <a:rPr lang="en-IN" sz="1800" b="1" dirty="0">
                <a:latin typeface="Times New Roman" panose="02020603050405020304" pitchFamily="18" charset="0"/>
                <a:cs typeface="Times New Roman" panose="02020603050405020304" pitchFamily="18" charset="0"/>
              </a:rPr>
              <a:t>Complexity</a:t>
            </a:r>
            <a:r>
              <a:rPr lang="en-IN" sz="1800" dirty="0">
                <a:latin typeface="Times New Roman" panose="02020603050405020304" pitchFamily="18" charset="0"/>
                <a:cs typeface="Times New Roman" panose="02020603050405020304" pitchFamily="18" charset="0"/>
              </a:rPr>
              <a:t> of software systems is rather interesting as it is desired and not accidental and yet constitutes most of the monstrosity of software systems. </a:t>
            </a:r>
          </a:p>
          <a:p>
            <a:pPr marL="0" indent="0">
              <a:buNone/>
            </a:pPr>
            <a:r>
              <a:rPr lang="en-IN" sz="1800" b="1" dirty="0">
                <a:latin typeface="Times New Roman" panose="02020603050405020304" pitchFamily="18" charset="0"/>
                <a:cs typeface="Times New Roman" panose="02020603050405020304" pitchFamily="18" charset="0"/>
              </a:rPr>
              <a:t>Conformity</a:t>
            </a:r>
            <a:r>
              <a:rPr lang="en-IN" sz="1800" dirty="0">
                <a:latin typeface="Times New Roman" panose="02020603050405020304" pitchFamily="18" charset="0"/>
                <a:cs typeface="Times New Roman" panose="02020603050405020304" pitchFamily="18" charset="0"/>
              </a:rPr>
              <a:t> is a necessary evil and normally has no logic to it but, for organizational restrictions.</a:t>
            </a:r>
          </a:p>
          <a:p>
            <a:pPr marL="0" indent="0">
              <a:buNone/>
            </a:pPr>
            <a:r>
              <a:rPr lang="en-IN" sz="1800" b="1" dirty="0">
                <a:latin typeface="Times New Roman" panose="02020603050405020304" pitchFamily="18" charset="0"/>
                <a:cs typeface="Times New Roman" panose="02020603050405020304" pitchFamily="18" charset="0"/>
              </a:rPr>
              <a:t>Changeability</a:t>
            </a:r>
            <a:r>
              <a:rPr lang="en-IN" sz="1800" dirty="0">
                <a:latin typeface="Times New Roman" panose="02020603050405020304" pitchFamily="18" charset="0"/>
                <a:cs typeface="Times New Roman" panose="02020603050405020304" pitchFamily="18" charset="0"/>
              </a:rPr>
              <a:t> again is a constant sword hanging over software systems.</a:t>
            </a:r>
          </a:p>
          <a:p>
            <a:pPr marL="0" indent="0">
              <a:buNone/>
            </a:pPr>
            <a:r>
              <a:rPr lang="en-IN" sz="1800" b="1" dirty="0">
                <a:latin typeface="Times New Roman" panose="02020603050405020304" pitchFamily="18" charset="0"/>
                <a:cs typeface="Times New Roman" panose="02020603050405020304" pitchFamily="18" charset="0"/>
              </a:rPr>
              <a:t>Invisibility</a:t>
            </a:r>
            <a:r>
              <a:rPr lang="en-IN" sz="1800" dirty="0">
                <a:latin typeface="Times New Roman" panose="02020603050405020304" pitchFamily="18" charset="0"/>
                <a:cs typeface="Times New Roman" panose="02020603050405020304" pitchFamily="18" charset="0"/>
              </a:rPr>
              <a:t> refers to the fact that there isn’t any tool that can physically and convincingly represent a software system and this limits us mostly.</a:t>
            </a:r>
          </a:p>
          <a:p>
            <a:pPr marL="0" indent="0">
              <a:buNone/>
            </a:pPr>
            <a:endParaRPr lang="en-IN" sz="7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36771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14423"/>
            <a:ext cx="8229600" cy="4911741"/>
          </a:xfrm>
        </p:spPr>
        <p:txBody>
          <a:bodyPr/>
          <a:lstStyle/>
          <a:p>
            <a:pPr>
              <a:buNone/>
            </a:pPr>
            <a:r>
              <a:rPr lang="en-IN" sz="1800" b="1" dirty="0">
                <a:latin typeface="Times New Roman" pitchFamily="18" charset="0"/>
                <a:cs typeface="Times New Roman" pitchFamily="18" charset="0"/>
              </a:rPr>
              <a:t>What is Software Myth?</a:t>
            </a:r>
          </a:p>
          <a:p>
            <a:pPr marL="0" algn="just">
              <a:buNone/>
            </a:pPr>
            <a:r>
              <a:rPr lang="en-IN" sz="1800" dirty="0">
                <a:latin typeface="Times New Roman" pitchFamily="18" charset="0"/>
                <a:cs typeface="Times New Roman" pitchFamily="18" charset="0"/>
              </a:rPr>
              <a:t>Beliefs about software and the process used to build it. Software myths are misleading attitudes that have caused serious problems for managers and technical people alike. Software myths propagate misinformation and confusion.</a:t>
            </a:r>
          </a:p>
          <a:p>
            <a:pPr marL="0" algn="just">
              <a:buNone/>
            </a:pPr>
            <a:endParaRPr lang="en-IN" sz="1800"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Types of Software Myth-</a:t>
            </a:r>
          </a:p>
          <a:p>
            <a:pPr marL="0" algn="just">
              <a:buNone/>
            </a:pPr>
            <a:r>
              <a:rPr lang="en-IN" sz="1800" dirty="0">
                <a:latin typeface="Times New Roman" pitchFamily="18" charset="0"/>
                <a:cs typeface="Times New Roman" pitchFamily="18" charset="0"/>
              </a:rPr>
              <a:t>There are 3 types of Software Myth-</a:t>
            </a:r>
          </a:p>
          <a:p>
            <a:pPr marL="114300" indent="-457200" algn="just">
              <a:buFont typeface="+mj-lt"/>
              <a:buAutoNum type="arabicPeriod"/>
            </a:pPr>
            <a:r>
              <a:rPr lang="en-IN" sz="1800" dirty="0">
                <a:latin typeface="Times New Roman" pitchFamily="18" charset="0"/>
                <a:cs typeface="Times New Roman" pitchFamily="18" charset="0"/>
              </a:rPr>
              <a:t>Management Myth</a:t>
            </a:r>
          </a:p>
          <a:p>
            <a:pPr marL="114300" indent="-457200" algn="just">
              <a:buFont typeface="+mj-lt"/>
              <a:buAutoNum type="arabicPeriod"/>
            </a:pPr>
            <a:r>
              <a:rPr lang="en-IN" sz="1800" dirty="0">
                <a:latin typeface="Times New Roman" pitchFamily="18" charset="0"/>
                <a:cs typeface="Times New Roman" pitchFamily="18" charset="0"/>
              </a:rPr>
              <a:t>Customer Myth</a:t>
            </a:r>
          </a:p>
          <a:p>
            <a:pPr marL="114300" indent="-457200" algn="just">
              <a:buFont typeface="+mj-lt"/>
              <a:buAutoNum type="arabicPeriod"/>
            </a:pPr>
            <a:r>
              <a:rPr lang="en-IN" sz="1800" dirty="0">
                <a:latin typeface="Times New Roman" pitchFamily="18" charset="0"/>
                <a:cs typeface="Times New Roman" pitchFamily="18" charset="0"/>
              </a:rPr>
              <a:t>Practitioner’s Myth</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25B3A59-5D8F-45BF-AAB9-17A18FB60773}"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332"/>
            <a:ext cx="2209800" cy="947268"/>
          </a:xfrm>
          <a:prstGeom prst="rect">
            <a:avLst/>
          </a:prstGeom>
        </p:spPr>
      </p:pic>
    </p:spTree>
    <p:extLst>
      <p:ext uri="{BB962C8B-B14F-4D97-AF65-F5344CB8AC3E}">
        <p14:creationId xmlns:p14="http://schemas.microsoft.com/office/powerpoint/2010/main" val="3876645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Myths.PNG"/>
          <p:cNvPicPr>
            <a:picLocks noGrp="1" noChangeAspect="1"/>
          </p:cNvPicPr>
          <p:nvPr>
            <p:ph idx="1"/>
          </p:nvPr>
        </p:nvPicPr>
        <p:blipFill>
          <a:blip r:embed="rId2"/>
          <a:stretch>
            <a:fillRect/>
          </a:stretch>
        </p:blipFill>
        <p:spPr>
          <a:xfrm>
            <a:off x="3452795" y="1714488"/>
            <a:ext cx="6072229" cy="3649052"/>
          </a:xfrm>
        </p:spPr>
      </p:pic>
      <p:sp>
        <p:nvSpPr>
          <p:cNvPr id="4" name="Date Placeholder 3"/>
          <p:cNvSpPr>
            <a:spLocks noGrp="1"/>
          </p:cNvSpPr>
          <p:nvPr>
            <p:ph type="dt" sz="half" idx="10"/>
          </p:nvPr>
        </p:nvSpPr>
        <p:spPr/>
        <p:txBody>
          <a:bodyPr/>
          <a:lstStyle/>
          <a:p>
            <a:fld id="{3F555402-25F6-4845-9CB3-A18BA22BDAD6}" type="datetime1">
              <a:rPr lang="en-US" smtClean="0"/>
              <a:t>4/7/2025</a:t>
            </a:fld>
            <a:endParaRPr lang="en-US"/>
          </a:p>
        </p:txBody>
      </p:sp>
      <p:sp>
        <p:nvSpPr>
          <p:cNvPr id="5" name="Footer Placeholder 4"/>
          <p:cNvSpPr>
            <a:spLocks noGrp="1"/>
          </p:cNvSpPr>
          <p:nvPr>
            <p:ph type="ftr" sz="quarter" idx="11"/>
          </p:nvPr>
        </p:nvSpPr>
        <p:spPr>
          <a:xfrm>
            <a:off x="4648200" y="6356351"/>
            <a:ext cx="459107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5493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AutoNum type="arabicPeriod"/>
            </a:pPr>
            <a:r>
              <a:rPr lang="en-IN" sz="1800" b="1" dirty="0">
                <a:latin typeface="Times New Roman" panose="02020603050405020304" pitchFamily="18" charset="0"/>
                <a:cs typeface="Times New Roman" pitchFamily="18" charset="0"/>
              </a:rPr>
              <a:t>Management Myths :</a:t>
            </a:r>
          </a:p>
          <a:p>
            <a:pPr marL="0" indent="0" algn="just" fontAlgn="base">
              <a:buNone/>
            </a:pPr>
            <a:r>
              <a:rPr lang="en-IN" sz="1800" dirty="0">
                <a:latin typeface="Times New Roman" panose="02020603050405020304" pitchFamily="18" charset="0"/>
                <a:cs typeface="Times New Roman" panose="02020603050405020304" pitchFamily="18" charset="0"/>
              </a:rPr>
              <a:t>Myth 1:</a:t>
            </a:r>
          </a:p>
          <a:p>
            <a:pPr algn="just" fontAlgn="base"/>
            <a:r>
              <a:rPr lang="en-IN" sz="1800" dirty="0">
                <a:latin typeface="Times New Roman" panose="02020603050405020304" pitchFamily="18" charset="0"/>
                <a:cs typeface="Times New Roman" panose="02020603050405020304" pitchFamily="18" charset="0"/>
              </a:rPr>
              <a:t>We have all the standards and procedures available for software development i.e. the software developer has all the requirements.</a:t>
            </a:r>
          </a:p>
          <a:p>
            <a:pPr algn="just" fontAlgn="base">
              <a:buFont typeface="Wingdings" pitchFamily="2" charset="2"/>
              <a:buChar char="Ø"/>
            </a:pPr>
            <a:r>
              <a:rPr lang="en-IN" sz="1800" dirty="0">
                <a:latin typeface="Times New Roman" panose="02020603050405020304" pitchFamily="18" charset="0"/>
                <a:cs typeface="Times New Roman" panose="02020603050405020304" pitchFamily="18" charset="0"/>
              </a:rPr>
              <a:t>Fact :</a:t>
            </a:r>
          </a:p>
          <a:p>
            <a:pPr algn="just" fontAlgn="base"/>
            <a:r>
              <a:rPr lang="en-IN" sz="1800" dirty="0">
                <a:latin typeface="Times New Roman" panose="02020603050405020304" pitchFamily="18" charset="0"/>
                <a:cs typeface="Times New Roman" panose="02020603050405020304" pitchFamily="18" charset="0"/>
              </a:rPr>
              <a:t>Software experts do not know all the requirements for software development.</a:t>
            </a:r>
          </a:p>
          <a:p>
            <a:pPr fontAlgn="base"/>
            <a:r>
              <a:rPr lang="en-IN" sz="1800" dirty="0">
                <a:latin typeface="Times New Roman" panose="02020603050405020304" pitchFamily="18" charset="0"/>
                <a:cs typeface="Times New Roman" panose="02020603050405020304" pitchFamily="18" charset="0"/>
              </a:rPr>
              <a:t>And all existing processes are incomplete as new software development is based on new and different problem.</a:t>
            </a:r>
          </a:p>
          <a:p>
            <a:pPr marL="0" indent="0" algn="just" fontAlgn="base">
              <a:buNone/>
            </a:pPr>
            <a:r>
              <a:rPr lang="en-IN" sz="1800" dirty="0">
                <a:latin typeface="Times New Roman" panose="02020603050405020304" pitchFamily="18" charset="0"/>
                <a:cs typeface="Times New Roman" panose="02020603050405020304" pitchFamily="18" charset="0"/>
              </a:rPr>
              <a:t>.</a:t>
            </a:r>
          </a:p>
          <a:p>
            <a:pPr marL="514350" indent="-514350">
              <a:buAutoNum type="arabicPeriod"/>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F23A312-CEEB-4EB4-9786-DA19FB83C1A5}" type="datetime1">
              <a:rPr lang="en-US" smtClean="0"/>
              <a:t>4/7/2025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28897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B6A4BF-9BFB-4366-BDC0-9A52BC3ECCE9}"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sp>
        <p:nvSpPr>
          <p:cNvPr id="8" name="Rectangle 7"/>
          <p:cNvSpPr/>
          <p:nvPr/>
        </p:nvSpPr>
        <p:spPr>
          <a:xfrm>
            <a:off x="2024034" y="857234"/>
            <a:ext cx="8143932" cy="5909310"/>
          </a:xfrm>
          <a:prstGeom prst="rect">
            <a:avLst/>
          </a:prstGeom>
        </p:spPr>
        <p:txBody>
          <a:bodyPr wrap="square">
            <a:spAutoFit/>
          </a:bodyPr>
          <a:lstStyle/>
          <a:p>
            <a:pPr algn="just" fontAlgn="base">
              <a:buFont typeface="Wingdings" pitchFamily="2" charset="2"/>
              <a:buChar char="Ø"/>
            </a:pPr>
            <a:r>
              <a:rPr lang="en-IN" b="1" dirty="0">
                <a:latin typeface="Times New Roman" panose="02020603050405020304" pitchFamily="18" charset="0"/>
                <a:cs typeface="Times New Roman" pitchFamily="18" charset="0"/>
              </a:rPr>
              <a:t>Myth 2 :</a:t>
            </a:r>
            <a:endParaRPr lang="en-IN" dirty="0">
              <a:latin typeface="Times New Roman" pitchFamily="18" charset="0"/>
              <a:cs typeface="Times New Roman" pitchFamily="18" charset="0"/>
            </a:endParaRPr>
          </a:p>
          <a:p>
            <a:pPr algn="just" fontAlgn="base"/>
            <a:r>
              <a:rPr lang="en-IN" dirty="0">
                <a:latin typeface="Times New Roman" pitchFamily="18" charset="0"/>
                <a:cs typeface="Times New Roman" pitchFamily="18" charset="0"/>
              </a:rPr>
              <a:t>The addition of the latest hardware programs will improve the software development.</a:t>
            </a:r>
          </a:p>
          <a:p>
            <a:pPr algn="just" fontAlgn="base">
              <a:buFont typeface="Wingdings" pitchFamily="2" charset="2"/>
              <a:buChar char="Ø"/>
            </a:pPr>
            <a:r>
              <a:rPr lang="en-IN" dirty="0">
                <a:latin typeface="Times New Roman" pitchFamily="18" charset="0"/>
                <a:cs typeface="Times New Roman" pitchFamily="18" charset="0"/>
              </a:rPr>
              <a:t>Fact:</a:t>
            </a:r>
          </a:p>
          <a:p>
            <a:pPr algn="just" fontAlgn="base"/>
            <a:r>
              <a:rPr lang="en-IN" dirty="0">
                <a:latin typeface="Times New Roman" pitchFamily="18" charset="0"/>
                <a:cs typeface="Times New Roman" pitchFamily="18" charset="0"/>
              </a:rPr>
              <a:t>The role of the latest hardware is not very high on standard software development; instead (CASE) Engineering tools help the computer, they are more important than hardware to produce quality and productivity.</a:t>
            </a:r>
          </a:p>
          <a:p>
            <a:pPr algn="just" fontAlgn="base"/>
            <a:r>
              <a:rPr lang="en-IN" dirty="0">
                <a:latin typeface="Times New Roman" pitchFamily="18" charset="0"/>
                <a:cs typeface="Times New Roman" pitchFamily="18" charset="0"/>
              </a:rPr>
              <a:t>Hence, the hardware resources are misused.</a:t>
            </a:r>
          </a:p>
          <a:p>
            <a:pPr algn="just" fontAlgn="base"/>
            <a:endParaRPr lang="en-IN" dirty="0">
              <a:latin typeface="Times New Roman" pitchFamily="18" charset="0"/>
              <a:cs typeface="Times New Roman" pitchFamily="18" charset="0"/>
            </a:endParaRPr>
          </a:p>
          <a:p>
            <a:pPr fontAlgn="base">
              <a:buFont typeface="Wingdings" pitchFamily="2" charset="2"/>
              <a:buChar char="Ø"/>
            </a:pPr>
            <a:r>
              <a:rPr lang="en-IN" b="1" dirty="0">
                <a:latin typeface="Times New Roman" pitchFamily="18" charset="0"/>
                <a:cs typeface="Times New Roman" pitchFamily="18" charset="0"/>
              </a:rPr>
              <a:t>Myth 3 :</a:t>
            </a:r>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Managers think that, with the addition of more people and program planners to Software development can help meet project deadlines (If lagging behind).</a:t>
            </a:r>
          </a:p>
          <a:p>
            <a:pPr fontAlgn="base">
              <a:buFont typeface="Arial" panose="020B0604020202020204" pitchFamily="34" charset="0"/>
              <a:buChar char="•"/>
            </a:pPr>
            <a:r>
              <a:rPr lang="en-IN" dirty="0">
                <a:latin typeface="Times New Roman" pitchFamily="18" charset="0"/>
                <a:cs typeface="Times New Roman" pitchFamily="18" charset="0"/>
              </a:rPr>
              <a:t>Fact:  </a:t>
            </a:r>
            <a:r>
              <a:rPr lang="en-IN" dirty="0">
                <a:solidFill>
                  <a:srgbClr val="273239"/>
                </a:solidFill>
                <a:latin typeface="Times New Roman" panose="02020603050405020304" pitchFamily="18" charset="0"/>
                <a:cs typeface="Times New Roman" panose="02020603050405020304" pitchFamily="18" charset="0"/>
              </a:rPr>
              <a:t>If software is late, adding more people will merely make the problem worse. This is because the people already working on the project now need to spend time educating the newcomers, and are thus taken away from their work. The newcomers are also far less productive than the existing software engineers, and so the work put into training them to work on the software does not immediately meet with an appropriate reduction in work.</a:t>
            </a:r>
          </a:p>
          <a:p>
            <a:pPr fontAlgn="base">
              <a:buFont typeface="Wingdings" pitchFamily="2" charset="2"/>
              <a:buChar char="Ø"/>
            </a:pPr>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332"/>
            <a:ext cx="2209800" cy="947268"/>
          </a:xfrm>
          <a:prstGeom prst="rect">
            <a:avLst/>
          </a:prstGeom>
        </p:spPr>
      </p:pic>
    </p:spTree>
    <p:extLst>
      <p:ext uri="{BB962C8B-B14F-4D97-AF65-F5344CB8AC3E}">
        <p14:creationId xmlns:p14="http://schemas.microsoft.com/office/powerpoint/2010/main" val="3288858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CD1025-74B2-4419-88CC-C5A9A97C20A0}" type="datetime1">
              <a:rPr lang="en-US" smtClean="0"/>
              <a:t>4/7/2025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sp>
        <p:nvSpPr>
          <p:cNvPr id="9" name="Title 1"/>
          <p:cNvSpPr>
            <a:spLocks noGrp="1"/>
          </p:cNvSpPr>
          <p:nvPr>
            <p:ph idx="1"/>
          </p:nvPr>
        </p:nvSpPr>
        <p:spPr>
          <a:xfrm>
            <a:off x="1981200" y="928671"/>
            <a:ext cx="8229600" cy="5197493"/>
          </a:xfrm>
        </p:spPr>
        <p:txBody>
          <a:bodyPr>
            <a:normAutofit/>
          </a:bodyPr>
          <a:lstStyle/>
          <a:p>
            <a:pPr algn="just" fontAlgn="base">
              <a:buNone/>
            </a:pPr>
            <a:r>
              <a:rPr lang="en-IN" sz="1800" b="1" dirty="0">
                <a:latin typeface="Times New Roman" panose="02020603050405020304" pitchFamily="18" charset="0"/>
                <a:cs typeface="Times New Roman" pitchFamily="18" charset="0"/>
              </a:rPr>
              <a:t>(ii)Customer Myths :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The customer can be the direct users of the software, the technical team, marketing / sales department, or other company. Customer has myths leading to false expectations (customer) &amp; that’s why  dissatisfaction with the developer is created.</a:t>
            </a:r>
          </a:p>
          <a:p>
            <a:pPr algn="just" fontAlgn="base">
              <a:buFont typeface="Wingdings" pitchFamily="2" charset="2"/>
              <a:buChar char="Ø"/>
            </a:pPr>
            <a:r>
              <a:rPr lang="en-IN" sz="1800" b="1" dirty="0">
                <a:latin typeface="Times New Roman" pitchFamily="18" charset="0"/>
                <a:cs typeface="Times New Roman" pitchFamily="18" charset="0"/>
              </a:rPr>
              <a:t>Myth 1 :</a:t>
            </a:r>
          </a:p>
          <a:p>
            <a:pPr algn="just" fontAlgn="base">
              <a:buNone/>
            </a:pPr>
            <a:r>
              <a:rPr lang="en-IN" sz="1800" dirty="0">
                <a:latin typeface="Times New Roman" pitchFamily="18" charset="0"/>
                <a:cs typeface="Times New Roman" pitchFamily="18" charset="0"/>
              </a:rPr>
              <a:t>A general statement of intent is enough to start writing plans (software development) and details of objectives can be done over time.</a:t>
            </a:r>
          </a:p>
          <a:p>
            <a:pPr algn="just" fontAlgn="base">
              <a:buFont typeface="Wingdings" pitchFamily="2" charset="2"/>
              <a:buChar char="Ø"/>
            </a:pPr>
            <a:r>
              <a:rPr lang="en-IN" sz="1800" b="1" dirty="0">
                <a:latin typeface="Times New Roman" pitchFamily="18" charset="0"/>
                <a:cs typeface="Times New Roman" pitchFamily="18" charset="0"/>
              </a:rPr>
              <a:t>Fact:</a:t>
            </a:r>
          </a:p>
          <a:p>
            <a:pPr marL="0" algn="just" fontAlgn="base"/>
            <a:r>
              <a:rPr lang="en-IN" sz="1800" dirty="0">
                <a:latin typeface="Times New Roman" pitchFamily="18" charset="0"/>
                <a:cs typeface="Times New Roman" pitchFamily="18" charset="0"/>
              </a:rPr>
              <a:t>Official and detailed description of the database function, ethical performance, communication, structural issues and the verification process are important.</a:t>
            </a:r>
          </a:p>
          <a:p>
            <a:pPr marL="0" fontAlgn="base"/>
            <a:r>
              <a:rPr lang="en-IN" sz="1800" dirty="0">
                <a:latin typeface="Times New Roman" pitchFamily="18" charset="0"/>
                <a:cs typeface="Times New Roman" pitchFamily="18" charset="0"/>
              </a:rPr>
              <a:t>Unambiguous requirements (usually derived iteratively) are developed only through effective and continuous communication between customer and developer.</a:t>
            </a:r>
          </a:p>
          <a:p>
            <a:pPr marL="0" indent="0"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49197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158" y="1071547"/>
            <a:ext cx="8229600" cy="4525963"/>
          </a:xfrm>
        </p:spPr>
        <p:txBody>
          <a:bodyPr>
            <a:normAutofit/>
          </a:bodyPr>
          <a:lstStyle/>
          <a:p>
            <a:pPr marL="0" algn="just" fontAlgn="base">
              <a:buFont typeface="Wingdings" pitchFamily="2" charset="2"/>
              <a:buChar char="Ø"/>
            </a:pPr>
            <a:r>
              <a:rPr lang="en-IN" sz="1800" b="1" dirty="0">
                <a:latin typeface="Times New Roman" pitchFamily="18" charset="0"/>
                <a:cs typeface="Times New Roman" pitchFamily="18" charset="0"/>
              </a:rPr>
              <a:t>Myth 2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Project requirements continue to change, but, change, can be easy location due to the flexible nature of the software.</a:t>
            </a:r>
          </a:p>
          <a:p>
            <a:pPr marL="0" algn="just" fontAlgn="base">
              <a:buFont typeface="Wingdings" pitchFamily="2" charset="2"/>
              <a:buChar char="Ø"/>
            </a:pPr>
            <a:r>
              <a:rPr lang="en-IN" sz="1800" dirty="0">
                <a:latin typeface="Times New Roman" pitchFamily="18" charset="0"/>
                <a:cs typeface="Times New Roman" pitchFamily="18" charset="0"/>
              </a:rPr>
              <a:t>Fact :</a:t>
            </a:r>
          </a:p>
          <a:p>
            <a:pPr marL="0" algn="just" fontAlgn="base">
              <a:buNone/>
            </a:pPr>
            <a:r>
              <a:rPr lang="en-IN" sz="1800" dirty="0">
                <a:latin typeface="Times New Roman" pitchFamily="18" charset="0"/>
                <a:cs typeface="Times New Roman" pitchFamily="18" charset="0"/>
              </a:rPr>
              <a:t>Changes were made to the final stages of software development but cost to make those changes grow through the latest stages of development.  A detailed analysis of user needs should be done to minimize change requirement. </a:t>
            </a:r>
          </a:p>
          <a:p>
            <a:pPr marL="0" algn="just" fontAlgn="base">
              <a:buNone/>
            </a:pPr>
            <a:endParaRPr lang="en-IN" sz="1800" dirty="0">
              <a:latin typeface="Times New Roman" pitchFamily="18" charset="0"/>
              <a:cs typeface="Times New Roman" pitchFamily="18" charset="0"/>
            </a:endParaRPr>
          </a:p>
          <a:p>
            <a:pPr marL="0" algn="just" fontAlgn="base">
              <a:buNone/>
            </a:pPr>
            <a:r>
              <a:rPr lang="en-IN" sz="1800" b="1" dirty="0">
                <a:latin typeface="Times New Roman" pitchFamily="18" charset="0"/>
                <a:cs typeface="Times New Roman" pitchFamily="18" charset="0"/>
              </a:rPr>
              <a:t>(iii)Practitioner’s Myths :</a:t>
            </a:r>
          </a:p>
          <a:p>
            <a:pPr algn="just" fontAlgn="base">
              <a:buFont typeface="Wingdings" pitchFamily="2" charset="2"/>
              <a:buChar char="Ø"/>
            </a:pPr>
            <a:r>
              <a:rPr lang="en-IN" sz="1800" b="1" dirty="0">
                <a:latin typeface="Times New Roman" pitchFamily="18" charset="0"/>
                <a:cs typeface="Times New Roman" pitchFamily="18" charset="0"/>
              </a:rPr>
              <a:t>Myths 1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They believe that their work has been completed with the writing of the plan and they received it to work.</a:t>
            </a:r>
          </a:p>
          <a:p>
            <a:pPr marL="0" algn="just" fontAlgn="base">
              <a:buNone/>
            </a:pPr>
            <a:endParaRPr lang="en-IN" sz="1800" b="1"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AF351A22-81BD-45FD-B561-63ABCF95FF0F}"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48018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142984"/>
            <a:ext cx="8229600" cy="4950312"/>
          </a:xfrm>
        </p:spPr>
        <p:txBody>
          <a:bodyPr>
            <a:normAutofit/>
          </a:bodyPr>
          <a:lstStyle/>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Every 60-80% effort indeed goes into the maintenance phase. Efforts are required, where the product is available first delivered to customers.</a:t>
            </a:r>
          </a:p>
          <a:p>
            <a:pPr algn="just" fontAlgn="base">
              <a:buFont typeface="Wingdings" pitchFamily="2" charset="2"/>
              <a:buChar char="Ø"/>
            </a:pPr>
            <a:r>
              <a:rPr lang="en-IN" sz="1800" b="1" dirty="0">
                <a:latin typeface="Times New Roman" pitchFamily="18" charset="0"/>
                <a:cs typeface="Times New Roman" pitchFamily="18" charset="0"/>
              </a:rPr>
              <a:t>Myths 2 </a:t>
            </a:r>
            <a:endParaRPr lang="en-IN" sz="1800" dirty="0">
              <a:latin typeface="Times New Roman" pitchFamily="18" charset="0"/>
              <a:cs typeface="Times New Roman" pitchFamily="18" charset="0"/>
            </a:endParaRPr>
          </a:p>
          <a:p>
            <a:pPr algn="just" fontAlgn="base">
              <a:buNone/>
            </a:pPr>
            <a:r>
              <a:rPr lang="en-IN" sz="1800" dirty="0">
                <a:latin typeface="Times New Roman" pitchFamily="18" charset="0"/>
                <a:cs typeface="Times New Roman" pitchFamily="18" charset="0"/>
              </a:rPr>
              <a:t>There is no other way to achieve system quality, until it’s “running”.</a:t>
            </a:r>
          </a:p>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Systematic review of project technology is the quality of effective software verification method. These updates are quality filters and more accessible than test.</a:t>
            </a:r>
          </a:p>
          <a:p>
            <a:pPr algn="just" fontAlgn="base">
              <a:buFont typeface="Wingdings" pitchFamily="2" charset="2"/>
              <a:buChar char="Ø"/>
            </a:pPr>
            <a:r>
              <a:rPr lang="en-IN" sz="1800" b="1" dirty="0">
                <a:latin typeface="Times New Roman" pitchFamily="18" charset="0"/>
                <a:cs typeface="Times New Roman" pitchFamily="18" charset="0"/>
              </a:rPr>
              <a:t>Myth 3 :</a:t>
            </a:r>
            <a:endParaRPr lang="en-IN" sz="1800" dirty="0">
              <a:latin typeface="Times New Roman" pitchFamily="18" charset="0"/>
              <a:cs typeface="Times New Roman" pitchFamily="18" charset="0"/>
            </a:endParaRPr>
          </a:p>
          <a:p>
            <a:pPr algn="just" fontAlgn="base">
              <a:buNone/>
            </a:pPr>
            <a:r>
              <a:rPr lang="en-IN" sz="1800" dirty="0">
                <a:latin typeface="Times New Roman" pitchFamily="18" charset="0"/>
                <a:cs typeface="Times New Roman" pitchFamily="18" charset="0"/>
              </a:rPr>
              <a:t>An operating system is the only product that can be successfully exported project.</a:t>
            </a:r>
          </a:p>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A working system is not enough, it is just the right document brochures and booklets are also reqd. To provide for guidance &amp; software support.</a:t>
            </a:r>
          </a:p>
          <a:p>
            <a:pPr marL="0" algn="just"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95918AA2-38DC-4AC7-8888-02306D734016}" type="datetime1">
              <a:rPr lang="en-US" smtClean="0"/>
              <a:t>4/7/2025</a:t>
            </a:fld>
            <a:endParaRPr lang="en-US"/>
          </a:p>
        </p:txBody>
      </p:sp>
      <p:sp>
        <p:nvSpPr>
          <p:cNvPr id="5" name="Footer Placeholder 4"/>
          <p:cNvSpPr>
            <a:spLocks noGrp="1"/>
          </p:cNvSpPr>
          <p:nvPr>
            <p:ph type="ftr" sz="quarter" idx="11"/>
          </p:nvPr>
        </p:nvSpPr>
        <p:spPr>
          <a:xfrm>
            <a:off x="4648200" y="6356351"/>
            <a:ext cx="459107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99606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F570ACDF-E5EC-4654-9C22-50E90EC8A8DA}"/>
              </a:ext>
            </a:extLst>
          </p:cNvPr>
          <p:cNvSpPr>
            <a:spLocks noGrp="1" noChangeArrowheads="1"/>
          </p:cNvSpPr>
          <p:nvPr>
            <p:ph type="subTitle" idx="1"/>
          </p:nvPr>
        </p:nvSpPr>
        <p:spPr>
          <a:xfrm>
            <a:off x="2057400" y="1447800"/>
            <a:ext cx="7924800" cy="5029200"/>
          </a:xfrm>
        </p:spPr>
        <p:txBody>
          <a:bodyPr>
            <a:normAutofit/>
          </a:bodyPr>
          <a:lstStyle/>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Software process is the related set of activities and process that are involved in developing and evolving a software system.</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				or</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A set of activities whose goal is the development or evolution of software.</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				or</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A software process is a set of activities and associated results which produce a software product.</a:t>
            </a:r>
          </a:p>
          <a:p>
            <a:pPr algn="just"/>
            <a:r>
              <a:rPr lang="en-US" altLang="en-US" sz="1800" dirty="0">
                <a:solidFill>
                  <a:schemeClr val="tx1"/>
                </a:solidFill>
                <a:latin typeface="Times New Roman" panose="02020603050405020304" pitchFamily="18" charset="0"/>
                <a:cs typeface="Times New Roman" panose="02020603050405020304" pitchFamily="18" charset="0"/>
              </a:rPr>
              <a:t>				or</a:t>
            </a:r>
          </a:p>
          <a:p>
            <a:pPr algn="just"/>
            <a:r>
              <a:rPr lang="en-US" altLang="en-US" sz="1800" dirty="0">
                <a:solidFill>
                  <a:schemeClr val="tx1"/>
                </a:solidFill>
                <a:latin typeface="Times New Roman" panose="02020603050405020304" pitchFamily="18" charset="0"/>
                <a:cs typeface="Times New Roman" panose="02020603050405020304" pitchFamily="18" charset="0"/>
              </a:rPr>
              <a:t>– A set of interrelated activities, which transform inputs into outputs (</a:t>
            </a:r>
            <a:r>
              <a:rPr lang="en-US" altLang="en-US" sz="1800" i="1" dirty="0">
                <a:solidFill>
                  <a:schemeClr val="tx1"/>
                </a:solidFill>
                <a:latin typeface="Times New Roman" panose="02020603050405020304" pitchFamily="18" charset="0"/>
                <a:cs typeface="Times New Roman" panose="02020603050405020304" pitchFamily="18" charset="0"/>
              </a:rPr>
              <a:t>ISO 12207/8402</a:t>
            </a:r>
            <a:r>
              <a:rPr lang="en-US" altLang="en-US" sz="1800" dirty="0">
                <a:solidFill>
                  <a:schemeClr val="tx1"/>
                </a:solidFill>
                <a:latin typeface="Times New Roman" panose="02020603050405020304" pitchFamily="18" charset="0"/>
                <a:cs typeface="Times New Roman" panose="02020603050405020304" pitchFamily="18" charset="0"/>
              </a:rPr>
              <a:t>)</a:t>
            </a:r>
          </a:p>
          <a:p>
            <a:pPr algn="just"/>
            <a:r>
              <a:rPr lang="en-US" altLang="en-US" sz="1800" dirty="0">
                <a:solidFill>
                  <a:schemeClr val="tx1"/>
                </a:solidFill>
                <a:latin typeface="Times New Roman" panose="02020603050405020304" pitchFamily="18" charset="0"/>
                <a:cs typeface="Times New Roman" panose="02020603050405020304" pitchFamily="18" charset="0"/>
              </a:rPr>
              <a:t> used by an organization or project to plan, manage,	execute, monitor, control and improve any software related activity</a:t>
            </a:r>
          </a:p>
          <a:p>
            <a:pPr algn="just" eaLnBrk="1" hangingPunct="1">
              <a:lnSpc>
                <a:spcPct val="90000"/>
              </a:lnSpc>
              <a:defRP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B350F61-6EF3-4A32-9EE4-A446D0F289C0}"/>
              </a:ext>
            </a:extLst>
          </p:cNvPr>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Process(CO1)</a:t>
            </a:r>
          </a:p>
        </p:txBody>
      </p:sp>
      <p:sp>
        <p:nvSpPr>
          <p:cNvPr id="2" name="Date Placeholder 1">
            <a:extLst>
              <a:ext uri="{FF2B5EF4-FFF2-40B4-BE49-F238E27FC236}">
                <a16:creationId xmlns:a16="http://schemas.microsoft.com/office/drawing/2014/main" id="{6F0C188A-A483-45A9-8205-08ED4C1C0D2F}"/>
              </a:ext>
            </a:extLst>
          </p:cNvPr>
          <p:cNvSpPr>
            <a:spLocks noGrp="1"/>
          </p:cNvSpPr>
          <p:nvPr>
            <p:ph type="dt" sz="half" idx="10"/>
          </p:nvPr>
        </p:nvSpPr>
        <p:spPr/>
        <p:txBody>
          <a:bodyPr/>
          <a:lstStyle/>
          <a:p>
            <a:fld id="{C32A9017-4761-49BA-AEBC-CF5B62E7CEA5}" type="datetime1">
              <a:rPr lang="en-US" smtClean="0"/>
              <a:t>4/7/2025</a:t>
            </a:fld>
            <a:endParaRPr lang="en-US"/>
          </a:p>
        </p:txBody>
      </p:sp>
      <p:sp>
        <p:nvSpPr>
          <p:cNvPr id="3" name="Footer Placeholder 2">
            <a:extLst>
              <a:ext uri="{FF2B5EF4-FFF2-40B4-BE49-F238E27FC236}">
                <a16:creationId xmlns:a16="http://schemas.microsoft.com/office/drawing/2014/main" id="{F854035D-C8F3-4C5D-B763-48F25DEBE376}"/>
              </a:ext>
            </a:extLst>
          </p:cNvPr>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a:extLst>
              <a:ext uri="{FF2B5EF4-FFF2-40B4-BE49-F238E27FC236}">
                <a16:creationId xmlns:a16="http://schemas.microsoft.com/office/drawing/2014/main" id="{5CB7417A-5E61-4654-B516-C3A67C02A39A}"/>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60639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441F2D5E-8F44-4939-905C-116440B3A61C}"/>
              </a:ext>
            </a:extLst>
          </p:cNvPr>
          <p:cNvSpPr>
            <a:spLocks noGrp="1" noChangeArrowheads="1"/>
          </p:cNvSpPr>
          <p:nvPr>
            <p:ph type="body" idx="1"/>
          </p:nvPr>
        </p:nvSpPr>
        <p:spPr>
          <a:xfrm>
            <a:off x="1981200" y="1600200"/>
            <a:ext cx="8229600" cy="4876800"/>
          </a:xfrm>
        </p:spPr>
        <p:txBody>
          <a:bodyPr>
            <a:normAutofit/>
          </a:bodyPr>
          <a:lstStyle/>
          <a:p>
            <a:pPr algn="just" eaLnBrk="1" hangingPunct="1">
              <a:lnSpc>
                <a:spcPct val="90000"/>
              </a:lnSpc>
              <a:defRPr/>
            </a:pPr>
            <a:r>
              <a:rPr lang="en-US" sz="1800" dirty="0">
                <a:latin typeface="Times New Roman" panose="02020603050405020304" pitchFamily="18" charset="0"/>
                <a:cs typeface="Times New Roman" panose="02020603050405020304" pitchFamily="18" charset="0"/>
              </a:rPr>
              <a:t>The software industry considers software development as a process. According to </a:t>
            </a:r>
            <a:r>
              <a:rPr lang="en-US" sz="1800" dirty="0" err="1">
                <a:latin typeface="Times New Roman" panose="02020603050405020304" pitchFamily="18" charset="0"/>
                <a:cs typeface="Times New Roman" panose="02020603050405020304" pitchFamily="18" charset="0"/>
              </a:rPr>
              <a:t>Booch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Rambough</a:t>
            </a:r>
            <a:r>
              <a:rPr lang="en-US" sz="1800" dirty="0">
                <a:latin typeface="Times New Roman" panose="02020603050405020304" pitchFamily="18" charset="0"/>
                <a:cs typeface="Times New Roman" panose="02020603050405020304" pitchFamily="18" charset="0"/>
              </a:rPr>
              <a:t> </a:t>
            </a:r>
          </a:p>
          <a:p>
            <a:pPr algn="just" eaLnBrk="1" hangingPunct="1">
              <a:lnSpc>
                <a:spcPct val="90000"/>
              </a:lnSpc>
              <a:defRPr/>
            </a:pPr>
            <a:r>
              <a:rPr lang="en-US" sz="1800" dirty="0">
                <a:latin typeface="Times New Roman" panose="02020603050405020304" pitchFamily="18" charset="0"/>
                <a:cs typeface="Times New Roman" panose="02020603050405020304" pitchFamily="18" charset="0"/>
              </a:rPr>
              <a:t>“A process defines </a:t>
            </a:r>
            <a:r>
              <a:rPr lang="en-US" sz="1800" i="1" dirty="0">
                <a:latin typeface="Times New Roman" panose="02020603050405020304" pitchFamily="18" charset="0"/>
                <a:cs typeface="Times New Roman" panose="02020603050405020304" pitchFamily="18" charset="0"/>
              </a:rPr>
              <a:t>who is doing what, when and how to reach a certain goal ?”</a:t>
            </a:r>
          </a:p>
          <a:p>
            <a:pPr algn="just" eaLnBrk="1" hangingPunct="1">
              <a:lnSpc>
                <a:spcPct val="90000"/>
              </a:lnSpc>
              <a:defRPr/>
            </a:pPr>
            <a:endParaRPr lang="en-US" sz="1800" i="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defRPr/>
            </a:pPr>
            <a:r>
              <a:rPr lang="en-US" sz="1800" i="1" dirty="0">
                <a:latin typeface="Times New Roman" panose="02020603050405020304" pitchFamily="18" charset="0"/>
                <a:cs typeface="Times New Roman" panose="02020603050405020304" pitchFamily="18" charset="0"/>
              </a:rPr>
              <a:t>	Software</a:t>
            </a:r>
            <a:r>
              <a:rPr lang="en-US" sz="1800" dirty="0">
                <a:latin typeface="Times New Roman" panose="02020603050405020304" pitchFamily="18" charset="0"/>
                <a:cs typeface="Times New Roman" panose="02020603050405020304" pitchFamily="18" charset="0"/>
              </a:rPr>
              <a:t> Engineering is a field, which combines process, methods and tools for the development of software.</a:t>
            </a:r>
          </a:p>
          <a:p>
            <a:pPr algn="just" eaLnBrk="1" hangingPunct="1">
              <a:lnSpc>
                <a:spcPct val="90000"/>
              </a:lnSpc>
              <a:buFont typeface="Wingdings" panose="05000000000000000000" pitchFamily="2" charset="2"/>
              <a:buNone/>
              <a:defRPr/>
            </a:pPr>
            <a:endParaRPr lang="en-US" sz="1800"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defRPr/>
            </a:pPr>
            <a:r>
              <a:rPr lang="en-US" sz="1800" dirty="0">
                <a:latin typeface="Times New Roman" panose="02020603050405020304" pitchFamily="18" charset="0"/>
                <a:cs typeface="Times New Roman" panose="02020603050405020304" pitchFamily="18" charset="0"/>
              </a:rPr>
              <a:t>	The concept of process is the main step in the software engineering approach. When these activities are performed in specific sequence in accordance with ordering constraints, the desired results are produced.</a:t>
            </a:r>
          </a:p>
          <a:p>
            <a:pPr algn="just" eaLnBrk="1" hangingPunct="1">
              <a:lnSpc>
                <a:spcPct val="90000"/>
              </a:lnSpc>
              <a:buFont typeface="Wingdings" panose="05000000000000000000" pitchFamily="2" charset="2"/>
              <a:buNone/>
              <a:defRPr/>
            </a:pPr>
            <a:endParaRPr lang="en-US" sz="1800" i="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endParaRPr lang="en-US" dirty="0"/>
          </a:p>
          <a:p>
            <a:r>
              <a:rPr lang="en-US" dirty="0"/>
              <a:t>Software Process (CO1) </a:t>
            </a:r>
          </a:p>
          <a:p>
            <a:endParaRPr lang="en-US" dirty="0"/>
          </a:p>
        </p:txBody>
      </p:sp>
      <p:sp>
        <p:nvSpPr>
          <p:cNvPr id="2" name="Date Placeholder 1">
            <a:extLst>
              <a:ext uri="{FF2B5EF4-FFF2-40B4-BE49-F238E27FC236}">
                <a16:creationId xmlns:a16="http://schemas.microsoft.com/office/drawing/2014/main" id="{7B379973-A79D-4FA3-B95D-59A9FC4A000C}"/>
              </a:ext>
            </a:extLst>
          </p:cNvPr>
          <p:cNvSpPr>
            <a:spLocks noGrp="1"/>
          </p:cNvSpPr>
          <p:nvPr>
            <p:ph type="dt" sz="half" idx="10"/>
          </p:nvPr>
        </p:nvSpPr>
        <p:spPr/>
        <p:txBody>
          <a:bodyPr/>
          <a:lstStyle/>
          <a:p>
            <a:fld id="{2D036701-C6AC-4A36-B416-C60623C89FD2}" type="datetime1">
              <a:rPr lang="en-US" smtClean="0"/>
              <a:t>4/7/2025</a:t>
            </a:fld>
            <a:endParaRPr lang="en-US"/>
          </a:p>
        </p:txBody>
      </p:sp>
      <p:sp>
        <p:nvSpPr>
          <p:cNvPr id="3" name="Footer Placeholder 2">
            <a:extLst>
              <a:ext uri="{FF2B5EF4-FFF2-40B4-BE49-F238E27FC236}">
                <a16:creationId xmlns:a16="http://schemas.microsoft.com/office/drawing/2014/main" id="{056962E6-E0D0-4FE9-867B-3CF3FAC015A9}"/>
              </a:ext>
            </a:extLst>
          </p:cNvPr>
          <p:cNvSpPr>
            <a:spLocks noGrp="1"/>
          </p:cNvSpPr>
          <p:nvPr>
            <p:ph type="ftr" sz="quarter" idx="11"/>
          </p:nvPr>
        </p:nvSpPr>
        <p:spPr>
          <a:xfrm>
            <a:off x="4648200" y="6356351"/>
            <a:ext cx="4733948" cy="365125"/>
          </a:xfrm>
        </p:spPr>
        <p:txBody>
          <a:bodyPr/>
          <a:lstStyle/>
          <a:p>
            <a:r>
              <a:rPr lang="en-US"/>
              <a:t>Renu  Devi         ACSE0603        SOFTWARE ENGINEERING                          Unit 1</a:t>
            </a:r>
            <a:endParaRPr lang="en-US" dirty="0"/>
          </a:p>
        </p:txBody>
      </p:sp>
      <p:sp>
        <p:nvSpPr>
          <p:cNvPr id="6" name="Slide Number Placeholder 5">
            <a:extLst>
              <a:ext uri="{FF2B5EF4-FFF2-40B4-BE49-F238E27FC236}">
                <a16:creationId xmlns:a16="http://schemas.microsoft.com/office/drawing/2014/main" id="{06D6EC55-C50D-40E1-B4D0-54011F31FE8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068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B136B13-889A-452E-938B-BCFB9F723DAD}"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 </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3" name="Content Placeholder 12">
            <a:extLst>
              <a:ext uri="{FF2B5EF4-FFF2-40B4-BE49-F238E27FC236}">
                <a16:creationId xmlns:a16="http://schemas.microsoft.com/office/drawing/2014/main" id="{2534BC17-61B5-420A-A2A3-9DF40354121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 y="1066800"/>
            <a:ext cx="10896600" cy="5028084"/>
          </a:xfrm>
          <a:prstGeom prst="rect">
            <a:avLst/>
          </a:prstGeom>
        </p:spPr>
      </p:pic>
    </p:spTree>
    <p:extLst>
      <p:ext uri="{BB962C8B-B14F-4D97-AF65-F5344CB8AC3E}">
        <p14:creationId xmlns:p14="http://schemas.microsoft.com/office/powerpoint/2010/main" val="1398215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CE4328-7779-4615-8EE3-D8215FF0B5C9}"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sp>
        <p:nvSpPr>
          <p:cNvPr id="8" name="Title 1"/>
          <p:cNvSpPr>
            <a:spLocks noGrp="1"/>
          </p:cNvSpPr>
          <p:nvPr>
            <p:ph idx="1"/>
          </p:nvPr>
        </p:nvSpPr>
        <p:spPr>
          <a:xfrm>
            <a:off x="1952596" y="947269"/>
            <a:ext cx="9858404" cy="5409082"/>
          </a:xfrm>
        </p:spPr>
        <p:txBody>
          <a:bodyPr>
            <a:normAutofit/>
          </a:bodyPr>
          <a:lstStyle/>
          <a:p>
            <a:pPr marL="0" algn="just">
              <a:buNone/>
            </a:pPr>
            <a:r>
              <a:rPr lang="en-IN" sz="1800" b="1" i="1" dirty="0">
                <a:latin typeface="Times New Roman" pitchFamily="18" charset="0"/>
                <a:cs typeface="Times New Roman" pitchFamily="18" charset="0"/>
              </a:rPr>
              <a:t>Humphrey defines the following objectives:</a:t>
            </a:r>
          </a:p>
          <a:p>
            <a:pPr marL="114300" indent="-457200" algn="just">
              <a:buAutoNum type="arabicPeriod"/>
            </a:pPr>
            <a:r>
              <a:rPr lang="en-IN" sz="1800" dirty="0">
                <a:latin typeface="Times New Roman" pitchFamily="18" charset="0"/>
                <a:cs typeface="Times New Roman" pitchFamily="18" charset="0"/>
              </a:rPr>
              <a:t>Build self-directed teams that plan and track their work, establish goals and own their processes and plans. These can be pure software teams or integrated teams of 3 to 20 members.</a:t>
            </a:r>
          </a:p>
          <a:p>
            <a:pPr marL="114300" indent="-457200" algn="just">
              <a:buAutoNum type="arabicPeriod"/>
            </a:pPr>
            <a:r>
              <a:rPr lang="en-IN" sz="1800" dirty="0">
                <a:latin typeface="Times New Roman" pitchFamily="18" charset="0"/>
                <a:cs typeface="Times New Roman" pitchFamily="18" charset="0"/>
              </a:rPr>
              <a:t>Show managers how to coach and motivate their team members and help them sustain peak performance. </a:t>
            </a:r>
          </a:p>
          <a:p>
            <a:pPr marL="114300" indent="-457200" algn="just">
              <a:buAutoNum type="arabicPeriod"/>
            </a:pPr>
            <a:r>
              <a:rPr lang="en-IN" sz="1800" dirty="0">
                <a:latin typeface="Times New Roman" pitchFamily="18" charset="0"/>
                <a:cs typeface="Times New Roman" pitchFamily="18" charset="0"/>
              </a:rPr>
              <a:t>Accelerate software process improvement by making  CMMI(Capability Maturity Model Integration)    level 5. </a:t>
            </a:r>
          </a:p>
          <a:p>
            <a:pPr marL="114300" indent="-457200" algn="just">
              <a:buAutoNum type="arabicPeriod"/>
            </a:pPr>
            <a:r>
              <a:rPr lang="en-IN" sz="1800" dirty="0">
                <a:latin typeface="Times New Roman" pitchFamily="18" charset="0"/>
                <a:cs typeface="Times New Roman" pitchFamily="18" charset="0"/>
              </a:rPr>
              <a:t> Provide improvement to high-maturity organizations.</a:t>
            </a:r>
          </a:p>
          <a:p>
            <a:pPr marL="114300" indent="-457200" algn="just">
              <a:buAutoNum type="arabicPeriod"/>
            </a:pPr>
            <a:r>
              <a:rPr lang="en-IN" sz="1800" dirty="0">
                <a:latin typeface="Times New Roman" pitchFamily="18" charset="0"/>
                <a:cs typeface="Times New Roman" pitchFamily="18" charset="0"/>
              </a:rPr>
              <a:t>It accelerates (increases) the software process development</a:t>
            </a:r>
          </a:p>
          <a:p>
            <a:pPr marL="0" indent="0">
              <a:buNone/>
            </a:pPr>
            <a:r>
              <a:rPr lang="en-IN" sz="2400" b="1" dirty="0"/>
              <a:t>Benefits of Self- Organizing teams</a:t>
            </a:r>
          </a:p>
          <a:p>
            <a:r>
              <a:rPr lang="en-IN" sz="1800" dirty="0">
                <a:latin typeface="Times New Roman" pitchFamily="18" charset="0"/>
                <a:cs typeface="Times New Roman" pitchFamily="18" charset="0"/>
              </a:rPr>
              <a:t>Highly motivated team</a:t>
            </a:r>
          </a:p>
          <a:p>
            <a:r>
              <a:rPr lang="en-IN" sz="1800" dirty="0">
                <a:latin typeface="Times New Roman" pitchFamily="18" charset="0"/>
                <a:cs typeface="Times New Roman" pitchFamily="18" charset="0"/>
              </a:rPr>
              <a:t>Ability to respond to complexity </a:t>
            </a:r>
          </a:p>
          <a:p>
            <a:r>
              <a:rPr lang="en-IN" sz="1800" dirty="0">
                <a:latin typeface="Times New Roman" pitchFamily="18" charset="0"/>
                <a:cs typeface="Times New Roman" pitchFamily="18" charset="0"/>
              </a:rPr>
              <a:t>Ability to move fast and Adopt</a:t>
            </a:r>
          </a:p>
          <a:p>
            <a:r>
              <a:rPr lang="en-IN" sz="1800" dirty="0">
                <a:latin typeface="Times New Roman" pitchFamily="18" charset="0"/>
                <a:cs typeface="Times New Roman" pitchFamily="18" charset="0"/>
              </a:rPr>
              <a:t>Low overhead &amp; Maintenance</a:t>
            </a:r>
          </a:p>
          <a:p>
            <a:pPr marL="114300" indent="-457200" algn="just">
              <a:buAutoNum type="arabicPeriod"/>
            </a:pPr>
            <a:endParaRPr lang="en-IN" sz="1800"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7773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sp.PNG"/>
          <p:cNvPicPr>
            <a:picLocks noGrp="1" noChangeAspect="1"/>
          </p:cNvPicPr>
          <p:nvPr>
            <p:ph idx="1"/>
          </p:nvPr>
        </p:nvPicPr>
        <p:blipFill>
          <a:blip r:embed="rId2"/>
          <a:stretch>
            <a:fillRect/>
          </a:stretch>
        </p:blipFill>
        <p:spPr>
          <a:xfrm>
            <a:off x="3024166" y="1600201"/>
            <a:ext cx="6357982" cy="4525963"/>
          </a:xfrm>
        </p:spPr>
      </p:pic>
      <p:sp>
        <p:nvSpPr>
          <p:cNvPr id="4" name="Date Placeholder 3"/>
          <p:cNvSpPr>
            <a:spLocks noGrp="1"/>
          </p:cNvSpPr>
          <p:nvPr>
            <p:ph type="dt" sz="half" idx="10"/>
          </p:nvPr>
        </p:nvSpPr>
        <p:spPr/>
        <p:txBody>
          <a:bodyPr/>
          <a:lstStyle/>
          <a:p>
            <a:fld id="{A16F3C5D-3374-4EAD-98CA-9CF7E19F3446}"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70278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71546"/>
            <a:ext cx="8229600" cy="4786346"/>
          </a:xfrm>
        </p:spPr>
        <p:txBody>
          <a:bodyPr>
            <a:noAutofit/>
          </a:bodyPr>
          <a:lstStyle/>
          <a:p>
            <a:pPr marL="0">
              <a:buNone/>
            </a:pPr>
            <a:r>
              <a:rPr lang="en-IN" sz="1800" dirty="0">
                <a:latin typeface="Times New Roman" pitchFamily="18" charset="0"/>
                <a:cs typeface="Times New Roman" pitchFamily="18" charset="0"/>
              </a:rPr>
              <a:t>Activities of TSP-</a:t>
            </a:r>
          </a:p>
          <a:p>
            <a:pPr marL="114300" indent="-457200">
              <a:buAutoNum type="arabicParenR"/>
            </a:pPr>
            <a:r>
              <a:rPr lang="en-IN" sz="1800" b="1" dirty="0">
                <a:latin typeface="Times New Roman" pitchFamily="18" charset="0"/>
                <a:cs typeface="Times New Roman" pitchFamily="18" charset="0"/>
              </a:rPr>
              <a:t>Project Launch</a:t>
            </a:r>
            <a:r>
              <a:rPr lang="en-IN" sz="1800" dirty="0">
                <a:latin typeface="Times New Roman" pitchFamily="18" charset="0"/>
                <a:cs typeface="Times New Roman" pitchFamily="18" charset="0"/>
              </a:rPr>
              <a:t>: It reviews project objective and describes the TSP structure and content. It assigns need and roles to the team members and describes the customers need statement.</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marL="114300" indent="-457200">
              <a:buAutoNum type="arabicParenR"/>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High Level Design</a:t>
            </a:r>
            <a:r>
              <a:rPr lang="en-IN" sz="1800" dirty="0">
                <a:latin typeface="Times New Roman" pitchFamily="18" charset="0"/>
                <a:cs typeface="Times New Roman" pitchFamily="18" charset="0"/>
              </a:rPr>
              <a:t>: it creates the high-level design, specifies the design, inspects the design and develops the integration plan.</a:t>
            </a:r>
          </a:p>
          <a:p>
            <a:pPr marL="0" indent="0">
              <a:buNone/>
            </a:pP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3) </a:t>
            </a:r>
            <a:r>
              <a:rPr lang="en-IN" sz="1800" b="1" dirty="0">
                <a:latin typeface="Times New Roman" pitchFamily="18" charset="0"/>
                <a:cs typeface="Times New Roman" pitchFamily="18" charset="0"/>
              </a:rPr>
              <a:t>Implementation</a:t>
            </a:r>
            <a:r>
              <a:rPr lang="en-IN" sz="1800" dirty="0">
                <a:latin typeface="Times New Roman" pitchFamily="18" charset="0"/>
                <a:cs typeface="Times New Roman" pitchFamily="18" charset="0"/>
              </a:rPr>
              <a:t>: This uses the PSP to implement the modules and the functions.</a:t>
            </a:r>
          </a:p>
          <a:p>
            <a:pPr marL="0" indent="0">
              <a:buNone/>
            </a:pP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4) </a:t>
            </a:r>
            <a:r>
              <a:rPr lang="en-IN" sz="1800" b="1" dirty="0">
                <a:latin typeface="Times New Roman" pitchFamily="18" charset="0"/>
                <a:cs typeface="Times New Roman" pitchFamily="18" charset="0"/>
              </a:rPr>
              <a:t>Integration and Testing</a:t>
            </a:r>
            <a:r>
              <a:rPr lang="en-IN" sz="1800" dirty="0">
                <a:latin typeface="Times New Roman" pitchFamily="18" charset="0"/>
                <a:cs typeface="Times New Roman" pitchFamily="18" charset="0"/>
              </a:rPr>
              <a:t>: Testing builds and integrates the system.</a:t>
            </a:r>
          </a:p>
          <a:p>
            <a:pPr marL="0" indent="0">
              <a:buNone/>
            </a:pP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5) </a:t>
            </a:r>
            <a:r>
              <a:rPr lang="en-IN" sz="1800" b="1" dirty="0">
                <a:latin typeface="Times New Roman" pitchFamily="18" charset="0"/>
                <a:cs typeface="Times New Roman" pitchFamily="18" charset="0"/>
              </a:rPr>
              <a:t>Postmortem</a:t>
            </a:r>
            <a:r>
              <a:rPr lang="en-IN" sz="1800" dirty="0">
                <a:latin typeface="Times New Roman" pitchFamily="18" charset="0"/>
                <a:cs typeface="Times New Roman" pitchFamily="18" charset="0"/>
              </a:rPr>
              <a:t>: Writes the cycle report and produces peer and team review.</a:t>
            </a:r>
          </a:p>
        </p:txBody>
      </p:sp>
      <p:sp>
        <p:nvSpPr>
          <p:cNvPr id="4" name="Date Placeholder 3"/>
          <p:cNvSpPr>
            <a:spLocks noGrp="1"/>
          </p:cNvSpPr>
          <p:nvPr>
            <p:ph type="dt" sz="half" idx="10"/>
          </p:nvPr>
        </p:nvSpPr>
        <p:spPr/>
        <p:txBody>
          <a:bodyPr/>
          <a:lstStyle/>
          <a:p>
            <a:fld id="{66976D34-E568-435F-97D3-E653DA447CBF}"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15747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71547"/>
            <a:ext cx="8229600" cy="4525963"/>
          </a:xfrm>
        </p:spPr>
        <p:txBody>
          <a:bodyPr>
            <a:normAutofit/>
          </a:bodyPr>
          <a:lstStyle/>
          <a:p>
            <a:pPr>
              <a:buNone/>
            </a:pPr>
            <a:r>
              <a:rPr lang="en-IN" sz="1800" i="1" dirty="0">
                <a:latin typeface="Times New Roman" pitchFamily="18" charset="0"/>
                <a:cs typeface="Times New Roman" pitchFamily="18" charset="0"/>
              </a:rPr>
              <a:t>    </a:t>
            </a:r>
            <a:r>
              <a:rPr lang="en-IN" sz="1800" b="1" dirty="0">
                <a:latin typeface="Times New Roman" pitchFamily="18" charset="0"/>
                <a:cs typeface="Times New Roman" pitchFamily="18" charset="0"/>
              </a:rPr>
              <a:t>TSP Advantages</a:t>
            </a:r>
          </a:p>
          <a:p>
            <a:r>
              <a:rPr lang="en-IN" sz="1800" dirty="0">
                <a:latin typeface="Times New Roman" pitchFamily="18" charset="0"/>
                <a:cs typeface="Times New Roman" pitchFamily="18" charset="0"/>
              </a:rPr>
              <a:t>Defines roles and responsibilities for each team member.</a:t>
            </a:r>
          </a:p>
          <a:p>
            <a:r>
              <a:rPr lang="en-IN" sz="1800" dirty="0">
                <a:latin typeface="Times New Roman" pitchFamily="18" charset="0"/>
                <a:cs typeface="Times New Roman" pitchFamily="18" charset="0"/>
              </a:rPr>
              <a:t>Track quantitative project data (about productivity and quality).</a:t>
            </a:r>
          </a:p>
          <a:p>
            <a:r>
              <a:rPr lang="en-IN" sz="1800" dirty="0">
                <a:latin typeface="Times New Roman" pitchFamily="18" charset="0"/>
                <a:cs typeface="Times New Roman" pitchFamily="18" charset="0"/>
              </a:rPr>
              <a:t>Identifies a team process that is appropriate for the project and a strategy for implementing the process.</a:t>
            </a:r>
          </a:p>
          <a:p>
            <a:r>
              <a:rPr lang="en-IN" sz="1800" dirty="0">
                <a:latin typeface="Times New Roman" pitchFamily="18" charset="0"/>
                <a:cs typeface="Times New Roman" pitchFamily="18" charset="0"/>
              </a:rPr>
              <a:t>Defines local standards that apply to the team‘s software engineering work(team decides software process on its own)</a:t>
            </a:r>
          </a:p>
          <a:p>
            <a:r>
              <a:rPr lang="en-IN" sz="1800" dirty="0">
                <a:latin typeface="Times New Roman" pitchFamily="18" charset="0"/>
                <a:cs typeface="Times New Roman" pitchFamily="18" charset="0"/>
              </a:rPr>
              <a:t>Continually assesses risks and mitigating them,</a:t>
            </a:r>
          </a:p>
          <a:p>
            <a:r>
              <a:rPr lang="en-IN" sz="1800" dirty="0">
                <a:latin typeface="Times New Roman" pitchFamily="18" charset="0"/>
                <a:cs typeface="Times New Roman" pitchFamily="18" charset="0"/>
              </a:rPr>
              <a:t>Tracks, manages and reports project status.</a:t>
            </a:r>
          </a:p>
        </p:txBody>
      </p:sp>
      <p:sp>
        <p:nvSpPr>
          <p:cNvPr id="4" name="Date Placeholder 3"/>
          <p:cNvSpPr>
            <a:spLocks noGrp="1"/>
          </p:cNvSpPr>
          <p:nvPr>
            <p:ph type="dt" sz="half" idx="10"/>
          </p:nvPr>
        </p:nvSpPr>
        <p:spPr/>
        <p:txBody>
          <a:bodyPr/>
          <a:lstStyle/>
          <a:p>
            <a:fld id="{01E5778C-42B9-480A-83EC-2065B34D66C7}"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73352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sp advantages.PNG"/>
          <p:cNvPicPr>
            <a:picLocks noGrp="1" noChangeAspect="1"/>
          </p:cNvPicPr>
          <p:nvPr>
            <p:ph idx="1"/>
          </p:nvPr>
        </p:nvPicPr>
        <p:blipFill>
          <a:blip r:embed="rId2"/>
          <a:stretch>
            <a:fillRect/>
          </a:stretch>
        </p:blipFill>
        <p:spPr>
          <a:xfrm>
            <a:off x="2524100" y="1142984"/>
            <a:ext cx="7358114" cy="4643470"/>
          </a:xfrm>
        </p:spPr>
      </p:pic>
      <p:sp>
        <p:nvSpPr>
          <p:cNvPr id="4" name="Date Placeholder 3"/>
          <p:cNvSpPr>
            <a:spLocks noGrp="1"/>
          </p:cNvSpPr>
          <p:nvPr>
            <p:ph type="dt" sz="half" idx="10"/>
          </p:nvPr>
        </p:nvSpPr>
        <p:spPr/>
        <p:txBody>
          <a:bodyPr/>
          <a:lstStyle/>
          <a:p>
            <a:fld id="{D1A92192-ACFB-44E7-9F25-29AC745C42FC}" type="datetime1">
              <a:rPr lang="en-US" smtClean="0"/>
              <a:t>4/7/2025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6573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00108"/>
            <a:ext cx="8229600" cy="5525236"/>
          </a:xfrm>
        </p:spPr>
        <p:txBody>
          <a:bodyPr>
            <a:normAutofit/>
          </a:bodyPr>
          <a:lstStyle/>
          <a:p>
            <a:pPr marL="0" algn="just">
              <a:buNone/>
            </a:pPr>
            <a:r>
              <a:rPr lang="en-IN" sz="1800" dirty="0">
                <a:latin typeface="Times New Roman" pitchFamily="18" charset="0"/>
                <a:cs typeface="Times New Roman" pitchFamily="18" charset="0"/>
              </a:rPr>
              <a:t>Software engineering discipline is the result of advancement in the field of technology.  In this section, we will discuss various innovations and technologies that led to the emergence of software engineering discipline.</a:t>
            </a:r>
          </a:p>
          <a:p>
            <a:pPr marL="0">
              <a:buNone/>
            </a:pPr>
            <a:endParaRPr lang="en-IN" sz="1800" dirty="0">
              <a:latin typeface="Times New Roman" pitchFamily="18" charset="0"/>
              <a:cs typeface="Times New Roman" pitchFamily="18" charset="0"/>
            </a:endParaRPr>
          </a:p>
          <a:p>
            <a:pPr marL="114300" indent="-457200" algn="just">
              <a:buAutoNum type="arabicPeriod"/>
            </a:pPr>
            <a:r>
              <a:rPr lang="en-IN" sz="1800" b="1" dirty="0">
                <a:latin typeface="Times New Roman" pitchFamily="18" charset="0"/>
                <a:cs typeface="Times New Roman" pitchFamily="18" charset="0"/>
              </a:rPr>
              <a:t>Early Computer Programming</a:t>
            </a:r>
          </a:p>
          <a:p>
            <a:pPr algn="just"/>
            <a:r>
              <a:rPr lang="en-IN" sz="1800" dirty="0">
                <a:latin typeface="Times New Roman" pitchFamily="18" charset="0"/>
                <a:cs typeface="Times New Roman" pitchFamily="18" charset="0"/>
              </a:rPr>
              <a:t>As we know that in the early 1950s, computers were slow and expensive. Though the programs at that time were very small in size, these computers took considerable time to process them. </a:t>
            </a:r>
          </a:p>
          <a:p>
            <a:pPr marL="0" algn="just">
              <a:buNone/>
            </a:pP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They relied on assembly language which was specific to computer architecture. Thus, developing a program required lot of effort. Every programmer used his own style to develop the programs.</a:t>
            </a:r>
          </a:p>
          <a:p>
            <a:pPr marL="0" algn="just">
              <a:buNone/>
            </a:pPr>
            <a:endParaRPr lang="en-IN" sz="1800"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2. High Level Language Programming (FORTRAN to Python)</a:t>
            </a:r>
          </a:p>
          <a:p>
            <a:pPr marL="0" algn="just">
              <a:buNone/>
            </a:pPr>
            <a:endParaRPr lang="en-IN" sz="1800" b="1"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With the introduction of semiconductor technology, computers became smaller, faster, cheaper, and reliable than their predecessors. </a:t>
            </a:r>
          </a:p>
          <a:p>
            <a:pPr marL="0" algn="just">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5516E19-76E9-452B-9322-B0362859CBD0}" type="datetime1">
              <a:rPr lang="en-US" smtClean="0"/>
              <a:t>4/7/2025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6603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000109"/>
            <a:ext cx="8229600" cy="4525963"/>
          </a:xfrm>
        </p:spPr>
        <p:txBody>
          <a:bodyPr>
            <a:normAutofit/>
          </a:bodyPr>
          <a:lstStyle/>
          <a:p>
            <a:pPr>
              <a:buNone/>
            </a:pPr>
            <a:r>
              <a:rPr lang="en-IN" sz="1800" b="1" dirty="0">
                <a:latin typeface="Times New Roman" pitchFamily="18" charset="0"/>
                <a:cs typeface="Times New Roman" pitchFamily="18" charset="0"/>
              </a:rPr>
              <a:t>3. Control Flow Based Design</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To help the programmer to design programs having good control flow structure, flowcharting technique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was developed. </a:t>
            </a:r>
          </a:p>
          <a:p>
            <a:pPr>
              <a:buNone/>
            </a:pPr>
            <a:endParaRPr lang="en-IN" sz="1800"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In flowcharting technique, the algorithm is represented using flowcharts. A flowchart</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is a graphical representation that depicts the sequence of operations to be carried out to solve a given problem.</a:t>
            </a:r>
          </a:p>
          <a:p>
            <a:pPr>
              <a:buNone/>
            </a:pPr>
            <a:endParaRPr lang="en-IN" sz="1800"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Structured programming became a powerful tool that allowed programmers to write moderately complex programs easily. </a:t>
            </a:r>
          </a:p>
          <a:p>
            <a:pPr algn="just">
              <a:buNone/>
            </a:pPr>
            <a:endParaRPr lang="en-IN" sz="1800"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The purpose of structured programming is to make the software code easy to modify when required. </a:t>
            </a:r>
          </a:p>
          <a:p>
            <a:pPr algn="just">
              <a:buFont typeface="Wingdings" pitchFamily="2" charset="2"/>
              <a:buChar char="Ø"/>
            </a:pPr>
            <a:endParaRPr lang="en-IN" sz="1800"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323776BD-1827-4761-AB6C-F8E6BC0F8B30}" type="datetime1">
              <a:rPr lang="en-US" smtClean="0"/>
              <a:t>4/7/2025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59220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285861"/>
            <a:ext cx="8229600" cy="4525963"/>
          </a:xfrm>
        </p:spPr>
        <p:txBody>
          <a:bodyPr>
            <a:normAutofit/>
          </a:bodyPr>
          <a:lstStyle/>
          <a:p>
            <a:pPr>
              <a:buNone/>
            </a:pPr>
            <a:r>
              <a:rPr lang="en-IN" sz="1800" b="1" dirty="0">
                <a:latin typeface="Times New Roman" pitchFamily="18" charset="0"/>
                <a:cs typeface="Times New Roman" pitchFamily="18" charset="0"/>
              </a:rPr>
              <a:t>4. Data-Flow Oriented Design</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In this technique, the flow of data through business functions or processes is represented using </a:t>
            </a:r>
            <a:r>
              <a:rPr lang="en-IN" sz="1800" b="1" dirty="0">
                <a:latin typeface="Times New Roman" pitchFamily="18" charset="0"/>
                <a:cs typeface="Times New Roman" pitchFamily="18" charset="0"/>
              </a:rPr>
              <a:t>Data-flow</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Diagram (DFD).</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b="1" dirty="0">
                <a:latin typeface="Times New Roman" pitchFamily="18" charset="0"/>
                <a:cs typeface="Times New Roman" pitchFamily="18" charset="0"/>
              </a:rPr>
              <a:t> IEEE </a:t>
            </a:r>
            <a:r>
              <a:rPr lang="en-IN" sz="1800" dirty="0">
                <a:latin typeface="Times New Roman" pitchFamily="18" charset="0"/>
                <a:cs typeface="Times New Roman" pitchFamily="18" charset="0"/>
              </a:rPr>
              <a:t>defines a data-flow diagram (also known as </a:t>
            </a:r>
            <a:r>
              <a:rPr lang="en-IN" sz="1800" b="1" dirty="0">
                <a:latin typeface="Times New Roman" pitchFamily="18" charset="0"/>
                <a:cs typeface="Times New Roman" pitchFamily="18" charset="0"/>
              </a:rPr>
              <a:t>bubble chart</a:t>
            </a:r>
            <a:r>
              <a:rPr lang="en-IN" sz="1800" dirty="0">
                <a:latin typeface="Times New Roman" pitchFamily="18" charset="0"/>
                <a:cs typeface="Times New Roman" pitchFamily="18" charset="0"/>
              </a:rPr>
              <a:t> and </a:t>
            </a:r>
            <a:r>
              <a:rPr lang="en-IN" sz="1800" b="1" dirty="0">
                <a:latin typeface="Times New Roman" pitchFamily="18" charset="0"/>
                <a:cs typeface="Times New Roman" pitchFamily="18" charset="0"/>
              </a:rPr>
              <a:t>work-flow diagram) </a:t>
            </a:r>
            <a:r>
              <a:rPr lang="en-IN" sz="1800" dirty="0">
                <a:latin typeface="Times New Roman" pitchFamily="18" charset="0"/>
                <a:cs typeface="Times New Roman" pitchFamily="18" charset="0"/>
              </a:rPr>
              <a:t>as ‘a diagram that depicts data sources, data sinks, data storage, and processes performed on data as nodes, and logical flow of data as links between the nodes.’</a:t>
            </a: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2D6DB703-1FD8-45CD-B26D-3A267DC6A5AE}" type="datetime1">
              <a:rPr lang="en-US" smtClean="0"/>
              <a:t>4/7/2025</a:t>
            </a:fld>
            <a:endParaRPr lang="en-US"/>
          </a:p>
        </p:txBody>
      </p:sp>
      <p:sp>
        <p:nvSpPr>
          <p:cNvPr id="5" name="Footer Placeholder 4"/>
          <p:cNvSpPr>
            <a:spLocks noGrp="1"/>
          </p:cNvSpPr>
          <p:nvPr>
            <p:ph type="ftr" sz="quarter" idx="11"/>
          </p:nvPr>
        </p:nvSpPr>
        <p:spPr>
          <a:xfrm>
            <a:off x="4648200" y="6356351"/>
            <a:ext cx="4805386"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31492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1800" dirty="0">
                <a:latin typeface="Times New Roman" pitchFamily="18" charset="0"/>
                <a:cs typeface="Times New Roman" pitchFamily="18" charset="0"/>
              </a:rPr>
              <a:t>5. </a:t>
            </a:r>
            <a:r>
              <a:rPr lang="en-IN" sz="1800" b="1" dirty="0">
                <a:latin typeface="Times New Roman" pitchFamily="18" charset="0"/>
                <a:cs typeface="Times New Roman" pitchFamily="18" charset="0"/>
              </a:rPr>
              <a:t>Object Oriented Design</a:t>
            </a:r>
          </a:p>
          <a:p>
            <a:pPr>
              <a:buNone/>
            </a:pPr>
            <a:endParaRPr lang="en-IN" sz="1800" b="1"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Object-oriented design technique has revolutionized the process of software development. It not only includes the best features of structured programming but also some new and powerful features such as encapsulation, abstraction, inheritance, and polymorphism. </a:t>
            </a:r>
          </a:p>
          <a:p>
            <a:pPr algn="just">
              <a:buFont typeface="Wingdings" pitchFamily="2" charset="2"/>
              <a:buChar char="Ø"/>
            </a:pPr>
            <a:r>
              <a:rPr lang="en-IN" sz="1800" dirty="0">
                <a:latin typeface="Times New Roman" pitchFamily="18" charset="0"/>
                <a:cs typeface="Times New Roman" pitchFamily="18" charset="0"/>
              </a:rPr>
              <a:t>These new features have tremendously helped in the development of well-designed and high-quality software.</a:t>
            </a:r>
            <a:endParaRPr lang="en-IN" sz="1800" b="1" dirty="0">
              <a:latin typeface="Times New Roman" pitchFamily="18" charset="0"/>
              <a:cs typeface="Times New Roman" pitchFamily="18" charset="0"/>
            </a:endParaRPr>
          </a:p>
          <a:p>
            <a:pPr algn="just">
              <a:buNone/>
            </a:pP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611B7C18-69A5-4E74-A13A-12132A76F1D1}" type="datetime1">
              <a:rPr lang="en-US" smtClean="0"/>
              <a:t>4/7/2025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80374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71547"/>
            <a:ext cx="8229600" cy="4525963"/>
          </a:xfrm>
        </p:spPr>
        <p:txBody>
          <a:bodyPr>
            <a:normAutofit/>
          </a:bodyPr>
          <a:lstStyle/>
          <a:p>
            <a:pPr>
              <a:buNone/>
            </a:pPr>
            <a:r>
              <a:rPr lang="en-IN" sz="1800" b="1" dirty="0">
                <a:latin typeface="Times New Roman" pitchFamily="18" charset="0"/>
                <a:cs typeface="Times New Roman" pitchFamily="18" charset="0"/>
              </a:rPr>
              <a:t>Project</a:t>
            </a:r>
          </a:p>
          <a:p>
            <a:pPr marL="0">
              <a:buNone/>
            </a:pPr>
            <a:r>
              <a:rPr lang="en-IN" sz="1800" dirty="0">
                <a:latin typeface="Times New Roman" pitchFamily="18" charset="0"/>
                <a:cs typeface="Times New Roman" pitchFamily="18" charset="0"/>
              </a:rPr>
              <a:t>A project is well-defined task, which is a collection of several operations done in order to achieve a goal (for example, software development and delivery). A Project can be characterized as:</a:t>
            </a:r>
          </a:p>
          <a:p>
            <a:pPr marL="0">
              <a:buNone/>
            </a:pP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Every project may has a unique and distinct goal.</a:t>
            </a:r>
          </a:p>
          <a:p>
            <a:r>
              <a:rPr lang="en-IN" sz="1800" dirty="0">
                <a:latin typeface="Times New Roman" pitchFamily="18" charset="0"/>
                <a:cs typeface="Times New Roman" pitchFamily="18" charset="0"/>
              </a:rPr>
              <a:t>Project is not routine activity or day-to-day operations.</a:t>
            </a:r>
          </a:p>
          <a:p>
            <a:r>
              <a:rPr lang="en-IN" sz="1800" dirty="0">
                <a:latin typeface="Times New Roman" pitchFamily="18" charset="0"/>
                <a:cs typeface="Times New Roman" pitchFamily="18" charset="0"/>
              </a:rPr>
              <a:t>Project comes with a start time and end time.</a:t>
            </a:r>
          </a:p>
          <a:p>
            <a:r>
              <a:rPr lang="en-IN" sz="1800" dirty="0">
                <a:latin typeface="Times New Roman" pitchFamily="18" charset="0"/>
                <a:cs typeface="Times New Roman" pitchFamily="18" charset="0"/>
              </a:rPr>
              <a:t>Project ends when its goal is achieved hence it is a temporary phase in the lifetime of an organization.</a:t>
            </a:r>
          </a:p>
          <a:p>
            <a:r>
              <a:rPr lang="en-IN" sz="1800" dirty="0">
                <a:latin typeface="Times New Roman" pitchFamily="18" charset="0"/>
                <a:cs typeface="Times New Roman" pitchFamily="18" charset="0"/>
              </a:rPr>
              <a:t>Project needs adequate resources in terms of time, manpower, finance, material and knowledge-bank.</a:t>
            </a:r>
          </a:p>
          <a:p>
            <a:pPr marL="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18F2D70-8675-4CF0-B307-E493ABD81308}"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7941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0FFC43F-E026-45B4-A585-A3A67E8090BA}"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dirty="0">
                <a:latin typeface="Times New Roman" pitchFamily="18" charset="0"/>
                <a:cs typeface="Times New Roman" pitchFamily="18" charset="0"/>
              </a:rPr>
              <a:t>Branch wise Application</a:t>
            </a: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r>
              <a:rPr lang="en-IN" sz="1900" dirty="0">
                <a:latin typeface="Times New Roman" pitchFamily="18" charset="0"/>
                <a:cs typeface="Times New Roman" pitchFamily="18" charset="0"/>
              </a:rPr>
              <a:t>Business software.</a:t>
            </a:r>
          </a:p>
          <a:p>
            <a:r>
              <a:rPr lang="en-IN" sz="1900" dirty="0">
                <a:latin typeface="Times New Roman" pitchFamily="18" charset="0"/>
                <a:cs typeface="Times New Roman" pitchFamily="18" charset="0"/>
              </a:rPr>
              <a:t> Accounting software.</a:t>
            </a:r>
          </a:p>
          <a:p>
            <a:r>
              <a:rPr lang="en-IN" sz="1900" dirty="0">
                <a:latin typeface="Times New Roman" pitchFamily="18" charset="0"/>
                <a:cs typeface="Times New Roman" pitchFamily="18" charset="0"/>
              </a:rPr>
              <a:t>Analytics. </a:t>
            </a:r>
          </a:p>
          <a:p>
            <a:r>
              <a:rPr lang="en-IN" sz="1900" dirty="0">
                <a:latin typeface="Times New Roman" pitchFamily="18" charset="0"/>
                <a:cs typeface="Times New Roman" pitchFamily="18" charset="0"/>
              </a:rPr>
              <a:t>Decision support systems.</a:t>
            </a:r>
          </a:p>
          <a:p>
            <a:r>
              <a:rPr lang="en-IN" sz="1900" dirty="0">
                <a:latin typeface="Times New Roman" pitchFamily="18" charset="0"/>
                <a:cs typeface="Times New Roman" pitchFamily="18" charset="0"/>
              </a:rPr>
              <a:t>Airline reservations.</a:t>
            </a:r>
          </a:p>
          <a:p>
            <a:r>
              <a:rPr lang="en-IN" sz="1900" dirty="0">
                <a:latin typeface="Times New Roman" pitchFamily="18" charset="0"/>
                <a:cs typeface="Times New Roman" pitchFamily="18" charset="0"/>
              </a:rPr>
              <a:t>Banking, Automated teller machines, Cheque processing. </a:t>
            </a:r>
          </a:p>
          <a:p>
            <a:r>
              <a:rPr lang="en-IN" sz="1900" dirty="0">
                <a:latin typeface="Times New Roman" pitchFamily="18" charset="0"/>
                <a:cs typeface="Times New Roman" pitchFamily="18" charset="0"/>
              </a:rPr>
              <a:t>Commerce, Trade, Auctions (e.g. eBay)</a:t>
            </a:r>
          </a:p>
          <a:p>
            <a:r>
              <a:rPr lang="en-IN" sz="1900" dirty="0">
                <a:latin typeface="Times New Roman" pitchFamily="18" charset="0"/>
                <a:cs typeface="Times New Roman" pitchFamily="18" charset="0"/>
              </a:rPr>
              <a:t>Compilers</a:t>
            </a:r>
          </a:p>
          <a:p>
            <a:r>
              <a:rPr lang="en-IN" sz="1900" dirty="0">
                <a:latin typeface="Times New Roman" pitchFamily="18" charset="0"/>
                <a:cs typeface="Times New Roman" pitchFamily="18" charset="0"/>
              </a:rPr>
              <a:t>Animation.</a:t>
            </a:r>
          </a:p>
          <a:p>
            <a:pPr marL="0" indent="0">
              <a:buNone/>
            </a:pPr>
            <a:endParaRPr lang="en-US" dirty="0"/>
          </a:p>
        </p:txBody>
      </p:sp>
    </p:spTree>
    <p:extLst>
      <p:ext uri="{BB962C8B-B14F-4D97-AF65-F5344CB8AC3E}">
        <p14:creationId xmlns:p14="http://schemas.microsoft.com/office/powerpoint/2010/main" val="3527865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71547"/>
            <a:ext cx="8229600" cy="5054617"/>
          </a:xfrm>
        </p:spPr>
        <p:txBody>
          <a:bodyPr>
            <a:normAutofit/>
          </a:bodyPr>
          <a:lstStyle/>
          <a:p>
            <a:pPr marL="0" algn="just">
              <a:buNone/>
            </a:pPr>
            <a:r>
              <a:rPr lang="en-IN" sz="1800" dirty="0">
                <a:latin typeface="Times New Roman" pitchFamily="18" charset="0"/>
                <a:cs typeface="Times New Roman" pitchFamily="18" charset="0"/>
              </a:rPr>
              <a:t>What is a Software Project?</a:t>
            </a:r>
          </a:p>
          <a:p>
            <a:pPr marL="0" algn="just">
              <a:buNone/>
            </a:pPr>
            <a:r>
              <a:rPr lang="en-IN" sz="1800" dirty="0">
                <a:latin typeface="Times New Roman" pitchFamily="18" charset="0"/>
                <a:cs typeface="Times New Roman" pitchFamily="18" charset="0"/>
              </a:rPr>
              <a:t>A Software Project is the complete procedure of software development from requirement gathering to testing and maintenance, carried out according to the execution methodologies, in a specified period of time to achieve intended software product.</a:t>
            </a:r>
          </a:p>
          <a:p>
            <a:pPr algn="just">
              <a:buNone/>
            </a:pPr>
            <a:r>
              <a:rPr lang="en-IN" sz="1800" b="1" dirty="0">
                <a:latin typeface="Times New Roman" pitchFamily="18" charset="0"/>
                <a:cs typeface="Times New Roman" pitchFamily="18" charset="0"/>
              </a:rPr>
              <a:t>Purpose of Software Project</a:t>
            </a:r>
          </a:p>
          <a:p>
            <a:pPr marL="0" algn="just">
              <a:buFont typeface="Wingdings" pitchFamily="2" charset="2"/>
              <a:buChar char="Ø"/>
            </a:pPr>
            <a:r>
              <a:rPr lang="en-IN" sz="1800" dirty="0">
                <a:latin typeface="Times New Roman" pitchFamily="18" charset="0"/>
                <a:cs typeface="Times New Roman" pitchFamily="18" charset="0"/>
              </a:rPr>
              <a:t>To meet specific needs of a specific client or organization (known as custom software).</a:t>
            </a:r>
          </a:p>
          <a:p>
            <a:pPr marL="0" algn="just">
              <a:buFont typeface="Wingdings" pitchFamily="2" charset="2"/>
              <a:buChar char="Ø"/>
            </a:pPr>
            <a:r>
              <a:rPr lang="en-IN" sz="1800" dirty="0">
                <a:latin typeface="Times New Roman" pitchFamily="18" charset="0"/>
                <a:cs typeface="Times New Roman" pitchFamily="18" charset="0"/>
              </a:rPr>
              <a:t>To meet a perceived need of some set of potential users (known as commercial software ).</a:t>
            </a:r>
          </a:p>
          <a:p>
            <a:pPr marL="0" algn="just">
              <a:buFont typeface="Wingdings" pitchFamily="2" charset="2"/>
              <a:buChar char="Ø"/>
            </a:pPr>
            <a:r>
              <a:rPr lang="en-IN" sz="1800" dirty="0">
                <a:latin typeface="Times New Roman" pitchFamily="18" charset="0"/>
                <a:cs typeface="Times New Roman" pitchFamily="18" charset="0"/>
              </a:rPr>
              <a:t>For personal use (e.g. a scientist may write software to automate a tedious task).</a:t>
            </a:r>
            <a:endParaRPr lang="en-IN" sz="1800" b="1"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F64D6E-E9C6-4B49-B35A-7E7F9CC41387}" type="datetime1">
              <a:rPr lang="en-US" smtClean="0"/>
              <a:t>4/7/2025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36455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oftware project.PNG"/>
          <p:cNvPicPr>
            <a:picLocks noGrp="1" noChangeAspect="1"/>
          </p:cNvPicPr>
          <p:nvPr>
            <p:ph idx="1"/>
          </p:nvPr>
        </p:nvPicPr>
        <p:blipFill>
          <a:blip r:embed="rId2"/>
          <a:stretch>
            <a:fillRect/>
          </a:stretch>
        </p:blipFill>
        <p:spPr>
          <a:xfrm>
            <a:off x="4095736" y="1071546"/>
            <a:ext cx="4357718" cy="1962424"/>
          </a:xfrm>
        </p:spPr>
      </p:pic>
      <p:sp>
        <p:nvSpPr>
          <p:cNvPr id="4" name="Date Placeholder 3"/>
          <p:cNvSpPr>
            <a:spLocks noGrp="1"/>
          </p:cNvSpPr>
          <p:nvPr>
            <p:ph type="dt" sz="half" idx="10"/>
          </p:nvPr>
        </p:nvSpPr>
        <p:spPr/>
        <p:txBody>
          <a:bodyPr/>
          <a:lstStyle/>
          <a:p>
            <a:fld id="{D6B3B7CC-776D-4141-8A44-002A8B6DC67A}" type="datetime1">
              <a:rPr lang="en-US" smtClean="0"/>
              <a:t>4/7/2025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sp>
        <p:nvSpPr>
          <p:cNvPr id="9" name="Rectangle 8"/>
          <p:cNvSpPr/>
          <p:nvPr/>
        </p:nvSpPr>
        <p:spPr>
          <a:xfrm>
            <a:off x="2238348" y="3286125"/>
            <a:ext cx="7858180" cy="2031325"/>
          </a:xfrm>
          <a:prstGeom prst="rect">
            <a:avLst/>
          </a:prstGeom>
        </p:spPr>
        <p:txBody>
          <a:bodyPr wrap="square">
            <a:spAutoFit/>
          </a:bodyPr>
          <a:lstStyle/>
          <a:p>
            <a:pPr algn="just"/>
            <a:r>
              <a:rPr lang="en-IN" dirty="0">
                <a:latin typeface="Times New Roman" pitchFamily="18" charset="0"/>
                <a:cs typeface="Times New Roman" pitchFamily="18" charset="0"/>
              </a:rPr>
              <a:t>The image above shows triple constraints for software projects. It is an essential part of software organization to deliver quality product, keeping the cost within client’s budget constrain and deliver the project as per scheduled. There are several factors, both internal and external, which may impact this triple constrain triangle. Any of three factor can severely impact the other two.</a:t>
            </a:r>
          </a:p>
          <a:p>
            <a:pPr algn="just"/>
            <a:r>
              <a:rPr lang="en-IN" dirty="0">
                <a:latin typeface="Times New Roman" pitchFamily="18" charset="0"/>
                <a:cs typeface="Times New Roman" pitchFamily="18" charset="0"/>
              </a:rPr>
              <a:t>Therefore, software project management is essential to incorporate user requirements along with budget and time constraints</a:t>
            </a:r>
            <a:r>
              <a:rPr lang="en-IN" dirty="0"/>
              <a:t>.</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821895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IN" sz="1800" b="1" dirty="0">
                <a:latin typeface="Times New Roman" pitchFamily="18" charset="0"/>
                <a:cs typeface="Times New Roman" pitchFamily="18" charset="0"/>
              </a:rPr>
              <a:t>Software Products</a:t>
            </a:r>
            <a:r>
              <a:rPr lang="en-IN" sz="1800" dirty="0">
                <a:latin typeface="Times New Roman" pitchFamily="18" charset="0"/>
                <a:cs typeface="Times New Roman" pitchFamily="18" charset="0"/>
              </a:rPr>
              <a:t> are nothing but software systems delivered to the customer with the documentation that describes how to install and use the system.</a:t>
            </a:r>
          </a:p>
          <a:p>
            <a:pPr algn="just">
              <a:buFont typeface="Wingdings" pitchFamily="2" charset="2"/>
              <a:buChar char="Ø"/>
            </a:pPr>
            <a:r>
              <a:rPr lang="en-IN" sz="1800" dirty="0">
                <a:latin typeface="Times New Roman" pitchFamily="18" charset="0"/>
                <a:cs typeface="Times New Roman" pitchFamily="18" charset="0"/>
              </a:rPr>
              <a:t> In certain cases, software products may be part of system products where hardware, as well as software, is delivered to a customer. </a:t>
            </a:r>
          </a:p>
          <a:p>
            <a:pPr algn="just">
              <a:buFont typeface="Wingdings" pitchFamily="2" charset="2"/>
              <a:buChar char="Ø"/>
            </a:pPr>
            <a:r>
              <a:rPr lang="en-IN" sz="1800" dirty="0">
                <a:latin typeface="Times New Roman" pitchFamily="18" charset="0"/>
                <a:cs typeface="Times New Roman" pitchFamily="18" charset="0"/>
              </a:rPr>
              <a:t>Software products are produced with the help of the software process. The software process is a way in which we produce software.</a:t>
            </a:r>
          </a:p>
        </p:txBody>
      </p:sp>
      <p:sp>
        <p:nvSpPr>
          <p:cNvPr id="4" name="Date Placeholder 3"/>
          <p:cNvSpPr>
            <a:spLocks noGrp="1"/>
          </p:cNvSpPr>
          <p:nvPr>
            <p:ph type="dt" sz="half" idx="10"/>
          </p:nvPr>
        </p:nvSpPr>
        <p:spPr/>
        <p:txBody>
          <a:bodyPr/>
          <a:lstStyle/>
          <a:p>
            <a:fld id="{2B3B16AB-5BE9-40E6-984F-CDE0A61BBB17}" type="datetime1">
              <a:rPr lang="en-US" smtClean="0"/>
              <a:t>4/7/2025</a:t>
            </a:fld>
            <a:endParaRPr lang="en-US"/>
          </a:p>
        </p:txBody>
      </p:sp>
      <p:sp>
        <p:nvSpPr>
          <p:cNvPr id="5" name="Footer Placeholder 4"/>
          <p:cNvSpPr>
            <a:spLocks noGrp="1"/>
          </p:cNvSpPr>
          <p:nvPr>
            <p:ph type="ftr" sz="quarter" idx="11"/>
          </p:nvPr>
        </p:nvSpPr>
        <p:spPr/>
        <p:txBody>
          <a:bodyPr/>
          <a:lstStyle/>
          <a:p>
            <a:r>
              <a:rPr lang="en-US"/>
              <a:t>Renu  Devi         ACSE0603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5710411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00108"/>
            <a:ext cx="8229600" cy="5000660"/>
          </a:xfrm>
        </p:spPr>
        <p:txBody>
          <a:bodyPr/>
          <a:lstStyle/>
          <a:p>
            <a:pPr>
              <a:buNone/>
            </a:pPr>
            <a:r>
              <a:rPr lang="en-IN" sz="1800" dirty="0">
                <a:latin typeface="Times New Roman" pitchFamily="18" charset="0"/>
                <a:cs typeface="Times New Roman" pitchFamily="18" charset="0"/>
              </a:rPr>
              <a:t>Types of Software Product</a:t>
            </a:r>
          </a:p>
          <a:p>
            <a:pPr>
              <a:buNone/>
            </a:pPr>
            <a:r>
              <a:rPr lang="en-IN" sz="1800" dirty="0">
                <a:latin typeface="Times New Roman" pitchFamily="18" charset="0"/>
                <a:cs typeface="Times New Roman" pitchFamily="18" charset="0"/>
              </a:rPr>
              <a:t>Software products fall into two broad categories: </a:t>
            </a:r>
          </a:p>
          <a:p>
            <a:pPr>
              <a:buNone/>
            </a:pPr>
            <a:endParaRPr lang="en-IN" sz="2400" dirty="0">
              <a:latin typeface="Times New Roman" pitchFamily="18" charset="0"/>
              <a:cs typeface="Times New Roman" pitchFamily="18" charset="0"/>
            </a:endParaRPr>
          </a:p>
          <a:p>
            <a:pPr>
              <a:buNone/>
            </a:pPr>
            <a:endParaRPr lang="en-IN" b="1" dirty="0"/>
          </a:p>
          <a:p>
            <a:pPr>
              <a:buNone/>
            </a:pPr>
            <a:endParaRPr lang="en-IN" b="1" dirty="0"/>
          </a:p>
          <a:p>
            <a:pPr>
              <a:buNone/>
            </a:pPr>
            <a:endParaRPr lang="en-IN" b="1" dirty="0"/>
          </a:p>
          <a:p>
            <a:pPr marL="0">
              <a:buNone/>
            </a:pPr>
            <a:endParaRPr lang="en-IN" sz="2400" b="1"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Essential characteristics of Well-Engineered Software Product:</a:t>
            </a:r>
            <a:r>
              <a:rPr lang="en-IN" sz="1800" dirty="0">
                <a:latin typeface="Times New Roman" pitchFamily="18" charset="0"/>
                <a:cs typeface="Times New Roman" pitchFamily="18" charset="0"/>
              </a:rPr>
              <a:t> </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40D0B90-95A9-403E-80CF-52CBCDFD7B27}" type="datetime1">
              <a:rPr lang="en-US" smtClean="0"/>
              <a:t>4/7/2025</a:t>
            </a:fld>
            <a:endParaRPr lang="en-US"/>
          </a:p>
        </p:txBody>
      </p:sp>
      <p:sp>
        <p:nvSpPr>
          <p:cNvPr id="5" name="Footer Placeholder 4"/>
          <p:cNvSpPr>
            <a:spLocks noGrp="1"/>
          </p:cNvSpPr>
          <p:nvPr>
            <p:ph type="ftr" sz="quarter" idx="11"/>
          </p:nvPr>
        </p:nvSpPr>
        <p:spPr>
          <a:xfrm>
            <a:off x="4648200" y="6356351"/>
            <a:ext cx="4519634"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Product(CO1)</a:t>
            </a:r>
          </a:p>
        </p:txBody>
      </p:sp>
      <p:sp>
        <p:nvSpPr>
          <p:cNvPr id="9" name="Rectangle 8"/>
          <p:cNvSpPr/>
          <p:nvPr/>
        </p:nvSpPr>
        <p:spPr>
          <a:xfrm>
            <a:off x="4595802" y="2071678"/>
            <a:ext cx="300039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 Product</a:t>
            </a:r>
          </a:p>
        </p:txBody>
      </p:sp>
      <p:cxnSp>
        <p:nvCxnSpPr>
          <p:cNvPr id="10" name="Straight Arrow Connector 9"/>
          <p:cNvCxnSpPr/>
          <p:nvPr/>
        </p:nvCxnSpPr>
        <p:spPr>
          <a:xfrm rot="10800000" flipV="1">
            <a:off x="4881554" y="2714620"/>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6417471" y="2393149"/>
            <a:ext cx="785818"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8546" y="3571876"/>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Generic Product</a:t>
            </a:r>
          </a:p>
        </p:txBody>
      </p:sp>
      <p:sp>
        <p:nvSpPr>
          <p:cNvPr id="16" name="Rectangle 15"/>
          <p:cNvSpPr/>
          <p:nvPr/>
        </p:nvSpPr>
        <p:spPr>
          <a:xfrm>
            <a:off x="6810380" y="3500438"/>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Customized Product</a:t>
            </a:r>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26775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000109"/>
            <a:ext cx="8229600" cy="4525963"/>
          </a:xfrm>
        </p:spPr>
        <p:txBody>
          <a:bodyPr>
            <a:normAutofit/>
          </a:bodyPr>
          <a:lstStyle/>
          <a:p>
            <a:pPr marL="0" fontAlgn="base">
              <a:buNone/>
            </a:pPr>
            <a:r>
              <a:rPr lang="en-IN" sz="1800" dirty="0">
                <a:latin typeface="Times New Roman" pitchFamily="18" charset="0"/>
                <a:cs typeface="Times New Roman" pitchFamily="18" charset="0"/>
              </a:rPr>
              <a:t>A well-engineered software product should possess the following essential characteristics:  </a:t>
            </a:r>
          </a:p>
          <a:p>
            <a:pPr marL="0" fontAlgn="base"/>
            <a:r>
              <a:rPr lang="en-IN" sz="1800" b="1" dirty="0">
                <a:latin typeface="Times New Roman" pitchFamily="18" charset="0"/>
                <a:cs typeface="Times New Roman" pitchFamily="18" charset="0"/>
              </a:rPr>
              <a:t>Efficiency: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The software should not make wasteful use of system resources such as memory and processor cycles.</a:t>
            </a:r>
          </a:p>
          <a:p>
            <a:pPr marL="0" fontAlgn="base"/>
            <a:r>
              <a:rPr lang="en-IN" sz="1800" b="1" dirty="0">
                <a:latin typeface="Times New Roman" pitchFamily="18" charset="0"/>
                <a:cs typeface="Times New Roman" pitchFamily="18" charset="0"/>
              </a:rPr>
              <a:t>Maintainability: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should be possible to evolve the software to meet the changing requirements of customers.</a:t>
            </a:r>
          </a:p>
          <a:p>
            <a:pPr marL="0" fontAlgn="base"/>
            <a:r>
              <a:rPr lang="en-IN" sz="1800" b="1" dirty="0">
                <a:latin typeface="Times New Roman" pitchFamily="18" charset="0"/>
                <a:cs typeface="Times New Roman" pitchFamily="18" charset="0"/>
              </a:rPr>
              <a:t>Dependability: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is the flexibility of the software that ought to not cause any physical or economic injury within the event of system failure. It includes a range of characteristics such as reliability, security, and safety.</a:t>
            </a:r>
          </a:p>
          <a:p>
            <a:pPr marL="0" fontAlgn="base"/>
            <a:r>
              <a:rPr lang="en-IN" sz="1800" b="1" dirty="0">
                <a:latin typeface="Times New Roman" pitchFamily="18" charset="0"/>
                <a:cs typeface="Times New Roman" pitchFamily="18" charset="0"/>
              </a:rPr>
              <a:t>In time:</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Software should be developed well in time.</a:t>
            </a:r>
          </a:p>
          <a:p>
            <a:pPr marL="0" fontAlgn="base"/>
            <a:endParaRPr lang="en-IN" sz="1800" dirty="0">
              <a:latin typeface="Times New Roman" pitchFamily="18" charset="0"/>
              <a:cs typeface="Times New Roman" pitchFamily="18" charset="0"/>
            </a:endParaRPr>
          </a:p>
          <a:p>
            <a:pPr fontAlgn="base"/>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C0B0D578-7F91-4CDE-81BA-3D18572D972F}" type="datetime1">
              <a:rPr lang="en-US" smtClean="0"/>
              <a:t>4/7/2025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a:t>Renu  Devi         ACSE0603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30100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a:spLocks noGrp="1"/>
          </p:cNvSpPr>
          <p:nvPr>
            <p:ph type="subTitle" idx="1"/>
          </p:nvPr>
        </p:nvSpPr>
        <p:spPr>
          <a:xfrm>
            <a:off x="1703512" y="1340768"/>
            <a:ext cx="8784976" cy="4402788"/>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Software process is the related set of activities and process that are involved in developing and evolving a software system.</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A set of activities whose goal is the development or evolution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A software process is a set of activities and associated results which produce a software product.</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A set of interrelated activities, which transform inputs into outputs (</a:t>
            </a:r>
            <a:r>
              <a:rPr lang="en-US" sz="1800" i="1" dirty="0">
                <a:solidFill>
                  <a:schemeClr val="dk1"/>
                </a:solidFill>
                <a:latin typeface="Times New Roman" panose="02020603050405020304" pitchFamily="18" charset="0"/>
                <a:cs typeface="Times New Roman" panose="02020603050405020304" pitchFamily="18" charset="0"/>
              </a:rPr>
              <a:t>ISO 12207/8402</a:t>
            </a:r>
            <a:r>
              <a:rPr lang="en-US" sz="1800" dirty="0">
                <a:solidFill>
                  <a:schemeClr val="dk1"/>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used by an organization or project to plan, manage,	execute, monitor, control and improve any software related activity</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rgbClr val="888888"/>
              </a:buClr>
              <a:buSzPts val="2200"/>
            </a:pPr>
            <a:endParaRPr sz="1800" dirty="0">
              <a:solidFill>
                <a:schemeClr val="dk1"/>
              </a:solidFill>
              <a:latin typeface="Times New Roman" panose="02020603050405020304" pitchFamily="18" charset="0"/>
              <a:cs typeface="Times New Roman" panose="02020603050405020304" pitchFamily="18" charset="0"/>
            </a:endParaRPr>
          </a:p>
        </p:txBody>
      </p:sp>
      <p:sp>
        <p:nvSpPr>
          <p:cNvPr id="468" name="Google Shape;468;p3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Process(CO1)</a:t>
            </a:r>
            <a:endParaRPr>
              <a:sym typeface="Calibri"/>
            </a:endParaRPr>
          </a:p>
        </p:txBody>
      </p:sp>
      <p:sp>
        <p:nvSpPr>
          <p:cNvPr id="470" name="Google Shape;470;p3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33EE933-1954-4542-A13A-47583DFE8136}" type="datetime1">
              <a:rPr lang="en-US" smtClean="0"/>
              <a:t>4/7/2025</a:t>
            </a:fld>
            <a:endParaRPr/>
          </a:p>
        </p:txBody>
      </p:sp>
      <p:sp>
        <p:nvSpPr>
          <p:cNvPr id="471" name="Google Shape;471;p35"/>
          <p:cNvSpPr txBox="1">
            <a:spLocks noGrp="1"/>
          </p:cNvSpPr>
          <p:nvPr>
            <p:ph type="ftr" idx="11"/>
          </p:nvPr>
        </p:nvSpPr>
        <p:spPr>
          <a:xfrm>
            <a:off x="3309918" y="6356351"/>
            <a:ext cx="6500858"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72" name="Google Shape;472;p3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65</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96066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6"/>
          <p:cNvSpPr txBox="1">
            <a:spLocks noGrp="1"/>
          </p:cNvSpPr>
          <p:nvPr>
            <p:ph type="body" idx="1"/>
          </p:nvPr>
        </p:nvSpPr>
        <p:spPr>
          <a:xfrm>
            <a:off x="2238348" y="714356"/>
            <a:ext cx="8229600" cy="5410200"/>
          </a:xfrm>
          <a:prstGeom prst="rect">
            <a:avLst/>
          </a:prstGeom>
          <a:noFill/>
          <a:ln>
            <a:noFill/>
          </a:ln>
        </p:spPr>
        <p:txBody>
          <a:bodyPr spcFirstLastPara="1" vert="horz" wrap="square" lIns="91425" tIns="45700" rIns="91425" bIns="45700" rtlCol="0" anchor="t" anchorCtr="0">
            <a:noAutofit/>
          </a:bodyPr>
          <a:lstStyle/>
          <a:p>
            <a:pPr marL="0" indent="0">
              <a:lnSpc>
                <a:spcPct val="90000"/>
              </a:lnSpc>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There are four fundamental process activities which are common to all software processes. These activities are</a:t>
            </a:r>
            <a:endParaRPr sz="1800" dirty="0">
              <a:latin typeface="Times New Roman" panose="02020603050405020304" pitchFamily="18" charset="0"/>
              <a:cs typeface="Times New Roman" panose="02020603050405020304" pitchFamily="18" charset="0"/>
            </a:endParaRPr>
          </a:p>
          <a:p>
            <a:pPr marL="457200" indent="-457200">
              <a:lnSpc>
                <a:spcPct val="90000"/>
              </a:lnSpc>
              <a:spcBef>
                <a:spcPts val="440"/>
              </a:spcBef>
              <a:buClr>
                <a:schemeClr val="dk1"/>
              </a:buClr>
              <a:buSzPts val="2200"/>
              <a:buFont typeface="Calibri"/>
              <a:buAutoNum type="arabicPeriod"/>
            </a:pPr>
            <a:r>
              <a:rPr lang="en-US" sz="1800" b="1" dirty="0">
                <a:latin typeface="Times New Roman" panose="02020603050405020304" pitchFamily="18" charset="0"/>
                <a:cs typeface="Times New Roman" panose="02020603050405020304" pitchFamily="18" charset="0"/>
              </a:rPr>
              <a:t>  Software specification:- </a:t>
            </a:r>
            <a:r>
              <a:rPr lang="en-US" sz="1800" dirty="0">
                <a:latin typeface="Times New Roman" panose="02020603050405020304" pitchFamily="18" charset="0"/>
                <a:cs typeface="Times New Roman" panose="02020603050405020304" pitchFamily="18" charset="0"/>
              </a:rPr>
              <a:t> the functionality of the software and   constraints on its operation must be defined.</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development:-</a:t>
            </a:r>
            <a:r>
              <a:rPr lang="en-US" sz="1800" dirty="0">
                <a:latin typeface="Times New Roman" panose="02020603050405020304" pitchFamily="18" charset="0"/>
                <a:cs typeface="Times New Roman" panose="02020603050405020304" pitchFamily="18" charset="0"/>
              </a:rPr>
              <a:t> the software to meet the specification must be produced by using a certain programming language.</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validation:- </a:t>
            </a:r>
            <a:r>
              <a:rPr lang="en-US" sz="1800" dirty="0">
                <a:latin typeface="Times New Roman" panose="02020603050405020304" pitchFamily="18" charset="0"/>
                <a:cs typeface="Times New Roman" panose="02020603050405020304" pitchFamily="18" charset="0"/>
              </a:rPr>
              <a:t>the software must be validated to ensure that  it does and what the customer wants.</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evolution:- </a:t>
            </a:r>
            <a:r>
              <a:rPr lang="en-US" sz="1800" dirty="0">
                <a:latin typeface="Times New Roman" panose="02020603050405020304" pitchFamily="18" charset="0"/>
                <a:cs typeface="Times New Roman" panose="02020603050405020304" pitchFamily="18" charset="0"/>
              </a:rPr>
              <a:t>the software must evolve to meet the changing customer needs.</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Different software processes organize these activities in different ways and are described at different levels of detail. The timing of the activities varies, as does the result of each activity. Different organizations may use different process to produce the same type of product. However some process are more suitable than other for same types of application.</a:t>
            </a:r>
            <a:endParaRPr sz="1800" b="1" u="sng" dirty="0">
              <a:latin typeface="Times New Roman" panose="02020603050405020304" pitchFamily="18" charset="0"/>
              <a:cs typeface="Times New Roman" panose="02020603050405020304" pitchFamily="18" charset="0"/>
            </a:endParaRPr>
          </a:p>
          <a:p>
            <a:pPr marL="609600" indent="-469900">
              <a:lnSpc>
                <a:spcPct val="90000"/>
              </a:lnSpc>
              <a:spcBef>
                <a:spcPts val="440"/>
              </a:spcBef>
              <a:buClr>
                <a:schemeClr val="dk1"/>
              </a:buClr>
              <a:buSzPts val="2200"/>
              <a:buNone/>
            </a:pPr>
            <a:endParaRPr sz="1800" b="1" u="sng" dirty="0">
              <a:latin typeface="Times New Roman" panose="02020603050405020304" pitchFamily="18" charset="0"/>
              <a:cs typeface="Times New Roman" panose="02020603050405020304" pitchFamily="18" charset="0"/>
            </a:endParaRPr>
          </a:p>
        </p:txBody>
      </p:sp>
      <p:sp>
        <p:nvSpPr>
          <p:cNvPr id="479" name="Google Shape;479;p3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a:t>
            </a:r>
            <a:endParaRPr>
              <a:sym typeface="Calibri"/>
            </a:endParaRPr>
          </a:p>
        </p:txBody>
      </p:sp>
      <p:sp>
        <p:nvSpPr>
          <p:cNvPr id="481" name="Google Shape;481;p3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96198387-A3BA-4A6D-AE64-72EFE150AE15}" type="datetime1">
              <a:rPr lang="en-US" smtClean="0"/>
              <a:t>4/7/2025</a:t>
            </a:fld>
            <a:endParaRPr/>
          </a:p>
        </p:txBody>
      </p:sp>
      <p:sp>
        <p:nvSpPr>
          <p:cNvPr id="482" name="Google Shape;482;p36"/>
          <p:cNvSpPr txBox="1">
            <a:spLocks noGrp="1"/>
          </p:cNvSpPr>
          <p:nvPr>
            <p:ph type="ftr" idx="11"/>
          </p:nvPr>
        </p:nvSpPr>
        <p:spPr>
          <a:xfrm>
            <a:off x="3024166" y="6356351"/>
            <a:ext cx="678661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83" name="Google Shape;483;p3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66</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81415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body" idx="1"/>
          </p:nvPr>
        </p:nvSpPr>
        <p:spPr>
          <a:xfrm>
            <a:off x="2024034" y="785794"/>
            <a:ext cx="8229600" cy="4876800"/>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software industry considers software development as a process. According to </a:t>
            </a:r>
            <a:r>
              <a:rPr lang="en-US" sz="1800" dirty="0" err="1">
                <a:latin typeface="Times New Roman" panose="02020603050405020304" pitchFamily="18" charset="0"/>
                <a:cs typeface="Times New Roman" panose="02020603050405020304" pitchFamily="18" charset="0"/>
              </a:rPr>
              <a:t>Booch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Rambough</a:t>
            </a:r>
            <a:r>
              <a:rPr lang="en-US" sz="1800" dirty="0">
                <a:latin typeface="Times New Roman" panose="02020603050405020304" pitchFamily="18" charset="0"/>
                <a:cs typeface="Times New Roman" panose="02020603050405020304" pitchFamily="18" charset="0"/>
              </a:rPr>
              <a:t> A process defines </a:t>
            </a:r>
            <a:r>
              <a:rPr lang="en-US" sz="1800" i="1" dirty="0">
                <a:latin typeface="Times New Roman" panose="02020603050405020304" pitchFamily="18" charset="0"/>
                <a:cs typeface="Times New Roman" panose="02020603050405020304" pitchFamily="18" charset="0"/>
              </a:rPr>
              <a:t>who is doing what, when and how to reach a certain goal ?</a:t>
            </a:r>
            <a:endParaRPr sz="1800" dirty="0">
              <a:latin typeface="Times New Roman" panose="02020603050405020304" pitchFamily="18" charset="0"/>
              <a:cs typeface="Times New Roman" panose="02020603050405020304" pitchFamily="18" charset="0"/>
            </a:endParaRPr>
          </a:p>
          <a:p>
            <a:pPr indent="-203200" algn="just">
              <a:lnSpc>
                <a:spcPct val="90000"/>
              </a:lnSpc>
              <a:spcBef>
                <a:spcPts val="440"/>
              </a:spcBef>
              <a:buClr>
                <a:schemeClr val="dk1"/>
              </a:buClr>
              <a:buSzPts val="2200"/>
              <a:buNone/>
            </a:pPr>
            <a:endParaRPr sz="1800" i="1"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i="1" dirty="0">
                <a:latin typeface="Times New Roman" panose="02020603050405020304" pitchFamily="18" charset="0"/>
                <a:cs typeface="Times New Roman" panose="02020603050405020304" pitchFamily="18" charset="0"/>
              </a:rPr>
              <a:t>	Software</a:t>
            </a:r>
            <a:r>
              <a:rPr lang="en-US" sz="1800" dirty="0">
                <a:latin typeface="Times New Roman" panose="02020603050405020304" pitchFamily="18" charset="0"/>
                <a:cs typeface="Times New Roman" panose="02020603050405020304" pitchFamily="18" charset="0"/>
              </a:rPr>
              <a:t> Engineering is a field, which combines process, methods and tools for the development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The concept of process is the main step in the software engineering approach. When these activities are performed in specific sequence in accordance with ordering constraints, the desired results are produced.</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endParaRPr sz="1800" i="1" dirty="0">
              <a:latin typeface="Times New Roman" panose="02020603050405020304" pitchFamily="18" charset="0"/>
              <a:cs typeface="Times New Roman" panose="02020603050405020304" pitchFamily="18" charset="0"/>
            </a:endParaRPr>
          </a:p>
        </p:txBody>
      </p:sp>
      <p:sp>
        <p:nvSpPr>
          <p:cNvPr id="490" name="Google Shape;490;p3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a:t>
            </a:r>
            <a:endParaRPr>
              <a:sym typeface="Calibri"/>
            </a:endParaRPr>
          </a:p>
        </p:txBody>
      </p:sp>
      <p:sp>
        <p:nvSpPr>
          <p:cNvPr id="492" name="Google Shape;492;p3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43835FC-C918-4A9A-A149-1E055A69DF21}" type="datetime1">
              <a:rPr lang="en-US" smtClean="0"/>
              <a:t>4/7/2025</a:t>
            </a:fld>
            <a:endParaRPr/>
          </a:p>
        </p:txBody>
      </p:sp>
      <p:sp>
        <p:nvSpPr>
          <p:cNvPr id="493" name="Google Shape;493;p37"/>
          <p:cNvSpPr txBox="1">
            <a:spLocks noGrp="1"/>
          </p:cNvSpPr>
          <p:nvPr>
            <p:ph type="ftr" idx="11"/>
          </p:nvPr>
        </p:nvSpPr>
        <p:spPr>
          <a:xfrm>
            <a:off x="2952728" y="6356351"/>
            <a:ext cx="6858048"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494" name="Google Shape;494;p3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67</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40179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xfrm>
            <a:off x="3024166" y="0"/>
            <a:ext cx="7186634" cy="85723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US" sz="2400">
                <a:solidFill>
                  <a:schemeClr val="dk1"/>
                </a:solidFill>
                <a:latin typeface="Times New Roman" pitchFamily="18" charset="0"/>
                <a:ea typeface="+mn-ea"/>
                <a:cs typeface="Times New Roman" pitchFamily="18" charset="0"/>
                <a:sym typeface="Calibri"/>
              </a:rPr>
              <a:t>Conventional Engineering Process vs Software Engineering Process </a:t>
            </a:r>
            <a:endParaRPr sz="2400">
              <a:solidFill>
                <a:schemeClr val="dk1"/>
              </a:solidFill>
              <a:latin typeface="Times New Roman" pitchFamily="18" charset="0"/>
              <a:ea typeface="+mn-ea"/>
              <a:cs typeface="Times New Roman" pitchFamily="18" charset="0"/>
            </a:endParaRPr>
          </a:p>
        </p:txBody>
      </p:sp>
      <p:sp>
        <p:nvSpPr>
          <p:cNvPr id="545" name="Google Shape;545;p42"/>
          <p:cNvSpPr txBox="1">
            <a:spLocks noGrp="1"/>
          </p:cNvSpPr>
          <p:nvPr>
            <p:ph type="body" idx="1"/>
          </p:nvPr>
        </p:nvSpPr>
        <p:spPr>
          <a:xfrm>
            <a:off x="1952596" y="1772817"/>
            <a:ext cx="8229600" cy="4110445"/>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ts val="2200"/>
              <a:buNone/>
            </a:pPr>
            <a:r>
              <a:rPr lang="en-US" sz="1800" b="1" dirty="0">
                <a:latin typeface="Times New Roman" panose="02020603050405020304" pitchFamily="18" charset="0"/>
                <a:cs typeface="Times New Roman" panose="02020603050405020304" pitchFamily="18" charset="0"/>
              </a:rPr>
              <a:t>Conventional Engineering Process :</a:t>
            </a:r>
            <a:r>
              <a:rPr lang="en-US" sz="1800" dirty="0">
                <a:latin typeface="Times New Roman" panose="02020603050405020304" pitchFamily="18" charset="0"/>
                <a:cs typeface="Times New Roman" panose="02020603050405020304" pitchFamily="18" charset="0"/>
              </a:rPr>
              <a:t> It is a engineering process which is highly based on empirical knowledge and is about building cars, machines and hardware. </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b="1" dirty="0">
                <a:latin typeface="Times New Roman" panose="02020603050405020304" pitchFamily="18" charset="0"/>
                <a:cs typeface="Times New Roman" panose="02020603050405020304" pitchFamily="18" charset="0"/>
              </a:rPr>
              <a:t>Software Engineering Process </a:t>
            </a:r>
            <a:r>
              <a:rPr lang="en-US" sz="1800" dirty="0">
                <a:latin typeface="Times New Roman" panose="02020603050405020304" pitchFamily="18" charset="0"/>
                <a:cs typeface="Times New Roman" panose="02020603050405020304" pitchFamily="18" charset="0"/>
              </a:rPr>
              <a:t>: It is a engineering process which is mainly related to computers and programming and developing different kinds of applications through the use of information technology. </a:t>
            </a:r>
            <a:endParaRPr sz="1800" dirty="0">
              <a:latin typeface="Times New Roman" panose="02020603050405020304" pitchFamily="18" charset="0"/>
              <a:cs typeface="Times New Roman" panose="02020603050405020304" pitchFamily="18" charset="0"/>
            </a:endParaRPr>
          </a:p>
          <a:p>
            <a:pPr marL="0" indent="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546" name="Google Shape;546;p4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B206C21-F621-48B0-BE2D-CD389C6BDAD2}" type="datetime1">
              <a:rPr lang="en-US" smtClean="0"/>
              <a:t>4/7/2025</a:t>
            </a:fld>
            <a:endParaRPr/>
          </a:p>
        </p:txBody>
      </p:sp>
      <p:sp>
        <p:nvSpPr>
          <p:cNvPr id="547" name="Google Shape;547;p42"/>
          <p:cNvSpPr txBox="1">
            <a:spLocks noGrp="1"/>
          </p:cNvSpPr>
          <p:nvPr>
            <p:ph type="ftr" idx="11"/>
          </p:nvPr>
        </p:nvSpPr>
        <p:spPr>
          <a:xfrm>
            <a:off x="3024166" y="6356351"/>
            <a:ext cx="6858048"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548" name="Google Shape;548;p4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68</a:t>
            </a:fld>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6155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body" idx="1"/>
          </p:nvPr>
        </p:nvSpPr>
        <p:spPr>
          <a:xfrm>
            <a:off x="1714500" y="1052736"/>
            <a:ext cx="8763000" cy="5184576"/>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2"/>
              </a:buClr>
              <a:buSzPct val="100000"/>
            </a:pPr>
            <a:r>
              <a:rPr lang="en-US" sz="1800" b="1" dirty="0">
                <a:solidFill>
                  <a:schemeClr val="dk2"/>
                </a:solidFill>
                <a:latin typeface="Times New Roman" panose="02020603050405020304" pitchFamily="18" charset="0"/>
                <a:cs typeface="Times New Roman" panose="02020603050405020304" pitchFamily="18" charset="0"/>
              </a:rPr>
              <a:t>Conventional </a:t>
            </a:r>
            <a:r>
              <a:rPr lang="en-US" sz="1800" b="1" dirty="0" err="1">
                <a:solidFill>
                  <a:schemeClr val="dk2"/>
                </a:solidFill>
                <a:latin typeface="Times New Roman" panose="02020603050405020304" pitchFamily="18" charset="0"/>
                <a:cs typeface="Times New Roman" panose="02020603050405020304" pitchFamily="18" charset="0"/>
              </a:rPr>
              <a:t>Engg</a:t>
            </a:r>
            <a:r>
              <a:rPr lang="en-US" sz="1800" b="1" dirty="0">
                <a:solidFill>
                  <a:schemeClr val="dk2"/>
                </a:solidFill>
                <a:latin typeface="Times New Roman" panose="02020603050405020304" pitchFamily="18" charset="0"/>
                <a:cs typeface="Times New Roman" panose="02020603050405020304" pitchFamily="18" charset="0"/>
              </a:rPr>
              <a:t>.(steps to solve problem)</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Problem formulation and analysis.</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Search for alternatives.</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Decision and specification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Implementation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Testing</a:t>
            </a:r>
            <a:endParaRPr sz="1800" dirty="0">
              <a:latin typeface="Times New Roman" panose="02020603050405020304" pitchFamily="18" charset="0"/>
              <a:cs typeface="Times New Roman" panose="02020603050405020304" pitchFamily="18" charset="0"/>
            </a:endParaRPr>
          </a:p>
          <a:p>
            <a:pPr>
              <a:spcBef>
                <a:spcPts val="407"/>
              </a:spcBef>
              <a:buClr>
                <a:schemeClr val="dk2"/>
              </a:buClr>
              <a:buSzPct val="100000"/>
            </a:pPr>
            <a:r>
              <a:rPr lang="en-US" sz="1800" b="1" dirty="0">
                <a:solidFill>
                  <a:schemeClr val="dk2"/>
                </a:solidFill>
                <a:latin typeface="Times New Roman" panose="02020603050405020304" pitchFamily="18" charset="0"/>
                <a:cs typeface="Times New Roman" panose="02020603050405020304" pitchFamily="18" charset="0"/>
              </a:rPr>
              <a:t>Software </a:t>
            </a:r>
            <a:r>
              <a:rPr lang="en-US" sz="1800" b="1" dirty="0" err="1">
                <a:solidFill>
                  <a:schemeClr val="dk2"/>
                </a:solidFill>
                <a:latin typeface="Times New Roman" panose="02020603050405020304" pitchFamily="18" charset="0"/>
                <a:cs typeface="Times New Roman" panose="02020603050405020304" pitchFamily="18" charset="0"/>
              </a:rPr>
              <a:t>Engg</a:t>
            </a:r>
            <a:r>
              <a:rPr lang="en-US" sz="1800" b="1" dirty="0">
                <a:solidFill>
                  <a:schemeClr val="dk2"/>
                </a:solidFill>
                <a:latin typeface="Times New Roman" panose="02020603050405020304" pitchFamily="18" charset="0"/>
                <a:cs typeface="Times New Roman" panose="02020603050405020304" pitchFamily="18" charset="0"/>
              </a:rPr>
              <a:t>.(steps to solve problem)</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Understand the problem(analysis and specification)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Alternative solution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Plan a solution(modeling and s/w design)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Carry out the plan(coding)</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Examine the result for accuracy(testing and quality assurance)</a:t>
            </a:r>
            <a:endParaRPr sz="1800" dirty="0">
              <a:latin typeface="Times New Roman" panose="02020603050405020304" pitchFamily="18" charset="0"/>
              <a:cs typeface="Times New Roman" panose="02020603050405020304" pitchFamily="18" charset="0"/>
            </a:endParaRPr>
          </a:p>
          <a:p>
            <a:pPr lvl="1" indent="-156527">
              <a:spcBef>
                <a:spcPts val="407"/>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a:spcBef>
                <a:spcPts val="407"/>
              </a:spcBef>
              <a:buClr>
                <a:srgbClr val="A10703"/>
              </a:buClr>
              <a:buSzPct val="100000"/>
              <a:buNone/>
            </a:pPr>
            <a:r>
              <a:rPr lang="en-US" sz="1800" dirty="0">
                <a:solidFill>
                  <a:srgbClr val="A10703"/>
                </a:solidFill>
                <a:latin typeface="Times New Roman" panose="02020603050405020304" pitchFamily="18" charset="0"/>
                <a:cs typeface="Times New Roman" panose="02020603050405020304" pitchFamily="18" charset="0"/>
              </a:rPr>
              <a:t>Both develop tool and technique for high quality useful product</a:t>
            </a:r>
            <a:endParaRPr sz="1800" dirty="0">
              <a:latin typeface="Times New Roman" panose="02020603050405020304" pitchFamily="18" charset="0"/>
              <a:cs typeface="Times New Roman" panose="02020603050405020304" pitchFamily="18" charset="0"/>
            </a:endParaRPr>
          </a:p>
          <a:p>
            <a:pPr lvl="1" indent="-156527">
              <a:spcBef>
                <a:spcPts val="407"/>
              </a:spcBef>
              <a:buClr>
                <a:schemeClr val="dk1"/>
              </a:buClr>
              <a:buSzPct val="100000"/>
              <a:buNone/>
            </a:pPr>
            <a:endParaRPr sz="1800" b="1" dirty="0">
              <a:solidFill>
                <a:schemeClr val="dk2"/>
              </a:solidFill>
              <a:latin typeface="Times New Roman" panose="02020603050405020304" pitchFamily="18" charset="0"/>
              <a:cs typeface="Times New Roman" panose="02020603050405020304" pitchFamily="18" charset="0"/>
            </a:endParaRPr>
          </a:p>
          <a:p>
            <a:pPr indent="-154940">
              <a:spcBef>
                <a:spcPts val="592"/>
              </a:spcBef>
              <a:buClr>
                <a:schemeClr val="dk1"/>
              </a:buClr>
              <a:buSzPct val="100000"/>
              <a:buNone/>
            </a:pPr>
            <a:endParaRPr sz="1800" dirty="0">
              <a:solidFill>
                <a:schemeClr val="dk2"/>
              </a:solidFill>
              <a:latin typeface="Times New Roman" panose="02020603050405020304" pitchFamily="18" charset="0"/>
              <a:cs typeface="Times New Roman" panose="02020603050405020304" pitchFamily="18" charset="0"/>
            </a:endParaRPr>
          </a:p>
        </p:txBody>
      </p:sp>
      <p:sp>
        <p:nvSpPr>
          <p:cNvPr id="555" name="Google Shape;555;p43"/>
          <p:cNvSpPr txBox="1">
            <a:spLocks noGrp="1"/>
          </p:cNvSpPr>
          <p:nvPr>
            <p:ph type="ftr" idx="11"/>
          </p:nvPr>
        </p:nvSpPr>
        <p:spPr>
          <a:xfrm>
            <a:off x="2783632" y="6356351"/>
            <a:ext cx="6360368"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556" name="Google Shape;556;p4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69</a:t>
            </a:fld>
            <a:endParaRPr/>
          </a:p>
        </p:txBody>
      </p:sp>
      <p:sp>
        <p:nvSpPr>
          <p:cNvPr id="557" name="Google Shape;557;p4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2C30DAF-3AA6-4728-A5D7-DC71F35EB6C0}" type="datetime1">
              <a:rPr lang="en-US" smtClean="0"/>
              <a:t>4/7/2025</a:t>
            </a:fld>
            <a:endParaRPr/>
          </a:p>
        </p:txBody>
      </p:sp>
      <p:sp>
        <p:nvSpPr>
          <p:cNvPr id="558" name="Google Shape;558;p43"/>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Similarity with conventional Engineering Process</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53837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8CE16CD-0A9D-4737-ADBF-A7239488F2FB}"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Course Objective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algn="just"/>
            <a:r>
              <a:rPr lang="en-IN" sz="1800" dirty="0">
                <a:latin typeface="Times New Roman" pitchFamily="18" charset="0"/>
                <a:cs typeface="Times New Roman" pitchFamily="18" charset="0"/>
              </a:rPr>
              <a:t>To enable students to develop methods and procedures for software development that can scale up for large systems and that can be used consistently to produce high-quality software at low cost and with a small cycle of time. </a:t>
            </a:r>
          </a:p>
          <a:p>
            <a:pPr algn="just"/>
            <a:r>
              <a:rPr lang="en-IN" sz="1800" dirty="0">
                <a:latin typeface="Times New Roman" pitchFamily="18" charset="0"/>
                <a:cs typeface="Times New Roman" pitchFamily="18" charset="0"/>
              </a:rPr>
              <a:t>Students will be able to understand the concepts of requirement engineering, designing and its principles, testing techniques and maintenance methods for effective software development.</a:t>
            </a:r>
          </a:p>
          <a:p>
            <a:endParaRPr lang="en-US" sz="1800" dirty="0"/>
          </a:p>
        </p:txBody>
      </p:sp>
    </p:spTree>
    <p:extLst>
      <p:ext uri="{BB962C8B-B14F-4D97-AF65-F5344CB8AC3E}">
        <p14:creationId xmlns:p14="http://schemas.microsoft.com/office/powerpoint/2010/main" val="10574367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body" idx="1"/>
          </p:nvPr>
        </p:nvSpPr>
        <p:spPr>
          <a:xfrm>
            <a:off x="1676400" y="1052736"/>
            <a:ext cx="4040188" cy="318865"/>
          </a:xfrm>
          <a:prstGeom prst="rect">
            <a:avLst/>
          </a:prstGeom>
          <a:noFill/>
          <a:ln>
            <a:noFill/>
          </a:ln>
        </p:spPr>
        <p:txBody>
          <a:bodyPr spcFirstLastPara="1" vert="horz" wrap="square" lIns="91425" tIns="45700" rIns="91425" bIns="45700" rtlCol="0" anchor="b" anchorCtr="0">
            <a:noAutofit/>
          </a:bodyPr>
          <a:lstStyle/>
          <a:p>
            <a:pPr algn="ctr">
              <a:spcBef>
                <a:spcPts val="0"/>
              </a:spcBef>
              <a:buClr>
                <a:schemeClr val="dk2"/>
              </a:buClr>
              <a:buSzPts val="2000"/>
            </a:pPr>
            <a:r>
              <a:rPr lang="en-US" sz="2000">
                <a:solidFill>
                  <a:schemeClr val="dk2"/>
                </a:solidFill>
              </a:rPr>
              <a:t>Conventional Engg. Process</a:t>
            </a:r>
            <a:endParaRPr/>
          </a:p>
        </p:txBody>
      </p:sp>
      <p:sp>
        <p:nvSpPr>
          <p:cNvPr id="566" name="Google Shape;566;p44"/>
          <p:cNvSpPr txBox="1">
            <a:spLocks noGrp="1"/>
          </p:cNvSpPr>
          <p:nvPr>
            <p:ph type="body" idx="2"/>
          </p:nvPr>
        </p:nvSpPr>
        <p:spPr>
          <a:xfrm>
            <a:off x="1676400" y="1295400"/>
            <a:ext cx="4419600" cy="53340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1800"/>
            </a:pPr>
            <a:r>
              <a:rPr lang="en-US" sz="1800" dirty="0"/>
              <a:t>Based on science, mathematics and empirical knowledge</a:t>
            </a:r>
            <a:endParaRPr sz="1800" dirty="0"/>
          </a:p>
          <a:p>
            <a:pPr>
              <a:spcBef>
                <a:spcPts val="360"/>
              </a:spcBef>
              <a:buClr>
                <a:schemeClr val="dk1"/>
              </a:buClr>
              <a:buSzPts val="1800"/>
            </a:pPr>
            <a:r>
              <a:rPr lang="en-US" sz="1800" dirty="0"/>
              <a:t>Construct real artifact.</a:t>
            </a:r>
            <a:endParaRPr sz="1800" dirty="0"/>
          </a:p>
          <a:p>
            <a:pPr>
              <a:spcBef>
                <a:spcPts val="360"/>
              </a:spcBef>
              <a:buClr>
                <a:schemeClr val="dk1"/>
              </a:buClr>
              <a:buSzPts val="1800"/>
            </a:pPr>
            <a:r>
              <a:rPr lang="en-US" sz="1800" dirty="0"/>
              <a:t>Main concern is cost of production and reliability measure by time of failure.</a:t>
            </a:r>
            <a:endParaRPr sz="1800" dirty="0"/>
          </a:p>
          <a:p>
            <a:pPr marL="0" indent="0">
              <a:spcBef>
                <a:spcPts val="360"/>
              </a:spcBef>
              <a:buClr>
                <a:schemeClr val="dk1"/>
              </a:buClr>
              <a:buSzPts val="1800"/>
              <a:buNone/>
            </a:pPr>
            <a:endParaRPr sz="1800" dirty="0"/>
          </a:p>
          <a:p>
            <a:pPr>
              <a:spcBef>
                <a:spcPts val="360"/>
              </a:spcBef>
              <a:buClr>
                <a:schemeClr val="dk1"/>
              </a:buClr>
              <a:buSzPts val="1800"/>
            </a:pPr>
            <a:r>
              <a:rPr lang="en-US" sz="1800" dirty="0"/>
              <a:t>1000 years old.</a:t>
            </a:r>
            <a:endParaRPr sz="1800" dirty="0"/>
          </a:p>
          <a:p>
            <a:pPr>
              <a:spcBef>
                <a:spcPts val="360"/>
              </a:spcBef>
              <a:buClr>
                <a:schemeClr val="dk1"/>
              </a:buClr>
              <a:buSzPts val="1800"/>
            </a:pPr>
            <a:r>
              <a:rPr lang="en-US" sz="1800" dirty="0"/>
              <a:t>Conventional engineering are able to precisely describe and measure material they used for their work.</a:t>
            </a:r>
            <a:endParaRPr sz="1800" dirty="0"/>
          </a:p>
          <a:p>
            <a:pPr>
              <a:spcBef>
                <a:spcPts val="360"/>
              </a:spcBef>
              <a:buClr>
                <a:schemeClr val="dk1"/>
              </a:buClr>
              <a:buSzPts val="1800"/>
            </a:pPr>
            <a:r>
              <a:rPr lang="en-US" sz="1800" dirty="0"/>
              <a:t>Use meter, volt and other units of measurement.</a:t>
            </a:r>
            <a:endParaRPr sz="1800" dirty="0"/>
          </a:p>
          <a:p>
            <a:pPr indent="-228600">
              <a:spcBef>
                <a:spcPts val="360"/>
              </a:spcBef>
              <a:buClr>
                <a:schemeClr val="dk1"/>
              </a:buClr>
              <a:buSzPts val="1800"/>
              <a:buNone/>
            </a:pPr>
            <a:endParaRPr sz="1800" dirty="0"/>
          </a:p>
          <a:p>
            <a:pPr>
              <a:spcBef>
                <a:spcPts val="360"/>
              </a:spcBef>
              <a:buClr>
                <a:schemeClr val="dk1"/>
              </a:buClr>
              <a:buSzPts val="1800"/>
            </a:pPr>
            <a:r>
              <a:rPr lang="en-US" sz="1800" dirty="0"/>
              <a:t>Maintenance try to apply known and tested principle.</a:t>
            </a:r>
            <a:endParaRPr sz="1800" dirty="0"/>
          </a:p>
          <a:p>
            <a:pPr indent="-228600">
              <a:spcBef>
                <a:spcPts val="360"/>
              </a:spcBef>
              <a:buClr>
                <a:schemeClr val="dk1"/>
              </a:buClr>
              <a:buSzPts val="1800"/>
              <a:buNone/>
            </a:pPr>
            <a:endParaRPr sz="1800" dirty="0"/>
          </a:p>
        </p:txBody>
      </p:sp>
      <p:sp>
        <p:nvSpPr>
          <p:cNvPr id="567" name="Google Shape;567;p44"/>
          <p:cNvSpPr txBox="1">
            <a:spLocks noGrp="1"/>
          </p:cNvSpPr>
          <p:nvPr>
            <p:ph type="body" idx="3"/>
          </p:nvPr>
        </p:nvSpPr>
        <p:spPr>
          <a:xfrm>
            <a:off x="6169026" y="1052736"/>
            <a:ext cx="4041775" cy="381000"/>
          </a:xfrm>
          <a:prstGeom prst="rect">
            <a:avLst/>
          </a:prstGeom>
          <a:noFill/>
          <a:ln>
            <a:noFill/>
          </a:ln>
        </p:spPr>
        <p:txBody>
          <a:bodyPr spcFirstLastPara="1" vert="horz" wrap="square" lIns="91425" tIns="45700" rIns="91425" bIns="45700" rtlCol="0" anchor="b" anchorCtr="0">
            <a:normAutofit fontScale="25000" lnSpcReduction="20000"/>
          </a:bodyPr>
          <a:lstStyle/>
          <a:p>
            <a:pPr algn="ctr">
              <a:spcBef>
                <a:spcPts val="0"/>
              </a:spcBef>
              <a:buClr>
                <a:schemeClr val="dk2"/>
              </a:buClr>
              <a:buSzPct val="100000"/>
            </a:pPr>
            <a:r>
              <a:rPr lang="en-US">
                <a:solidFill>
                  <a:schemeClr val="dk2"/>
                </a:solidFill>
              </a:rPr>
              <a:t>Software Engg. Process</a:t>
            </a:r>
            <a:endParaRPr/>
          </a:p>
          <a:p>
            <a:pPr algn="ctr">
              <a:spcBef>
                <a:spcPts val="400"/>
              </a:spcBef>
              <a:buClr>
                <a:schemeClr val="dk1"/>
              </a:buClr>
              <a:buSzPct val="100000"/>
            </a:pPr>
            <a:endParaRPr sz="8000">
              <a:solidFill>
                <a:srgbClr val="1F497D"/>
              </a:solidFill>
              <a:latin typeface="Calibri"/>
              <a:ea typeface="Calibri"/>
              <a:cs typeface="Calibri"/>
              <a:sym typeface="Calibri"/>
            </a:endParaRPr>
          </a:p>
          <a:p>
            <a:pPr algn="ctr">
              <a:spcBef>
                <a:spcPts val="400"/>
              </a:spcBef>
              <a:buClr>
                <a:schemeClr val="dk1"/>
              </a:buClr>
              <a:buSzPct val="100000"/>
            </a:pPr>
            <a:endParaRPr sz="8000">
              <a:solidFill>
                <a:srgbClr val="1F497D"/>
              </a:solidFill>
              <a:latin typeface="Calibri"/>
              <a:ea typeface="Calibri"/>
              <a:cs typeface="Calibri"/>
              <a:sym typeface="Calibri"/>
            </a:endParaRPr>
          </a:p>
          <a:p>
            <a:pPr algn="ctr">
              <a:spcBef>
                <a:spcPts val="400"/>
              </a:spcBef>
              <a:buClr>
                <a:srgbClr val="1F497D"/>
              </a:buClr>
              <a:buSzPct val="100000"/>
            </a:pPr>
            <a:r>
              <a:rPr lang="en-US" sz="8000">
                <a:solidFill>
                  <a:srgbClr val="1F497D"/>
                </a:solidFill>
                <a:latin typeface="Calibri"/>
                <a:ea typeface="Calibri"/>
                <a:cs typeface="Calibri"/>
                <a:sym typeface="Calibri"/>
              </a:rPr>
              <a:t>Software Engg. Process</a:t>
            </a:r>
            <a:endParaRPr/>
          </a:p>
          <a:p>
            <a:pPr algn="ctr">
              <a:spcBef>
                <a:spcPts val="120"/>
              </a:spcBef>
              <a:buClr>
                <a:schemeClr val="dk1"/>
              </a:buClr>
              <a:buSzPct val="100000"/>
            </a:pPr>
            <a:endParaRPr>
              <a:solidFill>
                <a:schemeClr val="dk2"/>
              </a:solidFill>
            </a:endParaRPr>
          </a:p>
        </p:txBody>
      </p:sp>
      <p:sp>
        <p:nvSpPr>
          <p:cNvPr id="568" name="Google Shape;568;p44"/>
          <p:cNvSpPr txBox="1">
            <a:spLocks noGrp="1"/>
          </p:cNvSpPr>
          <p:nvPr>
            <p:ph type="body" idx="4"/>
          </p:nvPr>
        </p:nvSpPr>
        <p:spPr>
          <a:xfrm>
            <a:off x="6169026" y="1371600"/>
            <a:ext cx="4346575" cy="5257800"/>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1800"/>
            </a:pPr>
            <a:r>
              <a:rPr lang="en-US" sz="1800" dirty="0">
                <a:latin typeface="Times New Roman" panose="02020603050405020304" pitchFamily="18" charset="0"/>
                <a:cs typeface="Times New Roman" panose="02020603050405020304" pitchFamily="18" charset="0"/>
              </a:rPr>
              <a:t>Based on computer science, information science and discrete mathematics.</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Construct non real(abstract) artifact.</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Main concern is cost of development and reliability is measured by no. of error per thousands lines of source code.</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50 years old.</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Software engineering are not get able to precisely describe and measure material they used and result of their work.</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LOC, function point or complexity measure is used to capture the amount of software created.</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Maintenance apply new and untested elements in software project.</a:t>
            </a:r>
            <a:endParaRPr sz="1800" dirty="0">
              <a:latin typeface="Times New Roman" panose="02020603050405020304" pitchFamily="18" charset="0"/>
              <a:cs typeface="Times New Roman" panose="02020603050405020304" pitchFamily="18" charset="0"/>
            </a:endParaRPr>
          </a:p>
          <a:p>
            <a:pPr indent="-228600">
              <a:spcBef>
                <a:spcPts val="360"/>
              </a:spcBef>
              <a:buClr>
                <a:schemeClr val="dk1"/>
              </a:buClr>
              <a:buSzPts val="1800"/>
              <a:buNone/>
            </a:pPr>
            <a:endParaRPr sz="1800" dirty="0">
              <a:latin typeface="Times New Roman" panose="02020603050405020304" pitchFamily="18" charset="0"/>
              <a:cs typeface="Times New Roman" panose="02020603050405020304" pitchFamily="18" charset="0"/>
            </a:endParaRPr>
          </a:p>
        </p:txBody>
      </p:sp>
      <p:sp>
        <p:nvSpPr>
          <p:cNvPr id="569" name="Google Shape;569;p44"/>
          <p:cNvSpPr txBox="1">
            <a:spLocks noGrp="1"/>
          </p:cNvSpPr>
          <p:nvPr>
            <p:ph type="ftr" idx="11"/>
          </p:nvPr>
        </p:nvSpPr>
        <p:spPr>
          <a:xfrm>
            <a:off x="4648200" y="6356351"/>
            <a:ext cx="4648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570" name="Google Shape;570;p4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70</a:t>
            </a:fld>
            <a:endParaRPr/>
          </a:p>
        </p:txBody>
      </p:sp>
      <p:sp>
        <p:nvSpPr>
          <p:cNvPr id="571" name="Google Shape;571;p4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D9D1030-1BE6-4CF1-9416-5454D61C710F}" type="datetime1">
              <a:rPr lang="en-US" smtClean="0"/>
              <a:t>4/7/2025</a:t>
            </a:fld>
            <a:endParaRPr/>
          </a:p>
        </p:txBody>
      </p:sp>
      <p:sp>
        <p:nvSpPr>
          <p:cNvPr id="572" name="Google Shape;572;p44"/>
          <p:cNvSpPr txBox="1"/>
          <p:nvPr/>
        </p:nvSpPr>
        <p:spPr>
          <a:xfrm>
            <a:off x="2967182" y="8473"/>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Comparison with conventional Engg. Process</a:t>
            </a:r>
            <a:endParaRP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524151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5"/>
          <p:cNvSpPr txBox="1">
            <a:spLocks noGrp="1"/>
          </p:cNvSpPr>
          <p:nvPr>
            <p:ph type="body" idx="1"/>
          </p:nvPr>
        </p:nvSpPr>
        <p:spPr>
          <a:xfrm>
            <a:off x="1847528" y="1052736"/>
            <a:ext cx="8477544" cy="5273052"/>
          </a:xfrm>
          <a:prstGeom prst="rect">
            <a:avLst/>
          </a:prstGeom>
          <a:noFill/>
          <a:ln>
            <a:noFill/>
          </a:ln>
        </p:spPr>
        <p:txBody>
          <a:bodyPr spcFirstLastPara="1" vert="horz" wrap="square" lIns="91425" tIns="45700" rIns="91425" bIns="45700" rtlCol="0" anchor="t" anchorCtr="0">
            <a:normAutofit/>
          </a:bodyPr>
          <a:lstStyle/>
          <a:p>
            <a:pPr marL="457200" lvl="1" indent="0">
              <a:lnSpc>
                <a:spcPct val="90000"/>
              </a:lnSpc>
              <a:spcBef>
                <a:spcPts val="0"/>
              </a:spcBef>
              <a:buClr>
                <a:schemeClr val="dk1"/>
              </a:buClr>
              <a:buSzPts val="2200"/>
              <a:buNone/>
            </a:pPr>
            <a:endParaRPr sz="2200"/>
          </a:p>
          <a:p>
            <a:pPr lvl="1" indent="-146050">
              <a:lnSpc>
                <a:spcPct val="90000"/>
              </a:lnSpc>
              <a:spcBef>
                <a:spcPts val="440"/>
              </a:spcBef>
              <a:buClr>
                <a:schemeClr val="dk1"/>
              </a:buClr>
              <a:buSzPts val="2200"/>
              <a:buNone/>
            </a:pPr>
            <a:endParaRPr sz="2200"/>
          </a:p>
          <a:p>
            <a:pPr>
              <a:lnSpc>
                <a:spcPct val="90000"/>
              </a:lnSpc>
              <a:spcBef>
                <a:spcPts val="440"/>
              </a:spcBef>
              <a:buClr>
                <a:schemeClr val="dk1"/>
              </a:buClr>
              <a:buSzPts val="2200"/>
              <a:buNone/>
            </a:pPr>
            <a:r>
              <a:rPr lang="en-US" sz="2200"/>
              <a:t> </a:t>
            </a:r>
            <a:endParaRPr/>
          </a:p>
        </p:txBody>
      </p:sp>
      <p:sp>
        <p:nvSpPr>
          <p:cNvPr id="580" name="Google Shape;580;p4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Comparison with conventional Engg. Process</a:t>
            </a:r>
            <a:endParaRPr/>
          </a:p>
        </p:txBody>
      </p:sp>
      <p:sp>
        <p:nvSpPr>
          <p:cNvPr id="582" name="Google Shape;582;p4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9703D00A-D9CA-4D9D-8024-9C09EB47DBF6}" type="datetime1">
              <a:rPr lang="en-US" smtClean="0"/>
              <a:t>4/7/2025</a:t>
            </a:fld>
            <a:endParaRPr/>
          </a:p>
        </p:txBody>
      </p:sp>
      <p:sp>
        <p:nvSpPr>
          <p:cNvPr id="583" name="Google Shape;583;p45"/>
          <p:cNvSpPr txBox="1">
            <a:spLocks noGrp="1"/>
          </p:cNvSpPr>
          <p:nvPr>
            <p:ph type="ftr" idx="11"/>
          </p:nvPr>
        </p:nvSpPr>
        <p:spPr>
          <a:xfrm>
            <a:off x="3024166" y="6356351"/>
            <a:ext cx="678661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584" name="Google Shape;584;p4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71</a:t>
            </a:fld>
            <a:endParaRPr/>
          </a:p>
        </p:txBody>
      </p:sp>
      <p:pic>
        <p:nvPicPr>
          <p:cNvPr id="586" name="Google Shape;586;p45" descr="Table&#10;&#10;Description automatically generated"/>
          <p:cNvPicPr preferRelativeResize="0"/>
          <p:nvPr/>
        </p:nvPicPr>
        <p:blipFill rotWithShape="1">
          <a:blip r:embed="rId3">
            <a:alphaModFix/>
          </a:blip>
          <a:srcRect/>
          <a:stretch/>
        </p:blipFill>
        <p:spPr>
          <a:xfrm>
            <a:off x="1866928" y="1083299"/>
            <a:ext cx="8640960" cy="5110511"/>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06270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Software Quality Attributes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r>
              <a:rPr lang="en-US" sz="1800" dirty="0">
                <a:latin typeface="Times New Roman" panose="02020603050405020304" pitchFamily="18" charset="0"/>
                <a:cs typeface="Times New Roman" panose="02020603050405020304" pitchFamily="18" charset="0"/>
              </a:rPr>
              <a:t>Software Quality Attributes are features that facilitate the measurement of performance of a software product by Software Testing professionals.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Software Quality Attributes are:</a:t>
            </a:r>
            <a:r>
              <a:rPr lang="en-US" sz="1800"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r>
              <a:rPr lang="en-US" sz="1800" dirty="0">
                <a:latin typeface="Times New Roman" panose="02020603050405020304" pitchFamily="18" charset="0"/>
                <a:cs typeface="Times New Roman" panose="02020603050405020304" pitchFamily="18" charset="0"/>
              </a:rPr>
              <a:t>Customer Satisfaction, Functionality, Reliability, Robustness, Usability, Efficiency, Maintainability, Portability, Security and Protection.</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Customer Satisfaction:</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Customer must be satisfied by the product delivered to them and it must contain all the specifications demanded by the customer. </a:t>
            </a:r>
            <a:endParaRPr sz="1800" dirty="0">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Functionality:</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Functionality is the ability of the system to do the work for which it was intended.</a:t>
            </a:r>
            <a:endParaRPr sz="1800" dirty="0">
              <a:latin typeface="Times New Roman" panose="02020603050405020304" pitchFamily="18" charset="0"/>
              <a:cs typeface="Times New Roman" panose="02020603050405020304" pitchFamily="18" charset="0"/>
            </a:endParaRPr>
          </a:p>
          <a:p>
            <a:pPr indent="-234632">
              <a:spcBef>
                <a:spcPts val="341"/>
              </a:spcBef>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
        <p:nvSpPr>
          <p:cNvPr id="592" name="Google Shape;592;p4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971288C-68F6-45B9-8E1B-F092B9835446}" type="datetime1">
              <a:rPr lang="en-US" smtClean="0"/>
              <a:t>4/7/2025</a:t>
            </a:fld>
            <a:endParaRPr/>
          </a:p>
        </p:txBody>
      </p:sp>
      <p:sp>
        <p:nvSpPr>
          <p:cNvPr id="593" name="Google Shape;593;p46"/>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594" name="Google Shape;594;p4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72</a:t>
            </a:fld>
            <a:endParaRPr/>
          </a:p>
        </p:txBody>
      </p:sp>
      <p:sp>
        <p:nvSpPr>
          <p:cNvPr id="595" name="Google Shape;595;p46"/>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51575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7"/>
          <p:cNvSpPr txBox="1">
            <a:spLocks noGrp="1"/>
          </p:cNvSpPr>
          <p:nvPr>
            <p:ph type="body" idx="1"/>
          </p:nvPr>
        </p:nvSpPr>
        <p:spPr>
          <a:xfrm>
            <a:off x="1775520" y="1484785"/>
            <a:ext cx="8511480" cy="4184179"/>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Reliability : </a:t>
            </a:r>
            <a:r>
              <a:rPr lang="en-US" sz="1800" dirty="0">
                <a:latin typeface="Times New Roman" panose="02020603050405020304" pitchFamily="18" charset="0"/>
                <a:cs typeface="Times New Roman" panose="02020603050405020304" pitchFamily="18" charset="0"/>
              </a:rPr>
              <a:t>Reliability of a software system derives from</a:t>
            </a:r>
            <a:endParaRPr sz="1800" dirty="0">
              <a:latin typeface="Times New Roman" panose="02020603050405020304" pitchFamily="18" charset="0"/>
              <a:cs typeface="Times New Roman" panose="02020603050405020304" pitchFamily="18" charset="0"/>
            </a:endParaRPr>
          </a:p>
          <a:p>
            <a:pPr indent="-342931">
              <a:spcBef>
                <a:spcPts val="449"/>
              </a:spcBef>
              <a:buClr>
                <a:schemeClr val="dk1"/>
              </a:buClr>
              <a:buSzPct val="100000"/>
            </a:pPr>
            <a:r>
              <a:rPr lang="en-US" sz="1800" dirty="0">
                <a:latin typeface="Times New Roman" panose="02020603050405020304" pitchFamily="18" charset="0"/>
                <a:cs typeface="Times New Roman" panose="02020603050405020304" pitchFamily="18" charset="0"/>
              </a:rPr>
              <a:t>– Correctness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Availability</a:t>
            </a:r>
            <a:endParaRPr sz="1800" dirty="0">
              <a:latin typeface="Times New Roman" panose="02020603050405020304" pitchFamily="18" charset="0"/>
              <a:cs typeface="Times New Roman" panose="02020603050405020304" pitchFamily="18" charset="0"/>
            </a:endParaRPr>
          </a:p>
          <a:p>
            <a:pPr indent="-342931">
              <a:spcBef>
                <a:spcPts val="449"/>
              </a:spcBef>
              <a:buClr>
                <a:schemeClr val="dk1"/>
              </a:buClr>
              <a:buSzPct val="100000"/>
            </a:pPr>
            <a:r>
              <a:rPr lang="en-US" sz="1800" dirty="0">
                <a:latin typeface="Times New Roman" panose="02020603050405020304" pitchFamily="18" charset="0"/>
                <a:cs typeface="Times New Roman" panose="02020603050405020304" pitchFamily="18" charset="0"/>
              </a:rPr>
              <a:t>The behavior over time for the fulfillment of a given specification depends on the reliability of the software system.</a:t>
            </a:r>
            <a:endParaRPr sz="1800" dirty="0">
              <a:latin typeface="Times New Roman" panose="02020603050405020304" pitchFamily="18" charset="0"/>
              <a:cs typeface="Times New Roman" panose="02020603050405020304" pitchFamily="18" charset="0"/>
            </a:endParaRPr>
          </a:p>
          <a:p>
            <a:pPr indent="-200215">
              <a:spcBef>
                <a:spcPts val="449"/>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Robustness: </a:t>
            </a:r>
            <a:r>
              <a:rPr lang="en-US" sz="1800" dirty="0">
                <a:latin typeface="Times New Roman" panose="02020603050405020304" pitchFamily="18" charset="0"/>
                <a:cs typeface="Times New Roman" panose="02020603050405020304" pitchFamily="18" charset="0"/>
              </a:rPr>
              <a:t>Robustness reduces the impact of operational mistakes, erroneous input data, and hardware errors.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Usability: </a:t>
            </a:r>
            <a:r>
              <a:rPr lang="en-US" sz="1800" dirty="0">
                <a:latin typeface="Times New Roman" panose="02020603050405020304" pitchFamily="18" charset="0"/>
                <a:cs typeface="Times New Roman" panose="02020603050405020304" pitchFamily="18" charset="0"/>
              </a:rPr>
              <a:t>Usability is the degree to which a software can be used by specified consumers to achieve quantified objectives.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indent="-234632">
              <a:spcBef>
                <a:spcPts val="341"/>
              </a:spcBef>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
        <p:nvSpPr>
          <p:cNvPr id="603" name="Google Shape;603;p4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AC587B8-4B97-4463-B1CB-A062B0541591}" type="datetime1">
              <a:rPr lang="en-US" smtClean="0"/>
              <a:t>4/7/2025</a:t>
            </a:fld>
            <a:endParaRPr/>
          </a:p>
        </p:txBody>
      </p:sp>
      <p:sp>
        <p:nvSpPr>
          <p:cNvPr id="604" name="Google Shape;604;p47"/>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05" name="Google Shape;605;p4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73</a:t>
            </a:fld>
            <a:endParaRPr/>
          </a:p>
        </p:txBody>
      </p:sp>
      <p:sp>
        <p:nvSpPr>
          <p:cNvPr id="606" name="Google Shape;606;p47"/>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00130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8"/>
          <p:cNvSpPr txBox="1">
            <a:spLocks noGrp="1"/>
          </p:cNvSpPr>
          <p:nvPr>
            <p:ph type="body" idx="1"/>
          </p:nvPr>
        </p:nvSpPr>
        <p:spPr>
          <a:xfrm>
            <a:off x="2133600" y="1484785"/>
            <a:ext cx="8229600" cy="4207197"/>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Efficiency: </a:t>
            </a:r>
            <a:r>
              <a:rPr lang="en-US" sz="1800" dirty="0">
                <a:latin typeface="Times New Roman" panose="02020603050405020304" pitchFamily="18" charset="0"/>
                <a:cs typeface="Times New Roman" panose="02020603050405020304" pitchFamily="18" charset="0"/>
              </a:rPr>
              <a:t>ability of a software system to fulfill its purpose with the best possible utilization of all necessary resources (time, storage, transmission channels, and peripherals).</a:t>
            </a: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Maintainability: </a:t>
            </a:r>
            <a:r>
              <a:rPr lang="en-US" sz="1800" dirty="0">
                <a:latin typeface="Times New Roman" panose="02020603050405020304" pitchFamily="18" charset="0"/>
                <a:cs typeface="Times New Roman" panose="02020603050405020304" pitchFamily="18" charset="0"/>
              </a:rPr>
              <a:t>Maintainability = suitability for debugging (localization and correction of errors) and for modification and extension of functionality.</a:t>
            </a:r>
            <a:endParaRPr sz="1800" dirty="0">
              <a:latin typeface="Times New Roman" panose="02020603050405020304" pitchFamily="18" charset="0"/>
              <a:cs typeface="Times New Roman" panose="02020603050405020304" pitchFamily="18" charset="0"/>
            </a:endParaRPr>
          </a:p>
          <a:p>
            <a:pPr indent="-213677">
              <a:spcBef>
                <a:spcPts val="407"/>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maintainability </a:t>
            </a:r>
            <a:r>
              <a:rPr lang="en-US" sz="1800" dirty="0">
                <a:latin typeface="Times New Roman" panose="02020603050405020304" pitchFamily="18" charset="0"/>
                <a:cs typeface="Times New Roman" panose="02020603050405020304" pitchFamily="18" charset="0"/>
              </a:rPr>
              <a:t>of a software system depends on its:</a:t>
            </a:r>
            <a:endParaRPr sz="1800" dirty="0">
              <a:latin typeface="Times New Roman" panose="02020603050405020304" pitchFamily="18" charset="0"/>
              <a:cs typeface="Times New Roman" panose="02020603050405020304" pitchFamily="18" charset="0"/>
            </a:endParaRPr>
          </a:p>
          <a:p>
            <a:pPr>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 Readability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Extensibility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Testability</a:t>
            </a:r>
            <a:endParaRPr sz="1800" dirty="0">
              <a:latin typeface="Times New Roman" panose="02020603050405020304" pitchFamily="18" charset="0"/>
              <a:cs typeface="Times New Roman" panose="02020603050405020304" pitchFamily="18" charset="0"/>
            </a:endParaRPr>
          </a:p>
          <a:p>
            <a:pPr marL="0" indent="0">
              <a:spcBef>
                <a:spcPts val="407"/>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614" name="Google Shape;614;p4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CF0198D-149B-452B-87BB-C6F8AA358AC9}" type="datetime1">
              <a:rPr lang="en-US" smtClean="0"/>
              <a:t>4/7/2025</a:t>
            </a:fld>
            <a:endParaRPr/>
          </a:p>
        </p:txBody>
      </p:sp>
      <p:sp>
        <p:nvSpPr>
          <p:cNvPr id="615" name="Google Shape;615;p48"/>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16" name="Google Shape;616;p4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74</a:t>
            </a:fld>
            <a:endParaRPr/>
          </a:p>
        </p:txBody>
      </p:sp>
      <p:sp>
        <p:nvSpPr>
          <p:cNvPr id="617" name="Google Shape;617;p48"/>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781989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9"/>
          <p:cNvSpPr txBox="1">
            <a:spLocks noGrp="1"/>
          </p:cNvSpPr>
          <p:nvPr>
            <p:ph type="body" idx="1"/>
          </p:nvPr>
        </p:nvSpPr>
        <p:spPr>
          <a:xfrm>
            <a:off x="1847528" y="1772816"/>
            <a:ext cx="8515672" cy="3240361"/>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ts val="2200"/>
              <a:buNone/>
            </a:pPr>
            <a:r>
              <a:rPr lang="en-US" sz="1800" b="1" dirty="0">
                <a:solidFill>
                  <a:srgbClr val="C00000"/>
                </a:solidFill>
              </a:rPr>
              <a:t>Portability: </a:t>
            </a:r>
            <a:r>
              <a:rPr lang="en-US" sz="1800" dirty="0"/>
              <a:t>The ease with which a software system can be adapted to run on computers other than the one for which it was designed.</a:t>
            </a:r>
            <a:endParaRPr sz="1800" dirty="0"/>
          </a:p>
          <a:p>
            <a:pPr>
              <a:spcBef>
                <a:spcPts val="440"/>
              </a:spcBef>
              <a:buClr>
                <a:schemeClr val="dk1"/>
              </a:buClr>
              <a:buSzPts val="2200"/>
            </a:pPr>
            <a:r>
              <a:rPr lang="en-US" sz="1800" dirty="0" err="1"/>
              <a:t>Structuredness</a:t>
            </a:r>
            <a:r>
              <a:rPr lang="en-US" sz="1800" dirty="0"/>
              <a:t>: System-dependent elements are collected in easily interchangeable program components.</a:t>
            </a:r>
            <a:endParaRPr sz="1800" dirty="0"/>
          </a:p>
          <a:p>
            <a:pPr marL="0" indent="0">
              <a:spcBef>
                <a:spcPts val="280"/>
              </a:spcBef>
              <a:buClr>
                <a:srgbClr val="202124"/>
              </a:buClr>
              <a:buSzPts val="1400"/>
              <a:buNone/>
            </a:pPr>
            <a:r>
              <a:rPr lang="en-US" sz="1800" dirty="0">
                <a:solidFill>
                  <a:srgbClr val="202124"/>
                </a:solidFill>
                <a:latin typeface="arial"/>
                <a:ea typeface="arial"/>
                <a:cs typeface="arial"/>
                <a:sym typeface="arial"/>
              </a:rPr>
              <a:t>The main technique for achieving portable software is to </a:t>
            </a:r>
            <a:r>
              <a:rPr lang="en-US" sz="1800" b="1" dirty="0">
                <a:solidFill>
                  <a:srgbClr val="202124"/>
                </a:solidFill>
                <a:latin typeface="arial"/>
                <a:ea typeface="arial"/>
                <a:cs typeface="arial"/>
                <a:sym typeface="arial"/>
              </a:rPr>
              <a:t>isolate system dependencies</a:t>
            </a:r>
            <a:endParaRPr sz="1800" dirty="0"/>
          </a:p>
          <a:p>
            <a:pPr marL="0" indent="0">
              <a:spcBef>
                <a:spcPts val="440"/>
              </a:spcBef>
              <a:buClr>
                <a:schemeClr val="dk1"/>
              </a:buClr>
              <a:buSzPts val="2200"/>
              <a:buNone/>
            </a:pPr>
            <a:endParaRPr sz="1800" dirty="0"/>
          </a:p>
          <a:p>
            <a:pPr marL="0" indent="0">
              <a:spcBef>
                <a:spcPts val="440"/>
              </a:spcBef>
              <a:buClr>
                <a:srgbClr val="C00000"/>
              </a:buClr>
              <a:buSzPts val="2200"/>
              <a:buNone/>
            </a:pPr>
            <a:r>
              <a:rPr lang="en-US" sz="1800" b="1" dirty="0">
                <a:solidFill>
                  <a:srgbClr val="C00000"/>
                </a:solidFill>
              </a:rPr>
              <a:t>Security and Protection: </a:t>
            </a:r>
            <a:r>
              <a:rPr lang="en-US" sz="1800" dirty="0"/>
              <a:t>Security measures such as spyware, firewalls and malware detection must be incorporated in order to establish Security and protection in a software.</a:t>
            </a:r>
            <a:endParaRPr sz="1800" dirty="0"/>
          </a:p>
          <a:p>
            <a:pPr marL="0" indent="0">
              <a:spcBef>
                <a:spcPts val="440"/>
              </a:spcBef>
              <a:buClr>
                <a:schemeClr val="dk1"/>
              </a:buClr>
              <a:buSzPts val="2200"/>
              <a:buNone/>
            </a:pPr>
            <a:endParaRPr sz="1800" dirty="0"/>
          </a:p>
        </p:txBody>
      </p:sp>
      <p:sp>
        <p:nvSpPr>
          <p:cNvPr id="625" name="Google Shape;625;p4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538F9FD-8684-4FCB-998D-F308A3C8F0F8}" type="datetime1">
              <a:rPr lang="en-US" smtClean="0"/>
              <a:t>4/7/2025</a:t>
            </a:fld>
            <a:endParaRPr/>
          </a:p>
        </p:txBody>
      </p:sp>
      <p:sp>
        <p:nvSpPr>
          <p:cNvPr id="626" name="Google Shape;626;p49"/>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27" name="Google Shape;627;p4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75</a:t>
            </a:fld>
            <a:endParaRPr/>
          </a:p>
        </p:txBody>
      </p:sp>
      <p:sp>
        <p:nvSpPr>
          <p:cNvPr id="628" name="Google Shape;628;p49"/>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575975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0"/>
          <p:cNvSpPr txBox="1">
            <a:spLocks noGrp="1"/>
          </p:cNvSpPr>
          <p:nvPr>
            <p:ph type="body" idx="1"/>
          </p:nvPr>
        </p:nvSpPr>
        <p:spPr>
          <a:xfrm>
            <a:off x="1524000" y="1219200"/>
            <a:ext cx="9144000" cy="5638800"/>
          </a:xfrm>
          <a:prstGeom prst="rect">
            <a:avLst/>
          </a:prstGeom>
          <a:noFill/>
          <a:ln>
            <a:noFill/>
          </a:ln>
        </p:spPr>
        <p:txBody>
          <a:bodyPr spcFirstLastPara="1" vert="horz" wrap="square" lIns="91425" tIns="45700" rIns="91425" bIns="45700" rtlCol="0" anchor="t" anchorCtr="0">
            <a:normAutofit fontScale="92500" lnSpcReduction="20000"/>
          </a:bodyPr>
          <a:lstStyle/>
          <a:p>
            <a:pPr marL="0" indent="0" algn="ctr">
              <a:spcBef>
                <a:spcPts val="0"/>
              </a:spcBef>
              <a:buClr>
                <a:srgbClr val="C00000"/>
              </a:buClr>
              <a:buSzPct val="100000"/>
              <a:buNone/>
            </a:pPr>
            <a:r>
              <a:rPr lang="en-US" sz="2100" b="1" dirty="0">
                <a:solidFill>
                  <a:srgbClr val="C00000"/>
                </a:solidFill>
                <a:latin typeface="Times New Roman" panose="02020603050405020304" pitchFamily="18" charset="0"/>
                <a:cs typeface="Times New Roman" panose="02020603050405020304" pitchFamily="18" charset="0"/>
              </a:rPr>
              <a:t>SDLC stands for “Software Development Life Cycle”. </a:t>
            </a:r>
            <a:endParaRPr sz="2100" dirty="0">
              <a:latin typeface="Times New Roman" panose="02020603050405020304" pitchFamily="18" charset="0"/>
              <a:cs typeface="Times New Roman" panose="02020603050405020304" pitchFamily="18" charset="0"/>
            </a:endParaRPr>
          </a:p>
          <a:p>
            <a:pPr marL="0" indent="0" algn="ctr">
              <a:spcBef>
                <a:spcPts val="374"/>
              </a:spcBef>
              <a:buClr>
                <a:schemeClr val="dk1"/>
              </a:buClr>
              <a:buSzPct val="100000"/>
              <a:buNone/>
            </a:pP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describes the various phases involved in the software development process using which we can create and maintain a software application efficiently.</a:t>
            </a: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is used to facilitate the development of large s/w product in a systematic, well defined and cost-effective manner.</a:t>
            </a: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is the period of time that start when a software product is conceived and end when the product is no longer available for use.</a:t>
            </a:r>
            <a:endParaRPr sz="2100" dirty="0">
              <a:latin typeface="Times New Roman" panose="02020603050405020304" pitchFamily="18" charset="0"/>
              <a:cs typeface="Times New Roman" panose="02020603050405020304" pitchFamily="18" charset="0"/>
            </a:endParaRPr>
          </a:p>
          <a:p>
            <a:pPr algn="just">
              <a:spcBef>
                <a:spcPts val="374"/>
              </a:spcBef>
              <a:buClr>
                <a:srgbClr val="C00000"/>
              </a:buClr>
              <a:buSzPct val="100000"/>
            </a:pPr>
            <a:r>
              <a:rPr lang="en-US" sz="2100" b="1" dirty="0">
                <a:solidFill>
                  <a:srgbClr val="C00000"/>
                </a:solidFill>
                <a:latin typeface="Times New Roman" panose="02020603050405020304" pitchFamily="18" charset="0"/>
                <a:cs typeface="Times New Roman" panose="02020603050405020304" pitchFamily="18" charset="0"/>
              </a:rPr>
              <a:t>Purpose of SDLC</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Help to understand entire process.</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Enforces a structured approach to development.</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Enables planning of resources in advance.</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Enables subsequent controls of them.</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Aids management to track progress of system.</a:t>
            </a:r>
            <a:endParaRPr sz="2100" dirty="0">
              <a:latin typeface="Times New Roman" panose="02020603050405020304" pitchFamily="18" charset="0"/>
              <a:cs typeface="Times New Roman" panose="02020603050405020304" pitchFamily="18" charset="0"/>
            </a:endParaRPr>
          </a:p>
          <a:p>
            <a:pPr marL="400050" lvl="1" indent="0" algn="just">
              <a:spcBef>
                <a:spcPts val="374"/>
              </a:spcBef>
              <a:buClr>
                <a:schemeClr val="dk1"/>
              </a:buClr>
              <a:buSzPct val="100000"/>
              <a:buNone/>
            </a:pPr>
            <a:endParaRPr sz="2100" dirty="0">
              <a:latin typeface="Times New Roman" panose="02020603050405020304" pitchFamily="18" charset="0"/>
              <a:cs typeface="Times New Roman" panose="02020603050405020304" pitchFamily="18" charset="0"/>
            </a:endParaRPr>
          </a:p>
          <a:p>
            <a:pPr marL="514350" indent="-514350" algn="just">
              <a:spcBef>
                <a:spcPts val="408"/>
              </a:spcBef>
              <a:buClr>
                <a:schemeClr val="dk1"/>
              </a:buClr>
              <a:buSzPct val="100000"/>
            </a:pPr>
            <a:r>
              <a:rPr lang="en-US" sz="2100" dirty="0">
                <a:latin typeface="Times New Roman" panose="02020603050405020304" pitchFamily="18" charset="0"/>
                <a:cs typeface="Times New Roman" panose="02020603050405020304" pitchFamily="18" charset="0"/>
              </a:rPr>
              <a:t>SDLC can be decided min. 5 and max. 9 phases. Each phase identified along with Entry and Exit Criteria.</a:t>
            </a:r>
            <a:endParaRPr sz="2100" dirty="0">
              <a:latin typeface="Times New Roman" panose="02020603050405020304" pitchFamily="18" charset="0"/>
              <a:cs typeface="Times New Roman" panose="02020603050405020304" pitchFamily="18" charset="0"/>
            </a:endParaRPr>
          </a:p>
          <a:p>
            <a:pPr marL="1314450" lvl="2" indent="-384810" algn="just">
              <a:spcBef>
                <a:spcPts val="408"/>
              </a:spcBef>
              <a:buClr>
                <a:schemeClr val="dk1"/>
              </a:buClr>
              <a:buSzPct val="100000"/>
              <a:buNone/>
            </a:pPr>
            <a:endParaRPr dirty="0">
              <a:solidFill>
                <a:srgbClr val="C00000"/>
              </a:solidFill>
            </a:endParaRPr>
          </a:p>
          <a:p>
            <a:pPr algn="just">
              <a:spcBef>
                <a:spcPts val="476"/>
              </a:spcBef>
              <a:buClr>
                <a:schemeClr val="dk1"/>
              </a:buClr>
              <a:buSzPct val="100000"/>
              <a:buNone/>
            </a:pPr>
            <a:r>
              <a:rPr lang="en-US" sz="2800" dirty="0"/>
              <a:t> </a:t>
            </a:r>
            <a:endParaRPr sz="2400" dirty="0"/>
          </a:p>
          <a:p>
            <a:pPr marL="914400" lvl="1" indent="-327660">
              <a:spcBef>
                <a:spcPts val="408"/>
              </a:spcBef>
              <a:buClr>
                <a:schemeClr val="dk1"/>
              </a:buClr>
              <a:buSzPct val="100000"/>
              <a:buNone/>
            </a:pPr>
            <a:endParaRPr sz="2400" dirty="0"/>
          </a:p>
        </p:txBody>
      </p:sp>
      <p:sp>
        <p:nvSpPr>
          <p:cNvPr id="636" name="Google Shape;636;p50"/>
          <p:cNvSpPr txBox="1">
            <a:spLocks noGrp="1"/>
          </p:cNvSpPr>
          <p:nvPr>
            <p:ph type="ftr" idx="11"/>
          </p:nvPr>
        </p:nvSpPr>
        <p:spPr>
          <a:xfrm>
            <a:off x="3071664" y="6356351"/>
            <a:ext cx="6624736"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37" name="Google Shape;637;p5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76</a:t>
            </a:fld>
            <a:endParaRPr/>
          </a:p>
        </p:txBody>
      </p:sp>
      <p:sp>
        <p:nvSpPr>
          <p:cNvPr id="638" name="Google Shape;638;p5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4FA677F-073A-4C2D-9CBF-0745ACB4E683}" type="datetime1">
              <a:rPr lang="en-US" smtClean="0"/>
              <a:t>4/7/2025</a:t>
            </a:fld>
            <a:endParaRPr/>
          </a:p>
        </p:txBody>
      </p:sp>
      <p:sp>
        <p:nvSpPr>
          <p:cNvPr id="639" name="Google Shape;639;p50"/>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Development Life Cycle </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06796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1"/>
          <p:cNvSpPr txBox="1">
            <a:spLocks noGrp="1"/>
          </p:cNvSpPr>
          <p:nvPr>
            <p:ph type="body" idx="1"/>
          </p:nvPr>
        </p:nvSpPr>
        <p:spPr>
          <a:xfrm>
            <a:off x="1524000" y="1066800"/>
            <a:ext cx="8964488" cy="5458544"/>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ct val="100000"/>
              <a:buNone/>
            </a:pPr>
            <a:r>
              <a:rPr lang="en-US" sz="1900" dirty="0">
                <a:latin typeface="Times New Roman" panose="02020603050405020304" pitchFamily="18" charset="0"/>
                <a:cs typeface="Times New Roman" panose="02020603050405020304" pitchFamily="18" charset="0"/>
              </a:rPr>
              <a:t>SDLC includes the following phases –</a:t>
            </a:r>
            <a:endParaRPr sz="1900" dirty="0">
              <a:latin typeface="Times New Roman" panose="02020603050405020304" pitchFamily="18" charset="0"/>
              <a:cs typeface="Times New Roman" panose="02020603050405020304" pitchFamily="18" charset="0"/>
            </a:endParaRPr>
          </a:p>
          <a:p>
            <a:pPr marL="0" indent="0" algn="just">
              <a:spcBef>
                <a:spcPts val="444"/>
              </a:spcBef>
              <a:buClr>
                <a:schemeClr val="dk1"/>
              </a:buClr>
              <a:buSzPct val="100000"/>
              <a:buNone/>
            </a:pPr>
            <a:endParaRPr sz="1900" b="1" dirty="0">
              <a:solidFill>
                <a:srgbClr val="002060"/>
              </a:solidFill>
              <a:latin typeface="Times New Roman" panose="02020603050405020304" pitchFamily="18" charset="0"/>
              <a:cs typeface="Times New Roman" panose="02020603050405020304" pitchFamily="18" charset="0"/>
            </a:endParaRPr>
          </a:p>
          <a:p>
            <a:pPr marL="0" indent="0">
              <a:lnSpc>
                <a:spcPct val="110000"/>
              </a:lnSpc>
              <a:spcBef>
                <a:spcPts val="388"/>
              </a:spcBef>
              <a:buClr>
                <a:srgbClr val="282829"/>
              </a:buClr>
              <a:buSzPct val="100000"/>
              <a:buNone/>
            </a:pPr>
            <a:r>
              <a:rPr lang="en-US" sz="19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Requirement Gathering &amp; Analysis</a:t>
            </a:r>
            <a:endParaRPr sz="1900" dirty="0">
              <a:latin typeface="Times New Roman" panose="02020603050405020304" pitchFamily="18" charset="0"/>
              <a:cs typeface="Times New Roman" panose="02020603050405020304" pitchFamily="18" charset="0"/>
            </a:endParaRPr>
          </a:p>
          <a:p>
            <a:pPr marL="0" indent="0">
              <a:spcBef>
                <a:spcPts val="444"/>
              </a:spcBef>
              <a:buClr>
                <a:schemeClr val="dk1"/>
              </a:buClr>
              <a:buSzPct val="100000"/>
              <a:buNone/>
            </a:pPr>
            <a:r>
              <a:rPr lang="en-US" sz="1900" dirty="0">
                <a:latin typeface="Times New Roman" panose="02020603050405020304" pitchFamily="18" charset="0"/>
                <a:cs typeface="Times New Roman" panose="02020603050405020304" pitchFamily="18" charset="0"/>
              </a:rPr>
              <a:t>Requirement gathering is one of the most critical phases of SDLC. This phase marks the basis of the whole software development process. All the business requirements are gathered from the client in this phase. A formal document is created which defines the purpose of the product and marks the guidelines for the other phases of the life cycle.</a:t>
            </a:r>
            <a:b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9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lnSpc>
                <a:spcPct val="110000"/>
              </a:lnSpc>
              <a:spcBef>
                <a:spcPts val="388"/>
              </a:spcBef>
              <a:buClr>
                <a:srgbClr val="282829"/>
              </a:buClr>
              <a:buSzPct val="100000"/>
              <a:buNone/>
            </a:pPr>
            <a:r>
              <a:rPr lang="en-US" sz="19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Designing</a:t>
            </a:r>
            <a:endParaRPr sz="1900" dirty="0">
              <a:latin typeface="Times New Roman" panose="02020603050405020304" pitchFamily="18" charset="0"/>
              <a:cs typeface="Times New Roman" panose="02020603050405020304" pitchFamily="18" charset="0"/>
            </a:endParaRPr>
          </a:p>
          <a:p>
            <a:pPr marL="0" indent="0">
              <a:spcBef>
                <a:spcPts val="444"/>
              </a:spcBef>
              <a:buClr>
                <a:schemeClr val="dk1"/>
              </a:buClr>
              <a:buSzPct val="100000"/>
              <a:buNone/>
            </a:pPr>
            <a:r>
              <a:rPr lang="en-US" sz="1900" dirty="0">
                <a:latin typeface="Times New Roman" panose="02020603050405020304" pitchFamily="18" charset="0"/>
                <a:cs typeface="Times New Roman" panose="02020603050405020304" pitchFamily="18" charset="0"/>
              </a:rPr>
              <a:t>Software design or we can say a layout is prepared in this phase according to the requirements specified in the previous step (requirement gathering). In this phase, the requirements are broken down into multiple modules like login module, signup module, main functionality, etc. This design document is considered as the input for the next implementation phase.</a:t>
            </a:r>
            <a:b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9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indent="-154940">
              <a:spcBef>
                <a:spcPts val="592"/>
              </a:spcBef>
              <a:buClr>
                <a:schemeClr val="dk1"/>
              </a:buClr>
              <a:buSzPct val="100000"/>
              <a:buNone/>
            </a:pPr>
            <a:endParaRPr dirty="0"/>
          </a:p>
        </p:txBody>
      </p:sp>
      <p:sp>
        <p:nvSpPr>
          <p:cNvPr id="647" name="Google Shape;647;p51"/>
          <p:cNvSpPr txBox="1">
            <a:spLocks noGrp="1"/>
          </p:cNvSpPr>
          <p:nvPr>
            <p:ph type="ftr" idx="11"/>
          </p:nvPr>
        </p:nvSpPr>
        <p:spPr>
          <a:xfrm>
            <a:off x="3071664" y="6356351"/>
            <a:ext cx="6264696"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48" name="Google Shape;648;p5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77</a:t>
            </a:fld>
            <a:endParaRPr/>
          </a:p>
        </p:txBody>
      </p:sp>
      <p:sp>
        <p:nvSpPr>
          <p:cNvPr id="649" name="Google Shape;649;p5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7491004-AD7F-4074-992D-89908D3B9FC2}" type="datetime1">
              <a:rPr lang="en-US" smtClean="0"/>
              <a:t>4/7/2025</a:t>
            </a:fld>
            <a:endParaRPr/>
          </a:p>
        </p:txBody>
      </p:sp>
      <p:sp>
        <p:nvSpPr>
          <p:cNvPr id="650" name="Google Shape;650;p51"/>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20691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2"/>
          <p:cNvSpPr txBox="1">
            <a:spLocks noGrp="1"/>
          </p:cNvSpPr>
          <p:nvPr>
            <p:ph type="body" idx="1"/>
          </p:nvPr>
        </p:nvSpPr>
        <p:spPr>
          <a:xfrm>
            <a:off x="1524000" y="1268760"/>
            <a:ext cx="9036496" cy="5589240"/>
          </a:xfrm>
          <a:prstGeom prst="rect">
            <a:avLst/>
          </a:prstGeom>
          <a:noFill/>
          <a:ln>
            <a:noFill/>
          </a:ln>
        </p:spPr>
        <p:txBody>
          <a:bodyPr spcFirstLastPara="1" vert="horz" wrap="square" lIns="91425" tIns="45700" rIns="91425" bIns="45700" rtlCol="0" anchor="t" anchorCtr="0">
            <a:normAutofit/>
          </a:bodyPr>
          <a:lstStyle/>
          <a:p>
            <a:pPr marL="0" indent="0">
              <a:lnSpc>
                <a:spcPct val="110000"/>
              </a:lnSpc>
              <a:spcBef>
                <a:spcPts val="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Implementation</a:t>
            </a:r>
            <a:endParaRPr sz="1800" dirty="0">
              <a:latin typeface="Times New Roman" panose="02020603050405020304" pitchFamily="18" charset="0"/>
              <a:cs typeface="Times New Roman" panose="02020603050405020304" pitchFamily="18" charset="0"/>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In this phase, the actual development gets started. The developer writes code using different languages and platforms, depending on the need of the product. The main stakeholder in this phase is the development team.</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latin typeface="Times New Roman" panose="02020603050405020304" pitchFamily="18" charset="0"/>
              <a:cs typeface="Times New Roman" panose="02020603050405020304" pitchFamily="18" charset="0"/>
            </a:endParaRPr>
          </a:p>
          <a:p>
            <a:pPr marL="0" indent="0" algn="just">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Testing</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After the completion of the development phase, testing begins. Here testers test the software and provide appropriate feedback to the developing team. The tester checks whether the software developed fulfills the specified requirements as stated in the requirement phase. Both functional and non-functional testing are performed in this phase before the final delivery to the client.</a:t>
            </a:r>
            <a:endParaRPr sz="1800" dirty="0">
              <a:latin typeface="Times New Roman" panose="02020603050405020304" pitchFamily="18" charset="0"/>
              <a:cs typeface="Times New Roman" panose="02020603050405020304" pitchFamily="18" charset="0"/>
            </a:endParaRPr>
          </a:p>
        </p:txBody>
      </p:sp>
      <p:sp>
        <p:nvSpPr>
          <p:cNvPr id="658" name="Google Shape;658;p52"/>
          <p:cNvSpPr txBox="1">
            <a:spLocks noGrp="1"/>
          </p:cNvSpPr>
          <p:nvPr>
            <p:ph type="ftr" idx="11"/>
          </p:nvPr>
        </p:nvSpPr>
        <p:spPr>
          <a:xfrm>
            <a:off x="3071664" y="6356351"/>
            <a:ext cx="6264696"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59" name="Google Shape;659;p5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78</a:t>
            </a:fld>
            <a:endParaRPr/>
          </a:p>
        </p:txBody>
      </p:sp>
      <p:sp>
        <p:nvSpPr>
          <p:cNvPr id="660" name="Google Shape;660;p5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3DD45D6-1F32-4FEE-9308-AF534DF0F8F7}" type="datetime1">
              <a:rPr lang="en-US" smtClean="0"/>
              <a:t>4/7/2025</a:t>
            </a:fld>
            <a:endParaRPr/>
          </a:p>
        </p:txBody>
      </p:sp>
      <p:sp>
        <p:nvSpPr>
          <p:cNvPr id="661" name="Google Shape;661;p52"/>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8214415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3"/>
          <p:cNvSpPr txBox="1">
            <a:spLocks noGrp="1"/>
          </p:cNvSpPr>
          <p:nvPr>
            <p:ph type="body" idx="1"/>
          </p:nvPr>
        </p:nvSpPr>
        <p:spPr>
          <a:xfrm>
            <a:off x="1703512" y="1196753"/>
            <a:ext cx="8640960" cy="509292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82829"/>
              </a:buClr>
              <a:buSzPts val="2000"/>
              <a:buNone/>
            </a:pP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Deployment</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After the testing gets completed, the product is handed over to the client. This phase involves making the software product live in the production environment.</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Maintenance</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In this phase, the maintenance of the software product is taken care of. It involves making changes to the software that are required to make it operational with the change in infrastructure, configuration,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over a period of time.</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669" name="Google Shape;669;p53"/>
          <p:cNvSpPr txBox="1">
            <a:spLocks noGrp="1"/>
          </p:cNvSpPr>
          <p:nvPr>
            <p:ph type="ftr" idx="11"/>
          </p:nvPr>
        </p:nvSpPr>
        <p:spPr>
          <a:xfrm>
            <a:off x="2971800" y="6356351"/>
            <a:ext cx="6436568"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70" name="Google Shape;670;p5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79</a:t>
            </a:fld>
            <a:endParaRPr/>
          </a:p>
        </p:txBody>
      </p:sp>
      <p:sp>
        <p:nvSpPr>
          <p:cNvPr id="671" name="Google Shape;671;p5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5292FEF-5803-45DB-B52C-741764F38CDA}" type="datetime1">
              <a:rPr lang="en-US" smtClean="0"/>
              <a:t>4/7/2025</a:t>
            </a:fld>
            <a:endParaRPr/>
          </a:p>
        </p:txBody>
      </p:sp>
      <p:sp>
        <p:nvSpPr>
          <p:cNvPr id="672" name="Google Shape;672;p53"/>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07733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9BCD8AB-E6CB-4F72-A1C0-01A362DA2B46}"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Course Outcome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1" name="Content Placeholder 10">
            <a:extLst>
              <a:ext uri="{FF2B5EF4-FFF2-40B4-BE49-F238E27FC236}">
                <a16:creationId xmlns:a16="http://schemas.microsoft.com/office/drawing/2014/main" id="{2EBE0245-D404-468A-9340-F414248973D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2000" y="1066800"/>
            <a:ext cx="10515600" cy="4800600"/>
          </a:xfrm>
          <a:prstGeom prst="rect">
            <a:avLst/>
          </a:prstGeom>
        </p:spPr>
      </p:pic>
    </p:spTree>
    <p:extLst>
      <p:ext uri="{BB962C8B-B14F-4D97-AF65-F5344CB8AC3E}">
        <p14:creationId xmlns:p14="http://schemas.microsoft.com/office/powerpoint/2010/main" val="117324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4"/>
          <p:cNvSpPr txBox="1">
            <a:spLocks noGrp="1"/>
          </p:cNvSpPr>
          <p:nvPr>
            <p:ph type="body" idx="1"/>
          </p:nvPr>
        </p:nvSpPr>
        <p:spPr>
          <a:xfrm>
            <a:off x="1631504" y="1268762"/>
            <a:ext cx="8884096" cy="1224135"/>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2200"/>
            </a:pPr>
            <a:r>
              <a:rPr lang="en-US" sz="2200"/>
              <a:t>In development phases Integration and System Testing requires maximum effort.</a:t>
            </a:r>
            <a:endParaRPr/>
          </a:p>
          <a:p>
            <a:pPr>
              <a:spcBef>
                <a:spcPts val="440"/>
              </a:spcBef>
              <a:buClr>
                <a:schemeClr val="dk1"/>
              </a:buClr>
              <a:buSzPts val="2200"/>
            </a:pPr>
            <a:r>
              <a:rPr lang="en-US" sz="2200"/>
              <a:t>Maintenance Phase requires maximum (60%) effort.</a:t>
            </a:r>
            <a:endParaRPr/>
          </a:p>
          <a:p>
            <a:pPr indent="-203200">
              <a:spcBef>
                <a:spcPts val="440"/>
              </a:spcBef>
              <a:buClr>
                <a:schemeClr val="dk1"/>
              </a:buClr>
              <a:buSzPts val="2200"/>
              <a:buNone/>
            </a:pPr>
            <a:endParaRPr sz="2200"/>
          </a:p>
        </p:txBody>
      </p:sp>
      <p:pic>
        <p:nvPicPr>
          <p:cNvPr id="680" name="Google Shape;680;p54"/>
          <p:cNvPicPr preferRelativeResize="0">
            <a:picLocks noGrp="1"/>
          </p:cNvPicPr>
          <p:nvPr>
            <p:ph type="body" idx="2"/>
          </p:nvPr>
        </p:nvPicPr>
        <p:blipFill rotWithShape="1">
          <a:blip r:embed="rId3">
            <a:alphaModFix/>
          </a:blip>
          <a:srcRect/>
          <a:stretch/>
        </p:blipFill>
        <p:spPr>
          <a:xfrm>
            <a:off x="3581944" y="2713417"/>
            <a:ext cx="5028112" cy="3494112"/>
          </a:xfrm>
          <a:prstGeom prst="rect">
            <a:avLst/>
          </a:prstGeom>
          <a:noFill/>
          <a:ln>
            <a:noFill/>
          </a:ln>
        </p:spPr>
      </p:pic>
      <p:sp>
        <p:nvSpPr>
          <p:cNvPr id="681" name="Google Shape;681;p54"/>
          <p:cNvSpPr txBox="1">
            <a:spLocks noGrp="1"/>
          </p:cNvSpPr>
          <p:nvPr>
            <p:ph type="ftr" idx="11"/>
          </p:nvPr>
        </p:nvSpPr>
        <p:spPr>
          <a:xfrm>
            <a:off x="2881290" y="6356351"/>
            <a:ext cx="6383062"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82" name="Google Shape;682;p5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80</a:t>
            </a:fld>
            <a:endParaRPr/>
          </a:p>
        </p:txBody>
      </p:sp>
      <p:sp>
        <p:nvSpPr>
          <p:cNvPr id="683" name="Google Shape;683;p5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BC4DA9C-56E0-45ED-8160-8144390707BD}" type="datetime1">
              <a:rPr lang="en-US" smtClean="0"/>
              <a:t>4/7/2025</a:t>
            </a:fld>
            <a:endParaRPr/>
          </a:p>
        </p:txBody>
      </p:sp>
      <p:sp>
        <p:nvSpPr>
          <p:cNvPr id="684" name="Google Shape;684;p54"/>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 Effort Involved in SDLC Phases</a:t>
            </a:r>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187269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5"/>
          <p:cNvSpPr txBox="1">
            <a:spLocks noGrp="1"/>
          </p:cNvSpPr>
          <p:nvPr>
            <p:ph type="body" idx="1"/>
          </p:nvPr>
        </p:nvSpPr>
        <p:spPr>
          <a:xfrm>
            <a:off x="2057400" y="980729"/>
            <a:ext cx="8229600" cy="4688235"/>
          </a:xfrm>
          <a:prstGeom prst="rect">
            <a:avLst/>
          </a:prstGeom>
          <a:noFill/>
          <a:ln>
            <a:noFill/>
          </a:ln>
        </p:spPr>
        <p:txBody>
          <a:bodyPr spcFirstLastPara="1" vert="horz" wrap="square" lIns="91425" tIns="45700" rIns="91425" bIns="45700" rtlCol="0" anchor="t" anchorCtr="0">
            <a:noAutofit/>
          </a:bodyPr>
          <a:lstStyle/>
          <a:p>
            <a:pPr marL="0" indent="0" algn="just">
              <a:lnSpc>
                <a:spcPct val="90000"/>
              </a:lnSpc>
              <a:spcBef>
                <a:spcPts val="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In the build and fix model (also referred to as an ad hoc model), the software is developed without any specification or design.</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An initial product is built, which is then repeatedly modified until it (software) satisfies the user. </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That is, the software is developed and delivered to the user.</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Although this approach is good for smaller applications, there are several issues in this approach like – no defined processes, no documentation, maintenance is very difficult, higher cost and low-quality deliverable in case of larger projects, etc.</a:t>
            </a:r>
            <a:endParaRPr sz="1800" dirty="0">
              <a:latin typeface="Times New Roman" panose="02020603050405020304" pitchFamily="18" charset="0"/>
              <a:cs typeface="Times New Roman" panose="02020603050405020304" pitchFamily="18" charset="0"/>
            </a:endParaRPr>
          </a:p>
        </p:txBody>
      </p:sp>
      <p:sp>
        <p:nvSpPr>
          <p:cNvPr id="692" name="Google Shape;692;p5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17B177D-6822-4CC9-A6B8-6C311E17AF18}" type="datetime1">
              <a:rPr lang="en-US" smtClean="0"/>
              <a:t>4/7/2025</a:t>
            </a:fld>
            <a:endParaRPr/>
          </a:p>
        </p:txBody>
      </p:sp>
      <p:sp>
        <p:nvSpPr>
          <p:cNvPr id="693" name="Google Shape;693;p55"/>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694" name="Google Shape;694;p5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81</a:t>
            </a:fld>
            <a:endParaRPr/>
          </a:p>
        </p:txBody>
      </p:sp>
      <p:sp>
        <p:nvSpPr>
          <p:cNvPr id="695" name="Google Shape;695;p5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Build and Fix Model (CO1)</a:t>
            </a:r>
            <a:endParaRPr>
              <a:sym typeface="Calibri"/>
            </a:endParaRPr>
          </a:p>
        </p:txBody>
      </p:sp>
      <p:pic>
        <p:nvPicPr>
          <p:cNvPr id="698" name="Google Shape;698;p55"/>
          <p:cNvPicPr preferRelativeResize="0"/>
          <p:nvPr/>
        </p:nvPicPr>
        <p:blipFill rotWithShape="1">
          <a:blip r:embed="rId3">
            <a:alphaModFix/>
          </a:blip>
          <a:srcRect/>
          <a:stretch/>
        </p:blipFill>
        <p:spPr>
          <a:xfrm>
            <a:off x="4114801" y="3933056"/>
            <a:ext cx="4561105" cy="242329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92684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algn="just">
              <a:spcBef>
                <a:spcPts val="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a:t>
            </a:r>
            <a:r>
              <a:rPr lang="en-US" sz="1800" u="sng" dirty="0">
                <a:solidFill>
                  <a:srgbClr val="202124"/>
                </a:solid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waterfall model</a:t>
            </a:r>
            <a:r>
              <a:rPr lang="en-US" sz="1800" dirty="0">
                <a:solidFill>
                  <a:srgbClr val="202124"/>
                </a:solidFill>
                <a:latin typeface="Times New Roman" panose="02020603050405020304" pitchFamily="18" charset="0"/>
                <a:ea typeface="arial"/>
                <a:cs typeface="Times New Roman" panose="02020603050405020304" pitchFamily="18" charset="0"/>
                <a:sym typeface="arial"/>
              </a:rPr>
              <a:t> is one of the earliest models of the Software Development Life Cycle. </a:t>
            </a:r>
            <a:endParaRPr sz="1800" dirty="0">
              <a:latin typeface="Times New Roman" panose="02020603050405020304" pitchFamily="18" charset="0"/>
              <a:cs typeface="Times New Roman" panose="02020603050405020304" pitchFamily="18" charset="0"/>
            </a:endParaRPr>
          </a:p>
          <a:p>
            <a:pPr algn="just">
              <a:spcBef>
                <a:spcPts val="40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different phases in the waterfall model progress sequentially downwards, resembling a waterfall, hence the name – “Waterfall Model”. </a:t>
            </a:r>
            <a:endParaRPr sz="1800" dirty="0">
              <a:latin typeface="Times New Roman" panose="02020603050405020304" pitchFamily="18" charset="0"/>
              <a:cs typeface="Times New Roman" panose="02020603050405020304" pitchFamily="18" charset="0"/>
            </a:endParaRPr>
          </a:p>
          <a:p>
            <a:pPr algn="just">
              <a:spcBef>
                <a:spcPts val="40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Once a phase of the development cycle gets completed, there is no way to go back to that phase again in order to correct it or make any desired change.</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04" name="Google Shape;704;p5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DE8BB919-B0AA-4CC3-9079-81C1C359B316}" type="datetime1">
              <a:rPr lang="en-US" smtClean="0"/>
              <a:t>4/7/2025</a:t>
            </a:fld>
            <a:endParaRPr/>
          </a:p>
        </p:txBody>
      </p:sp>
      <p:sp>
        <p:nvSpPr>
          <p:cNvPr id="705" name="Google Shape;705;p56"/>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06" name="Google Shape;706;p5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82</a:t>
            </a:fld>
            <a:endParaRPr/>
          </a:p>
        </p:txBody>
      </p:sp>
      <p:sp>
        <p:nvSpPr>
          <p:cNvPr id="707" name="Google Shape;707;p5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710" name="Google Shape;710;p56"/>
          <p:cNvPicPr preferRelativeResize="0"/>
          <p:nvPr/>
        </p:nvPicPr>
        <p:blipFill rotWithShape="1">
          <a:blip r:embed="rId4">
            <a:alphaModFix/>
          </a:blip>
          <a:srcRect/>
          <a:stretch/>
        </p:blipFill>
        <p:spPr>
          <a:xfrm>
            <a:off x="3048001" y="4007449"/>
            <a:ext cx="5929109" cy="232706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930227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marL="0" indent="0">
              <a:lnSpc>
                <a:spcPct val="200000"/>
              </a:lnSpc>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Waterfall Model Advantages/Pros</a:t>
            </a:r>
            <a:endParaRPr sz="1800" dirty="0">
              <a:latin typeface="Times New Roman" panose="02020603050405020304" pitchFamily="18" charset="0"/>
              <a:cs typeface="Times New Roman" panose="02020603050405020304" pitchFamily="18" charset="0"/>
            </a:endParaRPr>
          </a:p>
          <a:p>
            <a:pPr>
              <a:lnSpc>
                <a:spcPct val="20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It is easy to understand and implement.</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There are specific deliverables in each phase of the life cycle.</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All the activities to be performed in each phase are clearly defined.</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It is perfectly suitable for short projects where all the requirements are predefined and understood clearly.</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16" name="Google Shape;716;p5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F1B7104-EDDC-4F8B-8671-5B90F13B3C24}" type="datetime1">
              <a:rPr lang="en-US" smtClean="0"/>
              <a:t>4/7/2025</a:t>
            </a:fld>
            <a:endParaRPr/>
          </a:p>
        </p:txBody>
      </p:sp>
      <p:sp>
        <p:nvSpPr>
          <p:cNvPr id="717" name="Google Shape;717;p57"/>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18" name="Google Shape;718;p5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83</a:t>
            </a:fld>
            <a:endParaRPr/>
          </a:p>
        </p:txBody>
      </p:sp>
      <p:sp>
        <p:nvSpPr>
          <p:cNvPr id="719" name="Google Shape;719;p5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697500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8"/>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marL="0" indent="0" algn="just">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Waterfall Model Disadvantages/Cons</a:t>
            </a:r>
            <a:endParaRPr sz="1800" dirty="0">
              <a:latin typeface="Times New Roman" panose="02020603050405020304" pitchFamily="18" charset="0"/>
              <a:cs typeface="Times New Roman" panose="02020603050405020304" pitchFamily="18" charset="0"/>
            </a:endParaRPr>
          </a:p>
          <a:p>
            <a:pPr marL="0" indent="0" algn="just">
              <a:spcBef>
                <a:spcPts val="400"/>
              </a:spcBef>
              <a:buClr>
                <a:schemeClr val="dk1"/>
              </a:buClr>
              <a:buSzPts val="2000"/>
              <a:buNone/>
            </a:pPr>
            <a:endParaRPr sz="1800" b="1" dirty="0">
              <a:solidFill>
                <a:srgbClr val="202124"/>
              </a:solidFill>
              <a:latin typeface="Times New Roman" panose="02020603050405020304" pitchFamily="18" charset="0"/>
              <a:ea typeface="arial"/>
              <a:cs typeface="Times New Roman" panose="02020603050405020304" pitchFamily="18" charset="0"/>
              <a:sym typeface="arial"/>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As this model requires freezing of requirements, hence, it not suitable for projects in which changes in requirements are possible or inevitable.</a:t>
            </a:r>
            <a:endParaRPr sz="1800" dirty="0">
              <a:latin typeface="Times New Roman" panose="02020603050405020304" pitchFamily="18" charset="0"/>
              <a:cs typeface="Times New Roman" panose="02020603050405020304" pitchFamily="18" charset="0"/>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working model is only visible in the later phases of the life cycle i.e. after the implementation phase.</a:t>
            </a:r>
            <a:endParaRPr sz="1800" dirty="0">
              <a:latin typeface="Times New Roman" panose="02020603050405020304" pitchFamily="18" charset="0"/>
              <a:cs typeface="Times New Roman" panose="02020603050405020304" pitchFamily="18" charset="0"/>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Any correction or update required in the previous phase is not possible.</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27" name="Google Shape;727;p5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0837745-FE07-4704-93F1-5612F37770A1}" type="datetime1">
              <a:rPr lang="en-US" smtClean="0"/>
              <a:t>4/7/2025</a:t>
            </a:fld>
            <a:endParaRPr/>
          </a:p>
        </p:txBody>
      </p:sp>
      <p:sp>
        <p:nvSpPr>
          <p:cNvPr id="728" name="Google Shape;728;p58"/>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29" name="Google Shape;729;p5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84</a:t>
            </a:fld>
            <a:endParaRPr/>
          </a:p>
        </p:txBody>
      </p:sp>
      <p:sp>
        <p:nvSpPr>
          <p:cNvPr id="730" name="Google Shape;730;p58"/>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542309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9"/>
          <p:cNvSpPr txBox="1">
            <a:spLocks noGrp="1"/>
          </p:cNvSpPr>
          <p:nvPr>
            <p:ph type="body" idx="1"/>
          </p:nvPr>
        </p:nvSpPr>
        <p:spPr>
          <a:xfrm>
            <a:off x="2057400" y="1484785"/>
            <a:ext cx="8229600" cy="4184179"/>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In the case of the prototype model, a working model of the application is created with limited functionality.</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The prototype is then shown to the customer to get the feedback.</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This helps in better requirement understanding.</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It have 2 types in general :</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1) Throwaway prototype</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2) Evolutionary prototype</a:t>
            </a:r>
            <a:endParaRPr sz="1800" dirty="0">
              <a:latin typeface="Times New Roman" panose="02020603050405020304" pitchFamily="18" charset="0"/>
              <a:cs typeface="Times New Roman" panose="02020603050405020304" pitchFamily="18" charset="0"/>
            </a:endParaRPr>
          </a:p>
        </p:txBody>
      </p:sp>
      <p:sp>
        <p:nvSpPr>
          <p:cNvPr id="738" name="Google Shape;738;p5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7DFEF95-98BD-467C-9B2A-A82F499F65AF}" type="datetime1">
              <a:rPr lang="en-US" smtClean="0"/>
              <a:t>4/7/2025</a:t>
            </a:fld>
            <a:endParaRPr/>
          </a:p>
        </p:txBody>
      </p:sp>
      <p:sp>
        <p:nvSpPr>
          <p:cNvPr id="739" name="Google Shape;739;p59"/>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40" name="Google Shape;740;p5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85</a:t>
            </a:fld>
            <a:endParaRPr/>
          </a:p>
        </p:txBody>
      </p:sp>
      <p:sp>
        <p:nvSpPr>
          <p:cNvPr id="741" name="Google Shape;741;p59"/>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179727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EA9AC15-08BF-4393-93C1-4E189367DD45}" type="datetime1">
              <a:rPr lang="en-US" smtClean="0"/>
              <a:t>4/7/2025</a:t>
            </a:fld>
            <a:endParaRPr/>
          </a:p>
        </p:txBody>
      </p:sp>
      <p:sp>
        <p:nvSpPr>
          <p:cNvPr id="749" name="Google Shape;749;p60"/>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50" name="Google Shape;750;p6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86</a:t>
            </a:fld>
            <a:endParaRPr/>
          </a:p>
        </p:txBody>
      </p:sp>
      <p:sp>
        <p:nvSpPr>
          <p:cNvPr id="751" name="Google Shape;751;p60"/>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754" name="Google Shape;754;p60"/>
          <p:cNvPicPr preferRelativeResize="0"/>
          <p:nvPr/>
        </p:nvPicPr>
        <p:blipFill rotWithShape="1">
          <a:blip r:embed="rId3">
            <a:alphaModFix/>
          </a:blip>
          <a:srcRect/>
          <a:stretch/>
        </p:blipFill>
        <p:spPr>
          <a:xfrm>
            <a:off x="4144216" y="872227"/>
            <a:ext cx="4353470" cy="5297697"/>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680805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1"/>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Prototype Model Advantages/Pros</a:t>
            </a:r>
            <a:endParaRPr sz="1800" dirty="0">
              <a:latin typeface="Times New Roman" panose="02020603050405020304" pitchFamily="18" charset="0"/>
              <a:cs typeface="Times New Roman" panose="02020603050405020304" pitchFamily="18" charset="0"/>
            </a:endParaRPr>
          </a:p>
          <a:p>
            <a:pPr marL="0" indent="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Customer satisfaction gets improved as they can see the working software early in the initial phases.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It is easier to figure out any missing requirements and incorporate them.</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 developed prototype can also be reused by developers in the project.</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60" name="Google Shape;760;p6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9091542-3506-41D4-AAAC-D3C817169C50}" type="datetime1">
              <a:rPr lang="en-US" smtClean="0"/>
              <a:t>4/7/2025</a:t>
            </a:fld>
            <a:endParaRPr/>
          </a:p>
        </p:txBody>
      </p:sp>
      <p:sp>
        <p:nvSpPr>
          <p:cNvPr id="761" name="Google Shape;761;p6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62" name="Google Shape;762;p6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87</a:t>
            </a:fld>
            <a:endParaRPr/>
          </a:p>
        </p:txBody>
      </p:sp>
      <p:sp>
        <p:nvSpPr>
          <p:cNvPr id="763" name="Google Shape;763;p61"/>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974802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2"/>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Prototype Model Disadvantages/Cons</a:t>
            </a:r>
            <a:endParaRPr sz="1800" dirty="0">
              <a:latin typeface="Times New Roman" panose="02020603050405020304" pitchFamily="18" charset="0"/>
              <a:cs typeface="Times New Roman" panose="02020603050405020304" pitchFamily="18" charset="0"/>
            </a:endParaRPr>
          </a:p>
          <a:p>
            <a:pPr marL="0" indent="0">
              <a:spcBef>
                <a:spcPts val="280"/>
              </a:spcBef>
              <a:buClr>
                <a:schemeClr val="dk1"/>
              </a:buClr>
              <a:buSzPts val="1400"/>
              <a:buNone/>
            </a:pP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There can be a lack of documentation, since, both the development team as well as the customer rely on the evaluation and feedback of the prototype.</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Overall cost and time can increase due to prototype creation and evaluation.</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There can be uncertainty in the number of iterations that may be required before the prototype gets finally accepted by the customer.</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71" name="Google Shape;771;p6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61AAE45-D45A-4B82-B17E-FAEC68E98426}" type="datetime1">
              <a:rPr lang="en-US" smtClean="0"/>
              <a:t>4/7/2025</a:t>
            </a:fld>
            <a:endParaRPr/>
          </a:p>
        </p:txBody>
      </p:sp>
      <p:sp>
        <p:nvSpPr>
          <p:cNvPr id="772" name="Google Shape;772;p6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73" name="Google Shape;773;p6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88</a:t>
            </a:fld>
            <a:endParaRPr/>
          </a:p>
        </p:txBody>
      </p:sp>
      <p:sp>
        <p:nvSpPr>
          <p:cNvPr id="774" name="Google Shape;774;p62"/>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008004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63"/>
          <p:cNvSpPr txBox="1">
            <a:spLocks noGrp="1"/>
          </p:cNvSpPr>
          <p:nvPr>
            <p:ph type="body" idx="1"/>
          </p:nvPr>
        </p:nvSpPr>
        <p:spPr>
          <a:xfrm>
            <a:off x="2057400" y="1628801"/>
            <a:ext cx="8229600" cy="4040163"/>
          </a:xfrm>
          <a:prstGeom prst="rect">
            <a:avLst/>
          </a:prstGeom>
          <a:noFill/>
          <a:ln>
            <a:noFill/>
          </a:ln>
        </p:spPr>
        <p:txBody>
          <a:bodyPr spcFirstLastPara="1" vert="horz" wrap="square" lIns="91425" tIns="45700" rIns="91425" bIns="45700" rtlCol="0" anchor="t" anchorCtr="0">
            <a:normAutofit/>
          </a:bodyPr>
          <a:lstStyle/>
          <a:p>
            <a:pPr algn="just">
              <a:lnSpc>
                <a:spcPct val="11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Spiral Model is the combination of the iterative software development model and the waterfall model.</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 The most important feature of the model is that even after the project starts, it has the ability to manage and mitigate unknown risks. Hence, it is advisable to use this model for large and complex projects.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This model has four stages – planning, risk analysis, engineering, and the review phase. A project passes through all these stages repeatedly.</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82" name="Google Shape;782;p6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0A0718B-EE16-4F05-9404-EC0172529724}" type="datetime1">
              <a:rPr lang="en-US" smtClean="0"/>
              <a:t>4/7/2025</a:t>
            </a:fld>
            <a:endParaRPr/>
          </a:p>
        </p:txBody>
      </p:sp>
      <p:sp>
        <p:nvSpPr>
          <p:cNvPr id="783" name="Google Shape;783;p63"/>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84" name="Google Shape;784;p6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89</a:t>
            </a:fld>
            <a:endParaRPr/>
          </a:p>
        </p:txBody>
      </p:sp>
      <p:sp>
        <p:nvSpPr>
          <p:cNvPr id="785" name="Google Shape;785;p63"/>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9756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4DA0102-8109-412C-8D9F-900A8F6D81E0}" type="datetime1">
              <a:rPr lang="en-US" smtClean="0"/>
              <a:t>4/7/2025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Program Outcome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Renu  Devi         ACSE0603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marL="0" lvl="0" indent="0" algn="just">
              <a:spcBef>
                <a:spcPts val="0"/>
              </a:spcBef>
              <a:buClr>
                <a:schemeClr val="dk1"/>
              </a:buClr>
              <a:buSzPts val="2000"/>
              <a:buNone/>
            </a:pPr>
            <a:r>
              <a:rPr lang="en-US" sz="1800" b="1" dirty="0">
                <a:latin typeface="Times New Roman" panose="02020603050405020304" pitchFamily="18" charset="0"/>
                <a:cs typeface="Times New Roman" panose="02020603050405020304" pitchFamily="18" charset="0"/>
              </a:rPr>
              <a:t>PO1</a:t>
            </a:r>
            <a:r>
              <a:rPr lang="en-US" sz="1800" dirty="0">
                <a:latin typeface="Times New Roman" panose="02020603050405020304" pitchFamily="18" charset="0"/>
                <a:cs typeface="Times New Roman" panose="02020603050405020304" pitchFamily="18" charset="0"/>
              </a:rPr>
              <a:t>: Engineering Knowledge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PO2</a:t>
            </a:r>
            <a:r>
              <a:rPr lang="en-US" sz="1800" dirty="0">
                <a:latin typeface="Times New Roman" panose="02020603050405020304" pitchFamily="18" charset="0"/>
                <a:cs typeface="Times New Roman" panose="02020603050405020304" pitchFamily="18" charset="0"/>
              </a:rPr>
              <a:t>: Problem Analysis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PO3</a:t>
            </a:r>
            <a:r>
              <a:rPr lang="en-US" sz="1800" dirty="0">
                <a:latin typeface="Times New Roman" panose="02020603050405020304" pitchFamily="18" charset="0"/>
                <a:cs typeface="Times New Roman" panose="02020603050405020304" pitchFamily="18" charset="0"/>
              </a:rPr>
              <a:t>: Design/Development of solutions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PO4</a:t>
            </a:r>
            <a:r>
              <a:rPr lang="en-US" sz="1800" dirty="0">
                <a:latin typeface="Times New Roman" panose="02020603050405020304" pitchFamily="18" charset="0"/>
                <a:cs typeface="Times New Roman" panose="02020603050405020304" pitchFamily="18" charset="0"/>
              </a:rPr>
              <a:t>: Conduct Investigations of complex problems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PO5</a:t>
            </a:r>
            <a:r>
              <a:rPr lang="en-US" sz="1800" dirty="0">
                <a:latin typeface="Times New Roman" panose="02020603050405020304" pitchFamily="18" charset="0"/>
                <a:cs typeface="Times New Roman" panose="02020603050405020304" pitchFamily="18" charset="0"/>
              </a:rPr>
              <a:t>: Modern tool usage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PO6</a:t>
            </a:r>
            <a:r>
              <a:rPr lang="en-US" sz="1800" dirty="0">
                <a:latin typeface="Times New Roman" panose="02020603050405020304" pitchFamily="18" charset="0"/>
                <a:cs typeface="Times New Roman" panose="02020603050405020304" pitchFamily="18" charset="0"/>
              </a:rPr>
              <a:t>: The engineer and society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PO7</a:t>
            </a:r>
            <a:r>
              <a:rPr lang="en-US" sz="1800" dirty="0">
                <a:latin typeface="Times New Roman" panose="02020603050405020304" pitchFamily="18" charset="0"/>
                <a:cs typeface="Times New Roman" panose="02020603050405020304" pitchFamily="18" charset="0"/>
              </a:rPr>
              <a:t>: Environment and sustainability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PO8</a:t>
            </a:r>
            <a:r>
              <a:rPr lang="en-US" sz="1800" dirty="0">
                <a:latin typeface="Times New Roman" panose="02020603050405020304" pitchFamily="18" charset="0"/>
                <a:cs typeface="Times New Roman" panose="02020603050405020304" pitchFamily="18" charset="0"/>
              </a:rPr>
              <a:t>: Ethics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PO9</a:t>
            </a:r>
            <a:r>
              <a:rPr lang="en-US" sz="1800" dirty="0">
                <a:latin typeface="Times New Roman" panose="02020603050405020304" pitchFamily="18" charset="0"/>
                <a:cs typeface="Times New Roman" panose="02020603050405020304" pitchFamily="18" charset="0"/>
              </a:rPr>
              <a:t>: Individual and team work</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PO10</a:t>
            </a:r>
            <a:r>
              <a:rPr lang="en-US" sz="1800" dirty="0">
                <a:latin typeface="Times New Roman" panose="02020603050405020304" pitchFamily="18" charset="0"/>
                <a:cs typeface="Times New Roman" panose="02020603050405020304" pitchFamily="18" charset="0"/>
              </a:rPr>
              <a:t>: Communication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PO11</a:t>
            </a:r>
            <a:r>
              <a:rPr lang="en-US" sz="1800" dirty="0">
                <a:latin typeface="Times New Roman" panose="02020603050405020304" pitchFamily="18" charset="0"/>
                <a:cs typeface="Times New Roman" panose="02020603050405020304" pitchFamily="18" charset="0"/>
              </a:rPr>
              <a:t>: Project management and finance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PO12</a:t>
            </a:r>
            <a:r>
              <a:rPr lang="en-US" sz="1800" dirty="0">
                <a:latin typeface="Times New Roman" panose="02020603050405020304" pitchFamily="18" charset="0"/>
                <a:cs typeface="Times New Roman" panose="02020603050405020304" pitchFamily="18" charset="0"/>
              </a:rPr>
              <a:t>: Life-long learning</a:t>
            </a:r>
          </a:p>
          <a:p>
            <a:endParaRPr lang="en-US" dirty="0"/>
          </a:p>
        </p:txBody>
      </p:sp>
    </p:spTree>
    <p:extLst>
      <p:ext uri="{BB962C8B-B14F-4D97-AF65-F5344CB8AC3E}">
        <p14:creationId xmlns:p14="http://schemas.microsoft.com/office/powerpoint/2010/main" val="30422361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7AD19EC-1574-468C-A41C-F4255561E1AE}" type="datetime1">
              <a:rPr lang="en-US" smtClean="0"/>
              <a:t>4/7/2025</a:t>
            </a:fld>
            <a:endParaRPr/>
          </a:p>
        </p:txBody>
      </p:sp>
      <p:sp>
        <p:nvSpPr>
          <p:cNvPr id="793" name="Google Shape;793;p64"/>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794" name="Google Shape;794;p6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90</a:t>
            </a:fld>
            <a:endParaRPr/>
          </a:p>
        </p:txBody>
      </p:sp>
      <p:sp>
        <p:nvSpPr>
          <p:cNvPr id="795" name="Google Shape;795;p64"/>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p>
        </p:txBody>
      </p:sp>
      <p:pic>
        <p:nvPicPr>
          <p:cNvPr id="9" name="Picture 1">
            <a:extLst>
              <a:ext uri="{FF2B5EF4-FFF2-40B4-BE49-F238E27FC236}">
                <a16:creationId xmlns:a16="http://schemas.microsoft.com/office/drawing/2014/main" id="{4B75C7AB-C706-4F17-A22C-CEEA65D3E62C}"/>
              </a:ext>
            </a:extLst>
          </p:cNvPr>
          <p:cNvPicPr>
            <a:picLocks noChangeAspect="1" noChangeArrowheads="1"/>
          </p:cNvPicPr>
          <p:nvPr/>
        </p:nvPicPr>
        <p:blipFill>
          <a:blip r:embed="rId3"/>
          <a:srcRect/>
          <a:stretch>
            <a:fillRect/>
          </a:stretch>
        </p:blipFill>
        <p:spPr bwMode="auto">
          <a:xfrm>
            <a:off x="2595538" y="2000240"/>
            <a:ext cx="6472262" cy="4155874"/>
          </a:xfrm>
          <a:prstGeom prst="rect">
            <a:avLst/>
          </a:prstGeom>
          <a:noFill/>
          <a:ln w="9525">
            <a:noFill/>
            <a:miter lim="800000"/>
            <a:headEnd/>
            <a:tailEnd/>
          </a:ln>
          <a:effec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3402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5"/>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130000"/>
              </a:lnSpc>
              <a:spcBef>
                <a:spcPts val="0"/>
              </a:spcBef>
              <a:buClr>
                <a:schemeClr val="dk1"/>
              </a:buClr>
              <a:buSzPts val="2400"/>
              <a:buNone/>
            </a:pPr>
            <a:r>
              <a:rPr lang="en-US" sz="1800" b="1" dirty="0">
                <a:latin typeface="Times New Roman" panose="02020603050405020304" pitchFamily="18" charset="0"/>
                <a:cs typeface="Times New Roman" panose="02020603050405020304" pitchFamily="18" charset="0"/>
              </a:rPr>
              <a:t>Spiral Model Advantages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The spiral model is perfect for projects that are large and complex in nature as continuous prototyping and evaluation help in mitigating any risk.</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Because of its risk handling ability, the model is best suited for projects which are very critical like software projects related to health domain, space exploration, etc.</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Since customer gets to see a prototype in each phase, so there are higher chances of customer satisfaction.</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04" name="Google Shape;804;p6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16229D8-3BEA-464B-A092-CF5E8C90A329}" type="datetime1">
              <a:rPr lang="en-US" smtClean="0"/>
              <a:t>4/7/2025</a:t>
            </a:fld>
            <a:endParaRPr/>
          </a:p>
        </p:txBody>
      </p:sp>
      <p:sp>
        <p:nvSpPr>
          <p:cNvPr id="805" name="Google Shape;805;p65"/>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06" name="Google Shape;806;p6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91</a:t>
            </a:fld>
            <a:endParaRPr/>
          </a:p>
        </p:txBody>
      </p:sp>
      <p:sp>
        <p:nvSpPr>
          <p:cNvPr id="807" name="Google Shape;807;p65"/>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418308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6"/>
          <p:cNvSpPr txBox="1">
            <a:spLocks noGrp="1"/>
          </p:cNvSpPr>
          <p:nvPr>
            <p:ph type="body" idx="1"/>
          </p:nvPr>
        </p:nvSpPr>
        <p:spPr>
          <a:xfrm>
            <a:off x="2057400" y="1412777"/>
            <a:ext cx="8229600" cy="4256187"/>
          </a:xfrm>
          <a:prstGeom prst="rect">
            <a:avLst/>
          </a:prstGeom>
          <a:noFill/>
          <a:ln>
            <a:noFill/>
          </a:ln>
        </p:spPr>
        <p:txBody>
          <a:bodyPr spcFirstLastPara="1" vert="horz" wrap="square" lIns="91425" tIns="45700" rIns="91425" bIns="45700" rtlCol="0" anchor="t" anchorCtr="0">
            <a:normAutofit/>
          </a:bodyPr>
          <a:lstStyle/>
          <a:p>
            <a:pPr marL="0" indent="0" algn="just">
              <a:lnSpc>
                <a:spcPct val="130000"/>
              </a:lnSpc>
              <a:spcBef>
                <a:spcPts val="0"/>
              </a:spcBef>
              <a:buClr>
                <a:schemeClr val="dk1"/>
              </a:buClr>
              <a:buSzPts val="2400"/>
              <a:buNone/>
            </a:pPr>
            <a:r>
              <a:rPr lang="en-US" sz="1800" b="1" dirty="0">
                <a:latin typeface="Times New Roman" panose="02020603050405020304" pitchFamily="18" charset="0"/>
                <a:cs typeface="Times New Roman" panose="02020603050405020304" pitchFamily="18" charset="0"/>
              </a:rPr>
              <a:t>Spiral Model Disadvantages </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Because of the prototype development and risk analysis in each phase, it is very expensive and time taking.</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not suitable for a simpler and smaller project because of the multiple phases.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Project deadlines can be missed since the number of phases is unknown in the beginning and frequent prototyping and risk analysis can make things worse.</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15" name="Google Shape;815;p6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913BB7C-9F57-419B-90FD-93002B525E76}" type="datetime1">
              <a:rPr lang="en-US" smtClean="0"/>
              <a:t>4/7/2025</a:t>
            </a:fld>
            <a:endParaRPr/>
          </a:p>
        </p:txBody>
      </p:sp>
      <p:sp>
        <p:nvSpPr>
          <p:cNvPr id="816" name="Google Shape;816;p66"/>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17" name="Google Shape;817;p6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92</a:t>
            </a:fld>
            <a:endParaRPr/>
          </a:p>
        </p:txBody>
      </p:sp>
      <p:sp>
        <p:nvSpPr>
          <p:cNvPr id="818" name="Google Shape;818;p66"/>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680109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7"/>
          <p:cNvSpPr txBox="1">
            <a:spLocks noGrp="1"/>
          </p:cNvSpPr>
          <p:nvPr>
            <p:ph type="body" idx="1"/>
          </p:nvPr>
        </p:nvSpPr>
        <p:spPr>
          <a:xfrm>
            <a:off x="1752600" y="1082676"/>
            <a:ext cx="8458200" cy="4860925"/>
          </a:xfrm>
          <a:prstGeom prst="rect">
            <a:avLst/>
          </a:prstGeom>
          <a:noFill/>
          <a:ln>
            <a:noFill/>
          </a:ln>
        </p:spPr>
        <p:txBody>
          <a:bodyPr spcFirstLastPara="1" vert="horz" wrap="square" lIns="91425" tIns="45700" rIns="91425" bIns="45700" rtlCol="0" anchor="t" anchorCtr="0">
            <a:noAutofit/>
          </a:bodyPr>
          <a:lstStyle/>
          <a:p>
            <a:pPr algn="just">
              <a:spcBef>
                <a:spcPts val="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Evolutionary model approaches to improve the classic waterfall model by providing scope of feedback and improvement at every stage of the system development.</a:t>
            </a:r>
            <a:endParaRPr sz="1800" dirty="0">
              <a:latin typeface="Times New Roman" panose="02020603050405020304" pitchFamily="18" charset="0"/>
              <a:cs typeface="Times New Roman" panose="02020603050405020304" pitchFamily="18" charset="0"/>
            </a:endParaRPr>
          </a:p>
          <a:p>
            <a:pPr algn="just">
              <a:spcBef>
                <a:spcPts val="224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Therefore, every stage should be taken as a separate evolutionary phase.</a:t>
            </a:r>
            <a:endParaRPr sz="1800" dirty="0">
              <a:latin typeface="Times New Roman" panose="02020603050405020304" pitchFamily="18" charset="0"/>
              <a:cs typeface="Times New Roman" panose="02020603050405020304" pitchFamily="18" charset="0"/>
            </a:endParaRPr>
          </a:p>
          <a:p>
            <a:pPr algn="just">
              <a:spcBef>
                <a:spcPts val="224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This model is useful for complex projects where all functionality must be delivered at one time, but the requirements are unstable or not well understood at the beginning.</a:t>
            </a:r>
            <a:endParaRPr sz="1800" dirty="0">
              <a:latin typeface="Times New Roman" panose="02020603050405020304" pitchFamily="18" charset="0"/>
              <a:ea typeface="Calibri"/>
              <a:cs typeface="Times New Roman" panose="02020603050405020304" pitchFamily="18" charset="0"/>
              <a:sym typeface="Calibri"/>
            </a:endParaRPr>
          </a:p>
          <a:p>
            <a:pPr marL="0" indent="0">
              <a:spcBef>
                <a:spcPts val="22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26" name="Google Shape;826;p67"/>
          <p:cNvSpPr txBox="1">
            <a:spLocks noGrp="1"/>
          </p:cNvSpPr>
          <p:nvPr>
            <p:ph type="ftr" idx="11"/>
          </p:nvPr>
        </p:nvSpPr>
        <p:spPr>
          <a:xfrm>
            <a:off x="34290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27" name="Google Shape;827;p6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93</a:t>
            </a:fld>
            <a:endParaRPr/>
          </a:p>
        </p:txBody>
      </p:sp>
      <p:sp>
        <p:nvSpPr>
          <p:cNvPr id="828" name="Google Shape;828;p6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B3D9489-23C2-4976-8674-1F131BF00473}" type="datetime1">
              <a:rPr lang="en-US" smtClean="0"/>
              <a:t>4/7/2025</a:t>
            </a:fld>
            <a:endParaRPr/>
          </a:p>
        </p:txBody>
      </p:sp>
      <p:sp>
        <p:nvSpPr>
          <p:cNvPr id="829" name="Google Shape;829;p67"/>
          <p:cNvSpPr txBox="1"/>
          <p:nvPr/>
        </p:nvSpPr>
        <p:spPr>
          <a:xfrm>
            <a:off x="2971800" y="61740"/>
            <a:ext cx="7239000" cy="7764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56569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8"/>
          <p:cNvSpPr txBox="1">
            <a:spLocks noGrp="1"/>
          </p:cNvSpPr>
          <p:nvPr>
            <p:ph type="ftr" idx="11"/>
          </p:nvPr>
        </p:nvSpPr>
        <p:spPr>
          <a:xfrm>
            <a:off x="3429000" y="6356351"/>
            <a:ext cx="46482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37" name="Google Shape;837;p6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94</a:t>
            </a:fld>
            <a:endParaRPr/>
          </a:p>
        </p:txBody>
      </p:sp>
      <p:sp>
        <p:nvSpPr>
          <p:cNvPr id="838" name="Google Shape;838;p6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06FD585-3E37-4D01-A96A-CA5E79AE8BA9}" type="datetime1">
              <a:rPr lang="en-US" smtClean="0"/>
              <a:t>4/7/2025</a:t>
            </a:fld>
            <a:endParaRPr/>
          </a:p>
        </p:txBody>
      </p:sp>
      <p:sp>
        <p:nvSpPr>
          <p:cNvPr id="839" name="Google Shape;839;p68"/>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841" name="Google Shape;841;p68"/>
          <p:cNvPicPr preferRelativeResize="0"/>
          <p:nvPr/>
        </p:nvPicPr>
        <p:blipFill rotWithShape="1">
          <a:blip r:embed="rId3">
            <a:alphaModFix/>
          </a:blip>
          <a:srcRect/>
          <a:stretch/>
        </p:blipFill>
        <p:spPr>
          <a:xfrm>
            <a:off x="2667000" y="1752600"/>
            <a:ext cx="6858000" cy="3733800"/>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954521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9"/>
          <p:cNvSpPr txBox="1">
            <a:spLocks noGrp="1"/>
          </p:cNvSpPr>
          <p:nvPr>
            <p:ph type="body" idx="1"/>
          </p:nvPr>
        </p:nvSpPr>
        <p:spPr>
          <a:xfrm>
            <a:off x="1981200" y="1700808"/>
            <a:ext cx="8291264" cy="5004792"/>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rgbClr val="C00000"/>
              </a:buClr>
              <a:buSzPts val="2200"/>
              <a:buNone/>
            </a:pPr>
            <a:r>
              <a:rPr lang="en-US" sz="1800" dirty="0">
                <a:solidFill>
                  <a:srgbClr val="C00000"/>
                </a:solidFill>
                <a:latin typeface="Times New Roman" panose="02020603050405020304" pitchFamily="18" charset="0"/>
                <a:cs typeface="Times New Roman" panose="02020603050405020304" pitchFamily="18" charset="0"/>
              </a:rPr>
              <a:t>Advantage: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Used when it is not necessary to provide minimal version of the system quickly.</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Model are useful for project using new technology that is not well understood.</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Used for complex project where all functionality must be delivered at one time, but requirements are unstable or not well understood at the beginning.</a:t>
            </a: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p:txBody>
      </p:sp>
      <p:sp>
        <p:nvSpPr>
          <p:cNvPr id="848" name="Google Shape;848;p69"/>
          <p:cNvSpPr txBox="1">
            <a:spLocks noGrp="1"/>
          </p:cNvSpPr>
          <p:nvPr>
            <p:ph type="ftr" idx="11"/>
          </p:nvPr>
        </p:nvSpPr>
        <p:spPr>
          <a:xfrm>
            <a:off x="3505200" y="6356351"/>
            <a:ext cx="48768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49" name="Google Shape;849;p6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95</a:t>
            </a:fld>
            <a:endParaRPr/>
          </a:p>
        </p:txBody>
      </p:sp>
      <p:sp>
        <p:nvSpPr>
          <p:cNvPr id="850" name="Google Shape;850;p6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11599DF-F6FD-46FF-BAAE-39E67730ACE2}" type="datetime1">
              <a:rPr lang="en-US" smtClean="0"/>
              <a:t>4/7/2025</a:t>
            </a:fld>
            <a:endParaRPr/>
          </a:p>
        </p:txBody>
      </p:sp>
      <p:sp>
        <p:nvSpPr>
          <p:cNvPr id="851" name="Google Shape;851;p69"/>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44831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0"/>
          <p:cNvSpPr txBox="1">
            <a:spLocks noGrp="1"/>
          </p:cNvSpPr>
          <p:nvPr>
            <p:ph type="body" idx="1"/>
          </p:nvPr>
        </p:nvSpPr>
        <p:spPr>
          <a:xfrm>
            <a:off x="1981200" y="1484784"/>
            <a:ext cx="8229600" cy="5220816"/>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rgbClr val="C00000"/>
              </a:buClr>
              <a:buSzPts val="2200"/>
              <a:buNone/>
            </a:pPr>
            <a:r>
              <a:rPr lang="en-US" sz="1800" dirty="0">
                <a:solidFill>
                  <a:srgbClr val="C00000"/>
                </a:solidFill>
                <a:latin typeface="Times New Roman" panose="02020603050405020304" pitchFamily="18" charset="0"/>
                <a:cs typeface="Times New Roman" panose="02020603050405020304" pitchFamily="18" charset="0"/>
              </a:rPr>
              <a:t>Disadvantage: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Not possible to develop fixed cost estimates and static schedule due to uncertainty.</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Developer don’t have the sufficient knowledge to understand and implement the software.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hard to split the problem into several versions that would be acceptable to the customer and which can be incrementally implemented and delivered.</a:t>
            </a: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p:txBody>
      </p:sp>
      <p:sp>
        <p:nvSpPr>
          <p:cNvPr id="859" name="Google Shape;859;p70"/>
          <p:cNvSpPr txBox="1">
            <a:spLocks noGrp="1"/>
          </p:cNvSpPr>
          <p:nvPr>
            <p:ph type="ftr" idx="11"/>
          </p:nvPr>
        </p:nvSpPr>
        <p:spPr>
          <a:xfrm>
            <a:off x="3505200" y="6356351"/>
            <a:ext cx="48768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60" name="Google Shape;860;p7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96</a:t>
            </a:fld>
            <a:endParaRPr/>
          </a:p>
        </p:txBody>
      </p:sp>
      <p:sp>
        <p:nvSpPr>
          <p:cNvPr id="861" name="Google Shape;861;p7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0C67C33-E2FD-4CE4-A894-7B605DE5AF3F}" type="datetime1">
              <a:rPr lang="en-US" smtClean="0"/>
              <a:t>4/7/2025</a:t>
            </a:fld>
            <a:endParaRPr/>
          </a:p>
        </p:txBody>
      </p:sp>
      <p:sp>
        <p:nvSpPr>
          <p:cNvPr id="862" name="Google Shape;862;p70"/>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208342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1"/>
          <p:cNvSpPr txBox="1">
            <a:spLocks noGrp="1"/>
          </p:cNvSpPr>
          <p:nvPr>
            <p:ph type="body" idx="1"/>
          </p:nvPr>
        </p:nvSpPr>
        <p:spPr>
          <a:xfrm>
            <a:off x="2057400" y="1700809"/>
            <a:ext cx="8229600" cy="3968155"/>
          </a:xfrm>
          <a:prstGeom prst="rect">
            <a:avLst/>
          </a:prstGeom>
          <a:noFill/>
          <a:ln>
            <a:noFill/>
          </a:ln>
        </p:spPr>
        <p:txBody>
          <a:bodyPr spcFirstLastPara="1" vert="horz" wrap="square" lIns="91425" tIns="45700" rIns="91425" bIns="45700" rtlCol="0" anchor="t" anchorCtr="0">
            <a:normAutofit/>
          </a:bodyPr>
          <a:lstStyle/>
          <a:p>
            <a:pPr algn="just">
              <a:lnSpc>
                <a:spcPct val="8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In the case of the </a:t>
            </a:r>
            <a:r>
              <a:rPr lang="en-US" sz="1800" u="sng" dirty="0">
                <a:solidFill>
                  <a:schemeClr val="hlink"/>
                </a:solidFill>
                <a:latin typeface="Times New Roman" panose="02020603050405020304" pitchFamily="18" charset="0"/>
                <a:cs typeface="Times New Roman" panose="02020603050405020304" pitchFamily="18" charset="0"/>
                <a:hlinkClick r:id="rId3"/>
              </a:rPr>
              <a:t>Iterative model</a:t>
            </a:r>
            <a:r>
              <a:rPr lang="en-US" sz="1800" dirty="0">
                <a:latin typeface="Times New Roman" panose="02020603050405020304" pitchFamily="18" charset="0"/>
                <a:cs typeface="Times New Roman" panose="02020603050405020304" pitchFamily="18" charset="0"/>
              </a:rPr>
              <a:t>, we start with the implementation of a small set of software requirements to develop the first version of the software. </a:t>
            </a:r>
            <a:endParaRPr sz="1800" dirty="0">
              <a:latin typeface="Times New Roman" panose="02020603050405020304" pitchFamily="18" charset="0"/>
              <a:cs typeface="Times New Roman" panose="02020603050405020304" pitchFamily="18" charset="0"/>
            </a:endParaRPr>
          </a:p>
          <a:p>
            <a:pPr marL="0" indent="0" algn="just">
              <a:lnSpc>
                <a:spcPct val="8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After that, we iteratively implement and incorporate new changes resulting in the creation of new versions of the software until the complete system gets created and deployed.</a:t>
            </a:r>
            <a:endParaRPr sz="1800" dirty="0">
              <a:latin typeface="Times New Roman" panose="02020603050405020304" pitchFamily="18" charset="0"/>
              <a:cs typeface="Times New Roman" panose="02020603050405020304" pitchFamily="18" charset="0"/>
            </a:endParaRPr>
          </a:p>
          <a:p>
            <a:pPr algn="just">
              <a:lnSpc>
                <a:spcPct val="80000"/>
              </a:lnSpc>
              <a:spcBef>
                <a:spcPts val="280"/>
              </a:spcBef>
              <a:buClr>
                <a:schemeClr val="dk1"/>
              </a:buClr>
              <a:buSzPts val="1400"/>
              <a:buNone/>
            </a:pP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870" name="Google Shape;870;p7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1C34D55-D5DF-46DF-A439-9E6794A365B6}" type="datetime1">
              <a:rPr lang="en-US" smtClean="0"/>
              <a:t>4/7/2025</a:t>
            </a:fld>
            <a:endParaRPr/>
          </a:p>
        </p:txBody>
      </p:sp>
      <p:sp>
        <p:nvSpPr>
          <p:cNvPr id="871" name="Google Shape;871;p71"/>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72" name="Google Shape;872;p7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97</a:t>
            </a:fld>
            <a:endParaRPr/>
          </a:p>
        </p:txBody>
      </p:sp>
      <p:sp>
        <p:nvSpPr>
          <p:cNvPr id="873" name="Google Shape;873;p71"/>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128058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7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FFD7402-4921-4993-A71F-8FA67CA2491E}" type="datetime1">
              <a:rPr lang="en-US" smtClean="0"/>
              <a:t>4/7/2025</a:t>
            </a:fld>
            <a:endParaRPr/>
          </a:p>
        </p:txBody>
      </p:sp>
      <p:sp>
        <p:nvSpPr>
          <p:cNvPr id="881" name="Google Shape;881;p72"/>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82" name="Google Shape;882;p7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98</a:t>
            </a:fld>
            <a:endParaRPr/>
          </a:p>
        </p:txBody>
      </p:sp>
      <p:sp>
        <p:nvSpPr>
          <p:cNvPr id="883" name="Google Shape;883;p72"/>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a:t>
            </a:r>
            <a:endParaRPr>
              <a:sym typeface="Calibri"/>
            </a:endParaRPr>
          </a:p>
        </p:txBody>
      </p:sp>
      <p:pic>
        <p:nvPicPr>
          <p:cNvPr id="886" name="Google Shape;886;p72"/>
          <p:cNvPicPr preferRelativeResize="0">
            <a:picLocks noGrp="1"/>
          </p:cNvPicPr>
          <p:nvPr>
            <p:ph type="body" idx="1"/>
          </p:nvPr>
        </p:nvPicPr>
        <p:blipFill rotWithShape="1">
          <a:blip r:embed="rId3">
            <a:alphaModFix/>
          </a:blip>
          <a:srcRect/>
          <a:stretch/>
        </p:blipFill>
        <p:spPr>
          <a:xfrm>
            <a:off x="2359016" y="2106719"/>
            <a:ext cx="7473969" cy="2761084"/>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422582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73"/>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chemeClr val="dk1"/>
              </a:buClr>
              <a:buSzPts val="2200"/>
              <a:buNone/>
            </a:pPr>
            <a:r>
              <a:rPr lang="en-US" sz="2400" b="1" dirty="0"/>
              <a:t>Iterative Model Advantages</a:t>
            </a:r>
            <a:endParaRPr sz="2400" dirty="0"/>
          </a:p>
          <a:p>
            <a:pPr marL="0" indent="0">
              <a:spcBef>
                <a:spcPts val="440"/>
              </a:spcBef>
              <a:buClr>
                <a:schemeClr val="dk1"/>
              </a:buClr>
              <a:buSzPts val="2200"/>
              <a:buNone/>
            </a:pPr>
            <a:endParaRPr sz="2200" b="1" dirty="0"/>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Working functionality can be developed very quickly.</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It is easier to test and develop due to smaller iterations.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Customer’s feedback can be incorporated easily in the new versions.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Risks can be identified and resolved during iterations.</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892" name="Google Shape;892;p7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71A4085-8DB9-4480-AE3F-74E57EBCA46F}" type="datetime1">
              <a:rPr lang="en-US" smtClean="0"/>
              <a:t>4/7/2025</a:t>
            </a:fld>
            <a:endParaRPr/>
          </a:p>
        </p:txBody>
      </p:sp>
      <p:sp>
        <p:nvSpPr>
          <p:cNvPr id="893" name="Google Shape;893;p73"/>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Renu  Devi         ACSE0603        SOFTWARE ENGINEERING                          Unit 1</a:t>
            </a:r>
            <a:endParaRPr/>
          </a:p>
        </p:txBody>
      </p:sp>
      <p:sp>
        <p:nvSpPr>
          <p:cNvPr id="894" name="Google Shape;894;p7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99</a:t>
            </a:fld>
            <a:endParaRPr/>
          </a:p>
        </p:txBody>
      </p:sp>
      <p:sp>
        <p:nvSpPr>
          <p:cNvPr id="895" name="Google Shape;895;p73"/>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73513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3467</TotalTime>
  <Words>11817</Words>
  <Application>Microsoft Office PowerPoint</Application>
  <PresentationFormat>Widescreen</PresentationFormat>
  <Paragraphs>1694</Paragraphs>
  <Slides>141</Slides>
  <Notes>73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141</vt:i4>
      </vt:variant>
    </vt:vector>
  </HeadingPairs>
  <TitlesOfParts>
    <vt:vector size="151" baseType="lpstr">
      <vt:lpstr>Arial</vt:lpstr>
      <vt:lpstr>Arial</vt:lpstr>
      <vt:lpstr>Calibri</vt:lpstr>
      <vt:lpstr>Calibri Light</vt:lpstr>
      <vt:lpstr>Noto Sans Symbols</vt:lpstr>
      <vt:lpstr>Quattrocento Sans</vt:lpstr>
      <vt:lpstr>Symbol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Crisis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Conventional Engineering Process vs Software Engineering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Renu Devi</cp:lastModifiedBy>
  <cp:revision>115</cp:revision>
  <dcterms:created xsi:type="dcterms:W3CDTF">2006-08-16T00:00:00Z</dcterms:created>
  <dcterms:modified xsi:type="dcterms:W3CDTF">2025-04-07T05:19:59Z</dcterms:modified>
</cp:coreProperties>
</file>