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10.xml" ContentType="application/vnd.openxmlformats-officedocument.drawingml.diagramColors+xml"/>
  <Override PartName="/ppt/diagrams/colors11.xml" ContentType="application/vnd.openxmlformats-officedocument.drawingml.diagramColors+xml"/>
  <Override PartName="/ppt/diagrams/colors12.xml" ContentType="application/vnd.openxmlformats-officedocument.drawingml.diagramColors+xml"/>
  <Override PartName="/ppt/diagrams/colors13.xml" ContentType="application/vnd.openxmlformats-officedocument.drawingml.diagramColors+xml"/>
  <Override PartName="/ppt/diagrams/colors14.xml" ContentType="application/vnd.openxmlformats-officedocument.drawingml.diagramColors+xml"/>
  <Override PartName="/ppt/diagrams/colors15.xml" ContentType="application/vnd.openxmlformats-officedocument.drawingml.diagramColors+xml"/>
  <Override PartName="/ppt/diagrams/colors16.xml" ContentType="application/vnd.openxmlformats-officedocument.drawingml.diagramColors+xml"/>
  <Override PartName="/ppt/diagrams/colors17.xml" ContentType="application/vnd.openxmlformats-officedocument.drawingml.diagramColors+xml"/>
  <Override PartName="/ppt/diagrams/colors18.xml" ContentType="application/vnd.openxmlformats-officedocument.drawingml.diagramColors+xml"/>
  <Override PartName="/ppt/diagrams/colors19.xml" ContentType="application/vnd.openxmlformats-officedocument.drawingml.diagramColors+xml"/>
  <Override PartName="/ppt/diagrams/colors2.xml" ContentType="application/vnd.openxmlformats-officedocument.drawingml.diagramColors+xml"/>
  <Override PartName="/ppt/diagrams/colors20.xml" ContentType="application/vnd.openxmlformats-officedocument.drawingml.diagramColors+xml"/>
  <Override PartName="/ppt/diagrams/colors21.xml" ContentType="application/vnd.openxmlformats-officedocument.drawingml.diagramColors+xml"/>
  <Override PartName="/ppt/diagrams/colors22.xml" ContentType="application/vnd.openxmlformats-officedocument.drawingml.diagramColors+xml"/>
  <Override PartName="/ppt/diagrams/colors23.xml" ContentType="application/vnd.openxmlformats-officedocument.drawingml.diagramColors+xml"/>
  <Override PartName="/ppt/diagrams/colors24.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15.xml" ContentType="application/vnd.openxmlformats-officedocument.drawingml.diagramData+xml"/>
  <Override PartName="/ppt/diagrams/data16.xml" ContentType="application/vnd.openxmlformats-officedocument.drawingml.diagramData+xml"/>
  <Override PartName="/ppt/diagrams/data17.xml" ContentType="application/vnd.openxmlformats-officedocument.drawingml.diagramData+xml"/>
  <Override PartName="/ppt/diagrams/data18.xml" ContentType="application/vnd.openxmlformats-officedocument.drawingml.diagramData+xml"/>
  <Override PartName="/ppt/diagrams/data19.xml" ContentType="application/vnd.openxmlformats-officedocument.drawingml.diagramData+xml"/>
  <Override PartName="/ppt/diagrams/data2.xml" ContentType="application/vnd.openxmlformats-officedocument.drawingml.diagramData+xml"/>
  <Override PartName="/ppt/diagrams/data20.xml" ContentType="application/vnd.openxmlformats-officedocument.drawingml.diagramData+xml"/>
  <Override PartName="/ppt/diagrams/data21.xml" ContentType="application/vnd.openxmlformats-officedocument.drawingml.diagramData+xml"/>
  <Override PartName="/ppt/diagrams/data22.xml" ContentType="application/vnd.openxmlformats-officedocument.drawingml.diagramData+xml"/>
  <Override PartName="/ppt/diagrams/data23.xml" ContentType="application/vnd.openxmlformats-officedocument.drawingml.diagramData+xml"/>
  <Override PartName="/ppt/diagrams/data24.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11.xml" ContentType="application/vnd.ms-office.drawingml.diagramDrawing+xml"/>
  <Override PartName="/ppt/diagrams/drawing12.xml" ContentType="application/vnd.ms-office.drawingml.diagramDrawing+xml"/>
  <Override PartName="/ppt/diagrams/drawing13.xml" ContentType="application/vnd.ms-office.drawingml.diagramDrawing+xml"/>
  <Override PartName="/ppt/diagrams/drawing14.xml" ContentType="application/vnd.ms-office.drawingml.diagramDrawing+xml"/>
  <Override PartName="/ppt/diagrams/drawing15.xml" ContentType="application/vnd.ms-office.drawingml.diagramDrawing+xml"/>
  <Override PartName="/ppt/diagrams/drawing16.xml" ContentType="application/vnd.ms-office.drawingml.diagramDrawing+xml"/>
  <Override PartName="/ppt/diagrams/drawing17.xml" ContentType="application/vnd.ms-office.drawingml.diagramDrawing+xml"/>
  <Override PartName="/ppt/diagrams/drawing18.xml" ContentType="application/vnd.ms-office.drawingml.diagramDrawing+xml"/>
  <Override PartName="/ppt/diagrams/drawing19.xml" ContentType="application/vnd.ms-office.drawingml.diagramDrawing+xml"/>
  <Override PartName="/ppt/diagrams/drawing2.xml" ContentType="application/vnd.ms-office.drawingml.diagramDrawing+xml"/>
  <Override PartName="/ppt/diagrams/drawing20.xml" ContentType="application/vnd.ms-office.drawingml.diagramDrawing+xml"/>
  <Override PartName="/ppt/diagrams/drawing21.xml" ContentType="application/vnd.ms-office.drawingml.diagramDrawing+xml"/>
  <Override PartName="/ppt/diagrams/drawing22.xml" ContentType="application/vnd.ms-office.drawingml.diagramDrawing+xml"/>
  <Override PartName="/ppt/diagrams/drawing23.xml" ContentType="application/vnd.ms-office.drawingml.diagramDrawing+xml"/>
  <Override PartName="/ppt/diagrams/drawing24.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11.xml" ContentType="application/vnd.openxmlformats-officedocument.drawingml.diagramLayout+xml"/>
  <Override PartName="/ppt/diagrams/layout12.xml" ContentType="application/vnd.openxmlformats-officedocument.drawingml.diagramLayout+xml"/>
  <Override PartName="/ppt/diagrams/layout13.xml" ContentType="application/vnd.openxmlformats-officedocument.drawingml.diagramLayout+xml"/>
  <Override PartName="/ppt/diagrams/layout14.xml" ContentType="application/vnd.openxmlformats-officedocument.drawingml.diagramLayout+xml"/>
  <Override PartName="/ppt/diagrams/layout15.xml" ContentType="application/vnd.openxmlformats-officedocument.drawingml.diagramLayout+xml"/>
  <Override PartName="/ppt/diagrams/layout16.xml" ContentType="application/vnd.openxmlformats-officedocument.drawingml.diagramLayout+xml"/>
  <Override PartName="/ppt/diagrams/layout17.xml" ContentType="application/vnd.openxmlformats-officedocument.drawingml.diagramLayout+xml"/>
  <Override PartName="/ppt/diagrams/layout18.xml" ContentType="application/vnd.openxmlformats-officedocument.drawingml.diagramLayout+xml"/>
  <Override PartName="/ppt/diagrams/layout19.xml" ContentType="application/vnd.openxmlformats-officedocument.drawingml.diagramLayout+xml"/>
  <Override PartName="/ppt/diagrams/layout2.xml" ContentType="application/vnd.openxmlformats-officedocument.drawingml.diagramLayout+xml"/>
  <Override PartName="/ppt/diagrams/layout20.xml" ContentType="application/vnd.openxmlformats-officedocument.drawingml.diagramLayout+xml"/>
  <Override PartName="/ppt/diagrams/layout21.xml" ContentType="application/vnd.openxmlformats-officedocument.drawingml.diagramLayout+xml"/>
  <Override PartName="/ppt/diagrams/layout22.xml" ContentType="application/vnd.openxmlformats-officedocument.drawingml.diagramLayout+xml"/>
  <Override PartName="/ppt/diagrams/layout23.xml" ContentType="application/vnd.openxmlformats-officedocument.drawingml.diagramLayout+xml"/>
  <Override PartName="/ppt/diagrams/layout24.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11.xml" ContentType="application/vnd.openxmlformats-officedocument.drawingml.diagramStyle+xml"/>
  <Override PartName="/ppt/diagrams/quickStyle12.xml" ContentType="application/vnd.openxmlformats-officedocument.drawingml.diagramStyle+xml"/>
  <Override PartName="/ppt/diagrams/quickStyle13.xml" ContentType="application/vnd.openxmlformats-officedocument.drawingml.diagramStyle+xml"/>
  <Override PartName="/ppt/diagrams/quickStyle14.xml" ContentType="application/vnd.openxmlformats-officedocument.drawingml.diagramStyle+xml"/>
  <Override PartName="/ppt/diagrams/quickStyle15.xml" ContentType="application/vnd.openxmlformats-officedocument.drawingml.diagramStyle+xml"/>
  <Override PartName="/ppt/diagrams/quickStyle16.xml" ContentType="application/vnd.openxmlformats-officedocument.drawingml.diagramStyle+xml"/>
  <Override PartName="/ppt/diagrams/quickStyle17.xml" ContentType="application/vnd.openxmlformats-officedocument.drawingml.diagramStyle+xml"/>
  <Override PartName="/ppt/diagrams/quickStyle18.xml" ContentType="application/vnd.openxmlformats-officedocument.drawingml.diagramStyle+xml"/>
  <Override PartName="/ppt/diagrams/quickStyle19.xml" ContentType="application/vnd.openxmlformats-officedocument.drawingml.diagramStyle+xml"/>
  <Override PartName="/ppt/diagrams/quickStyle2.xml" ContentType="application/vnd.openxmlformats-officedocument.drawingml.diagramStyle+xml"/>
  <Override PartName="/ppt/diagrams/quickStyle20.xml" ContentType="application/vnd.openxmlformats-officedocument.drawingml.diagramStyle+xml"/>
  <Override PartName="/ppt/diagrams/quickStyle21.xml" ContentType="application/vnd.openxmlformats-officedocument.drawingml.diagramStyle+xml"/>
  <Override PartName="/ppt/diagrams/quickStyle22.xml" ContentType="application/vnd.openxmlformats-officedocument.drawingml.diagramStyle+xml"/>
  <Override PartName="/ppt/diagrams/quickStyle23.xml" ContentType="application/vnd.openxmlformats-officedocument.drawingml.diagramStyle+xml"/>
  <Override PartName="/ppt/diagrams/quickStyle24.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85"/>
  </p:handoutMasterIdLst>
  <p:sldIdLst>
    <p:sldId id="256" r:id="rId3"/>
    <p:sldId id="611" r:id="rId5"/>
    <p:sldId id="573" r:id="rId6"/>
    <p:sldId id="604" r:id="rId7"/>
    <p:sldId id="607" r:id="rId8"/>
    <p:sldId id="608" r:id="rId9"/>
    <p:sldId id="609" r:id="rId10"/>
    <p:sldId id="610" r:id="rId11"/>
    <p:sldId id="583" r:id="rId12"/>
    <p:sldId id="258" r:id="rId13"/>
    <p:sldId id="574" r:id="rId14"/>
    <p:sldId id="634" r:id="rId15"/>
    <p:sldId id="614" r:id="rId16"/>
    <p:sldId id="334" r:id="rId17"/>
    <p:sldId id="635" r:id="rId18"/>
    <p:sldId id="636" r:id="rId19"/>
    <p:sldId id="637" r:id="rId20"/>
    <p:sldId id="638" r:id="rId21"/>
    <p:sldId id="639" r:id="rId22"/>
    <p:sldId id="640" r:id="rId23"/>
    <p:sldId id="641" r:id="rId24"/>
    <p:sldId id="642" r:id="rId25"/>
    <p:sldId id="643" r:id="rId26"/>
    <p:sldId id="644" r:id="rId27"/>
    <p:sldId id="645" r:id="rId28"/>
    <p:sldId id="257" r:id="rId29"/>
    <p:sldId id="581" r:id="rId30"/>
    <p:sldId id="582" r:id="rId31"/>
    <p:sldId id="649" r:id="rId32"/>
    <p:sldId id="873" r:id="rId33"/>
    <p:sldId id="718" r:id="rId34"/>
    <p:sldId id="719" r:id="rId35"/>
    <p:sldId id="772" r:id="rId36"/>
    <p:sldId id="773" r:id="rId37"/>
    <p:sldId id="774" r:id="rId38"/>
    <p:sldId id="775" r:id="rId39"/>
    <p:sldId id="720" r:id="rId40"/>
    <p:sldId id="721" r:id="rId41"/>
    <p:sldId id="722" r:id="rId42"/>
    <p:sldId id="776" r:id="rId43"/>
    <p:sldId id="723" r:id="rId44"/>
    <p:sldId id="778" r:id="rId45"/>
    <p:sldId id="779" r:id="rId46"/>
    <p:sldId id="780" r:id="rId47"/>
    <p:sldId id="724" r:id="rId48"/>
    <p:sldId id="832" r:id="rId49"/>
    <p:sldId id="834" r:id="rId50"/>
    <p:sldId id="835" r:id="rId51"/>
    <p:sldId id="836" r:id="rId52"/>
    <p:sldId id="837" r:id="rId53"/>
    <p:sldId id="838" r:id="rId54"/>
    <p:sldId id="839" r:id="rId55"/>
    <p:sldId id="840" r:id="rId56"/>
    <p:sldId id="841" r:id="rId57"/>
    <p:sldId id="843" r:id="rId58"/>
    <p:sldId id="845" r:id="rId59"/>
    <p:sldId id="846" r:id="rId60"/>
    <p:sldId id="847" r:id="rId61"/>
    <p:sldId id="848" r:id="rId62"/>
    <p:sldId id="849" r:id="rId63"/>
    <p:sldId id="850" r:id="rId64"/>
    <p:sldId id="852" r:id="rId65"/>
    <p:sldId id="853" r:id="rId66"/>
    <p:sldId id="854" r:id="rId67"/>
    <p:sldId id="855" r:id="rId68"/>
    <p:sldId id="856" r:id="rId69"/>
    <p:sldId id="858" r:id="rId70"/>
    <p:sldId id="859" r:id="rId71"/>
    <p:sldId id="860" r:id="rId72"/>
    <p:sldId id="861" r:id="rId73"/>
    <p:sldId id="759" r:id="rId74"/>
    <p:sldId id="760" r:id="rId75"/>
    <p:sldId id="761" r:id="rId76"/>
    <p:sldId id="762" r:id="rId77"/>
    <p:sldId id="763" r:id="rId78"/>
    <p:sldId id="764" r:id="rId79"/>
    <p:sldId id="765" r:id="rId80"/>
    <p:sldId id="766" r:id="rId81"/>
    <p:sldId id="767" r:id="rId82"/>
    <p:sldId id="768" r:id="rId83"/>
    <p:sldId id="769"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9"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132" autoAdjust="0"/>
    <p:restoredTop sz="86496" autoAdjust="0"/>
  </p:normalViewPr>
  <p:slideViewPr>
    <p:cSldViewPr showGuides="1">
      <p:cViewPr varScale="1">
        <p:scale>
          <a:sx n="73" d="100"/>
          <a:sy n="73" d="100"/>
        </p:scale>
        <p:origin x="-534" y="-102"/>
      </p:cViewPr>
      <p:guideLst>
        <p:guide orient="horz" pos="2169"/>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5" d="100"/>
          <a:sy n="55" d="100"/>
        </p:scale>
        <p:origin x="-2886" y="-102"/>
      </p:cViewPr>
      <p:guideLst>
        <p:guide orient="horz" pos="2892"/>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9" Type="http://schemas.openxmlformats.org/officeDocument/2006/relationships/commentAuthors" Target="commentAuthors.xml"/><Relationship Id="rId88" Type="http://schemas.openxmlformats.org/officeDocument/2006/relationships/tableStyles" Target="tableStyles.xml"/><Relationship Id="rId87" Type="http://schemas.openxmlformats.org/officeDocument/2006/relationships/viewProps" Target="viewProps.xml"/><Relationship Id="rId86" Type="http://schemas.openxmlformats.org/officeDocument/2006/relationships/presProps" Target="presProps.xml"/><Relationship Id="rId85" Type="http://schemas.openxmlformats.org/officeDocument/2006/relationships/handoutMaster" Target="handoutMasters/handoutMaster1.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1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1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1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1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1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1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1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1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1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1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2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91EB5D2-4E2C-4D1D-A447-CE86542BC42D}" type="doc">
      <dgm:prSet loTypeId="urn:microsoft.com/office/officeart/2005/8/layout/vList2#1" loCatId="list" qsTypeId="urn:microsoft.com/office/officeart/2005/8/quickstyle/3d4#1" qsCatId="3D" csTypeId="urn:microsoft.com/office/officeart/2005/8/colors/accent1_2#1" csCatId="accent1"/>
      <dgm:spPr/>
      <dgm:t>
        <a:bodyPr/>
        <a:lstStyle/>
        <a:p>
          <a:endParaRPr lang="en-IN"/>
        </a:p>
      </dgm:t>
    </dgm:pt>
    <dgm:pt modelId="{12DD1199-91E2-4078-A2C6-82ED080F9D95}">
      <dgm:prSet custT="1"/>
      <dgm:spPr/>
      <dgm:t>
        <a:bodyPr/>
        <a:lstStyle/>
        <a:p>
          <a:r>
            <a:rPr lang="en-US" sz="2800" dirty="0"/>
            <a:t>In this semester, the students will </a:t>
          </a:r>
          <a:endParaRPr lang="en-IN" sz="2800" dirty="0"/>
        </a:p>
      </dgm:t>
    </dgm:pt>
    <dgm:pt modelId="{1BCF16EB-8286-4D76-B156-7C9E1F338E83}" cxnId="{B67221F2-07A7-4EC7-A28E-C8FA6BF50669}" type="parTrans">
      <dgm:prSet/>
      <dgm:spPr/>
      <dgm:t>
        <a:bodyPr/>
        <a:lstStyle/>
        <a:p>
          <a:endParaRPr lang="en-IN" sz="2800"/>
        </a:p>
      </dgm:t>
    </dgm:pt>
    <dgm:pt modelId="{C609EA3A-F19F-4AAA-A417-1E1777A4EB5D}" cxnId="{B67221F2-07A7-4EC7-A28E-C8FA6BF50669}" type="sibTrans">
      <dgm:prSet/>
      <dgm:spPr/>
      <dgm:t>
        <a:bodyPr/>
        <a:lstStyle/>
        <a:p>
          <a:endParaRPr lang="en-IN" sz="2800"/>
        </a:p>
      </dgm:t>
    </dgm:pt>
    <dgm:pt modelId="{ECAF2DE4-29DE-45BE-A434-ACC5587D3C8F}" type="pres">
      <dgm:prSet presAssocID="{891EB5D2-4E2C-4D1D-A447-CE86542BC42D}" presName="linear" presStyleCnt="0">
        <dgm:presLayoutVars>
          <dgm:animLvl val="lvl"/>
          <dgm:resizeHandles val="exact"/>
        </dgm:presLayoutVars>
      </dgm:prSet>
      <dgm:spPr/>
      <dgm:t>
        <a:bodyPr/>
        <a:lstStyle/>
        <a:p>
          <a:endParaRPr lang="en-US"/>
        </a:p>
      </dgm:t>
    </dgm:pt>
    <dgm:pt modelId="{5018F1C8-632D-4593-8386-DC1BDD77A6F3}" type="pres">
      <dgm:prSet presAssocID="{12DD1199-91E2-4078-A2C6-82ED080F9D95}" presName="parentText" presStyleLbl="node1" presStyleIdx="0" presStyleCnt="1">
        <dgm:presLayoutVars>
          <dgm:chMax val="0"/>
          <dgm:bulletEnabled val="1"/>
        </dgm:presLayoutVars>
      </dgm:prSet>
      <dgm:spPr/>
      <dgm:t>
        <a:bodyPr/>
        <a:lstStyle/>
        <a:p>
          <a:endParaRPr lang="en-US"/>
        </a:p>
      </dgm:t>
    </dgm:pt>
  </dgm:ptLst>
  <dgm:cxnLst>
    <dgm:cxn modelId="{B67221F2-07A7-4EC7-A28E-C8FA6BF50669}" srcId="{891EB5D2-4E2C-4D1D-A447-CE86542BC42D}" destId="{12DD1199-91E2-4078-A2C6-82ED080F9D95}" srcOrd="0" destOrd="0" parTransId="{1BCF16EB-8286-4D76-B156-7C9E1F338E83}" sibTransId="{C609EA3A-F19F-4AAA-A417-1E1777A4EB5D}"/>
    <dgm:cxn modelId="{BB5D7B51-F01D-479D-912E-B1891F50CC59}" type="presOf" srcId="{891EB5D2-4E2C-4D1D-A447-CE86542BC42D}" destId="{ECAF2DE4-29DE-45BE-A434-ACC5587D3C8F}" srcOrd="0" destOrd="0" presId="urn:microsoft.com/office/officeart/2005/8/layout/vList2#1"/>
    <dgm:cxn modelId="{5E219689-FC35-489C-ACB4-2920C4B682D5}" type="presOf" srcId="{12DD1199-91E2-4078-A2C6-82ED080F9D95}" destId="{5018F1C8-632D-4593-8386-DC1BDD77A6F3}" srcOrd="0" destOrd="0" presId="urn:microsoft.com/office/officeart/2005/8/layout/vList2#1"/>
    <dgm:cxn modelId="{BFD82042-8229-4109-A8E4-298D18B9B416}" type="presParOf" srcId="{ECAF2DE4-29DE-45BE-A434-ACC5587D3C8F}" destId="{5018F1C8-632D-4593-8386-DC1BDD77A6F3}" srcOrd="0" destOrd="0" presId="urn:microsoft.com/office/officeart/2005/8/layout/vList2#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803BEA6-810A-46C8-899C-70229B268BB8}" type="doc">
      <dgm:prSet loTypeId="urn:microsoft.com/office/officeart/2005/8/layout/vList2#10" loCatId="list" qsTypeId="urn:microsoft.com/office/officeart/2005/8/quickstyle/simple3#7" qsCatId="simple" csTypeId="urn:microsoft.com/office/officeart/2005/8/colors/accent1_2#9" csCatId="accent1" phldr="1"/>
      <dgm:spPr/>
      <dgm:t>
        <a:bodyPr/>
        <a:lstStyle/>
        <a:p>
          <a:endParaRPr lang="en-IN"/>
        </a:p>
      </dgm:t>
    </dgm:pt>
    <dgm:pt modelId="{502B59D9-8C99-44C9-B85F-4596BFA6E16F}">
      <dgm:prSet custT="1"/>
      <dgm:spPr/>
      <dgm:t>
        <a:bodyPr/>
        <a:lstStyle/>
        <a:p>
          <a:r>
            <a:rPr lang="en-IN" sz="2000" b="1" dirty="0" smtClean="0"/>
            <a:t>CO5 </a:t>
          </a:r>
          <a:r>
            <a:rPr lang="en-IN" sz="2000" b="1" dirty="0"/>
            <a:t>:</a:t>
          </a:r>
          <a:r>
            <a:rPr lang="en-IN" sz="2500" b="1" dirty="0"/>
            <a:t> </a:t>
          </a:r>
          <a:r>
            <a:rPr lang="en-US" sz="2000" b="1" dirty="0" smtClean="0"/>
            <a:t>Understand the impact of web designing by database connectivity with Mongodb</a:t>
          </a:r>
          <a:endParaRPr lang="en-IN" sz="2500" b="1" dirty="0"/>
        </a:p>
      </dgm:t>
    </dgm:pt>
    <dgm:pt modelId="{9D2B8A0D-F6D2-4C03-871B-3A7AAE296648}" cxnId="{C0A7060B-E306-436C-82D8-E1BE2F57219E}" type="parTrans">
      <dgm:prSet/>
      <dgm:spPr/>
      <dgm:t>
        <a:bodyPr/>
        <a:lstStyle/>
        <a:p>
          <a:endParaRPr lang="en-IN"/>
        </a:p>
      </dgm:t>
    </dgm:pt>
    <dgm:pt modelId="{1F2A8542-A15A-4424-AE39-080E22955215}" cxnId="{C0A7060B-E306-436C-82D8-E1BE2F57219E}" type="sibTrans">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t>
        <a:bodyPr/>
        <a:lstStyle/>
        <a:p>
          <a:endParaRPr lang="en-US"/>
        </a:p>
      </dgm:t>
    </dgm:pt>
    <dgm:pt modelId="{3EED7F0D-5C80-4479-905C-E79E88227593}" type="pres">
      <dgm:prSet presAssocID="{502B59D9-8C99-44C9-B85F-4596BFA6E16F}" presName="parentText" presStyleLbl="node1" presStyleIdx="0" presStyleCnt="1" custScaleY="303218" custLinFactNeighborY="2600">
        <dgm:presLayoutVars>
          <dgm:chMax val="0"/>
          <dgm:bulletEnabled val="1"/>
        </dgm:presLayoutVars>
      </dgm:prSet>
      <dgm:spPr/>
      <dgm:t>
        <a:bodyPr/>
        <a:lstStyle/>
        <a:p>
          <a:endParaRPr lang="en-US"/>
        </a:p>
      </dgm:t>
    </dgm:pt>
  </dgm:ptLst>
  <dgm:cxnLst>
    <dgm:cxn modelId="{23B1BB43-57C8-43E8-9AD1-1337C4DAF417}" type="presOf" srcId="{502B59D9-8C99-44C9-B85F-4596BFA6E16F}" destId="{3EED7F0D-5C80-4479-905C-E79E88227593}" srcOrd="0" destOrd="0" presId="urn:microsoft.com/office/officeart/2005/8/layout/vList2#10"/>
    <dgm:cxn modelId="{C0A7060B-E306-436C-82D8-E1BE2F57219E}" srcId="{0803BEA6-810A-46C8-899C-70229B268BB8}" destId="{502B59D9-8C99-44C9-B85F-4596BFA6E16F}" srcOrd="0" destOrd="0" parTransId="{9D2B8A0D-F6D2-4C03-871B-3A7AAE296648}" sibTransId="{1F2A8542-A15A-4424-AE39-080E22955215}"/>
    <dgm:cxn modelId="{49668B68-671F-4E13-BC55-3CC0C61BC1D0}" type="presOf" srcId="{0803BEA6-810A-46C8-899C-70229B268BB8}" destId="{E298B721-E1B9-4CD4-8B1A-4950CC157D9F}" srcOrd="0" destOrd="0" presId="urn:microsoft.com/office/officeart/2005/8/layout/vList2#10"/>
    <dgm:cxn modelId="{F33C2679-711E-46BD-9792-5F0D76896B3F}" type="presParOf" srcId="{E298B721-E1B9-4CD4-8B1A-4950CC157D9F}" destId="{3EED7F0D-5C80-4479-905C-E79E88227593}" srcOrd="0" destOrd="0" presId="urn:microsoft.com/office/officeart/2005/8/layout/vList2#10"/>
  </dgm:cxnLst>
  <dgm:bg/>
  <dgm:whole/>
  <dgm:extLst>
    <a:ext uri="http://schemas.microsoft.com/office/drawing/2008/diagram">
      <dsp:dataModelExt xmlns:dsp="http://schemas.microsoft.com/office/drawing/2008/diagram" relId="rId30"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9995D18-05F5-4A4B-8F9A-27E4833C6620}" type="doc">
      <dgm:prSet loTypeId="urn:microsoft.com/office/officeart/2005/8/layout/vList2#11" loCatId="list" qsTypeId="urn:microsoft.com/office/officeart/2005/8/quickstyle/3d1#3" qsCatId="3D" csTypeId="urn:microsoft.com/office/officeart/2005/8/colors/accent1_2#10"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cxnId="{B048A809-CB6A-4592-A8D6-3FCFFDFA9564}" type="parTrans">
      <dgm:prSet/>
      <dgm:spPr/>
      <dgm:t>
        <a:bodyPr/>
        <a:lstStyle/>
        <a:p>
          <a:endParaRPr lang="en-IN"/>
        </a:p>
      </dgm:t>
    </dgm:pt>
    <dgm:pt modelId="{E50D95E2-F091-4315-B45F-5F68BA43AB8B}" cxnId="{B048A809-CB6A-4592-A8D6-3FCFFDFA9564}" type="sibTrans">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t>
        <a:bodyPr/>
        <a:lstStyle/>
        <a:p>
          <a:endParaRPr lang="en-US"/>
        </a:p>
      </dgm:t>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dgm:t>
        <a:bodyPr/>
        <a:lstStyle/>
        <a:p>
          <a:endParaRPr lang="en-US"/>
        </a:p>
      </dgm:t>
    </dgm:pt>
  </dgm:ptLst>
  <dgm:cxnLst>
    <dgm:cxn modelId="{9A375A06-3CE5-4593-8483-B4FDE31520F6}" type="presOf" srcId="{90AED077-85C4-46EA-B5F8-30BF070D360B}" destId="{B898B381-A99B-40FA-B837-D80DC4A60493}" srcOrd="0" destOrd="0" presId="urn:microsoft.com/office/officeart/2005/8/layout/vList2#11"/>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11"/>
    <dgm:cxn modelId="{65E8A7CB-5EF3-4232-9A05-E7E89F91E38E}" type="presParOf" srcId="{F61E8516-DE3F-4AE9-AE50-9F42F39BFAD3}" destId="{B898B381-A99B-40FA-B837-D80DC4A60493}" srcOrd="0" destOrd="0" presId="urn:microsoft.com/office/officeart/2005/8/layout/vList2#1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A6AA7B5-1491-47C8-85E4-E5E8FDD6D065}" type="doc">
      <dgm:prSet loTypeId="urn:microsoft.com/office/officeart/2005/8/layout/vList2#12" loCatId="list" qsTypeId="urn:microsoft.com/office/officeart/2005/8/quickstyle/simple3#8" qsCatId="simple" csTypeId="urn:microsoft.com/office/officeart/2005/8/colors/accent1_2#11" csCatId="accent1"/>
      <dgm:spPr/>
      <dgm:t>
        <a:bodyPr/>
        <a:lstStyle/>
        <a:p>
          <a:endParaRPr lang="en-IN"/>
        </a:p>
      </dgm:t>
    </dgm:pt>
    <dgm:pt modelId="{02C141FE-9ABF-48FD-9848-42A0EFA33222}">
      <dgm:prSet/>
      <dgm:spPr/>
      <dgm:t>
        <a:bodyPr/>
        <a:lstStyle/>
        <a:p>
          <a:r>
            <a:rPr lang="en-IN" b="1" dirty="0"/>
            <a:t>PO1 : </a:t>
          </a:r>
          <a:r>
            <a:rPr lang="en-US" b="1" dirty="0"/>
            <a:t>Engineering Knowledge</a:t>
          </a:r>
          <a:endParaRPr lang="en-IN" dirty="0"/>
        </a:p>
      </dgm:t>
    </dgm:pt>
    <dgm:pt modelId="{293B506A-CB52-4629-804F-4EA81B2C3153}" cxnId="{235FA966-C47A-4BCB-AAED-54A261FD7D2F}" type="parTrans">
      <dgm:prSet/>
      <dgm:spPr/>
      <dgm:t>
        <a:bodyPr/>
        <a:lstStyle/>
        <a:p>
          <a:endParaRPr lang="en-IN"/>
        </a:p>
      </dgm:t>
    </dgm:pt>
    <dgm:pt modelId="{22F57173-271F-4897-B456-2A1AE73C488C}" cxnId="{235FA966-C47A-4BCB-AAED-54A261FD7D2F}" type="sibTrans">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t>
        <a:bodyPr/>
        <a:lstStyle/>
        <a:p>
          <a:endParaRPr lang="en-US"/>
        </a:p>
      </dgm:t>
    </dgm:pt>
    <dgm:pt modelId="{AEDD9097-4AFF-4D2E-9357-46583571353B}" type="pres">
      <dgm:prSet presAssocID="{02C141FE-9ABF-48FD-9848-42A0EFA33222}" presName="parentText" presStyleLbl="node1" presStyleIdx="0" presStyleCnt="1">
        <dgm:presLayoutVars>
          <dgm:chMax val="0"/>
          <dgm:bulletEnabled val="1"/>
        </dgm:presLayoutVars>
      </dgm:prSet>
      <dgm:spPr/>
      <dgm:t>
        <a:bodyPr/>
        <a:lstStyle/>
        <a:p>
          <a:endParaRPr lang="en-US"/>
        </a:p>
      </dgm:t>
    </dgm:pt>
  </dgm:ptLst>
  <dgm:cxnLst>
    <dgm:cxn modelId="{EFF34B82-60AD-4AB7-9ADE-08B4C2F23B48}" type="presOf" srcId="{9A6AA7B5-1491-47C8-85E4-E5E8FDD6D065}" destId="{685F4F69-7D82-4DED-A9A8-7071B724DF07}" srcOrd="0" destOrd="0" presId="urn:microsoft.com/office/officeart/2005/8/layout/vList2#12"/>
    <dgm:cxn modelId="{AC74E735-F2C3-4F23-ABE1-877387F852A7}" type="presOf" srcId="{02C141FE-9ABF-48FD-9848-42A0EFA33222}" destId="{AEDD9097-4AFF-4D2E-9357-46583571353B}" srcOrd="0" destOrd="0" presId="urn:microsoft.com/office/officeart/2005/8/layout/vList2#12"/>
    <dgm:cxn modelId="{235FA966-C47A-4BCB-AAED-54A261FD7D2F}" srcId="{9A6AA7B5-1491-47C8-85E4-E5E8FDD6D065}" destId="{02C141FE-9ABF-48FD-9848-42A0EFA33222}" srcOrd="0" destOrd="0" parTransId="{293B506A-CB52-4629-804F-4EA81B2C3153}" sibTransId="{22F57173-271F-4897-B456-2A1AE73C488C}"/>
    <dgm:cxn modelId="{0FAF76ED-A85B-47AF-BBC3-6A57EC537321}" type="presParOf" srcId="{685F4F69-7D82-4DED-A9A8-7071B724DF07}" destId="{AEDD9097-4AFF-4D2E-9357-46583571353B}" srcOrd="0" destOrd="0" presId="urn:microsoft.com/office/officeart/2005/8/layout/vList2#1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B644E16-AACD-4612-92E0-D46EF4ECB879}" type="doc">
      <dgm:prSet loTypeId="urn:microsoft.com/office/officeart/2005/8/layout/vList2#13" loCatId="list" qsTypeId="urn:microsoft.com/office/officeart/2005/8/quickstyle/simple3#9" qsCatId="simple" csTypeId="urn:microsoft.com/office/officeart/2005/8/colors/accent1_2#12" csCatId="accent1"/>
      <dgm:spPr/>
      <dgm:t>
        <a:bodyPr/>
        <a:lstStyle/>
        <a:p>
          <a:endParaRPr lang="en-IN"/>
        </a:p>
      </dgm:t>
    </dgm:pt>
    <dgm:pt modelId="{E7AAAF9E-D416-49AE-8611-65377A7DE939}">
      <dgm:prSet/>
      <dgm:spPr/>
      <dgm:t>
        <a:bodyPr/>
        <a:lstStyle/>
        <a:p>
          <a:r>
            <a:rPr lang="en-US" b="1" dirty="0"/>
            <a:t>PO2 : Problem Analysis</a:t>
          </a:r>
          <a:endParaRPr lang="en-IN" dirty="0"/>
        </a:p>
      </dgm:t>
    </dgm:pt>
    <dgm:pt modelId="{5C719D1D-8A96-404E-AB5C-11562DFC1D30}" cxnId="{EADE17B7-FE92-4EA7-A469-F698C8E6940A}" type="parTrans">
      <dgm:prSet/>
      <dgm:spPr/>
      <dgm:t>
        <a:bodyPr/>
        <a:lstStyle/>
        <a:p>
          <a:endParaRPr lang="en-IN"/>
        </a:p>
      </dgm:t>
    </dgm:pt>
    <dgm:pt modelId="{AF8B5B03-720E-47F1-8D53-0E882540183D}" cxnId="{EADE17B7-FE92-4EA7-A469-F698C8E6940A}" type="sibTrans">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t>
        <a:bodyPr/>
        <a:lstStyle/>
        <a:p>
          <a:endParaRPr lang="en-US"/>
        </a:p>
      </dgm:t>
    </dgm:pt>
    <dgm:pt modelId="{CD5036F8-A246-4E6A-8921-20C367BBB964}" type="pres">
      <dgm:prSet presAssocID="{E7AAAF9E-D416-49AE-8611-65377A7DE939}" presName="parentText" presStyleLbl="node1" presStyleIdx="0" presStyleCnt="1">
        <dgm:presLayoutVars>
          <dgm:chMax val="0"/>
          <dgm:bulletEnabled val="1"/>
        </dgm:presLayoutVars>
      </dgm:prSet>
      <dgm:spPr/>
      <dgm:t>
        <a:bodyPr/>
        <a:lstStyle/>
        <a:p>
          <a:endParaRPr lang="en-US"/>
        </a:p>
      </dgm:t>
    </dgm:pt>
  </dgm:ptLst>
  <dgm:cxnLst>
    <dgm:cxn modelId="{0137BE35-7741-4CB7-8903-0262507EB38F}" type="presOf" srcId="{1B644E16-AACD-4612-92E0-D46EF4ECB879}" destId="{B22A3E1F-BDC2-4FC3-B056-77BC1F86A5BC}" srcOrd="0" destOrd="0" presId="urn:microsoft.com/office/officeart/2005/8/layout/vList2#13"/>
    <dgm:cxn modelId="{EADE17B7-FE92-4EA7-A469-F698C8E6940A}" srcId="{1B644E16-AACD-4612-92E0-D46EF4ECB879}" destId="{E7AAAF9E-D416-49AE-8611-65377A7DE939}" srcOrd="0" destOrd="0" parTransId="{5C719D1D-8A96-404E-AB5C-11562DFC1D30}" sibTransId="{AF8B5B03-720E-47F1-8D53-0E882540183D}"/>
    <dgm:cxn modelId="{2B41B017-406D-40F4-93E9-9D0FCC4851C9}" type="presOf" srcId="{E7AAAF9E-D416-49AE-8611-65377A7DE939}" destId="{CD5036F8-A246-4E6A-8921-20C367BBB964}" srcOrd="0" destOrd="0" presId="urn:microsoft.com/office/officeart/2005/8/layout/vList2#13"/>
    <dgm:cxn modelId="{7B9DDA1B-23E8-4DA7-A8BE-4814CD610A9A}" type="presParOf" srcId="{B22A3E1F-BDC2-4FC3-B056-77BC1F86A5BC}" destId="{CD5036F8-A246-4E6A-8921-20C367BBB964}" srcOrd="0" destOrd="0" presId="urn:microsoft.com/office/officeart/2005/8/layout/vList2#13"/>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F45E94E-C528-4C21-A29D-573922B4ED68}" type="doc">
      <dgm:prSet loTypeId="urn:microsoft.com/office/officeart/2005/8/layout/vList2#14" loCatId="list" qsTypeId="urn:microsoft.com/office/officeart/2005/8/quickstyle/simple3#10" qsCatId="simple" csTypeId="urn:microsoft.com/office/officeart/2005/8/colors/accent1_2#13" csCatId="accent1"/>
      <dgm:spPr/>
      <dgm:t>
        <a:bodyPr/>
        <a:lstStyle/>
        <a:p>
          <a:endParaRPr lang="en-IN"/>
        </a:p>
      </dgm:t>
    </dgm:pt>
    <dgm:pt modelId="{FCBD3793-394C-48FC-B28C-1D09533E7BA0}">
      <dgm:prSet/>
      <dgm:spPr/>
      <dgm:t>
        <a:bodyPr/>
        <a:lstStyle/>
        <a:p>
          <a:r>
            <a:rPr lang="en-IN" b="1" dirty="0"/>
            <a:t>PO3 : </a:t>
          </a:r>
          <a:r>
            <a:rPr lang="en-US" b="1" dirty="0"/>
            <a:t>Design/Development of solutions</a:t>
          </a:r>
          <a:endParaRPr lang="en-IN" dirty="0"/>
        </a:p>
      </dgm:t>
    </dgm:pt>
    <dgm:pt modelId="{3C3BF590-E539-434F-BC04-7F5815B84D60}" cxnId="{27D07304-FB48-42DA-9A97-1D607D0CE964}" type="parTrans">
      <dgm:prSet/>
      <dgm:spPr/>
      <dgm:t>
        <a:bodyPr/>
        <a:lstStyle/>
        <a:p>
          <a:endParaRPr lang="en-IN"/>
        </a:p>
      </dgm:t>
    </dgm:pt>
    <dgm:pt modelId="{6BA01F92-7F7A-4713-B56A-6F20FAAB3645}" cxnId="{27D07304-FB48-42DA-9A97-1D607D0CE964}" type="sibTrans">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t>
        <a:bodyPr/>
        <a:lstStyle/>
        <a:p>
          <a:endParaRPr lang="en-US"/>
        </a:p>
      </dgm:t>
    </dgm:pt>
    <dgm:pt modelId="{8C029958-E145-4D8C-B815-F42AE9B5E6DF}" type="pres">
      <dgm:prSet presAssocID="{FCBD3793-394C-48FC-B28C-1D09533E7BA0}" presName="parentText" presStyleLbl="node1" presStyleIdx="0" presStyleCnt="1">
        <dgm:presLayoutVars>
          <dgm:chMax val="0"/>
          <dgm:bulletEnabled val="1"/>
        </dgm:presLayoutVars>
      </dgm:prSet>
      <dgm:spPr/>
      <dgm:t>
        <a:bodyPr/>
        <a:lstStyle/>
        <a:p>
          <a:endParaRPr lang="en-US"/>
        </a:p>
      </dgm:t>
    </dgm:pt>
  </dgm:ptLst>
  <dgm:cxnLst>
    <dgm:cxn modelId="{27D07304-FB48-42DA-9A97-1D607D0CE964}" srcId="{FF45E94E-C528-4C21-A29D-573922B4ED68}" destId="{FCBD3793-394C-48FC-B28C-1D09533E7BA0}" srcOrd="0" destOrd="0" parTransId="{3C3BF590-E539-434F-BC04-7F5815B84D60}" sibTransId="{6BA01F92-7F7A-4713-B56A-6F20FAAB3645}"/>
    <dgm:cxn modelId="{22A65282-467B-4D1B-B70C-0E397C12B221}" type="presOf" srcId="{FCBD3793-394C-48FC-B28C-1D09533E7BA0}" destId="{8C029958-E145-4D8C-B815-F42AE9B5E6DF}" srcOrd="0" destOrd="0" presId="urn:microsoft.com/office/officeart/2005/8/layout/vList2#14"/>
    <dgm:cxn modelId="{05A47010-37A1-4400-9B53-9EE23CC7A1EB}" type="presOf" srcId="{FF45E94E-C528-4C21-A29D-573922B4ED68}" destId="{45C93CBB-046D-43CD-9356-3FC8771C32AF}" srcOrd="0" destOrd="0" presId="urn:microsoft.com/office/officeart/2005/8/layout/vList2#14"/>
    <dgm:cxn modelId="{43591253-4998-4341-BF06-68B4B1D65B6C}" type="presParOf" srcId="{45C93CBB-046D-43CD-9356-3FC8771C32AF}" destId="{8C029958-E145-4D8C-B815-F42AE9B5E6DF}" srcOrd="0" destOrd="0" presId="urn:microsoft.com/office/officeart/2005/8/layout/vList2#14"/>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A3BDE70-45F2-45D1-A9F8-5ADC9B616F85}" type="doc">
      <dgm:prSet loTypeId="urn:microsoft.com/office/officeart/2005/8/layout/vList2#15" loCatId="list" qsTypeId="urn:microsoft.com/office/officeart/2005/8/quickstyle/simple3#11" qsCatId="simple" csTypeId="urn:microsoft.com/office/officeart/2005/8/colors/accent1_2#14" csCatId="accent1"/>
      <dgm:spPr/>
      <dgm:t>
        <a:bodyPr/>
        <a:lstStyle/>
        <a:p>
          <a:endParaRPr lang="en-IN"/>
        </a:p>
      </dgm:t>
    </dgm:pt>
    <dgm:pt modelId="{F2B2203F-2FAE-49B7-A1D5-9CD1B5127346}">
      <dgm:prSet/>
      <dgm:spPr/>
      <dgm:t>
        <a:bodyPr/>
        <a:lstStyle/>
        <a:p>
          <a:r>
            <a:rPr lang="en-US" b="1" dirty="0"/>
            <a:t>PO4 : Conduct Investigations of complex problems</a:t>
          </a:r>
          <a:endParaRPr lang="en-IN" dirty="0"/>
        </a:p>
      </dgm:t>
    </dgm:pt>
    <dgm:pt modelId="{0C5F4077-1886-4CF9-AD59-B820AE05ADC7}" cxnId="{C19B5B16-6706-47B1-9748-FFF77E9A2A15}" type="parTrans">
      <dgm:prSet/>
      <dgm:spPr/>
      <dgm:t>
        <a:bodyPr/>
        <a:lstStyle/>
        <a:p>
          <a:endParaRPr lang="en-IN"/>
        </a:p>
      </dgm:t>
    </dgm:pt>
    <dgm:pt modelId="{470CA956-F82D-44F7-AFF1-5655BDBD69D3}" cxnId="{C19B5B16-6706-47B1-9748-FFF77E9A2A15}" type="sibTrans">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t>
        <a:bodyPr/>
        <a:lstStyle/>
        <a:p>
          <a:endParaRPr lang="en-US"/>
        </a:p>
      </dgm:t>
    </dgm:pt>
    <dgm:pt modelId="{54692D58-280A-4A5B-8ABB-4AA8C3D0C486}" type="pres">
      <dgm:prSet presAssocID="{F2B2203F-2FAE-49B7-A1D5-9CD1B5127346}" presName="parentText" presStyleLbl="node1" presStyleIdx="0" presStyleCnt="1">
        <dgm:presLayoutVars>
          <dgm:chMax val="0"/>
          <dgm:bulletEnabled val="1"/>
        </dgm:presLayoutVars>
      </dgm:prSet>
      <dgm:spPr/>
      <dgm:t>
        <a:bodyPr/>
        <a:lstStyle/>
        <a:p>
          <a:endParaRPr lang="en-US"/>
        </a:p>
      </dgm:t>
    </dgm:pt>
  </dgm:ptLst>
  <dgm:cxnLst>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15"/>
    <dgm:cxn modelId="{4C5EE510-000B-4044-8645-A770BA52DCEE}" type="presOf" srcId="{CA3BDE70-45F2-45D1-A9F8-5ADC9B616F85}" destId="{BAD57889-E122-4358-BE0C-A1CC3A735F9B}" srcOrd="0" destOrd="0" presId="urn:microsoft.com/office/officeart/2005/8/layout/vList2#15"/>
    <dgm:cxn modelId="{0F1234CC-99AD-4C66-A03B-0A28C4FEB8FB}" type="presParOf" srcId="{BAD57889-E122-4358-BE0C-A1CC3A735F9B}" destId="{54692D58-280A-4A5B-8ABB-4AA8C3D0C486}" srcOrd="0" destOrd="0" presId="urn:microsoft.com/office/officeart/2005/8/layout/vList2#15"/>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803BEA6-810A-46C8-899C-70229B268BB8}" type="doc">
      <dgm:prSet loTypeId="urn:microsoft.com/office/officeart/2005/8/layout/vList2#16" loCatId="list" qsTypeId="urn:microsoft.com/office/officeart/2005/8/quickstyle/simple3#12" qsCatId="simple" csTypeId="urn:microsoft.com/office/officeart/2005/8/colors/accent1_2#15" csCatId="accent1" phldr="1"/>
      <dgm:spPr/>
      <dgm:t>
        <a:bodyPr/>
        <a:lstStyle/>
        <a:p>
          <a:endParaRPr lang="en-IN"/>
        </a:p>
      </dgm:t>
    </dgm:pt>
    <dgm:pt modelId="{502B59D9-8C99-44C9-B85F-4596BFA6E16F}">
      <dgm:prSet/>
      <dgm:spPr/>
      <dgm:t>
        <a:bodyPr/>
        <a:lstStyle/>
        <a:p>
          <a:r>
            <a:rPr lang="en-IN" b="1" dirty="0"/>
            <a:t>PO5 : </a:t>
          </a:r>
          <a:r>
            <a:rPr lang="en-US" b="1" dirty="0"/>
            <a:t>Modern tool usage</a:t>
          </a:r>
          <a:endParaRPr lang="en-IN" dirty="0"/>
        </a:p>
      </dgm:t>
    </dgm:pt>
    <dgm:pt modelId="{9D2B8A0D-F6D2-4C03-871B-3A7AAE296648}" cxnId="{C0A7060B-E306-436C-82D8-E1BE2F57219E}" type="parTrans">
      <dgm:prSet/>
      <dgm:spPr/>
      <dgm:t>
        <a:bodyPr/>
        <a:lstStyle/>
        <a:p>
          <a:endParaRPr lang="en-IN"/>
        </a:p>
      </dgm:t>
    </dgm:pt>
    <dgm:pt modelId="{1F2A8542-A15A-4424-AE39-080E22955215}" cxnId="{C0A7060B-E306-436C-82D8-E1BE2F57219E}" type="sibTrans">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t>
        <a:bodyPr/>
        <a:lstStyle/>
        <a:p>
          <a:endParaRPr lang="en-US"/>
        </a:p>
      </dgm:t>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t>
        <a:bodyPr/>
        <a:lstStyle/>
        <a:p>
          <a:endParaRPr lang="en-US"/>
        </a:p>
      </dgm:t>
    </dgm:pt>
  </dgm:ptLst>
  <dgm:cxnLst>
    <dgm:cxn modelId="{23B1BB43-57C8-43E8-9AD1-1337C4DAF417}" type="presOf" srcId="{502B59D9-8C99-44C9-B85F-4596BFA6E16F}" destId="{3EED7F0D-5C80-4479-905C-E79E88227593}" srcOrd="0" destOrd="0" presId="urn:microsoft.com/office/officeart/2005/8/layout/vList2#16"/>
    <dgm:cxn modelId="{C0A7060B-E306-436C-82D8-E1BE2F57219E}" srcId="{0803BEA6-810A-46C8-899C-70229B268BB8}" destId="{502B59D9-8C99-44C9-B85F-4596BFA6E16F}" srcOrd="0" destOrd="0" parTransId="{9D2B8A0D-F6D2-4C03-871B-3A7AAE296648}" sibTransId="{1F2A8542-A15A-4424-AE39-080E22955215}"/>
    <dgm:cxn modelId="{49668B68-671F-4E13-BC55-3CC0C61BC1D0}" type="presOf" srcId="{0803BEA6-810A-46C8-899C-70229B268BB8}" destId="{E298B721-E1B9-4CD4-8B1A-4950CC157D9F}" srcOrd="0" destOrd="0" presId="urn:microsoft.com/office/officeart/2005/8/layout/vList2#16"/>
    <dgm:cxn modelId="{F33C2679-711E-46BD-9792-5F0D76896B3F}" type="presParOf" srcId="{E298B721-E1B9-4CD4-8B1A-4950CC157D9F}" destId="{3EED7F0D-5C80-4479-905C-E79E88227593}" srcOrd="0" destOrd="0" presId="urn:microsoft.com/office/officeart/2005/8/layout/vList2#16"/>
  </dgm:cxnLst>
  <dgm:bg/>
  <dgm:whole/>
  <dgm:extLst>
    <a:ext uri="http://schemas.microsoft.com/office/drawing/2008/diagram">
      <dsp:dataModelExt xmlns:dsp="http://schemas.microsoft.com/office/drawing/2008/diagram" relId="rId30"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BCFF2A5-481F-4662-8A7E-7E8F303E314D}" type="doc">
      <dgm:prSet loTypeId="urn:microsoft.com/office/officeart/2005/8/layout/vList2#17" loCatId="list" qsTypeId="urn:microsoft.com/office/officeart/2005/8/quickstyle/simple3#13" qsCatId="simple" csTypeId="urn:microsoft.com/office/officeart/2005/8/colors/accent1_2#16" csCatId="accent1" phldr="1"/>
      <dgm:spPr/>
      <dgm:t>
        <a:bodyPr/>
        <a:lstStyle/>
        <a:p>
          <a:endParaRPr lang="en-IN"/>
        </a:p>
      </dgm:t>
    </dgm:pt>
    <dgm:pt modelId="{FBA19F7D-578A-464D-ADE6-D3D08AEFD9D5}">
      <dgm:prSet custT="1"/>
      <dgm:spPr/>
      <dgm:t>
        <a:bodyPr/>
        <a:lstStyle/>
        <a:p>
          <a:r>
            <a:rPr lang="en-US" sz="2800" b="1" dirty="0"/>
            <a:t>PO6 : The engineer and society</a:t>
          </a:r>
          <a:endParaRPr lang="en-IN" sz="2800" dirty="0"/>
        </a:p>
      </dgm:t>
    </dgm:pt>
    <dgm:pt modelId="{3AF0BA7F-DD77-44E2-A6BF-C585D5079A71}" cxnId="{CA989CB1-55E9-41C4-929C-8340165DAC8F}" type="parTrans">
      <dgm:prSet/>
      <dgm:spPr/>
      <dgm:t>
        <a:bodyPr/>
        <a:lstStyle/>
        <a:p>
          <a:endParaRPr lang="en-IN"/>
        </a:p>
      </dgm:t>
    </dgm:pt>
    <dgm:pt modelId="{C1BF92C5-17F2-4305-A1F3-8B3F1D8CBFFC}" cxnId="{CA989CB1-55E9-41C4-929C-8340165DAC8F}" type="sibTrans">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t>
        <a:bodyPr/>
        <a:lstStyle/>
        <a:p>
          <a:endParaRPr lang="en-US"/>
        </a:p>
      </dgm:t>
    </dgm:pt>
    <dgm:pt modelId="{6CC17462-A62E-4245-BFD1-F10DCB528333}" type="pres">
      <dgm:prSet presAssocID="{FBA19F7D-578A-464D-ADE6-D3D08AEFD9D5}" presName="parentText" presStyleLbl="node1" presStyleIdx="0" presStyleCnt="1" custScaleY="212886" custLinFactNeighborY="4529">
        <dgm:presLayoutVars>
          <dgm:chMax val="0"/>
          <dgm:bulletEnabled val="1"/>
        </dgm:presLayoutVars>
      </dgm:prSet>
      <dgm:spPr/>
      <dgm:t>
        <a:bodyPr/>
        <a:lstStyle/>
        <a:p>
          <a:endParaRPr lang="en-US"/>
        </a:p>
      </dgm:t>
    </dgm:pt>
  </dgm:ptLst>
  <dgm:cxnLst>
    <dgm:cxn modelId="{DC6D4D03-1B24-4621-A516-7B7A15180002}" type="presOf" srcId="{EBCFF2A5-481F-4662-8A7E-7E8F303E314D}" destId="{52F828C4-77A4-4B43-9441-70FA5F9DF12E}" srcOrd="0" destOrd="0" presId="urn:microsoft.com/office/officeart/2005/8/layout/vList2#17"/>
    <dgm:cxn modelId="{FA46BF76-4540-42EF-9418-14DBEB706874}" type="presOf" srcId="{FBA19F7D-578A-464D-ADE6-D3D08AEFD9D5}" destId="{6CC17462-A62E-4245-BFD1-F10DCB528333}" srcOrd="0" destOrd="0" presId="urn:microsoft.com/office/officeart/2005/8/layout/vList2#17"/>
    <dgm:cxn modelId="{CA989CB1-55E9-41C4-929C-8340165DAC8F}" srcId="{EBCFF2A5-481F-4662-8A7E-7E8F303E314D}" destId="{FBA19F7D-578A-464D-ADE6-D3D08AEFD9D5}" srcOrd="0" destOrd="0" parTransId="{3AF0BA7F-DD77-44E2-A6BF-C585D5079A71}" sibTransId="{C1BF92C5-17F2-4305-A1F3-8B3F1D8CBFFC}"/>
    <dgm:cxn modelId="{B49D20BE-3B7E-4BFB-973B-A91ACEEA0F6B}" type="presParOf" srcId="{52F828C4-77A4-4B43-9441-70FA5F9DF12E}" destId="{6CC17462-A62E-4245-BFD1-F10DCB528333}" srcOrd="0" destOrd="0" presId="urn:microsoft.com/office/officeart/2005/8/layout/vList2#17"/>
  </dgm:cxnLst>
  <dgm:bg/>
  <dgm:whole/>
  <dgm:extLst>
    <a:ext uri="http://schemas.microsoft.com/office/drawing/2008/diagram">
      <dsp:dataModelExt xmlns:dsp="http://schemas.microsoft.com/office/drawing/2008/diagram" relId="rId35"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9995D18-05F5-4A4B-8F9A-27E4833C6620}" type="doc">
      <dgm:prSet loTypeId="urn:microsoft.com/office/officeart/2005/8/layout/vList2#18" loCatId="list" qsTypeId="urn:microsoft.com/office/officeart/2005/8/quickstyle/3d1#4" qsCatId="3D" csTypeId="urn:microsoft.com/office/officeart/2005/8/colors/accent1_2#17"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cxnId="{B048A809-CB6A-4592-A8D6-3FCFFDFA9564}" type="parTrans">
      <dgm:prSet/>
      <dgm:spPr/>
      <dgm:t>
        <a:bodyPr/>
        <a:lstStyle/>
        <a:p>
          <a:endParaRPr lang="en-IN"/>
        </a:p>
      </dgm:t>
    </dgm:pt>
    <dgm:pt modelId="{E50D95E2-F091-4315-B45F-5F68BA43AB8B}" cxnId="{B048A809-CB6A-4592-A8D6-3FCFFDFA9564}" type="sibTrans">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t>
        <a:bodyPr/>
        <a:lstStyle/>
        <a:p>
          <a:endParaRPr lang="en-US"/>
        </a:p>
      </dgm:t>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dgm:t>
        <a:bodyPr/>
        <a:lstStyle/>
        <a:p>
          <a:endParaRPr lang="en-US"/>
        </a:p>
      </dgm:t>
    </dgm:pt>
  </dgm:ptLst>
  <dgm:cxnLst>
    <dgm:cxn modelId="{9A375A06-3CE5-4593-8483-B4FDE31520F6}" type="presOf" srcId="{90AED077-85C4-46EA-B5F8-30BF070D360B}" destId="{B898B381-A99B-40FA-B837-D80DC4A60493}" srcOrd="0" destOrd="0" presId="urn:microsoft.com/office/officeart/2005/8/layout/vList2#18"/>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18"/>
    <dgm:cxn modelId="{65E8A7CB-5EF3-4232-9A05-E7E89F91E38E}" type="presParOf" srcId="{F61E8516-DE3F-4AE9-AE50-9F42F39BFAD3}" destId="{B898B381-A99B-40FA-B837-D80DC4A60493}" srcOrd="0" destOrd="0" presId="urn:microsoft.com/office/officeart/2005/8/layout/vList2#18"/>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A6AA7B5-1491-47C8-85E4-E5E8FDD6D065}" type="doc">
      <dgm:prSet loTypeId="urn:microsoft.com/office/officeart/2005/8/layout/vList2#19" loCatId="list" qsTypeId="urn:microsoft.com/office/officeart/2005/8/quickstyle/simple3#14" qsCatId="simple" csTypeId="urn:microsoft.com/office/officeart/2005/8/colors/accent1_2#18" csCatId="accent1" phldr="1"/>
      <dgm:spPr/>
      <dgm:t>
        <a:bodyPr/>
        <a:lstStyle/>
        <a:p>
          <a:endParaRPr lang="en-IN"/>
        </a:p>
      </dgm:t>
    </dgm:pt>
    <dgm:pt modelId="{02C141FE-9ABF-48FD-9848-42A0EFA33222}">
      <dgm:prSet/>
      <dgm:spPr/>
      <dgm:t>
        <a:bodyPr/>
        <a:lstStyle/>
        <a:p>
          <a:r>
            <a:rPr lang="en-IN" b="1" dirty="0">
              <a:latin typeface="+mj-lt"/>
            </a:rPr>
            <a:t>PO7 : </a:t>
          </a:r>
          <a:r>
            <a:rPr lang="en-US" b="1" dirty="0">
              <a:latin typeface="+mj-lt"/>
              <a:ea typeface="Calibri" panose="020F0502020204030204" charset="0"/>
            </a:rPr>
            <a:t>Environment and sustainability</a:t>
          </a:r>
          <a:endParaRPr lang="en-IN" dirty="0"/>
        </a:p>
      </dgm:t>
    </dgm:pt>
    <dgm:pt modelId="{293B506A-CB52-4629-804F-4EA81B2C3153}" cxnId="{235FA966-C47A-4BCB-AAED-54A261FD7D2F}" type="parTrans">
      <dgm:prSet/>
      <dgm:spPr/>
      <dgm:t>
        <a:bodyPr/>
        <a:lstStyle/>
        <a:p>
          <a:endParaRPr lang="en-IN"/>
        </a:p>
      </dgm:t>
    </dgm:pt>
    <dgm:pt modelId="{22F57173-271F-4897-B456-2A1AE73C488C}" cxnId="{235FA966-C47A-4BCB-AAED-54A261FD7D2F}" type="sibTrans">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t>
        <a:bodyPr/>
        <a:lstStyle/>
        <a:p>
          <a:endParaRPr lang="en-US"/>
        </a:p>
      </dgm:t>
    </dgm:pt>
    <dgm:pt modelId="{AEDD9097-4AFF-4D2E-9357-46583571353B}" type="pres">
      <dgm:prSet presAssocID="{02C141FE-9ABF-48FD-9848-42A0EFA33222}" presName="parentText" presStyleLbl="node1" presStyleIdx="0" presStyleCnt="1">
        <dgm:presLayoutVars>
          <dgm:chMax val="0"/>
          <dgm:bulletEnabled val="1"/>
        </dgm:presLayoutVars>
      </dgm:prSet>
      <dgm:spPr/>
      <dgm:t>
        <a:bodyPr/>
        <a:lstStyle/>
        <a:p>
          <a:endParaRPr lang="en-US"/>
        </a:p>
      </dgm:t>
    </dgm:pt>
  </dgm:ptLst>
  <dgm:cxnLst>
    <dgm:cxn modelId="{EFF34B82-60AD-4AB7-9ADE-08B4C2F23B48}" type="presOf" srcId="{9A6AA7B5-1491-47C8-85E4-E5E8FDD6D065}" destId="{685F4F69-7D82-4DED-A9A8-7071B724DF07}" srcOrd="0" destOrd="0" presId="urn:microsoft.com/office/officeart/2005/8/layout/vList2#19"/>
    <dgm:cxn modelId="{AC74E735-F2C3-4F23-ABE1-877387F852A7}" type="presOf" srcId="{02C141FE-9ABF-48FD-9848-42A0EFA33222}" destId="{AEDD9097-4AFF-4D2E-9357-46583571353B}" srcOrd="0" destOrd="0" presId="urn:microsoft.com/office/officeart/2005/8/layout/vList2#19"/>
    <dgm:cxn modelId="{235FA966-C47A-4BCB-AAED-54A261FD7D2F}" srcId="{9A6AA7B5-1491-47C8-85E4-E5E8FDD6D065}" destId="{02C141FE-9ABF-48FD-9848-42A0EFA33222}" srcOrd="0" destOrd="0" parTransId="{293B506A-CB52-4629-804F-4EA81B2C3153}" sibTransId="{22F57173-271F-4897-B456-2A1AE73C488C}"/>
    <dgm:cxn modelId="{0FAF76ED-A85B-47AF-BBC3-6A57EC537321}" type="presParOf" srcId="{685F4F69-7D82-4DED-A9A8-7071B724DF07}" destId="{AEDD9097-4AFF-4D2E-9357-46583571353B}" srcOrd="0" destOrd="0" presId="urn:microsoft.com/office/officeart/2005/8/layout/vList2#19"/>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087D5B-D783-472D-88B5-FF8830383D40}" type="doc">
      <dgm:prSet loTypeId="urn:microsoft.com/office/officeart/2005/8/layout/vList2#2" loCatId="list" qsTypeId="urn:microsoft.com/office/officeart/2005/8/quickstyle/simple3#1" qsCatId="simple" csTypeId="urn:microsoft.com/office/officeart/2005/8/colors/accent1_2#2" csCatId="accent1" phldr="1"/>
      <dgm:spPr/>
      <dgm:t>
        <a:bodyPr/>
        <a:lstStyle/>
        <a:p>
          <a:endParaRPr lang="en-IN"/>
        </a:p>
      </dgm:t>
    </dgm:pt>
    <dgm:pt modelId="{7BEAC6C9-E9EE-4C88-9286-99D02ED2B8F0}">
      <dgm:prSet custT="1"/>
      <dgm:spPr/>
      <dgm:t>
        <a:bodyPr/>
        <a:lstStyle/>
        <a:p>
          <a:r>
            <a:rPr lang="en-US" sz="2400" dirty="0"/>
            <a:t>Study </a:t>
          </a:r>
          <a:r>
            <a:rPr lang="en-US" sz="2400" dirty="0" smtClean="0"/>
            <a:t>how to design and build static as well as dynamic webpages and interactive web applications  </a:t>
          </a:r>
          <a:endParaRPr lang="en-IN" sz="2800" dirty="0"/>
        </a:p>
      </dgm:t>
    </dgm:pt>
    <dgm:pt modelId="{36912537-CFD6-44DE-AC31-6C215446DC60}" cxnId="{AFC9E875-0A1B-4B46-B0D7-A4EBDAB1B21C}" type="parTrans">
      <dgm:prSet/>
      <dgm:spPr/>
      <dgm:t>
        <a:bodyPr/>
        <a:lstStyle/>
        <a:p>
          <a:endParaRPr lang="en-IN" sz="2800"/>
        </a:p>
      </dgm:t>
    </dgm:pt>
    <dgm:pt modelId="{04E7EFA9-E153-4008-9F81-FFAA41B6F97F}" cxnId="{AFC9E875-0A1B-4B46-B0D7-A4EBDAB1B21C}" type="sibTrans">
      <dgm:prSet/>
      <dgm:spPr/>
      <dgm:t>
        <a:bodyPr/>
        <a:lstStyle/>
        <a:p>
          <a:endParaRPr lang="en-IN" sz="2800"/>
        </a:p>
      </dgm:t>
    </dgm:pt>
    <dgm:pt modelId="{BAC330DF-63D6-4D05-B05B-326D87078E16}" type="pres">
      <dgm:prSet presAssocID="{62087D5B-D783-472D-88B5-FF8830383D40}" presName="linear" presStyleCnt="0">
        <dgm:presLayoutVars>
          <dgm:animLvl val="lvl"/>
          <dgm:resizeHandles val="exact"/>
        </dgm:presLayoutVars>
      </dgm:prSet>
      <dgm:spPr/>
      <dgm:t>
        <a:bodyPr/>
        <a:lstStyle/>
        <a:p>
          <a:endParaRPr lang="en-US"/>
        </a:p>
      </dgm:t>
    </dgm:pt>
    <dgm:pt modelId="{80E7BA34-FA84-45EB-89F5-AA12E2797A41}" type="pres">
      <dgm:prSet presAssocID="{7BEAC6C9-E9EE-4C88-9286-99D02ED2B8F0}" presName="parentText" presStyleLbl="node1" presStyleIdx="0" presStyleCnt="1" custScaleY="103878" custLinFactNeighborX="-43" custLinFactNeighborY="-73833">
        <dgm:presLayoutVars>
          <dgm:chMax val="0"/>
          <dgm:bulletEnabled val="1"/>
        </dgm:presLayoutVars>
      </dgm:prSet>
      <dgm:spPr/>
      <dgm:t>
        <a:bodyPr/>
        <a:lstStyle/>
        <a:p>
          <a:endParaRPr lang="en-US"/>
        </a:p>
      </dgm:t>
    </dgm:pt>
  </dgm:ptLst>
  <dgm:cxnLst>
    <dgm:cxn modelId="{A4759718-D329-48FB-9AC0-AB5B23FB3BCA}" type="presOf" srcId="{62087D5B-D783-472D-88B5-FF8830383D40}" destId="{BAC330DF-63D6-4D05-B05B-326D87078E16}" srcOrd="0" destOrd="0" presId="urn:microsoft.com/office/officeart/2005/8/layout/vList2#2"/>
    <dgm:cxn modelId="{AFC9E875-0A1B-4B46-B0D7-A4EBDAB1B21C}" srcId="{62087D5B-D783-472D-88B5-FF8830383D40}" destId="{7BEAC6C9-E9EE-4C88-9286-99D02ED2B8F0}" srcOrd="0" destOrd="0" parTransId="{36912537-CFD6-44DE-AC31-6C215446DC60}" sibTransId="{04E7EFA9-E153-4008-9F81-FFAA41B6F97F}"/>
    <dgm:cxn modelId="{5E4E6286-FB9E-4E88-966B-BA00AAAC53F0}" type="presOf" srcId="{7BEAC6C9-E9EE-4C88-9286-99D02ED2B8F0}" destId="{80E7BA34-FA84-45EB-89F5-AA12E2797A41}" srcOrd="0" destOrd="0" presId="urn:microsoft.com/office/officeart/2005/8/layout/vList2#2"/>
    <dgm:cxn modelId="{5B626400-7C3F-4782-84D2-3C27A1C69694}" type="presParOf" srcId="{BAC330DF-63D6-4D05-B05B-326D87078E16}" destId="{80E7BA34-FA84-45EB-89F5-AA12E2797A41}" srcOrd="0" destOrd="0" presId="urn:microsoft.com/office/officeart/2005/8/layout/vList2#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B644E16-AACD-4612-92E0-D46EF4ECB879}" type="doc">
      <dgm:prSet loTypeId="urn:microsoft.com/office/officeart/2005/8/layout/vList2#20" loCatId="list" qsTypeId="urn:microsoft.com/office/officeart/2005/8/quickstyle/simple3#15" qsCatId="simple" csTypeId="urn:microsoft.com/office/officeart/2005/8/colors/accent1_2#19" csCatId="accent1" phldr="1"/>
      <dgm:spPr/>
      <dgm:t>
        <a:bodyPr/>
        <a:lstStyle/>
        <a:p>
          <a:endParaRPr lang="en-IN"/>
        </a:p>
      </dgm:t>
    </dgm:pt>
    <dgm:pt modelId="{E7AAAF9E-D416-49AE-8611-65377A7DE939}">
      <dgm:prSet/>
      <dgm:spPr/>
      <dgm:t>
        <a:bodyPr/>
        <a:lstStyle/>
        <a:p>
          <a:r>
            <a:rPr lang="en-US" b="1" dirty="0">
              <a:latin typeface="+mj-lt"/>
              <a:ea typeface="Times New Roman" panose="02020603050405020304" pitchFamily="18" charset="0"/>
              <a:cs typeface="Times New Roman" panose="02020603050405020304" pitchFamily="18" charset="0"/>
            </a:rPr>
            <a:t>PO8 : Ethics</a:t>
          </a:r>
          <a:endParaRPr lang="en-IN" dirty="0"/>
        </a:p>
      </dgm:t>
    </dgm:pt>
    <dgm:pt modelId="{5C719D1D-8A96-404E-AB5C-11562DFC1D30}" cxnId="{EADE17B7-FE92-4EA7-A469-F698C8E6940A}" type="parTrans">
      <dgm:prSet/>
      <dgm:spPr/>
      <dgm:t>
        <a:bodyPr/>
        <a:lstStyle/>
        <a:p>
          <a:endParaRPr lang="en-IN"/>
        </a:p>
      </dgm:t>
    </dgm:pt>
    <dgm:pt modelId="{AF8B5B03-720E-47F1-8D53-0E882540183D}" cxnId="{EADE17B7-FE92-4EA7-A469-F698C8E6940A}" type="sibTrans">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t>
        <a:bodyPr/>
        <a:lstStyle/>
        <a:p>
          <a:endParaRPr lang="en-US"/>
        </a:p>
      </dgm:t>
    </dgm:pt>
    <dgm:pt modelId="{CD5036F8-A246-4E6A-8921-20C367BBB964}" type="pres">
      <dgm:prSet presAssocID="{E7AAAF9E-D416-49AE-8611-65377A7DE939}" presName="parentText" presStyleLbl="node1" presStyleIdx="0" presStyleCnt="1">
        <dgm:presLayoutVars>
          <dgm:chMax val="0"/>
          <dgm:bulletEnabled val="1"/>
        </dgm:presLayoutVars>
      </dgm:prSet>
      <dgm:spPr/>
      <dgm:t>
        <a:bodyPr/>
        <a:lstStyle/>
        <a:p>
          <a:endParaRPr lang="en-US"/>
        </a:p>
      </dgm:t>
    </dgm:pt>
  </dgm:ptLst>
  <dgm:cxnLst>
    <dgm:cxn modelId="{0137BE35-7741-4CB7-8903-0262507EB38F}" type="presOf" srcId="{1B644E16-AACD-4612-92E0-D46EF4ECB879}" destId="{B22A3E1F-BDC2-4FC3-B056-77BC1F86A5BC}" srcOrd="0" destOrd="0" presId="urn:microsoft.com/office/officeart/2005/8/layout/vList2#20"/>
    <dgm:cxn modelId="{EADE17B7-FE92-4EA7-A469-F698C8E6940A}" srcId="{1B644E16-AACD-4612-92E0-D46EF4ECB879}" destId="{E7AAAF9E-D416-49AE-8611-65377A7DE939}" srcOrd="0" destOrd="0" parTransId="{5C719D1D-8A96-404E-AB5C-11562DFC1D30}" sibTransId="{AF8B5B03-720E-47F1-8D53-0E882540183D}"/>
    <dgm:cxn modelId="{2B41B017-406D-40F4-93E9-9D0FCC4851C9}" type="presOf" srcId="{E7AAAF9E-D416-49AE-8611-65377A7DE939}" destId="{CD5036F8-A246-4E6A-8921-20C367BBB964}" srcOrd="0" destOrd="0" presId="urn:microsoft.com/office/officeart/2005/8/layout/vList2#20"/>
    <dgm:cxn modelId="{7B9DDA1B-23E8-4DA7-A8BE-4814CD610A9A}" type="presParOf" srcId="{B22A3E1F-BDC2-4FC3-B056-77BC1F86A5BC}" destId="{CD5036F8-A246-4E6A-8921-20C367BBB964}" srcOrd="0" destOrd="0" presId="urn:microsoft.com/office/officeart/2005/8/layout/vList2#20"/>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FF45E94E-C528-4C21-A29D-573922B4ED68}" type="doc">
      <dgm:prSet loTypeId="urn:microsoft.com/office/officeart/2005/8/layout/vList2#21" loCatId="list" qsTypeId="urn:microsoft.com/office/officeart/2005/8/quickstyle/simple3#16" qsCatId="simple" csTypeId="urn:microsoft.com/office/officeart/2005/8/colors/accent1_2#20" csCatId="accent1" phldr="1"/>
      <dgm:spPr/>
      <dgm:t>
        <a:bodyPr/>
        <a:lstStyle/>
        <a:p>
          <a:endParaRPr lang="en-IN"/>
        </a:p>
      </dgm:t>
    </dgm:pt>
    <dgm:pt modelId="{FCBD3793-394C-48FC-B28C-1D09533E7BA0}">
      <dgm:prSet/>
      <dgm:spPr/>
      <dgm:t>
        <a:bodyPr/>
        <a:lstStyle/>
        <a:p>
          <a:r>
            <a:rPr lang="en-US" b="1" dirty="0">
              <a:latin typeface="+mj-lt"/>
              <a:ea typeface="Times New Roman" panose="02020603050405020304" pitchFamily="18" charset="0"/>
              <a:cs typeface="Times New Roman" panose="02020603050405020304" pitchFamily="18" charset="0"/>
            </a:rPr>
            <a:t>PO9 : Individual and teamwork</a:t>
          </a:r>
          <a:endParaRPr lang="en-IN" dirty="0"/>
        </a:p>
      </dgm:t>
    </dgm:pt>
    <dgm:pt modelId="{3C3BF590-E539-434F-BC04-7F5815B84D60}" cxnId="{27D07304-FB48-42DA-9A97-1D607D0CE964}" type="parTrans">
      <dgm:prSet/>
      <dgm:spPr/>
      <dgm:t>
        <a:bodyPr/>
        <a:lstStyle/>
        <a:p>
          <a:endParaRPr lang="en-IN"/>
        </a:p>
      </dgm:t>
    </dgm:pt>
    <dgm:pt modelId="{6BA01F92-7F7A-4713-B56A-6F20FAAB3645}" cxnId="{27D07304-FB48-42DA-9A97-1D607D0CE964}" type="sibTrans">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t>
        <a:bodyPr/>
        <a:lstStyle/>
        <a:p>
          <a:endParaRPr lang="en-US"/>
        </a:p>
      </dgm:t>
    </dgm:pt>
    <dgm:pt modelId="{8C029958-E145-4D8C-B815-F42AE9B5E6DF}" type="pres">
      <dgm:prSet presAssocID="{FCBD3793-394C-48FC-B28C-1D09533E7BA0}" presName="parentText" presStyleLbl="node1" presStyleIdx="0" presStyleCnt="1">
        <dgm:presLayoutVars>
          <dgm:chMax val="0"/>
          <dgm:bulletEnabled val="1"/>
        </dgm:presLayoutVars>
      </dgm:prSet>
      <dgm:spPr/>
      <dgm:t>
        <a:bodyPr/>
        <a:lstStyle/>
        <a:p>
          <a:endParaRPr lang="en-US"/>
        </a:p>
      </dgm:t>
    </dgm:pt>
  </dgm:ptLst>
  <dgm:cxnLst>
    <dgm:cxn modelId="{27D07304-FB48-42DA-9A97-1D607D0CE964}" srcId="{FF45E94E-C528-4C21-A29D-573922B4ED68}" destId="{FCBD3793-394C-48FC-B28C-1D09533E7BA0}" srcOrd="0" destOrd="0" parTransId="{3C3BF590-E539-434F-BC04-7F5815B84D60}" sibTransId="{6BA01F92-7F7A-4713-B56A-6F20FAAB3645}"/>
    <dgm:cxn modelId="{22A65282-467B-4D1B-B70C-0E397C12B221}" type="presOf" srcId="{FCBD3793-394C-48FC-B28C-1D09533E7BA0}" destId="{8C029958-E145-4D8C-B815-F42AE9B5E6DF}" srcOrd="0" destOrd="0" presId="urn:microsoft.com/office/officeart/2005/8/layout/vList2#21"/>
    <dgm:cxn modelId="{05A47010-37A1-4400-9B53-9EE23CC7A1EB}" type="presOf" srcId="{FF45E94E-C528-4C21-A29D-573922B4ED68}" destId="{45C93CBB-046D-43CD-9356-3FC8771C32AF}" srcOrd="0" destOrd="0" presId="urn:microsoft.com/office/officeart/2005/8/layout/vList2#21"/>
    <dgm:cxn modelId="{43591253-4998-4341-BF06-68B4B1D65B6C}" type="presParOf" srcId="{45C93CBB-046D-43CD-9356-3FC8771C32AF}" destId="{8C029958-E145-4D8C-B815-F42AE9B5E6DF}" srcOrd="0" destOrd="0" presId="urn:microsoft.com/office/officeart/2005/8/layout/vList2#21"/>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CA3BDE70-45F2-45D1-A9F8-5ADC9B616F85}" type="doc">
      <dgm:prSet loTypeId="urn:microsoft.com/office/officeart/2005/8/layout/vList2#22" loCatId="list" qsTypeId="urn:microsoft.com/office/officeart/2005/8/quickstyle/simple3#17" qsCatId="simple" csTypeId="urn:microsoft.com/office/officeart/2005/8/colors/accent1_2#21" csCatId="accent1" phldr="1"/>
      <dgm:spPr/>
      <dgm:t>
        <a:bodyPr/>
        <a:lstStyle/>
        <a:p>
          <a:endParaRPr lang="en-IN"/>
        </a:p>
      </dgm:t>
    </dgm:pt>
    <dgm:pt modelId="{F2B2203F-2FAE-49B7-A1D5-9CD1B5127346}">
      <dgm:prSet/>
      <dgm:spPr/>
      <dgm:t>
        <a:bodyPr/>
        <a:lstStyle/>
        <a:p>
          <a:r>
            <a:rPr lang="en-IN" b="1" dirty="0">
              <a:latin typeface="+mj-lt"/>
            </a:rPr>
            <a:t>PO10 : </a:t>
          </a:r>
          <a:r>
            <a:rPr lang="en-US" b="1" dirty="0">
              <a:latin typeface="+mj-lt"/>
              <a:ea typeface="Times New Roman" panose="02020603050405020304" pitchFamily="18" charset="0"/>
              <a:cs typeface="Times New Roman" panose="02020603050405020304" pitchFamily="18" charset="0"/>
            </a:rPr>
            <a:t>Communication</a:t>
          </a:r>
          <a:endParaRPr lang="en-IN" dirty="0"/>
        </a:p>
      </dgm:t>
    </dgm:pt>
    <dgm:pt modelId="{0C5F4077-1886-4CF9-AD59-B820AE05ADC7}" cxnId="{C19B5B16-6706-47B1-9748-FFF77E9A2A15}" type="parTrans">
      <dgm:prSet/>
      <dgm:spPr/>
      <dgm:t>
        <a:bodyPr/>
        <a:lstStyle/>
        <a:p>
          <a:endParaRPr lang="en-IN"/>
        </a:p>
      </dgm:t>
    </dgm:pt>
    <dgm:pt modelId="{470CA956-F82D-44F7-AFF1-5655BDBD69D3}" cxnId="{C19B5B16-6706-47B1-9748-FFF77E9A2A15}" type="sibTrans">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t>
        <a:bodyPr/>
        <a:lstStyle/>
        <a:p>
          <a:endParaRPr lang="en-US"/>
        </a:p>
      </dgm:t>
    </dgm:pt>
    <dgm:pt modelId="{54692D58-280A-4A5B-8ABB-4AA8C3D0C486}" type="pres">
      <dgm:prSet presAssocID="{F2B2203F-2FAE-49B7-A1D5-9CD1B5127346}" presName="parentText" presStyleLbl="node1" presStyleIdx="0" presStyleCnt="1">
        <dgm:presLayoutVars>
          <dgm:chMax val="0"/>
          <dgm:bulletEnabled val="1"/>
        </dgm:presLayoutVars>
      </dgm:prSet>
      <dgm:spPr/>
      <dgm:t>
        <a:bodyPr/>
        <a:lstStyle/>
        <a:p>
          <a:endParaRPr lang="en-US"/>
        </a:p>
      </dgm:t>
    </dgm:pt>
  </dgm:ptLst>
  <dgm:cxnLst>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22"/>
    <dgm:cxn modelId="{4C5EE510-000B-4044-8645-A770BA52DCEE}" type="presOf" srcId="{CA3BDE70-45F2-45D1-A9F8-5ADC9B616F85}" destId="{BAD57889-E122-4358-BE0C-A1CC3A735F9B}" srcOrd="0" destOrd="0" presId="urn:microsoft.com/office/officeart/2005/8/layout/vList2#22"/>
    <dgm:cxn modelId="{0F1234CC-99AD-4C66-A03B-0A28C4FEB8FB}" type="presParOf" srcId="{BAD57889-E122-4358-BE0C-A1CC3A735F9B}" destId="{54692D58-280A-4A5B-8ABB-4AA8C3D0C486}" srcOrd="0" destOrd="0" presId="urn:microsoft.com/office/officeart/2005/8/layout/vList2#22"/>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0803BEA6-810A-46C8-899C-70229B268BB8}" type="doc">
      <dgm:prSet loTypeId="urn:microsoft.com/office/officeart/2005/8/layout/vList2#23" loCatId="list" qsTypeId="urn:microsoft.com/office/officeart/2005/8/quickstyle/simple3#18" qsCatId="simple" csTypeId="urn:microsoft.com/office/officeart/2005/8/colors/accent1_2#22" csCatId="accent1" phldr="1"/>
      <dgm:spPr/>
      <dgm:t>
        <a:bodyPr/>
        <a:lstStyle/>
        <a:p>
          <a:endParaRPr lang="en-IN"/>
        </a:p>
      </dgm:t>
    </dgm:pt>
    <dgm:pt modelId="{502B59D9-8C99-44C9-B85F-4596BFA6E16F}">
      <dgm:prSet/>
      <dgm:spPr/>
      <dgm:t>
        <a:bodyPr/>
        <a:lstStyle/>
        <a:p>
          <a:r>
            <a:rPr lang="en-US" b="1" dirty="0">
              <a:latin typeface="+mj-lt"/>
              <a:ea typeface="Times New Roman" panose="02020603050405020304" pitchFamily="18" charset="0"/>
              <a:cs typeface="Times New Roman" panose="02020603050405020304" pitchFamily="18" charset="0"/>
            </a:rPr>
            <a:t>PO11 : Project management and finance</a:t>
          </a:r>
          <a:endParaRPr lang="en-IN" dirty="0"/>
        </a:p>
      </dgm:t>
    </dgm:pt>
    <dgm:pt modelId="{9D2B8A0D-F6D2-4C03-871B-3A7AAE296648}" cxnId="{C0A7060B-E306-436C-82D8-E1BE2F57219E}" type="parTrans">
      <dgm:prSet/>
      <dgm:spPr/>
      <dgm:t>
        <a:bodyPr/>
        <a:lstStyle/>
        <a:p>
          <a:endParaRPr lang="en-IN"/>
        </a:p>
      </dgm:t>
    </dgm:pt>
    <dgm:pt modelId="{1F2A8542-A15A-4424-AE39-080E22955215}" cxnId="{C0A7060B-E306-436C-82D8-E1BE2F57219E}" type="sibTrans">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t>
        <a:bodyPr/>
        <a:lstStyle/>
        <a:p>
          <a:endParaRPr lang="en-US"/>
        </a:p>
      </dgm:t>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t>
        <a:bodyPr/>
        <a:lstStyle/>
        <a:p>
          <a:endParaRPr lang="en-US"/>
        </a:p>
      </dgm:t>
    </dgm:pt>
  </dgm:ptLst>
  <dgm:cxnLst>
    <dgm:cxn modelId="{23B1BB43-57C8-43E8-9AD1-1337C4DAF417}" type="presOf" srcId="{502B59D9-8C99-44C9-B85F-4596BFA6E16F}" destId="{3EED7F0D-5C80-4479-905C-E79E88227593}" srcOrd="0" destOrd="0" presId="urn:microsoft.com/office/officeart/2005/8/layout/vList2#23"/>
    <dgm:cxn modelId="{C0A7060B-E306-436C-82D8-E1BE2F57219E}" srcId="{0803BEA6-810A-46C8-899C-70229B268BB8}" destId="{502B59D9-8C99-44C9-B85F-4596BFA6E16F}" srcOrd="0" destOrd="0" parTransId="{9D2B8A0D-F6D2-4C03-871B-3A7AAE296648}" sibTransId="{1F2A8542-A15A-4424-AE39-080E22955215}"/>
    <dgm:cxn modelId="{49668B68-671F-4E13-BC55-3CC0C61BC1D0}" type="presOf" srcId="{0803BEA6-810A-46C8-899C-70229B268BB8}" destId="{E298B721-E1B9-4CD4-8B1A-4950CC157D9F}" srcOrd="0" destOrd="0" presId="urn:microsoft.com/office/officeart/2005/8/layout/vList2#23"/>
    <dgm:cxn modelId="{F33C2679-711E-46BD-9792-5F0D76896B3F}" type="presParOf" srcId="{E298B721-E1B9-4CD4-8B1A-4950CC157D9F}" destId="{3EED7F0D-5C80-4479-905C-E79E88227593}" srcOrd="0" destOrd="0" presId="urn:microsoft.com/office/officeart/2005/8/layout/vList2#23"/>
  </dgm:cxnLst>
  <dgm:bg/>
  <dgm:whole/>
  <dgm:extLst>
    <a:ext uri="http://schemas.microsoft.com/office/drawing/2008/diagram">
      <dsp:dataModelExt xmlns:dsp="http://schemas.microsoft.com/office/drawing/2008/diagram" relId="rId30"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EBCFF2A5-481F-4662-8A7E-7E8F303E314D}" type="doc">
      <dgm:prSet loTypeId="urn:microsoft.com/office/officeart/2005/8/layout/vList2#24" loCatId="list" qsTypeId="urn:microsoft.com/office/officeart/2005/8/quickstyle/simple3#19" qsCatId="simple" csTypeId="urn:microsoft.com/office/officeart/2005/8/colors/accent1_2#23" csCatId="accent1" phldr="1"/>
      <dgm:spPr/>
      <dgm:t>
        <a:bodyPr/>
        <a:lstStyle/>
        <a:p>
          <a:endParaRPr lang="en-IN"/>
        </a:p>
      </dgm:t>
    </dgm:pt>
    <dgm:pt modelId="{FBA19F7D-578A-464D-ADE6-D3D08AEFD9D5}">
      <dgm:prSet custT="1"/>
      <dgm:spPr/>
      <dgm:t>
        <a:bodyPr/>
        <a:lstStyle/>
        <a:p>
          <a:r>
            <a:rPr lang="en-US" sz="2800" b="1" dirty="0">
              <a:latin typeface="+mj-lt"/>
              <a:ea typeface="Times New Roman" panose="02020603050405020304" pitchFamily="18" charset="0"/>
              <a:cs typeface="Times New Roman" panose="02020603050405020304" pitchFamily="18" charset="0"/>
            </a:rPr>
            <a:t>PO12 : Life-long learning</a:t>
          </a:r>
          <a:endParaRPr lang="en-IN" sz="2800" dirty="0"/>
        </a:p>
      </dgm:t>
    </dgm:pt>
    <dgm:pt modelId="{3AF0BA7F-DD77-44E2-A6BF-C585D5079A71}" cxnId="{CA989CB1-55E9-41C4-929C-8340165DAC8F}" type="parTrans">
      <dgm:prSet/>
      <dgm:spPr/>
      <dgm:t>
        <a:bodyPr/>
        <a:lstStyle/>
        <a:p>
          <a:endParaRPr lang="en-IN"/>
        </a:p>
      </dgm:t>
    </dgm:pt>
    <dgm:pt modelId="{C1BF92C5-17F2-4305-A1F3-8B3F1D8CBFFC}" cxnId="{CA989CB1-55E9-41C4-929C-8340165DAC8F}" type="sibTrans">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t>
        <a:bodyPr/>
        <a:lstStyle/>
        <a:p>
          <a:endParaRPr lang="en-US"/>
        </a:p>
      </dgm:t>
    </dgm:pt>
    <dgm:pt modelId="{6CC17462-A62E-4245-BFD1-F10DCB528333}" type="pres">
      <dgm:prSet presAssocID="{FBA19F7D-578A-464D-ADE6-D3D08AEFD9D5}" presName="parentText" presStyleLbl="node1" presStyleIdx="0" presStyleCnt="1" custScaleY="212886" custLinFactNeighborX="-19492" custLinFactNeighborY="-87110">
        <dgm:presLayoutVars>
          <dgm:chMax val="0"/>
          <dgm:bulletEnabled val="1"/>
        </dgm:presLayoutVars>
      </dgm:prSet>
      <dgm:spPr/>
      <dgm:t>
        <a:bodyPr/>
        <a:lstStyle/>
        <a:p>
          <a:endParaRPr lang="en-US"/>
        </a:p>
      </dgm:t>
    </dgm:pt>
  </dgm:ptLst>
  <dgm:cxnLst>
    <dgm:cxn modelId="{DC6D4D03-1B24-4621-A516-7B7A15180002}" type="presOf" srcId="{EBCFF2A5-481F-4662-8A7E-7E8F303E314D}" destId="{52F828C4-77A4-4B43-9441-70FA5F9DF12E}" srcOrd="0" destOrd="0" presId="urn:microsoft.com/office/officeart/2005/8/layout/vList2#24"/>
    <dgm:cxn modelId="{FA46BF76-4540-42EF-9418-14DBEB706874}" type="presOf" srcId="{FBA19F7D-578A-464D-ADE6-D3D08AEFD9D5}" destId="{6CC17462-A62E-4245-BFD1-F10DCB528333}" srcOrd="0" destOrd="0" presId="urn:microsoft.com/office/officeart/2005/8/layout/vList2#24"/>
    <dgm:cxn modelId="{CA989CB1-55E9-41C4-929C-8340165DAC8F}" srcId="{EBCFF2A5-481F-4662-8A7E-7E8F303E314D}" destId="{FBA19F7D-578A-464D-ADE6-D3D08AEFD9D5}" srcOrd="0" destOrd="0" parTransId="{3AF0BA7F-DD77-44E2-A6BF-C585D5079A71}" sibTransId="{C1BF92C5-17F2-4305-A1F3-8B3F1D8CBFFC}"/>
    <dgm:cxn modelId="{B49D20BE-3B7E-4BFB-973B-A91ACEEA0F6B}" type="presParOf" srcId="{52F828C4-77A4-4B43-9441-70FA5F9DF12E}" destId="{6CC17462-A62E-4245-BFD1-F10DCB528333}" srcOrd="0" destOrd="0" presId="urn:microsoft.com/office/officeart/2005/8/layout/vList2#24"/>
  </dgm:cxnLst>
  <dgm:bg/>
  <dgm:whole/>
  <dgm:extLst>
    <a:ext uri="http://schemas.microsoft.com/office/drawing/2008/diagram">
      <dsp:dataModelExt xmlns:dsp="http://schemas.microsoft.com/office/drawing/2008/diagram" relId="rId3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4877D1-03B1-4454-BEC3-DD4BDE35EAFA}" type="doc">
      <dgm:prSet loTypeId="urn:microsoft.com/office/officeart/2005/8/layout/vList2#3" loCatId="list" qsTypeId="urn:microsoft.com/office/officeart/2005/8/quickstyle/simple3#2" qsCatId="simple" csTypeId="urn:microsoft.com/office/officeart/2005/8/colors/accent1_2#3" csCatId="accent1" phldr="1"/>
      <dgm:spPr/>
      <dgm:t>
        <a:bodyPr/>
        <a:lstStyle/>
        <a:p>
          <a:endParaRPr lang="en-IN"/>
        </a:p>
      </dgm:t>
    </dgm:pt>
    <dgm:pt modelId="{0478CAB5-7AE2-456C-89C3-072C47566E3A}">
      <dgm:prSet custT="1"/>
      <dgm:spPr/>
      <dgm:t>
        <a:bodyPr/>
        <a:lstStyle/>
        <a:p>
          <a:r>
            <a:rPr lang="en-US" sz="2400" dirty="0" smtClean="0"/>
            <a:t>Students examine advanced topics like Angular, nodejs, Mongodb for web applications. </a:t>
          </a:r>
          <a:r>
            <a:rPr lang="en-US" sz="2400" b="0" i="0" dirty="0" smtClean="0"/>
            <a:t> </a:t>
          </a:r>
          <a:endParaRPr lang="en-IN" sz="2400" dirty="0"/>
        </a:p>
      </dgm:t>
    </dgm:pt>
    <dgm:pt modelId="{1E3B58B6-4386-4901-96BE-D5C27759E34E}" cxnId="{0C91DF1C-CA80-463E-BE1F-628A0FD22D27}" type="parTrans">
      <dgm:prSet/>
      <dgm:spPr/>
      <dgm:t>
        <a:bodyPr/>
        <a:lstStyle/>
        <a:p>
          <a:endParaRPr lang="en-IN"/>
        </a:p>
      </dgm:t>
    </dgm:pt>
    <dgm:pt modelId="{D159A1AF-39FA-45F3-9BA9-70283FB52E2F}" cxnId="{0C91DF1C-CA80-463E-BE1F-628A0FD22D27}" type="sibTrans">
      <dgm:prSet/>
      <dgm:spPr/>
      <dgm:t>
        <a:bodyPr/>
        <a:lstStyle/>
        <a:p>
          <a:endParaRPr lang="en-IN"/>
        </a:p>
      </dgm:t>
    </dgm:pt>
    <dgm:pt modelId="{A8CAAB2E-DFF4-4B46-AFF4-DC7FC380F713}" type="pres">
      <dgm:prSet presAssocID="{C04877D1-03B1-4454-BEC3-DD4BDE35EAFA}" presName="linear" presStyleCnt="0">
        <dgm:presLayoutVars>
          <dgm:animLvl val="lvl"/>
          <dgm:resizeHandles val="exact"/>
        </dgm:presLayoutVars>
      </dgm:prSet>
      <dgm:spPr/>
      <dgm:t>
        <a:bodyPr/>
        <a:lstStyle/>
        <a:p>
          <a:endParaRPr lang="en-US"/>
        </a:p>
      </dgm:t>
    </dgm:pt>
    <dgm:pt modelId="{1A3ADADF-1651-46C2-846B-A7F79BFA24CF}" type="pres">
      <dgm:prSet presAssocID="{0478CAB5-7AE2-456C-89C3-072C47566E3A}" presName="parentText" presStyleLbl="node1" presStyleIdx="0" presStyleCnt="1" custLinFactNeighborX="-3008" custLinFactNeighborY="1131">
        <dgm:presLayoutVars>
          <dgm:chMax val="0"/>
          <dgm:bulletEnabled val="1"/>
        </dgm:presLayoutVars>
      </dgm:prSet>
      <dgm:spPr/>
      <dgm:t>
        <a:bodyPr/>
        <a:lstStyle/>
        <a:p>
          <a:endParaRPr lang="en-US"/>
        </a:p>
      </dgm:t>
    </dgm:pt>
  </dgm:ptLst>
  <dgm:cxnLst>
    <dgm:cxn modelId="{45CE6C6F-EC96-488F-BAB2-5A0128F022AB}" type="presOf" srcId="{0478CAB5-7AE2-456C-89C3-072C47566E3A}" destId="{1A3ADADF-1651-46C2-846B-A7F79BFA24CF}" srcOrd="0" destOrd="0" presId="urn:microsoft.com/office/officeart/2005/8/layout/vList2#3"/>
    <dgm:cxn modelId="{0C91DF1C-CA80-463E-BE1F-628A0FD22D27}" srcId="{C04877D1-03B1-4454-BEC3-DD4BDE35EAFA}" destId="{0478CAB5-7AE2-456C-89C3-072C47566E3A}" srcOrd="0" destOrd="0" parTransId="{1E3B58B6-4386-4901-96BE-D5C27759E34E}" sibTransId="{D159A1AF-39FA-45F3-9BA9-70283FB52E2F}"/>
    <dgm:cxn modelId="{AF4CFE83-9E2D-4B66-97C8-AF93CEB80A1B}" type="presOf" srcId="{C04877D1-03B1-4454-BEC3-DD4BDE35EAFA}" destId="{A8CAAB2E-DFF4-4B46-AFF4-DC7FC380F713}" srcOrd="0" destOrd="0" presId="urn:microsoft.com/office/officeart/2005/8/layout/vList2#3"/>
    <dgm:cxn modelId="{AB585AB2-D712-4C1F-B186-7B3C1234D6CB}" type="presParOf" srcId="{A8CAAB2E-DFF4-4B46-AFF4-DC7FC380F713}" destId="{1A3ADADF-1651-46C2-846B-A7F79BFA24CF}" srcOrd="0" destOrd="0" presId="urn:microsoft.com/office/officeart/2005/8/layout/vList2#3"/>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35442EA-3D11-4D44-8E73-F6D5E0819A38}" type="doc">
      <dgm:prSet loTypeId="urn:microsoft.com/office/officeart/2005/8/layout/vList2#4" loCatId="list" qsTypeId="urn:microsoft.com/office/officeart/2005/8/quickstyle/simple3#3" qsCatId="simple" csTypeId="urn:microsoft.com/office/officeart/2005/8/colors/accent1_2#4" csCatId="accent1" phldr="1"/>
      <dgm:spPr/>
      <dgm:t>
        <a:bodyPr/>
        <a:lstStyle/>
        <a:p>
          <a:endParaRPr lang="en-IN"/>
        </a:p>
      </dgm:t>
    </dgm:pt>
    <dgm:pt modelId="{A101FA42-0C28-44AC-8614-BCD10EA95182}">
      <dgm:prSet custT="1"/>
      <dgm:spPr/>
      <dgm:t>
        <a:bodyPr/>
        <a:lstStyle/>
        <a:p>
          <a:r>
            <a:rPr lang="en-US" sz="2400" b="0" i="0" dirty="0" smtClean="0"/>
            <a:t>Also examine </a:t>
          </a:r>
          <a:r>
            <a:rPr lang="en-US" sz="2400" dirty="0" smtClean="0"/>
            <a:t>Express framework for interactive web applications that use rich user interfaces</a:t>
          </a:r>
          <a:r>
            <a:rPr lang="en-US" sz="2400" b="0" i="0" dirty="0" smtClean="0"/>
            <a:t>  .</a:t>
          </a:r>
          <a:endParaRPr lang="en-IN" sz="2400" dirty="0"/>
        </a:p>
      </dgm:t>
    </dgm:pt>
    <dgm:pt modelId="{14676A68-57E3-475B-BC3C-39D366346645}" cxnId="{6B6826E0-451C-41AA-A7B5-E9D2019FE3A9}" type="parTrans">
      <dgm:prSet/>
      <dgm:spPr/>
      <dgm:t>
        <a:bodyPr/>
        <a:lstStyle/>
        <a:p>
          <a:endParaRPr lang="en-IN"/>
        </a:p>
      </dgm:t>
    </dgm:pt>
    <dgm:pt modelId="{B36A5CC8-CB01-4968-98FA-7A48EC0D37AE}" cxnId="{6B6826E0-451C-41AA-A7B5-E9D2019FE3A9}" type="sibTrans">
      <dgm:prSet/>
      <dgm:spPr/>
      <dgm:t>
        <a:bodyPr/>
        <a:lstStyle/>
        <a:p>
          <a:endParaRPr lang="en-IN"/>
        </a:p>
      </dgm:t>
    </dgm:pt>
    <dgm:pt modelId="{1582B9EB-B4CE-4A6A-916D-2795B4AC0216}" type="pres">
      <dgm:prSet presAssocID="{935442EA-3D11-4D44-8E73-F6D5E0819A38}" presName="linear" presStyleCnt="0">
        <dgm:presLayoutVars>
          <dgm:animLvl val="lvl"/>
          <dgm:resizeHandles val="exact"/>
        </dgm:presLayoutVars>
      </dgm:prSet>
      <dgm:spPr/>
      <dgm:t>
        <a:bodyPr/>
        <a:lstStyle/>
        <a:p>
          <a:endParaRPr lang="en-US"/>
        </a:p>
      </dgm:t>
    </dgm:pt>
    <dgm:pt modelId="{94DF58AF-4B5A-40D5-876B-C773221F443C}" type="pres">
      <dgm:prSet presAssocID="{A101FA42-0C28-44AC-8614-BCD10EA95182}" presName="parentText" presStyleLbl="node1" presStyleIdx="0" presStyleCnt="1" custScaleY="100496" custLinFactNeighborX="43" custLinFactNeighborY="24751">
        <dgm:presLayoutVars>
          <dgm:chMax val="0"/>
          <dgm:bulletEnabled val="1"/>
        </dgm:presLayoutVars>
      </dgm:prSet>
      <dgm:spPr/>
      <dgm:t>
        <a:bodyPr/>
        <a:lstStyle/>
        <a:p>
          <a:endParaRPr lang="en-US"/>
        </a:p>
      </dgm:t>
    </dgm:pt>
  </dgm:ptLst>
  <dgm:cxnLst>
    <dgm:cxn modelId="{F4F5262D-7F4C-492A-9885-91530C6CE254}" type="presOf" srcId="{A101FA42-0C28-44AC-8614-BCD10EA95182}" destId="{94DF58AF-4B5A-40D5-876B-C773221F443C}" srcOrd="0" destOrd="0" presId="urn:microsoft.com/office/officeart/2005/8/layout/vList2#4"/>
    <dgm:cxn modelId="{3583BF19-DB75-44AD-A9E8-ABF5BE2F95EB}" type="presOf" srcId="{935442EA-3D11-4D44-8E73-F6D5E0819A38}" destId="{1582B9EB-B4CE-4A6A-916D-2795B4AC0216}" srcOrd="0" destOrd="0" presId="urn:microsoft.com/office/officeart/2005/8/layout/vList2#4"/>
    <dgm:cxn modelId="{6B6826E0-451C-41AA-A7B5-E9D2019FE3A9}" srcId="{935442EA-3D11-4D44-8E73-F6D5E0819A38}" destId="{A101FA42-0C28-44AC-8614-BCD10EA95182}" srcOrd="0" destOrd="0" parTransId="{14676A68-57E3-475B-BC3C-39D366346645}" sibTransId="{B36A5CC8-CB01-4968-98FA-7A48EC0D37AE}"/>
    <dgm:cxn modelId="{12752157-EC82-4C99-86D1-E72A548D6E4E}" type="presParOf" srcId="{1582B9EB-B4CE-4A6A-916D-2795B4AC0216}" destId="{94DF58AF-4B5A-40D5-876B-C773221F443C}" srcOrd="0" destOrd="0" presId="urn:microsoft.com/office/officeart/2005/8/layout/vList2#4"/>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9995D18-05F5-4A4B-8F9A-27E4833C6620}" type="doc">
      <dgm:prSet loTypeId="urn:microsoft.com/office/officeart/2005/8/layout/vList2#5" loCatId="list" qsTypeId="urn:microsoft.com/office/officeart/2005/8/quickstyle/3d1#1" qsCatId="3D" csTypeId="urn:microsoft.com/office/officeart/2005/8/colors/accent1_2#5"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3000" b="1" dirty="0" smtClean="0"/>
            <a:t>At the end of course, the student  </a:t>
          </a:r>
          <a:r>
            <a:rPr lang="en-US" sz="3000" b="1" dirty="0"/>
            <a:t>will be able to</a:t>
          </a:r>
          <a:r>
            <a:rPr lang="en-US" sz="2800" dirty="0"/>
            <a:t>:</a:t>
          </a:r>
          <a:endParaRPr lang="en-IN" sz="2800" dirty="0"/>
        </a:p>
      </dgm:t>
    </dgm:pt>
    <dgm:pt modelId="{1E0C8B89-16C6-4880-8B09-06C9D70EBF80}" cxnId="{B048A809-CB6A-4592-A8D6-3FCFFDFA9564}" type="parTrans">
      <dgm:prSet/>
      <dgm:spPr/>
      <dgm:t>
        <a:bodyPr/>
        <a:lstStyle/>
        <a:p>
          <a:endParaRPr lang="en-IN"/>
        </a:p>
      </dgm:t>
    </dgm:pt>
    <dgm:pt modelId="{E50D95E2-F091-4315-B45F-5F68BA43AB8B}" cxnId="{B048A809-CB6A-4592-A8D6-3FCFFDFA9564}" type="sibTrans">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t>
        <a:bodyPr/>
        <a:lstStyle/>
        <a:p>
          <a:endParaRPr lang="en-US"/>
        </a:p>
      </dgm:t>
    </dgm:pt>
    <dgm:pt modelId="{B898B381-A99B-40FA-B837-D80DC4A60493}" type="pres">
      <dgm:prSet presAssocID="{90AED077-85C4-46EA-B5F8-30BF070D360B}" presName="parentText" presStyleLbl="node1" presStyleIdx="0" presStyleCnt="1" custScaleY="179592">
        <dgm:presLayoutVars>
          <dgm:chMax val="0"/>
          <dgm:bulletEnabled val="1"/>
        </dgm:presLayoutVars>
      </dgm:prSet>
      <dgm:spPr/>
      <dgm:t>
        <a:bodyPr/>
        <a:lstStyle/>
        <a:p>
          <a:endParaRPr lang="en-US"/>
        </a:p>
      </dgm:t>
    </dgm:pt>
  </dgm:ptLst>
  <dgm:cxnLst>
    <dgm:cxn modelId="{9A375A06-3CE5-4593-8483-B4FDE31520F6}" type="presOf" srcId="{90AED077-85C4-46EA-B5F8-30BF070D360B}" destId="{B898B381-A99B-40FA-B837-D80DC4A60493}" srcOrd="0" destOrd="0" presId="urn:microsoft.com/office/officeart/2005/8/layout/vList2#5"/>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5"/>
    <dgm:cxn modelId="{65E8A7CB-5EF3-4232-9A05-E7E89F91E38E}" type="presParOf" srcId="{F61E8516-DE3F-4AE9-AE50-9F42F39BFAD3}" destId="{B898B381-A99B-40FA-B837-D80DC4A60493}" srcOrd="0" destOrd="0" presId="urn:microsoft.com/office/officeart/2005/8/layout/vList2#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A6AA7B5-1491-47C8-85E4-E5E8FDD6D065}" type="doc">
      <dgm:prSet loTypeId="urn:microsoft.com/office/officeart/2005/8/layout/vList2#6" loCatId="list" qsTypeId="urn:microsoft.com/office/officeart/2005/8/quickstyle/3d1#2" qsCatId="3D" csTypeId="urn:microsoft.com/office/officeart/2005/8/colors/colorful2#1" csCatId="colorful" phldr="1"/>
      <dgm:spPr/>
      <dgm:t>
        <a:bodyPr/>
        <a:lstStyle/>
        <a:p>
          <a:endParaRPr lang="en-IN"/>
        </a:p>
      </dgm:t>
    </dgm:pt>
    <dgm:pt modelId="{02C141FE-9ABF-48FD-9848-42A0EFA33222}">
      <dgm:prSet/>
      <dgm:spPr>
        <a:solidFill>
          <a:schemeClr val="accent3"/>
        </a:solidFill>
      </dgm:spPr>
      <dgm:t>
        <a:bodyPr/>
        <a:lstStyle/>
        <a:p>
          <a:r>
            <a:rPr lang="en-IN" b="1" dirty="0" smtClean="0">
              <a:solidFill>
                <a:schemeClr val="tx1"/>
              </a:solidFill>
            </a:rPr>
            <a:t>CO1 : </a:t>
          </a:r>
          <a:r>
            <a:rPr lang="en-US" b="1" dirty="0" smtClean="0">
              <a:solidFill>
                <a:schemeClr val="tx1"/>
              </a:solidFill>
            </a:rPr>
            <a:t>Explain, analyze and apply the role of server-side scripting language like Nodejs .</a:t>
          </a:r>
          <a:endParaRPr lang="en-IN" b="1" dirty="0">
            <a:solidFill>
              <a:schemeClr val="tx1"/>
            </a:solidFill>
          </a:endParaRPr>
        </a:p>
      </dgm:t>
    </dgm:pt>
    <dgm:pt modelId="{293B506A-CB52-4629-804F-4EA81B2C3153}" cxnId="{235FA966-C47A-4BCB-AAED-54A261FD7D2F}" type="parTrans">
      <dgm:prSet/>
      <dgm:spPr/>
      <dgm:t>
        <a:bodyPr/>
        <a:lstStyle/>
        <a:p>
          <a:endParaRPr lang="en-IN"/>
        </a:p>
      </dgm:t>
    </dgm:pt>
    <dgm:pt modelId="{22F57173-271F-4897-B456-2A1AE73C488C}" cxnId="{235FA966-C47A-4BCB-AAED-54A261FD7D2F}" type="sibTrans">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t>
        <a:bodyPr/>
        <a:lstStyle/>
        <a:p>
          <a:endParaRPr lang="en-US"/>
        </a:p>
      </dgm:t>
    </dgm:pt>
    <dgm:pt modelId="{AEDD9097-4AFF-4D2E-9357-46583571353B}" type="pres">
      <dgm:prSet presAssocID="{02C141FE-9ABF-48FD-9848-42A0EFA33222}" presName="parentText" presStyleLbl="node1" presStyleIdx="0" presStyleCnt="1" custScaleY="168184">
        <dgm:presLayoutVars>
          <dgm:chMax val="0"/>
          <dgm:bulletEnabled val="1"/>
        </dgm:presLayoutVars>
      </dgm:prSet>
      <dgm:spPr/>
      <dgm:t>
        <a:bodyPr/>
        <a:lstStyle/>
        <a:p>
          <a:endParaRPr lang="en-US"/>
        </a:p>
      </dgm:t>
    </dgm:pt>
  </dgm:ptLst>
  <dgm:cxnLst>
    <dgm:cxn modelId="{EFF34B82-60AD-4AB7-9ADE-08B4C2F23B48}" type="presOf" srcId="{9A6AA7B5-1491-47C8-85E4-E5E8FDD6D065}" destId="{685F4F69-7D82-4DED-A9A8-7071B724DF07}" srcOrd="0" destOrd="0" presId="urn:microsoft.com/office/officeart/2005/8/layout/vList2#6"/>
    <dgm:cxn modelId="{AC74E735-F2C3-4F23-ABE1-877387F852A7}" type="presOf" srcId="{02C141FE-9ABF-48FD-9848-42A0EFA33222}" destId="{AEDD9097-4AFF-4D2E-9357-46583571353B}" srcOrd="0" destOrd="0" presId="urn:microsoft.com/office/officeart/2005/8/layout/vList2#6"/>
    <dgm:cxn modelId="{235FA966-C47A-4BCB-AAED-54A261FD7D2F}" srcId="{9A6AA7B5-1491-47C8-85E4-E5E8FDD6D065}" destId="{02C141FE-9ABF-48FD-9848-42A0EFA33222}" srcOrd="0" destOrd="0" parTransId="{293B506A-CB52-4629-804F-4EA81B2C3153}" sibTransId="{22F57173-271F-4897-B456-2A1AE73C488C}"/>
    <dgm:cxn modelId="{0FAF76ED-A85B-47AF-BBC3-6A57EC537321}" type="presParOf" srcId="{685F4F69-7D82-4DED-A9A8-7071B724DF07}" destId="{AEDD9097-4AFF-4D2E-9357-46583571353B}" srcOrd="0" destOrd="0" presId="urn:microsoft.com/office/officeart/2005/8/layout/vList2#6"/>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B644E16-AACD-4612-92E0-D46EF4ECB879}" type="doc">
      <dgm:prSet loTypeId="urn:microsoft.com/office/officeart/2005/8/layout/vList2#7" loCatId="list" qsTypeId="urn:microsoft.com/office/officeart/2005/8/quickstyle/simple3#4" qsCatId="simple" csTypeId="urn:microsoft.com/office/officeart/2005/8/colors/accent1_2#6" csCatId="accent1" phldr="1"/>
      <dgm:spPr/>
      <dgm:t>
        <a:bodyPr/>
        <a:lstStyle/>
        <a:p>
          <a:endParaRPr lang="en-IN"/>
        </a:p>
      </dgm:t>
    </dgm:pt>
    <dgm:pt modelId="{E7AAAF9E-D416-49AE-8611-65377A7DE939}">
      <dgm:prSet custT="1"/>
      <dgm:spPr/>
      <dgm:t>
        <a:bodyPr/>
        <a:lstStyle/>
        <a:p>
          <a:r>
            <a:rPr lang="en-US" sz="2000" b="1" dirty="0" smtClean="0"/>
            <a:t>CO2 </a:t>
          </a:r>
          <a:r>
            <a:rPr lang="en-US" sz="2000" b="1" dirty="0"/>
            <a:t>: </a:t>
          </a:r>
          <a:r>
            <a:rPr lang="en-US" sz="2000" b="1" dirty="0" smtClean="0"/>
            <a:t>Demonstrate Express framework to design and implement dynamic web pages</a:t>
          </a:r>
          <a:r>
            <a:rPr lang="en-US" sz="1900" b="1" dirty="0" smtClean="0"/>
            <a:t>.</a:t>
          </a:r>
          <a:endParaRPr lang="en-IN" sz="1900" b="1" dirty="0"/>
        </a:p>
      </dgm:t>
    </dgm:pt>
    <dgm:pt modelId="{5C719D1D-8A96-404E-AB5C-11562DFC1D30}" cxnId="{EADE17B7-FE92-4EA7-A469-F698C8E6940A}" type="parTrans">
      <dgm:prSet/>
      <dgm:spPr/>
      <dgm:t>
        <a:bodyPr/>
        <a:lstStyle/>
        <a:p>
          <a:endParaRPr lang="en-IN"/>
        </a:p>
      </dgm:t>
    </dgm:pt>
    <dgm:pt modelId="{AF8B5B03-720E-47F1-8D53-0E882540183D}" cxnId="{EADE17B7-FE92-4EA7-A469-F698C8E6940A}" type="sibTrans">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t>
        <a:bodyPr/>
        <a:lstStyle/>
        <a:p>
          <a:endParaRPr lang="en-US"/>
        </a:p>
      </dgm:t>
    </dgm:pt>
    <dgm:pt modelId="{CD5036F8-A246-4E6A-8921-20C367BBB964}" type="pres">
      <dgm:prSet presAssocID="{E7AAAF9E-D416-49AE-8611-65377A7DE939}" presName="parentText" presStyleLbl="node1" presStyleIdx="0" presStyleCnt="1" custScaleY="222621">
        <dgm:presLayoutVars>
          <dgm:chMax val="0"/>
          <dgm:bulletEnabled val="1"/>
        </dgm:presLayoutVars>
      </dgm:prSet>
      <dgm:spPr/>
      <dgm:t>
        <a:bodyPr/>
        <a:lstStyle/>
        <a:p>
          <a:endParaRPr lang="en-US"/>
        </a:p>
      </dgm:t>
    </dgm:pt>
  </dgm:ptLst>
  <dgm:cxnLst>
    <dgm:cxn modelId="{0137BE35-7741-4CB7-8903-0262507EB38F}" type="presOf" srcId="{1B644E16-AACD-4612-92E0-D46EF4ECB879}" destId="{B22A3E1F-BDC2-4FC3-B056-77BC1F86A5BC}" srcOrd="0" destOrd="0" presId="urn:microsoft.com/office/officeart/2005/8/layout/vList2#7"/>
    <dgm:cxn modelId="{EADE17B7-FE92-4EA7-A469-F698C8E6940A}" srcId="{1B644E16-AACD-4612-92E0-D46EF4ECB879}" destId="{E7AAAF9E-D416-49AE-8611-65377A7DE939}" srcOrd="0" destOrd="0" parTransId="{5C719D1D-8A96-404E-AB5C-11562DFC1D30}" sibTransId="{AF8B5B03-720E-47F1-8D53-0E882540183D}"/>
    <dgm:cxn modelId="{2B41B017-406D-40F4-93E9-9D0FCC4851C9}" type="presOf" srcId="{E7AAAF9E-D416-49AE-8611-65377A7DE939}" destId="{CD5036F8-A246-4E6A-8921-20C367BBB964}" srcOrd="0" destOrd="0" presId="urn:microsoft.com/office/officeart/2005/8/layout/vList2#7"/>
    <dgm:cxn modelId="{7B9DDA1B-23E8-4DA7-A8BE-4814CD610A9A}" type="presParOf" srcId="{B22A3E1F-BDC2-4FC3-B056-77BC1F86A5BC}" destId="{CD5036F8-A246-4E6A-8921-20C367BBB964}" srcOrd="0" destOrd="0" presId="urn:microsoft.com/office/officeart/2005/8/layout/vList2#7"/>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F45E94E-C528-4C21-A29D-573922B4ED68}" type="doc">
      <dgm:prSet loTypeId="urn:microsoft.com/office/officeart/2005/8/layout/vList2#8" loCatId="list" qsTypeId="urn:microsoft.com/office/officeart/2005/8/quickstyle/simple3#5" qsCatId="simple" csTypeId="urn:microsoft.com/office/officeart/2005/8/colors/accent1_2#7" csCatId="accent1" phldr="1"/>
      <dgm:spPr/>
      <dgm:t>
        <a:bodyPr/>
        <a:lstStyle/>
        <a:p>
          <a:endParaRPr lang="en-IN"/>
        </a:p>
      </dgm:t>
    </dgm:pt>
    <dgm:pt modelId="{FCBD3793-394C-48FC-B28C-1D09533E7BA0}">
      <dgm:prSet custT="1"/>
      <dgm:spPr/>
      <dgm:t>
        <a:bodyPr/>
        <a:lstStyle/>
        <a:p>
          <a:r>
            <a:rPr lang="en-IN" sz="2200" b="1" dirty="0" smtClean="0"/>
            <a:t>CO3 : </a:t>
          </a:r>
          <a:r>
            <a:rPr lang="en-US" sz="2000" b="1" dirty="0" smtClean="0"/>
            <a:t>Apply the knowledge of Typescript that are vital in understanding angular js.</a:t>
          </a:r>
          <a:endParaRPr lang="en-IN" sz="2000" b="1" dirty="0"/>
        </a:p>
      </dgm:t>
    </dgm:pt>
    <dgm:pt modelId="{3C3BF590-E539-434F-BC04-7F5815B84D60}" cxnId="{27D07304-FB48-42DA-9A97-1D607D0CE964}" type="parTrans">
      <dgm:prSet/>
      <dgm:spPr/>
      <dgm:t>
        <a:bodyPr/>
        <a:lstStyle/>
        <a:p>
          <a:endParaRPr lang="en-IN"/>
        </a:p>
      </dgm:t>
    </dgm:pt>
    <dgm:pt modelId="{6BA01F92-7F7A-4713-B56A-6F20FAAB3645}" cxnId="{27D07304-FB48-42DA-9A97-1D607D0CE964}" type="sibTrans">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t>
        <a:bodyPr/>
        <a:lstStyle/>
        <a:p>
          <a:endParaRPr lang="en-US"/>
        </a:p>
      </dgm:t>
    </dgm:pt>
    <dgm:pt modelId="{8C029958-E145-4D8C-B815-F42AE9B5E6DF}" type="pres">
      <dgm:prSet presAssocID="{FCBD3793-394C-48FC-B28C-1D09533E7BA0}" presName="parentText" presStyleLbl="node1" presStyleIdx="0" presStyleCnt="1" custLinFactNeighborX="2941" custLinFactNeighborY="-20">
        <dgm:presLayoutVars>
          <dgm:chMax val="0"/>
          <dgm:bulletEnabled val="1"/>
        </dgm:presLayoutVars>
      </dgm:prSet>
      <dgm:spPr/>
      <dgm:t>
        <a:bodyPr/>
        <a:lstStyle/>
        <a:p>
          <a:endParaRPr lang="en-US"/>
        </a:p>
      </dgm:t>
    </dgm:pt>
  </dgm:ptLst>
  <dgm:cxnLst>
    <dgm:cxn modelId="{27D07304-FB48-42DA-9A97-1D607D0CE964}" srcId="{FF45E94E-C528-4C21-A29D-573922B4ED68}" destId="{FCBD3793-394C-48FC-B28C-1D09533E7BA0}" srcOrd="0" destOrd="0" parTransId="{3C3BF590-E539-434F-BC04-7F5815B84D60}" sibTransId="{6BA01F92-7F7A-4713-B56A-6F20FAAB3645}"/>
    <dgm:cxn modelId="{22A65282-467B-4D1B-B70C-0E397C12B221}" type="presOf" srcId="{FCBD3793-394C-48FC-B28C-1D09533E7BA0}" destId="{8C029958-E145-4D8C-B815-F42AE9B5E6DF}" srcOrd="0" destOrd="0" presId="urn:microsoft.com/office/officeart/2005/8/layout/vList2#8"/>
    <dgm:cxn modelId="{05A47010-37A1-4400-9B53-9EE23CC7A1EB}" type="presOf" srcId="{FF45E94E-C528-4C21-A29D-573922B4ED68}" destId="{45C93CBB-046D-43CD-9356-3FC8771C32AF}" srcOrd="0" destOrd="0" presId="urn:microsoft.com/office/officeart/2005/8/layout/vList2#8"/>
    <dgm:cxn modelId="{43591253-4998-4341-BF06-68B4B1D65B6C}" type="presParOf" srcId="{45C93CBB-046D-43CD-9356-3FC8771C32AF}" destId="{8C029958-E145-4D8C-B815-F42AE9B5E6DF}" srcOrd="0" destOrd="0" presId="urn:microsoft.com/office/officeart/2005/8/layout/vList2#8"/>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A3BDE70-45F2-45D1-A9F8-5ADC9B616F85}" type="doc">
      <dgm:prSet loTypeId="urn:microsoft.com/office/officeart/2005/8/layout/vList2#9" loCatId="list" qsTypeId="urn:microsoft.com/office/officeart/2005/8/quickstyle/simple3#6" qsCatId="simple" csTypeId="urn:microsoft.com/office/officeart/2005/8/colors/accent1_2#8" csCatId="accent1" phldr="1"/>
      <dgm:spPr/>
      <dgm:t>
        <a:bodyPr/>
        <a:lstStyle/>
        <a:p>
          <a:endParaRPr lang="en-IN"/>
        </a:p>
      </dgm:t>
    </dgm:pt>
    <dgm:pt modelId="{F2B2203F-2FAE-49B7-A1D5-9CD1B5127346}">
      <dgm:prSet custT="1"/>
      <dgm:spPr/>
      <dgm:t>
        <a:bodyPr/>
        <a:lstStyle/>
        <a:p>
          <a:r>
            <a:rPr lang="en-US" sz="2000" b="1" dirty="0" smtClean="0"/>
            <a:t>CO4 </a:t>
          </a:r>
          <a:r>
            <a:rPr lang="en-US" sz="2000" b="1" dirty="0"/>
            <a:t>: </a:t>
          </a:r>
          <a:r>
            <a:rPr lang="en-US" sz="2000" b="1" dirty="0" smtClean="0"/>
            <a:t>Analyze build and develop single page application using client-side programming.</a:t>
          </a:r>
          <a:endParaRPr lang="en-IN" sz="2000" b="1" dirty="0"/>
        </a:p>
      </dgm:t>
    </dgm:pt>
    <dgm:pt modelId="{0C5F4077-1886-4CF9-AD59-B820AE05ADC7}" cxnId="{C19B5B16-6706-47B1-9748-FFF77E9A2A15}" type="parTrans">
      <dgm:prSet/>
      <dgm:spPr/>
      <dgm:t>
        <a:bodyPr/>
        <a:lstStyle/>
        <a:p>
          <a:endParaRPr lang="en-IN"/>
        </a:p>
      </dgm:t>
    </dgm:pt>
    <dgm:pt modelId="{470CA956-F82D-44F7-AFF1-5655BDBD69D3}" cxnId="{C19B5B16-6706-47B1-9748-FFF77E9A2A15}" type="sibTrans">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t>
        <a:bodyPr/>
        <a:lstStyle/>
        <a:p>
          <a:endParaRPr lang="en-US"/>
        </a:p>
      </dgm:t>
    </dgm:pt>
    <dgm:pt modelId="{54692D58-280A-4A5B-8ABB-4AA8C3D0C486}" type="pres">
      <dgm:prSet presAssocID="{F2B2203F-2FAE-49B7-A1D5-9CD1B5127346}" presName="parentText" presStyleLbl="node1" presStyleIdx="0" presStyleCnt="1">
        <dgm:presLayoutVars>
          <dgm:chMax val="0"/>
          <dgm:bulletEnabled val="1"/>
        </dgm:presLayoutVars>
      </dgm:prSet>
      <dgm:spPr/>
      <dgm:t>
        <a:bodyPr/>
        <a:lstStyle/>
        <a:p>
          <a:endParaRPr lang="en-US"/>
        </a:p>
      </dgm:t>
    </dgm:pt>
  </dgm:ptLst>
  <dgm:cxnLst>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9"/>
    <dgm:cxn modelId="{4C5EE510-000B-4044-8645-A770BA52DCEE}" type="presOf" srcId="{CA3BDE70-45F2-45D1-A9F8-5ADC9B616F85}" destId="{BAD57889-E122-4358-BE0C-A1CC3A735F9B}" srcOrd="0" destOrd="0" presId="urn:microsoft.com/office/officeart/2005/8/layout/vList2#9"/>
    <dgm:cxn modelId="{0F1234CC-99AD-4C66-A03B-0A28C4FEB8FB}" type="presParOf" srcId="{BAD57889-E122-4358-BE0C-A1CC3A735F9B}" destId="{54692D58-280A-4A5B-8ABB-4AA8C3D0C486}" srcOrd="0" destOrd="0" presId="urn:microsoft.com/office/officeart/2005/8/layout/vList2#9"/>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172200" cy="523220"/>
        <a:chOff x="0" y="0"/>
        <a:chExt cx="6172200" cy="523220"/>
      </a:xfrm>
    </dsp:grpSpPr>
    <dsp:sp modelId="{5018F1C8-632D-4593-8386-DC1BDD77A6F3}">
      <dsp:nvSpPr>
        <dsp:cNvPr id="3" name="Rounded Rectangle 2"/>
        <dsp:cNvSpPr/>
      </dsp:nvSpPr>
      <dsp:spPr bwMode="white">
        <a:xfrm>
          <a:off x="0" y="0"/>
          <a:ext cx="6172200" cy="523220"/>
        </a:xfrm>
        <a:prstGeom prst="roundRect">
          <a:avLst/>
        </a:prstGeom>
        <a:sp3d prstMaterial="translucentPowder">
          <a:bevelT w="127000" h="25400" prst="softRound"/>
        </a:sp3d>
      </dsp:spPr>
      <dsp:style>
        <a:lnRef idx="0">
          <a:schemeClr val="lt1"/>
        </a:lnRef>
        <a:fillRef idx="1">
          <a:schemeClr val="accent1"/>
        </a:fillRef>
        <a:effectRef idx="0">
          <a:scrgbClr r="0" g="0" b="0"/>
        </a:effectRef>
        <a:fontRef idx="minor">
          <a:schemeClr val="lt1"/>
        </a:fontRef>
      </dsp:style>
      <dsp:txBody>
        <a:bodyPr lIns="106680" tIns="106680" rIns="106680" bIns="106680" anchor="ctr"/>
        <a:lstStyle>
          <a:lvl1pPr algn="l">
            <a:defRPr sz="500"/>
          </a:lvl1pPr>
          <a:lvl2pPr marL="57150" indent="-57150" algn="l">
            <a:defRPr sz="300"/>
          </a:lvl2pPr>
          <a:lvl3pPr marL="114300" indent="-57150" algn="l">
            <a:defRPr sz="300"/>
          </a:lvl3pPr>
          <a:lvl4pPr marL="171450" indent="-57150" algn="l">
            <a:defRPr sz="300"/>
          </a:lvl4pPr>
          <a:lvl5pPr marL="228600" indent="-57150" algn="l">
            <a:defRPr sz="300"/>
          </a:lvl5pPr>
          <a:lvl6pPr marL="285750" indent="-57150" algn="l">
            <a:defRPr sz="300"/>
          </a:lvl6pPr>
          <a:lvl7pPr marL="342900" indent="-57150" algn="l">
            <a:defRPr sz="300"/>
          </a:lvl7pPr>
          <a:lvl8pPr marL="400050" indent="-57150" algn="l">
            <a:defRPr sz="300"/>
          </a:lvl8pPr>
          <a:lvl9pPr marL="457200" indent="-57150" algn="l">
            <a:defRPr sz="300"/>
          </a:lvl9pPr>
        </a:lstStyle>
        <a:p>
          <a:pPr lvl="0">
            <a:lnSpc>
              <a:spcPct val="100000"/>
            </a:lnSpc>
            <a:spcBef>
              <a:spcPct val="0"/>
            </a:spcBef>
            <a:spcAft>
              <a:spcPct val="35000"/>
            </a:spcAft>
          </a:pPr>
          <a:r>
            <a:rPr lang="en-US" sz="2800" dirty="0"/>
            <a:t>In this semester, the students will </a:t>
          </a:r>
          <a:endParaRPr lang="en-IN" sz="2800" dirty="0"/>
        </a:p>
      </dsp:txBody>
      <dsp:txXfrm>
        <a:off x="0" y="0"/>
        <a:ext cx="6172200" cy="523220"/>
      </dsp:txXfrm>
    </dsp:sp>
  </dsp:spTree>
</dsp:drawing>
</file>

<file path=ppt/diagrams/drawing1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9625149" cy="762001"/>
        <a:chOff x="0" y="0"/>
        <a:chExt cx="9625149" cy="762001"/>
      </a:xfrm>
    </dsp:grpSpPr>
    <dsp:sp modelId="{3EED7F0D-5C80-4479-905C-E79E88227593}">
      <dsp:nvSpPr>
        <dsp:cNvPr id="3" name="Rounded Rectangle 2"/>
        <dsp:cNvSpPr/>
      </dsp:nvSpPr>
      <dsp:spPr bwMode="white">
        <a:xfrm>
          <a:off x="0" y="0"/>
          <a:ext cx="9625149" cy="762001"/>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76200" tIns="76200" rIns="76200" bIns="76200" anchor="ctr"/>
        <a:lstStyle>
          <a:lvl1pPr algn="l">
            <a:defRPr sz="500"/>
          </a:lvl1pPr>
          <a:lvl2pPr marL="57150" indent="-57150" algn="l">
            <a:defRPr sz="300"/>
          </a:lvl2pPr>
          <a:lvl3pPr marL="114300" indent="-57150" algn="l">
            <a:defRPr sz="300"/>
          </a:lvl3pPr>
          <a:lvl4pPr marL="171450" indent="-57150" algn="l">
            <a:defRPr sz="300"/>
          </a:lvl4pPr>
          <a:lvl5pPr marL="228600" indent="-57150" algn="l">
            <a:defRPr sz="300"/>
          </a:lvl5pPr>
          <a:lvl6pPr marL="285750" indent="-57150" algn="l">
            <a:defRPr sz="300"/>
          </a:lvl6pPr>
          <a:lvl7pPr marL="342900" indent="-57150" algn="l">
            <a:defRPr sz="300"/>
          </a:lvl7pPr>
          <a:lvl8pPr marL="400050" indent="-57150" algn="l">
            <a:defRPr sz="300"/>
          </a:lvl8pPr>
          <a:lvl9pPr marL="457200" indent="-57150" algn="l">
            <a:defRPr sz="300"/>
          </a:lvl9pPr>
        </a:lstStyle>
        <a:p>
          <a:pPr lvl="0">
            <a:lnSpc>
              <a:spcPct val="100000"/>
            </a:lnSpc>
            <a:spcBef>
              <a:spcPct val="0"/>
            </a:spcBef>
            <a:spcAft>
              <a:spcPct val="35000"/>
            </a:spcAft>
          </a:pPr>
          <a:r>
            <a:rPr lang="en-IN" sz="2000" b="1" dirty="0" smtClean="0"/>
            <a:t>CO5 </a:t>
          </a:r>
          <a:r>
            <a:rPr lang="en-IN" sz="2000" b="1" dirty="0"/>
            <a:t>:</a:t>
          </a:r>
          <a:r>
            <a:rPr lang="en-IN" sz="2500" b="1" dirty="0"/>
            <a:t> </a:t>
          </a:r>
          <a:r>
            <a:rPr lang="en-US" sz="2000" b="1" dirty="0" smtClean="0"/>
            <a:t>Understand the impact of web designing by database connectivity with Mongodb</a:t>
          </a:r>
          <a:endParaRPr lang="en-IN" sz="2500" b="1" dirty="0"/>
        </a:p>
      </dsp:txBody>
      <dsp:txXfrm>
        <a:off x="0" y="0"/>
        <a:ext cx="9625149" cy="762001"/>
      </dsp:txXfrm>
    </dsp:sp>
  </dsp:spTree>
</dsp:drawing>
</file>

<file path=ppt/diagrams/drawing1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620000" cy="685798"/>
        <a:chOff x="0" y="0"/>
        <a:chExt cx="7620000" cy="685798"/>
      </a:xfrm>
    </dsp:grpSpPr>
    <dsp:sp modelId="{B898B381-A99B-40FA-B837-D80DC4A60493}">
      <dsp:nvSpPr>
        <dsp:cNvPr id="3" name="Rounded Rectangle 2"/>
        <dsp:cNvSpPr/>
      </dsp:nvSpPr>
      <dsp:spPr bwMode="white">
        <a:xfrm>
          <a:off x="0" y="0"/>
          <a:ext cx="7620000" cy="685798"/>
        </a:xfrm>
        <a:prstGeom prst="roundRect">
          <a:avLst/>
        </a:prstGeom>
        <a:solidFill>
          <a:schemeClr val="accent6">
            <a:lumMod val="75000"/>
          </a:schemeClr>
        </a:solidFill>
        <a:sp3d prstMaterial="plastic">
          <a:bevelT w="120900" h="88900"/>
          <a:bevelB w="88900" h="31750" prst="angle"/>
        </a:sp3d>
      </dsp:spPr>
      <dsp:style>
        <a:lnRef idx="0">
          <a:schemeClr val="lt1"/>
        </a:lnRef>
        <a:fillRef idx="3">
          <a:schemeClr val="accent1"/>
        </a:fillRef>
        <a:effectRef idx="2">
          <a:scrgbClr r="0" g="0" b="0"/>
        </a:effectRef>
        <a:fontRef idx="minor">
          <a:schemeClr val="lt1"/>
        </a:fontRef>
      </dsp:style>
      <dsp:txBody>
        <a:bodyPr lIns="106680" tIns="106680" rIns="106680" bIns="106680" anchor="ctr"/>
        <a:lstStyle>
          <a:lvl1pPr algn="l">
            <a:defRPr sz="500"/>
          </a:lvl1pPr>
          <a:lvl2pPr marL="57150" indent="-57150" algn="l">
            <a:defRPr sz="300"/>
          </a:lvl2pPr>
          <a:lvl3pPr marL="114300" indent="-57150" algn="l">
            <a:defRPr sz="300"/>
          </a:lvl3pPr>
          <a:lvl4pPr marL="171450" indent="-57150" algn="l">
            <a:defRPr sz="300"/>
          </a:lvl4pPr>
          <a:lvl5pPr marL="228600" indent="-57150" algn="l">
            <a:defRPr sz="300"/>
          </a:lvl5pPr>
          <a:lvl6pPr marL="285750" indent="-57150" algn="l">
            <a:defRPr sz="300"/>
          </a:lvl6pPr>
          <a:lvl7pPr marL="342900" indent="-57150" algn="l">
            <a:defRPr sz="300"/>
          </a:lvl7pPr>
          <a:lvl8pPr marL="400050" indent="-57150" algn="l">
            <a:defRPr sz="300"/>
          </a:lvl8pPr>
          <a:lvl9pPr marL="457200" indent="-57150" algn="l">
            <a:defRPr sz="300"/>
          </a:lvl9pPr>
        </a:lstStyle>
        <a:p>
          <a:pPr lvl="0">
            <a:lnSpc>
              <a:spcPct val="100000"/>
            </a:lnSpc>
            <a:spcBef>
              <a:spcPct val="0"/>
            </a:spcBef>
            <a:spcAft>
              <a:spcPct val="35000"/>
            </a:spcAft>
          </a:pPr>
          <a:r>
            <a:rPr lang="en-US" sz="2800" b="1" dirty="0"/>
            <a:t>Engineering Graduates will be able to</a:t>
          </a:r>
          <a:r>
            <a:rPr lang="en-US" sz="2800" dirty="0"/>
            <a:t>:</a:t>
          </a:r>
          <a:endParaRPr lang="en-IN" sz="2800" dirty="0"/>
        </a:p>
      </dsp:txBody>
      <dsp:txXfrm>
        <a:off x="0" y="0"/>
        <a:ext cx="7620000" cy="685798"/>
      </dsp:txXfrm>
    </dsp:sp>
  </dsp:spTree>
</dsp:drawing>
</file>

<file path=ppt/diagrams/drawing1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620000" cy="671851"/>
        <a:chOff x="0" y="0"/>
        <a:chExt cx="7620000" cy="671851"/>
      </a:xfrm>
    </dsp:grpSpPr>
    <dsp:sp modelId="{AEDD9097-4AFF-4D2E-9357-46583571353B}">
      <dsp:nvSpPr>
        <dsp:cNvPr id="3" name="Rounded Rectangle 2"/>
        <dsp:cNvSpPr/>
      </dsp:nvSpPr>
      <dsp:spPr bwMode="white">
        <a:xfrm>
          <a:off x="0" y="4138"/>
          <a:ext cx="7620000" cy="663575"/>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99060" tIns="99060" rIns="99060" bIns="99060" anchor="ctr"/>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0">
            <a:lnSpc>
              <a:spcPct val="100000"/>
            </a:lnSpc>
            <a:spcBef>
              <a:spcPct val="0"/>
            </a:spcBef>
            <a:spcAft>
              <a:spcPct val="35000"/>
            </a:spcAft>
          </a:pPr>
          <a:r>
            <a:rPr lang="en-IN" b="1" dirty="0"/>
            <a:t>PO1 : </a:t>
          </a:r>
          <a:r>
            <a:rPr lang="en-US" b="1" dirty="0"/>
            <a:t>Engineering Knowledge</a:t>
          </a:r>
          <a:endParaRPr lang="en-IN" dirty="0"/>
        </a:p>
      </dsp:txBody>
      <dsp:txXfrm>
        <a:off x="0" y="4138"/>
        <a:ext cx="7620000" cy="663575"/>
      </dsp:txXfrm>
    </dsp:sp>
  </dsp:spTree>
</dsp:drawing>
</file>

<file path=ppt/diagrams/drawing1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620000" cy="671851"/>
        <a:chOff x="0" y="0"/>
        <a:chExt cx="7620000" cy="671851"/>
      </a:xfrm>
    </dsp:grpSpPr>
    <dsp:sp modelId="{CD5036F8-A246-4E6A-8921-20C367BBB964}">
      <dsp:nvSpPr>
        <dsp:cNvPr id="3" name="Rounded Rectangle 2"/>
        <dsp:cNvSpPr/>
      </dsp:nvSpPr>
      <dsp:spPr bwMode="white">
        <a:xfrm>
          <a:off x="0" y="4138"/>
          <a:ext cx="7620000" cy="663575"/>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99060" tIns="99060" rIns="99060" bIns="99060" anchor="ctr"/>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0">
            <a:lnSpc>
              <a:spcPct val="100000"/>
            </a:lnSpc>
            <a:spcBef>
              <a:spcPct val="0"/>
            </a:spcBef>
            <a:spcAft>
              <a:spcPct val="35000"/>
            </a:spcAft>
          </a:pPr>
          <a:r>
            <a:rPr lang="en-US" b="1" dirty="0"/>
            <a:t>PO2 : Problem Analysis</a:t>
          </a:r>
          <a:endParaRPr lang="en-IN" dirty="0"/>
        </a:p>
      </dsp:txBody>
      <dsp:txXfrm>
        <a:off x="0" y="4138"/>
        <a:ext cx="7620000" cy="663575"/>
      </dsp:txXfrm>
    </dsp:sp>
  </dsp:spTree>
</dsp:drawing>
</file>

<file path=ppt/diagrams/drawing1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620000" cy="671851"/>
        <a:chOff x="0" y="0"/>
        <a:chExt cx="7620000" cy="671851"/>
      </a:xfrm>
    </dsp:grpSpPr>
    <dsp:sp modelId="{8C029958-E145-4D8C-B815-F42AE9B5E6DF}">
      <dsp:nvSpPr>
        <dsp:cNvPr id="3" name="Rounded Rectangle 2"/>
        <dsp:cNvSpPr/>
      </dsp:nvSpPr>
      <dsp:spPr bwMode="white">
        <a:xfrm>
          <a:off x="0" y="4138"/>
          <a:ext cx="7620000" cy="663575"/>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99060" tIns="99060" rIns="99060" bIns="99060" anchor="ctr"/>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0">
            <a:lnSpc>
              <a:spcPct val="100000"/>
            </a:lnSpc>
            <a:spcBef>
              <a:spcPct val="0"/>
            </a:spcBef>
            <a:spcAft>
              <a:spcPct val="35000"/>
            </a:spcAft>
          </a:pPr>
          <a:r>
            <a:rPr lang="en-IN" b="1" dirty="0"/>
            <a:t>PO3 : </a:t>
          </a:r>
          <a:r>
            <a:rPr lang="en-US" b="1" dirty="0"/>
            <a:t>Design/Development of solutions</a:t>
          </a:r>
          <a:endParaRPr lang="en-IN" dirty="0"/>
        </a:p>
      </dsp:txBody>
      <dsp:txXfrm>
        <a:off x="0" y="4138"/>
        <a:ext cx="7620000" cy="663575"/>
      </dsp:txXfrm>
    </dsp:sp>
  </dsp:spTree>
</dsp:drawing>
</file>

<file path=ppt/diagrams/drawing1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619999" cy="671851"/>
        <a:chOff x="0" y="0"/>
        <a:chExt cx="7619999" cy="671851"/>
      </a:xfrm>
    </dsp:grpSpPr>
    <dsp:sp modelId="{54692D58-280A-4A5B-8ABB-4AA8C3D0C486}">
      <dsp:nvSpPr>
        <dsp:cNvPr id="3" name="Rounded Rectangle 2"/>
        <dsp:cNvSpPr/>
      </dsp:nvSpPr>
      <dsp:spPr bwMode="white">
        <a:xfrm>
          <a:off x="0" y="4138"/>
          <a:ext cx="7619999" cy="663575"/>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99060" tIns="99060" rIns="99060" bIns="99060" anchor="ctr"/>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0">
            <a:lnSpc>
              <a:spcPct val="100000"/>
            </a:lnSpc>
            <a:spcBef>
              <a:spcPct val="0"/>
            </a:spcBef>
            <a:spcAft>
              <a:spcPct val="35000"/>
            </a:spcAft>
          </a:pPr>
          <a:r>
            <a:rPr lang="en-US" b="1" dirty="0"/>
            <a:t>PO4 : Conduct Investigations of complex problems</a:t>
          </a:r>
          <a:endParaRPr lang="en-IN" dirty="0"/>
        </a:p>
      </dsp:txBody>
      <dsp:txXfrm>
        <a:off x="0" y="4138"/>
        <a:ext cx="7619999" cy="663575"/>
      </dsp:txXfrm>
    </dsp:sp>
  </dsp:spTree>
</dsp:drawing>
</file>

<file path=ppt/diagrams/drawing1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620000" cy="671851"/>
        <a:chOff x="0" y="0"/>
        <a:chExt cx="7620000" cy="671851"/>
      </a:xfrm>
    </dsp:grpSpPr>
    <dsp:sp modelId="{3EED7F0D-5C80-4479-905C-E79E88227593}">
      <dsp:nvSpPr>
        <dsp:cNvPr id="3" name="Rounded Rectangle 2"/>
        <dsp:cNvSpPr/>
      </dsp:nvSpPr>
      <dsp:spPr bwMode="white">
        <a:xfrm>
          <a:off x="0" y="8276"/>
          <a:ext cx="7620000" cy="663575"/>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99060" tIns="99060" rIns="99060" bIns="99060" anchor="ctr"/>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0">
            <a:lnSpc>
              <a:spcPct val="100000"/>
            </a:lnSpc>
            <a:spcBef>
              <a:spcPct val="0"/>
            </a:spcBef>
            <a:spcAft>
              <a:spcPct val="35000"/>
            </a:spcAft>
          </a:pPr>
          <a:r>
            <a:rPr lang="en-IN" b="1" dirty="0"/>
            <a:t>PO5 : </a:t>
          </a:r>
          <a:r>
            <a:rPr lang="en-US" b="1" dirty="0"/>
            <a:t>Modern tool usage</a:t>
          </a:r>
          <a:endParaRPr lang="en-IN" dirty="0"/>
        </a:p>
      </dsp:txBody>
      <dsp:txXfrm>
        <a:off x="0" y="8276"/>
        <a:ext cx="7620000" cy="663575"/>
      </dsp:txXfrm>
    </dsp:sp>
  </dsp:spTree>
</dsp:drawing>
</file>

<file path=ppt/diagrams/drawing1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620000" cy="671851"/>
        <a:chOff x="0" y="0"/>
        <a:chExt cx="7620000" cy="671851"/>
      </a:xfrm>
    </dsp:grpSpPr>
    <dsp:sp modelId="{6CC17462-A62E-4245-BFD1-F10DCB528333}">
      <dsp:nvSpPr>
        <dsp:cNvPr id="3" name="Rounded Rectangle 2"/>
        <dsp:cNvSpPr/>
      </dsp:nvSpPr>
      <dsp:spPr bwMode="white">
        <a:xfrm>
          <a:off x="0" y="0"/>
          <a:ext cx="7620000" cy="671851"/>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106680" tIns="106680" rIns="106680" bIns="106680" anchor="ctr"/>
        <a:lstStyle>
          <a:lvl1pPr algn="l">
            <a:defRPr sz="500"/>
          </a:lvl1pPr>
          <a:lvl2pPr marL="57150" indent="-57150" algn="l">
            <a:defRPr sz="300"/>
          </a:lvl2pPr>
          <a:lvl3pPr marL="114300" indent="-57150" algn="l">
            <a:defRPr sz="300"/>
          </a:lvl3pPr>
          <a:lvl4pPr marL="171450" indent="-57150" algn="l">
            <a:defRPr sz="300"/>
          </a:lvl4pPr>
          <a:lvl5pPr marL="228600" indent="-57150" algn="l">
            <a:defRPr sz="300"/>
          </a:lvl5pPr>
          <a:lvl6pPr marL="285750" indent="-57150" algn="l">
            <a:defRPr sz="300"/>
          </a:lvl6pPr>
          <a:lvl7pPr marL="342900" indent="-57150" algn="l">
            <a:defRPr sz="300"/>
          </a:lvl7pPr>
          <a:lvl8pPr marL="400050" indent="-57150" algn="l">
            <a:defRPr sz="300"/>
          </a:lvl8pPr>
          <a:lvl9pPr marL="457200" indent="-57150" algn="l">
            <a:defRPr sz="300"/>
          </a:lvl9pPr>
        </a:lstStyle>
        <a:p>
          <a:pPr lvl="0">
            <a:lnSpc>
              <a:spcPct val="100000"/>
            </a:lnSpc>
            <a:spcBef>
              <a:spcPct val="0"/>
            </a:spcBef>
            <a:spcAft>
              <a:spcPct val="35000"/>
            </a:spcAft>
          </a:pPr>
          <a:r>
            <a:rPr lang="en-US" sz="2800" b="1" dirty="0"/>
            <a:t>PO6 : The engineer and society</a:t>
          </a:r>
          <a:endParaRPr lang="en-IN" sz="2800" dirty="0"/>
        </a:p>
      </dsp:txBody>
      <dsp:txXfrm>
        <a:off x="0" y="0"/>
        <a:ext cx="7620000" cy="671851"/>
      </dsp:txXfrm>
    </dsp:sp>
  </dsp:spTree>
</dsp:drawing>
</file>

<file path=ppt/diagrams/drawing1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620000" cy="685798"/>
        <a:chOff x="0" y="0"/>
        <a:chExt cx="7620000" cy="685798"/>
      </a:xfrm>
    </dsp:grpSpPr>
    <dsp:sp modelId="{B898B381-A99B-40FA-B837-D80DC4A60493}">
      <dsp:nvSpPr>
        <dsp:cNvPr id="3" name="Rounded Rectangle 2"/>
        <dsp:cNvSpPr/>
      </dsp:nvSpPr>
      <dsp:spPr bwMode="white">
        <a:xfrm>
          <a:off x="0" y="0"/>
          <a:ext cx="7620000" cy="685798"/>
        </a:xfrm>
        <a:prstGeom prst="roundRect">
          <a:avLst/>
        </a:prstGeom>
        <a:solidFill>
          <a:schemeClr val="accent6">
            <a:lumMod val="75000"/>
          </a:schemeClr>
        </a:solidFill>
        <a:sp3d prstMaterial="plastic">
          <a:bevelT w="120900" h="88900"/>
          <a:bevelB w="88900" h="31750" prst="angle"/>
        </a:sp3d>
      </dsp:spPr>
      <dsp:style>
        <a:lnRef idx="0">
          <a:schemeClr val="lt1"/>
        </a:lnRef>
        <a:fillRef idx="3">
          <a:schemeClr val="accent1"/>
        </a:fillRef>
        <a:effectRef idx="2">
          <a:scrgbClr r="0" g="0" b="0"/>
        </a:effectRef>
        <a:fontRef idx="minor">
          <a:schemeClr val="lt1"/>
        </a:fontRef>
      </dsp:style>
      <dsp:txBody>
        <a:bodyPr lIns="106680" tIns="106680" rIns="106680" bIns="106680" anchor="ctr"/>
        <a:lstStyle>
          <a:lvl1pPr algn="l">
            <a:defRPr sz="500"/>
          </a:lvl1pPr>
          <a:lvl2pPr marL="57150" indent="-57150" algn="l">
            <a:defRPr sz="300"/>
          </a:lvl2pPr>
          <a:lvl3pPr marL="114300" indent="-57150" algn="l">
            <a:defRPr sz="300"/>
          </a:lvl3pPr>
          <a:lvl4pPr marL="171450" indent="-57150" algn="l">
            <a:defRPr sz="300"/>
          </a:lvl4pPr>
          <a:lvl5pPr marL="228600" indent="-57150" algn="l">
            <a:defRPr sz="300"/>
          </a:lvl5pPr>
          <a:lvl6pPr marL="285750" indent="-57150" algn="l">
            <a:defRPr sz="300"/>
          </a:lvl6pPr>
          <a:lvl7pPr marL="342900" indent="-57150" algn="l">
            <a:defRPr sz="300"/>
          </a:lvl7pPr>
          <a:lvl8pPr marL="400050" indent="-57150" algn="l">
            <a:defRPr sz="300"/>
          </a:lvl8pPr>
          <a:lvl9pPr marL="457200" indent="-57150" algn="l">
            <a:defRPr sz="300"/>
          </a:lvl9pPr>
        </a:lstStyle>
        <a:p>
          <a:pPr lvl="0">
            <a:lnSpc>
              <a:spcPct val="100000"/>
            </a:lnSpc>
            <a:spcBef>
              <a:spcPct val="0"/>
            </a:spcBef>
            <a:spcAft>
              <a:spcPct val="35000"/>
            </a:spcAft>
          </a:pPr>
          <a:r>
            <a:rPr lang="en-US" sz="2800" b="1" dirty="0"/>
            <a:t>Engineering Graduates will be able to</a:t>
          </a:r>
          <a:r>
            <a:rPr lang="en-US" sz="2800" dirty="0"/>
            <a:t>:</a:t>
          </a:r>
          <a:endParaRPr lang="en-IN" sz="2800" dirty="0"/>
        </a:p>
      </dsp:txBody>
      <dsp:txXfrm>
        <a:off x="0" y="0"/>
        <a:ext cx="7620000" cy="685798"/>
      </dsp:txXfrm>
    </dsp:sp>
  </dsp:spTree>
</dsp:drawing>
</file>

<file path=ppt/diagrams/drawing1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620000" cy="671851"/>
        <a:chOff x="0" y="0"/>
        <a:chExt cx="7620000" cy="671851"/>
      </a:xfrm>
    </dsp:grpSpPr>
    <dsp:sp modelId="{AEDD9097-4AFF-4D2E-9357-46583571353B}">
      <dsp:nvSpPr>
        <dsp:cNvPr id="3" name="Rounded Rectangle 2"/>
        <dsp:cNvSpPr/>
      </dsp:nvSpPr>
      <dsp:spPr bwMode="white">
        <a:xfrm>
          <a:off x="0" y="4138"/>
          <a:ext cx="7620000" cy="663575"/>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99060" tIns="99060" rIns="99060" bIns="99060" anchor="ctr"/>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0">
            <a:lnSpc>
              <a:spcPct val="100000"/>
            </a:lnSpc>
            <a:spcBef>
              <a:spcPct val="0"/>
            </a:spcBef>
            <a:spcAft>
              <a:spcPct val="35000"/>
            </a:spcAft>
          </a:pPr>
          <a:r>
            <a:rPr lang="en-IN" b="1" dirty="0">
              <a:latin typeface="+mj-lt"/>
            </a:rPr>
            <a:t>PO7 : </a:t>
          </a:r>
          <a:r>
            <a:rPr lang="en-US" b="1" dirty="0">
              <a:latin typeface="+mj-lt"/>
              <a:ea typeface="Calibri" panose="020F0502020204030204" charset="0"/>
            </a:rPr>
            <a:t>Environment and sustainability</a:t>
          </a:r>
          <a:endParaRPr lang="en-IN" dirty="0"/>
        </a:p>
      </dsp:txBody>
      <dsp:txXfrm>
        <a:off x="0" y="4138"/>
        <a:ext cx="7620000" cy="663575"/>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134600" cy="882649"/>
        <a:chOff x="0" y="0"/>
        <a:chExt cx="10134600" cy="882649"/>
      </a:xfrm>
    </dsp:grpSpPr>
    <dsp:sp modelId="{80E7BA34-FA84-45EB-89F5-AA12E2797A41}">
      <dsp:nvSpPr>
        <dsp:cNvPr id="3" name="Rounded Rectangle 2"/>
        <dsp:cNvSpPr/>
      </dsp:nvSpPr>
      <dsp:spPr bwMode="white">
        <a:xfrm>
          <a:off x="0" y="0"/>
          <a:ext cx="10134600" cy="882649"/>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91439" tIns="91439" rIns="91439" bIns="91439" anchor="ctr"/>
        <a:lstStyle>
          <a:lvl1pPr algn="l">
            <a:defRPr sz="500"/>
          </a:lvl1pPr>
          <a:lvl2pPr marL="57150" indent="-57150" algn="l">
            <a:defRPr sz="300"/>
          </a:lvl2pPr>
          <a:lvl3pPr marL="114300" indent="-57150" algn="l">
            <a:defRPr sz="300"/>
          </a:lvl3pPr>
          <a:lvl4pPr marL="171450" indent="-57150" algn="l">
            <a:defRPr sz="300"/>
          </a:lvl4pPr>
          <a:lvl5pPr marL="228600" indent="-57150" algn="l">
            <a:defRPr sz="300"/>
          </a:lvl5pPr>
          <a:lvl6pPr marL="285750" indent="-57150" algn="l">
            <a:defRPr sz="300"/>
          </a:lvl6pPr>
          <a:lvl7pPr marL="342900" indent="-57150" algn="l">
            <a:defRPr sz="300"/>
          </a:lvl7pPr>
          <a:lvl8pPr marL="400050" indent="-57150" algn="l">
            <a:defRPr sz="300"/>
          </a:lvl8pPr>
          <a:lvl9pPr marL="457200" indent="-57150" algn="l">
            <a:defRPr sz="300"/>
          </a:lvl9pPr>
        </a:lstStyle>
        <a:p>
          <a:pPr lvl="0">
            <a:lnSpc>
              <a:spcPct val="100000"/>
            </a:lnSpc>
            <a:spcBef>
              <a:spcPct val="0"/>
            </a:spcBef>
            <a:spcAft>
              <a:spcPct val="35000"/>
            </a:spcAft>
          </a:pPr>
          <a:r>
            <a:rPr lang="en-US" sz="2400" dirty="0"/>
            <a:t>Study </a:t>
          </a:r>
          <a:r>
            <a:rPr lang="en-US" sz="2400" dirty="0" smtClean="0"/>
            <a:t>how to design and build static as well as dynamic webpages and interactive web applications  </a:t>
          </a:r>
          <a:endParaRPr lang="en-IN" sz="2800" dirty="0"/>
        </a:p>
      </dsp:txBody>
      <dsp:txXfrm>
        <a:off x="0" y="0"/>
        <a:ext cx="10134600" cy="882649"/>
      </dsp:txXfrm>
    </dsp:sp>
  </dsp:spTree>
</dsp:drawing>
</file>

<file path=ppt/diagrams/drawing2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620000" cy="671851"/>
        <a:chOff x="0" y="0"/>
        <a:chExt cx="7620000" cy="671851"/>
      </a:xfrm>
    </dsp:grpSpPr>
    <dsp:sp modelId="{CD5036F8-A246-4E6A-8921-20C367BBB964}">
      <dsp:nvSpPr>
        <dsp:cNvPr id="3" name="Rounded Rectangle 2"/>
        <dsp:cNvSpPr/>
      </dsp:nvSpPr>
      <dsp:spPr bwMode="white">
        <a:xfrm>
          <a:off x="0" y="4138"/>
          <a:ext cx="7620000" cy="663575"/>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99060" tIns="99060" rIns="99060" bIns="99060" anchor="ctr"/>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0">
            <a:lnSpc>
              <a:spcPct val="100000"/>
            </a:lnSpc>
            <a:spcBef>
              <a:spcPct val="0"/>
            </a:spcBef>
            <a:spcAft>
              <a:spcPct val="35000"/>
            </a:spcAft>
          </a:pPr>
          <a:r>
            <a:rPr lang="en-US" b="1" dirty="0">
              <a:latin typeface="+mj-lt"/>
              <a:ea typeface="Times New Roman" panose="02020603050405020304" pitchFamily="18" charset="0"/>
              <a:cs typeface="Times New Roman" panose="02020603050405020304" pitchFamily="18" charset="0"/>
            </a:rPr>
            <a:t>PO8 : Ethics</a:t>
          </a:r>
          <a:endParaRPr lang="en-IN" dirty="0"/>
        </a:p>
      </dsp:txBody>
      <dsp:txXfrm>
        <a:off x="0" y="4138"/>
        <a:ext cx="7620000" cy="663575"/>
      </dsp:txXfrm>
    </dsp:sp>
  </dsp:spTree>
</dsp:drawing>
</file>

<file path=ppt/diagrams/drawing2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620000" cy="671851"/>
        <a:chOff x="0" y="0"/>
        <a:chExt cx="7620000" cy="671851"/>
      </a:xfrm>
    </dsp:grpSpPr>
    <dsp:sp modelId="{8C029958-E145-4D8C-B815-F42AE9B5E6DF}">
      <dsp:nvSpPr>
        <dsp:cNvPr id="3" name="Rounded Rectangle 2"/>
        <dsp:cNvSpPr/>
      </dsp:nvSpPr>
      <dsp:spPr bwMode="white">
        <a:xfrm>
          <a:off x="0" y="4138"/>
          <a:ext cx="7620000" cy="663575"/>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99060" tIns="99060" rIns="99060" bIns="99060" anchor="ctr"/>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0">
            <a:lnSpc>
              <a:spcPct val="100000"/>
            </a:lnSpc>
            <a:spcBef>
              <a:spcPct val="0"/>
            </a:spcBef>
            <a:spcAft>
              <a:spcPct val="35000"/>
            </a:spcAft>
          </a:pPr>
          <a:r>
            <a:rPr lang="en-US" b="1" dirty="0">
              <a:latin typeface="+mj-lt"/>
              <a:ea typeface="Times New Roman" panose="02020603050405020304" pitchFamily="18" charset="0"/>
              <a:cs typeface="Times New Roman" panose="02020603050405020304" pitchFamily="18" charset="0"/>
            </a:rPr>
            <a:t>PO9 : Individual and teamwork</a:t>
          </a:r>
          <a:endParaRPr lang="en-IN" dirty="0"/>
        </a:p>
      </dsp:txBody>
      <dsp:txXfrm>
        <a:off x="0" y="4138"/>
        <a:ext cx="7620000" cy="663575"/>
      </dsp:txXfrm>
    </dsp:sp>
  </dsp:spTree>
</dsp:drawing>
</file>

<file path=ppt/diagrams/drawing2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619999" cy="671851"/>
        <a:chOff x="0" y="0"/>
        <a:chExt cx="7619999" cy="671851"/>
      </a:xfrm>
    </dsp:grpSpPr>
    <dsp:sp modelId="{54692D58-280A-4A5B-8ABB-4AA8C3D0C486}">
      <dsp:nvSpPr>
        <dsp:cNvPr id="3" name="Rounded Rectangle 2"/>
        <dsp:cNvSpPr/>
      </dsp:nvSpPr>
      <dsp:spPr bwMode="white">
        <a:xfrm>
          <a:off x="0" y="4138"/>
          <a:ext cx="7619999" cy="663575"/>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99060" tIns="99060" rIns="99060" bIns="99060" anchor="ctr"/>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0">
            <a:lnSpc>
              <a:spcPct val="100000"/>
            </a:lnSpc>
            <a:spcBef>
              <a:spcPct val="0"/>
            </a:spcBef>
            <a:spcAft>
              <a:spcPct val="35000"/>
            </a:spcAft>
          </a:pPr>
          <a:r>
            <a:rPr lang="en-IN" b="1" dirty="0">
              <a:latin typeface="+mj-lt"/>
            </a:rPr>
            <a:t>PO10 : </a:t>
          </a:r>
          <a:r>
            <a:rPr lang="en-US" b="1" dirty="0">
              <a:latin typeface="+mj-lt"/>
              <a:ea typeface="Times New Roman" panose="02020603050405020304" pitchFamily="18" charset="0"/>
              <a:cs typeface="Times New Roman" panose="02020603050405020304" pitchFamily="18" charset="0"/>
            </a:rPr>
            <a:t>Communication</a:t>
          </a:r>
          <a:endParaRPr lang="en-IN" dirty="0"/>
        </a:p>
      </dsp:txBody>
      <dsp:txXfrm>
        <a:off x="0" y="4138"/>
        <a:ext cx="7619999" cy="663575"/>
      </dsp:txXfrm>
    </dsp:sp>
  </dsp:spTree>
</dsp:drawing>
</file>

<file path=ppt/diagrams/drawing2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620000" cy="671851"/>
        <a:chOff x="0" y="0"/>
        <a:chExt cx="7620000" cy="671851"/>
      </a:xfrm>
    </dsp:grpSpPr>
    <dsp:sp modelId="{3EED7F0D-5C80-4479-905C-E79E88227593}">
      <dsp:nvSpPr>
        <dsp:cNvPr id="3" name="Rounded Rectangle 2"/>
        <dsp:cNvSpPr/>
      </dsp:nvSpPr>
      <dsp:spPr bwMode="white">
        <a:xfrm>
          <a:off x="0" y="8276"/>
          <a:ext cx="7620000" cy="663575"/>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99060" tIns="99060" rIns="99060" bIns="99060" anchor="ctr"/>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0">
            <a:lnSpc>
              <a:spcPct val="100000"/>
            </a:lnSpc>
            <a:spcBef>
              <a:spcPct val="0"/>
            </a:spcBef>
            <a:spcAft>
              <a:spcPct val="35000"/>
            </a:spcAft>
          </a:pPr>
          <a:r>
            <a:rPr lang="en-US" b="1" dirty="0">
              <a:latin typeface="+mj-lt"/>
              <a:ea typeface="Times New Roman" panose="02020603050405020304" pitchFamily="18" charset="0"/>
              <a:cs typeface="Times New Roman" panose="02020603050405020304" pitchFamily="18" charset="0"/>
            </a:rPr>
            <a:t>PO11 : Project management and finance</a:t>
          </a:r>
          <a:endParaRPr lang="en-IN" dirty="0"/>
        </a:p>
      </dsp:txBody>
      <dsp:txXfrm>
        <a:off x="0" y="8276"/>
        <a:ext cx="7620000" cy="663575"/>
      </dsp:txXfrm>
    </dsp:sp>
  </dsp:spTree>
</dsp:drawing>
</file>

<file path=ppt/diagrams/drawing2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620000" cy="671851"/>
        <a:chOff x="0" y="0"/>
        <a:chExt cx="7620000" cy="671851"/>
      </a:xfrm>
    </dsp:grpSpPr>
    <dsp:sp modelId="{6CC17462-A62E-4245-BFD1-F10DCB528333}">
      <dsp:nvSpPr>
        <dsp:cNvPr id="3" name="Rounded Rectangle 2"/>
        <dsp:cNvSpPr/>
      </dsp:nvSpPr>
      <dsp:spPr bwMode="white">
        <a:xfrm>
          <a:off x="0" y="0"/>
          <a:ext cx="7620000" cy="671851"/>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106680" tIns="106680" rIns="106680" bIns="106680" anchor="ctr"/>
        <a:lstStyle>
          <a:lvl1pPr algn="l">
            <a:defRPr sz="500"/>
          </a:lvl1pPr>
          <a:lvl2pPr marL="57150" indent="-57150" algn="l">
            <a:defRPr sz="300"/>
          </a:lvl2pPr>
          <a:lvl3pPr marL="114300" indent="-57150" algn="l">
            <a:defRPr sz="300"/>
          </a:lvl3pPr>
          <a:lvl4pPr marL="171450" indent="-57150" algn="l">
            <a:defRPr sz="300"/>
          </a:lvl4pPr>
          <a:lvl5pPr marL="228600" indent="-57150" algn="l">
            <a:defRPr sz="300"/>
          </a:lvl5pPr>
          <a:lvl6pPr marL="285750" indent="-57150" algn="l">
            <a:defRPr sz="300"/>
          </a:lvl6pPr>
          <a:lvl7pPr marL="342900" indent="-57150" algn="l">
            <a:defRPr sz="300"/>
          </a:lvl7pPr>
          <a:lvl8pPr marL="400050" indent="-57150" algn="l">
            <a:defRPr sz="300"/>
          </a:lvl8pPr>
          <a:lvl9pPr marL="457200" indent="-57150" algn="l">
            <a:defRPr sz="300"/>
          </a:lvl9pPr>
        </a:lstStyle>
        <a:p>
          <a:pPr lvl="0">
            <a:lnSpc>
              <a:spcPct val="100000"/>
            </a:lnSpc>
            <a:spcBef>
              <a:spcPct val="0"/>
            </a:spcBef>
            <a:spcAft>
              <a:spcPct val="35000"/>
            </a:spcAft>
          </a:pPr>
          <a:r>
            <a:rPr lang="en-US" sz="2800" b="1" dirty="0">
              <a:latin typeface="+mj-lt"/>
              <a:ea typeface="Times New Roman" panose="02020603050405020304" pitchFamily="18" charset="0"/>
              <a:cs typeface="Times New Roman" panose="02020603050405020304" pitchFamily="18" charset="0"/>
            </a:rPr>
            <a:t>PO12 : Life-long learning</a:t>
          </a:r>
          <a:endParaRPr lang="en-IN" sz="2800" dirty="0"/>
        </a:p>
      </dsp:txBody>
      <dsp:txXfrm>
        <a:off x="0" y="0"/>
        <a:ext cx="7620000" cy="671851"/>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134600" cy="954107"/>
        <a:chOff x="0" y="0"/>
        <a:chExt cx="10134600" cy="954107"/>
      </a:xfrm>
    </dsp:grpSpPr>
    <dsp:sp modelId="{1A3ADADF-1651-46C2-846B-A7F79BFA24CF}">
      <dsp:nvSpPr>
        <dsp:cNvPr id="3" name="Rounded Rectangle 2"/>
        <dsp:cNvSpPr/>
      </dsp:nvSpPr>
      <dsp:spPr bwMode="white">
        <a:xfrm>
          <a:off x="0" y="0"/>
          <a:ext cx="10134600" cy="954107"/>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91439" tIns="91439" rIns="91439" bIns="91439" anchor="ctr"/>
        <a:lstStyle>
          <a:lvl1pPr algn="l">
            <a:defRPr sz="500"/>
          </a:lvl1pPr>
          <a:lvl2pPr marL="57150" indent="-57150" algn="l">
            <a:defRPr sz="300"/>
          </a:lvl2pPr>
          <a:lvl3pPr marL="114300" indent="-57150" algn="l">
            <a:defRPr sz="300"/>
          </a:lvl3pPr>
          <a:lvl4pPr marL="171450" indent="-57150" algn="l">
            <a:defRPr sz="300"/>
          </a:lvl4pPr>
          <a:lvl5pPr marL="228600" indent="-57150" algn="l">
            <a:defRPr sz="300"/>
          </a:lvl5pPr>
          <a:lvl6pPr marL="285750" indent="-57150" algn="l">
            <a:defRPr sz="300"/>
          </a:lvl6pPr>
          <a:lvl7pPr marL="342900" indent="-57150" algn="l">
            <a:defRPr sz="300"/>
          </a:lvl7pPr>
          <a:lvl8pPr marL="400050" indent="-57150" algn="l">
            <a:defRPr sz="300"/>
          </a:lvl8pPr>
          <a:lvl9pPr marL="457200" indent="-57150" algn="l">
            <a:defRPr sz="300"/>
          </a:lvl9pPr>
        </a:lstStyle>
        <a:p>
          <a:pPr lvl="0">
            <a:lnSpc>
              <a:spcPct val="100000"/>
            </a:lnSpc>
            <a:spcBef>
              <a:spcPct val="0"/>
            </a:spcBef>
            <a:spcAft>
              <a:spcPct val="35000"/>
            </a:spcAft>
          </a:pPr>
          <a:r>
            <a:rPr lang="en-US" sz="2400" dirty="0" smtClean="0"/>
            <a:t>Students examine advanced topics like Angular, nodejs, Mongodb for web applications. </a:t>
          </a:r>
          <a:r>
            <a:rPr lang="en-US" sz="2400" b="0" i="0" dirty="0" smtClean="0"/>
            <a:t> </a:t>
          </a:r>
          <a:endParaRPr lang="en-IN" sz="2400" dirty="0"/>
        </a:p>
      </dsp:txBody>
      <dsp:txXfrm>
        <a:off x="0" y="0"/>
        <a:ext cx="10134600" cy="954107"/>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165080" cy="1008826"/>
        <a:chOff x="0" y="0"/>
        <a:chExt cx="10165080" cy="1008826"/>
      </a:xfrm>
    </dsp:grpSpPr>
    <dsp:sp modelId="{94DF58AF-4B5A-40D5-876B-C773221F443C}">
      <dsp:nvSpPr>
        <dsp:cNvPr id="3" name="Rounded Rectangle 2"/>
        <dsp:cNvSpPr/>
      </dsp:nvSpPr>
      <dsp:spPr bwMode="white">
        <a:xfrm>
          <a:off x="0" y="0"/>
          <a:ext cx="10165080" cy="1008826"/>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91439" tIns="91439" rIns="91439" bIns="91439" anchor="ctr"/>
        <a:lstStyle>
          <a:lvl1pPr algn="l">
            <a:defRPr sz="500"/>
          </a:lvl1pPr>
          <a:lvl2pPr marL="57150" indent="-57150" algn="l">
            <a:defRPr sz="300"/>
          </a:lvl2pPr>
          <a:lvl3pPr marL="114300" indent="-57150" algn="l">
            <a:defRPr sz="300"/>
          </a:lvl3pPr>
          <a:lvl4pPr marL="171450" indent="-57150" algn="l">
            <a:defRPr sz="300"/>
          </a:lvl4pPr>
          <a:lvl5pPr marL="228600" indent="-57150" algn="l">
            <a:defRPr sz="300"/>
          </a:lvl5pPr>
          <a:lvl6pPr marL="285750" indent="-57150" algn="l">
            <a:defRPr sz="300"/>
          </a:lvl6pPr>
          <a:lvl7pPr marL="342900" indent="-57150" algn="l">
            <a:defRPr sz="300"/>
          </a:lvl7pPr>
          <a:lvl8pPr marL="400050" indent="-57150" algn="l">
            <a:defRPr sz="300"/>
          </a:lvl8pPr>
          <a:lvl9pPr marL="457200" indent="-57150" algn="l">
            <a:defRPr sz="300"/>
          </a:lvl9pPr>
        </a:lstStyle>
        <a:p>
          <a:pPr lvl="0">
            <a:lnSpc>
              <a:spcPct val="100000"/>
            </a:lnSpc>
            <a:spcBef>
              <a:spcPct val="0"/>
            </a:spcBef>
            <a:spcAft>
              <a:spcPct val="35000"/>
            </a:spcAft>
          </a:pPr>
          <a:r>
            <a:rPr lang="en-US" sz="2400" b="0" i="0" dirty="0" smtClean="0"/>
            <a:t>Also examine </a:t>
          </a:r>
          <a:r>
            <a:rPr lang="en-US" sz="2400" dirty="0" smtClean="0"/>
            <a:t>Express framework for interactive web applications that use rich user interfaces</a:t>
          </a:r>
          <a:r>
            <a:rPr lang="en-US" sz="2400" b="0" i="0" dirty="0" smtClean="0"/>
            <a:t>  .</a:t>
          </a:r>
          <a:endParaRPr lang="en-IN" sz="2400" dirty="0"/>
        </a:p>
      </dsp:txBody>
      <dsp:txXfrm>
        <a:off x="0" y="0"/>
        <a:ext cx="10165080" cy="1008826"/>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9601200" cy="685798"/>
        <a:chOff x="0" y="0"/>
        <a:chExt cx="9601200" cy="685798"/>
      </a:xfrm>
    </dsp:grpSpPr>
    <dsp:sp modelId="{B898B381-A99B-40FA-B837-D80DC4A60493}">
      <dsp:nvSpPr>
        <dsp:cNvPr id="3" name="Rounded Rectangle 2"/>
        <dsp:cNvSpPr/>
      </dsp:nvSpPr>
      <dsp:spPr bwMode="white">
        <a:xfrm>
          <a:off x="0" y="0"/>
          <a:ext cx="9601200" cy="685798"/>
        </a:xfrm>
        <a:prstGeom prst="roundRect">
          <a:avLst/>
        </a:prstGeom>
        <a:solidFill>
          <a:schemeClr val="accent6">
            <a:lumMod val="75000"/>
          </a:schemeClr>
        </a:solidFill>
        <a:sp3d prstMaterial="plastic">
          <a:bevelT w="120900" h="88900"/>
          <a:bevelB w="88900" h="31750" prst="angle"/>
        </a:sp3d>
      </dsp:spPr>
      <dsp:style>
        <a:lnRef idx="0">
          <a:schemeClr val="lt1"/>
        </a:lnRef>
        <a:fillRef idx="3">
          <a:schemeClr val="accent1"/>
        </a:fillRef>
        <a:effectRef idx="2">
          <a:scrgbClr r="0" g="0" b="0"/>
        </a:effectRef>
        <a:fontRef idx="minor">
          <a:schemeClr val="lt1"/>
        </a:fontRef>
      </dsp:style>
      <dsp:txBody>
        <a:bodyPr lIns="114300" tIns="114300" rIns="114300" bIns="114300" anchor="ctr"/>
        <a:lstStyle>
          <a:lvl1pPr algn="l">
            <a:defRPr sz="500"/>
          </a:lvl1pPr>
          <a:lvl2pPr marL="57150" indent="-57150" algn="l">
            <a:defRPr sz="300"/>
          </a:lvl2pPr>
          <a:lvl3pPr marL="114300" indent="-57150" algn="l">
            <a:defRPr sz="300"/>
          </a:lvl3pPr>
          <a:lvl4pPr marL="171450" indent="-57150" algn="l">
            <a:defRPr sz="300"/>
          </a:lvl4pPr>
          <a:lvl5pPr marL="228600" indent="-57150" algn="l">
            <a:defRPr sz="300"/>
          </a:lvl5pPr>
          <a:lvl6pPr marL="285750" indent="-57150" algn="l">
            <a:defRPr sz="300"/>
          </a:lvl6pPr>
          <a:lvl7pPr marL="342900" indent="-57150" algn="l">
            <a:defRPr sz="300"/>
          </a:lvl7pPr>
          <a:lvl8pPr marL="400050" indent="-57150" algn="l">
            <a:defRPr sz="300"/>
          </a:lvl8pPr>
          <a:lvl9pPr marL="457200" indent="-57150" algn="l">
            <a:defRPr sz="300"/>
          </a:lvl9pPr>
        </a:lstStyle>
        <a:p>
          <a:pPr lvl="0">
            <a:lnSpc>
              <a:spcPct val="100000"/>
            </a:lnSpc>
            <a:spcBef>
              <a:spcPct val="0"/>
            </a:spcBef>
            <a:spcAft>
              <a:spcPct val="35000"/>
            </a:spcAft>
          </a:pPr>
          <a:r>
            <a:rPr lang="en-US" sz="3000" b="1" dirty="0" smtClean="0"/>
            <a:t>At the end of course, the student  </a:t>
          </a:r>
          <a:r>
            <a:rPr lang="en-US" sz="3000" b="1" dirty="0"/>
            <a:t>will be able to</a:t>
          </a:r>
          <a:r>
            <a:rPr lang="en-US" sz="2800" dirty="0"/>
            <a:t>:</a:t>
          </a:r>
          <a:endParaRPr lang="en-IN" sz="2800" dirty="0"/>
        </a:p>
      </dsp:txBody>
      <dsp:txXfrm>
        <a:off x="0" y="0"/>
        <a:ext cx="9601200" cy="685798"/>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9601200" cy="806780"/>
        <a:chOff x="0" y="0"/>
        <a:chExt cx="9601200" cy="806780"/>
      </a:xfrm>
    </dsp:grpSpPr>
    <dsp:sp modelId="{AEDD9097-4AFF-4D2E-9357-46583571353B}">
      <dsp:nvSpPr>
        <dsp:cNvPr id="3" name="Rounded Rectangle 2"/>
        <dsp:cNvSpPr/>
      </dsp:nvSpPr>
      <dsp:spPr bwMode="white">
        <a:xfrm>
          <a:off x="0" y="17319"/>
          <a:ext cx="9601200" cy="772141"/>
        </a:xfrm>
        <a:prstGeom prst="roundRect">
          <a:avLst/>
        </a:prstGeom>
        <a:solidFill>
          <a:schemeClr val="accent3"/>
        </a:solidFill>
        <a:sp3d prstMaterial="plastic">
          <a:bevelT w="120900" h="88900"/>
          <a:bevelB w="88900" h="31750" prst="angle"/>
        </a:sp3d>
      </dsp:spPr>
      <dsp:style>
        <a:lnRef idx="0">
          <a:schemeClr val="lt1"/>
        </a:lnRef>
        <a:fillRef idx="3">
          <a:schemeClr val="accent2"/>
        </a:fillRef>
        <a:effectRef idx="2">
          <a:scrgbClr r="0" g="0" b="0"/>
        </a:effectRef>
        <a:fontRef idx="minor">
          <a:schemeClr val="lt1"/>
        </a:fontRef>
      </dsp:style>
      <dsp:txBody>
        <a:bodyPr lIns="68580" tIns="68580" rIns="68580" bIns="6858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IN" b="1" dirty="0" smtClean="0">
              <a:solidFill>
                <a:schemeClr val="tx1"/>
              </a:solidFill>
            </a:rPr>
            <a:t>CO1 : </a:t>
          </a:r>
          <a:r>
            <a:rPr lang="en-US" b="1" dirty="0" smtClean="0">
              <a:solidFill>
                <a:schemeClr val="tx1"/>
              </a:solidFill>
            </a:rPr>
            <a:t>Explain, analyze and apply the role of server-side scripting language like Nodejs .</a:t>
          </a:r>
          <a:endParaRPr lang="en-IN" b="1" dirty="0">
            <a:solidFill>
              <a:schemeClr val="tx1"/>
            </a:solidFill>
          </a:endParaRPr>
        </a:p>
      </dsp:txBody>
      <dsp:txXfrm>
        <a:off x="0" y="17319"/>
        <a:ext cx="9601200" cy="772141"/>
      </dsp:txXfrm>
    </dsp:sp>
  </dsp:spTree>
</dsp:drawing>
</file>

<file path=ppt/diagrams/drawing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9601200" cy="671851"/>
        <a:chOff x="0" y="0"/>
        <a:chExt cx="9601200" cy="671851"/>
      </a:xfrm>
    </dsp:grpSpPr>
    <dsp:sp modelId="{CD5036F8-A246-4E6A-8921-20C367BBB964}">
      <dsp:nvSpPr>
        <dsp:cNvPr id="3" name="Rounded Rectangle 2"/>
        <dsp:cNvSpPr/>
      </dsp:nvSpPr>
      <dsp:spPr bwMode="white">
        <a:xfrm>
          <a:off x="0" y="0"/>
          <a:ext cx="9601200" cy="671851"/>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76200" tIns="76200" rIns="76200" bIns="76200" anchor="ctr"/>
        <a:lstStyle>
          <a:lvl1pPr algn="l">
            <a:defRPr sz="500"/>
          </a:lvl1pPr>
          <a:lvl2pPr marL="57150" indent="-57150" algn="l">
            <a:defRPr sz="300"/>
          </a:lvl2pPr>
          <a:lvl3pPr marL="114300" indent="-57150" algn="l">
            <a:defRPr sz="300"/>
          </a:lvl3pPr>
          <a:lvl4pPr marL="171450" indent="-57150" algn="l">
            <a:defRPr sz="300"/>
          </a:lvl4pPr>
          <a:lvl5pPr marL="228600" indent="-57150" algn="l">
            <a:defRPr sz="300"/>
          </a:lvl5pPr>
          <a:lvl6pPr marL="285750" indent="-57150" algn="l">
            <a:defRPr sz="300"/>
          </a:lvl6pPr>
          <a:lvl7pPr marL="342900" indent="-57150" algn="l">
            <a:defRPr sz="300"/>
          </a:lvl7pPr>
          <a:lvl8pPr marL="400050" indent="-57150" algn="l">
            <a:defRPr sz="300"/>
          </a:lvl8pPr>
          <a:lvl9pPr marL="457200" indent="-57150" algn="l">
            <a:defRPr sz="300"/>
          </a:lvl9pPr>
        </a:lstStyle>
        <a:p>
          <a:pPr lvl="0">
            <a:lnSpc>
              <a:spcPct val="100000"/>
            </a:lnSpc>
            <a:spcBef>
              <a:spcPct val="0"/>
            </a:spcBef>
            <a:spcAft>
              <a:spcPct val="35000"/>
            </a:spcAft>
          </a:pPr>
          <a:r>
            <a:rPr lang="en-US" sz="2000" b="1" dirty="0" smtClean="0"/>
            <a:t>CO2 </a:t>
          </a:r>
          <a:r>
            <a:rPr lang="en-US" sz="2000" b="1" dirty="0"/>
            <a:t>: </a:t>
          </a:r>
          <a:r>
            <a:rPr lang="en-US" sz="2000" b="1" dirty="0" smtClean="0"/>
            <a:t>Demonstrate Express framework to design and implement dynamic web pages</a:t>
          </a:r>
          <a:r>
            <a:rPr lang="en-US" sz="1900" b="1" dirty="0" smtClean="0"/>
            <a:t>.</a:t>
          </a:r>
          <a:endParaRPr lang="en-IN" sz="1900" b="1" dirty="0"/>
        </a:p>
      </dsp:txBody>
      <dsp:txXfrm>
        <a:off x="0" y="0"/>
        <a:ext cx="9601200" cy="671851"/>
      </dsp:txXfrm>
    </dsp:sp>
  </dsp:spTree>
</dsp:drawing>
</file>

<file path=ppt/diagrams/drawing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9601200" cy="671851"/>
        <a:chOff x="0" y="0"/>
        <a:chExt cx="9601200" cy="671851"/>
      </a:xfrm>
    </dsp:grpSpPr>
    <dsp:sp modelId="{8C029958-E145-4D8C-B815-F42AE9B5E6DF}">
      <dsp:nvSpPr>
        <dsp:cNvPr id="3" name="Rounded Rectangle 2"/>
        <dsp:cNvSpPr/>
      </dsp:nvSpPr>
      <dsp:spPr bwMode="white">
        <a:xfrm>
          <a:off x="0" y="8194"/>
          <a:ext cx="9601200" cy="65520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83820" tIns="83820" rIns="83820" bIns="83820" anchor="ctr"/>
        <a:lstStyle>
          <a:lvl1pPr algn="l">
            <a:defRPr sz="35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pPr lvl="0">
            <a:lnSpc>
              <a:spcPct val="100000"/>
            </a:lnSpc>
            <a:spcBef>
              <a:spcPct val="0"/>
            </a:spcBef>
            <a:spcAft>
              <a:spcPct val="35000"/>
            </a:spcAft>
          </a:pPr>
          <a:r>
            <a:rPr lang="en-IN" sz="2200" b="1" dirty="0" smtClean="0"/>
            <a:t>CO3 : </a:t>
          </a:r>
          <a:r>
            <a:rPr lang="en-US" sz="2000" b="1" dirty="0" smtClean="0"/>
            <a:t>Apply the knowledge of Typescript that are vital in understanding angular js.</a:t>
          </a:r>
          <a:endParaRPr lang="en-IN" sz="2000" b="1" dirty="0"/>
        </a:p>
      </dsp:txBody>
      <dsp:txXfrm>
        <a:off x="0" y="8194"/>
        <a:ext cx="9601200" cy="655200"/>
      </dsp:txXfrm>
    </dsp:sp>
  </dsp:spTree>
</dsp:drawing>
</file>

<file path=ppt/diagrams/drawing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9601201" cy="671851"/>
        <a:chOff x="0" y="0"/>
        <a:chExt cx="9601201" cy="671851"/>
      </a:xfrm>
    </dsp:grpSpPr>
    <dsp:sp modelId="{54692D58-280A-4A5B-8ABB-4AA8C3D0C486}">
      <dsp:nvSpPr>
        <dsp:cNvPr id="3" name="Rounded Rectangle 2"/>
        <dsp:cNvSpPr/>
      </dsp:nvSpPr>
      <dsp:spPr bwMode="white">
        <a:xfrm>
          <a:off x="0" y="8325"/>
          <a:ext cx="9601201" cy="65520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76200" tIns="76200" rIns="76200" bIns="76200" anchor="ctr"/>
        <a:lstStyle>
          <a:lvl1pPr algn="l">
            <a:defRPr sz="35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pPr lvl="0">
            <a:lnSpc>
              <a:spcPct val="100000"/>
            </a:lnSpc>
            <a:spcBef>
              <a:spcPct val="0"/>
            </a:spcBef>
            <a:spcAft>
              <a:spcPct val="35000"/>
            </a:spcAft>
          </a:pPr>
          <a:r>
            <a:rPr lang="en-US" sz="2000" b="1" dirty="0" smtClean="0"/>
            <a:t>CO4 </a:t>
          </a:r>
          <a:r>
            <a:rPr lang="en-US" sz="2000" b="1" dirty="0"/>
            <a:t>: </a:t>
          </a:r>
          <a:r>
            <a:rPr lang="en-US" sz="2000" b="1" dirty="0" smtClean="0"/>
            <a:t>Analyze build and develop single page application using client-side programming.</a:t>
          </a:r>
          <a:endParaRPr lang="en-IN" sz="2000" b="1" dirty="0"/>
        </a:p>
      </dsp:txBody>
      <dsp:txXfrm>
        <a:off x="0" y="8325"/>
        <a:ext cx="9601201" cy="655200"/>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10">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1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1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1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1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1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1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1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1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1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20">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2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2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1">
  <dgm:title val=""/>
  <dgm:desc val=""/>
  <dgm:catLst>
    <dgm:cat type="3D" pri="11400"/>
  </dgm:catLst>
  <dgm:scene3d>
    <a:camera prst="orthographicFront"/>
    <a:lightRig rig="threePt" dir="t"/>
  </dgm:scene3d>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7">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3d1#3">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8">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9">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10">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11">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12">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1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8.xml><?xml version="1.0" encoding="utf-8"?>
<dgm:styleDef xmlns:dgm="http://schemas.openxmlformats.org/drawingml/2006/diagram" xmlns:a="http://schemas.openxmlformats.org/drawingml/2006/main" uniqueId="urn:microsoft.com/office/officeart/2005/8/quickstyle/3d1#4">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14">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15">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16">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17">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3#18">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3#19">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2">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3d1#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3d1#2">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4">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5">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6">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D7AD70C9-1DB2-42BC-A1E5-008AFA0103AC}" type="datetime1">
              <a:rPr lang="en-US" smtClean="0"/>
            </a:fld>
            <a:endParaRPr lang="en-US"/>
          </a:p>
        </p:txBody>
      </p:sp>
      <p:sp>
        <p:nvSpPr>
          <p:cNvPr id="5" name="Footer Placeholder 4"/>
          <p:cNvSpPr>
            <a:spLocks noGrp="1"/>
          </p:cNvSpPr>
          <p:nvPr>
            <p:ph type="ftr" sz="quarter" idx="11"/>
          </p:nvPr>
        </p:nvSpPr>
        <p:spPr/>
        <p:txBody>
          <a:bodyPr/>
          <a:lstStyle/>
          <a:p>
            <a:r>
              <a:rPr lang="en-US" dirty="0" smtClean="0"/>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B8BE992-3CD4-4610-BDA5-333C0F5EF749}" type="datetime1">
              <a:rPr lang="en-US" smtClean="0"/>
            </a:fld>
            <a:endParaRPr lang="en-US"/>
          </a:p>
        </p:txBody>
      </p:sp>
      <p:sp>
        <p:nvSpPr>
          <p:cNvPr id="5" name="Footer Placeholder 4"/>
          <p:cNvSpPr>
            <a:spLocks noGrp="1"/>
          </p:cNvSpPr>
          <p:nvPr>
            <p:ph type="ftr" sz="quarter" idx="11"/>
          </p:nvPr>
        </p:nvSpPr>
        <p:spPr/>
        <p:txBody>
          <a:bodyPr/>
          <a:lstStyle/>
          <a:p>
            <a:r>
              <a:rPr lang="en-US" dirty="0" smtClean="0"/>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5"/>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45"/>
            <a:ext cx="80264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5884D4A-38C6-4438-B68A-30EA51A004A9}" type="datetime1">
              <a:rPr lang="en-US" smtClean="0"/>
            </a:fld>
            <a:endParaRPr lang="en-US"/>
          </a:p>
        </p:txBody>
      </p:sp>
      <p:sp>
        <p:nvSpPr>
          <p:cNvPr id="5" name="Footer Placeholder 4"/>
          <p:cNvSpPr>
            <a:spLocks noGrp="1"/>
          </p:cNvSpPr>
          <p:nvPr>
            <p:ph type="ftr" sz="quarter" idx="11"/>
          </p:nvPr>
        </p:nvSpPr>
        <p:spPr/>
        <p:txBody>
          <a:bodyPr/>
          <a:lstStyle/>
          <a:p>
            <a:r>
              <a:rPr lang="en-US" dirty="0" smtClean="0"/>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5E0AD0C-B806-4F79-9B21-906728A6555E}" type="datetime1">
              <a:rPr lang="en-US" smtClean="0"/>
            </a:fld>
            <a:endParaRPr lang="en-US"/>
          </a:p>
        </p:txBody>
      </p:sp>
      <p:sp>
        <p:nvSpPr>
          <p:cNvPr id="5" name="Footer Placeholder 4"/>
          <p:cNvSpPr>
            <a:spLocks noGrp="1"/>
          </p:cNvSpPr>
          <p:nvPr>
            <p:ph type="ftr" sz="quarter" idx="11"/>
          </p:nvPr>
        </p:nvSpPr>
        <p:spPr/>
        <p:txBody>
          <a:bodyPr/>
          <a:lstStyle/>
          <a:p>
            <a:r>
              <a:rPr lang="en-US" dirty="0" smtClean="0"/>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63B665E-EE12-4ABF-8D67-AC048CC7264B}" type="datetime1">
              <a:rPr lang="en-US" smtClean="0"/>
            </a:fld>
            <a:endParaRPr lang="en-US"/>
          </a:p>
        </p:txBody>
      </p:sp>
      <p:sp>
        <p:nvSpPr>
          <p:cNvPr id="5" name="Footer Placeholder 4"/>
          <p:cNvSpPr>
            <a:spLocks noGrp="1"/>
          </p:cNvSpPr>
          <p:nvPr>
            <p:ph type="ftr" sz="quarter" idx="11"/>
          </p:nvPr>
        </p:nvSpPr>
        <p:spPr/>
        <p:txBody>
          <a:bodyPr/>
          <a:lstStyle/>
          <a:p>
            <a:r>
              <a:rPr lang="en-US" dirty="0" smtClean="0"/>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DE2218C-ACEE-4839-8D82-DEE197D50BE0}" type="datetime1">
              <a:rPr lang="en-US" smtClean="0"/>
            </a:fld>
            <a:endParaRPr lang="en-US"/>
          </a:p>
        </p:txBody>
      </p:sp>
      <p:sp>
        <p:nvSpPr>
          <p:cNvPr id="6" name="Footer Placeholder 5"/>
          <p:cNvSpPr>
            <a:spLocks noGrp="1"/>
          </p:cNvSpPr>
          <p:nvPr>
            <p:ph type="ftr" sz="quarter" idx="11"/>
          </p:nvPr>
        </p:nvSpPr>
        <p:spPr/>
        <p:txBody>
          <a:bodyPr/>
          <a:lstStyle/>
          <a:p>
            <a:r>
              <a:rPr lang="en-US" dirty="0" smtClean="0"/>
              <a:t>Manisha Pundir Sajwan             WEB DEVELOPMENT USING MEAN STACK                         Unit IV</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BF1C3133-4872-42DA-B1CE-D8AAB1C51761}" type="datetime1">
              <a:rPr lang="en-US" smtClean="0"/>
            </a:fld>
            <a:endParaRPr lang="en-US"/>
          </a:p>
        </p:txBody>
      </p:sp>
      <p:sp>
        <p:nvSpPr>
          <p:cNvPr id="8" name="Footer Placeholder 7"/>
          <p:cNvSpPr>
            <a:spLocks noGrp="1"/>
          </p:cNvSpPr>
          <p:nvPr>
            <p:ph type="ftr" sz="quarter" idx="11"/>
          </p:nvPr>
        </p:nvSpPr>
        <p:spPr/>
        <p:txBody>
          <a:bodyPr/>
          <a:lstStyle/>
          <a:p>
            <a:r>
              <a:rPr lang="en-US" dirty="0" smtClean="0"/>
              <a:t>Manisha Pundir Sajwan             WEB DEVELOPMENT USING MEAN STACK                         Unit IV</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8A0B33B-461E-4877-A3F3-9D9687790942}" type="datetime1">
              <a:rPr lang="en-US" smtClean="0"/>
            </a:fld>
            <a:endParaRPr lang="en-US"/>
          </a:p>
        </p:txBody>
      </p:sp>
      <p:sp>
        <p:nvSpPr>
          <p:cNvPr id="4" name="Footer Placeholder 3"/>
          <p:cNvSpPr>
            <a:spLocks noGrp="1"/>
          </p:cNvSpPr>
          <p:nvPr>
            <p:ph type="ftr" sz="quarter" idx="11"/>
          </p:nvPr>
        </p:nvSpPr>
        <p:spPr/>
        <p:txBody>
          <a:bodyPr/>
          <a:lstStyle/>
          <a:p>
            <a:r>
              <a:rPr lang="en-US" dirty="0" smtClean="0"/>
              <a:t>Manisha Pundir Sajwan             WEB DEVELOPMENT USING MEAN STACK                         Unit IV</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3E03B7-EFB4-46D6-A08B-EC0AF7FBF82A}" type="datetime1">
              <a:rPr lang="en-US" smtClean="0"/>
            </a:fld>
            <a:endParaRPr lang="en-US"/>
          </a:p>
        </p:txBody>
      </p:sp>
      <p:sp>
        <p:nvSpPr>
          <p:cNvPr id="3" name="Footer Placeholder 2"/>
          <p:cNvSpPr>
            <a:spLocks noGrp="1"/>
          </p:cNvSpPr>
          <p:nvPr>
            <p:ph type="ftr" sz="quarter" idx="11"/>
          </p:nvPr>
        </p:nvSpPr>
        <p:spPr/>
        <p:txBody>
          <a:bodyPr/>
          <a:lstStyle/>
          <a:p>
            <a:r>
              <a:rPr lang="en-US" dirty="0" smtClean="0"/>
              <a:t>Manisha Pundir Sajwan             WEB DEVELOPMENT USING MEAN STACK                         Unit IV</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C02ECBC-58AA-412F-A8B0-550B95CB5713}" type="datetime1">
              <a:rPr lang="en-US" smtClean="0"/>
            </a:fld>
            <a:endParaRPr lang="en-US"/>
          </a:p>
        </p:txBody>
      </p:sp>
      <p:sp>
        <p:nvSpPr>
          <p:cNvPr id="6" name="Footer Placeholder 5"/>
          <p:cNvSpPr>
            <a:spLocks noGrp="1"/>
          </p:cNvSpPr>
          <p:nvPr>
            <p:ph type="ftr" sz="quarter" idx="11"/>
          </p:nvPr>
        </p:nvSpPr>
        <p:spPr/>
        <p:txBody>
          <a:bodyPr/>
          <a:lstStyle/>
          <a:p>
            <a:r>
              <a:rPr lang="en-US" dirty="0" smtClean="0"/>
              <a:t>Manisha Pundir Sajwan             WEB DEVELOPMENT USING MEAN STACK                         Unit IV</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8E88589-834A-4EBB-B988-750F98A574A4}" type="datetime1">
              <a:rPr lang="en-US" smtClean="0"/>
            </a:fld>
            <a:endParaRPr lang="en-US"/>
          </a:p>
        </p:txBody>
      </p:sp>
      <p:sp>
        <p:nvSpPr>
          <p:cNvPr id="6" name="Footer Placeholder 5"/>
          <p:cNvSpPr>
            <a:spLocks noGrp="1"/>
          </p:cNvSpPr>
          <p:nvPr>
            <p:ph type="ftr" sz="quarter" idx="11"/>
          </p:nvPr>
        </p:nvSpPr>
        <p:spPr/>
        <p:txBody>
          <a:bodyPr/>
          <a:lstStyle/>
          <a:p>
            <a:r>
              <a:rPr lang="en-US" dirty="0" smtClean="0"/>
              <a:t>Manisha Pundir Sajwan             WEB DEVELOPMENT USING MEAN STACK                         Unit IV</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73150-66E3-46CA-8AD8-205FBAF58F0F}" type="datetime1">
              <a:rPr lang="en-US" smtClean="0"/>
            </a:fld>
            <a:endParaRPr lang="en-US"/>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Manisha Pundir Sajwan             WEB DEVELOPMENT USING MEAN STACK                         Unit IV</a:t>
            </a:r>
            <a:endParaRPr lang="en-US" dirty="0"/>
          </a:p>
        </p:txBody>
      </p:sp>
      <p:sp>
        <p:nvSpPr>
          <p:cNvPr id="6"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pic>
        <p:nvPicPr>
          <p:cNvPr id="8" name="Picture 7"/>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9833" y="13570"/>
            <a:ext cx="1401117" cy="74843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9" Type="http://schemas.openxmlformats.org/officeDocument/2006/relationships/diagramColors" Target="../diagrams/colors2.xml"/><Relationship Id="rId8" Type="http://schemas.openxmlformats.org/officeDocument/2006/relationships/diagramQuickStyle" Target="../diagrams/quickStyle2.xml"/><Relationship Id="rId7" Type="http://schemas.openxmlformats.org/officeDocument/2006/relationships/diagramLayout" Target="../diagrams/layout2.xml"/><Relationship Id="rId6" Type="http://schemas.openxmlformats.org/officeDocument/2006/relationships/diagramData" Target="../diagrams/data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2" Type="http://schemas.openxmlformats.org/officeDocument/2006/relationships/slideLayout" Target="../slideLayouts/slideLayout2.xml"/><Relationship Id="rId21" Type="http://schemas.openxmlformats.org/officeDocument/2006/relationships/image" Target="../media/image5.png"/><Relationship Id="rId20" Type="http://schemas.microsoft.com/office/2007/relationships/diagramDrawing" Target="../diagrams/drawing4.xml"/><Relationship Id="rId2" Type="http://schemas.openxmlformats.org/officeDocument/2006/relationships/diagramLayout" Target="../diagrams/layout1.xml"/><Relationship Id="rId19" Type="http://schemas.openxmlformats.org/officeDocument/2006/relationships/diagramColors" Target="../diagrams/colors4.xml"/><Relationship Id="rId18" Type="http://schemas.openxmlformats.org/officeDocument/2006/relationships/diagramQuickStyle" Target="../diagrams/quickStyle4.xml"/><Relationship Id="rId17" Type="http://schemas.openxmlformats.org/officeDocument/2006/relationships/diagramLayout" Target="../diagrams/layout4.xml"/><Relationship Id="rId16" Type="http://schemas.openxmlformats.org/officeDocument/2006/relationships/diagramData" Target="../diagrams/data4.xml"/><Relationship Id="rId15" Type="http://schemas.microsoft.com/office/2007/relationships/diagramDrawing" Target="../diagrams/drawing3.xml"/><Relationship Id="rId14" Type="http://schemas.openxmlformats.org/officeDocument/2006/relationships/diagramColors" Target="../diagrams/colors3.xml"/><Relationship Id="rId13" Type="http://schemas.openxmlformats.org/officeDocument/2006/relationships/diagramQuickStyle" Target="../diagrams/quickStyle3.xml"/><Relationship Id="rId12" Type="http://schemas.openxmlformats.org/officeDocument/2006/relationships/diagramLayout" Target="../diagrams/layout3.xml"/><Relationship Id="rId11" Type="http://schemas.openxmlformats.org/officeDocument/2006/relationships/diagramData" Target="../diagrams/data3.xml"/><Relationship Id="rId10" Type="http://schemas.microsoft.com/office/2007/relationships/diagramDrawing" Target="../diagrams/drawing2.xml"/><Relationship Id="rId1"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9" Type="http://schemas.openxmlformats.org/officeDocument/2006/relationships/diagramColors" Target="../diagrams/colors6.xml"/><Relationship Id="rId8" Type="http://schemas.openxmlformats.org/officeDocument/2006/relationships/diagramQuickStyle" Target="../diagrams/quickStyle6.xml"/><Relationship Id="rId7" Type="http://schemas.openxmlformats.org/officeDocument/2006/relationships/diagramLayout" Target="../diagrams/layout6.xml"/><Relationship Id="rId6" Type="http://schemas.openxmlformats.org/officeDocument/2006/relationships/diagramData" Target="../diagrams/data6.xml"/><Relationship Id="rId5" Type="http://schemas.microsoft.com/office/2007/relationships/diagramDrawing" Target="../diagrams/drawing5.xml"/><Relationship Id="rId4" Type="http://schemas.openxmlformats.org/officeDocument/2006/relationships/diagramColors" Target="../diagrams/colors5.xml"/><Relationship Id="rId32" Type="http://schemas.openxmlformats.org/officeDocument/2006/relationships/slideLayout" Target="../slideLayouts/slideLayout2.xml"/><Relationship Id="rId31" Type="http://schemas.openxmlformats.org/officeDocument/2006/relationships/image" Target="../media/image5.png"/><Relationship Id="rId30" Type="http://schemas.microsoft.com/office/2007/relationships/diagramDrawing" Target="../diagrams/drawing10.xml"/><Relationship Id="rId3" Type="http://schemas.openxmlformats.org/officeDocument/2006/relationships/diagramQuickStyle" Target="../diagrams/quickStyle5.xml"/><Relationship Id="rId29" Type="http://schemas.openxmlformats.org/officeDocument/2006/relationships/diagramColors" Target="../diagrams/colors10.xml"/><Relationship Id="rId28" Type="http://schemas.openxmlformats.org/officeDocument/2006/relationships/diagramQuickStyle" Target="../diagrams/quickStyle10.xml"/><Relationship Id="rId27" Type="http://schemas.openxmlformats.org/officeDocument/2006/relationships/diagramLayout" Target="../diagrams/layout10.xml"/><Relationship Id="rId26" Type="http://schemas.openxmlformats.org/officeDocument/2006/relationships/diagramData" Target="../diagrams/data10.xml"/><Relationship Id="rId25" Type="http://schemas.microsoft.com/office/2007/relationships/diagramDrawing" Target="../diagrams/drawing9.xml"/><Relationship Id="rId24" Type="http://schemas.openxmlformats.org/officeDocument/2006/relationships/diagramColors" Target="../diagrams/colors9.xml"/><Relationship Id="rId23" Type="http://schemas.openxmlformats.org/officeDocument/2006/relationships/diagramQuickStyle" Target="../diagrams/quickStyle9.xml"/><Relationship Id="rId22" Type="http://schemas.openxmlformats.org/officeDocument/2006/relationships/diagramLayout" Target="../diagrams/layout9.xml"/><Relationship Id="rId21" Type="http://schemas.openxmlformats.org/officeDocument/2006/relationships/diagramData" Target="../diagrams/data9.xml"/><Relationship Id="rId20" Type="http://schemas.microsoft.com/office/2007/relationships/diagramDrawing" Target="../diagrams/drawing8.xml"/><Relationship Id="rId2" Type="http://schemas.openxmlformats.org/officeDocument/2006/relationships/diagramLayout" Target="../diagrams/layout5.xml"/><Relationship Id="rId19" Type="http://schemas.openxmlformats.org/officeDocument/2006/relationships/diagramColors" Target="../diagrams/colors8.xml"/><Relationship Id="rId18" Type="http://schemas.openxmlformats.org/officeDocument/2006/relationships/diagramQuickStyle" Target="../diagrams/quickStyle8.xml"/><Relationship Id="rId17" Type="http://schemas.openxmlformats.org/officeDocument/2006/relationships/diagramLayout" Target="../diagrams/layout8.xml"/><Relationship Id="rId16" Type="http://schemas.openxmlformats.org/officeDocument/2006/relationships/diagramData" Target="../diagrams/data8.xml"/><Relationship Id="rId15" Type="http://schemas.microsoft.com/office/2007/relationships/diagramDrawing" Target="../diagrams/drawing7.xml"/><Relationship Id="rId14" Type="http://schemas.openxmlformats.org/officeDocument/2006/relationships/diagramColors" Target="../diagrams/colors7.xml"/><Relationship Id="rId13" Type="http://schemas.openxmlformats.org/officeDocument/2006/relationships/diagramQuickStyle" Target="../diagrams/quickStyle7.xml"/><Relationship Id="rId12" Type="http://schemas.openxmlformats.org/officeDocument/2006/relationships/diagramLayout" Target="../diagrams/layout7.xml"/><Relationship Id="rId11" Type="http://schemas.openxmlformats.org/officeDocument/2006/relationships/diagramData" Target="../diagrams/data7.xml"/><Relationship Id="rId10" Type="http://schemas.microsoft.com/office/2007/relationships/diagramDrawing" Target="../diagrams/drawing6.xml"/><Relationship Id="rId1"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9" Type="http://schemas.openxmlformats.org/officeDocument/2006/relationships/diagramColors" Target="../diagrams/colors12.xml"/><Relationship Id="rId8" Type="http://schemas.openxmlformats.org/officeDocument/2006/relationships/diagramQuickStyle" Target="../diagrams/quickStyle12.xml"/><Relationship Id="rId7" Type="http://schemas.openxmlformats.org/officeDocument/2006/relationships/diagramLayout" Target="../diagrams/layout12.xml"/><Relationship Id="rId6" Type="http://schemas.openxmlformats.org/officeDocument/2006/relationships/diagramData" Target="../diagrams/data12.xml"/><Relationship Id="rId5" Type="http://schemas.microsoft.com/office/2007/relationships/diagramDrawing" Target="../diagrams/drawing11.xml"/><Relationship Id="rId4" Type="http://schemas.openxmlformats.org/officeDocument/2006/relationships/diagramColors" Target="../diagrams/colors11.xml"/><Relationship Id="rId37" Type="http://schemas.openxmlformats.org/officeDocument/2006/relationships/slideLayout" Target="../slideLayouts/slideLayout2.xml"/><Relationship Id="rId36" Type="http://schemas.openxmlformats.org/officeDocument/2006/relationships/image" Target="../media/image5.png"/><Relationship Id="rId35" Type="http://schemas.microsoft.com/office/2007/relationships/diagramDrawing" Target="../diagrams/drawing17.xml"/><Relationship Id="rId34" Type="http://schemas.openxmlformats.org/officeDocument/2006/relationships/diagramColors" Target="../diagrams/colors17.xml"/><Relationship Id="rId33" Type="http://schemas.openxmlformats.org/officeDocument/2006/relationships/diagramQuickStyle" Target="../diagrams/quickStyle17.xml"/><Relationship Id="rId32" Type="http://schemas.openxmlformats.org/officeDocument/2006/relationships/diagramLayout" Target="../diagrams/layout17.xml"/><Relationship Id="rId31" Type="http://schemas.openxmlformats.org/officeDocument/2006/relationships/diagramData" Target="../diagrams/data17.xml"/><Relationship Id="rId30" Type="http://schemas.microsoft.com/office/2007/relationships/diagramDrawing" Target="../diagrams/drawing16.xml"/><Relationship Id="rId3" Type="http://schemas.openxmlformats.org/officeDocument/2006/relationships/diagramQuickStyle" Target="../diagrams/quickStyle11.xml"/><Relationship Id="rId29" Type="http://schemas.openxmlformats.org/officeDocument/2006/relationships/diagramColors" Target="../diagrams/colors16.xml"/><Relationship Id="rId28" Type="http://schemas.openxmlformats.org/officeDocument/2006/relationships/diagramQuickStyle" Target="../diagrams/quickStyle16.xml"/><Relationship Id="rId27" Type="http://schemas.openxmlformats.org/officeDocument/2006/relationships/diagramLayout" Target="../diagrams/layout16.xml"/><Relationship Id="rId26" Type="http://schemas.openxmlformats.org/officeDocument/2006/relationships/diagramData" Target="../diagrams/data16.xml"/><Relationship Id="rId25" Type="http://schemas.microsoft.com/office/2007/relationships/diagramDrawing" Target="../diagrams/drawing15.xml"/><Relationship Id="rId24" Type="http://schemas.openxmlformats.org/officeDocument/2006/relationships/diagramColors" Target="../diagrams/colors15.xml"/><Relationship Id="rId23" Type="http://schemas.openxmlformats.org/officeDocument/2006/relationships/diagramQuickStyle" Target="../diagrams/quickStyle15.xml"/><Relationship Id="rId22" Type="http://schemas.openxmlformats.org/officeDocument/2006/relationships/diagramLayout" Target="../diagrams/layout15.xml"/><Relationship Id="rId21" Type="http://schemas.openxmlformats.org/officeDocument/2006/relationships/diagramData" Target="../diagrams/data15.xml"/><Relationship Id="rId20" Type="http://schemas.microsoft.com/office/2007/relationships/diagramDrawing" Target="../diagrams/drawing14.xml"/><Relationship Id="rId2" Type="http://schemas.openxmlformats.org/officeDocument/2006/relationships/diagramLayout" Target="../diagrams/layout11.xml"/><Relationship Id="rId19" Type="http://schemas.openxmlformats.org/officeDocument/2006/relationships/diagramColors" Target="../diagrams/colors14.xml"/><Relationship Id="rId18" Type="http://schemas.openxmlformats.org/officeDocument/2006/relationships/diagramQuickStyle" Target="../diagrams/quickStyle14.xml"/><Relationship Id="rId17" Type="http://schemas.openxmlformats.org/officeDocument/2006/relationships/diagramLayout" Target="../diagrams/layout14.xml"/><Relationship Id="rId16" Type="http://schemas.openxmlformats.org/officeDocument/2006/relationships/diagramData" Target="../diagrams/data14.xml"/><Relationship Id="rId15" Type="http://schemas.microsoft.com/office/2007/relationships/diagramDrawing" Target="../diagrams/drawing13.xml"/><Relationship Id="rId14" Type="http://schemas.openxmlformats.org/officeDocument/2006/relationships/diagramColors" Target="../diagrams/colors13.xml"/><Relationship Id="rId13" Type="http://schemas.openxmlformats.org/officeDocument/2006/relationships/diagramQuickStyle" Target="../diagrams/quickStyle13.xml"/><Relationship Id="rId12" Type="http://schemas.openxmlformats.org/officeDocument/2006/relationships/diagramLayout" Target="../diagrams/layout13.xml"/><Relationship Id="rId11" Type="http://schemas.openxmlformats.org/officeDocument/2006/relationships/diagramData" Target="../diagrams/data13.xml"/><Relationship Id="rId10" Type="http://schemas.microsoft.com/office/2007/relationships/diagramDrawing" Target="../diagrams/drawing12.xml"/><Relationship Id="rId1" Type="http://schemas.openxmlformats.org/officeDocument/2006/relationships/diagramData" Target="../diagrams/data11.xml"/></Relationships>
</file>

<file path=ppt/slides/_rels/slide13.xml.rels><?xml version="1.0" encoding="UTF-8" standalone="yes"?>
<Relationships xmlns="http://schemas.openxmlformats.org/package/2006/relationships"><Relationship Id="rId9" Type="http://schemas.openxmlformats.org/officeDocument/2006/relationships/diagramColors" Target="../diagrams/colors19.xml"/><Relationship Id="rId8" Type="http://schemas.openxmlformats.org/officeDocument/2006/relationships/diagramQuickStyle" Target="../diagrams/quickStyle19.xml"/><Relationship Id="rId7" Type="http://schemas.openxmlformats.org/officeDocument/2006/relationships/diagramLayout" Target="../diagrams/layout19.xml"/><Relationship Id="rId6" Type="http://schemas.openxmlformats.org/officeDocument/2006/relationships/diagramData" Target="../diagrams/data19.xml"/><Relationship Id="rId5" Type="http://schemas.microsoft.com/office/2007/relationships/diagramDrawing" Target="../diagrams/drawing18.xml"/><Relationship Id="rId4" Type="http://schemas.openxmlformats.org/officeDocument/2006/relationships/diagramColors" Target="../diagrams/colors18.xml"/><Relationship Id="rId37" Type="http://schemas.openxmlformats.org/officeDocument/2006/relationships/slideLayout" Target="../slideLayouts/slideLayout2.xml"/><Relationship Id="rId36" Type="http://schemas.openxmlformats.org/officeDocument/2006/relationships/image" Target="../media/image5.png"/><Relationship Id="rId35" Type="http://schemas.microsoft.com/office/2007/relationships/diagramDrawing" Target="../diagrams/drawing24.xml"/><Relationship Id="rId34" Type="http://schemas.openxmlformats.org/officeDocument/2006/relationships/diagramColors" Target="../diagrams/colors24.xml"/><Relationship Id="rId33" Type="http://schemas.openxmlformats.org/officeDocument/2006/relationships/diagramQuickStyle" Target="../diagrams/quickStyle24.xml"/><Relationship Id="rId32" Type="http://schemas.openxmlformats.org/officeDocument/2006/relationships/diagramLayout" Target="../diagrams/layout24.xml"/><Relationship Id="rId31" Type="http://schemas.openxmlformats.org/officeDocument/2006/relationships/diagramData" Target="../diagrams/data24.xml"/><Relationship Id="rId30" Type="http://schemas.microsoft.com/office/2007/relationships/diagramDrawing" Target="../diagrams/drawing23.xml"/><Relationship Id="rId3" Type="http://schemas.openxmlformats.org/officeDocument/2006/relationships/diagramQuickStyle" Target="../diagrams/quickStyle18.xml"/><Relationship Id="rId29" Type="http://schemas.openxmlformats.org/officeDocument/2006/relationships/diagramColors" Target="../diagrams/colors23.xml"/><Relationship Id="rId28" Type="http://schemas.openxmlformats.org/officeDocument/2006/relationships/diagramQuickStyle" Target="../diagrams/quickStyle23.xml"/><Relationship Id="rId27" Type="http://schemas.openxmlformats.org/officeDocument/2006/relationships/diagramLayout" Target="../diagrams/layout23.xml"/><Relationship Id="rId26" Type="http://schemas.openxmlformats.org/officeDocument/2006/relationships/diagramData" Target="../diagrams/data23.xml"/><Relationship Id="rId25" Type="http://schemas.microsoft.com/office/2007/relationships/diagramDrawing" Target="../diagrams/drawing22.xml"/><Relationship Id="rId24" Type="http://schemas.openxmlformats.org/officeDocument/2006/relationships/diagramColors" Target="../diagrams/colors22.xml"/><Relationship Id="rId23" Type="http://schemas.openxmlformats.org/officeDocument/2006/relationships/diagramQuickStyle" Target="../diagrams/quickStyle22.xml"/><Relationship Id="rId22" Type="http://schemas.openxmlformats.org/officeDocument/2006/relationships/diagramLayout" Target="../diagrams/layout22.xml"/><Relationship Id="rId21" Type="http://schemas.openxmlformats.org/officeDocument/2006/relationships/diagramData" Target="../diagrams/data22.xml"/><Relationship Id="rId20" Type="http://schemas.microsoft.com/office/2007/relationships/diagramDrawing" Target="../diagrams/drawing21.xml"/><Relationship Id="rId2" Type="http://schemas.openxmlformats.org/officeDocument/2006/relationships/diagramLayout" Target="../diagrams/layout18.xml"/><Relationship Id="rId19" Type="http://schemas.openxmlformats.org/officeDocument/2006/relationships/diagramColors" Target="../diagrams/colors21.xml"/><Relationship Id="rId18" Type="http://schemas.openxmlformats.org/officeDocument/2006/relationships/diagramQuickStyle" Target="../diagrams/quickStyle21.xml"/><Relationship Id="rId17" Type="http://schemas.openxmlformats.org/officeDocument/2006/relationships/diagramLayout" Target="../diagrams/layout21.xml"/><Relationship Id="rId16" Type="http://schemas.openxmlformats.org/officeDocument/2006/relationships/diagramData" Target="../diagrams/data21.xml"/><Relationship Id="rId15" Type="http://schemas.microsoft.com/office/2007/relationships/diagramDrawing" Target="../diagrams/drawing20.xml"/><Relationship Id="rId14" Type="http://schemas.openxmlformats.org/officeDocument/2006/relationships/diagramColors" Target="../diagrams/colors20.xml"/><Relationship Id="rId13" Type="http://schemas.openxmlformats.org/officeDocument/2006/relationships/diagramQuickStyle" Target="../diagrams/quickStyle20.xml"/><Relationship Id="rId12" Type="http://schemas.openxmlformats.org/officeDocument/2006/relationships/diagramLayout" Target="../diagrams/layout20.xml"/><Relationship Id="rId11" Type="http://schemas.openxmlformats.org/officeDocument/2006/relationships/diagramData" Target="../diagrams/data20.xml"/><Relationship Id="rId10" Type="http://schemas.microsoft.com/office/2007/relationships/diagramDrawing" Target="../diagrams/drawing19.xml"/><Relationship Id="rId1" Type="http://schemas.openxmlformats.org/officeDocument/2006/relationships/diagramData" Target="../diagrams/data18.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7.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1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14.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7"/>
            <a:ext cx="105918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3200" dirty="0"/>
              <a:t>Noida Institute of Engineering and Technology, Greater Noida</a:t>
            </a:r>
            <a:endParaRPr lang="en-US" sz="3200" dirty="0"/>
          </a:p>
        </p:txBody>
      </p:sp>
      <p:sp>
        <p:nvSpPr>
          <p:cNvPr id="3" name="Subtitle 2"/>
          <p:cNvSpPr>
            <a:spLocks noGrp="1"/>
          </p:cNvSpPr>
          <p:nvPr>
            <p:ph type="subTitle" idx="1"/>
          </p:nvPr>
        </p:nvSpPr>
        <p:spPr>
          <a:xfrm>
            <a:off x="2971800" y="914400"/>
            <a:ext cx="6400800" cy="1752600"/>
          </a:xfrm>
        </p:spPr>
        <p:style>
          <a:lnRef idx="2">
            <a:schemeClr val="accent5"/>
          </a:lnRef>
          <a:fillRef idx="1">
            <a:schemeClr val="lt1"/>
          </a:fillRef>
          <a:effectRef idx="0">
            <a:schemeClr val="accent5"/>
          </a:effectRef>
          <a:fontRef idx="minor">
            <a:schemeClr val="dk1"/>
          </a:fontRef>
        </p:style>
        <p:txBody>
          <a:bodyPr anchor="ctr">
            <a:normAutofit/>
          </a:bodyPr>
          <a:lstStyle/>
          <a:p>
            <a:r>
              <a:rPr lang="en-US" sz="3600" dirty="0">
                <a:solidFill>
                  <a:schemeClr val="tx1"/>
                </a:solidFill>
              </a:rPr>
              <a:t>WEB DEVELOPMENT USING MEAN STACK</a:t>
            </a:r>
            <a:endParaRPr lang="en-US" sz="3600" dirty="0">
              <a:solidFill>
                <a:schemeClr val="tx1"/>
              </a:solidFill>
            </a:endParaRPr>
          </a:p>
        </p:txBody>
      </p:sp>
      <p:sp>
        <p:nvSpPr>
          <p:cNvPr id="6" name="Subtitle 2"/>
          <p:cNvSpPr txBox="1"/>
          <p:nvPr/>
        </p:nvSpPr>
        <p:spPr>
          <a:xfrm>
            <a:off x="8382000" y="40386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90000"/>
          </a:bodyPr>
          <a:lstStyle/>
          <a:p>
            <a:pPr algn="ctr">
              <a:spcBef>
                <a:spcPct val="20000"/>
              </a:spcBef>
              <a:defRPr/>
            </a:pPr>
            <a:endParaRPr lang="en-US" sz="2400" dirty="0">
              <a:solidFill>
                <a:schemeClr val="tx1"/>
              </a:solidFill>
            </a:endParaRPr>
          </a:p>
          <a:p>
            <a:pPr algn="ctr">
              <a:spcBef>
                <a:spcPct val="20000"/>
              </a:spcBef>
              <a:defRPr/>
            </a:pPr>
            <a:r>
              <a:rPr lang="en-IN" altLang="en-US" sz="2400" dirty="0" smtClean="0">
                <a:solidFill>
                  <a:schemeClr val="tx1"/>
                </a:solidFill>
              </a:rPr>
              <a:t>Manisha Pundir Sajwan</a:t>
            </a:r>
            <a:r>
              <a:rPr lang="en-US" sz="2400" dirty="0" smtClean="0">
                <a:solidFill>
                  <a:schemeClr val="tx1"/>
                </a:solidFill>
              </a:rPr>
              <a:t> </a:t>
            </a:r>
            <a:endParaRPr lang="en-US" sz="2400" dirty="0">
              <a:solidFill>
                <a:schemeClr val="tx1"/>
              </a:solidFill>
            </a:endParaRPr>
          </a:p>
          <a:p>
            <a:pPr algn="ctr">
              <a:spcBef>
                <a:spcPct val="20000"/>
              </a:spcBef>
              <a:defRPr/>
            </a:pPr>
            <a:r>
              <a:rPr lang="en-US" sz="2400" dirty="0">
                <a:solidFill>
                  <a:schemeClr val="tx1"/>
                </a:solidFill>
              </a:rPr>
              <a:t>(Asst. Professor)</a:t>
            </a:r>
            <a:endParaRPr lang="en-US" sz="2400" dirty="0">
              <a:solidFill>
                <a:schemeClr val="tx1"/>
              </a:solidFill>
            </a:endParaRPr>
          </a:p>
          <a:p>
            <a:pPr algn="ctr">
              <a:spcBef>
                <a:spcPct val="20000"/>
              </a:spcBef>
              <a:defRPr/>
            </a:pPr>
            <a:r>
              <a:rPr lang="en-US" sz="2400" dirty="0" smtClean="0">
                <a:solidFill>
                  <a:schemeClr val="tx1"/>
                </a:solidFill>
              </a:rPr>
              <a:t>CSE</a:t>
            </a:r>
            <a:r>
              <a:rPr lang="en-IN" altLang="en-US" sz="2400" dirty="0" smtClean="0">
                <a:solidFill>
                  <a:schemeClr val="tx1"/>
                </a:solidFill>
              </a:rPr>
              <a:t> DS</a:t>
            </a:r>
            <a:r>
              <a:rPr lang="en-US" sz="2400" dirty="0" smtClean="0">
                <a:solidFill>
                  <a:schemeClr val="tx1"/>
                </a:solidFill>
              </a:rPr>
              <a:t> </a:t>
            </a:r>
            <a:r>
              <a:rPr lang="en-US" sz="2400" dirty="0">
                <a:solidFill>
                  <a:schemeClr val="tx1"/>
                </a:solidFill>
              </a:rPr>
              <a:t>Department</a:t>
            </a:r>
            <a:endParaRPr lang="en-US" sz="2400" dirty="0">
              <a:solidFill>
                <a:schemeClr val="tx1"/>
              </a:solidFill>
            </a:endParaRPr>
          </a:p>
        </p:txBody>
      </p:sp>
      <p:pic>
        <p:nvPicPr>
          <p:cNvPr id="1027" name="Picture 3" descr="C:\Users\Manks\Downloads\128_calendar-schedule-credit-mortgage-date-512.png"/>
          <p:cNvPicPr>
            <a:picLocks noChangeAspect="1" noChangeArrowheads="1"/>
          </p:cNvPicPr>
          <p:nvPr/>
        </p:nvPicPr>
        <p:blipFill>
          <a:blip r:embed="rId1" cstate="print"/>
          <a:srcRect/>
          <a:stretch>
            <a:fillRect/>
          </a:stretch>
        </p:blipFill>
        <p:spPr bwMode="auto">
          <a:xfrm flipH="1">
            <a:off x="1417320" y="5897568"/>
            <a:ext cx="533400" cy="533400"/>
          </a:xfrm>
          <a:prstGeom prst="rect">
            <a:avLst/>
          </a:prstGeom>
          <a:noFill/>
        </p:spPr>
      </p:pic>
      <p:sp>
        <p:nvSpPr>
          <p:cNvPr id="9" name="Date Placeholder 8"/>
          <p:cNvSpPr>
            <a:spLocks noGrp="1"/>
          </p:cNvSpPr>
          <p:nvPr>
            <p:ph type="dt" sz="half" idx="10"/>
          </p:nvPr>
        </p:nvSpPr>
        <p:spPr>
          <a:xfrm>
            <a:off x="1482634" y="6430968"/>
            <a:ext cx="2133600" cy="365125"/>
          </a:xfrm>
        </p:spPr>
        <p:txBody>
          <a:bodyPr/>
          <a:lstStyle/>
          <a:p>
            <a:fld id="{10D60B72-C70D-4406-A408-01B4CA184425}" type="datetime1">
              <a:rPr lang="en-US" smtClean="0"/>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fld>
            <a:endParaRPr lang="en-US" dirty="0"/>
          </a:p>
        </p:txBody>
      </p:sp>
      <p:pic>
        <p:nvPicPr>
          <p:cNvPr id="11" name="Picture 4" descr="C:\Users\Manks\Downloads\speak.png"/>
          <p:cNvPicPr>
            <a:picLocks noChangeAspect="1" noChangeArrowheads="1"/>
          </p:cNvPicPr>
          <p:nvPr/>
        </p:nvPicPr>
        <p:blipFill>
          <a:blip r:embed="rId2" cstate="print"/>
          <a:srcRect/>
          <a:stretch>
            <a:fillRect/>
          </a:stretch>
        </p:blipFill>
        <p:spPr bwMode="auto">
          <a:xfrm>
            <a:off x="9484995" y="2590800"/>
            <a:ext cx="1524000" cy="1524000"/>
          </a:xfrm>
          <a:prstGeom prst="rect">
            <a:avLst/>
          </a:prstGeom>
          <a:noFill/>
        </p:spPr>
      </p:pic>
      <p:sp>
        <p:nvSpPr>
          <p:cNvPr id="12" name="Subtitle 2"/>
          <p:cNvSpPr txBox="1"/>
          <p:nvPr/>
        </p:nvSpPr>
        <p:spPr>
          <a:xfrm>
            <a:off x="14478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500" dirty="0">
                <a:solidFill>
                  <a:schemeClr val="tx1"/>
                </a:solidFill>
              </a:rPr>
              <a:t>Unit: </a:t>
            </a:r>
            <a:r>
              <a:rPr lang="en-US" sz="2500" dirty="0" smtClean="0">
                <a:solidFill>
                  <a:schemeClr val="tx1"/>
                </a:solidFill>
              </a:rPr>
              <a:t>IV</a:t>
            </a:r>
            <a:endParaRPr lang="en-US" sz="2500" dirty="0">
              <a:solidFill>
                <a:schemeClr val="tx1"/>
              </a:solidFill>
            </a:endParaRPr>
          </a:p>
        </p:txBody>
      </p:sp>
      <p:sp>
        <p:nvSpPr>
          <p:cNvPr id="13" name="Footer Placeholder 12"/>
          <p:cNvSpPr>
            <a:spLocks noGrp="1"/>
          </p:cNvSpPr>
          <p:nvPr>
            <p:ph type="ftr" sz="quarter" idx="11"/>
          </p:nvPr>
        </p:nvSpPr>
        <p:spPr>
          <a:xfrm>
            <a:off x="4267200" y="6390291"/>
            <a:ext cx="6934200" cy="365125"/>
          </a:xfrm>
        </p:spPr>
        <p:txBody>
          <a:bodyPr/>
          <a:lstStyle/>
          <a:p>
            <a:r>
              <a:rPr lang="en-US" dirty="0" smtClean="0"/>
              <a:t>Manisha Pundir Sajwan             WEB DEVELOPMENT USING MEAN STACK                         Unit IV</a:t>
            </a:r>
            <a:endParaRPr lang="en-US" dirty="0"/>
          </a:p>
        </p:txBody>
      </p:sp>
      <p:sp>
        <p:nvSpPr>
          <p:cNvPr id="14" name="Subtitle 2"/>
          <p:cNvSpPr txBox="1"/>
          <p:nvPr/>
        </p:nvSpPr>
        <p:spPr>
          <a:xfrm>
            <a:off x="14478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r>
              <a:rPr lang="en-US" sz="2400" dirty="0" smtClean="0"/>
              <a:t>Building Single Page App with Angular js</a:t>
            </a:r>
            <a:endParaRPr lang="en-US" sz="2300" dirty="0">
              <a:solidFill>
                <a:schemeClr val="tx1"/>
              </a:solidFill>
            </a:endParaRPr>
          </a:p>
        </p:txBody>
      </p:sp>
      <p:sp>
        <p:nvSpPr>
          <p:cNvPr id="15" name="Subtitle 2"/>
          <p:cNvSpPr txBox="1"/>
          <p:nvPr/>
        </p:nvSpPr>
        <p:spPr>
          <a:xfrm>
            <a:off x="14478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000" dirty="0">
                <a:solidFill>
                  <a:schemeClr val="tx1"/>
                </a:solidFill>
              </a:rPr>
              <a:t>Course Details</a:t>
            </a:r>
            <a:br>
              <a:rPr lang="en-US" sz="2000" dirty="0">
                <a:solidFill>
                  <a:schemeClr val="tx1"/>
                </a:solidFill>
              </a:rPr>
            </a:br>
            <a:r>
              <a:rPr lang="en-US" sz="2000" dirty="0">
                <a:solidFill>
                  <a:schemeClr val="tx1"/>
                </a:solidFill>
              </a:rPr>
              <a:t>(B. Tech. 6</a:t>
            </a:r>
            <a:r>
              <a:rPr lang="en-US" sz="2000" baseline="30000" dirty="0" smtClean="0">
                <a:solidFill>
                  <a:schemeClr val="tx1"/>
                </a:solidFill>
              </a:rPr>
              <a:t>th</a:t>
            </a:r>
            <a:r>
              <a:rPr lang="en-US" sz="2000" dirty="0" smtClean="0">
                <a:solidFill>
                  <a:schemeClr val="tx1"/>
                </a:solidFill>
              </a:rPr>
              <a:t> </a:t>
            </a:r>
            <a:r>
              <a:rPr lang="en-US" sz="2000" dirty="0">
                <a:solidFill>
                  <a:schemeClr val="tx1"/>
                </a:solidFill>
              </a:rPr>
              <a:t>Sem)</a:t>
            </a:r>
            <a:endParaRPr lang="en-US" sz="2000" dirty="0">
              <a:solidFill>
                <a:schemeClr val="tx1"/>
              </a:solidFill>
            </a:endParaRPr>
          </a:p>
        </p:txBody>
      </p:sp>
      <p:pic>
        <p:nvPicPr>
          <p:cNvPr id="4" name="Picture 3" descr="MANI"/>
          <p:cNvPicPr>
            <a:picLocks noChangeAspect="1"/>
          </p:cNvPicPr>
          <p:nvPr/>
        </p:nvPicPr>
        <p:blipFill>
          <a:blip r:embed="rId3"/>
          <a:stretch>
            <a:fillRect/>
          </a:stretch>
        </p:blipFill>
        <p:spPr>
          <a:xfrm>
            <a:off x="9484360" y="2564130"/>
            <a:ext cx="1339215" cy="1415415"/>
          </a:xfrm>
          <a:prstGeom prst="rect">
            <a:avLst/>
          </a:prstGeom>
        </p:spPr>
      </p:pic>
      <p:pic>
        <p:nvPicPr>
          <p:cNvPr id="5" name="Picture 41" descr="nietnewlogo1"/>
          <p:cNvPicPr>
            <a:picLocks noChangeAspect="1"/>
          </p:cNvPicPr>
          <p:nvPr/>
        </p:nvPicPr>
        <p:blipFill>
          <a:blip r:embed="rId4"/>
          <a:stretch>
            <a:fillRect/>
          </a:stretch>
        </p:blipFill>
        <p:spPr>
          <a:xfrm>
            <a:off x="46398" y="35169"/>
            <a:ext cx="1477645" cy="8064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Course Objective</a:t>
            </a:r>
            <a:endParaRPr lang="en-US" sz="3200" dirty="0"/>
          </a:p>
        </p:txBody>
      </p:sp>
      <p:graphicFrame>
        <p:nvGraphicFramePr>
          <p:cNvPr id="18" name="Diagram 17"/>
          <p:cNvGraphicFramePr/>
          <p:nvPr/>
        </p:nvGraphicFramePr>
        <p:xfrm>
          <a:off x="1447800" y="990600"/>
          <a:ext cx="6172200" cy="5232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17" name="Diagram 16"/>
          <p:cNvGraphicFramePr/>
          <p:nvPr/>
        </p:nvGraphicFramePr>
        <p:xfrm>
          <a:off x="1417320" y="1758140"/>
          <a:ext cx="10134600" cy="88264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21" name="Diagram 20"/>
          <p:cNvGraphicFramePr/>
          <p:nvPr/>
        </p:nvGraphicFramePr>
        <p:xfrm>
          <a:off x="1373777" y="3001941"/>
          <a:ext cx="10134600" cy="954107"/>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24" name="Diagram 23"/>
          <p:cNvGraphicFramePr/>
          <p:nvPr/>
        </p:nvGraphicFramePr>
        <p:xfrm>
          <a:off x="1386840" y="4401374"/>
          <a:ext cx="10165080" cy="1008826"/>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pic>
        <p:nvPicPr>
          <p:cNvPr id="2" name="Picture 41" descr="nietnewlogo1"/>
          <p:cNvPicPr>
            <a:picLocks noChangeAspect="1"/>
          </p:cNvPicPr>
          <p:nvPr/>
        </p:nvPicPr>
        <p:blipFill>
          <a:blip r:embed="rId21"/>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962C8B-B14F-4D97-AF65-F5344CB8AC3E}" type="datetime1">
              <a:rPr lang="en-US" dirty="0" smtClean="0"/>
            </a:fld>
            <a:endParaRPr lang="en-US" dirty="0" smtClean="0"/>
          </a:p>
        </p:txBody>
      </p:sp>
      <p:sp>
        <p:nvSpPr>
          <p:cNvPr id="5" name="Footer Placeholder 4"/>
          <p:cNvSpPr>
            <a:spLocks noGrp="1"/>
          </p:cNvSpPr>
          <p:nvPr>
            <p:ph type="ftr" sz="quarter" idx="11"/>
          </p:nvPr>
        </p:nvSpPr>
        <p:spPr>
          <a:xfrm>
            <a:off x="4165600" y="6356350"/>
            <a:ext cx="4679315"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smtClean="0"/>
              <a:t>Course  </a:t>
            </a:r>
            <a:r>
              <a:rPr lang="en-US" sz="3200" dirty="0"/>
              <a:t>Outcomes </a:t>
            </a:r>
            <a:r>
              <a:rPr lang="en-US" sz="3200" dirty="0" smtClean="0"/>
              <a:t>(COs</a:t>
            </a:r>
            <a:r>
              <a:rPr lang="en-US" sz="3200" dirty="0"/>
              <a:t>)</a:t>
            </a:r>
            <a:endParaRPr lang="en-US" sz="3200" dirty="0"/>
          </a:p>
        </p:txBody>
      </p:sp>
      <p:graphicFrame>
        <p:nvGraphicFramePr>
          <p:cNvPr id="3" name="Diagram 2"/>
          <p:cNvGraphicFramePr/>
          <p:nvPr/>
        </p:nvGraphicFramePr>
        <p:xfrm>
          <a:off x="1447800" y="915993"/>
          <a:ext cx="9601200" cy="68579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12" name="Diagram 11"/>
          <p:cNvGraphicFramePr/>
          <p:nvPr/>
        </p:nvGraphicFramePr>
        <p:xfrm>
          <a:off x="1423851" y="1595598"/>
          <a:ext cx="9601200" cy="80678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29" name="Diagram 28"/>
          <p:cNvGraphicFramePr/>
          <p:nvPr/>
        </p:nvGraphicFramePr>
        <p:xfrm>
          <a:off x="1447800" y="2485503"/>
          <a:ext cx="9601200" cy="671851"/>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28" name="Diagram 27"/>
          <p:cNvGraphicFramePr/>
          <p:nvPr/>
        </p:nvGraphicFramePr>
        <p:xfrm>
          <a:off x="1447800" y="3255316"/>
          <a:ext cx="9601200" cy="671851"/>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graphicFrame>
        <p:nvGraphicFramePr>
          <p:cNvPr id="27" name="Diagram 26"/>
          <p:cNvGraphicFramePr/>
          <p:nvPr/>
        </p:nvGraphicFramePr>
        <p:xfrm>
          <a:off x="1447799" y="4043442"/>
          <a:ext cx="9601201" cy="671851"/>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graphicFrame>
        <p:nvGraphicFramePr>
          <p:cNvPr id="26" name="Diagram 25"/>
          <p:cNvGraphicFramePr/>
          <p:nvPr/>
        </p:nvGraphicFramePr>
        <p:xfrm>
          <a:off x="1423851" y="4839380"/>
          <a:ext cx="9625149" cy="762001"/>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pic>
        <p:nvPicPr>
          <p:cNvPr id="2" name="Picture 41" descr="nietnewlogo1"/>
          <p:cNvPicPr>
            <a:picLocks noChangeAspect="1"/>
          </p:cNvPicPr>
          <p:nvPr/>
        </p:nvPicPr>
        <p:blipFill>
          <a:blip r:embed="rId31"/>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0253E53-549D-44FC-A229-82E0EB70EA81}" type="datetime1">
              <a:rPr lang="en-US" smtClean="0"/>
            </a:fld>
            <a:endParaRPr lang="en-US" dirty="0"/>
          </a:p>
        </p:txBody>
      </p:sp>
      <p:sp>
        <p:nvSpPr>
          <p:cNvPr id="5" name="Footer Placeholder 4"/>
          <p:cNvSpPr>
            <a:spLocks noGrp="1"/>
          </p:cNvSpPr>
          <p:nvPr>
            <p:ph type="ftr" sz="quarter" idx="11"/>
          </p:nvPr>
        </p:nvSpPr>
        <p:spPr>
          <a:xfrm>
            <a:off x="4165600" y="6356350"/>
            <a:ext cx="5028565"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Outcomes (POs)</a:t>
            </a:r>
            <a:endParaRPr lang="en-US" sz="3200" dirty="0"/>
          </a:p>
        </p:txBody>
      </p:sp>
      <p:graphicFrame>
        <p:nvGraphicFramePr>
          <p:cNvPr id="3" name="Diagram 2"/>
          <p:cNvGraphicFramePr/>
          <p:nvPr/>
        </p:nvGraphicFramePr>
        <p:xfrm>
          <a:off x="1447800" y="915993"/>
          <a:ext cx="7620000" cy="68579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12" name="Diagram 11"/>
          <p:cNvGraphicFramePr/>
          <p:nvPr/>
        </p:nvGraphicFramePr>
        <p:xfrm>
          <a:off x="1447800" y="1676400"/>
          <a:ext cx="7620000" cy="67185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29" name="Diagram 28"/>
          <p:cNvGraphicFramePr/>
          <p:nvPr/>
        </p:nvGraphicFramePr>
        <p:xfrm>
          <a:off x="1447800" y="2438400"/>
          <a:ext cx="7620000" cy="671851"/>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28" name="Diagram 27"/>
          <p:cNvGraphicFramePr/>
          <p:nvPr/>
        </p:nvGraphicFramePr>
        <p:xfrm>
          <a:off x="1447800" y="3214349"/>
          <a:ext cx="7620000" cy="671851"/>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graphicFrame>
        <p:nvGraphicFramePr>
          <p:cNvPr id="27" name="Diagram 26"/>
          <p:cNvGraphicFramePr/>
          <p:nvPr/>
        </p:nvGraphicFramePr>
        <p:xfrm>
          <a:off x="1447799" y="3976349"/>
          <a:ext cx="7619999" cy="671851"/>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graphicFrame>
        <p:nvGraphicFramePr>
          <p:cNvPr id="26" name="Diagram 25"/>
          <p:cNvGraphicFramePr/>
          <p:nvPr/>
        </p:nvGraphicFramePr>
        <p:xfrm>
          <a:off x="1447800" y="4738349"/>
          <a:ext cx="7620000" cy="671851"/>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graphicFrame>
        <p:nvGraphicFramePr>
          <p:cNvPr id="25" name="Diagram 24"/>
          <p:cNvGraphicFramePr/>
          <p:nvPr/>
        </p:nvGraphicFramePr>
        <p:xfrm>
          <a:off x="1447800" y="5486400"/>
          <a:ext cx="7620000" cy="671851"/>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pic>
        <p:nvPicPr>
          <p:cNvPr id="2" name="Picture 41" descr="nietnewlogo1"/>
          <p:cNvPicPr>
            <a:picLocks noChangeAspect="1"/>
          </p:cNvPicPr>
          <p:nvPr/>
        </p:nvPicPr>
        <p:blipFill>
          <a:blip r:embed="rId36"/>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0253E53-549D-44FC-A229-82E0EB70EA81}" type="datetime1">
              <a:rPr lang="en-US" smtClean="0"/>
            </a:fld>
            <a:endParaRPr lang="en-US" dirty="0"/>
          </a:p>
        </p:txBody>
      </p:sp>
      <p:sp>
        <p:nvSpPr>
          <p:cNvPr id="5" name="Footer Placeholder 4"/>
          <p:cNvSpPr>
            <a:spLocks noGrp="1"/>
          </p:cNvSpPr>
          <p:nvPr>
            <p:ph type="ftr" sz="quarter" idx="11"/>
          </p:nvPr>
        </p:nvSpPr>
        <p:spPr>
          <a:xfrm>
            <a:off x="4165600" y="6356350"/>
            <a:ext cx="4926965"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Outcomes (POs)</a:t>
            </a:r>
            <a:endParaRPr lang="en-US" sz="3200" dirty="0"/>
          </a:p>
        </p:txBody>
      </p:sp>
      <p:graphicFrame>
        <p:nvGraphicFramePr>
          <p:cNvPr id="3" name="Diagram 2"/>
          <p:cNvGraphicFramePr/>
          <p:nvPr/>
        </p:nvGraphicFramePr>
        <p:xfrm>
          <a:off x="1447800" y="915993"/>
          <a:ext cx="7620000" cy="68579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12" name="Diagram 11"/>
          <p:cNvGraphicFramePr/>
          <p:nvPr/>
        </p:nvGraphicFramePr>
        <p:xfrm>
          <a:off x="1447800" y="1676400"/>
          <a:ext cx="7620000" cy="67185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29" name="Diagram 28"/>
          <p:cNvGraphicFramePr/>
          <p:nvPr/>
        </p:nvGraphicFramePr>
        <p:xfrm>
          <a:off x="1447800" y="2438400"/>
          <a:ext cx="7620000" cy="671851"/>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28" name="Diagram 27"/>
          <p:cNvGraphicFramePr/>
          <p:nvPr/>
        </p:nvGraphicFramePr>
        <p:xfrm>
          <a:off x="1447800" y="3214349"/>
          <a:ext cx="7620000" cy="671851"/>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graphicFrame>
        <p:nvGraphicFramePr>
          <p:cNvPr id="27" name="Diagram 26"/>
          <p:cNvGraphicFramePr/>
          <p:nvPr/>
        </p:nvGraphicFramePr>
        <p:xfrm>
          <a:off x="1447799" y="3976349"/>
          <a:ext cx="7619999" cy="671851"/>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graphicFrame>
        <p:nvGraphicFramePr>
          <p:cNvPr id="26" name="Diagram 25"/>
          <p:cNvGraphicFramePr/>
          <p:nvPr/>
        </p:nvGraphicFramePr>
        <p:xfrm>
          <a:off x="1447800" y="4738349"/>
          <a:ext cx="7620000" cy="671851"/>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graphicFrame>
        <p:nvGraphicFramePr>
          <p:cNvPr id="25" name="Diagram 24"/>
          <p:cNvGraphicFramePr/>
          <p:nvPr/>
        </p:nvGraphicFramePr>
        <p:xfrm>
          <a:off x="1447800" y="5486400"/>
          <a:ext cx="7620000" cy="671851"/>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pic>
        <p:nvPicPr>
          <p:cNvPr id="2" name="Picture 41" descr="nietnewlogo1"/>
          <p:cNvPicPr>
            <a:picLocks noChangeAspect="1"/>
          </p:cNvPicPr>
          <p:nvPr/>
        </p:nvPicPr>
        <p:blipFill>
          <a:blip r:embed="rId36"/>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fld>
            <a:endParaRPr lang="en-US" dirty="0"/>
          </a:p>
        </p:txBody>
      </p:sp>
      <p:sp>
        <p:nvSpPr>
          <p:cNvPr id="5" name="Footer Placeholder 4"/>
          <p:cNvSpPr>
            <a:spLocks noGrp="1"/>
          </p:cNvSpPr>
          <p:nvPr>
            <p:ph type="ftr" sz="quarter" idx="11"/>
          </p:nvPr>
        </p:nvSpPr>
        <p:spPr>
          <a:xfrm>
            <a:off x="4038600" y="6356350"/>
            <a:ext cx="524891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smtClean="0"/>
              <a:t>COs - POs  </a:t>
            </a:r>
            <a:r>
              <a:rPr lang="en-US" sz="3200" dirty="0"/>
              <a:t>Mapping</a:t>
            </a:r>
            <a:endParaRPr lang="en-US" sz="3200" dirty="0"/>
          </a:p>
        </p:txBody>
      </p:sp>
      <p:graphicFrame>
        <p:nvGraphicFramePr>
          <p:cNvPr id="11" name="Table 10"/>
          <p:cNvGraphicFramePr>
            <a:graphicFrameLocks noGrp="1"/>
          </p:cNvGraphicFramePr>
          <p:nvPr/>
        </p:nvGraphicFramePr>
        <p:xfrm>
          <a:off x="762000" y="1066800"/>
          <a:ext cx="11049006" cy="4876802"/>
        </p:xfrm>
        <a:graphic>
          <a:graphicData uri="http://schemas.openxmlformats.org/drawingml/2006/table">
            <a:tbl>
              <a:tblPr>
                <a:effectLst>
                  <a:outerShdw blurRad="50800" dist="38100" algn="l" rotWithShape="0">
                    <a:prstClr val="black">
                      <a:alpha val="40000"/>
                    </a:prstClr>
                  </a:outerShdw>
                </a:effectLst>
                <a:tableStyleId>{35758FB7-9AC5-4552-8A53-C91805E547FA}</a:tableStyleId>
              </a:tblPr>
              <a:tblGrid>
                <a:gridCol w="1236054"/>
                <a:gridCol w="817746"/>
                <a:gridCol w="817746"/>
                <a:gridCol w="817746"/>
                <a:gridCol w="817746"/>
                <a:gridCol w="817746"/>
                <a:gridCol w="817746"/>
                <a:gridCol w="817746"/>
                <a:gridCol w="817746"/>
                <a:gridCol w="817746"/>
                <a:gridCol w="817746"/>
                <a:gridCol w="817746"/>
                <a:gridCol w="817746"/>
              </a:tblGrid>
              <a:tr h="748246">
                <a:tc>
                  <a:txBody>
                    <a:bodyPr/>
                    <a:lstStyle/>
                    <a:p>
                      <a:pPr algn="ctr" fontAlgn="ctr"/>
                      <a:r>
                        <a:rPr lang="en-US" sz="2100" b="1" u="none" strike="noStrike" dirty="0">
                          <a:effectLst/>
                        </a:rPr>
                        <a:t> CO.K</a:t>
                      </a:r>
                      <a:endParaRPr lang="en-US" sz="2100" b="1" i="0" u="none" strike="noStrike" dirty="0">
                        <a:solidFill>
                          <a:srgbClr val="000000"/>
                        </a:solidFill>
                        <a:effectLst/>
                        <a:latin typeface="Arial" panose="020B060402020202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1" u="none" strike="noStrike" dirty="0">
                          <a:effectLst/>
                        </a:rPr>
                        <a:t>PO1</a:t>
                      </a:r>
                      <a:endParaRPr lang="en-US" sz="2100" b="1"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1" u="none" strike="noStrike" dirty="0">
                          <a:effectLst/>
                        </a:rPr>
                        <a:t>PO2</a:t>
                      </a:r>
                      <a:endParaRPr lang="en-US" sz="2100" b="1"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1" u="none" strike="noStrike" dirty="0">
                          <a:effectLst/>
                        </a:rPr>
                        <a:t>PO3</a:t>
                      </a:r>
                      <a:endParaRPr lang="en-US" sz="2100" b="1"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1" u="none" strike="noStrike" dirty="0">
                          <a:effectLst/>
                        </a:rPr>
                        <a:t>PO4</a:t>
                      </a:r>
                      <a:endParaRPr lang="en-US" sz="2100" b="1"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1" u="none" strike="noStrike" dirty="0">
                          <a:effectLst/>
                        </a:rPr>
                        <a:t>PO5</a:t>
                      </a:r>
                      <a:endParaRPr lang="en-US" sz="2100" b="1"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1" u="none" strike="noStrike" dirty="0">
                          <a:effectLst/>
                        </a:rPr>
                        <a:t>PO6</a:t>
                      </a:r>
                      <a:endParaRPr lang="en-US" sz="2100" b="1"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1" u="none" strike="noStrike" dirty="0">
                          <a:effectLst/>
                        </a:rPr>
                        <a:t>PO7</a:t>
                      </a:r>
                      <a:endParaRPr lang="en-US" sz="2100" b="1"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1" u="none" strike="noStrike" dirty="0">
                          <a:effectLst/>
                        </a:rPr>
                        <a:t>PO8</a:t>
                      </a:r>
                      <a:endParaRPr lang="en-US" sz="2100" b="1"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1" u="none" strike="noStrike" dirty="0">
                          <a:effectLst/>
                        </a:rPr>
                        <a:t>PO9</a:t>
                      </a:r>
                      <a:endParaRPr lang="en-US" sz="2100" b="1"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1" u="none" strike="noStrike" dirty="0">
                          <a:effectLst/>
                        </a:rPr>
                        <a:t>PO10</a:t>
                      </a:r>
                      <a:endParaRPr lang="en-US" sz="2100" b="1"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1" u="none" strike="noStrike" dirty="0">
                          <a:effectLst/>
                        </a:rPr>
                        <a:t>PO11</a:t>
                      </a:r>
                      <a:endParaRPr lang="en-US" sz="2100" b="1"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1" u="none" strike="noStrike" dirty="0">
                          <a:effectLst/>
                        </a:rPr>
                        <a:t>PO12</a:t>
                      </a:r>
                      <a:endParaRPr lang="en-US" sz="2100" b="1"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r>
              <a:tr h="757048">
                <a:tc>
                  <a:txBody>
                    <a:bodyPr/>
                    <a:lstStyle/>
                    <a:p>
                      <a:pPr algn="ctr" rtl="0" fontAlgn="ctr"/>
                      <a:r>
                        <a:rPr lang="en-US" sz="2100" b="1" u="none" strike="noStrike" dirty="0">
                          <a:effectLst/>
                        </a:rPr>
                        <a:t>CO1</a:t>
                      </a:r>
                      <a:endParaRPr lang="en-US" sz="2100" b="1"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endPar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endPar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endPar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charset="0"/>
                        </a:rPr>
                        <a:t>3</a:t>
                      </a:r>
                      <a:endParaRPr lang="en-US" sz="2100" b="0"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charset="0"/>
                        </a:rPr>
                        <a:t>-</a:t>
                      </a:r>
                      <a:endParaRPr lang="en-US" sz="2100" b="0"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charset="0"/>
                        </a:rPr>
                        <a:t>-</a:t>
                      </a:r>
                      <a:endParaRPr lang="en-US" sz="2100" b="0"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charset="0"/>
                        </a:rPr>
                        <a:t>-</a:t>
                      </a:r>
                      <a:endParaRPr lang="en-US" sz="2100" b="0"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charset="0"/>
                        </a:rPr>
                        <a:t>-</a:t>
                      </a:r>
                      <a:endParaRPr lang="en-US" sz="2100" b="0"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charset="0"/>
                        </a:rPr>
                        <a:t>-</a:t>
                      </a:r>
                      <a:endParaRPr lang="en-US" sz="2100" b="0"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charset="0"/>
                        </a:rPr>
                        <a:t>-</a:t>
                      </a:r>
                      <a:endParaRPr lang="en-US" sz="2100" b="0"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charset="0"/>
                        </a:rPr>
                        <a:t>-</a:t>
                      </a:r>
                      <a:endParaRPr lang="en-US" sz="2100" b="0"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r>
              <a:tr h="748246">
                <a:tc>
                  <a:txBody>
                    <a:bodyPr/>
                    <a:lstStyle/>
                    <a:p>
                      <a:pPr algn="ctr" rtl="0" fontAlgn="ctr"/>
                      <a:r>
                        <a:rPr lang="en-US" sz="2100" b="1" u="none" strike="noStrike" dirty="0">
                          <a:effectLst/>
                        </a:rPr>
                        <a:t>CO2</a:t>
                      </a:r>
                      <a:endParaRPr lang="en-US" sz="2100" b="1"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endPar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i="0" u="none" strike="noStrike" kern="1200" cap="none" spc="0" normalizeH="0" baseline="0" noProof="0">
                          <a:ln>
                            <a:noFill/>
                          </a:ln>
                          <a:solidFill>
                            <a:srgbClr val="000000"/>
                          </a:solidFill>
                          <a:effectLst/>
                          <a:uLnTx/>
                          <a:uFillTx/>
                          <a:latin typeface="Calibri" panose="020F050202020403020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endPar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charset="0"/>
                        </a:rPr>
                        <a:t>3</a:t>
                      </a:r>
                      <a:endParaRPr lang="en-US" sz="2100" b="0"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charset="0"/>
                        </a:rPr>
                        <a:t>-</a:t>
                      </a:r>
                      <a:endParaRPr lang="en-US" sz="2100" b="0"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charset="0"/>
                        </a:rPr>
                        <a:t>-</a:t>
                      </a:r>
                      <a:endParaRPr lang="en-US" sz="2100" b="0"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charset="0"/>
                        </a:rPr>
                        <a:t>-</a:t>
                      </a:r>
                      <a:endParaRPr lang="en-US" sz="2100" b="0"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charset="0"/>
                        </a:rPr>
                        <a:t>-</a:t>
                      </a:r>
                      <a:endParaRPr lang="en-US" sz="2100" b="0"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charset="0"/>
                        </a:rPr>
                        <a:t>-</a:t>
                      </a:r>
                      <a:endParaRPr lang="en-US" sz="2100" b="0"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0" i="0" u="none" strike="noStrike" dirty="0" smtClean="0">
                          <a:solidFill>
                            <a:srgbClr val="000000"/>
                          </a:solidFill>
                          <a:effectLst/>
                          <a:latin typeface="Calibri" panose="020F0502020204030204" charset="0"/>
                        </a:rPr>
                        <a:t>-</a:t>
                      </a:r>
                      <a:endParaRPr lang="en-US" sz="2100" b="0"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0" i="0" u="none" strike="noStrike" dirty="0" smtClean="0">
                          <a:solidFill>
                            <a:srgbClr val="000000"/>
                          </a:solidFill>
                          <a:effectLst/>
                          <a:latin typeface="Calibri" panose="020F0502020204030204" charset="0"/>
                        </a:rPr>
                        <a:t>-</a:t>
                      </a:r>
                      <a:endParaRPr lang="en-US" sz="2100" b="0"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r>
              <a:tr h="748246">
                <a:tc>
                  <a:txBody>
                    <a:bodyPr/>
                    <a:lstStyle/>
                    <a:p>
                      <a:pPr algn="ctr" rtl="0" fontAlgn="ctr"/>
                      <a:r>
                        <a:rPr lang="en-US" sz="2100" b="1" u="none" strike="noStrike" dirty="0">
                          <a:effectLst/>
                        </a:rPr>
                        <a:t>CO3</a:t>
                      </a:r>
                      <a:endParaRPr lang="en-US" sz="2100" b="1"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endPar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i="0" u="none" strike="noStrike" kern="1200" cap="none" spc="0" normalizeH="0" baseline="0" noProof="0">
                          <a:ln>
                            <a:noFill/>
                          </a:ln>
                          <a:solidFill>
                            <a:srgbClr val="000000"/>
                          </a:solidFill>
                          <a:effectLst/>
                          <a:uLnTx/>
                          <a:uFillTx/>
                          <a:latin typeface="Calibri" panose="020F050202020403020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endPar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charset="0"/>
                        </a:rPr>
                        <a:t> 3</a:t>
                      </a:r>
                      <a:endParaRPr lang="en-US" sz="2100" b="0"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charset="0"/>
                        </a:rPr>
                        <a:t>-</a:t>
                      </a:r>
                      <a:endParaRPr lang="en-US" sz="2100" b="0"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charset="0"/>
                        </a:rPr>
                        <a:t>-</a:t>
                      </a:r>
                      <a:endParaRPr lang="en-US" sz="2100" b="0"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charset="0"/>
                        </a:rPr>
                        <a:t>-</a:t>
                      </a:r>
                      <a:endParaRPr lang="en-US" sz="2100" b="0"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charset="0"/>
                        </a:rPr>
                        <a:t>-</a:t>
                      </a:r>
                      <a:endParaRPr lang="en-US" sz="2100" b="0"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charset="0"/>
                        </a:rPr>
                        <a:t>-</a:t>
                      </a:r>
                      <a:endParaRPr lang="en-US" sz="2100" b="0"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0" i="0" u="none" strike="noStrike" dirty="0" smtClean="0">
                          <a:solidFill>
                            <a:srgbClr val="000000"/>
                          </a:solidFill>
                          <a:effectLst/>
                          <a:latin typeface="Calibri" panose="020F0502020204030204" charset="0"/>
                        </a:rPr>
                        <a:t>-</a:t>
                      </a:r>
                      <a:endParaRPr lang="en-US" sz="2100" b="0"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0" i="0" u="none" strike="noStrike" dirty="0" smtClean="0">
                          <a:solidFill>
                            <a:srgbClr val="000000"/>
                          </a:solidFill>
                          <a:effectLst/>
                          <a:latin typeface="Calibri" panose="020F0502020204030204" charset="0"/>
                        </a:rPr>
                        <a:t>-</a:t>
                      </a:r>
                      <a:endParaRPr lang="en-US" sz="2100" b="0"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r>
              <a:tr h="748246">
                <a:tc>
                  <a:txBody>
                    <a:bodyPr/>
                    <a:lstStyle/>
                    <a:p>
                      <a:pPr algn="ctr" rtl="0" fontAlgn="ctr"/>
                      <a:r>
                        <a:rPr lang="en-US" sz="2100" b="1" u="none" strike="noStrike" dirty="0">
                          <a:effectLst/>
                        </a:rPr>
                        <a:t>CO4</a:t>
                      </a:r>
                      <a:endParaRPr lang="en-US" sz="2100" b="1"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endPar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endPar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charset="0"/>
                        </a:rPr>
                        <a:t>3</a:t>
                      </a:r>
                      <a:endParaRPr lang="en-US" sz="2100" b="0"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charset="0"/>
                        </a:rPr>
                        <a:t>-</a:t>
                      </a:r>
                      <a:endParaRPr lang="en-US" sz="2100" b="0"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charset="0"/>
                        </a:rPr>
                        <a:t>-</a:t>
                      </a:r>
                      <a:endParaRPr lang="en-US" sz="2100" b="0"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charset="0"/>
                        </a:rPr>
                        <a:t>-</a:t>
                      </a:r>
                      <a:endParaRPr lang="en-US" sz="2100" b="0"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charset="0"/>
                        </a:rPr>
                        <a:t>-</a:t>
                      </a:r>
                      <a:endParaRPr lang="en-US" sz="2100" b="0"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charset="0"/>
                        </a:rPr>
                        <a:t>-</a:t>
                      </a:r>
                      <a:endParaRPr lang="en-US" sz="2100" b="0"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0" i="0" u="none" strike="noStrike" dirty="0" smtClean="0">
                          <a:solidFill>
                            <a:srgbClr val="000000"/>
                          </a:solidFill>
                          <a:effectLst/>
                          <a:latin typeface="Calibri" panose="020F0502020204030204" charset="0"/>
                        </a:rPr>
                        <a:t>-</a:t>
                      </a:r>
                      <a:endParaRPr lang="en-US" sz="2100" b="0"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0" i="0" u="none" strike="noStrike" dirty="0" smtClean="0">
                          <a:solidFill>
                            <a:srgbClr val="000000"/>
                          </a:solidFill>
                          <a:effectLst/>
                          <a:latin typeface="Calibri" panose="020F0502020204030204" charset="0"/>
                        </a:rPr>
                        <a:t>-</a:t>
                      </a:r>
                      <a:endParaRPr lang="en-US" sz="2100" b="0"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r>
              <a:tr h="748246">
                <a:tc>
                  <a:txBody>
                    <a:bodyPr/>
                    <a:lstStyle/>
                    <a:p>
                      <a:pPr algn="ctr" rtl="0" fontAlgn="ctr"/>
                      <a:r>
                        <a:rPr lang="en-US" sz="2100" b="1" u="none" strike="noStrike" dirty="0">
                          <a:effectLst/>
                        </a:rPr>
                        <a:t>CO5</a:t>
                      </a:r>
                      <a:endParaRPr lang="en-US" sz="2100" b="1"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endPar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i="0" u="none" strike="noStrike" kern="1200" cap="none" spc="0" normalizeH="0" baseline="0" noProof="0">
                          <a:ln>
                            <a:noFill/>
                          </a:ln>
                          <a:solidFill>
                            <a:srgbClr val="000000"/>
                          </a:solidFill>
                          <a:effectLst/>
                          <a:uLnTx/>
                          <a:uFillTx/>
                          <a:latin typeface="Calibri" panose="020F050202020403020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charset="0"/>
                        </a:rPr>
                        <a:t>3</a:t>
                      </a:r>
                      <a:endParaRPr lang="en-US" sz="2100" b="0"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charset="0"/>
                        </a:rPr>
                        <a:t>-</a:t>
                      </a:r>
                      <a:endParaRPr lang="en-US" sz="2100" b="0"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charset="0"/>
                        </a:rPr>
                        <a:t>-</a:t>
                      </a:r>
                      <a:endParaRPr lang="en-US" sz="2100" b="0"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charset="0"/>
                        </a:rPr>
                        <a:t>-</a:t>
                      </a:r>
                      <a:endParaRPr lang="en-US" sz="2100" b="0"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0" i="0" u="none" strike="noStrike" dirty="0" smtClean="0">
                          <a:solidFill>
                            <a:srgbClr val="000000"/>
                          </a:solidFill>
                          <a:effectLst/>
                          <a:latin typeface="Calibri" panose="020F0502020204030204" charset="0"/>
                        </a:rPr>
                        <a:t>-</a:t>
                      </a:r>
                      <a:endParaRPr lang="en-US" sz="2100" b="0"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0" i="0" u="none" strike="noStrike" dirty="0" smtClean="0">
                          <a:solidFill>
                            <a:srgbClr val="000000"/>
                          </a:solidFill>
                          <a:effectLst/>
                          <a:latin typeface="Calibri" panose="020F0502020204030204" charset="0"/>
                        </a:rPr>
                        <a:t>-</a:t>
                      </a:r>
                      <a:endParaRPr lang="en-US" sz="2100" b="0"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0" i="0" u="none" strike="noStrike" dirty="0" smtClean="0">
                          <a:solidFill>
                            <a:srgbClr val="000000"/>
                          </a:solidFill>
                          <a:effectLst/>
                          <a:latin typeface="Calibri" panose="020F0502020204030204" charset="0"/>
                        </a:rPr>
                        <a:t>-</a:t>
                      </a:r>
                      <a:endParaRPr lang="en-US" sz="2100" b="0"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0" i="0" u="none" strike="noStrike" dirty="0" smtClean="0">
                          <a:solidFill>
                            <a:srgbClr val="000000"/>
                          </a:solidFill>
                          <a:effectLst/>
                          <a:latin typeface="Calibri" panose="020F0502020204030204" charset="0"/>
                        </a:rPr>
                        <a:t>-</a:t>
                      </a:r>
                      <a:endParaRPr lang="en-US" sz="2100" b="0"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r>
              <a:tr h="378524">
                <a:tc>
                  <a:txBody>
                    <a:bodyPr/>
                    <a:lstStyle/>
                    <a:p>
                      <a:pPr algn="ctr" fontAlgn="ctr"/>
                      <a:r>
                        <a:rPr lang="en-US" sz="2100" b="1" u="none" strike="noStrike" dirty="0">
                          <a:effectLst/>
                        </a:rPr>
                        <a:t>AVG </a:t>
                      </a:r>
                      <a:endParaRPr lang="en-US" sz="2100" b="1" i="0" u="none" strike="noStrike" dirty="0">
                        <a:solidFill>
                          <a:srgbClr val="000000"/>
                        </a:solidFill>
                        <a:effectLst/>
                        <a:latin typeface="Arial" panose="020B060402020202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0" i="0" u="none" strike="noStrike" dirty="0" smtClean="0">
                          <a:solidFill>
                            <a:srgbClr val="000000"/>
                          </a:solidFill>
                          <a:effectLst/>
                          <a:latin typeface="Calibri" panose="020F0502020204030204" charset="0"/>
                        </a:rPr>
                        <a:t>2.8</a:t>
                      </a:r>
                      <a:endParaRPr lang="en-US" sz="2100" b="0"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charset="0"/>
                        </a:rPr>
                        <a:t>2</a:t>
                      </a:r>
                      <a:r>
                        <a:rPr lang="en-US" sz="2100" b="0" i="0" u="none" strike="noStrike" dirty="0" smtClean="0">
                          <a:solidFill>
                            <a:srgbClr val="000000"/>
                          </a:solidFill>
                          <a:effectLst/>
                          <a:latin typeface="Calibri" panose="020F0502020204030204" charset="0"/>
                        </a:rPr>
                        <a:t>.0</a:t>
                      </a:r>
                      <a:endParaRPr lang="en-US" sz="2100" b="0"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0" i="0" u="none" strike="noStrike" dirty="0" smtClean="0">
                          <a:solidFill>
                            <a:srgbClr val="000000"/>
                          </a:solidFill>
                          <a:effectLst/>
                          <a:latin typeface="Calibri" panose="020F0502020204030204" charset="0"/>
                        </a:rPr>
                        <a:t>2.8</a:t>
                      </a:r>
                      <a:endParaRPr lang="en-US" sz="2100" b="0"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0" i="0" u="none" strike="noStrike" dirty="0" smtClean="0">
                          <a:solidFill>
                            <a:srgbClr val="000000"/>
                          </a:solidFill>
                          <a:effectLst/>
                          <a:latin typeface="Calibri" panose="020F0502020204030204" charset="0"/>
                        </a:rPr>
                        <a:t>2.4</a:t>
                      </a:r>
                      <a:endParaRPr lang="en-US" sz="2100" b="0"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0" i="0" u="none" strike="noStrike" dirty="0" smtClean="0">
                          <a:solidFill>
                            <a:srgbClr val="000000"/>
                          </a:solidFill>
                          <a:effectLst/>
                          <a:latin typeface="Calibri" panose="020F0502020204030204" charset="0"/>
                        </a:rPr>
                        <a:t>3.0</a:t>
                      </a:r>
                      <a:endParaRPr lang="en-US" sz="2100" b="0"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0" i="0" u="none" strike="noStrike" dirty="0" smtClean="0">
                          <a:solidFill>
                            <a:srgbClr val="000000"/>
                          </a:solidFill>
                          <a:effectLst/>
                          <a:latin typeface="Calibri" panose="020F0502020204030204" charset="0"/>
                        </a:rPr>
                        <a:t>-</a:t>
                      </a:r>
                      <a:endParaRPr lang="en-US" sz="2100" b="0"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0" i="0" u="none" strike="noStrike" dirty="0" smtClean="0">
                          <a:solidFill>
                            <a:srgbClr val="000000"/>
                          </a:solidFill>
                          <a:effectLst/>
                          <a:latin typeface="Calibri" panose="020F0502020204030204" charset="0"/>
                        </a:rPr>
                        <a:t>-</a:t>
                      </a:r>
                      <a:endParaRPr lang="en-US" sz="2100" b="0"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0" i="0" u="none" strike="noStrike" dirty="0" smtClean="0">
                          <a:solidFill>
                            <a:srgbClr val="000000"/>
                          </a:solidFill>
                          <a:effectLst/>
                          <a:latin typeface="Calibri" panose="020F0502020204030204" charset="0"/>
                        </a:rPr>
                        <a:t>-</a:t>
                      </a:r>
                      <a:endParaRPr lang="en-US" sz="2100" b="0"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0" i="0" u="none" strike="noStrike" dirty="0" smtClean="0">
                          <a:solidFill>
                            <a:srgbClr val="000000"/>
                          </a:solidFill>
                          <a:effectLst/>
                          <a:latin typeface="Calibri" panose="020F0502020204030204" charset="0"/>
                        </a:rPr>
                        <a:t>-</a:t>
                      </a:r>
                      <a:endParaRPr lang="en-US" sz="2100" b="0"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0" i="0" u="none" strike="noStrike" dirty="0" smtClean="0">
                          <a:solidFill>
                            <a:srgbClr val="000000"/>
                          </a:solidFill>
                          <a:effectLst/>
                          <a:latin typeface="Calibri" panose="020F0502020204030204" charset="0"/>
                        </a:rPr>
                        <a:t>-</a:t>
                      </a:r>
                      <a:endParaRPr lang="en-US" sz="2100" b="0"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0" i="0" u="none" strike="noStrike" dirty="0" smtClean="0">
                          <a:solidFill>
                            <a:srgbClr val="000000"/>
                          </a:solidFill>
                          <a:effectLst/>
                          <a:latin typeface="Calibri" panose="020F0502020204030204" charset="0"/>
                        </a:rPr>
                        <a:t>-</a:t>
                      </a:r>
                      <a:endParaRPr lang="en-US" sz="2100" b="0"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c>
                  <a:txBody>
                    <a:bodyPr/>
                    <a:lstStyle/>
                    <a:p>
                      <a:pPr algn="ctr" rtl="0" fontAlgn="ctr"/>
                      <a:r>
                        <a:rPr lang="en-US" sz="2100" b="0" i="0" u="none" strike="noStrike" dirty="0" smtClean="0">
                          <a:solidFill>
                            <a:srgbClr val="000000"/>
                          </a:solidFill>
                          <a:effectLst/>
                          <a:latin typeface="Calibri" panose="020F0502020204030204" charset="0"/>
                        </a:rPr>
                        <a:t>-</a:t>
                      </a:r>
                      <a:endParaRPr lang="en-US" sz="2100" b="0" i="0" u="none" strike="noStrike" dirty="0">
                        <a:solidFill>
                          <a:srgbClr val="000000"/>
                        </a:solidFill>
                        <a:effectLst/>
                        <a:latin typeface="Calibri" panose="020F050202020403020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1"/>
                      <a:tile tx="0" ty="0" sx="100000" sy="100000" flip="none" algn="tl"/>
                    </a:blipFill>
                  </a:tcPr>
                </a:tc>
              </a:tr>
            </a:tbl>
          </a:graphicData>
        </a:graphic>
      </p:graphicFrame>
      <p:pic>
        <p:nvPicPr>
          <p:cNvPr id="2" name="Picture 41" descr="nietnewlogo1"/>
          <p:cNvPicPr>
            <a:picLocks noChangeAspect="1"/>
          </p:cNvPicPr>
          <p:nvPr/>
        </p:nvPicPr>
        <p:blipFill>
          <a:blip r:embed="rId2"/>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smtClean="0"/>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smtClean="0"/>
              <a:t>Program Specific Outcomes(PSOs)</a:t>
            </a:r>
            <a:endParaRPr lang="en-US" sz="3200" dirty="0"/>
          </a:p>
        </p:txBody>
      </p:sp>
      <p:graphicFrame>
        <p:nvGraphicFramePr>
          <p:cNvPr id="9" name="Table 8"/>
          <p:cNvGraphicFramePr>
            <a:graphicFrameLocks noGrp="1"/>
          </p:cNvGraphicFramePr>
          <p:nvPr/>
        </p:nvGraphicFramePr>
        <p:xfrm>
          <a:off x="1524000" y="784860"/>
          <a:ext cx="10210800" cy="6379845"/>
        </p:xfrm>
        <a:graphic>
          <a:graphicData uri="http://schemas.openxmlformats.org/drawingml/2006/table">
            <a:tbl>
              <a:tblPr firstRow="1" bandRow="1">
                <a:tableStyleId>{5C22544A-7EE6-4342-B048-85BDC9FD1C3A}</a:tableStyleId>
              </a:tblPr>
              <a:tblGrid>
                <a:gridCol w="1789430"/>
                <a:gridCol w="2848610"/>
                <a:gridCol w="5572760"/>
              </a:tblGrid>
              <a:tr h="701040">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S. No</a:t>
                      </a:r>
                      <a:r>
                        <a:rPr lang="en-IN" sz="2000" b="0" dirty="0">
                          <a:solidFill>
                            <a:schemeClr val="accent4">
                              <a:lumMod val="50000"/>
                            </a:schemeClr>
                          </a:solidFill>
                          <a:latin typeface="Times New Roman" panose="02020603050405020304"/>
                          <a:ea typeface="Times New Roman" panose="02020603050405020304"/>
                        </a:rPr>
                        <a:t>.</a:t>
                      </a:r>
                      <a:endParaRPr lang="en-US" sz="2000" b="0" dirty="0">
                        <a:solidFill>
                          <a:schemeClr val="accent4">
                            <a:lumMod val="50000"/>
                          </a:schemeClr>
                        </a:solidFill>
                        <a:latin typeface="Times New Roman" panose="02020603050405020304"/>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Program Specific</a:t>
                      </a:r>
                      <a:endParaRPr lang="en-US" sz="2000" b="0" dirty="0">
                        <a:solidFill>
                          <a:schemeClr val="accent4">
                            <a:lumMod val="50000"/>
                          </a:schemeClr>
                        </a:solidFill>
                        <a:latin typeface="Times New Roman" panose="02020603050405020304"/>
                        <a:ea typeface="Times New Roman" panose="02020603050405020304"/>
                      </a:endParaRPr>
                    </a:p>
                    <a:p>
                      <a:pPr marL="0" marR="0" algn="ctr">
                        <a:lnSpc>
                          <a:spcPct val="115000"/>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Outcomes (PSO)</a:t>
                      </a:r>
                      <a:endParaRPr lang="en-US" sz="2000" b="0" dirty="0">
                        <a:solidFill>
                          <a:schemeClr val="accent4">
                            <a:lumMod val="50000"/>
                          </a:schemeClr>
                        </a:solidFill>
                        <a:latin typeface="Times New Roman" panose="02020603050405020304"/>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PSO Description</a:t>
                      </a:r>
                      <a:endParaRPr lang="en-US" sz="2000" b="0" dirty="0">
                        <a:solidFill>
                          <a:schemeClr val="accent4">
                            <a:lumMod val="50000"/>
                          </a:schemeClr>
                        </a:solidFill>
                        <a:latin typeface="Times New Roman" panose="02020603050405020304"/>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1680845">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1</a:t>
                      </a:r>
                      <a:endParaRPr lang="en-US" sz="2000" b="0" dirty="0">
                        <a:solidFill>
                          <a:schemeClr val="accent4">
                            <a:lumMod val="50000"/>
                          </a:schemeClr>
                        </a:solidFill>
                        <a:latin typeface="Times New Roman" panose="02020603050405020304"/>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PSO1</a:t>
                      </a:r>
                      <a:endParaRPr lang="en-US" sz="2000" b="0" dirty="0">
                        <a:solidFill>
                          <a:schemeClr val="accent4">
                            <a:lumMod val="50000"/>
                          </a:schemeClr>
                        </a:solidFill>
                        <a:latin typeface="Times New Roman" panose="02020603050405020304"/>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ts val="1235"/>
                        </a:lnSpc>
                        <a:spcBef>
                          <a:spcPts val="0"/>
                        </a:spcBef>
                        <a:spcAft>
                          <a:spcPts val="0"/>
                        </a:spcAft>
                      </a:pPr>
                      <a:endParaRPr lang="en-US" sz="2000" b="0" dirty="0" smtClean="0">
                        <a:solidFill>
                          <a:schemeClr val="accent4">
                            <a:lumMod val="50000"/>
                          </a:schemeClr>
                        </a:solidFill>
                        <a:latin typeface="+mn-lt"/>
                        <a:ea typeface="Times New Roman" panose="02020603050405020304"/>
                      </a:endParaRPr>
                    </a:p>
                    <a:p>
                      <a:pPr marL="68580" marR="0" algn="l">
                        <a:lnSpc>
                          <a:spcPct val="100000"/>
                        </a:lnSpc>
                        <a:spcBef>
                          <a:spcPts val="0"/>
                        </a:spcBef>
                        <a:spcAft>
                          <a:spcPts val="0"/>
                        </a:spcAft>
                      </a:pPr>
                      <a:endParaRPr lang="en-US" sz="2000" b="0" dirty="0" smtClean="0">
                        <a:solidFill>
                          <a:schemeClr val="accent4">
                            <a:lumMod val="50000"/>
                          </a:schemeClr>
                        </a:solidFill>
                        <a:latin typeface="+mn-lt"/>
                        <a:ea typeface="Times New Roman" panose="02020603050405020304"/>
                      </a:endParaRPr>
                    </a:p>
                    <a:p>
                      <a:pPr marL="68580" marR="0" algn="l">
                        <a:lnSpc>
                          <a:spcPct val="100000"/>
                        </a:lnSpc>
                        <a:spcBef>
                          <a:spcPts val="0"/>
                        </a:spcBef>
                        <a:spcAft>
                          <a:spcPts val="0"/>
                        </a:spcAft>
                      </a:pPr>
                      <a:r>
                        <a:rPr lang="en-US" sz="2000" b="0" dirty="0" smtClean="0">
                          <a:solidFill>
                            <a:schemeClr val="accent4">
                              <a:lumMod val="50000"/>
                            </a:schemeClr>
                          </a:solidFill>
                          <a:latin typeface="+mn-lt"/>
                          <a:ea typeface="Times New Roman" panose="02020603050405020304"/>
                        </a:rPr>
                        <a:t>Understand  to shows relationships and interactions</a:t>
                      </a:r>
                      <a:r>
                        <a:rPr lang="en-US" sz="2000" b="0" baseline="0" dirty="0" smtClean="0">
                          <a:solidFill>
                            <a:schemeClr val="accent4">
                              <a:lumMod val="50000"/>
                            </a:schemeClr>
                          </a:solidFill>
                          <a:latin typeface="+mn-lt"/>
                          <a:ea typeface="Times New Roman" panose="02020603050405020304"/>
                        </a:rPr>
                        <a:t> </a:t>
                      </a:r>
                      <a:r>
                        <a:rPr lang="en-US" sz="2000" b="0" dirty="0" smtClean="0">
                          <a:solidFill>
                            <a:schemeClr val="accent4">
                              <a:lumMod val="50000"/>
                            </a:schemeClr>
                          </a:solidFill>
                          <a:latin typeface="+mn-lt"/>
                          <a:ea typeface="Times New Roman" panose="02020603050405020304"/>
                        </a:rPr>
                        <a:t>between classes or objects</a:t>
                      </a:r>
                      <a:r>
                        <a:rPr lang="en-US" sz="2000" b="0" baseline="0" dirty="0" smtClean="0">
                          <a:solidFill>
                            <a:schemeClr val="accent4">
                              <a:lumMod val="50000"/>
                            </a:schemeClr>
                          </a:solidFill>
                          <a:latin typeface="+mn-lt"/>
                          <a:ea typeface="Times New Roman" panose="02020603050405020304"/>
                        </a:rPr>
                        <a:t> of a pattern.</a:t>
                      </a:r>
                      <a:endParaRPr lang="en-US" sz="2000" b="0" dirty="0" smtClean="0">
                        <a:solidFill>
                          <a:schemeClr val="accent4">
                            <a:lumMod val="50000"/>
                          </a:schemeClr>
                        </a:solidFill>
                        <a:latin typeface="+mn-lt"/>
                        <a:ea typeface="Times New Roman" panose="02020603050405020304"/>
                      </a:endParaRPr>
                    </a:p>
                    <a:p>
                      <a:pPr marL="68580" marR="0" algn="l">
                        <a:lnSpc>
                          <a:spcPct val="100000"/>
                        </a:lnSpc>
                        <a:spcBef>
                          <a:spcPts val="0"/>
                        </a:spcBef>
                        <a:spcAft>
                          <a:spcPts val="0"/>
                        </a:spcAft>
                      </a:pPr>
                      <a:r>
                        <a:rPr lang="en-US" sz="2000" b="0" dirty="0" smtClean="0">
                          <a:solidFill>
                            <a:schemeClr val="accent4">
                              <a:lumMod val="50000"/>
                            </a:schemeClr>
                          </a:solidFill>
                          <a:latin typeface="+mn-lt"/>
                          <a:ea typeface="Times New Roman" panose="02020603050405020304"/>
                        </a:rPr>
                        <a:t> </a:t>
                      </a:r>
                      <a:endParaRPr lang="en-US" sz="2000" b="0" baseline="0" dirty="0" smtClean="0">
                        <a:solidFill>
                          <a:schemeClr val="accent4">
                            <a:lumMod val="50000"/>
                          </a:schemeClr>
                        </a:solidFill>
                        <a:latin typeface="+mn-lt"/>
                        <a:ea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1071245">
                <a:tc>
                  <a:txBody>
                    <a:bodyPr/>
                    <a:lstStyle/>
                    <a:p>
                      <a:pPr marL="0" marR="0" algn="ctr">
                        <a:lnSpc>
                          <a:spcPct val="115000"/>
                        </a:lnSpc>
                        <a:spcBef>
                          <a:spcPts val="0"/>
                        </a:spcBef>
                        <a:spcAft>
                          <a:spcPts val="0"/>
                        </a:spcAft>
                      </a:pPr>
                      <a:r>
                        <a:rPr lang="en-US" sz="2000" b="0">
                          <a:solidFill>
                            <a:schemeClr val="accent4">
                              <a:lumMod val="50000"/>
                            </a:schemeClr>
                          </a:solidFill>
                          <a:latin typeface="Times New Roman" panose="02020603050405020304"/>
                          <a:ea typeface="Times New Roman" panose="02020603050405020304"/>
                        </a:rPr>
                        <a:t>2</a:t>
                      </a:r>
                      <a:endParaRPr lang="en-US" sz="2000" b="0">
                        <a:solidFill>
                          <a:schemeClr val="accent4">
                            <a:lumMod val="50000"/>
                          </a:schemeClr>
                        </a:solidFill>
                        <a:latin typeface="Times New Roman" panose="02020603050405020304"/>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PSO2</a:t>
                      </a:r>
                      <a:endParaRPr lang="en-US" sz="2000" b="0" dirty="0">
                        <a:solidFill>
                          <a:schemeClr val="accent4">
                            <a:lumMod val="50000"/>
                          </a:schemeClr>
                        </a:solidFill>
                        <a:latin typeface="Times New Roman" panose="02020603050405020304"/>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ct val="100000"/>
                        </a:lnSpc>
                        <a:spcBef>
                          <a:spcPts val="0"/>
                        </a:spcBef>
                        <a:spcAft>
                          <a:spcPts val="0"/>
                        </a:spcAft>
                      </a:pPr>
                      <a:endParaRPr lang="en-US" sz="2000" b="0" dirty="0" smtClean="0">
                        <a:solidFill>
                          <a:schemeClr val="accent4">
                            <a:lumMod val="50000"/>
                          </a:schemeClr>
                        </a:solidFill>
                        <a:latin typeface="Times New Roman" panose="02020603050405020304"/>
                        <a:ea typeface="Times New Roman" panose="02020603050405020304"/>
                      </a:endParaRPr>
                    </a:p>
                    <a:p>
                      <a:pPr marL="68580" marR="0" algn="l">
                        <a:lnSpc>
                          <a:spcPct val="100000"/>
                        </a:lnSpc>
                        <a:spcBef>
                          <a:spcPts val="0"/>
                        </a:spcBef>
                        <a:spcAft>
                          <a:spcPts val="0"/>
                        </a:spcAft>
                      </a:pPr>
                      <a:r>
                        <a:rPr lang="en-US" sz="2000" b="0" dirty="0" smtClean="0">
                          <a:solidFill>
                            <a:schemeClr val="accent4">
                              <a:lumMod val="50000"/>
                            </a:schemeClr>
                          </a:solidFill>
                          <a:latin typeface="Times New Roman" panose="02020603050405020304"/>
                          <a:ea typeface="Times New Roman" panose="02020603050405020304"/>
                        </a:rPr>
                        <a:t>Study to speed up the development process by providing well-tested, proven development</a:t>
                      </a:r>
                      <a:endParaRPr lang="en-US" sz="2000" b="0" dirty="0" smtClean="0">
                        <a:solidFill>
                          <a:schemeClr val="accent4">
                            <a:lumMod val="50000"/>
                          </a:schemeClr>
                        </a:solidFill>
                        <a:latin typeface="Times New Roman" panose="02020603050405020304"/>
                        <a:ea typeface="Times New Roman" panose="02020603050405020304"/>
                      </a:endParaRPr>
                    </a:p>
                    <a:p>
                      <a:pPr marL="68580" marR="0" algn="just">
                        <a:lnSpc>
                          <a:spcPts val="1235"/>
                        </a:lnSpc>
                        <a:spcBef>
                          <a:spcPts val="0"/>
                        </a:spcBef>
                        <a:spcAft>
                          <a:spcPts val="0"/>
                        </a:spcAft>
                      </a:pPr>
                      <a:endParaRPr lang="en-US" sz="2000" b="0" dirty="0" smtClean="0">
                        <a:solidFill>
                          <a:schemeClr val="accent4">
                            <a:lumMod val="50000"/>
                          </a:schemeClr>
                        </a:solidFill>
                        <a:latin typeface="Times New Roman" panose="02020603050405020304"/>
                        <a:ea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1384935">
                <a:tc>
                  <a:txBody>
                    <a:bodyPr/>
                    <a:lstStyle/>
                    <a:p>
                      <a:pPr marL="0" marR="0" algn="ctr">
                        <a:lnSpc>
                          <a:spcPct val="115000"/>
                        </a:lnSpc>
                        <a:spcBef>
                          <a:spcPts val="0"/>
                        </a:spcBef>
                        <a:spcAft>
                          <a:spcPts val="0"/>
                        </a:spcAft>
                      </a:pPr>
                      <a:r>
                        <a:rPr lang="en-US" sz="2000" b="0">
                          <a:solidFill>
                            <a:schemeClr val="accent4">
                              <a:lumMod val="50000"/>
                            </a:schemeClr>
                          </a:solidFill>
                          <a:latin typeface="Times New Roman" panose="02020603050405020304"/>
                          <a:ea typeface="Times New Roman" panose="02020603050405020304"/>
                        </a:rPr>
                        <a:t>3</a:t>
                      </a:r>
                      <a:endParaRPr lang="en-US" sz="2000" b="0">
                        <a:solidFill>
                          <a:schemeClr val="accent4">
                            <a:lumMod val="50000"/>
                          </a:schemeClr>
                        </a:solidFill>
                        <a:latin typeface="Times New Roman" panose="02020603050405020304"/>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PSO3</a:t>
                      </a:r>
                      <a:endParaRPr lang="en-US" sz="2000" b="0" dirty="0">
                        <a:solidFill>
                          <a:schemeClr val="accent4">
                            <a:lumMod val="50000"/>
                          </a:schemeClr>
                        </a:solidFill>
                        <a:latin typeface="Times New Roman" panose="02020603050405020304"/>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just">
                        <a:lnSpc>
                          <a:spcPts val="1235"/>
                        </a:lnSpc>
                        <a:spcBef>
                          <a:spcPts val="0"/>
                        </a:spcBef>
                        <a:spcAft>
                          <a:spcPts val="0"/>
                        </a:spcAft>
                      </a:pPr>
                      <a:endParaRPr lang="en-US" sz="2000" b="0" dirty="0" smtClean="0">
                        <a:solidFill>
                          <a:schemeClr val="accent4">
                            <a:lumMod val="50000"/>
                          </a:schemeClr>
                        </a:solidFill>
                        <a:latin typeface="Times New Roman" panose="02020603050405020304"/>
                        <a:ea typeface="Times New Roman" panose="02020603050405020304"/>
                      </a:endParaRPr>
                    </a:p>
                    <a:p>
                      <a:pPr marL="68580" marR="0" algn="just">
                        <a:lnSpc>
                          <a:spcPct val="100000"/>
                        </a:lnSpc>
                        <a:spcBef>
                          <a:spcPts val="0"/>
                        </a:spcBef>
                        <a:spcAft>
                          <a:spcPts val="0"/>
                        </a:spcAft>
                      </a:pPr>
                      <a:endParaRPr lang="en-US" sz="2000" b="0" dirty="0" smtClean="0">
                        <a:solidFill>
                          <a:schemeClr val="accent4">
                            <a:lumMod val="50000"/>
                          </a:schemeClr>
                        </a:solidFill>
                        <a:latin typeface="Times New Roman" panose="02020603050405020304"/>
                        <a:ea typeface="Times New Roman" panose="02020603050405020304"/>
                      </a:endParaRPr>
                    </a:p>
                    <a:p>
                      <a:pPr marL="68580" marR="0" algn="l">
                        <a:lnSpc>
                          <a:spcPct val="100000"/>
                        </a:lnSpc>
                        <a:spcBef>
                          <a:spcPts val="0"/>
                        </a:spcBef>
                        <a:spcAft>
                          <a:spcPts val="0"/>
                        </a:spcAft>
                      </a:pPr>
                      <a:r>
                        <a:rPr lang="en-US" sz="2000" b="0" baseline="0" dirty="0" smtClean="0">
                          <a:solidFill>
                            <a:schemeClr val="accent4">
                              <a:lumMod val="50000"/>
                            </a:schemeClr>
                          </a:solidFill>
                          <a:latin typeface="+mn-lt"/>
                          <a:ea typeface="Times New Roman" panose="02020603050405020304"/>
                        </a:rPr>
                        <a:t>Select a specific design pattern for the solution of a given design problem</a:t>
                      </a:r>
                      <a:endParaRPr lang="en-US" sz="2000" b="0" baseline="0" dirty="0" smtClean="0">
                        <a:solidFill>
                          <a:schemeClr val="accent4">
                            <a:lumMod val="50000"/>
                          </a:schemeClr>
                        </a:solidFill>
                        <a:latin typeface="+mn-lt"/>
                        <a:ea typeface="Times New Roman" panose="02020603050405020304"/>
                      </a:endParaRPr>
                    </a:p>
                    <a:p>
                      <a:pPr marL="68580" marR="0" algn="l">
                        <a:lnSpc>
                          <a:spcPts val="1235"/>
                        </a:lnSpc>
                        <a:spcBef>
                          <a:spcPts val="0"/>
                        </a:spcBef>
                        <a:spcAft>
                          <a:spcPts val="0"/>
                        </a:spcAft>
                      </a:pPr>
                      <a:endParaRPr lang="en-US" sz="2000" b="0" dirty="0" smtClean="0">
                        <a:solidFill>
                          <a:schemeClr val="accent4">
                            <a:lumMod val="50000"/>
                          </a:schemeClr>
                        </a:solidFill>
                        <a:latin typeface="+mn-lt"/>
                        <a:ea typeface="Times New Roman" panose="02020603050405020304"/>
                      </a:endParaRPr>
                    </a:p>
                    <a:p>
                      <a:pPr marL="68580" marR="0" algn="just">
                        <a:lnSpc>
                          <a:spcPts val="1235"/>
                        </a:lnSpc>
                        <a:spcBef>
                          <a:spcPts val="0"/>
                        </a:spcBef>
                        <a:spcAft>
                          <a:spcPts val="0"/>
                        </a:spcAft>
                      </a:pPr>
                      <a:endParaRPr lang="en-US" sz="2000" b="0" dirty="0" smtClean="0">
                        <a:solidFill>
                          <a:schemeClr val="accent4">
                            <a:lumMod val="50000"/>
                          </a:schemeClr>
                        </a:solidFill>
                        <a:latin typeface="Times New Roman" panose="02020603050405020304"/>
                        <a:ea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1541780">
                <a:tc>
                  <a:txBody>
                    <a:bodyPr/>
                    <a:lstStyle/>
                    <a:p>
                      <a:pPr marL="0" marR="0" algn="ctr">
                        <a:lnSpc>
                          <a:spcPct val="115000"/>
                        </a:lnSpc>
                        <a:spcBef>
                          <a:spcPts val="0"/>
                        </a:spcBef>
                        <a:spcAft>
                          <a:spcPts val="0"/>
                        </a:spcAft>
                      </a:pPr>
                      <a:r>
                        <a:rPr lang="en-US" sz="2000" b="0">
                          <a:solidFill>
                            <a:schemeClr val="accent4">
                              <a:lumMod val="50000"/>
                            </a:schemeClr>
                          </a:solidFill>
                          <a:latin typeface="Times New Roman" panose="02020603050405020304"/>
                          <a:ea typeface="Times New Roman" panose="02020603050405020304"/>
                        </a:rPr>
                        <a:t>4</a:t>
                      </a:r>
                      <a:endParaRPr lang="en-US" sz="2000" b="0">
                        <a:solidFill>
                          <a:schemeClr val="accent4">
                            <a:lumMod val="50000"/>
                          </a:schemeClr>
                        </a:solidFill>
                        <a:latin typeface="Times New Roman" panose="02020603050405020304"/>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PSO4</a:t>
                      </a:r>
                      <a:endParaRPr lang="en-US" sz="2000" b="0" dirty="0">
                        <a:solidFill>
                          <a:schemeClr val="accent4">
                            <a:lumMod val="50000"/>
                          </a:schemeClr>
                        </a:solidFill>
                        <a:latin typeface="Times New Roman" panose="02020603050405020304"/>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just">
                        <a:lnSpc>
                          <a:spcPts val="1235"/>
                        </a:lnSpc>
                        <a:spcBef>
                          <a:spcPts val="0"/>
                        </a:spcBef>
                        <a:spcAft>
                          <a:spcPts val="0"/>
                        </a:spcAft>
                      </a:pPr>
                      <a:endParaRPr lang="en-US" sz="2000" b="0" dirty="0" smtClean="0">
                        <a:solidFill>
                          <a:schemeClr val="accent4">
                            <a:lumMod val="50000"/>
                          </a:schemeClr>
                        </a:solidFill>
                        <a:latin typeface="Times New Roman" panose="02020603050405020304"/>
                        <a:ea typeface="Times New Roman" panose="02020603050405020304"/>
                      </a:endParaRPr>
                    </a:p>
                    <a:p>
                      <a:pPr marL="67945" marR="0" algn="just">
                        <a:lnSpc>
                          <a:spcPts val="1235"/>
                        </a:lnSpc>
                        <a:spcBef>
                          <a:spcPts val="0"/>
                        </a:spcBef>
                        <a:spcAft>
                          <a:spcPts val="0"/>
                        </a:spcAft>
                      </a:pPr>
                      <a:endParaRPr lang="en-US" sz="2000" b="0" dirty="0" smtClean="0">
                        <a:solidFill>
                          <a:schemeClr val="accent4">
                            <a:lumMod val="50000"/>
                          </a:schemeClr>
                        </a:solidFill>
                        <a:latin typeface="Times New Roman" panose="02020603050405020304"/>
                        <a:ea typeface="Times New Roman" panose="02020603050405020304"/>
                      </a:endParaRPr>
                    </a:p>
                    <a:p>
                      <a:pPr marL="67945" marR="0" algn="l">
                        <a:lnSpc>
                          <a:spcPct val="100000"/>
                        </a:lnSpc>
                        <a:spcBef>
                          <a:spcPts val="0"/>
                        </a:spcBef>
                        <a:spcAft>
                          <a:spcPts val="0"/>
                        </a:spcAft>
                      </a:pPr>
                      <a:r>
                        <a:rPr lang="en-US" sz="2000" b="0" dirty="0" smtClean="0">
                          <a:solidFill>
                            <a:schemeClr val="accent4">
                              <a:lumMod val="50000"/>
                            </a:schemeClr>
                          </a:solidFill>
                          <a:latin typeface="+mn-lt"/>
                          <a:ea typeface="Times New Roman" panose="02020603050405020304"/>
                        </a:rPr>
                        <a:t>Create a catalogue entry for a simple design pattern whose purpose and application is understood.</a:t>
                      </a:r>
                      <a:endParaRPr lang="en-US" sz="2000" b="0" dirty="0" smtClean="0">
                        <a:solidFill>
                          <a:schemeClr val="accent4">
                            <a:lumMod val="50000"/>
                          </a:schemeClr>
                        </a:solidFill>
                        <a:latin typeface="+mn-lt"/>
                        <a:ea typeface="Times New Roman" panose="02020603050405020304"/>
                      </a:endParaRPr>
                    </a:p>
                    <a:p>
                      <a:pPr marL="67945" marR="0" algn="l">
                        <a:lnSpc>
                          <a:spcPts val="1235"/>
                        </a:lnSpc>
                        <a:spcBef>
                          <a:spcPts val="0"/>
                        </a:spcBef>
                        <a:spcAft>
                          <a:spcPts val="0"/>
                        </a:spcAft>
                      </a:pPr>
                      <a:endParaRPr lang="en-US" sz="2000" b="0" dirty="0" smtClean="0">
                        <a:solidFill>
                          <a:schemeClr val="accent4">
                            <a:lumMod val="50000"/>
                          </a:schemeClr>
                        </a:solidFill>
                        <a:latin typeface="+mn-lt"/>
                        <a:ea typeface="Times New Roman" panose="02020603050405020304"/>
                      </a:endParaRPr>
                    </a:p>
                    <a:p>
                      <a:pPr marL="67945" marR="0" algn="just">
                        <a:lnSpc>
                          <a:spcPts val="1235"/>
                        </a:lnSpc>
                        <a:spcBef>
                          <a:spcPts val="0"/>
                        </a:spcBef>
                        <a:spcAft>
                          <a:spcPts val="0"/>
                        </a:spcAft>
                      </a:pPr>
                      <a:endParaRPr lang="en-US" sz="2000" b="0" dirty="0">
                        <a:solidFill>
                          <a:schemeClr val="accent4">
                            <a:lumMod val="50000"/>
                          </a:schemeClr>
                        </a:solidFill>
                        <a:latin typeface="Times New Roman" panose="02020603050405020304"/>
                        <a:ea typeface="Times New Roman" panose="02020603050405020304"/>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bl>
          </a:graphicData>
        </a:graphic>
      </p:graphicFrame>
      <p:pic>
        <p:nvPicPr>
          <p:cNvPr id="2"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smtClean="0"/>
              <a:t>COs - PSOs  Mapping</a:t>
            </a:r>
            <a:endParaRPr lang="en-US" sz="3200" dirty="0"/>
          </a:p>
        </p:txBody>
      </p:sp>
      <p:graphicFrame>
        <p:nvGraphicFramePr>
          <p:cNvPr id="9" name="Table 8"/>
          <p:cNvGraphicFramePr>
            <a:graphicFrameLocks noGrp="1"/>
          </p:cNvGraphicFramePr>
          <p:nvPr/>
        </p:nvGraphicFramePr>
        <p:xfrm>
          <a:off x="1447800" y="1219200"/>
          <a:ext cx="9601202" cy="4911361"/>
        </p:xfrm>
        <a:graphic>
          <a:graphicData uri="http://schemas.openxmlformats.org/drawingml/2006/table">
            <a:tbl>
              <a:tblPr firstRow="1" bandRow="1">
                <a:tableStyleId>{5C22544A-7EE6-4342-B048-85BDC9FD1C3A}</a:tableStyleId>
              </a:tblPr>
              <a:tblGrid>
                <a:gridCol w="1640541"/>
                <a:gridCol w="2057400"/>
                <a:gridCol w="2057400"/>
                <a:gridCol w="1981200"/>
                <a:gridCol w="1864661"/>
              </a:tblGrid>
              <a:tr h="812561">
                <a:tc>
                  <a:txBody>
                    <a:bodyPr/>
                    <a:lstStyle/>
                    <a:p>
                      <a:pPr marL="0" marR="0" algn="ctr">
                        <a:lnSpc>
                          <a:spcPct val="115000"/>
                        </a:lnSpc>
                        <a:spcBef>
                          <a:spcPts val="0"/>
                        </a:spcBef>
                        <a:spcAft>
                          <a:spcPts val="0"/>
                        </a:spcAft>
                      </a:pPr>
                      <a:r>
                        <a:rPr lang="en-US" sz="2000" b="0" dirty="0" smtClean="0">
                          <a:solidFill>
                            <a:schemeClr val="accent4">
                              <a:lumMod val="50000"/>
                            </a:schemeClr>
                          </a:solidFill>
                          <a:latin typeface="Times New Roman" panose="02020603050405020304"/>
                          <a:ea typeface="Times New Roman" panose="02020603050405020304"/>
                        </a:rPr>
                        <a:t>CO.K</a:t>
                      </a:r>
                      <a:endParaRPr lang="en-US" sz="2000" b="0" dirty="0">
                        <a:solidFill>
                          <a:schemeClr val="accent4">
                            <a:lumMod val="50000"/>
                          </a:schemeClr>
                        </a:solidFill>
                        <a:latin typeface="Times New Roman" panose="02020603050405020304"/>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smtClean="0">
                          <a:solidFill>
                            <a:schemeClr val="accent4">
                              <a:lumMod val="50000"/>
                            </a:schemeClr>
                          </a:solidFill>
                          <a:latin typeface="Times New Roman" panose="02020603050405020304"/>
                          <a:ea typeface="Times New Roman" panose="02020603050405020304"/>
                        </a:rPr>
                        <a:t>PSO1</a:t>
                      </a:r>
                      <a:endParaRPr lang="en-US" sz="2000" b="0" dirty="0">
                        <a:solidFill>
                          <a:schemeClr val="accent4">
                            <a:lumMod val="50000"/>
                          </a:schemeClr>
                        </a:solidFill>
                        <a:latin typeface="Times New Roman" panose="02020603050405020304"/>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smtClean="0">
                          <a:solidFill>
                            <a:schemeClr val="accent4">
                              <a:lumMod val="50000"/>
                            </a:schemeClr>
                          </a:solidFill>
                          <a:latin typeface="Times New Roman" panose="02020603050405020304"/>
                          <a:ea typeface="Times New Roman" panose="02020603050405020304"/>
                        </a:rPr>
                        <a:t>PSO2</a:t>
                      </a:r>
                      <a:endParaRPr lang="en-US" sz="2000" b="0" dirty="0">
                        <a:solidFill>
                          <a:schemeClr val="accent4">
                            <a:lumMod val="50000"/>
                          </a:schemeClr>
                        </a:solidFill>
                        <a:latin typeface="Times New Roman" panose="02020603050405020304"/>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smtClean="0">
                          <a:solidFill>
                            <a:schemeClr val="accent4">
                              <a:lumMod val="50000"/>
                            </a:schemeClr>
                          </a:solidFill>
                          <a:latin typeface="Times New Roman" panose="02020603050405020304"/>
                          <a:ea typeface="Times New Roman" panose="02020603050405020304"/>
                        </a:rPr>
                        <a:t>PSO3</a:t>
                      </a:r>
                      <a:endParaRPr lang="en-US" sz="2000" b="0" dirty="0">
                        <a:solidFill>
                          <a:schemeClr val="accent4">
                            <a:lumMod val="50000"/>
                          </a:schemeClr>
                        </a:solidFill>
                        <a:latin typeface="Times New Roman" panose="02020603050405020304"/>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smtClean="0">
                          <a:solidFill>
                            <a:schemeClr val="accent4">
                              <a:lumMod val="50000"/>
                            </a:schemeClr>
                          </a:solidFill>
                          <a:latin typeface="Times New Roman" panose="02020603050405020304"/>
                          <a:ea typeface="Times New Roman" panose="02020603050405020304"/>
                        </a:rPr>
                        <a:t>PSO4</a:t>
                      </a:r>
                      <a:endParaRPr lang="en-US" sz="2000" b="0" dirty="0">
                        <a:solidFill>
                          <a:schemeClr val="accent4">
                            <a:lumMod val="50000"/>
                          </a:schemeClr>
                        </a:solidFill>
                        <a:latin typeface="Times New Roman" panose="02020603050405020304"/>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809549">
                <a:tc>
                  <a:txBody>
                    <a:bodyPr/>
                    <a:lstStyle/>
                    <a:p>
                      <a:pPr marL="0" marR="0" algn="ctr">
                        <a:lnSpc>
                          <a:spcPct val="115000"/>
                        </a:lnSpc>
                        <a:spcBef>
                          <a:spcPts val="0"/>
                        </a:spcBef>
                        <a:spcAft>
                          <a:spcPts val="0"/>
                        </a:spcAft>
                      </a:pPr>
                      <a:r>
                        <a:rPr lang="en-US" sz="2000" b="0" dirty="0" smtClean="0">
                          <a:solidFill>
                            <a:schemeClr val="accent4">
                              <a:lumMod val="50000"/>
                            </a:schemeClr>
                          </a:solidFill>
                          <a:latin typeface="Times New Roman" panose="02020603050405020304"/>
                          <a:ea typeface="Times New Roman" panose="02020603050405020304"/>
                        </a:rPr>
                        <a:t>CO1</a:t>
                      </a:r>
                      <a:endParaRPr lang="en-US" sz="2000" b="0" dirty="0">
                        <a:solidFill>
                          <a:schemeClr val="accent4">
                            <a:lumMod val="50000"/>
                          </a:schemeClr>
                        </a:solidFill>
                        <a:latin typeface="Times New Roman" panose="02020603050405020304"/>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smtClean="0">
                          <a:solidFill>
                            <a:schemeClr val="accent4">
                              <a:lumMod val="50000"/>
                            </a:schemeClr>
                          </a:solidFill>
                          <a:latin typeface="Times New Roman" panose="02020603050405020304"/>
                          <a:ea typeface="Times New Roman" panose="02020603050405020304"/>
                        </a:rPr>
                        <a:t>3</a:t>
                      </a:r>
                      <a:endParaRPr lang="en-US" sz="2000" b="0" dirty="0">
                        <a:solidFill>
                          <a:schemeClr val="accent4">
                            <a:lumMod val="50000"/>
                          </a:schemeClr>
                        </a:solidFill>
                        <a:latin typeface="Times New Roman" panose="02020603050405020304"/>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baseline="0" dirty="0" smtClean="0">
                          <a:solidFill>
                            <a:schemeClr val="accent4">
                              <a:lumMod val="50000"/>
                            </a:schemeClr>
                          </a:solidFill>
                          <a:latin typeface="+mn-lt"/>
                          <a:ea typeface="Times New Roman" panose="02020603050405020304"/>
                        </a:rPr>
                        <a:t>-</a:t>
                      </a:r>
                      <a:endParaRPr lang="en-US" sz="2000" b="0" baseline="0" dirty="0" smtClean="0">
                        <a:solidFill>
                          <a:schemeClr val="accent4">
                            <a:lumMod val="50000"/>
                          </a:schemeClr>
                        </a:solidFill>
                        <a:latin typeface="+mn-lt"/>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baseline="0" dirty="0" smtClean="0">
                          <a:solidFill>
                            <a:schemeClr val="accent4">
                              <a:lumMod val="50000"/>
                            </a:schemeClr>
                          </a:solidFill>
                          <a:latin typeface="+mn-lt"/>
                          <a:ea typeface="Times New Roman" panose="02020603050405020304"/>
                        </a:rPr>
                        <a:t>-</a:t>
                      </a:r>
                      <a:endParaRPr lang="en-US" sz="2000" b="0" baseline="0" dirty="0" smtClean="0">
                        <a:solidFill>
                          <a:schemeClr val="accent4">
                            <a:lumMod val="50000"/>
                          </a:schemeClr>
                        </a:solidFill>
                        <a:latin typeface="+mn-lt"/>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baseline="0" dirty="0" smtClean="0">
                          <a:solidFill>
                            <a:schemeClr val="accent4">
                              <a:lumMod val="50000"/>
                            </a:schemeClr>
                          </a:solidFill>
                          <a:latin typeface="+mn-lt"/>
                          <a:ea typeface="Times New Roman" panose="02020603050405020304"/>
                        </a:rPr>
                        <a:t>-</a:t>
                      </a:r>
                      <a:endParaRPr lang="en-US" sz="2000" b="0" baseline="0" dirty="0" smtClean="0">
                        <a:solidFill>
                          <a:schemeClr val="accent4">
                            <a:lumMod val="50000"/>
                          </a:schemeClr>
                        </a:solidFill>
                        <a:latin typeface="+mn-lt"/>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827946">
                <a:tc>
                  <a:txBody>
                    <a:bodyPr/>
                    <a:lstStyle/>
                    <a:p>
                      <a:pPr marL="0" marR="0" algn="ctr">
                        <a:lnSpc>
                          <a:spcPct val="115000"/>
                        </a:lnSpc>
                        <a:spcBef>
                          <a:spcPts val="0"/>
                        </a:spcBef>
                        <a:spcAft>
                          <a:spcPts val="0"/>
                        </a:spcAft>
                      </a:pPr>
                      <a:r>
                        <a:rPr lang="en-US" sz="2000" b="0" dirty="0" smtClean="0">
                          <a:solidFill>
                            <a:schemeClr val="accent4">
                              <a:lumMod val="50000"/>
                            </a:schemeClr>
                          </a:solidFill>
                          <a:latin typeface="Times New Roman" panose="02020603050405020304"/>
                          <a:ea typeface="Times New Roman" panose="02020603050405020304"/>
                        </a:rPr>
                        <a:t>CO2</a:t>
                      </a:r>
                      <a:endParaRPr lang="en-US" sz="2000" b="0" dirty="0">
                        <a:solidFill>
                          <a:schemeClr val="accent4">
                            <a:lumMod val="50000"/>
                          </a:schemeClr>
                        </a:solidFill>
                        <a:latin typeface="Times New Roman" panose="02020603050405020304"/>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smtClean="0">
                          <a:solidFill>
                            <a:schemeClr val="accent4">
                              <a:lumMod val="50000"/>
                            </a:schemeClr>
                          </a:solidFill>
                          <a:latin typeface="Times New Roman" panose="02020603050405020304"/>
                          <a:ea typeface="Times New Roman" panose="02020603050405020304"/>
                        </a:rPr>
                        <a:t>3</a:t>
                      </a:r>
                      <a:endParaRPr lang="en-US" sz="2000" b="0" dirty="0">
                        <a:solidFill>
                          <a:schemeClr val="accent4">
                            <a:lumMod val="50000"/>
                          </a:schemeClr>
                        </a:solidFill>
                        <a:latin typeface="Times New Roman" panose="02020603050405020304"/>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smtClean="0">
                          <a:solidFill>
                            <a:schemeClr val="accent4">
                              <a:lumMod val="50000"/>
                            </a:schemeClr>
                          </a:solidFill>
                          <a:latin typeface="+mn-lt"/>
                          <a:ea typeface="Times New Roman" panose="02020603050405020304"/>
                        </a:rPr>
                        <a:t>3</a:t>
                      </a:r>
                      <a:endParaRPr lang="en-US" sz="2000" b="0" dirty="0" smtClean="0">
                        <a:solidFill>
                          <a:schemeClr val="accent4">
                            <a:lumMod val="50000"/>
                          </a:schemeClr>
                        </a:solidFill>
                        <a:latin typeface="+mn-lt"/>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smtClean="0">
                          <a:solidFill>
                            <a:schemeClr val="accent4">
                              <a:lumMod val="50000"/>
                            </a:schemeClr>
                          </a:solidFill>
                          <a:latin typeface="+mn-lt"/>
                          <a:ea typeface="Times New Roman" panose="02020603050405020304"/>
                        </a:rPr>
                        <a:t>-</a:t>
                      </a:r>
                      <a:endParaRPr lang="en-US" sz="2000" b="0" dirty="0" smtClean="0">
                        <a:solidFill>
                          <a:schemeClr val="accent4">
                            <a:lumMod val="50000"/>
                          </a:schemeClr>
                        </a:solidFill>
                        <a:latin typeface="+mn-lt"/>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smtClean="0">
                          <a:solidFill>
                            <a:schemeClr val="accent4">
                              <a:lumMod val="50000"/>
                            </a:schemeClr>
                          </a:solidFill>
                          <a:latin typeface="+mn-lt"/>
                          <a:ea typeface="Times New Roman" panose="02020603050405020304"/>
                        </a:rPr>
                        <a:t>-</a:t>
                      </a:r>
                      <a:endParaRPr lang="en-US" sz="2000" b="0" dirty="0" smtClean="0">
                        <a:solidFill>
                          <a:schemeClr val="accent4">
                            <a:lumMod val="50000"/>
                          </a:schemeClr>
                        </a:solidFill>
                        <a:latin typeface="+mn-lt"/>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687725">
                <a:tc>
                  <a:txBody>
                    <a:bodyPr/>
                    <a:lstStyle/>
                    <a:p>
                      <a:pPr marL="0" marR="0" algn="ctr">
                        <a:lnSpc>
                          <a:spcPct val="115000"/>
                        </a:lnSpc>
                        <a:spcBef>
                          <a:spcPts val="0"/>
                        </a:spcBef>
                        <a:spcAft>
                          <a:spcPts val="0"/>
                        </a:spcAft>
                      </a:pPr>
                      <a:r>
                        <a:rPr lang="en-US" sz="2000" b="0" dirty="0" smtClean="0">
                          <a:solidFill>
                            <a:schemeClr val="accent4">
                              <a:lumMod val="50000"/>
                            </a:schemeClr>
                          </a:solidFill>
                          <a:latin typeface="Times New Roman" panose="02020603050405020304"/>
                          <a:ea typeface="Times New Roman" panose="02020603050405020304"/>
                        </a:rPr>
                        <a:t>CO3</a:t>
                      </a:r>
                      <a:endParaRPr lang="en-US" sz="2000" b="0" dirty="0">
                        <a:solidFill>
                          <a:schemeClr val="accent4">
                            <a:lumMod val="50000"/>
                          </a:schemeClr>
                        </a:solidFill>
                        <a:latin typeface="Times New Roman" panose="02020603050405020304"/>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smtClean="0">
                          <a:solidFill>
                            <a:schemeClr val="accent4">
                              <a:lumMod val="50000"/>
                            </a:schemeClr>
                          </a:solidFill>
                          <a:latin typeface="Times New Roman" panose="02020603050405020304"/>
                          <a:ea typeface="Times New Roman" panose="02020603050405020304"/>
                        </a:rPr>
                        <a:t>3</a:t>
                      </a:r>
                      <a:endParaRPr lang="en-US" sz="2000" b="0" dirty="0">
                        <a:solidFill>
                          <a:schemeClr val="accent4">
                            <a:lumMod val="50000"/>
                          </a:schemeClr>
                        </a:solidFill>
                        <a:latin typeface="Times New Roman" panose="02020603050405020304"/>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smtClean="0">
                          <a:solidFill>
                            <a:schemeClr val="accent4">
                              <a:lumMod val="50000"/>
                            </a:schemeClr>
                          </a:solidFill>
                          <a:latin typeface="Times New Roman" panose="02020603050405020304"/>
                          <a:ea typeface="Times New Roman" panose="02020603050405020304"/>
                        </a:rPr>
                        <a:t>3</a:t>
                      </a:r>
                      <a:endParaRPr lang="en-US" sz="2000" b="0" dirty="0" smtClean="0">
                        <a:solidFill>
                          <a:schemeClr val="accent4">
                            <a:lumMod val="50000"/>
                          </a:schemeClr>
                        </a:solidFill>
                        <a:latin typeface="Times New Roman" panose="02020603050405020304"/>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smtClean="0">
                          <a:solidFill>
                            <a:schemeClr val="accent4">
                              <a:lumMod val="50000"/>
                            </a:schemeClr>
                          </a:solidFill>
                          <a:latin typeface="Times New Roman" panose="02020603050405020304"/>
                          <a:ea typeface="Times New Roman" panose="02020603050405020304"/>
                        </a:rPr>
                        <a:t>-</a:t>
                      </a:r>
                      <a:endParaRPr lang="en-US" sz="2000" b="0" dirty="0" smtClean="0">
                        <a:solidFill>
                          <a:schemeClr val="accent4">
                            <a:lumMod val="50000"/>
                          </a:schemeClr>
                        </a:solidFill>
                        <a:latin typeface="Times New Roman" panose="02020603050405020304"/>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smtClean="0">
                          <a:solidFill>
                            <a:schemeClr val="accent4">
                              <a:lumMod val="50000"/>
                            </a:schemeClr>
                          </a:solidFill>
                          <a:latin typeface="Times New Roman" panose="02020603050405020304"/>
                          <a:ea typeface="Times New Roman" panose="02020603050405020304"/>
                        </a:rPr>
                        <a:t>-</a:t>
                      </a:r>
                      <a:endParaRPr lang="en-US" sz="2000" b="0" dirty="0" smtClean="0">
                        <a:solidFill>
                          <a:schemeClr val="accent4">
                            <a:lumMod val="50000"/>
                          </a:schemeClr>
                        </a:solidFill>
                        <a:latin typeface="Times New Roman" panose="02020603050405020304"/>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886790">
                <a:tc>
                  <a:txBody>
                    <a:bodyPr/>
                    <a:lstStyle/>
                    <a:p>
                      <a:pPr marL="0" marR="0" algn="ctr">
                        <a:lnSpc>
                          <a:spcPct val="115000"/>
                        </a:lnSpc>
                        <a:spcBef>
                          <a:spcPts val="0"/>
                        </a:spcBef>
                        <a:spcAft>
                          <a:spcPts val="0"/>
                        </a:spcAft>
                      </a:pPr>
                      <a:r>
                        <a:rPr lang="en-US" sz="2000" b="0" dirty="0" smtClean="0">
                          <a:solidFill>
                            <a:schemeClr val="accent4">
                              <a:lumMod val="50000"/>
                            </a:schemeClr>
                          </a:solidFill>
                          <a:latin typeface="Times New Roman" panose="02020603050405020304"/>
                          <a:ea typeface="Times New Roman" panose="02020603050405020304"/>
                        </a:rPr>
                        <a:t>CO4</a:t>
                      </a:r>
                      <a:endParaRPr lang="en-US" sz="2000" b="0" dirty="0">
                        <a:solidFill>
                          <a:schemeClr val="accent4">
                            <a:lumMod val="50000"/>
                          </a:schemeClr>
                        </a:solidFill>
                        <a:latin typeface="Times New Roman" panose="02020603050405020304"/>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smtClean="0">
                          <a:solidFill>
                            <a:schemeClr val="accent4">
                              <a:lumMod val="50000"/>
                            </a:schemeClr>
                          </a:solidFill>
                          <a:latin typeface="Times New Roman" panose="02020603050405020304"/>
                          <a:ea typeface="Times New Roman" panose="02020603050405020304"/>
                        </a:rPr>
                        <a:t>3</a:t>
                      </a:r>
                      <a:endParaRPr lang="en-US" sz="2000" b="0" dirty="0">
                        <a:solidFill>
                          <a:schemeClr val="accent4">
                            <a:lumMod val="50000"/>
                          </a:schemeClr>
                        </a:solidFill>
                        <a:latin typeface="Times New Roman" panose="02020603050405020304"/>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smtClean="0">
                          <a:solidFill>
                            <a:schemeClr val="accent4">
                              <a:lumMod val="50000"/>
                            </a:schemeClr>
                          </a:solidFill>
                          <a:latin typeface="Times New Roman" panose="02020603050405020304"/>
                          <a:ea typeface="Times New Roman" panose="02020603050405020304"/>
                        </a:rPr>
                        <a:t>3</a:t>
                      </a:r>
                      <a:endParaRPr lang="en-US" sz="2000" b="0" dirty="0">
                        <a:solidFill>
                          <a:schemeClr val="accent4">
                            <a:lumMod val="50000"/>
                          </a:schemeClr>
                        </a:solidFill>
                        <a:latin typeface="Times New Roman" panose="02020603050405020304"/>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smtClean="0">
                          <a:solidFill>
                            <a:schemeClr val="accent4">
                              <a:lumMod val="50000"/>
                            </a:schemeClr>
                          </a:solidFill>
                          <a:latin typeface="Times New Roman" panose="02020603050405020304"/>
                          <a:ea typeface="Times New Roman" panose="02020603050405020304"/>
                        </a:rPr>
                        <a:t>-</a:t>
                      </a:r>
                      <a:endParaRPr lang="en-US" sz="2000" b="0" dirty="0">
                        <a:solidFill>
                          <a:schemeClr val="accent4">
                            <a:lumMod val="50000"/>
                          </a:schemeClr>
                        </a:solidFill>
                        <a:latin typeface="Times New Roman" panose="02020603050405020304"/>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smtClean="0">
                          <a:solidFill>
                            <a:schemeClr val="accent4">
                              <a:lumMod val="50000"/>
                            </a:schemeClr>
                          </a:solidFill>
                          <a:latin typeface="Times New Roman" panose="02020603050405020304"/>
                          <a:ea typeface="Times New Roman" panose="02020603050405020304"/>
                        </a:rPr>
                        <a:t>-</a:t>
                      </a:r>
                      <a:endParaRPr lang="en-US" sz="2000" b="0" dirty="0">
                        <a:solidFill>
                          <a:schemeClr val="accent4">
                            <a:lumMod val="50000"/>
                          </a:schemeClr>
                        </a:solidFill>
                        <a:latin typeface="Times New Roman" panose="02020603050405020304"/>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886790">
                <a:tc>
                  <a:txBody>
                    <a:bodyPr/>
                    <a:lstStyle/>
                    <a:p>
                      <a:pPr marL="0" marR="0" algn="ctr">
                        <a:lnSpc>
                          <a:spcPct val="115000"/>
                        </a:lnSpc>
                        <a:spcBef>
                          <a:spcPts val="0"/>
                        </a:spcBef>
                        <a:spcAft>
                          <a:spcPts val="0"/>
                        </a:spcAft>
                      </a:pPr>
                      <a:r>
                        <a:rPr lang="en-US" sz="2000" b="0" dirty="0" smtClean="0">
                          <a:solidFill>
                            <a:schemeClr val="accent4">
                              <a:lumMod val="50000"/>
                            </a:schemeClr>
                          </a:solidFill>
                          <a:latin typeface="Times New Roman" panose="02020603050405020304"/>
                          <a:ea typeface="Times New Roman" panose="02020603050405020304"/>
                        </a:rPr>
                        <a:t>CO5</a:t>
                      </a:r>
                      <a:endParaRPr lang="en-US" sz="2000" b="0" dirty="0">
                        <a:solidFill>
                          <a:schemeClr val="accent4">
                            <a:lumMod val="50000"/>
                          </a:schemeClr>
                        </a:solidFill>
                        <a:latin typeface="Times New Roman" panose="02020603050405020304"/>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smtClean="0">
                          <a:solidFill>
                            <a:schemeClr val="accent4">
                              <a:lumMod val="50000"/>
                            </a:schemeClr>
                          </a:solidFill>
                          <a:latin typeface="Times New Roman" panose="02020603050405020304"/>
                          <a:ea typeface="Times New Roman" panose="02020603050405020304"/>
                        </a:rPr>
                        <a:t>3</a:t>
                      </a:r>
                      <a:endParaRPr lang="en-US" sz="2000" b="0" dirty="0">
                        <a:solidFill>
                          <a:schemeClr val="accent4">
                            <a:lumMod val="50000"/>
                          </a:schemeClr>
                        </a:solidFill>
                        <a:latin typeface="Times New Roman" panose="02020603050405020304"/>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smtClean="0">
                          <a:solidFill>
                            <a:schemeClr val="accent4">
                              <a:lumMod val="50000"/>
                            </a:schemeClr>
                          </a:solidFill>
                          <a:latin typeface="Times New Roman" panose="02020603050405020304"/>
                          <a:ea typeface="Times New Roman" panose="02020603050405020304"/>
                        </a:rPr>
                        <a:t>3</a:t>
                      </a:r>
                      <a:endParaRPr lang="en-US" sz="2000" b="0" dirty="0">
                        <a:solidFill>
                          <a:schemeClr val="accent4">
                            <a:lumMod val="50000"/>
                          </a:schemeClr>
                        </a:solidFill>
                        <a:latin typeface="Times New Roman" panose="02020603050405020304"/>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smtClean="0">
                          <a:solidFill>
                            <a:schemeClr val="accent4">
                              <a:lumMod val="50000"/>
                            </a:schemeClr>
                          </a:solidFill>
                          <a:latin typeface="Times New Roman" panose="02020603050405020304"/>
                          <a:ea typeface="Times New Roman" panose="02020603050405020304"/>
                        </a:rPr>
                        <a:t>-</a:t>
                      </a:r>
                      <a:endParaRPr lang="en-US" sz="2000" b="0" dirty="0">
                        <a:solidFill>
                          <a:schemeClr val="accent4">
                            <a:lumMod val="50000"/>
                          </a:schemeClr>
                        </a:solidFill>
                        <a:latin typeface="Times New Roman" panose="02020603050405020304"/>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smtClean="0">
                          <a:solidFill>
                            <a:schemeClr val="accent4">
                              <a:lumMod val="50000"/>
                            </a:schemeClr>
                          </a:solidFill>
                          <a:latin typeface="Times New Roman" panose="02020603050405020304"/>
                          <a:ea typeface="Times New Roman" panose="02020603050405020304"/>
                        </a:rPr>
                        <a:t>-</a:t>
                      </a:r>
                      <a:endParaRPr lang="en-US" sz="2000" b="0" dirty="0">
                        <a:solidFill>
                          <a:schemeClr val="accent4">
                            <a:lumMod val="50000"/>
                          </a:schemeClr>
                        </a:solidFill>
                        <a:latin typeface="Times New Roman" panose="02020603050405020304"/>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bl>
          </a:graphicData>
        </a:graphic>
      </p:graphicFrame>
      <p:pic>
        <p:nvPicPr>
          <p:cNvPr id="2"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smtClean="0"/>
              <a:t>Program Educational Objectives (PEOs)</a:t>
            </a:r>
            <a:endParaRPr lang="en-US" sz="3200" dirty="0"/>
          </a:p>
        </p:txBody>
      </p:sp>
      <p:graphicFrame>
        <p:nvGraphicFramePr>
          <p:cNvPr id="9" name="Table 8"/>
          <p:cNvGraphicFramePr>
            <a:graphicFrameLocks noGrp="1"/>
          </p:cNvGraphicFramePr>
          <p:nvPr/>
        </p:nvGraphicFramePr>
        <p:xfrm>
          <a:off x="990600" y="1219200"/>
          <a:ext cx="10820400" cy="4388466"/>
        </p:xfrm>
        <a:graphic>
          <a:graphicData uri="http://schemas.openxmlformats.org/drawingml/2006/table">
            <a:tbl>
              <a:tblPr firstRow="1" bandRow="1">
                <a:tableStyleId>{5C22544A-7EE6-4342-B048-85BDC9FD1C3A}</a:tableStyleId>
              </a:tblPr>
              <a:tblGrid>
                <a:gridCol w="2787073"/>
                <a:gridCol w="8033327"/>
              </a:tblGrid>
              <a:tr h="86824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panose="02020603050405020304"/>
                          <a:ea typeface="Times New Roman" panose="02020603050405020304"/>
                        </a:rPr>
                        <a:t>Program </a:t>
                      </a:r>
                      <a:r>
                        <a:rPr lang="en-US" sz="2000" b="0" dirty="0" smtClean="0">
                          <a:solidFill>
                            <a:schemeClr val="accent4">
                              <a:lumMod val="50000"/>
                            </a:schemeClr>
                          </a:solidFill>
                          <a:latin typeface="Times New Roman" panose="02020603050405020304"/>
                          <a:ea typeface="Times New Roman" panose="02020603050405020304"/>
                        </a:rPr>
                        <a:t>Educational</a:t>
                      </a:r>
                      <a:r>
                        <a:rPr lang="en-US" sz="2000" b="0" baseline="0" dirty="0" smtClean="0">
                          <a:solidFill>
                            <a:schemeClr val="accent4">
                              <a:lumMod val="50000"/>
                            </a:schemeClr>
                          </a:solidFill>
                          <a:latin typeface="Times New Roman" panose="02020603050405020304"/>
                          <a:ea typeface="Times New Roman" panose="02020603050405020304"/>
                        </a:rPr>
                        <a:t> Objectives</a:t>
                      </a:r>
                      <a:r>
                        <a:rPr lang="en-US" sz="2000" b="0" dirty="0" smtClean="0">
                          <a:solidFill>
                            <a:schemeClr val="accent4">
                              <a:lumMod val="50000"/>
                            </a:schemeClr>
                          </a:solidFill>
                          <a:latin typeface="Times New Roman" panose="02020603050405020304"/>
                          <a:ea typeface="Times New Roman" panose="02020603050405020304"/>
                        </a:rPr>
                        <a:t> </a:t>
                      </a:r>
                      <a:r>
                        <a:rPr lang="en-US" sz="2000" b="0" dirty="0">
                          <a:solidFill>
                            <a:schemeClr val="accent4">
                              <a:lumMod val="50000"/>
                            </a:schemeClr>
                          </a:solidFill>
                          <a:latin typeface="Times New Roman" panose="02020603050405020304"/>
                          <a:ea typeface="Times New Roman" panose="02020603050405020304"/>
                        </a:rPr>
                        <a:t>(</a:t>
                      </a:r>
                      <a:r>
                        <a:rPr lang="en-US" sz="2000" b="0" dirty="0" smtClean="0">
                          <a:solidFill>
                            <a:schemeClr val="accent4">
                              <a:lumMod val="50000"/>
                            </a:schemeClr>
                          </a:solidFill>
                          <a:latin typeface="Times New Roman" panose="02020603050405020304"/>
                          <a:ea typeface="Times New Roman" panose="02020603050405020304"/>
                        </a:rPr>
                        <a:t>PEOs)</a:t>
                      </a:r>
                      <a:endParaRPr lang="en-US" sz="2000" b="0" dirty="0">
                        <a:solidFill>
                          <a:schemeClr val="accent4">
                            <a:lumMod val="50000"/>
                          </a:schemeClr>
                        </a:solidFill>
                        <a:latin typeface="Times New Roman" panose="02020603050405020304"/>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smtClean="0">
                          <a:solidFill>
                            <a:schemeClr val="accent4">
                              <a:lumMod val="50000"/>
                            </a:schemeClr>
                          </a:solidFill>
                          <a:latin typeface="Times New Roman" panose="02020603050405020304"/>
                          <a:ea typeface="Times New Roman" panose="02020603050405020304"/>
                        </a:rPr>
                        <a:t>PEOs </a:t>
                      </a:r>
                      <a:r>
                        <a:rPr lang="en-US" sz="2000" b="0" dirty="0">
                          <a:solidFill>
                            <a:schemeClr val="accent4">
                              <a:lumMod val="50000"/>
                            </a:schemeClr>
                          </a:solidFill>
                          <a:latin typeface="Times New Roman" panose="02020603050405020304"/>
                          <a:ea typeface="Times New Roman" panose="02020603050405020304"/>
                        </a:rPr>
                        <a:t>Description</a:t>
                      </a:r>
                      <a:endParaRPr lang="en-US" sz="2000" b="0" dirty="0">
                        <a:solidFill>
                          <a:schemeClr val="accent4">
                            <a:lumMod val="50000"/>
                          </a:schemeClr>
                        </a:solidFill>
                        <a:latin typeface="Times New Roman" panose="02020603050405020304"/>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865023">
                <a:tc>
                  <a:txBody>
                    <a:bodyPr/>
                    <a:lstStyle/>
                    <a:p>
                      <a:pPr marL="0" marR="0" algn="ctr">
                        <a:lnSpc>
                          <a:spcPct val="115000"/>
                        </a:lnSpc>
                        <a:spcBef>
                          <a:spcPts val="0"/>
                        </a:spcBef>
                        <a:spcAft>
                          <a:spcPts val="0"/>
                        </a:spcAft>
                      </a:pPr>
                      <a:r>
                        <a:rPr lang="en-US" sz="2000" b="0" dirty="0" smtClean="0">
                          <a:solidFill>
                            <a:schemeClr val="accent4">
                              <a:lumMod val="50000"/>
                            </a:schemeClr>
                          </a:solidFill>
                          <a:latin typeface="Times New Roman" panose="02020603050405020304"/>
                          <a:ea typeface="Times New Roman" panose="02020603050405020304"/>
                        </a:rPr>
                        <a:t>PEOs</a:t>
                      </a:r>
                      <a:endParaRPr lang="en-US" sz="2000" b="0" dirty="0">
                        <a:solidFill>
                          <a:schemeClr val="accent4">
                            <a:lumMod val="50000"/>
                          </a:schemeClr>
                        </a:solidFill>
                        <a:latin typeface="Times New Roman" panose="02020603050405020304"/>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ct val="100000"/>
                        </a:lnSpc>
                        <a:spcBef>
                          <a:spcPts val="0"/>
                        </a:spcBef>
                        <a:spcAft>
                          <a:spcPts val="0"/>
                        </a:spcAft>
                      </a:pPr>
                      <a:r>
                        <a:rPr lang="en-US" sz="1800" b="0" i="0" kern="1200" dirty="0" smtClean="0">
                          <a:solidFill>
                            <a:schemeClr val="accent4">
                              <a:lumMod val="50000"/>
                            </a:schemeClr>
                          </a:solidFill>
                          <a:effectLst/>
                          <a:latin typeface="+mn-lt"/>
                          <a:ea typeface="+mn-ea"/>
                          <a:cs typeface="+mn-cs"/>
                        </a:rPr>
                        <a:t>To have an excellent scientific and engineering breadth so as to comprehend, analyze, design and provide sustainable solutions for real-life problems using state-of-the-art technologies.</a:t>
                      </a:r>
                      <a:endParaRPr lang="en-US" sz="3600" b="0" baseline="0" dirty="0" smtClean="0">
                        <a:solidFill>
                          <a:schemeClr val="accent4">
                            <a:lumMod val="50000"/>
                          </a:schemeClr>
                        </a:solidFill>
                        <a:latin typeface="Times New Roman" panose="02020603050405020304" pitchFamily="18" charset="0"/>
                        <a:ea typeface="Times New Roman" panose="02020603050405020304"/>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884682">
                <a:tc>
                  <a:txBody>
                    <a:bodyPr/>
                    <a:lstStyle/>
                    <a:p>
                      <a:pPr marL="0" marR="0" algn="ctr">
                        <a:lnSpc>
                          <a:spcPct val="115000"/>
                        </a:lnSpc>
                        <a:spcBef>
                          <a:spcPts val="0"/>
                        </a:spcBef>
                        <a:spcAft>
                          <a:spcPts val="0"/>
                        </a:spcAft>
                      </a:pPr>
                      <a:r>
                        <a:rPr lang="en-US" sz="2000" b="0" dirty="0" smtClean="0">
                          <a:solidFill>
                            <a:schemeClr val="accent4">
                              <a:lumMod val="50000"/>
                            </a:schemeClr>
                          </a:solidFill>
                          <a:latin typeface="Times New Roman" panose="02020603050405020304"/>
                          <a:ea typeface="Times New Roman" panose="02020603050405020304"/>
                        </a:rPr>
                        <a:t>PEOs</a:t>
                      </a:r>
                      <a:endParaRPr lang="en-US" sz="2000" b="0" dirty="0">
                        <a:solidFill>
                          <a:schemeClr val="accent4">
                            <a:lumMod val="50000"/>
                          </a:schemeClr>
                        </a:solidFill>
                        <a:latin typeface="Times New Roman" panose="02020603050405020304"/>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just">
                        <a:lnSpc>
                          <a:spcPct val="100000"/>
                        </a:lnSpc>
                        <a:spcBef>
                          <a:spcPts val="0"/>
                        </a:spcBef>
                        <a:spcAft>
                          <a:spcPts val="0"/>
                        </a:spcAft>
                      </a:pPr>
                      <a:r>
                        <a:rPr lang="en-US" sz="1800" b="0" i="0" kern="1200" dirty="0" smtClean="0">
                          <a:solidFill>
                            <a:schemeClr val="accent4">
                              <a:lumMod val="50000"/>
                            </a:schemeClr>
                          </a:solidFill>
                          <a:effectLst/>
                          <a:latin typeface="+mn-lt"/>
                          <a:ea typeface="+mn-ea"/>
                          <a:cs typeface="+mn-cs"/>
                        </a:rPr>
                        <a:t>To have a successful career in industries, to pursue higher studies or to support entrepreneurial endeavors and to face the global challenges.</a:t>
                      </a:r>
                      <a:endParaRPr lang="en-US" sz="2000" b="0" dirty="0" smtClean="0">
                        <a:solidFill>
                          <a:schemeClr val="accent4">
                            <a:lumMod val="50000"/>
                          </a:schemeClr>
                        </a:solidFill>
                        <a:latin typeface="Times New Roman" panose="02020603050405020304" pitchFamily="18" charset="0"/>
                        <a:ea typeface="Times New Roman" panose="02020603050405020304"/>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789632">
                <a:tc>
                  <a:txBody>
                    <a:bodyPr/>
                    <a:lstStyle/>
                    <a:p>
                      <a:pPr marL="0" marR="0" algn="ctr">
                        <a:lnSpc>
                          <a:spcPct val="115000"/>
                        </a:lnSpc>
                        <a:spcBef>
                          <a:spcPts val="0"/>
                        </a:spcBef>
                        <a:spcAft>
                          <a:spcPts val="0"/>
                        </a:spcAft>
                      </a:pPr>
                      <a:r>
                        <a:rPr lang="en-US" sz="2000" b="0" dirty="0" smtClean="0">
                          <a:solidFill>
                            <a:schemeClr val="accent4">
                              <a:lumMod val="50000"/>
                            </a:schemeClr>
                          </a:solidFill>
                          <a:latin typeface="Times New Roman" panose="02020603050405020304"/>
                          <a:ea typeface="Times New Roman" panose="02020603050405020304"/>
                        </a:rPr>
                        <a:t>PEOs</a:t>
                      </a:r>
                      <a:endParaRPr lang="en-US" sz="2000" b="0" dirty="0">
                        <a:solidFill>
                          <a:schemeClr val="accent4">
                            <a:lumMod val="50000"/>
                          </a:schemeClr>
                        </a:solidFill>
                        <a:latin typeface="Times New Roman" panose="02020603050405020304"/>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just">
                        <a:lnSpc>
                          <a:spcPct val="100000"/>
                        </a:lnSpc>
                        <a:spcBef>
                          <a:spcPts val="0"/>
                        </a:spcBef>
                        <a:spcAft>
                          <a:spcPts val="0"/>
                        </a:spcAft>
                      </a:pPr>
                      <a:r>
                        <a:rPr lang="en-US" sz="1800" b="0" i="0" kern="1200" dirty="0" smtClean="0">
                          <a:solidFill>
                            <a:schemeClr val="accent4">
                              <a:lumMod val="50000"/>
                            </a:schemeClr>
                          </a:solidFill>
                          <a:effectLst/>
                          <a:latin typeface="+mn-lt"/>
                          <a:ea typeface="+mn-ea"/>
                          <a:cs typeface="+mn-cs"/>
                        </a:rPr>
                        <a:t>To have an effective communication skills, professional attitude, ethical values and a desire to learn specific knowledge in emerging trends, technologies for research, innovation and product    development and contribution to society.</a:t>
                      </a:r>
                      <a:endParaRPr lang="en-US" sz="2000" b="0" dirty="0" smtClean="0">
                        <a:solidFill>
                          <a:schemeClr val="accent4">
                            <a:lumMod val="50000"/>
                          </a:schemeClr>
                        </a:solidFill>
                        <a:latin typeface="Times New Roman" panose="02020603050405020304"/>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947558">
                <a:tc>
                  <a:txBody>
                    <a:bodyPr/>
                    <a:lstStyle/>
                    <a:p>
                      <a:pPr marL="0" marR="0" algn="ctr">
                        <a:lnSpc>
                          <a:spcPct val="115000"/>
                        </a:lnSpc>
                        <a:spcBef>
                          <a:spcPts val="0"/>
                        </a:spcBef>
                        <a:spcAft>
                          <a:spcPts val="0"/>
                        </a:spcAft>
                      </a:pPr>
                      <a:r>
                        <a:rPr lang="en-US" sz="2000" b="0" dirty="0" smtClean="0">
                          <a:solidFill>
                            <a:schemeClr val="accent4">
                              <a:lumMod val="50000"/>
                            </a:schemeClr>
                          </a:solidFill>
                          <a:latin typeface="Times New Roman" panose="02020603050405020304"/>
                          <a:ea typeface="Times New Roman" panose="02020603050405020304"/>
                        </a:rPr>
                        <a:t>PEOs</a:t>
                      </a:r>
                      <a:endParaRPr lang="en-US" sz="2000" b="0" dirty="0">
                        <a:solidFill>
                          <a:schemeClr val="accent4">
                            <a:lumMod val="50000"/>
                          </a:schemeClr>
                        </a:solidFill>
                        <a:latin typeface="Times New Roman" panose="02020603050405020304"/>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just">
                        <a:lnSpc>
                          <a:spcPct val="100000"/>
                        </a:lnSpc>
                        <a:spcBef>
                          <a:spcPts val="0"/>
                        </a:spcBef>
                        <a:spcAft>
                          <a:spcPts val="0"/>
                        </a:spcAft>
                      </a:pPr>
                      <a:r>
                        <a:rPr lang="en-US" sz="1800" b="0" i="0" kern="1200" dirty="0" smtClean="0">
                          <a:solidFill>
                            <a:schemeClr val="accent4">
                              <a:lumMod val="50000"/>
                            </a:schemeClr>
                          </a:solidFill>
                          <a:effectLst/>
                          <a:latin typeface="+mn-lt"/>
                          <a:ea typeface="+mn-ea"/>
                          <a:cs typeface="+mn-cs"/>
                        </a:rPr>
                        <a:t>To have life-long learning for up-skilling and re-skilling for successful professional career as engineer, scientist, entrepreneur and bureaucrat for betterment of society</a:t>
                      </a:r>
                      <a:r>
                        <a:rPr lang="en-US" sz="1800" b="0" i="0" kern="1200" dirty="0" smtClean="0">
                          <a:solidFill>
                            <a:schemeClr val="dk1"/>
                          </a:solidFill>
                          <a:effectLst/>
                          <a:latin typeface="+mn-lt"/>
                          <a:ea typeface="+mn-ea"/>
                          <a:cs typeface="+mn-cs"/>
                        </a:rPr>
                        <a:t>.</a:t>
                      </a:r>
                      <a:endParaRPr lang="en-US" sz="2000" b="0" dirty="0">
                        <a:solidFill>
                          <a:schemeClr val="accent4">
                            <a:lumMod val="50000"/>
                          </a:schemeClr>
                        </a:solidFill>
                        <a:latin typeface="Times New Roman" panose="02020603050405020304"/>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bl>
          </a:graphicData>
        </a:graphic>
      </p:graphicFrame>
      <p:pic>
        <p:nvPicPr>
          <p:cNvPr id="2"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smtClean="0"/>
              <a:t>Result Analysis(Department Result &amp; Subject Result &amp; Individual result</a:t>
            </a:r>
            <a:endParaRPr lang="en-US" sz="2800" dirty="0"/>
          </a:p>
        </p:txBody>
      </p:sp>
      <p:graphicFrame>
        <p:nvGraphicFramePr>
          <p:cNvPr id="9" name="Table 8"/>
          <p:cNvGraphicFramePr>
            <a:graphicFrameLocks noGrp="1"/>
          </p:cNvGraphicFramePr>
          <p:nvPr/>
        </p:nvGraphicFramePr>
        <p:xfrm>
          <a:off x="1143000" y="1219200"/>
          <a:ext cx="10591801" cy="1733266"/>
        </p:xfrm>
        <a:graphic>
          <a:graphicData uri="http://schemas.openxmlformats.org/drawingml/2006/table">
            <a:tbl>
              <a:tblPr firstRow="1" bandRow="1">
                <a:tableStyleId>{5C22544A-7EE6-4342-B048-85BDC9FD1C3A}</a:tableStyleId>
              </a:tblPr>
              <a:tblGrid>
                <a:gridCol w="2216227"/>
                <a:gridCol w="2297503"/>
                <a:gridCol w="6078071"/>
              </a:tblGrid>
              <a:tr h="868243">
                <a:tc>
                  <a:txBody>
                    <a:bodyPr/>
                    <a:lstStyle/>
                    <a:p>
                      <a:pPr marL="0" marR="0" algn="ctr">
                        <a:lnSpc>
                          <a:spcPct val="115000"/>
                        </a:lnSpc>
                        <a:spcBef>
                          <a:spcPts val="0"/>
                        </a:spcBef>
                        <a:spcAft>
                          <a:spcPts val="0"/>
                        </a:spcAft>
                      </a:pPr>
                      <a:r>
                        <a:rPr lang="en-US" sz="2000" b="0" dirty="0" smtClean="0">
                          <a:solidFill>
                            <a:schemeClr val="accent4">
                              <a:lumMod val="50000"/>
                            </a:schemeClr>
                          </a:solidFill>
                          <a:latin typeface="Times New Roman" panose="02020603050405020304"/>
                          <a:ea typeface="Times New Roman" panose="02020603050405020304"/>
                        </a:rPr>
                        <a:t>Name</a:t>
                      </a:r>
                      <a:r>
                        <a:rPr lang="en-US" sz="2000" b="0" baseline="0" dirty="0" smtClean="0">
                          <a:solidFill>
                            <a:schemeClr val="accent4">
                              <a:lumMod val="50000"/>
                            </a:schemeClr>
                          </a:solidFill>
                          <a:latin typeface="Times New Roman" panose="02020603050405020304"/>
                          <a:ea typeface="Times New Roman" panose="02020603050405020304"/>
                        </a:rPr>
                        <a:t> of the faculty </a:t>
                      </a:r>
                      <a:endParaRPr lang="en-US" sz="2000" b="0" dirty="0">
                        <a:solidFill>
                          <a:schemeClr val="accent4">
                            <a:lumMod val="50000"/>
                          </a:schemeClr>
                        </a:solidFill>
                        <a:latin typeface="Times New Roman" panose="02020603050405020304"/>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smtClean="0">
                          <a:solidFill>
                            <a:schemeClr val="accent4">
                              <a:lumMod val="50000"/>
                            </a:schemeClr>
                          </a:solidFill>
                          <a:latin typeface="Times New Roman" panose="02020603050405020304"/>
                          <a:ea typeface="Times New Roman" panose="02020603050405020304"/>
                        </a:rPr>
                        <a:t>Subject code</a:t>
                      </a:r>
                      <a:endParaRPr lang="en-US" sz="2000" b="0" dirty="0">
                        <a:solidFill>
                          <a:schemeClr val="accent4">
                            <a:lumMod val="50000"/>
                          </a:schemeClr>
                        </a:solidFill>
                        <a:latin typeface="Times New Roman" panose="02020603050405020304"/>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smtClean="0">
                          <a:solidFill>
                            <a:schemeClr val="accent4">
                              <a:lumMod val="50000"/>
                            </a:schemeClr>
                          </a:solidFill>
                          <a:latin typeface="Times New Roman" panose="02020603050405020304"/>
                          <a:ea typeface="Times New Roman" panose="02020603050405020304"/>
                        </a:rPr>
                        <a:t>Result</a:t>
                      </a:r>
                      <a:r>
                        <a:rPr lang="en-US" sz="2000" b="0" baseline="0" dirty="0" smtClean="0">
                          <a:solidFill>
                            <a:schemeClr val="accent4">
                              <a:lumMod val="50000"/>
                            </a:schemeClr>
                          </a:solidFill>
                          <a:latin typeface="Times New Roman" panose="02020603050405020304"/>
                          <a:ea typeface="Times New Roman" panose="02020603050405020304"/>
                        </a:rPr>
                        <a:t> % of clear passed</a:t>
                      </a:r>
                      <a:endParaRPr lang="en-US" sz="2000" b="0" dirty="0">
                        <a:solidFill>
                          <a:schemeClr val="accent4">
                            <a:lumMod val="50000"/>
                          </a:schemeClr>
                        </a:solidFill>
                        <a:latin typeface="Times New Roman" panose="02020603050405020304"/>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865023">
                <a:tc>
                  <a:txBody>
                    <a:bodyPr/>
                    <a:lstStyle/>
                    <a:p>
                      <a:pPr marL="0" marR="0" algn="ctr">
                        <a:lnSpc>
                          <a:spcPct val="115000"/>
                        </a:lnSpc>
                        <a:spcBef>
                          <a:spcPts val="0"/>
                        </a:spcBef>
                        <a:spcAft>
                          <a:spcPts val="0"/>
                        </a:spcAft>
                      </a:pPr>
                      <a:r>
                        <a:rPr lang="en-US" sz="2000" b="0" dirty="0" smtClean="0">
                          <a:solidFill>
                            <a:schemeClr val="accent4">
                              <a:lumMod val="50000"/>
                            </a:schemeClr>
                          </a:solidFill>
                          <a:latin typeface="Times New Roman" panose="02020603050405020304"/>
                          <a:ea typeface="Times New Roman" panose="02020603050405020304"/>
                        </a:rPr>
                        <a:t>Mr. Rahul</a:t>
                      </a:r>
                      <a:r>
                        <a:rPr lang="en-US" sz="2000" b="0" baseline="0" dirty="0" smtClean="0">
                          <a:solidFill>
                            <a:schemeClr val="accent4">
                              <a:lumMod val="50000"/>
                            </a:schemeClr>
                          </a:solidFill>
                          <a:latin typeface="Times New Roman" panose="02020603050405020304"/>
                          <a:ea typeface="Times New Roman" panose="02020603050405020304"/>
                        </a:rPr>
                        <a:t> Kumar</a:t>
                      </a:r>
                      <a:r>
                        <a:rPr lang="en-US" sz="2000" b="0" dirty="0" smtClean="0">
                          <a:solidFill>
                            <a:schemeClr val="accent4">
                              <a:lumMod val="50000"/>
                            </a:schemeClr>
                          </a:solidFill>
                          <a:latin typeface="Times New Roman" panose="02020603050405020304"/>
                          <a:ea typeface="Times New Roman" panose="02020603050405020304"/>
                        </a:rPr>
                        <a:t> </a:t>
                      </a:r>
                      <a:endParaRPr lang="en-US" sz="2000" b="0" dirty="0">
                        <a:solidFill>
                          <a:schemeClr val="accent4">
                            <a:lumMod val="50000"/>
                          </a:schemeClr>
                        </a:solidFill>
                        <a:latin typeface="Times New Roman" panose="02020603050405020304"/>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smtClean="0">
                          <a:solidFill>
                            <a:schemeClr val="accent4">
                              <a:lumMod val="50000"/>
                            </a:schemeClr>
                          </a:solidFill>
                          <a:latin typeface="Times New Roman" panose="02020603050405020304"/>
                          <a:ea typeface="Times New Roman" panose="02020603050405020304"/>
                        </a:rPr>
                        <a:t>ACSE0614</a:t>
                      </a:r>
                      <a:endParaRPr lang="en-US" sz="2000" b="0" dirty="0">
                        <a:solidFill>
                          <a:schemeClr val="accent4">
                            <a:lumMod val="50000"/>
                          </a:schemeClr>
                        </a:solidFill>
                        <a:latin typeface="Times New Roman" panose="02020603050405020304"/>
                        <a:ea typeface="Times New Roman" panose="02020603050405020304"/>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ct val="100000"/>
                        </a:lnSpc>
                        <a:spcBef>
                          <a:spcPts val="0"/>
                        </a:spcBef>
                        <a:spcAft>
                          <a:spcPts val="0"/>
                        </a:spcAft>
                      </a:pPr>
                      <a:endParaRPr lang="en-US" sz="3600" b="0" baseline="0" dirty="0" smtClean="0">
                        <a:solidFill>
                          <a:schemeClr val="accent4">
                            <a:lumMod val="50000"/>
                          </a:schemeClr>
                        </a:solidFill>
                        <a:latin typeface="Times New Roman" panose="02020603050405020304" pitchFamily="18" charset="0"/>
                        <a:ea typeface="Times New Roman" panose="02020603050405020304"/>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bl>
          </a:graphicData>
        </a:graphic>
      </p:graphicFrame>
      <p:pic>
        <p:nvPicPr>
          <p:cNvPr id="2"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endParaRPr lang="en-US" sz="2800" dirty="0"/>
          </a:p>
        </p:txBody>
      </p:sp>
      <p:pic>
        <p:nvPicPr>
          <p:cNvPr id="8" name="Picture 7"/>
          <p:cNvPicPr>
            <a:picLocks noChangeAspect="1"/>
          </p:cNvPicPr>
          <p:nvPr/>
        </p:nvPicPr>
        <p:blipFill>
          <a:blip r:embed="rId1"/>
          <a:stretch>
            <a:fillRect/>
          </a:stretch>
        </p:blipFill>
        <p:spPr>
          <a:xfrm>
            <a:off x="1181100" y="754514"/>
            <a:ext cx="10744200" cy="5533133"/>
          </a:xfrm>
          <a:prstGeom prst="rect">
            <a:avLst/>
          </a:prstGeom>
        </p:spPr>
      </p:pic>
      <p:pic>
        <p:nvPicPr>
          <p:cNvPr id="2" name="Picture 41" descr="nietnewlogo1"/>
          <p:cNvPicPr>
            <a:picLocks noChangeAspect="1"/>
          </p:cNvPicPr>
          <p:nvPr/>
        </p:nvPicPr>
        <p:blipFill>
          <a:blip r:embed="rId2"/>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05EB05-1922-4167-A61A-25A28925933C}" type="datetime1">
              <a:rPr lang="en-US" smtClean="0"/>
            </a:fld>
            <a:endParaRPr lang="en-US" dirty="0"/>
          </a:p>
        </p:txBody>
      </p:sp>
      <p:sp>
        <p:nvSpPr>
          <p:cNvPr id="5" name="Footer Placeholder 4"/>
          <p:cNvSpPr>
            <a:spLocks noGrp="1"/>
          </p:cNvSpPr>
          <p:nvPr>
            <p:ph type="ftr" sz="quarter" idx="11"/>
          </p:nvPr>
        </p:nvSpPr>
        <p:spPr>
          <a:xfrm>
            <a:off x="3935730" y="6492881"/>
            <a:ext cx="7620000" cy="365125"/>
          </a:xfrm>
        </p:spPr>
        <p:txBody>
          <a:bodyPr/>
          <a:lstStyle/>
          <a:p>
            <a:r>
              <a:rPr lang="en-US" dirty="0" smtClean="0"/>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r>
              <a:rPr lang="en-US" dirty="0" smtClean="0"/>
              <a:t>     </a:t>
            </a:r>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Faculty Introduction</a:t>
            </a:r>
            <a:endParaRPr lang="en-US" sz="3200" dirty="0"/>
          </a:p>
        </p:txBody>
      </p:sp>
      <p:graphicFrame>
        <p:nvGraphicFramePr>
          <p:cNvPr id="10" name="Table 10"/>
          <p:cNvGraphicFramePr>
            <a:graphicFrameLocks noGrp="1"/>
          </p:cNvGraphicFramePr>
          <p:nvPr/>
        </p:nvGraphicFramePr>
        <p:xfrm>
          <a:off x="609600" y="1143000"/>
          <a:ext cx="11201400" cy="4592551"/>
        </p:xfrm>
        <a:graphic>
          <a:graphicData uri="http://schemas.openxmlformats.org/drawingml/2006/table">
            <a:tbl>
              <a:tblPr firstRow="1" bandRow="1">
                <a:tableStyleId>{E8B1032C-EA38-4F05-BA0D-38AFFFC7BED3}</a:tableStyleId>
              </a:tblPr>
              <a:tblGrid>
                <a:gridCol w="2419503"/>
                <a:gridCol w="8781897"/>
              </a:tblGrid>
              <a:tr h="471650">
                <a:tc>
                  <a:txBody>
                    <a:bodyPr/>
                    <a:lstStyle/>
                    <a:p>
                      <a:r>
                        <a:rPr lang="en-US" sz="2600" dirty="0"/>
                        <a:t>Name</a:t>
                      </a:r>
                      <a:endParaRPr lang="en-IN" sz="2600" dirty="0"/>
                    </a:p>
                  </a:txBody>
                  <a:tcPr/>
                </a:tc>
                <a:tc>
                  <a:txBody>
                    <a:bodyPr/>
                    <a:lstStyle/>
                    <a:p>
                      <a:r>
                        <a:rPr lang="en-IN" sz="2600" dirty="0"/>
                        <a:t>Manisha Pundir Sajwan</a:t>
                      </a:r>
                      <a:endParaRPr lang="en-IN" sz="2600" dirty="0"/>
                    </a:p>
                  </a:txBody>
                  <a:tcPr/>
                </a:tc>
              </a:tr>
              <a:tr h="471650">
                <a:tc>
                  <a:txBody>
                    <a:bodyPr/>
                    <a:lstStyle/>
                    <a:p>
                      <a:r>
                        <a:rPr lang="en-US" sz="2600" dirty="0"/>
                        <a:t>Qualification</a:t>
                      </a:r>
                      <a:endParaRPr lang="en-IN" sz="2600" dirty="0"/>
                    </a:p>
                  </a:txBody>
                  <a:tcPr/>
                </a:tc>
                <a:tc>
                  <a:txBody>
                    <a:bodyPr/>
                    <a:lstStyle/>
                    <a:p>
                      <a:r>
                        <a:rPr lang="en-IN" altLang="en-US" sz="2600" dirty="0"/>
                        <a:t>Ph.D. Pursuing, </a:t>
                      </a:r>
                      <a:r>
                        <a:rPr lang="en-US" sz="2600" dirty="0"/>
                        <a:t>M. Tech. </a:t>
                      </a:r>
                      <a:r>
                        <a:rPr lang="en-US" sz="2600" dirty="0" smtClean="0"/>
                        <a:t>(Computer</a:t>
                      </a:r>
                      <a:r>
                        <a:rPr lang="en-US" sz="2600" baseline="0" dirty="0" smtClean="0"/>
                        <a:t> Engineering</a:t>
                      </a:r>
                      <a:r>
                        <a:rPr lang="en-US" sz="2600" dirty="0" smtClean="0"/>
                        <a:t>)</a:t>
                      </a:r>
                      <a:endParaRPr lang="en-IN" sz="2600" dirty="0"/>
                    </a:p>
                  </a:txBody>
                  <a:tcPr/>
                </a:tc>
              </a:tr>
              <a:tr h="532610">
                <a:tc>
                  <a:txBody>
                    <a:bodyPr/>
                    <a:lstStyle/>
                    <a:p>
                      <a:r>
                        <a:rPr lang="en-US" sz="2600" dirty="0"/>
                        <a:t>Designation</a:t>
                      </a:r>
                      <a:endParaRPr lang="en-IN" sz="2600" dirty="0"/>
                    </a:p>
                  </a:txBody>
                  <a:tcPr/>
                </a:tc>
                <a:tc>
                  <a:txBody>
                    <a:bodyPr/>
                    <a:lstStyle/>
                    <a:p>
                      <a:r>
                        <a:rPr lang="en-US" sz="2600" dirty="0"/>
                        <a:t>Assistant Professor</a:t>
                      </a:r>
                      <a:endParaRPr lang="en-IN" sz="2600" dirty="0"/>
                    </a:p>
                  </a:txBody>
                  <a:tcPr/>
                </a:tc>
              </a:tr>
              <a:tr h="579966">
                <a:tc>
                  <a:txBody>
                    <a:bodyPr/>
                    <a:lstStyle/>
                    <a:p>
                      <a:r>
                        <a:rPr lang="en-US" sz="2600" dirty="0"/>
                        <a:t>Department</a:t>
                      </a:r>
                      <a:endParaRPr lang="en-IN" sz="2600" dirty="0"/>
                    </a:p>
                  </a:txBody>
                  <a:tcPr/>
                </a:tc>
                <a:tc>
                  <a:txBody>
                    <a:bodyPr/>
                    <a:lstStyle/>
                    <a:p>
                      <a:r>
                        <a:rPr lang="en-IN" sz="2600" dirty="0" smtClean="0"/>
                        <a:t>Computer</a:t>
                      </a:r>
                      <a:r>
                        <a:rPr lang="en-IN" sz="2600" baseline="0" dirty="0" smtClean="0"/>
                        <a:t> Science &amp; Engineering(DS)</a:t>
                      </a:r>
                      <a:endParaRPr lang="en-IN" sz="2600" dirty="0"/>
                    </a:p>
                  </a:txBody>
                  <a:tcPr/>
                </a:tc>
              </a:tr>
              <a:tr h="496110">
                <a:tc>
                  <a:txBody>
                    <a:bodyPr/>
                    <a:lstStyle/>
                    <a:p>
                      <a:r>
                        <a:rPr lang="en-US" sz="2600" dirty="0"/>
                        <a:t>Total Experience</a:t>
                      </a:r>
                      <a:endParaRPr lang="en-IN" sz="2600" dirty="0"/>
                    </a:p>
                  </a:txBody>
                  <a:tcPr/>
                </a:tc>
                <a:tc>
                  <a:txBody>
                    <a:bodyPr/>
                    <a:lstStyle/>
                    <a:p>
                      <a:r>
                        <a:rPr lang="en-IN" altLang="en-US" sz="2600" dirty="0" smtClean="0"/>
                        <a:t>8</a:t>
                      </a:r>
                      <a:r>
                        <a:rPr lang="en-US" sz="2600" dirty="0" smtClean="0"/>
                        <a:t> </a:t>
                      </a:r>
                      <a:r>
                        <a:rPr lang="en-US" sz="2600" dirty="0"/>
                        <a:t>years</a:t>
                      </a:r>
                      <a:endParaRPr lang="en-IN" sz="2600" dirty="0"/>
                    </a:p>
                  </a:txBody>
                  <a:tcPr/>
                </a:tc>
              </a:tr>
              <a:tr h="472243">
                <a:tc>
                  <a:txBody>
                    <a:bodyPr/>
                    <a:lstStyle/>
                    <a:p>
                      <a:r>
                        <a:rPr lang="en-US" sz="2600" dirty="0"/>
                        <a:t>NIET Experience</a:t>
                      </a:r>
                      <a:endParaRPr lang="en-IN" sz="2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altLang="en-US" sz="2600" dirty="0"/>
                        <a:t>6months</a:t>
                      </a:r>
                      <a:endParaRPr lang="en-IN" altLang="en-US" sz="2600" dirty="0"/>
                    </a:p>
                  </a:txBody>
                  <a:tcPr/>
                </a:tc>
              </a:tr>
              <a:tr h="1520825">
                <a:tc>
                  <a:txBody>
                    <a:bodyPr/>
                    <a:lstStyle/>
                    <a:p>
                      <a:r>
                        <a:rPr lang="en-US" sz="2600" dirty="0"/>
                        <a:t>Subject Taught</a:t>
                      </a:r>
                      <a:endParaRPr lang="en-IN" sz="2600" dirty="0"/>
                    </a:p>
                  </a:txBody>
                  <a:tcPr/>
                </a:tc>
                <a:tc>
                  <a:txBody>
                    <a:bodyPr/>
                    <a:lstStyle/>
                    <a:p>
                      <a:pPr algn="just"/>
                      <a:r>
                        <a:rPr lang="en-US" sz="2600" dirty="0"/>
                        <a:t> Data Structures,  C Programming, Web Technology, </a:t>
                      </a:r>
                      <a:r>
                        <a:rPr lang="en-IN" altLang="en-US" sz="2600" dirty="0"/>
                        <a:t>Computer Graphics</a:t>
                      </a:r>
                      <a:r>
                        <a:rPr lang="en-US" sz="2600" dirty="0"/>
                        <a:t>.</a:t>
                      </a:r>
                      <a:endParaRPr lang="en-IN" sz="2600" dirty="0"/>
                    </a:p>
                  </a:txBody>
                  <a:tcPr/>
                </a:tc>
              </a:tr>
            </a:tbl>
          </a:graphicData>
        </a:graphic>
      </p:graphicFrame>
      <p:pic>
        <p:nvPicPr>
          <p:cNvPr id="2" name="Picture 41" descr="nietnewlogo1"/>
          <p:cNvPicPr>
            <a:picLocks noChangeAspect="1"/>
          </p:cNvPicPr>
          <p:nvPr/>
        </p:nvPicPr>
        <p:blipFill>
          <a:blip r:embed="rId1"/>
          <a:stretch>
            <a:fillRect/>
          </a:stretch>
        </p:blipFill>
        <p:spPr>
          <a:xfrm>
            <a:off x="46398" y="-36586"/>
            <a:ext cx="1477645" cy="80645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endParaRPr lang="en-US" sz="2800" dirty="0"/>
          </a:p>
        </p:txBody>
      </p:sp>
      <p:pic>
        <p:nvPicPr>
          <p:cNvPr id="9" name="Picture 8"/>
          <p:cNvPicPr>
            <a:picLocks noChangeAspect="1"/>
          </p:cNvPicPr>
          <p:nvPr/>
        </p:nvPicPr>
        <p:blipFill>
          <a:blip r:embed="rId1"/>
          <a:stretch>
            <a:fillRect/>
          </a:stretch>
        </p:blipFill>
        <p:spPr>
          <a:xfrm>
            <a:off x="1028700" y="793756"/>
            <a:ext cx="11049000" cy="5454649"/>
          </a:xfrm>
          <a:prstGeom prst="rect">
            <a:avLst/>
          </a:prstGeom>
        </p:spPr>
      </p:pic>
      <p:pic>
        <p:nvPicPr>
          <p:cNvPr id="2" name="Picture 41" descr="nietnewlogo1"/>
          <p:cNvPicPr>
            <a:picLocks noChangeAspect="1"/>
          </p:cNvPicPr>
          <p:nvPr/>
        </p:nvPicPr>
        <p:blipFill>
          <a:blip r:embed="rId2"/>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endParaRPr lang="en-US" sz="2800" dirty="0"/>
          </a:p>
        </p:txBody>
      </p:sp>
      <p:pic>
        <p:nvPicPr>
          <p:cNvPr id="8" name="Picture 7"/>
          <p:cNvPicPr>
            <a:picLocks noChangeAspect="1"/>
          </p:cNvPicPr>
          <p:nvPr/>
        </p:nvPicPr>
        <p:blipFill>
          <a:blip r:embed="rId1"/>
          <a:stretch>
            <a:fillRect/>
          </a:stretch>
        </p:blipFill>
        <p:spPr>
          <a:xfrm>
            <a:off x="623047" y="811873"/>
            <a:ext cx="11506200" cy="5346697"/>
          </a:xfrm>
          <a:prstGeom prst="rect">
            <a:avLst/>
          </a:prstGeom>
        </p:spPr>
      </p:pic>
      <p:pic>
        <p:nvPicPr>
          <p:cNvPr id="2" name="Picture 41" descr="nietnewlogo1"/>
          <p:cNvPicPr>
            <a:picLocks noChangeAspect="1"/>
          </p:cNvPicPr>
          <p:nvPr/>
        </p:nvPicPr>
        <p:blipFill>
          <a:blip r:embed="rId2"/>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endParaRPr lang="en-US" sz="2800" dirty="0"/>
          </a:p>
        </p:txBody>
      </p:sp>
      <p:pic>
        <p:nvPicPr>
          <p:cNvPr id="9" name="Picture 8"/>
          <p:cNvPicPr>
            <a:picLocks noChangeAspect="1"/>
          </p:cNvPicPr>
          <p:nvPr/>
        </p:nvPicPr>
        <p:blipFill>
          <a:blip r:embed="rId1"/>
          <a:stretch>
            <a:fillRect/>
          </a:stretch>
        </p:blipFill>
        <p:spPr>
          <a:xfrm>
            <a:off x="838200" y="849315"/>
            <a:ext cx="11353800" cy="5343531"/>
          </a:xfrm>
          <a:prstGeom prst="rect">
            <a:avLst/>
          </a:prstGeom>
        </p:spPr>
      </p:pic>
      <p:pic>
        <p:nvPicPr>
          <p:cNvPr id="2" name="Picture 41" descr="nietnewlogo1"/>
          <p:cNvPicPr>
            <a:picLocks noChangeAspect="1"/>
          </p:cNvPicPr>
          <p:nvPr/>
        </p:nvPicPr>
        <p:blipFill>
          <a:blip r:embed="rId2"/>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endParaRPr lang="en-US" sz="2800" dirty="0"/>
          </a:p>
        </p:txBody>
      </p:sp>
      <p:pic>
        <p:nvPicPr>
          <p:cNvPr id="8" name="Picture 7"/>
          <p:cNvPicPr>
            <a:picLocks noChangeAspect="1"/>
          </p:cNvPicPr>
          <p:nvPr/>
        </p:nvPicPr>
        <p:blipFill>
          <a:blip r:embed="rId1"/>
          <a:stretch>
            <a:fillRect/>
          </a:stretch>
        </p:blipFill>
        <p:spPr>
          <a:xfrm>
            <a:off x="952500" y="757897"/>
            <a:ext cx="11201400" cy="5454649"/>
          </a:xfrm>
          <a:prstGeom prst="rect">
            <a:avLst/>
          </a:prstGeom>
        </p:spPr>
      </p:pic>
      <p:pic>
        <p:nvPicPr>
          <p:cNvPr id="2" name="Picture 41" descr="nietnewlogo1"/>
          <p:cNvPicPr>
            <a:picLocks noChangeAspect="1"/>
          </p:cNvPicPr>
          <p:nvPr/>
        </p:nvPicPr>
        <p:blipFill>
          <a:blip r:embed="rId2"/>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smtClean="0"/>
              <a:t>Prerequisite / Recap</a:t>
            </a:r>
            <a:endParaRPr lang="en-US" sz="2800" dirty="0"/>
          </a:p>
        </p:txBody>
      </p:sp>
      <p:sp>
        <p:nvSpPr>
          <p:cNvPr id="9" name="Content Placeholder 2"/>
          <p:cNvSpPr>
            <a:spLocks noGrp="1"/>
          </p:cNvSpPr>
          <p:nvPr>
            <p:ph idx="1"/>
          </p:nvPr>
        </p:nvSpPr>
        <p:spPr>
          <a:xfrm>
            <a:off x="914400" y="1066800"/>
            <a:ext cx="11049000" cy="4525963"/>
          </a:xfrm>
          <a:solidFill>
            <a:srgbClr val="FFFF00"/>
          </a:solidFill>
          <a:ln w="19050">
            <a:solidFill>
              <a:schemeClr val="tx1"/>
            </a:solidFill>
          </a:ln>
        </p:spPr>
        <p:txBody>
          <a:bodyPr>
            <a:normAutofit/>
          </a:bodyPr>
          <a:lstStyle/>
          <a:p>
            <a:pPr algn="just">
              <a:lnSpc>
                <a:spcPct val="200000"/>
              </a:lnSpc>
            </a:pPr>
            <a:r>
              <a:rPr lang="en-US" sz="2800" dirty="0" smtClean="0"/>
              <a:t>Student should have knowledge of Web technology and terminology.</a:t>
            </a:r>
            <a:endParaRPr lang="en-US" sz="2800" dirty="0" smtClean="0"/>
          </a:p>
          <a:p>
            <a:pPr algn="just">
              <a:lnSpc>
                <a:spcPct val="200000"/>
              </a:lnSpc>
            </a:pPr>
            <a:r>
              <a:rPr lang="en-US" sz="2800" dirty="0" smtClean="0"/>
              <a:t>Knowledge of HTML ,CSS and Java Script required .</a:t>
            </a:r>
            <a:endParaRPr lang="en-US" sz="2800" dirty="0"/>
          </a:p>
          <a:p>
            <a:pPr algn="just">
              <a:lnSpc>
                <a:spcPct val="200000"/>
              </a:lnSpc>
            </a:pPr>
            <a:r>
              <a:rPr lang="en-US" sz="2800" dirty="0" smtClean="0"/>
              <a:t>knowledge of Programing language such as C/C++/Python etc. </a:t>
            </a:r>
            <a:endParaRPr lang="en-US" sz="2800" dirty="0" smtClean="0"/>
          </a:p>
          <a:p>
            <a:pPr algn="just">
              <a:lnSpc>
                <a:spcPct val="200000"/>
              </a:lnSpc>
            </a:pPr>
            <a:r>
              <a:rPr lang="en-US" sz="2800" dirty="0" smtClean="0"/>
              <a:t>Good problem solving Skill .</a:t>
            </a:r>
            <a:endParaRPr lang="en-US" dirty="0"/>
          </a:p>
        </p:txBody>
      </p:sp>
      <p:pic>
        <p:nvPicPr>
          <p:cNvPr id="2"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smtClean="0"/>
              <a:t>Brief Introduction about the Subject with videos</a:t>
            </a:r>
            <a:endParaRPr lang="en-US" sz="2800" dirty="0"/>
          </a:p>
        </p:txBody>
      </p:sp>
      <p:sp>
        <p:nvSpPr>
          <p:cNvPr id="9" name="Content Placeholder 2"/>
          <p:cNvSpPr>
            <a:spLocks noGrp="1"/>
          </p:cNvSpPr>
          <p:nvPr>
            <p:ph idx="1"/>
          </p:nvPr>
        </p:nvSpPr>
        <p:spPr>
          <a:xfrm>
            <a:off x="914400" y="1066800"/>
            <a:ext cx="11049000" cy="4525963"/>
          </a:xfrm>
        </p:spPr>
        <p:txBody>
          <a:bodyPr>
            <a:normAutofit/>
          </a:bodyPr>
          <a:lstStyle/>
          <a:p>
            <a:pPr marL="0" indent="0" algn="just">
              <a:buNone/>
            </a:pPr>
            <a:endParaRPr lang="en-US" sz="2800" dirty="0" smtClean="0"/>
          </a:p>
          <a:p>
            <a:pPr>
              <a:buNone/>
            </a:pPr>
            <a:endParaRPr lang="en-US" dirty="0"/>
          </a:p>
        </p:txBody>
      </p:sp>
      <p:sp>
        <p:nvSpPr>
          <p:cNvPr id="8" name="Content Placeholder 2"/>
          <p:cNvSpPr txBox="1"/>
          <p:nvPr/>
        </p:nvSpPr>
        <p:spPr>
          <a:xfrm>
            <a:off x="239486" y="1062445"/>
            <a:ext cx="11734800" cy="4525963"/>
          </a:xfrm>
          <a:prstGeom prst="rect">
            <a:avLst/>
          </a:prstGeom>
          <a:solidFill>
            <a:schemeClr val="accent3"/>
          </a:solidFill>
          <a:ln w="19050">
            <a:solidFill>
              <a:schemeClr val="tx1"/>
            </a:solid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200000"/>
              </a:lnSpc>
              <a:buNone/>
            </a:pPr>
            <a:r>
              <a:rPr lang="en-US" sz="2800" u="sng" dirty="0" smtClean="0"/>
              <a:t>YouTube /</a:t>
            </a:r>
            <a:r>
              <a:rPr lang="en-US" sz="2800" u="sng" dirty="0"/>
              <a:t>O</a:t>
            </a:r>
            <a:r>
              <a:rPr lang="en-US" sz="2800" u="sng" dirty="0" smtClean="0"/>
              <a:t>ther  Video Links</a:t>
            </a:r>
            <a:endParaRPr lang="en-US" sz="2800" u="sng" dirty="0" smtClean="0"/>
          </a:p>
          <a:p>
            <a:pPr>
              <a:lnSpc>
                <a:spcPct val="200000"/>
              </a:lnSpc>
            </a:pPr>
            <a:r>
              <a:rPr lang="en-IN" sz="2800" dirty="0">
                <a:solidFill>
                  <a:schemeClr val="tx2"/>
                </a:solidFill>
              </a:rPr>
              <a:t>https://youtu.be/BLl32FvcdVM</a:t>
            </a:r>
            <a:endParaRPr lang="en-IN" sz="2800" dirty="0">
              <a:solidFill>
                <a:schemeClr val="tx2"/>
              </a:solidFill>
            </a:endParaRPr>
          </a:p>
          <a:p>
            <a:pPr>
              <a:lnSpc>
                <a:spcPct val="200000"/>
              </a:lnSpc>
            </a:pPr>
            <a:r>
              <a:rPr lang="en-IN" sz="2800" dirty="0" smtClean="0">
                <a:solidFill>
                  <a:schemeClr val="tx2"/>
                </a:solidFill>
              </a:rPr>
              <a:t>https://youtu.be/v9ejT8FO-7I?list=PLrhzvIcii6GNjpARdnO4ueTUAVR9eMBpc</a:t>
            </a:r>
            <a:endParaRPr lang="en-IN" sz="2800" dirty="0" smtClean="0">
              <a:solidFill>
                <a:schemeClr val="tx2"/>
              </a:solidFill>
            </a:endParaRPr>
          </a:p>
          <a:p>
            <a:pPr>
              <a:lnSpc>
                <a:spcPct val="200000"/>
              </a:lnSpc>
            </a:pPr>
            <a:r>
              <a:rPr lang="en-IN" sz="2800" dirty="0" smtClean="0">
                <a:solidFill>
                  <a:schemeClr val="tx2"/>
                </a:solidFill>
              </a:rPr>
              <a:t>https://youtu.be/VGLjQuEQgkI?list=PLt4nG7RVVk1h9lxOYSOGI9pcP3I5oblbx</a:t>
            </a:r>
            <a:endParaRPr lang="en-IN" sz="2800" dirty="0" smtClean="0">
              <a:solidFill>
                <a:schemeClr val="tx2"/>
              </a:solidFill>
            </a:endParaRPr>
          </a:p>
        </p:txBody>
      </p:sp>
      <p:pic>
        <p:nvPicPr>
          <p:cNvPr id="2"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133600" y="932245"/>
            <a:ext cx="7696200" cy="5210175"/>
          </a:xfrm>
          <a:solidFill>
            <a:schemeClr val="accent6">
              <a:lumMod val="40000"/>
              <a:lumOff val="60000"/>
            </a:schemeClr>
          </a:solidFill>
          <a:ln w="19050">
            <a:solidFill>
              <a:schemeClr val="tx1"/>
            </a:solidFill>
          </a:ln>
        </p:spPr>
        <p:txBody>
          <a:bodyPr>
            <a:normAutofit/>
          </a:bodyPr>
          <a:lstStyle/>
          <a:p>
            <a:pPr>
              <a:lnSpc>
                <a:spcPct val="120000"/>
              </a:lnSpc>
            </a:pPr>
            <a:r>
              <a:rPr lang="en-US" dirty="0" smtClean="0">
                <a:solidFill>
                  <a:srgbClr val="00B050"/>
                </a:solidFill>
              </a:rPr>
              <a:t>MVC Architecture </a:t>
            </a:r>
            <a:r>
              <a:rPr lang="en-US" dirty="0">
                <a:solidFill>
                  <a:srgbClr val="00B050"/>
                </a:solidFill>
              </a:rPr>
              <a:t>,One-way and Two-way data binding.</a:t>
            </a:r>
            <a:endParaRPr lang="en-US" dirty="0">
              <a:solidFill>
                <a:srgbClr val="00B050"/>
              </a:solidFill>
            </a:endParaRPr>
          </a:p>
          <a:p>
            <a:pPr>
              <a:lnSpc>
                <a:spcPct val="120000"/>
              </a:lnSpc>
            </a:pPr>
            <a:r>
              <a:rPr lang="en-US" dirty="0">
                <a:solidFill>
                  <a:srgbClr val="00B050"/>
                </a:solidFill>
              </a:rPr>
              <a:t>AngularJS Expressions, AngularJS Controllers, AngularJS Modules, adding controller to a module, </a:t>
            </a:r>
            <a:endParaRPr lang="en-US" dirty="0" smtClean="0">
              <a:solidFill>
                <a:srgbClr val="00B050"/>
              </a:solidFill>
            </a:endParaRPr>
          </a:p>
          <a:p>
            <a:pPr>
              <a:lnSpc>
                <a:spcPct val="120000"/>
              </a:lnSpc>
            </a:pPr>
            <a:r>
              <a:rPr lang="en-US" dirty="0">
                <a:solidFill>
                  <a:srgbClr val="00B050"/>
                </a:solidFill>
              </a:rPr>
              <a:t>Component, Dependency Injection, Filters, Tables </a:t>
            </a:r>
            <a:endParaRPr lang="en-US" dirty="0" smtClean="0">
              <a:solidFill>
                <a:srgbClr val="00B050"/>
              </a:solidFill>
            </a:endParaRPr>
          </a:p>
          <a:p>
            <a:pPr>
              <a:lnSpc>
                <a:spcPct val="120000"/>
              </a:lnSpc>
            </a:pPr>
            <a:r>
              <a:rPr lang="en-US" dirty="0">
                <a:solidFill>
                  <a:srgbClr val="00B050"/>
                </a:solidFill>
              </a:rPr>
              <a:t> AngularJS Forms and Forms validation, Select using ng-option, AngularJS AJAX.</a:t>
            </a:r>
            <a:endParaRPr lang="en-US" dirty="0">
              <a:solidFill>
                <a:srgbClr val="00B050"/>
              </a:solidFill>
            </a:endParaRPr>
          </a:p>
          <a:p>
            <a:pPr>
              <a:lnSpc>
                <a:spcPct val="120000"/>
              </a:lnSpc>
            </a:pPr>
            <a:endParaRPr lang="en-US" dirty="0">
              <a:solidFill>
                <a:srgbClr val="00B050"/>
              </a:solidFill>
            </a:endParaRPr>
          </a:p>
          <a:p>
            <a:pPr marL="400050" lvl="1" indent="0">
              <a:buNone/>
            </a:pPr>
            <a:endParaRPr lang="en-US" dirty="0"/>
          </a:p>
          <a:p>
            <a:pPr marL="0" indent="0">
              <a:buNone/>
            </a:pPr>
            <a:endParaRPr lang="en-US" sz="400" dirty="0"/>
          </a:p>
        </p:txBody>
      </p:sp>
      <p:sp>
        <p:nvSpPr>
          <p:cNvPr id="6" name="Date Placeholder 5"/>
          <p:cNvSpPr>
            <a:spLocks noGrp="1"/>
          </p:cNvSpPr>
          <p:nvPr>
            <p:ph type="dt" sz="half" idx="10"/>
          </p:nvPr>
        </p:nvSpPr>
        <p:spPr/>
        <p:txBody>
          <a:bodyPr/>
          <a:lstStyle/>
          <a:p>
            <a:fld id="{3EF57D1E-7963-4619-B441-8374E5E9DFFD}" type="datetime1">
              <a:rPr lang="en-US" smtClean="0"/>
            </a:fld>
            <a:endParaRPr lang="en-US" dirty="0"/>
          </a:p>
        </p:txBody>
      </p:sp>
      <p:sp>
        <p:nvSpPr>
          <p:cNvPr id="10" name="Footer Placeholder 9"/>
          <p:cNvSpPr>
            <a:spLocks noGrp="1"/>
          </p:cNvSpPr>
          <p:nvPr>
            <p:ph type="ftr" sz="quarter" idx="11"/>
          </p:nvPr>
        </p:nvSpPr>
        <p:spPr/>
        <p:txBody>
          <a:bodyPr/>
          <a:lstStyle/>
          <a:p>
            <a:r>
              <a:rPr lang="en-US" dirty="0" smtClean="0">
                <a:sym typeface="+mn-ea"/>
              </a:rPr>
              <a:t>Manisha Pundir Sajwan             WEB DEVELOPMENT USING MEAN STACK                         Unit IV</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dirty="0"/>
          </a:p>
        </p:txBody>
      </p:sp>
      <p:sp>
        <p:nvSpPr>
          <p:cNvPr id="8" name="Title 1"/>
          <p:cNvSpPr txBox="1"/>
          <p:nvPr/>
        </p:nvSpPr>
        <p:spPr>
          <a:xfrm>
            <a:off x="1447800" y="7"/>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smtClean="0"/>
              <a:t>Unit </a:t>
            </a:r>
            <a:r>
              <a:rPr lang="en-US" sz="3200" dirty="0"/>
              <a:t>IV Content</a:t>
            </a:r>
            <a:endParaRPr lang="en-US" sz="3200" dirty="0"/>
          </a:p>
        </p:txBody>
      </p:sp>
      <p:pic>
        <p:nvPicPr>
          <p:cNvPr id="5"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219200"/>
            <a:ext cx="10134600" cy="4719320"/>
          </a:xfrm>
          <a:solidFill>
            <a:schemeClr val="accent5">
              <a:lumMod val="40000"/>
              <a:lumOff val="60000"/>
            </a:schemeClr>
          </a:solidFill>
          <a:ln w="12700">
            <a:solidFill>
              <a:schemeClr val="tx1"/>
            </a:solidFill>
          </a:ln>
        </p:spPr>
        <p:txBody>
          <a:bodyPr>
            <a:normAutofit/>
          </a:bodyPr>
          <a:lstStyle/>
          <a:p>
            <a:pPr marL="0" indent="0" algn="just">
              <a:buNone/>
            </a:pPr>
            <a:r>
              <a:rPr lang="en-US" sz="2800" dirty="0"/>
              <a:t>In Unit IV, the students will </a:t>
            </a:r>
            <a:r>
              <a:rPr lang="en-US" sz="2800" dirty="0" smtClean="0"/>
              <a:t>be able to Understand</a:t>
            </a:r>
            <a:endParaRPr lang="en-US" sz="2800" dirty="0" smtClean="0"/>
          </a:p>
          <a:p>
            <a:pPr algn="just"/>
            <a:r>
              <a:rPr lang="en-US" sz="2800" dirty="0"/>
              <a:t>Definitions of MVC and </a:t>
            </a:r>
            <a:r>
              <a:rPr lang="en-US" sz="2800" dirty="0" smtClean="0"/>
              <a:t>concepts of MVC.</a:t>
            </a:r>
            <a:endParaRPr lang="en-US" sz="2800" dirty="0"/>
          </a:p>
          <a:p>
            <a:pPr algn="just"/>
            <a:r>
              <a:rPr lang="en-US" altLang="en-IN" sz="2800" dirty="0" smtClean="0"/>
              <a:t>How one way and two way data binding is done</a:t>
            </a:r>
            <a:r>
              <a:rPr lang="en-IN" sz="2800" dirty="0" smtClean="0"/>
              <a:t>.</a:t>
            </a:r>
            <a:endParaRPr lang="en-US" sz="2800" dirty="0" smtClean="0"/>
          </a:p>
          <a:p>
            <a:pPr algn="just"/>
            <a:r>
              <a:rPr lang="en-US" sz="2800" dirty="0"/>
              <a:t>Angular JS Introduction , </a:t>
            </a:r>
            <a:endParaRPr lang="en-US" sz="2800" dirty="0" smtClean="0"/>
          </a:p>
          <a:p>
            <a:pPr algn="just"/>
            <a:r>
              <a:rPr lang="en-US" sz="2800" dirty="0">
                <a:sym typeface="+mn-ea"/>
              </a:rPr>
              <a:t>Angular JS  Expressions ,Controllers,Modules.</a:t>
            </a:r>
            <a:endParaRPr lang="en-US" sz="2800" dirty="0">
              <a:sym typeface="+mn-ea"/>
            </a:endParaRPr>
          </a:p>
          <a:p>
            <a:pPr algn="just"/>
            <a:r>
              <a:rPr lang="en-US" sz="2800" dirty="0">
                <a:sym typeface="+mn-ea"/>
              </a:rPr>
              <a:t>How we can add Controller to Model.</a:t>
            </a:r>
            <a:endParaRPr lang="en-US" sz="2800" dirty="0">
              <a:sym typeface="+mn-ea"/>
            </a:endParaRPr>
          </a:p>
          <a:p>
            <a:pPr algn="just"/>
            <a:r>
              <a:rPr lang="en-US" sz="2800" dirty="0">
                <a:sym typeface="+mn-ea"/>
              </a:rPr>
              <a:t>Depending Injuctions is done.</a:t>
            </a:r>
            <a:endParaRPr lang="en-US" sz="2800" dirty="0">
              <a:sym typeface="+mn-ea"/>
            </a:endParaRPr>
          </a:p>
          <a:p>
            <a:pPr algn="just"/>
            <a:r>
              <a:rPr lang="en-US" sz="2800" dirty="0">
                <a:sym typeface="+mn-ea"/>
              </a:rPr>
              <a:t>Angular JS forms validations </a:t>
            </a:r>
            <a:endParaRPr lang="en-US" sz="2800" dirty="0">
              <a:sym typeface="+mn-ea"/>
            </a:endParaRPr>
          </a:p>
          <a:p>
            <a:pPr algn="just"/>
            <a:r>
              <a:rPr lang="en-US" sz="2800" dirty="0">
                <a:sym typeface="+mn-ea"/>
              </a:rPr>
              <a:t>Using AJAX calls</a:t>
            </a:r>
            <a:endParaRPr lang="en-US" sz="2800" dirty="0">
              <a:sym typeface="+mn-ea"/>
            </a:endParaRPr>
          </a:p>
          <a:p>
            <a:pPr algn="just"/>
            <a:endParaRPr lang="en-US" sz="2800" dirty="0">
              <a:sym typeface="+mn-ea"/>
            </a:endParaRPr>
          </a:p>
          <a:p>
            <a:pPr marL="0" indent="0">
              <a:buNone/>
            </a:pPr>
            <a:endParaRPr lang="en-IN" sz="2800" dirty="0" smtClean="0"/>
          </a:p>
          <a:p>
            <a:pPr marL="0" indent="0" algn="just">
              <a:buNone/>
            </a:pPr>
            <a:endParaRPr lang="en-US" sz="2800" dirty="0"/>
          </a:p>
        </p:txBody>
      </p:sp>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Unit </a:t>
            </a:r>
            <a:r>
              <a:rPr lang="en-US" sz="3200" dirty="0" smtClean="0"/>
              <a:t>IV </a:t>
            </a:r>
            <a:r>
              <a:rPr lang="en-US" sz="3200" dirty="0"/>
              <a:t>Objective</a:t>
            </a:r>
            <a:endParaRPr lang="en-US" sz="3200" dirty="0"/>
          </a:p>
        </p:txBody>
      </p:sp>
      <p:pic>
        <p:nvPicPr>
          <p:cNvPr id="2"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10363200" cy="3342005"/>
          </a:xfrm>
          <a:solidFill>
            <a:schemeClr val="tx2">
              <a:lumMod val="60000"/>
              <a:lumOff val="40000"/>
            </a:schemeClr>
          </a:solidFill>
          <a:ln w="19050">
            <a:solidFill>
              <a:schemeClr val="tx1"/>
            </a:solidFill>
          </a:ln>
        </p:spPr>
        <p:txBody>
          <a:bodyPr>
            <a:normAutofit/>
          </a:bodyPr>
          <a:lstStyle/>
          <a:p>
            <a:pPr marL="0" indent="0" algn="just">
              <a:buNone/>
            </a:pPr>
            <a:r>
              <a:rPr lang="en-US" sz="2800" dirty="0" smtClean="0"/>
              <a:t>Topic :</a:t>
            </a:r>
            <a:r>
              <a:rPr lang="en-US" sz="2800" dirty="0" smtClean="0">
                <a:solidFill>
                  <a:srgbClr val="FF0000"/>
                </a:solidFill>
              </a:rPr>
              <a:t> </a:t>
            </a:r>
            <a:r>
              <a:rPr lang="en-US" sz="2800" dirty="0" smtClean="0">
                <a:solidFill>
                  <a:schemeClr val="tx1"/>
                </a:solidFill>
              </a:rPr>
              <a:t>MVC</a:t>
            </a:r>
            <a:r>
              <a:rPr lang="en-US" sz="2800" dirty="0"/>
              <a:t> Architecture</a:t>
            </a:r>
            <a:endParaRPr lang="en-US" sz="2800" dirty="0"/>
          </a:p>
          <a:p>
            <a:pPr marL="0" indent="0" algn="just">
              <a:buNone/>
            </a:pPr>
            <a:r>
              <a:rPr lang="en-US" sz="2800" dirty="0"/>
              <a:t>In this topic, the students will </a:t>
            </a:r>
            <a:r>
              <a:rPr lang="en-US" sz="2800" dirty="0" smtClean="0"/>
              <a:t>gain , what is MVC and its Architecture.</a:t>
            </a:r>
            <a:endParaRPr lang="en-US" sz="2800" dirty="0" smtClean="0"/>
          </a:p>
          <a:p>
            <a:pPr marL="0" indent="0" algn="just">
              <a:buNone/>
            </a:pPr>
            <a:r>
              <a:rPr lang="en-US" sz="2800" dirty="0" smtClean="0"/>
              <a:t>How we can use MCV in AngularJS.</a:t>
            </a:r>
            <a:endParaRPr lang="en-US" sz="2800" dirty="0" smtClean="0"/>
          </a:p>
          <a:p>
            <a:pPr marL="0" indent="0" algn="just">
              <a:buNone/>
            </a:pPr>
            <a:endParaRPr lang="en-US" sz="2800" dirty="0"/>
          </a:p>
        </p:txBody>
      </p:sp>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endParaRPr lang="en-US" sz="3200" dirty="0"/>
          </a:p>
        </p:txBody>
      </p:sp>
      <p:pic>
        <p:nvPicPr>
          <p:cNvPr id="2"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MVC Architecture</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95325" y="908910"/>
            <a:ext cx="11277600" cy="526224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pitchFamily="2" charset="2"/>
              <a:buNone/>
            </a:pPr>
            <a:r>
              <a:rPr lang="en-US" sz="2800" dirty="0" smtClean="0"/>
              <a:t>MVC: Model View Controller.</a:t>
            </a:r>
            <a:endParaRPr lang="en-US" sz="2800" dirty="0" smtClean="0"/>
          </a:p>
          <a:p>
            <a:pPr marL="457200" indent="-457200" algn="just">
              <a:buFont typeface="Arial" panose="020B0604020202020204" pitchFamily="34" charset="0"/>
              <a:buChar char="•"/>
            </a:pPr>
            <a:endParaRPr lang="en-US" sz="2800" dirty="0" smtClean="0"/>
          </a:p>
          <a:p>
            <a:pPr indent="0" algn="just">
              <a:buFont typeface="Wingdings" panose="05000000000000000000" pitchFamily="2" charset="2"/>
              <a:buNone/>
            </a:pPr>
            <a:r>
              <a:rPr lang="en-US" altLang="en-US" sz="2800" dirty="0">
                <a:latin typeface="Calibri" panose="020F0502020204030204" charset="0"/>
                <a:cs typeface="Calibri" panose="020F0502020204030204" charset="0"/>
                <a:sym typeface="+mn-ea"/>
              </a:rPr>
              <a:t>In the MEAN stack (MongoDB, Express.js, Angular, Node.js), the MVC (Model-View-Controller) architecture can be implemented to organize the application code into three separate concerns:</a:t>
            </a:r>
            <a:endParaRPr lang="en-US" altLang="en-US" sz="2800" dirty="0">
              <a:latin typeface="Calibri" panose="020F0502020204030204" charset="0"/>
              <a:cs typeface="Calibri" panose="020F0502020204030204" charset="0"/>
            </a:endParaRPr>
          </a:p>
          <a:p>
            <a:pPr indent="0" algn="just">
              <a:buFont typeface="Wingdings" panose="05000000000000000000" pitchFamily="2" charset="2"/>
              <a:buNone/>
            </a:pPr>
            <a:r>
              <a:rPr lang="en-US" altLang="en-US" sz="2800" dirty="0">
                <a:latin typeface="Calibri" panose="020F0502020204030204" charset="0"/>
                <a:cs typeface="Calibri" panose="020F0502020204030204" charset="0"/>
                <a:sym typeface="+mn-ea"/>
              </a:rPr>
              <a:t>Model: Handles the data logic, typically interacting with the MongoDB database.</a:t>
            </a:r>
            <a:endParaRPr lang="en-US" altLang="en-US" sz="2800" dirty="0">
              <a:latin typeface="Calibri" panose="020F0502020204030204" charset="0"/>
              <a:cs typeface="Calibri" panose="020F0502020204030204" charset="0"/>
            </a:endParaRPr>
          </a:p>
          <a:p>
            <a:pPr indent="0" algn="just">
              <a:buFont typeface="Wingdings" panose="05000000000000000000" pitchFamily="2" charset="2"/>
              <a:buNone/>
            </a:pPr>
            <a:r>
              <a:rPr lang="en-US" altLang="en-US" sz="2800" dirty="0">
                <a:latin typeface="Calibri" panose="020F0502020204030204" charset="0"/>
                <a:cs typeface="Calibri" panose="020F0502020204030204" charset="0"/>
                <a:sym typeface="+mn-ea"/>
              </a:rPr>
              <a:t>View: Manages the user interface and presentation layer, which is handled by Angular.</a:t>
            </a:r>
            <a:endParaRPr lang="en-US" altLang="en-US" sz="2800" dirty="0">
              <a:latin typeface="Calibri" panose="020F0502020204030204" charset="0"/>
              <a:cs typeface="Calibri" panose="020F0502020204030204" charset="0"/>
            </a:endParaRPr>
          </a:p>
          <a:p>
            <a:pPr indent="0" algn="just">
              <a:buFont typeface="Wingdings" panose="05000000000000000000" pitchFamily="2" charset="2"/>
              <a:buNone/>
            </a:pPr>
            <a:r>
              <a:rPr lang="en-US" altLang="en-US" sz="2800" dirty="0">
                <a:latin typeface="Calibri" panose="020F0502020204030204" charset="0"/>
                <a:cs typeface="Calibri" panose="020F0502020204030204" charset="0"/>
                <a:sym typeface="+mn-ea"/>
              </a:rPr>
              <a:t>Controller: Processes user requests, manipulates data using models, and returns responses.</a:t>
            </a:r>
            <a:endParaRPr lang="en-US" altLang="en-US" sz="2800" dirty="0">
              <a:latin typeface="Calibri" panose="020F0502020204030204" charset="0"/>
              <a:cs typeface="Calibri" panose="020F0502020204030204" charset="0"/>
            </a:endParaRPr>
          </a:p>
          <a:p>
            <a:pPr indent="0" algn="just">
              <a:buFont typeface="Wingdings" panose="05000000000000000000" pitchFamily="2" charset="2"/>
              <a:buNone/>
            </a:pPr>
            <a:r>
              <a:rPr lang="en-US" sz="2800" dirty="0" smtClean="0"/>
              <a:t> </a:t>
            </a:r>
            <a:endParaRPr lang="en-US" sz="2700" dirty="0">
              <a:latin typeface="+mj-lt"/>
            </a:endParaRPr>
          </a:p>
        </p:txBody>
      </p:sp>
      <p:pic>
        <p:nvPicPr>
          <p:cNvPr id="8"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05EB05-1922-4167-A61A-25A28925933C}" type="datetime1">
              <a:rPr lang="en-US" smtClean="0"/>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Evaluation Scheme</a:t>
            </a:r>
            <a:endParaRPr lang="en-US" sz="3200" dirty="0"/>
          </a:p>
        </p:txBody>
      </p:sp>
      <p:pic>
        <p:nvPicPr>
          <p:cNvPr id="3" name="Picture 2"/>
          <p:cNvPicPr>
            <a:picLocks noChangeAspect="1"/>
          </p:cNvPicPr>
          <p:nvPr/>
        </p:nvPicPr>
        <p:blipFill>
          <a:blip r:embed="rId1"/>
          <a:stretch>
            <a:fillRect/>
          </a:stretch>
        </p:blipFill>
        <p:spPr>
          <a:xfrm>
            <a:off x="1271905" y="735330"/>
            <a:ext cx="10134600" cy="5332730"/>
          </a:xfrm>
          <a:prstGeom prst="rect">
            <a:avLst/>
          </a:prstGeom>
        </p:spPr>
      </p:pic>
      <p:pic>
        <p:nvPicPr>
          <p:cNvPr id="2" name="Picture 41" descr="nietnewlogo1"/>
          <p:cNvPicPr>
            <a:picLocks noChangeAspect="1"/>
          </p:cNvPicPr>
          <p:nvPr/>
        </p:nvPicPr>
        <p:blipFill>
          <a:blip r:embed="rId2"/>
          <a:stretch>
            <a:fillRect/>
          </a:stretch>
        </p:blipFill>
        <p:spPr>
          <a:xfrm>
            <a:off x="46398" y="-36586"/>
            <a:ext cx="1477645" cy="80645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MVC Architecture</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95325" y="908910"/>
            <a:ext cx="11277600" cy="3538220"/>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pitchFamily="2" charset="2"/>
              <a:buNone/>
            </a:pPr>
            <a:r>
              <a:rPr lang="en-US" altLang="en-US" sz="2800" b="1" dirty="0">
                <a:latin typeface="Times New Roman" panose="02020603050405020304" pitchFamily="18" charset="0"/>
                <a:cs typeface="Times New Roman" panose="02020603050405020304" pitchFamily="18" charset="0"/>
                <a:sym typeface="+mn-ea"/>
              </a:rPr>
              <a:t>How MVC Fits in the MEAN Stack:</a:t>
            </a:r>
            <a:endParaRPr lang="en-US" altLang="en-US" sz="2800" b="1" dirty="0">
              <a:latin typeface="Times New Roman" panose="02020603050405020304" pitchFamily="18" charset="0"/>
              <a:cs typeface="Times New Roman" panose="02020603050405020304" pitchFamily="18" charset="0"/>
            </a:endParaRPr>
          </a:p>
          <a:p>
            <a:pPr indent="0" algn="just">
              <a:buFont typeface="Wingdings" panose="05000000000000000000" pitchFamily="2" charset="2"/>
              <a:buNone/>
            </a:pPr>
            <a:r>
              <a:rPr lang="en-US" altLang="en-US" sz="2800" dirty="0">
                <a:latin typeface="Times New Roman" panose="02020603050405020304" pitchFamily="18" charset="0"/>
                <a:cs typeface="Times New Roman" panose="02020603050405020304" pitchFamily="18" charset="0"/>
                <a:sym typeface="+mn-ea"/>
              </a:rPr>
              <a:t>1. Model (M) – MongoDB + Mongoose (Backend)</a:t>
            </a:r>
            <a:endParaRPr lang="en-US" altLang="en-US" sz="2800" dirty="0">
              <a:latin typeface="Times New Roman" panose="02020603050405020304" pitchFamily="18" charset="0"/>
              <a:cs typeface="Times New Roman" panose="02020603050405020304" pitchFamily="18" charset="0"/>
            </a:endParaRPr>
          </a:p>
          <a:p>
            <a:pPr indent="0" algn="just">
              <a:buFont typeface="Wingdings" panose="05000000000000000000" pitchFamily="2" charset="2"/>
              <a:buNone/>
            </a:pPr>
            <a:r>
              <a:rPr lang="en-US" altLang="en-US" sz="2800" dirty="0">
                <a:latin typeface="Times New Roman" panose="02020603050405020304" pitchFamily="18" charset="0"/>
                <a:cs typeface="Times New Roman" panose="02020603050405020304" pitchFamily="18" charset="0"/>
                <a:sym typeface="+mn-ea"/>
              </a:rPr>
              <a:t>The model represents the data layer and is responsible for interacting with the database.</a:t>
            </a:r>
            <a:endParaRPr lang="en-US" altLang="en-US" sz="2800" dirty="0">
              <a:latin typeface="Times New Roman" panose="02020603050405020304" pitchFamily="18" charset="0"/>
              <a:cs typeface="Times New Roman" panose="02020603050405020304" pitchFamily="18" charset="0"/>
            </a:endParaRPr>
          </a:p>
          <a:p>
            <a:pPr indent="0" algn="just">
              <a:buFont typeface="Wingdings" panose="05000000000000000000" pitchFamily="2" charset="2"/>
              <a:buNone/>
            </a:pPr>
            <a:r>
              <a:rPr lang="en-US" altLang="en-US" sz="2800" dirty="0">
                <a:latin typeface="Times New Roman" panose="02020603050405020304" pitchFamily="18" charset="0"/>
                <a:cs typeface="Times New Roman" panose="02020603050405020304" pitchFamily="18" charset="0"/>
                <a:sym typeface="+mn-ea"/>
              </a:rPr>
              <a:t>In the MEAN stack, MongoDB stores data in a NoSQL format (JSON-like documents).</a:t>
            </a:r>
            <a:endParaRPr lang="en-US" altLang="en-US" sz="2800" dirty="0">
              <a:latin typeface="Times New Roman" panose="02020603050405020304" pitchFamily="18" charset="0"/>
              <a:cs typeface="Times New Roman" panose="02020603050405020304" pitchFamily="18" charset="0"/>
            </a:endParaRPr>
          </a:p>
          <a:p>
            <a:pPr indent="0" algn="just">
              <a:buFont typeface="Wingdings" panose="05000000000000000000" pitchFamily="2" charset="2"/>
              <a:buNone/>
            </a:pPr>
            <a:r>
              <a:rPr lang="en-US" altLang="en-US" sz="2800" dirty="0">
                <a:latin typeface="Times New Roman" panose="02020603050405020304" pitchFamily="18" charset="0"/>
                <a:cs typeface="Times New Roman" panose="02020603050405020304" pitchFamily="18" charset="0"/>
                <a:sym typeface="+mn-ea"/>
              </a:rPr>
              <a:t>Mongoose, an ODM (Object Data Modeling) library, is often used to define schemas and interact with the database.</a:t>
            </a:r>
            <a:r>
              <a:rPr lang="en-US" sz="2800" dirty="0" smtClean="0"/>
              <a:t> </a:t>
            </a:r>
            <a:endParaRPr lang="en-US" sz="2700" dirty="0">
              <a:latin typeface="+mj-lt"/>
            </a:endParaRPr>
          </a:p>
        </p:txBody>
      </p:sp>
      <p:pic>
        <p:nvPicPr>
          <p:cNvPr id="8"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41910"/>
            <a:ext cx="10744200" cy="77152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MVC Architecture</a:t>
            </a:r>
            <a:r>
              <a:rPr lang="en-US" sz="3200" dirty="0" smtClean="0"/>
              <a:t>  Cont………</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1124810"/>
            <a:ext cx="11277600" cy="4831080"/>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pitchFamily="2" charset="2"/>
              <a:buNone/>
            </a:pPr>
            <a:r>
              <a:rPr lang="en-US" sz="2800" dirty="0" smtClean="0"/>
              <a:t>The MVC framework includes the following 3 components:</a:t>
            </a:r>
            <a:endParaRPr lang="en-US" sz="2800" dirty="0" smtClean="0"/>
          </a:p>
          <a:p>
            <a:pPr indent="0" algn="just">
              <a:buFont typeface="Wingdings" panose="05000000000000000000" pitchFamily="2" charset="2"/>
              <a:buNone/>
            </a:pPr>
            <a:endParaRPr lang="en-US" sz="2800" dirty="0" smtClean="0"/>
          </a:p>
          <a:p>
            <a:pPr marL="514350" indent="-514350" algn="just">
              <a:buFont typeface="Wingdings" panose="05000000000000000000" pitchFamily="2" charset="2"/>
              <a:buAutoNum type="arabicPeriod"/>
            </a:pPr>
            <a:r>
              <a:rPr lang="en-US" sz="2800" dirty="0" smtClean="0"/>
              <a:t>    Controller</a:t>
            </a:r>
            <a:endParaRPr lang="en-US" sz="2800" dirty="0" smtClean="0"/>
          </a:p>
          <a:p>
            <a:pPr marL="514350" indent="-514350" algn="just">
              <a:buFont typeface="Wingdings" panose="05000000000000000000" pitchFamily="2" charset="2"/>
              <a:buAutoNum type="arabicPeriod"/>
            </a:pPr>
            <a:r>
              <a:rPr lang="en-US" sz="2800" dirty="0" smtClean="0"/>
              <a:t>    Model</a:t>
            </a:r>
            <a:endParaRPr lang="en-US" sz="2800" dirty="0" smtClean="0"/>
          </a:p>
          <a:p>
            <a:pPr marL="514350" indent="-514350" algn="just">
              <a:buFont typeface="Wingdings" panose="05000000000000000000" pitchFamily="2" charset="2"/>
              <a:buAutoNum type="arabicPeriod"/>
            </a:pPr>
            <a:r>
              <a:rPr lang="en-US" sz="2800" dirty="0" smtClean="0"/>
              <a:t>    View</a:t>
            </a:r>
            <a:endParaRPr lang="en-US" sz="2800" dirty="0" smtClean="0"/>
          </a:p>
          <a:p>
            <a:pPr indent="0" algn="just">
              <a:buFont typeface="Wingdings" panose="05000000000000000000" pitchFamily="2" charset="2"/>
              <a:buNone/>
            </a:pPr>
            <a:endParaRPr lang="en-US" sz="2800" dirty="0" smtClean="0"/>
          </a:p>
          <a:p>
            <a:pPr indent="0" algn="just">
              <a:buFont typeface="Wingdings" panose="05000000000000000000" pitchFamily="2" charset="2"/>
              <a:buNone/>
            </a:pPr>
            <a:endParaRPr lang="en-US" sz="2800" dirty="0" smtClean="0"/>
          </a:p>
          <a:p>
            <a:pPr indent="0" algn="just">
              <a:buFont typeface="Wingdings" panose="05000000000000000000" pitchFamily="2" charset="2"/>
              <a:buNone/>
            </a:pPr>
            <a:endParaRPr lang="en-US" sz="2800" dirty="0" smtClean="0"/>
          </a:p>
          <a:p>
            <a:pPr indent="0" algn="just">
              <a:buFont typeface="Wingdings" panose="05000000000000000000" pitchFamily="2" charset="2"/>
              <a:buNone/>
            </a:pPr>
            <a:endParaRPr lang="en-US" sz="2800" dirty="0" smtClean="0"/>
          </a:p>
          <a:p>
            <a:pPr marL="514350" indent="-514350" algn="just"/>
            <a:endParaRPr lang="en-US" sz="2800" dirty="0" smtClean="0"/>
          </a:p>
          <a:p>
            <a:pPr algn="just"/>
            <a:endParaRPr lang="en-US" sz="2800" dirty="0" smtClean="0"/>
          </a:p>
        </p:txBody>
      </p:sp>
      <p:pic>
        <p:nvPicPr>
          <p:cNvPr id="8" name="Picture 7" descr="mvc"/>
          <p:cNvPicPr>
            <a:picLocks noChangeAspect="1"/>
          </p:cNvPicPr>
          <p:nvPr/>
        </p:nvPicPr>
        <p:blipFill>
          <a:blip r:embed="rId1"/>
          <a:stretch>
            <a:fillRect/>
          </a:stretch>
        </p:blipFill>
        <p:spPr>
          <a:xfrm>
            <a:off x="3863340" y="3284855"/>
            <a:ext cx="4704715" cy="2493645"/>
          </a:xfrm>
          <a:prstGeom prst="rect">
            <a:avLst/>
          </a:prstGeom>
        </p:spPr>
      </p:pic>
      <p:pic>
        <p:nvPicPr>
          <p:cNvPr id="9" name="Picture 41" descr="nietnewlogo1"/>
          <p:cNvPicPr>
            <a:picLocks noChangeAspect="1"/>
          </p:cNvPicPr>
          <p:nvPr/>
        </p:nvPicPr>
        <p:blipFill>
          <a:blip r:embed="rId2"/>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MVC Architecture</a:t>
            </a:r>
            <a:r>
              <a:rPr lang="en-US" sz="3200" dirty="0" smtClean="0"/>
              <a:t>  Cont………</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986380"/>
            <a:ext cx="11277600" cy="5262245"/>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800" b="1" u="sng" dirty="0" smtClean="0"/>
              <a:t>Controller:</a:t>
            </a:r>
            <a:endParaRPr lang="en-US" sz="2800" b="1" u="sng" dirty="0" smtClean="0"/>
          </a:p>
          <a:p>
            <a:pPr algn="just"/>
            <a:endParaRPr lang="en-US" sz="2800" u="sng" dirty="0" smtClean="0"/>
          </a:p>
          <a:p>
            <a:pPr marL="457200" indent="-457200" algn="just">
              <a:buFont typeface="Arial" panose="020B0604020202020204" pitchFamily="34" charset="0"/>
              <a:buChar char="•"/>
            </a:pPr>
            <a:r>
              <a:rPr lang="en-US" sz="2800" dirty="0" smtClean="0"/>
              <a:t>The controller is the component that enables the interconnection between the views and the model so it acts as an intermediary. </a:t>
            </a:r>
            <a:endParaRPr lang="en-US" sz="2800" dirty="0" smtClean="0"/>
          </a:p>
          <a:p>
            <a:pPr marL="457200" indent="-457200" algn="just">
              <a:buFont typeface="Arial" panose="020B0604020202020204" pitchFamily="34" charset="0"/>
              <a:buChar char="•"/>
            </a:pPr>
            <a:endParaRPr lang="en-US" sz="2800" dirty="0" smtClean="0"/>
          </a:p>
          <a:p>
            <a:pPr marL="457200" indent="-457200" algn="just">
              <a:buFont typeface="Arial" panose="020B0604020202020204" pitchFamily="34" charset="0"/>
              <a:buChar char="•"/>
            </a:pPr>
            <a:r>
              <a:rPr lang="en-US" sz="2800" dirty="0" smtClean="0"/>
              <a:t>The controller doesn’t have to worry about handling data logic, it just tells the model what to do. </a:t>
            </a:r>
            <a:endParaRPr lang="en-US" sz="2800" dirty="0" smtClean="0"/>
          </a:p>
          <a:p>
            <a:pPr marL="457200" indent="-457200" algn="just">
              <a:buFont typeface="Arial" panose="020B0604020202020204" pitchFamily="34" charset="0"/>
              <a:buChar char="•"/>
            </a:pPr>
            <a:endParaRPr lang="en-US" sz="2800" dirty="0" smtClean="0"/>
          </a:p>
          <a:p>
            <a:pPr marL="457200" indent="-457200" algn="just">
              <a:buFont typeface="Arial" panose="020B0604020202020204" pitchFamily="34" charset="0"/>
              <a:buChar char="•"/>
            </a:pPr>
            <a:r>
              <a:rPr lang="en-US" sz="2800" dirty="0" smtClean="0"/>
              <a:t>It process all the business logic and incoming requests, manipulate data using the Model component and interact with the View to render the final output.</a:t>
            </a:r>
            <a:endParaRPr lang="en-US" sz="2800" dirty="0" smtClean="0"/>
          </a:p>
          <a:p>
            <a:pPr marL="457200" indent="-457200" algn="just"/>
            <a:endParaRPr lang="en-US" sz="2800" dirty="0" smtClean="0"/>
          </a:p>
        </p:txBody>
      </p:sp>
      <p:pic>
        <p:nvPicPr>
          <p:cNvPr id="8"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MVC Architecture</a:t>
            </a:r>
            <a:r>
              <a:rPr lang="en-US" sz="3200" dirty="0" smtClean="0">
                <a:sym typeface="+mn-ea"/>
              </a:rPr>
              <a:t> </a:t>
            </a:r>
            <a:r>
              <a:rPr lang="en-US" sz="3200" dirty="0" smtClean="0"/>
              <a:t>  Cont………</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986380"/>
            <a:ext cx="11277600" cy="4831080"/>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800" b="1" u="sng" dirty="0" smtClean="0"/>
              <a:t>View:</a:t>
            </a:r>
            <a:endParaRPr lang="en-US" sz="2800" b="1" u="sng" dirty="0" smtClean="0"/>
          </a:p>
          <a:p>
            <a:pPr marL="514350" indent="-514350" algn="just">
              <a:buFont typeface="Arial" panose="020B0604020202020204" pitchFamily="34" charset="0"/>
              <a:buChar char="•"/>
            </a:pPr>
            <a:endParaRPr lang="en-US" sz="2800" b="1" u="sng" dirty="0" smtClean="0"/>
          </a:p>
          <a:p>
            <a:pPr marL="514350" indent="-514350" algn="just">
              <a:buFont typeface="Arial" panose="020B0604020202020204" pitchFamily="34" charset="0"/>
              <a:buChar char="•"/>
            </a:pPr>
            <a:r>
              <a:rPr lang="en-US" sz="2800" dirty="0" smtClean="0"/>
              <a:t>The View component is used for all the UI logic of the application.</a:t>
            </a:r>
            <a:endParaRPr lang="en-US" sz="2800" dirty="0" smtClean="0"/>
          </a:p>
          <a:p>
            <a:pPr marL="514350" indent="-514350" algn="just">
              <a:buFont typeface="Arial" panose="020B0604020202020204" pitchFamily="34" charset="0"/>
              <a:buChar char="•"/>
            </a:pPr>
            <a:endParaRPr lang="en-US" sz="2800" dirty="0" smtClean="0"/>
          </a:p>
          <a:p>
            <a:pPr marL="514350" indent="-514350" algn="just">
              <a:buFont typeface="Arial" panose="020B0604020202020204" pitchFamily="34" charset="0"/>
              <a:buChar char="•"/>
            </a:pPr>
            <a:r>
              <a:rPr lang="en-US" sz="2800" dirty="0" smtClean="0"/>
              <a:t> It generates a user interface for the user. </a:t>
            </a:r>
            <a:endParaRPr lang="en-US" sz="2800" dirty="0" smtClean="0"/>
          </a:p>
          <a:p>
            <a:pPr marL="514350" indent="-514350" algn="just">
              <a:buFont typeface="Arial" panose="020B0604020202020204" pitchFamily="34" charset="0"/>
              <a:buChar char="•"/>
            </a:pPr>
            <a:endParaRPr lang="en-US" sz="2800" dirty="0" smtClean="0"/>
          </a:p>
          <a:p>
            <a:pPr marL="514350" indent="-514350" algn="just">
              <a:buFont typeface="Arial" panose="020B0604020202020204" pitchFamily="34" charset="0"/>
              <a:buChar char="•"/>
            </a:pPr>
            <a:r>
              <a:rPr lang="en-US" sz="2800" dirty="0" smtClean="0"/>
              <a:t>Views are created by the data which is collected by the model component but these data aren’t taken directly but through the controller. </a:t>
            </a:r>
            <a:endParaRPr lang="en-US" sz="2800" dirty="0" smtClean="0"/>
          </a:p>
          <a:p>
            <a:pPr marL="514350" indent="-514350" algn="just">
              <a:buFont typeface="Arial" panose="020B0604020202020204" pitchFamily="34" charset="0"/>
              <a:buChar char="•"/>
            </a:pPr>
            <a:endParaRPr lang="en-US" sz="2800" dirty="0" smtClean="0"/>
          </a:p>
          <a:p>
            <a:pPr marL="514350" indent="-514350" algn="just">
              <a:buFont typeface="Arial" panose="020B0604020202020204" pitchFamily="34" charset="0"/>
              <a:buChar char="•"/>
            </a:pPr>
            <a:r>
              <a:rPr lang="en-US" sz="2800" dirty="0" smtClean="0"/>
              <a:t>It only interacts with the controller.</a:t>
            </a:r>
            <a:endParaRPr lang="en-US" sz="2800" dirty="0" smtClean="0"/>
          </a:p>
        </p:txBody>
      </p:sp>
      <p:pic>
        <p:nvPicPr>
          <p:cNvPr id="8"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MVC Architecture</a:t>
            </a:r>
            <a:r>
              <a:rPr lang="en-US" sz="3200" dirty="0" smtClean="0">
                <a:sym typeface="+mn-ea"/>
              </a:rPr>
              <a:t> </a:t>
            </a:r>
            <a:r>
              <a:rPr lang="en-US" sz="3200" dirty="0" smtClean="0"/>
              <a:t>  Cont………</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986380"/>
            <a:ext cx="11277600" cy="5262245"/>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800" b="1" u="sng" dirty="0" smtClean="0"/>
              <a:t>Model:</a:t>
            </a:r>
            <a:endParaRPr lang="en-US" sz="2800" b="1" u="sng" dirty="0" smtClean="0"/>
          </a:p>
          <a:p>
            <a:pPr algn="just"/>
            <a:endParaRPr lang="en-US" sz="2800" dirty="0" smtClean="0"/>
          </a:p>
          <a:p>
            <a:pPr algn="just"/>
            <a:r>
              <a:rPr lang="en-US" sz="2800" dirty="0" smtClean="0"/>
              <a:t>The Model component corresponds to all the data-related logic that the user works with. </a:t>
            </a:r>
            <a:endParaRPr lang="en-US" sz="2800" dirty="0" smtClean="0"/>
          </a:p>
          <a:p>
            <a:pPr algn="just"/>
            <a:r>
              <a:rPr lang="en-US" sz="2800" dirty="0" smtClean="0"/>
              <a:t>This can represent either the data that is being transferred between the View and Controller components or any other business logic-related data. </a:t>
            </a:r>
            <a:endParaRPr lang="en-US" sz="2800" dirty="0" smtClean="0"/>
          </a:p>
          <a:p>
            <a:pPr algn="just"/>
            <a:r>
              <a:rPr lang="en-US" sz="2800" dirty="0" smtClean="0"/>
              <a:t>It can add or retrieve data from the database.</a:t>
            </a:r>
            <a:endParaRPr lang="en-US" sz="2800" dirty="0" smtClean="0"/>
          </a:p>
          <a:p>
            <a:pPr algn="just"/>
            <a:r>
              <a:rPr lang="en-US" sz="2800" dirty="0" smtClean="0"/>
              <a:t> It responds to the controller’s request because the controller can’t interact with the database by itself. </a:t>
            </a:r>
            <a:endParaRPr lang="en-US" sz="2800" dirty="0" smtClean="0"/>
          </a:p>
          <a:p>
            <a:pPr algn="just"/>
            <a:r>
              <a:rPr lang="en-US" sz="2800" dirty="0" smtClean="0"/>
              <a:t>The model interacts with the database and gives the required data back to the controller.</a:t>
            </a:r>
            <a:endParaRPr lang="en-US" sz="2800" dirty="0" smtClean="0"/>
          </a:p>
        </p:txBody>
      </p:sp>
      <p:pic>
        <p:nvPicPr>
          <p:cNvPr id="8"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smtClean="0"/>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MVC Architecture</a:t>
            </a:r>
            <a:r>
              <a:rPr lang="en-US" sz="3200" dirty="0" smtClean="0">
                <a:sym typeface="+mn-ea"/>
              </a:rPr>
              <a:t> </a:t>
            </a:r>
            <a:r>
              <a:rPr lang="en-US" sz="3200" dirty="0" smtClean="0"/>
              <a:t>  Cont………</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986380"/>
            <a:ext cx="11277600" cy="4831080"/>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800" b="1" dirty="0" smtClean="0"/>
              <a:t>Advantages of MVC:</a:t>
            </a:r>
            <a:endParaRPr lang="en-US" sz="2800" b="1" dirty="0" smtClean="0"/>
          </a:p>
          <a:p>
            <a:pPr algn="just"/>
            <a:endParaRPr lang="en-US" sz="2800" b="1" dirty="0" smtClean="0"/>
          </a:p>
          <a:p>
            <a:pPr marL="457200" indent="-457200" algn="just">
              <a:buFont typeface="Arial" panose="020B0604020202020204" pitchFamily="34" charset="0"/>
              <a:buChar char="•"/>
            </a:pPr>
            <a:r>
              <a:rPr lang="en-US" sz="2800" dirty="0" smtClean="0"/>
              <a:t>Codes are easy to maintain and they can be extended easily.</a:t>
            </a:r>
            <a:endParaRPr lang="en-US" sz="2800" dirty="0" smtClean="0"/>
          </a:p>
          <a:p>
            <a:pPr marL="457200" indent="-457200" algn="just">
              <a:buFont typeface="Arial" panose="020B0604020202020204" pitchFamily="34" charset="0"/>
              <a:buChar char="•"/>
            </a:pPr>
            <a:r>
              <a:rPr lang="en-US" sz="2800" dirty="0" smtClean="0"/>
              <a:t>The MVC model component can be tested separately.</a:t>
            </a:r>
            <a:endParaRPr lang="en-US" sz="2800" dirty="0" smtClean="0"/>
          </a:p>
          <a:p>
            <a:pPr marL="457200" indent="-457200" algn="just">
              <a:buFont typeface="Arial" panose="020B0604020202020204" pitchFamily="34" charset="0"/>
              <a:buChar char="•"/>
            </a:pPr>
            <a:r>
              <a:rPr lang="en-US" sz="2800" dirty="0" smtClean="0"/>
              <a:t>The components of MVC can be developed simultaneously.</a:t>
            </a:r>
            <a:endParaRPr lang="en-US" sz="2800" dirty="0" smtClean="0"/>
          </a:p>
          <a:p>
            <a:pPr marL="457200" indent="-457200" algn="just">
              <a:buFont typeface="Arial" panose="020B0604020202020204" pitchFamily="34" charset="0"/>
              <a:buChar char="•"/>
            </a:pPr>
            <a:r>
              <a:rPr lang="en-US" sz="2800" dirty="0" smtClean="0"/>
              <a:t>It reduces complexity by dividing an application into three units. Model, view, and controller.</a:t>
            </a:r>
            <a:endParaRPr lang="en-US" sz="2800" dirty="0" smtClean="0"/>
          </a:p>
          <a:p>
            <a:pPr marL="457200" indent="-457200" algn="just">
              <a:buFont typeface="Arial" panose="020B0604020202020204" pitchFamily="34" charset="0"/>
              <a:buChar char="•"/>
            </a:pPr>
            <a:r>
              <a:rPr lang="en-US" sz="2800" dirty="0" smtClean="0"/>
              <a:t>It supports Test Driven Development (TDD).</a:t>
            </a:r>
            <a:endParaRPr lang="en-US" sz="2800" dirty="0" smtClean="0"/>
          </a:p>
          <a:p>
            <a:pPr marL="457200" indent="-457200" algn="just">
              <a:buFont typeface="Arial" panose="020B0604020202020204" pitchFamily="34" charset="0"/>
              <a:buChar char="•"/>
            </a:pPr>
            <a:r>
              <a:rPr lang="en-US" sz="2800" dirty="0" smtClean="0"/>
              <a:t>This architecture helps to test components independently as all classes and objects are independent of each other</a:t>
            </a:r>
            <a:endParaRPr lang="en-US" sz="2800" dirty="0" smtClean="0"/>
          </a:p>
          <a:p>
            <a:pPr marL="457200" indent="-457200" algn="just">
              <a:buFont typeface="Arial" panose="020B0604020202020204" pitchFamily="34" charset="0"/>
              <a:buChar char="•"/>
            </a:pPr>
            <a:r>
              <a:rPr lang="en-US" sz="2800" dirty="0" smtClean="0"/>
              <a:t>Search Engine Optimization (SEO) Friendly.</a:t>
            </a:r>
            <a:endParaRPr lang="en-US" sz="2800" dirty="0" smtClean="0"/>
          </a:p>
        </p:txBody>
      </p:sp>
      <p:pic>
        <p:nvPicPr>
          <p:cNvPr id="8"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smtClean="0"/>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MVC Architecture</a:t>
            </a:r>
            <a:r>
              <a:rPr lang="en-US" sz="3200" dirty="0" smtClean="0">
                <a:sym typeface="+mn-ea"/>
              </a:rPr>
              <a:t> </a:t>
            </a:r>
            <a:r>
              <a:rPr lang="en-US" sz="3200" dirty="0" smtClean="0"/>
              <a:t>  Cont………</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986380"/>
            <a:ext cx="11277600" cy="3969385"/>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800" b="1" dirty="0" smtClean="0"/>
              <a:t>Disadvantages of MVC:</a:t>
            </a:r>
            <a:endParaRPr lang="en-US" sz="2800" b="1" dirty="0" smtClean="0"/>
          </a:p>
          <a:p>
            <a:pPr algn="just"/>
            <a:endParaRPr lang="en-US" sz="2800" b="1" dirty="0" smtClean="0"/>
          </a:p>
          <a:p>
            <a:pPr marL="457200" indent="-457200" algn="just">
              <a:buFont typeface="Arial" panose="020B0604020202020204" pitchFamily="34" charset="0"/>
              <a:buChar char="•"/>
            </a:pPr>
            <a:r>
              <a:rPr lang="en-US" sz="2800" b="1" dirty="0" smtClean="0"/>
              <a:t>  </a:t>
            </a:r>
            <a:r>
              <a:rPr lang="en-US" sz="2800" dirty="0" smtClean="0"/>
              <a:t>It is difficult to read, change, test, and reuse this model</a:t>
            </a:r>
            <a:endParaRPr lang="en-US" sz="2800" dirty="0" smtClean="0"/>
          </a:p>
          <a:p>
            <a:pPr marL="457200" indent="-457200" algn="just">
              <a:buFont typeface="Arial" panose="020B0604020202020204" pitchFamily="34" charset="0"/>
              <a:buChar char="•"/>
            </a:pPr>
            <a:endParaRPr lang="en-US" sz="2800" dirty="0" smtClean="0"/>
          </a:p>
          <a:p>
            <a:pPr marL="457200" indent="-457200" algn="just">
              <a:buFont typeface="Arial" panose="020B0604020202020204" pitchFamily="34" charset="0"/>
              <a:buChar char="•"/>
            </a:pPr>
            <a:r>
              <a:rPr lang="en-US" sz="2800" dirty="0" smtClean="0"/>
              <a:t>  It is not suitable for building small applications.</a:t>
            </a:r>
            <a:endParaRPr lang="en-US" sz="2800" dirty="0" smtClean="0"/>
          </a:p>
          <a:p>
            <a:pPr marL="457200" indent="-457200" algn="just">
              <a:buFont typeface="Arial" panose="020B0604020202020204" pitchFamily="34" charset="0"/>
              <a:buChar char="•"/>
            </a:pPr>
            <a:endParaRPr lang="en-US" sz="2800" dirty="0" smtClean="0"/>
          </a:p>
          <a:p>
            <a:pPr marL="457200" indent="-457200" algn="just">
              <a:buFont typeface="Arial" panose="020B0604020202020204" pitchFamily="34" charset="0"/>
              <a:buChar char="•"/>
            </a:pPr>
            <a:r>
              <a:rPr lang="en-US" sz="2800" dirty="0" smtClean="0"/>
              <a:t>  The inefficiency of data access in view.</a:t>
            </a:r>
            <a:endParaRPr lang="en-US" sz="2800" dirty="0" smtClean="0"/>
          </a:p>
          <a:p>
            <a:pPr marL="457200" indent="-457200" algn="just">
              <a:buFont typeface="Arial" panose="020B0604020202020204" pitchFamily="34" charset="0"/>
              <a:buChar char="•"/>
            </a:pPr>
            <a:endParaRPr lang="en-US" sz="2800" dirty="0" smtClean="0"/>
          </a:p>
          <a:p>
            <a:pPr marL="457200" indent="-457200" algn="just">
              <a:buFont typeface="Arial" panose="020B0604020202020204" pitchFamily="34" charset="0"/>
              <a:buChar char="•"/>
            </a:pPr>
            <a:r>
              <a:rPr lang="en-US" sz="2800" dirty="0" smtClean="0"/>
              <a:t>  Increased complexity and Inefficiency of data</a:t>
            </a:r>
            <a:endParaRPr lang="en-US" sz="2800" dirty="0" smtClean="0"/>
          </a:p>
        </p:txBody>
      </p:sp>
      <p:pic>
        <p:nvPicPr>
          <p:cNvPr id="8"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smtClean="0"/>
              <a:t>AngularJS Data Binding</a:t>
            </a:r>
            <a:endParaRPr lang="en-US" sz="3200" dirty="0" smtClean="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936625"/>
            <a:ext cx="11277600" cy="5257165"/>
          </a:xfrm>
          <a:prstGeom prst="rect">
            <a:avLst/>
          </a:prstGeom>
          <a:solidFill>
            <a:schemeClr val="accent3">
              <a:lumMod val="40000"/>
              <a:lumOff val="60000"/>
            </a:schemeClr>
          </a:solidFill>
          <a:ln w="28575">
            <a:solidFill>
              <a:schemeClr val="tx1"/>
            </a:solidFill>
          </a:ln>
        </p:spPr>
        <p:txBody>
          <a:bodyPr wrap="square">
            <a:noAutofit/>
          </a:bodyPr>
          <a:lstStyle/>
          <a:p>
            <a:pPr algn="just"/>
            <a:r>
              <a:rPr lang="en-US" sz="2800" dirty="0" smtClean="0">
                <a:latin typeface="Calibri" panose="020F0502020204030204" charset="0"/>
                <a:cs typeface="Calibri" panose="020F0502020204030204" charset="0"/>
              </a:rPr>
              <a:t>The data binding is the data synchronization processes that work between the model and view components. In Angular, model treat as source of application and view is the projection of angular model.</a:t>
            </a:r>
            <a:endParaRPr lang="en-US" sz="2800" dirty="0" smtClean="0">
              <a:latin typeface="Calibri" panose="020F0502020204030204" charset="0"/>
              <a:cs typeface="Calibri" panose="020F0502020204030204" charset="0"/>
            </a:endParaRPr>
          </a:p>
          <a:p>
            <a:pPr algn="just"/>
            <a:r>
              <a:rPr lang="en-US" sz="2800" dirty="0" smtClean="0">
                <a:latin typeface="Calibri" panose="020F0502020204030204" charset="0"/>
                <a:cs typeface="Calibri" panose="020F0502020204030204" charset="0"/>
              </a:rPr>
              <a:t>In angularjs when model data got changed that time the view data will change automatically and vice versa.</a:t>
            </a:r>
            <a:endParaRPr lang="en-US" sz="2800" dirty="0" smtClean="0">
              <a:latin typeface="Calibri" panose="020F0502020204030204" charset="0"/>
              <a:cs typeface="Calibri" panose="020F0502020204030204" charset="0"/>
            </a:endParaRPr>
          </a:p>
          <a:p>
            <a:pPr algn="just"/>
            <a:r>
              <a:rPr lang="en-US" altLang="en-US" sz="2800">
                <a:latin typeface="Calibri" panose="020F0502020204030204" charset="0"/>
                <a:cs typeface="Calibri" panose="020F0502020204030204" charset="0"/>
                <a:sym typeface="+mn-ea"/>
              </a:rPr>
              <a:t>Data binding is a mechanism that connects the user interface (UI) with the application's data logic. In frontend frameworks like Angular, data binding is used to synchronize the data between the component (TypeScript) and the view (HTML).</a:t>
            </a:r>
            <a:endParaRPr lang="en-US" sz="2800" dirty="0" smtClean="0">
              <a:latin typeface="Calibri" panose="020F0502020204030204" charset="0"/>
              <a:cs typeface="Calibri" panose="020F0502020204030204" charset="0"/>
            </a:endParaRPr>
          </a:p>
          <a:p>
            <a:pPr algn="just"/>
            <a:r>
              <a:rPr lang="en-US" sz="2800" dirty="0" smtClean="0">
                <a:latin typeface="Calibri" panose="020F0502020204030204" charset="0"/>
                <a:cs typeface="Calibri" panose="020F0502020204030204" charset="0"/>
              </a:rPr>
              <a:t>We have two types of data bindings available in angularjs those are</a:t>
            </a:r>
            <a:endParaRPr lang="en-US" sz="2800" dirty="0" smtClean="0">
              <a:latin typeface="Calibri" panose="020F0502020204030204" charset="0"/>
              <a:cs typeface="Calibri" panose="020F0502020204030204" charset="0"/>
            </a:endParaRPr>
          </a:p>
          <a:p>
            <a:pPr algn="just"/>
            <a:r>
              <a:rPr lang="en-US" sz="2800" dirty="0" smtClean="0">
                <a:latin typeface="Calibri" panose="020F0502020204030204" charset="0"/>
                <a:cs typeface="Calibri" panose="020F0502020204030204" charset="0"/>
              </a:rPr>
              <a:t>                1. One-Way data binding</a:t>
            </a:r>
            <a:endParaRPr lang="en-US" sz="2800" dirty="0" smtClean="0">
              <a:latin typeface="Calibri" panose="020F0502020204030204" charset="0"/>
              <a:cs typeface="Calibri" panose="020F0502020204030204" charset="0"/>
            </a:endParaRPr>
          </a:p>
          <a:p>
            <a:pPr algn="just"/>
            <a:r>
              <a:rPr lang="en-US" sz="2800" dirty="0" smtClean="0">
                <a:latin typeface="Calibri" panose="020F0502020204030204" charset="0"/>
                <a:cs typeface="Calibri" panose="020F0502020204030204" charset="0"/>
              </a:rPr>
              <a:t>                2. Two-Way data binding</a:t>
            </a:r>
            <a:endParaRPr lang="en-US" sz="2800" dirty="0" smtClean="0">
              <a:latin typeface="Calibri" panose="020F0502020204030204" charset="0"/>
              <a:cs typeface="Calibri" panose="020F0502020204030204" charset="0"/>
            </a:endParaRPr>
          </a:p>
        </p:txBody>
      </p:sp>
      <p:pic>
        <p:nvPicPr>
          <p:cNvPr id="8"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5" name="Footer Placeholder 4"/>
          <p:cNvSpPr>
            <a:spLocks noGrp="1"/>
          </p:cNvSpPr>
          <p:nvPr>
            <p:ph type="ftr" sz="quarter" idx="11"/>
          </p:nvPr>
        </p:nvSpPr>
        <p:spPr>
          <a:xfrm>
            <a:off x="4295775" y="6394450"/>
            <a:ext cx="4724400" cy="434340"/>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smtClean="0">
                <a:sym typeface="+mn-ea"/>
              </a:rPr>
              <a:t>AngularJS Data Binding</a:t>
            </a:r>
            <a:r>
              <a:rPr lang="en-US" sz="3200" dirty="0" smtClean="0"/>
              <a:t> continue………</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24585"/>
            <a:ext cx="11221085" cy="526224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pitchFamily="2" charset="2"/>
              <a:buNone/>
            </a:pPr>
            <a:r>
              <a:rPr lang="en-US" sz="2800" b="1" smtClean="0"/>
              <a:t>AngularJS One-Way Data Binding</a:t>
            </a:r>
            <a:endParaRPr lang="en-US" sz="2800" b="1" smtClean="0"/>
          </a:p>
          <a:p>
            <a:pPr indent="0" algn="just">
              <a:buFont typeface="Wingdings" panose="05000000000000000000" pitchFamily="2" charset="2"/>
              <a:buNone/>
            </a:pPr>
            <a:endParaRPr lang="en-US" sz="2800" b="1" smtClean="0"/>
          </a:p>
          <a:p>
            <a:pPr indent="0" algn="just">
              <a:buFont typeface="Wingdings" panose="05000000000000000000" pitchFamily="2" charset="2"/>
              <a:buNone/>
            </a:pPr>
            <a:r>
              <a:rPr lang="en-US" sz="2800" smtClean="0"/>
              <a:t>In One-Way data binding, view (UI part) not updates automatically when data model changed and we need to write custom code to make it updated every time. Its not a synchronization processes and it will process data in one way </a:t>
            </a:r>
            <a:endParaRPr lang="en-US" sz="2800" smtClean="0"/>
          </a:p>
          <a:p>
            <a:pPr indent="0" algn="just">
              <a:buFont typeface="Wingdings" panose="05000000000000000000" pitchFamily="2" charset="2"/>
              <a:buNone/>
            </a:pPr>
            <a:endParaRPr lang="en-US" sz="2800" smtClean="0"/>
          </a:p>
          <a:p>
            <a:pPr indent="0" algn="just">
              <a:buFont typeface="Wingdings" panose="05000000000000000000" pitchFamily="2" charset="2"/>
              <a:buNone/>
            </a:pPr>
            <a:endParaRPr lang="en-US" sz="2800" smtClean="0"/>
          </a:p>
          <a:p>
            <a:pPr indent="0" algn="just">
              <a:buFont typeface="Wingdings" panose="05000000000000000000" pitchFamily="2" charset="2"/>
              <a:buNone/>
            </a:pPr>
            <a:endParaRPr lang="en-US" sz="2800" smtClean="0"/>
          </a:p>
          <a:p>
            <a:pPr indent="0" algn="just">
              <a:buFont typeface="Wingdings" panose="05000000000000000000" pitchFamily="2" charset="2"/>
              <a:buNone/>
            </a:pPr>
            <a:endParaRPr lang="en-US" sz="2800" smtClean="0"/>
          </a:p>
          <a:p>
            <a:pPr indent="0" algn="just">
              <a:buFont typeface="Wingdings" panose="05000000000000000000" pitchFamily="2" charset="2"/>
              <a:buNone/>
            </a:pPr>
            <a:endParaRPr lang="en-US" sz="2800" smtClean="0"/>
          </a:p>
          <a:p>
            <a:pPr indent="0" algn="just">
              <a:buFont typeface="Wingdings" panose="05000000000000000000" pitchFamily="2" charset="2"/>
              <a:buNone/>
            </a:pPr>
            <a:endParaRPr lang="en-US" sz="2800" smtClean="0"/>
          </a:p>
        </p:txBody>
      </p:sp>
      <p:pic>
        <p:nvPicPr>
          <p:cNvPr id="8" name="Picture 7" descr="angularjs-one-way-data-binding"/>
          <p:cNvPicPr>
            <a:picLocks noChangeAspect="1"/>
          </p:cNvPicPr>
          <p:nvPr/>
        </p:nvPicPr>
        <p:blipFill>
          <a:blip r:embed="rId1"/>
          <a:stretch>
            <a:fillRect/>
          </a:stretch>
        </p:blipFill>
        <p:spPr>
          <a:xfrm>
            <a:off x="4151630" y="3860800"/>
            <a:ext cx="3810000" cy="2428875"/>
          </a:xfrm>
          <a:prstGeom prst="rect">
            <a:avLst/>
          </a:prstGeom>
        </p:spPr>
      </p:pic>
      <p:pic>
        <p:nvPicPr>
          <p:cNvPr id="9" name="Picture 41" descr="nietnewlogo1"/>
          <p:cNvPicPr>
            <a:picLocks noChangeAspect="1"/>
          </p:cNvPicPr>
          <p:nvPr/>
        </p:nvPicPr>
        <p:blipFill>
          <a:blip r:embed="rId2"/>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5" name="Footer Placeholder 4"/>
          <p:cNvSpPr>
            <a:spLocks noGrp="1"/>
          </p:cNvSpPr>
          <p:nvPr>
            <p:ph type="ftr" sz="quarter" idx="11"/>
          </p:nvPr>
        </p:nvSpPr>
        <p:spPr>
          <a:xfrm>
            <a:off x="4368165" y="6381121"/>
            <a:ext cx="47244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2403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smtClean="0">
                <a:sym typeface="+mn-ea"/>
              </a:rPr>
              <a:t>AngularJS Data Binding</a:t>
            </a:r>
            <a:r>
              <a:rPr lang="en-US" sz="3200" dirty="0" smtClean="0"/>
              <a:t>  Cont………</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1053055"/>
            <a:ext cx="11415754" cy="526224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pitchFamily="2" charset="2"/>
              <a:buNone/>
            </a:pPr>
            <a:r>
              <a:rPr lang="en-US" sz="2800" b="1" dirty="0" smtClean="0"/>
              <a:t>AngularJS Two-way Data Binding</a:t>
            </a:r>
            <a:endParaRPr lang="en-US" sz="2800" b="1" dirty="0" smtClean="0"/>
          </a:p>
          <a:p>
            <a:pPr indent="0" algn="just">
              <a:buFont typeface="Wingdings" panose="05000000000000000000" pitchFamily="2" charset="2"/>
              <a:buNone/>
            </a:pPr>
            <a:endParaRPr lang="en-US" sz="2800" b="1" dirty="0" smtClean="0"/>
          </a:p>
          <a:p>
            <a:pPr indent="0" algn="just">
              <a:buFont typeface="Wingdings" panose="05000000000000000000" pitchFamily="2" charset="2"/>
              <a:buNone/>
            </a:pPr>
            <a:r>
              <a:rPr lang="en-US" sz="2800" dirty="0" smtClean="0"/>
              <a:t>In Two-way data binding, view (UI part) updates automatically when data model changed. Its synchronization processes and two way data binding.</a:t>
            </a:r>
            <a:r>
              <a:rPr lang="en-US" sz="2800" b="1" dirty="0" smtClean="0"/>
              <a:t> </a:t>
            </a:r>
            <a:endParaRPr lang="en-US" sz="2800" b="1" dirty="0" smtClean="0"/>
          </a:p>
          <a:p>
            <a:pPr indent="0" algn="just">
              <a:buFont typeface="Wingdings" panose="05000000000000000000" pitchFamily="2" charset="2"/>
              <a:buNone/>
            </a:pPr>
            <a:r>
              <a:rPr lang="en-US" sz="2800" dirty="0" smtClean="0"/>
              <a:t>Two-way data binding is achieved by using the </a:t>
            </a:r>
            <a:r>
              <a:rPr lang="en-US" sz="2800" b="1" dirty="0" smtClean="0"/>
              <a:t>ng-model</a:t>
            </a:r>
            <a:r>
              <a:rPr lang="en-US" sz="2800" dirty="0" smtClean="0"/>
              <a:t> directive</a:t>
            </a:r>
            <a:endParaRPr lang="en-US" sz="2800" dirty="0" smtClean="0"/>
          </a:p>
          <a:p>
            <a:pPr indent="0" algn="just">
              <a:buFont typeface="Wingdings" panose="05000000000000000000" pitchFamily="2" charset="2"/>
              <a:buNone/>
            </a:pPr>
            <a:endParaRPr lang="en-US" sz="2800" b="1" dirty="0" smtClean="0"/>
          </a:p>
          <a:p>
            <a:pPr indent="0" algn="just">
              <a:buFont typeface="Wingdings" panose="05000000000000000000" pitchFamily="2" charset="2"/>
              <a:buNone/>
            </a:pPr>
            <a:endParaRPr lang="en-US" sz="2800" b="1" dirty="0" smtClean="0"/>
          </a:p>
          <a:p>
            <a:pPr indent="0" algn="just">
              <a:buFont typeface="Wingdings" panose="05000000000000000000" pitchFamily="2" charset="2"/>
              <a:buNone/>
            </a:pPr>
            <a:endParaRPr lang="en-US" sz="2800" b="1" dirty="0" smtClean="0"/>
          </a:p>
          <a:p>
            <a:pPr indent="0" algn="just">
              <a:buFont typeface="Wingdings" panose="05000000000000000000" pitchFamily="2" charset="2"/>
              <a:buNone/>
            </a:pPr>
            <a:endParaRPr lang="en-US" sz="2800" b="1" dirty="0" smtClean="0"/>
          </a:p>
          <a:p>
            <a:pPr indent="0" algn="just">
              <a:buFont typeface="Wingdings" panose="05000000000000000000" pitchFamily="2" charset="2"/>
              <a:buNone/>
            </a:pPr>
            <a:endParaRPr lang="en-US" sz="2800" b="1" dirty="0" smtClean="0"/>
          </a:p>
          <a:p>
            <a:pPr indent="0" algn="just">
              <a:buFont typeface="Wingdings" panose="05000000000000000000" pitchFamily="2" charset="2"/>
              <a:buNone/>
            </a:pPr>
            <a:endParaRPr lang="en-US" sz="2800" b="1" dirty="0" smtClean="0"/>
          </a:p>
        </p:txBody>
      </p:sp>
      <p:pic>
        <p:nvPicPr>
          <p:cNvPr id="8" name="Picture 7" descr="angularjs-two-way-data-binding"/>
          <p:cNvPicPr>
            <a:picLocks noChangeAspect="1"/>
          </p:cNvPicPr>
          <p:nvPr/>
        </p:nvPicPr>
        <p:blipFill>
          <a:blip r:embed="rId1"/>
          <a:stretch>
            <a:fillRect/>
          </a:stretch>
        </p:blipFill>
        <p:spPr>
          <a:xfrm>
            <a:off x="4425950" y="3860800"/>
            <a:ext cx="3810000" cy="2209800"/>
          </a:xfrm>
          <a:prstGeom prst="rect">
            <a:avLst/>
          </a:prstGeom>
        </p:spPr>
      </p:pic>
      <p:pic>
        <p:nvPicPr>
          <p:cNvPr id="9" name="Picture 41" descr="nietnewlogo1"/>
          <p:cNvPicPr>
            <a:picLocks noChangeAspect="1"/>
          </p:cNvPicPr>
          <p:nvPr/>
        </p:nvPicPr>
        <p:blipFill>
          <a:blip r:embed="rId2"/>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05EB05-1922-4167-A61A-25A28925933C}" type="datetime1">
              <a:rPr lang="en-US" smtClean="0"/>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endParaRPr lang="en-US" sz="3200" dirty="0"/>
          </a:p>
        </p:txBody>
      </p:sp>
      <p:sp>
        <p:nvSpPr>
          <p:cNvPr id="10" name="TextBox 9"/>
          <p:cNvSpPr txBox="1"/>
          <p:nvPr/>
        </p:nvSpPr>
        <p:spPr>
          <a:xfrm>
            <a:off x="1466669" y="1117178"/>
            <a:ext cx="61722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marL="0" indent="0" algn="just">
              <a:buNone/>
            </a:pPr>
            <a:r>
              <a:rPr lang="en-IN" sz="2800" b="1" dirty="0" smtClean="0"/>
              <a:t>UNIT-I:  Introduction to Nodejs</a:t>
            </a:r>
            <a:endParaRPr lang="en-IN" sz="2800" b="1" dirty="0"/>
          </a:p>
        </p:txBody>
      </p:sp>
      <p:sp>
        <p:nvSpPr>
          <p:cNvPr id="2" name="TextBox 1"/>
          <p:cNvSpPr txBox="1"/>
          <p:nvPr/>
        </p:nvSpPr>
        <p:spPr>
          <a:xfrm>
            <a:off x="1371600" y="2494239"/>
            <a:ext cx="9296400" cy="267765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t>Installing Nodejs, Node in-built packages (buffer, fs, http, os, path, util, url)Node.js modules, File System Module, Json data, Http Server and Client, Error handling with appropriate HTTP, Callback function, asynchronous programing REST API’s(GET, POST PUT, DELETE UPDATE), </a:t>
            </a:r>
            <a:r>
              <a:rPr lang="en-US" sz="2800" dirty="0" smtClean="0"/>
              <a:t>Graph, </a:t>
            </a:r>
            <a:r>
              <a:rPr lang="en-US" sz="2800" dirty="0"/>
              <a:t>Promises, Promise Chaining, Introduction to template engine (EJS).</a:t>
            </a:r>
            <a:endParaRPr lang="en-US" sz="2800" dirty="0"/>
          </a:p>
        </p:txBody>
      </p:sp>
      <p:sp>
        <p:nvSpPr>
          <p:cNvPr id="12" name="Footer Placeholder 4"/>
          <p:cNvSpPr>
            <a:spLocks noGrp="1"/>
          </p:cNvSpPr>
          <p:nvPr>
            <p:ph type="ftr" sz="quarter" idx="11"/>
          </p:nvPr>
        </p:nvSpPr>
        <p:spPr>
          <a:xfrm>
            <a:off x="3962400" y="6356356"/>
            <a:ext cx="7620000" cy="365125"/>
          </a:xfrm>
        </p:spPr>
        <p:txBody>
          <a:bodyPr/>
          <a:lstStyle/>
          <a:p>
            <a:r>
              <a:rPr lang="en-US" dirty="0" smtClean="0"/>
              <a:t>Manisha Pundir Sajwan             WEB DEVELOPMENT USING MEAN STACK                         Unit IV</a:t>
            </a:r>
            <a:endParaRPr lang="en-US" dirty="0"/>
          </a:p>
        </p:txBody>
      </p:sp>
      <p:pic>
        <p:nvPicPr>
          <p:cNvPr id="5" name="Picture 41" descr="nietnewlogo1"/>
          <p:cNvPicPr>
            <a:picLocks noChangeAspect="1"/>
          </p:cNvPicPr>
          <p:nvPr/>
        </p:nvPicPr>
        <p:blipFill>
          <a:blip r:embed="rId1"/>
          <a:stretch>
            <a:fillRect/>
          </a:stretch>
        </p:blipFill>
        <p:spPr>
          <a:xfrm>
            <a:off x="46398" y="-36586"/>
            <a:ext cx="1477645" cy="8064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2403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smtClean="0">
                <a:sym typeface="+mn-ea"/>
              </a:rPr>
              <a:t>AngularJS Data Binding</a:t>
            </a:r>
            <a:r>
              <a:rPr lang="en-US" sz="3200" dirty="0" smtClean="0"/>
              <a:t>  Cont………</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1094330"/>
            <a:ext cx="11415754" cy="4831080"/>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Arial" panose="020B0604020202020204" pitchFamily="34" charset="0"/>
              <a:buChar char="•"/>
            </a:pPr>
            <a:r>
              <a:rPr lang="en-US" sz="2800" dirty="0" smtClean="0"/>
              <a:t>The ng-model directive transfers data from the view to the model and from the model to the view.</a:t>
            </a:r>
            <a:endParaRPr lang="en-US" sz="2800" dirty="0" smtClean="0"/>
          </a:p>
          <a:p>
            <a:pPr marL="457200" indent="-457200" algn="just">
              <a:buFont typeface="Arial" panose="020B0604020202020204" pitchFamily="34" charset="0"/>
              <a:buChar char="•"/>
            </a:pPr>
            <a:r>
              <a:rPr lang="en-US" sz="2800" dirty="0" smtClean="0"/>
              <a:t>How to create two way data binding</a:t>
            </a:r>
            <a:endParaRPr lang="en-US" sz="2800" dirty="0" smtClean="0"/>
          </a:p>
          <a:p>
            <a:pPr marL="457200" indent="-457200" algn="just">
              <a:buFont typeface="Arial" panose="020B0604020202020204" pitchFamily="34" charset="0"/>
              <a:buChar char="•"/>
            </a:pPr>
            <a:r>
              <a:rPr lang="en-US" sz="2800" dirty="0" smtClean="0"/>
              <a:t>Create a module</a:t>
            </a:r>
            <a:endParaRPr lang="en-US" sz="2800" dirty="0" smtClean="0"/>
          </a:p>
          <a:p>
            <a:pPr indent="0" algn="just">
              <a:buFont typeface="Arial" panose="020B0604020202020204" pitchFamily="34" charset="0"/>
              <a:buNone/>
            </a:pPr>
            <a:r>
              <a:rPr lang="en-US" sz="2800" b="1" dirty="0" smtClean="0"/>
              <a:t>      var app=angular.module('myApp',[])</a:t>
            </a:r>
            <a:endParaRPr lang="en-US" sz="2800" b="1" dirty="0" smtClean="0"/>
          </a:p>
          <a:p>
            <a:pPr marL="457200" indent="-457200" algn="just">
              <a:buFont typeface="Arial" panose="020B0604020202020204" pitchFamily="34" charset="0"/>
              <a:buChar char="•"/>
            </a:pPr>
            <a:r>
              <a:rPr lang="en-US" sz="2800" dirty="0" smtClean="0"/>
              <a:t>Add a controller to the module. Here you can write the logic for updating the model as the view changes.</a:t>
            </a:r>
            <a:endParaRPr lang="en-US" sz="2800" dirty="0" smtClean="0"/>
          </a:p>
          <a:p>
            <a:pPr marL="457200" indent="-457200" algn="just">
              <a:buFont typeface="Wingdings" panose="05000000000000000000" pitchFamily="2" charset="2"/>
              <a:buNone/>
            </a:pPr>
            <a:r>
              <a:rPr lang="en-US" sz="2800" b="1" dirty="0" smtClean="0"/>
              <a:t>        app.controller('myCtrl',function($scope){})</a:t>
            </a:r>
            <a:endParaRPr lang="en-US" sz="2800" b="1" dirty="0" smtClean="0"/>
          </a:p>
          <a:p>
            <a:pPr marL="457200" indent="-457200" algn="just">
              <a:buFont typeface="Arial" panose="020B0604020202020204" pitchFamily="34" charset="0"/>
              <a:buChar char="•"/>
            </a:pPr>
            <a:r>
              <a:rPr lang="en-US" sz="2800" dirty="0" smtClean="0"/>
              <a:t>Specify the ng-model directive in the element</a:t>
            </a:r>
            <a:endParaRPr lang="en-US" sz="2800" dirty="0" smtClean="0"/>
          </a:p>
          <a:p>
            <a:pPr marL="457200" indent="-457200" algn="just">
              <a:buFont typeface="Wingdings" panose="05000000000000000000" pitchFamily="2" charset="2"/>
              <a:buNone/>
            </a:pPr>
            <a:r>
              <a:rPr lang="en-US" sz="2800" b="1" dirty="0" smtClean="0"/>
              <a:t>          &lt;input ng-model="name"/&gt;</a:t>
            </a:r>
            <a:endParaRPr lang="en-US" sz="2800" b="1" dirty="0" smtClean="0"/>
          </a:p>
          <a:p>
            <a:pPr indent="0" algn="just">
              <a:buFont typeface="Wingdings" panose="05000000000000000000" pitchFamily="2" charset="2"/>
              <a:buNone/>
            </a:pPr>
            <a:endParaRPr lang="en-US" sz="2800" b="1" dirty="0" smtClean="0"/>
          </a:p>
        </p:txBody>
      </p:sp>
      <p:pic>
        <p:nvPicPr>
          <p:cNvPr id="8"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smtClean="0"/>
              <a:t>AngularJS Expressions </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4831080"/>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Arial" panose="020B0604020202020204" pitchFamily="34" charset="0"/>
              <a:buChar char="•"/>
            </a:pPr>
            <a:r>
              <a:rPr lang="en-US" sz="2800" smtClean="0"/>
              <a:t>AngularJS expressions can be written inside double braces: {{ expression }}.</a:t>
            </a:r>
            <a:endParaRPr lang="en-US" sz="2800" smtClean="0"/>
          </a:p>
          <a:p>
            <a:pPr marL="457200" indent="-457200" algn="just">
              <a:buFont typeface="Arial" panose="020B0604020202020204" pitchFamily="34" charset="0"/>
              <a:buChar char="•"/>
            </a:pPr>
            <a:r>
              <a:rPr lang="en-US" sz="2800" smtClean="0"/>
              <a:t>AngularJS expressions can also be written inside a directive: ng-bind="expression".</a:t>
            </a:r>
            <a:endParaRPr lang="en-US" sz="2800" smtClean="0"/>
          </a:p>
          <a:p>
            <a:pPr marL="457200" indent="-457200" algn="just">
              <a:buFont typeface="Arial" panose="020B0604020202020204" pitchFamily="34" charset="0"/>
              <a:buChar char="•"/>
            </a:pPr>
            <a:r>
              <a:rPr lang="en-US" sz="2800" smtClean="0"/>
              <a:t>AngularJS will resolve the expression, and return the result exactly where the expression is written.</a:t>
            </a:r>
            <a:endParaRPr lang="en-US" sz="2800" smtClean="0"/>
          </a:p>
          <a:p>
            <a:pPr marL="457200" indent="-457200" algn="just">
              <a:buFont typeface="Arial" panose="020B0604020202020204" pitchFamily="34" charset="0"/>
              <a:buChar char="•"/>
            </a:pPr>
            <a:endParaRPr lang="en-US" sz="2800" smtClean="0"/>
          </a:p>
          <a:p>
            <a:pPr marL="457200" indent="-457200" algn="just">
              <a:buFont typeface="Arial" panose="020B0604020202020204" pitchFamily="34" charset="0"/>
              <a:buChar char="•"/>
            </a:pPr>
            <a:r>
              <a:rPr lang="en-US" sz="2800" smtClean="0"/>
              <a:t>AngularJS expressions are much like JavaScript expressions: They can contain literals, operators, and variables.</a:t>
            </a:r>
            <a:endParaRPr lang="en-US" sz="2800" smtClean="0"/>
          </a:p>
          <a:p>
            <a:pPr marL="457200" indent="-457200" algn="just">
              <a:buNone/>
            </a:pPr>
            <a:endParaRPr lang="en-US" sz="2800" smtClean="0"/>
          </a:p>
          <a:p>
            <a:pPr indent="0" algn="just">
              <a:buNone/>
            </a:pPr>
            <a:r>
              <a:rPr lang="en-US" sz="2800" smtClean="0"/>
              <a:t>Example {{ 5 + 5 }} or {{ firstName + " " + lastName }}</a:t>
            </a:r>
            <a:endParaRPr lang="en-US" sz="2800" smtClean="0"/>
          </a:p>
        </p:txBody>
      </p:sp>
      <p:pic>
        <p:nvPicPr>
          <p:cNvPr id="8"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smtClean="0"/>
              <a:t>AngularJS Controllers</a:t>
            </a:r>
            <a:endParaRPr lang="en-US" sz="3200" dirty="0" smtClean="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4399915"/>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Arial" panose="020B0604020202020204" pitchFamily="34" charset="0"/>
              <a:buChar char="•"/>
            </a:pPr>
            <a:r>
              <a:rPr lang="en-US" sz="2800" smtClean="0"/>
              <a:t>AngularJS controllers control the data of AngularJS applications.</a:t>
            </a:r>
            <a:endParaRPr lang="en-US" sz="2800" smtClean="0"/>
          </a:p>
          <a:p>
            <a:pPr marL="457200" indent="-457200" algn="just">
              <a:buFont typeface="Arial" panose="020B0604020202020204" pitchFamily="34" charset="0"/>
              <a:buChar char="•"/>
            </a:pPr>
            <a:endParaRPr lang="en-US" sz="2800" smtClean="0"/>
          </a:p>
          <a:p>
            <a:pPr marL="457200" indent="-457200" algn="just">
              <a:buFont typeface="Arial" panose="020B0604020202020204" pitchFamily="34" charset="0"/>
              <a:buChar char="•"/>
            </a:pPr>
            <a:r>
              <a:rPr lang="en-US" sz="2800" smtClean="0"/>
              <a:t>AngularJS controllers are regular JavaScript Objects.</a:t>
            </a:r>
            <a:endParaRPr lang="en-US" sz="2800" smtClean="0"/>
          </a:p>
          <a:p>
            <a:pPr marL="457200" indent="-457200" algn="just">
              <a:buFont typeface="Arial" panose="020B0604020202020204" pitchFamily="34" charset="0"/>
              <a:buChar char="•"/>
            </a:pPr>
            <a:r>
              <a:rPr lang="en-US" sz="2800" smtClean="0"/>
              <a:t>AngularJS applications are controlled by controllers.</a:t>
            </a:r>
            <a:endParaRPr lang="en-US" sz="2800" smtClean="0"/>
          </a:p>
          <a:p>
            <a:pPr marL="457200" indent="-457200" algn="just">
              <a:buFont typeface="Arial" panose="020B0604020202020204" pitchFamily="34" charset="0"/>
              <a:buChar char="•"/>
            </a:pPr>
            <a:endParaRPr lang="en-US" sz="2800" smtClean="0"/>
          </a:p>
          <a:p>
            <a:pPr marL="457200" indent="-457200" algn="just">
              <a:buFont typeface="Arial" panose="020B0604020202020204" pitchFamily="34" charset="0"/>
              <a:buChar char="•"/>
            </a:pPr>
            <a:r>
              <a:rPr lang="en-US" sz="2800" smtClean="0"/>
              <a:t>The ng-controller directive defines the application controller.</a:t>
            </a:r>
            <a:endParaRPr lang="en-US" sz="2800" smtClean="0"/>
          </a:p>
          <a:p>
            <a:pPr marL="457200" indent="-457200" algn="just">
              <a:buFont typeface="Arial" panose="020B0604020202020204" pitchFamily="34" charset="0"/>
              <a:buChar char="•"/>
            </a:pPr>
            <a:endParaRPr lang="en-US" sz="2800" smtClean="0"/>
          </a:p>
          <a:p>
            <a:pPr marL="457200" indent="-457200" algn="just">
              <a:buFont typeface="Arial" panose="020B0604020202020204" pitchFamily="34" charset="0"/>
              <a:buChar char="•"/>
            </a:pPr>
            <a:r>
              <a:rPr lang="en-US" sz="2800" smtClean="0"/>
              <a:t>A controller is a JavaScript Object, created by a standard JavaScript object constructor.</a:t>
            </a:r>
            <a:endParaRPr lang="en-US" sz="2800" smtClean="0"/>
          </a:p>
          <a:p>
            <a:pPr marL="457200" indent="-457200" algn="just">
              <a:buFont typeface="Arial" panose="020B0604020202020204" pitchFamily="34" charset="0"/>
              <a:buChar char="•"/>
            </a:pPr>
            <a:endParaRPr lang="en-US" sz="2800" smtClean="0"/>
          </a:p>
        </p:txBody>
      </p:sp>
      <p:pic>
        <p:nvPicPr>
          <p:cNvPr id="8"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5" name="Footer Placeholder 4"/>
          <p:cNvSpPr>
            <a:spLocks noGrp="1"/>
          </p:cNvSpPr>
          <p:nvPr>
            <p:ph type="ftr" sz="quarter" idx="11"/>
          </p:nvPr>
        </p:nvSpPr>
        <p:spPr>
          <a:xfrm>
            <a:off x="4367530" y="6502400"/>
            <a:ext cx="4724400" cy="34226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smtClean="0"/>
              <a:t>AngularJS Controllers </a:t>
            </a:r>
            <a:r>
              <a:rPr lang="en-US" sz="3200" dirty="0" smtClean="0">
                <a:sym typeface="+mn-ea"/>
              </a:rPr>
              <a:t>Cont………</a:t>
            </a:r>
            <a:r>
              <a:rPr lang="en-US" sz="3200" dirty="0" smtClean="0"/>
              <a:t> </a:t>
            </a:r>
            <a:endParaRPr lang="en-US" sz="3200" dirty="0" smtClean="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4831080"/>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Arial" panose="020B0604020202020204" pitchFamily="34" charset="0"/>
              <a:buChar char="•"/>
            </a:pPr>
            <a:r>
              <a:rPr lang="en-US" sz="2800" smtClean="0"/>
              <a:t>&lt;script&gt;</a:t>
            </a:r>
            <a:endParaRPr lang="en-US" sz="2800" smtClean="0"/>
          </a:p>
          <a:p>
            <a:pPr marL="457200" indent="-457200" algn="just">
              <a:buFont typeface="Arial" panose="020B0604020202020204" pitchFamily="34" charset="0"/>
              <a:buChar char="•"/>
            </a:pPr>
            <a:r>
              <a:rPr lang="en-US" sz="2800" smtClean="0"/>
              <a:t>var app = angular.module('myApp', []);</a:t>
            </a:r>
            <a:endParaRPr lang="en-US" sz="2800" smtClean="0"/>
          </a:p>
          <a:p>
            <a:pPr marL="457200" indent="-457200" algn="just">
              <a:buFont typeface="Arial" panose="020B0604020202020204" pitchFamily="34" charset="0"/>
              <a:buChar char="•"/>
            </a:pPr>
            <a:r>
              <a:rPr lang="en-US" sz="2800" smtClean="0"/>
              <a:t>app.controller('myCtrl', function($scope) {</a:t>
            </a:r>
            <a:endParaRPr lang="en-US" sz="2800" smtClean="0"/>
          </a:p>
          <a:p>
            <a:pPr marL="457200" indent="-457200" algn="just">
              <a:buFont typeface="Arial" panose="020B0604020202020204" pitchFamily="34" charset="0"/>
              <a:buChar char="•"/>
            </a:pPr>
            <a:r>
              <a:rPr lang="en-US" sz="2800" smtClean="0"/>
              <a:t>  $scope.firstName = "John";</a:t>
            </a:r>
            <a:endParaRPr lang="en-US" sz="2800" smtClean="0"/>
          </a:p>
          <a:p>
            <a:pPr marL="457200" indent="-457200" algn="just">
              <a:buFont typeface="Arial" panose="020B0604020202020204" pitchFamily="34" charset="0"/>
              <a:buChar char="•"/>
            </a:pPr>
            <a:r>
              <a:rPr lang="en-US" sz="2800" smtClean="0"/>
              <a:t>  $scope.lastName = "Doe";</a:t>
            </a:r>
            <a:endParaRPr lang="en-US" sz="2800" smtClean="0"/>
          </a:p>
          <a:p>
            <a:pPr marL="457200" indent="-457200" algn="just">
              <a:buFont typeface="Arial" panose="020B0604020202020204" pitchFamily="34" charset="0"/>
              <a:buChar char="•"/>
            </a:pPr>
            <a:r>
              <a:rPr lang="en-US" sz="2800" smtClean="0"/>
              <a:t>});</a:t>
            </a:r>
            <a:endParaRPr lang="en-US" sz="2800" smtClean="0"/>
          </a:p>
          <a:p>
            <a:pPr marL="457200" indent="-457200" algn="just">
              <a:buFont typeface="Arial" panose="020B0604020202020204" pitchFamily="34" charset="0"/>
              <a:buChar char="•"/>
            </a:pPr>
            <a:r>
              <a:rPr lang="en-US" sz="2800" smtClean="0"/>
              <a:t>&lt;/script&gt;</a:t>
            </a:r>
            <a:endParaRPr lang="en-US" sz="2800" smtClean="0"/>
          </a:p>
          <a:p>
            <a:pPr marL="457200" indent="-457200" algn="just">
              <a:buFont typeface="Arial" panose="020B0604020202020204" pitchFamily="34" charset="0"/>
              <a:buChar char="•"/>
            </a:pPr>
            <a:endParaRPr lang="en-US" sz="2800" smtClean="0"/>
          </a:p>
          <a:p>
            <a:pPr marL="457200" indent="-457200" algn="just">
              <a:buFont typeface="Arial" panose="020B0604020202020204" pitchFamily="34" charset="0"/>
              <a:buChar char="•"/>
            </a:pPr>
            <a:r>
              <a:rPr lang="en-US" sz="2800" smtClean="0"/>
              <a:t>The ng-controller="myCtrl" attribute is an AngularJS directive. It defines a controller.</a:t>
            </a:r>
            <a:endParaRPr lang="en-US" sz="2800" smtClean="0"/>
          </a:p>
          <a:p>
            <a:pPr marL="457200" indent="-457200" algn="just">
              <a:buFont typeface="Arial" panose="020B0604020202020204" pitchFamily="34" charset="0"/>
              <a:buChar char="•"/>
            </a:pPr>
            <a:endParaRPr lang="en-US" sz="2800" smtClean="0"/>
          </a:p>
        </p:txBody>
      </p:sp>
      <p:pic>
        <p:nvPicPr>
          <p:cNvPr id="8"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5" name="Footer Placeholder 4"/>
          <p:cNvSpPr>
            <a:spLocks noGrp="1"/>
          </p:cNvSpPr>
          <p:nvPr>
            <p:ph type="ftr" sz="quarter" idx="11"/>
          </p:nvPr>
        </p:nvSpPr>
        <p:spPr>
          <a:xfrm>
            <a:off x="4368165" y="6502400"/>
            <a:ext cx="4724400" cy="34226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smtClean="0"/>
              <a:t>AngularJS Controllers </a:t>
            </a:r>
            <a:r>
              <a:rPr lang="en-US" sz="3200" dirty="0" smtClean="0">
                <a:sym typeface="+mn-ea"/>
              </a:rPr>
              <a:t>Cont………</a:t>
            </a:r>
            <a:r>
              <a:rPr lang="en-US" sz="3200" dirty="0" smtClean="0"/>
              <a:t> </a:t>
            </a:r>
            <a:endParaRPr lang="en-US" sz="3200" dirty="0" smtClean="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4831080"/>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Arial" panose="020B0604020202020204" pitchFamily="34" charset="0"/>
              <a:buNone/>
            </a:pPr>
            <a:r>
              <a:rPr lang="en-US" sz="2800" b="1" smtClean="0"/>
              <a:t>Controllers In External Files</a:t>
            </a:r>
            <a:endParaRPr lang="en-US" sz="2800" b="1" smtClean="0"/>
          </a:p>
          <a:p>
            <a:pPr marL="457200" indent="-457200" algn="just">
              <a:buFont typeface="Arial" panose="020B0604020202020204" pitchFamily="34" charset="0"/>
              <a:buChar char="•"/>
            </a:pPr>
            <a:endParaRPr lang="en-US" sz="2800" smtClean="0"/>
          </a:p>
          <a:p>
            <a:pPr marL="457200" indent="-457200" algn="just">
              <a:buFont typeface="Arial" panose="020B0604020202020204" pitchFamily="34" charset="0"/>
              <a:buChar char="•"/>
            </a:pPr>
            <a:r>
              <a:rPr lang="en-US" sz="2800" smtClean="0"/>
              <a:t>In larger applications, it is common to store controllers in external files.</a:t>
            </a:r>
            <a:endParaRPr lang="en-US" sz="2800" smtClean="0"/>
          </a:p>
          <a:p>
            <a:pPr marL="457200" indent="-457200" algn="just">
              <a:buFont typeface="Arial" panose="020B0604020202020204" pitchFamily="34" charset="0"/>
              <a:buChar char="•"/>
            </a:pPr>
            <a:endParaRPr lang="en-US" sz="2800" smtClean="0"/>
          </a:p>
          <a:p>
            <a:pPr marL="457200" indent="-457200" algn="just">
              <a:buFont typeface="Arial" panose="020B0604020202020204" pitchFamily="34" charset="0"/>
              <a:buChar char="•"/>
            </a:pPr>
            <a:r>
              <a:rPr lang="en-US" sz="2800" smtClean="0"/>
              <a:t>Just copy the code between the &lt;script&gt; tags into an external file named personController.js:</a:t>
            </a:r>
            <a:endParaRPr lang="en-US" sz="2800" smtClean="0"/>
          </a:p>
          <a:p>
            <a:pPr marL="457200" indent="-457200" algn="just">
              <a:buFont typeface="Arial" panose="020B0604020202020204" pitchFamily="34" charset="0"/>
              <a:buChar char="•"/>
            </a:pPr>
            <a:endParaRPr lang="en-US" sz="2800" smtClean="0"/>
          </a:p>
          <a:p>
            <a:pPr marL="457200" indent="-457200" algn="just">
              <a:buFont typeface="Arial" panose="020B0604020202020204" pitchFamily="34" charset="0"/>
              <a:buChar char="•"/>
            </a:pPr>
            <a:r>
              <a:rPr lang="en-US" sz="2800" smtClean="0"/>
              <a:t>&lt;script src="personController.js"&gt;&lt;/script&gt;</a:t>
            </a:r>
            <a:endParaRPr lang="en-US" sz="2800" smtClean="0"/>
          </a:p>
          <a:p>
            <a:pPr marL="457200" indent="-457200" algn="just">
              <a:buFont typeface="Arial" panose="020B0604020202020204" pitchFamily="34" charset="0"/>
              <a:buChar char="•"/>
            </a:pPr>
            <a:r>
              <a:rPr lang="en-US" sz="2800" smtClean="0"/>
              <a:t>&lt;div ng-app="myApp" </a:t>
            </a:r>
            <a:r>
              <a:rPr lang="en-US" sz="2800" b="1" smtClean="0"/>
              <a:t>ng-controller="namesCtrl"</a:t>
            </a:r>
            <a:r>
              <a:rPr lang="en-US" sz="2800" smtClean="0"/>
              <a:t>&gt;</a:t>
            </a:r>
            <a:endParaRPr lang="en-US" sz="2800" smtClean="0"/>
          </a:p>
          <a:p>
            <a:pPr marL="457200" indent="-457200" algn="just">
              <a:buFont typeface="Arial" panose="020B0604020202020204" pitchFamily="34" charset="0"/>
              <a:buChar char="•"/>
            </a:pPr>
            <a:r>
              <a:rPr lang="en-US" sz="2800" smtClean="0"/>
              <a:t>Using  controller into our div tag </a:t>
            </a:r>
            <a:endParaRPr lang="en-US" sz="2800" smtClean="0"/>
          </a:p>
        </p:txBody>
      </p:sp>
      <p:sp>
        <p:nvSpPr>
          <p:cNvPr id="8" name="Text Box 7"/>
          <p:cNvSpPr txBox="1"/>
          <p:nvPr/>
        </p:nvSpPr>
        <p:spPr>
          <a:xfrm>
            <a:off x="1649095" y="3244850"/>
            <a:ext cx="8893810" cy="368300"/>
          </a:xfrm>
          <a:prstGeom prst="rect">
            <a:avLst/>
          </a:prstGeom>
          <a:noFill/>
        </p:spPr>
        <p:txBody>
          <a:bodyPr wrap="none" rtlCol="0" anchor="t">
            <a:spAutoFit/>
          </a:bodyPr>
          <a:lstStyle/>
          <a:p>
            <a:r>
              <a:rPr lang="en-US" dirty="0" smtClean="0">
                <a:sym typeface="+mn-ea"/>
              </a:rPr>
              <a:t>Priya                          </a:t>
            </a:r>
            <a:r>
              <a:rPr lang="en-US" dirty="0">
                <a:sym typeface="+mn-ea"/>
              </a:rPr>
              <a:t>WEB DEVELOPMENT USING MEAN </a:t>
            </a:r>
            <a:r>
              <a:rPr lang="en-US" dirty="0" smtClean="0">
                <a:sym typeface="+mn-ea"/>
              </a:rPr>
              <a:t>STACK                         </a:t>
            </a:r>
            <a:r>
              <a:rPr lang="en-US" dirty="0">
                <a:sym typeface="+mn-ea"/>
              </a:rPr>
              <a:t>Unit IV</a:t>
            </a:r>
            <a:endParaRPr lang="en-US" dirty="0"/>
          </a:p>
        </p:txBody>
      </p:sp>
      <p:pic>
        <p:nvPicPr>
          <p:cNvPr id="9"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smtClean="0"/>
              <a:t>AngularJS Modules</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4831080"/>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buFont typeface="Arial" panose="020B0604020202020204" pitchFamily="34" charset="0"/>
              <a:buChar char="•"/>
            </a:pPr>
            <a:r>
              <a:rPr lang="en-US" sz="2800" dirty="0" smtClean="0"/>
              <a:t>An AngularJS module defines an application.</a:t>
            </a:r>
            <a:endParaRPr lang="en-US" sz="2800" dirty="0" smtClean="0"/>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r>
              <a:rPr lang="en-US" sz="2800" dirty="0" smtClean="0"/>
              <a:t>The module is a container for the different parts of an application.</a:t>
            </a:r>
            <a:endParaRPr lang="en-US" sz="2800" dirty="0" smtClean="0"/>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r>
              <a:rPr lang="en-US" sz="2800" dirty="0" smtClean="0"/>
              <a:t>The module is a container for the application controllers.</a:t>
            </a:r>
            <a:endParaRPr lang="en-US" sz="2800" dirty="0" smtClean="0"/>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r>
              <a:rPr lang="en-US" sz="2800" dirty="0" smtClean="0"/>
              <a:t>Controllers always belong to a module.</a:t>
            </a:r>
            <a:endParaRPr lang="en-US" sz="2800" dirty="0" smtClean="0"/>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r>
              <a:rPr lang="en-US" sz="2800" dirty="0" smtClean="0"/>
              <a:t>Modules are used to separate logic such as services, controllers, application etc</a:t>
            </a:r>
            <a:endParaRPr lang="en-US" sz="2800" dirty="0" smtClean="0"/>
          </a:p>
          <a:p>
            <a:pPr marL="457200" indent="-457200"/>
            <a:endParaRPr lang="en-US" sz="2800" dirty="0" smtClean="0"/>
          </a:p>
        </p:txBody>
      </p:sp>
      <p:pic>
        <p:nvPicPr>
          <p:cNvPr id="8"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5" name="Footer Placeholder 4"/>
          <p:cNvSpPr>
            <a:spLocks noGrp="1"/>
          </p:cNvSpPr>
          <p:nvPr>
            <p:ph type="ftr" sz="quarter" idx="11"/>
          </p:nvPr>
        </p:nvSpPr>
        <p:spPr>
          <a:xfrm>
            <a:off x="4295775" y="6453511"/>
            <a:ext cx="47244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smtClean="0"/>
              <a:t>AngularJS Modules </a:t>
            </a:r>
            <a:r>
              <a:rPr lang="en-US" sz="3200" dirty="0" smtClean="0">
                <a:sym typeface="+mn-ea"/>
              </a:rPr>
              <a:t>Cont………</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5262245"/>
          </a:xfrm>
          <a:prstGeom prst="rect">
            <a:avLst/>
          </a:prstGeom>
          <a:solidFill>
            <a:schemeClr val="accent3">
              <a:lumMod val="40000"/>
              <a:lumOff val="60000"/>
            </a:schemeClr>
          </a:solidFill>
          <a:ln w="28575">
            <a:solidFill>
              <a:schemeClr val="tx1"/>
            </a:solidFill>
          </a:ln>
        </p:spPr>
        <p:txBody>
          <a:bodyPr wrap="square">
            <a:spAutoFit/>
          </a:bodyPr>
          <a:lstStyle/>
          <a:p>
            <a:pPr indent="0">
              <a:buFont typeface="Arial" panose="020B0604020202020204" pitchFamily="34" charset="0"/>
              <a:buNone/>
            </a:pPr>
            <a:r>
              <a:rPr lang="en-US" sz="2800" b="1" dirty="0" smtClean="0"/>
              <a:t>Creating a Module</a:t>
            </a:r>
            <a:endParaRPr lang="en-US" sz="2800" b="1" dirty="0" smtClean="0"/>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r>
              <a:rPr lang="en-US" sz="2800" dirty="0" smtClean="0"/>
              <a:t>A module is created by using the AngularJS function angular.module</a:t>
            </a:r>
            <a:endParaRPr lang="en-US" sz="2800" dirty="0" smtClean="0"/>
          </a:p>
          <a:p>
            <a:pPr marL="457200" indent="-457200">
              <a:buFont typeface="Arial" panose="020B0604020202020204" pitchFamily="34" charset="0"/>
              <a:buChar char="•"/>
            </a:pPr>
            <a:r>
              <a:rPr lang="en-US" sz="2800" dirty="0" smtClean="0"/>
              <a:t>Application Module − used to initialize an application with controller(s).</a:t>
            </a:r>
            <a:endParaRPr lang="en-US" sz="2800" dirty="0" smtClean="0"/>
          </a:p>
          <a:p>
            <a:pPr marL="457200" indent="-457200">
              <a:buFont typeface="Arial" panose="020B0604020202020204" pitchFamily="34" charset="0"/>
              <a:buChar char="•"/>
            </a:pPr>
            <a:r>
              <a:rPr lang="en-US" sz="2800" dirty="0" smtClean="0"/>
              <a:t>&lt;div ng-app="myApp"&gt;...&lt;/div&gt;</a:t>
            </a:r>
            <a:endParaRPr lang="en-US" sz="2800" dirty="0" smtClean="0"/>
          </a:p>
          <a:p>
            <a:pPr marL="457200" indent="-457200">
              <a:buFont typeface="Arial" panose="020B0604020202020204" pitchFamily="34" charset="0"/>
              <a:buChar char="•"/>
            </a:pPr>
            <a:r>
              <a:rPr lang="en-US" sz="2800" dirty="0" smtClean="0"/>
              <a:t>&lt;script&gt;</a:t>
            </a:r>
            <a:endParaRPr lang="en-US" sz="2800" dirty="0" smtClean="0"/>
          </a:p>
          <a:p>
            <a:pPr marL="457200" indent="-457200">
              <a:buFont typeface="Arial" panose="020B0604020202020204" pitchFamily="34" charset="0"/>
              <a:buChar char="•"/>
            </a:pPr>
            <a:r>
              <a:rPr lang="en-US" sz="2800" dirty="0" smtClean="0"/>
              <a:t>var app = angular.module("myApp", []);</a:t>
            </a:r>
            <a:endParaRPr lang="en-US" sz="2800" dirty="0" smtClean="0"/>
          </a:p>
          <a:p>
            <a:pPr marL="457200" indent="-457200">
              <a:buFont typeface="Arial" panose="020B0604020202020204" pitchFamily="34" charset="0"/>
              <a:buChar char="•"/>
            </a:pPr>
            <a:r>
              <a:rPr lang="en-US" sz="2800" dirty="0" smtClean="0"/>
              <a:t>&lt;/script&gt;</a:t>
            </a:r>
            <a:endParaRPr lang="en-US" sz="2800" dirty="0" smtClean="0"/>
          </a:p>
          <a:p>
            <a:pPr marL="457200" indent="-457200">
              <a:buFont typeface="Arial" panose="020B0604020202020204" pitchFamily="34" charset="0"/>
              <a:buChar char="•"/>
            </a:pPr>
            <a:r>
              <a:rPr lang="en-US" sz="2800" dirty="0" smtClean="0"/>
              <a:t>The "myApp" parameter refers to an HTML element in which the application will run.</a:t>
            </a:r>
            <a:endParaRPr lang="en-US" sz="2800" dirty="0" smtClean="0"/>
          </a:p>
        </p:txBody>
      </p:sp>
      <p:sp>
        <p:nvSpPr>
          <p:cNvPr id="8" name="Text Box 7"/>
          <p:cNvSpPr txBox="1"/>
          <p:nvPr/>
        </p:nvSpPr>
        <p:spPr>
          <a:xfrm>
            <a:off x="1649095" y="3244850"/>
            <a:ext cx="8893810" cy="368300"/>
          </a:xfrm>
          <a:prstGeom prst="rect">
            <a:avLst/>
          </a:prstGeom>
          <a:noFill/>
        </p:spPr>
        <p:txBody>
          <a:bodyPr wrap="none" rtlCol="0" anchor="t">
            <a:spAutoFit/>
          </a:bodyPr>
          <a:lstStyle/>
          <a:p>
            <a:r>
              <a:rPr lang="en-US" dirty="0" smtClean="0">
                <a:sym typeface="+mn-ea"/>
              </a:rPr>
              <a:t>Priya                          </a:t>
            </a:r>
            <a:r>
              <a:rPr lang="en-US" dirty="0">
                <a:sym typeface="+mn-ea"/>
              </a:rPr>
              <a:t>WEB DEVELOPMENT USING MEAN </a:t>
            </a:r>
            <a:r>
              <a:rPr lang="en-US" dirty="0" smtClean="0">
                <a:sym typeface="+mn-ea"/>
              </a:rPr>
              <a:t>STACK                         </a:t>
            </a:r>
            <a:r>
              <a:rPr lang="en-US" dirty="0">
                <a:sym typeface="+mn-ea"/>
              </a:rPr>
              <a:t>Unit IV</a:t>
            </a:r>
            <a:endParaRPr lang="en-US" dirty="0"/>
          </a:p>
        </p:txBody>
      </p:sp>
      <p:pic>
        <p:nvPicPr>
          <p:cNvPr id="9"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smtClean="0"/>
              <a:t>AngularJS Modules </a:t>
            </a:r>
            <a:r>
              <a:rPr lang="en-US" sz="3200" dirty="0" smtClean="0">
                <a:sym typeface="+mn-ea"/>
              </a:rPr>
              <a:t>Cont………</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986380"/>
            <a:ext cx="11277600" cy="5262245"/>
          </a:xfrm>
          <a:prstGeom prst="rect">
            <a:avLst/>
          </a:prstGeom>
          <a:solidFill>
            <a:schemeClr val="accent3">
              <a:lumMod val="40000"/>
              <a:lumOff val="60000"/>
            </a:schemeClr>
          </a:solidFill>
          <a:ln w="28575">
            <a:solidFill>
              <a:schemeClr val="tx1"/>
            </a:solidFill>
          </a:ln>
        </p:spPr>
        <p:txBody>
          <a:bodyPr wrap="square">
            <a:spAutoFit/>
          </a:bodyPr>
          <a:lstStyle/>
          <a:p>
            <a:pPr indent="0">
              <a:buFont typeface="Arial" panose="020B0604020202020204" pitchFamily="34" charset="0"/>
              <a:buNone/>
            </a:pPr>
            <a:r>
              <a:rPr lang="en-US" sz="2800" b="1" dirty="0" smtClean="0"/>
              <a:t>Adding controller to a module</a:t>
            </a:r>
            <a:endParaRPr lang="en-US" sz="2800" b="1" dirty="0" smtClean="0"/>
          </a:p>
          <a:p>
            <a:pPr marL="457200" indent="-457200">
              <a:buFont typeface="Arial" panose="020B0604020202020204" pitchFamily="34" charset="0"/>
              <a:buChar char="•"/>
            </a:pPr>
            <a:r>
              <a:rPr lang="en-US" sz="2800" dirty="0" smtClean="0"/>
              <a:t>Add a controller to your application  using ng-controller directive</a:t>
            </a:r>
            <a:br>
              <a:rPr lang="en-US" sz="2800" dirty="0" smtClean="0"/>
            </a:br>
            <a:r>
              <a:rPr lang="en-US" sz="2800" dirty="0" smtClean="0"/>
              <a:t> &lt;div ng-app="myApp" ng-controller="myCtrl"&gt;</a:t>
            </a:r>
            <a:endParaRPr lang="en-US" sz="2800" dirty="0" smtClean="0"/>
          </a:p>
          <a:p>
            <a:pPr marL="457200" indent="-457200">
              <a:buFont typeface="Arial" panose="020B0604020202020204" pitchFamily="34" charset="0"/>
              <a:buChar char="•"/>
            </a:pPr>
            <a:r>
              <a:rPr lang="en-US" sz="2800" dirty="0" smtClean="0"/>
              <a:t>{{ firstName + " " + lastName }}</a:t>
            </a:r>
            <a:endParaRPr lang="en-US" sz="2800" dirty="0" smtClean="0"/>
          </a:p>
          <a:p>
            <a:pPr marL="457200" indent="-457200">
              <a:buFont typeface="Arial" panose="020B0604020202020204" pitchFamily="34" charset="0"/>
              <a:buChar char="•"/>
            </a:pPr>
            <a:r>
              <a:rPr lang="en-US" sz="2800" dirty="0" smtClean="0"/>
              <a:t>&lt;/div&gt;</a:t>
            </a:r>
            <a:endParaRPr lang="en-US" sz="2800" dirty="0" smtClean="0"/>
          </a:p>
          <a:p>
            <a:pPr marL="457200" indent="-457200">
              <a:buFont typeface="Arial" panose="020B0604020202020204" pitchFamily="34" charset="0"/>
              <a:buChar char="•"/>
            </a:pPr>
            <a:r>
              <a:rPr lang="en-US" sz="2800" dirty="0" smtClean="0"/>
              <a:t>&lt;script&gt;</a:t>
            </a:r>
            <a:endParaRPr lang="en-US" sz="2800" dirty="0" smtClean="0"/>
          </a:p>
          <a:p>
            <a:pPr marL="457200" indent="-457200">
              <a:buFont typeface="Arial" panose="020B0604020202020204" pitchFamily="34" charset="0"/>
              <a:buChar char="•"/>
            </a:pPr>
            <a:r>
              <a:rPr lang="en-US" sz="2800" dirty="0" smtClean="0"/>
              <a:t>var app = angular.module("myApp", []);</a:t>
            </a:r>
            <a:endParaRPr lang="en-US" sz="2800" dirty="0" smtClean="0"/>
          </a:p>
          <a:p>
            <a:pPr marL="457200" indent="-457200">
              <a:buFont typeface="Arial" panose="020B0604020202020204" pitchFamily="34" charset="0"/>
              <a:buChar char="•"/>
            </a:pPr>
            <a:r>
              <a:rPr lang="en-US" sz="2800" dirty="0" smtClean="0"/>
              <a:t>app.controller("myCtrl", function($scope) {</a:t>
            </a:r>
            <a:endParaRPr lang="en-US" sz="2800" dirty="0" smtClean="0"/>
          </a:p>
          <a:p>
            <a:pPr marL="457200" indent="-457200">
              <a:buFont typeface="Arial" panose="020B0604020202020204" pitchFamily="34" charset="0"/>
              <a:buChar char="•"/>
            </a:pPr>
            <a:r>
              <a:rPr lang="en-US" sz="2800" dirty="0" smtClean="0"/>
              <a:t>  $scope.firstName = "John";</a:t>
            </a:r>
            <a:endParaRPr lang="en-US" sz="2800" dirty="0" smtClean="0"/>
          </a:p>
          <a:p>
            <a:pPr marL="457200" indent="-457200">
              <a:buFont typeface="Arial" panose="020B0604020202020204" pitchFamily="34" charset="0"/>
              <a:buChar char="•"/>
            </a:pPr>
            <a:r>
              <a:rPr lang="en-US" sz="2800" dirty="0" smtClean="0"/>
              <a:t>  $scope.lastName = "Doe";</a:t>
            </a:r>
            <a:endParaRPr lang="en-US" sz="2800" dirty="0" smtClean="0"/>
          </a:p>
          <a:p>
            <a:pPr marL="457200" indent="-457200">
              <a:buFont typeface="Arial" panose="020B0604020202020204" pitchFamily="34" charset="0"/>
              <a:buChar char="•"/>
            </a:pPr>
            <a:r>
              <a:rPr lang="en-US" sz="2800" dirty="0" smtClean="0"/>
              <a:t>});</a:t>
            </a:r>
            <a:endParaRPr lang="en-US" sz="2800" dirty="0" smtClean="0"/>
          </a:p>
          <a:p>
            <a:pPr marL="457200" indent="-457200">
              <a:buFont typeface="Arial" panose="020B0604020202020204" pitchFamily="34" charset="0"/>
              <a:buChar char="•"/>
            </a:pPr>
            <a:r>
              <a:rPr lang="en-US" sz="2800" dirty="0" smtClean="0"/>
              <a:t>&lt;/script&gt; </a:t>
            </a:r>
            <a:endParaRPr lang="en-US" sz="2800" dirty="0" smtClean="0"/>
          </a:p>
        </p:txBody>
      </p:sp>
      <p:pic>
        <p:nvPicPr>
          <p:cNvPr id="8" name="Picture 41" descr="nietnewlogo1"/>
          <p:cNvPicPr>
            <a:picLocks noChangeAspect="1"/>
          </p:cNvPicPr>
          <p:nvPr/>
        </p:nvPicPr>
        <p:blipFill>
          <a:blip r:embed="rId1"/>
          <a:stretch>
            <a:fillRect/>
          </a:stretch>
        </p:blipFill>
        <p:spPr>
          <a:xfrm>
            <a:off x="46398" y="-36586"/>
            <a:ext cx="1477645" cy="806450"/>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smtClean="0"/>
              <a:t>Component</a:t>
            </a:r>
            <a:endParaRPr lang="en-US" sz="3200" dirty="0" smtClean="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986380"/>
            <a:ext cx="11277600" cy="4831080"/>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buFont typeface="Arial" panose="020B0604020202020204" pitchFamily="34" charset="0"/>
              <a:buChar char="•"/>
            </a:pPr>
            <a:r>
              <a:rPr lang="en-US" sz="2800" dirty="0" smtClean="0"/>
              <a:t>A component in Angular is an isolated entity that enables reuse and maintainability of the code.</a:t>
            </a:r>
            <a:endParaRPr lang="en-US" sz="2800" dirty="0" smtClean="0"/>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r>
              <a:rPr lang="en-US" sz="2800" dirty="0" smtClean="0"/>
              <a:t> In simple terms, a component can be considered as a method/function that not only contains the controller logic required for a UI element to function but also the corresponding HTML tags to generate the element.</a:t>
            </a:r>
            <a:endParaRPr lang="en-US" sz="2800" dirty="0" smtClean="0"/>
          </a:p>
          <a:p>
            <a:pPr marL="457200" indent="-457200">
              <a:buFont typeface="Arial" panose="020B0604020202020204" pitchFamily="34" charset="0"/>
              <a:buChar char="•"/>
            </a:pPr>
            <a:endParaRPr lang="en-US" sz="2800" dirty="0" smtClean="0"/>
          </a:p>
          <a:p>
            <a:pPr marL="457200" indent="-457200">
              <a:buFont typeface="Arial" panose="020B0604020202020204" pitchFamily="34" charset="0"/>
              <a:buChar char="•"/>
            </a:pPr>
            <a:r>
              <a:rPr lang="en-US" sz="2800" dirty="0" smtClean="0"/>
              <a:t>A component is basically a directive that uses a simpler configuration and that is suitable for a component-based architecture</a:t>
            </a:r>
            <a:endParaRPr lang="en-US" sz="2800" dirty="0" smtClean="0"/>
          </a:p>
        </p:txBody>
      </p:sp>
      <p:pic>
        <p:nvPicPr>
          <p:cNvPr id="8"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smtClean="0"/>
              <a:t>Component Cont.....</a:t>
            </a:r>
            <a:endParaRPr lang="en-US" sz="3200" dirty="0" smtClean="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986380"/>
            <a:ext cx="11277600" cy="5262245"/>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buFont typeface="Arial" panose="020B0604020202020204" pitchFamily="34" charset="0"/>
              <a:buChar char="•"/>
            </a:pPr>
            <a:r>
              <a:rPr lang="en-US" sz="2800" dirty="0" smtClean="0"/>
              <a:t>The syntax to create a component is fairly easy. All you have to do is declare its name and pass a config object that specifies what your component should do. In our case, it will render some basic HTML:</a:t>
            </a:r>
            <a:endParaRPr lang="en-US" sz="2800" dirty="0" smtClean="0"/>
          </a:p>
          <a:p>
            <a:pPr indent="0">
              <a:buNone/>
            </a:pPr>
            <a:r>
              <a:rPr lang="en-US" sz="2800" dirty="0" smtClean="0"/>
              <a:t>     angular.module("myApp", [])</a:t>
            </a:r>
            <a:endParaRPr lang="en-US" sz="2800" dirty="0" smtClean="0"/>
          </a:p>
          <a:p>
            <a:pPr indent="0">
              <a:buNone/>
            </a:pPr>
            <a:r>
              <a:rPr lang="en-US" sz="2800" dirty="0" smtClean="0"/>
              <a:t>    .component("helloWorld",{</a:t>
            </a:r>
            <a:endParaRPr lang="en-US" sz="2800" dirty="0" smtClean="0"/>
          </a:p>
          <a:p>
            <a:pPr indent="0">
              <a:buNone/>
            </a:pPr>
            <a:r>
              <a:rPr lang="en-US" sz="2800" dirty="0" smtClean="0"/>
              <a:t>      template: 'Hello World!'</a:t>
            </a:r>
            <a:endParaRPr lang="en-US" sz="2800" dirty="0" smtClean="0"/>
          </a:p>
          <a:p>
            <a:pPr indent="0">
              <a:buNone/>
            </a:pPr>
            <a:r>
              <a:rPr lang="en-US" sz="2800" dirty="0" smtClean="0"/>
              <a:t>     });</a:t>
            </a:r>
            <a:endParaRPr lang="en-US" sz="2800" dirty="0" smtClean="0"/>
          </a:p>
          <a:p>
            <a:pPr indent="0">
              <a:buNone/>
            </a:pPr>
            <a:r>
              <a:rPr lang="en-US" sz="2800" dirty="0" smtClean="0"/>
              <a:t>In order to then use that component in our code, all we need is this:</a:t>
            </a:r>
            <a:endParaRPr lang="en-US" sz="2800" dirty="0" smtClean="0"/>
          </a:p>
          <a:p>
            <a:pPr indent="0">
              <a:buNone/>
            </a:pPr>
            <a:r>
              <a:rPr lang="en-US" sz="2800" dirty="0" smtClean="0"/>
              <a:t>&lt;div ng-app="myApp"&gt; </a:t>
            </a:r>
            <a:endParaRPr lang="en-US" sz="2800" dirty="0" smtClean="0"/>
          </a:p>
          <a:p>
            <a:pPr indent="0">
              <a:buNone/>
            </a:pPr>
            <a:r>
              <a:rPr lang="en-US" sz="2800" dirty="0" smtClean="0"/>
              <a:t>  &lt;hello-world&gt; &lt;/hello-world&gt;</a:t>
            </a:r>
            <a:endParaRPr lang="en-US" sz="2800" dirty="0" smtClean="0"/>
          </a:p>
          <a:p>
            <a:pPr indent="0">
              <a:buNone/>
            </a:pPr>
            <a:r>
              <a:rPr lang="en-US" sz="2800" dirty="0" smtClean="0"/>
              <a:t>&lt;/div&gt;</a:t>
            </a:r>
            <a:endParaRPr lang="en-US" sz="2800" dirty="0" smtClean="0"/>
          </a:p>
        </p:txBody>
      </p:sp>
      <p:pic>
        <p:nvPicPr>
          <p:cNvPr id="8"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05EB05-1922-4167-A61A-25A28925933C}" type="datetime1">
              <a:rPr lang="en-US" smtClean="0"/>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endParaRPr lang="en-US" sz="3200" dirty="0"/>
          </a:p>
        </p:txBody>
      </p:sp>
      <p:sp>
        <p:nvSpPr>
          <p:cNvPr id="10" name="TextBox 9"/>
          <p:cNvSpPr txBox="1"/>
          <p:nvPr/>
        </p:nvSpPr>
        <p:spPr>
          <a:xfrm>
            <a:off x="1447800" y="1162288"/>
            <a:ext cx="60960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UNIT-II: </a:t>
            </a:r>
            <a:r>
              <a:rPr lang="en-US" sz="2800" b="1" dirty="0"/>
              <a:t>Express Framework </a:t>
            </a:r>
            <a:r>
              <a:rPr lang="en-IN" sz="2800" b="1" dirty="0" smtClean="0"/>
              <a:t>  </a:t>
            </a:r>
            <a:endParaRPr lang="en-IN" sz="2800" b="1" dirty="0"/>
          </a:p>
        </p:txBody>
      </p:sp>
      <p:sp>
        <p:nvSpPr>
          <p:cNvPr id="2" name="TextBox 1"/>
          <p:cNvSpPr txBox="1"/>
          <p:nvPr/>
        </p:nvSpPr>
        <p:spPr>
          <a:xfrm>
            <a:off x="1447800" y="2667000"/>
            <a:ext cx="9753600" cy="224676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t>Configuring Express, Postman configuration, Environment Variables, Routing, Defining pug templates, HTTP method of Express, URL binding, middleware function, Serving static files, Express sessions, REST full API’s, FORM data in Express, document modeling with </a:t>
            </a:r>
            <a:r>
              <a:rPr lang="en-US" sz="2800" dirty="0" smtClean="0"/>
              <a:t>Mongoose.</a:t>
            </a:r>
            <a:endParaRPr lang="en-US" sz="2800" dirty="0"/>
          </a:p>
        </p:txBody>
      </p:sp>
      <p:pic>
        <p:nvPicPr>
          <p:cNvPr id="3" name="Picture 41" descr="nietnewlogo1"/>
          <p:cNvPicPr>
            <a:picLocks noChangeAspect="1"/>
          </p:cNvPicPr>
          <p:nvPr/>
        </p:nvPicPr>
        <p:blipFill>
          <a:blip r:embed="rId1"/>
          <a:stretch>
            <a:fillRect/>
          </a:stretch>
        </p:blipFill>
        <p:spPr>
          <a:xfrm>
            <a:off x="46398" y="-36586"/>
            <a:ext cx="1477645" cy="8064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smtClean="0"/>
              <a:t>Dependency Injection</a:t>
            </a:r>
            <a:endParaRPr lang="en-US" sz="3200" dirty="0" smtClean="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986380"/>
            <a:ext cx="11277600" cy="4831080"/>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buFont typeface="Arial" panose="020B0604020202020204" pitchFamily="34" charset="0"/>
              <a:buChar char="•"/>
            </a:pPr>
            <a:r>
              <a:rPr lang="en-US" sz="2800" dirty="0" smtClean="0"/>
              <a:t>Dependency Injection is a software design in which components are given their dependencies instead of hard coding them within the component. </a:t>
            </a:r>
            <a:endParaRPr lang="en-US" sz="2800" dirty="0" smtClean="0"/>
          </a:p>
          <a:p>
            <a:pPr marL="457200" indent="-457200">
              <a:buFont typeface="Arial" panose="020B0604020202020204" pitchFamily="34" charset="0"/>
              <a:buChar char="•"/>
            </a:pPr>
            <a:r>
              <a:rPr lang="en-US" sz="2800" dirty="0" smtClean="0"/>
              <a:t>It relieves a component from locating the dependency and makes dependencies configurable.</a:t>
            </a:r>
            <a:endParaRPr lang="en-US" sz="2800" dirty="0" smtClean="0"/>
          </a:p>
          <a:p>
            <a:pPr marL="457200" indent="-457200">
              <a:buFont typeface="Arial" panose="020B0604020202020204" pitchFamily="34" charset="0"/>
              <a:buChar char="•"/>
            </a:pPr>
            <a:r>
              <a:rPr lang="en-US" sz="2800" dirty="0" smtClean="0"/>
              <a:t>It also helps in making components reusable, maintainable and testable.</a:t>
            </a:r>
            <a:endParaRPr lang="en-US" sz="2800" dirty="0" smtClean="0"/>
          </a:p>
          <a:p>
            <a:pPr marL="457200" indent="-457200">
              <a:buFont typeface="Arial" panose="020B0604020202020204" pitchFamily="34" charset="0"/>
              <a:buChar char="•"/>
            </a:pPr>
            <a:r>
              <a:rPr lang="en-US" sz="2800" dirty="0" smtClean="0"/>
              <a:t>AngularJS provides a supreme Dependency Injection mechanism.</a:t>
            </a:r>
            <a:endParaRPr lang="en-US" sz="2800" dirty="0" smtClean="0"/>
          </a:p>
          <a:p>
            <a:pPr marL="457200" indent="-457200">
              <a:buFont typeface="Arial" panose="020B0604020202020204" pitchFamily="34" charset="0"/>
              <a:buChar char="•"/>
            </a:pPr>
            <a:r>
              <a:rPr lang="en-US" sz="2800" dirty="0" smtClean="0"/>
              <a:t>It provides following core components which can be injected into each other as dependencies.</a:t>
            </a:r>
            <a:endParaRPr lang="en-US" sz="2800" dirty="0" smtClean="0"/>
          </a:p>
          <a:p>
            <a:pPr marL="457200" indent="-457200">
              <a:buFont typeface="Arial" panose="020B0604020202020204" pitchFamily="34" charset="0"/>
              <a:buNone/>
            </a:pPr>
            <a:endParaRPr lang="en-US" sz="2800" dirty="0" smtClean="0"/>
          </a:p>
        </p:txBody>
      </p:sp>
      <p:pic>
        <p:nvPicPr>
          <p:cNvPr id="8"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smtClean="0"/>
              <a:t>Dependency Injection Cont....</a:t>
            </a:r>
            <a:endParaRPr lang="en-US" sz="3200" dirty="0" smtClean="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837155"/>
            <a:ext cx="11277600" cy="5262245"/>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buFont typeface="Arial" panose="020B0604020202020204" pitchFamily="34" charset="0"/>
              <a:buChar char="•"/>
            </a:pPr>
            <a:r>
              <a:rPr lang="en-US" sz="2800" dirty="0" smtClean="0"/>
              <a:t>    Value</a:t>
            </a:r>
            <a:endParaRPr lang="en-US" sz="2800" dirty="0" smtClean="0"/>
          </a:p>
          <a:p>
            <a:pPr marL="457200" indent="-457200">
              <a:buFont typeface="Arial" panose="020B0604020202020204" pitchFamily="34" charset="0"/>
              <a:buChar char="•"/>
            </a:pPr>
            <a:r>
              <a:rPr lang="en-US" sz="2800" dirty="0" smtClean="0"/>
              <a:t>    Factory</a:t>
            </a:r>
            <a:endParaRPr lang="en-US" sz="2800" dirty="0" smtClean="0"/>
          </a:p>
          <a:p>
            <a:pPr marL="457200" indent="-457200">
              <a:buFont typeface="Arial" panose="020B0604020202020204" pitchFamily="34" charset="0"/>
              <a:buChar char="•"/>
            </a:pPr>
            <a:r>
              <a:rPr lang="en-US" sz="2800" dirty="0" smtClean="0"/>
              <a:t>    Service etc</a:t>
            </a:r>
            <a:endParaRPr lang="en-US" sz="2800" dirty="0" smtClean="0"/>
          </a:p>
          <a:p>
            <a:pPr indent="0">
              <a:buFont typeface="Arial" panose="020B0604020202020204" pitchFamily="34" charset="0"/>
              <a:buNone/>
            </a:pPr>
            <a:r>
              <a:rPr lang="en-US" sz="2800" b="1" dirty="0" smtClean="0"/>
              <a:t>Value</a:t>
            </a:r>
            <a:endParaRPr lang="en-US" sz="2800" b="1" dirty="0" smtClean="0"/>
          </a:p>
          <a:p>
            <a:pPr marL="457200" indent="-457200">
              <a:buFont typeface="Arial" panose="020B0604020202020204" pitchFamily="34" charset="0"/>
              <a:buChar char="•"/>
            </a:pPr>
            <a:r>
              <a:rPr lang="en-US" sz="2800" dirty="0" smtClean="0"/>
              <a:t>Value is a simple JavaScript object, which is required to pass values to the controller during config phase</a:t>
            </a:r>
            <a:endParaRPr lang="en-US" sz="2800" dirty="0" smtClean="0"/>
          </a:p>
          <a:p>
            <a:pPr marL="457200" indent="-457200">
              <a:buFont typeface="Arial" panose="020B0604020202020204" pitchFamily="34" charset="0"/>
              <a:buChar char="•"/>
            </a:pPr>
            <a:r>
              <a:rPr lang="en-US" sz="2800" dirty="0" smtClean="0"/>
              <a:t>var mainApp = angular.module("mainApp", []);</a:t>
            </a:r>
            <a:r>
              <a:rPr lang="en-US" sz="2800" dirty="0" smtClean="0">
                <a:sym typeface="+mn-ea"/>
              </a:rPr>
              <a:t>//define a module</a:t>
            </a:r>
            <a:endParaRPr lang="en-US" sz="2800" dirty="0" smtClean="0"/>
          </a:p>
          <a:p>
            <a:pPr marL="457200" indent="-457200">
              <a:buFont typeface="Arial" panose="020B0604020202020204" pitchFamily="34" charset="0"/>
              <a:buChar char="•"/>
            </a:pPr>
            <a:r>
              <a:rPr lang="en-US" sz="2800" dirty="0" smtClean="0"/>
              <a:t>//create a value object as "defaultInput" and pass it a data.</a:t>
            </a:r>
            <a:endParaRPr lang="en-US" sz="2800" dirty="0" smtClean="0"/>
          </a:p>
          <a:p>
            <a:pPr marL="457200" indent="-457200">
              <a:buFont typeface="Arial" panose="020B0604020202020204" pitchFamily="34" charset="0"/>
              <a:buChar char="•"/>
            </a:pPr>
            <a:r>
              <a:rPr lang="en-US" sz="2800" dirty="0" smtClean="0"/>
              <a:t>mainApp.value("defaultInput", 5);</a:t>
            </a:r>
            <a:endParaRPr lang="en-US" sz="2800" dirty="0" smtClean="0"/>
          </a:p>
          <a:p>
            <a:pPr marL="457200" indent="-457200">
              <a:buFont typeface="Arial" panose="020B0604020202020204" pitchFamily="34" charset="0"/>
              <a:buChar char="•"/>
            </a:pPr>
            <a:r>
              <a:rPr lang="en-US" sz="2800" dirty="0" smtClean="0"/>
              <a:t>//inject the value in the controller using its name "defaultInput"</a:t>
            </a:r>
            <a:endParaRPr lang="en-US" sz="2800" dirty="0" smtClean="0"/>
          </a:p>
          <a:p>
            <a:pPr marL="457200" indent="-457200">
              <a:buFont typeface="Arial" panose="020B0604020202020204" pitchFamily="34" charset="0"/>
              <a:buChar char="•"/>
            </a:pPr>
            <a:r>
              <a:rPr lang="en-US" sz="2800" dirty="0" smtClean="0"/>
              <a:t>mainApp.controller('CalcController', function($scope, CalcService, defaultInput)</a:t>
            </a:r>
            <a:endParaRPr lang="en-US" sz="2800" dirty="0" smtClean="0"/>
          </a:p>
        </p:txBody>
      </p:sp>
      <p:pic>
        <p:nvPicPr>
          <p:cNvPr id="8"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smtClean="0"/>
              <a:t>Dependency Injection Cont....</a:t>
            </a:r>
            <a:endParaRPr lang="en-US" sz="3200" dirty="0" smtClean="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837155"/>
            <a:ext cx="11277600" cy="5262245"/>
          </a:xfrm>
          <a:prstGeom prst="rect">
            <a:avLst/>
          </a:prstGeom>
          <a:solidFill>
            <a:schemeClr val="accent3">
              <a:lumMod val="40000"/>
              <a:lumOff val="60000"/>
            </a:schemeClr>
          </a:solidFill>
          <a:ln w="28575">
            <a:solidFill>
              <a:schemeClr val="tx1"/>
            </a:solidFill>
          </a:ln>
        </p:spPr>
        <p:txBody>
          <a:bodyPr wrap="square">
            <a:spAutoFit/>
          </a:bodyPr>
          <a:lstStyle/>
          <a:p>
            <a:pPr indent="0">
              <a:buFont typeface="Arial" panose="020B0604020202020204" pitchFamily="34" charset="0"/>
              <a:buNone/>
            </a:pPr>
            <a:r>
              <a:rPr lang="en-US" sz="2800" b="1" dirty="0" smtClean="0"/>
              <a:t>Factory</a:t>
            </a:r>
            <a:endParaRPr lang="en-US" sz="2800" b="1" dirty="0" smtClean="0"/>
          </a:p>
          <a:p>
            <a:pPr indent="0">
              <a:buFont typeface="Arial" panose="020B0604020202020204" pitchFamily="34" charset="0"/>
              <a:buNone/>
            </a:pPr>
            <a:r>
              <a:rPr lang="en-US" sz="2800" dirty="0" smtClean="0"/>
              <a:t>Factory is a function which is used to return value. It creates a value on demand whenever a service or a controller requires it. It generally uses a factory function to calculate and return the value.</a:t>
            </a:r>
            <a:endParaRPr lang="en-US" sz="2800" dirty="0" smtClean="0"/>
          </a:p>
          <a:p>
            <a:pPr indent="0">
              <a:buFont typeface="Arial" panose="020B0604020202020204" pitchFamily="34" charset="0"/>
              <a:buNone/>
            </a:pPr>
            <a:r>
              <a:rPr lang="en-US" sz="2800" dirty="0" smtClean="0"/>
              <a:t>var mainApp = angular.module("mainApp", []);</a:t>
            </a:r>
            <a:r>
              <a:rPr lang="en-US" sz="2800" dirty="0" smtClean="0">
                <a:sym typeface="+mn-ea"/>
              </a:rPr>
              <a:t>//define a module</a:t>
            </a:r>
            <a:endParaRPr lang="en-US" sz="2800" dirty="0" smtClean="0">
              <a:sym typeface="+mn-ea"/>
            </a:endParaRPr>
          </a:p>
          <a:p>
            <a:pPr indent="0">
              <a:buFont typeface="Arial" panose="020B0604020202020204" pitchFamily="34" charset="0"/>
              <a:buNone/>
            </a:pPr>
            <a:r>
              <a:rPr lang="en-US" sz="2800" dirty="0" smtClean="0"/>
              <a:t>//create a factory "MathService" which provides a method multiply to return multiplication of two numbers</a:t>
            </a:r>
            <a:endParaRPr lang="en-US" sz="2800" dirty="0" smtClean="0"/>
          </a:p>
          <a:p>
            <a:pPr indent="0">
              <a:buFont typeface="Arial" panose="020B0604020202020204" pitchFamily="34" charset="0"/>
              <a:buNone/>
            </a:pPr>
            <a:r>
              <a:rPr lang="en-US" sz="2800" dirty="0" smtClean="0"/>
              <a:t>mainApp.factory('MathService', function() {-----}</a:t>
            </a:r>
            <a:endParaRPr lang="en-US" sz="2800" dirty="0" smtClean="0"/>
          </a:p>
          <a:p>
            <a:pPr indent="0">
              <a:buFont typeface="Arial" panose="020B0604020202020204" pitchFamily="34" charset="0"/>
              <a:buNone/>
            </a:pPr>
            <a:r>
              <a:rPr lang="en-US" sz="2800" dirty="0" smtClean="0"/>
              <a:t>/inject the factory "MathService" in a service to utilize the multiply method of factory.</a:t>
            </a:r>
            <a:endParaRPr lang="en-US" sz="2800" dirty="0" smtClean="0"/>
          </a:p>
          <a:p>
            <a:pPr indent="0">
              <a:buFont typeface="Arial" panose="020B0604020202020204" pitchFamily="34" charset="0"/>
              <a:buNone/>
            </a:pPr>
            <a:r>
              <a:rPr lang="en-US" sz="2800" dirty="0" smtClean="0"/>
              <a:t>mainApp.service('CalcService', function(MathService) {---}</a:t>
            </a:r>
            <a:endParaRPr lang="en-US" sz="2800" dirty="0" smtClean="0"/>
          </a:p>
          <a:p>
            <a:pPr indent="0">
              <a:buFont typeface="Arial" panose="020B0604020202020204" pitchFamily="34" charset="0"/>
              <a:buNone/>
            </a:pPr>
            <a:endParaRPr lang="en-US" sz="2800" dirty="0" smtClean="0"/>
          </a:p>
        </p:txBody>
      </p:sp>
      <p:pic>
        <p:nvPicPr>
          <p:cNvPr id="8"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smtClean="0"/>
              <a:t>Dependency Injection Cont....</a:t>
            </a:r>
            <a:endParaRPr lang="en-US" sz="3200" dirty="0" smtClean="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837155"/>
            <a:ext cx="11277600" cy="5262245"/>
          </a:xfrm>
          <a:prstGeom prst="rect">
            <a:avLst/>
          </a:prstGeom>
          <a:solidFill>
            <a:schemeClr val="accent3">
              <a:lumMod val="40000"/>
              <a:lumOff val="60000"/>
            </a:schemeClr>
          </a:solidFill>
          <a:ln w="28575">
            <a:solidFill>
              <a:schemeClr val="tx1"/>
            </a:solidFill>
          </a:ln>
        </p:spPr>
        <p:txBody>
          <a:bodyPr wrap="square">
            <a:spAutoFit/>
          </a:bodyPr>
          <a:lstStyle/>
          <a:p>
            <a:pPr indent="0">
              <a:buFont typeface="Arial" panose="020B0604020202020204" pitchFamily="34" charset="0"/>
              <a:buNone/>
            </a:pPr>
            <a:r>
              <a:rPr lang="en-US" sz="2800" b="1" dirty="0" smtClean="0"/>
              <a:t>Service</a:t>
            </a:r>
            <a:endParaRPr lang="en-US" sz="2800" b="1" dirty="0" smtClean="0"/>
          </a:p>
          <a:p>
            <a:pPr indent="0">
              <a:buFont typeface="Arial" panose="020B0604020202020204" pitchFamily="34" charset="0"/>
              <a:buNone/>
            </a:pPr>
            <a:endParaRPr lang="en-US" sz="2800" b="1" dirty="0" smtClean="0"/>
          </a:p>
          <a:p>
            <a:pPr marL="457200" indent="-457200">
              <a:buFont typeface="Arial" panose="020B0604020202020204" pitchFamily="34" charset="0"/>
              <a:buChar char="•"/>
            </a:pPr>
            <a:r>
              <a:rPr lang="en-US" sz="2800" dirty="0" smtClean="0"/>
              <a:t>Service is a singleton JavaScript object containing a set of functions to perform certain tasks. Service is defined using service() function and it is then injected into the controllers.</a:t>
            </a:r>
            <a:endParaRPr lang="en-US" sz="2800" dirty="0" smtClean="0"/>
          </a:p>
          <a:p>
            <a:pPr marL="457200" indent="-457200">
              <a:buFont typeface="Arial" panose="020B0604020202020204" pitchFamily="34" charset="0"/>
              <a:buChar char="•"/>
            </a:pPr>
            <a:r>
              <a:rPr lang="en-US" sz="2800" dirty="0" smtClean="0"/>
              <a:t>var mainApp = angular.module("mainApp", []);</a:t>
            </a:r>
            <a:r>
              <a:rPr lang="en-US" sz="2800" dirty="0" smtClean="0">
                <a:sym typeface="+mn-ea"/>
              </a:rPr>
              <a:t>//define a module</a:t>
            </a:r>
            <a:endParaRPr lang="en-US" sz="2800" dirty="0" smtClean="0"/>
          </a:p>
          <a:p>
            <a:pPr marL="457200" indent="-457200">
              <a:buFont typeface="Arial" panose="020B0604020202020204" pitchFamily="34" charset="0"/>
              <a:buChar char="•"/>
            </a:pPr>
            <a:r>
              <a:rPr lang="en-US" sz="2800" dirty="0" smtClean="0"/>
              <a:t>//create a service which defines a method square to return square of a number.</a:t>
            </a:r>
            <a:endParaRPr lang="en-US" sz="2800" dirty="0" smtClean="0"/>
          </a:p>
          <a:p>
            <a:pPr marL="457200" indent="-457200">
              <a:buFont typeface="Arial" panose="020B0604020202020204" pitchFamily="34" charset="0"/>
              <a:buChar char="•"/>
            </a:pPr>
            <a:r>
              <a:rPr lang="en-US" sz="2800" dirty="0" smtClean="0"/>
              <a:t>mainApp.service('CalcService', function(MathService) {---}</a:t>
            </a:r>
            <a:endParaRPr lang="en-US" sz="2800" dirty="0" smtClean="0"/>
          </a:p>
          <a:p>
            <a:pPr marL="457200" indent="-457200">
              <a:buFont typeface="Arial" panose="020B0604020202020204" pitchFamily="34" charset="0"/>
              <a:buChar char="•"/>
            </a:pPr>
            <a:r>
              <a:rPr lang="en-US" sz="2800" dirty="0" smtClean="0"/>
              <a:t>//inject the service "CalcService" into the controller</a:t>
            </a:r>
            <a:endParaRPr lang="en-US" sz="2800" dirty="0" smtClean="0"/>
          </a:p>
          <a:p>
            <a:pPr marL="457200" indent="-457200">
              <a:buFont typeface="Arial" panose="020B0604020202020204" pitchFamily="34" charset="0"/>
              <a:buChar char="•"/>
            </a:pPr>
            <a:r>
              <a:rPr lang="en-US" sz="2800" dirty="0" smtClean="0"/>
              <a:t>mainApp.controller('CalcController', function($scope, CalcService, defaultInput) {--}</a:t>
            </a:r>
            <a:endParaRPr lang="en-US" sz="2800" dirty="0" smtClean="0"/>
          </a:p>
        </p:txBody>
      </p:sp>
      <p:pic>
        <p:nvPicPr>
          <p:cNvPr id="8"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smtClean="0"/>
              <a:t>Filters</a:t>
            </a:r>
            <a:endParaRPr lang="en-US" sz="3200" dirty="0" smtClean="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836520"/>
            <a:ext cx="11277600" cy="5262245"/>
          </a:xfrm>
          <a:prstGeom prst="rect">
            <a:avLst/>
          </a:prstGeom>
          <a:solidFill>
            <a:schemeClr val="accent3">
              <a:lumMod val="40000"/>
              <a:lumOff val="60000"/>
            </a:schemeClr>
          </a:solidFill>
          <a:ln w="28575">
            <a:solidFill>
              <a:schemeClr val="tx1"/>
            </a:solidFill>
          </a:ln>
        </p:spPr>
        <p:txBody>
          <a:bodyPr wrap="square">
            <a:spAutoFit/>
          </a:bodyPr>
          <a:lstStyle/>
          <a:p>
            <a:pPr indent="0">
              <a:buFont typeface="Arial" panose="020B0604020202020204" pitchFamily="34" charset="0"/>
              <a:buNone/>
            </a:pPr>
            <a:r>
              <a:rPr lang="en-US" sz="2800" dirty="0" smtClean="0"/>
              <a:t>AngularJS provides filters to transform data:</a:t>
            </a:r>
            <a:endParaRPr lang="en-US" sz="2800" dirty="0" smtClean="0"/>
          </a:p>
          <a:p>
            <a:pPr indent="0">
              <a:buFont typeface="Arial" panose="020B0604020202020204" pitchFamily="34" charset="0"/>
              <a:buNone/>
            </a:pPr>
            <a:endParaRPr lang="en-US" sz="2800" dirty="0" smtClean="0"/>
          </a:p>
          <a:p>
            <a:pPr indent="0">
              <a:buFont typeface="Arial" panose="020B0604020202020204" pitchFamily="34" charset="0"/>
              <a:buNone/>
            </a:pPr>
            <a:r>
              <a:rPr lang="en-US" sz="2800" dirty="0" smtClean="0"/>
              <a:t>    </a:t>
            </a:r>
            <a:r>
              <a:rPr lang="en-US" sz="2800" b="1" dirty="0" smtClean="0"/>
              <a:t>currency </a:t>
            </a:r>
            <a:r>
              <a:rPr lang="en-US" sz="2800" dirty="0" smtClean="0"/>
              <a:t>Format a number to a currency format.</a:t>
            </a:r>
            <a:endParaRPr lang="en-US" sz="2800" dirty="0" smtClean="0"/>
          </a:p>
          <a:p>
            <a:pPr indent="0">
              <a:buFont typeface="Arial" panose="020B0604020202020204" pitchFamily="34" charset="0"/>
              <a:buNone/>
            </a:pPr>
            <a:r>
              <a:rPr lang="en-US" sz="2800" dirty="0" smtClean="0"/>
              <a:t>    </a:t>
            </a:r>
            <a:r>
              <a:rPr lang="en-US" sz="2800" b="1" dirty="0" smtClean="0"/>
              <a:t>date</a:t>
            </a:r>
            <a:r>
              <a:rPr lang="en-US" sz="2800" dirty="0" smtClean="0"/>
              <a:t> Format a date to a specified format.</a:t>
            </a:r>
            <a:endParaRPr lang="en-US" sz="2800" dirty="0" smtClean="0"/>
          </a:p>
          <a:p>
            <a:pPr indent="0">
              <a:buFont typeface="Arial" panose="020B0604020202020204" pitchFamily="34" charset="0"/>
              <a:buNone/>
            </a:pPr>
            <a:r>
              <a:rPr lang="en-US" sz="2800" dirty="0" smtClean="0"/>
              <a:t>    </a:t>
            </a:r>
            <a:r>
              <a:rPr lang="en-US" sz="2800" b="1" dirty="0" smtClean="0"/>
              <a:t>filter</a:t>
            </a:r>
            <a:r>
              <a:rPr lang="en-US" sz="2800" dirty="0" smtClean="0"/>
              <a:t> Select a subset of items from an array.</a:t>
            </a:r>
            <a:endParaRPr lang="en-US" sz="2800" dirty="0" smtClean="0"/>
          </a:p>
          <a:p>
            <a:pPr indent="0">
              <a:buFont typeface="Arial" panose="020B0604020202020204" pitchFamily="34" charset="0"/>
              <a:buNone/>
            </a:pPr>
            <a:r>
              <a:rPr lang="en-US" sz="2800" dirty="0" smtClean="0"/>
              <a:t>   </a:t>
            </a:r>
            <a:r>
              <a:rPr lang="en-US" sz="2800" b="1" dirty="0" smtClean="0"/>
              <a:t> json</a:t>
            </a:r>
            <a:r>
              <a:rPr lang="en-US" sz="2800" dirty="0" smtClean="0"/>
              <a:t> Format an object to a JSON string</a:t>
            </a:r>
            <a:endParaRPr lang="en-US" sz="2800" dirty="0" smtClean="0"/>
          </a:p>
          <a:p>
            <a:pPr indent="0">
              <a:buFont typeface="Arial" panose="020B0604020202020204" pitchFamily="34" charset="0"/>
              <a:buNone/>
            </a:pPr>
            <a:r>
              <a:rPr lang="en-US" sz="2800" dirty="0" smtClean="0"/>
              <a:t>    </a:t>
            </a:r>
            <a:r>
              <a:rPr lang="en-US" sz="2800" b="1" dirty="0" smtClean="0"/>
              <a:t>limitTo </a:t>
            </a:r>
            <a:r>
              <a:rPr lang="en-US" sz="2800" dirty="0" smtClean="0"/>
              <a:t>Limits an array/string, into a specified number of                 elements/characters.</a:t>
            </a:r>
            <a:endParaRPr lang="en-US" sz="2800" dirty="0" smtClean="0"/>
          </a:p>
          <a:p>
            <a:pPr indent="0">
              <a:buFont typeface="Arial" panose="020B0604020202020204" pitchFamily="34" charset="0"/>
              <a:buNone/>
            </a:pPr>
            <a:r>
              <a:rPr lang="en-US" sz="2800" dirty="0" smtClean="0"/>
              <a:t>    </a:t>
            </a:r>
            <a:r>
              <a:rPr lang="en-US" sz="2800" b="1" dirty="0" smtClean="0"/>
              <a:t>lowercase</a:t>
            </a:r>
            <a:r>
              <a:rPr lang="en-US" sz="2800" dirty="0" smtClean="0"/>
              <a:t> Format a string to lower case.</a:t>
            </a:r>
            <a:endParaRPr lang="en-US" sz="2800" dirty="0" smtClean="0"/>
          </a:p>
          <a:p>
            <a:pPr indent="0">
              <a:buFont typeface="Arial" panose="020B0604020202020204" pitchFamily="34" charset="0"/>
              <a:buNone/>
            </a:pPr>
            <a:r>
              <a:rPr lang="en-US" sz="2800" dirty="0" smtClean="0"/>
              <a:t>   </a:t>
            </a:r>
            <a:r>
              <a:rPr lang="en-US" sz="2800" b="1" dirty="0" smtClean="0"/>
              <a:t> number </a:t>
            </a:r>
            <a:r>
              <a:rPr lang="en-US" sz="2800" dirty="0" smtClean="0"/>
              <a:t>Format a number to a string.</a:t>
            </a:r>
            <a:endParaRPr lang="en-US" sz="2800" dirty="0" smtClean="0"/>
          </a:p>
          <a:p>
            <a:pPr indent="0">
              <a:buFont typeface="Arial" panose="020B0604020202020204" pitchFamily="34" charset="0"/>
              <a:buNone/>
            </a:pPr>
            <a:r>
              <a:rPr lang="en-US" sz="2800" dirty="0" smtClean="0"/>
              <a:t>    </a:t>
            </a:r>
            <a:r>
              <a:rPr lang="en-US" sz="2800" b="1" dirty="0" smtClean="0"/>
              <a:t>orderBy</a:t>
            </a:r>
            <a:r>
              <a:rPr lang="en-US" sz="2800" dirty="0" smtClean="0"/>
              <a:t> Orders an array by an expression.</a:t>
            </a:r>
            <a:endParaRPr lang="en-US" sz="2800" dirty="0" smtClean="0"/>
          </a:p>
          <a:p>
            <a:pPr indent="0">
              <a:buFont typeface="Arial" panose="020B0604020202020204" pitchFamily="34" charset="0"/>
              <a:buNone/>
            </a:pPr>
            <a:r>
              <a:rPr lang="en-US" sz="2800" dirty="0" smtClean="0"/>
              <a:t>    </a:t>
            </a:r>
            <a:r>
              <a:rPr lang="en-US" sz="2800" b="1" dirty="0" smtClean="0"/>
              <a:t>uppercase </a:t>
            </a:r>
            <a:r>
              <a:rPr lang="en-US" sz="2800" dirty="0" smtClean="0"/>
              <a:t>Format a string to upper case.</a:t>
            </a:r>
            <a:endParaRPr lang="en-US" sz="2800" dirty="0" smtClean="0"/>
          </a:p>
        </p:txBody>
      </p:sp>
      <p:pic>
        <p:nvPicPr>
          <p:cNvPr id="8"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smtClean="0"/>
              <a:t>Filters  Cont......</a:t>
            </a:r>
            <a:endParaRPr lang="en-US" sz="3200" dirty="0" smtClean="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836520"/>
            <a:ext cx="11277600" cy="5262245"/>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buFont typeface="Arial" panose="020B0604020202020204" pitchFamily="34" charset="0"/>
              <a:buChar char="•"/>
            </a:pPr>
            <a:r>
              <a:rPr lang="en-US" sz="2800" dirty="0" smtClean="0"/>
              <a:t>Filters can be added to expressions by using the pipe character |, followed by a filter.</a:t>
            </a:r>
            <a:endParaRPr lang="en-US" sz="2800" dirty="0" smtClean="0"/>
          </a:p>
          <a:p>
            <a:pPr marL="457200" indent="-457200">
              <a:buFont typeface="Arial" panose="020B0604020202020204" pitchFamily="34" charset="0"/>
              <a:buChar char="•"/>
            </a:pPr>
            <a:r>
              <a:rPr lang="en-US" sz="2800" dirty="0" smtClean="0"/>
              <a:t>The uppercase filter format strings to upper case:</a:t>
            </a:r>
            <a:endParaRPr lang="en-US" sz="2800" dirty="0" smtClean="0"/>
          </a:p>
          <a:p>
            <a:pPr marL="457200" indent="-457200">
              <a:buFont typeface="Arial" panose="020B0604020202020204" pitchFamily="34" charset="0"/>
              <a:buChar char="•"/>
            </a:pPr>
            <a:r>
              <a:rPr lang="en-US" sz="2800" dirty="0" smtClean="0"/>
              <a:t> &lt;div ng-app="myApp" ng-controller="personCtrl"&gt;</a:t>
            </a:r>
            <a:endParaRPr lang="en-US" sz="2800" dirty="0" smtClean="0"/>
          </a:p>
          <a:p>
            <a:pPr marL="457200" indent="-457200">
              <a:buFont typeface="Arial" panose="020B0604020202020204" pitchFamily="34" charset="0"/>
              <a:buChar char="•"/>
            </a:pPr>
            <a:r>
              <a:rPr lang="en-US" sz="2800" dirty="0" smtClean="0"/>
              <a:t>&lt;p&gt;The name is {{ lastName | uppercase }}&lt;/p&gt;</a:t>
            </a:r>
            <a:endParaRPr lang="en-US" sz="2800" dirty="0" smtClean="0"/>
          </a:p>
          <a:p>
            <a:pPr marL="457200" indent="-457200">
              <a:buFont typeface="Arial" panose="020B0604020202020204" pitchFamily="34" charset="0"/>
              <a:buChar char="•"/>
            </a:pPr>
            <a:r>
              <a:rPr lang="en-US" sz="2800" dirty="0" smtClean="0"/>
              <a:t>&lt;/div&gt; </a:t>
            </a:r>
            <a:endParaRPr lang="en-US" sz="2800" dirty="0" smtClean="0"/>
          </a:p>
          <a:p>
            <a:pPr marL="457200" indent="-457200">
              <a:buFont typeface="Arial" panose="020B0604020202020204" pitchFamily="34" charset="0"/>
              <a:buChar char="•"/>
            </a:pPr>
            <a:r>
              <a:rPr lang="en-US" sz="2800" dirty="0" smtClean="0"/>
              <a:t>The lowercase filter format strings to lower case:</a:t>
            </a:r>
            <a:endParaRPr lang="en-US" sz="2800" dirty="0" smtClean="0"/>
          </a:p>
          <a:p>
            <a:pPr marL="457200" indent="-457200">
              <a:buFont typeface="Arial" panose="020B0604020202020204" pitchFamily="34" charset="0"/>
              <a:buChar char="•"/>
            </a:pPr>
            <a:r>
              <a:rPr lang="en-US" sz="2800" dirty="0" smtClean="0"/>
              <a:t>&lt;div ng-app="myApp" ng-controller="personCtrl"&gt;</a:t>
            </a:r>
            <a:endParaRPr lang="en-US" sz="2800" dirty="0" smtClean="0"/>
          </a:p>
          <a:p>
            <a:pPr marL="457200" indent="-457200">
              <a:buFont typeface="Arial" panose="020B0604020202020204" pitchFamily="34" charset="0"/>
              <a:buChar char="•"/>
            </a:pPr>
            <a:r>
              <a:rPr lang="en-US" sz="2800" dirty="0" smtClean="0"/>
              <a:t>&lt;p&gt;The name is {{ lastName | lowercase }}&lt;/p&gt;</a:t>
            </a:r>
            <a:endParaRPr lang="en-US" sz="2800" dirty="0" smtClean="0"/>
          </a:p>
          <a:p>
            <a:pPr marL="457200" indent="-457200">
              <a:buFont typeface="Arial" panose="020B0604020202020204" pitchFamily="34" charset="0"/>
              <a:buChar char="•"/>
            </a:pPr>
            <a:r>
              <a:rPr lang="en-US" sz="2800" dirty="0" smtClean="0"/>
              <a:t>&lt;/div&gt;</a:t>
            </a:r>
            <a:endParaRPr lang="en-US" sz="2800" dirty="0" smtClean="0"/>
          </a:p>
          <a:p>
            <a:pPr marL="457200" indent="-457200">
              <a:buFont typeface="Arial" panose="020B0604020202020204" pitchFamily="34" charset="0"/>
              <a:buChar char="•"/>
            </a:pPr>
            <a:r>
              <a:rPr lang="en-US" sz="2800" dirty="0" smtClean="0"/>
              <a:t>Filters are added to directives, like ng-repeat, by using the pipe character |, followed by a filter.</a:t>
            </a:r>
            <a:endParaRPr lang="en-US" sz="2800" dirty="0" smtClean="0"/>
          </a:p>
        </p:txBody>
      </p:sp>
      <p:pic>
        <p:nvPicPr>
          <p:cNvPr id="8"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smtClean="0"/>
              <a:t>Tables</a:t>
            </a:r>
            <a:endParaRPr lang="en-US" sz="3200" dirty="0" smtClean="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836520"/>
            <a:ext cx="11277600" cy="5262245"/>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buFont typeface="Arial" panose="020B0604020202020204" pitchFamily="34" charset="0"/>
              <a:buChar char="•"/>
            </a:pPr>
            <a:r>
              <a:rPr lang="en-US" sz="2800" dirty="0" smtClean="0"/>
              <a:t>The ng-repeat directive is perfect for displaying tables. </a:t>
            </a:r>
            <a:endParaRPr lang="en-US" sz="2800" dirty="0" smtClean="0"/>
          </a:p>
          <a:p>
            <a:pPr marL="457200" indent="-457200">
              <a:buFont typeface="Arial" panose="020B0604020202020204" pitchFamily="34" charset="0"/>
              <a:buChar char="•"/>
            </a:pPr>
            <a:r>
              <a:rPr lang="en-US" sz="2800" dirty="0" smtClean="0"/>
              <a:t>Displaying Data in a Table</a:t>
            </a:r>
            <a:endParaRPr lang="en-US" sz="2800" dirty="0" smtClean="0"/>
          </a:p>
          <a:p>
            <a:pPr marL="457200" indent="-457200">
              <a:buFont typeface="Arial" panose="020B0604020202020204" pitchFamily="34" charset="0"/>
              <a:buChar char="•"/>
            </a:pPr>
            <a:r>
              <a:rPr lang="en-US" sz="2800" dirty="0" smtClean="0"/>
              <a:t> &lt;div ng-app="myApp" ng-controller="customersCtrl"&gt;</a:t>
            </a:r>
            <a:endParaRPr lang="en-US" sz="2800" dirty="0" smtClean="0"/>
          </a:p>
          <a:p>
            <a:pPr marL="457200" indent="-457200">
              <a:buFont typeface="Arial" panose="020B0604020202020204" pitchFamily="34" charset="0"/>
              <a:buChar char="•"/>
            </a:pPr>
            <a:r>
              <a:rPr lang="en-US" sz="2800" dirty="0" smtClean="0"/>
              <a:t>&lt;table&gt;</a:t>
            </a:r>
            <a:endParaRPr lang="en-US" sz="2800" dirty="0" smtClean="0"/>
          </a:p>
          <a:p>
            <a:pPr marL="457200" indent="-457200">
              <a:buFont typeface="Arial" panose="020B0604020202020204" pitchFamily="34" charset="0"/>
              <a:buChar char="•"/>
            </a:pPr>
            <a:r>
              <a:rPr lang="en-US" sz="2800" dirty="0" smtClean="0"/>
              <a:t>  &lt;tr ng-repeat="x in names"&gt;</a:t>
            </a:r>
            <a:endParaRPr lang="en-US" sz="2800" dirty="0" smtClean="0"/>
          </a:p>
          <a:p>
            <a:pPr marL="457200" indent="-457200">
              <a:buFont typeface="Arial" panose="020B0604020202020204" pitchFamily="34" charset="0"/>
              <a:buChar char="•"/>
            </a:pPr>
            <a:r>
              <a:rPr lang="en-US" sz="2800" dirty="0" smtClean="0"/>
              <a:t>    &lt;td&gt;{{ x.Name }}&lt;/td&gt;</a:t>
            </a:r>
            <a:endParaRPr lang="en-US" sz="2800" dirty="0" smtClean="0"/>
          </a:p>
          <a:p>
            <a:pPr marL="457200" indent="-457200">
              <a:buFont typeface="Arial" panose="020B0604020202020204" pitchFamily="34" charset="0"/>
              <a:buChar char="•"/>
            </a:pPr>
            <a:r>
              <a:rPr lang="en-US" sz="2800" dirty="0" smtClean="0"/>
              <a:t>    &lt;td&gt;{{ x.Country }}&lt;/td&gt;</a:t>
            </a:r>
            <a:r>
              <a:rPr lang="en-US" sz="2800" dirty="0" smtClean="0">
                <a:sym typeface="+mn-ea"/>
              </a:rPr>
              <a:t>&lt;/tr&gt;&lt;/table&gt;&lt;/div&gt;&lt;script&gt;</a:t>
            </a:r>
            <a:endParaRPr lang="en-US" sz="2800" dirty="0" smtClean="0"/>
          </a:p>
          <a:p>
            <a:pPr marL="457200" indent="-457200">
              <a:buFont typeface="Arial" panose="020B0604020202020204" pitchFamily="34" charset="0"/>
              <a:buChar char="•"/>
            </a:pPr>
            <a:r>
              <a:rPr lang="en-US" sz="2800" dirty="0" smtClean="0"/>
              <a:t>var app = angular.module('myApp', []);</a:t>
            </a:r>
            <a:endParaRPr lang="en-US" sz="2800" dirty="0" smtClean="0"/>
          </a:p>
          <a:p>
            <a:pPr marL="457200" indent="-457200">
              <a:buFont typeface="Arial" panose="020B0604020202020204" pitchFamily="34" charset="0"/>
              <a:buChar char="•"/>
            </a:pPr>
            <a:r>
              <a:rPr lang="en-US" sz="2800" dirty="0" smtClean="0"/>
              <a:t>app.controller('customersCtrl', function($scope, $http) {</a:t>
            </a:r>
            <a:endParaRPr lang="en-US" sz="2800" dirty="0" smtClean="0"/>
          </a:p>
          <a:p>
            <a:pPr marL="457200" indent="-457200">
              <a:buFont typeface="Arial" panose="020B0604020202020204" pitchFamily="34" charset="0"/>
              <a:buChar char="•"/>
            </a:pPr>
            <a:r>
              <a:rPr lang="en-US" sz="2800" dirty="0" smtClean="0"/>
              <a:t>  $http.get("customers.php")</a:t>
            </a:r>
            <a:endParaRPr lang="en-US" sz="2800" dirty="0" smtClean="0"/>
          </a:p>
          <a:p>
            <a:pPr marL="457200" indent="-457200">
              <a:buFont typeface="Arial" panose="020B0604020202020204" pitchFamily="34" charset="0"/>
              <a:buChar char="•"/>
            </a:pPr>
            <a:r>
              <a:rPr lang="en-US" sz="2800" dirty="0" smtClean="0"/>
              <a:t>  .then(function (response) {$scope.names = </a:t>
            </a:r>
            <a:r>
              <a:rPr lang="en-US" sz="2800" dirty="0" smtClean="0">
                <a:sym typeface="+mn-ea"/>
              </a:rPr>
              <a:t>response.data.records;});});&lt;/script&gt; </a:t>
            </a:r>
            <a:endParaRPr lang="en-US" sz="2800" dirty="0" smtClean="0"/>
          </a:p>
        </p:txBody>
      </p:sp>
      <p:pic>
        <p:nvPicPr>
          <p:cNvPr id="8"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smtClean="0"/>
              <a:t>Tables Cont....</a:t>
            </a:r>
            <a:endParaRPr lang="en-US" sz="3200" dirty="0" smtClean="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836520"/>
            <a:ext cx="11277600" cy="4831080"/>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buFont typeface="Arial" panose="020B0604020202020204" pitchFamily="34" charset="0"/>
              <a:buChar char="•"/>
            </a:pPr>
            <a:r>
              <a:rPr lang="en-US" sz="2800" dirty="0" smtClean="0"/>
              <a:t>To sort the table, add an orderBy filter.</a:t>
            </a:r>
            <a:endParaRPr lang="en-US" sz="2800" dirty="0" smtClean="0"/>
          </a:p>
          <a:p>
            <a:pPr marL="457200" indent="-457200">
              <a:buFont typeface="Arial" panose="020B0604020202020204" pitchFamily="34" charset="0"/>
              <a:buChar char="•"/>
            </a:pPr>
            <a:r>
              <a:rPr lang="en-US" sz="2800" dirty="0" smtClean="0"/>
              <a:t> &lt;table&gt;</a:t>
            </a:r>
            <a:endParaRPr lang="en-US" sz="2800" dirty="0" smtClean="0"/>
          </a:p>
          <a:p>
            <a:pPr marL="457200" indent="-457200">
              <a:buFont typeface="Arial" panose="020B0604020202020204" pitchFamily="34" charset="0"/>
              <a:buChar char="•"/>
            </a:pPr>
            <a:r>
              <a:rPr lang="en-US" sz="2800" dirty="0" smtClean="0"/>
              <a:t>  &lt;tr ng-repeat="x in names | orderBy : 'Country'"&gt;</a:t>
            </a:r>
            <a:endParaRPr lang="en-US" sz="2800" dirty="0" smtClean="0"/>
          </a:p>
          <a:p>
            <a:pPr marL="457200" indent="-457200">
              <a:buFont typeface="Arial" panose="020B0604020202020204" pitchFamily="34" charset="0"/>
              <a:buChar char="•"/>
            </a:pPr>
            <a:r>
              <a:rPr lang="en-US" sz="2800" dirty="0" smtClean="0"/>
              <a:t>    &lt;td&gt;{{ x.Name }}&lt;/td&gt;</a:t>
            </a:r>
            <a:endParaRPr lang="en-US" sz="2800" dirty="0" smtClean="0"/>
          </a:p>
          <a:p>
            <a:pPr marL="457200" indent="-457200">
              <a:buFont typeface="Arial" panose="020B0604020202020204" pitchFamily="34" charset="0"/>
              <a:buChar char="•"/>
            </a:pPr>
            <a:r>
              <a:rPr lang="en-US" sz="2800" dirty="0" smtClean="0"/>
              <a:t>    &lt;td&gt;{{ x.Country }}&lt;/td&gt;</a:t>
            </a:r>
            <a:r>
              <a:rPr lang="en-US" sz="2800" dirty="0" smtClean="0">
                <a:sym typeface="+mn-ea"/>
              </a:rPr>
              <a:t>&lt;/tr&gt;&lt;/table&gt;</a:t>
            </a:r>
            <a:r>
              <a:rPr lang="en-US" sz="2800" dirty="0" smtClean="0"/>
              <a:t>   </a:t>
            </a:r>
            <a:endParaRPr lang="en-US" sz="2800" dirty="0" smtClean="0"/>
          </a:p>
          <a:p>
            <a:pPr marL="457200" indent="-457200">
              <a:buFont typeface="Arial" panose="020B0604020202020204" pitchFamily="34" charset="0"/>
              <a:buChar char="•"/>
            </a:pPr>
            <a:r>
              <a:rPr lang="en-US" sz="2800" dirty="0" smtClean="0"/>
              <a:t>To display uppercase, add an uppercase filter:  </a:t>
            </a:r>
            <a:endParaRPr lang="en-US" sz="2800" dirty="0" smtClean="0"/>
          </a:p>
          <a:p>
            <a:pPr marL="457200" indent="-457200">
              <a:buFont typeface="Arial" panose="020B0604020202020204" pitchFamily="34" charset="0"/>
              <a:buChar char="•"/>
            </a:pPr>
            <a:r>
              <a:rPr lang="en-US" sz="2800" dirty="0" smtClean="0"/>
              <a:t>&lt;td&gt;{{ x.Country | uppercase }}&lt;/td&gt;</a:t>
            </a:r>
            <a:endParaRPr lang="en-US" sz="2800" dirty="0" smtClean="0"/>
          </a:p>
          <a:p>
            <a:pPr marL="457200" indent="-457200">
              <a:buFont typeface="Arial" panose="020B0604020202020204" pitchFamily="34" charset="0"/>
              <a:buChar char="•"/>
            </a:pPr>
            <a:r>
              <a:rPr lang="en-US" sz="2800" dirty="0" smtClean="0"/>
              <a:t>To display the table index, add a &lt;td&gt; with $index:</a:t>
            </a:r>
            <a:endParaRPr lang="en-US" sz="2800" dirty="0" smtClean="0"/>
          </a:p>
          <a:p>
            <a:pPr marL="457200" indent="-457200">
              <a:buFont typeface="Arial" panose="020B0604020202020204" pitchFamily="34" charset="0"/>
              <a:buChar char="•"/>
            </a:pPr>
            <a:r>
              <a:rPr lang="en-US" sz="2800" dirty="0" smtClean="0"/>
              <a:t>  &lt;td&gt;{{ $index + 1 }}&lt;/td&gt;</a:t>
            </a:r>
            <a:endParaRPr lang="en-US" sz="2800" dirty="0" smtClean="0"/>
          </a:p>
          <a:p>
            <a:pPr marL="457200" indent="-457200">
              <a:buFont typeface="Arial" panose="020B0604020202020204" pitchFamily="34" charset="0"/>
              <a:buChar char="•"/>
            </a:pPr>
            <a:r>
              <a:rPr lang="en-US" sz="2800" dirty="0" smtClean="0"/>
              <a:t>Using $even and $odd </a:t>
            </a:r>
            <a:endParaRPr lang="en-US" sz="2800" dirty="0" smtClean="0"/>
          </a:p>
          <a:p>
            <a:pPr marL="457200" indent="-457200">
              <a:buFont typeface="Arial" panose="020B0604020202020204" pitchFamily="34" charset="0"/>
              <a:buChar char="•"/>
            </a:pPr>
            <a:r>
              <a:rPr lang="en-US" sz="2800" dirty="0" smtClean="0"/>
              <a:t>&lt;td ng-if="$even"&gt;{{ x.Name }}&lt;/td&gt;</a:t>
            </a:r>
            <a:endParaRPr lang="en-US" sz="2800" dirty="0" smtClean="0"/>
          </a:p>
        </p:txBody>
      </p:sp>
      <p:pic>
        <p:nvPicPr>
          <p:cNvPr id="8"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smtClean="0"/>
              <a:t>AngularJS Forms</a:t>
            </a:r>
            <a:endParaRPr lang="en-US" sz="3200" dirty="0" smtClean="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836520"/>
            <a:ext cx="11277600" cy="5262245"/>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Arial" panose="020B0604020202020204" pitchFamily="34" charset="0"/>
              <a:buChar char="•"/>
            </a:pPr>
            <a:r>
              <a:rPr lang="en-US" sz="2800" dirty="0" smtClean="0"/>
              <a:t>Forms in AngularJS provides data-binding and validation of input controls.</a:t>
            </a:r>
            <a:endParaRPr lang="en-US" sz="2800" dirty="0" smtClean="0"/>
          </a:p>
          <a:p>
            <a:pPr marL="457200" indent="-457200" algn="just">
              <a:buFont typeface="Arial" panose="020B0604020202020204" pitchFamily="34" charset="0"/>
              <a:buChar char="•"/>
            </a:pPr>
            <a:r>
              <a:rPr lang="en-US" sz="2800" dirty="0" smtClean="0"/>
              <a:t>Input controls are the HTML input elements:</a:t>
            </a:r>
            <a:endParaRPr lang="en-US" sz="2800" dirty="0" smtClean="0"/>
          </a:p>
          <a:p>
            <a:pPr marL="457200" indent="-457200" algn="just">
              <a:buFont typeface="Arial" panose="020B0604020202020204" pitchFamily="34" charset="0"/>
              <a:buChar char="•"/>
            </a:pPr>
            <a:r>
              <a:rPr lang="en-US" sz="2800" dirty="0" smtClean="0"/>
              <a:t>input elements,</a:t>
            </a:r>
            <a:r>
              <a:rPr lang="en-US" sz="2800" dirty="0" smtClean="0">
                <a:sym typeface="+mn-ea"/>
              </a:rPr>
              <a:t>select elements</a:t>
            </a:r>
            <a:endParaRPr lang="en-US" sz="2800" dirty="0" smtClean="0"/>
          </a:p>
          <a:p>
            <a:pPr marL="457200" indent="-457200" algn="just">
              <a:buFont typeface="Arial" panose="020B0604020202020204" pitchFamily="34" charset="0"/>
              <a:buChar char="•"/>
            </a:pPr>
            <a:r>
              <a:rPr lang="en-US" sz="2800" dirty="0" smtClean="0"/>
              <a:t>button elements,</a:t>
            </a:r>
            <a:r>
              <a:rPr lang="en-US" sz="2800" dirty="0" smtClean="0">
                <a:sym typeface="+mn-ea"/>
              </a:rPr>
              <a:t>textarea elements</a:t>
            </a:r>
            <a:endParaRPr lang="en-US" sz="2800" dirty="0" smtClean="0"/>
          </a:p>
          <a:p>
            <a:pPr marL="457200" indent="-457200" algn="just">
              <a:buFont typeface="Arial" panose="020B0604020202020204" pitchFamily="34" charset="0"/>
              <a:buChar char="•"/>
            </a:pPr>
            <a:r>
              <a:rPr lang="en-US" sz="2800" dirty="0" smtClean="0"/>
              <a:t>Input controls provides data-binding by using the ng-model directive.</a:t>
            </a:r>
            <a:endParaRPr lang="en-US" sz="2800" dirty="0" smtClean="0"/>
          </a:p>
          <a:p>
            <a:pPr marL="457200" indent="-457200" algn="just">
              <a:buFont typeface="Arial" panose="020B0604020202020204" pitchFamily="34" charset="0"/>
              <a:buChar char="•"/>
            </a:pPr>
            <a:r>
              <a:rPr lang="en-US" sz="2800" dirty="0" smtClean="0"/>
              <a:t>&lt;input type="text" ng-model="firstname"&gt;</a:t>
            </a:r>
            <a:endParaRPr lang="en-US" sz="2800" dirty="0" smtClean="0"/>
          </a:p>
          <a:p>
            <a:pPr marL="457200" indent="-457200" algn="just">
              <a:buFont typeface="Arial" panose="020B0604020202020204" pitchFamily="34" charset="0"/>
              <a:buChar char="•"/>
            </a:pPr>
            <a:r>
              <a:rPr lang="en-US" sz="2800" dirty="0" smtClean="0"/>
              <a:t> &lt;script&gt;</a:t>
            </a:r>
            <a:endParaRPr lang="en-US" sz="2800" dirty="0" smtClean="0"/>
          </a:p>
          <a:p>
            <a:pPr marL="457200" indent="-457200" algn="just">
              <a:buFont typeface="Arial" panose="020B0604020202020204" pitchFamily="34" charset="0"/>
              <a:buChar char="•"/>
            </a:pPr>
            <a:r>
              <a:rPr lang="en-US" sz="2800" dirty="0" smtClean="0"/>
              <a:t>var app = angular.module('myApp', []);</a:t>
            </a:r>
            <a:endParaRPr lang="en-US" sz="2800" dirty="0" smtClean="0"/>
          </a:p>
          <a:p>
            <a:pPr marL="457200" indent="-457200" algn="just">
              <a:buFont typeface="Arial" panose="020B0604020202020204" pitchFamily="34" charset="0"/>
              <a:buChar char="•"/>
            </a:pPr>
            <a:r>
              <a:rPr lang="en-US" sz="2800" dirty="0" smtClean="0"/>
              <a:t>app.controller('formCtrl', function($scope) {</a:t>
            </a:r>
            <a:endParaRPr lang="en-US" sz="2800" dirty="0" smtClean="0"/>
          </a:p>
          <a:p>
            <a:pPr marL="457200" indent="-457200" algn="just">
              <a:buFont typeface="Arial" panose="020B0604020202020204" pitchFamily="34" charset="0"/>
              <a:buChar char="•"/>
            </a:pPr>
            <a:r>
              <a:rPr lang="en-US" sz="2800" dirty="0" smtClean="0"/>
              <a:t>  $scope.firstname = "John";</a:t>
            </a:r>
            <a:r>
              <a:rPr lang="en-US" sz="2800" dirty="0" smtClean="0">
                <a:sym typeface="+mn-ea"/>
              </a:rPr>
              <a:t>});&lt;/script&gt; </a:t>
            </a:r>
            <a:endParaRPr lang="en-US" sz="2800" dirty="0" smtClean="0"/>
          </a:p>
        </p:txBody>
      </p:sp>
      <p:pic>
        <p:nvPicPr>
          <p:cNvPr id="8"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smtClean="0"/>
              <a:t>AngularJS Forms Cont....</a:t>
            </a:r>
            <a:endParaRPr lang="en-US" sz="3200" dirty="0" smtClean="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836520"/>
            <a:ext cx="11277600" cy="5262245"/>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Arial" panose="020B0604020202020204" pitchFamily="34" charset="0"/>
              <a:buChar char="•"/>
            </a:pPr>
            <a:r>
              <a:rPr lang="en-US" sz="2800" dirty="0" smtClean="0"/>
              <a:t>A checkbox has the value true or false. Apply the ng-model directive to a checkbox, and use its value in your application.</a:t>
            </a:r>
            <a:endParaRPr lang="en-US" sz="2800" dirty="0" smtClean="0"/>
          </a:p>
          <a:p>
            <a:pPr marL="457200" indent="-457200" algn="just">
              <a:buFont typeface="Arial" panose="020B0604020202020204" pitchFamily="34" charset="0"/>
              <a:buChar char="•"/>
            </a:pPr>
            <a:r>
              <a:rPr lang="en-US" sz="2800" dirty="0" smtClean="0"/>
              <a:t>&lt;form&gt;</a:t>
            </a:r>
            <a:endParaRPr lang="en-US" sz="2800" dirty="0" smtClean="0"/>
          </a:p>
          <a:p>
            <a:pPr marL="457200" indent="-457200" algn="just">
              <a:buFont typeface="Arial" panose="020B0604020202020204" pitchFamily="34" charset="0"/>
              <a:buChar char="•"/>
            </a:pPr>
            <a:r>
              <a:rPr lang="en-US" sz="2800" dirty="0" smtClean="0"/>
              <a:t>  &lt;input type="checkbox" ng-model="myVar"&gt;</a:t>
            </a:r>
            <a:endParaRPr lang="en-US" sz="2800" dirty="0" smtClean="0"/>
          </a:p>
          <a:p>
            <a:pPr marL="457200" indent="-457200" algn="just">
              <a:buFont typeface="Arial" panose="020B0604020202020204" pitchFamily="34" charset="0"/>
              <a:buChar char="•"/>
            </a:pPr>
            <a:r>
              <a:rPr lang="en-US" sz="2800" dirty="0" smtClean="0"/>
              <a:t>&lt;/form&gt;</a:t>
            </a:r>
            <a:endParaRPr lang="en-US" sz="2800" dirty="0" smtClean="0"/>
          </a:p>
          <a:p>
            <a:pPr marL="457200" indent="-457200" algn="just">
              <a:buFont typeface="Arial" panose="020B0604020202020204" pitchFamily="34" charset="0"/>
              <a:buChar char="•"/>
            </a:pPr>
            <a:r>
              <a:rPr lang="en-US" sz="2800" dirty="0" smtClean="0"/>
              <a:t>&lt;h1 ng-show="myVar"&gt;My Header&lt;/h1&gt;</a:t>
            </a:r>
            <a:endParaRPr lang="en-US" sz="2800" dirty="0" smtClean="0"/>
          </a:p>
          <a:p>
            <a:pPr marL="457200" indent="-457200" algn="just">
              <a:buFont typeface="Arial" panose="020B0604020202020204" pitchFamily="34" charset="0"/>
              <a:buChar char="•"/>
            </a:pPr>
            <a:r>
              <a:rPr lang="en-US" sz="2800" dirty="0" smtClean="0"/>
              <a:t>Bind radio buttons to your application with the ng-model directive.</a:t>
            </a:r>
            <a:endParaRPr lang="en-US" sz="2800" dirty="0" smtClean="0"/>
          </a:p>
          <a:p>
            <a:pPr marL="457200" indent="-457200" algn="just">
              <a:buFont typeface="Arial" panose="020B0604020202020204" pitchFamily="34" charset="0"/>
              <a:buChar char="•"/>
            </a:pPr>
            <a:r>
              <a:rPr lang="en-US" sz="2800" dirty="0" smtClean="0"/>
              <a:t>Radio buttons with the same ng-model can have different values.</a:t>
            </a:r>
            <a:endParaRPr lang="en-US" sz="2800" dirty="0" smtClean="0"/>
          </a:p>
          <a:p>
            <a:pPr marL="457200" indent="-457200" algn="just">
              <a:buFont typeface="Arial" panose="020B0604020202020204" pitchFamily="34" charset="0"/>
              <a:buChar char="•"/>
            </a:pPr>
            <a:r>
              <a:rPr lang="en-US" sz="2800" dirty="0" smtClean="0"/>
              <a:t>&lt;form&gt;</a:t>
            </a:r>
            <a:endParaRPr lang="en-US" sz="2800" dirty="0" smtClean="0"/>
          </a:p>
          <a:p>
            <a:pPr marL="457200" indent="-457200" algn="just">
              <a:buFont typeface="Arial" panose="020B0604020202020204" pitchFamily="34" charset="0"/>
              <a:buChar char="•"/>
            </a:pPr>
            <a:r>
              <a:rPr lang="en-US" sz="2800" dirty="0" smtClean="0"/>
              <a:t> &lt;input type="radio" ng-model="myVar" value="dogs"&gt;Dogs</a:t>
            </a:r>
            <a:endParaRPr lang="en-US" sz="2800" dirty="0" smtClean="0"/>
          </a:p>
          <a:p>
            <a:pPr marL="457200" indent="-457200" algn="just">
              <a:buFont typeface="Arial" panose="020B0604020202020204" pitchFamily="34" charset="0"/>
              <a:buChar char="•"/>
            </a:pPr>
            <a:r>
              <a:rPr lang="en-US" sz="2800" dirty="0" smtClean="0"/>
              <a:t>&lt;input type="radio" ng-model="myVar" value="tuts"&gt;Tutorials</a:t>
            </a:r>
            <a:endParaRPr lang="en-US" sz="2800" dirty="0" smtClean="0"/>
          </a:p>
          <a:p>
            <a:pPr marL="457200" indent="-457200" algn="just">
              <a:buFont typeface="Arial" panose="020B0604020202020204" pitchFamily="34" charset="0"/>
              <a:buChar char="•"/>
            </a:pPr>
            <a:r>
              <a:rPr lang="en-US" sz="2800" dirty="0" smtClean="0"/>
              <a:t>&lt;/form&gt;</a:t>
            </a:r>
            <a:endParaRPr lang="en-US" sz="2800" dirty="0" smtClean="0"/>
          </a:p>
        </p:txBody>
      </p:sp>
      <p:pic>
        <p:nvPicPr>
          <p:cNvPr id="8"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05EB05-1922-4167-A61A-25A28925933C}" type="datetime1">
              <a:rPr lang="en-US" smtClean="0"/>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endParaRPr lang="en-US" sz="3200" dirty="0"/>
          </a:p>
        </p:txBody>
      </p:sp>
      <p:sp>
        <p:nvSpPr>
          <p:cNvPr id="10" name="TextBox 9"/>
          <p:cNvSpPr txBox="1"/>
          <p:nvPr/>
        </p:nvSpPr>
        <p:spPr>
          <a:xfrm>
            <a:off x="1478280" y="1162431"/>
            <a:ext cx="60960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UNIT-III: </a:t>
            </a:r>
            <a:r>
              <a:rPr lang="en-US" sz="2800" b="1" dirty="0"/>
              <a:t>Basics of Angular js </a:t>
            </a:r>
            <a:endParaRPr lang="en-IN" sz="2800" b="1" dirty="0"/>
          </a:p>
        </p:txBody>
      </p:sp>
      <p:sp>
        <p:nvSpPr>
          <p:cNvPr id="2" name="TextBox 1"/>
          <p:cNvSpPr txBox="1"/>
          <p:nvPr/>
        </p:nvSpPr>
        <p:spPr>
          <a:xfrm>
            <a:off x="1478280" y="2438400"/>
            <a:ext cx="9448800" cy="267765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t>Typescript, Setup and installation, Power of </a:t>
            </a:r>
            <a:r>
              <a:rPr lang="en-US" sz="2800" dirty="0" smtClean="0"/>
              <a:t>Types , Functions Function </a:t>
            </a:r>
            <a:r>
              <a:rPr lang="en-US" sz="2800" dirty="0"/>
              <a:t>as types Optional and default parameters, Arrow functions, Function overloading, Access modifiers, Getters and setters, Read-only &amp; static, Abstract classes, Interfaces, Extending and Implementing Interface, Import and Export modules. </a:t>
            </a:r>
            <a:endParaRPr lang="en-US" sz="2800" dirty="0"/>
          </a:p>
        </p:txBody>
      </p:sp>
      <p:pic>
        <p:nvPicPr>
          <p:cNvPr id="3" name="Picture 41" descr="nietnewlogo1"/>
          <p:cNvPicPr>
            <a:picLocks noChangeAspect="1"/>
          </p:cNvPicPr>
          <p:nvPr/>
        </p:nvPicPr>
        <p:blipFill>
          <a:blip r:embed="rId1"/>
          <a:stretch>
            <a:fillRect/>
          </a:stretch>
        </p:blipFill>
        <p:spPr>
          <a:xfrm>
            <a:off x="46398" y="-36586"/>
            <a:ext cx="1477645" cy="806450"/>
          </a:xfrm>
          <a:prstGeom prst="rect">
            <a:avLst/>
          </a:prstGeo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smtClean="0"/>
              <a:t>AngularJS Forms Cont....</a:t>
            </a:r>
            <a:endParaRPr lang="en-US" sz="3200" dirty="0" smtClean="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836520"/>
            <a:ext cx="11277600" cy="5262245"/>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Arial" panose="020B0604020202020204" pitchFamily="34" charset="0"/>
              <a:buChar char="•"/>
            </a:pPr>
            <a:r>
              <a:rPr lang="en-US" sz="2800" dirty="0" smtClean="0"/>
              <a:t>Bind select boxes to your application with the ng-model directive.</a:t>
            </a:r>
            <a:endParaRPr lang="en-US" sz="2800" dirty="0" smtClean="0"/>
          </a:p>
          <a:p>
            <a:pPr marL="457200" indent="-457200" algn="just">
              <a:buFont typeface="Arial" panose="020B0604020202020204" pitchFamily="34" charset="0"/>
              <a:buChar char="•"/>
            </a:pPr>
            <a:r>
              <a:rPr lang="en-US" sz="2800" dirty="0" smtClean="0"/>
              <a:t>The property defined in the ng-model attribute will have the value of the selected option in the selectbox.</a:t>
            </a:r>
            <a:endParaRPr lang="en-US" sz="2800" dirty="0" smtClean="0"/>
          </a:p>
          <a:p>
            <a:pPr marL="457200" indent="-457200" algn="just">
              <a:buFont typeface="Arial" panose="020B0604020202020204" pitchFamily="34" charset="0"/>
              <a:buChar char="•"/>
            </a:pPr>
            <a:r>
              <a:rPr lang="en-US" sz="2800" dirty="0" smtClean="0"/>
              <a:t>&lt;form&gt;</a:t>
            </a:r>
            <a:endParaRPr lang="en-US" sz="2800" dirty="0" smtClean="0"/>
          </a:p>
          <a:p>
            <a:pPr marL="457200" indent="-457200" algn="just">
              <a:buFont typeface="Arial" panose="020B0604020202020204" pitchFamily="34" charset="0"/>
              <a:buChar char="•"/>
            </a:pPr>
            <a:r>
              <a:rPr lang="en-US" sz="2800" dirty="0" smtClean="0"/>
              <a:t>  Select a topic:</a:t>
            </a:r>
            <a:endParaRPr lang="en-US" sz="2800" dirty="0" smtClean="0"/>
          </a:p>
          <a:p>
            <a:pPr marL="457200" indent="-457200" algn="just">
              <a:buFont typeface="Arial" panose="020B0604020202020204" pitchFamily="34" charset="0"/>
              <a:buChar char="•"/>
            </a:pPr>
            <a:r>
              <a:rPr lang="en-US" sz="2800" dirty="0" smtClean="0"/>
              <a:t>  &lt;select ng-model="myVar"&gt;</a:t>
            </a:r>
            <a:endParaRPr lang="en-US" sz="2800" dirty="0" smtClean="0"/>
          </a:p>
          <a:p>
            <a:pPr marL="457200" indent="-457200" algn="just">
              <a:buFont typeface="Arial" panose="020B0604020202020204" pitchFamily="34" charset="0"/>
              <a:buChar char="•"/>
            </a:pPr>
            <a:r>
              <a:rPr lang="en-US" sz="2800" dirty="0" smtClean="0"/>
              <a:t>    &lt;option value="select any one" selected&gt;</a:t>
            </a:r>
            <a:endParaRPr lang="en-US" sz="2800" dirty="0" smtClean="0"/>
          </a:p>
          <a:p>
            <a:pPr marL="457200" indent="-457200" algn="just">
              <a:buFont typeface="Arial" panose="020B0604020202020204" pitchFamily="34" charset="0"/>
              <a:buChar char="•"/>
            </a:pPr>
            <a:r>
              <a:rPr lang="en-US" sz="2800" dirty="0" smtClean="0"/>
              <a:t>    &lt;option value="dogs"&gt;Dogs</a:t>
            </a:r>
            <a:endParaRPr lang="en-US" sz="2800" dirty="0" smtClean="0"/>
          </a:p>
          <a:p>
            <a:pPr marL="457200" indent="-457200" algn="just">
              <a:buFont typeface="Arial" panose="020B0604020202020204" pitchFamily="34" charset="0"/>
              <a:buChar char="•"/>
            </a:pPr>
            <a:r>
              <a:rPr lang="en-US" sz="2800" dirty="0" smtClean="0"/>
              <a:t>    &lt;option value="tuts"&gt;Tutorials</a:t>
            </a:r>
            <a:endParaRPr lang="en-US" sz="2800" dirty="0" smtClean="0"/>
          </a:p>
          <a:p>
            <a:pPr marL="457200" indent="-457200" algn="just">
              <a:buFont typeface="Arial" panose="020B0604020202020204" pitchFamily="34" charset="0"/>
              <a:buChar char="•"/>
            </a:pPr>
            <a:r>
              <a:rPr lang="en-US" sz="2800" dirty="0" smtClean="0"/>
              <a:t>    &lt;option value="cars"&gt;Cars</a:t>
            </a:r>
            <a:endParaRPr lang="en-US" sz="2800" dirty="0" smtClean="0"/>
          </a:p>
          <a:p>
            <a:pPr marL="457200" indent="-457200" algn="just">
              <a:buFont typeface="Arial" panose="020B0604020202020204" pitchFamily="34" charset="0"/>
              <a:buChar char="•"/>
            </a:pPr>
            <a:r>
              <a:rPr lang="en-US" sz="2800" dirty="0" smtClean="0"/>
              <a:t>  &lt;/select&gt;</a:t>
            </a:r>
            <a:endParaRPr lang="en-US" sz="2800" dirty="0" smtClean="0"/>
          </a:p>
          <a:p>
            <a:pPr marL="457200" indent="-457200" algn="just">
              <a:buFont typeface="Arial" panose="020B0604020202020204" pitchFamily="34" charset="0"/>
              <a:buChar char="•"/>
            </a:pPr>
            <a:r>
              <a:rPr lang="en-US" sz="2800" dirty="0" smtClean="0"/>
              <a:t>&lt;/form&gt;</a:t>
            </a:r>
            <a:endParaRPr lang="en-US" sz="2800" dirty="0" smtClean="0"/>
          </a:p>
        </p:txBody>
      </p:sp>
      <p:pic>
        <p:nvPicPr>
          <p:cNvPr id="8"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5" name="Footer Placeholder 4"/>
          <p:cNvSpPr>
            <a:spLocks noGrp="1"/>
          </p:cNvSpPr>
          <p:nvPr>
            <p:ph type="ftr" sz="quarter" idx="11"/>
          </p:nvPr>
        </p:nvSpPr>
        <p:spPr>
          <a:xfrm>
            <a:off x="4368165" y="6356356"/>
            <a:ext cx="47244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smtClean="0"/>
              <a:t>AngularJS Forms Cont....</a:t>
            </a:r>
            <a:endParaRPr lang="en-US" sz="3200" dirty="0" smtClean="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836520"/>
            <a:ext cx="11277600" cy="5262245"/>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Arial" panose="020B0604020202020204" pitchFamily="34" charset="0"/>
              <a:buChar char="•"/>
            </a:pPr>
            <a:r>
              <a:rPr lang="en-US" sz="2800" dirty="0" smtClean="0"/>
              <a:t>Bind select boxes to your application with the ng-model directive.</a:t>
            </a:r>
            <a:endParaRPr lang="en-US" sz="2800" dirty="0" smtClean="0"/>
          </a:p>
          <a:p>
            <a:pPr marL="457200" indent="-457200" algn="just">
              <a:buFont typeface="Arial" panose="020B0604020202020204" pitchFamily="34" charset="0"/>
              <a:buChar char="•"/>
            </a:pPr>
            <a:r>
              <a:rPr lang="en-US" sz="2800" dirty="0" smtClean="0"/>
              <a:t>The property defined in the ng-model attribute will have the value of the selected option in the selectbox.</a:t>
            </a:r>
            <a:endParaRPr lang="en-US" sz="2800" dirty="0" smtClean="0"/>
          </a:p>
          <a:p>
            <a:pPr marL="457200" indent="-457200" algn="just">
              <a:buFont typeface="Arial" panose="020B0604020202020204" pitchFamily="34" charset="0"/>
              <a:buChar char="•"/>
            </a:pPr>
            <a:r>
              <a:rPr lang="en-US" sz="2800" dirty="0" smtClean="0"/>
              <a:t>&lt;form&gt;</a:t>
            </a:r>
            <a:endParaRPr lang="en-US" sz="2800" dirty="0" smtClean="0"/>
          </a:p>
          <a:p>
            <a:pPr marL="457200" indent="-457200" algn="just">
              <a:buFont typeface="Arial" panose="020B0604020202020204" pitchFamily="34" charset="0"/>
              <a:buChar char="•"/>
            </a:pPr>
            <a:r>
              <a:rPr lang="en-US" sz="2800" dirty="0" smtClean="0"/>
              <a:t>  Select a topic:</a:t>
            </a:r>
            <a:endParaRPr lang="en-US" sz="2800" dirty="0" smtClean="0"/>
          </a:p>
          <a:p>
            <a:pPr marL="457200" indent="-457200" algn="just">
              <a:buFont typeface="Arial" panose="020B0604020202020204" pitchFamily="34" charset="0"/>
              <a:buChar char="•"/>
            </a:pPr>
            <a:r>
              <a:rPr lang="en-US" sz="2800" dirty="0" smtClean="0"/>
              <a:t>  &lt;select ng-model="myVar"&gt;</a:t>
            </a:r>
            <a:endParaRPr lang="en-US" sz="2800" dirty="0" smtClean="0"/>
          </a:p>
          <a:p>
            <a:pPr marL="457200" indent="-457200" algn="just">
              <a:buFont typeface="Arial" panose="020B0604020202020204" pitchFamily="34" charset="0"/>
              <a:buChar char="•"/>
            </a:pPr>
            <a:r>
              <a:rPr lang="en-US" sz="2800" dirty="0" smtClean="0"/>
              <a:t>    &lt;option value="select any one" selected&gt;</a:t>
            </a:r>
            <a:endParaRPr lang="en-US" sz="2800" dirty="0" smtClean="0"/>
          </a:p>
          <a:p>
            <a:pPr marL="457200" indent="-457200" algn="just">
              <a:buFont typeface="Arial" panose="020B0604020202020204" pitchFamily="34" charset="0"/>
              <a:buChar char="•"/>
            </a:pPr>
            <a:r>
              <a:rPr lang="en-US" sz="2800" dirty="0" smtClean="0"/>
              <a:t>    &lt;option value="dogs"&gt;Dogs</a:t>
            </a:r>
            <a:endParaRPr lang="en-US" sz="2800" dirty="0" smtClean="0"/>
          </a:p>
          <a:p>
            <a:pPr marL="457200" indent="-457200" algn="just">
              <a:buFont typeface="Arial" panose="020B0604020202020204" pitchFamily="34" charset="0"/>
              <a:buChar char="•"/>
            </a:pPr>
            <a:r>
              <a:rPr lang="en-US" sz="2800" dirty="0" smtClean="0"/>
              <a:t>    &lt;option value="tuts"&gt;Tutorials</a:t>
            </a:r>
            <a:endParaRPr lang="en-US" sz="2800" dirty="0" smtClean="0"/>
          </a:p>
          <a:p>
            <a:pPr marL="457200" indent="-457200" algn="just">
              <a:buFont typeface="Arial" panose="020B0604020202020204" pitchFamily="34" charset="0"/>
              <a:buChar char="•"/>
            </a:pPr>
            <a:r>
              <a:rPr lang="en-US" sz="2800" dirty="0" smtClean="0"/>
              <a:t>    &lt;option value="cars"&gt;Cars</a:t>
            </a:r>
            <a:endParaRPr lang="en-US" sz="2800" dirty="0" smtClean="0"/>
          </a:p>
          <a:p>
            <a:pPr marL="457200" indent="-457200" algn="just">
              <a:buFont typeface="Arial" panose="020B0604020202020204" pitchFamily="34" charset="0"/>
              <a:buChar char="•"/>
            </a:pPr>
            <a:r>
              <a:rPr lang="en-US" sz="2800" dirty="0" smtClean="0"/>
              <a:t>  &lt;/select&gt;</a:t>
            </a:r>
            <a:endParaRPr lang="en-US" sz="2800" dirty="0" smtClean="0"/>
          </a:p>
          <a:p>
            <a:pPr marL="457200" indent="-457200" algn="just">
              <a:buFont typeface="Arial" panose="020B0604020202020204" pitchFamily="34" charset="0"/>
              <a:buChar char="•"/>
            </a:pPr>
            <a:r>
              <a:rPr lang="en-US" sz="2800" dirty="0" smtClean="0"/>
              <a:t>&lt;/form&gt;</a:t>
            </a:r>
            <a:endParaRPr lang="en-US" sz="2800" dirty="0" smtClean="0"/>
          </a:p>
        </p:txBody>
      </p:sp>
      <p:pic>
        <p:nvPicPr>
          <p:cNvPr id="8"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smtClean="0"/>
              <a:t>Forms validation</a:t>
            </a:r>
            <a:endParaRPr lang="en-US" sz="3200" dirty="0" smtClean="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836520"/>
            <a:ext cx="11277600" cy="5262245"/>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Arial" panose="020B0604020202020204" pitchFamily="34" charset="0"/>
              <a:buChar char="•"/>
            </a:pPr>
            <a:r>
              <a:rPr lang="en-US" sz="2800" dirty="0" smtClean="0"/>
              <a:t>AngularJS can validate input data.</a:t>
            </a:r>
            <a:endParaRPr lang="en-US" sz="2800" dirty="0" smtClean="0"/>
          </a:p>
          <a:p>
            <a:pPr marL="457200" indent="-457200" algn="just">
              <a:buFont typeface="Arial" panose="020B0604020202020204" pitchFamily="34" charset="0"/>
              <a:buChar char="•"/>
            </a:pPr>
            <a:r>
              <a:rPr lang="en-US" sz="2800" dirty="0" smtClean="0"/>
              <a:t>AngularJS offers client-side form validation.</a:t>
            </a:r>
            <a:endParaRPr lang="en-US" sz="2800" dirty="0" smtClean="0"/>
          </a:p>
          <a:p>
            <a:pPr marL="457200" indent="-457200" algn="just">
              <a:buFont typeface="Arial" panose="020B0604020202020204" pitchFamily="34" charset="0"/>
              <a:buChar char="•"/>
            </a:pPr>
            <a:endParaRPr lang="en-US" sz="2800" dirty="0" smtClean="0"/>
          </a:p>
          <a:p>
            <a:pPr marL="457200" indent="-457200" algn="just">
              <a:buFont typeface="Arial" panose="020B0604020202020204" pitchFamily="34" charset="0"/>
              <a:buChar char="•"/>
            </a:pPr>
            <a:r>
              <a:rPr lang="en-US" sz="2800" dirty="0" smtClean="0"/>
              <a:t>AngularJS monitors the state of the form and input fields (input, textarea, select), and lets you notify the user about the current state.</a:t>
            </a:r>
            <a:endParaRPr lang="en-US" sz="2800" dirty="0" smtClean="0"/>
          </a:p>
          <a:p>
            <a:pPr indent="0" algn="just">
              <a:buFont typeface="Arial" panose="020B0604020202020204" pitchFamily="34" charset="0"/>
              <a:buNone/>
            </a:pPr>
            <a:endParaRPr lang="en-US" sz="2800" dirty="0" smtClean="0"/>
          </a:p>
          <a:p>
            <a:pPr marL="457200" indent="-457200" algn="just">
              <a:buFont typeface="Arial" panose="020B0604020202020204" pitchFamily="34" charset="0"/>
              <a:buChar char="•"/>
            </a:pPr>
            <a:r>
              <a:rPr lang="en-US" sz="2800" dirty="0" smtClean="0"/>
              <a:t>AngularJS also holds information about whether they have been touched, or modified, or not.</a:t>
            </a:r>
            <a:endParaRPr lang="en-US" sz="2800" dirty="0" smtClean="0"/>
          </a:p>
          <a:p>
            <a:pPr marL="457200" indent="-457200" algn="just">
              <a:buFont typeface="Arial" panose="020B0604020202020204" pitchFamily="34" charset="0"/>
              <a:buChar char="•"/>
            </a:pPr>
            <a:endParaRPr lang="en-US" sz="2800" dirty="0" smtClean="0"/>
          </a:p>
          <a:p>
            <a:pPr marL="457200" indent="-457200" algn="just">
              <a:buFont typeface="Arial" panose="020B0604020202020204" pitchFamily="34" charset="0"/>
              <a:buChar char="•"/>
            </a:pPr>
            <a:r>
              <a:rPr lang="en-US" sz="2800" dirty="0" smtClean="0"/>
              <a:t>You can use standard HTML5 attributes to validate input, or you can make your own validation functions.</a:t>
            </a:r>
            <a:endParaRPr lang="en-US" sz="2800" dirty="0" smtClean="0"/>
          </a:p>
        </p:txBody>
      </p:sp>
      <p:pic>
        <p:nvPicPr>
          <p:cNvPr id="8"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smtClean="0"/>
              <a:t>Forms validation Cont...</a:t>
            </a:r>
            <a:endParaRPr lang="en-US" sz="3200" dirty="0" smtClean="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836520"/>
            <a:ext cx="11277600" cy="439991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Arial" panose="020B0604020202020204" pitchFamily="34" charset="0"/>
              <a:buNone/>
            </a:pPr>
            <a:r>
              <a:rPr lang="en-US" sz="2800" b="1" dirty="0" smtClean="0"/>
              <a:t>Required</a:t>
            </a:r>
            <a:endParaRPr lang="en-US" sz="2800" b="1" dirty="0" smtClean="0"/>
          </a:p>
          <a:p>
            <a:pPr marL="457200" indent="-457200" algn="just">
              <a:buFont typeface="Arial" panose="020B0604020202020204" pitchFamily="34" charset="0"/>
              <a:buChar char="•"/>
            </a:pPr>
            <a:r>
              <a:rPr lang="en-US" sz="2800" dirty="0" smtClean="0"/>
              <a:t>Use the HTML5 attribute required to specify that the input field must be filled out.</a:t>
            </a:r>
            <a:endParaRPr lang="en-US" sz="2800" dirty="0" smtClean="0"/>
          </a:p>
          <a:p>
            <a:pPr marL="457200" indent="-457200" algn="just">
              <a:buFont typeface="Arial" panose="020B0604020202020204" pitchFamily="34" charset="0"/>
              <a:buChar char="•"/>
            </a:pPr>
            <a:r>
              <a:rPr lang="en-US" sz="2800" dirty="0" smtClean="0"/>
              <a:t>The input field is required:</a:t>
            </a:r>
            <a:endParaRPr lang="en-US" sz="2800" dirty="0" smtClean="0"/>
          </a:p>
          <a:p>
            <a:pPr marL="457200" indent="-457200" algn="just">
              <a:buFont typeface="Arial" panose="020B0604020202020204" pitchFamily="34" charset="0"/>
              <a:buChar char="•"/>
            </a:pPr>
            <a:r>
              <a:rPr lang="en-US" sz="2800" dirty="0" smtClean="0"/>
              <a:t>&lt;form name="myForm"&gt;</a:t>
            </a:r>
            <a:endParaRPr lang="en-US" sz="2800" dirty="0" smtClean="0"/>
          </a:p>
          <a:p>
            <a:pPr marL="457200" indent="-457200" algn="just">
              <a:buFont typeface="Arial" panose="020B0604020202020204" pitchFamily="34" charset="0"/>
              <a:buChar char="•"/>
            </a:pPr>
            <a:r>
              <a:rPr lang="en-US" sz="2800" dirty="0" smtClean="0"/>
              <a:t>  &lt;input name="myInput" ng-model="myInput" required&gt;</a:t>
            </a:r>
            <a:endParaRPr lang="en-US" sz="2800" dirty="0" smtClean="0"/>
          </a:p>
          <a:p>
            <a:pPr marL="457200" indent="-457200" algn="just">
              <a:buFont typeface="Arial" panose="020B0604020202020204" pitchFamily="34" charset="0"/>
              <a:buChar char="•"/>
            </a:pPr>
            <a:r>
              <a:rPr lang="en-US" sz="2800" dirty="0" smtClean="0"/>
              <a:t>&lt;/form&gt;</a:t>
            </a:r>
            <a:endParaRPr lang="en-US" sz="2800" dirty="0" smtClean="0"/>
          </a:p>
          <a:p>
            <a:pPr marL="457200" indent="-457200" algn="just">
              <a:buFont typeface="Arial" panose="020B0604020202020204" pitchFamily="34" charset="0"/>
              <a:buChar char="•"/>
            </a:pPr>
            <a:r>
              <a:rPr lang="en-US" sz="2800" dirty="0" smtClean="0"/>
              <a:t>&lt;p&gt;The input's valid state is:&lt;/p&gt;</a:t>
            </a:r>
            <a:endParaRPr lang="en-US" sz="2800" dirty="0" smtClean="0"/>
          </a:p>
          <a:p>
            <a:pPr marL="457200" indent="-457200" algn="just">
              <a:buFont typeface="Arial" panose="020B0604020202020204" pitchFamily="34" charset="0"/>
              <a:buChar char="•"/>
            </a:pPr>
            <a:r>
              <a:rPr lang="en-US" sz="2800" dirty="0" smtClean="0"/>
              <a:t>&lt;h1&gt;{{myForm.myInput.$valid}}&lt;/h1&gt; </a:t>
            </a:r>
            <a:endParaRPr lang="en-US" sz="2800" dirty="0" smtClean="0"/>
          </a:p>
          <a:p>
            <a:pPr marL="457200" indent="-457200" algn="just">
              <a:buFont typeface="Arial" panose="020B0604020202020204" pitchFamily="34" charset="0"/>
              <a:buChar char="•"/>
            </a:pPr>
            <a:endParaRPr lang="en-US" sz="2800" dirty="0" smtClean="0"/>
          </a:p>
        </p:txBody>
      </p:sp>
      <p:pic>
        <p:nvPicPr>
          <p:cNvPr id="8"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smtClean="0"/>
              <a:t>Forms validation Cont...</a:t>
            </a:r>
            <a:endParaRPr lang="en-US" sz="3200" dirty="0" smtClean="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836520"/>
            <a:ext cx="11277600" cy="439991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Arial" panose="020B0604020202020204" pitchFamily="34" charset="0"/>
              <a:buNone/>
            </a:pPr>
            <a:r>
              <a:rPr lang="en-US" sz="2800" b="1" dirty="0" smtClean="0"/>
              <a:t>E-mail</a:t>
            </a:r>
            <a:endParaRPr lang="en-US" sz="2800" b="1" dirty="0" smtClean="0"/>
          </a:p>
          <a:p>
            <a:pPr marL="457200" indent="-457200" algn="just">
              <a:buFont typeface="Arial" panose="020B0604020202020204" pitchFamily="34" charset="0"/>
              <a:buChar char="•"/>
            </a:pPr>
            <a:r>
              <a:rPr lang="en-US" sz="2800" dirty="0" smtClean="0"/>
              <a:t>Use the HTML5 type email to specify that the value must be an e-mail.</a:t>
            </a:r>
            <a:endParaRPr lang="en-US" sz="2800" dirty="0" smtClean="0"/>
          </a:p>
          <a:p>
            <a:pPr marL="457200" indent="-457200" algn="just">
              <a:buFont typeface="Arial" panose="020B0604020202020204" pitchFamily="34" charset="0"/>
              <a:buChar char="•"/>
            </a:pPr>
            <a:r>
              <a:rPr lang="en-US" sz="2800" dirty="0" smtClean="0"/>
              <a:t>The input field has to be an e-mail.</a:t>
            </a:r>
            <a:endParaRPr lang="en-US" sz="2800" dirty="0" smtClean="0"/>
          </a:p>
          <a:p>
            <a:pPr marL="457200" indent="-457200" algn="just">
              <a:buFont typeface="Arial" panose="020B0604020202020204" pitchFamily="34" charset="0"/>
              <a:buChar char="•"/>
            </a:pPr>
            <a:r>
              <a:rPr lang="en-US" sz="2800" dirty="0" smtClean="0"/>
              <a:t> &lt;form name="myForm"&gt;</a:t>
            </a:r>
            <a:endParaRPr lang="en-US" sz="2800" dirty="0" smtClean="0"/>
          </a:p>
          <a:p>
            <a:pPr marL="457200" indent="-457200" algn="just">
              <a:buFont typeface="Arial" panose="020B0604020202020204" pitchFamily="34" charset="0"/>
              <a:buChar char="•"/>
            </a:pPr>
            <a:r>
              <a:rPr lang="en-US" sz="2800" dirty="0" smtClean="0"/>
              <a:t>  &lt;input name="myInput" ng-model="myInput" type="email" placeholder=”Enter your Email”&gt;</a:t>
            </a:r>
            <a:endParaRPr lang="en-US" sz="2800" dirty="0" smtClean="0"/>
          </a:p>
          <a:p>
            <a:pPr marL="457200" indent="-457200" algn="just">
              <a:buFont typeface="Arial" panose="020B0604020202020204" pitchFamily="34" charset="0"/>
              <a:buChar char="•"/>
            </a:pPr>
            <a:r>
              <a:rPr lang="en-US" sz="2800" dirty="0" smtClean="0"/>
              <a:t>&lt;/form&gt;</a:t>
            </a:r>
            <a:endParaRPr lang="en-US" sz="2800" dirty="0" smtClean="0"/>
          </a:p>
          <a:p>
            <a:pPr marL="457200" indent="-457200" algn="just">
              <a:buFont typeface="Arial" panose="020B0604020202020204" pitchFamily="34" charset="0"/>
              <a:buChar char="•"/>
            </a:pPr>
            <a:r>
              <a:rPr lang="en-US" sz="2800" dirty="0" smtClean="0"/>
              <a:t>&lt;p&gt;The input's valid state is:&lt;/p&gt;</a:t>
            </a:r>
            <a:endParaRPr lang="en-US" sz="2800" dirty="0" smtClean="0"/>
          </a:p>
          <a:p>
            <a:pPr marL="457200" indent="-457200" algn="just">
              <a:buFont typeface="Arial" panose="020B0604020202020204" pitchFamily="34" charset="0"/>
              <a:buChar char="•"/>
            </a:pPr>
            <a:r>
              <a:rPr lang="en-US" sz="2800" dirty="0" smtClean="0"/>
              <a:t>&lt;h1&gt;{{myForm.myInput.$valid}}&lt;/h1&gt; </a:t>
            </a:r>
            <a:endParaRPr lang="en-US" sz="2800" dirty="0" smtClean="0"/>
          </a:p>
        </p:txBody>
      </p:sp>
      <p:pic>
        <p:nvPicPr>
          <p:cNvPr id="8"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smtClean="0"/>
              <a:t>Forms validation Cont...</a:t>
            </a:r>
            <a:endParaRPr lang="en-US" sz="3200" dirty="0" smtClean="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836520"/>
            <a:ext cx="11277600" cy="4831080"/>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Arial" panose="020B0604020202020204" pitchFamily="34" charset="0"/>
              <a:buNone/>
            </a:pPr>
            <a:r>
              <a:rPr lang="en-US" sz="2800" dirty="0" smtClean="0"/>
              <a:t>AngularJS is constantly updating the state of both the form and the input fields.</a:t>
            </a:r>
            <a:endParaRPr lang="en-US" sz="2800" dirty="0" smtClean="0"/>
          </a:p>
          <a:p>
            <a:pPr indent="0" algn="just">
              <a:buFont typeface="Arial" panose="020B0604020202020204" pitchFamily="34" charset="0"/>
              <a:buNone/>
            </a:pPr>
            <a:endParaRPr lang="en-US" sz="2800" dirty="0" smtClean="0"/>
          </a:p>
          <a:p>
            <a:pPr indent="0" algn="just">
              <a:buFont typeface="Arial" panose="020B0604020202020204" pitchFamily="34" charset="0"/>
              <a:buNone/>
            </a:pPr>
            <a:r>
              <a:rPr lang="en-US" sz="2800" dirty="0" smtClean="0"/>
              <a:t>Input fields have the following states:</a:t>
            </a:r>
            <a:endParaRPr lang="en-US" sz="2800" dirty="0" smtClean="0"/>
          </a:p>
          <a:p>
            <a:pPr indent="0" algn="just">
              <a:buFont typeface="Arial" panose="020B0604020202020204" pitchFamily="34" charset="0"/>
              <a:buNone/>
            </a:pPr>
            <a:endParaRPr lang="en-US" sz="2800" dirty="0" smtClean="0"/>
          </a:p>
          <a:p>
            <a:pPr indent="0" algn="just">
              <a:buFont typeface="Arial" panose="020B0604020202020204" pitchFamily="34" charset="0"/>
              <a:buNone/>
            </a:pPr>
            <a:r>
              <a:rPr lang="en-US" sz="2800" dirty="0" smtClean="0"/>
              <a:t>    $untouched The field has not been touched yet</a:t>
            </a:r>
            <a:endParaRPr lang="en-US" sz="2800" dirty="0" smtClean="0"/>
          </a:p>
          <a:p>
            <a:pPr indent="0" algn="just">
              <a:buFont typeface="Arial" panose="020B0604020202020204" pitchFamily="34" charset="0"/>
              <a:buNone/>
            </a:pPr>
            <a:r>
              <a:rPr lang="en-US" sz="2800" dirty="0" smtClean="0"/>
              <a:t>    $touched The field has been touched</a:t>
            </a:r>
            <a:endParaRPr lang="en-US" sz="2800" dirty="0" smtClean="0"/>
          </a:p>
          <a:p>
            <a:pPr indent="0" algn="just">
              <a:buFont typeface="Arial" panose="020B0604020202020204" pitchFamily="34" charset="0"/>
              <a:buNone/>
            </a:pPr>
            <a:r>
              <a:rPr lang="en-US" sz="2800" dirty="0" smtClean="0"/>
              <a:t>    $pristine The field has not been modified yet</a:t>
            </a:r>
            <a:endParaRPr lang="en-US" sz="2800" dirty="0" smtClean="0"/>
          </a:p>
          <a:p>
            <a:pPr indent="0" algn="just">
              <a:buFont typeface="Arial" panose="020B0604020202020204" pitchFamily="34" charset="0"/>
              <a:buNone/>
            </a:pPr>
            <a:r>
              <a:rPr lang="en-US" sz="2800" dirty="0" smtClean="0"/>
              <a:t>    $dirty The field has been modified</a:t>
            </a:r>
            <a:endParaRPr lang="en-US" sz="2800" dirty="0" smtClean="0"/>
          </a:p>
          <a:p>
            <a:pPr indent="0" algn="just">
              <a:buFont typeface="Arial" panose="020B0604020202020204" pitchFamily="34" charset="0"/>
              <a:buNone/>
            </a:pPr>
            <a:r>
              <a:rPr lang="en-US" sz="2800" dirty="0" smtClean="0"/>
              <a:t>    $invalid The field content is not valid</a:t>
            </a:r>
            <a:endParaRPr lang="en-US" sz="2800" dirty="0" smtClean="0"/>
          </a:p>
          <a:p>
            <a:pPr indent="0" algn="just">
              <a:buFont typeface="Arial" panose="020B0604020202020204" pitchFamily="34" charset="0"/>
              <a:buNone/>
            </a:pPr>
            <a:r>
              <a:rPr lang="en-US" sz="2800" dirty="0" smtClean="0"/>
              <a:t>    $valid The field content is valid</a:t>
            </a:r>
            <a:endParaRPr lang="en-US" sz="2800" dirty="0" smtClean="0"/>
          </a:p>
        </p:txBody>
      </p:sp>
      <p:pic>
        <p:nvPicPr>
          <p:cNvPr id="8"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smtClean="0"/>
              <a:t>Forms validation Cont...</a:t>
            </a:r>
            <a:endParaRPr lang="en-US" sz="3200" dirty="0" smtClean="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836520"/>
            <a:ext cx="11277600" cy="5262245"/>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Arial" panose="020B0604020202020204" pitchFamily="34" charset="0"/>
              <a:buChar char="•"/>
            </a:pPr>
            <a:r>
              <a:rPr lang="en-US" sz="2800" dirty="0" smtClean="0"/>
              <a:t>They are all properties of the input field, and are either true or false.</a:t>
            </a:r>
            <a:endParaRPr lang="en-US" sz="2800" dirty="0" smtClean="0"/>
          </a:p>
          <a:p>
            <a:pPr marL="457200" indent="-457200" algn="just">
              <a:buFont typeface="Arial" panose="020B0604020202020204" pitchFamily="34" charset="0"/>
              <a:buChar char="•"/>
            </a:pPr>
            <a:endParaRPr lang="en-US" sz="2800" dirty="0" smtClean="0"/>
          </a:p>
          <a:p>
            <a:pPr marL="457200" indent="-457200" algn="just">
              <a:buFont typeface="Arial" panose="020B0604020202020204" pitchFamily="34" charset="0"/>
              <a:buChar char="•"/>
            </a:pPr>
            <a:r>
              <a:rPr lang="en-US" sz="2800" dirty="0" smtClean="0"/>
              <a:t>Forms have the following states:</a:t>
            </a:r>
            <a:endParaRPr lang="en-US" sz="2800" dirty="0" smtClean="0"/>
          </a:p>
          <a:p>
            <a:pPr marL="457200" indent="-457200" algn="just">
              <a:buFont typeface="Arial" panose="020B0604020202020204" pitchFamily="34" charset="0"/>
              <a:buChar char="•"/>
            </a:pPr>
            <a:endParaRPr lang="en-US" sz="2800" dirty="0" smtClean="0"/>
          </a:p>
          <a:p>
            <a:pPr indent="0" algn="just">
              <a:buNone/>
            </a:pPr>
            <a:r>
              <a:rPr lang="en-US" sz="2800" dirty="0" smtClean="0"/>
              <a:t>    $pristine No fields have been modified yet</a:t>
            </a:r>
            <a:endParaRPr lang="en-US" sz="2800" dirty="0" smtClean="0"/>
          </a:p>
          <a:p>
            <a:pPr indent="0" algn="just">
              <a:buNone/>
            </a:pPr>
            <a:r>
              <a:rPr lang="en-US" sz="2800" dirty="0" smtClean="0"/>
              <a:t>    $dirty One or more have been modified</a:t>
            </a:r>
            <a:endParaRPr lang="en-US" sz="2800" dirty="0" smtClean="0"/>
          </a:p>
          <a:p>
            <a:pPr indent="0" algn="just">
              <a:buNone/>
            </a:pPr>
            <a:r>
              <a:rPr lang="en-US" sz="2800" dirty="0" smtClean="0"/>
              <a:t>    $invalid The form content is not valid</a:t>
            </a:r>
            <a:endParaRPr lang="en-US" sz="2800" dirty="0" smtClean="0"/>
          </a:p>
          <a:p>
            <a:pPr indent="0" algn="just">
              <a:buNone/>
            </a:pPr>
            <a:r>
              <a:rPr lang="en-US" sz="2800" dirty="0" smtClean="0"/>
              <a:t>    $valid The form content is valid</a:t>
            </a:r>
            <a:endParaRPr lang="en-US" sz="2800" dirty="0" smtClean="0"/>
          </a:p>
          <a:p>
            <a:pPr indent="0" algn="just">
              <a:buNone/>
            </a:pPr>
            <a:r>
              <a:rPr lang="en-US" sz="2800" dirty="0" smtClean="0"/>
              <a:t>    $submitted The form is submitted</a:t>
            </a:r>
            <a:endParaRPr lang="en-US" sz="2800" dirty="0" smtClean="0"/>
          </a:p>
          <a:p>
            <a:pPr indent="0" algn="just">
              <a:buNone/>
            </a:pPr>
            <a:endParaRPr lang="en-US" sz="2800" dirty="0" smtClean="0"/>
          </a:p>
          <a:p>
            <a:pPr marL="457200" indent="-457200" algn="just">
              <a:buFont typeface="Arial" panose="020B0604020202020204" pitchFamily="34" charset="0"/>
              <a:buChar char="•"/>
            </a:pPr>
            <a:r>
              <a:rPr lang="en-US" sz="2800" dirty="0" smtClean="0"/>
              <a:t>They are all properties of the form, and are either true or false.</a:t>
            </a:r>
            <a:endParaRPr lang="en-US" sz="2800" dirty="0" smtClean="0"/>
          </a:p>
        </p:txBody>
      </p:sp>
      <p:pic>
        <p:nvPicPr>
          <p:cNvPr id="8"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5" name="Footer Placeholder 4"/>
          <p:cNvSpPr>
            <a:spLocks noGrp="1"/>
          </p:cNvSpPr>
          <p:nvPr>
            <p:ph type="ftr" sz="quarter" idx="11"/>
          </p:nvPr>
        </p:nvSpPr>
        <p:spPr>
          <a:xfrm>
            <a:off x="4368165" y="6356356"/>
            <a:ext cx="47244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smtClean="0"/>
              <a:t>using ng-option</a:t>
            </a:r>
            <a:endParaRPr lang="en-US" sz="3200" dirty="0" smtClean="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836520"/>
            <a:ext cx="11277600" cy="4399915"/>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Arial" panose="020B0604020202020204" pitchFamily="34" charset="0"/>
              <a:buChar char="•"/>
            </a:pPr>
            <a:r>
              <a:rPr lang="en-US" sz="2800" dirty="0" smtClean="0"/>
              <a:t>The ng-options Directive in AngularJS is used to build and bind HTML elements with options to a model property.</a:t>
            </a:r>
            <a:endParaRPr lang="en-US" sz="2800" dirty="0" smtClean="0"/>
          </a:p>
          <a:p>
            <a:pPr marL="457200" indent="-457200" algn="just">
              <a:buFont typeface="Arial" panose="020B0604020202020204" pitchFamily="34" charset="0"/>
              <a:buChar char="•"/>
            </a:pPr>
            <a:r>
              <a:rPr lang="en-US" sz="2800" dirty="0" smtClean="0"/>
              <a:t> It is used to specify &lt;options&gt; in a &lt;select&gt; list.</a:t>
            </a:r>
            <a:endParaRPr lang="en-US" sz="2800" dirty="0" smtClean="0"/>
          </a:p>
          <a:p>
            <a:pPr marL="457200" indent="-457200" algn="just">
              <a:buFont typeface="Arial" panose="020B0604020202020204" pitchFamily="34" charset="0"/>
              <a:buChar char="•"/>
            </a:pPr>
            <a:r>
              <a:rPr lang="en-US" sz="2800" dirty="0" smtClean="0"/>
              <a:t> It is designed specifically to populate the items on a dropdown list. </a:t>
            </a:r>
            <a:endParaRPr lang="en-US" sz="2800" dirty="0" smtClean="0"/>
          </a:p>
          <a:p>
            <a:pPr marL="457200" indent="-457200" algn="just">
              <a:buFont typeface="Arial" panose="020B0604020202020204" pitchFamily="34" charset="0"/>
              <a:buChar char="•"/>
            </a:pPr>
            <a:r>
              <a:rPr lang="en-US" sz="2800" dirty="0" smtClean="0"/>
              <a:t>This directive implements an array, in order to fill the dropdown list. It is supported by the &lt;select&gt; element.</a:t>
            </a:r>
            <a:endParaRPr lang="en-US" sz="2800" dirty="0" smtClean="0"/>
          </a:p>
          <a:p>
            <a:pPr marL="457200" indent="-457200" algn="just">
              <a:buFont typeface="Arial" panose="020B0604020202020204" pitchFamily="34" charset="0"/>
              <a:buChar char="•"/>
            </a:pPr>
            <a:r>
              <a:rPr lang="en-US" sz="2800" dirty="0" smtClean="0"/>
              <a:t>&lt;element ng-options="expression"&gt; </a:t>
            </a:r>
            <a:endParaRPr lang="en-US" sz="2800" dirty="0" smtClean="0"/>
          </a:p>
          <a:p>
            <a:pPr marL="457200" indent="-457200" algn="just">
              <a:buFont typeface="Arial" panose="020B0604020202020204" pitchFamily="34" charset="0"/>
              <a:buChar char="•"/>
            </a:pPr>
            <a:r>
              <a:rPr lang="en-US" sz="2800" dirty="0" smtClean="0"/>
              <a:t>    Content ... </a:t>
            </a:r>
            <a:endParaRPr lang="en-US" sz="2800" dirty="0" smtClean="0"/>
          </a:p>
          <a:p>
            <a:pPr marL="457200" indent="-457200" algn="just">
              <a:buFont typeface="Arial" panose="020B0604020202020204" pitchFamily="34" charset="0"/>
              <a:buChar char="•"/>
            </a:pPr>
            <a:r>
              <a:rPr lang="en-US" sz="2800" dirty="0" smtClean="0"/>
              <a:t>&lt;/element&gt;</a:t>
            </a:r>
            <a:endParaRPr lang="en-US" sz="2800" dirty="0" smtClean="0"/>
          </a:p>
        </p:txBody>
      </p:sp>
      <p:pic>
        <p:nvPicPr>
          <p:cNvPr id="8"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5" name="Footer Placeholder 4"/>
          <p:cNvSpPr>
            <a:spLocks noGrp="1"/>
          </p:cNvSpPr>
          <p:nvPr>
            <p:ph type="ftr" sz="quarter" idx="11"/>
          </p:nvPr>
        </p:nvSpPr>
        <p:spPr>
          <a:xfrm>
            <a:off x="4368165" y="6356356"/>
            <a:ext cx="47244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smtClean="0"/>
              <a:t>AngularJS AJAX</a:t>
            </a:r>
            <a:endParaRPr lang="en-US" sz="3200" dirty="0" smtClean="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836520"/>
            <a:ext cx="11277600" cy="5262245"/>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Arial" panose="020B0604020202020204" pitchFamily="34" charset="0"/>
              <a:buChar char="•"/>
            </a:pPr>
            <a:r>
              <a:rPr lang="en-US" sz="2800" dirty="0" smtClean="0"/>
              <a:t>$http is an AngularJS service for reading data from remote servers.</a:t>
            </a:r>
            <a:endParaRPr lang="en-US" sz="2800" dirty="0" smtClean="0"/>
          </a:p>
          <a:p>
            <a:pPr marL="457200" indent="-457200" algn="just">
              <a:buFont typeface="Arial" panose="020B0604020202020204" pitchFamily="34" charset="0"/>
              <a:buChar char="•"/>
            </a:pPr>
            <a:r>
              <a:rPr lang="en-US" sz="2800" dirty="0" smtClean="0"/>
              <a:t>The AngularJS $http service makes a request to the server, and returns a response.</a:t>
            </a:r>
            <a:endParaRPr lang="en-US" sz="2800" dirty="0" smtClean="0"/>
          </a:p>
          <a:p>
            <a:pPr indent="0" algn="just">
              <a:buFont typeface="Arial" panose="020B0604020202020204" pitchFamily="34" charset="0"/>
              <a:buNone/>
            </a:pPr>
            <a:r>
              <a:rPr lang="en-US" sz="2800" dirty="0" smtClean="0"/>
              <a:t>    &lt;div ng-app="myApp" ng-controller="myCtrl"&gt;</a:t>
            </a:r>
            <a:endParaRPr lang="en-US" sz="2800" dirty="0" smtClean="0"/>
          </a:p>
          <a:p>
            <a:pPr indent="0" algn="just">
              <a:buFont typeface="Arial" panose="020B0604020202020204" pitchFamily="34" charset="0"/>
              <a:buNone/>
            </a:pPr>
            <a:r>
              <a:rPr lang="en-US" sz="2800" dirty="0" smtClean="0"/>
              <a:t>    &lt;h1&gt;{{myWelcome}}&lt;/h1&gt;</a:t>
            </a:r>
            <a:r>
              <a:rPr lang="en-US" sz="2800" dirty="0" smtClean="0">
                <a:sym typeface="+mn-ea"/>
              </a:rPr>
              <a:t>&lt;/div&gt;</a:t>
            </a:r>
            <a:endParaRPr lang="en-US" sz="2800" dirty="0" smtClean="0"/>
          </a:p>
          <a:p>
            <a:pPr marL="457200" indent="-457200" algn="just">
              <a:buFont typeface="Arial" panose="020B0604020202020204" pitchFamily="34" charset="0"/>
              <a:buChar char="•"/>
            </a:pPr>
            <a:r>
              <a:rPr lang="en-US" sz="2800" dirty="0" smtClean="0"/>
              <a:t>&lt;script&gt;</a:t>
            </a:r>
            <a:endParaRPr lang="en-US" sz="2800" dirty="0" smtClean="0"/>
          </a:p>
          <a:p>
            <a:pPr marL="457200" indent="-457200" algn="just">
              <a:buFont typeface="Arial" panose="020B0604020202020204" pitchFamily="34" charset="0"/>
              <a:buChar char="•"/>
            </a:pPr>
            <a:r>
              <a:rPr lang="en-US" sz="2800" dirty="0" smtClean="0"/>
              <a:t>var app = angular.module('myApp', []);</a:t>
            </a:r>
            <a:endParaRPr lang="en-US" sz="2800" dirty="0" smtClean="0"/>
          </a:p>
          <a:p>
            <a:pPr marL="457200" indent="-457200" algn="just">
              <a:buFont typeface="Arial" panose="020B0604020202020204" pitchFamily="34" charset="0"/>
              <a:buChar char="•"/>
            </a:pPr>
            <a:r>
              <a:rPr lang="en-US" sz="2800" dirty="0" smtClean="0"/>
              <a:t>app.controller('myCtrl', function($scope, $http) {</a:t>
            </a:r>
            <a:endParaRPr lang="en-US" sz="2800" dirty="0" smtClean="0"/>
          </a:p>
          <a:p>
            <a:pPr marL="457200" indent="-457200" algn="just">
              <a:buFont typeface="Arial" panose="020B0604020202020204" pitchFamily="34" charset="0"/>
              <a:buChar char="•"/>
            </a:pPr>
            <a:r>
              <a:rPr lang="en-US" sz="2800" dirty="0" smtClean="0"/>
              <a:t>  $http.get("https://MeanNietCse.com")</a:t>
            </a:r>
            <a:endParaRPr lang="en-US" sz="2800" dirty="0" smtClean="0"/>
          </a:p>
          <a:p>
            <a:pPr marL="457200" indent="-457200" algn="just">
              <a:buFont typeface="Arial" panose="020B0604020202020204" pitchFamily="34" charset="0"/>
              <a:buChar char="•"/>
            </a:pPr>
            <a:r>
              <a:rPr lang="en-US" sz="2800" dirty="0" smtClean="0"/>
              <a:t>  .then(function(response) {</a:t>
            </a:r>
            <a:endParaRPr lang="en-US" sz="2800" dirty="0" smtClean="0"/>
          </a:p>
          <a:p>
            <a:pPr marL="457200" indent="-457200" algn="just">
              <a:buFont typeface="Arial" panose="020B0604020202020204" pitchFamily="34" charset="0"/>
              <a:buChar char="•"/>
            </a:pPr>
            <a:r>
              <a:rPr lang="en-US" sz="2800" dirty="0" smtClean="0"/>
              <a:t>    $scope.myWelcome = response.data;</a:t>
            </a:r>
            <a:r>
              <a:rPr lang="en-US" sz="2800" dirty="0" smtClean="0">
                <a:sym typeface="+mn-ea"/>
              </a:rPr>
              <a:t> });});&lt;/script&gt;</a:t>
            </a:r>
            <a:endParaRPr lang="en-US" sz="2800" dirty="0" smtClean="0"/>
          </a:p>
        </p:txBody>
      </p:sp>
      <p:pic>
        <p:nvPicPr>
          <p:cNvPr id="8"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smtClean="0"/>
              <a:t>AngularJS AJAX Cont...</a:t>
            </a:r>
            <a:endParaRPr lang="en-US" sz="3200" dirty="0" smtClean="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836520"/>
            <a:ext cx="11277600" cy="526224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Arial" panose="020B0604020202020204" pitchFamily="34" charset="0"/>
              <a:buNone/>
            </a:pPr>
            <a:r>
              <a:rPr lang="en-US" sz="2800" b="1" dirty="0" smtClean="0"/>
              <a:t>Methods</a:t>
            </a:r>
            <a:endParaRPr lang="en-US" sz="2800" b="1" dirty="0" smtClean="0"/>
          </a:p>
          <a:p>
            <a:pPr marL="457200" indent="-457200" algn="just">
              <a:buFont typeface="Arial" panose="020B0604020202020204" pitchFamily="34" charset="0"/>
              <a:buChar char="•"/>
            </a:pPr>
            <a:r>
              <a:rPr lang="en-US" sz="2800" dirty="0" smtClean="0"/>
              <a:t>The example above uses the .get method of the $http service.</a:t>
            </a:r>
            <a:endParaRPr lang="en-US" sz="2800" dirty="0" smtClean="0"/>
          </a:p>
          <a:p>
            <a:pPr marL="457200" indent="-457200" algn="just">
              <a:buFont typeface="Arial" panose="020B0604020202020204" pitchFamily="34" charset="0"/>
              <a:buChar char="•"/>
            </a:pPr>
            <a:r>
              <a:rPr lang="en-US" sz="2800" dirty="0" smtClean="0"/>
              <a:t>The .get method is a shortcut method of the $http service. There are several shortcut methods:</a:t>
            </a:r>
            <a:endParaRPr lang="en-US" sz="2800" dirty="0" smtClean="0"/>
          </a:p>
          <a:p>
            <a:pPr marL="457200" indent="-457200" algn="just">
              <a:buFont typeface="Arial" panose="020B0604020202020204" pitchFamily="34" charset="0"/>
              <a:buChar char="•"/>
            </a:pPr>
            <a:r>
              <a:rPr lang="en-US" sz="2800" dirty="0" smtClean="0"/>
              <a:t>    .delete()</a:t>
            </a:r>
            <a:endParaRPr lang="en-US" sz="2800" dirty="0" smtClean="0"/>
          </a:p>
          <a:p>
            <a:pPr marL="457200" indent="-457200" algn="just">
              <a:buFont typeface="Arial" panose="020B0604020202020204" pitchFamily="34" charset="0"/>
              <a:buChar char="•"/>
            </a:pPr>
            <a:r>
              <a:rPr lang="en-US" sz="2800" dirty="0" smtClean="0"/>
              <a:t>    .get()</a:t>
            </a:r>
            <a:endParaRPr lang="en-US" sz="2800" dirty="0" smtClean="0"/>
          </a:p>
          <a:p>
            <a:pPr marL="457200" indent="-457200" algn="just">
              <a:buFont typeface="Arial" panose="020B0604020202020204" pitchFamily="34" charset="0"/>
              <a:buChar char="•"/>
            </a:pPr>
            <a:r>
              <a:rPr lang="en-US" sz="2800" dirty="0" smtClean="0"/>
              <a:t>    .head()</a:t>
            </a:r>
            <a:endParaRPr lang="en-US" sz="2800" dirty="0" smtClean="0"/>
          </a:p>
          <a:p>
            <a:pPr marL="457200" indent="-457200" algn="just">
              <a:buFont typeface="Arial" panose="020B0604020202020204" pitchFamily="34" charset="0"/>
              <a:buChar char="•"/>
            </a:pPr>
            <a:r>
              <a:rPr lang="en-US" sz="2800" dirty="0" smtClean="0"/>
              <a:t>    .jsonp()</a:t>
            </a:r>
            <a:endParaRPr lang="en-US" sz="2800" dirty="0" smtClean="0"/>
          </a:p>
          <a:p>
            <a:pPr marL="457200" indent="-457200" algn="just">
              <a:buFont typeface="Arial" panose="020B0604020202020204" pitchFamily="34" charset="0"/>
              <a:buChar char="•"/>
            </a:pPr>
            <a:r>
              <a:rPr lang="en-US" sz="2800" dirty="0" smtClean="0"/>
              <a:t>    .patch()</a:t>
            </a:r>
            <a:endParaRPr lang="en-US" sz="2800" dirty="0" smtClean="0"/>
          </a:p>
          <a:p>
            <a:pPr marL="457200" indent="-457200" algn="just">
              <a:buFont typeface="Arial" panose="020B0604020202020204" pitchFamily="34" charset="0"/>
              <a:buChar char="•"/>
            </a:pPr>
            <a:r>
              <a:rPr lang="en-US" sz="2800" dirty="0" smtClean="0"/>
              <a:t>    .post()</a:t>
            </a:r>
            <a:endParaRPr lang="en-US" sz="2800" dirty="0" smtClean="0"/>
          </a:p>
          <a:p>
            <a:pPr marL="457200" indent="-457200" algn="just">
              <a:buFont typeface="Arial" panose="020B0604020202020204" pitchFamily="34" charset="0"/>
              <a:buChar char="•"/>
            </a:pPr>
            <a:r>
              <a:rPr lang="en-US" sz="2800" dirty="0" smtClean="0"/>
              <a:t>    .put()</a:t>
            </a:r>
            <a:endParaRPr lang="en-US" sz="2800" dirty="0" smtClean="0"/>
          </a:p>
          <a:p>
            <a:pPr marL="457200" indent="-457200" algn="just">
              <a:buFont typeface="Arial" panose="020B0604020202020204" pitchFamily="34" charset="0"/>
              <a:buChar char="•"/>
            </a:pPr>
            <a:r>
              <a:rPr lang="en-US" sz="2800" dirty="0" smtClean="0"/>
              <a:t>The methods above are all shortcuts of calling the $http service.</a:t>
            </a:r>
            <a:endParaRPr lang="en-US" sz="2800" dirty="0" smtClean="0"/>
          </a:p>
        </p:txBody>
      </p:sp>
      <p:pic>
        <p:nvPicPr>
          <p:cNvPr id="8" name="Picture 41" descr="nietnewlogo1"/>
          <p:cNvPicPr>
            <a:picLocks noChangeAspect="1"/>
          </p:cNvPicPr>
          <p:nvPr/>
        </p:nvPicPr>
        <p:blipFill>
          <a:blip r:embed="rId1"/>
          <a:stretch>
            <a:fillRect/>
          </a:stretch>
        </p:blipFill>
        <p:spPr>
          <a:xfrm>
            <a:off x="-25357" y="-36586"/>
            <a:ext cx="1477645" cy="806450"/>
          </a:xfrm>
          <a:prstGeom prst="rect">
            <a:avLst/>
          </a:prstGeom>
        </p:spPr>
      </p:pic>
      <p:pic>
        <p:nvPicPr>
          <p:cNvPr id="9"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05EB05-1922-4167-A61A-25A28925933C}" type="datetime1">
              <a:rPr lang="en-US" smtClean="0"/>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endParaRPr lang="en-US" sz="3200" dirty="0"/>
          </a:p>
        </p:txBody>
      </p:sp>
      <p:sp>
        <p:nvSpPr>
          <p:cNvPr id="10" name="TextBox 9"/>
          <p:cNvSpPr txBox="1"/>
          <p:nvPr/>
        </p:nvSpPr>
        <p:spPr>
          <a:xfrm>
            <a:off x="1467394" y="1245982"/>
            <a:ext cx="8286206"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UNIT-IV</a:t>
            </a:r>
            <a:r>
              <a:rPr lang="en-IN" sz="2800" b="1" dirty="0" smtClean="0"/>
              <a:t>: </a:t>
            </a:r>
            <a:r>
              <a:rPr lang="en-US" sz="2800" b="1" dirty="0" smtClean="0"/>
              <a:t>Building Single </a:t>
            </a:r>
            <a:r>
              <a:rPr lang="en-US" sz="2800" b="1" dirty="0"/>
              <a:t>Page App with Angular js</a:t>
            </a:r>
            <a:endParaRPr lang="en-IN" sz="2800" b="1" dirty="0"/>
          </a:p>
        </p:txBody>
      </p:sp>
      <p:sp>
        <p:nvSpPr>
          <p:cNvPr id="2" name="TextBox 1"/>
          <p:cNvSpPr txBox="1"/>
          <p:nvPr/>
        </p:nvSpPr>
        <p:spPr>
          <a:xfrm>
            <a:off x="1467394" y="2667000"/>
            <a:ext cx="9934303" cy="224676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t>MVC Architecture, One-way and Two-way data binding, AngularJS Expressions, AngularJS Controllers, AngularJS Modules, adding controller to a module, Component, Dependency Injection, Filters, Tables, AngularJS Forms and Forms validation, Select using ng-option, AngularJS AJAX. </a:t>
            </a:r>
            <a:endParaRPr lang="en-US" sz="2800" dirty="0"/>
          </a:p>
        </p:txBody>
      </p:sp>
      <p:pic>
        <p:nvPicPr>
          <p:cNvPr id="3" name="Picture 41" descr="nietnewlogo1"/>
          <p:cNvPicPr>
            <a:picLocks noChangeAspect="1"/>
          </p:cNvPicPr>
          <p:nvPr/>
        </p:nvPicPr>
        <p:blipFill>
          <a:blip r:embed="rId1"/>
          <a:stretch>
            <a:fillRect/>
          </a:stretch>
        </p:blipFill>
        <p:spPr>
          <a:xfrm>
            <a:off x="46398" y="-36586"/>
            <a:ext cx="1477645" cy="806450"/>
          </a:xfrm>
          <a:prstGeom prst="rect">
            <a:avLst/>
          </a:prstGeom>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5" name="Footer Placeholder 4"/>
          <p:cNvSpPr>
            <a:spLocks noGrp="1"/>
          </p:cNvSpPr>
          <p:nvPr>
            <p:ph type="ftr" sz="quarter" idx="11"/>
          </p:nvPr>
        </p:nvSpPr>
        <p:spPr>
          <a:xfrm>
            <a:off x="4367530" y="6356356"/>
            <a:ext cx="47244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smtClean="0"/>
              <a:t>AngularJS AJAX Cont...</a:t>
            </a:r>
            <a:endParaRPr lang="en-US" sz="3200" dirty="0" smtClean="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2935" y="836520"/>
            <a:ext cx="11277600" cy="526224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Arial" panose="020B0604020202020204" pitchFamily="34" charset="0"/>
              <a:buNone/>
            </a:pPr>
            <a:r>
              <a:rPr lang="en-US" sz="2800" b="1" dirty="0" smtClean="0"/>
              <a:t>Properties</a:t>
            </a:r>
            <a:endParaRPr lang="en-US" sz="2800" b="1" dirty="0" smtClean="0"/>
          </a:p>
          <a:p>
            <a:pPr indent="0" algn="just">
              <a:buFont typeface="Arial" panose="020B0604020202020204" pitchFamily="34" charset="0"/>
              <a:buNone/>
            </a:pPr>
            <a:endParaRPr lang="en-US" sz="2800" b="1" dirty="0" smtClean="0"/>
          </a:p>
          <a:p>
            <a:pPr indent="0" algn="just">
              <a:buFont typeface="Arial" panose="020B0604020202020204" pitchFamily="34" charset="0"/>
              <a:buNone/>
            </a:pPr>
            <a:r>
              <a:rPr lang="en-US" sz="2800" dirty="0" smtClean="0"/>
              <a:t>The response from the server is an object with these properties:</a:t>
            </a:r>
            <a:endParaRPr lang="en-US" sz="2800" dirty="0" smtClean="0"/>
          </a:p>
          <a:p>
            <a:pPr indent="0" algn="just">
              <a:buFont typeface="Arial" panose="020B0604020202020204" pitchFamily="34" charset="0"/>
              <a:buNone/>
            </a:pPr>
            <a:endParaRPr lang="en-US" sz="2800" dirty="0" smtClean="0"/>
          </a:p>
          <a:p>
            <a:pPr indent="0" algn="just">
              <a:buFont typeface="Arial" panose="020B0604020202020204" pitchFamily="34" charset="0"/>
              <a:buNone/>
            </a:pPr>
            <a:r>
              <a:rPr lang="en-US" sz="2800" dirty="0" smtClean="0"/>
              <a:t>   </a:t>
            </a:r>
            <a:r>
              <a:rPr lang="en-US" sz="2800" b="1" dirty="0" smtClean="0"/>
              <a:t>.config</a:t>
            </a:r>
            <a:r>
              <a:rPr lang="en-US" sz="2800" dirty="0" smtClean="0"/>
              <a:t> the object used to generate the request.</a:t>
            </a:r>
            <a:endParaRPr lang="en-US" sz="2800" dirty="0" smtClean="0"/>
          </a:p>
          <a:p>
            <a:pPr indent="0" algn="just">
              <a:buFont typeface="Arial" panose="020B0604020202020204" pitchFamily="34" charset="0"/>
              <a:buNone/>
            </a:pPr>
            <a:r>
              <a:rPr lang="en-US" sz="2800" dirty="0" smtClean="0"/>
              <a:t>   </a:t>
            </a:r>
            <a:r>
              <a:rPr lang="en-US" sz="2800" b="1" dirty="0" smtClean="0"/>
              <a:t>.data</a:t>
            </a:r>
            <a:r>
              <a:rPr lang="en-US" sz="2800" dirty="0" smtClean="0"/>
              <a:t> a string, or an object, carrying the response from the server.</a:t>
            </a:r>
            <a:endParaRPr lang="en-US" sz="2800" dirty="0" smtClean="0"/>
          </a:p>
          <a:p>
            <a:pPr indent="0" algn="just">
              <a:buFont typeface="Arial" panose="020B0604020202020204" pitchFamily="34" charset="0"/>
              <a:buNone/>
            </a:pPr>
            <a:r>
              <a:rPr lang="en-US" sz="2800" dirty="0" smtClean="0"/>
              <a:t>   </a:t>
            </a:r>
            <a:r>
              <a:rPr lang="en-US" sz="2800" b="1" dirty="0" smtClean="0"/>
              <a:t>.headers</a:t>
            </a:r>
            <a:r>
              <a:rPr lang="en-US" sz="2800" dirty="0" smtClean="0"/>
              <a:t> a function to use to get header information.</a:t>
            </a:r>
            <a:endParaRPr lang="en-US" sz="2800" dirty="0" smtClean="0"/>
          </a:p>
          <a:p>
            <a:pPr indent="0" algn="just">
              <a:buFont typeface="Arial" panose="020B0604020202020204" pitchFamily="34" charset="0"/>
              <a:buNone/>
            </a:pPr>
            <a:r>
              <a:rPr lang="en-US" sz="2800" dirty="0" smtClean="0"/>
              <a:t>   </a:t>
            </a:r>
            <a:r>
              <a:rPr lang="en-US" sz="2800" b="1" dirty="0" smtClean="0"/>
              <a:t>.status</a:t>
            </a:r>
            <a:r>
              <a:rPr lang="en-US" sz="2800" dirty="0" smtClean="0"/>
              <a:t> a number defining the HTTP status.</a:t>
            </a:r>
            <a:endParaRPr lang="en-US" sz="2800" dirty="0" smtClean="0"/>
          </a:p>
          <a:p>
            <a:pPr indent="0" algn="just">
              <a:buFont typeface="Arial" panose="020B0604020202020204" pitchFamily="34" charset="0"/>
              <a:buNone/>
            </a:pPr>
            <a:r>
              <a:rPr lang="en-US" sz="2800" dirty="0" smtClean="0"/>
              <a:t>   </a:t>
            </a:r>
            <a:r>
              <a:rPr lang="en-US" sz="2800" b="1" dirty="0" smtClean="0"/>
              <a:t>.statusText</a:t>
            </a:r>
            <a:r>
              <a:rPr lang="en-US" sz="2800" dirty="0" smtClean="0"/>
              <a:t> a string defining the HTTP status.</a:t>
            </a:r>
            <a:endParaRPr lang="en-US" sz="2800" dirty="0" smtClean="0"/>
          </a:p>
          <a:p>
            <a:pPr indent="0" algn="just">
              <a:buFont typeface="Arial" panose="020B0604020202020204" pitchFamily="34" charset="0"/>
              <a:buNone/>
            </a:pPr>
            <a:r>
              <a:rPr lang="en-US" sz="2800" dirty="0" smtClean="0"/>
              <a:t>    then(()=&gt;{$scope.content = response.data;</a:t>
            </a:r>
            <a:endParaRPr lang="en-US" sz="2800" dirty="0" smtClean="0"/>
          </a:p>
          <a:p>
            <a:pPr indent="0" algn="just">
              <a:buFont typeface="Arial" panose="020B0604020202020204" pitchFamily="34" charset="0"/>
              <a:buNone/>
            </a:pPr>
            <a:r>
              <a:rPr lang="en-US" sz="2800" dirty="0" smtClean="0"/>
              <a:t>    $scope.statuscode = response.status;</a:t>
            </a:r>
            <a:endParaRPr lang="en-US" sz="2800" dirty="0" smtClean="0"/>
          </a:p>
          <a:p>
            <a:pPr indent="0" algn="just">
              <a:buFont typeface="Arial" panose="020B0604020202020204" pitchFamily="34" charset="0"/>
              <a:buNone/>
            </a:pPr>
            <a:r>
              <a:rPr lang="en-US" sz="2800" dirty="0" smtClean="0"/>
              <a:t>    $scope.statustext = response.statusText;</a:t>
            </a:r>
            <a:r>
              <a:rPr lang="en-US" sz="2800" dirty="0" smtClean="0">
                <a:sym typeface="+mn-ea"/>
              </a:rPr>
              <a:t>});</a:t>
            </a:r>
            <a:endParaRPr lang="en-US" sz="2800" dirty="0" smtClean="0"/>
          </a:p>
        </p:txBody>
      </p:sp>
      <p:pic>
        <p:nvPicPr>
          <p:cNvPr id="8"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smtClean="0"/>
              <a:t>Daily Quiz</a:t>
            </a:r>
            <a:endParaRPr lang="en-US" sz="33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4840" y="781394"/>
            <a:ext cx="11353800" cy="5323205"/>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000" b="1" dirty="0" smtClean="0">
                <a:latin typeface="+mj-lt"/>
              </a:rPr>
              <a:t>Q </a:t>
            </a:r>
            <a:r>
              <a:rPr lang="en-US" sz="2000" b="1" dirty="0">
                <a:latin typeface="+mj-lt"/>
              </a:rPr>
              <a:t>1 - Which of the following is true about AngularJS expressions?</a:t>
            </a:r>
            <a:endParaRPr lang="en-US" sz="2000" b="1" dirty="0">
              <a:latin typeface="+mj-lt"/>
            </a:endParaRPr>
          </a:p>
          <a:p>
            <a:pPr algn="just"/>
            <a:endParaRPr lang="en-US" sz="2000" b="1" dirty="0">
              <a:latin typeface="+mj-lt"/>
            </a:endParaRPr>
          </a:p>
          <a:p>
            <a:pPr algn="just"/>
            <a:r>
              <a:rPr lang="en-US" sz="2000" dirty="0">
                <a:latin typeface="+mj-lt"/>
              </a:rPr>
              <a:t>A - Expressions are used to bind application data to html.</a:t>
            </a:r>
            <a:endParaRPr lang="en-US" sz="2000" dirty="0">
              <a:latin typeface="+mj-lt"/>
            </a:endParaRPr>
          </a:p>
          <a:p>
            <a:pPr algn="just"/>
            <a:r>
              <a:rPr lang="en-US" sz="2000" dirty="0">
                <a:latin typeface="+mj-lt"/>
              </a:rPr>
              <a:t>B - Expressions are written inside double braces like {{ expression}}.</a:t>
            </a:r>
            <a:endParaRPr lang="en-US" sz="2000" dirty="0">
              <a:latin typeface="+mj-lt"/>
            </a:endParaRPr>
          </a:p>
          <a:p>
            <a:pPr algn="just"/>
            <a:r>
              <a:rPr lang="en-US" sz="2000" dirty="0">
                <a:latin typeface="+mj-lt"/>
              </a:rPr>
              <a:t>C - Expressions behave in same way as ng-bind directives.</a:t>
            </a:r>
            <a:endParaRPr lang="en-US" sz="2000" dirty="0">
              <a:latin typeface="+mj-lt"/>
            </a:endParaRPr>
          </a:p>
          <a:p>
            <a:pPr algn="just"/>
            <a:r>
              <a:rPr lang="en-US" sz="2000" dirty="0">
                <a:latin typeface="+mj-lt"/>
              </a:rPr>
              <a:t>D - All of the above.</a:t>
            </a:r>
            <a:endParaRPr lang="en-US" sz="2000" dirty="0">
              <a:latin typeface="+mj-lt"/>
            </a:endParaRPr>
          </a:p>
          <a:p>
            <a:pPr algn="just"/>
            <a:r>
              <a:rPr lang="en-US" sz="2000" b="1" dirty="0" smtClean="0">
                <a:latin typeface="+mj-lt"/>
              </a:rPr>
              <a:t>Q </a:t>
            </a:r>
            <a:r>
              <a:rPr lang="en-US" sz="2000" b="1" dirty="0">
                <a:latin typeface="+mj-lt"/>
              </a:rPr>
              <a:t>2 - AngularJS application expressions are pure JavaScript expressions.</a:t>
            </a:r>
            <a:endParaRPr lang="en-US" sz="2000" b="1" dirty="0">
              <a:latin typeface="+mj-lt"/>
            </a:endParaRPr>
          </a:p>
          <a:p>
            <a:pPr algn="just"/>
            <a:endParaRPr lang="en-US" sz="2000" b="1" dirty="0">
              <a:latin typeface="+mj-lt"/>
            </a:endParaRPr>
          </a:p>
          <a:p>
            <a:pPr algn="just"/>
            <a:r>
              <a:rPr lang="en-US" sz="2000" b="1" dirty="0">
                <a:latin typeface="+mj-lt"/>
              </a:rPr>
              <a:t>A</a:t>
            </a:r>
            <a:r>
              <a:rPr lang="en-US" sz="2000" dirty="0">
                <a:latin typeface="+mj-lt"/>
              </a:rPr>
              <a:t> - </a:t>
            </a:r>
            <a:r>
              <a:rPr lang="en-US" sz="2000" dirty="0" smtClean="0">
                <a:latin typeface="+mj-lt"/>
              </a:rPr>
              <a:t>false</a:t>
            </a:r>
            <a:endParaRPr lang="en-US" sz="2000" dirty="0">
              <a:latin typeface="+mj-lt"/>
            </a:endParaRPr>
          </a:p>
          <a:p>
            <a:pPr algn="just"/>
            <a:r>
              <a:rPr lang="en-US" sz="2000" b="1" dirty="0">
                <a:latin typeface="+mj-lt"/>
              </a:rPr>
              <a:t>B</a:t>
            </a:r>
            <a:r>
              <a:rPr lang="en-US" sz="2000" dirty="0">
                <a:latin typeface="+mj-lt"/>
              </a:rPr>
              <a:t> </a:t>
            </a:r>
            <a:r>
              <a:rPr lang="en-US" sz="2000" dirty="0" smtClean="0">
                <a:latin typeface="+mj-lt"/>
              </a:rPr>
              <a:t>– true</a:t>
            </a:r>
            <a:endParaRPr lang="en-US" sz="2000" dirty="0" smtClean="0">
              <a:latin typeface="+mj-lt"/>
            </a:endParaRPr>
          </a:p>
          <a:p>
            <a:pPr algn="just"/>
            <a:endParaRPr lang="en-US" sz="2000" dirty="0">
              <a:latin typeface="+mj-lt"/>
            </a:endParaRPr>
          </a:p>
          <a:p>
            <a:pPr algn="just"/>
            <a:r>
              <a:rPr lang="en-US" sz="2000" b="1" dirty="0" smtClean="0">
                <a:latin typeface="+mj-lt"/>
              </a:rPr>
              <a:t>Q 3 </a:t>
            </a:r>
            <a:r>
              <a:rPr lang="en-US" sz="2000" b="1" dirty="0">
                <a:latin typeface="+mj-lt"/>
              </a:rPr>
              <a:t>- Which of the following is true about currency filter?</a:t>
            </a:r>
            <a:endParaRPr lang="en-US" sz="2000" b="1" dirty="0">
              <a:latin typeface="+mj-lt"/>
            </a:endParaRPr>
          </a:p>
          <a:p>
            <a:pPr algn="just"/>
            <a:endParaRPr lang="en-US" sz="2000" b="1" dirty="0">
              <a:latin typeface="+mj-lt"/>
            </a:endParaRPr>
          </a:p>
          <a:p>
            <a:pPr algn="just"/>
            <a:r>
              <a:rPr lang="en-US" sz="2000" dirty="0">
                <a:latin typeface="+mj-lt"/>
              </a:rPr>
              <a:t>A - Currency filter formats text in a currency format.</a:t>
            </a:r>
            <a:endParaRPr lang="en-US" sz="2000" dirty="0">
              <a:latin typeface="+mj-lt"/>
            </a:endParaRPr>
          </a:p>
          <a:p>
            <a:pPr algn="just"/>
            <a:r>
              <a:rPr lang="en-US" sz="2000" dirty="0">
                <a:latin typeface="+mj-lt"/>
              </a:rPr>
              <a:t>B - Currency filter is a function which takes text as input.</a:t>
            </a:r>
            <a:endParaRPr lang="en-US" sz="2000" dirty="0">
              <a:latin typeface="+mj-lt"/>
            </a:endParaRPr>
          </a:p>
          <a:p>
            <a:pPr algn="just"/>
            <a:r>
              <a:rPr lang="en-US" sz="2000" dirty="0">
                <a:latin typeface="+mj-lt"/>
              </a:rPr>
              <a:t>C - Both of the above.</a:t>
            </a:r>
            <a:endParaRPr lang="en-US" sz="2000" dirty="0">
              <a:latin typeface="+mj-lt"/>
            </a:endParaRPr>
          </a:p>
          <a:p>
            <a:pPr algn="just"/>
            <a:r>
              <a:rPr lang="en-US" sz="2000" dirty="0">
                <a:latin typeface="+mj-lt"/>
              </a:rPr>
              <a:t>D - None of the above.</a:t>
            </a:r>
            <a:endParaRPr lang="en-US" sz="2000" dirty="0">
              <a:latin typeface="+mj-lt"/>
            </a:endParaRPr>
          </a:p>
        </p:txBody>
      </p:sp>
      <p:sp>
        <p:nvSpPr>
          <p:cNvPr id="5" name="Text Box 4"/>
          <p:cNvSpPr txBox="1"/>
          <p:nvPr/>
        </p:nvSpPr>
        <p:spPr>
          <a:xfrm>
            <a:off x="1775460" y="6353175"/>
            <a:ext cx="8837295" cy="368300"/>
          </a:xfrm>
          <a:prstGeom prst="rect">
            <a:avLst/>
          </a:prstGeom>
          <a:noFill/>
        </p:spPr>
        <p:txBody>
          <a:bodyPr wrap="square" rtlCol="0" anchor="t">
            <a:spAutoFit/>
          </a:bodyPr>
          <a:lstStyle/>
          <a:p>
            <a:r>
              <a:rPr lang="en-US" dirty="0" smtClean="0">
                <a:sym typeface="+mn-ea"/>
              </a:rPr>
              <a:t>                      </a:t>
            </a:r>
            <a:endParaRPr lang="en-US"/>
          </a:p>
        </p:txBody>
      </p:sp>
      <p:sp>
        <p:nvSpPr>
          <p:cNvPr id="8" name="Footer Placeholder 7"/>
          <p:cNvSpPr>
            <a:spLocks noGrp="1"/>
          </p:cNvSpPr>
          <p:nvPr>
            <p:ph type="ftr" sz="quarter" idx="11"/>
          </p:nvPr>
        </p:nvSpPr>
        <p:spPr>
          <a:xfrm>
            <a:off x="4367530" y="6356356"/>
            <a:ext cx="4724400" cy="365125"/>
          </a:xfrm>
        </p:spPr>
        <p:txBody>
          <a:bodyPr/>
          <a:lstStyle/>
          <a:p>
            <a:r>
              <a:rPr lang="en-US" dirty="0" smtClean="0">
                <a:sym typeface="+mn-ea"/>
              </a:rPr>
              <a:t>Manisha Pundir Sajwan             WEB DEVELOPMENT USING MEAN STACK                         Unit IV</a:t>
            </a:r>
            <a:endParaRPr lang="en-US" dirty="0"/>
          </a:p>
        </p:txBody>
      </p:sp>
      <p:pic>
        <p:nvPicPr>
          <p:cNvPr id="9"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smtClean="0"/>
              <a:t>Daily Quiz</a:t>
            </a:r>
            <a:endParaRPr lang="en-US" sz="33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2553335"/>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000" b="1" dirty="0" smtClean="0">
                <a:latin typeface="+mj-lt"/>
              </a:rPr>
              <a:t>Q </a:t>
            </a:r>
            <a:r>
              <a:rPr lang="en-US" sz="2000" b="1" dirty="0">
                <a:latin typeface="+mj-lt"/>
              </a:rPr>
              <a:t>4 -$rootScope is the parent of all of the scope variables?</a:t>
            </a:r>
            <a:endParaRPr lang="en-US" sz="2000" b="1" dirty="0">
              <a:latin typeface="+mj-lt"/>
            </a:endParaRPr>
          </a:p>
          <a:p>
            <a:pPr algn="just"/>
            <a:endParaRPr lang="en-US" sz="2000" dirty="0">
              <a:latin typeface="+mj-lt"/>
            </a:endParaRPr>
          </a:p>
          <a:p>
            <a:pPr algn="just"/>
            <a:r>
              <a:rPr lang="en-US" sz="2000" dirty="0">
                <a:latin typeface="+mj-lt"/>
              </a:rPr>
              <a:t>A - true</a:t>
            </a:r>
            <a:endParaRPr lang="en-US" sz="2000" dirty="0">
              <a:latin typeface="+mj-lt"/>
            </a:endParaRPr>
          </a:p>
          <a:p>
            <a:pPr algn="just"/>
            <a:r>
              <a:rPr lang="en-US" sz="2000" dirty="0">
                <a:latin typeface="+mj-lt"/>
              </a:rPr>
              <a:t>B - false</a:t>
            </a:r>
            <a:endParaRPr lang="en-US" sz="2000" dirty="0">
              <a:latin typeface="+mj-lt"/>
            </a:endParaRPr>
          </a:p>
          <a:p>
            <a:pPr algn="just"/>
            <a:r>
              <a:rPr lang="en-US" sz="2000" b="1" dirty="0">
                <a:latin typeface="+mj-lt"/>
              </a:rPr>
              <a:t>Q </a:t>
            </a:r>
            <a:r>
              <a:rPr lang="en-US" sz="2000" b="1" dirty="0" smtClean="0">
                <a:latin typeface="+mj-lt"/>
              </a:rPr>
              <a:t>5 </a:t>
            </a:r>
            <a:r>
              <a:rPr lang="en-US" sz="2000" b="1" dirty="0">
                <a:latin typeface="+mj-lt"/>
              </a:rPr>
              <a:t>-  Custom directives are defined using "directive" function?</a:t>
            </a:r>
            <a:endParaRPr lang="en-US" sz="2000" b="1" dirty="0">
              <a:latin typeface="+mj-lt"/>
            </a:endParaRPr>
          </a:p>
          <a:p>
            <a:pPr algn="just"/>
            <a:endParaRPr lang="en-US" sz="2000" dirty="0">
              <a:latin typeface="+mj-lt"/>
            </a:endParaRPr>
          </a:p>
          <a:p>
            <a:pPr algn="just"/>
            <a:r>
              <a:rPr lang="en-US" sz="2000" dirty="0">
                <a:latin typeface="+mj-lt"/>
              </a:rPr>
              <a:t>A - true</a:t>
            </a:r>
            <a:endParaRPr lang="en-US" sz="2000" dirty="0">
              <a:latin typeface="+mj-lt"/>
            </a:endParaRPr>
          </a:p>
          <a:p>
            <a:pPr algn="just"/>
            <a:r>
              <a:rPr lang="en-US" sz="2000" dirty="0">
                <a:latin typeface="+mj-lt"/>
              </a:rPr>
              <a:t>B - false</a:t>
            </a:r>
            <a:endParaRPr lang="en-US" sz="2000" dirty="0">
              <a:latin typeface="+mj-lt"/>
            </a:endParaRPr>
          </a:p>
        </p:txBody>
      </p:sp>
      <p:sp>
        <p:nvSpPr>
          <p:cNvPr id="8" name="Footer Placeholder 4"/>
          <p:cNvSpPr>
            <a:spLocks noGrp="1"/>
          </p:cNvSpPr>
          <p:nvPr>
            <p:ph type="ftr" sz="quarter" idx="11"/>
          </p:nvPr>
        </p:nvSpPr>
        <p:spPr>
          <a:xfrm>
            <a:off x="3733800" y="6356356"/>
            <a:ext cx="5562600" cy="365125"/>
          </a:xfrm>
        </p:spPr>
        <p:txBody>
          <a:bodyPr/>
          <a:lstStyle/>
          <a:p>
            <a:r>
              <a:rPr lang="en-US" dirty="0" smtClean="0">
                <a:sym typeface="+mn-ea"/>
              </a:rPr>
              <a:t>Manisha Pundir Sajwan             WEB DEVELOPMENT USING MEAN STACK                         Unit IV</a:t>
            </a:r>
            <a:endParaRPr lang="en-US" dirty="0"/>
          </a:p>
        </p:txBody>
      </p:sp>
      <p:pic>
        <p:nvPicPr>
          <p:cNvPr id="5"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smtClean="0"/>
              <a:t>Weekly Assignment </a:t>
            </a:r>
            <a:endParaRPr lang="en-US" sz="33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2553335"/>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mj-lt"/>
              <a:buAutoNum type="arabicPeriod"/>
            </a:pPr>
            <a:r>
              <a:rPr lang="en-US" sz="3200" dirty="0">
                <a:latin typeface="+mj-lt"/>
              </a:rPr>
              <a:t>What is MVC Architecture</a:t>
            </a:r>
            <a:endParaRPr lang="en-US" sz="3200" dirty="0">
              <a:latin typeface="+mj-lt"/>
            </a:endParaRPr>
          </a:p>
          <a:p>
            <a:pPr marL="457200" indent="-457200" algn="just">
              <a:buFont typeface="+mj-lt"/>
              <a:buAutoNum type="arabicPeriod"/>
            </a:pPr>
            <a:r>
              <a:rPr lang="en-US" sz="3200" dirty="0" smtClean="0"/>
              <a:t>For what resion we use two way binding in AngularJS</a:t>
            </a:r>
            <a:r>
              <a:rPr lang="en-US" sz="2800" dirty="0" smtClean="0"/>
              <a:t>.</a:t>
            </a:r>
            <a:endParaRPr lang="en-US" sz="2800" dirty="0" smtClean="0"/>
          </a:p>
          <a:p>
            <a:pPr marL="457200" indent="-457200" algn="just">
              <a:buFont typeface="+mj-lt"/>
              <a:buAutoNum type="arabicPeriod"/>
            </a:pPr>
            <a:r>
              <a:rPr lang="en-US" sz="3200" dirty="0" smtClean="0">
                <a:latin typeface="+mj-lt"/>
              </a:rPr>
              <a:t>Justify AngularJS Expression with example.</a:t>
            </a:r>
            <a:endParaRPr lang="en-US" sz="3200" dirty="0" smtClean="0">
              <a:latin typeface="+mj-lt"/>
            </a:endParaRPr>
          </a:p>
          <a:p>
            <a:pPr marL="457200" indent="-457200" algn="just">
              <a:buFont typeface="+mj-lt"/>
              <a:buAutoNum type="arabicPeriod"/>
            </a:pPr>
            <a:r>
              <a:rPr lang="en-US" sz="3200" dirty="0" smtClean="0">
                <a:latin typeface="+mj-lt"/>
              </a:rPr>
              <a:t>Create student registration using Angularjs  forms.</a:t>
            </a:r>
            <a:endParaRPr lang="en-US" sz="3200" dirty="0" smtClean="0">
              <a:latin typeface="+mj-lt"/>
            </a:endParaRPr>
          </a:p>
          <a:p>
            <a:pPr marL="457200" indent="-457200" algn="just">
              <a:buFont typeface="+mj-lt"/>
              <a:buAutoNum type="arabicPeriod"/>
            </a:pPr>
            <a:r>
              <a:rPr lang="en-US" sz="3200" dirty="0" smtClean="0">
                <a:latin typeface="+mj-lt"/>
              </a:rPr>
              <a:t>Display data on UI using AJAX.</a:t>
            </a:r>
            <a:endParaRPr lang="en-US" sz="3200" dirty="0">
              <a:latin typeface="+mj-lt"/>
            </a:endParaRPr>
          </a:p>
        </p:txBody>
      </p:sp>
      <p:sp>
        <p:nvSpPr>
          <p:cNvPr id="8" name="Footer Placeholder 4"/>
          <p:cNvSpPr>
            <a:spLocks noGrp="1"/>
          </p:cNvSpPr>
          <p:nvPr>
            <p:ph type="ftr" sz="quarter" idx="11"/>
          </p:nvPr>
        </p:nvSpPr>
        <p:spPr>
          <a:xfrm>
            <a:off x="3733800" y="6356356"/>
            <a:ext cx="5562600" cy="365125"/>
          </a:xfrm>
        </p:spPr>
        <p:txBody>
          <a:bodyPr/>
          <a:lstStyle/>
          <a:p>
            <a:r>
              <a:rPr lang="en-US" dirty="0" smtClean="0">
                <a:sym typeface="+mn-ea"/>
              </a:rPr>
              <a:t>Manisha Pundir Sajwan             WEB DEVELOPMENT USING MEAN STACK                         Unit IV</a:t>
            </a:r>
            <a:endParaRPr lang="en-US" dirty="0"/>
          </a:p>
        </p:txBody>
      </p:sp>
      <p:pic>
        <p:nvPicPr>
          <p:cNvPr id="5"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fld>
            <a:endParaRPr lang="en-US" dirty="0"/>
          </a:p>
        </p:txBody>
      </p:sp>
      <p:sp>
        <p:nvSpPr>
          <p:cNvPr id="5" name="Footer Placeholder 4"/>
          <p:cNvSpPr>
            <a:spLocks noGrp="1"/>
          </p:cNvSpPr>
          <p:nvPr>
            <p:ph type="ftr" sz="quarter" idx="11"/>
          </p:nvPr>
        </p:nvSpPr>
        <p:spPr>
          <a:xfrm>
            <a:off x="4079875" y="6356356"/>
            <a:ext cx="50292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a:t>
            </a:r>
            <a:r>
              <a:rPr lang="en-US" sz="3200" dirty="0" smtClean="0"/>
              <a:t>Link ( </a:t>
            </a:r>
            <a:r>
              <a:rPr lang="en-US" sz="3200" dirty="0"/>
              <a:t>YouTube &amp; NPTEL Video Links</a:t>
            </a:r>
            <a:r>
              <a:rPr lang="en-US" sz="3200" dirty="0" smtClean="0"/>
              <a:t>)</a:t>
            </a:r>
            <a:endParaRPr lang="en-US" sz="3200" dirty="0"/>
          </a:p>
        </p:txBody>
      </p:sp>
      <p:sp>
        <p:nvSpPr>
          <p:cNvPr id="9" name="Content Placeholder 2"/>
          <p:cNvSpPr>
            <a:spLocks noGrp="1"/>
          </p:cNvSpPr>
          <p:nvPr>
            <p:ph idx="1"/>
          </p:nvPr>
        </p:nvSpPr>
        <p:spPr>
          <a:xfrm>
            <a:off x="914400" y="1066800"/>
            <a:ext cx="11049000" cy="4525963"/>
          </a:xfrm>
        </p:spPr>
        <p:txBody>
          <a:bodyPr>
            <a:normAutofit/>
          </a:bodyPr>
          <a:lstStyle/>
          <a:p>
            <a:pPr marL="0" indent="0" algn="just">
              <a:buNone/>
            </a:pPr>
            <a:endParaRPr lang="en-US" sz="2800" dirty="0" smtClean="0"/>
          </a:p>
          <a:p>
            <a:pPr>
              <a:buNone/>
            </a:pPr>
            <a:endParaRPr lang="en-US" dirty="0"/>
          </a:p>
        </p:txBody>
      </p:sp>
      <p:sp>
        <p:nvSpPr>
          <p:cNvPr id="8" name="Content Placeholder 2"/>
          <p:cNvSpPr txBox="1"/>
          <p:nvPr/>
        </p:nvSpPr>
        <p:spPr>
          <a:xfrm>
            <a:off x="239486" y="1062445"/>
            <a:ext cx="11734800" cy="4525963"/>
          </a:xfrm>
          <a:prstGeom prst="rect">
            <a:avLst/>
          </a:prstGeom>
          <a:solidFill>
            <a:schemeClr val="accent3"/>
          </a:solidFill>
          <a:ln w="19050">
            <a:solidFill>
              <a:schemeClr val="tx1"/>
            </a:solidFill>
          </a:ln>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200000"/>
              </a:lnSpc>
              <a:buNone/>
            </a:pPr>
            <a:r>
              <a:rPr lang="en-US" sz="2800" u="sng" dirty="0" smtClean="0"/>
              <a:t>YouTube  /other  Video Links</a:t>
            </a:r>
            <a:endParaRPr lang="en-US" sz="2800" u="sng" dirty="0" smtClean="0"/>
          </a:p>
          <a:p>
            <a:pPr>
              <a:lnSpc>
                <a:spcPct val="200000"/>
              </a:lnSpc>
            </a:pPr>
            <a:r>
              <a:rPr lang="en-IN" sz="2800" dirty="0">
                <a:solidFill>
                  <a:schemeClr val="tx2"/>
                </a:solidFill>
              </a:rPr>
              <a:t>https://www.youtube.com/watch?v=zKkUN-mJtPQ&amp;list=PL6n9fhu94yhWKHkcL7RJmmXyxkuFB3KSl</a:t>
            </a:r>
            <a:r>
              <a:rPr lang="en-IN" sz="2800" dirty="0" smtClean="0">
                <a:solidFill>
                  <a:schemeClr val="tx2"/>
                </a:solidFill>
              </a:rPr>
              <a:t>https</a:t>
            </a:r>
            <a:r>
              <a:rPr lang="en-IN" sz="2800" dirty="0">
                <a:solidFill>
                  <a:schemeClr val="tx2"/>
                </a:solidFill>
              </a:rPr>
              <a:t>://youtu.be/v9ejT8FO-7I?list=PLrhzvIcii6GNjpARdnO4ueTUAVR9eMBpc</a:t>
            </a:r>
            <a:endParaRPr lang="en-IN" sz="2800" dirty="0" smtClean="0">
              <a:solidFill>
                <a:schemeClr val="tx2"/>
              </a:solidFill>
            </a:endParaRPr>
          </a:p>
          <a:p>
            <a:pPr>
              <a:lnSpc>
                <a:spcPct val="200000"/>
              </a:lnSpc>
            </a:pPr>
            <a:r>
              <a:rPr lang="en-IN" sz="2800" dirty="0">
                <a:solidFill>
                  <a:schemeClr val="tx2"/>
                </a:solidFill>
              </a:rPr>
              <a:t>https://www.youtube.com/watch?v=0LhBvp8qpro</a:t>
            </a:r>
            <a:endParaRPr lang="en-IN" sz="2800" dirty="0">
              <a:solidFill>
                <a:schemeClr val="tx2"/>
              </a:solidFill>
            </a:endParaRPr>
          </a:p>
        </p:txBody>
      </p:sp>
      <p:pic>
        <p:nvPicPr>
          <p:cNvPr id="2"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smtClean="0"/>
              <a:t>MCQ (End of Unit)</a:t>
            </a:r>
            <a:endParaRPr lang="en-US" sz="33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3784600"/>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000" b="1" dirty="0" smtClean="0">
                <a:latin typeface="+mj-lt"/>
              </a:rPr>
              <a:t>1. </a:t>
            </a:r>
            <a:r>
              <a:rPr lang="en-US" sz="2000" b="1" dirty="0">
                <a:latin typeface="+mj-lt"/>
              </a:rPr>
              <a:t>Which of the following is an in-built service in angular JS?</a:t>
            </a:r>
            <a:endParaRPr lang="en-US" sz="2000" b="1" dirty="0">
              <a:latin typeface="+mj-lt"/>
            </a:endParaRPr>
          </a:p>
          <a:p>
            <a:pPr marL="457200" indent="-457200" algn="just">
              <a:buFont typeface="+mj-lt"/>
              <a:buAutoNum type="alphaUcPeriod"/>
            </a:pPr>
            <a:r>
              <a:rPr lang="en-US" sz="2000" dirty="0">
                <a:latin typeface="+mj-lt"/>
              </a:rPr>
              <a:t> $http</a:t>
            </a:r>
            <a:endParaRPr lang="en-US" sz="2000" dirty="0">
              <a:latin typeface="+mj-lt"/>
            </a:endParaRPr>
          </a:p>
          <a:p>
            <a:pPr marL="457200" indent="-457200" algn="just">
              <a:buFont typeface="+mj-lt"/>
              <a:buAutoNum type="alphaUcPeriod"/>
            </a:pPr>
            <a:r>
              <a:rPr lang="en-US" sz="2000" dirty="0">
                <a:latin typeface="+mj-lt"/>
              </a:rPr>
              <a:t>$route</a:t>
            </a:r>
            <a:endParaRPr lang="en-US" sz="2000" dirty="0">
              <a:latin typeface="+mj-lt"/>
            </a:endParaRPr>
          </a:p>
          <a:p>
            <a:pPr marL="457200" indent="-457200" algn="just">
              <a:buFont typeface="+mj-lt"/>
              <a:buAutoNum type="alphaUcPeriod"/>
            </a:pPr>
            <a:r>
              <a:rPr lang="en-US" sz="2000" dirty="0">
                <a:latin typeface="+mj-lt"/>
              </a:rPr>
              <a:t>$windows</a:t>
            </a:r>
            <a:endParaRPr lang="en-US" sz="2000" dirty="0">
              <a:latin typeface="+mj-lt"/>
            </a:endParaRPr>
          </a:p>
          <a:p>
            <a:pPr marL="457200" indent="-457200" algn="just">
              <a:buFont typeface="+mj-lt"/>
              <a:buAutoNum type="alphaUcPeriod"/>
            </a:pPr>
            <a:r>
              <a:rPr lang="en-US" sz="2000" dirty="0">
                <a:latin typeface="+mj-lt"/>
              </a:rPr>
              <a:t>All of the above </a:t>
            </a:r>
            <a:endParaRPr lang="en-US" sz="2000" dirty="0">
              <a:latin typeface="+mj-lt"/>
            </a:endParaRPr>
          </a:p>
          <a:p>
            <a:pPr indent="0" algn="just">
              <a:buFont typeface="+mj-lt"/>
              <a:buNone/>
            </a:pPr>
            <a:endParaRPr lang="en-US" sz="2000" dirty="0">
              <a:latin typeface="+mj-lt"/>
            </a:endParaRPr>
          </a:p>
          <a:p>
            <a:pPr marL="457200" indent="-457200" algn="just"/>
            <a:r>
              <a:rPr lang="en-US" sz="2000" b="1" dirty="0">
                <a:latin typeface="+mj-lt"/>
              </a:rPr>
              <a:t>2. Which directive display view for various routes?</a:t>
            </a:r>
            <a:r>
              <a:rPr lang="en-US" sz="2000" b="1" dirty="0" smtClean="0">
                <a:latin typeface="+mj-lt"/>
              </a:rPr>
              <a:t>. </a:t>
            </a:r>
            <a:endParaRPr lang="en-US" sz="2000" b="1" dirty="0">
              <a:latin typeface="+mj-lt"/>
            </a:endParaRPr>
          </a:p>
          <a:p>
            <a:pPr marL="457200" indent="-457200" algn="just">
              <a:buFont typeface="+mj-lt"/>
              <a:buAutoNum type="alphaUcPeriod"/>
            </a:pPr>
            <a:r>
              <a:rPr lang="en-US" sz="2000" dirty="0">
                <a:latin typeface="+mj-lt"/>
              </a:rPr>
              <a:t> ng-view</a:t>
            </a:r>
            <a:endParaRPr lang="en-US" sz="2000" dirty="0">
              <a:latin typeface="+mj-lt"/>
            </a:endParaRPr>
          </a:p>
          <a:p>
            <a:pPr marL="457200" indent="-457200" algn="just">
              <a:buFont typeface="+mj-lt"/>
              <a:buAutoNum type="alphaUcPeriod"/>
            </a:pPr>
            <a:r>
              <a:rPr lang="en-US" sz="2000" dirty="0">
                <a:latin typeface="+mj-lt"/>
              </a:rPr>
              <a:t>ng-model</a:t>
            </a:r>
            <a:endParaRPr lang="en-US" sz="2000" dirty="0">
              <a:latin typeface="+mj-lt"/>
            </a:endParaRPr>
          </a:p>
          <a:p>
            <a:pPr marL="457200" indent="-457200" algn="just">
              <a:buFont typeface="+mj-lt"/>
              <a:buAutoNum type="alphaUcPeriod"/>
            </a:pPr>
            <a:r>
              <a:rPr lang="en-US" sz="2000" dirty="0">
                <a:latin typeface="+mj-lt"/>
              </a:rPr>
              <a:t>ng-display</a:t>
            </a:r>
            <a:endParaRPr lang="en-US" sz="2000" dirty="0">
              <a:latin typeface="+mj-lt"/>
            </a:endParaRPr>
          </a:p>
          <a:p>
            <a:pPr marL="457200" indent="-457200" algn="just">
              <a:buFont typeface="+mj-lt"/>
              <a:buAutoNum type="alphaUcPeriod"/>
            </a:pPr>
            <a:r>
              <a:rPr lang="en-US" sz="2000" dirty="0">
                <a:latin typeface="+mj-lt"/>
              </a:rPr>
              <a:t>None of the above </a:t>
            </a:r>
            <a:endParaRPr lang="en-US" sz="2000" dirty="0">
              <a:latin typeface="+mj-lt"/>
            </a:endParaRPr>
          </a:p>
          <a:p>
            <a:pPr marL="457200" indent="-457200" algn="just"/>
            <a:endParaRPr lang="en-US" sz="2000" dirty="0">
              <a:latin typeface="+mj-lt"/>
            </a:endParaRPr>
          </a:p>
        </p:txBody>
      </p:sp>
      <p:sp>
        <p:nvSpPr>
          <p:cNvPr id="8" name="Footer Placeholder 4"/>
          <p:cNvSpPr>
            <a:spLocks noGrp="1"/>
          </p:cNvSpPr>
          <p:nvPr>
            <p:ph type="ftr" sz="quarter" idx="11"/>
          </p:nvPr>
        </p:nvSpPr>
        <p:spPr>
          <a:xfrm>
            <a:off x="3733800" y="6356356"/>
            <a:ext cx="5562600" cy="365125"/>
          </a:xfrm>
        </p:spPr>
        <p:txBody>
          <a:bodyPr/>
          <a:lstStyle/>
          <a:p>
            <a:r>
              <a:rPr lang="en-US" dirty="0" smtClean="0">
                <a:sym typeface="+mn-ea"/>
              </a:rPr>
              <a:t>Manisha Pundir Sajwan             WEB DEVELOPMENT USING MEAN STACK                         Unit IV</a:t>
            </a:r>
            <a:endParaRPr lang="en-US" dirty="0"/>
          </a:p>
        </p:txBody>
      </p:sp>
      <p:pic>
        <p:nvPicPr>
          <p:cNvPr id="5"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smtClean="0"/>
              <a:t>MCQ (End of Unit)</a:t>
            </a:r>
            <a:endParaRPr lang="en-US" sz="33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3476625"/>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000" b="1" dirty="0">
                <a:latin typeface="+mj-lt"/>
              </a:rPr>
              <a:t> </a:t>
            </a:r>
            <a:r>
              <a:rPr lang="en-US" sz="2000" b="1" dirty="0" smtClean="0">
                <a:latin typeface="+mj-lt"/>
              </a:rPr>
              <a:t>3. </a:t>
            </a:r>
            <a:r>
              <a:rPr lang="en-US" sz="2000" b="1" dirty="0">
                <a:latin typeface="+mj-lt"/>
              </a:rPr>
              <a:t>What is the priority level of directives?</a:t>
            </a:r>
            <a:endParaRPr lang="en-US" sz="2000" b="1" dirty="0">
              <a:latin typeface="+mj-lt"/>
            </a:endParaRPr>
          </a:p>
          <a:p>
            <a:pPr marL="457200" indent="-457200" algn="just">
              <a:buFont typeface="+mj-lt"/>
              <a:buAutoNum type="alphaUcPeriod"/>
            </a:pPr>
            <a:r>
              <a:rPr lang="en-US" sz="2000" dirty="0">
                <a:latin typeface="+mj-lt"/>
              </a:rPr>
              <a:t> Level 1</a:t>
            </a:r>
            <a:endParaRPr lang="en-US" sz="2000" dirty="0">
              <a:latin typeface="+mj-lt"/>
            </a:endParaRPr>
          </a:p>
          <a:p>
            <a:pPr marL="457200" indent="-457200" algn="just">
              <a:buFont typeface="+mj-lt"/>
              <a:buAutoNum type="alphaUcPeriod"/>
            </a:pPr>
            <a:r>
              <a:rPr lang="en-US" sz="2000" dirty="0">
                <a:latin typeface="+mj-lt"/>
              </a:rPr>
              <a:t>Level 2</a:t>
            </a:r>
            <a:endParaRPr lang="en-US" sz="2000" dirty="0">
              <a:latin typeface="+mj-lt"/>
            </a:endParaRPr>
          </a:p>
          <a:p>
            <a:pPr marL="457200" indent="-457200" algn="just">
              <a:buFont typeface="+mj-lt"/>
              <a:buAutoNum type="alphaUcPeriod"/>
            </a:pPr>
            <a:r>
              <a:rPr lang="en-US" sz="2000" dirty="0">
                <a:latin typeface="+mj-lt"/>
              </a:rPr>
              <a:t>Level 3</a:t>
            </a:r>
            <a:endParaRPr lang="en-US" sz="2000" dirty="0">
              <a:latin typeface="+mj-lt"/>
            </a:endParaRPr>
          </a:p>
          <a:p>
            <a:pPr marL="457200" indent="-457200" algn="just">
              <a:buFont typeface="+mj-lt"/>
              <a:buAutoNum type="alphaUcPeriod"/>
            </a:pPr>
            <a:r>
              <a:rPr lang="en-US" sz="2000" dirty="0">
                <a:latin typeface="+mj-lt"/>
              </a:rPr>
              <a:t>Level 4 </a:t>
            </a:r>
            <a:endParaRPr lang="en-US" sz="2000" dirty="0">
              <a:latin typeface="+mj-lt"/>
            </a:endParaRPr>
          </a:p>
          <a:p>
            <a:pPr marL="457200" indent="-457200" algn="just"/>
            <a:r>
              <a:rPr lang="en-US" sz="2000" b="1" dirty="0" smtClean="0">
                <a:latin typeface="+mj-lt"/>
              </a:rPr>
              <a:t>4. </a:t>
            </a:r>
            <a:r>
              <a:rPr lang="en-US" sz="2000" b="1" dirty="0">
                <a:latin typeface="+mj-lt"/>
              </a:rPr>
              <a:t>Which service is used to communicate with remote server?</a:t>
            </a:r>
            <a:endParaRPr lang="en-US" sz="2000" b="1" dirty="0">
              <a:latin typeface="+mj-lt"/>
            </a:endParaRPr>
          </a:p>
          <a:p>
            <a:pPr algn="just"/>
            <a:endParaRPr lang="en-US" sz="2000" b="1" dirty="0">
              <a:latin typeface="+mj-lt"/>
            </a:endParaRPr>
          </a:p>
          <a:p>
            <a:pPr marL="457200" indent="-457200" algn="just">
              <a:buFont typeface="+mj-lt"/>
              <a:buAutoNum type="alphaUcPeriod"/>
            </a:pPr>
            <a:r>
              <a:rPr lang="en-US" sz="2000" dirty="0">
                <a:latin typeface="+mj-lt"/>
              </a:rPr>
              <a:t>$interval</a:t>
            </a:r>
            <a:endParaRPr lang="en-US" sz="2000" dirty="0">
              <a:latin typeface="+mj-lt"/>
            </a:endParaRPr>
          </a:p>
          <a:p>
            <a:pPr marL="457200" indent="-457200" algn="just">
              <a:buFont typeface="+mj-lt"/>
              <a:buAutoNum type="alphaUcPeriod"/>
            </a:pPr>
            <a:r>
              <a:rPr lang="en-US" sz="2000" dirty="0">
                <a:latin typeface="+mj-lt"/>
              </a:rPr>
              <a:t>$http</a:t>
            </a:r>
            <a:endParaRPr lang="en-US" sz="2000" dirty="0">
              <a:latin typeface="+mj-lt"/>
            </a:endParaRPr>
          </a:p>
          <a:p>
            <a:pPr marL="457200" indent="-457200" algn="just">
              <a:buFont typeface="+mj-lt"/>
              <a:buAutoNum type="alphaUcPeriod"/>
            </a:pPr>
            <a:r>
              <a:rPr lang="en-US" sz="2000" dirty="0">
                <a:latin typeface="+mj-lt"/>
              </a:rPr>
              <a:t>$animate</a:t>
            </a:r>
            <a:endParaRPr lang="en-US" sz="2000" dirty="0">
              <a:latin typeface="+mj-lt"/>
            </a:endParaRPr>
          </a:p>
          <a:p>
            <a:pPr marL="457200" indent="-457200" algn="just">
              <a:buFont typeface="+mj-lt"/>
              <a:buAutoNum type="alphaUcPeriod"/>
            </a:pPr>
            <a:r>
              <a:rPr lang="en-US" sz="2000" dirty="0">
                <a:latin typeface="+mj-lt"/>
              </a:rPr>
              <a:t>$timeout </a:t>
            </a:r>
            <a:endParaRPr lang="en-US" sz="2000" dirty="0">
              <a:latin typeface="+mj-lt"/>
            </a:endParaRPr>
          </a:p>
        </p:txBody>
      </p:sp>
      <p:sp>
        <p:nvSpPr>
          <p:cNvPr id="8" name="Footer Placeholder 4"/>
          <p:cNvSpPr>
            <a:spLocks noGrp="1"/>
          </p:cNvSpPr>
          <p:nvPr>
            <p:ph type="ftr" sz="quarter" idx="11"/>
          </p:nvPr>
        </p:nvSpPr>
        <p:spPr>
          <a:xfrm>
            <a:off x="3733800" y="6356356"/>
            <a:ext cx="5562600" cy="365125"/>
          </a:xfrm>
        </p:spPr>
        <p:txBody>
          <a:bodyPr/>
          <a:lstStyle/>
          <a:p>
            <a:r>
              <a:rPr lang="en-US" dirty="0" smtClean="0">
                <a:sym typeface="+mn-ea"/>
              </a:rPr>
              <a:t>Manisha Pundir Sajwan             WEB DEVELOPMENT USING MEAN STACK                         Unit IV</a:t>
            </a:r>
            <a:endParaRPr lang="en-US" dirty="0"/>
          </a:p>
        </p:txBody>
      </p:sp>
      <p:pic>
        <p:nvPicPr>
          <p:cNvPr id="5"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smtClean="0"/>
              <a:t>Glossary Questions</a:t>
            </a:r>
            <a:endParaRPr lang="en-US" sz="36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81000" y="1066800"/>
            <a:ext cx="11620500" cy="5569585"/>
          </a:xfrm>
          <a:prstGeom prst="rect">
            <a:avLst/>
          </a:prstGeom>
          <a:solidFill>
            <a:schemeClr val="accent3">
              <a:lumMod val="40000"/>
              <a:lumOff val="60000"/>
            </a:schemeClr>
          </a:solidFill>
          <a:ln w="28575">
            <a:solidFill>
              <a:schemeClr val="tx1"/>
            </a:solidFill>
          </a:ln>
        </p:spPr>
        <p:txBody>
          <a:bodyPr wrap="square">
            <a:spAutoFit/>
          </a:bodyPr>
          <a:lstStyle/>
          <a:p>
            <a:pPr algn="ctr"/>
            <a:r>
              <a:rPr lang="en-US" sz="2400" b="1" u="sng" dirty="0">
                <a:latin typeface="+mj-lt"/>
              </a:rPr>
              <a:t>Top 10 design pattern interview questions </a:t>
            </a:r>
            <a:endParaRPr lang="en-US" sz="2400" b="1" u="sng" dirty="0" smtClean="0">
              <a:latin typeface="+mj-lt"/>
            </a:endParaRPr>
          </a:p>
          <a:p>
            <a:pPr algn="ctr"/>
            <a:endParaRPr lang="en-US" sz="2400" b="1" u="sng" dirty="0" smtClean="0">
              <a:latin typeface="+mj-lt"/>
            </a:endParaRPr>
          </a:p>
          <a:p>
            <a:pPr marL="342900" indent="-342900">
              <a:buFont typeface="+mj-lt"/>
              <a:buAutoNum type="arabicPeriod"/>
            </a:pPr>
            <a:r>
              <a:rPr lang="en-US" sz="2800" dirty="0"/>
              <a:t>What are MVC Architecture?</a:t>
            </a:r>
            <a:endParaRPr lang="en-US" sz="2800" dirty="0"/>
          </a:p>
          <a:p>
            <a:pPr marL="342900" indent="-342900">
              <a:buFont typeface="+mj-lt"/>
              <a:buAutoNum type="arabicPeriod"/>
            </a:pPr>
            <a:r>
              <a:rPr lang="en-US" sz="2800" dirty="0"/>
              <a:t>How to one way and two way data binding works</a:t>
            </a:r>
            <a:r>
              <a:rPr lang="en-US" sz="2800" dirty="0" smtClean="0"/>
              <a:t>?</a:t>
            </a:r>
            <a:endParaRPr lang="en-US" sz="2800" dirty="0"/>
          </a:p>
          <a:p>
            <a:pPr marL="342900" indent="-342900">
              <a:buFont typeface="+mj-lt"/>
              <a:buAutoNum type="arabicPeriod"/>
            </a:pPr>
            <a:r>
              <a:rPr lang="en-US" sz="2800" dirty="0"/>
              <a:t>Explain AngularJS expression using exmaple.</a:t>
            </a:r>
            <a:endParaRPr lang="en-US" sz="2800" dirty="0"/>
          </a:p>
          <a:p>
            <a:pPr marL="342900" indent="-342900">
              <a:buFont typeface="+mj-lt"/>
              <a:buAutoNum type="arabicPeriod"/>
            </a:pPr>
            <a:r>
              <a:rPr lang="en-US" sz="2800" dirty="0"/>
              <a:t>Explain various Modules in AngularJS .</a:t>
            </a:r>
            <a:endParaRPr lang="en-US" sz="2800" dirty="0"/>
          </a:p>
          <a:p>
            <a:pPr marL="342900" indent="-342900">
              <a:buFont typeface="+mj-lt"/>
              <a:buAutoNum type="arabicPeriod"/>
            </a:pPr>
            <a:r>
              <a:rPr lang="en-US" sz="2800" dirty="0"/>
              <a:t>Differentiate </a:t>
            </a:r>
            <a:r>
              <a:rPr lang="en-US" sz="2800" dirty="0">
                <a:sym typeface="+mn-ea"/>
              </a:rPr>
              <a:t>one way</a:t>
            </a:r>
            <a:r>
              <a:rPr lang="en-US" sz="2800" dirty="0"/>
              <a:t> and </a:t>
            </a:r>
            <a:r>
              <a:rPr lang="en-US" sz="2800" dirty="0">
                <a:sym typeface="+mn-ea"/>
              </a:rPr>
              <a:t>two way data binding?</a:t>
            </a:r>
            <a:endParaRPr lang="en-US" sz="2800" dirty="0"/>
          </a:p>
          <a:p>
            <a:pPr marL="342900" indent="-342900">
              <a:buFont typeface="+mj-lt"/>
              <a:buAutoNum type="arabicPeriod"/>
            </a:pPr>
            <a:r>
              <a:rPr lang="en-US" sz="2800" dirty="0"/>
              <a:t>Create a Model using example?</a:t>
            </a:r>
            <a:endParaRPr lang="en-US" sz="2800" dirty="0"/>
          </a:p>
          <a:p>
            <a:pPr marL="342900" indent="-342900">
              <a:buFont typeface="+mj-lt"/>
              <a:buAutoNum type="arabicPeriod"/>
            </a:pPr>
            <a:r>
              <a:rPr lang="en-US" sz="2800" dirty="0"/>
              <a:t>What are various filters used in angularJS?</a:t>
            </a:r>
            <a:endParaRPr lang="en-US" sz="2800" dirty="0"/>
          </a:p>
          <a:p>
            <a:pPr marL="342900" indent="-342900">
              <a:buFont typeface="+mj-lt"/>
              <a:buAutoNum type="arabicPeriod"/>
            </a:pPr>
            <a:r>
              <a:rPr lang="en-US" sz="2800" dirty="0"/>
              <a:t>Explain Tables using example?</a:t>
            </a:r>
            <a:endParaRPr lang="en-US" sz="2800" dirty="0"/>
          </a:p>
          <a:p>
            <a:pPr marL="342900" indent="-342900">
              <a:buFont typeface="+mj-lt"/>
              <a:buAutoNum type="arabicPeriod"/>
            </a:pPr>
            <a:r>
              <a:rPr lang="en-US" sz="2800" dirty="0"/>
              <a:t>How to implement input field in angularJS forms.</a:t>
            </a:r>
            <a:endParaRPr lang="en-US" sz="2800" dirty="0"/>
          </a:p>
          <a:p>
            <a:pPr marL="342900" indent="-342900">
              <a:buFont typeface="+mj-lt"/>
              <a:buAutoNum type="arabicPeriod"/>
            </a:pPr>
            <a:r>
              <a:rPr lang="en-US" sz="2800" dirty="0" smtClean="0"/>
              <a:t>What is AngularJS AJAX?</a:t>
            </a:r>
            <a:endParaRPr lang="en-US" sz="2800" dirty="0" smtClean="0"/>
          </a:p>
          <a:p>
            <a:endParaRPr lang="en-US" sz="2800" dirty="0"/>
          </a:p>
        </p:txBody>
      </p:sp>
      <p:sp>
        <p:nvSpPr>
          <p:cNvPr id="5" name="Footer Placeholder 4"/>
          <p:cNvSpPr>
            <a:spLocks noGrp="1"/>
          </p:cNvSpPr>
          <p:nvPr>
            <p:ph type="ftr" sz="quarter" idx="11"/>
          </p:nvPr>
        </p:nvSpPr>
        <p:spPr/>
        <p:txBody>
          <a:bodyPr/>
          <a:lstStyle/>
          <a:p>
            <a:r>
              <a:rPr lang="en-US" dirty="0" smtClean="0"/>
              <a:t>Manisha Pundir Sajwan             WEB DEVELOPMENT USING MEAN STACK                         Unit IV</a:t>
            </a:r>
            <a:endParaRPr lang="en-US" dirty="0"/>
          </a:p>
        </p:txBody>
      </p:sp>
      <p:pic>
        <p:nvPicPr>
          <p:cNvPr id="8" name="Picture 41" descr="nietnewlogo1"/>
          <p:cNvPicPr>
            <a:picLocks noChangeAspect="1"/>
          </p:cNvPicPr>
          <p:nvPr/>
        </p:nvPicPr>
        <p:blipFill>
          <a:blip r:embed="rId1"/>
          <a:stretch>
            <a:fillRect/>
          </a:stretch>
        </p:blipFill>
        <p:spPr>
          <a:xfrm>
            <a:off x="-25357" y="-36586"/>
            <a:ext cx="1477645" cy="806450"/>
          </a:xfrm>
          <a:prstGeom prst="rect">
            <a:avLst/>
          </a:prstGeom>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smtClean="0"/>
              <a:t>Expected </a:t>
            </a:r>
            <a:r>
              <a:rPr lang="en-US" sz="3600" dirty="0"/>
              <a:t>Questions for University Exam </a:t>
            </a:r>
            <a:endParaRPr lang="en-US" sz="36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81000" y="1066800"/>
            <a:ext cx="11620500" cy="3785652"/>
          </a:xfrm>
          <a:prstGeom prst="rect">
            <a:avLst/>
          </a:prstGeom>
          <a:solidFill>
            <a:schemeClr val="accent3">
              <a:lumMod val="40000"/>
              <a:lumOff val="60000"/>
            </a:schemeClr>
          </a:solidFill>
          <a:ln w="28575">
            <a:solidFill>
              <a:schemeClr val="tx1"/>
            </a:solidFill>
          </a:ln>
        </p:spPr>
        <p:txBody>
          <a:bodyPr wrap="square">
            <a:spAutoFit/>
          </a:bodyPr>
          <a:lstStyle/>
          <a:p>
            <a:pPr marL="342900" indent="-342900">
              <a:buFont typeface="+mj-lt"/>
              <a:buAutoNum type="arabicPeriod"/>
            </a:pPr>
            <a:r>
              <a:rPr lang="en-US" sz="2400" dirty="0" smtClean="0"/>
              <a:t>What are MVC Architecture?</a:t>
            </a:r>
            <a:endParaRPr lang="en-US" sz="2400" dirty="0" smtClean="0"/>
          </a:p>
          <a:p>
            <a:pPr marL="342900" indent="-342900">
              <a:buFont typeface="+mj-lt"/>
              <a:buAutoNum type="arabicPeriod"/>
            </a:pPr>
            <a:r>
              <a:rPr lang="en-US" sz="2400" dirty="0" smtClean="0"/>
              <a:t>How to one way and two way data binding works?</a:t>
            </a:r>
            <a:endParaRPr lang="en-US" sz="2400" dirty="0" smtClean="0"/>
          </a:p>
          <a:p>
            <a:pPr marL="342900" indent="-342900">
              <a:buFont typeface="+mj-lt"/>
              <a:buAutoNum type="arabicPeriod"/>
            </a:pPr>
            <a:r>
              <a:rPr lang="en-US" sz="2400" dirty="0" smtClean="0"/>
              <a:t>Explain </a:t>
            </a:r>
            <a:r>
              <a:rPr lang="en-US" sz="2400" dirty="0" err="1" smtClean="0"/>
              <a:t>AngularJS</a:t>
            </a:r>
            <a:r>
              <a:rPr lang="en-US" sz="2400" dirty="0" smtClean="0"/>
              <a:t> expression using </a:t>
            </a:r>
            <a:r>
              <a:rPr lang="en-US" sz="2400" dirty="0" err="1" smtClean="0"/>
              <a:t>exmaple</a:t>
            </a:r>
            <a:r>
              <a:rPr lang="en-US" sz="2400" dirty="0" smtClean="0"/>
              <a:t>.</a:t>
            </a:r>
            <a:endParaRPr lang="en-US" sz="2400" dirty="0" smtClean="0"/>
          </a:p>
          <a:p>
            <a:pPr marL="342900" indent="-342900">
              <a:buFont typeface="+mj-lt"/>
              <a:buAutoNum type="arabicPeriod"/>
            </a:pPr>
            <a:r>
              <a:rPr lang="en-US" sz="2400" dirty="0" smtClean="0"/>
              <a:t>Explain various Modules in </a:t>
            </a:r>
            <a:r>
              <a:rPr lang="en-US" sz="2400" dirty="0" err="1" smtClean="0"/>
              <a:t>AngularJS</a:t>
            </a:r>
            <a:r>
              <a:rPr lang="en-US" sz="2400" dirty="0" smtClean="0"/>
              <a:t> .</a:t>
            </a:r>
            <a:endParaRPr lang="en-US" sz="2400" dirty="0" smtClean="0"/>
          </a:p>
          <a:p>
            <a:pPr marL="342900" indent="-342900">
              <a:buFont typeface="+mj-lt"/>
              <a:buAutoNum type="arabicPeriod"/>
            </a:pPr>
            <a:r>
              <a:rPr lang="en-US" sz="2400" dirty="0" smtClean="0"/>
              <a:t>Differentiate </a:t>
            </a:r>
            <a:r>
              <a:rPr lang="en-US" sz="2400" dirty="0" smtClean="0">
                <a:sym typeface="+mn-ea"/>
              </a:rPr>
              <a:t>one way</a:t>
            </a:r>
            <a:r>
              <a:rPr lang="en-US" sz="2400" dirty="0" smtClean="0"/>
              <a:t> and </a:t>
            </a:r>
            <a:r>
              <a:rPr lang="en-US" sz="2400" dirty="0" smtClean="0">
                <a:sym typeface="+mn-ea"/>
              </a:rPr>
              <a:t>two way data binding?</a:t>
            </a:r>
            <a:endParaRPr lang="en-US" sz="2400" dirty="0" smtClean="0"/>
          </a:p>
          <a:p>
            <a:pPr marL="342900" indent="-342900">
              <a:buFont typeface="+mj-lt"/>
              <a:buAutoNum type="arabicPeriod"/>
            </a:pPr>
            <a:r>
              <a:rPr lang="en-US" sz="2400" dirty="0" smtClean="0"/>
              <a:t>Create a Model using example?</a:t>
            </a:r>
            <a:endParaRPr lang="en-US" sz="2400" dirty="0" smtClean="0"/>
          </a:p>
          <a:p>
            <a:pPr marL="342900" indent="-342900">
              <a:buFont typeface="+mj-lt"/>
              <a:buAutoNum type="arabicPeriod"/>
            </a:pPr>
            <a:r>
              <a:rPr lang="en-US" sz="2400" dirty="0" smtClean="0"/>
              <a:t>What are various filters used in </a:t>
            </a:r>
            <a:r>
              <a:rPr lang="en-US" sz="2400" dirty="0" err="1" smtClean="0"/>
              <a:t>angularJS</a:t>
            </a:r>
            <a:r>
              <a:rPr lang="en-US" sz="2400" dirty="0" smtClean="0"/>
              <a:t>?</a:t>
            </a:r>
            <a:endParaRPr lang="en-US" sz="2400" dirty="0" smtClean="0"/>
          </a:p>
          <a:p>
            <a:pPr marL="342900" indent="-342900">
              <a:buFont typeface="+mj-lt"/>
              <a:buAutoNum type="arabicPeriod"/>
            </a:pPr>
            <a:r>
              <a:rPr lang="en-US" sz="2400" dirty="0" smtClean="0"/>
              <a:t>Explain Tables using example?</a:t>
            </a:r>
            <a:endParaRPr lang="en-US" sz="2400" dirty="0" smtClean="0"/>
          </a:p>
          <a:p>
            <a:pPr marL="342900" indent="-342900">
              <a:buFont typeface="+mj-lt"/>
              <a:buAutoNum type="arabicPeriod"/>
            </a:pPr>
            <a:r>
              <a:rPr lang="en-US" sz="2400" dirty="0" smtClean="0"/>
              <a:t>How to implement input field in </a:t>
            </a:r>
            <a:r>
              <a:rPr lang="en-US" sz="2400" dirty="0" err="1" smtClean="0"/>
              <a:t>angularJS</a:t>
            </a:r>
            <a:r>
              <a:rPr lang="en-US" sz="2400" dirty="0" smtClean="0"/>
              <a:t> forms.</a:t>
            </a:r>
            <a:endParaRPr lang="en-US" sz="2400" dirty="0" smtClean="0"/>
          </a:p>
          <a:p>
            <a:pPr marL="342900" indent="-342900">
              <a:buFont typeface="+mj-lt"/>
              <a:buAutoNum type="arabicPeriod"/>
            </a:pPr>
            <a:r>
              <a:rPr lang="en-US" sz="2400" dirty="0" smtClean="0"/>
              <a:t>What is </a:t>
            </a:r>
            <a:r>
              <a:rPr lang="en-US" sz="2400" dirty="0" err="1" smtClean="0"/>
              <a:t>AngularJS</a:t>
            </a:r>
            <a:r>
              <a:rPr lang="en-US" sz="2400" dirty="0" smtClean="0"/>
              <a:t> AJAX?</a:t>
            </a:r>
            <a:endParaRPr lang="en-US" sz="2400" dirty="0" smtClean="0"/>
          </a:p>
        </p:txBody>
      </p:sp>
      <p:sp>
        <p:nvSpPr>
          <p:cNvPr id="8" name="Footer Placeholder 4"/>
          <p:cNvSpPr>
            <a:spLocks noGrp="1"/>
          </p:cNvSpPr>
          <p:nvPr>
            <p:ph type="ftr" sz="quarter" idx="11"/>
          </p:nvPr>
        </p:nvSpPr>
        <p:spPr>
          <a:xfrm>
            <a:off x="3733800" y="6356356"/>
            <a:ext cx="5562600" cy="365125"/>
          </a:xfrm>
        </p:spPr>
        <p:txBody>
          <a:bodyPr/>
          <a:lstStyle/>
          <a:p>
            <a:r>
              <a:rPr lang="en-US" dirty="0" smtClean="0">
                <a:sym typeface="+mn-ea"/>
              </a:rPr>
              <a:t>Manisha Pundir Sajwan             WEB DEVELOPMENT USING MEAN STACK                         Unit IV</a:t>
            </a: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smtClean="0"/>
              <a:t>Summary </a:t>
            </a:r>
            <a:endParaRPr lang="en-US" sz="36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264522" y="1024647"/>
            <a:ext cx="11927477" cy="3538220"/>
          </a:xfrm>
          <a:prstGeom prst="rect">
            <a:avLst/>
          </a:prstGeom>
          <a:solidFill>
            <a:schemeClr val="accent3">
              <a:lumMod val="40000"/>
              <a:lumOff val="60000"/>
            </a:schemeClr>
          </a:solidFill>
          <a:ln w="28575">
            <a:solidFill>
              <a:schemeClr val="tx1"/>
            </a:solidFill>
          </a:ln>
        </p:spPr>
        <p:txBody>
          <a:bodyPr wrap="square">
            <a:spAutoFit/>
          </a:bodyPr>
          <a:lstStyle/>
          <a:p>
            <a:r>
              <a:rPr lang="en-US" sz="2800" b="1" dirty="0" smtClean="0">
                <a:latin typeface="+mj-lt"/>
              </a:rPr>
              <a:t>Till Now we understand, </a:t>
            </a:r>
            <a:r>
              <a:rPr lang="en-US" sz="2800" dirty="0" smtClean="0">
                <a:latin typeface="+mj-lt"/>
              </a:rPr>
              <a:t>MVC Architecture, How can we implement MVC into our angularJS application,How one way and two way binding works,Implementing AngularJS expression into our application,How can we use Controllers and various Models in AngularJS ,Adding Dependency Injection to application,How can we make table in AngularJS,Using various filters into our application,How to create and validate </a:t>
            </a:r>
            <a:r>
              <a:rPr lang="en-US" sz="2800" dirty="0" smtClean="0">
                <a:latin typeface="+mj-lt"/>
                <a:sym typeface="+mn-ea"/>
              </a:rPr>
              <a:t>Forms using AngularJS,Getting Data from remote server using AngularJS AJAX calls.</a:t>
            </a:r>
            <a:endParaRPr lang="en-US" sz="2800" dirty="0" smtClean="0">
              <a:latin typeface="+mj-lt"/>
            </a:endParaRPr>
          </a:p>
        </p:txBody>
      </p:sp>
      <p:sp>
        <p:nvSpPr>
          <p:cNvPr id="8" name="Footer Placeholder 4"/>
          <p:cNvSpPr>
            <a:spLocks noGrp="1"/>
          </p:cNvSpPr>
          <p:nvPr>
            <p:ph type="ftr" sz="quarter" idx="11"/>
          </p:nvPr>
        </p:nvSpPr>
        <p:spPr>
          <a:xfrm>
            <a:off x="3733800" y="6356356"/>
            <a:ext cx="5562600" cy="365125"/>
          </a:xfrm>
        </p:spPr>
        <p:txBody>
          <a:bodyPr/>
          <a:lstStyle/>
          <a:p>
            <a:r>
              <a:rPr lang="en-US" dirty="0" smtClean="0">
                <a:sym typeface="+mn-ea"/>
              </a:rPr>
              <a:t>Manisha Pundir Sajwan             WEB DEVELOPMENT USING MEAN STACK                         Unit IV</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05EB05-1922-4167-A61A-25A28925933C}" type="datetime1">
              <a:rPr lang="en-US" smtClean="0"/>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endParaRPr lang="en-US" sz="3200" dirty="0"/>
          </a:p>
        </p:txBody>
      </p:sp>
      <p:sp>
        <p:nvSpPr>
          <p:cNvPr id="10" name="TextBox 9"/>
          <p:cNvSpPr txBox="1"/>
          <p:nvPr/>
        </p:nvSpPr>
        <p:spPr>
          <a:xfrm>
            <a:off x="1447800" y="1213828"/>
            <a:ext cx="70104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UNIT-V</a:t>
            </a:r>
            <a:r>
              <a:rPr lang="en-IN" sz="2800" b="1" dirty="0" smtClean="0"/>
              <a:t>: </a:t>
            </a:r>
            <a:r>
              <a:rPr lang="en-US" sz="2800" b="1" dirty="0"/>
              <a:t>Connecting Angular js with MongoDB</a:t>
            </a:r>
            <a:endParaRPr lang="en-IN" sz="2800" b="1" dirty="0"/>
          </a:p>
        </p:txBody>
      </p:sp>
      <p:sp>
        <p:nvSpPr>
          <p:cNvPr id="2" name="TextBox 1"/>
          <p:cNvSpPr txBox="1"/>
          <p:nvPr/>
        </p:nvSpPr>
        <p:spPr>
          <a:xfrm>
            <a:off x="1447800" y="2397697"/>
            <a:ext cx="9525000" cy="224676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t>Environment Setup of </a:t>
            </a:r>
            <a:r>
              <a:rPr lang="en-US" sz="2800" dirty="0" smtClean="0"/>
              <a:t>Mongo dB , </a:t>
            </a:r>
            <a:r>
              <a:rPr lang="en-US" sz="2800" dirty="0"/>
              <a:t>data </a:t>
            </a:r>
            <a:r>
              <a:rPr lang="en-US" sz="2800" dirty="0" smtClean="0"/>
              <a:t>modeling ,</a:t>
            </a:r>
            <a:r>
              <a:rPr lang="en-US" sz="2800" dirty="0"/>
              <a:t>The current SQL/NoSQL landscape, Create collection in </a:t>
            </a:r>
            <a:r>
              <a:rPr lang="en-US" sz="2800" dirty="0" smtClean="0"/>
              <a:t>Mongo dB, </a:t>
            </a:r>
            <a:r>
              <a:rPr lang="en-US" sz="2800" dirty="0"/>
              <a:t>CRUD Operations in MongoDB. Mongo's feature set, Introduction to Mongoose, understanding mongoose schemas and datatypes, Connecting Angular with </a:t>
            </a:r>
            <a:r>
              <a:rPr lang="en-US" sz="2800" dirty="0" smtClean="0"/>
              <a:t>mongo dB </a:t>
            </a:r>
            <a:r>
              <a:rPr lang="en-US" sz="2800" dirty="0"/>
              <a:t>using API. </a:t>
            </a:r>
            <a:endParaRPr lang="en-US" sz="2800" dirty="0"/>
          </a:p>
        </p:txBody>
      </p:sp>
      <p:pic>
        <p:nvPicPr>
          <p:cNvPr id="3" name="Picture 41" descr="nietnewlogo1"/>
          <p:cNvPicPr>
            <a:picLocks noChangeAspect="1"/>
          </p:cNvPicPr>
          <p:nvPr/>
        </p:nvPicPr>
        <p:blipFill>
          <a:blip r:embed="rId1"/>
          <a:stretch>
            <a:fillRect/>
          </a:stretch>
        </p:blipFill>
        <p:spPr>
          <a:xfrm>
            <a:off x="46398" y="-36586"/>
            <a:ext cx="1477645" cy="806450"/>
          </a:xfrm>
          <a:prstGeom prst="rect">
            <a:avLst/>
          </a:prstGeom>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smtClean="0"/>
              <a:t>References </a:t>
            </a:r>
            <a:endParaRPr lang="en-US" sz="36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TextBox 7"/>
          <p:cNvSpPr txBox="1"/>
          <p:nvPr/>
        </p:nvSpPr>
        <p:spPr>
          <a:xfrm>
            <a:off x="609600" y="692343"/>
            <a:ext cx="11449050" cy="5909310"/>
          </a:xfrm>
          <a:prstGeom prst="rect">
            <a:avLst/>
          </a:prstGeom>
          <a:noFill/>
        </p:spPr>
        <p:txBody>
          <a:bodyPr wrap="square" rtlCol="0">
            <a:spAutoFit/>
          </a:bodyPr>
          <a:lstStyle/>
          <a:p>
            <a:pPr marL="971550" lvl="1" indent="-514350" algn="just">
              <a:lnSpc>
                <a:spcPct val="150000"/>
              </a:lnSpc>
              <a:buFont typeface="+mj-lt"/>
              <a:buAutoNum type="arabicPeriod"/>
            </a:pPr>
            <a:r>
              <a:rPr lang="en-US" sz="2800" dirty="0"/>
              <a:t>Simon </a:t>
            </a:r>
            <a:r>
              <a:rPr lang="en-US" sz="2800" dirty="0" smtClean="0"/>
              <a:t>Holmes, </a:t>
            </a:r>
            <a:r>
              <a:rPr lang="en-US" sz="2800" dirty="0"/>
              <a:t>Clive </a:t>
            </a:r>
            <a:r>
              <a:rPr lang="en-US" sz="2800" dirty="0" smtClean="0"/>
              <a:t>Herber, </a:t>
            </a:r>
            <a:r>
              <a:rPr lang="en-US" sz="2800" dirty="0"/>
              <a:t>“Getting MEAN with Mongo, Express, Angular, </a:t>
            </a:r>
            <a:r>
              <a:rPr lang="en-US" sz="2800" dirty="0" smtClean="0"/>
              <a:t>and Node</a:t>
            </a:r>
            <a:r>
              <a:rPr lang="en-US" sz="2800" dirty="0"/>
              <a:t>”, 2nd Edition 2016, Addison Wesley Publication</a:t>
            </a:r>
            <a:r>
              <a:rPr lang="en-US" sz="2800" dirty="0" smtClean="0"/>
              <a:t>.</a:t>
            </a:r>
            <a:endParaRPr lang="en-US" sz="2800" dirty="0" smtClean="0"/>
          </a:p>
          <a:p>
            <a:pPr marL="971550" lvl="1" indent="-514350" algn="just">
              <a:lnSpc>
                <a:spcPct val="150000"/>
              </a:lnSpc>
              <a:buFont typeface="+mj-lt"/>
              <a:buAutoNum type="arabicPeriod"/>
            </a:pPr>
            <a:r>
              <a:rPr lang="en-US" sz="2800" dirty="0"/>
              <a:t>Dhruti Shah, “Comprehensive guide to learn Node.js”, 1st Edition, 2018 BPB Publications. </a:t>
            </a:r>
            <a:endParaRPr lang="en-US" sz="2800" dirty="0" smtClean="0"/>
          </a:p>
          <a:p>
            <a:pPr marL="971550" lvl="1" indent="-514350" algn="just">
              <a:lnSpc>
                <a:spcPct val="150000"/>
              </a:lnSpc>
              <a:buFont typeface="+mj-lt"/>
              <a:buAutoNum type="arabicPeriod"/>
            </a:pPr>
            <a:r>
              <a:rPr lang="en-US" sz="2800" dirty="0" smtClean="0"/>
              <a:t>Christoffer,Noring,Pablo</a:t>
            </a:r>
            <a:r>
              <a:rPr lang="en-US" sz="2800" dirty="0"/>
              <a:t>,</a:t>
            </a:r>
            <a:r>
              <a:rPr lang="en-US" sz="2800" dirty="0" smtClean="0"/>
              <a:t>Deeleman,“</a:t>
            </a:r>
            <a:r>
              <a:rPr lang="en-US" sz="2800" dirty="0"/>
              <a:t>Learning Angular”,3rd Edition,2017  </a:t>
            </a:r>
            <a:r>
              <a:rPr lang="en-US" sz="2800" dirty="0" smtClean="0"/>
              <a:t>Packt </a:t>
            </a:r>
            <a:r>
              <a:rPr lang="en-US" sz="2800" dirty="0"/>
              <a:t>publications. </a:t>
            </a:r>
            <a:r>
              <a:rPr lang="en-US" sz="2800" dirty="0" smtClean="0"/>
              <a:t>.</a:t>
            </a:r>
            <a:endParaRPr lang="en-US" sz="2800" dirty="0" smtClean="0"/>
          </a:p>
          <a:p>
            <a:pPr marL="971550" lvl="1" indent="-514350" algn="just">
              <a:lnSpc>
                <a:spcPct val="150000"/>
              </a:lnSpc>
              <a:buFont typeface="+mj-lt"/>
              <a:buAutoNum type="arabicPeriod"/>
            </a:pPr>
            <a:r>
              <a:rPr lang="en-US" sz="2800" dirty="0"/>
              <a:t>Peter Membrey, David Hows, Eelco Plugge, “MongoDB Basics”, 2nd edition, </a:t>
            </a:r>
            <a:r>
              <a:rPr lang="en-US" sz="2800" dirty="0" smtClean="0"/>
              <a:t>2018, </a:t>
            </a:r>
            <a:r>
              <a:rPr lang="en-US" sz="2800" dirty="0"/>
              <a:t>International Publication. </a:t>
            </a:r>
            <a:endParaRPr lang="en-US" sz="2800" dirty="0" smtClean="0"/>
          </a:p>
          <a:p>
            <a:pPr marL="971550" lvl="1" indent="-514350" algn="just">
              <a:lnSpc>
                <a:spcPct val="150000"/>
              </a:lnSpc>
              <a:buFont typeface="+mj-lt"/>
              <a:buAutoNum type="arabicPeriod"/>
            </a:pPr>
            <a:r>
              <a:rPr lang="en-US" sz="2800" dirty="0"/>
              <a:t>Christoffer Noring, Pablo Deeleman, “Learning Angular”,3rd Edition</a:t>
            </a:r>
            <a:r>
              <a:rPr lang="en-US" sz="2800" dirty="0" smtClean="0"/>
              <a:t>, </a:t>
            </a:r>
            <a:endParaRPr lang="en-US" sz="2800" dirty="0"/>
          </a:p>
        </p:txBody>
      </p:sp>
      <p:sp>
        <p:nvSpPr>
          <p:cNvPr id="3" name="Footer Placeholder 2"/>
          <p:cNvSpPr>
            <a:spLocks noGrp="1"/>
          </p:cNvSpPr>
          <p:nvPr>
            <p:ph type="ftr" sz="quarter" idx="11"/>
          </p:nvPr>
        </p:nvSpPr>
        <p:spPr/>
        <p:txBody>
          <a:bodyPr/>
          <a:lstStyle/>
          <a:p>
            <a:r>
              <a:rPr lang="en-US" dirty="0" smtClean="0"/>
              <a:t>Manisha Pundir Sajwan             WEB DEVELOPMENT USING MEAN STACK                         Unit IV</a:t>
            </a: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8081E77-38BF-4752-9F7B-CA07AF3B82C9}" type="datetime1">
              <a:rPr lang="en-US" smtClean="0"/>
            </a:fld>
            <a:endParaRPr lang="en-US"/>
          </a:p>
        </p:txBody>
      </p:sp>
      <p:sp>
        <p:nvSpPr>
          <p:cNvPr id="5" name="Footer Placeholder 4"/>
          <p:cNvSpPr>
            <a:spLocks noGrp="1"/>
          </p:cNvSpPr>
          <p:nvPr>
            <p:ph type="ftr" sz="quarter" idx="11"/>
          </p:nvPr>
        </p:nvSpPr>
        <p:spPr>
          <a:xfrm>
            <a:off x="3733800" y="6356356"/>
            <a:ext cx="55626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600200" y="1"/>
            <a:ext cx="10591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US" sz="3200" dirty="0"/>
          </a:p>
        </p:txBody>
      </p:sp>
      <p:sp>
        <p:nvSpPr>
          <p:cNvPr id="10" name="Rectangle 9"/>
          <p:cNvSpPr/>
          <p:nvPr/>
        </p:nvSpPr>
        <p:spPr>
          <a:xfrm>
            <a:off x="3098800" y="2438400"/>
            <a:ext cx="5638800" cy="1200329"/>
          </a:xfrm>
          <a:prstGeom prst="rect">
            <a:avLst/>
          </a:prstGeom>
          <a:noFill/>
        </p:spPr>
        <p:txBody>
          <a:bodyPr wrap="square" lIns="91440" tIns="45720" rIns="91440" bIns="45720">
            <a:spAutoFit/>
          </a:bodyPr>
          <a:lstStyle/>
          <a:p>
            <a:pPr algn="ctr"/>
            <a:r>
              <a:rPr lang="en-US" sz="7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endParaRPr lang="en-US" sz="7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7E48EAA-3312-49B6-8BC7-6A606936FB97}" type="datetime1">
              <a:rPr lang="en-US" smtClean="0"/>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smtClean="0">
                <a:sym typeface="+mn-ea"/>
              </a:rPr>
              <a:t>Manisha Pundir Sajwan             WEB DEVELOPMENT USING MEAN STACK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dirty="0" smtClean="0"/>
              <a:t>Branch Wise Application</a:t>
            </a:r>
            <a:endParaRPr lang="en-IN" sz="3200" dirty="0"/>
          </a:p>
        </p:txBody>
      </p:sp>
      <p:graphicFrame>
        <p:nvGraphicFramePr>
          <p:cNvPr id="9" name="Table 8"/>
          <p:cNvGraphicFramePr>
            <a:graphicFrameLocks noGrp="1"/>
          </p:cNvGraphicFramePr>
          <p:nvPr/>
        </p:nvGraphicFramePr>
        <p:xfrm>
          <a:off x="1143000" y="1317623"/>
          <a:ext cx="10134600" cy="4791456"/>
        </p:xfrm>
        <a:graphic>
          <a:graphicData uri="http://schemas.openxmlformats.org/drawingml/2006/table">
            <a:tbl>
              <a:tblPr firstRow="1" bandRow="1">
                <a:tableStyleId>{5C22544A-7EE6-4342-B048-85BDC9FD1C3A}</a:tableStyleId>
              </a:tblPr>
              <a:tblGrid>
                <a:gridCol w="10134600"/>
              </a:tblGrid>
              <a:tr h="370840">
                <a:tc>
                  <a:txBody>
                    <a:bodyPr/>
                    <a:lstStyle/>
                    <a:p>
                      <a:r>
                        <a:rPr lang="en-US" sz="2400" b="0" dirty="0" smtClean="0">
                          <a:solidFill>
                            <a:schemeClr val="accent4">
                              <a:lumMod val="50000"/>
                            </a:schemeClr>
                          </a:solidFill>
                        </a:rPr>
                        <a:t>1. Real time web analytics</a:t>
                      </a:r>
                      <a:endParaRPr lang="en-US" sz="2400" b="0" dirty="0">
                        <a:solidFill>
                          <a:schemeClr val="accent4">
                            <a:lumMod val="50000"/>
                          </a:schemeClr>
                        </a:solidFill>
                      </a:endParaRPr>
                    </a:p>
                  </a:txBody>
                  <a:tcPr/>
                </a:tc>
              </a:tr>
              <a:tr h="370840">
                <a:tc>
                  <a:txBody>
                    <a:bodyPr/>
                    <a:lstStyle/>
                    <a:p>
                      <a:pPr marL="0" indent="0">
                        <a:lnSpc>
                          <a:spcPct val="120000"/>
                        </a:lnSpc>
                        <a:buNone/>
                      </a:pPr>
                      <a:r>
                        <a:rPr lang="en-US" sz="2400" b="0" dirty="0" smtClean="0">
                          <a:solidFill>
                            <a:schemeClr val="accent4">
                              <a:lumMod val="50000"/>
                            </a:schemeClr>
                          </a:solidFill>
                        </a:rPr>
                        <a:t>2. Digital Advertising</a:t>
                      </a:r>
                      <a:endParaRPr lang="en-US" sz="2400" b="0" dirty="0" smtClean="0">
                        <a:solidFill>
                          <a:schemeClr val="accent4">
                            <a:lumMod val="50000"/>
                          </a:schemeClr>
                        </a:solidFill>
                      </a:endParaRPr>
                    </a:p>
                  </a:txBody>
                  <a:tcPr/>
                </a:tc>
              </a:tr>
              <a:tr h="370840">
                <a:tc>
                  <a:txBody>
                    <a:bodyPr/>
                    <a:lstStyle/>
                    <a:p>
                      <a:r>
                        <a:rPr lang="en-US" sz="2400" b="0" dirty="0" smtClean="0">
                          <a:solidFill>
                            <a:schemeClr val="accent4">
                              <a:lumMod val="50000"/>
                            </a:schemeClr>
                          </a:solidFill>
                        </a:rPr>
                        <a:t>3. E-Commerce</a:t>
                      </a:r>
                      <a:endParaRPr lang="en-US" sz="2400" b="0" dirty="0">
                        <a:solidFill>
                          <a:schemeClr val="accent4">
                            <a:lumMod val="50000"/>
                          </a:schemeClr>
                        </a:solidFill>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400" b="0" dirty="0" smtClean="0">
                          <a:solidFill>
                            <a:schemeClr val="accent4">
                              <a:lumMod val="50000"/>
                            </a:schemeClr>
                          </a:solidFill>
                        </a:rPr>
                        <a:t>4. Publishing</a:t>
                      </a:r>
                      <a:endParaRPr lang="en-US" sz="2400" b="0" dirty="0" smtClean="0">
                        <a:solidFill>
                          <a:schemeClr val="accent4">
                            <a:lumMod val="50000"/>
                          </a:schemeClr>
                        </a:solidFill>
                      </a:endParaRPr>
                    </a:p>
                  </a:txBody>
                  <a:tcPr/>
                </a:tc>
              </a:tr>
              <a:tr h="370840">
                <a:tc>
                  <a:txBody>
                    <a:bodyPr/>
                    <a:lstStyle/>
                    <a:p>
                      <a:pPr marL="0" indent="0">
                        <a:lnSpc>
                          <a:spcPct val="120000"/>
                        </a:lnSpc>
                        <a:buNone/>
                      </a:pPr>
                      <a:r>
                        <a:rPr lang="en-US" sz="2400" b="0" dirty="0" smtClean="0">
                          <a:solidFill>
                            <a:schemeClr val="accent4">
                              <a:lumMod val="50000"/>
                            </a:schemeClr>
                          </a:solidFill>
                        </a:rPr>
                        <a:t>5. Massively Multiplayer Online Games</a:t>
                      </a:r>
                      <a:endParaRPr lang="en-US" sz="2400" b="0" dirty="0" smtClean="0">
                        <a:solidFill>
                          <a:schemeClr val="accent4">
                            <a:lumMod val="50000"/>
                          </a:schemeClr>
                        </a:solidFill>
                      </a:endParaRPr>
                    </a:p>
                  </a:txBody>
                  <a:tcPr/>
                </a:tc>
              </a:tr>
              <a:tr h="370840">
                <a:tc>
                  <a:txBody>
                    <a:bodyPr/>
                    <a:lstStyle/>
                    <a:p>
                      <a:r>
                        <a:rPr lang="en-US" sz="2400" b="0" dirty="0" smtClean="0">
                          <a:solidFill>
                            <a:schemeClr val="accent4">
                              <a:lumMod val="50000"/>
                            </a:schemeClr>
                          </a:solidFill>
                        </a:rPr>
                        <a:t>6. Backend Services and Messaging</a:t>
                      </a:r>
                      <a:endParaRPr lang="en-US" sz="2400" b="0" dirty="0">
                        <a:solidFill>
                          <a:schemeClr val="accent4">
                            <a:lumMod val="50000"/>
                          </a:schemeClr>
                        </a:solidFill>
                      </a:endParaRPr>
                    </a:p>
                  </a:txBody>
                  <a:tcPr/>
                </a:tc>
              </a:tr>
              <a:tr h="370840">
                <a:tc>
                  <a:txBody>
                    <a:bodyPr/>
                    <a:lstStyle/>
                    <a:p>
                      <a:r>
                        <a:rPr lang="en-US" sz="2400" b="0" dirty="0" smtClean="0">
                          <a:solidFill>
                            <a:schemeClr val="accent4">
                              <a:lumMod val="50000"/>
                            </a:schemeClr>
                          </a:solidFill>
                        </a:rPr>
                        <a:t>7. Project Management &amp; Collaboration</a:t>
                      </a:r>
                      <a:endParaRPr lang="en-US" sz="2400" b="0" dirty="0">
                        <a:solidFill>
                          <a:schemeClr val="accent4">
                            <a:lumMod val="50000"/>
                          </a:schemeClr>
                        </a:solidFill>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400" b="0" dirty="0" smtClean="0">
                          <a:solidFill>
                            <a:schemeClr val="accent4">
                              <a:lumMod val="50000"/>
                            </a:schemeClr>
                          </a:solidFill>
                        </a:rPr>
                        <a:t>8. Real time Monitoring Services</a:t>
                      </a:r>
                      <a:endParaRPr lang="en-US" sz="2400" b="0" dirty="0" smtClean="0">
                        <a:solidFill>
                          <a:schemeClr val="accent4">
                            <a:lumMod val="50000"/>
                          </a:schemeClr>
                        </a:solidFill>
                      </a:endParaRPr>
                    </a:p>
                  </a:txBody>
                  <a:tcPr/>
                </a:tc>
              </a:tr>
              <a:tr h="370840">
                <a:tc>
                  <a:txBody>
                    <a:bodyPr/>
                    <a:lstStyle/>
                    <a:p>
                      <a:r>
                        <a:rPr lang="en-US" sz="2400" b="0" dirty="0" smtClean="0">
                          <a:solidFill>
                            <a:schemeClr val="accent4">
                              <a:lumMod val="50000"/>
                            </a:schemeClr>
                          </a:solidFill>
                        </a:rPr>
                        <a:t>9.Live Charting and Graphing</a:t>
                      </a:r>
                      <a:endParaRPr lang="en-US" sz="2400" b="0" dirty="0">
                        <a:solidFill>
                          <a:schemeClr val="accent4">
                            <a:lumMod val="50000"/>
                          </a:schemeClr>
                        </a:solidFill>
                      </a:endParaRPr>
                    </a:p>
                  </a:txBody>
                  <a:tcPr/>
                </a:tc>
              </a:tr>
              <a:tr h="370840">
                <a:tc>
                  <a:txBody>
                    <a:bodyPr/>
                    <a:lstStyle/>
                    <a:p>
                      <a:pPr marL="0" indent="0">
                        <a:lnSpc>
                          <a:spcPct val="120000"/>
                        </a:lnSpc>
                        <a:buNone/>
                      </a:pPr>
                      <a:r>
                        <a:rPr lang="en-US" sz="2400" b="0" dirty="0" smtClean="0">
                          <a:solidFill>
                            <a:schemeClr val="accent4">
                              <a:lumMod val="50000"/>
                            </a:schemeClr>
                          </a:solidFill>
                        </a:rPr>
                        <a:t>10. Group and Private Chat</a:t>
                      </a:r>
                      <a:endParaRPr lang="en-US" sz="2400" b="0" dirty="0">
                        <a:solidFill>
                          <a:schemeClr val="accent4">
                            <a:lumMod val="50000"/>
                          </a:schemeClr>
                        </a:solidFill>
                      </a:endParaRPr>
                    </a:p>
                  </a:txBody>
                  <a:tcPr/>
                </a:tc>
              </a:tr>
            </a:tbl>
          </a:graphicData>
        </a:graphic>
      </p:graphicFrame>
      <p:pic>
        <p:nvPicPr>
          <p:cNvPr id="2" name="Picture 41" descr="nietnewlogo1"/>
          <p:cNvPicPr>
            <a:picLocks noChangeAspect="1"/>
          </p:cNvPicPr>
          <p:nvPr/>
        </p:nvPicPr>
        <p:blipFill>
          <a:blip r:embed="rId1"/>
          <a:stretch>
            <a:fillRect/>
          </a:stretch>
        </p:blipFill>
        <p:spPr>
          <a:xfrm>
            <a:off x="46398" y="-36586"/>
            <a:ext cx="1477645" cy="80645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34856</Words>
  <Application>WPS Presentation</Application>
  <PresentationFormat>Custom</PresentationFormat>
  <Paragraphs>1605</Paragraphs>
  <Slides>81</Slides>
  <Notes>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81</vt:i4>
      </vt:variant>
    </vt:vector>
  </HeadingPairs>
  <TitlesOfParts>
    <vt:vector size="90" baseType="lpstr">
      <vt:lpstr>Arial</vt:lpstr>
      <vt:lpstr>SimSun</vt:lpstr>
      <vt:lpstr>Wingdings</vt:lpstr>
      <vt:lpstr>Calibri</vt:lpstr>
      <vt:lpstr>Microsoft YaHei</vt:lpstr>
      <vt:lpstr>Arial Unicode MS</vt:lpstr>
      <vt:lpstr>Times New Roman</vt:lpstr>
      <vt:lpstr>Times New Roman</vt:lpstr>
      <vt:lpstr>Office Theme</vt:lpstr>
      <vt:lpstr>Noida Institute of Engineering and Technology, Greater Noida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manis</cp:lastModifiedBy>
  <cp:revision>1148</cp:revision>
  <dcterms:created xsi:type="dcterms:W3CDTF">2022-12-28T19:57:00Z</dcterms:created>
  <dcterms:modified xsi:type="dcterms:W3CDTF">2025-01-25T05:22:13Z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1033-12.2.0.19805</vt:lpwstr>
  </property>
</Properties>
</file>