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media/image3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11" r:id="rId24"/>
    <p:sldId id="412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413" r:id="rId34"/>
    <p:sldId id="414" r:id="rId35"/>
    <p:sldId id="286" r:id="rId36"/>
    <p:sldId id="287" r:id="rId37"/>
    <p:sldId id="288" r:id="rId38"/>
    <p:sldId id="289" r:id="rId39"/>
    <p:sldId id="290" r:id="rId40"/>
    <p:sldId id="415" r:id="rId41"/>
    <p:sldId id="416" r:id="rId42"/>
    <p:sldId id="291" r:id="rId43"/>
    <p:sldId id="292" r:id="rId44"/>
    <p:sldId id="318" r:id="rId45"/>
    <p:sldId id="293" r:id="rId46"/>
    <p:sldId id="294" r:id="rId47"/>
    <p:sldId id="295" r:id="rId48"/>
    <p:sldId id="417" r:id="rId49"/>
    <p:sldId id="418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419" r:id="rId60"/>
    <p:sldId id="420" r:id="rId61"/>
    <p:sldId id="305" r:id="rId62"/>
    <p:sldId id="306" r:id="rId63"/>
    <p:sldId id="307" r:id="rId64"/>
    <p:sldId id="308" r:id="rId65"/>
    <p:sldId id="309" r:id="rId66"/>
    <p:sldId id="319" r:id="rId67"/>
    <p:sldId id="310" r:id="rId68"/>
    <p:sldId id="311" r:id="rId69"/>
    <p:sldId id="312" r:id="rId70"/>
    <p:sldId id="410" r:id="rId71"/>
    <p:sldId id="313" r:id="rId72"/>
    <p:sldId id="314" r:id="rId73"/>
    <p:sldId id="315" r:id="rId74"/>
    <p:sldId id="316" r:id="rId75"/>
    <p:sldId id="317" r:id="rId7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4" autoAdjust="0"/>
    <p:restoredTop sz="94404" autoAdjust="0"/>
  </p:normalViewPr>
  <p:slideViewPr>
    <p:cSldViewPr>
      <p:cViewPr varScale="1">
        <p:scale>
          <a:sx n="64" d="100"/>
          <a:sy n="64" d="100"/>
        </p:scale>
        <p:origin x="982" y="3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14A90-6458-407A-95B1-D87767C21308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F9069-3001-4646-AC26-BC2CA3BE6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8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Jaya Nidhi Vashishtha         Cloud &amp; Edge Computing       Unit 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2300-4E1C-4E31-A933-FB0371359DA6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Jaya Nidhi Vashishtha         Cloud &amp; Edge Computing       Unit 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F3C8-A021-473B-B24D-BB2680F2A041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498" y="0"/>
            <a:ext cx="7844031" cy="73926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9323" y="45745"/>
            <a:ext cx="3169920" cy="72082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cstate="print"/>
          <a:stretch>
            <a:fillRect/>
          </a:stretch>
        </p:blipFill>
        <p:spPr>
          <a:xfrm>
            <a:off x="2895600" y="0"/>
            <a:ext cx="77724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61429" y="1062608"/>
            <a:ext cx="4966334" cy="4660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Jaya Nidhi Vashishtha         Cloud &amp; Edge Computing       Unit 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B5AB-C88B-4C21-A739-CD4A943BF9AB}" type="datetime1">
              <a:rPr lang="en-US" smtClean="0"/>
              <a:t>2/12/2025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Jaya Nidhi Vashishtha         Cloud &amp; Edge Computing       Unit 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7E14-5ACA-4AE6-BA24-61A92D8E3351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498" y="0"/>
            <a:ext cx="7844031" cy="7392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Jaya Nidhi Vashishtha         Cloud &amp; Edge Computing       Unit 1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C682-4415-4564-9033-036DC7AF1183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5310" y="-15494"/>
            <a:ext cx="77628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2026" y="1593850"/>
            <a:ext cx="8728075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Jaya Nidhi Vashishtha         Cloud &amp; Edge Computing       Unit 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64EC-B91A-4B33-B362-2013BF471683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7666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cloud-service-models" TargetMode="Externa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et.co.in/assets/frontend/pdf/carry-over-papers(cop)-2023-24/ACSIOT0602-%5bCloud%20and%20Edge%20Computing%5d.pdf" TargetMode="External"/><Relationship Id="rId2" Type="http://schemas.openxmlformats.org/officeDocument/2006/relationships/hyperlink" Target="https://www.niet.co.in/pdf/previous-years/2022-23/6th-Semester-2022-2023/ACSIOT060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cloud-service-provider-companies" TargetMode="External"/><Relationship Id="rId13" Type="http://schemas.openxmlformats.org/officeDocument/2006/relationships/hyperlink" Target="https://www.techslang.com/definition/what-is-cloud-provisioning/" TargetMode="External"/><Relationship Id="rId3" Type="http://schemas.openxmlformats.org/officeDocument/2006/relationships/image" Target="../media/image45.png"/><Relationship Id="rId7" Type="http://schemas.openxmlformats.org/officeDocument/2006/relationships/hyperlink" Target="https://www.javatpoint.com/cloud-service-models" TargetMode="External"/><Relationship Id="rId12" Type="http://schemas.openxmlformats.org/officeDocument/2006/relationships/hyperlink" Target="https://www.slideshare.net/joyschandran/underlying-principles-of-parallel-and-distributed-comput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cloud-computing" TargetMode="External"/><Relationship Id="rId11" Type="http://schemas.openxmlformats.org/officeDocument/2006/relationships/hyperlink" Target="https://www.geeksforgeeks.org/evolution-of-cloud-computing/" TargetMode="External"/><Relationship Id="rId5" Type="http://schemas.openxmlformats.org/officeDocument/2006/relationships/hyperlink" Target="https://en.wikipedia.org/wiki/Cloud_computing" TargetMode="External"/><Relationship Id="rId10" Type="http://schemas.openxmlformats.org/officeDocument/2006/relationships/hyperlink" Target="https://www.geeksforgeeks.org/introduction-to-parallel-computing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javatpoint.com/what-is-parallel-computing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2155" y="-4762"/>
            <a:ext cx="8011795" cy="751840"/>
            <a:chOff x="2772155" y="-4762"/>
            <a:chExt cx="8011795" cy="75184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498" y="0"/>
              <a:ext cx="7844031" cy="7194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2155" y="25933"/>
              <a:ext cx="8011668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599" y="0"/>
              <a:ext cx="7772400" cy="6659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95599" y="0"/>
              <a:ext cx="7772400" cy="666115"/>
            </a:xfrm>
            <a:custGeom>
              <a:avLst/>
              <a:gdLst/>
              <a:ahLst/>
              <a:cxnLst/>
              <a:rect l="l" t="t" r="r" b="b"/>
              <a:pathLst>
                <a:path w="7772400" h="666115">
                  <a:moveTo>
                    <a:pt x="0" y="665988"/>
                  </a:moveTo>
                  <a:lnTo>
                    <a:pt x="7772400" y="665988"/>
                  </a:lnTo>
                  <a:lnTo>
                    <a:pt x="7772400" y="0"/>
                  </a:lnTo>
                </a:path>
                <a:path w="7772400" h="666115">
                  <a:moveTo>
                    <a:pt x="0" y="0"/>
                  </a:moveTo>
                  <a:lnTo>
                    <a:pt x="0" y="665988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00362" y="107060"/>
            <a:ext cx="776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Noida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Institute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Technology,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Noida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72561" y="934974"/>
            <a:ext cx="6400800" cy="1752600"/>
          </a:xfrm>
          <a:custGeom>
            <a:avLst/>
            <a:gdLst/>
            <a:ahLst/>
            <a:cxnLst/>
            <a:rect l="l" t="t" r="r" b="b"/>
            <a:pathLst>
              <a:path w="6400800" h="1752600">
                <a:moveTo>
                  <a:pt x="0" y="1752600"/>
                </a:moveTo>
                <a:lnTo>
                  <a:pt x="6400799" y="1752600"/>
                </a:lnTo>
                <a:lnTo>
                  <a:pt x="6400799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83914" y="1372361"/>
            <a:ext cx="4576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Calibri"/>
                <a:cs typeface="Calibri"/>
              </a:rPr>
              <a:t>CLOUD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EDGE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COMPUTING</a:t>
            </a:r>
          </a:p>
        </p:txBody>
      </p:sp>
      <p:sp>
        <p:nvSpPr>
          <p:cNvPr id="10" name="object 10"/>
          <p:cNvSpPr/>
          <p:nvPr/>
        </p:nvSpPr>
        <p:spPr>
          <a:xfrm>
            <a:off x="7315961" y="3963161"/>
            <a:ext cx="3810000" cy="1752600"/>
          </a:xfrm>
          <a:custGeom>
            <a:avLst/>
            <a:gdLst/>
            <a:ahLst/>
            <a:cxnLst/>
            <a:rect l="l" t="t" r="r" b="b"/>
            <a:pathLst>
              <a:path w="3810000" h="1752600">
                <a:moveTo>
                  <a:pt x="0" y="1752600"/>
                </a:moveTo>
                <a:lnTo>
                  <a:pt x="3810000" y="1752600"/>
                </a:lnTo>
                <a:lnTo>
                  <a:pt x="38100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15276" y="3903345"/>
            <a:ext cx="3611245" cy="1268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Jaya Nidhi Vashishtha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Assistant Professor, CSE-IOT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NIET, Greater Noida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0" y="5943600"/>
            <a:ext cx="53340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40079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77200" y="2590800"/>
            <a:ext cx="1524000" cy="15240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677161" y="2972561"/>
            <a:ext cx="2057400" cy="53340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195"/>
              </a:spcBef>
            </a:pPr>
            <a:r>
              <a:rPr sz="2500" spc="-10" dirty="0">
                <a:latin typeface="Calibri"/>
                <a:cs typeface="Calibri"/>
              </a:rPr>
              <a:t>Unit:1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7161" y="3810761"/>
            <a:ext cx="4191000" cy="337271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2000" spc="-10">
                <a:latin typeface="Calibri"/>
                <a:cs typeface="Calibri"/>
              </a:rPr>
              <a:t>Introduction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7161" y="4877561"/>
            <a:ext cx="4191000" cy="83820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Tech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r>
              <a:rPr sz="1950" baseline="25641" dirty="0">
                <a:latin typeface="Calibri"/>
                <a:cs typeface="Calibri"/>
              </a:rPr>
              <a:t>th</a:t>
            </a:r>
            <a:r>
              <a:rPr sz="1950" spc="202" baseline="25641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Sem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4502" y="0"/>
            <a:ext cx="1288472" cy="66598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5C5A610-8A67-DF59-466D-749049CF2CBC}"/>
              </a:ext>
            </a:extLst>
          </p:cNvPr>
          <p:cNvSpPr txBox="1">
            <a:spLocks/>
          </p:cNvSpPr>
          <p:nvPr/>
        </p:nvSpPr>
        <p:spPr>
          <a:xfrm>
            <a:off x="2102024" y="0"/>
            <a:ext cx="8870776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 sz="2520" b="1" i="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Noida Institute of Engineering and Technology, Greater Noida</a:t>
            </a:r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9F4B0B1-38AC-F437-461F-811989737D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84666"/>
          </a:xfrm>
        </p:spPr>
        <p:txBody>
          <a:bodyPr/>
          <a:lstStyle/>
          <a:p>
            <a:fld id="{AC01DFAC-F4F8-4DE2-8E18-566DC41D00C7}" type="datetime1">
              <a:rPr lang="en-US" sz="1200" smtClean="0"/>
              <a:t>2/12/2025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1929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sz="252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Program Educational Objectives(PEOs)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" y="-3189"/>
            <a:ext cx="1287780" cy="7208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8340" y="1516988"/>
            <a:ext cx="10816590" cy="41878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Our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graduates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  <a:p>
            <a:pPr marL="355600" marR="6350" indent="-342900">
              <a:lnSpc>
                <a:spcPts val="324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  <a:tab pos="1643380" algn="l"/>
                <a:tab pos="2109470" algn="l"/>
                <a:tab pos="3860800" algn="l"/>
                <a:tab pos="8209280" algn="l"/>
                <a:tab pos="8973185" algn="l"/>
              </a:tabLst>
            </a:pPr>
            <a:r>
              <a:rPr sz="3000" spc="-10" dirty="0">
                <a:latin typeface="Calibri"/>
                <a:cs typeface="Calibri"/>
              </a:rPr>
              <a:t>Engage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designing,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manufacturing/fabricating,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and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maintaining </a:t>
            </a:r>
            <a:r>
              <a:rPr sz="3000" dirty="0">
                <a:latin typeface="Calibri"/>
                <a:cs typeface="Calibri"/>
              </a:rPr>
              <a:t>smart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field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20" dirty="0">
                <a:latin typeface="Calibri"/>
                <a:cs typeface="Calibri"/>
              </a:rPr>
              <a:t> IoT.</a:t>
            </a:r>
            <a:endParaRPr sz="3000">
              <a:latin typeface="Calibri"/>
              <a:cs typeface="Calibri"/>
            </a:endParaRPr>
          </a:p>
          <a:p>
            <a:pPr marL="355600" marR="5715" indent="-342900">
              <a:lnSpc>
                <a:spcPts val="3240"/>
              </a:lnSpc>
              <a:spcBef>
                <a:spcPts val="72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Solve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problems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social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relevance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through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applying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basic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science,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IoT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pursue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higher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education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research.</a:t>
            </a:r>
            <a:endParaRPr sz="3000">
              <a:latin typeface="Calibri"/>
              <a:cs typeface="Calibri"/>
            </a:endParaRPr>
          </a:p>
          <a:p>
            <a:pPr marL="355600" marR="6350" indent="-342900">
              <a:lnSpc>
                <a:spcPts val="3240"/>
              </a:lnSpc>
              <a:spcBef>
                <a:spcPts val="720"/>
              </a:spcBef>
              <a:buFont typeface="Wingdings"/>
              <a:buChar char=""/>
              <a:tabLst>
                <a:tab pos="355600" algn="l"/>
                <a:tab pos="1603375" algn="l"/>
                <a:tab pos="2032000" algn="l"/>
                <a:tab pos="3426460" algn="l"/>
                <a:tab pos="4926330" algn="l"/>
                <a:tab pos="6048375" algn="l"/>
                <a:tab pos="8421370" algn="l"/>
                <a:tab pos="9147175" algn="l"/>
                <a:tab pos="9677400" algn="l"/>
                <a:tab pos="10475595" algn="l"/>
              </a:tabLst>
            </a:pPr>
            <a:r>
              <a:rPr sz="3000" spc="-10" dirty="0">
                <a:latin typeface="Calibri"/>
                <a:cs typeface="Calibri"/>
              </a:rPr>
              <a:t>Engage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life-</a:t>
            </a:r>
            <a:r>
              <a:rPr sz="3000" spc="-20" dirty="0">
                <a:latin typeface="Calibri"/>
                <a:cs typeface="Calibri"/>
              </a:rPr>
              <a:t>long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learning,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career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enhancement,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and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be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able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3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adapt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dynamic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needs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profession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society.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Font typeface="Wingdings"/>
              <a:buChar char=""/>
              <a:tabLst>
                <a:tab pos="355600" algn="l"/>
                <a:tab pos="1320165" algn="l"/>
                <a:tab pos="1786255" algn="l"/>
                <a:tab pos="2303145" algn="l"/>
                <a:tab pos="3940175" algn="l"/>
                <a:tab pos="4656455" algn="l"/>
                <a:tab pos="5123180" algn="l"/>
                <a:tab pos="5440045" algn="l"/>
                <a:tab pos="6371590" algn="l"/>
                <a:tab pos="7825105" algn="l"/>
                <a:tab pos="8247380" algn="l"/>
              </a:tabLst>
            </a:pPr>
            <a:r>
              <a:rPr sz="3000" spc="-20" dirty="0">
                <a:latin typeface="Calibri"/>
                <a:cs typeface="Calibri"/>
              </a:rPr>
              <a:t>Work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35" dirty="0">
                <a:latin typeface="Calibri"/>
                <a:cs typeface="Calibri"/>
              </a:rPr>
              <a:t>an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individual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and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5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team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member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multidisciplinary </a:t>
            </a:r>
            <a:r>
              <a:rPr sz="3000" dirty="0">
                <a:latin typeface="Calibri"/>
                <a:cs typeface="Calibri"/>
              </a:rPr>
              <a:t>projects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effective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communication.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7541" y="6288735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6464" y="6288735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1904" y="6288735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BB6E-01B7-CCA1-AA82-7D64C92C40E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D3F636-4A13-496B-91E9-83B682CFFC58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6080760"/>
            <a:chOff x="2857498" y="0"/>
            <a:chExt cx="7844155" cy="6080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1884" y="786383"/>
              <a:ext cx="7501128" cy="52940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1272" y="45745"/>
              <a:ext cx="5394960" cy="7208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End Semester Question Paper Templates</a:t>
            </a:r>
            <a:endParaRPr sz="2520">
              <a:ea typeface="+mn-e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1724" y="0"/>
            <a:ext cx="1287780" cy="6842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87341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715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4246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8D93AD4-65AA-EF79-D63C-9B78093A73B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EE01DE-F982-4D64-933A-449B9DE60EC0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1272" y="45745"/>
              <a:ext cx="5394960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End Semester Question Paper Templates</a:t>
            </a:r>
            <a:endParaRPr sz="2520">
              <a:ea typeface="+mn-e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07820" y="1"/>
            <a:ext cx="8845294" cy="6119621"/>
            <a:chOff x="1607820" y="1"/>
            <a:chExt cx="8845294" cy="6119621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7820" y="1"/>
              <a:ext cx="1287780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0255" y="858012"/>
              <a:ext cx="7642859" cy="526161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69360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9734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6265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39EAF21-4777-BB5F-2D6B-9C269558119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B70F865-10FD-469D-A717-A79A51B1D574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Prerequisites</a:t>
            </a:r>
            <a:endParaRPr sz="2520"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1540129"/>
            <a:ext cx="10558145" cy="170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Basics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OS.</a:t>
            </a:r>
            <a:endParaRPr sz="2400">
              <a:latin typeface="Calibri"/>
              <a:cs typeface="Calibri"/>
            </a:endParaRP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fundamentals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edge </a:t>
            </a:r>
            <a:r>
              <a:rPr sz="2400" spc="-10" dirty="0">
                <a:latin typeface="Calibri"/>
                <a:cs typeface="Calibri"/>
              </a:rPr>
              <a:t>computing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107941" y="6520992"/>
            <a:ext cx="126936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66864" y="6520992"/>
            <a:ext cx="782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2304" y="6520992"/>
            <a:ext cx="368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F555D5D-75CB-15C7-CF75-4EED380C5C9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7CED1A-AA0D-449F-B7F1-BA94DBBD9411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9932" y="45745"/>
              <a:ext cx="3976116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Brief Introduction of Subject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7421"/>
            <a:ext cx="1066801" cy="6415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60194" y="1159510"/>
            <a:ext cx="8317230" cy="458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Cloud</a:t>
            </a:r>
            <a:r>
              <a:rPr sz="2200" spc="15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1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edge</a:t>
            </a:r>
            <a:r>
              <a:rPr sz="2200" spc="1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computing</a:t>
            </a:r>
            <a:r>
              <a:rPr sz="2200" spc="1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15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7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variety</a:t>
            </a:r>
            <a:r>
              <a:rPr sz="2200" spc="1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7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cloud</a:t>
            </a:r>
            <a:r>
              <a:rPr sz="2200" spc="155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computing </a:t>
            </a:r>
            <a:r>
              <a:rPr sz="2200" dirty="0">
                <a:latin typeface="Calibri"/>
                <a:cs typeface="Calibri"/>
              </a:rPr>
              <a:t>platforms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allow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enterprises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supplement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private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centers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global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extend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infrastructure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allow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computational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up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needed.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18465" algn="l"/>
              </a:tabLst>
            </a:pPr>
            <a:r>
              <a:rPr dirty="0"/>
              <a:t>	</a:t>
            </a:r>
            <a:r>
              <a:rPr sz="2200" dirty="0">
                <a:latin typeface="Calibri"/>
                <a:cs typeface="Calibri"/>
              </a:rPr>
              <a:t>These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hybrid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public-</a:t>
            </a:r>
            <a:r>
              <a:rPr sz="2200" dirty="0">
                <a:latin typeface="Calibri"/>
                <a:cs typeface="Calibri"/>
              </a:rPr>
              <a:t>private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clouds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offer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unprecedented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flexibility, </a:t>
            </a:r>
            <a:r>
              <a:rPr sz="2200" dirty="0">
                <a:latin typeface="Calibri"/>
                <a:cs typeface="Calibri"/>
              </a:rPr>
              <a:t>value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 enterprise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applications benefits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cases,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together.</a:t>
            </a:r>
            <a:endParaRPr sz="22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Cloud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services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react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adapt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changing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demands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instantly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automatically</a:t>
            </a:r>
            <a:r>
              <a:rPr sz="2200" spc="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provisioning</a:t>
            </a:r>
            <a:r>
              <a:rPr sz="2200" spc="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deprovisioning</a:t>
            </a:r>
            <a:r>
              <a:rPr sz="2200" spc="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resources.</a:t>
            </a:r>
            <a:r>
              <a:rPr sz="2200" spc="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lower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costs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increase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overall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efficiency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organizations.</a:t>
            </a:r>
            <a:endParaRPr sz="22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backup,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disaster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recovery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business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continuity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easier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less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expensive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because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mirrored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redundant </a:t>
            </a:r>
            <a:r>
              <a:rPr sz="2200" dirty="0">
                <a:latin typeface="Calibri"/>
                <a:cs typeface="Calibri"/>
              </a:rPr>
              <a:t>sites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cloud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provider’s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7941" y="6520992"/>
            <a:ext cx="126936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6864" y="6520992"/>
            <a:ext cx="782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2304" y="6520992"/>
            <a:ext cx="368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62471AA-B7D7-B904-67BB-742BD0CA297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45A025A-FF0D-4B35-93EB-487F619FE227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Unit Objective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0"/>
            <a:ext cx="1033271" cy="685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8340" y="1549273"/>
            <a:ext cx="10521315" cy="2579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Underlying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Parallel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Distributed Computing.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Elasticity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EC2 Instances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Overview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2A6C1-7498-A574-42AA-C36C3EA04E4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0343DE1-0C42-47F2-9D60-1287217DCC05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594" y="940054"/>
            <a:ext cx="7790180" cy="39687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10" dirty="0">
                <a:latin typeface="Times New Roman"/>
                <a:cs typeface="Times New Roman"/>
              </a:rPr>
              <a:t> Computing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Cloud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Evolution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Cloud </a:t>
            </a:r>
            <a:r>
              <a:rPr sz="2400" spc="-10" dirty="0">
                <a:latin typeface="Times New Roman"/>
                <a:cs typeface="Times New Roman"/>
              </a:rPr>
              <a:t>Computing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Underlying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Parallel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Computing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Cloud </a:t>
            </a:r>
            <a:r>
              <a:rPr sz="2400" spc="-10" dirty="0">
                <a:latin typeface="Times New Roman"/>
                <a:cs typeface="Times New Roman"/>
              </a:rPr>
              <a:t>Characteristics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Elasticity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Cloud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On-</a:t>
            </a:r>
            <a:r>
              <a:rPr sz="2400" dirty="0">
                <a:latin typeface="Times New Roman"/>
                <a:cs typeface="Times New Roman"/>
              </a:rPr>
              <a:t>demand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Provisioning,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EC2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types.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Overview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providers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57498" y="-4762"/>
            <a:ext cx="7844155" cy="782320"/>
            <a:chOff x="2857498" y="-4762"/>
            <a:chExt cx="7844155" cy="782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688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9260" y="0"/>
              <a:ext cx="2537460" cy="777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355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95600" y="0"/>
              <a:ext cx="7772400" cy="635635"/>
            </a:xfrm>
            <a:custGeom>
              <a:avLst/>
              <a:gdLst/>
              <a:ahLst/>
              <a:cxnLst/>
              <a:rect l="l" t="t" r="r" b="b"/>
              <a:pathLst>
                <a:path w="7772400" h="635635">
                  <a:moveTo>
                    <a:pt x="0" y="635508"/>
                  </a:moveTo>
                  <a:lnTo>
                    <a:pt x="7772400" y="635508"/>
                  </a:lnTo>
                  <a:lnTo>
                    <a:pt x="7772400" y="0"/>
                  </a:lnTo>
                </a:path>
                <a:path w="7772400" h="635635">
                  <a:moveTo>
                    <a:pt x="0" y="0"/>
                  </a:moveTo>
                  <a:lnTo>
                    <a:pt x="0" y="635508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Unit Contents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200" y="0"/>
            <a:ext cx="1295400" cy="635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00D6689-956E-5F33-BC6D-EB0DA3A54A8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7078436-647B-45EF-BE57-ED65AC7A705E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143001"/>
            <a:ext cx="1024674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delivery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servers, </a:t>
            </a:r>
            <a:r>
              <a:rPr sz="2000" dirty="0">
                <a:latin typeface="Calibri"/>
                <a:cs typeface="Calibri"/>
              </a:rPr>
              <a:t>storage,</a:t>
            </a:r>
            <a:r>
              <a:rPr sz="2000" spc="1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databases,</a:t>
            </a:r>
            <a:r>
              <a:rPr sz="2000" spc="1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networking,</a:t>
            </a:r>
            <a:r>
              <a:rPr sz="2000" spc="1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software,</a:t>
            </a:r>
            <a:r>
              <a:rPr sz="2000" spc="1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analytics,</a:t>
            </a:r>
            <a:r>
              <a:rPr sz="2000" spc="1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intelligence,</a:t>
            </a:r>
            <a:r>
              <a:rPr sz="2000" spc="140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more,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(Internet).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5611" y="45745"/>
              <a:ext cx="4590288" cy="7208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Introduction to Cloud Computing</a:t>
            </a:r>
            <a:endParaRPr sz="2520">
              <a:ea typeface="+mn-e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0" y="2213186"/>
            <a:ext cx="5029200" cy="350181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65775" y="5810199"/>
            <a:ext cx="249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Fig1: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0" dirty="0">
                <a:latin typeface="Calibri"/>
                <a:cs typeface="Calibri"/>
              </a:rPr>
              <a:t> Demonstration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067BB4A-A032-C1F8-B2AF-5ED9DE9A1E0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51A4EC5-3ADF-49A3-A248-DF258070319F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9509"/>
            <a:ext cx="1119632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alternative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on-</a:t>
            </a:r>
            <a:r>
              <a:rPr sz="2000" b="1" dirty="0">
                <a:latin typeface="Calibri"/>
                <a:cs typeface="Calibri"/>
              </a:rPr>
              <a:t>premises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centre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2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on-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premises</a:t>
            </a:r>
            <a:r>
              <a:rPr sz="2000" b="1" spc="2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b="1" spc="2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centre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spc="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000" b="1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2000" b="1" spc="2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b="1" spc="2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manage</a:t>
            </a:r>
            <a:r>
              <a:rPr sz="2000" b="1" spc="2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everything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spc="2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such</a:t>
            </a:r>
            <a:r>
              <a:rPr sz="2000" spc="2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000" spc="2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purchasing</a:t>
            </a:r>
            <a:r>
              <a:rPr sz="2000" spc="2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2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installing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hardware,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virtualization,</a:t>
            </a:r>
            <a:r>
              <a:rPr sz="20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installing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operating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system,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applications,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setting</a:t>
            </a:r>
            <a:r>
              <a:rPr sz="20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up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network,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configuring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firewall,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setting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storage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data.</a:t>
            </a:r>
            <a:endParaRPr sz="20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doing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set-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up,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become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responsible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maintaining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entire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lifecycle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598545"/>
            <a:ext cx="1119632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638810" algn="l"/>
                <a:tab pos="1088390" algn="l"/>
                <a:tab pos="1966595" algn="l"/>
                <a:tab pos="2702560" algn="l"/>
                <a:tab pos="4046854" algn="l"/>
                <a:tab pos="4310380" algn="l"/>
                <a:tab pos="5031740" algn="l"/>
                <a:tab pos="5920105" algn="l"/>
                <a:tab pos="6224905" algn="l"/>
                <a:tab pos="7587615" algn="l"/>
                <a:tab pos="8032750" algn="l"/>
                <a:tab pos="8528050" algn="l"/>
                <a:tab pos="9681845" algn="l"/>
                <a:tab pos="10783570" algn="l"/>
              </a:tabLst>
            </a:pP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choose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Cloud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Computing,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00AF50"/>
                </a:solidFill>
                <a:latin typeface="Calibri"/>
                <a:cs typeface="Calibri"/>
              </a:rPr>
              <a:t>cloud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00AF50"/>
                </a:solidFill>
                <a:latin typeface="Calibri"/>
                <a:cs typeface="Calibri"/>
              </a:rPr>
              <a:t>vendor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00AF50"/>
                </a:solidFill>
                <a:latin typeface="Calibri"/>
                <a:cs typeface="Calibri"/>
              </a:rPr>
              <a:t>responsible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00AF50"/>
                </a:solidFill>
                <a:latin typeface="Calibri"/>
                <a:cs typeface="Calibri"/>
              </a:rPr>
              <a:t>hardware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00AF50"/>
                </a:solidFill>
                <a:latin typeface="Calibri"/>
                <a:cs typeface="Calibri"/>
              </a:rPr>
              <a:t>purchase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000" b="1" spc="-10" dirty="0">
                <a:solidFill>
                  <a:srgbClr val="00AF50"/>
                </a:solidFill>
                <a:latin typeface="Calibri"/>
                <a:cs typeface="Calibri"/>
              </a:rPr>
              <a:t>maintenance.</a:t>
            </a:r>
            <a:endParaRPr sz="2000">
              <a:latin typeface="Calibri"/>
              <a:cs typeface="Calibri"/>
            </a:endParaRPr>
          </a:p>
          <a:p>
            <a:pPr marL="354965" marR="6350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They</a:t>
            </a:r>
            <a:r>
              <a:rPr sz="20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also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provide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wide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variety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software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platform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service.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take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any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required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services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rent.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cloud</a:t>
            </a:r>
            <a:r>
              <a:rPr sz="20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computing</a:t>
            </a:r>
            <a:r>
              <a:rPr sz="20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services will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charged</a:t>
            </a:r>
            <a:r>
              <a:rPr sz="20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based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usage.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5611" y="45745"/>
              <a:ext cx="4590288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Introduction to Cloud Computing</a:t>
            </a:r>
            <a:endParaRPr sz="2520">
              <a:ea typeface="+mn-e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7A365EA-5E1B-56AF-01CC-8E2337EDA0B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2561865-DBEF-400B-A06F-C10EFDC87411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5611" y="45745"/>
              <a:ext cx="4590288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Introduction to Cloud Computing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9699" y="873541"/>
            <a:ext cx="6768771" cy="46694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89575" y="5886399"/>
            <a:ext cx="2128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Fig2: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0" dirty="0">
                <a:latin typeface="Calibri"/>
                <a:cs typeface="Calibri"/>
              </a:rPr>
              <a:t> Computing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393655E-ED1D-670F-3BC2-68F4E9AB738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8337B1B-00C3-41BC-B798-24CEEBADF248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0079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8991600" cy="78994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Evaluation Scheme</a:t>
            </a:r>
            <a:endParaRPr sz="2520">
              <a:ea typeface="+mn-e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49270" y="3774859"/>
            <a:ext cx="2446655" cy="351155"/>
            <a:chOff x="2549270" y="3774859"/>
            <a:chExt cx="2446655" cy="351155"/>
          </a:xfrm>
        </p:grpSpPr>
        <p:sp>
          <p:nvSpPr>
            <p:cNvPr id="10" name="object 10"/>
            <p:cNvSpPr/>
            <p:nvPr/>
          </p:nvSpPr>
          <p:spPr>
            <a:xfrm>
              <a:off x="2549270" y="3774859"/>
              <a:ext cx="2446655" cy="351155"/>
            </a:xfrm>
            <a:custGeom>
              <a:avLst/>
              <a:gdLst/>
              <a:ahLst/>
              <a:cxnLst/>
              <a:rect l="l" t="t" r="r" b="b"/>
              <a:pathLst>
                <a:path w="2446654" h="351154">
                  <a:moveTo>
                    <a:pt x="2446401" y="0"/>
                  </a:moveTo>
                  <a:lnTo>
                    <a:pt x="0" y="0"/>
                  </a:lnTo>
                  <a:lnTo>
                    <a:pt x="0" y="350608"/>
                  </a:lnTo>
                  <a:lnTo>
                    <a:pt x="2446401" y="350608"/>
                  </a:lnTo>
                  <a:lnTo>
                    <a:pt x="2446401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99178" y="3877183"/>
              <a:ext cx="196850" cy="155575"/>
            </a:xfrm>
            <a:custGeom>
              <a:avLst/>
              <a:gdLst/>
              <a:ahLst/>
              <a:cxnLst/>
              <a:rect l="l" t="t" r="r" b="b"/>
              <a:pathLst>
                <a:path w="196850" h="155575">
                  <a:moveTo>
                    <a:pt x="196596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196596" y="155448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55650" y="1060450"/>
          <a:ext cx="10672441" cy="4949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4805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Sl.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5930" marR="448945" algn="ctr">
                        <a:lnSpc>
                          <a:spcPct val="114999"/>
                        </a:lnSpc>
                        <a:spcBef>
                          <a:spcPts val="74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Subject Codes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Subject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Periods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8559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Scheme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80"/>
                        </a:lnSpc>
                        <a:spcBef>
                          <a:spcPts val="180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Semester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Credit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7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CT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TA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PS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PE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ACSML0601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ACSIOT0601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sz="1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Applications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ACSIOT0602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Computing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Departmental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Elective-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III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Departmental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Elective-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IV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Elective-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1816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ACSML0651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Lab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ACSIOT0651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Lab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Raspberry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PI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trike="sngStrike" spc="-25" dirty="0">
                          <a:latin typeface="Times New Roman"/>
                          <a:cs typeface="Times New Roman"/>
                        </a:rPr>
                        <a:t>Lab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ACSIOT0652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Lab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ACSE0659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Mini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ANC0602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ANC0601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59385">
                        <a:lnSpc>
                          <a:spcPct val="115199"/>
                        </a:lnSpc>
                        <a:spcBef>
                          <a:spcPts val="96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Essence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Indian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Traditional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Constitution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 India,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Law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Engineering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212725" algn="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MOOCs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B.Tech.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Hons.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Degree)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GRAND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274356" y="6318910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9796" y="6318910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325" y="5334"/>
            <a:ext cx="1288472" cy="778763"/>
          </a:xfrm>
          <a:prstGeom prst="rect">
            <a:avLst/>
          </a:prstGeom>
        </p:spPr>
      </p:pic>
      <p:sp>
        <p:nvSpPr>
          <p:cNvPr id="18" name="object 17">
            <a:extLst>
              <a:ext uri="{FF2B5EF4-FFF2-40B4-BE49-F238E27FC236}">
                <a16:creationId xmlns:a16="http://schemas.microsoft.com/office/drawing/2014/main" id="{FD989A3B-AB46-C752-6863-17B11022030B}"/>
              </a:ext>
            </a:extLst>
          </p:cNvPr>
          <p:cNvSpPr txBox="1"/>
          <p:nvPr/>
        </p:nvSpPr>
        <p:spPr>
          <a:xfrm>
            <a:off x="4114800" y="6318910"/>
            <a:ext cx="1769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969F-874C-4757-B8A4-1F29624A73A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49859" y="6608553"/>
            <a:ext cx="2804160" cy="342900"/>
          </a:xfrm>
        </p:spPr>
        <p:txBody>
          <a:bodyPr/>
          <a:lstStyle/>
          <a:p>
            <a:fld id="{2B2D95A4-0085-401E-8AB3-D50DC9A81CF3}" type="datetime1">
              <a:rPr lang="en-US" smtClean="0"/>
              <a:t>2/12/2025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5611" y="45745"/>
              <a:ext cx="4590288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Introduction to Cloud Computing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60194" y="1007109"/>
            <a:ext cx="80727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environment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accessible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online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portal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handy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storage,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network,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resources.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providers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figure.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2865" y="2095500"/>
            <a:ext cx="4667982" cy="36766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22775" y="5886399"/>
            <a:ext cx="3649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Fig3: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 service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7479D80-F17B-4A9C-6276-48F77D4F93C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9755F1-FA97-44CA-B25A-A4E53C3F03B9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911" y="45745"/>
              <a:ext cx="2773680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Definition of Cloud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046733"/>
            <a:ext cx="7566659" cy="41586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per</a:t>
            </a:r>
            <a:r>
              <a:rPr sz="1800" b="1" spc="-10" dirty="0">
                <a:latin typeface="Calibri"/>
                <a:cs typeface="Calibri"/>
              </a:rPr>
              <a:t> NIST(</a:t>
            </a:r>
            <a:r>
              <a:rPr sz="1100" b="1" spc="-10" dirty="0">
                <a:latin typeface="Calibri"/>
                <a:cs typeface="Calibri"/>
              </a:rPr>
              <a:t>National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Institute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Standards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Technology</a:t>
            </a:r>
            <a:r>
              <a:rPr sz="1800" b="1" spc="-10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Cloud</a:t>
            </a:r>
            <a:r>
              <a:rPr sz="1800" b="1" spc="2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computing</a:t>
            </a:r>
            <a:r>
              <a:rPr sz="1800" b="1" spc="2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b="1" spc="2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b="1" spc="2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model</a:t>
            </a:r>
            <a:r>
              <a:rPr sz="1800" b="1" spc="2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b="1" spc="2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enabling</a:t>
            </a:r>
            <a:r>
              <a:rPr sz="1800" b="1" spc="2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ubiquitous,</a:t>
            </a:r>
            <a:r>
              <a:rPr sz="1800" b="1" spc="2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convenient,</a:t>
            </a:r>
            <a:r>
              <a:rPr sz="1800" b="1" spc="2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on-demand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network</a:t>
            </a:r>
            <a:r>
              <a:rPr sz="1800" b="1" spc="3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access</a:t>
            </a:r>
            <a:r>
              <a:rPr sz="1800" b="1" spc="3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b="1" spc="3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b="1" spc="3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shared</a:t>
            </a:r>
            <a:r>
              <a:rPr sz="1800" b="1" spc="3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pool</a:t>
            </a:r>
            <a:r>
              <a:rPr sz="1800" b="1" spc="3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b="1" spc="3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configurable</a:t>
            </a:r>
            <a:r>
              <a:rPr sz="1800" b="1" spc="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computing</a:t>
            </a:r>
            <a:r>
              <a:rPr sz="1800" b="1" spc="3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resources</a:t>
            </a:r>
            <a:r>
              <a:rPr sz="1800" b="1" spc="3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(e.g.,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networks,</a:t>
            </a:r>
            <a:r>
              <a:rPr sz="1800" b="1" spc="45" dirty="0">
                <a:solidFill>
                  <a:srgbClr val="1F487C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servers,</a:t>
            </a:r>
            <a:r>
              <a:rPr sz="1800" b="1" spc="55" dirty="0">
                <a:solidFill>
                  <a:srgbClr val="1F487C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storage,</a:t>
            </a:r>
            <a:r>
              <a:rPr sz="1800" b="1" spc="50" dirty="0">
                <a:solidFill>
                  <a:srgbClr val="1F487C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applications,</a:t>
            </a:r>
            <a:r>
              <a:rPr sz="1800" b="1" spc="50" dirty="0">
                <a:solidFill>
                  <a:srgbClr val="1F487C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b="1" spc="50" dirty="0">
                <a:solidFill>
                  <a:srgbClr val="1F487C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services)</a:t>
            </a:r>
            <a:r>
              <a:rPr sz="1800" b="1" spc="50" dirty="0">
                <a:solidFill>
                  <a:srgbClr val="1F487C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800" b="1" spc="50" dirty="0">
                <a:solidFill>
                  <a:srgbClr val="1F487C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b="1" spc="50" dirty="0">
                <a:solidFill>
                  <a:srgbClr val="1F487C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b="1" spc="50" dirty="0">
                <a:solidFill>
                  <a:srgbClr val="1F487C"/>
                </a:solidFill>
                <a:latin typeface="Calibri"/>
                <a:cs typeface="Calibri"/>
              </a:rPr>
              <a:t> 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rapidly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provisioned</a:t>
            </a:r>
            <a:r>
              <a:rPr sz="1800" b="1" spc="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b="1" spc="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released</a:t>
            </a:r>
            <a:r>
              <a:rPr sz="1800" b="1" spc="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800" b="1" spc="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minimal</a:t>
            </a:r>
            <a:r>
              <a:rPr sz="1800" b="1" spc="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management</a:t>
            </a:r>
            <a:r>
              <a:rPr sz="1800" b="1" spc="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effort</a:t>
            </a:r>
            <a:r>
              <a:rPr sz="1800" b="1" spc="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spc="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service</a:t>
            </a:r>
            <a:r>
              <a:rPr sz="1800" b="1" spc="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provider interaction.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354965" marR="8890" indent="-342265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Cloud</a:t>
            </a:r>
            <a:r>
              <a:rPr sz="2000" b="1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refers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Network</a:t>
            </a:r>
            <a:r>
              <a:rPr sz="2000" b="1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Internet.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words,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something,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-10" dirty="0">
                <a:latin typeface="Calibri"/>
                <a:cs typeface="Calibri"/>
              </a:rPr>
              <a:t> location.</a:t>
            </a:r>
            <a:endParaRPr sz="20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private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networks,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i.e.,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WAN,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VPN.</a:t>
            </a:r>
            <a:endParaRPr sz="2000" dirty="0">
              <a:latin typeface="Calibri"/>
              <a:cs typeface="Calibri"/>
            </a:endParaRPr>
          </a:p>
          <a:p>
            <a:pPr marL="354965" marR="698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mail,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conferencing,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customer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relationship </a:t>
            </a:r>
            <a:r>
              <a:rPr sz="2000" dirty="0">
                <a:latin typeface="Calibri"/>
                <a:cs typeface="Calibri"/>
              </a:rPr>
              <a:t>management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(CRM)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13586" y="1944736"/>
            <a:ext cx="3613222" cy="24874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89575" y="6038799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Fig4: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Cloud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8F21E65-D033-269B-655E-8F6E4E2F4A6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26F43B-3C85-4A4F-918D-3CE26D390F28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911" y="45745"/>
              <a:ext cx="2773680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Definition of Cloud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8340" y="1388109"/>
            <a:ext cx="11045190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"The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cloud"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refers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Internet,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 </a:t>
            </a:r>
            <a:r>
              <a:rPr sz="2000" spc="-10" dirty="0">
                <a:latin typeface="Calibri"/>
                <a:cs typeface="Calibri"/>
              </a:rPr>
              <a:t>servers.</a:t>
            </a:r>
            <a:endParaRPr sz="20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servers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located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centers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world.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computing,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companies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physical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themselves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their </a:t>
            </a:r>
            <a:r>
              <a:rPr sz="2000" dirty="0">
                <a:latin typeface="Calibri"/>
                <a:cs typeface="Calibri"/>
              </a:rPr>
              <a:t>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machines.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almost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device,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storage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center,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instead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device.</a:t>
            </a:r>
            <a:endParaRPr sz="20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why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Instagram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account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phone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old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phone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breaks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account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place, 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photos,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videos,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conversation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history.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providers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Gmail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Microsoft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Office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365,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 </a:t>
            </a:r>
            <a:r>
              <a:rPr sz="2000" dirty="0">
                <a:latin typeface="Calibri"/>
                <a:cs typeface="Calibri"/>
              </a:rPr>
              <a:t>storage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Dropbox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9D5D8A2-9EC6-F906-BF4E-41B0DDCB420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A454DE1-88D4-463D-B0E5-C5F9CBBB9D8A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8B411A9-937C-9B11-D462-9A51F0263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99AD615-80CC-833D-53D1-A48AF61FD5E9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5159D4C3-D5D0-850B-B5BD-0721E6175A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71516E4-387E-3257-DA4A-9B81644A04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911" y="45745"/>
              <a:ext cx="2773680" cy="72082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C0436AF-DCA5-AE01-8CDB-C2008475DAA0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B96DB80-5AB8-7582-D8AC-165222DA83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ea typeface="+mn-ea"/>
              </a:rPr>
              <a:t>Recap</a:t>
            </a:r>
            <a:endParaRPr sz="2520" dirty="0">
              <a:ea typeface="+mn-ea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EEBBA994-F845-7B4A-4A95-0258CB28657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777A94E1-4EC2-76F1-B475-ED42F7036DEC}"/>
              </a:ext>
            </a:extLst>
          </p:cNvPr>
          <p:cNvSpPr txBox="1"/>
          <p:nvPr/>
        </p:nvSpPr>
        <p:spPr>
          <a:xfrm>
            <a:off x="688340" y="1388109"/>
            <a:ext cx="11045190" cy="1577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2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Calibri"/>
                <a:cs typeface="Calibri"/>
              </a:rPr>
              <a:t>Introduction to cloud computing</a:t>
            </a:r>
          </a:p>
          <a:p>
            <a:pPr marL="355600" marR="6350" indent="-342900" algn="just">
              <a:lnSpc>
                <a:spcPct val="2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Calibri"/>
                <a:cs typeface="Calibri"/>
              </a:rPr>
              <a:t>Definition of cloud</a:t>
            </a:r>
          </a:p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4795952-4EF9-8DFA-6627-90600E1F436F}"/>
              </a:ext>
            </a:extLst>
          </p:cNvPr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DB1407-4377-B98F-3130-E2C3877A3E1B}"/>
              </a:ext>
            </a:extLst>
          </p:cNvPr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D14563D-3947-7990-D565-FE4FE897A19B}"/>
              </a:ext>
            </a:extLst>
          </p:cNvPr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31AF76A-302D-0EC1-5480-1943B5AD2A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A454DE1-88D4-463D-B0E5-C5F9CBBB9D8A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3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B36C5DE-BEBB-2A5E-3DE9-75E79821B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BB05FC3-E841-428C-5D59-A4A88000DECF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02B620E6-A6C1-E8B1-3059-C23EA02F45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1D1073E-1AEC-AEBD-18AE-4A2720EF04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911" y="45745"/>
              <a:ext cx="2773680" cy="72082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415A349B-EDDF-BBBD-3035-4FD19C1897EC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9397B06-CC5B-D29A-762F-09EC490CD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520" dirty="0"/>
              <a:t>Daily Quiz</a:t>
            </a:r>
            <a:endParaRPr sz="2520" dirty="0">
              <a:ea typeface="+mn-ea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BA05FBFF-9BED-F6B1-D9F5-15797E299E2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3B1D6D2-37A7-715C-4E94-B10D7BBD6986}"/>
              </a:ext>
            </a:extLst>
          </p:cNvPr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7D714CD-236A-95C9-8374-9C059B0858E4}"/>
              </a:ext>
            </a:extLst>
          </p:cNvPr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5A905AD-ADAB-81D4-0442-809623BB057B}"/>
              </a:ext>
            </a:extLst>
          </p:cNvPr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DD8DDBE-F851-27FF-E092-878EA944287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A454DE1-88D4-463D-B0E5-C5F9CBBB9D8A}" type="datetime1">
              <a:rPr lang="en-US" smtClean="0"/>
              <a:t>2/12/2025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4F64B-F858-E691-6882-D8A0DF8C5004}"/>
              </a:ext>
            </a:extLst>
          </p:cNvPr>
          <p:cNvSpPr txBox="1"/>
          <p:nvPr/>
        </p:nvSpPr>
        <p:spPr>
          <a:xfrm>
            <a:off x="76200" y="914400"/>
            <a:ext cx="6096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What is the primary concept of cloud computing?</a:t>
            </a:r>
            <a:br>
              <a:rPr lang="en-US" dirty="0"/>
            </a:br>
            <a:r>
              <a:rPr lang="en-US" dirty="0"/>
              <a:t>a) Hosting physical servers in individual offices</a:t>
            </a:r>
            <a:br>
              <a:rPr lang="en-US" dirty="0"/>
            </a:br>
            <a:r>
              <a:rPr lang="en-US" dirty="0"/>
              <a:t>b) Providing on-demand access to shared computing resources over the internet</a:t>
            </a:r>
            <a:br>
              <a:rPr lang="en-US" dirty="0"/>
            </a:br>
            <a:r>
              <a:rPr lang="en-US" dirty="0"/>
              <a:t>c) Developing software specifically for local machines</a:t>
            </a:r>
            <a:br>
              <a:rPr lang="en-US" dirty="0"/>
            </a:br>
            <a:r>
              <a:rPr lang="en-US" dirty="0"/>
              <a:t>d) Restricting the scalability of computing resources</a:t>
            </a:r>
          </a:p>
          <a:p>
            <a:r>
              <a:rPr lang="en-US" b="1" dirty="0"/>
              <a:t>Answer:</a:t>
            </a:r>
            <a:r>
              <a:rPr lang="en-US" dirty="0"/>
              <a:t> b) Providing on-demand access to shared computing resources over the 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F5E8A-238C-4DD7-E350-53709B7C3A75}"/>
              </a:ext>
            </a:extLst>
          </p:cNvPr>
          <p:cNvSpPr txBox="1"/>
          <p:nvPr/>
        </p:nvSpPr>
        <p:spPr>
          <a:xfrm>
            <a:off x="77165" y="3276600"/>
            <a:ext cx="6096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Which of the following best describes the "cloud" in cloud computing?</a:t>
            </a:r>
            <a:br>
              <a:rPr lang="en-US" dirty="0"/>
            </a:br>
            <a:r>
              <a:rPr lang="en-US" dirty="0"/>
              <a:t>a) A physical data center located on user premises</a:t>
            </a:r>
            <a:br>
              <a:rPr lang="en-US" dirty="0"/>
            </a:br>
            <a:r>
              <a:rPr lang="en-US" dirty="0"/>
              <a:t>b) A metaphor for the internet and shared computing resources available remotely</a:t>
            </a:r>
            <a:br>
              <a:rPr lang="en-US" dirty="0"/>
            </a:br>
            <a:r>
              <a:rPr lang="en-US" dirty="0"/>
              <a:t>c) A specialized software for networking applications</a:t>
            </a:r>
            <a:br>
              <a:rPr lang="en-US" dirty="0"/>
            </a:br>
            <a:r>
              <a:rPr lang="en-US" dirty="0"/>
              <a:t>d) A centralized program for database management</a:t>
            </a:r>
          </a:p>
          <a:p>
            <a:r>
              <a:rPr lang="en-US" b="1" dirty="0"/>
              <a:t>Answer:</a:t>
            </a:r>
            <a:r>
              <a:rPr lang="en-US" dirty="0"/>
              <a:t> b) A metaphor for the internet and shared computing resources available remotely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D27DC-8306-10CA-1FAB-0FE0771DF4AB}"/>
              </a:ext>
            </a:extLst>
          </p:cNvPr>
          <p:cNvSpPr txBox="1"/>
          <p:nvPr/>
        </p:nvSpPr>
        <p:spPr>
          <a:xfrm>
            <a:off x="5943600" y="889322"/>
            <a:ext cx="6248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What are the essential characteristics of cloud computing as defined by NIST?</a:t>
            </a:r>
            <a:br>
              <a:rPr lang="en-US" dirty="0"/>
            </a:br>
            <a:r>
              <a:rPr lang="en-US" dirty="0"/>
              <a:t>a) Costly infrastructure, minimal resource pooling, and manual scalability</a:t>
            </a:r>
            <a:br>
              <a:rPr lang="en-US" dirty="0"/>
            </a:br>
            <a:r>
              <a:rPr lang="en-US" dirty="0"/>
              <a:t>b) On-demand self-service, broad network access, and resource pooling</a:t>
            </a:r>
            <a:br>
              <a:rPr lang="en-US" dirty="0"/>
            </a:br>
            <a:r>
              <a:rPr lang="en-US" dirty="0"/>
              <a:t>c) Restricted access, offline operations, and fixed resources</a:t>
            </a:r>
            <a:br>
              <a:rPr lang="en-US" dirty="0"/>
            </a:br>
            <a:r>
              <a:rPr lang="en-US" dirty="0"/>
              <a:t>d) Unregulated access, high maintenance costs, and manual operation</a:t>
            </a:r>
          </a:p>
          <a:p>
            <a:r>
              <a:rPr lang="en-US" b="1" dirty="0"/>
              <a:t>Answer:</a:t>
            </a:r>
            <a:r>
              <a:rPr lang="en-US" dirty="0"/>
              <a:t> b) On-demand self-service, broad network access, and resource pooling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3FB759-85C3-EA48-EA3C-7E22019840EC}"/>
              </a:ext>
            </a:extLst>
          </p:cNvPr>
          <p:cNvSpPr txBox="1"/>
          <p:nvPr/>
        </p:nvSpPr>
        <p:spPr>
          <a:xfrm>
            <a:off x="5943600" y="4006147"/>
            <a:ext cx="6096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Which deployment model of cloud computing is shared by multiple organizations with a common mission or concern?</a:t>
            </a:r>
            <a:br>
              <a:rPr lang="en-US" dirty="0"/>
            </a:br>
            <a:r>
              <a:rPr lang="en-US" dirty="0"/>
              <a:t>a) Private cloud</a:t>
            </a:r>
            <a:br>
              <a:rPr lang="en-US" dirty="0"/>
            </a:br>
            <a:r>
              <a:rPr lang="en-US" dirty="0"/>
              <a:t>b) Public cloud</a:t>
            </a:r>
            <a:br>
              <a:rPr lang="en-US" dirty="0"/>
            </a:br>
            <a:r>
              <a:rPr lang="en-US" dirty="0"/>
              <a:t>c) Community cloud</a:t>
            </a:r>
            <a:br>
              <a:rPr lang="en-US" dirty="0"/>
            </a:br>
            <a:r>
              <a:rPr lang="en-US" dirty="0"/>
              <a:t>d) Hybrid cloud</a:t>
            </a:r>
          </a:p>
          <a:p>
            <a:r>
              <a:rPr lang="en-US" b="1" dirty="0"/>
              <a:t>Answer:</a:t>
            </a:r>
            <a:r>
              <a:rPr lang="en-US" dirty="0"/>
              <a:t> c) Community cloud</a:t>
            </a:r>
          </a:p>
        </p:txBody>
      </p:sp>
    </p:spTree>
    <p:extLst>
      <p:ext uri="{BB962C8B-B14F-4D97-AF65-F5344CB8AC3E}">
        <p14:creationId xmlns:p14="http://schemas.microsoft.com/office/powerpoint/2010/main" val="3869222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Evolution of Cloud Computing</a:t>
            </a:r>
            <a:endParaRPr sz="2520">
              <a:ea typeface="+mn-e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1140" y="915390"/>
            <a:ext cx="9834245" cy="17329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renting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services.</a:t>
            </a:r>
            <a:endParaRPr sz="2000">
              <a:latin typeface="Calibri"/>
              <a:cs typeface="Calibri"/>
            </a:endParaRPr>
          </a:p>
          <a:p>
            <a:pPr marL="354965" marR="6350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02335" algn="l"/>
                <a:tab pos="1475740" algn="l"/>
                <a:tab pos="2013585" algn="l"/>
                <a:tab pos="2703830" algn="l"/>
                <a:tab pos="3028315" algn="l"/>
                <a:tab pos="3505835" algn="l"/>
                <a:tab pos="4316730" algn="l"/>
                <a:tab pos="4645660" algn="l"/>
                <a:tab pos="5529580" algn="l"/>
                <a:tab pos="6228080" algn="l"/>
                <a:tab pos="7466965" algn="l"/>
                <a:tab pos="8116570" algn="l"/>
                <a:tab pos="8393430" algn="l"/>
                <a:tab pos="8682990" algn="l"/>
                <a:tab pos="9444355" algn="l"/>
              </a:tabLst>
            </a:pPr>
            <a:r>
              <a:rPr sz="2000" spc="-20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idea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came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1950s.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making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cloud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computing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what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today,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five </a:t>
            </a:r>
            <a:r>
              <a:rPr sz="2000" dirty="0">
                <a:latin typeface="Calibri"/>
                <a:cs typeface="Calibri"/>
              </a:rPr>
              <a:t>technologies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played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vital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role.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1140460" algn="l"/>
                <a:tab pos="1649095" algn="l"/>
                <a:tab pos="2958465" algn="l"/>
                <a:tab pos="3949700" algn="l"/>
                <a:tab pos="4514850" algn="l"/>
                <a:tab pos="4933950" algn="l"/>
                <a:tab pos="6337300" algn="l"/>
                <a:tab pos="7922895" algn="l"/>
                <a:tab pos="8536940" algn="l"/>
                <a:tab pos="9096375" algn="l"/>
              </a:tabLst>
            </a:pPr>
            <a:r>
              <a:rPr sz="2000" spc="-10" dirty="0">
                <a:latin typeface="Calibri"/>
                <a:cs typeface="Calibri"/>
              </a:rPr>
              <a:t>These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systems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its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peripherals,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virtualization,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web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2.0,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service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orientation,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0800" y="2633472"/>
            <a:ext cx="7239000" cy="3733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004429" y="5966256"/>
            <a:ext cx="329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Fig5: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3804" y="6456679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4178" y="6456679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0710" y="6456679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218498F-ACBC-BA63-0E1D-480FF4E83D9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2D2E144-85BD-4372-853E-3723E4AE3D74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Evolution of Cloud Computing</a:t>
            </a:r>
            <a:endParaRPr sz="2520">
              <a:ea typeface="+mn-e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0997" y="1039846"/>
            <a:ext cx="8453120" cy="350075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Distributed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Systems:</a:t>
            </a:r>
            <a:endParaRPr sz="2000" dirty="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composition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depicted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single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users.</a:t>
            </a:r>
            <a:endParaRPr sz="2000" dirty="0">
              <a:latin typeface="Calibri"/>
              <a:cs typeface="Calibri"/>
            </a:endParaRPr>
          </a:p>
          <a:p>
            <a:pPr marL="354965" marR="5080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distributed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them </a:t>
            </a:r>
            <a:r>
              <a:rPr sz="2000" dirty="0">
                <a:latin typeface="Calibri"/>
                <a:cs typeface="Calibri"/>
              </a:rPr>
              <a:t>effectively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efficiently.</a:t>
            </a:r>
            <a:endParaRPr sz="2000" dirty="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Distributed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possess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characteristics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scalability,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concurrency,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continuous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availability,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heterogeneity,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independence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failures.</a:t>
            </a:r>
            <a:endParaRPr sz="2000" dirty="0">
              <a:latin typeface="Calibri"/>
              <a:cs typeface="Calibri"/>
            </a:endParaRPr>
          </a:p>
          <a:p>
            <a:pPr marL="354965" marR="3639820" lvl="1" indent="-342265">
              <a:lnSpc>
                <a:spcPct val="12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was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geographical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4400" y="3308603"/>
            <a:ext cx="2686811" cy="21945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84717" y="5668162"/>
            <a:ext cx="226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Fig6: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6541" y="6413703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6915" y="6413703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3446" y="6413703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ABFD97F-386C-3731-F7E4-06416E1A17C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D4A2576-D923-4076-8D35-35BEA4E1BBE4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Evolution of Cloud Computing</a:t>
            </a:r>
            <a:endParaRPr sz="2520">
              <a:ea typeface="+mn-e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07945" y="2195217"/>
            <a:ext cx="3846797" cy="330119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1140" y="1086270"/>
            <a:ext cx="10534015" cy="49485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85"/>
              </a:spcBef>
              <a:buAutoNum type="arabicParenR" startAt="2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Mainframe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computing:</a:t>
            </a:r>
            <a:endParaRPr sz="2000" dirty="0">
              <a:latin typeface="Calibri"/>
              <a:cs typeface="Calibri"/>
            </a:endParaRPr>
          </a:p>
          <a:p>
            <a:pPr marL="354965" marR="1934210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Mainframes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came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existence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1951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highly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powerful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reliable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machines.</a:t>
            </a:r>
            <a:endParaRPr sz="2000" dirty="0">
              <a:latin typeface="Calibri"/>
              <a:cs typeface="Calibri"/>
            </a:endParaRPr>
          </a:p>
          <a:p>
            <a:pPr marL="354965" marR="6361430" lvl="1" indent="-342265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responsible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handling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massive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input-</a:t>
            </a:r>
            <a:r>
              <a:rPr sz="2000" spc="-25" dirty="0">
                <a:latin typeface="Calibri"/>
                <a:cs typeface="Calibri"/>
              </a:rPr>
              <a:t>out </a:t>
            </a:r>
            <a:r>
              <a:rPr sz="2000" dirty="0">
                <a:latin typeface="Calibri"/>
                <a:cs typeface="Calibri"/>
              </a:rPr>
              <a:t>put</a:t>
            </a:r>
            <a:r>
              <a:rPr sz="2000" spc="-10" dirty="0">
                <a:latin typeface="Calibri"/>
                <a:cs typeface="Calibri"/>
              </a:rPr>
              <a:t> operations.</a:t>
            </a:r>
            <a:endParaRPr sz="2000" dirty="0">
              <a:latin typeface="Calibri"/>
              <a:cs typeface="Calibri"/>
            </a:endParaRPr>
          </a:p>
          <a:p>
            <a:pPr marL="354965" marR="6616700" lvl="1" indent="-342265">
              <a:lnSpc>
                <a:spcPct val="12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Even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today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bulk </a:t>
            </a:r>
            <a:r>
              <a:rPr sz="2000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online </a:t>
            </a:r>
            <a:r>
              <a:rPr sz="2000" dirty="0">
                <a:latin typeface="Calibri"/>
                <a:cs typeface="Calibri"/>
              </a:rPr>
              <a:t>transactions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almost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no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downtime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fault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tolerance.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Fig7: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Mainframe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5D51D310-0DD3-AB9B-4892-0C539E342A42}"/>
              </a:ext>
            </a:extLst>
          </p:cNvPr>
          <p:cNvSpPr txBox="1"/>
          <p:nvPr/>
        </p:nvSpPr>
        <p:spPr>
          <a:xfrm>
            <a:off x="4336541" y="6413703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2E841869-AD0D-B994-10CA-D6C0AAF77825}"/>
              </a:ext>
            </a:extLst>
          </p:cNvPr>
          <p:cNvSpPr txBox="1"/>
          <p:nvPr/>
        </p:nvSpPr>
        <p:spPr>
          <a:xfrm>
            <a:off x="5996915" y="6413703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371816CC-EEB7-2D12-75CD-743E6E0F78E8}"/>
              </a:ext>
            </a:extLst>
          </p:cNvPr>
          <p:cNvSpPr txBox="1"/>
          <p:nvPr/>
        </p:nvSpPr>
        <p:spPr>
          <a:xfrm>
            <a:off x="7383446" y="6413703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00F0DA-84A7-5864-88CE-066D1AAF6E3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A9D142-92D2-459B-9DFA-74162743818A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Evolution of Cloud Computing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127" y="7620"/>
            <a:ext cx="1288472" cy="7787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8734" y="1265975"/>
            <a:ext cx="7611745" cy="36849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580"/>
              </a:spcBef>
              <a:buAutoNum type="arabicParenR" startAt="3"/>
              <a:tabLst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Cluster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computing:</a:t>
            </a:r>
            <a:endParaRPr sz="2000" dirty="0">
              <a:latin typeface="Calibri"/>
              <a:cs typeface="Calibri"/>
            </a:endParaRPr>
          </a:p>
          <a:p>
            <a:pPr marL="354965" marR="7620" lvl="1" indent="-342900" algn="just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1980s,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cluster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came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alternative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mainframe computing.</a:t>
            </a:r>
            <a:endParaRPr sz="2000" dirty="0">
              <a:latin typeface="Calibri"/>
              <a:cs typeface="Calibri"/>
            </a:endParaRPr>
          </a:p>
          <a:p>
            <a:pPr marL="354965" marR="5080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cluster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connected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network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bandwidth.</a:t>
            </a:r>
            <a:endParaRPr sz="2000" dirty="0">
              <a:latin typeface="Calibri"/>
              <a:cs typeface="Calibri"/>
            </a:endParaRPr>
          </a:p>
          <a:p>
            <a:pPr marL="354965" marR="5715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These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cheaper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mainframe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systems.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were </a:t>
            </a:r>
            <a:r>
              <a:rPr sz="2000" dirty="0">
                <a:latin typeface="Calibri"/>
                <a:cs typeface="Calibri"/>
              </a:rPr>
              <a:t>equally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computations.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added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cluster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required.</a:t>
            </a:r>
            <a:endParaRPr sz="2000" dirty="0">
              <a:latin typeface="Calibri"/>
              <a:cs typeface="Calibri"/>
            </a:endParaRPr>
          </a:p>
          <a:p>
            <a:pPr marL="354965" marR="5080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Thus,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solved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extent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related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geographical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restrictions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still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pertained.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solve </a:t>
            </a:r>
            <a:r>
              <a:rPr sz="2000" dirty="0">
                <a:latin typeface="Calibri"/>
                <a:cs typeface="Calibri"/>
              </a:rPr>
              <a:t>this,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concept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introduced.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400" y="3436620"/>
            <a:ext cx="3656867" cy="23139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918829" y="5868416"/>
            <a:ext cx="2241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Fig8: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Cluster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2907EDB-5A08-079D-A071-8F532B36573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68D06CF-CCC7-4D81-9B6C-B31C124ECF0D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Evolution of Cloud Computing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9026" y="0"/>
            <a:ext cx="1288472" cy="685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2041" y="962634"/>
            <a:ext cx="6192520" cy="3013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580"/>
              </a:spcBef>
              <a:buAutoNum type="arabicParenR" startAt="4"/>
              <a:tabLst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Grid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computing:</a:t>
            </a:r>
            <a:endParaRPr sz="2000">
              <a:latin typeface="Calibri"/>
              <a:cs typeface="Calibri"/>
            </a:endParaRPr>
          </a:p>
          <a:p>
            <a:pPr marL="355600" marR="5080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1990s,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concept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introduced.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placed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entirely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geographical</a:t>
            </a:r>
            <a:r>
              <a:rPr sz="2000" spc="1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locations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spc="-20" dirty="0">
                <a:latin typeface="Calibri"/>
                <a:cs typeface="Calibri"/>
              </a:rPr>
              <a:t>were </a:t>
            </a:r>
            <a:r>
              <a:rPr sz="2000" dirty="0">
                <a:latin typeface="Calibri"/>
                <a:cs typeface="Calibri"/>
              </a:rPr>
              <a:t>connected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internet.</a:t>
            </a:r>
            <a:endParaRPr sz="2000">
              <a:latin typeface="Calibri"/>
              <a:cs typeface="Calibri"/>
            </a:endParaRPr>
          </a:p>
          <a:p>
            <a:pPr marL="355600" marR="7620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belonged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organizations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thus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consisted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heterogeneous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355600" marR="6350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4020" algn="l"/>
              </a:tabLst>
            </a:pPr>
            <a:r>
              <a:rPr dirty="0"/>
              <a:t>	</a:t>
            </a:r>
            <a:r>
              <a:rPr sz="2000" dirty="0">
                <a:latin typeface="Calibri"/>
                <a:cs typeface="Calibri"/>
              </a:rPr>
              <a:t>Although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solved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 </a:t>
            </a:r>
            <a:r>
              <a:rPr sz="2000" dirty="0">
                <a:latin typeface="Calibri"/>
                <a:cs typeface="Calibri"/>
              </a:rPr>
              <a:t>emerged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distance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increased.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82611" y="1691639"/>
            <a:ext cx="4419600" cy="3322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61629" y="5223128"/>
            <a:ext cx="204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9: Grid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9D1B24C-AA17-B6ED-98BF-61D2CA8ECDB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AC237D-2970-41EC-A981-6D4629F26A0A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0079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9753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Syllabus</a:t>
            </a:r>
            <a:endParaRPr sz="2520">
              <a:ea typeface="+mn-e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5650" y="984250"/>
          <a:ext cx="10744199" cy="5026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660">
                <a:tc gridSpan="3"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Syllabus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UNIT-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HOURS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085"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sz="1600" b="1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b="1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600" b="1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Definition</a:t>
                      </a:r>
                      <a:r>
                        <a:rPr sz="1600" b="1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Evolution</a:t>
                      </a:r>
                      <a:r>
                        <a:rPr sz="1600" b="1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600" b="1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Underlying</a:t>
                      </a:r>
                      <a:r>
                        <a:rPr sz="1600" b="1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Principles</a:t>
                      </a:r>
                      <a:r>
                        <a:rPr sz="1600" b="1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580" marR="60325">
                        <a:lnSpc>
                          <a:spcPct val="114999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Parallel</a:t>
                      </a:r>
                      <a:r>
                        <a:rPr sz="1600" b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sz="1600" b="1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600" b="1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Characteristics</a:t>
                      </a:r>
                      <a:r>
                        <a:rPr sz="1600" b="1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Elasticity</a:t>
                      </a:r>
                      <a:r>
                        <a:rPr sz="1600" b="1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b="1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On-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demand</a:t>
                      </a:r>
                      <a:r>
                        <a:rPr sz="1600" b="1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Provisioning,</a:t>
                      </a:r>
                      <a:r>
                        <a:rPr sz="1600" b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EC2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Instances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types.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Overview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providers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UNIT-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Enabling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Technologies: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HOURS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085"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60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Oriented</a:t>
                      </a:r>
                      <a:r>
                        <a:rPr sz="16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Architecture</a:t>
                      </a:r>
                      <a:r>
                        <a:rPr sz="160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REST</a:t>
                      </a:r>
                      <a:r>
                        <a:rPr sz="1600" b="1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60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60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160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sz="160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Publish</a:t>
                      </a:r>
                      <a:r>
                        <a:rPr sz="160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Subscribe</a:t>
                      </a:r>
                      <a:r>
                        <a:rPr sz="160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60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Basics</a:t>
                      </a:r>
                      <a:r>
                        <a:rPr sz="16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580" marR="62865">
                        <a:lnSpc>
                          <a:spcPct val="114999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Types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Levels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Structures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Mechanisms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CPU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Memory –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–Virtualization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Disaster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Recovery.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UNIT-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III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Architecture,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Services and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Storage: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HOURS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8880"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Layered</a:t>
                      </a:r>
                      <a:r>
                        <a:rPr sz="1600" b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Architecture</a:t>
                      </a:r>
                      <a:r>
                        <a:rPr sz="1600" b="1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600" b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NIST</a:t>
                      </a:r>
                      <a:r>
                        <a:rPr sz="1600" b="1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600" b="1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1600" b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Architecture</a:t>
                      </a:r>
                      <a:r>
                        <a:rPr sz="1600" b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Public,</a:t>
                      </a:r>
                      <a:r>
                        <a:rPr sz="1600" b="1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sz="1600" b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Clouds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laaS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PaaS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SaaS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Architectural</a:t>
                      </a:r>
                      <a:r>
                        <a:rPr sz="16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Storage-as-a-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Advantages</a:t>
                      </a:r>
                      <a:r>
                        <a:rPr sz="16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Providers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S3,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RDS,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EBS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327" y="22859"/>
            <a:ext cx="1288472" cy="7787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76601" y="6244234"/>
            <a:ext cx="16687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937" y="6244234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0377" y="6244234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496-9CF2-FFE0-14F2-306CD54F199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E05F4FE-BC24-402B-AFF3-4C6DB5D9A191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Evolution of Cloud Computing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022959"/>
            <a:ext cx="11120755" cy="2464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80"/>
              </a:spcBef>
              <a:buAutoNum type="arabicParenR" startAt="5"/>
              <a:tabLst>
                <a:tab pos="469265" algn="l"/>
                <a:tab pos="469900" algn="l"/>
              </a:tabLst>
            </a:pPr>
            <a:r>
              <a:rPr sz="2000" b="1" spc="-10" dirty="0">
                <a:latin typeface="Calibri"/>
                <a:cs typeface="Calibri"/>
              </a:rPr>
              <a:t>Virtualization:</a:t>
            </a:r>
            <a:endParaRPr sz="20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introduced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nearly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years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back.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refers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creating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hardware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simultaneously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hardware.</a:t>
            </a:r>
            <a:endParaRPr sz="20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technology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computing.</a:t>
            </a:r>
            <a:endParaRPr sz="2000">
              <a:latin typeface="Calibri"/>
              <a:cs typeface="Calibri"/>
            </a:endParaRPr>
          </a:p>
          <a:p>
            <a:pPr marL="354965" marR="5080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Amazon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EC2, VMware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vCloud,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 </a:t>
            </a:r>
            <a:r>
              <a:rPr sz="2000" spc="-25" dirty="0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virtualization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still 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virtualization.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51B9F1A-7059-C07A-D59B-473977B83FB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83B160D-5C4E-475E-AE10-6C0757146A57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Evolution of Cloud Computing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235709"/>
            <a:ext cx="1142555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AutoNum type="arabicParenR" startAt="6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Web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2.0: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arenR" startAt="6"/>
            </a:pPr>
            <a:endParaRPr sz="235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clients.</a:t>
            </a:r>
            <a:endParaRPr sz="2000">
              <a:latin typeface="Calibri"/>
              <a:cs typeface="Calibri"/>
            </a:endParaRPr>
          </a:p>
          <a:p>
            <a:pPr marL="354965" marR="5080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2.0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dynamic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pages.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increases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flexibility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among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pages.</a:t>
            </a:r>
            <a:endParaRPr sz="2000">
              <a:latin typeface="Calibri"/>
              <a:cs typeface="Calibri"/>
            </a:endParaRPr>
          </a:p>
          <a:p>
            <a:pPr marL="354965" marR="6985" lvl="1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Popular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examples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2.0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Facebook,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Twitter,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Needless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social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technology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only.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gained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popularity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2004.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70E0BEA-CAB9-0640-FD0E-C73531C26FA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12EED4-EDA1-4AAD-91F9-6DF1F006CA44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Evolution of Cloud Computing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328135"/>
            <a:ext cx="11502390" cy="31349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575"/>
              </a:spcBef>
              <a:buAutoNum type="arabicParenR" startAt="7"/>
              <a:tabLst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Service </a:t>
            </a:r>
            <a:r>
              <a:rPr sz="2000" b="1" spc="-10" dirty="0">
                <a:latin typeface="Calibri"/>
                <a:cs typeface="Calibri"/>
              </a:rPr>
              <a:t>orientation:</a:t>
            </a:r>
            <a:endParaRPr sz="2000">
              <a:latin typeface="Calibri"/>
              <a:cs typeface="Calibri"/>
            </a:endParaRPr>
          </a:p>
          <a:p>
            <a:pPr marL="355600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reference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supports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low-</a:t>
            </a:r>
            <a:r>
              <a:rPr sz="2000" dirty="0">
                <a:latin typeface="Calibri"/>
                <a:cs typeface="Calibri"/>
              </a:rPr>
              <a:t>cost,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flexible,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evolvable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355600" marR="5080" lvl="1" indent="-342900" algn="just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Two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concepts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introduced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(QoS)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(Service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Agreement)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(SaaS).</a:t>
            </a:r>
            <a:endParaRPr sz="200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AutoNum type="arabicParenR" startAt="8"/>
              <a:tabLst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Utility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computing:</a:t>
            </a:r>
            <a:endParaRPr sz="2000">
              <a:latin typeface="Calibri"/>
              <a:cs typeface="Calibri"/>
            </a:endParaRPr>
          </a:p>
          <a:p>
            <a:pPr marL="355600" marR="5080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provisioning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services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storage,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infrastructure,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provisioned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pay-</a:t>
            </a:r>
            <a:r>
              <a:rPr sz="2000" spc="-10" dirty="0">
                <a:latin typeface="Calibri"/>
                <a:cs typeface="Calibri"/>
              </a:rPr>
              <a:t>per-</a:t>
            </a:r>
            <a:r>
              <a:rPr sz="2000" spc="-25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basis.</a:t>
            </a:r>
            <a:endParaRPr sz="2000">
              <a:latin typeface="Calibri"/>
              <a:cs typeface="Calibri"/>
            </a:endParaRPr>
          </a:p>
          <a:p>
            <a:pPr marL="355600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Thus,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technologies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contributed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75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79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44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3ACEDB5-C426-4197-5B78-9E1EBF234A9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880DD90-92DE-4693-8E85-9D25BA27CFAF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7102EE-EB4B-DFFA-BF11-4A7BA3D07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CE836D6-E174-E08D-43F0-C2C612B72BD4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1EFA7794-083C-C77A-E00F-B2D611497B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57F8C7C2-8009-8151-2095-B41D868FBE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DC30C467-1D61-4865-8C6D-C427706BDCE2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F8F3408-C13D-470A-CC19-FF89032BD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ea typeface="+mn-ea"/>
              </a:rPr>
              <a:t>Recap</a:t>
            </a:r>
            <a:endParaRPr sz="2520" dirty="0">
              <a:ea typeface="+mn-ea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E26F153E-601A-1691-A3EC-0DDEACADF62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656E72D8-D9FF-9CD2-950D-ECAA350ED92E}"/>
              </a:ext>
            </a:extLst>
          </p:cNvPr>
          <p:cNvSpPr txBox="1"/>
          <p:nvPr/>
        </p:nvSpPr>
        <p:spPr>
          <a:xfrm>
            <a:off x="383540" y="1328135"/>
            <a:ext cx="11502390" cy="381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lvl="1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Calibri"/>
                <a:cs typeface="Calibri"/>
              </a:rPr>
              <a:t>Evolution of Cloud Computing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E196E0-E36D-1D34-5363-96AD0C73DC45}"/>
              </a:ext>
            </a:extLst>
          </p:cNvPr>
          <p:cNvSpPr txBox="1"/>
          <p:nvPr/>
        </p:nvSpPr>
        <p:spPr>
          <a:xfrm>
            <a:off x="47175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D7B04C6-69D3-DB3E-510E-EDE1F0FC2F6C}"/>
              </a:ext>
            </a:extLst>
          </p:cNvPr>
          <p:cNvSpPr txBox="1"/>
          <p:nvPr/>
        </p:nvSpPr>
        <p:spPr>
          <a:xfrm>
            <a:off x="63779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68742A0-C20B-14D7-4D12-916FB39EB26B}"/>
              </a:ext>
            </a:extLst>
          </p:cNvPr>
          <p:cNvSpPr txBox="1"/>
          <p:nvPr/>
        </p:nvSpPr>
        <p:spPr>
          <a:xfrm>
            <a:off x="77644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F7D3F3C-439D-E2A6-ED14-0604674A01F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880DD90-92DE-4693-8E85-9D25BA27CFAF}" type="datetime1">
              <a:rPr lang="en-US" smtClean="0"/>
              <a:t>2/12/2025</a:t>
            </a:fld>
            <a:endParaRPr lang="en-US"/>
          </a:p>
        </p:txBody>
      </p:sp>
      <p:pic>
        <p:nvPicPr>
          <p:cNvPr id="9" name="object 11">
            <a:extLst>
              <a:ext uri="{FF2B5EF4-FFF2-40B4-BE49-F238E27FC236}">
                <a16:creationId xmlns:a16="http://schemas.microsoft.com/office/drawing/2014/main" id="{1F721744-5C90-8332-EAA8-008638348EA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0" y="1905000"/>
            <a:ext cx="7239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0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00B242-428D-0429-034E-844C4F7AD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77C13DB-42C0-8DD5-629B-EB7A06330D38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A66BAF11-E4A9-CF12-1FA4-36753D10549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B800F7B-424A-C1A6-EEEA-4C715879E6E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6" y="45745"/>
              <a:ext cx="4206240" cy="72082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9F86F07-115A-2273-B5AF-320D8281AAF6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423A333-DEA3-2BB3-5CAF-700735A4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ea typeface="+mn-ea"/>
              </a:rPr>
              <a:t>Daily quiz</a:t>
            </a:r>
            <a:endParaRPr sz="2520" dirty="0">
              <a:ea typeface="+mn-ea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E7951ED7-8C1B-0B00-C6E1-746E6D54673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54C1EF6A-5E73-30A4-0C4E-9723A7C24817}"/>
              </a:ext>
            </a:extLst>
          </p:cNvPr>
          <p:cNvSpPr txBox="1"/>
          <p:nvPr/>
        </p:nvSpPr>
        <p:spPr>
          <a:xfrm>
            <a:off x="47175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CCC08D7-B697-4430-1C1D-8BB1BF8B03AC}"/>
              </a:ext>
            </a:extLst>
          </p:cNvPr>
          <p:cNvSpPr txBox="1"/>
          <p:nvPr/>
        </p:nvSpPr>
        <p:spPr>
          <a:xfrm>
            <a:off x="63779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0E9A797-EE83-13CE-46D3-A96ECB9E273F}"/>
              </a:ext>
            </a:extLst>
          </p:cNvPr>
          <p:cNvSpPr txBox="1"/>
          <p:nvPr/>
        </p:nvSpPr>
        <p:spPr>
          <a:xfrm>
            <a:off x="77644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B47150E-1F8B-4430-0636-790D1D6E300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880DD90-92DE-4693-8E85-9D25BA27CFAF}" type="datetime1">
              <a:rPr lang="en-US" smtClean="0"/>
              <a:t>2/12/2025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21DF9-D490-DEAF-AAF1-51D41AE31B3D}"/>
              </a:ext>
            </a:extLst>
          </p:cNvPr>
          <p:cNvSpPr txBox="1"/>
          <p:nvPr/>
        </p:nvSpPr>
        <p:spPr>
          <a:xfrm>
            <a:off x="76200" y="837394"/>
            <a:ext cx="6096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Which of the following technologies significantly contributed to the evolution of cloud computing?</a:t>
            </a:r>
            <a:br>
              <a:rPr lang="en-US" dirty="0"/>
            </a:br>
            <a:r>
              <a:rPr lang="en-US" dirty="0"/>
              <a:t>a) Artificial Intelligence (AI) and Machine Learning (ML)</a:t>
            </a:r>
            <a:br>
              <a:rPr lang="en-US" dirty="0"/>
            </a:br>
            <a:r>
              <a:rPr lang="en-US" dirty="0"/>
              <a:t>b) Virtualization and distributed computing</a:t>
            </a:r>
            <a:br>
              <a:rPr lang="en-US" dirty="0"/>
            </a:br>
            <a:r>
              <a:rPr lang="en-US" dirty="0"/>
              <a:t>c) Local storage and floppy disks</a:t>
            </a:r>
            <a:br>
              <a:rPr lang="en-US" dirty="0"/>
            </a:br>
            <a:r>
              <a:rPr lang="en-US" dirty="0"/>
              <a:t>d) Analog computing and wired networks</a:t>
            </a:r>
          </a:p>
          <a:p>
            <a:r>
              <a:rPr lang="en-US" b="1" dirty="0"/>
              <a:t>Answer:</a:t>
            </a:r>
            <a:r>
              <a:rPr lang="en-US" dirty="0"/>
              <a:t> b) Virtualization and distributed computing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946B5-4E72-B62A-F8FB-E83DB46E57CA}"/>
              </a:ext>
            </a:extLst>
          </p:cNvPr>
          <p:cNvSpPr txBox="1"/>
          <p:nvPr/>
        </p:nvSpPr>
        <p:spPr>
          <a:xfrm>
            <a:off x="76200" y="3042567"/>
            <a:ext cx="6096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What was a key milestone in the evolution of cloud computing during the 1990s?</a:t>
            </a:r>
            <a:br>
              <a:rPr lang="en-US" dirty="0"/>
            </a:br>
            <a:r>
              <a:rPr lang="en-US" dirty="0"/>
              <a:t>a) The development of the first internet browser</a:t>
            </a:r>
            <a:br>
              <a:rPr lang="en-US" dirty="0"/>
            </a:br>
            <a:r>
              <a:rPr lang="en-US" dirty="0"/>
              <a:t>b) The emergence of Application Service Providers (ASPs)</a:t>
            </a:r>
            <a:br>
              <a:rPr lang="en-US" dirty="0"/>
            </a:br>
            <a:r>
              <a:rPr lang="en-US" dirty="0"/>
              <a:t>c) The invention of the World Wide Web</a:t>
            </a:r>
            <a:br>
              <a:rPr lang="en-US" dirty="0"/>
            </a:br>
            <a:r>
              <a:rPr lang="en-US" dirty="0"/>
              <a:t>d) The decline of distributed computing</a:t>
            </a:r>
          </a:p>
          <a:p>
            <a:r>
              <a:rPr lang="en-US" b="1" dirty="0"/>
              <a:t>Answer:</a:t>
            </a:r>
            <a:r>
              <a:rPr lang="en-US" dirty="0"/>
              <a:t> b) The emergence of Application Service Providers (ASPs)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0B6E9-175D-6F5E-AB20-C9D7717F1C66}"/>
              </a:ext>
            </a:extLst>
          </p:cNvPr>
          <p:cNvSpPr txBox="1"/>
          <p:nvPr/>
        </p:nvSpPr>
        <p:spPr>
          <a:xfrm>
            <a:off x="5988176" y="837394"/>
            <a:ext cx="6096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Which company is credited with introducing the first widely known cloud computing platform in 2006?</a:t>
            </a:r>
            <a:br>
              <a:rPr lang="en-US" dirty="0"/>
            </a:br>
            <a:r>
              <a:rPr lang="en-US" dirty="0"/>
              <a:t>a) Google</a:t>
            </a:r>
            <a:br>
              <a:rPr lang="en-US" dirty="0"/>
            </a:br>
            <a:r>
              <a:rPr lang="en-US" dirty="0"/>
              <a:t>b) Amazon Web Services (AWS)</a:t>
            </a:r>
            <a:br>
              <a:rPr lang="en-US" dirty="0"/>
            </a:br>
            <a:r>
              <a:rPr lang="en-US" dirty="0"/>
              <a:t>c) Microsoft</a:t>
            </a:r>
            <a:br>
              <a:rPr lang="en-US" dirty="0"/>
            </a:br>
            <a:r>
              <a:rPr lang="en-US" dirty="0"/>
              <a:t>d) IBM</a:t>
            </a:r>
          </a:p>
          <a:p>
            <a:r>
              <a:rPr lang="en-US" b="1" dirty="0"/>
              <a:t>Answer:</a:t>
            </a:r>
            <a:r>
              <a:rPr lang="en-US" dirty="0"/>
              <a:t> b) Amazon Web Services (AWS)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4CB630-A257-E840-D8D7-0D5437EDA4E3}"/>
              </a:ext>
            </a:extLst>
          </p:cNvPr>
          <p:cNvSpPr txBox="1"/>
          <p:nvPr/>
        </p:nvSpPr>
        <p:spPr>
          <a:xfrm>
            <a:off x="5988176" y="2993853"/>
            <a:ext cx="6096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What role did grid computing play in the evolution of cloud computing?</a:t>
            </a:r>
            <a:br>
              <a:rPr lang="en-US" dirty="0"/>
            </a:br>
            <a:r>
              <a:rPr lang="en-US" dirty="0"/>
              <a:t>a) It replaced virtualization entirely.</a:t>
            </a:r>
            <a:br>
              <a:rPr lang="en-US" dirty="0"/>
            </a:br>
            <a:r>
              <a:rPr lang="en-US" dirty="0"/>
              <a:t>b) It introduced the idea of pooling computing resources for high-performance tasks.</a:t>
            </a:r>
            <a:br>
              <a:rPr lang="en-US" dirty="0"/>
            </a:br>
            <a:r>
              <a:rPr lang="en-US" dirty="0"/>
              <a:t>c) It focused exclusively on storage solutions.</a:t>
            </a:r>
            <a:br>
              <a:rPr lang="en-US" dirty="0"/>
            </a:br>
            <a:r>
              <a:rPr lang="en-US" dirty="0"/>
              <a:t>d) It eliminated the need for network connectivity.</a:t>
            </a:r>
          </a:p>
          <a:p>
            <a:r>
              <a:rPr lang="en-US" b="1" dirty="0"/>
              <a:t>Answer:</a:t>
            </a:r>
            <a:r>
              <a:rPr lang="en-US" dirty="0"/>
              <a:t> b) It introduced the idea of pooling computing resources for high-performance tasks.</a:t>
            </a:r>
          </a:p>
        </p:txBody>
      </p:sp>
    </p:spTree>
    <p:extLst>
      <p:ext uri="{BB962C8B-B14F-4D97-AF65-F5344CB8AC3E}">
        <p14:creationId xmlns:p14="http://schemas.microsoft.com/office/powerpoint/2010/main" val="1226808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2736" y="45745"/>
              <a:ext cx="6417564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Principles of Parallel and Distributed Computing</a:t>
            </a:r>
            <a:endParaRPr sz="2520">
              <a:ea typeface="+mn-e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1140" y="1051687"/>
            <a:ext cx="616775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refers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executing </a:t>
            </a:r>
            <a:r>
              <a:rPr sz="2000" dirty="0">
                <a:latin typeface="Calibri"/>
                <a:cs typeface="Calibri"/>
              </a:rPr>
              <a:t>several</a:t>
            </a:r>
            <a:r>
              <a:rPr sz="2000" spc="3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processors</a:t>
            </a:r>
            <a:r>
              <a:rPr sz="2000" spc="3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3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3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32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computation simultaneously.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Generally,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kind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problems</a:t>
            </a:r>
            <a:r>
              <a:rPr sz="2000" spc="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break</a:t>
            </a:r>
            <a:r>
              <a:rPr sz="2000" spc="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independent,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smaller, </a:t>
            </a:r>
            <a:r>
              <a:rPr sz="2000" dirty="0">
                <a:latin typeface="Calibri"/>
                <a:cs typeface="Calibri"/>
              </a:rPr>
              <a:t>usually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similar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go.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CPUs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communicating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via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shared </a:t>
            </a:r>
            <a:r>
              <a:rPr sz="2000" dirty="0">
                <a:latin typeface="Calibri"/>
                <a:cs typeface="Calibri"/>
              </a:rPr>
              <a:t>memory,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combines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results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upon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completion.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 </a:t>
            </a:r>
            <a:r>
              <a:rPr sz="2000" dirty="0">
                <a:latin typeface="Calibri"/>
                <a:cs typeface="Calibri"/>
              </a:rPr>
              <a:t>helps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computations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processor.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1174" y="1782953"/>
            <a:ext cx="4717445" cy="27753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450071" y="5277358"/>
            <a:ext cx="238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Fig10: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Parallel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7341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7715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4246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B087F47-4BAB-FA9C-D043-A2410DB6765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4C0F5B-EB89-47F5-9282-5EC60AB834EC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2736" y="45745"/>
              <a:ext cx="6417564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Principles of Parallel and Distributed Computing</a:t>
            </a:r>
            <a:endParaRPr sz="2520">
              <a:ea typeface="+mn-e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7340" y="930910"/>
            <a:ext cx="9978390" cy="34074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Applications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Parallel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Computing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primary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mining.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real-</a:t>
            </a:r>
            <a:r>
              <a:rPr sz="2000" dirty="0">
                <a:latin typeface="Calibri"/>
                <a:cs typeface="Calibri"/>
              </a:rPr>
              <a:t>time simulation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-10" dirty="0">
                <a:latin typeface="Calibri"/>
                <a:cs typeface="Calibri"/>
              </a:rPr>
              <a:t> computing.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technologies,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videos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Multimedia.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Science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Engineering.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Collaborative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environments.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concept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augmented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reality,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graphics,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virtual </a:t>
            </a:r>
            <a:r>
              <a:rPr sz="2000" spc="-10" dirty="0">
                <a:latin typeface="Calibri"/>
                <a:cs typeface="Calibri"/>
              </a:rPr>
              <a:t>reality.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1341" y="6401206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1715" y="6401206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8246" y="6401206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CA2FDD4-8491-8ED4-03F8-21554D01462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2FC3A1E-0C02-4FFF-A601-277BC6BDEEE7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2736" y="45745"/>
              <a:ext cx="6417564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Principles of Parallel and Distributed Computing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251559"/>
            <a:ext cx="11197590" cy="3561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Advantages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saves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together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difficult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resolve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Computing.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40" dirty="0">
                <a:latin typeface="Calibri"/>
                <a:cs typeface="Calibri"/>
              </a:rPr>
              <a:t>You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things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resources.</a:t>
            </a:r>
            <a:endParaRPr sz="2000">
              <a:latin typeface="Calibri"/>
              <a:cs typeface="Calibri"/>
            </a:endParaRPr>
          </a:p>
          <a:p>
            <a:pPr marL="354965" marR="571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serial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modeling,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simulating,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comprehending </a:t>
            </a:r>
            <a:r>
              <a:rPr sz="2000" dirty="0">
                <a:latin typeface="Calibri"/>
                <a:cs typeface="Calibri"/>
              </a:rPr>
              <a:t>complicated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real-</a:t>
            </a:r>
            <a:r>
              <a:rPr sz="2000" dirty="0">
                <a:latin typeface="Calibri"/>
                <a:cs typeface="Calibri"/>
              </a:rPr>
              <a:t>world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Disadvantages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multi-</a:t>
            </a:r>
            <a:r>
              <a:rPr sz="2000" dirty="0">
                <a:latin typeface="Calibri"/>
                <a:cs typeface="Calibri"/>
              </a:rPr>
              <a:t>core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power.</a:t>
            </a:r>
            <a:endParaRPr sz="2000">
              <a:latin typeface="Calibri"/>
              <a:cs typeface="Calibri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solutions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difficult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implement,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debug,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prove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right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complexity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communication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coordination,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frequently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equivalents.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8A0EE95-6DF2-D34A-5F6A-CF32D48560F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6FDAD2-0758-4B69-9214-33D97EFC5E5F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2736" y="45745"/>
              <a:ext cx="6417564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Principles of Parallel and Distributed Computing</a:t>
            </a:r>
            <a:endParaRPr sz="2520">
              <a:ea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787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234820"/>
            <a:ext cx="545782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Distributed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making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computers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together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solve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20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21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21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network</a:t>
            </a:r>
            <a:r>
              <a:rPr sz="2000" spc="2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appear</a:t>
            </a:r>
            <a:r>
              <a:rPr sz="2000" spc="21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15" dirty="0">
                <a:latin typeface="Calibri"/>
                <a:cs typeface="Calibri"/>
              </a:rPr>
              <a:t> 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powerful</a:t>
            </a:r>
            <a:r>
              <a:rPr sz="2000" spc="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single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large- </a:t>
            </a:r>
            <a:r>
              <a:rPr sz="2000" dirty="0">
                <a:latin typeface="Calibri"/>
                <a:cs typeface="Calibri"/>
              </a:rPr>
              <a:t>scale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challenges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example,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distributed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encrypt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3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volumes</a:t>
            </a:r>
            <a:r>
              <a:rPr sz="2000" spc="3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data;</a:t>
            </a:r>
            <a:r>
              <a:rPr sz="2000" spc="3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solve</a:t>
            </a:r>
            <a:r>
              <a:rPr sz="2000" spc="3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physics</a:t>
            </a:r>
            <a:r>
              <a:rPr sz="2000" spc="390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chemical</a:t>
            </a:r>
            <a:r>
              <a:rPr sz="2000" spc="11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equations</a:t>
            </a:r>
            <a:r>
              <a:rPr sz="2000" spc="11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1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11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variables;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render</a:t>
            </a:r>
            <a:r>
              <a:rPr sz="2000" spc="36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high-</a:t>
            </a:r>
            <a:r>
              <a:rPr sz="2000" dirty="0">
                <a:latin typeface="Calibri"/>
                <a:cs typeface="Calibri"/>
              </a:rPr>
              <a:t>quality,</a:t>
            </a:r>
            <a:r>
              <a:rPr sz="2000" spc="37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three-</a:t>
            </a:r>
            <a:r>
              <a:rPr sz="2000" dirty="0">
                <a:latin typeface="Calibri"/>
                <a:cs typeface="Calibri"/>
              </a:rPr>
              <a:t>dimensional</a:t>
            </a:r>
            <a:r>
              <a:rPr sz="2000" spc="37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video animation.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34200" y="1524000"/>
            <a:ext cx="4363211" cy="3886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56754" y="5629757"/>
            <a:ext cx="274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Fig11: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EB0B49-4637-CAA7-1396-91D75925199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CB77BE9-A8D7-470F-A600-2AA297398E7F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Cloud Characteristics</a:t>
            </a:r>
            <a:endParaRPr sz="2520">
              <a:ea typeface="+mn-e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3162" y="915161"/>
            <a:ext cx="6477000" cy="5212080"/>
          </a:xfrm>
          <a:custGeom>
            <a:avLst/>
            <a:gdLst/>
            <a:ahLst/>
            <a:cxnLst/>
            <a:rect l="l" t="t" r="r" b="b"/>
            <a:pathLst>
              <a:path w="6477000" h="5212080">
                <a:moveTo>
                  <a:pt x="0" y="5212080"/>
                </a:moveTo>
                <a:lnTo>
                  <a:pt x="6476999" y="5212080"/>
                </a:lnTo>
                <a:lnTo>
                  <a:pt x="6476999" y="0"/>
                </a:lnTo>
                <a:lnTo>
                  <a:pt x="0" y="0"/>
                </a:lnTo>
                <a:lnTo>
                  <a:pt x="0" y="521208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930909"/>
            <a:ext cx="6253480" cy="508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82270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basically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essential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characteristics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 computing.</a:t>
            </a:r>
            <a:endParaRPr sz="20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000" b="1" spc="-10" dirty="0">
                <a:latin typeface="Calibri"/>
                <a:cs typeface="Calibri"/>
              </a:rPr>
              <a:t>On-</a:t>
            </a:r>
            <a:r>
              <a:rPr sz="2000" b="1" dirty="0">
                <a:latin typeface="Calibri"/>
                <a:cs typeface="Calibri"/>
              </a:rPr>
              <a:t>demand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self-</a:t>
            </a:r>
            <a:r>
              <a:rPr sz="2000" b="1" spc="-10" dirty="0">
                <a:latin typeface="Calibri"/>
                <a:cs typeface="Calibri"/>
              </a:rPr>
              <a:t>services:</a:t>
            </a:r>
            <a:endParaRPr sz="2000" dirty="0">
              <a:latin typeface="Calibri"/>
              <a:cs typeface="Calibri"/>
            </a:endParaRPr>
          </a:p>
          <a:p>
            <a:pPr marL="469900" marR="450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-25" dirty="0">
                <a:latin typeface="Calibri"/>
                <a:cs typeface="Calibri"/>
              </a:rPr>
              <a:t> any </a:t>
            </a:r>
            <a:r>
              <a:rPr sz="2000" dirty="0">
                <a:latin typeface="Calibri"/>
                <a:cs typeface="Calibri"/>
              </a:rPr>
              <a:t>human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administrators,</a:t>
            </a:r>
            <a:r>
              <a:rPr sz="2000" dirty="0">
                <a:latin typeface="Calibri"/>
                <a:cs typeface="Calibri"/>
              </a:rPr>
              <a:t> user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themselves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provision,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monitor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needed.</a:t>
            </a:r>
            <a:endParaRPr sz="20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arenR" startAt="2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Broad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network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access: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generally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over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standard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heterogeneous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devices.</a:t>
            </a:r>
            <a:endParaRPr sz="20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75"/>
              </a:spcBef>
              <a:buAutoNum type="arabicParenR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Rapid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elasticity:</a:t>
            </a:r>
            <a:endParaRPr sz="2000" dirty="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needed </a:t>
            </a:r>
            <a:r>
              <a:rPr sz="2000" dirty="0">
                <a:latin typeface="Calibri"/>
                <a:cs typeface="Calibri"/>
              </a:rPr>
              <a:t>basis.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Whenever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requirement </a:t>
            </a:r>
            <a:r>
              <a:rPr sz="2000" spc="-20" dirty="0">
                <a:latin typeface="Calibri"/>
                <a:cs typeface="Calibri"/>
              </a:rPr>
              <a:t>gets </a:t>
            </a:r>
            <a:r>
              <a:rPr sz="2000" spc="-10" dirty="0">
                <a:latin typeface="Calibri"/>
                <a:cs typeface="Calibri"/>
              </a:rPr>
              <a:t>over.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2561" y="1046225"/>
            <a:ext cx="5181600" cy="5080000"/>
          </a:xfrm>
          <a:custGeom>
            <a:avLst/>
            <a:gdLst/>
            <a:ahLst/>
            <a:cxnLst/>
            <a:rect l="l" t="t" r="r" b="b"/>
            <a:pathLst>
              <a:path w="5181600" h="5080000">
                <a:moveTo>
                  <a:pt x="0" y="5079492"/>
                </a:moveTo>
                <a:lnTo>
                  <a:pt x="5181600" y="5079492"/>
                </a:lnTo>
                <a:lnTo>
                  <a:pt x="5181600" y="0"/>
                </a:lnTo>
                <a:lnTo>
                  <a:pt x="0" y="0"/>
                </a:lnTo>
                <a:lnTo>
                  <a:pt x="0" y="5079492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AutoNum type="arabicParenR" startAt="4"/>
              <a:tabLst>
                <a:tab pos="469265" algn="l"/>
                <a:tab pos="469900" algn="l"/>
              </a:tabLst>
            </a:pPr>
            <a:r>
              <a:rPr dirty="0"/>
              <a:t>Resource</a:t>
            </a:r>
            <a:r>
              <a:rPr spc="-95" dirty="0"/>
              <a:t> </a:t>
            </a:r>
            <a:r>
              <a:rPr spc="-10" dirty="0"/>
              <a:t>pooling:</a:t>
            </a:r>
          </a:p>
          <a:p>
            <a:pPr marL="469900" marR="27305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The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resource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(e.g.,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networks,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servers, storage,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applications,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services)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present </a:t>
            </a:r>
            <a:r>
              <a:rPr b="0" dirty="0">
                <a:latin typeface="Calibri"/>
                <a:cs typeface="Calibri"/>
              </a:rPr>
              <a:t>are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shared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across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multiple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applications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dirty="0">
                <a:latin typeface="Calibri"/>
                <a:cs typeface="Calibri"/>
              </a:rPr>
              <a:t>occupant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uncommitted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manner.</a:t>
            </a:r>
          </a:p>
          <a:p>
            <a:pPr marL="4699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Multiple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clients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are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provided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service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50" dirty="0">
                <a:latin typeface="Calibri"/>
                <a:cs typeface="Calibri"/>
              </a:rPr>
              <a:t>a</a:t>
            </a:r>
          </a:p>
          <a:p>
            <a:pPr marL="4699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same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physical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resource.</a:t>
            </a:r>
          </a:p>
          <a:p>
            <a:pPr marL="469265" indent="-456565">
              <a:lnSpc>
                <a:spcPct val="100000"/>
              </a:lnSpc>
              <a:spcBef>
                <a:spcPts val="484"/>
              </a:spcBef>
              <a:buAutoNum type="arabicParenR" startAt="5"/>
              <a:tabLst>
                <a:tab pos="469265" algn="l"/>
                <a:tab pos="469900" algn="l"/>
              </a:tabLst>
            </a:pPr>
            <a:r>
              <a:rPr dirty="0"/>
              <a:t>Measured</a:t>
            </a:r>
            <a:r>
              <a:rPr spc="-40" dirty="0"/>
              <a:t> </a:t>
            </a:r>
            <a:r>
              <a:rPr spc="-10" dirty="0"/>
              <a:t>service:</a:t>
            </a:r>
          </a:p>
          <a:p>
            <a:pPr marL="469900" marR="128905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The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resource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utilization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tracked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each </a:t>
            </a:r>
            <a:r>
              <a:rPr b="0" dirty="0">
                <a:latin typeface="Calibri"/>
                <a:cs typeface="Calibri"/>
              </a:rPr>
              <a:t>application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occupant,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will</a:t>
            </a:r>
            <a:r>
              <a:rPr b="0" spc="-10" dirty="0">
                <a:latin typeface="Calibri"/>
                <a:cs typeface="Calibri"/>
              </a:rPr>
              <a:t> provide </a:t>
            </a:r>
            <a:r>
              <a:rPr b="0" dirty="0">
                <a:latin typeface="Calibri"/>
                <a:cs typeface="Calibri"/>
              </a:rPr>
              <a:t>both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user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resource</a:t>
            </a:r>
            <a:r>
              <a:rPr b="0" spc="-10" dirty="0">
                <a:latin typeface="Calibri"/>
                <a:cs typeface="Calibri"/>
              </a:rPr>
              <a:t> provider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account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what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has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been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used.</a:t>
            </a:r>
          </a:p>
          <a:p>
            <a:pPr marL="469900" marR="58674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This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done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various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reasons</a:t>
            </a:r>
            <a:r>
              <a:rPr b="0" spc="-20" dirty="0">
                <a:latin typeface="Calibri"/>
                <a:cs typeface="Calibri"/>
              </a:rPr>
              <a:t> like </a:t>
            </a:r>
            <a:r>
              <a:rPr b="0" dirty="0">
                <a:latin typeface="Calibri"/>
                <a:cs typeface="Calibri"/>
              </a:rPr>
              <a:t>monitoring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billing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effective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use</a:t>
            </a:r>
            <a:r>
              <a:rPr b="0" spc="-25" dirty="0">
                <a:latin typeface="Calibri"/>
                <a:cs typeface="Calibri"/>
              </a:rPr>
              <a:t> of </a:t>
            </a:r>
            <a:r>
              <a:rPr b="0" spc="-10" dirty="0">
                <a:latin typeface="Calibri"/>
                <a:cs typeface="Calibri"/>
              </a:rPr>
              <a:t>resource.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CB6CA1C-5244-D620-4D02-685D6185AE4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36A199F-EE1B-40C3-935E-183708A1C48B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6095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/>
              <a:t>Syllabus</a:t>
            </a:r>
            <a:endParaRPr sz="252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84250" y="1289050"/>
          <a:ext cx="10361929" cy="4265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33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UNIT-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IV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Computing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HOURS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1905"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1470660" algn="l"/>
                          <a:tab pos="1825625" algn="l"/>
                          <a:tab pos="2433955" algn="l"/>
                          <a:tab pos="3695700" algn="l"/>
                          <a:tab pos="4871085" algn="l"/>
                          <a:tab pos="5834380" algn="l"/>
                          <a:tab pos="6529070" algn="l"/>
                          <a:tab pos="7298690" algn="l"/>
                          <a:tab pos="8058150" algn="l"/>
                          <a:tab pos="8588375" algn="l"/>
                          <a:tab pos="9196705" algn="l"/>
                        </a:tabLst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computing,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Difference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client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computing,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 marR="62230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components</a:t>
                      </a:r>
                      <a:r>
                        <a:rPr sz="18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computing,</a:t>
                      </a:r>
                      <a:r>
                        <a:rPr sz="18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Testbed:</a:t>
                      </a:r>
                      <a:r>
                        <a:rPr sz="18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environment,</a:t>
                      </a:r>
                      <a:r>
                        <a:rPr sz="18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launching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testbed,</a:t>
                      </a:r>
                      <a:r>
                        <a:rPr sz="18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launching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application,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Building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application;</a:t>
                      </a:r>
                      <a:r>
                        <a:rPr sz="18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Agent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systems,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Secret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agent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communications.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UNIT-V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OTA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Agent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HOURS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675"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OTA</a:t>
                      </a:r>
                      <a:r>
                        <a:rPr sz="18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introduction,</a:t>
                      </a: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Terminology,</a:t>
                      </a:r>
                      <a:r>
                        <a:rPr sz="180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80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Considerations,</a:t>
                      </a: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OTA</a:t>
                      </a:r>
                      <a:r>
                        <a:rPr sz="18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example,</a:t>
                      </a:r>
                      <a:r>
                        <a:rPr sz="18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Porting</a:t>
                      </a:r>
                      <a:r>
                        <a:rPr sz="180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OTA</a:t>
                      </a:r>
                      <a:r>
                        <a:rPr sz="1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Library.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IoT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agent:</a:t>
                      </a:r>
                      <a:r>
                        <a:rPr sz="1800" b="1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overview,</a:t>
                      </a: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Agent</a:t>
                      </a:r>
                      <a:r>
                        <a:rPr sz="180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Console,</a:t>
                      </a: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Comparison</a:t>
                      </a: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Fog</a:t>
                      </a:r>
                      <a:r>
                        <a:rPr sz="180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computing.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 marR="60960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Streaming</a:t>
                      </a:r>
                      <a:r>
                        <a:rPr sz="1800" b="1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800" b="1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800" b="1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processing:</a:t>
                      </a:r>
                      <a:r>
                        <a:rPr sz="1800" b="1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Streaming</a:t>
                      </a:r>
                      <a:r>
                        <a:rPr sz="1800" b="1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data,</a:t>
                      </a:r>
                      <a:r>
                        <a:rPr sz="1800" b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800" b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800" b="1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processing,</a:t>
                      </a:r>
                      <a:r>
                        <a:rPr sz="1800" b="1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b="1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800" b="1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event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computing.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819" y="0"/>
            <a:ext cx="1288472" cy="7787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599A1-E35E-C1F3-E467-277B6E55539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794A59-9CF0-4046-A16C-36878078714B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117DDD-F4EC-169C-90E3-839319E6B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93A0301-DDEC-5B6F-AF20-940620BD3696}"/>
              </a:ext>
            </a:extLst>
          </p:cNvPr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66DC518-DC52-3AE1-510F-A66885876C76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C97EDA34-AE54-F66A-9141-28979996224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F546F0DF-1E1B-B23F-3123-150F079E80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9636" y="45745"/>
              <a:ext cx="2752343" cy="720826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4101E016-1C77-2859-C9A4-83F2A7749A55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81CAA2B9-D29A-B009-180D-8A88EEC62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ea typeface="+mn-ea"/>
              </a:rPr>
              <a:t>Recap</a:t>
            </a:r>
            <a:endParaRPr sz="2520" dirty="0">
              <a:ea typeface="+mn-ea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E136100A-2F27-4598-03B2-3A35935E92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067C8367-87DB-3075-8CC0-F10B37A6F204}"/>
              </a:ext>
            </a:extLst>
          </p:cNvPr>
          <p:cNvSpPr txBox="1"/>
          <p:nvPr/>
        </p:nvSpPr>
        <p:spPr>
          <a:xfrm>
            <a:off x="459740" y="930909"/>
            <a:ext cx="11349990" cy="244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2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Underlying Principles of Parallel and Distributed Computing</a:t>
            </a:r>
          </a:p>
          <a:p>
            <a:pPr marL="354965" indent="-342265">
              <a:lnSpc>
                <a:spcPct val="2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Cloud Characteristics</a:t>
            </a:r>
          </a:p>
          <a:p>
            <a:pPr marL="12700">
              <a:lnSpc>
                <a:spcPct val="2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528C971-51BA-9146-D281-86AA985F4908}"/>
              </a:ext>
            </a:extLst>
          </p:cNvPr>
          <p:cNvSpPr txBox="1"/>
          <p:nvPr/>
        </p:nvSpPr>
        <p:spPr>
          <a:xfrm>
            <a:off x="5073141" y="6255511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970F9E9-A054-AEAB-49AD-7A9A74328D5E}"/>
              </a:ext>
            </a:extLst>
          </p:cNvPr>
          <p:cNvSpPr txBox="1"/>
          <p:nvPr/>
        </p:nvSpPr>
        <p:spPr>
          <a:xfrm>
            <a:off x="6732064" y="6255511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62C9613-AED8-A4EE-6211-D9C7C4EC03E9}"/>
              </a:ext>
            </a:extLst>
          </p:cNvPr>
          <p:cNvSpPr txBox="1"/>
          <p:nvPr/>
        </p:nvSpPr>
        <p:spPr>
          <a:xfrm>
            <a:off x="8117504" y="6255511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738B994-A684-CE1A-46E7-5DB2ACB5469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9F23995-0E89-456D-8CB8-13B335F7B08C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9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924BEA-9CEB-3E42-289A-7402DC864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A333766-F512-98DB-7DFE-3D12738D6A21}"/>
              </a:ext>
            </a:extLst>
          </p:cNvPr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64494901-EF14-527A-4534-3D96CEB3DB71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F2FE7BA0-A5E8-55E2-D42F-374355E7EED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9BBD0B2F-23D0-6738-4EDF-2F7E74110C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9636" y="45745"/>
              <a:ext cx="2752343" cy="720826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D46086CF-1BA1-4BA4-9D6C-6E352E0A1B2B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70BFCF2-0D6E-9B4A-62D8-23F7683A1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/>
              <a:t>Daily Quiz</a:t>
            </a:r>
            <a:endParaRPr sz="2520" dirty="0">
              <a:ea typeface="+mn-ea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8329AB8-D509-615E-BFDE-DF86D60F0B9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9FB58BFD-A37A-A6A6-21B9-6DB16F4E5199}"/>
              </a:ext>
            </a:extLst>
          </p:cNvPr>
          <p:cNvSpPr txBox="1"/>
          <p:nvPr/>
        </p:nvSpPr>
        <p:spPr>
          <a:xfrm>
            <a:off x="5073141" y="6255511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617A56D-DF96-D7C9-9104-F6E15427F074}"/>
              </a:ext>
            </a:extLst>
          </p:cNvPr>
          <p:cNvSpPr txBox="1"/>
          <p:nvPr/>
        </p:nvSpPr>
        <p:spPr>
          <a:xfrm>
            <a:off x="6732064" y="6255511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8089C40-A7DB-652A-2FBE-BE38D0919D5E}"/>
              </a:ext>
            </a:extLst>
          </p:cNvPr>
          <p:cNvSpPr txBox="1"/>
          <p:nvPr/>
        </p:nvSpPr>
        <p:spPr>
          <a:xfrm>
            <a:off x="8117504" y="6255511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30CC05A-B263-0FBD-7B74-AEA3D6855AD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9F23995-0E89-456D-8CB8-13B335F7B08C}" type="datetime1">
              <a:rPr lang="en-US" smtClean="0"/>
              <a:t>2/12/2025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710F54-ACF5-892B-985D-E127475240F5}"/>
              </a:ext>
            </a:extLst>
          </p:cNvPr>
          <p:cNvSpPr txBox="1"/>
          <p:nvPr/>
        </p:nvSpPr>
        <p:spPr>
          <a:xfrm>
            <a:off x="152400" y="918969"/>
            <a:ext cx="6096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What is the main goal of parallel computing?</a:t>
            </a:r>
            <a:br>
              <a:rPr lang="en-US" dirty="0"/>
            </a:br>
            <a:r>
              <a:rPr lang="en-US" dirty="0"/>
              <a:t>a) To reduce hardware costs by using a single processor</a:t>
            </a:r>
            <a:br>
              <a:rPr lang="en-US" dirty="0"/>
            </a:br>
            <a:r>
              <a:rPr lang="en-US" dirty="0"/>
              <a:t>b) To perform multiple calculations simultaneously to speed up processing</a:t>
            </a:r>
            <a:br>
              <a:rPr lang="en-US" dirty="0"/>
            </a:br>
            <a:r>
              <a:rPr lang="en-US" dirty="0"/>
              <a:t>c) To focus exclusively on I/O operations</a:t>
            </a:r>
            <a:br>
              <a:rPr lang="en-US" dirty="0"/>
            </a:br>
            <a:r>
              <a:rPr lang="en-US" dirty="0"/>
              <a:t>d) To replace distributed computing entirely</a:t>
            </a:r>
          </a:p>
          <a:p>
            <a:r>
              <a:rPr lang="en-US" b="1" dirty="0"/>
              <a:t>Answer:</a:t>
            </a:r>
            <a:r>
              <a:rPr lang="en-US" dirty="0"/>
              <a:t> b) To perform multiple calculations simultaneously to speed up 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A4AA3-C59E-8F6F-4D95-BED23A8E50F7}"/>
              </a:ext>
            </a:extLst>
          </p:cNvPr>
          <p:cNvSpPr txBox="1"/>
          <p:nvPr/>
        </p:nvSpPr>
        <p:spPr>
          <a:xfrm>
            <a:off x="6096000" y="843677"/>
            <a:ext cx="6096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What is the meaning of resource pooling in cloud computing?</a:t>
            </a:r>
            <a:br>
              <a:rPr lang="en-US" dirty="0"/>
            </a:br>
            <a:r>
              <a:rPr lang="en-US" dirty="0"/>
              <a:t>a) Dedicated hardware for each individual user</a:t>
            </a:r>
            <a:br>
              <a:rPr lang="en-US" dirty="0"/>
            </a:br>
            <a:r>
              <a:rPr lang="en-US" dirty="0"/>
              <a:t>b) Multiple customers sharing the same physical resources dynamically assigned based on demand</a:t>
            </a:r>
            <a:br>
              <a:rPr lang="en-US" dirty="0"/>
            </a:br>
            <a:r>
              <a:rPr lang="en-US" dirty="0"/>
              <a:t>c) Assigning fixed resources to each virtual machine</a:t>
            </a:r>
            <a:br>
              <a:rPr lang="en-US" dirty="0"/>
            </a:br>
            <a:r>
              <a:rPr lang="en-US" dirty="0"/>
              <a:t>d) Centralizing all data storage on local devices</a:t>
            </a:r>
          </a:p>
          <a:p>
            <a:r>
              <a:rPr lang="en-US" b="1" dirty="0"/>
              <a:t>Answer:</a:t>
            </a:r>
            <a:r>
              <a:rPr lang="en-US" dirty="0"/>
              <a:t> b) Multiple customers sharing the same physical resources dynamically assigned based on demand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DAEB2-E366-C9D9-BCF3-7F277419956D}"/>
              </a:ext>
            </a:extLst>
          </p:cNvPr>
          <p:cNvSpPr txBox="1"/>
          <p:nvPr/>
        </p:nvSpPr>
        <p:spPr>
          <a:xfrm>
            <a:off x="6074780" y="3406988"/>
            <a:ext cx="61172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In distributed computing, what is a key characteristic of the systems involved?</a:t>
            </a:r>
            <a:br>
              <a:rPr lang="en-US" dirty="0"/>
            </a:br>
            <a:r>
              <a:rPr lang="en-US" dirty="0"/>
              <a:t>a) All systems share the same physical memory.</a:t>
            </a:r>
            <a:br>
              <a:rPr lang="en-US" dirty="0"/>
            </a:br>
            <a:r>
              <a:rPr lang="en-US" dirty="0"/>
              <a:t>b) The systems operate independently but communicate to achieve a common goal.</a:t>
            </a:r>
            <a:br>
              <a:rPr lang="en-US" dirty="0"/>
            </a:br>
            <a:r>
              <a:rPr lang="en-US" dirty="0"/>
              <a:t>c) Only a single system executes tasks at a time.</a:t>
            </a:r>
            <a:br>
              <a:rPr lang="en-US" dirty="0"/>
            </a:br>
            <a:r>
              <a:rPr lang="en-US" dirty="0"/>
              <a:t>d) Tasks are strictly limited to a single physical location.</a:t>
            </a:r>
          </a:p>
          <a:p>
            <a:r>
              <a:rPr lang="en-US" b="1" dirty="0"/>
              <a:t>Answer:</a:t>
            </a:r>
            <a:r>
              <a:rPr lang="en-US" dirty="0"/>
              <a:t> b) The systems operate independently but communicate to achieve a common goal.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872DD-2AB8-ED6A-B56D-1C708C46DE2C}"/>
              </a:ext>
            </a:extLst>
          </p:cNvPr>
          <p:cNvSpPr txBox="1"/>
          <p:nvPr/>
        </p:nvSpPr>
        <p:spPr>
          <a:xfrm>
            <a:off x="152400" y="3329882"/>
            <a:ext cx="6131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Which of the following is NOT a characteristic of cloud computing?</a:t>
            </a:r>
            <a:br>
              <a:rPr lang="en-US" dirty="0"/>
            </a:br>
            <a:r>
              <a:rPr lang="en-US" dirty="0"/>
              <a:t>a) On-demand self-service</a:t>
            </a:r>
            <a:br>
              <a:rPr lang="en-US" dirty="0"/>
            </a:br>
            <a:r>
              <a:rPr lang="en-US" dirty="0"/>
              <a:t>b) Unlimited scalability without any cost</a:t>
            </a:r>
            <a:br>
              <a:rPr lang="en-US" dirty="0"/>
            </a:br>
            <a:r>
              <a:rPr lang="en-US" dirty="0"/>
              <a:t>c) Broad network access</a:t>
            </a:r>
            <a:br>
              <a:rPr lang="en-US" dirty="0"/>
            </a:br>
            <a:r>
              <a:rPr lang="en-US" dirty="0"/>
              <a:t>d) Resource pooling</a:t>
            </a:r>
          </a:p>
          <a:p>
            <a:r>
              <a:rPr lang="en-US" b="1" dirty="0"/>
              <a:t>Answer:</a:t>
            </a:r>
            <a:r>
              <a:rPr lang="en-US" dirty="0"/>
              <a:t> b) Unlimited scalability without any cost</a:t>
            </a:r>
          </a:p>
        </p:txBody>
      </p:sp>
    </p:spTree>
    <p:extLst>
      <p:ext uri="{BB962C8B-B14F-4D97-AF65-F5344CB8AC3E}">
        <p14:creationId xmlns:p14="http://schemas.microsoft.com/office/powerpoint/2010/main" val="174239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9636" y="45745"/>
              <a:ext cx="2752343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Elasticity in Cloud</a:t>
            </a:r>
            <a:endParaRPr sz="2520">
              <a:ea typeface="+mn-e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1024508"/>
            <a:ext cx="6243955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Cloud</a:t>
            </a:r>
            <a:r>
              <a:rPr sz="2000" b="1" spc="3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Elasticity</a:t>
            </a:r>
            <a:r>
              <a:rPr sz="2000" b="1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property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shrink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capacity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memory,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storage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demands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Elasticity</a:t>
            </a:r>
            <a:r>
              <a:rPr sz="2000" spc="1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automatic,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perform capacity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planning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occasion,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manual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organization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notified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then </a:t>
            </a:r>
            <a:r>
              <a:rPr sz="2000" dirty="0">
                <a:latin typeface="Calibri"/>
                <a:cs typeface="Calibri"/>
              </a:rPr>
              <a:t>decide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reduce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capacity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needed.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1276" y="1240536"/>
            <a:ext cx="4425696" cy="2209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09507" y="3839082"/>
            <a:ext cx="2037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Fig12: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Elasticity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7341" y="6244234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6264" y="6244234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1704" y="6244234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47893FA-1B70-E88A-FE3D-F59D14CBA2E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333E73E-9F31-4E31-9A03-99F610AC9948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87341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7715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4246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9636" y="45745"/>
              <a:ext cx="2752343" cy="7208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Elasticity in Cloud</a:t>
            </a:r>
            <a:endParaRPr sz="2520">
              <a:ea typeface="+mn-e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2140" y="1007109"/>
            <a:ext cx="10664190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Elasticity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often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associated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horizontal</a:t>
            </a:r>
            <a:r>
              <a:rPr sz="20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scaling</a:t>
            </a:r>
            <a:r>
              <a:rPr sz="20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(scale-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out)</a:t>
            </a:r>
            <a:r>
              <a:rPr sz="20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architecture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generally </a:t>
            </a:r>
            <a:r>
              <a:rPr sz="2000" dirty="0">
                <a:latin typeface="Calibri"/>
                <a:cs typeface="Calibri"/>
              </a:rPr>
              <a:t>associated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public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cloud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provider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billed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pay-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as-you-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basis.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approach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brings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real-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expenditures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closely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alignment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actual </a:t>
            </a:r>
            <a:r>
              <a:rPr sz="2000" dirty="0">
                <a:latin typeface="Calibri"/>
                <a:cs typeface="Calibri"/>
              </a:rPr>
              <a:t>consumption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services,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example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(VMs)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spun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 </a:t>
            </a:r>
            <a:r>
              <a:rPr sz="2000" dirty="0">
                <a:latin typeface="Calibri"/>
                <a:cs typeface="Calibri"/>
              </a:rPr>
              <a:t>demand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Elasticity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businesses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unexpected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jump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demand,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maintain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standby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equipment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demand.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organization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normally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runs</a:t>
            </a:r>
            <a:r>
              <a:rPr sz="2000" spc="1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certain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processes</a:t>
            </a:r>
            <a:r>
              <a:rPr sz="2000" spc="13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on-</a:t>
            </a:r>
            <a:r>
              <a:rPr sz="2000" dirty="0">
                <a:latin typeface="Calibri"/>
                <a:cs typeface="Calibri"/>
              </a:rPr>
              <a:t>premises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‘cloudburst’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spc="-20" dirty="0">
                <a:latin typeface="Calibri"/>
                <a:cs typeface="Calibri"/>
              </a:rPr>
              <a:t>take </a:t>
            </a:r>
            <a:r>
              <a:rPr sz="2000" dirty="0">
                <a:latin typeface="Calibri"/>
                <a:cs typeface="Calibri"/>
              </a:rPr>
              <a:t>advantage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Elasticity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meet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demand,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returning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on-</a:t>
            </a:r>
            <a:r>
              <a:rPr sz="2000" dirty="0">
                <a:latin typeface="Calibri"/>
                <a:cs typeface="Calibri"/>
              </a:rPr>
              <a:t>premises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operations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only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demand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passed.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Thus,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elasticity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savings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infrastructure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costs,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capital,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overall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C51B0A6-2D4A-EA53-B366-D5B85FDF56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092CB0E-22E9-438C-BD81-FEEC994CD7C8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87341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7715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4246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9636" y="45745"/>
              <a:ext cx="2752343" cy="7208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Elasticity in Cloud</a:t>
            </a:r>
            <a:endParaRPr sz="2520">
              <a:ea typeface="+mn-e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15" name="Picture 14" descr="A diagram of a vertical scaling&#10;&#10;Description automatically generated">
            <a:extLst>
              <a:ext uri="{FF2B5EF4-FFF2-40B4-BE49-F238E27FC236}">
                <a16:creationId xmlns:a16="http://schemas.microsoft.com/office/drawing/2014/main" id="{C537A889-E922-E8EE-DFF6-108DD90E6E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4"/>
          <a:stretch/>
        </p:blipFill>
        <p:spPr>
          <a:xfrm>
            <a:off x="2514600" y="1101571"/>
            <a:ext cx="7429475" cy="5355413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44F07-F649-D86A-53D5-0A873602347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F7A400E-68D2-457D-B13A-C350D9FA1340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53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9636" y="45745"/>
              <a:ext cx="2752343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Elasticity in Cloud</a:t>
            </a:r>
            <a:endParaRPr sz="2520">
              <a:ea typeface="+mn-e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930909"/>
            <a:ext cx="1134999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Benefits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elasticity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cloud: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Easy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scalability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on-</a:t>
            </a:r>
            <a:r>
              <a:rPr sz="2000" dirty="0">
                <a:latin typeface="Calibri"/>
                <a:cs typeface="Calibri"/>
              </a:rPr>
              <a:t>demand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provision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exact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infrastructure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business.</a:t>
            </a:r>
            <a:endParaRPr sz="2000">
              <a:latin typeface="Calibri"/>
              <a:cs typeface="Calibri"/>
            </a:endParaRPr>
          </a:p>
          <a:p>
            <a:pPr marL="469265" marR="7620" indent="-456565">
              <a:lnSpc>
                <a:spcPct val="100000"/>
              </a:lnSpc>
              <a:spcBef>
                <a:spcPts val="484"/>
              </a:spcBef>
              <a:buAutoNum type="arabicParenR" startAt="2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Reduced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costs</a:t>
            </a:r>
            <a:r>
              <a:rPr sz="2000" dirty="0">
                <a:latin typeface="Calibri"/>
                <a:cs typeface="Calibri"/>
              </a:rPr>
              <a:t>. Enterprises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reduce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budgets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paying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consume,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avoiding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capital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investments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infrastructure.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arenR" startAt="2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Greater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redundancy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off-</a:t>
            </a:r>
            <a:r>
              <a:rPr sz="2000" dirty="0">
                <a:latin typeface="Calibri"/>
                <a:cs typeface="Calibri"/>
              </a:rPr>
              <a:t>site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teams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advantage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flexible,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reliable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affordable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backup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recovery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arenR" startAt="4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More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capacity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Elastic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storage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unlimited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capacity.</a:t>
            </a:r>
            <a:endParaRPr sz="2000">
              <a:latin typeface="Calibri"/>
              <a:cs typeface="Calibri"/>
            </a:endParaRPr>
          </a:p>
          <a:p>
            <a:pPr marL="469265" marR="5715" indent="-456565">
              <a:lnSpc>
                <a:spcPct val="100000"/>
              </a:lnSpc>
              <a:spcBef>
                <a:spcPts val="480"/>
              </a:spcBef>
              <a:buAutoNum type="arabicParenR" startAt="4"/>
              <a:tabLst>
                <a:tab pos="469265" algn="l"/>
                <a:tab pos="469900" algn="l"/>
                <a:tab pos="1076325" algn="l"/>
                <a:tab pos="4266565" algn="l"/>
                <a:tab pos="9429115" algn="l"/>
              </a:tabLst>
            </a:pPr>
            <a:r>
              <a:rPr sz="2000" b="1" spc="-20" dirty="0">
                <a:latin typeface="Calibri"/>
                <a:cs typeface="Calibri"/>
              </a:rPr>
              <a:t>High</a:t>
            </a:r>
            <a:r>
              <a:rPr sz="2000" b="1" dirty="0">
                <a:latin typeface="Calibri"/>
                <a:cs typeface="Calibri"/>
              </a:rPr>
              <a:t>	availability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ability</a:t>
            </a:r>
            <a:r>
              <a:rPr sz="2000" dirty="0">
                <a:latin typeface="Calibri"/>
                <a:cs typeface="Calibri"/>
              </a:rPr>
              <a:t>	to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redundancy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needed,</a:t>
            </a:r>
            <a:r>
              <a:rPr sz="2000" dirty="0">
                <a:latin typeface="Calibri"/>
                <a:cs typeface="Calibri"/>
              </a:rPr>
              <a:t>	it’s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avoid </a:t>
            </a:r>
            <a:r>
              <a:rPr sz="2000" dirty="0">
                <a:latin typeface="Calibri"/>
                <a:cs typeface="Calibri"/>
              </a:rPr>
              <a:t>unnecessary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slowdowns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interruptions.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arenR" startAt="4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Easier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management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deploying,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maintaining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upgrading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pieces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infrastructure.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3141" y="6255511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064" y="6255511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7504" y="6255511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3BDB3A8-CA4C-7EE5-76FD-8B7EC67747D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9F23995-0E89-456D-8CB8-13B335F7B08C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95600" y="0"/>
            <a:ext cx="7772400" cy="511037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400" spc="-10" dirty="0">
                <a:latin typeface="Calibri"/>
                <a:cs typeface="Calibri"/>
              </a:rPr>
              <a:t>On-</a:t>
            </a:r>
            <a:r>
              <a:rPr sz="2400" dirty="0">
                <a:latin typeface="Calibri"/>
                <a:cs typeface="Calibri"/>
              </a:rPr>
              <a:t>demand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Provisioning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9740" y="927861"/>
            <a:ext cx="1127315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On-</a:t>
            </a:r>
            <a:r>
              <a:rPr sz="2400" dirty="0">
                <a:latin typeface="Calibri"/>
                <a:cs typeface="Calibri"/>
              </a:rPr>
              <a:t>demand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(ODC)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delivery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needed.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maintained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user's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enterprise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0" dirty="0">
                <a:latin typeface="Calibri"/>
                <a:cs typeface="Calibri"/>
              </a:rPr>
              <a:t> provider.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synonym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on-</a:t>
            </a:r>
            <a:r>
              <a:rPr sz="2400" dirty="0">
                <a:latin typeface="Calibri"/>
                <a:cs typeface="Calibri"/>
              </a:rPr>
              <a:t>demand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on-</a:t>
            </a:r>
            <a:r>
              <a:rPr sz="2400" dirty="0">
                <a:latin typeface="Calibri"/>
                <a:cs typeface="Calibri"/>
              </a:rPr>
              <a:t>demand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developed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overcome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challenge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enterprises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meeting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fluctuating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demands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efficiently.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529080" algn="l"/>
                <a:tab pos="1984375" algn="l"/>
                <a:tab pos="3596004" algn="l"/>
                <a:tab pos="4769485" algn="l"/>
                <a:tab pos="5273675" algn="l"/>
                <a:tab pos="6749415" algn="l"/>
                <a:tab pos="8096250" algn="l"/>
                <a:tab pos="8680450" algn="l"/>
                <a:tab pos="9144000" algn="l"/>
                <a:tab pos="11015345" algn="l"/>
              </a:tabLst>
            </a:pPr>
            <a:r>
              <a:rPr sz="2400" spc="-10" dirty="0">
                <a:latin typeface="Calibri"/>
                <a:cs typeface="Calibri"/>
              </a:rPr>
              <a:t>Because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enterprise's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demand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computing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unpredictable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at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times,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sufficient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peak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costly.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DF8DF1CC-38A9-71DD-4B65-BF6706CC53C7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20" b="1" dirty="0"/>
              <a:t>On demand Provisioning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45366-5789-8E32-D265-9BD4AE00AB2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7A3370D-A88D-4624-B95E-6C1339F0EAA5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7676" y="45745"/>
              <a:ext cx="3637787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On-demand Provisioning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9800" y="973836"/>
            <a:ext cx="8229600" cy="4419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51730" y="5660847"/>
            <a:ext cx="4008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Fig13: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On-demand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Provisioning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98EB979-4615-C02F-B4FC-42DD3D868F5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C89100-7B96-40A4-A449-C92F61B4F1DE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6684BA-3023-2DB1-2E5B-4187EDFE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D713BC6-DB47-5ED5-4729-4690CB13F33E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27BA6467-AD44-F750-6F3F-580138B0E65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0DC3830-81BA-D9AC-9C3B-D1DC935E531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7676" y="45745"/>
              <a:ext cx="3637787" cy="72082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2D15B078-22EA-890C-B2CF-E13CF81413F5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1D096137-7A42-AE97-35CF-A2CA4E9F0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Recap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F4CD6BA3-67DD-1262-80B1-328299641ED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2AE04700-8109-03C6-F28C-4DC9FB7F44AA}"/>
              </a:ext>
            </a:extLst>
          </p:cNvPr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606DB99-7466-D9F6-A62C-1B4E7F7C8344}"/>
              </a:ext>
            </a:extLst>
          </p:cNvPr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03DB66-A60B-E75E-F511-15866E76A1C1}"/>
              </a:ext>
            </a:extLst>
          </p:cNvPr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6C706E8-ECF8-2912-1288-966A9D8498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C89100-7B96-40A4-A449-C92F61B4F1DE}" type="datetime1">
              <a:rPr lang="en-US" smtClean="0"/>
              <a:t>2/12/2025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087036-D8D5-9EC0-C4F1-E7F28F9218B2}"/>
              </a:ext>
            </a:extLst>
          </p:cNvPr>
          <p:cNvSpPr txBox="1"/>
          <p:nvPr/>
        </p:nvSpPr>
        <p:spPr>
          <a:xfrm>
            <a:off x="1219200" y="1371600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Elasticity in Cloud – On-demand Provisioning 	</a:t>
            </a:r>
          </a:p>
        </p:txBody>
      </p:sp>
    </p:spTree>
    <p:extLst>
      <p:ext uri="{BB962C8B-B14F-4D97-AF65-F5344CB8AC3E}">
        <p14:creationId xmlns:p14="http://schemas.microsoft.com/office/powerpoint/2010/main" val="26953580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CC0761B-7684-F7D9-D689-D020A9100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2C43140-A9AB-9141-E4A1-2FF454F6D91C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E4E53047-1BC2-4704-2F6E-2DE1E5450AC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0BEA976D-3CF8-77E8-4593-C81513F4607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7676" y="45745"/>
              <a:ext cx="3637787" cy="72082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78CA169-376B-809F-DAE3-2F56782BCC69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DDD0B6F-7D9F-75AC-3968-04BEE1B9A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Daily quiz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6B3492AE-41EF-33A2-73F1-6F08904868D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8939EFB5-565E-6C6D-5A54-69EF6C268788}"/>
              </a:ext>
            </a:extLst>
          </p:cNvPr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983C587-510C-3B2C-FAA7-311EE329C37D}"/>
              </a:ext>
            </a:extLst>
          </p:cNvPr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AECBBDC-DF19-A379-D90A-EF92CE188204}"/>
              </a:ext>
            </a:extLst>
          </p:cNvPr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30CB22A-DA7A-0246-49EB-F81C59B45C6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C89100-7B96-40A4-A449-C92F61B4F1DE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53D62-E7F1-FDE1-3901-61C3CAF59561}"/>
              </a:ext>
            </a:extLst>
          </p:cNvPr>
          <p:cNvSpPr txBox="1"/>
          <p:nvPr/>
        </p:nvSpPr>
        <p:spPr>
          <a:xfrm>
            <a:off x="152400" y="812316"/>
            <a:ext cx="60969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What does elasticity in cloud computing refer to?</a:t>
            </a:r>
            <a:br>
              <a:rPr lang="en-US" dirty="0"/>
            </a:br>
            <a:r>
              <a:rPr lang="en-US" dirty="0"/>
              <a:t>a) The ability of a system to adapt to increased or reduced demand automatically</a:t>
            </a:r>
            <a:br>
              <a:rPr lang="en-US" dirty="0"/>
            </a:br>
            <a:r>
              <a:rPr lang="en-US" dirty="0"/>
              <a:t>b) The physical flexibility of hardware devices</a:t>
            </a:r>
            <a:br>
              <a:rPr lang="en-US" dirty="0"/>
            </a:br>
            <a:r>
              <a:rPr lang="en-US" dirty="0"/>
              <a:t>c) The manual resizing of resources to match usage requirements</a:t>
            </a:r>
            <a:br>
              <a:rPr lang="en-US" dirty="0"/>
            </a:br>
            <a:r>
              <a:rPr lang="en-US" dirty="0"/>
              <a:t>d) The reduction of computational speed during high loads</a:t>
            </a:r>
          </a:p>
          <a:p>
            <a:r>
              <a:rPr lang="en-US" b="1" dirty="0"/>
              <a:t>Answer:</a:t>
            </a:r>
            <a:r>
              <a:rPr lang="en-US" dirty="0"/>
              <a:t> a) The ability of a system to adapt to increased or reduced demand automatically</a:t>
            </a:r>
          </a:p>
          <a:p>
            <a:r>
              <a:rPr lang="en-US" b="1" dirty="0"/>
              <a:t>2. Why is elasticity important in cloud computing?</a:t>
            </a:r>
            <a:br>
              <a:rPr lang="en-US" dirty="0"/>
            </a:br>
            <a:r>
              <a:rPr lang="en-US" dirty="0"/>
              <a:t>a) It helps minimize operational costs by dynamically allocating resources as needed.</a:t>
            </a:r>
            <a:br>
              <a:rPr lang="en-US" dirty="0"/>
            </a:br>
            <a:r>
              <a:rPr lang="en-US" dirty="0"/>
              <a:t>b) It ensures that a single machine always handles all computations.</a:t>
            </a:r>
            <a:br>
              <a:rPr lang="en-US" dirty="0"/>
            </a:br>
            <a:r>
              <a:rPr lang="en-US" dirty="0"/>
              <a:t>c) It eliminates the need for virtualization.</a:t>
            </a:r>
            <a:br>
              <a:rPr lang="en-US" dirty="0"/>
            </a:br>
            <a:r>
              <a:rPr lang="en-US" dirty="0"/>
              <a:t>d) It restricts resource allocation during peak times.</a:t>
            </a:r>
          </a:p>
          <a:p>
            <a:r>
              <a:rPr lang="en-US" b="1" dirty="0"/>
              <a:t>Answer:</a:t>
            </a:r>
            <a:r>
              <a:rPr lang="en-US" dirty="0"/>
              <a:t> a) It helps minimize operational costs by dynamically allocating resources as needed.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843B7-85C4-F541-F359-876777984081}"/>
              </a:ext>
            </a:extLst>
          </p:cNvPr>
          <p:cNvSpPr txBox="1"/>
          <p:nvPr/>
        </p:nvSpPr>
        <p:spPr>
          <a:xfrm>
            <a:off x="6096000" y="3435494"/>
            <a:ext cx="6096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Which of the following is a primary benefit of on-demand provisioning?</a:t>
            </a:r>
            <a:br>
              <a:rPr lang="en-US" dirty="0"/>
            </a:br>
            <a:r>
              <a:rPr lang="en-US" dirty="0"/>
              <a:t>a) Eliminates the need for virtualization</a:t>
            </a:r>
            <a:br>
              <a:rPr lang="en-US" dirty="0"/>
            </a:br>
            <a:r>
              <a:rPr lang="en-US" dirty="0"/>
              <a:t>b) Guarantees maximum resource usage at all times</a:t>
            </a:r>
            <a:br>
              <a:rPr lang="en-US" dirty="0"/>
            </a:br>
            <a:r>
              <a:rPr lang="en-US" dirty="0"/>
              <a:t>c) Reduces costs by allocating resources only when required</a:t>
            </a:r>
            <a:br>
              <a:rPr lang="en-US" dirty="0"/>
            </a:br>
            <a:r>
              <a:rPr lang="en-US" dirty="0"/>
              <a:t>d) Ensures fixed resources are allocated to all users</a:t>
            </a:r>
          </a:p>
          <a:p>
            <a:r>
              <a:rPr lang="en-US" b="1" dirty="0"/>
              <a:t>Answer:</a:t>
            </a:r>
            <a:r>
              <a:rPr lang="en-US" dirty="0"/>
              <a:t> c) Reduces costs by allocating resources only when required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BFC19-9D29-BF41-D464-65B86CA1C196}"/>
              </a:ext>
            </a:extLst>
          </p:cNvPr>
          <p:cNvSpPr txBox="1"/>
          <p:nvPr/>
        </p:nvSpPr>
        <p:spPr>
          <a:xfrm>
            <a:off x="6104682" y="785250"/>
            <a:ext cx="6096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What does "on-demand provisioning" in cloud computing mean?</a:t>
            </a:r>
            <a:br>
              <a:rPr lang="en-US" dirty="0"/>
            </a:br>
            <a:r>
              <a:rPr lang="en-US" dirty="0"/>
              <a:t>a) Allocating physical hardware before it is required</a:t>
            </a:r>
            <a:br>
              <a:rPr lang="en-US" dirty="0"/>
            </a:br>
            <a:r>
              <a:rPr lang="en-US" dirty="0"/>
              <a:t>b) Providing computing resources dynamically based on user requests</a:t>
            </a:r>
            <a:br>
              <a:rPr lang="en-US" dirty="0"/>
            </a:br>
            <a:r>
              <a:rPr lang="en-US" dirty="0"/>
              <a:t>c) Pre-purchasing resources to handle future demand</a:t>
            </a:r>
            <a:br>
              <a:rPr lang="en-US" dirty="0"/>
            </a:br>
            <a:r>
              <a:rPr lang="en-US" dirty="0"/>
              <a:t>d) Manually configuring resources ahead of time</a:t>
            </a:r>
          </a:p>
          <a:p>
            <a:r>
              <a:rPr lang="en-US" b="1" dirty="0"/>
              <a:t>Answer:</a:t>
            </a:r>
            <a:r>
              <a:rPr lang="en-US" dirty="0"/>
              <a:t> b) Providing computing resources dynamically based on user requests</a:t>
            </a:r>
          </a:p>
        </p:txBody>
      </p:sp>
    </p:spTree>
    <p:extLst>
      <p:ext uri="{BB962C8B-B14F-4D97-AF65-F5344CB8AC3E}">
        <p14:creationId xmlns:p14="http://schemas.microsoft.com/office/powerpoint/2010/main" val="174776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6095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/>
              <a:t>Branch wise Application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8819" y="38100"/>
            <a:ext cx="1288472" cy="7772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281" y="1162445"/>
            <a:ext cx="10970260" cy="469808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 algn="just">
              <a:lnSpc>
                <a:spcPts val="228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1806575" algn="l"/>
                <a:tab pos="2901950" algn="l"/>
                <a:tab pos="3781425" algn="l"/>
                <a:tab pos="4743450" algn="l"/>
                <a:tab pos="5316220" algn="l"/>
              </a:tabLst>
            </a:pPr>
            <a:r>
              <a:rPr lang="en-IN" sz="2000" spc="-25" dirty="0">
                <a:latin typeface="Calibri"/>
                <a:cs typeface="Calibri"/>
              </a:rPr>
              <a:t>To </a:t>
            </a:r>
            <a:r>
              <a:rPr lang="en-IN" sz="2000" spc="-10" dirty="0">
                <a:latin typeface="Calibri"/>
                <a:cs typeface="Calibri"/>
              </a:rPr>
              <a:t>create </a:t>
            </a:r>
            <a:r>
              <a:rPr lang="en-US" sz="2000" spc="-20" dirty="0">
                <a:latin typeface="Calibri"/>
                <a:cs typeface="Calibri"/>
              </a:rPr>
              <a:t>high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10" dirty="0">
                <a:latin typeface="Calibri"/>
                <a:cs typeface="Calibri"/>
              </a:rPr>
              <a:t>visibility,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25" dirty="0">
                <a:latin typeface="Calibri"/>
                <a:cs typeface="Calibri"/>
              </a:rPr>
              <a:t>IoT </a:t>
            </a:r>
            <a:r>
              <a:rPr lang="en-IN" sz="2000" spc="-25" dirty="0">
                <a:latin typeface="Calibri"/>
                <a:cs typeface="Calibri"/>
              </a:rPr>
              <a:t>and</a:t>
            </a:r>
            <a:r>
              <a:rPr lang="en-IN" sz="2000" dirty="0">
                <a:latin typeface="Calibri"/>
                <a:cs typeface="Calibri"/>
              </a:rPr>
              <a:t>	</a:t>
            </a:r>
            <a:r>
              <a:rPr lang="en-IN" sz="2000" spc="-20" dirty="0">
                <a:latin typeface="Calibri"/>
                <a:cs typeface="Calibri"/>
              </a:rPr>
              <a:t>cloud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solutions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10" dirty="0">
                <a:latin typeface="Calibri"/>
                <a:cs typeface="Calibri"/>
              </a:rPr>
              <a:t>should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10" dirty="0">
                <a:latin typeface="Calibri"/>
                <a:cs typeface="Calibri"/>
              </a:rPr>
              <a:t>connect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25" dirty="0">
                <a:latin typeface="Calibri"/>
                <a:cs typeface="Calibri"/>
              </a:rPr>
              <a:t>and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10" dirty="0">
                <a:latin typeface="Calibri"/>
                <a:cs typeface="Calibri"/>
              </a:rPr>
              <a:t>allow communication between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10" dirty="0">
                <a:latin typeface="Calibri"/>
                <a:cs typeface="Calibri"/>
              </a:rPr>
              <a:t>things,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10" dirty="0">
                <a:latin typeface="Calibri"/>
                <a:cs typeface="Calibri"/>
              </a:rPr>
              <a:t>people,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25" dirty="0">
                <a:latin typeface="Calibri"/>
                <a:cs typeface="Calibri"/>
              </a:rPr>
              <a:t>and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spc="-10" dirty="0">
                <a:latin typeface="Calibri"/>
                <a:cs typeface="Calibri"/>
              </a:rPr>
              <a:t>processes,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computing.</a:t>
            </a:r>
          </a:p>
          <a:p>
            <a:pPr marL="355600" indent="-342900" algn="just">
              <a:lnSpc>
                <a:spcPts val="228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1806575" algn="l"/>
                <a:tab pos="2901950" algn="l"/>
                <a:tab pos="3781425" algn="l"/>
                <a:tab pos="4743450" algn="l"/>
                <a:tab pos="5316220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dirty="0">
                <a:latin typeface="Calibri"/>
                <a:cs typeface="Calibri"/>
              </a:rPr>
              <a:t>Cloud</a:t>
            </a:r>
            <a:r>
              <a:rPr lang="en-US" sz="2000" spc="229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computing</a:t>
            </a:r>
            <a:r>
              <a:rPr lang="en-US" sz="2000" spc="2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helps</a:t>
            </a:r>
            <a:r>
              <a:rPr lang="en-US" sz="2000" spc="2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</a:t>
            </a:r>
            <a:r>
              <a:rPr lang="en-US" sz="2000" spc="2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storing</a:t>
            </a:r>
            <a:r>
              <a:rPr lang="en-US" sz="2000" spc="2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2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analyzing</a:t>
            </a:r>
            <a:r>
              <a:rPr lang="en-US" sz="2000" spc="2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this</a:t>
            </a:r>
            <a:r>
              <a:rPr lang="en-US" sz="2000" spc="2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data</a:t>
            </a:r>
            <a:r>
              <a:rPr lang="en-US" sz="2000" spc="2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2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provide</a:t>
            </a:r>
            <a:r>
              <a:rPr lang="en-US" sz="2000" spc="250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the </a:t>
            </a:r>
            <a:r>
              <a:rPr lang="en-US" sz="2000" dirty="0">
                <a:latin typeface="Calibri"/>
                <a:cs typeface="Calibri"/>
              </a:rPr>
              <a:t>maximum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benefits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IoT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infrastructure.</a:t>
            </a:r>
            <a:endParaRPr lang="en-US" sz="20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5600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IoT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just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limited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gathering,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connectivity, storage,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analytics.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45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helps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modernization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operations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connecting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legacy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&amp; </a:t>
            </a:r>
            <a:r>
              <a:rPr sz="2000" dirty="0">
                <a:latin typeface="Calibri"/>
                <a:cs typeface="Calibri"/>
              </a:rPr>
              <a:t>smart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devices,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machines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internet,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reducing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barriers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unified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 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lang="en-IN" sz="2000" spc="-1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450"/>
              </a:spcBef>
              <a:buFont typeface="Arial MT"/>
              <a:buChar char="•"/>
              <a:tabLst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computing,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organizations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extensive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configure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networks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infrastructure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IoT </a:t>
            </a:r>
            <a:r>
              <a:rPr sz="2000" spc="-10" dirty="0">
                <a:latin typeface="Calibri"/>
                <a:cs typeface="Calibri"/>
              </a:rPr>
              <a:t>deployments.</a:t>
            </a:r>
            <a:endParaRPr sz="20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90100"/>
              </a:lnSpc>
              <a:spcBef>
                <a:spcPts val="44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enterprises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infrastructure, </a:t>
            </a:r>
            <a:r>
              <a:rPr sz="2000" dirty="0">
                <a:latin typeface="Calibri"/>
                <a:cs typeface="Calibri"/>
              </a:rPr>
              <a:t>depending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needs,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setting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infrastructure.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657B2-ABE0-7286-0DA0-12D682ACAE7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382D3B4-C7CF-4CCF-8983-6ED932195759}" type="datetime1">
              <a:rPr lang="en-US" smtClean="0"/>
              <a:t>2/12/2025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45745"/>
              <a:ext cx="3902964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EC2 Instances and its types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4589" y="915415"/>
            <a:ext cx="6836409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EC2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stands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Elastic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Cloud.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EC2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on-demand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AWS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Under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device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offer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flexibility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configure</a:t>
            </a:r>
            <a:r>
              <a:rPr sz="1800" spc="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instances</a:t>
            </a:r>
            <a:r>
              <a:rPr sz="1800" spc="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5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their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i.e.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allocate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RAM,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ROM,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storage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according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need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 </a:t>
            </a:r>
            <a:r>
              <a:rPr sz="1800" spc="-20" dirty="0">
                <a:latin typeface="Calibri"/>
                <a:cs typeface="Calibri"/>
              </a:rPr>
              <a:t>task.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EC2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rent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computers.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provision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AWS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easiest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89" y="4921377"/>
            <a:ext cx="68357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EC2</a:t>
            </a:r>
            <a:r>
              <a:rPr sz="1800" spc="11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12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resizable</a:t>
            </a:r>
            <a:r>
              <a:rPr sz="1800" spc="12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capacity.</a:t>
            </a:r>
            <a:r>
              <a:rPr sz="1800" spc="114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EC2</a:t>
            </a:r>
            <a:r>
              <a:rPr sz="1800" spc="114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offers</a:t>
            </a:r>
            <a:r>
              <a:rPr sz="1800" spc="114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security,</a:t>
            </a:r>
            <a:r>
              <a:rPr sz="1800" spc="114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reliability,</a:t>
            </a:r>
            <a:r>
              <a:rPr sz="1800" spc="12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high-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cost-</a:t>
            </a:r>
            <a:r>
              <a:rPr sz="1800" dirty="0">
                <a:latin typeface="Calibri"/>
                <a:cs typeface="Calibri"/>
              </a:rPr>
              <a:t>effective</a:t>
            </a:r>
            <a:r>
              <a:rPr sz="1800" spc="4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infrastructure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meet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demanding business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9000" y="1161288"/>
            <a:ext cx="4767072" cy="3429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85097" y="4912563"/>
            <a:ext cx="1786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Fig14: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Amazon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9941" y="6531356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8864" y="6531356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4304" y="6531356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E1A1BD08-D240-5D1B-F2EF-FB8C562FABB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DFFD333-F445-4C5D-8523-51EEDD811540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45745"/>
              <a:ext cx="3902964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EC2 Instances and its types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084834"/>
            <a:ext cx="1119886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Features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Amazon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EC2: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1800" b="1" dirty="0">
                <a:latin typeface="Calibri"/>
                <a:cs typeface="Calibri"/>
              </a:rPr>
              <a:t>Functionality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527685" marR="7620" lvl="1" indent="-5156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EC2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true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operations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launch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 increase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  <a:p>
            <a:pPr marL="527685" marR="5080" lvl="1" indent="-5156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Not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EC2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customize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environment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requirements,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life span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 </a:t>
            </a:r>
            <a:r>
              <a:rPr sz="1800" spc="-10" dirty="0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arenR" startAt="2"/>
              <a:tabLst>
                <a:tab pos="527685" algn="l"/>
                <a:tab pos="528320" algn="l"/>
              </a:tabLst>
            </a:pPr>
            <a:r>
              <a:rPr sz="1800" b="1" dirty="0">
                <a:latin typeface="Calibri"/>
                <a:cs typeface="Calibri"/>
              </a:rPr>
              <a:t>Operating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Systems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Amazon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 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wide range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choose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AMI.</a:t>
            </a:r>
            <a:endParaRPr sz="1800">
              <a:latin typeface="Calibri"/>
              <a:cs typeface="Calibri"/>
            </a:endParaRPr>
          </a:p>
          <a:p>
            <a:pPr marL="527685" marR="6985" lvl="1" indent="-5156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Not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selected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options,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privileges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upload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operating systems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during launching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instance.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Currently,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AWS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preferred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available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console.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6095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6468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2999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EDBB600-D6C2-0F1C-C7F9-6BBAC9B81B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8611B84-8230-430F-AC25-CB98323CCFAE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45745"/>
              <a:ext cx="3902964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EC2 Instances and its types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3399" y="976985"/>
            <a:ext cx="11504929" cy="494750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80"/>
              </a:spcBef>
              <a:buAutoNum type="arabicParenR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–</a:t>
            </a:r>
            <a:endParaRPr sz="2000" dirty="0">
              <a:latin typeface="Calibri"/>
              <a:cs typeface="Calibri"/>
            </a:endParaRPr>
          </a:p>
          <a:p>
            <a:pPr marL="469265" marR="6350" lvl="1" indent="-4565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Amazon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single-</a:t>
            </a:r>
            <a:r>
              <a:rPr sz="2000" dirty="0">
                <a:latin typeface="Calibri"/>
                <a:cs typeface="Calibri"/>
              </a:rPr>
              <a:t>handedly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ruling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market,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variety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available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EC2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users.</a:t>
            </a:r>
            <a:endParaRPr sz="2000" dirty="0">
              <a:latin typeface="Calibri"/>
              <a:cs typeface="Calibri"/>
            </a:endParaRPr>
          </a:p>
          <a:p>
            <a:pPr marL="469265" lvl="1" indent="-4565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choose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EC2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machines.</a:t>
            </a:r>
            <a:endParaRPr sz="2000" dirty="0">
              <a:latin typeface="Calibri"/>
              <a:cs typeface="Calibri"/>
            </a:endParaRPr>
          </a:p>
          <a:p>
            <a:pPr marL="469265" marR="5080" lvl="1" indent="-4565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allocated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Marketplace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AWS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platform.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Numerous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SAP,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LAMP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Drupal,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available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use.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arenR" startAt="4"/>
              <a:tabLst>
                <a:tab pos="469265" algn="l"/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Scalability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Reliability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–</a:t>
            </a:r>
            <a:endParaRPr sz="2000" dirty="0">
              <a:latin typeface="Calibri"/>
              <a:cs typeface="Calibri"/>
            </a:endParaRPr>
          </a:p>
          <a:p>
            <a:pPr marL="469265" lvl="1" indent="-4565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EC2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facility 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needs.</a:t>
            </a:r>
            <a:endParaRPr sz="2000" dirty="0">
              <a:latin typeface="Calibri"/>
              <a:cs typeface="Calibri"/>
            </a:endParaRPr>
          </a:p>
          <a:p>
            <a:pPr marL="469265" lvl="1" indent="-4565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dynamic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scenarios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tackled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EC2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feature.</a:t>
            </a:r>
            <a:endParaRPr sz="2000" dirty="0">
              <a:latin typeface="Calibri"/>
              <a:cs typeface="Calibri"/>
            </a:endParaRPr>
          </a:p>
          <a:p>
            <a:pPr marL="469265" lvl="1" indent="-4565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flexibility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volumes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snapshots,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reliable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users.</a:t>
            </a:r>
            <a:endParaRPr sz="2000" dirty="0">
              <a:latin typeface="Calibri"/>
              <a:cs typeface="Calibri"/>
            </a:endParaRPr>
          </a:p>
          <a:p>
            <a:pPr marL="469265" lvl="1" indent="-4565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Due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scalable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nature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machine,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organizations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Flipkart,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Amazon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rely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days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whenever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humongous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traffic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portals.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6095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6468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2999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965CBD2-67EF-440A-8522-0275DD918AE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52D07B-9A50-4F7F-ADF9-1FEEB0F27CDC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45745"/>
              <a:ext cx="3902964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EC2 Instances and its types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4000" y="0"/>
            <a:ext cx="10246995" cy="5481955"/>
            <a:chOff x="1524000" y="0"/>
            <a:chExt cx="10246995" cy="54819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0"/>
              <a:ext cx="1371600" cy="768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3564" y="768095"/>
              <a:ext cx="7037298" cy="47137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1140" y="965453"/>
            <a:ext cx="4258945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Amazon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EC2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types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designed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certain</a:t>
            </a:r>
            <a:r>
              <a:rPr sz="2000" spc="14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activities. </a:t>
            </a: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unique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requirements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4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workloads</a:t>
            </a:r>
            <a:r>
              <a:rPr sz="2000" spc="4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84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applications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choosing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type.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might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needs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computing, memory,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storage.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Amazon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EC2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929640" algn="l"/>
              </a:tabLst>
            </a:pPr>
            <a:r>
              <a:rPr sz="2000" spc="-20" dirty="0">
                <a:latin typeface="Calibri"/>
                <a:cs typeface="Calibri"/>
              </a:rPr>
              <a:t>are:</a:t>
            </a:r>
            <a:r>
              <a:rPr sz="2000" dirty="0">
                <a:latin typeface="Calibri"/>
                <a:cs typeface="Calibri"/>
              </a:rPr>
              <a:t>	(Fig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15)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6095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6468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2999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2136" y="5521858"/>
            <a:ext cx="1993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Fig15: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F8BFCF37-9E40-1201-CB83-9CC8C389C8E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C76A83A-A710-4F10-9749-974468B06DAD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45745"/>
              <a:ext cx="3902964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EC2 Instances and its types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1029970"/>
            <a:ext cx="11121390" cy="31534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1460" indent="-239395" algn="just">
              <a:lnSpc>
                <a:spcPct val="100000"/>
              </a:lnSpc>
              <a:spcBef>
                <a:spcPts val="530"/>
              </a:spcBef>
              <a:buAutoNum type="arabicParenR"/>
              <a:tabLst>
                <a:tab pos="252095" algn="l"/>
              </a:tabLst>
            </a:pPr>
            <a:r>
              <a:rPr sz="1800" b="1" dirty="0">
                <a:latin typeface="Calibri"/>
                <a:cs typeface="Calibri"/>
              </a:rPr>
              <a:t>Memory-Optimized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Instances:</a:t>
            </a:r>
            <a:endParaRPr sz="1800">
              <a:latin typeface="Calibri"/>
              <a:cs typeface="Calibri"/>
            </a:endParaRPr>
          </a:p>
          <a:p>
            <a:pPr marL="355600" marR="5080" lvl="1" indent="-342900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Memory-optimized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instances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geared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workloads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huge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processed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memory.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tasks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time.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instructions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central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(CPU)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tasks.</a:t>
            </a:r>
            <a:endParaRPr sz="1800">
              <a:latin typeface="Calibri"/>
              <a:cs typeface="Calibri"/>
            </a:endParaRPr>
          </a:p>
          <a:p>
            <a:pPr marL="355600" marR="5080" lvl="1" indent="-342900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computer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loaded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storage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before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run.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preloading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Examples:</a:t>
            </a:r>
            <a:endParaRPr sz="18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relational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relational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quickly.</a:t>
            </a:r>
            <a:endParaRPr sz="18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Processes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 quantity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speedy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real-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1341" y="6345123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0264" y="6345123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5704" y="6345123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DCB2AFA-8517-9C7D-5C0E-20068EDAED6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0E5D455-7E12-43AC-93B4-0F8678B649AF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45745"/>
              <a:ext cx="3902964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EC2 Instances and its types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1029970"/>
            <a:ext cx="11654155" cy="37020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Calibri"/>
                <a:cs typeface="Calibri"/>
              </a:rPr>
              <a:t>2)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Compute-</a:t>
            </a:r>
            <a:r>
              <a:rPr sz="1800" b="1" dirty="0">
                <a:latin typeface="Calibri"/>
                <a:cs typeface="Calibri"/>
              </a:rPr>
              <a:t>Optimized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Instances:</a:t>
            </a:r>
            <a:endParaRPr sz="18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Compute-</a:t>
            </a:r>
            <a:r>
              <a:rPr sz="1800" dirty="0">
                <a:latin typeface="Calibri"/>
                <a:cs typeface="Calibri"/>
              </a:rPr>
              <a:t>optimized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instances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appropriate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computation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CPUs.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compute-</a:t>
            </a:r>
            <a:r>
              <a:rPr sz="1800" dirty="0">
                <a:latin typeface="Calibri"/>
                <a:cs typeface="Calibri"/>
              </a:rPr>
              <a:t>optimized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workloads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gaming </a:t>
            </a:r>
            <a:r>
              <a:rPr sz="1800" dirty="0">
                <a:latin typeface="Calibri"/>
                <a:cs typeface="Calibri"/>
              </a:rPr>
              <a:t>servers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purpose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instances.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Compute-</a:t>
            </a:r>
            <a:r>
              <a:rPr sz="1800" dirty="0">
                <a:latin typeface="Calibri"/>
                <a:cs typeface="Calibri"/>
              </a:rPr>
              <a:t>optimized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suited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servers,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compute-intensive </a:t>
            </a:r>
            <a:r>
              <a:rPr sz="1800" dirty="0">
                <a:latin typeface="Calibri"/>
                <a:cs typeface="Calibri"/>
              </a:rPr>
              <a:t>application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servers,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dedicated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gaming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servers.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Compute-</a:t>
            </a:r>
            <a:r>
              <a:rPr sz="1800" dirty="0">
                <a:latin typeface="Calibri"/>
                <a:cs typeface="Calibri"/>
              </a:rPr>
              <a:t>optimized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batch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 </a:t>
            </a:r>
            <a:r>
              <a:rPr sz="1800" dirty="0">
                <a:latin typeface="Calibri"/>
                <a:cs typeface="Calibri"/>
              </a:rPr>
              <a:t>workloads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transactions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Examples:</a:t>
            </a:r>
            <a:endParaRPr sz="1800">
              <a:latin typeface="Calibri"/>
              <a:cs typeface="Calibri"/>
            </a:endParaRPr>
          </a:p>
          <a:p>
            <a:pPr marL="354965" marR="698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Applications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server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compute- </a:t>
            </a:r>
            <a:r>
              <a:rPr sz="1800" dirty="0">
                <a:latin typeface="Calibri"/>
                <a:cs typeface="Calibri"/>
              </a:rPr>
              <a:t>optimized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batch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workloads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7541" y="6294526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6464" y="6294526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1904" y="6294526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5DD4222-2A40-D4B2-70DD-279912D322A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CDA23BE-F402-4725-B9A4-1525222327F0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45745"/>
              <a:ext cx="3902964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EC2 Instances and its types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28" y="0"/>
            <a:ext cx="1288472" cy="7208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22959"/>
            <a:ext cx="11579225" cy="38055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Calibri"/>
                <a:cs typeface="Calibri"/>
              </a:rPr>
              <a:t>3)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General-</a:t>
            </a:r>
            <a:r>
              <a:rPr sz="2000" b="1" dirty="0">
                <a:latin typeface="Calibri"/>
                <a:cs typeface="Calibri"/>
              </a:rPr>
              <a:t>Purpose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Instances: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computation,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general-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balanced.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Scenarios,</a:t>
            </a:r>
            <a:endParaRPr sz="20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gaming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personal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1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kind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computing,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memory,</a:t>
            </a:r>
            <a:r>
              <a:rPr sz="2000" spc="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networking</a:t>
            </a:r>
            <a:r>
              <a:rPr sz="2000" spc="3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resource </a:t>
            </a:r>
            <a:r>
              <a:rPr sz="2000" dirty="0">
                <a:latin typeface="Calibri"/>
                <a:cs typeface="Calibri"/>
              </a:rPr>
              <a:t>requirements.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optimization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area,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general-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Examples:</a:t>
            </a:r>
            <a:endParaRPr sz="2000">
              <a:latin typeface="Calibri"/>
              <a:cs typeface="Calibri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storage,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networking,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something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everything,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utilize </a:t>
            </a:r>
            <a:r>
              <a:rPr sz="2000" spc="-10" dirty="0">
                <a:latin typeface="Calibri"/>
                <a:cs typeface="Calibri"/>
              </a:rPr>
              <a:t>general-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high-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7341" y="6381165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715" y="6381165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4246" y="6381165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B2A58A0-50C8-BC6A-915A-68191A8C50D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834DAF0-65DC-442E-9190-75C39419F34D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45745"/>
              <a:ext cx="3902964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EC2 Instances and its types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022959"/>
            <a:ext cx="11425555" cy="34397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Calibri"/>
                <a:cs typeface="Calibri"/>
              </a:rPr>
              <a:t>4)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Storage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Optimized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Instances: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5290" algn="l"/>
              </a:tabLst>
            </a:pPr>
            <a:r>
              <a:rPr dirty="0"/>
              <a:t>	</a:t>
            </a:r>
            <a:r>
              <a:rPr sz="2000" dirty="0">
                <a:latin typeface="Calibri"/>
                <a:cs typeface="Calibri"/>
              </a:rPr>
              <a:t>Storage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optimized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workloads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demand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fast,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sequential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write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huge</a:t>
            </a:r>
            <a:r>
              <a:rPr sz="2000" spc="1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datasets.</a:t>
            </a:r>
            <a:r>
              <a:rPr sz="2000" spc="1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Distributed</a:t>
            </a:r>
            <a:r>
              <a:rPr sz="2000" spc="1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1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systems,</a:t>
            </a:r>
            <a:r>
              <a:rPr sz="2000" spc="1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1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warehousing</a:t>
            </a:r>
            <a:r>
              <a:rPr sz="2000" spc="1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applications,</a:t>
            </a:r>
            <a:r>
              <a:rPr sz="2000" spc="1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3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high-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online </a:t>
            </a:r>
            <a:r>
              <a:rPr sz="2000" dirty="0">
                <a:latin typeface="Calibri"/>
                <a:cs typeface="Calibri"/>
              </a:rPr>
              <a:t>transaction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processing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(OLTP)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examples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workloads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suited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storage-</a:t>
            </a:r>
            <a:r>
              <a:rPr sz="2000" spc="-10" dirty="0">
                <a:latin typeface="Calibri"/>
                <a:cs typeface="Calibri"/>
              </a:rPr>
              <a:t>optimized </a:t>
            </a:r>
            <a:r>
              <a:rPr sz="2000" dirty="0">
                <a:latin typeface="Calibri"/>
                <a:cs typeface="Calibri"/>
              </a:rPr>
              <a:t>instances.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Storage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optimized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instances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built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lowest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latency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while </a:t>
            </a:r>
            <a:r>
              <a:rPr sz="2000" dirty="0">
                <a:latin typeface="Calibri"/>
                <a:cs typeface="Calibri"/>
              </a:rPr>
              <a:t>accessing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Examples: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utilize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optimized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Warehousing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distributed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7341" y="6381165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715" y="6381165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4246" y="6381165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0BB7FE1-325B-0276-2B7F-714F3976AF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7107B2E-4531-4FDD-8367-28543990B23E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927861"/>
            <a:ext cx="5203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4)</a:t>
            </a:r>
            <a:r>
              <a:rPr sz="2700" spc="-85" dirty="0"/>
              <a:t> </a:t>
            </a:r>
            <a:r>
              <a:rPr sz="2700" dirty="0"/>
              <a:t>Accelerated</a:t>
            </a:r>
            <a:r>
              <a:rPr sz="2700" spc="-25" dirty="0"/>
              <a:t> </a:t>
            </a:r>
            <a:r>
              <a:rPr sz="2700" dirty="0"/>
              <a:t>Computing</a:t>
            </a:r>
            <a:r>
              <a:rPr sz="2700" spc="-70" dirty="0"/>
              <a:t> </a:t>
            </a:r>
            <a:r>
              <a:rPr sz="2700" spc="-10" dirty="0"/>
              <a:t>Instances:</a:t>
            </a:r>
            <a:endParaRPr sz="2700"/>
          </a:p>
        </p:txBody>
      </p:sp>
      <p:sp>
        <p:nvSpPr>
          <p:cNvPr id="11" name="object 11"/>
          <p:cNvSpPr txBox="1"/>
          <p:nvPr/>
        </p:nvSpPr>
        <p:spPr>
          <a:xfrm>
            <a:off x="231140" y="1339341"/>
            <a:ext cx="11655425" cy="21659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Coprocessors</a:t>
            </a:r>
            <a:r>
              <a:rPr sz="2700" spc="4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4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409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4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accelerated</a:t>
            </a:r>
            <a:r>
              <a:rPr sz="2700" spc="4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computing</a:t>
            </a:r>
            <a:r>
              <a:rPr sz="2700" spc="4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instances</a:t>
            </a:r>
            <a:r>
              <a:rPr sz="2700" spc="4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4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execute</a:t>
            </a:r>
            <a:r>
              <a:rPr sz="2700" spc="409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specific </a:t>
            </a:r>
            <a:r>
              <a:rPr sz="2700" dirty="0">
                <a:latin typeface="Calibri"/>
                <a:cs typeface="Calibri"/>
              </a:rPr>
              <a:t>operations</a:t>
            </a:r>
            <a:r>
              <a:rPr sz="2700" spc="1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more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effectively</a:t>
            </a:r>
            <a:r>
              <a:rPr sz="2700" spc="13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software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running</a:t>
            </a:r>
            <a:r>
              <a:rPr sz="2700" spc="1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CPUs.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spc="-10" dirty="0">
                <a:latin typeface="Calibri"/>
                <a:cs typeface="Calibri"/>
              </a:rPr>
              <a:t>Floating-point </a:t>
            </a:r>
            <a:r>
              <a:rPr sz="2700" dirty="0">
                <a:latin typeface="Calibri"/>
                <a:cs typeface="Calibri"/>
              </a:rPr>
              <a:t>numeric</a:t>
            </a:r>
            <a:r>
              <a:rPr sz="2700" spc="9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computations,</a:t>
            </a:r>
            <a:r>
              <a:rPr sz="2700" spc="9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graphics</a:t>
            </a:r>
            <a:r>
              <a:rPr sz="2700" spc="9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processing,</a:t>
            </a:r>
            <a:r>
              <a:rPr sz="2700" spc="10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9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data</a:t>
            </a:r>
            <a:r>
              <a:rPr sz="2700" spc="9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pattern</a:t>
            </a:r>
            <a:r>
              <a:rPr sz="2700" spc="9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matching</a:t>
            </a:r>
            <a:r>
              <a:rPr sz="2700" spc="95" dirty="0">
                <a:latin typeface="Calibri"/>
                <a:cs typeface="Calibri"/>
              </a:rPr>
              <a:t>  </a:t>
            </a:r>
            <a:r>
              <a:rPr sz="2700" spc="-25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examples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these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functions.</a:t>
            </a:r>
            <a:endParaRPr sz="27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39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Hardware-</a:t>
            </a:r>
            <a:r>
              <a:rPr sz="2700" dirty="0">
                <a:latin typeface="Calibri"/>
                <a:cs typeface="Calibri"/>
              </a:rPr>
              <a:t>Accelerator/</a:t>
            </a:r>
            <a:r>
              <a:rPr sz="2700" spc="3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Co-</a:t>
            </a:r>
            <a:r>
              <a:rPr sz="2700" dirty="0">
                <a:latin typeface="Calibri"/>
                <a:cs typeface="Calibri"/>
              </a:rPr>
              <a:t>processor</a:t>
            </a:r>
            <a:r>
              <a:rPr sz="2700" spc="3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3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3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component</a:t>
            </a:r>
            <a:r>
              <a:rPr sz="2700" spc="3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3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computing</a:t>
            </a:r>
            <a:r>
              <a:rPr sz="2700" spc="3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39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may </a:t>
            </a:r>
            <a:r>
              <a:rPr sz="2700" dirty="0">
                <a:latin typeface="Calibri"/>
                <a:cs typeface="Calibri"/>
              </a:rPr>
              <a:t>speed</a:t>
            </a:r>
            <a:r>
              <a:rPr sz="2700" spc="4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up</a:t>
            </a:r>
            <a:r>
              <a:rPr sz="2700" spc="4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data</a:t>
            </a:r>
            <a:r>
              <a:rPr sz="2700" spc="434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processing.</a:t>
            </a:r>
            <a:r>
              <a:rPr sz="2700" spc="4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Graphics</a:t>
            </a:r>
            <a:r>
              <a:rPr sz="2700" spc="4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applications,</a:t>
            </a:r>
            <a:r>
              <a:rPr sz="2700" spc="434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game</a:t>
            </a:r>
            <a:r>
              <a:rPr sz="2700" spc="4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streaming,</a:t>
            </a:r>
            <a:r>
              <a:rPr sz="2700" spc="430" dirty="0">
                <a:latin typeface="Calibri"/>
                <a:cs typeface="Calibri"/>
              </a:rPr>
              <a:t>  </a:t>
            </a:r>
            <a:r>
              <a:rPr sz="2700" spc="-25" dirty="0">
                <a:latin typeface="Calibri"/>
                <a:cs typeface="Calibri"/>
              </a:rPr>
              <a:t>and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28684" y="3396818"/>
            <a:ext cx="335724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5470" algn="l"/>
              </a:tabLst>
            </a:pPr>
            <a:r>
              <a:rPr sz="2700" spc="-10" dirty="0">
                <a:latin typeface="Calibri"/>
                <a:cs typeface="Calibri"/>
              </a:rPr>
              <a:t>accelerated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computing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40" y="3396818"/>
            <a:ext cx="11654790" cy="23310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3573779">
              <a:lnSpc>
                <a:spcPts val="2590"/>
              </a:lnSpc>
              <a:spcBef>
                <a:spcPts val="730"/>
              </a:spcBef>
              <a:tabLst>
                <a:tab pos="2131060" algn="l"/>
                <a:tab pos="3755390" algn="l"/>
                <a:tab pos="4441825" algn="l"/>
                <a:tab pos="5001260" algn="l"/>
                <a:tab pos="5939790" algn="l"/>
                <a:tab pos="7675880" algn="l"/>
              </a:tabLst>
            </a:pPr>
            <a:r>
              <a:rPr sz="2700" spc="-10" dirty="0">
                <a:latin typeface="Calibri"/>
                <a:cs typeface="Calibri"/>
              </a:rPr>
              <a:t>application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streaming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5" dirty="0">
                <a:latin typeface="Calibri"/>
                <a:cs typeface="Calibri"/>
              </a:rPr>
              <a:t>are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5" dirty="0">
                <a:latin typeface="Calibri"/>
                <a:cs typeface="Calibri"/>
              </a:rPr>
              <a:t>all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0" dirty="0">
                <a:latin typeface="Calibri"/>
                <a:cs typeface="Calibri"/>
              </a:rPr>
              <a:t>good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candidates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40" dirty="0">
                <a:latin typeface="Calibri"/>
                <a:cs typeface="Calibri"/>
              </a:rPr>
              <a:t>for </a:t>
            </a:r>
            <a:r>
              <a:rPr sz="2700" spc="-10" dirty="0">
                <a:latin typeface="Calibri"/>
                <a:cs typeface="Calibri"/>
              </a:rPr>
              <a:t>instances.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Examples:</a:t>
            </a:r>
            <a:endParaRPr sz="2700">
              <a:latin typeface="Calibri"/>
              <a:cs typeface="Calibri"/>
            </a:endParaRPr>
          </a:p>
          <a:p>
            <a:pPr marL="354965" marR="5080" indent="-34226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  <a:tab pos="745490" algn="l"/>
                <a:tab pos="1405255" algn="l"/>
                <a:tab pos="3140075" algn="l"/>
                <a:tab pos="4301490" algn="l"/>
                <a:tab pos="6393815" algn="l"/>
                <a:tab pos="8228965" algn="l"/>
                <a:tab pos="8726170" algn="l"/>
                <a:tab pos="10076815" algn="l"/>
              </a:tabLst>
            </a:pPr>
            <a:r>
              <a:rPr sz="2700" spc="-25" dirty="0">
                <a:latin typeface="Calibri"/>
                <a:cs typeface="Calibri"/>
              </a:rPr>
              <a:t>If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application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utilizes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floating-point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calculations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5" dirty="0">
                <a:latin typeface="Calibri"/>
                <a:cs typeface="Calibri"/>
              </a:rPr>
              <a:t>or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graphics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processing, accelerated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computing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instances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best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amongst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all.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Also,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data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pattern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matching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done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more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efficiently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instance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type.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2614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2988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9519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5EF5C42-C4CB-1A0A-3FA9-A86755E454C0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772400" cy="529504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20" dirty="0">
                <a:solidFill>
                  <a:schemeClr val="dk1"/>
                </a:solidFill>
                <a:latin typeface="+mn-lt"/>
                <a:cs typeface="+mn-cs"/>
              </a:rPr>
              <a:t>EC2 Instances and its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6930-D549-0D87-73D9-832E92B55F4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167DB65-37E1-4337-978B-0AA36B79420E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1C16E6-57FB-B647-BF5F-36382C22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66B7847-242D-67B3-5915-3FE43E5C39C5}"/>
              </a:ext>
            </a:extLst>
          </p:cNvPr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D97AEB19-9B4A-BCE3-F8EA-D8F918DCFF8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3" name="object 13">
            <a:extLst>
              <a:ext uri="{FF2B5EF4-FFF2-40B4-BE49-F238E27FC236}">
                <a16:creationId xmlns:a16="http://schemas.microsoft.com/office/drawing/2014/main" id="{63BF4C7A-2D40-18D8-4443-289896BF26BA}"/>
              </a:ext>
            </a:extLst>
          </p:cNvPr>
          <p:cNvSpPr txBox="1"/>
          <p:nvPr/>
        </p:nvSpPr>
        <p:spPr>
          <a:xfrm>
            <a:off x="685800" y="1143000"/>
            <a:ext cx="9677400" cy="78611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4965" indent="-342265"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EC2 Instances and its types 	</a:t>
            </a:r>
          </a:p>
          <a:p>
            <a:pPr marL="354965" indent="-3422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IN" sz="2700" dirty="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776062D-D09D-120B-A1BE-E1DA2565A664}"/>
              </a:ext>
            </a:extLst>
          </p:cNvPr>
          <p:cNvSpPr txBox="1"/>
          <p:nvPr/>
        </p:nvSpPr>
        <p:spPr>
          <a:xfrm>
            <a:off x="3142614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568D1BA-78DE-BA56-AD01-3D1EBC5A4E89}"/>
              </a:ext>
            </a:extLst>
          </p:cNvPr>
          <p:cNvSpPr txBox="1"/>
          <p:nvPr/>
        </p:nvSpPr>
        <p:spPr>
          <a:xfrm>
            <a:off x="4802988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32E0547-E071-A86B-38A8-95194966E0C9}"/>
              </a:ext>
            </a:extLst>
          </p:cNvPr>
          <p:cNvSpPr txBox="1"/>
          <p:nvPr/>
        </p:nvSpPr>
        <p:spPr>
          <a:xfrm>
            <a:off x="6189519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A8FD7F1-F595-6CE4-3493-E4DC29D46F52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772400" cy="529504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20" dirty="0">
                <a:solidFill>
                  <a:schemeClr val="dk1"/>
                </a:solidFill>
                <a:latin typeface="+mn-lt"/>
                <a:cs typeface="+mn-cs"/>
              </a:rPr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B746F-DE28-C53C-3C82-C9F6C21B694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167DB65-37E1-4337-978B-0AA36B79420E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394" y="1136650"/>
            <a:ext cx="8074025" cy="4491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6350" indent="-34290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primary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objective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course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introduce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students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foundations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computability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theory.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include: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4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Introduce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Computing,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Evolution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Computing,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Characteristics,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Elasticity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cloud,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overview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cloud services.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oriented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services,</a:t>
            </a:r>
            <a:endParaRPr sz="20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latin typeface="Times New Roman"/>
                <a:cs typeface="Times New Roman"/>
              </a:rPr>
              <a:t>Publish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virtualization.</a:t>
            </a:r>
            <a:endParaRPr sz="20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40100"/>
              </a:lnSpc>
              <a:spcBef>
                <a:spcPts val="4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Understand  various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concepts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model. </a:t>
            </a:r>
            <a:r>
              <a:rPr sz="2000" dirty="0">
                <a:latin typeface="Times New Roman"/>
                <a:cs typeface="Times New Roman"/>
              </a:rPr>
              <a:t>Components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bed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cloud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IOT.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Course Objective</a:t>
            </a:r>
            <a:endParaRPr sz="2520">
              <a:ea typeface="+mn-e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3F07F-E7EF-2934-DB73-CD1FBB0834B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6C9611B-4F85-43A5-A6B4-689F033F0AB8}" type="datetime1">
              <a:rPr lang="en-US" smtClean="0"/>
              <a:t>2/12/2025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A0CB31-0D85-938E-9AC1-0B40D7C25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7532E6A-F8EF-E2E0-B984-8A98176F13D5}"/>
              </a:ext>
            </a:extLst>
          </p:cNvPr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75EBE28-27ED-6983-A05C-9FFAB2BB2D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4" name="object 14">
            <a:extLst>
              <a:ext uri="{FF2B5EF4-FFF2-40B4-BE49-F238E27FC236}">
                <a16:creationId xmlns:a16="http://schemas.microsoft.com/office/drawing/2014/main" id="{0508F39A-C69A-1968-2DD9-5C02CAFD20A8}"/>
              </a:ext>
            </a:extLst>
          </p:cNvPr>
          <p:cNvSpPr txBox="1"/>
          <p:nvPr/>
        </p:nvSpPr>
        <p:spPr>
          <a:xfrm>
            <a:off x="3142614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03EEDF2-E0BC-5E6A-7B77-07D733DE9F1C}"/>
              </a:ext>
            </a:extLst>
          </p:cNvPr>
          <p:cNvSpPr txBox="1"/>
          <p:nvPr/>
        </p:nvSpPr>
        <p:spPr>
          <a:xfrm>
            <a:off x="4802988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3CE0CAB-E62C-D5C4-5F92-EC0BF8F41D62}"/>
              </a:ext>
            </a:extLst>
          </p:cNvPr>
          <p:cNvSpPr txBox="1"/>
          <p:nvPr/>
        </p:nvSpPr>
        <p:spPr>
          <a:xfrm>
            <a:off x="6189519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47B83AD3-4F10-9307-617B-8E453FA1CD26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772400" cy="529504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20" dirty="0">
                <a:solidFill>
                  <a:schemeClr val="dk1"/>
                </a:solidFill>
                <a:latin typeface="+mn-lt"/>
                <a:cs typeface="+mn-cs"/>
              </a:rPr>
              <a:t>Daily Quiz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95B5-5746-A167-0412-537761E42DE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167DB65-37E1-4337-978B-0AA36B79420E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DE2FE-DE48-ADF4-5A65-F49D03776917}"/>
              </a:ext>
            </a:extLst>
          </p:cNvPr>
          <p:cNvSpPr txBox="1"/>
          <p:nvPr/>
        </p:nvSpPr>
        <p:spPr>
          <a:xfrm>
            <a:off x="92555" y="688899"/>
            <a:ext cx="60969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1. What does EC2 stand for in Amazon Web Services (AWS)?</a:t>
            </a:r>
            <a:br>
              <a:rPr lang="en-US" sz="1600" dirty="0"/>
            </a:br>
            <a:r>
              <a:rPr lang="en-US" sz="1600" dirty="0"/>
              <a:t>a) Elastic Compute Cloud</a:t>
            </a:r>
            <a:br>
              <a:rPr lang="en-US" sz="1600" dirty="0"/>
            </a:br>
            <a:r>
              <a:rPr lang="en-US" sz="1600" dirty="0"/>
              <a:t>b) Electronic Computing Core</a:t>
            </a:r>
            <a:br>
              <a:rPr lang="en-US" sz="1600" dirty="0"/>
            </a:br>
            <a:r>
              <a:rPr lang="en-US" sz="1600" dirty="0"/>
              <a:t>c) Enhanced Cloud Configuration</a:t>
            </a:r>
            <a:br>
              <a:rPr lang="en-US" sz="1600" dirty="0"/>
            </a:br>
            <a:r>
              <a:rPr lang="en-US" sz="1600" dirty="0"/>
              <a:t>d) Enterprise Cloud Computing</a:t>
            </a:r>
          </a:p>
          <a:p>
            <a:r>
              <a:rPr lang="en-US" sz="1600" b="1" dirty="0"/>
              <a:t>Answer:</a:t>
            </a:r>
            <a:r>
              <a:rPr lang="en-US" sz="1600" dirty="0"/>
              <a:t> a) Elastic Compute Cloud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8004E-61E8-0F17-F19E-B207D336435C}"/>
              </a:ext>
            </a:extLst>
          </p:cNvPr>
          <p:cNvSpPr txBox="1"/>
          <p:nvPr/>
        </p:nvSpPr>
        <p:spPr>
          <a:xfrm>
            <a:off x="120484" y="2320002"/>
            <a:ext cx="60969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2. What is an EC2 instance in AWS?</a:t>
            </a:r>
            <a:br>
              <a:rPr lang="en-US" sz="1600" dirty="0"/>
            </a:br>
            <a:r>
              <a:rPr lang="en-US" sz="1600" dirty="0"/>
              <a:t>a) A virtual server used to run applications on the cloud</a:t>
            </a:r>
            <a:br>
              <a:rPr lang="en-US" sz="1600" dirty="0"/>
            </a:br>
            <a:r>
              <a:rPr lang="en-US" sz="1600" dirty="0"/>
              <a:t>b) A storage service for data backup</a:t>
            </a:r>
            <a:br>
              <a:rPr lang="en-US" sz="1600" dirty="0"/>
            </a:br>
            <a:r>
              <a:rPr lang="en-US" sz="1600" dirty="0"/>
              <a:t>c) A physical hardware server dedicated to one user</a:t>
            </a:r>
            <a:br>
              <a:rPr lang="en-US" sz="1600" dirty="0"/>
            </a:br>
            <a:r>
              <a:rPr lang="en-US" sz="1600" dirty="0"/>
              <a:t>d) A database management tool in AWS</a:t>
            </a:r>
          </a:p>
          <a:p>
            <a:r>
              <a:rPr lang="en-US" sz="1600" b="1" dirty="0"/>
              <a:t>Answer:</a:t>
            </a:r>
            <a:r>
              <a:rPr lang="en-US" sz="1600" dirty="0"/>
              <a:t> a) A virtual server used to run applications on the 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794D5-7EFD-7F6C-4F48-DB55C3BC44E3}"/>
              </a:ext>
            </a:extLst>
          </p:cNvPr>
          <p:cNvSpPr txBox="1"/>
          <p:nvPr/>
        </p:nvSpPr>
        <p:spPr>
          <a:xfrm>
            <a:off x="6060312" y="4603959"/>
            <a:ext cx="609696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6. Which type of EC2 instance is best suited for applications with steady and predictable workloads?</a:t>
            </a:r>
            <a:br>
              <a:rPr lang="en-US" sz="1600" dirty="0"/>
            </a:br>
            <a:r>
              <a:rPr lang="en-US" sz="1600" dirty="0"/>
              <a:t>a) Spot Instances</a:t>
            </a:r>
            <a:br>
              <a:rPr lang="en-US" sz="1600" dirty="0"/>
            </a:br>
            <a:r>
              <a:rPr lang="en-US" sz="1600" dirty="0"/>
              <a:t>b) Reserved Instances</a:t>
            </a:r>
            <a:br>
              <a:rPr lang="en-US" sz="1600" dirty="0"/>
            </a:br>
            <a:r>
              <a:rPr lang="en-US" sz="1600" dirty="0"/>
              <a:t>c) On-Demand Instances</a:t>
            </a:r>
            <a:br>
              <a:rPr lang="en-US" sz="1600" dirty="0"/>
            </a:br>
            <a:r>
              <a:rPr lang="en-US" sz="1600" dirty="0"/>
              <a:t>d) Dedicated Instances</a:t>
            </a:r>
          </a:p>
          <a:p>
            <a:r>
              <a:rPr lang="en-US" sz="1600" b="1" dirty="0"/>
              <a:t>Answer:</a:t>
            </a:r>
            <a:r>
              <a:rPr lang="en-US" sz="1600" dirty="0"/>
              <a:t> b) Reserved Instances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E7482-869D-553F-9FEF-64392389C514}"/>
              </a:ext>
            </a:extLst>
          </p:cNvPr>
          <p:cNvSpPr txBox="1"/>
          <p:nvPr/>
        </p:nvSpPr>
        <p:spPr>
          <a:xfrm>
            <a:off x="6095036" y="686306"/>
            <a:ext cx="609696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4. Which of the following EC2 instance types is the most cost-effective for temporary workloads with flexible start and end times?</a:t>
            </a:r>
            <a:br>
              <a:rPr lang="en-US" sz="1600" dirty="0"/>
            </a:br>
            <a:r>
              <a:rPr lang="en-US" sz="1600" dirty="0"/>
              <a:t>a) On-Demand Instances</a:t>
            </a:r>
            <a:br>
              <a:rPr lang="en-US" sz="1600" dirty="0"/>
            </a:br>
            <a:r>
              <a:rPr lang="en-US" sz="1600" dirty="0"/>
              <a:t>b) Reserved Instances</a:t>
            </a:r>
            <a:br>
              <a:rPr lang="en-US" sz="1600" dirty="0"/>
            </a:br>
            <a:r>
              <a:rPr lang="en-US" sz="1600" dirty="0"/>
              <a:t>c) Spot Instances</a:t>
            </a:r>
            <a:br>
              <a:rPr lang="en-US" sz="1600" dirty="0"/>
            </a:br>
            <a:r>
              <a:rPr lang="en-US" sz="1600" dirty="0"/>
              <a:t>d) Dedicated Hosts</a:t>
            </a:r>
          </a:p>
          <a:p>
            <a:r>
              <a:rPr lang="en-US" sz="1600" b="1" dirty="0"/>
              <a:t>Answer:</a:t>
            </a:r>
            <a:r>
              <a:rPr lang="en-US" sz="1600" dirty="0"/>
              <a:t> c) Spot Instances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A686B-6EA7-99A5-6E48-BDAC45122A72}"/>
              </a:ext>
            </a:extLst>
          </p:cNvPr>
          <p:cNvSpPr txBox="1"/>
          <p:nvPr/>
        </p:nvSpPr>
        <p:spPr>
          <a:xfrm>
            <a:off x="6060312" y="2656075"/>
            <a:ext cx="61316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5. What is the primary purpose of EC2 Dedicated Hosts?</a:t>
            </a:r>
            <a:br>
              <a:rPr lang="en-US" sz="1600" dirty="0"/>
            </a:br>
            <a:r>
              <a:rPr lang="en-US" sz="1600" dirty="0"/>
              <a:t>a) To allow exclusive use of a physical server for meeting compliance requirements</a:t>
            </a:r>
            <a:br>
              <a:rPr lang="en-US" sz="1600" dirty="0"/>
            </a:br>
            <a:r>
              <a:rPr lang="en-US" sz="1600" dirty="0"/>
              <a:t>b) To automatically share resources among multiple users</a:t>
            </a:r>
            <a:br>
              <a:rPr lang="en-US" sz="1600" dirty="0"/>
            </a:br>
            <a:r>
              <a:rPr lang="en-US" sz="1600" dirty="0"/>
              <a:t>c) To reduce costs for temporary workloads</a:t>
            </a:r>
            <a:br>
              <a:rPr lang="en-US" sz="1600" dirty="0"/>
            </a:br>
            <a:r>
              <a:rPr lang="en-US" sz="1600" dirty="0"/>
              <a:t>d) To provide default instances for general-purpose applications</a:t>
            </a:r>
          </a:p>
          <a:p>
            <a:r>
              <a:rPr lang="en-US" sz="1600" b="1" dirty="0"/>
              <a:t>Answer:</a:t>
            </a:r>
            <a:r>
              <a:rPr lang="en-US" sz="1600" dirty="0"/>
              <a:t> a) To allow exclusive use of a physical server for meeting compliance 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4D07B-0F9B-6843-C546-BF24E9D43630}"/>
              </a:ext>
            </a:extLst>
          </p:cNvPr>
          <p:cNvSpPr txBox="1"/>
          <p:nvPr/>
        </p:nvSpPr>
        <p:spPr>
          <a:xfrm>
            <a:off x="118555" y="4007978"/>
            <a:ext cx="613168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3. Which EC2 instance family is optimized for compute-intensive tasks such as scientific modeling or big data analysis?</a:t>
            </a:r>
            <a:br>
              <a:rPr lang="en-US" sz="1600" dirty="0"/>
            </a:br>
            <a:r>
              <a:rPr lang="en-US" sz="1600" dirty="0"/>
              <a:t>a) General-purpose instances</a:t>
            </a:r>
            <a:br>
              <a:rPr lang="en-US" sz="1600" dirty="0"/>
            </a:br>
            <a:r>
              <a:rPr lang="en-US" sz="1600" dirty="0"/>
              <a:t>b) Memory-optimized instances</a:t>
            </a:r>
            <a:br>
              <a:rPr lang="en-US" sz="1600" dirty="0"/>
            </a:br>
            <a:r>
              <a:rPr lang="en-US" sz="1600" dirty="0"/>
              <a:t>c) Compute-optimized instances</a:t>
            </a:r>
            <a:br>
              <a:rPr lang="en-US" sz="1600" dirty="0"/>
            </a:br>
            <a:r>
              <a:rPr lang="en-US" sz="1600" dirty="0"/>
              <a:t>d) Storage-optimized instances</a:t>
            </a:r>
          </a:p>
          <a:p>
            <a:r>
              <a:rPr lang="en-US" sz="1600" b="1" dirty="0"/>
              <a:t>Answer:</a:t>
            </a:r>
            <a:r>
              <a:rPr lang="en-US" sz="1600" dirty="0"/>
              <a:t> c) Compute-optimized instances</a:t>
            </a:r>
          </a:p>
        </p:txBody>
      </p:sp>
    </p:spTree>
    <p:extLst>
      <p:ext uri="{BB962C8B-B14F-4D97-AF65-F5344CB8AC3E}">
        <p14:creationId xmlns:p14="http://schemas.microsoft.com/office/powerpoint/2010/main" val="576425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7996" y="45745"/>
              <a:ext cx="6137148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Overview of different cloud service providers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3039" y="1182065"/>
            <a:ext cx="11807190" cy="302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provider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third-</a:t>
            </a:r>
            <a:r>
              <a:rPr sz="2400" dirty="0">
                <a:latin typeface="Calibri"/>
                <a:cs typeface="Calibri"/>
              </a:rPr>
              <a:t>party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company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offering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cloud-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platform, </a:t>
            </a:r>
            <a:r>
              <a:rPr sz="2400" dirty="0">
                <a:latin typeface="Calibri"/>
                <a:cs typeface="Calibri"/>
              </a:rPr>
              <a:t>infrastructure,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application,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storage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services.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homeowner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utility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electricity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gas,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companies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 demands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-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Infrastructure</a:t>
            </a:r>
            <a:r>
              <a:rPr sz="20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as</a:t>
            </a:r>
            <a:r>
              <a:rPr sz="20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</a:t>
            </a:r>
            <a:r>
              <a:rPr sz="20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Service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(IaaS)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Platform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as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Service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(PaaS)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Software</a:t>
            </a:r>
            <a:r>
              <a:rPr sz="2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as</a:t>
            </a:r>
            <a:r>
              <a:rPr sz="2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Service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(SaaS)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3509" y="6480759"/>
            <a:ext cx="126936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2431" y="6480759"/>
            <a:ext cx="782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7871" y="6480759"/>
            <a:ext cx="368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288AC75-B5A8-942C-9AD4-6249D31FAB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5215749-D508-4246-BDFB-118678CD07AF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946149"/>
            <a:ext cx="11197590" cy="464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 algn="just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305435" algn="l"/>
              </a:tabLst>
            </a:pPr>
            <a:r>
              <a:rPr sz="2200" b="1" spc="-10" dirty="0">
                <a:latin typeface="Calibri"/>
                <a:cs typeface="Calibri"/>
              </a:rPr>
              <a:t>Infrastructure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as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Service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(IaaS)</a:t>
            </a:r>
            <a:endParaRPr sz="2200" dirty="0">
              <a:latin typeface="Calibri"/>
              <a:cs typeface="Calibri"/>
            </a:endParaRPr>
          </a:p>
          <a:p>
            <a:pPr marL="355600" marR="5080" lvl="1" indent="-342900" algn="just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IaaS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known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Hardware</a:t>
            </a:r>
            <a:r>
              <a:rPr sz="2200" b="1" spc="114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as</a:t>
            </a:r>
            <a:r>
              <a:rPr sz="2200" b="1" spc="1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9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Service</a:t>
            </a:r>
            <a:r>
              <a:rPr sz="2200" b="1" spc="1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(HaaS)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computing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infrastructure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managed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internet.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main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advantage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IaaS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users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avoid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cost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complexity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purchasing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managing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physical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servers.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150" dirty="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Characteristics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IaaS</a:t>
            </a:r>
            <a:endParaRPr sz="2200" dirty="0">
              <a:latin typeface="Calibri"/>
              <a:cs typeface="Calibri"/>
            </a:endParaRPr>
          </a:p>
          <a:p>
            <a:pPr marL="756285" lvl="2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characteristics 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IaaS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-</a:t>
            </a:r>
            <a:endParaRPr sz="2000" dirty="0">
              <a:latin typeface="Calibri"/>
              <a:cs typeface="Calibri"/>
            </a:endParaRPr>
          </a:p>
          <a:p>
            <a:pPr marL="756285" lvl="2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Resources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available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service</a:t>
            </a:r>
            <a:endParaRPr sz="2000" dirty="0">
              <a:latin typeface="Calibri"/>
              <a:cs typeface="Calibri"/>
            </a:endParaRPr>
          </a:p>
          <a:p>
            <a:pPr marL="756285" lvl="2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scalable</a:t>
            </a:r>
            <a:endParaRPr sz="2000" dirty="0">
              <a:latin typeface="Calibri"/>
              <a:cs typeface="Calibri"/>
            </a:endParaRPr>
          </a:p>
          <a:p>
            <a:pPr marL="756285" lvl="2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Dynamic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flexible</a:t>
            </a:r>
            <a:endParaRPr sz="2000" dirty="0">
              <a:latin typeface="Calibri"/>
              <a:cs typeface="Calibri"/>
            </a:endParaRPr>
          </a:p>
          <a:p>
            <a:pPr marL="756285" lvl="2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GUI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API-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access</a:t>
            </a:r>
            <a:endParaRPr sz="2000" dirty="0">
              <a:latin typeface="Calibri"/>
              <a:cs typeface="Calibri"/>
            </a:endParaRPr>
          </a:p>
          <a:p>
            <a:pPr marL="756285" lvl="2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administrative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tasks</a:t>
            </a:r>
            <a:endParaRPr sz="20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1950" dirty="0">
              <a:latin typeface="Calibri"/>
              <a:cs typeface="Calibri"/>
            </a:endParaRPr>
          </a:p>
          <a:p>
            <a:pPr marL="354965" lvl="1" indent="-342265">
              <a:lnSpc>
                <a:spcPts val="2380"/>
              </a:lnSpc>
              <a:buFont typeface="Arial MT"/>
              <a:buChar char="•"/>
              <a:tabLst>
                <a:tab pos="354965" algn="l"/>
                <a:tab pos="355600" algn="l"/>
                <a:tab pos="1602105" algn="l"/>
                <a:tab pos="3298190" algn="l"/>
                <a:tab pos="4313555" algn="l"/>
                <a:tab pos="5417185" algn="l"/>
                <a:tab pos="6127115" algn="l"/>
                <a:tab pos="7237095" algn="l"/>
                <a:tab pos="8186420" algn="l"/>
                <a:tab pos="9468485" algn="l"/>
                <a:tab pos="10375265" algn="l"/>
              </a:tabLst>
            </a:pPr>
            <a:r>
              <a:rPr sz="2200" b="1" spc="-10" dirty="0">
                <a:latin typeface="Calibri"/>
                <a:cs typeface="Calibri"/>
              </a:rPr>
              <a:t>Example: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DigitalOcean,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Linode,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Amazon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Web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Services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(AWS),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Microsoft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Azure,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Google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80"/>
              </a:lnSpc>
            </a:pPr>
            <a:r>
              <a:rPr sz="2200" dirty="0">
                <a:latin typeface="Calibri"/>
                <a:cs typeface="Calibri"/>
              </a:rPr>
              <a:t>Compute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Engine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(GCE),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Rackspace,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Cisco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Metacloud.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3509" y="6480759"/>
            <a:ext cx="126936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2431" y="6480759"/>
            <a:ext cx="782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7871" y="6480759"/>
            <a:ext cx="368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2042DA19-2834-7D10-4830-5C1DB3838919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772400" cy="529504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20" dirty="0">
                <a:solidFill>
                  <a:schemeClr val="dk1"/>
                </a:solidFill>
                <a:latin typeface="+mn-lt"/>
                <a:cs typeface="+mn-cs"/>
              </a:rPr>
              <a:t>EC2 Instances and its types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EB6D1-D286-8E9F-892F-DD510F3C83F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6A7A38-7FBC-4FBD-A93D-26EDACF04842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2E053ECC-FF4B-E9A4-0199-0299C2772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Overview of different cloud service providers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7996" y="45745"/>
              <a:ext cx="5999988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Overview of different cloud service providers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869949"/>
            <a:ext cx="11271250" cy="461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2)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Platform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as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Service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(PaaS)</a:t>
            </a:r>
            <a:endParaRPr sz="2200" dirty="0">
              <a:latin typeface="Calibri"/>
              <a:cs typeface="Calibri"/>
            </a:endParaRPr>
          </a:p>
          <a:p>
            <a:pPr marL="354965" marR="5080" indent="-342265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PaaS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cloud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platform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programmer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develop,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run,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15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Characteristics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PaaS</a:t>
            </a:r>
            <a:endParaRPr sz="2200" dirty="0">
              <a:latin typeface="Calibri"/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10"/>
              </a:spcBef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characteristics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-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Accessible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Integrates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databases.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  <a:tab pos="1511935" algn="l"/>
                <a:tab pos="1914525" algn="l"/>
                <a:tab pos="3394075" algn="l"/>
                <a:tab pos="4719320" algn="l"/>
                <a:tab pos="5086350" algn="l"/>
                <a:tab pos="6217285" algn="l"/>
                <a:tab pos="6712584" algn="l"/>
                <a:tab pos="7427595" algn="l"/>
                <a:tab pos="7821930" algn="l"/>
                <a:tab pos="8604250" algn="l"/>
                <a:tab pos="9004935" algn="l"/>
                <a:tab pos="9361805" algn="l"/>
                <a:tab pos="10074910" algn="l"/>
                <a:tab pos="10429875" algn="l"/>
                <a:tab pos="10913110" algn="l"/>
              </a:tabLst>
            </a:pPr>
            <a:r>
              <a:rPr sz="2000" spc="-10" dirty="0">
                <a:latin typeface="Calibri"/>
                <a:cs typeface="Calibri"/>
              </a:rPr>
              <a:t>Builds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virtualization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technology,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resources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easily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scaled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up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down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per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organization's need.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Support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frameworks.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</a:t>
            </a:r>
            <a:r>
              <a:rPr sz="2000" b="1" spc="-10" dirty="0">
                <a:latin typeface="Calibri"/>
                <a:cs typeface="Calibri"/>
              </a:rPr>
              <a:t>Auto-scale</a:t>
            </a:r>
            <a:r>
              <a:rPr sz="2000" spc="-10" dirty="0">
                <a:latin typeface="Calibri"/>
                <a:cs typeface="Calibri"/>
              </a:rPr>
              <a:t>".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950" dirty="0">
              <a:latin typeface="Calibri"/>
              <a:cs typeface="Calibri"/>
            </a:endParaRPr>
          </a:p>
          <a:p>
            <a:pPr marL="354965" indent="-342265">
              <a:lnSpc>
                <a:spcPts val="2380"/>
              </a:lnSpc>
              <a:buFont typeface="Arial MT"/>
              <a:buChar char="•"/>
              <a:tabLst>
                <a:tab pos="354965" algn="l"/>
                <a:tab pos="355600" algn="l"/>
                <a:tab pos="1557655" algn="l"/>
                <a:tab pos="2228215" algn="l"/>
                <a:tab pos="3084830" algn="l"/>
                <a:tab pos="4389755" algn="l"/>
                <a:tab pos="5589270" algn="l"/>
                <a:tab pos="6453505" algn="l"/>
                <a:tab pos="7488555" algn="l"/>
                <a:tab pos="8879840" algn="l"/>
                <a:tab pos="9827895" algn="l"/>
                <a:tab pos="10425430" algn="l"/>
              </a:tabLst>
            </a:pPr>
            <a:r>
              <a:rPr sz="2200" b="1" spc="-10" dirty="0">
                <a:latin typeface="Calibri"/>
                <a:cs typeface="Calibri"/>
              </a:rPr>
              <a:t>Example: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AWS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Elastic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Beanstalk,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Windows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Azure,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Heroku,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Force.com,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Google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App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Engine,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80"/>
              </a:lnSpc>
            </a:pPr>
            <a:r>
              <a:rPr sz="2200" dirty="0">
                <a:latin typeface="Calibri"/>
                <a:cs typeface="Calibri"/>
              </a:rPr>
              <a:t>Apache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Stratos,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Magento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Commerce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Cloud,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OpenShift.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3509" y="6480759"/>
            <a:ext cx="126936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2431" y="6480759"/>
            <a:ext cx="782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7871" y="6480759"/>
            <a:ext cx="368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CD4095E-7638-F446-480E-F60DBD190B3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CBC3004-F138-43F3-9460-41B9B27E171D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7996" y="45745"/>
              <a:ext cx="5999988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Overview of different cloud service providers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38184" y="6360363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946149"/>
            <a:ext cx="11196320" cy="464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3)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Software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as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Service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(SaaS)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SaaS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known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b="1" spc="-10" dirty="0">
                <a:latin typeface="Calibri"/>
                <a:cs typeface="Calibri"/>
              </a:rPr>
              <a:t>on-</a:t>
            </a:r>
            <a:r>
              <a:rPr sz="2200" b="1" dirty="0">
                <a:latin typeface="Calibri"/>
                <a:cs typeface="Calibri"/>
              </a:rPr>
              <a:t>demand</a:t>
            </a:r>
            <a:r>
              <a:rPr sz="2200" b="1" spc="2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software</a:t>
            </a:r>
            <a:r>
              <a:rPr sz="2200" dirty="0">
                <a:latin typeface="Calibri"/>
                <a:cs typeface="Calibri"/>
              </a:rPr>
              <a:t>".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applications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hosted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cloud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provider.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internet connection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browser.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Characteristics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SaaS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characteristics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Managed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central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Hosted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Accessible over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responsible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updates.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Updates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automatically.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purchased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pay-as-per-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basis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354965" indent="-342265">
              <a:lnSpc>
                <a:spcPts val="23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Calibri"/>
                <a:cs typeface="Calibri"/>
              </a:rPr>
              <a:t>Example:</a:t>
            </a:r>
            <a:r>
              <a:rPr sz="2200" b="1" spc="1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BigCommerce,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Google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Apps,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Salesforce,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Dropbox,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ZenDesk,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Cisco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WebEx,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ZenDesk,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80"/>
              </a:lnSpc>
            </a:pPr>
            <a:r>
              <a:rPr sz="2200" dirty="0">
                <a:latin typeface="Calibri"/>
                <a:cs typeface="Calibri"/>
              </a:rPr>
              <a:t>Slack,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GoToMeeting.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C961BAC-D881-9B0F-BE90-357C5F5C6F8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4679194-4092-4005-B458-2C9864D16296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7504" y="45745"/>
              <a:ext cx="1682496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Daily Quiz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8340" y="6142583"/>
            <a:ext cx="2225675" cy="479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>
              <a:lnSpc>
                <a:spcPts val="181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9127" y="6464680"/>
            <a:ext cx="171885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2FD9CF4-201E-EEC6-5D64-97915C22DEF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29C73E8-EA9E-4455-916A-E2FC2CB44F1F}" type="datetime1">
              <a:rPr lang="en-US" smtClean="0"/>
              <a:t>2/12/2025</a:t>
            </a:fld>
            <a:endParaRPr lang="en-US"/>
          </a:p>
        </p:txBody>
      </p:sp>
      <p:pic>
        <p:nvPicPr>
          <p:cNvPr id="14" name="Picture 13" descr="A qr code on a blackboard&#10;&#10;AI-generated content may be incorrect.">
            <a:extLst>
              <a:ext uri="{FF2B5EF4-FFF2-40B4-BE49-F238E27FC236}">
                <a16:creationId xmlns:a16="http://schemas.microsoft.com/office/drawing/2014/main" id="{1568C83D-CE17-5AD4-A898-4660CD30E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12316"/>
            <a:ext cx="6629400" cy="527679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1F76CF-CCED-9C08-11C6-06F3F1514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079F92E1-817B-FA82-F424-D9764CBB285B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5CFFD897-F0D3-4AF2-E7DC-C7D8A7FE76E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5F6F19EC-40C7-4454-0ECD-B67BAA0357E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7504" y="45745"/>
              <a:ext cx="1682496" cy="72082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F8203180-4FE5-558C-8295-9BCB1FE6875F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2A95434-15B8-B9C2-FF8A-6CF8C5AD8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Daily Quiz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916CB811-CBC3-F9A2-C8AF-E4CDA08EFB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FC6F9768-82D0-25C8-831E-1390229AD3B6}"/>
              </a:ext>
            </a:extLst>
          </p:cNvPr>
          <p:cNvSpPr txBox="1"/>
          <p:nvPr/>
        </p:nvSpPr>
        <p:spPr>
          <a:xfrm>
            <a:off x="459740" y="680720"/>
            <a:ext cx="8933180" cy="52933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3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Computing?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 means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storage,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servers,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networking,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etc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database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 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None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 </a:t>
            </a:r>
            <a:r>
              <a:rPr sz="1800" spc="-10" dirty="0">
                <a:latin typeface="Calibri"/>
                <a:cs typeface="Calibri"/>
              </a:rPr>
              <a:t>mentioned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563880" indent="-551815">
              <a:lnSpc>
                <a:spcPct val="100000"/>
              </a:lnSpc>
              <a:buAutoNum type="arabicParenR" startAt="2"/>
              <a:tabLst>
                <a:tab pos="563880" algn="l"/>
                <a:tab pos="564515" algn="l"/>
              </a:tabLst>
            </a:pPr>
            <a:r>
              <a:rPr sz="1800" dirty="0">
                <a:latin typeface="Calibri"/>
                <a:cs typeface="Calibri"/>
              </a:rPr>
              <a:t>Who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father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cloud </a:t>
            </a:r>
            <a:r>
              <a:rPr sz="1800" spc="-10" dirty="0">
                <a:latin typeface="Calibri"/>
                <a:cs typeface="Calibri"/>
              </a:rPr>
              <a:t>computing?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Sharon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Codd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Edgar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Frank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Codd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J.C.R.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Licklider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Charles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Bachman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3)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 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features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 </a:t>
            </a:r>
            <a:r>
              <a:rPr sz="1800" spc="-10" dirty="0">
                <a:latin typeface="Calibri"/>
                <a:cs typeface="Calibri"/>
              </a:rPr>
              <a:t>computing?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Availability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Large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A814C2B-4077-70A5-2CE5-7F31FE51871F}"/>
              </a:ext>
            </a:extLst>
          </p:cNvPr>
          <p:cNvSpPr txBox="1"/>
          <p:nvPr/>
        </p:nvSpPr>
        <p:spPr>
          <a:xfrm>
            <a:off x="459740" y="6142583"/>
            <a:ext cx="215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25" dirty="0">
                <a:latin typeface="Calibri"/>
                <a:cs typeface="Calibri"/>
              </a:rPr>
              <a:t>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4246225-0CF8-038E-7366-9B5F09DCF6CF}"/>
              </a:ext>
            </a:extLst>
          </p:cNvPr>
          <p:cNvSpPr txBox="1"/>
          <p:nvPr/>
        </p:nvSpPr>
        <p:spPr>
          <a:xfrm>
            <a:off x="688340" y="6142583"/>
            <a:ext cx="2225675" cy="479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All of the </a:t>
            </a:r>
            <a:r>
              <a:rPr sz="1800" spc="-10" dirty="0">
                <a:latin typeface="Calibri"/>
                <a:cs typeface="Calibri"/>
              </a:rPr>
              <a:t>mentioned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790DDA0-963A-9600-FDE5-9AF55B280989}"/>
              </a:ext>
            </a:extLst>
          </p:cNvPr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FDE3553-05A2-1A9D-B963-59203651E84D}"/>
              </a:ext>
            </a:extLst>
          </p:cNvPr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1262FFD-1628-A190-B51F-EBDF4F080A8E}"/>
              </a:ext>
            </a:extLst>
          </p:cNvPr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12B48E1-05B4-A7F2-E9B8-475337CFF31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39BA4D5-943C-43E7-862C-ABDE2DD5B113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543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7504" y="45745"/>
              <a:ext cx="1682496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Daily Quiz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762762"/>
            <a:ext cx="6230620" cy="52933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3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 </a:t>
            </a:r>
            <a:r>
              <a:rPr sz="1800" spc="-10" dirty="0">
                <a:latin typeface="Calibri"/>
                <a:cs typeface="Calibri"/>
              </a:rPr>
              <a:t>service?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Service-</a:t>
            </a:r>
            <a:r>
              <a:rPr sz="1800" dirty="0">
                <a:latin typeface="Calibri"/>
                <a:cs typeface="Calibri"/>
              </a:rPr>
              <a:t>as-a-Software </a:t>
            </a:r>
            <a:r>
              <a:rPr sz="1800" spc="-10" dirty="0">
                <a:latin typeface="Calibri"/>
                <a:cs typeface="Calibri"/>
              </a:rPr>
              <a:t>(SaaS)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Software-</a:t>
            </a:r>
            <a:r>
              <a:rPr sz="1800" dirty="0">
                <a:latin typeface="Calibri"/>
                <a:cs typeface="Calibri"/>
              </a:rPr>
              <a:t>and-a-Server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(SaaS)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Software-</a:t>
            </a:r>
            <a:r>
              <a:rPr sz="1800" dirty="0">
                <a:latin typeface="Calibri"/>
                <a:cs typeface="Calibri"/>
              </a:rPr>
              <a:t>as-a-Service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(SaaS)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Software-</a:t>
            </a:r>
            <a:r>
              <a:rPr sz="1800" dirty="0">
                <a:latin typeface="Calibri"/>
                <a:cs typeface="Calibri"/>
              </a:rPr>
              <a:t>as-a-Server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(SaaS)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512445" indent="-500380">
              <a:lnSpc>
                <a:spcPct val="100000"/>
              </a:lnSpc>
              <a:buAutoNum type="arabicParenR" startAt="2"/>
              <a:tabLst>
                <a:tab pos="512445" algn="l"/>
                <a:tab pos="513080" algn="l"/>
              </a:tabLst>
            </a:pP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computing?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Adobe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Paypal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Suite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 </a:t>
            </a:r>
            <a:r>
              <a:rPr sz="1800" spc="-20" dirty="0">
                <a:latin typeface="Calibri"/>
                <a:cs typeface="Calibri"/>
              </a:rPr>
              <a:t>above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cloud?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Amazon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(AWS)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Dropbox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Cisco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6142583"/>
            <a:ext cx="215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25" dirty="0">
                <a:latin typeface="Calibri"/>
                <a:cs typeface="Calibri"/>
              </a:rPr>
              <a:t>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6142583"/>
            <a:ext cx="2225675" cy="479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All of the </a:t>
            </a:r>
            <a:r>
              <a:rPr sz="1800" spc="-10" dirty="0">
                <a:latin typeface="Calibri"/>
                <a:cs typeface="Calibri"/>
              </a:rPr>
              <a:t>mentioned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CAFBA3E-01BD-84C1-7B42-0FD65A8E827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6481BED-FAB6-497E-BB13-83436013B171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2868" y="45745"/>
              <a:ext cx="1191767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MCQs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8340" y="883665"/>
            <a:ext cx="1102868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527685" algn="l"/>
                <a:tab pos="528320" algn="l"/>
                <a:tab pos="11015345" algn="l"/>
              </a:tabLst>
            </a:pPr>
            <a:r>
              <a:rPr sz="1800" dirty="0">
                <a:latin typeface="Calibri"/>
                <a:cs typeface="Calibri"/>
              </a:rPr>
              <a:t>Applications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 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virtualized resources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known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Parallel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Soft</a:t>
            </a:r>
            <a:r>
              <a:rPr sz="1800" spc="-10" dirty="0">
                <a:latin typeface="Calibri"/>
                <a:cs typeface="Calibri"/>
              </a:rPr>
              <a:t> computing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12445" indent="-500380">
              <a:lnSpc>
                <a:spcPct val="100000"/>
              </a:lnSpc>
              <a:buAutoNum type="arabicParenR" startAt="2"/>
              <a:tabLst>
                <a:tab pos="512445" algn="l"/>
                <a:tab pos="513080" algn="l"/>
              </a:tabLst>
            </a:pP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service?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Heroku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AWS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Elastic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Beanstalk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Windows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Azure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 </a:t>
            </a:r>
            <a:r>
              <a:rPr sz="1800" spc="-20" dirty="0">
                <a:latin typeface="Calibri"/>
                <a:cs typeface="Calibri"/>
              </a:rPr>
              <a:t>above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12445" indent="-500380">
              <a:lnSpc>
                <a:spcPct val="100000"/>
              </a:lnSpc>
              <a:buAutoNum type="arabicParenR" startAt="3"/>
              <a:tabLst>
                <a:tab pos="512445" algn="l"/>
                <a:tab pos="513080" algn="l"/>
              </a:tabLst>
            </a:pPr>
            <a:r>
              <a:rPr sz="1800" dirty="0">
                <a:latin typeface="Calibri"/>
                <a:cs typeface="Calibri"/>
              </a:rPr>
              <a:t>Which 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following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IaaS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service?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DigitalOcean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Linode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Rackspace</a:t>
            </a:r>
            <a:endParaRPr sz="18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1800" dirty="0">
                <a:latin typeface="Calibri"/>
                <a:cs typeface="Calibri"/>
              </a:rPr>
              <a:t>All of the </a:t>
            </a:r>
            <a:r>
              <a:rPr sz="1800" spc="-10" dirty="0">
                <a:latin typeface="Calibri"/>
                <a:cs typeface="Calibri"/>
              </a:rPr>
              <a:t>mentioned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9941" y="6425285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8864" y="6425285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4304" y="6425285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13F4AD1-6648-2BC6-7425-1180F8DFD64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7BFCBFD-21EE-4E87-B635-4EC1168C225D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2868" y="45745"/>
              <a:ext cx="1191767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MCQs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952245"/>
            <a:ext cx="895604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computing?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abstracts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pooling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nothing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Internet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“cloud”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reference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essential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mentioned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562610" indent="-550545">
              <a:lnSpc>
                <a:spcPct val="100000"/>
              </a:lnSpc>
              <a:buAutoNum type="arabicParenR" startAt="2"/>
              <a:tabLst>
                <a:tab pos="562610" algn="l"/>
                <a:tab pos="563245" algn="l"/>
              </a:tabLst>
            </a:pPr>
            <a:r>
              <a:rPr sz="2000" dirty="0">
                <a:latin typeface="Calibri"/>
                <a:cs typeface="Calibri"/>
              </a:rPr>
              <a:t>Point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wrong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statement.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Azure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.NET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Framework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Amazon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worldwide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datacenters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engine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None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mentioned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562610" indent="-550545">
              <a:lnSpc>
                <a:spcPct val="100000"/>
              </a:lnSpc>
              <a:buAutoNum type="arabicParenR" startAt="3"/>
              <a:tabLst>
                <a:tab pos="562610" algn="l"/>
                <a:tab pos="563245" algn="l"/>
              </a:tabLst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statement?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opportunities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developers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 Agreements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(SLAs)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aspect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computing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impact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licensing</a:t>
            </a:r>
            <a:endParaRPr sz="200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mentioned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3141" y="6409740"/>
            <a:ext cx="3412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1320" algn="l"/>
                <a:tab pos="3056890" algn="l"/>
              </a:tabLst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E2259F-7CA3-A515-3357-072457B151B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C44DA40-57E1-4363-863C-C3B258D970CA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79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Course Outcomes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86610" y="1155636"/>
          <a:ext cx="7933689" cy="4957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525">
                <a:tc gridSpan="3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Course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outcomes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800" b="1" spc="3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completion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course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Understand</a:t>
                      </a:r>
                      <a:r>
                        <a:rPr sz="16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6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16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deployment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models.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K1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Describe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importance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along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technologies.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2735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K2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66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Apply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services.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735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K3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Build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application.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2735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K6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4730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CO5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computing.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735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K4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36548" cy="7833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89730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0104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6635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32E90-E358-866A-E15E-A4B6AC93EBD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1997553-64CC-4FA5-AC7F-95A990E94CB6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1389460"/>
            <a:ext cx="10972800" cy="4525963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B0F0"/>
                </a:solidFill>
                <a:hlinkClick r:id="rId2"/>
              </a:rPr>
              <a:t>2022-23</a:t>
            </a:r>
            <a:endParaRPr lang="en-US" sz="2800" u="sng" dirty="0">
              <a:solidFill>
                <a:srgbClr val="00B0F0"/>
              </a:solidFill>
            </a:endParaRPr>
          </a:p>
          <a:p>
            <a:r>
              <a:rPr lang="en-US" sz="2800" u="sng" dirty="0">
                <a:solidFill>
                  <a:srgbClr val="00B0F0"/>
                </a:solidFill>
                <a:hlinkClick r:id="rId3"/>
              </a:rPr>
              <a:t>2023-24</a:t>
            </a:r>
            <a:endParaRPr lang="en-US" sz="28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AFF81E-76A3-491F-8337-C9ADE3E18AAA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Jaya Nidhi Vashishtha          Cloud &amp; Edge Computing        Unit 3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15540" y="5"/>
            <a:ext cx="8938260" cy="68579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520"/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en-US" dirty="0"/>
              <a:t>Previous </a:t>
            </a:r>
            <a:r>
              <a:rPr lang="en-US"/>
              <a:t>Year Question Paper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51806"/>
            <a:ext cx="1664970" cy="713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56524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0739" y="854710"/>
            <a:ext cx="10892155" cy="43421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Computing?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on-</a:t>
            </a:r>
            <a:r>
              <a:rPr sz="2400" dirty="0">
                <a:latin typeface="Calibri"/>
                <a:cs typeface="Calibri"/>
              </a:rPr>
              <a:t>demand functionality?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computing?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advantages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services?</a:t>
            </a:r>
            <a:endParaRPr sz="2400" dirty="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clouds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computing?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popularly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services?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briefly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evolution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down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briefly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down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briefly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Illustrate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principles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Conclude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BB829468-2A3A-B829-C30E-7BFA0A30BAEA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20" b="1" dirty="0"/>
              <a:t>Expected University Questions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DB37F-FC06-7537-D895-B09497AC357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9E45E9-9658-453F-83BE-E904E6EE04BF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83" y="45745"/>
              <a:ext cx="2839212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Weekly assignment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6939" y="1177417"/>
            <a:ext cx="8592185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Computing?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advantages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services?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cloud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computing?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down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down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advantages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Name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ADB964F-A89A-424A-3E52-BDC68395A53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24B8A3D-A7FE-4ACC-816D-E190E19746D9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4936" y="45745"/>
              <a:ext cx="1627632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Summary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106170"/>
            <a:ext cx="6409055" cy="23304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edge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 </a:t>
            </a:r>
            <a:r>
              <a:rPr sz="1800" spc="-20" dirty="0">
                <a:latin typeface="Calibri"/>
                <a:cs typeface="Calibri"/>
              </a:rPr>
              <a:t>are-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Introduction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Underlying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Principles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Parallel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Elasticity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On-demand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Provisioning,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EC2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Overview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different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7341" y="6464680"/>
            <a:ext cx="127063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64680"/>
            <a:ext cx="782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64680"/>
            <a:ext cx="3683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EA63104-D2F3-7FE3-1993-BDD247B30BE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582FC07-0715-4CD0-8504-D7F838FAC1E3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61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39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2932" y="45745"/>
              <a:ext cx="1691639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Reference</a:t>
            </a:r>
            <a:endParaRPr sz="252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8340" y="870559"/>
            <a:ext cx="10954385" cy="39274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https://en.wikipedia.org/wiki/Cloud_computing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https://www.javatpoint.com/cloud-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computing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https://www.javatpoint.com/cloud-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service-models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https://www.javatpoint.com/cloud-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service-provider-companies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https://www.javatpoint.com/what-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is-parallel-computing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https://www.geeksforgeeks.org/introduction-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to-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parallel-computing/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https://www.geeksforgeeks.org/evolution-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of-cloud-computing/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2"/>
              </a:rPr>
              <a:t>https://www.slideshare.net/joyschandran/underlying-principles-of-parallel-and-distributed-computing</a:t>
            </a:r>
            <a:endParaRPr sz="2000">
              <a:latin typeface="Calibri"/>
              <a:cs typeface="Calibri"/>
            </a:endParaRPr>
          </a:p>
          <a:p>
            <a:pPr marL="354965" marR="60960" indent="-342265">
              <a:lnSpc>
                <a:spcPct val="100000"/>
              </a:lnSpc>
              <a:spcBef>
                <a:spcPts val="484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3"/>
              </a:rPr>
              <a:t>https://www.techslang.com/definition/what-is-cloud-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3"/>
              </a:rPr>
              <a:t>provisioning/#:~:text=Also%20referred%20to%20as%20%E2%80%9Con,and%20down%20when%20de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3"/>
              </a:rPr>
              <a:t>mands%20decrease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5541" y="6100673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4464" y="6100673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9904" y="6100673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E1B5BD5-C561-18D1-31C1-0ED3CBD5DB7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337DEAA-7E67-4C56-BF4D-A6A26602ED6B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3066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62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4130" y="2465323"/>
            <a:ext cx="3542029" cy="589915"/>
            <a:chOff x="4604130" y="2465323"/>
            <a:chExt cx="3542029" cy="589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9464" y="2470657"/>
              <a:ext cx="3530854" cy="579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080" y="2866008"/>
              <a:ext cx="142494" cy="1162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09464" y="2470657"/>
              <a:ext cx="3531235" cy="579120"/>
            </a:xfrm>
            <a:custGeom>
              <a:avLst/>
              <a:gdLst/>
              <a:ahLst/>
              <a:cxnLst/>
              <a:rect l="l" t="t" r="r" b="b"/>
              <a:pathLst>
                <a:path w="3531234" h="579119">
                  <a:moveTo>
                    <a:pt x="2907791" y="248792"/>
                  </a:moveTo>
                  <a:lnTo>
                    <a:pt x="2867660" y="257175"/>
                  </a:lnTo>
                  <a:lnTo>
                    <a:pt x="2834296" y="290314"/>
                  </a:lnTo>
                  <a:lnTo>
                    <a:pt x="2820529" y="332414"/>
                  </a:lnTo>
                  <a:lnTo>
                    <a:pt x="2817367" y="372490"/>
                  </a:lnTo>
                  <a:lnTo>
                    <a:pt x="2817653" y="385679"/>
                  </a:lnTo>
                  <a:lnTo>
                    <a:pt x="2824487" y="433123"/>
                  </a:lnTo>
                  <a:lnTo>
                    <a:pt x="2841896" y="469570"/>
                  </a:lnTo>
                  <a:lnTo>
                    <a:pt x="2882820" y="494538"/>
                  </a:lnTo>
                  <a:lnTo>
                    <a:pt x="2906141" y="496824"/>
                  </a:lnTo>
                  <a:lnTo>
                    <a:pt x="2917453" y="496300"/>
                  </a:lnTo>
                  <a:lnTo>
                    <a:pt x="2954918" y="483776"/>
                  </a:lnTo>
                  <a:lnTo>
                    <a:pt x="2984595" y="446484"/>
                  </a:lnTo>
                  <a:lnTo>
                    <a:pt x="2995358" y="401161"/>
                  </a:lnTo>
                  <a:lnTo>
                    <a:pt x="2996691" y="373633"/>
                  </a:lnTo>
                  <a:lnTo>
                    <a:pt x="2996410" y="360445"/>
                  </a:lnTo>
                  <a:lnTo>
                    <a:pt x="2989824" y="313001"/>
                  </a:lnTo>
                  <a:lnTo>
                    <a:pt x="2972272" y="276552"/>
                  </a:lnTo>
                  <a:lnTo>
                    <a:pt x="2931429" y="251174"/>
                  </a:lnTo>
                  <a:lnTo>
                    <a:pt x="2907791" y="248792"/>
                  </a:lnTo>
                  <a:close/>
                </a:path>
                <a:path w="3531234" h="579119">
                  <a:moveTo>
                    <a:pt x="3233674" y="174370"/>
                  </a:moveTo>
                  <a:lnTo>
                    <a:pt x="3243834" y="174370"/>
                  </a:lnTo>
                  <a:lnTo>
                    <a:pt x="3252089" y="174751"/>
                  </a:lnTo>
                  <a:lnTo>
                    <a:pt x="3285236" y="187959"/>
                  </a:lnTo>
                  <a:lnTo>
                    <a:pt x="3285236" y="190753"/>
                  </a:lnTo>
                  <a:lnTo>
                    <a:pt x="3285236" y="397001"/>
                  </a:lnTo>
                  <a:lnTo>
                    <a:pt x="3288918" y="440816"/>
                  </a:lnTo>
                  <a:lnTo>
                    <a:pt x="3308810" y="476361"/>
                  </a:lnTo>
                  <a:lnTo>
                    <a:pt x="3346704" y="489457"/>
                  </a:lnTo>
                  <a:lnTo>
                    <a:pt x="3356518" y="488574"/>
                  </a:lnTo>
                  <a:lnTo>
                    <a:pt x="3396273" y="467205"/>
                  </a:lnTo>
                  <a:lnTo>
                    <a:pt x="3428491" y="433450"/>
                  </a:lnTo>
                  <a:lnTo>
                    <a:pt x="3428491" y="190753"/>
                  </a:lnTo>
                  <a:lnTo>
                    <a:pt x="3428491" y="187959"/>
                  </a:lnTo>
                  <a:lnTo>
                    <a:pt x="3469513" y="174370"/>
                  </a:lnTo>
                  <a:lnTo>
                    <a:pt x="3479673" y="174370"/>
                  </a:lnTo>
                  <a:lnTo>
                    <a:pt x="3489706" y="174370"/>
                  </a:lnTo>
                  <a:lnTo>
                    <a:pt x="3528314" y="183514"/>
                  </a:lnTo>
                  <a:lnTo>
                    <a:pt x="3529965" y="185674"/>
                  </a:lnTo>
                  <a:lnTo>
                    <a:pt x="3530854" y="187959"/>
                  </a:lnTo>
                  <a:lnTo>
                    <a:pt x="3530854" y="190753"/>
                  </a:lnTo>
                  <a:lnTo>
                    <a:pt x="3530854" y="555751"/>
                  </a:lnTo>
                  <a:lnTo>
                    <a:pt x="3530854" y="558545"/>
                  </a:lnTo>
                  <a:lnTo>
                    <a:pt x="3530091" y="560958"/>
                  </a:lnTo>
                  <a:lnTo>
                    <a:pt x="3528821" y="562990"/>
                  </a:lnTo>
                  <a:lnTo>
                    <a:pt x="3527425" y="565022"/>
                  </a:lnTo>
                  <a:lnTo>
                    <a:pt x="3525012" y="566674"/>
                  </a:lnTo>
                  <a:lnTo>
                    <a:pt x="3521583" y="568070"/>
                  </a:lnTo>
                  <a:lnTo>
                    <a:pt x="3518154" y="569467"/>
                  </a:lnTo>
                  <a:lnTo>
                    <a:pt x="3513709" y="570483"/>
                  </a:lnTo>
                  <a:lnTo>
                    <a:pt x="3508120" y="571118"/>
                  </a:lnTo>
                  <a:lnTo>
                    <a:pt x="3502533" y="571880"/>
                  </a:lnTo>
                  <a:lnTo>
                    <a:pt x="3495548" y="572134"/>
                  </a:lnTo>
                  <a:lnTo>
                    <a:pt x="3487039" y="572134"/>
                  </a:lnTo>
                  <a:lnTo>
                    <a:pt x="3478021" y="572134"/>
                  </a:lnTo>
                  <a:lnTo>
                    <a:pt x="3470783" y="571880"/>
                  </a:lnTo>
                  <a:lnTo>
                    <a:pt x="3465194" y="571118"/>
                  </a:lnTo>
                  <a:lnTo>
                    <a:pt x="3459607" y="570483"/>
                  </a:lnTo>
                  <a:lnTo>
                    <a:pt x="3455162" y="569467"/>
                  </a:lnTo>
                  <a:lnTo>
                    <a:pt x="3451860" y="568070"/>
                  </a:lnTo>
                  <a:lnTo>
                    <a:pt x="3448558" y="566674"/>
                  </a:lnTo>
                  <a:lnTo>
                    <a:pt x="3446271" y="565022"/>
                  </a:lnTo>
                  <a:lnTo>
                    <a:pt x="3444875" y="562990"/>
                  </a:lnTo>
                  <a:lnTo>
                    <a:pt x="3443478" y="560958"/>
                  </a:lnTo>
                  <a:lnTo>
                    <a:pt x="3442842" y="558545"/>
                  </a:lnTo>
                  <a:lnTo>
                    <a:pt x="3442842" y="555751"/>
                  </a:lnTo>
                  <a:lnTo>
                    <a:pt x="3442842" y="513588"/>
                  </a:lnTo>
                  <a:lnTo>
                    <a:pt x="3412283" y="542258"/>
                  </a:lnTo>
                  <a:lnTo>
                    <a:pt x="3365464" y="569904"/>
                  </a:lnTo>
                  <a:lnTo>
                    <a:pt x="3316351" y="579119"/>
                  </a:lnTo>
                  <a:lnTo>
                    <a:pt x="3298253" y="578356"/>
                  </a:lnTo>
                  <a:lnTo>
                    <a:pt x="3253105" y="566801"/>
                  </a:lnTo>
                  <a:lnTo>
                    <a:pt x="3220279" y="543369"/>
                  </a:lnTo>
                  <a:lnTo>
                    <a:pt x="3198288" y="510301"/>
                  </a:lnTo>
                  <a:lnTo>
                    <a:pt x="3186297" y="469136"/>
                  </a:lnTo>
                  <a:lnTo>
                    <a:pt x="3182492" y="414146"/>
                  </a:lnTo>
                  <a:lnTo>
                    <a:pt x="3182492" y="190753"/>
                  </a:lnTo>
                  <a:lnTo>
                    <a:pt x="3182492" y="187959"/>
                  </a:lnTo>
                  <a:lnTo>
                    <a:pt x="3223894" y="174370"/>
                  </a:lnTo>
                  <a:lnTo>
                    <a:pt x="3233674" y="174370"/>
                  </a:lnTo>
                  <a:close/>
                </a:path>
                <a:path w="3531234" h="579119">
                  <a:moveTo>
                    <a:pt x="2911475" y="167386"/>
                  </a:moveTo>
                  <a:lnTo>
                    <a:pt x="2957369" y="170719"/>
                  </a:lnTo>
                  <a:lnTo>
                    <a:pt x="2996691" y="180720"/>
                  </a:lnTo>
                  <a:lnTo>
                    <a:pt x="3043626" y="207688"/>
                  </a:lnTo>
                  <a:lnTo>
                    <a:pt x="3076702" y="248523"/>
                  </a:lnTo>
                  <a:lnTo>
                    <a:pt x="3096180" y="302740"/>
                  </a:lnTo>
                  <a:lnTo>
                    <a:pt x="3101895" y="345896"/>
                  </a:lnTo>
                  <a:lnTo>
                    <a:pt x="3102610" y="369569"/>
                  </a:lnTo>
                  <a:lnTo>
                    <a:pt x="3101847" y="392384"/>
                  </a:lnTo>
                  <a:lnTo>
                    <a:pt x="3095751" y="434917"/>
                  </a:lnTo>
                  <a:lnTo>
                    <a:pt x="3083440" y="473233"/>
                  </a:lnTo>
                  <a:lnTo>
                    <a:pt x="3053080" y="520953"/>
                  </a:lnTo>
                  <a:lnTo>
                    <a:pt x="3008520" y="555619"/>
                  </a:lnTo>
                  <a:lnTo>
                    <a:pt x="2970895" y="570601"/>
                  </a:lnTo>
                  <a:lnTo>
                    <a:pt x="2926889" y="578169"/>
                  </a:lnTo>
                  <a:lnTo>
                    <a:pt x="2902458" y="579119"/>
                  </a:lnTo>
                  <a:lnTo>
                    <a:pt x="2878935" y="578284"/>
                  </a:lnTo>
                  <a:lnTo>
                    <a:pt x="2836556" y="571565"/>
                  </a:lnTo>
                  <a:lnTo>
                    <a:pt x="2800510" y="558131"/>
                  </a:lnTo>
                  <a:lnTo>
                    <a:pt x="2758059" y="526288"/>
                  </a:lnTo>
                  <a:lnTo>
                    <a:pt x="2729358" y="481014"/>
                  </a:lnTo>
                  <a:lnTo>
                    <a:pt x="2717805" y="443408"/>
                  </a:lnTo>
                  <a:lnTo>
                    <a:pt x="2712039" y="400442"/>
                  </a:lnTo>
                  <a:lnTo>
                    <a:pt x="2711323" y="376936"/>
                  </a:lnTo>
                  <a:lnTo>
                    <a:pt x="2712108" y="354099"/>
                  </a:lnTo>
                  <a:lnTo>
                    <a:pt x="2718395" y="311427"/>
                  </a:lnTo>
                  <a:lnTo>
                    <a:pt x="2730892" y="272946"/>
                  </a:lnTo>
                  <a:lnTo>
                    <a:pt x="2761361" y="225297"/>
                  </a:lnTo>
                  <a:lnTo>
                    <a:pt x="2805759" y="190882"/>
                  </a:lnTo>
                  <a:lnTo>
                    <a:pt x="2843270" y="175904"/>
                  </a:lnTo>
                  <a:lnTo>
                    <a:pt x="2887136" y="168336"/>
                  </a:lnTo>
                  <a:lnTo>
                    <a:pt x="2911475" y="167386"/>
                  </a:lnTo>
                  <a:close/>
                </a:path>
                <a:path w="3531234" h="579119">
                  <a:moveTo>
                    <a:pt x="1540129" y="167386"/>
                  </a:moveTo>
                  <a:lnTo>
                    <a:pt x="1589492" y="174297"/>
                  </a:lnTo>
                  <a:lnTo>
                    <a:pt x="1626108" y="194151"/>
                  </a:lnTo>
                  <a:lnTo>
                    <a:pt x="1651625" y="224002"/>
                  </a:lnTo>
                  <a:lnTo>
                    <a:pt x="1667002" y="262381"/>
                  </a:lnTo>
                  <a:lnTo>
                    <a:pt x="1673556" y="311155"/>
                  </a:lnTo>
                  <a:lnTo>
                    <a:pt x="1673987" y="330326"/>
                  </a:lnTo>
                  <a:lnTo>
                    <a:pt x="1673987" y="555751"/>
                  </a:lnTo>
                  <a:lnTo>
                    <a:pt x="1673987" y="558545"/>
                  </a:lnTo>
                  <a:lnTo>
                    <a:pt x="1663319" y="568070"/>
                  </a:lnTo>
                  <a:lnTo>
                    <a:pt x="1659509" y="569467"/>
                  </a:lnTo>
                  <a:lnTo>
                    <a:pt x="1654302" y="570483"/>
                  </a:lnTo>
                  <a:lnTo>
                    <a:pt x="1647571" y="571118"/>
                  </a:lnTo>
                  <a:lnTo>
                    <a:pt x="1640967" y="571880"/>
                  </a:lnTo>
                  <a:lnTo>
                    <a:pt x="1632712" y="572134"/>
                  </a:lnTo>
                  <a:lnTo>
                    <a:pt x="1622806" y="572134"/>
                  </a:lnTo>
                  <a:lnTo>
                    <a:pt x="1612773" y="572134"/>
                  </a:lnTo>
                  <a:lnTo>
                    <a:pt x="1604390" y="571880"/>
                  </a:lnTo>
                  <a:lnTo>
                    <a:pt x="1597660" y="571118"/>
                  </a:lnTo>
                  <a:lnTo>
                    <a:pt x="1590929" y="570483"/>
                  </a:lnTo>
                  <a:lnTo>
                    <a:pt x="1585722" y="569467"/>
                  </a:lnTo>
                  <a:lnTo>
                    <a:pt x="1581912" y="568070"/>
                  </a:lnTo>
                  <a:lnTo>
                    <a:pt x="1578102" y="566674"/>
                  </a:lnTo>
                  <a:lnTo>
                    <a:pt x="1575308" y="565022"/>
                  </a:lnTo>
                  <a:lnTo>
                    <a:pt x="1573784" y="562990"/>
                  </a:lnTo>
                  <a:lnTo>
                    <a:pt x="1572133" y="560958"/>
                  </a:lnTo>
                  <a:lnTo>
                    <a:pt x="1571244" y="558545"/>
                  </a:lnTo>
                  <a:lnTo>
                    <a:pt x="1571244" y="555751"/>
                  </a:lnTo>
                  <a:lnTo>
                    <a:pt x="1571244" y="347471"/>
                  </a:lnTo>
                  <a:lnTo>
                    <a:pt x="1567434" y="305688"/>
                  </a:lnTo>
                  <a:lnTo>
                    <a:pt x="1544827" y="266953"/>
                  </a:lnTo>
                  <a:lnTo>
                    <a:pt x="1509902" y="257047"/>
                  </a:lnTo>
                  <a:lnTo>
                    <a:pt x="1500066" y="257933"/>
                  </a:lnTo>
                  <a:lnTo>
                    <a:pt x="1460035" y="279354"/>
                  </a:lnTo>
                  <a:lnTo>
                    <a:pt x="1428496" y="313054"/>
                  </a:lnTo>
                  <a:lnTo>
                    <a:pt x="1428496" y="555751"/>
                  </a:lnTo>
                  <a:lnTo>
                    <a:pt x="1428496" y="558545"/>
                  </a:lnTo>
                  <a:lnTo>
                    <a:pt x="1417574" y="568070"/>
                  </a:lnTo>
                  <a:lnTo>
                    <a:pt x="1413637" y="569467"/>
                  </a:lnTo>
                  <a:lnTo>
                    <a:pt x="1408430" y="570483"/>
                  </a:lnTo>
                  <a:lnTo>
                    <a:pt x="1401826" y="571118"/>
                  </a:lnTo>
                  <a:lnTo>
                    <a:pt x="1395349" y="571880"/>
                  </a:lnTo>
                  <a:lnTo>
                    <a:pt x="1386967" y="572134"/>
                  </a:lnTo>
                  <a:lnTo>
                    <a:pt x="1376807" y="572134"/>
                  </a:lnTo>
                  <a:lnTo>
                    <a:pt x="1366774" y="572134"/>
                  </a:lnTo>
                  <a:lnTo>
                    <a:pt x="1358392" y="571880"/>
                  </a:lnTo>
                  <a:lnTo>
                    <a:pt x="1351914" y="571118"/>
                  </a:lnTo>
                  <a:lnTo>
                    <a:pt x="1345311" y="570483"/>
                  </a:lnTo>
                  <a:lnTo>
                    <a:pt x="1340104" y="569467"/>
                  </a:lnTo>
                  <a:lnTo>
                    <a:pt x="1336167" y="568070"/>
                  </a:lnTo>
                  <a:lnTo>
                    <a:pt x="1332230" y="566674"/>
                  </a:lnTo>
                  <a:lnTo>
                    <a:pt x="1329436" y="565022"/>
                  </a:lnTo>
                  <a:lnTo>
                    <a:pt x="1327785" y="562990"/>
                  </a:lnTo>
                  <a:lnTo>
                    <a:pt x="1326134" y="560958"/>
                  </a:lnTo>
                  <a:lnTo>
                    <a:pt x="1325245" y="558545"/>
                  </a:lnTo>
                  <a:lnTo>
                    <a:pt x="1325245" y="555751"/>
                  </a:lnTo>
                  <a:lnTo>
                    <a:pt x="1325245" y="190753"/>
                  </a:lnTo>
                  <a:lnTo>
                    <a:pt x="1325245" y="187959"/>
                  </a:lnTo>
                  <a:lnTo>
                    <a:pt x="1326007" y="185674"/>
                  </a:lnTo>
                  <a:lnTo>
                    <a:pt x="1327404" y="183514"/>
                  </a:lnTo>
                  <a:lnTo>
                    <a:pt x="1328674" y="181482"/>
                  </a:lnTo>
                  <a:lnTo>
                    <a:pt x="1331214" y="179831"/>
                  </a:lnTo>
                  <a:lnTo>
                    <a:pt x="1334770" y="178434"/>
                  </a:lnTo>
                  <a:lnTo>
                    <a:pt x="1338199" y="177037"/>
                  </a:lnTo>
                  <a:lnTo>
                    <a:pt x="1342771" y="176021"/>
                  </a:lnTo>
                  <a:lnTo>
                    <a:pt x="1348486" y="175387"/>
                  </a:lnTo>
                  <a:lnTo>
                    <a:pt x="1354074" y="174751"/>
                  </a:lnTo>
                  <a:lnTo>
                    <a:pt x="1361059" y="174370"/>
                  </a:lnTo>
                  <a:lnTo>
                    <a:pt x="1369440" y="174370"/>
                  </a:lnTo>
                  <a:lnTo>
                    <a:pt x="1378204" y="174370"/>
                  </a:lnTo>
                  <a:lnTo>
                    <a:pt x="1385443" y="174751"/>
                  </a:lnTo>
                  <a:lnTo>
                    <a:pt x="1391158" y="175387"/>
                  </a:lnTo>
                  <a:lnTo>
                    <a:pt x="1396873" y="176021"/>
                  </a:lnTo>
                  <a:lnTo>
                    <a:pt x="1413256" y="187959"/>
                  </a:lnTo>
                  <a:lnTo>
                    <a:pt x="1413256" y="190753"/>
                  </a:lnTo>
                  <a:lnTo>
                    <a:pt x="1413256" y="232917"/>
                  </a:lnTo>
                  <a:lnTo>
                    <a:pt x="1443815" y="204247"/>
                  </a:lnTo>
                  <a:lnTo>
                    <a:pt x="1490712" y="176601"/>
                  </a:lnTo>
                  <a:lnTo>
                    <a:pt x="1523339" y="168409"/>
                  </a:lnTo>
                  <a:lnTo>
                    <a:pt x="1540129" y="167386"/>
                  </a:lnTo>
                  <a:close/>
                </a:path>
                <a:path w="3531234" h="579119">
                  <a:moveTo>
                    <a:pt x="1060577" y="167386"/>
                  </a:moveTo>
                  <a:lnTo>
                    <a:pt x="1100423" y="169481"/>
                  </a:lnTo>
                  <a:lnTo>
                    <a:pt x="1148554" y="180528"/>
                  </a:lnTo>
                  <a:lnTo>
                    <a:pt x="1184148" y="201549"/>
                  </a:lnTo>
                  <a:lnTo>
                    <a:pt x="1207633" y="233302"/>
                  </a:lnTo>
                  <a:lnTo>
                    <a:pt x="1219596" y="276367"/>
                  </a:lnTo>
                  <a:lnTo>
                    <a:pt x="1221867" y="311403"/>
                  </a:lnTo>
                  <a:lnTo>
                    <a:pt x="1221867" y="557021"/>
                  </a:lnTo>
                  <a:lnTo>
                    <a:pt x="1221867" y="560831"/>
                  </a:lnTo>
                  <a:lnTo>
                    <a:pt x="1220470" y="563879"/>
                  </a:lnTo>
                  <a:lnTo>
                    <a:pt x="1217676" y="566038"/>
                  </a:lnTo>
                  <a:lnTo>
                    <a:pt x="1215009" y="568197"/>
                  </a:lnTo>
                  <a:lnTo>
                    <a:pt x="1178814" y="572134"/>
                  </a:lnTo>
                  <a:lnTo>
                    <a:pt x="1170269" y="572059"/>
                  </a:lnTo>
                  <a:lnTo>
                    <a:pt x="1140206" y="566038"/>
                  </a:lnTo>
                  <a:lnTo>
                    <a:pt x="1137793" y="563879"/>
                  </a:lnTo>
                  <a:lnTo>
                    <a:pt x="1136650" y="560831"/>
                  </a:lnTo>
                  <a:lnTo>
                    <a:pt x="1136650" y="557021"/>
                  </a:lnTo>
                  <a:lnTo>
                    <a:pt x="1136650" y="527938"/>
                  </a:lnTo>
                  <a:lnTo>
                    <a:pt x="1099341" y="558228"/>
                  </a:lnTo>
                  <a:lnTo>
                    <a:pt x="1054862" y="575770"/>
                  </a:lnTo>
                  <a:lnTo>
                    <a:pt x="1021334" y="579119"/>
                  </a:lnTo>
                  <a:lnTo>
                    <a:pt x="1007068" y="578643"/>
                  </a:lnTo>
                  <a:lnTo>
                    <a:pt x="967867" y="571500"/>
                  </a:lnTo>
                  <a:lnTo>
                    <a:pt x="925702" y="549020"/>
                  </a:lnTo>
                  <a:lnTo>
                    <a:pt x="898144" y="512063"/>
                  </a:lnTo>
                  <a:lnTo>
                    <a:pt x="888857" y="474737"/>
                  </a:lnTo>
                  <a:lnTo>
                    <a:pt x="888238" y="460501"/>
                  </a:lnTo>
                  <a:lnTo>
                    <a:pt x="889021" y="445025"/>
                  </a:lnTo>
                  <a:lnTo>
                    <a:pt x="900684" y="405002"/>
                  </a:lnTo>
                  <a:lnTo>
                    <a:pt x="926401" y="374284"/>
                  </a:lnTo>
                  <a:lnTo>
                    <a:pt x="965771" y="352774"/>
                  </a:lnTo>
                  <a:lnTo>
                    <a:pt x="1018758" y="340167"/>
                  </a:lnTo>
                  <a:lnTo>
                    <a:pt x="1061517" y="336496"/>
                  </a:lnTo>
                  <a:lnTo>
                    <a:pt x="1085088" y="336041"/>
                  </a:lnTo>
                  <a:lnTo>
                    <a:pt x="1120775" y="336041"/>
                  </a:lnTo>
                  <a:lnTo>
                    <a:pt x="1120775" y="313943"/>
                  </a:lnTo>
                  <a:lnTo>
                    <a:pt x="1114933" y="275208"/>
                  </a:lnTo>
                  <a:lnTo>
                    <a:pt x="1105789" y="262381"/>
                  </a:lnTo>
                  <a:lnTo>
                    <a:pt x="1100455" y="256666"/>
                  </a:lnTo>
                  <a:lnTo>
                    <a:pt x="1060985" y="245860"/>
                  </a:lnTo>
                  <a:lnTo>
                    <a:pt x="1051560" y="245617"/>
                  </a:lnTo>
                  <a:lnTo>
                    <a:pt x="1039034" y="245975"/>
                  </a:lnTo>
                  <a:lnTo>
                    <a:pt x="995648" y="254263"/>
                  </a:lnTo>
                  <a:lnTo>
                    <a:pt x="955452" y="270621"/>
                  </a:lnTo>
                  <a:lnTo>
                    <a:pt x="936751" y="280542"/>
                  </a:lnTo>
                  <a:lnTo>
                    <a:pt x="931037" y="282447"/>
                  </a:lnTo>
                  <a:lnTo>
                    <a:pt x="926719" y="282447"/>
                  </a:lnTo>
                  <a:lnTo>
                    <a:pt x="923671" y="282447"/>
                  </a:lnTo>
                  <a:lnTo>
                    <a:pt x="921131" y="281431"/>
                  </a:lnTo>
                  <a:lnTo>
                    <a:pt x="909574" y="258317"/>
                  </a:lnTo>
                  <a:lnTo>
                    <a:pt x="908685" y="253111"/>
                  </a:lnTo>
                  <a:lnTo>
                    <a:pt x="908304" y="247395"/>
                  </a:lnTo>
                  <a:lnTo>
                    <a:pt x="908304" y="241045"/>
                  </a:lnTo>
                  <a:lnTo>
                    <a:pt x="908304" y="232663"/>
                  </a:lnTo>
                  <a:lnTo>
                    <a:pt x="928624" y="199389"/>
                  </a:lnTo>
                  <a:lnTo>
                    <a:pt x="971804" y="181355"/>
                  </a:lnTo>
                  <a:lnTo>
                    <a:pt x="1013713" y="171322"/>
                  </a:lnTo>
                  <a:lnTo>
                    <a:pt x="1048575" y="167626"/>
                  </a:lnTo>
                  <a:lnTo>
                    <a:pt x="1060577" y="167386"/>
                  </a:lnTo>
                  <a:close/>
                </a:path>
                <a:path w="3531234" h="579119">
                  <a:moveTo>
                    <a:pt x="16001" y="40131"/>
                  </a:moveTo>
                  <a:lnTo>
                    <a:pt x="389255" y="40131"/>
                  </a:lnTo>
                  <a:lnTo>
                    <a:pt x="391668" y="40131"/>
                  </a:lnTo>
                  <a:lnTo>
                    <a:pt x="393954" y="40893"/>
                  </a:lnTo>
                  <a:lnTo>
                    <a:pt x="395986" y="42417"/>
                  </a:lnTo>
                  <a:lnTo>
                    <a:pt x="398018" y="43814"/>
                  </a:lnTo>
                  <a:lnTo>
                    <a:pt x="399796" y="46354"/>
                  </a:lnTo>
                  <a:lnTo>
                    <a:pt x="401065" y="49783"/>
                  </a:lnTo>
                  <a:lnTo>
                    <a:pt x="402463" y="53086"/>
                  </a:lnTo>
                  <a:lnTo>
                    <a:pt x="403479" y="57657"/>
                  </a:lnTo>
                  <a:lnTo>
                    <a:pt x="404113" y="63500"/>
                  </a:lnTo>
                  <a:lnTo>
                    <a:pt x="404875" y="69214"/>
                  </a:lnTo>
                  <a:lnTo>
                    <a:pt x="405130" y="76072"/>
                  </a:lnTo>
                  <a:lnTo>
                    <a:pt x="405130" y="84327"/>
                  </a:lnTo>
                  <a:lnTo>
                    <a:pt x="405130" y="92201"/>
                  </a:lnTo>
                  <a:lnTo>
                    <a:pt x="404875" y="98932"/>
                  </a:lnTo>
                  <a:lnTo>
                    <a:pt x="404113" y="104520"/>
                  </a:lnTo>
                  <a:lnTo>
                    <a:pt x="403479" y="110108"/>
                  </a:lnTo>
                  <a:lnTo>
                    <a:pt x="402463" y="114680"/>
                  </a:lnTo>
                  <a:lnTo>
                    <a:pt x="401065" y="118109"/>
                  </a:lnTo>
                  <a:lnTo>
                    <a:pt x="399796" y="121538"/>
                  </a:lnTo>
                  <a:lnTo>
                    <a:pt x="398018" y="124078"/>
                  </a:lnTo>
                  <a:lnTo>
                    <a:pt x="395986" y="125602"/>
                  </a:lnTo>
                  <a:lnTo>
                    <a:pt x="393954" y="127253"/>
                  </a:lnTo>
                  <a:lnTo>
                    <a:pt x="391668" y="128142"/>
                  </a:lnTo>
                  <a:lnTo>
                    <a:pt x="389255" y="128142"/>
                  </a:lnTo>
                  <a:lnTo>
                    <a:pt x="256667" y="128142"/>
                  </a:lnTo>
                  <a:lnTo>
                    <a:pt x="256667" y="554989"/>
                  </a:lnTo>
                  <a:lnTo>
                    <a:pt x="256667" y="557656"/>
                  </a:lnTo>
                  <a:lnTo>
                    <a:pt x="255777" y="560196"/>
                  </a:lnTo>
                  <a:lnTo>
                    <a:pt x="254000" y="562355"/>
                  </a:lnTo>
                  <a:lnTo>
                    <a:pt x="252222" y="564514"/>
                  </a:lnTo>
                  <a:lnTo>
                    <a:pt x="249300" y="566292"/>
                  </a:lnTo>
                  <a:lnTo>
                    <a:pt x="245110" y="567689"/>
                  </a:lnTo>
                  <a:lnTo>
                    <a:pt x="241046" y="569087"/>
                  </a:lnTo>
                  <a:lnTo>
                    <a:pt x="202564" y="572134"/>
                  </a:lnTo>
                  <a:lnTo>
                    <a:pt x="195141" y="572063"/>
                  </a:lnTo>
                  <a:lnTo>
                    <a:pt x="160020" y="567689"/>
                  </a:lnTo>
                  <a:lnTo>
                    <a:pt x="155956" y="566292"/>
                  </a:lnTo>
                  <a:lnTo>
                    <a:pt x="153035" y="564514"/>
                  </a:lnTo>
                  <a:lnTo>
                    <a:pt x="151257" y="562355"/>
                  </a:lnTo>
                  <a:lnTo>
                    <a:pt x="149479" y="560196"/>
                  </a:lnTo>
                  <a:lnTo>
                    <a:pt x="148589" y="557656"/>
                  </a:lnTo>
                  <a:lnTo>
                    <a:pt x="148589" y="554989"/>
                  </a:lnTo>
                  <a:lnTo>
                    <a:pt x="148589" y="128142"/>
                  </a:lnTo>
                  <a:lnTo>
                    <a:pt x="16001" y="128142"/>
                  </a:lnTo>
                  <a:lnTo>
                    <a:pt x="13208" y="128142"/>
                  </a:lnTo>
                  <a:lnTo>
                    <a:pt x="10922" y="127253"/>
                  </a:lnTo>
                  <a:lnTo>
                    <a:pt x="9017" y="125602"/>
                  </a:lnTo>
                  <a:lnTo>
                    <a:pt x="7112" y="124078"/>
                  </a:lnTo>
                  <a:lnTo>
                    <a:pt x="5461" y="121538"/>
                  </a:lnTo>
                  <a:lnTo>
                    <a:pt x="0" y="92201"/>
                  </a:lnTo>
                  <a:lnTo>
                    <a:pt x="0" y="84327"/>
                  </a:lnTo>
                  <a:lnTo>
                    <a:pt x="0" y="76072"/>
                  </a:lnTo>
                  <a:lnTo>
                    <a:pt x="381" y="69214"/>
                  </a:lnTo>
                  <a:lnTo>
                    <a:pt x="1015" y="63500"/>
                  </a:lnTo>
                  <a:lnTo>
                    <a:pt x="1650" y="57657"/>
                  </a:lnTo>
                  <a:lnTo>
                    <a:pt x="9017" y="42417"/>
                  </a:lnTo>
                  <a:lnTo>
                    <a:pt x="10922" y="40893"/>
                  </a:lnTo>
                  <a:lnTo>
                    <a:pt x="13208" y="40131"/>
                  </a:lnTo>
                  <a:lnTo>
                    <a:pt x="16001" y="40131"/>
                  </a:lnTo>
                  <a:close/>
                </a:path>
                <a:path w="3531234" h="579119">
                  <a:moveTo>
                    <a:pt x="2376932" y="37718"/>
                  </a:moveTo>
                  <a:lnTo>
                    <a:pt x="2420492" y="40004"/>
                  </a:lnTo>
                  <a:lnTo>
                    <a:pt x="2424811" y="41528"/>
                  </a:lnTo>
                  <a:lnTo>
                    <a:pt x="2429256" y="43052"/>
                  </a:lnTo>
                  <a:lnTo>
                    <a:pt x="2499360" y="187070"/>
                  </a:lnTo>
                  <a:lnTo>
                    <a:pt x="2516251" y="226694"/>
                  </a:lnTo>
                  <a:lnTo>
                    <a:pt x="2533268" y="270509"/>
                  </a:lnTo>
                  <a:lnTo>
                    <a:pt x="2534158" y="270509"/>
                  </a:lnTo>
                  <a:lnTo>
                    <a:pt x="2550033" y="227583"/>
                  </a:lnTo>
                  <a:lnTo>
                    <a:pt x="2566035" y="187832"/>
                  </a:lnTo>
                  <a:lnTo>
                    <a:pt x="2624201" y="58546"/>
                  </a:lnTo>
                  <a:lnTo>
                    <a:pt x="2625470" y="54228"/>
                  </a:lnTo>
                  <a:lnTo>
                    <a:pt x="2627249" y="50672"/>
                  </a:lnTo>
                  <a:lnTo>
                    <a:pt x="2629281" y="48132"/>
                  </a:lnTo>
                  <a:lnTo>
                    <a:pt x="2631313" y="45465"/>
                  </a:lnTo>
                  <a:lnTo>
                    <a:pt x="2675104" y="37766"/>
                  </a:lnTo>
                  <a:lnTo>
                    <a:pt x="2683510" y="37718"/>
                  </a:lnTo>
                  <a:lnTo>
                    <a:pt x="2694487" y="37770"/>
                  </a:lnTo>
                  <a:lnTo>
                    <a:pt x="2734183" y="41147"/>
                  </a:lnTo>
                  <a:lnTo>
                    <a:pt x="2741167" y="51180"/>
                  </a:lnTo>
                  <a:lnTo>
                    <a:pt x="2739516" y="56895"/>
                  </a:lnTo>
                  <a:lnTo>
                    <a:pt x="2737866" y="62611"/>
                  </a:lnTo>
                  <a:lnTo>
                    <a:pt x="2734691" y="70357"/>
                  </a:lnTo>
                  <a:lnTo>
                    <a:pt x="2729738" y="80263"/>
                  </a:lnTo>
                  <a:lnTo>
                    <a:pt x="2584831" y="368807"/>
                  </a:lnTo>
                  <a:lnTo>
                    <a:pt x="2584831" y="554989"/>
                  </a:lnTo>
                  <a:lnTo>
                    <a:pt x="2584831" y="557656"/>
                  </a:lnTo>
                  <a:lnTo>
                    <a:pt x="2583941" y="560196"/>
                  </a:lnTo>
                  <a:lnTo>
                    <a:pt x="2582164" y="562355"/>
                  </a:lnTo>
                  <a:lnTo>
                    <a:pt x="2580386" y="564514"/>
                  </a:lnTo>
                  <a:lnTo>
                    <a:pt x="2538279" y="572063"/>
                  </a:lnTo>
                  <a:lnTo>
                    <a:pt x="2530856" y="572134"/>
                  </a:lnTo>
                  <a:lnTo>
                    <a:pt x="2523214" y="572063"/>
                  </a:lnTo>
                  <a:lnTo>
                    <a:pt x="2488057" y="567689"/>
                  </a:lnTo>
                  <a:lnTo>
                    <a:pt x="2483866" y="566292"/>
                  </a:lnTo>
                  <a:lnTo>
                    <a:pt x="2480944" y="564514"/>
                  </a:lnTo>
                  <a:lnTo>
                    <a:pt x="2479293" y="562355"/>
                  </a:lnTo>
                  <a:lnTo>
                    <a:pt x="2477642" y="560196"/>
                  </a:lnTo>
                  <a:lnTo>
                    <a:pt x="2476754" y="557656"/>
                  </a:lnTo>
                  <a:lnTo>
                    <a:pt x="2476754" y="554989"/>
                  </a:lnTo>
                  <a:lnTo>
                    <a:pt x="2476754" y="368807"/>
                  </a:lnTo>
                  <a:lnTo>
                    <a:pt x="2331974" y="80263"/>
                  </a:lnTo>
                  <a:lnTo>
                    <a:pt x="2320416" y="51053"/>
                  </a:lnTo>
                  <a:lnTo>
                    <a:pt x="2321179" y="46862"/>
                  </a:lnTo>
                  <a:lnTo>
                    <a:pt x="2366309" y="37770"/>
                  </a:lnTo>
                  <a:lnTo>
                    <a:pt x="2376932" y="37718"/>
                  </a:lnTo>
                  <a:close/>
                </a:path>
                <a:path w="3531234" h="579119">
                  <a:moveTo>
                    <a:pt x="1826387" y="0"/>
                  </a:moveTo>
                  <a:lnTo>
                    <a:pt x="1836547" y="0"/>
                  </a:lnTo>
                  <a:lnTo>
                    <a:pt x="1844802" y="380"/>
                  </a:lnTo>
                  <a:lnTo>
                    <a:pt x="1851406" y="1269"/>
                  </a:lnTo>
                  <a:lnTo>
                    <a:pt x="1858010" y="2031"/>
                  </a:lnTo>
                  <a:lnTo>
                    <a:pt x="1863217" y="3175"/>
                  </a:lnTo>
                  <a:lnTo>
                    <a:pt x="1867154" y="4699"/>
                  </a:lnTo>
                  <a:lnTo>
                    <a:pt x="1871090" y="6222"/>
                  </a:lnTo>
                  <a:lnTo>
                    <a:pt x="1873885" y="8000"/>
                  </a:lnTo>
                  <a:lnTo>
                    <a:pt x="1875536" y="10287"/>
                  </a:lnTo>
                  <a:lnTo>
                    <a:pt x="1877187" y="12445"/>
                  </a:lnTo>
                  <a:lnTo>
                    <a:pt x="1878076" y="14858"/>
                  </a:lnTo>
                  <a:lnTo>
                    <a:pt x="1878076" y="17652"/>
                  </a:lnTo>
                  <a:lnTo>
                    <a:pt x="1878076" y="338074"/>
                  </a:lnTo>
                  <a:lnTo>
                    <a:pt x="1986026" y="192786"/>
                  </a:lnTo>
                  <a:lnTo>
                    <a:pt x="1988312" y="189483"/>
                  </a:lnTo>
                  <a:lnTo>
                    <a:pt x="1990725" y="186689"/>
                  </a:lnTo>
                  <a:lnTo>
                    <a:pt x="1993391" y="184150"/>
                  </a:lnTo>
                  <a:lnTo>
                    <a:pt x="1996186" y="181737"/>
                  </a:lnTo>
                  <a:lnTo>
                    <a:pt x="1999741" y="179831"/>
                  </a:lnTo>
                  <a:lnTo>
                    <a:pt x="2004314" y="178434"/>
                  </a:lnTo>
                  <a:lnTo>
                    <a:pt x="2008759" y="177037"/>
                  </a:lnTo>
                  <a:lnTo>
                    <a:pt x="2046605" y="174370"/>
                  </a:lnTo>
                  <a:lnTo>
                    <a:pt x="2053917" y="174440"/>
                  </a:lnTo>
                  <a:lnTo>
                    <a:pt x="2093214" y="179831"/>
                  </a:lnTo>
                  <a:lnTo>
                    <a:pt x="2100199" y="188087"/>
                  </a:lnTo>
                  <a:lnTo>
                    <a:pt x="2100199" y="191134"/>
                  </a:lnTo>
                  <a:lnTo>
                    <a:pt x="2100199" y="195199"/>
                  </a:lnTo>
                  <a:lnTo>
                    <a:pt x="2099183" y="199643"/>
                  </a:lnTo>
                  <a:lnTo>
                    <a:pt x="2097151" y="204215"/>
                  </a:lnTo>
                  <a:lnTo>
                    <a:pt x="2095118" y="208914"/>
                  </a:lnTo>
                  <a:lnTo>
                    <a:pt x="2092070" y="213740"/>
                  </a:lnTo>
                  <a:lnTo>
                    <a:pt x="2088007" y="218947"/>
                  </a:lnTo>
                  <a:lnTo>
                    <a:pt x="1981200" y="340105"/>
                  </a:lnTo>
                  <a:lnTo>
                    <a:pt x="2104770" y="531240"/>
                  </a:lnTo>
                  <a:lnTo>
                    <a:pt x="2108073" y="536701"/>
                  </a:lnTo>
                  <a:lnTo>
                    <a:pt x="2110359" y="541401"/>
                  </a:lnTo>
                  <a:lnTo>
                    <a:pt x="2111883" y="545338"/>
                  </a:lnTo>
                  <a:lnTo>
                    <a:pt x="2113407" y="549275"/>
                  </a:lnTo>
                  <a:lnTo>
                    <a:pt x="2114168" y="552957"/>
                  </a:lnTo>
                  <a:lnTo>
                    <a:pt x="2114168" y="556259"/>
                  </a:lnTo>
                  <a:lnTo>
                    <a:pt x="2114168" y="558926"/>
                  </a:lnTo>
                  <a:lnTo>
                    <a:pt x="2113407" y="561339"/>
                  </a:lnTo>
                  <a:lnTo>
                    <a:pt x="2111883" y="563371"/>
                  </a:lnTo>
                  <a:lnTo>
                    <a:pt x="2110359" y="565403"/>
                  </a:lnTo>
                  <a:lnTo>
                    <a:pt x="2068766" y="572083"/>
                  </a:lnTo>
                  <a:lnTo>
                    <a:pt x="2060956" y="572134"/>
                  </a:lnTo>
                  <a:lnTo>
                    <a:pt x="2052976" y="572087"/>
                  </a:lnTo>
                  <a:lnTo>
                    <a:pt x="2012061" y="567436"/>
                  </a:lnTo>
                  <a:lnTo>
                    <a:pt x="1999614" y="554989"/>
                  </a:lnTo>
                  <a:lnTo>
                    <a:pt x="1878076" y="362584"/>
                  </a:lnTo>
                  <a:lnTo>
                    <a:pt x="1878076" y="555751"/>
                  </a:lnTo>
                  <a:lnTo>
                    <a:pt x="1878076" y="558545"/>
                  </a:lnTo>
                  <a:lnTo>
                    <a:pt x="1877187" y="560958"/>
                  </a:lnTo>
                  <a:lnTo>
                    <a:pt x="1875536" y="562990"/>
                  </a:lnTo>
                  <a:lnTo>
                    <a:pt x="1873885" y="565022"/>
                  </a:lnTo>
                  <a:lnTo>
                    <a:pt x="1871090" y="566674"/>
                  </a:lnTo>
                  <a:lnTo>
                    <a:pt x="1867154" y="568070"/>
                  </a:lnTo>
                  <a:lnTo>
                    <a:pt x="1863217" y="569467"/>
                  </a:lnTo>
                  <a:lnTo>
                    <a:pt x="1858010" y="570483"/>
                  </a:lnTo>
                  <a:lnTo>
                    <a:pt x="1851406" y="571118"/>
                  </a:lnTo>
                  <a:lnTo>
                    <a:pt x="1844802" y="571880"/>
                  </a:lnTo>
                  <a:lnTo>
                    <a:pt x="1836547" y="572134"/>
                  </a:lnTo>
                  <a:lnTo>
                    <a:pt x="1826387" y="572134"/>
                  </a:lnTo>
                  <a:lnTo>
                    <a:pt x="1816354" y="572134"/>
                  </a:lnTo>
                  <a:lnTo>
                    <a:pt x="1807972" y="571880"/>
                  </a:lnTo>
                  <a:lnTo>
                    <a:pt x="1801495" y="571118"/>
                  </a:lnTo>
                  <a:lnTo>
                    <a:pt x="1794890" y="570483"/>
                  </a:lnTo>
                  <a:lnTo>
                    <a:pt x="1789684" y="569467"/>
                  </a:lnTo>
                  <a:lnTo>
                    <a:pt x="1785747" y="568070"/>
                  </a:lnTo>
                  <a:lnTo>
                    <a:pt x="1781810" y="566674"/>
                  </a:lnTo>
                  <a:lnTo>
                    <a:pt x="1779015" y="565022"/>
                  </a:lnTo>
                  <a:lnTo>
                    <a:pt x="1777364" y="562990"/>
                  </a:lnTo>
                  <a:lnTo>
                    <a:pt x="1775714" y="560958"/>
                  </a:lnTo>
                  <a:lnTo>
                    <a:pt x="1774825" y="558545"/>
                  </a:lnTo>
                  <a:lnTo>
                    <a:pt x="1774825" y="555751"/>
                  </a:lnTo>
                  <a:lnTo>
                    <a:pt x="1774825" y="17652"/>
                  </a:lnTo>
                  <a:lnTo>
                    <a:pt x="1774825" y="14858"/>
                  </a:lnTo>
                  <a:lnTo>
                    <a:pt x="1775714" y="12445"/>
                  </a:lnTo>
                  <a:lnTo>
                    <a:pt x="1777364" y="10287"/>
                  </a:lnTo>
                  <a:lnTo>
                    <a:pt x="1779015" y="8000"/>
                  </a:lnTo>
                  <a:lnTo>
                    <a:pt x="1781810" y="6222"/>
                  </a:lnTo>
                  <a:lnTo>
                    <a:pt x="1785747" y="4699"/>
                  </a:lnTo>
                  <a:lnTo>
                    <a:pt x="1789684" y="3175"/>
                  </a:lnTo>
                  <a:lnTo>
                    <a:pt x="1794890" y="2031"/>
                  </a:lnTo>
                  <a:lnTo>
                    <a:pt x="1801495" y="1269"/>
                  </a:lnTo>
                  <a:lnTo>
                    <a:pt x="1807972" y="380"/>
                  </a:lnTo>
                  <a:lnTo>
                    <a:pt x="1816354" y="0"/>
                  </a:lnTo>
                  <a:lnTo>
                    <a:pt x="1826387" y="0"/>
                  </a:lnTo>
                  <a:close/>
                </a:path>
                <a:path w="3531234" h="579119">
                  <a:moveTo>
                    <a:pt x="512699" y="0"/>
                  </a:moveTo>
                  <a:lnTo>
                    <a:pt x="522859" y="0"/>
                  </a:lnTo>
                  <a:lnTo>
                    <a:pt x="531113" y="380"/>
                  </a:lnTo>
                  <a:lnTo>
                    <a:pt x="537718" y="1269"/>
                  </a:lnTo>
                  <a:lnTo>
                    <a:pt x="544322" y="2031"/>
                  </a:lnTo>
                  <a:lnTo>
                    <a:pt x="549529" y="3175"/>
                  </a:lnTo>
                  <a:lnTo>
                    <a:pt x="553465" y="4699"/>
                  </a:lnTo>
                  <a:lnTo>
                    <a:pt x="557402" y="6222"/>
                  </a:lnTo>
                  <a:lnTo>
                    <a:pt x="560197" y="8000"/>
                  </a:lnTo>
                  <a:lnTo>
                    <a:pt x="561848" y="10287"/>
                  </a:lnTo>
                  <a:lnTo>
                    <a:pt x="563499" y="12445"/>
                  </a:lnTo>
                  <a:lnTo>
                    <a:pt x="564388" y="14858"/>
                  </a:lnTo>
                  <a:lnTo>
                    <a:pt x="564388" y="17652"/>
                  </a:lnTo>
                  <a:lnTo>
                    <a:pt x="564388" y="219328"/>
                  </a:lnTo>
                  <a:lnTo>
                    <a:pt x="604857" y="187575"/>
                  </a:lnTo>
                  <a:lnTo>
                    <a:pt x="646747" y="170624"/>
                  </a:lnTo>
                  <a:lnTo>
                    <a:pt x="676021" y="167386"/>
                  </a:lnTo>
                  <a:lnTo>
                    <a:pt x="693951" y="168149"/>
                  </a:lnTo>
                  <a:lnTo>
                    <a:pt x="738886" y="179704"/>
                  </a:lnTo>
                  <a:lnTo>
                    <a:pt x="771711" y="203136"/>
                  </a:lnTo>
                  <a:lnTo>
                    <a:pt x="793765" y="236315"/>
                  </a:lnTo>
                  <a:lnTo>
                    <a:pt x="805967" y="277971"/>
                  </a:lnTo>
                  <a:lnTo>
                    <a:pt x="809879" y="331977"/>
                  </a:lnTo>
                  <a:lnTo>
                    <a:pt x="809879" y="555751"/>
                  </a:lnTo>
                  <a:lnTo>
                    <a:pt x="809879" y="558545"/>
                  </a:lnTo>
                  <a:lnTo>
                    <a:pt x="809117" y="560958"/>
                  </a:lnTo>
                  <a:lnTo>
                    <a:pt x="807465" y="562990"/>
                  </a:lnTo>
                  <a:lnTo>
                    <a:pt x="805814" y="565022"/>
                  </a:lnTo>
                  <a:lnTo>
                    <a:pt x="803021" y="566674"/>
                  </a:lnTo>
                  <a:lnTo>
                    <a:pt x="799211" y="568070"/>
                  </a:lnTo>
                  <a:lnTo>
                    <a:pt x="795401" y="569467"/>
                  </a:lnTo>
                  <a:lnTo>
                    <a:pt x="790194" y="570483"/>
                  </a:lnTo>
                  <a:lnTo>
                    <a:pt x="783463" y="571118"/>
                  </a:lnTo>
                  <a:lnTo>
                    <a:pt x="776859" y="571880"/>
                  </a:lnTo>
                  <a:lnTo>
                    <a:pt x="768604" y="572134"/>
                  </a:lnTo>
                  <a:lnTo>
                    <a:pt x="758698" y="572134"/>
                  </a:lnTo>
                  <a:lnTo>
                    <a:pt x="748664" y="572134"/>
                  </a:lnTo>
                  <a:lnTo>
                    <a:pt x="740283" y="571880"/>
                  </a:lnTo>
                  <a:lnTo>
                    <a:pt x="733551" y="571118"/>
                  </a:lnTo>
                  <a:lnTo>
                    <a:pt x="726821" y="570483"/>
                  </a:lnTo>
                  <a:lnTo>
                    <a:pt x="721613" y="569467"/>
                  </a:lnTo>
                  <a:lnTo>
                    <a:pt x="717804" y="568070"/>
                  </a:lnTo>
                  <a:lnTo>
                    <a:pt x="713994" y="566674"/>
                  </a:lnTo>
                  <a:lnTo>
                    <a:pt x="711200" y="565022"/>
                  </a:lnTo>
                  <a:lnTo>
                    <a:pt x="709676" y="562990"/>
                  </a:lnTo>
                  <a:lnTo>
                    <a:pt x="708025" y="560958"/>
                  </a:lnTo>
                  <a:lnTo>
                    <a:pt x="707136" y="558545"/>
                  </a:lnTo>
                  <a:lnTo>
                    <a:pt x="707136" y="555751"/>
                  </a:lnTo>
                  <a:lnTo>
                    <a:pt x="707136" y="347471"/>
                  </a:lnTo>
                  <a:lnTo>
                    <a:pt x="703326" y="305688"/>
                  </a:lnTo>
                  <a:lnTo>
                    <a:pt x="680720" y="266953"/>
                  </a:lnTo>
                  <a:lnTo>
                    <a:pt x="645795" y="257047"/>
                  </a:lnTo>
                  <a:lnTo>
                    <a:pt x="635958" y="257933"/>
                  </a:lnTo>
                  <a:lnTo>
                    <a:pt x="595927" y="279354"/>
                  </a:lnTo>
                  <a:lnTo>
                    <a:pt x="564388" y="313054"/>
                  </a:lnTo>
                  <a:lnTo>
                    <a:pt x="564388" y="555751"/>
                  </a:lnTo>
                  <a:lnTo>
                    <a:pt x="564388" y="558545"/>
                  </a:lnTo>
                  <a:lnTo>
                    <a:pt x="553465" y="568070"/>
                  </a:lnTo>
                  <a:lnTo>
                    <a:pt x="549529" y="569467"/>
                  </a:lnTo>
                  <a:lnTo>
                    <a:pt x="544322" y="570483"/>
                  </a:lnTo>
                  <a:lnTo>
                    <a:pt x="537718" y="571118"/>
                  </a:lnTo>
                  <a:lnTo>
                    <a:pt x="531113" y="571880"/>
                  </a:lnTo>
                  <a:lnTo>
                    <a:pt x="522859" y="572134"/>
                  </a:lnTo>
                  <a:lnTo>
                    <a:pt x="512699" y="572134"/>
                  </a:lnTo>
                  <a:lnTo>
                    <a:pt x="502665" y="572134"/>
                  </a:lnTo>
                  <a:lnTo>
                    <a:pt x="494284" y="571880"/>
                  </a:lnTo>
                  <a:lnTo>
                    <a:pt x="487807" y="571118"/>
                  </a:lnTo>
                  <a:lnTo>
                    <a:pt x="481202" y="570483"/>
                  </a:lnTo>
                  <a:lnTo>
                    <a:pt x="475996" y="569467"/>
                  </a:lnTo>
                  <a:lnTo>
                    <a:pt x="472059" y="568070"/>
                  </a:lnTo>
                  <a:lnTo>
                    <a:pt x="468122" y="566674"/>
                  </a:lnTo>
                  <a:lnTo>
                    <a:pt x="465327" y="565022"/>
                  </a:lnTo>
                  <a:lnTo>
                    <a:pt x="463676" y="562990"/>
                  </a:lnTo>
                  <a:lnTo>
                    <a:pt x="462025" y="560958"/>
                  </a:lnTo>
                  <a:lnTo>
                    <a:pt x="461137" y="558545"/>
                  </a:lnTo>
                  <a:lnTo>
                    <a:pt x="461137" y="555751"/>
                  </a:lnTo>
                  <a:lnTo>
                    <a:pt x="461137" y="17652"/>
                  </a:lnTo>
                  <a:lnTo>
                    <a:pt x="461137" y="14858"/>
                  </a:lnTo>
                  <a:lnTo>
                    <a:pt x="462025" y="12445"/>
                  </a:lnTo>
                  <a:lnTo>
                    <a:pt x="463676" y="10287"/>
                  </a:lnTo>
                  <a:lnTo>
                    <a:pt x="465327" y="8000"/>
                  </a:lnTo>
                  <a:lnTo>
                    <a:pt x="468122" y="6222"/>
                  </a:lnTo>
                  <a:lnTo>
                    <a:pt x="472059" y="4699"/>
                  </a:lnTo>
                  <a:lnTo>
                    <a:pt x="475996" y="3175"/>
                  </a:lnTo>
                  <a:lnTo>
                    <a:pt x="481202" y="2031"/>
                  </a:lnTo>
                  <a:lnTo>
                    <a:pt x="487807" y="1269"/>
                  </a:lnTo>
                  <a:lnTo>
                    <a:pt x="494284" y="380"/>
                  </a:lnTo>
                  <a:lnTo>
                    <a:pt x="502665" y="0"/>
                  </a:lnTo>
                  <a:lnTo>
                    <a:pt x="512699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8494" y="1121663"/>
            <a:ext cx="1695057" cy="10241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9771" y="3594398"/>
            <a:ext cx="1873577" cy="12193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87341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715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4246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3246CAE-245E-348D-4EB7-0A34A0CF190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5B48141-6685-4B61-B5EB-6ADE37755FB9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0079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sz="252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Program Specific Outcomes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299" y="0"/>
            <a:ext cx="1287780" cy="7394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8340" y="1509941"/>
            <a:ext cx="10817860" cy="38309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Our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graduates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able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endParaRPr sz="3200" dirty="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Apply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concept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IoT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solve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world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problems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societal </a:t>
            </a:r>
            <a:r>
              <a:rPr sz="3200" dirty="0">
                <a:latin typeface="Calibri"/>
                <a:cs typeface="Calibri"/>
              </a:rPr>
              <a:t>wellbeing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leveraging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latest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tools.</a:t>
            </a:r>
            <a:endParaRPr sz="3200" dirty="0">
              <a:latin typeface="Calibri"/>
              <a:cs typeface="Calibri"/>
            </a:endParaRPr>
          </a:p>
          <a:p>
            <a:pPr marL="355600" marR="762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  <a:tab pos="1556385" algn="l"/>
                <a:tab pos="2225675" algn="l"/>
                <a:tab pos="2949575" algn="l"/>
                <a:tab pos="4877435" algn="l"/>
                <a:tab pos="5549900" algn="l"/>
                <a:tab pos="6567805" algn="l"/>
                <a:tab pos="7237095" algn="l"/>
                <a:tab pos="7748905" algn="l"/>
                <a:tab pos="8919845" algn="l"/>
                <a:tab pos="9968230" algn="l"/>
              </a:tabLst>
            </a:pPr>
            <a:r>
              <a:rPr sz="3200" spc="-20" dirty="0">
                <a:latin typeface="Calibri"/>
                <a:cs typeface="Calibri"/>
              </a:rPr>
              <a:t>Work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individual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lead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team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good </a:t>
            </a:r>
            <a:r>
              <a:rPr sz="3200" dirty="0">
                <a:latin typeface="Calibri"/>
                <a:cs typeface="Calibri"/>
              </a:rPr>
              <a:t>communication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engage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life-</a:t>
            </a:r>
            <a:r>
              <a:rPr sz="3200" dirty="0">
                <a:latin typeface="Calibri"/>
                <a:cs typeface="Calibri"/>
              </a:rPr>
              <a:t>long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learning.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  <a:tab pos="1708785" algn="l"/>
                <a:tab pos="3225165" algn="l"/>
                <a:tab pos="5235575" algn="l"/>
                <a:tab pos="6003925" algn="l"/>
                <a:tab pos="6613525" algn="l"/>
                <a:tab pos="8690610" algn="l"/>
              </a:tabLst>
            </a:pPr>
            <a:r>
              <a:rPr sz="3200" spc="-10" dirty="0">
                <a:latin typeface="Calibri"/>
                <a:cs typeface="Calibri"/>
              </a:rPr>
              <a:t>Apply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ethical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principles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successful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professional, </a:t>
            </a:r>
            <a:r>
              <a:rPr sz="3200" spc="-30" dirty="0">
                <a:latin typeface="Calibri"/>
                <a:cs typeface="Calibri"/>
              </a:rPr>
              <a:t>entrepreneur,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pursue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higher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education.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5141" y="6426504"/>
            <a:ext cx="127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5515" y="6426504"/>
            <a:ext cx="782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2046" y="6426504"/>
            <a:ext cx="368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0664-128A-AE0D-2198-A506B7987B6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C178EE-3DDF-4FE5-910C-F83570B6B194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0079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ea typeface="+mn-ea"/>
              </a:rPr>
              <a:t>CO-PO and PSO Mapping</a:t>
            </a:r>
            <a:endParaRPr sz="2520">
              <a:ea typeface="+mn-e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934" y="0"/>
            <a:ext cx="1287780" cy="685800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32026" y="1593850"/>
          <a:ext cx="8709658" cy="3898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9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CO2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CO3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CO4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CO5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Average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614"/>
                        </a:lnSpc>
                        <a:spcBef>
                          <a:spcPts val="94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358132" y="6392671"/>
            <a:ext cx="1269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Jaya Nidhi Vashishtha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7054" y="6392671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ACSIOT0602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2493" y="6392671"/>
            <a:ext cx="36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357A-123B-2D39-CAC0-DBBDCA17A31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7938522-C42C-442E-9B0C-68CAFBF1E827}" type="datetime1">
              <a:rPr lang="en-US" smtClean="0"/>
              <a:t>2/12/2025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8006</Words>
  <Application>Microsoft Office PowerPoint</Application>
  <PresentationFormat>Widescreen</PresentationFormat>
  <Paragraphs>1256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Aptos Narrow</vt:lpstr>
      <vt:lpstr>Arial</vt:lpstr>
      <vt:lpstr>Arial MT</vt:lpstr>
      <vt:lpstr>Calibri</vt:lpstr>
      <vt:lpstr>Times New Roman</vt:lpstr>
      <vt:lpstr>Wingdings</vt:lpstr>
      <vt:lpstr>Office Theme</vt:lpstr>
      <vt:lpstr>CLOUD AND EDGE COMPUTING</vt:lpstr>
      <vt:lpstr>Evaluation Scheme</vt:lpstr>
      <vt:lpstr>Syllabus</vt:lpstr>
      <vt:lpstr>Syllabus</vt:lpstr>
      <vt:lpstr>Branch wise Application</vt:lpstr>
      <vt:lpstr>Course Objective</vt:lpstr>
      <vt:lpstr>Course Outcomes</vt:lpstr>
      <vt:lpstr>PowerPoint Presentation</vt:lpstr>
      <vt:lpstr>CO-PO and PSO Mapping</vt:lpstr>
      <vt:lpstr>PowerPoint Presentation</vt:lpstr>
      <vt:lpstr>End Semester Question Paper Templates</vt:lpstr>
      <vt:lpstr>End Semester Question Paper Templates</vt:lpstr>
      <vt:lpstr>Prerequisites</vt:lpstr>
      <vt:lpstr>Brief Introduction of Subject</vt:lpstr>
      <vt:lpstr>Unit Objective</vt:lpstr>
      <vt:lpstr>Unit Contents</vt:lpstr>
      <vt:lpstr>Introduction to Cloud Computing</vt:lpstr>
      <vt:lpstr>Introduction to Cloud Computing</vt:lpstr>
      <vt:lpstr>Introduction to Cloud Computing</vt:lpstr>
      <vt:lpstr>Introduction to Cloud Computing</vt:lpstr>
      <vt:lpstr>Definition of Cloud</vt:lpstr>
      <vt:lpstr>Definition of Cloud</vt:lpstr>
      <vt:lpstr>Recap</vt:lpstr>
      <vt:lpstr>Daily Quiz</vt:lpstr>
      <vt:lpstr>Evolution of Cloud Computing</vt:lpstr>
      <vt:lpstr>Evolution of Cloud Computing</vt:lpstr>
      <vt:lpstr>Evolution of Cloud Computing</vt:lpstr>
      <vt:lpstr>Evolution of Cloud Computing</vt:lpstr>
      <vt:lpstr>Evolution of Cloud Computing</vt:lpstr>
      <vt:lpstr>Evolution of Cloud Computing</vt:lpstr>
      <vt:lpstr>Evolution of Cloud Computing</vt:lpstr>
      <vt:lpstr>Evolution of Cloud Computing</vt:lpstr>
      <vt:lpstr>Recap</vt:lpstr>
      <vt:lpstr>Daily quiz</vt:lpstr>
      <vt:lpstr>Principles of Parallel and Distributed Computing</vt:lpstr>
      <vt:lpstr>Principles of Parallel and Distributed Computing</vt:lpstr>
      <vt:lpstr>Principles of Parallel and Distributed Computing</vt:lpstr>
      <vt:lpstr>Principles of Parallel and Distributed Computing</vt:lpstr>
      <vt:lpstr>Cloud Characteristics</vt:lpstr>
      <vt:lpstr>Recap</vt:lpstr>
      <vt:lpstr>Daily Quiz</vt:lpstr>
      <vt:lpstr>Elasticity in Cloud</vt:lpstr>
      <vt:lpstr>Elasticity in Cloud</vt:lpstr>
      <vt:lpstr>Elasticity in Cloud</vt:lpstr>
      <vt:lpstr>Elasticity in Cloud</vt:lpstr>
      <vt:lpstr>PowerPoint Presentation</vt:lpstr>
      <vt:lpstr>On-demand Provisioning</vt:lpstr>
      <vt:lpstr>Recap</vt:lpstr>
      <vt:lpstr>Daily quiz</vt:lpstr>
      <vt:lpstr>EC2 Instances and its types</vt:lpstr>
      <vt:lpstr>EC2 Instances and its types</vt:lpstr>
      <vt:lpstr>EC2 Instances and its types</vt:lpstr>
      <vt:lpstr>EC2 Instances and its types</vt:lpstr>
      <vt:lpstr>EC2 Instances and its types</vt:lpstr>
      <vt:lpstr>EC2 Instances and its types</vt:lpstr>
      <vt:lpstr>EC2 Instances and its types</vt:lpstr>
      <vt:lpstr>EC2 Instances and its types</vt:lpstr>
      <vt:lpstr>4) Accelerated Computing Instances:</vt:lpstr>
      <vt:lpstr>PowerPoint Presentation</vt:lpstr>
      <vt:lpstr>PowerPoint Presentation</vt:lpstr>
      <vt:lpstr>Overview of different cloud service providers</vt:lpstr>
      <vt:lpstr>Overview of different cloud service providers</vt:lpstr>
      <vt:lpstr>Overview of different cloud service providers</vt:lpstr>
      <vt:lpstr>Overview of different cloud service providers</vt:lpstr>
      <vt:lpstr>Daily Quiz</vt:lpstr>
      <vt:lpstr>Daily Quiz</vt:lpstr>
      <vt:lpstr>Daily Quiz</vt:lpstr>
      <vt:lpstr>MCQs</vt:lpstr>
      <vt:lpstr>MCQs</vt:lpstr>
      <vt:lpstr>PowerPoint Presentation</vt:lpstr>
      <vt:lpstr>PowerPoint Presentation</vt:lpstr>
      <vt:lpstr>Weekly assignment</vt:lpstr>
      <vt:lpstr>Summary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Mr Jaya Nidhi Vashishtha</cp:lastModifiedBy>
  <cp:revision>27</cp:revision>
  <dcterms:created xsi:type="dcterms:W3CDTF">2024-01-05T07:32:55Z</dcterms:created>
  <dcterms:modified xsi:type="dcterms:W3CDTF">2025-02-12T06:29:46Z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2024-01-05T00:00:00Z</vt:filetime>
  </property>
  <property fmtid="{D5CDD505-2E9C-101B-9397-08002B2CF9AE}" pid="5" name="Producer">
    <vt:lpwstr>Microsoft® PowerPoint® 2019</vt:lpwstr>
  </property>
</Properties>
</file>