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8" r:id="rId3"/>
    <p:sldId id="268" r:id="rId4"/>
    <p:sldId id="270" r:id="rId5"/>
    <p:sldId id="271" r:id="rId6"/>
    <p:sldId id="272" r:id="rId7"/>
    <p:sldId id="273" r:id="rId8"/>
    <p:sldId id="274" r:id="rId9"/>
    <p:sldId id="275" r:id="rId10"/>
    <p:sldId id="279" r:id="rId11"/>
    <p:sldId id="415" r:id="rId12"/>
    <p:sldId id="276" r:id="rId13"/>
    <p:sldId id="277" r:id="rId14"/>
    <p:sldId id="278" r:id="rId15"/>
    <p:sldId id="413" r:id="rId16"/>
    <p:sldId id="416" r:id="rId17"/>
    <p:sldId id="411" r:id="rId18"/>
    <p:sldId id="280" r:id="rId19"/>
    <p:sldId id="414" r:id="rId20"/>
    <p:sldId id="417" r:id="rId21"/>
    <p:sldId id="281" r:id="rId22"/>
    <p:sldId id="282" r:id="rId23"/>
    <p:sldId id="418" r:id="rId24"/>
    <p:sldId id="412" r:id="rId25"/>
    <p:sldId id="283" r:id="rId26"/>
    <p:sldId id="284" r:id="rId27"/>
    <p:sldId id="285" r:id="rId28"/>
    <p:sldId id="286" r:id="rId29"/>
    <p:sldId id="287" r:id="rId30"/>
    <p:sldId id="288" r:id="rId31"/>
    <p:sldId id="419" r:id="rId32"/>
    <p:sldId id="420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421" r:id="rId41"/>
    <p:sldId id="422" r:id="rId42"/>
    <p:sldId id="296" r:id="rId43"/>
    <p:sldId id="297" r:id="rId44"/>
    <p:sldId id="298" r:id="rId45"/>
    <p:sldId id="410" r:id="rId46"/>
    <p:sldId id="299" r:id="rId47"/>
    <p:sldId id="300" r:id="rId48"/>
    <p:sldId id="301" r:id="rId49"/>
    <p:sldId id="302" r:id="rId50"/>
    <p:sldId id="303" r:id="rId51"/>
    <p:sldId id="304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039" autoAdjust="0"/>
  </p:normalViewPr>
  <p:slideViewPr>
    <p:cSldViewPr>
      <p:cViewPr>
        <p:scale>
          <a:sx n="100" d="100"/>
          <a:sy n="100" d="100"/>
        </p:scale>
        <p:origin x="268" y="14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696C79-7EE1-B9D4-4349-A8730E91F1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3A4D0B-E4D2-CA07-BCDF-546AC85432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60E20-60B3-4CAD-A2FD-3DE12D4D46B5}" type="datetime1">
              <a:rPr lang="en-IN" smtClean="0"/>
              <a:t>24-01-2025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3D0F8-FACC-2571-C0CE-B204D40A6C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Jaya Nidhi Vashishtha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84A79B-2404-FB95-A530-4E0A0D2664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6C938-BBC5-4C39-AA9D-C02224A951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49873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A768A-D3BC-43B2-B43C-E85F82D63C8D}" type="datetime1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 dirty="0"/>
              <a:t>Jaya Nidhi Vashishtha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79DA15-D4A6-48F0-96C4-71DAF5CE89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830199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95600" y="27422"/>
            <a:ext cx="7762875" cy="635000"/>
          </a:xfrm>
        </p:spPr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32771" y="1365885"/>
            <a:ext cx="776287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93926" y="1593850"/>
            <a:ext cx="8804275" cy="3898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297666" y="6464680"/>
            <a:ext cx="244475" cy="1784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iet.co.in/assets/frontend/pdf/carry-over-papers(cop)-2023-24/ACSIOT0602-%5bCloud%20and%20Edge%20Computing%5d.pdf" TargetMode="External"/><Relationship Id="rId2" Type="http://schemas.openxmlformats.org/officeDocument/2006/relationships/hyperlink" Target="https://www.niet.co.in/pdf/previous-years/2022-23/6th-Semester-2022-2023/ACSIOT0602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eksforgeeks.org/introduction-to-parallel-computing/" TargetMode="External"/><Relationship Id="rId3" Type="http://schemas.openxmlformats.org/officeDocument/2006/relationships/hyperlink" Target="https://en.wikipedia.org/wiki/Cloud_computing" TargetMode="External"/><Relationship Id="rId7" Type="http://schemas.openxmlformats.org/officeDocument/2006/relationships/hyperlink" Target="https://www.javatpoint.com/what-is-parallel-computing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javatpoint.com/cloud-service-provider-companies" TargetMode="External"/><Relationship Id="rId11" Type="http://schemas.openxmlformats.org/officeDocument/2006/relationships/hyperlink" Target="https://www.techslang.com/definition/what-is-cloud-provisioning/" TargetMode="External"/><Relationship Id="rId5" Type="http://schemas.openxmlformats.org/officeDocument/2006/relationships/hyperlink" Target="https://www.javatpoint.com/cloud-service-models" TargetMode="External"/><Relationship Id="rId10" Type="http://schemas.openxmlformats.org/officeDocument/2006/relationships/hyperlink" Target="https://www.slideshare.net/joyschandran/underlying-principles-of-parallel-and-distributed-computing" TargetMode="External"/><Relationship Id="rId4" Type="http://schemas.openxmlformats.org/officeDocument/2006/relationships/hyperlink" Target="https://www.javatpoint.com/cloud-computing" TargetMode="External"/><Relationship Id="rId9" Type="http://schemas.openxmlformats.org/officeDocument/2006/relationships/hyperlink" Target="https://www.geeksforgeeks.org/evolution-of-cloud-comput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72155" y="-4762"/>
            <a:ext cx="8011795" cy="751840"/>
            <a:chOff x="2772155" y="-4762"/>
            <a:chExt cx="8011795" cy="7518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7498" y="0"/>
              <a:ext cx="7844031" cy="7194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72155" y="25933"/>
              <a:ext cx="8011668" cy="7208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599" y="0"/>
              <a:ext cx="7772400" cy="66598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895599" y="0"/>
              <a:ext cx="7772400" cy="666115"/>
            </a:xfrm>
            <a:custGeom>
              <a:avLst/>
              <a:gdLst/>
              <a:ahLst/>
              <a:cxnLst/>
              <a:rect l="l" t="t" r="r" b="b"/>
              <a:pathLst>
                <a:path w="7772400" h="666115">
                  <a:moveTo>
                    <a:pt x="0" y="665988"/>
                  </a:moveTo>
                  <a:lnTo>
                    <a:pt x="7772400" y="665988"/>
                  </a:lnTo>
                  <a:lnTo>
                    <a:pt x="7772400" y="0"/>
                  </a:lnTo>
                </a:path>
                <a:path w="7772400" h="666115">
                  <a:moveTo>
                    <a:pt x="0" y="0"/>
                  </a:moveTo>
                  <a:lnTo>
                    <a:pt x="0" y="665988"/>
                  </a:lnTo>
                </a:path>
              </a:pathLst>
            </a:custGeom>
            <a:ln w="9525">
              <a:solidFill>
                <a:srgbClr val="46AAC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900362" y="107060"/>
            <a:ext cx="776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79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Noida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Institute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Engineering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Technology,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Greater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Noida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72561" y="934974"/>
            <a:ext cx="6400800" cy="66172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895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80"/>
              </a:spcBef>
            </a:pPr>
            <a:r>
              <a:rPr sz="2400" b="1" dirty="0">
                <a:latin typeface="Calibri"/>
                <a:cs typeface="Calibri"/>
              </a:rPr>
              <a:t>CLOUD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>
                <a:latin typeface="Calibri"/>
                <a:cs typeface="Calibri"/>
              </a:rPr>
              <a:t>EDGE</a:t>
            </a:r>
            <a:r>
              <a:rPr sz="2400" b="1" spc="-40">
                <a:latin typeface="Calibri"/>
                <a:cs typeface="Calibri"/>
              </a:rPr>
              <a:t> </a:t>
            </a:r>
            <a:r>
              <a:rPr sz="2400" b="1" spc="-10">
                <a:latin typeface="Calibri"/>
                <a:cs typeface="Calibri"/>
              </a:rPr>
              <a:t>COMPUTING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15960" y="3963160"/>
            <a:ext cx="3580639" cy="1282017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6034" rIns="0" bIns="0" rtlCol="0">
            <a:spAutoFit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Jaya Nidhi Vashishtha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Assistant Professor, CSE-IOT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  <a:cs typeface="Times New Roman" panose="02020603050405020304" pitchFamily="18" charset="0"/>
              </a:rPr>
              <a:t>NIET, Greater Noida</a:t>
            </a: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457441" y="3039258"/>
            <a:ext cx="1162724" cy="779483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677161" y="2972561"/>
            <a:ext cx="2057400" cy="5334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4765" rIns="0" bIns="0" rtlCol="0">
            <a:spAutoFit/>
          </a:bodyPr>
          <a:lstStyle/>
          <a:p>
            <a:pPr marL="630555">
              <a:lnSpc>
                <a:spcPct val="100000"/>
              </a:lnSpc>
              <a:spcBef>
                <a:spcPts val="195"/>
              </a:spcBef>
            </a:pPr>
            <a:r>
              <a:rPr sz="2500" spc="-10" dirty="0">
                <a:latin typeface="Calibri"/>
                <a:cs typeface="Calibri"/>
              </a:rPr>
              <a:t>Unit:2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69246" y="6318910"/>
            <a:ext cx="3676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77161" y="3810761"/>
            <a:ext cx="4191000" cy="337271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Cloud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Enabling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Technologies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77161" y="4877561"/>
            <a:ext cx="4191000" cy="838200"/>
          </a:xfrm>
          <a:prstGeom prst="rect">
            <a:avLst/>
          </a:prstGeom>
          <a:ln w="25400">
            <a:solidFill>
              <a:srgbClr val="4AACC5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B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Tech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6</a:t>
            </a:r>
            <a:r>
              <a:rPr sz="1950" baseline="25641" dirty="0">
                <a:latin typeface="Calibri"/>
                <a:cs typeface="Calibri"/>
              </a:rPr>
              <a:t>th</a:t>
            </a:r>
            <a:r>
              <a:rPr sz="1950" spc="187" baseline="25641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Sem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1374" y="-14689"/>
            <a:ext cx="1371600" cy="768096"/>
          </a:xfrm>
          <a:prstGeom prst="rect">
            <a:avLst/>
          </a:prstGeom>
        </p:spPr>
      </p:pic>
      <p:sp>
        <p:nvSpPr>
          <p:cNvPr id="21" name="Date Placeholder 20">
            <a:extLst>
              <a:ext uri="{FF2B5EF4-FFF2-40B4-BE49-F238E27FC236}">
                <a16:creationId xmlns:a16="http://schemas.microsoft.com/office/drawing/2014/main" id="{B612E9C2-EBA0-2B39-53E3-A757F8174DE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E2DD7F4-8BD6-3C52-FDE6-B1B9DAEFE591}"/>
              </a:ext>
            </a:extLst>
          </p:cNvPr>
          <p:cNvSpPr txBox="1">
            <a:spLocks/>
          </p:cNvSpPr>
          <p:nvPr/>
        </p:nvSpPr>
        <p:spPr>
          <a:xfrm>
            <a:off x="2102024" y="0"/>
            <a:ext cx="8870776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20" dirty="0"/>
              <a:t>Noida Institute of Engineering and Technology, Greater Noida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166BD40-38B5-EABB-90A5-27B462DD0B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</a:t>
            </a:fld>
            <a:endParaRPr lang="en-IN" spc="-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AF0B256-B7ED-77C8-5457-319DCEDC9BE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10</a:t>
            </a:fld>
            <a:endParaRPr lang="en-IN" spc="-25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3812B66-7760-8186-16EA-3BF809DDC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914400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Service-Oriented Architecture (SOA)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Involves software design where services communicate over networks.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Features include business value, interoperability, shared services, and flexibility.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C34B7-F209-5BD9-878B-4BD513B45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9751682-A8D2-8E6C-FCF5-CBB47BD7AB01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FC99189C-C85A-812D-E193-7FC654CDF01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9823FC7-55CE-B252-E9F1-6BE584A3E27E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7C75DD00-0DC4-BCD2-D08A-294C27A8D5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D1D4F572-E9BC-5C6C-562F-ECACEFD230C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D392EFE1-4462-274B-EA8C-15AFDCE26D5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B6485410-3130-3C1F-0564-96E5CCF9F7E7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1BEF3B9-75A2-47B3-A85D-0EE5DABD041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11</a:t>
            </a:fld>
            <a:endParaRPr lang="en-IN" spc="-2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C46BE33-0743-BAF6-C319-736D689EA0AD}"/>
              </a:ext>
            </a:extLst>
          </p:cNvPr>
          <p:cNvSpPr txBox="1"/>
          <p:nvPr/>
        </p:nvSpPr>
        <p:spPr>
          <a:xfrm>
            <a:off x="152400" y="91440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is the primary purpose of Service-Oriented Architecture (SOA)?</a:t>
            </a:r>
            <a:br>
              <a:rPr lang="en-US" dirty="0"/>
            </a:br>
            <a:r>
              <a:rPr lang="en-US" dirty="0"/>
              <a:t>a) To increase hardware performance</a:t>
            </a:r>
            <a:br>
              <a:rPr lang="en-US" dirty="0"/>
            </a:br>
            <a:r>
              <a:rPr lang="en-US" dirty="0"/>
              <a:t>b) To organize services to communicate over a network</a:t>
            </a:r>
            <a:br>
              <a:rPr lang="en-US" dirty="0"/>
            </a:br>
            <a:r>
              <a:rPr lang="en-US" dirty="0"/>
              <a:t>c) To replace all legacy systems</a:t>
            </a:r>
            <a:br>
              <a:rPr lang="en-US" dirty="0"/>
            </a:br>
            <a:r>
              <a:rPr lang="en-US" dirty="0"/>
              <a:t>d) To focus solely on data storage</a:t>
            </a:r>
          </a:p>
          <a:p>
            <a:r>
              <a:rPr lang="en-US" b="1" dirty="0"/>
              <a:t>Answer:</a:t>
            </a:r>
            <a:r>
              <a:rPr lang="en-US" dirty="0"/>
              <a:t> b) To organize services to communicate over a network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AFAD62-A503-2B6C-5936-D1B6FB8BE265}"/>
              </a:ext>
            </a:extLst>
          </p:cNvPr>
          <p:cNvSpPr txBox="1"/>
          <p:nvPr/>
        </p:nvSpPr>
        <p:spPr>
          <a:xfrm>
            <a:off x="133350" y="3276600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best describes a service in SOA?</a:t>
            </a:r>
            <a:br>
              <a:rPr lang="en-US" dirty="0"/>
            </a:br>
            <a:r>
              <a:rPr lang="en-US" dirty="0"/>
              <a:t>a) A standalone application with no integration capabilities</a:t>
            </a:r>
            <a:br>
              <a:rPr lang="en-US" dirty="0"/>
            </a:br>
            <a:r>
              <a:rPr lang="en-US" dirty="0"/>
              <a:t>b) A software component that performs a specific task and communicates using standardized protocols</a:t>
            </a:r>
            <a:br>
              <a:rPr lang="en-US" dirty="0"/>
            </a:br>
            <a:r>
              <a:rPr lang="en-US" dirty="0"/>
              <a:t>c) A protocol used for data transfer</a:t>
            </a:r>
            <a:br>
              <a:rPr lang="en-US" dirty="0"/>
            </a:br>
            <a:r>
              <a:rPr lang="en-US" dirty="0"/>
              <a:t>d) A large, monolithic application</a:t>
            </a:r>
          </a:p>
          <a:p>
            <a:r>
              <a:rPr lang="en-US" b="1" dirty="0"/>
              <a:t>Answer:</a:t>
            </a:r>
            <a:r>
              <a:rPr lang="en-US" dirty="0"/>
              <a:t> b) A software component that performs a specific task and communicates using standardized protocols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C91CC1A-E373-76B4-0A1E-F9D1027230DE}"/>
              </a:ext>
            </a:extLst>
          </p:cNvPr>
          <p:cNvSpPr txBox="1"/>
          <p:nvPr/>
        </p:nvSpPr>
        <p:spPr>
          <a:xfrm>
            <a:off x="6477000" y="923275"/>
            <a:ext cx="54102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is a fundamental characteristic of SOA services?</a:t>
            </a:r>
            <a:br>
              <a:rPr lang="en-US" dirty="0"/>
            </a:br>
            <a:r>
              <a:rPr lang="en-US" dirty="0"/>
              <a:t>a) Platform independence</a:t>
            </a:r>
            <a:br>
              <a:rPr lang="en-US" dirty="0"/>
            </a:br>
            <a:r>
              <a:rPr lang="en-US" dirty="0"/>
              <a:t>b) Synchronous communication only</a:t>
            </a:r>
            <a:br>
              <a:rPr lang="en-US" dirty="0"/>
            </a:br>
            <a:r>
              <a:rPr lang="en-US" dirty="0"/>
              <a:t>c) Always requiring human intervention</a:t>
            </a:r>
            <a:br>
              <a:rPr lang="en-US" dirty="0"/>
            </a:br>
            <a:r>
              <a:rPr lang="en-US" dirty="0"/>
              <a:t>d) Exclusively built using SOAP protocol</a:t>
            </a:r>
          </a:p>
          <a:p>
            <a:r>
              <a:rPr lang="en-US" b="1" dirty="0"/>
              <a:t>Answer:</a:t>
            </a:r>
            <a:r>
              <a:rPr lang="en-US" dirty="0"/>
              <a:t> a) Platform independence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D0F1CD-EA76-3249-BB1D-7A2AEB804B78}"/>
              </a:ext>
            </a:extLst>
          </p:cNvPr>
          <p:cNvSpPr txBox="1"/>
          <p:nvPr/>
        </p:nvSpPr>
        <p:spPr>
          <a:xfrm>
            <a:off x="6477000" y="3276600"/>
            <a:ext cx="55816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Which protocol is commonly associated with Service-Oriented Architecture?</a:t>
            </a:r>
            <a:br>
              <a:rPr lang="en-US" dirty="0"/>
            </a:br>
            <a:r>
              <a:rPr lang="en-US" dirty="0"/>
              <a:t>a) TCP/IP</a:t>
            </a:r>
            <a:br>
              <a:rPr lang="en-US" dirty="0"/>
            </a:br>
            <a:r>
              <a:rPr lang="en-US" dirty="0"/>
              <a:t>b) SOAP</a:t>
            </a:r>
            <a:br>
              <a:rPr lang="en-US" dirty="0"/>
            </a:br>
            <a:r>
              <a:rPr lang="en-US" dirty="0"/>
              <a:t>c) FTP</a:t>
            </a:r>
            <a:br>
              <a:rPr lang="en-US" dirty="0"/>
            </a:br>
            <a:r>
              <a:rPr lang="en-US" dirty="0"/>
              <a:t>d) SMTP</a:t>
            </a:r>
          </a:p>
          <a:p>
            <a:r>
              <a:rPr lang="en-US" b="1" dirty="0"/>
              <a:t>Answer:</a:t>
            </a:r>
            <a:r>
              <a:rPr lang="en-US" dirty="0"/>
              <a:t> b) SOAP</a:t>
            </a:r>
          </a:p>
        </p:txBody>
      </p:sp>
    </p:spTree>
    <p:extLst>
      <p:ext uri="{BB962C8B-B14F-4D97-AF65-F5344CB8AC3E}">
        <p14:creationId xmlns:p14="http://schemas.microsoft.com/office/powerpoint/2010/main" val="3033316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0432" y="45745"/>
              <a:ext cx="3659123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Rest &amp; Systems of System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133600" y="1482016"/>
            <a:ext cx="8875014" cy="26167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Representational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</a:t>
            </a:r>
            <a:r>
              <a:rPr lang="en-IN" sz="2000" dirty="0">
                <a:latin typeface="Times New Roman"/>
                <a:cs typeface="Times New Roman"/>
              </a:rPr>
              <a:t>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Program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Interface.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style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070"/>
              </a:spcBef>
            </a:pP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defines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rules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used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creating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 </a:t>
            </a:r>
            <a:r>
              <a:rPr sz="2000" spc="-10" dirty="0">
                <a:latin typeface="Times New Roman"/>
                <a:cs typeface="Times New Roman"/>
              </a:rPr>
              <a:t>services.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Restful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consists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a: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 requests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resources.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resources.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0BEAB1-43DF-D2C8-4C51-6ABC9FD6ED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12</a:t>
            </a:fld>
            <a:endParaRPr lang="en-IN"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0432" y="45745"/>
              <a:ext cx="3659123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Rest &amp; Systems of System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1001" y="1752600"/>
            <a:ext cx="7467248" cy="2486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37528" y="4662296"/>
            <a:ext cx="12782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Fig:3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E1015DF-CC40-78F5-AD11-543687DEAE3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13</a:t>
            </a:fld>
            <a:endParaRPr lang="en-IN"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80432" y="45745"/>
              <a:ext cx="3659123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Rest &amp; Systems of System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10010" y="1066800"/>
            <a:ext cx="7397180" cy="36550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37175" y="5118608"/>
            <a:ext cx="2881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Fig:4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Rest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Systems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C3DAAD-73F5-C0A4-84C0-BDF2F08A99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14</a:t>
            </a:fld>
            <a:endParaRPr lang="en-IN"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50ED8-94F1-63C8-49B5-375BB2FB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AB02E15D-06FF-3157-4F31-68305C651BA4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F4D6099-1DA3-3E63-1489-683EE2A49F3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C11F1F9-F9CD-E07C-DF3D-B7F73246BB6D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1F6478C3-EC66-8144-6EB2-3C6F6AEE00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8AEBCCE8-DA58-FA12-21A7-C40200E04FC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9DF13AE4-BA58-83DC-B72A-20EFA8F58B0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F9EC37A-B15D-5A37-A2FC-AA52C2898DFC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0C606A-105A-C061-FF70-FCAFDEECF6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15</a:t>
            </a:fld>
            <a:endParaRPr lang="en-IN" spc="-25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049C1D80-F27C-C1A5-F05A-2EE502687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1219200"/>
            <a:ext cx="9144000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&amp; Systems of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 (Representational State Transfer) defines rules for creating web services.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Restful systems involve a client requesting resources and a server providing them.</a:t>
            </a:r>
          </a:p>
        </p:txBody>
      </p:sp>
    </p:spTree>
    <p:extLst>
      <p:ext uri="{BB962C8B-B14F-4D97-AF65-F5344CB8AC3E}">
        <p14:creationId xmlns:p14="http://schemas.microsoft.com/office/powerpoint/2010/main" val="4262397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C7C81-375B-ACB2-0231-F126C2632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050A6674-2BE1-DF4F-B505-B677B4A6187A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3915EE18-1ECC-50EC-BC5A-81FEC055170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390BA48-02F2-2822-77A5-C689DA612731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C5241E97-DE99-A76E-3A77-532A6548B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CFE4DD5-F4F7-E350-CCD8-717843B4F74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74FCB383-1CDB-8AE5-43F3-6B7D91AB5C41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3BAB84B-5F96-8F12-BB4C-9E41FDE48C64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F72E315-E8D2-C6A1-C104-A383C24D9CF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16</a:t>
            </a:fld>
            <a:endParaRPr lang="en-IN"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0B4240-DFF8-AD39-5DBD-E3B59C554472}"/>
              </a:ext>
            </a:extLst>
          </p:cNvPr>
          <p:cNvSpPr txBox="1"/>
          <p:nvPr/>
        </p:nvSpPr>
        <p:spPr>
          <a:xfrm>
            <a:off x="102616" y="90101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does REST stand for in the context of web services?</a:t>
            </a:r>
            <a:br>
              <a:rPr lang="en-US" dirty="0"/>
            </a:br>
            <a:r>
              <a:rPr lang="en-US" dirty="0"/>
              <a:t>a) Remote Encapsulation of Secure Transactions</a:t>
            </a:r>
            <a:br>
              <a:rPr lang="en-US" dirty="0"/>
            </a:br>
            <a:r>
              <a:rPr lang="en-US" dirty="0"/>
              <a:t>b) Representational State Transfer</a:t>
            </a:r>
            <a:br>
              <a:rPr lang="en-US" dirty="0"/>
            </a:br>
            <a:r>
              <a:rPr lang="en-US" dirty="0"/>
              <a:t>c) Reliable Enterprise System Technology</a:t>
            </a:r>
            <a:br>
              <a:rPr lang="en-US" dirty="0"/>
            </a:br>
            <a:r>
              <a:rPr lang="en-US" dirty="0"/>
              <a:t>d) Reusable Service Toolkit</a:t>
            </a:r>
          </a:p>
          <a:p>
            <a:r>
              <a:rPr lang="en-US" b="1" dirty="0"/>
              <a:t>Answer:</a:t>
            </a:r>
            <a:r>
              <a:rPr lang="en-US" dirty="0"/>
              <a:t> b) Representational State Transfer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4E6DA-22F1-1FD9-10A0-087726D608C9}"/>
              </a:ext>
            </a:extLst>
          </p:cNvPr>
          <p:cNvSpPr txBox="1"/>
          <p:nvPr/>
        </p:nvSpPr>
        <p:spPr>
          <a:xfrm>
            <a:off x="107950" y="3087587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is a defining characteristic of a RESTful service?</a:t>
            </a:r>
            <a:br>
              <a:rPr lang="en-US" dirty="0"/>
            </a:br>
            <a:r>
              <a:rPr lang="en-US" dirty="0"/>
              <a:t>a) Communication through SOAP envelopes</a:t>
            </a:r>
            <a:br>
              <a:rPr lang="en-US" dirty="0"/>
            </a:br>
            <a:r>
              <a:rPr lang="en-US" dirty="0"/>
              <a:t>b) Stateless communication between client and server</a:t>
            </a:r>
            <a:br>
              <a:rPr lang="en-US" dirty="0"/>
            </a:br>
            <a:r>
              <a:rPr lang="en-US" dirty="0"/>
              <a:t>c) Tight coupling of client and server</a:t>
            </a:r>
            <a:br>
              <a:rPr lang="en-US" dirty="0"/>
            </a:br>
            <a:r>
              <a:rPr lang="en-US" dirty="0"/>
              <a:t>d) Use of XML exclusively for data exchange</a:t>
            </a:r>
          </a:p>
          <a:p>
            <a:r>
              <a:rPr lang="en-US" b="1" dirty="0"/>
              <a:t>Answer:</a:t>
            </a:r>
            <a:r>
              <a:rPr lang="en-US" dirty="0"/>
              <a:t> b) Stateless communication between client and server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8E36F-F46C-49A1-B7A2-D9BC7B0199D3}"/>
              </a:ext>
            </a:extLst>
          </p:cNvPr>
          <p:cNvSpPr txBox="1"/>
          <p:nvPr/>
        </p:nvSpPr>
        <p:spPr>
          <a:xfrm>
            <a:off x="5994400" y="82766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best describes a System of Systems (SoS)?</a:t>
            </a:r>
            <a:br>
              <a:rPr lang="en-US" dirty="0"/>
            </a:br>
            <a:r>
              <a:rPr lang="en-US" dirty="0"/>
              <a:t>a) A single large system designed to solve specific tasks</a:t>
            </a:r>
            <a:br>
              <a:rPr lang="en-US" dirty="0"/>
            </a:br>
            <a:r>
              <a:rPr lang="en-US" dirty="0"/>
              <a:t>b) A collection of systems that operate independently but collaborate for a higher goal</a:t>
            </a:r>
            <a:br>
              <a:rPr lang="en-US" dirty="0"/>
            </a:br>
            <a:r>
              <a:rPr lang="en-US" dirty="0"/>
              <a:t>c) A monolithic system operating as a centralized entity</a:t>
            </a:r>
            <a:br>
              <a:rPr lang="en-US" dirty="0"/>
            </a:br>
            <a:r>
              <a:rPr lang="en-US" dirty="0"/>
              <a:t>d) A layered system with tightly integrated components</a:t>
            </a:r>
          </a:p>
          <a:p>
            <a:r>
              <a:rPr lang="en-US" b="1" dirty="0"/>
              <a:t>Answer:</a:t>
            </a:r>
            <a:r>
              <a:rPr lang="en-US" dirty="0"/>
              <a:t> b) A collection of systems that operate independently but collaborate for a higher goal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BD9F81-B0F9-DB9D-9A8A-5796974894F8}"/>
              </a:ext>
            </a:extLst>
          </p:cNvPr>
          <p:cNvSpPr txBox="1"/>
          <p:nvPr/>
        </p:nvSpPr>
        <p:spPr>
          <a:xfrm>
            <a:off x="5918200" y="3037424"/>
            <a:ext cx="61722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How does REST support the design of a System of Systems?</a:t>
            </a:r>
            <a:br>
              <a:rPr lang="en-US" dirty="0"/>
            </a:br>
            <a:r>
              <a:rPr lang="en-US" dirty="0"/>
              <a:t>a) By enforcing rigid rules for integration between systems</a:t>
            </a:r>
            <a:br>
              <a:rPr lang="en-US" dirty="0"/>
            </a:br>
            <a:r>
              <a:rPr lang="en-US" dirty="0"/>
              <a:t>b) By providing a flexible and scalable architectural style with standard communication protocols like HTTP</a:t>
            </a:r>
            <a:br>
              <a:rPr lang="en-US" dirty="0"/>
            </a:br>
            <a:r>
              <a:rPr lang="en-US" dirty="0"/>
              <a:t>c) By requiring all subsystems to share the same technology stack</a:t>
            </a:r>
            <a:br>
              <a:rPr lang="en-US" dirty="0"/>
            </a:br>
            <a:r>
              <a:rPr lang="en-US" dirty="0"/>
              <a:t>d) By limiting interactions to synchronous communication only</a:t>
            </a:r>
          </a:p>
          <a:p>
            <a:r>
              <a:rPr lang="en-US" b="1" dirty="0"/>
              <a:t>Answer:</a:t>
            </a:r>
            <a:r>
              <a:rPr lang="en-US" dirty="0"/>
              <a:t> b) By providing a flexible and scalable architectural style with standard communication protocols like HTTP</a:t>
            </a:r>
          </a:p>
        </p:txBody>
      </p:sp>
    </p:spTree>
    <p:extLst>
      <p:ext uri="{BB962C8B-B14F-4D97-AF65-F5344CB8AC3E}">
        <p14:creationId xmlns:p14="http://schemas.microsoft.com/office/powerpoint/2010/main" val="4117736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FAC1E-80F1-7334-DEEF-2760A1FA2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8A2F2124-8142-A0F9-3857-7EEF8872B656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46BC500B-EC06-65A5-1D69-6AD2E150C02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3E9F219-7B3C-846D-EDFD-E7CACAF1A15F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8CCD934F-0D59-0F45-841B-CF237758E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Web Services</a:t>
            </a: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806BC3B-011D-6CEE-2A24-1913E2D59F4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2267861A-FC87-8C9E-EE8E-DE55B63C289B}"/>
              </a:ext>
            </a:extLst>
          </p:cNvPr>
          <p:cNvSpPr txBox="1"/>
          <p:nvPr/>
        </p:nvSpPr>
        <p:spPr>
          <a:xfrm>
            <a:off x="1905000" y="1143000"/>
            <a:ext cx="9067800" cy="28557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 service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standardized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method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propagating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messages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World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Wide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Web.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would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able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functionality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client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invoked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service.</a:t>
            </a:r>
            <a:endParaRPr sz="2000" dirty="0">
              <a:latin typeface="Times New Roman"/>
              <a:cs typeface="Times New Roman"/>
            </a:endParaRPr>
          </a:p>
          <a:p>
            <a:pPr marL="355600" marR="125730" indent="-342900">
              <a:lnSpc>
                <a:spcPct val="15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 service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open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protocols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standards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allow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between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 systems.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DAADD0DB-2599-5883-DA7F-09D50A1979C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320E5F3-BAF6-5E7E-9520-F26E1CABBCD1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6A2DE4F-5650-374C-37B5-C86238ECB58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17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8763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Web Services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4594" y="1260475"/>
            <a:ext cx="51587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How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does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web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service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work?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32305" y="2212719"/>
            <a:ext cx="7169773" cy="261824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879975" y="5297804"/>
            <a:ext cx="2308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Fig:5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Web</a:t>
            </a:r>
            <a:r>
              <a:rPr sz="1800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Services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DE50765-28C7-78B9-6CE7-95B6CC3B47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18</a:t>
            </a:fld>
            <a:endParaRPr lang="en-IN" spc="-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F8EC7-9279-DC6C-1924-02709602F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445F1B8-2C0C-C322-1A10-A1A3B82A6752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D4F8C816-0007-8C69-724C-B88C8D9DEEA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D293AC83-CCF1-3650-3B12-8852C4F049B4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2ED75A2B-47F9-1BFB-50CA-48D6888348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00ED38F-EA61-D7E2-9532-8440E59FE0E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F6D6DEC3-626D-77AE-A560-0B22C9C6BF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5E0AE538-D7AB-8CE1-E2FC-42AAB4266DFE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15FAE0B-94E9-F626-A1CE-46552985F83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19</a:t>
            </a:fld>
            <a:endParaRPr lang="en-IN" spc="-25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F798A8EF-6B4F-792B-7DE0-F6CEE93DF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278721"/>
            <a:ext cx="9144000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Web Services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web service is a standardized method for propagating messages between client and server applications on the World Wide Web.</a:t>
            </a:r>
          </a:p>
          <a:p>
            <a:pPr marL="457200" marR="0" lvl="1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spc="-1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web service</a:t>
            </a:r>
            <a:r>
              <a:rPr lang="en-US" sz="1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standardized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propagating</a:t>
            </a:r>
            <a:r>
              <a:rPr lang="en-US" sz="1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messages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en-US" sz="1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en-US" sz="1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applications</a:t>
            </a:r>
            <a:r>
              <a:rPr lang="en-US" sz="1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5" dirty="0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n-US" sz="1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10" dirty="0">
                <a:latin typeface="Arial" panose="020B0604020202020204" pitchFamily="34" charset="0"/>
                <a:cs typeface="Arial" panose="020B0604020202020204" pitchFamily="34" charset="0"/>
              </a:rPr>
              <a:t>Wide</a:t>
            </a:r>
            <a:r>
              <a:rPr lang="en-US" sz="1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spc="-20" dirty="0"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8021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Syllabus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764688"/>
              </p:ext>
            </p:extLst>
          </p:nvPr>
        </p:nvGraphicFramePr>
        <p:xfrm>
          <a:off x="2051050" y="984250"/>
          <a:ext cx="8153400" cy="5227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5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227320"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spc="-4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UNIT-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II</a:t>
                      </a: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Cloud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Enabling</a:t>
                      </a:r>
                      <a:r>
                        <a:rPr sz="16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Technologies:</a:t>
                      </a:r>
                    </a:p>
                    <a:p>
                      <a:pPr marR="60325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8</a:t>
                      </a:r>
                      <a:r>
                        <a:rPr sz="1400" b="1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HOURS</a:t>
                      </a:r>
                    </a:p>
                    <a:p>
                      <a:pPr marL="68580" algn="just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</a:t>
                      </a:r>
                      <a:r>
                        <a:rPr sz="16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Oriented</a:t>
                      </a:r>
                      <a:r>
                        <a:rPr sz="16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Architecture</a:t>
                      </a:r>
                      <a:r>
                        <a:rPr sz="160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REST</a:t>
                      </a:r>
                      <a:r>
                        <a:rPr sz="1600" b="1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60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1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sz="1600" b="1" spc="1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Web</a:t>
                      </a:r>
                      <a:r>
                        <a:rPr sz="1600" b="1" spc="1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Services</a:t>
                      </a:r>
                      <a:r>
                        <a:rPr sz="160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1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Publish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68580" marR="62865" algn="just">
                        <a:lnSpc>
                          <a:spcPts val="221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Subscribe</a:t>
                      </a:r>
                      <a:r>
                        <a:rPr sz="1600" b="1" spc="3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600" b="1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Basics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Types</a:t>
                      </a:r>
                      <a:r>
                        <a:rPr sz="1600" b="1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3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Levels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Virtualization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Structures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Tools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Mechanisms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Virtualization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CPU</a:t>
                      </a:r>
                      <a:r>
                        <a:rPr sz="1600" b="1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600" b="1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–</a:t>
                      </a:r>
                      <a:r>
                        <a:rPr sz="1600" b="1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I/O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Devices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 –Virtualization</a:t>
                      </a:r>
                      <a:r>
                        <a:rPr sz="1600" b="1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Support</a:t>
                      </a:r>
                      <a:r>
                        <a:rPr sz="1600" b="1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Times New Roman"/>
                          <a:cs typeface="Times New Roman"/>
                        </a:rPr>
                        <a:t>Disaster</a:t>
                      </a:r>
                      <a:r>
                        <a:rPr sz="1600" b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Recovery.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09F6C32-0BAE-3E7F-3A86-CD56E8BD9EF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</a:t>
            </a:fld>
            <a:endParaRPr lang="en-IN"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5D9E-A288-DD5B-8266-0A7BA2B4E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20177AE9-FA13-17B2-1F89-FC295168C229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F31742A3-4A0A-50E5-77AD-2776D47A28D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082A21CA-E62A-33F8-A7A5-DC157A8467E2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A4B0CDB8-670B-E5C6-D39A-B6180354C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6D24793C-C35A-9406-38A1-9E6BECB3C21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DECED35B-5924-548A-545C-38D0D8B7253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3DC7C14-CB5E-C2E6-D96B-5170B0370015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9DFBA88-0C88-EB75-E5FE-0FF250649D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20</a:t>
            </a:fld>
            <a:endParaRPr lang="en-IN"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5A324E-1B0B-1754-BF76-1671DBBFB544}"/>
              </a:ext>
            </a:extLst>
          </p:cNvPr>
          <p:cNvSpPr txBox="1"/>
          <p:nvPr/>
        </p:nvSpPr>
        <p:spPr>
          <a:xfrm>
            <a:off x="76200" y="81818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is a web service?</a:t>
            </a:r>
            <a:br>
              <a:rPr lang="en-US" dirty="0"/>
            </a:br>
            <a:r>
              <a:rPr lang="en-US" dirty="0"/>
              <a:t>a) A hardware device used for internet connectivity</a:t>
            </a:r>
            <a:br>
              <a:rPr lang="en-US" dirty="0"/>
            </a:br>
            <a:r>
              <a:rPr lang="en-US" dirty="0"/>
              <a:t>b) A platform-independent method for enabling communication between applications over the web</a:t>
            </a:r>
            <a:br>
              <a:rPr lang="en-US" dirty="0"/>
            </a:br>
            <a:r>
              <a:rPr lang="en-US" dirty="0"/>
              <a:t>c) A protocol for downloading web pages</a:t>
            </a:r>
            <a:br>
              <a:rPr lang="en-US" dirty="0"/>
            </a:br>
            <a:r>
              <a:rPr lang="en-US" dirty="0"/>
              <a:t>d) A tool for creating static websites</a:t>
            </a:r>
          </a:p>
          <a:p>
            <a:r>
              <a:rPr lang="en-US" b="1" dirty="0"/>
              <a:t>Answer:</a:t>
            </a:r>
            <a:r>
              <a:rPr lang="en-US" dirty="0"/>
              <a:t> b) A platform-independent method for enabling communication between applications over the web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0A1D67-0922-E476-9DEF-D63FAAC1A835}"/>
              </a:ext>
            </a:extLst>
          </p:cNvPr>
          <p:cNvSpPr txBox="1"/>
          <p:nvPr/>
        </p:nvSpPr>
        <p:spPr>
          <a:xfrm>
            <a:off x="76200" y="3235180"/>
            <a:ext cx="6121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is a key feature of web services?</a:t>
            </a:r>
            <a:br>
              <a:rPr lang="en-US" dirty="0"/>
            </a:br>
            <a:r>
              <a:rPr lang="en-US" dirty="0"/>
              <a:t>a) Dependency on the same operating system</a:t>
            </a:r>
            <a:br>
              <a:rPr lang="en-US" dirty="0"/>
            </a:br>
            <a:r>
              <a:rPr lang="en-US" dirty="0"/>
              <a:t>b) Platform and language independence</a:t>
            </a:r>
            <a:br>
              <a:rPr lang="en-US" dirty="0"/>
            </a:br>
            <a:r>
              <a:rPr lang="en-US" dirty="0"/>
              <a:t>c) Restricted to REST architecture</a:t>
            </a:r>
            <a:br>
              <a:rPr lang="en-US" dirty="0"/>
            </a:br>
            <a:r>
              <a:rPr lang="en-US" dirty="0"/>
              <a:t>d) Requires only offline communication</a:t>
            </a:r>
          </a:p>
          <a:p>
            <a:r>
              <a:rPr lang="en-US" b="1" dirty="0"/>
              <a:t>Answer:</a:t>
            </a:r>
            <a:r>
              <a:rPr lang="en-US" dirty="0"/>
              <a:t> b) Platform and language independence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9B0CFF-1C6E-13F1-F4E0-A87E7BA75FD1}"/>
              </a:ext>
            </a:extLst>
          </p:cNvPr>
          <p:cNvSpPr txBox="1"/>
          <p:nvPr/>
        </p:nvSpPr>
        <p:spPr>
          <a:xfrm>
            <a:off x="6035311" y="844202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protocols are commonly used for communication in web services?</a:t>
            </a:r>
            <a:br>
              <a:rPr lang="en-US" dirty="0"/>
            </a:br>
            <a:r>
              <a:rPr lang="en-US" dirty="0"/>
              <a:t>a) HTTP, SOAP, and FTP</a:t>
            </a:r>
            <a:br>
              <a:rPr lang="en-US" dirty="0"/>
            </a:br>
            <a:r>
              <a:rPr lang="en-US" dirty="0"/>
              <a:t>b) SMTP, DNS, and SNMP</a:t>
            </a:r>
            <a:br>
              <a:rPr lang="en-US" dirty="0"/>
            </a:br>
            <a:r>
              <a:rPr lang="en-US" dirty="0"/>
              <a:t>c) POP, IMAP, and SSH</a:t>
            </a:r>
            <a:br>
              <a:rPr lang="en-US" dirty="0"/>
            </a:br>
            <a:r>
              <a:rPr lang="en-US" dirty="0"/>
              <a:t>d) ARP, RARP, and ICMP</a:t>
            </a:r>
          </a:p>
          <a:p>
            <a:r>
              <a:rPr lang="en-US" b="1" dirty="0"/>
              <a:t>Answer:</a:t>
            </a:r>
            <a:r>
              <a:rPr lang="en-US" dirty="0"/>
              <a:t> a) HTTP, SOAP, and FTP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C05CD-BB27-FFCC-59B4-35BCB897E3E6}"/>
              </a:ext>
            </a:extLst>
          </p:cNvPr>
          <p:cNvSpPr txBox="1"/>
          <p:nvPr/>
        </p:nvSpPr>
        <p:spPr>
          <a:xfrm>
            <a:off x="5867400" y="3237332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Which of the following statements is true about SOAP-based web services?</a:t>
            </a:r>
            <a:br>
              <a:rPr lang="en-US" dirty="0"/>
            </a:br>
            <a:r>
              <a:rPr lang="en-US" dirty="0"/>
              <a:t>a) SOAP uses only JSON for data exchange.</a:t>
            </a:r>
            <a:br>
              <a:rPr lang="en-US" dirty="0"/>
            </a:br>
            <a:r>
              <a:rPr lang="en-US" dirty="0"/>
              <a:t>b) SOAP services are highly dependent on the underlying platform.</a:t>
            </a:r>
            <a:br>
              <a:rPr lang="en-US" dirty="0"/>
            </a:br>
            <a:r>
              <a:rPr lang="en-US" dirty="0"/>
              <a:t>c) SOAP is a protocol designed for secure, structured, and extensible message exchange.</a:t>
            </a:r>
            <a:br>
              <a:rPr lang="en-US" dirty="0"/>
            </a:br>
            <a:r>
              <a:rPr lang="en-US" dirty="0"/>
              <a:t>d) SOAP does not support stateful operations.</a:t>
            </a:r>
          </a:p>
          <a:p>
            <a:r>
              <a:rPr lang="en-US" b="1" dirty="0"/>
              <a:t>Answer:</a:t>
            </a:r>
            <a:r>
              <a:rPr lang="en-US" dirty="0"/>
              <a:t> c) SOAP is a protocol designed for secure, structured, and extensible message exchange.</a:t>
            </a:r>
          </a:p>
        </p:txBody>
      </p:sp>
    </p:spTree>
    <p:extLst>
      <p:ext uri="{BB962C8B-B14F-4D97-AF65-F5344CB8AC3E}">
        <p14:creationId xmlns:p14="http://schemas.microsoft.com/office/powerpoint/2010/main" val="1378274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344" y="45745"/>
              <a:ext cx="3546348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Publish Subscribe Model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74594" y="1493494"/>
            <a:ext cx="734885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Publish/subscribe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messaging,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pub/sub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messaging,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of </a:t>
            </a:r>
            <a:r>
              <a:rPr sz="2000" dirty="0">
                <a:latin typeface="Times New Roman"/>
                <a:cs typeface="Times New Roman"/>
              </a:rPr>
              <a:t>asynchronous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service-</a:t>
            </a:r>
            <a:r>
              <a:rPr sz="2000" spc="-10" dirty="0">
                <a:latin typeface="Times New Roman"/>
                <a:cs typeface="Times New Roman"/>
              </a:rPr>
              <a:t>to-</a:t>
            </a:r>
            <a:r>
              <a:rPr sz="2000" dirty="0">
                <a:latin typeface="Times New Roman"/>
                <a:cs typeface="Times New Roman"/>
              </a:rPr>
              <a:t>service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communication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less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micro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services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architectures.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pub/sub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model,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message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published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topic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immediately</a:t>
            </a: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received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topic.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321C31-9E61-3477-F68D-1ECA1A824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21</a:t>
            </a:fld>
            <a:endParaRPr lang="en-IN" spc="-2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38344" y="45745"/>
              <a:ext cx="3546348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Publish Subscribe Model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93812" y="1451199"/>
            <a:ext cx="6826927" cy="335937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368290" y="5348732"/>
            <a:ext cx="2797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Fig:6</a:t>
            </a:r>
            <a:r>
              <a:rPr sz="18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Publish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Subscribe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Model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69246" y="6357010"/>
            <a:ext cx="3676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A868034-76F3-7E55-3535-9C7074CC7CE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22</a:t>
            </a:fld>
            <a:endParaRPr lang="en-IN" spc="-25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2420-551E-EA60-9FAA-3AFDFC044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45927CE2-B70C-DC5D-1D10-CFC6C723E78C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CD08D178-9DDE-5AF5-114F-E276DC2326E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5F4F7BD2-B5C3-77DB-9DA0-E28218C9664D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1549E1A3-2A37-52B8-CB37-6C3D07E7B1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4D30E135-04BA-170F-6620-01BD2F1E53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F04580B1-FD9E-C780-67B8-09FF5226461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716F0F7-3CDA-5FD8-3628-169E98748E37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D228138-A6AE-92A4-1AEE-B5D07582BED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23</a:t>
            </a:fld>
            <a:endParaRPr lang="en-IN" spc="-25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1376209B-038B-7559-4A84-59B5D630D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60" y="1371600"/>
            <a:ext cx="9144000" cy="13018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Publish subscriber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dirty="0">
                <a:latin typeface="Times New Roman"/>
                <a:cs typeface="Times New Roman"/>
              </a:rPr>
              <a:t>Publish/subscribe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messaging,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or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pub/sub</a:t>
            </a:r>
            <a:r>
              <a:rPr lang="en-US" sz="1800" spc="-4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messaging,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is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a</a:t>
            </a:r>
            <a:r>
              <a:rPr lang="en-US" sz="1800" spc="-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form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25" dirty="0">
                <a:latin typeface="Times New Roman"/>
                <a:cs typeface="Times New Roman"/>
              </a:rPr>
              <a:t>of </a:t>
            </a:r>
            <a:r>
              <a:rPr lang="en-US" sz="1800" dirty="0">
                <a:latin typeface="Times New Roman"/>
                <a:cs typeface="Times New Roman"/>
              </a:rPr>
              <a:t>asynchronous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service-</a:t>
            </a:r>
            <a:r>
              <a:rPr lang="en-US" sz="1800" spc="-10" dirty="0">
                <a:latin typeface="Times New Roman"/>
                <a:cs typeface="Times New Roman"/>
              </a:rPr>
              <a:t>to-</a:t>
            </a:r>
            <a:r>
              <a:rPr lang="en-US" sz="1800" dirty="0">
                <a:latin typeface="Times New Roman"/>
                <a:cs typeface="Times New Roman"/>
              </a:rPr>
              <a:t>service</a:t>
            </a:r>
            <a:r>
              <a:rPr lang="en-US" sz="1800" spc="-6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communication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used</a:t>
            </a:r>
            <a:r>
              <a:rPr lang="en-US" sz="1800" spc="-2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in</a:t>
            </a:r>
            <a:r>
              <a:rPr lang="en-US" sz="1800" spc="-2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server</a:t>
            </a:r>
            <a:r>
              <a:rPr lang="en-US" sz="1800" spc="-40" dirty="0">
                <a:latin typeface="Times New Roman"/>
                <a:cs typeface="Times New Roman"/>
              </a:rPr>
              <a:t> </a:t>
            </a:r>
            <a:r>
              <a:rPr lang="en-US" sz="1800" spc="-20" dirty="0">
                <a:latin typeface="Times New Roman"/>
                <a:cs typeface="Times New Roman"/>
              </a:rPr>
              <a:t>less </a:t>
            </a:r>
            <a:r>
              <a:rPr lang="en-US" sz="1800" dirty="0">
                <a:latin typeface="Times New Roman"/>
                <a:cs typeface="Times New Roman"/>
              </a:rPr>
              <a:t>and</a:t>
            </a:r>
            <a:r>
              <a:rPr lang="en-US" sz="1800" spc="-30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micro</a:t>
            </a:r>
            <a:r>
              <a:rPr lang="en-US" sz="1800" spc="-15" dirty="0">
                <a:latin typeface="Times New Roman"/>
                <a:cs typeface="Times New Roman"/>
              </a:rPr>
              <a:t> </a:t>
            </a:r>
            <a:r>
              <a:rPr lang="en-US" sz="1800" dirty="0">
                <a:latin typeface="Times New Roman"/>
                <a:cs typeface="Times New Roman"/>
              </a:rPr>
              <a:t>services</a:t>
            </a:r>
            <a:r>
              <a:rPr lang="en-US" sz="1800" spc="-35" dirty="0">
                <a:latin typeface="Times New Roman"/>
                <a:cs typeface="Times New Roman"/>
              </a:rPr>
              <a:t> </a:t>
            </a:r>
            <a:r>
              <a:rPr lang="en-US" sz="1800" spc="-10" dirty="0">
                <a:latin typeface="Times New Roman"/>
                <a:cs typeface="Times New Roman"/>
              </a:rPr>
              <a:t>architectures.</a:t>
            </a:r>
            <a:endParaRPr lang="en-US" sz="1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6340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0690-1CEA-EB77-2990-1644EC480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AE23382-25A3-CFC0-2140-F3159D4D753C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F7D1B727-9291-FF10-265F-B82C8C9972C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4D789EB-1340-8BEF-5B28-B84128C0D07F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69A4D1FE-B6C2-1CE9-2762-14FF8F6A75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3ED99588-457D-7CBD-1F09-BD77C5CCD2D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17984E66-719A-296B-AC8A-2B7717DB3E23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45E62DC2-3989-9529-B3F9-20FC53D2146F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4A760F-E5F3-0662-4EC6-9CB8851244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24</a:t>
            </a:fld>
            <a:endParaRPr lang="en-IN"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03AE4-8057-8DA8-8845-14A4E3355436}"/>
              </a:ext>
            </a:extLst>
          </p:cNvPr>
          <p:cNvSpPr txBox="1"/>
          <p:nvPr/>
        </p:nvSpPr>
        <p:spPr>
          <a:xfrm>
            <a:off x="50800" y="716941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is the primary purpose of the Publish-Subscriber model?</a:t>
            </a:r>
            <a:br>
              <a:rPr lang="en-US" dirty="0"/>
            </a:br>
            <a:r>
              <a:rPr lang="en-US" dirty="0"/>
              <a:t>a) To directly connect a publisher with a specific subscriber</a:t>
            </a:r>
            <a:br>
              <a:rPr lang="en-US" dirty="0"/>
            </a:br>
            <a:r>
              <a:rPr lang="en-US" dirty="0"/>
              <a:t>b) To facilitate asynchronous communication between publishers and subscribers</a:t>
            </a:r>
            <a:br>
              <a:rPr lang="en-US" dirty="0"/>
            </a:br>
            <a:r>
              <a:rPr lang="en-US" dirty="0"/>
              <a:t>c) To send emails between users</a:t>
            </a:r>
            <a:br>
              <a:rPr lang="en-US" dirty="0"/>
            </a:br>
            <a:r>
              <a:rPr lang="en-US" dirty="0"/>
              <a:t>d) To store large volumes of data</a:t>
            </a:r>
          </a:p>
          <a:p>
            <a:r>
              <a:rPr lang="en-US" b="1" dirty="0"/>
              <a:t>Answer:</a:t>
            </a:r>
            <a:r>
              <a:rPr lang="en-US" dirty="0"/>
              <a:t> b) To facilitate asynchronous communication between publishers and subscribers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8EC297-DB1F-6FBA-44F7-42154EA81E94}"/>
              </a:ext>
            </a:extLst>
          </p:cNvPr>
          <p:cNvSpPr txBox="1"/>
          <p:nvPr/>
        </p:nvSpPr>
        <p:spPr>
          <a:xfrm>
            <a:off x="29822" y="3520706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is true about the Publish-Subscriber model?</a:t>
            </a:r>
            <a:br>
              <a:rPr lang="en-US" dirty="0"/>
            </a:br>
            <a:r>
              <a:rPr lang="en-US" dirty="0"/>
              <a:t>a) Subscribers must explicitly request updates from publishers.</a:t>
            </a:r>
            <a:br>
              <a:rPr lang="en-US" dirty="0"/>
            </a:br>
            <a:r>
              <a:rPr lang="en-US" dirty="0"/>
              <a:t>b) Publishers send updates to a centralized message broker, not directly to subscribers.</a:t>
            </a:r>
            <a:br>
              <a:rPr lang="en-US" dirty="0"/>
            </a:br>
            <a:r>
              <a:rPr lang="en-US" dirty="0"/>
              <a:t>c) All subscribers must have the same format and structure.</a:t>
            </a:r>
            <a:br>
              <a:rPr lang="en-US" dirty="0"/>
            </a:br>
            <a:r>
              <a:rPr lang="en-US" dirty="0"/>
              <a:t>d) It only supports synchronous communication.</a:t>
            </a:r>
          </a:p>
          <a:p>
            <a:r>
              <a:rPr lang="en-US" b="1" dirty="0"/>
              <a:t>Answer:</a:t>
            </a:r>
            <a:r>
              <a:rPr lang="en-US" dirty="0"/>
              <a:t> b) Publishers send updates to a centralized message broker, not directly to subscribers.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276BEF-8D3E-8399-9E0D-40AA36EF9671}"/>
              </a:ext>
            </a:extLst>
          </p:cNvPr>
          <p:cNvSpPr txBox="1"/>
          <p:nvPr/>
        </p:nvSpPr>
        <p:spPr>
          <a:xfrm>
            <a:off x="5867400" y="716941"/>
            <a:ext cx="6105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is a key advantage of the Publish-Subscriber model?</a:t>
            </a:r>
            <a:br>
              <a:rPr lang="en-US" dirty="0"/>
            </a:br>
            <a:r>
              <a:rPr lang="en-US" dirty="0"/>
              <a:t>a) It allows tight coupling between components.</a:t>
            </a:r>
            <a:br>
              <a:rPr lang="en-US" dirty="0"/>
            </a:br>
            <a:r>
              <a:rPr lang="en-US" dirty="0"/>
              <a:t>b) It ensures scalability and decoupling of components.</a:t>
            </a:r>
            <a:br>
              <a:rPr lang="en-US" dirty="0"/>
            </a:br>
            <a:r>
              <a:rPr lang="en-US" dirty="0"/>
              <a:t>c) It requires all systems to use the same technology stack.</a:t>
            </a:r>
            <a:br>
              <a:rPr lang="en-US" dirty="0"/>
            </a:br>
            <a:r>
              <a:rPr lang="en-US" dirty="0"/>
              <a:t>d) It reduces the need for middleware.</a:t>
            </a:r>
          </a:p>
          <a:p>
            <a:r>
              <a:rPr lang="en-US" b="1" dirty="0"/>
              <a:t>Answer:</a:t>
            </a:r>
            <a:r>
              <a:rPr lang="en-US" dirty="0"/>
              <a:t> b) It ensures scalability and decoupling of components.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F9BE71-63AA-0849-D250-837358C90FF8}"/>
              </a:ext>
            </a:extLst>
          </p:cNvPr>
          <p:cNvSpPr txBox="1"/>
          <p:nvPr/>
        </p:nvSpPr>
        <p:spPr>
          <a:xfrm>
            <a:off x="5791200" y="3519181"/>
            <a:ext cx="610552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In the Publish-Subscriber model, what is the role of a message broker?</a:t>
            </a:r>
            <a:br>
              <a:rPr lang="en-US" dirty="0"/>
            </a:br>
            <a:r>
              <a:rPr lang="en-US" dirty="0"/>
              <a:t>a) To directly execute the subscriber's logic</a:t>
            </a:r>
            <a:br>
              <a:rPr lang="en-US" dirty="0"/>
            </a:br>
            <a:r>
              <a:rPr lang="en-US" dirty="0"/>
              <a:t>b) To mediate between publishers and subscribers by managing message delivery</a:t>
            </a:r>
            <a:br>
              <a:rPr lang="en-US" dirty="0"/>
            </a:br>
            <a:r>
              <a:rPr lang="en-US" dirty="0"/>
              <a:t>c) To store messages permanently for offline use</a:t>
            </a:r>
            <a:br>
              <a:rPr lang="en-US" dirty="0"/>
            </a:br>
            <a:r>
              <a:rPr lang="en-US" dirty="0"/>
              <a:t>d) To transform messages into specific formats</a:t>
            </a:r>
          </a:p>
          <a:p>
            <a:r>
              <a:rPr lang="en-US" b="1" dirty="0"/>
              <a:t>Answer:</a:t>
            </a:r>
            <a:r>
              <a:rPr lang="en-US" dirty="0"/>
              <a:t> b) To mediate between publishers and subscribers by managing message delivery</a:t>
            </a:r>
          </a:p>
        </p:txBody>
      </p:sp>
    </p:spTree>
    <p:extLst>
      <p:ext uri="{BB962C8B-B14F-4D97-AF65-F5344CB8AC3E}">
        <p14:creationId xmlns:p14="http://schemas.microsoft.com/office/powerpoint/2010/main" val="744547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0452" y="45745"/>
              <a:ext cx="3410711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Basics Of Virtualization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90600" y="1282140"/>
            <a:ext cx="10134600" cy="2270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</a:tabLst>
            </a:pPr>
            <a:r>
              <a:rPr sz="22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Virtualization</a:t>
            </a:r>
            <a:r>
              <a:rPr sz="22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</a:t>
            </a:r>
            <a:r>
              <a:rPr sz="2200" b="1" u="sng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Cloud</a:t>
            </a:r>
            <a:r>
              <a:rPr sz="2200" b="1" u="sng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Computing</a:t>
            </a:r>
            <a:r>
              <a:rPr sz="22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2200" dirty="0">
              <a:latin typeface="Times New Roman"/>
              <a:cs typeface="Times New Roman"/>
            </a:endParaRPr>
          </a:p>
          <a:p>
            <a:pPr marL="355600" marR="17780" indent="-342900">
              <a:lnSpc>
                <a:spcPct val="150000"/>
              </a:lnSpc>
              <a:spcBef>
                <a:spcPts val="53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Virtualization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"creation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virtual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(rather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actual) </a:t>
            </a:r>
            <a:r>
              <a:rPr sz="2000" dirty="0">
                <a:latin typeface="Times New Roman"/>
                <a:cs typeface="Times New Roman"/>
              </a:rPr>
              <a:t>version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something,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desktop,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storage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device,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network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resources".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other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words,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Virtualization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technique,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allows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share </a:t>
            </a:r>
            <a:r>
              <a:rPr sz="2000" dirty="0">
                <a:latin typeface="Times New Roman"/>
                <a:cs typeface="Times New Roman"/>
              </a:rPr>
              <a:t>a single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instance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 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resource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multiple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customers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organizations.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469246" y="6357010"/>
            <a:ext cx="3676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52275C-6592-5C55-1A8E-F0C4E12D9D8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25</a:t>
            </a:fld>
            <a:endParaRPr lang="en-IN"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40452" y="45745"/>
              <a:ext cx="3410711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Basics Of Virtualization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156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9" name="object 9"/>
          <p:cNvSpPr txBox="1"/>
          <p:nvPr/>
        </p:nvSpPr>
        <p:spPr>
          <a:xfrm>
            <a:off x="7469246" y="6357010"/>
            <a:ext cx="3676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58DDC1-9E82-8497-A2E5-08077766ED72}"/>
              </a:ext>
            </a:extLst>
          </p:cNvPr>
          <p:cNvSpPr txBox="1"/>
          <p:nvPr/>
        </p:nvSpPr>
        <p:spPr>
          <a:xfrm>
            <a:off x="914400" y="1143000"/>
            <a:ext cx="10134600" cy="21236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Consider a company that needs servers for three functions:</a:t>
            </a:r>
          </a:p>
          <a:p>
            <a:endParaRPr lang="en-US" sz="2200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n-US" sz="2200" dirty="0">
                <a:latin typeface="+mn-lt"/>
              </a:rPr>
              <a:t>Store business email securely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+mn-lt"/>
              </a:rPr>
              <a:t>Run a customer-facing application</a:t>
            </a:r>
          </a:p>
          <a:p>
            <a:pPr>
              <a:buFont typeface="+mj-lt"/>
              <a:buAutoNum type="arabicPeriod"/>
            </a:pPr>
            <a:r>
              <a:rPr lang="en-US" sz="2200" dirty="0">
                <a:latin typeface="+mn-lt"/>
              </a:rPr>
              <a:t>Run internal business applications</a:t>
            </a:r>
          </a:p>
          <a:p>
            <a:endParaRPr lang="en-US" sz="2200" dirty="0">
              <a:latin typeface="+mn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EAB1DC-E149-61AB-57A3-096FCFA2AD2B}"/>
              </a:ext>
            </a:extLst>
          </p:cNvPr>
          <p:cNvSpPr txBox="1"/>
          <p:nvPr/>
        </p:nvSpPr>
        <p:spPr>
          <a:xfrm>
            <a:off x="914400" y="3559629"/>
            <a:ext cx="10134600" cy="24622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200" dirty="0">
                <a:latin typeface="+mn-lt"/>
              </a:rPr>
              <a:t>Each of these functions has different configuration requirements: </a:t>
            </a:r>
          </a:p>
          <a:p>
            <a:endParaRPr lang="en-US" sz="2200" dirty="0">
              <a:latin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email application requires more storage capacity and a Windows operating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customer-facing application requires a Linux operating system and high processing power to handle large volumes of website traffic.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+mn-lt"/>
              </a:rPr>
              <a:t>The internal business application requires iOS and more internal memory (RAM).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93DAF2-06D4-E265-D8A6-86A2AA60CC7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26</a:t>
            </a:fld>
            <a:endParaRPr lang="en-IN"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95600" y="0"/>
            <a:ext cx="7772400" cy="685800"/>
          </a:xfrm>
          <a:prstGeom prst="rect">
            <a:avLst/>
          </a:prstGeom>
          <a:solidFill>
            <a:srgbClr val="FF9999"/>
          </a:solidFill>
          <a:ln w="9525">
            <a:solidFill>
              <a:srgbClr val="46AAC5"/>
            </a:solidFill>
          </a:ln>
        </p:spPr>
        <p:txBody>
          <a:bodyPr vert="horz" wrap="square" lIns="0" tIns="140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5"/>
              </a:spcBef>
            </a:pPr>
            <a:r>
              <a:rPr sz="2400" spc="-20" dirty="0">
                <a:latin typeface="Calibri"/>
                <a:cs typeface="Calibri"/>
              </a:rPr>
              <a:t>Types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1357401"/>
            <a:ext cx="379539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sng" dirty="0">
                <a:uFill>
                  <a:solidFill>
                    <a:srgbClr val="000000"/>
                  </a:solidFill>
                </a:uFill>
              </a:rPr>
              <a:t>Types</a:t>
            </a:r>
            <a:r>
              <a:rPr sz="3200" u="sng" spc="-9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dirty="0">
                <a:uFill>
                  <a:solidFill>
                    <a:srgbClr val="000000"/>
                  </a:solidFill>
                </a:uFill>
              </a:rPr>
              <a:t>of</a:t>
            </a:r>
            <a:r>
              <a:rPr sz="3200"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3200" u="sng" spc="-10" dirty="0">
                <a:uFill>
                  <a:solidFill>
                    <a:srgbClr val="000000"/>
                  </a:solidFill>
                </a:uFill>
              </a:rPr>
              <a:t>Virtualization:</a:t>
            </a:r>
            <a:endParaRPr sz="3200" dirty="0"/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171" y="2133600"/>
            <a:ext cx="5647055" cy="236664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Hardware</a:t>
            </a:r>
            <a:r>
              <a:rPr sz="3200" spc="-1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Virtualization.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Operating</a:t>
            </a:r>
            <a:r>
              <a:rPr sz="3200" spc="-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system</a:t>
            </a:r>
            <a:r>
              <a:rPr sz="3200" spc="-17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Virtualization.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dirty="0">
                <a:latin typeface="Calibri"/>
                <a:cs typeface="Calibri"/>
              </a:rPr>
              <a:t>Server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Virtualization.</a:t>
            </a:r>
            <a:endParaRPr sz="32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</a:tabLst>
            </a:pPr>
            <a:r>
              <a:rPr sz="3200" spc="-10" dirty="0">
                <a:latin typeface="Calibri"/>
                <a:cs typeface="Calibri"/>
              </a:rPr>
              <a:t>Storage</a:t>
            </a:r>
            <a:r>
              <a:rPr sz="3200" spc="-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Virtualization.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B9E61D6-6C80-0074-B4FF-24CC3485B7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27</a:t>
            </a:fld>
            <a:endParaRPr lang="en-IN"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83123" y="45745"/>
              <a:ext cx="3191255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Types of Virtualization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79217" y="838200"/>
            <a:ext cx="7540954" cy="422452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288026" y="5581599"/>
            <a:ext cx="2578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Fig:7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Types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Virtualization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EA271A6-0E06-6841-46D9-BB6D93FB36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28</a:t>
            </a:fld>
            <a:endParaRPr lang="en-IN"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8996" y="45745"/>
              <a:ext cx="5239511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Implementation levels of Virtualization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50594" y="1548130"/>
            <a:ext cx="6722745" cy="2155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 total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levels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commonly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follows.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30"/>
              </a:spcBef>
            </a:pPr>
            <a:endParaRPr sz="2000">
              <a:latin typeface="Times New Roman"/>
              <a:cs typeface="Times New Roman"/>
            </a:endParaRPr>
          </a:p>
          <a:p>
            <a:pPr marL="756285" indent="-286385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b="1" dirty="0">
                <a:latin typeface="Calibri"/>
                <a:cs typeface="Calibri"/>
              </a:rPr>
              <a:t>1)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Instruction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Set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Architecture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Level</a:t>
            </a:r>
            <a:r>
              <a:rPr sz="1600" b="1" spc="-5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(ISA)</a:t>
            </a:r>
            <a:endParaRPr sz="16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80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b="1" dirty="0">
                <a:latin typeface="Calibri"/>
                <a:cs typeface="Calibri"/>
              </a:rPr>
              <a:t>2)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Hardware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Abstraction</a:t>
            </a:r>
            <a:r>
              <a:rPr sz="1600" b="1" spc="-1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Level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(HAL)</a:t>
            </a:r>
            <a:endParaRPr sz="16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b="1" dirty="0">
                <a:latin typeface="Calibri"/>
                <a:cs typeface="Calibri"/>
              </a:rPr>
              <a:t>3)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Operating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System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Level</a:t>
            </a:r>
            <a:endParaRPr sz="16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b="1" dirty="0">
                <a:latin typeface="Calibri"/>
                <a:cs typeface="Calibri"/>
              </a:rPr>
              <a:t>4)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Library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Level</a:t>
            </a:r>
            <a:endParaRPr sz="1600">
              <a:latin typeface="Calibri"/>
              <a:cs typeface="Calibri"/>
            </a:endParaRPr>
          </a:p>
          <a:p>
            <a:pPr marL="756285" indent="-286385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756285" algn="l"/>
              </a:tabLst>
            </a:pPr>
            <a:r>
              <a:rPr sz="1600" b="1" dirty="0">
                <a:latin typeface="Calibri"/>
                <a:cs typeface="Calibri"/>
              </a:rPr>
              <a:t>5)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Application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-20" dirty="0">
                <a:latin typeface="Calibri"/>
                <a:cs typeface="Calibri"/>
              </a:rPr>
              <a:t>Level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A414A42-C203-58BA-2767-EF75BCA6F0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29</a:t>
            </a:fld>
            <a:endParaRPr lang="en-IN"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819400" y="0"/>
            <a:ext cx="7762875" cy="5195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Prerequisites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8340" y="1540129"/>
            <a:ext cx="10558780" cy="170878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student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should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knowledge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of:</a:t>
            </a:r>
            <a:endParaRPr lang="en-IN" sz="2400" dirty="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IN" sz="2400" dirty="0">
                <a:latin typeface="Calibri"/>
                <a:cs typeface="Calibri"/>
              </a:rPr>
              <a:t>Basics</a:t>
            </a:r>
            <a:r>
              <a:rPr lang="en-IN" sz="2400" spc="-50" dirty="0">
                <a:latin typeface="Calibri"/>
                <a:cs typeface="Calibri"/>
              </a:rPr>
              <a:t> </a:t>
            </a:r>
            <a:r>
              <a:rPr lang="en-IN" sz="2400" dirty="0">
                <a:latin typeface="Calibri"/>
                <a:cs typeface="Calibri"/>
              </a:rPr>
              <a:t>of</a:t>
            </a:r>
            <a:r>
              <a:rPr lang="en-IN" sz="2400" spc="-30" dirty="0">
                <a:latin typeface="Calibri"/>
                <a:cs typeface="Calibri"/>
              </a:rPr>
              <a:t> </a:t>
            </a:r>
            <a:r>
              <a:rPr lang="en-IN" sz="2400" spc="-25" dirty="0">
                <a:latin typeface="Calibri"/>
                <a:cs typeface="Calibri"/>
              </a:rPr>
              <a:t>OS.</a:t>
            </a:r>
            <a:endParaRPr lang="en-IN" sz="2400" dirty="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Basic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fundamentals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computer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edge </a:t>
            </a:r>
            <a:r>
              <a:rPr sz="2400" spc="-10" dirty="0">
                <a:latin typeface="Calibri"/>
                <a:cs typeface="Calibri"/>
              </a:rPr>
              <a:t>computing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2" name="object 12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2C1C77C-553B-692A-7359-EF6AEFF068E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</a:t>
            </a:fld>
            <a:endParaRPr lang="en-IN"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58996" y="45745"/>
              <a:ext cx="5239511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Implementation levels of Virtualization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7476" y="1158322"/>
            <a:ext cx="7684323" cy="425187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032375" y="5619699"/>
            <a:ext cx="4162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Fig:8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Implementation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Levels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Virtualization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5C49274-79BF-CA95-ACCA-572DF133972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30</a:t>
            </a:fld>
            <a:endParaRPr lang="en-IN"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21CBE-1146-B58B-BAB0-E9383FA33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D6542B2D-5043-EBB2-8E24-53F8046A41E7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5C3753AF-8A43-4501-1B35-EE5B175E3E1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99E81360-B4FB-A21C-2F2E-4C5D717FF627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BB25EB60-5B23-8D1D-A292-5366DC37C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26B19BB-89A3-E1CF-CE6C-1C75EF3E4BF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752D358E-A1CE-E2D1-543F-C4240ADA0AAD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31166DE8-E8F0-93BE-CCA4-57EE30D427F2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770A4A6-1536-32B4-6B03-7B388CA93CA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31</a:t>
            </a:fld>
            <a:endParaRPr lang="en-IN" spc="-25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D82E6096-E360-81EC-7C4E-6D7477553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60" y="1151028"/>
            <a:ext cx="9144000" cy="174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Basics of Virtualization.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Types of Virtualization.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Implementation Levels of Virtualization.	</a:t>
            </a:r>
          </a:p>
        </p:txBody>
      </p:sp>
    </p:spTree>
    <p:extLst>
      <p:ext uri="{BB962C8B-B14F-4D97-AF65-F5344CB8AC3E}">
        <p14:creationId xmlns:p14="http://schemas.microsoft.com/office/powerpoint/2010/main" val="438101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D813B-8FA1-FAC4-9946-5F462566D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CD61BDC4-3CFE-F8F9-9630-44BCB4463951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2C90FA9B-BA12-038B-47EA-A36CF553C819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EE88C3C9-0F6F-2A8B-440B-5EFDD2E6B2A2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2431C8D4-0A19-9EC3-9B71-8B4C60F7CD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7432FD6-CFEA-C887-78EB-343464D50C0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57AAB82D-0204-E1AB-4EF8-CBD05C83B8B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EB3035C2-5484-C7F1-1142-C8BD64936D7D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F142DEA-A8C3-3D70-08D1-7DC52488ED0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32</a:t>
            </a:fld>
            <a:endParaRPr lang="en-IN"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92BA64-9456-281F-C4D5-19EC19A59522}"/>
              </a:ext>
            </a:extLst>
          </p:cNvPr>
          <p:cNvSpPr txBox="1"/>
          <p:nvPr/>
        </p:nvSpPr>
        <p:spPr>
          <a:xfrm>
            <a:off x="137160" y="766571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1. What is virtualization in computing?</a:t>
            </a:r>
            <a:br>
              <a:rPr lang="en-US" dirty="0"/>
            </a:br>
            <a:r>
              <a:rPr lang="en-US" dirty="0"/>
              <a:t>a) The process of permanently deleting data</a:t>
            </a:r>
            <a:br>
              <a:rPr lang="en-US" dirty="0"/>
            </a:br>
            <a:r>
              <a:rPr lang="en-US" dirty="0"/>
              <a:t>b) The creation of a virtual version of computing resources such as hardware, storage, or network</a:t>
            </a:r>
            <a:br>
              <a:rPr lang="en-US" dirty="0"/>
            </a:br>
            <a:r>
              <a:rPr lang="en-US" dirty="0"/>
              <a:t>c) The development of a physical machine for testing</a:t>
            </a:r>
            <a:br>
              <a:rPr lang="en-US" dirty="0"/>
            </a:br>
            <a:r>
              <a:rPr lang="en-US" dirty="0"/>
              <a:t>d) A method to increase the speed of hardware processors</a:t>
            </a:r>
          </a:p>
          <a:p>
            <a:r>
              <a:rPr lang="en-US" b="1" dirty="0"/>
              <a:t>Answer:</a:t>
            </a:r>
            <a:r>
              <a:rPr lang="en-US" dirty="0"/>
              <a:t> b) The creation of a virtual version of computing resources such as hardware, storage, or network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CA226E-4110-A96E-AE26-7D9360404203}"/>
              </a:ext>
            </a:extLst>
          </p:cNvPr>
          <p:cNvSpPr txBox="1"/>
          <p:nvPr/>
        </p:nvSpPr>
        <p:spPr>
          <a:xfrm>
            <a:off x="137160" y="3506107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Which of the following is NOT a type of virtualization?</a:t>
            </a:r>
            <a:br>
              <a:rPr lang="en-US" dirty="0"/>
            </a:br>
            <a:r>
              <a:rPr lang="en-US" dirty="0"/>
              <a:t>a) Hardware virtualization</a:t>
            </a:r>
            <a:br>
              <a:rPr lang="en-US" dirty="0"/>
            </a:br>
            <a:r>
              <a:rPr lang="en-US" dirty="0"/>
              <a:t>b) Software virtualization</a:t>
            </a:r>
            <a:br>
              <a:rPr lang="en-US" dirty="0"/>
            </a:br>
            <a:r>
              <a:rPr lang="en-US" dirty="0"/>
              <a:t>c) Power virtualization</a:t>
            </a:r>
            <a:br>
              <a:rPr lang="en-US" dirty="0"/>
            </a:br>
            <a:r>
              <a:rPr lang="en-US" dirty="0"/>
              <a:t>d) Network virtualization</a:t>
            </a:r>
          </a:p>
          <a:p>
            <a:r>
              <a:rPr lang="en-US" b="1" dirty="0"/>
              <a:t>Answer:</a:t>
            </a:r>
            <a:r>
              <a:rPr lang="en-US" dirty="0"/>
              <a:t> c) Power virtualization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FA819-5E0A-48DF-78A6-100FDDD61B3E}"/>
              </a:ext>
            </a:extLst>
          </p:cNvPr>
          <p:cNvSpPr txBox="1"/>
          <p:nvPr/>
        </p:nvSpPr>
        <p:spPr>
          <a:xfrm>
            <a:off x="6214110" y="766571"/>
            <a:ext cx="574929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At what level is hardware virtualization typically implemented?</a:t>
            </a:r>
            <a:br>
              <a:rPr lang="en-US" dirty="0"/>
            </a:br>
            <a:r>
              <a:rPr lang="en-US" dirty="0"/>
              <a:t>a) BIOS level</a:t>
            </a:r>
            <a:br>
              <a:rPr lang="en-US" dirty="0"/>
            </a:br>
            <a:r>
              <a:rPr lang="en-US" dirty="0"/>
              <a:t>b) Hypervisor level</a:t>
            </a:r>
            <a:br>
              <a:rPr lang="en-US" dirty="0"/>
            </a:br>
            <a:r>
              <a:rPr lang="en-US" dirty="0"/>
              <a:t>c) Application layer</a:t>
            </a:r>
            <a:br>
              <a:rPr lang="en-US" dirty="0"/>
            </a:br>
            <a:r>
              <a:rPr lang="en-US" dirty="0"/>
              <a:t>d) Operating system kernel</a:t>
            </a:r>
          </a:p>
          <a:p>
            <a:r>
              <a:rPr lang="en-US" b="1" dirty="0"/>
              <a:t>Answer:</a:t>
            </a:r>
            <a:r>
              <a:rPr lang="en-US" dirty="0"/>
              <a:t> b) Hypervisor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9494417-7159-596A-A37E-05F3B2E4D1B6}"/>
              </a:ext>
            </a:extLst>
          </p:cNvPr>
          <p:cNvSpPr txBox="1"/>
          <p:nvPr/>
        </p:nvSpPr>
        <p:spPr>
          <a:xfrm>
            <a:off x="6096000" y="342900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What is a key benefit of virtualization?</a:t>
            </a:r>
            <a:br>
              <a:rPr lang="en-US" dirty="0"/>
            </a:br>
            <a:r>
              <a:rPr lang="en-US" dirty="0"/>
              <a:t>a) Increased dependency on physical hardware</a:t>
            </a:r>
            <a:br>
              <a:rPr lang="en-US" dirty="0"/>
            </a:br>
            <a:r>
              <a:rPr lang="en-US" dirty="0"/>
              <a:t>b) Reduced system performance and resource utilization</a:t>
            </a:r>
            <a:br>
              <a:rPr lang="en-US" dirty="0"/>
            </a:br>
            <a:r>
              <a:rPr lang="en-US" dirty="0"/>
              <a:t>c) Enhanced resource utilization and cost efficiency</a:t>
            </a:r>
            <a:br>
              <a:rPr lang="en-US" dirty="0"/>
            </a:br>
            <a:r>
              <a:rPr lang="en-US" dirty="0"/>
              <a:t>d) Limitation to a single operating system per machine</a:t>
            </a:r>
          </a:p>
          <a:p>
            <a:r>
              <a:rPr lang="en-US" b="1" dirty="0"/>
              <a:t>Answer:</a:t>
            </a:r>
            <a:r>
              <a:rPr lang="en-US" dirty="0"/>
              <a:t> c) Enhanced resource utilization and cost efficiency</a:t>
            </a:r>
          </a:p>
        </p:txBody>
      </p:sp>
    </p:spTree>
    <p:extLst>
      <p:ext uri="{BB962C8B-B14F-4D97-AF65-F5344CB8AC3E}">
        <p14:creationId xmlns:p14="http://schemas.microsoft.com/office/powerpoint/2010/main" val="876704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732" y="45745"/>
              <a:ext cx="3436619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Structures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69339" y="1417294"/>
            <a:ext cx="9785985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83234" indent="-343535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machine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monitor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hypervisor.</a:t>
            </a:r>
            <a:endParaRPr sz="2000" dirty="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5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10" dirty="0">
                <a:latin typeface="Times New Roman"/>
                <a:cs typeface="Times New Roman"/>
              </a:rPr>
              <a:t>Bare-</a:t>
            </a:r>
            <a:r>
              <a:rPr sz="2000" dirty="0">
                <a:latin typeface="Times New Roman"/>
                <a:cs typeface="Times New Roman"/>
              </a:rPr>
              <a:t>metal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hypervisors: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(TYPE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HYPERVISOR).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deployed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bare-</a:t>
            </a:r>
            <a:r>
              <a:rPr sz="2000" spc="-10" dirty="0">
                <a:latin typeface="Times New Roman"/>
                <a:cs typeface="Times New Roman"/>
              </a:rPr>
              <a:t>metal </a:t>
            </a:r>
            <a:r>
              <a:rPr sz="2000" dirty="0">
                <a:latin typeface="Times New Roman"/>
                <a:cs typeface="Times New Roman"/>
              </a:rPr>
              <a:t>installation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first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installed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25" dirty="0">
                <a:latin typeface="Times New Roman"/>
                <a:cs typeface="Times New Roman"/>
              </a:rPr>
              <a:t>the </a:t>
            </a:r>
            <a:r>
              <a:rPr sz="2000" spc="-10" dirty="0">
                <a:latin typeface="Times New Roman"/>
                <a:cs typeface="Times New Roman"/>
              </a:rPr>
              <a:t>hypervisor).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C875E7D-2442-A7EC-853A-162F9F61743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33</a:t>
            </a:fld>
            <a:endParaRPr lang="en-IN"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4732" y="45745"/>
              <a:ext cx="3436619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Structures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7777" y="924417"/>
            <a:ext cx="7671844" cy="442634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413375" y="5585866"/>
            <a:ext cx="27635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Fig:9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Virtualization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Structures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52AB7C-AB0C-B9FD-19F7-133307D38E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34</a:t>
            </a:fld>
            <a:endParaRPr lang="en-IN"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18560" y="45745"/>
              <a:ext cx="618896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Structures : Tools &amp; Mechanisms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1657959"/>
            <a:ext cx="1051115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  <a:tab pos="2557780" algn="l"/>
                <a:tab pos="4274185" algn="l"/>
                <a:tab pos="4906645" algn="l"/>
                <a:tab pos="7104380" algn="l"/>
                <a:tab pos="7539990" algn="l"/>
                <a:tab pos="91059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After</a:t>
            </a:r>
            <a:r>
              <a:rPr sz="2000" spc="4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virtualization,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a</a:t>
            </a:r>
            <a:r>
              <a:rPr sz="2000" spc="48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virtualization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layer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is</a:t>
            </a:r>
            <a:r>
              <a:rPr sz="2000" spc="45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inserted</a:t>
            </a:r>
            <a:r>
              <a:rPr sz="2000" spc="4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between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hardware</a:t>
            </a:r>
            <a:r>
              <a:rPr sz="2000" spc="4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	the</a:t>
            </a:r>
            <a:r>
              <a:rPr sz="2000" spc="47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operating system.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Depending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on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position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virtualization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layer,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there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are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several</a:t>
            </a:r>
            <a:r>
              <a:rPr sz="20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classes</a:t>
            </a:r>
            <a:r>
              <a:rPr sz="2000" spc="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of</a:t>
            </a:r>
            <a:r>
              <a:rPr sz="2000" spc="4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VM</a:t>
            </a:r>
            <a:r>
              <a:rPr sz="2000" spc="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architectures,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namely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hypervisor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architecture,</a:t>
            </a:r>
            <a:r>
              <a:rPr sz="2000" spc="-5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parameter.</a:t>
            </a:r>
            <a:endParaRPr sz="2000">
              <a:latin typeface="Times New Roman"/>
              <a:cs typeface="Times New Roman"/>
            </a:endParaRPr>
          </a:p>
          <a:p>
            <a:pPr marL="355600" marR="5715" indent="-342900">
              <a:lnSpc>
                <a:spcPct val="150000"/>
              </a:lnSpc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Virtualization,</a:t>
            </a:r>
            <a:r>
              <a:rPr sz="2000" spc="19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20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host-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based</a:t>
            </a:r>
            <a:r>
              <a:rPr sz="20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virtualization.</a:t>
            </a:r>
            <a:r>
              <a:rPr sz="20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hypervisor</a:t>
            </a:r>
            <a:r>
              <a:rPr sz="2000" spc="2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is</a:t>
            </a:r>
            <a:r>
              <a:rPr sz="20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also</a:t>
            </a:r>
            <a:r>
              <a:rPr sz="20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known</a:t>
            </a:r>
            <a:r>
              <a:rPr sz="2000" spc="2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as</a:t>
            </a:r>
            <a:r>
              <a:rPr sz="2000" spc="2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VMM</a:t>
            </a:r>
            <a:r>
              <a:rPr sz="2000" spc="2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(Virtual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Machine</a:t>
            </a:r>
            <a:r>
              <a:rPr sz="2000" spc="-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Monitor).</a:t>
            </a:r>
            <a:r>
              <a:rPr sz="2000" spc="-9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They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both</a:t>
            </a:r>
            <a:r>
              <a:rPr sz="2000" spc="-3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perform</a:t>
            </a:r>
            <a:r>
              <a:rPr sz="2000" spc="-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same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virtualization</a:t>
            </a:r>
            <a:r>
              <a:rPr sz="2000" spc="-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333333"/>
                </a:solidFill>
                <a:latin typeface="Times New Roman"/>
                <a:cs typeface="Times New Roman"/>
              </a:rPr>
              <a:t>operations.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3AD26E5-029A-6F11-B14A-305BD6E5503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35</a:t>
            </a:fld>
            <a:endParaRPr lang="en-IN"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92852" y="45745"/>
              <a:ext cx="3040379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Of CPU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1341961"/>
            <a:ext cx="10798810" cy="191516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9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35" dirty="0">
                <a:latin typeface="Times New Roman"/>
                <a:cs typeface="Times New Roman"/>
              </a:rPr>
              <a:t>To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virtualization,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x86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employ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running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instructions,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known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hardware-</a:t>
            </a:r>
            <a:r>
              <a:rPr sz="2000" dirty="0">
                <a:latin typeface="Times New Roman"/>
                <a:cs typeface="Times New Roman"/>
              </a:rPr>
              <a:t>assisted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virtualization.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480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spc="-35" dirty="0">
                <a:latin typeface="Times New Roman"/>
                <a:cs typeface="Times New Roman"/>
              </a:rPr>
              <a:t>To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states,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switching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completed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x86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architecture,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AMD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proprietary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technologies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hardware-assisted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virtualization.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1E4FCA9-DB2F-1EF2-B3B1-CED573D820E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36</a:t>
            </a:fld>
            <a:endParaRPr lang="en-IN" spc="-25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51732" y="45745"/>
              <a:ext cx="5721096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Of CPU, Memory I/O Devices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2140" y="1265761"/>
            <a:ext cx="11232515" cy="4598035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207010" indent="-138430">
              <a:lnSpc>
                <a:spcPct val="100000"/>
              </a:lnSpc>
              <a:spcBef>
                <a:spcPts val="1295"/>
              </a:spcBef>
              <a:buChar char="•"/>
              <a:tabLst>
                <a:tab pos="207010" algn="l"/>
              </a:tabLst>
            </a:pPr>
            <a:r>
              <a:rPr sz="2000" spc="-20" dirty="0">
                <a:latin typeface="Times New Roman"/>
                <a:cs typeface="Times New Roman"/>
              </a:rPr>
              <a:t>A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VM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duplicate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existing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majority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VM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executed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processor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native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1118870" indent="147320">
              <a:lnSpc>
                <a:spcPct val="150000"/>
              </a:lnSpc>
              <a:buChar char="•"/>
              <a:tabLst>
                <a:tab pos="160020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critical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divided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three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categories: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privileged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control-</a:t>
            </a:r>
            <a:r>
              <a:rPr sz="2000" spc="-10" dirty="0">
                <a:latin typeface="Times New Roman"/>
                <a:cs typeface="Times New Roman"/>
              </a:rPr>
              <a:t>sensitive </a:t>
            </a:r>
            <a:r>
              <a:rPr sz="2000" dirty="0">
                <a:latin typeface="Times New Roman"/>
                <a:cs typeface="Times New Roman"/>
              </a:rPr>
              <a:t>instructions,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behavior-</a:t>
            </a:r>
            <a:r>
              <a:rPr sz="2000" dirty="0">
                <a:latin typeface="Times New Roman"/>
                <a:cs typeface="Times New Roman"/>
              </a:rPr>
              <a:t>sensitive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instructions.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Times New Roman"/>
              <a:buChar char="•"/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  <a:buFont typeface="Times New Roman"/>
              <a:buChar char="•"/>
            </a:pP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Privileged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privileged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mode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trapped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executed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outside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Control-sensitive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attempt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change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0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configuration</a:t>
            </a:r>
            <a:r>
              <a:rPr sz="20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resources</a:t>
            </a:r>
            <a:r>
              <a:rPr sz="20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used</a:t>
            </a:r>
            <a:r>
              <a:rPr sz="2000" spc="-1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Behavior-</a:t>
            </a:r>
            <a:r>
              <a:rPr sz="2000" dirty="0">
                <a:latin typeface="Times New Roman"/>
                <a:cs typeface="Times New Roman"/>
              </a:rPr>
              <a:t>sensitive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instructions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have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different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behaviors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configuration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resources,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including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load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store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operations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3784F08-571B-7C5B-B760-AEFB24F56E2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37</a:t>
            </a:fld>
            <a:endParaRPr lang="en-IN"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972" y="45745"/>
              <a:ext cx="5692139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Support &amp; Disaster Recovery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1415541"/>
            <a:ext cx="1073277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What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Virtual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Disaster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Recovery?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7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recovery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typically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replication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enables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fail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over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virtualized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workloads.</a:t>
            </a:r>
            <a:endParaRPr sz="20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50000"/>
              </a:lnSpc>
              <a:spcBef>
                <a:spcPts val="484"/>
              </a:spcBef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efficient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recovery,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should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copy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VM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workloads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off-</a:t>
            </a:r>
            <a:r>
              <a:rPr sz="2000" dirty="0">
                <a:latin typeface="Times New Roman"/>
                <a:cs typeface="Times New Roman"/>
              </a:rPr>
              <a:t>site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on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regular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basis.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2DA7146-6CF7-B113-4784-F9313309A70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38</a:t>
            </a:fld>
            <a:endParaRPr lang="en-IN" spc="-25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66972" y="45745"/>
              <a:ext cx="5692139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Virtualization Support &amp; Disaster Recovery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98194" y="1493265"/>
            <a:ext cx="9926955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Benefits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6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Virtual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Disaster</a:t>
            </a:r>
            <a:r>
              <a:rPr sz="2000" b="1" spc="-7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Virtualization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provides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flexibility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recovery.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When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virtualized,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are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containerized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VMs,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independent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from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underlying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hardware.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organization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does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same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physical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servers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primary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site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as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its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secondary</a:t>
            </a:r>
            <a:endParaRPr sz="20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recovery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site.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0DF42BF-18F4-A355-B18D-A409ADB87B7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39</a:t>
            </a:fld>
            <a:endParaRPr lang="en-IN"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52516" y="45745"/>
              <a:ext cx="2250947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Unit Objective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7819" y="82296"/>
            <a:ext cx="1287780" cy="1060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88340" y="1549273"/>
            <a:ext cx="9376410" cy="22136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Service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Oriented</a:t>
            </a:r>
            <a:r>
              <a:rPr sz="2400" spc="-1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Architechture.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3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study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basic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concepts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about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Underlying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Principles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Virtualization.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Implementation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details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Virtualization.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Understanding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mechanism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virtualization.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Overview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Virtualization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Support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&amp;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Disaster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Recovery.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694B007-DB7E-3C72-16A6-189AB31A831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</a:t>
            </a:fld>
            <a:endParaRPr lang="en-IN"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5A803-E713-D9FB-BE43-DF7A6B31F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D690CDD-5CFD-639C-D901-E21E94398DB2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83A9D3F1-F863-F6AC-0943-17957B36F83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7EA4B83F-A4E3-64A4-45DF-90D24D67A86B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5006661B-201E-43EA-483E-E0B7E6079E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Recap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16D85ACB-CE13-F29A-8E69-70F14EF883C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5A11BAF1-BF26-0B29-81F0-317FA0EBCAA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B222042-62F6-9C3F-BA76-0C725D0CF7B6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CD0B6D-99DD-7D67-BB67-35DD7F8F21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40</a:t>
            </a:fld>
            <a:endParaRPr lang="en-IN" spc="-25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049BAE2-2C60-B2D8-1056-D235BEA9B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2260" y="1157440"/>
            <a:ext cx="9144000" cy="1730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Virtualization Structures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Virtualization Structures – Tools and Mechanisms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Virtualization of CPU – Memory – I/O Devices </a:t>
            </a:r>
          </a:p>
          <a:p>
            <a:pPr marL="355600" marR="170180" indent="-342900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Virtualization Support and Disaster Recovery. 		</a:t>
            </a:r>
          </a:p>
        </p:txBody>
      </p:sp>
    </p:spTree>
    <p:extLst>
      <p:ext uri="{BB962C8B-B14F-4D97-AF65-F5344CB8AC3E}">
        <p14:creationId xmlns:p14="http://schemas.microsoft.com/office/powerpoint/2010/main" val="1190484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84DF3-2E99-BF6F-BAAF-E9A02A3C0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E68462B-EA8E-4614-5169-7DBBA7F54C93}"/>
              </a:ext>
            </a:extLst>
          </p:cNvPr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7E1F03AF-6745-8561-42B2-D590B8672186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28716" y="45745"/>
              <a:ext cx="2165604" cy="720826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15835DDE-EB5D-D449-B855-5127978AB346}"/>
                </a:ext>
              </a:extLst>
            </p:cNvPr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>
            <a:extLst>
              <a:ext uri="{FF2B5EF4-FFF2-40B4-BE49-F238E27FC236}">
                <a16:creationId xmlns:a16="http://schemas.microsoft.com/office/drawing/2014/main" id="{5DB30A45-C41B-7A6E-A97B-078041325D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cs typeface="+mn-cs"/>
              </a:rPr>
              <a:t>Daily Quiz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B43DE58-8273-B595-79BD-C94B3EC1823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99121BF4-FDA1-8237-D912-CAC74C23D36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C051DD3C-A010-F074-51A6-8289ABC25EDD}"/>
              </a:ext>
            </a:extLst>
          </p:cNvPr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AA2AB-9763-FBC9-0662-5F70AAE7E5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41</a:t>
            </a:fld>
            <a:endParaRPr lang="en-IN" spc="-2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9B564C-5C6A-BBD8-8ABD-18FC93A24868}"/>
              </a:ext>
            </a:extLst>
          </p:cNvPr>
          <p:cNvSpPr txBox="1"/>
          <p:nvPr/>
        </p:nvSpPr>
        <p:spPr>
          <a:xfrm>
            <a:off x="76200" y="706145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2. What does the term "Virtualization Mechanism" typically refer to?</a:t>
            </a:r>
            <a:br>
              <a:rPr lang="en-US" dirty="0"/>
            </a:br>
            <a:r>
              <a:rPr lang="en-US" dirty="0"/>
              <a:t>a) A strategy for creating physical hardware</a:t>
            </a:r>
            <a:br>
              <a:rPr lang="en-US" dirty="0"/>
            </a:br>
            <a:r>
              <a:rPr lang="en-US" dirty="0"/>
              <a:t>b) Techniques and components used to implement virtualization, such as hypervisors and virtual machine monitors</a:t>
            </a:r>
            <a:br>
              <a:rPr lang="en-US" dirty="0"/>
            </a:br>
            <a:r>
              <a:rPr lang="en-US" dirty="0"/>
              <a:t>c) A specific hardware-only solution for disaster recovery</a:t>
            </a:r>
            <a:br>
              <a:rPr lang="en-US" dirty="0"/>
            </a:br>
            <a:r>
              <a:rPr lang="en-US" dirty="0"/>
              <a:t>d) Software used only for network security</a:t>
            </a:r>
          </a:p>
          <a:p>
            <a:r>
              <a:rPr lang="en-US" b="1" dirty="0"/>
              <a:t>Answer:</a:t>
            </a:r>
            <a:r>
              <a:rPr lang="en-US" dirty="0"/>
              <a:t> b) Techniques and components used to implement virtualization, such as hypervisors and virtual machine monitors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B09F4E-BCCF-9B3F-DF21-C9F7A110E9FD}"/>
              </a:ext>
            </a:extLst>
          </p:cNvPr>
          <p:cNvSpPr txBox="1"/>
          <p:nvPr/>
        </p:nvSpPr>
        <p:spPr>
          <a:xfrm>
            <a:off x="76200" y="3830831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3. What is the primary role of CPU virtualization?</a:t>
            </a:r>
            <a:br>
              <a:rPr lang="en-US" dirty="0"/>
            </a:br>
            <a:r>
              <a:rPr lang="en-US" dirty="0"/>
              <a:t>a) To allow multiple CPUs to function as one</a:t>
            </a:r>
            <a:br>
              <a:rPr lang="en-US" dirty="0"/>
            </a:br>
            <a:r>
              <a:rPr lang="en-US" dirty="0"/>
              <a:t>b) To allow multiple virtual machines to share the physical CPU resources efficiently</a:t>
            </a:r>
            <a:br>
              <a:rPr lang="en-US" dirty="0"/>
            </a:br>
            <a:r>
              <a:rPr lang="en-US" dirty="0"/>
              <a:t>c) To enhance the physical CPU's clock speed</a:t>
            </a:r>
            <a:br>
              <a:rPr lang="en-US" dirty="0"/>
            </a:br>
            <a:r>
              <a:rPr lang="en-US" dirty="0"/>
              <a:t>d) To reduce the power consumption of CPUs</a:t>
            </a:r>
          </a:p>
          <a:p>
            <a:r>
              <a:rPr lang="en-US" b="1" dirty="0"/>
              <a:t>Answer:</a:t>
            </a:r>
            <a:r>
              <a:rPr lang="en-US" dirty="0"/>
              <a:t> b) To allow multiple virtual machines to share the physical CPU resources efficiently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73FAC6-B621-04CE-0858-6B61B67BB9F9}"/>
              </a:ext>
            </a:extLst>
          </p:cNvPr>
          <p:cNvSpPr txBox="1"/>
          <p:nvPr/>
        </p:nvSpPr>
        <p:spPr>
          <a:xfrm>
            <a:off x="6096000" y="731545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4. What challenge is addressed by I/O device virtualization?</a:t>
            </a:r>
            <a:br>
              <a:rPr lang="en-US" dirty="0"/>
            </a:br>
            <a:r>
              <a:rPr lang="en-US" dirty="0"/>
              <a:t>a) Ensuring that all virtual machines have direct access to physical storage devices</a:t>
            </a:r>
            <a:br>
              <a:rPr lang="en-US" dirty="0"/>
            </a:br>
            <a:r>
              <a:rPr lang="en-US" dirty="0"/>
              <a:t>b) Preventing communication between virtual machines</a:t>
            </a:r>
            <a:br>
              <a:rPr lang="en-US" dirty="0"/>
            </a:br>
            <a:r>
              <a:rPr lang="en-US" dirty="0"/>
              <a:t>c) Managing access to hardware resources among multiple virtual machines without conflict</a:t>
            </a:r>
            <a:br>
              <a:rPr lang="en-US" dirty="0"/>
            </a:br>
            <a:r>
              <a:rPr lang="en-US" dirty="0"/>
              <a:t>d) Reducing power usage of I/O devices</a:t>
            </a:r>
          </a:p>
          <a:p>
            <a:r>
              <a:rPr lang="en-US" b="1" dirty="0"/>
              <a:t>Answer:</a:t>
            </a:r>
            <a:r>
              <a:rPr lang="en-US" dirty="0"/>
              <a:t> c) Managing access to hardware resources among multiple virtual machines without conflict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7CCEAE-C3F5-B7CA-FE4C-408D550D30D3}"/>
              </a:ext>
            </a:extLst>
          </p:cNvPr>
          <p:cNvSpPr txBox="1"/>
          <p:nvPr/>
        </p:nvSpPr>
        <p:spPr>
          <a:xfrm>
            <a:off x="6096000" y="3566532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5. How does virtualization enhance disaster recovery?</a:t>
            </a:r>
            <a:br>
              <a:rPr lang="en-US" dirty="0"/>
            </a:br>
            <a:r>
              <a:rPr lang="en-US" dirty="0"/>
              <a:t>a) By eliminating the need for data backups</a:t>
            </a:r>
            <a:br>
              <a:rPr lang="en-US" dirty="0"/>
            </a:br>
            <a:r>
              <a:rPr lang="en-US" dirty="0"/>
              <a:t>b) By enabling quick recovery through virtual machine replication and snapshot features</a:t>
            </a:r>
            <a:br>
              <a:rPr lang="en-US" dirty="0"/>
            </a:br>
            <a:r>
              <a:rPr lang="en-US" dirty="0"/>
              <a:t>c) By completely preventing hardware failures</a:t>
            </a:r>
            <a:br>
              <a:rPr lang="en-US" dirty="0"/>
            </a:br>
            <a:r>
              <a:rPr lang="en-US" dirty="0"/>
              <a:t>d) By creating redundant physical systems for every application</a:t>
            </a:r>
          </a:p>
          <a:p>
            <a:r>
              <a:rPr lang="en-US" b="1" dirty="0"/>
              <a:t>Answer:</a:t>
            </a:r>
            <a:r>
              <a:rPr lang="en-US" dirty="0"/>
              <a:t> b) By enabling quick recovery through virtual machine replication and snapshot features</a:t>
            </a:r>
          </a:p>
        </p:txBody>
      </p:sp>
    </p:spTree>
    <p:extLst>
      <p:ext uri="{BB962C8B-B14F-4D97-AF65-F5344CB8AC3E}">
        <p14:creationId xmlns:p14="http://schemas.microsoft.com/office/powerpoint/2010/main" val="1190596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37504" y="45745"/>
              <a:ext cx="1682496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lang="en-IN" sz="2520" dirty="0">
                <a:solidFill>
                  <a:schemeClr val="dk1"/>
                </a:solidFill>
                <a:latin typeface="+mn-lt"/>
                <a:cs typeface="+mn-cs"/>
              </a:rPr>
              <a:t>MCQs</a:t>
            </a:r>
            <a:endParaRPr sz="2520" dirty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194" y="877570"/>
            <a:ext cx="8070215" cy="523875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  <a:tabLst>
                <a:tab pos="527685" algn="l"/>
              </a:tabLst>
            </a:pPr>
            <a:r>
              <a:rPr sz="1800" b="1" spc="-25" dirty="0">
                <a:latin typeface="Calibri"/>
                <a:cs typeface="Calibri"/>
              </a:rPr>
              <a:t>1)</a:t>
            </a:r>
            <a:r>
              <a:rPr sz="1800" b="1" dirty="0">
                <a:latin typeface="Calibri"/>
                <a:cs typeface="Calibri"/>
              </a:rPr>
              <a:t>	Does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publish()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method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accepts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arbitrary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arguments.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(a)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(b)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Calibri"/>
                <a:cs typeface="Calibri"/>
              </a:rPr>
              <a:t>(c)</a:t>
            </a:r>
            <a:r>
              <a:rPr sz="1800" spc="409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Calibri"/>
                <a:cs typeface="Calibri"/>
              </a:rPr>
              <a:t>(d)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354965" algn="l"/>
              </a:tabLst>
            </a:pPr>
            <a:r>
              <a:rPr sz="1800" b="1" spc="-25" dirty="0">
                <a:latin typeface="Calibri"/>
                <a:cs typeface="Calibri"/>
              </a:rPr>
              <a:t>2)</a:t>
            </a:r>
            <a:r>
              <a:rPr sz="1800" b="1" dirty="0">
                <a:latin typeface="Calibri"/>
                <a:cs typeface="Calibri"/>
              </a:rPr>
              <a:t>	Point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out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wrong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statement.</a:t>
            </a:r>
            <a:endParaRPr sz="18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Abstraction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enables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shared,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ubiquitous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access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Virtualization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assigns</a:t>
            </a:r>
            <a:r>
              <a:rPr sz="1800" spc="1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logical</a:t>
            </a:r>
            <a:r>
              <a:rPr sz="1800" spc="1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name</a:t>
            </a:r>
            <a:r>
              <a:rPr sz="1800" spc="1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</a:t>
            </a:r>
            <a:r>
              <a:rPr sz="1800" spc="1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provides</a:t>
            </a:r>
            <a:r>
              <a:rPr sz="1800" spc="18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pointer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physical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resource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request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made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AutoNum type="alphaLcParenBoth" startAt="3"/>
              <a:tabLst>
                <a:tab pos="354965" algn="l"/>
              </a:tabLst>
            </a:pPr>
            <a:r>
              <a:rPr sz="1800" spc="-20" dirty="0">
                <a:latin typeface="Calibri"/>
                <a:cs typeface="Calibri"/>
              </a:rPr>
              <a:t>None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AutoNum type="alphaLcParenBoth" startAt="3"/>
              <a:tabLst>
                <a:tab pos="355600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  <a:tabLst>
                <a:tab pos="5029835" algn="l"/>
              </a:tabLst>
            </a:pPr>
            <a:r>
              <a:rPr sz="1800" b="1" dirty="0">
                <a:latin typeface="Calibri"/>
                <a:cs typeface="Calibri"/>
              </a:rPr>
              <a:t>3) Publishing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messages is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handled through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Class.</a:t>
            </a:r>
            <a:endParaRPr sz="1800">
              <a:latin typeface="Calibri"/>
              <a:cs typeface="Calibri"/>
            </a:endParaRPr>
          </a:p>
          <a:p>
            <a:pPr marL="356235" indent="-343535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356235" algn="l"/>
              </a:tabLst>
            </a:pPr>
            <a:r>
              <a:rPr sz="1800" spc="-10" dirty="0">
                <a:latin typeface="Calibri"/>
                <a:cs typeface="Calibri"/>
              </a:rPr>
              <a:t>Client()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Server()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AutoNum type="alphaLcParenBoth"/>
              <a:tabLst>
                <a:tab pos="354965" algn="l"/>
              </a:tabLst>
            </a:pPr>
            <a:r>
              <a:rPr sz="1800" spc="-10" dirty="0">
                <a:latin typeface="Calibri"/>
                <a:cs typeface="Calibri"/>
              </a:rPr>
              <a:t>Publish()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AutoNum type="alphaLcParenBoth"/>
              <a:tabLst>
                <a:tab pos="355600" algn="l"/>
              </a:tabLst>
            </a:pPr>
            <a:r>
              <a:rPr sz="1800" spc="-10" dirty="0">
                <a:latin typeface="Calibri"/>
                <a:cs typeface="Calibri"/>
              </a:rPr>
              <a:t>Batch()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C14AD24-DB19-2AC1-0B29-D6ADCE337F4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42</a:t>
            </a:fld>
            <a:endParaRPr lang="en-IN"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3970" y="3110317"/>
            <a:ext cx="1191767" cy="7208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MCQs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194" y="883665"/>
            <a:ext cx="8073390" cy="5128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527685" marR="5080" indent="-515620">
              <a:lnSpc>
                <a:spcPct val="80000"/>
              </a:lnSpc>
              <a:spcBef>
                <a:spcPts val="530"/>
              </a:spcBef>
              <a:buAutoNum type="arabicParenR"/>
              <a:tabLst>
                <a:tab pos="527685" algn="l"/>
                <a:tab pos="1310640" algn="l"/>
                <a:tab pos="1685925" algn="l"/>
                <a:tab pos="2183130" algn="l"/>
                <a:tab pos="3244850" algn="l"/>
                <a:tab pos="4311650" algn="l"/>
                <a:tab pos="4604385" algn="l"/>
                <a:tab pos="6370955" algn="l"/>
                <a:tab pos="7494905" algn="l"/>
                <a:tab pos="7947025" algn="l"/>
              </a:tabLst>
            </a:pPr>
            <a:r>
              <a:rPr sz="1800" b="1" spc="-10" dirty="0">
                <a:latin typeface="Calibri"/>
                <a:cs typeface="Calibri"/>
              </a:rPr>
              <a:t>Which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following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describes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message-passing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10" dirty="0">
                <a:latin typeface="Calibri"/>
                <a:cs typeface="Calibri"/>
              </a:rPr>
              <a:t>taxonomy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25" dirty="0">
                <a:latin typeface="Calibri"/>
                <a:cs typeface="Calibri"/>
              </a:rPr>
              <a:t>for</a:t>
            </a:r>
            <a:r>
              <a:rPr sz="1800" b="1" dirty="0">
                <a:latin typeface="Calibri"/>
                <a:cs typeface="Calibri"/>
              </a:rPr>
              <a:t>	</a:t>
            </a:r>
            <a:r>
              <a:rPr sz="1800" b="1" spc="-50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component-</a:t>
            </a:r>
            <a:r>
              <a:rPr sz="1800" b="1" dirty="0">
                <a:latin typeface="Calibri"/>
                <a:cs typeface="Calibri"/>
              </a:rPr>
              <a:t>based</a:t>
            </a:r>
            <a:r>
              <a:rPr sz="1800" b="1" spc="-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architecture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provides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clients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upon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demand?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25" dirty="0">
                <a:latin typeface="Calibri"/>
                <a:cs typeface="Calibri"/>
              </a:rPr>
              <a:t>SOA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25" dirty="0">
                <a:latin typeface="Calibri"/>
                <a:cs typeface="Calibri"/>
              </a:rPr>
              <a:t>EBS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25" dirty="0">
                <a:latin typeface="Calibri"/>
                <a:cs typeface="Calibri"/>
              </a:rPr>
              <a:t>GEC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mentioned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800">
              <a:latin typeface="Calibri"/>
              <a:cs typeface="Calibri"/>
            </a:endParaRPr>
          </a:p>
          <a:p>
            <a:pPr marL="527685" marR="6985" indent="-515620">
              <a:lnSpc>
                <a:spcPct val="80000"/>
              </a:lnSpc>
              <a:spcBef>
                <a:spcPts val="5"/>
              </a:spcBef>
              <a:buAutoNum type="arabicParenR" startAt="2"/>
              <a:tabLst>
                <a:tab pos="527685" algn="l"/>
                <a:tab pos="562610" algn="l"/>
                <a:tab pos="1671320" algn="l"/>
              </a:tabLst>
            </a:pPr>
            <a:r>
              <a:rPr sz="1800" b="1" dirty="0">
                <a:latin typeface="Calibri"/>
                <a:cs typeface="Calibri"/>
              </a:rPr>
              <a:t>	SOA</a:t>
            </a:r>
            <a:r>
              <a:rPr sz="1800" b="1" spc="305" dirty="0">
                <a:latin typeface="Calibri"/>
                <a:cs typeface="Calibri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extension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254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Service</a:t>
            </a:r>
            <a:r>
              <a:rPr sz="1800" b="1" spc="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Oriented</a:t>
            </a:r>
            <a:r>
              <a:rPr sz="1800" b="1" spc="2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Architecture</a:t>
            </a:r>
            <a:r>
              <a:rPr sz="1800" b="1" spc="2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2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respond</a:t>
            </a:r>
            <a:r>
              <a:rPr sz="1800" b="1" spc="2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to events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that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occur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result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business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processes.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above</a:t>
            </a:r>
            <a:endParaRPr sz="1800">
              <a:latin typeface="Calibri"/>
              <a:cs typeface="Calibri"/>
            </a:endParaRPr>
          </a:p>
          <a:p>
            <a:pPr marL="513715" indent="-501015">
              <a:lnSpc>
                <a:spcPct val="100000"/>
              </a:lnSpc>
              <a:spcBef>
                <a:spcPts val="2160"/>
              </a:spcBef>
              <a:buAutoNum type="arabicParenR" startAt="3"/>
              <a:tabLst>
                <a:tab pos="513715" algn="l"/>
                <a:tab pos="3583304" algn="l"/>
              </a:tabLst>
            </a:pPr>
            <a:r>
              <a:rPr sz="1800" b="1" dirty="0">
                <a:latin typeface="Calibri"/>
                <a:cs typeface="Calibri"/>
              </a:rPr>
              <a:t>Client() class provides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1800" b="1" dirty="0">
                <a:latin typeface="Calibri"/>
                <a:cs typeface="Calibri"/>
              </a:rPr>
              <a:t>to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create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topics.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10" dirty="0">
                <a:latin typeface="Calibri"/>
                <a:cs typeface="Calibri"/>
              </a:rPr>
              <a:t>Software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527685" algn="l"/>
              </a:tabLst>
            </a:pPr>
            <a:r>
              <a:rPr sz="1800" spc="-10" dirty="0">
                <a:latin typeface="Calibri"/>
                <a:cs typeface="Calibri"/>
              </a:rPr>
              <a:t>Classes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10" dirty="0">
                <a:latin typeface="Calibri"/>
                <a:cs typeface="Calibri"/>
              </a:rPr>
              <a:t>Methods</a:t>
            </a:r>
            <a:endParaRPr sz="1800">
              <a:latin typeface="Calibri"/>
              <a:cs typeface="Calibri"/>
            </a:endParaRPr>
          </a:p>
          <a:p>
            <a:pPr marL="527685" lvl="1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1800" spc="-10" dirty="0">
                <a:latin typeface="Calibri"/>
                <a:cs typeface="Calibri"/>
              </a:rPr>
              <a:t>Batch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42BD0D3-11E5-05F8-376E-8BEC7C9ECC9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43</a:t>
            </a:fld>
            <a:endParaRPr lang="en-IN" spc="-25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MCQs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194" y="1240281"/>
            <a:ext cx="7793990" cy="4217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b="1" dirty="0">
                <a:latin typeface="Calibri"/>
                <a:cs typeface="Calibri"/>
              </a:rPr>
              <a:t>4)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What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does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CVE</a:t>
            </a:r>
            <a:r>
              <a:rPr sz="2500" b="1" spc="-4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in</a:t>
            </a:r>
            <a:r>
              <a:rPr sz="2500" b="1" spc="-5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SOA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design</a:t>
            </a:r>
            <a:r>
              <a:rPr sz="2500" b="1" spc="-4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stand</a:t>
            </a:r>
            <a:r>
              <a:rPr sz="2500" b="1" spc="-65" dirty="0">
                <a:latin typeface="Calibri"/>
                <a:cs typeface="Calibri"/>
              </a:rPr>
              <a:t> </a:t>
            </a:r>
            <a:r>
              <a:rPr sz="2500" b="1" spc="-20" dirty="0">
                <a:latin typeface="Calibri"/>
                <a:cs typeface="Calibri"/>
              </a:rPr>
              <a:t>for?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dirty="0">
                <a:latin typeface="Calibri"/>
                <a:cs typeface="Calibri"/>
              </a:rPr>
              <a:t>Casual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Vector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dirty="0">
                <a:latin typeface="Calibri"/>
                <a:cs typeface="Calibri"/>
              </a:rPr>
              <a:t>Casual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Machine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dirty="0">
                <a:latin typeface="Calibri"/>
                <a:cs typeface="Calibri"/>
              </a:rPr>
              <a:t>All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of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the</a:t>
            </a:r>
            <a:r>
              <a:rPr sz="2500" spc="-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above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spc="-20" dirty="0">
                <a:latin typeface="Calibri"/>
                <a:cs typeface="Calibri"/>
              </a:rPr>
              <a:t>None</a:t>
            </a: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005"/>
              </a:spcBef>
              <a:tabLst>
                <a:tab pos="7691120" algn="l"/>
              </a:tabLst>
            </a:pPr>
            <a:r>
              <a:rPr sz="2500" b="1" dirty="0">
                <a:latin typeface="Calibri"/>
                <a:cs typeface="Calibri"/>
              </a:rPr>
              <a:t>5)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The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message in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pub/sub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is</a:t>
            </a:r>
            <a:r>
              <a:rPr sz="2500" b="1" spc="-2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an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opaque</a:t>
            </a:r>
            <a:r>
              <a:rPr sz="2500" b="1" spc="-10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blob</a:t>
            </a:r>
            <a:r>
              <a:rPr sz="2500" b="1" spc="-25" dirty="0">
                <a:latin typeface="Calibri"/>
                <a:cs typeface="Calibri"/>
              </a:rPr>
              <a:t> </a:t>
            </a:r>
            <a:r>
              <a:rPr sz="2500" b="1" dirty="0">
                <a:latin typeface="Calibri"/>
                <a:cs typeface="Calibri"/>
              </a:rPr>
              <a:t>of</a:t>
            </a:r>
            <a:r>
              <a:rPr sz="2500" b="1" spc="-15" dirty="0">
                <a:latin typeface="Calibri"/>
                <a:cs typeface="Calibri"/>
              </a:rPr>
              <a:t> </a:t>
            </a:r>
            <a:r>
              <a:rPr sz="25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r>
              <a:rPr sz="2500" b="1" spc="-50" dirty="0">
                <a:latin typeface="Calibri"/>
                <a:cs typeface="Calibri"/>
              </a:rPr>
              <a:t>.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spc="-10" dirty="0">
                <a:latin typeface="Calibri"/>
                <a:cs typeface="Calibri"/>
              </a:rPr>
              <a:t>Binomial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spc="-10" dirty="0">
                <a:latin typeface="Calibri"/>
                <a:cs typeface="Calibri"/>
              </a:rPr>
              <a:t>Canonical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spc="-20" dirty="0">
                <a:latin typeface="Calibri"/>
                <a:cs typeface="Calibri"/>
              </a:rPr>
              <a:t>Both</a:t>
            </a:r>
            <a:endParaRPr sz="25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lphaLcParenR"/>
              <a:tabLst>
                <a:tab pos="527685" algn="l"/>
              </a:tabLst>
            </a:pPr>
            <a:r>
              <a:rPr sz="2500" spc="-20" dirty="0">
                <a:latin typeface="Calibri"/>
                <a:cs typeface="Calibri"/>
              </a:rPr>
              <a:t>None</a:t>
            </a:r>
            <a:endParaRPr sz="25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4888176-26FE-B087-9EC9-3701EA9C536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44</a:t>
            </a:fld>
            <a:endParaRPr lang="en-IN" spc="-25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760" y="1389460"/>
            <a:ext cx="10972800" cy="4525963"/>
          </a:xfrm>
        </p:spPr>
        <p:txBody>
          <a:bodyPr>
            <a:normAutofit/>
          </a:bodyPr>
          <a:lstStyle/>
          <a:p>
            <a:r>
              <a:rPr lang="en-US" sz="2800" u="sng" dirty="0">
                <a:solidFill>
                  <a:srgbClr val="00B0F0"/>
                </a:solidFill>
                <a:hlinkClick r:id="rId2"/>
              </a:rPr>
              <a:t>2022-23</a:t>
            </a:r>
            <a:endParaRPr lang="en-US" sz="2800" u="sng" dirty="0">
              <a:solidFill>
                <a:srgbClr val="00B0F0"/>
              </a:solidFill>
            </a:endParaRPr>
          </a:p>
          <a:p>
            <a:r>
              <a:rPr lang="en-US" sz="2800" u="sng" dirty="0">
                <a:solidFill>
                  <a:srgbClr val="00B0F0"/>
                </a:solidFill>
                <a:hlinkClick r:id="rId3"/>
              </a:rPr>
              <a:t>2023-24</a:t>
            </a:r>
            <a:endParaRPr lang="en-US" sz="2800" u="sng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800" u="sng" dirty="0">
              <a:solidFill>
                <a:srgbClr val="00B0F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5AFF81E-76A3-491F-8337-C9ADE3E18AAA}" type="datetime1">
              <a:rPr lang="en-US" smtClean="0"/>
              <a:pPr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Jaya Nidhi Vashishtha          Cloud &amp; Edge Computing        Unit 3        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415540" y="5"/>
            <a:ext cx="8938260" cy="68579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>
              <a:spcBef>
                <a:spcPct val="0"/>
              </a:spcBef>
              <a:buNone/>
              <a:defRPr sz="2520"/>
            </a:lvl1pPr>
            <a:lvl2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2pPr>
            <a:lvl3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3pPr>
            <a:lvl4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4pPr>
            <a:lvl5pPr algn="ctr" eaLnBrk="0" fontAlgn="base" hangingPunct="0">
              <a:spcBef>
                <a:spcPct val="0"/>
              </a:spcBef>
              <a:spcAft>
                <a:spcPct val="0"/>
              </a:spcAft>
              <a:defRPr sz="4400"/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/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/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/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/>
            </a:lvl9pPr>
          </a:lstStyle>
          <a:p>
            <a:r>
              <a:rPr lang="en-US" dirty="0"/>
              <a:t>Previous </a:t>
            </a:r>
            <a:r>
              <a:rPr lang="en-US"/>
              <a:t>Year Question Paper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8200" y="51806"/>
            <a:ext cx="1664970" cy="7135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056524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52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/>
              <a:t>Expected university question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290952" y="854646"/>
            <a:ext cx="8072755" cy="47821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6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enabling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technologies?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purpose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oriented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architecture.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constraints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REST?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services.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computing.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  <a:tab pos="295084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systems?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applications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examples.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publish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subscribe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model?</a:t>
            </a:r>
            <a:endParaRPr sz="2400" dirty="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computing?</a:t>
            </a:r>
            <a:endParaRPr sz="2400" dirty="0">
              <a:latin typeface="Calibri"/>
              <a:cs typeface="Calibri"/>
            </a:endParaRPr>
          </a:p>
          <a:p>
            <a:pPr marL="527685" marR="5080" indent="-51562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virtualization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virtualization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memory?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6C53E7E-25EF-1897-E763-810DC4B2C5A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46</a:t>
            </a:fld>
            <a:endParaRPr lang="en-IN" spc="-25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194" y="854710"/>
            <a:ext cx="7982584" cy="4415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components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Define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Virtualization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Structures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Oriented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Explain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working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Web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Describe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web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services.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principle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Service-Oriented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Architecture?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broker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Publish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Subscribe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model?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527685" algn="l"/>
              </a:tabLst>
            </a:pP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Benefits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SOA?</a:t>
            </a:r>
            <a:endParaRPr sz="2400">
              <a:latin typeface="Calibri"/>
              <a:cs typeface="Calibri"/>
            </a:endParaRPr>
          </a:p>
          <a:p>
            <a:pPr marL="525145" indent="-51244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525145" algn="l"/>
              </a:tabLst>
            </a:pPr>
            <a:r>
              <a:rPr sz="2400" dirty="0">
                <a:latin typeface="Calibri"/>
                <a:cs typeface="Calibri"/>
              </a:rPr>
              <a:t>State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Virtualization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Cloud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Computing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747E5A-FB1D-8DCA-728B-6E38B596051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47</a:t>
            </a:fld>
            <a:endParaRPr lang="en-IN" spc="-25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F590A3E-0B42-3D3F-80E4-D057B6EBB018}"/>
              </a:ext>
            </a:extLst>
          </p:cNvPr>
          <p:cNvSpPr txBox="1"/>
          <p:nvPr/>
        </p:nvSpPr>
        <p:spPr>
          <a:xfrm>
            <a:off x="2895600" y="0"/>
            <a:ext cx="7772400" cy="532069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>
            <a:lvl1pPr>
              <a:defRPr sz="2520" b="0" i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Weakly Assignment</a:t>
            </a: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Summary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194" y="781558"/>
            <a:ext cx="6409055" cy="3208655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800" dirty="0">
                <a:latin typeface="Calibri"/>
                <a:cs typeface="Calibri"/>
              </a:rPr>
              <a:t>This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Unit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consist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benefits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cloud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edge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computing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are-</a:t>
            </a:r>
            <a:endParaRPr sz="1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Service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Oriented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architecture</a:t>
            </a:r>
            <a:r>
              <a:rPr sz="1800" b="1" spc="-3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Rest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system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Web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Services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Publish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Subscribe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Model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Basics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Virtualization</a:t>
            </a:r>
            <a:r>
              <a:rPr sz="1800" b="1" spc="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Types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dirty="0">
                <a:latin typeface="Times New Roman"/>
                <a:cs typeface="Times New Roman"/>
              </a:rPr>
              <a:t>Structures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Tools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Mechanisms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10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Virtualization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of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CPU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Memory-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I/O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devices</a:t>
            </a:r>
            <a:endParaRPr sz="18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515"/>
              </a:spcBef>
              <a:buFont typeface="Arial MT"/>
              <a:buChar char="•"/>
              <a:tabLst>
                <a:tab pos="354965" algn="l"/>
              </a:tabLst>
            </a:pPr>
            <a:r>
              <a:rPr sz="1800" b="1" spc="-10" dirty="0">
                <a:latin typeface="Times New Roman"/>
                <a:cs typeface="Times New Roman"/>
              </a:rPr>
              <a:t>Virtualization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: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&amp;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Disaster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Recovery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320C9DB-0790-76D1-9F17-5F489D9EE42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48</a:t>
            </a:fld>
            <a:endParaRPr lang="en-IN" spc="-25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Reference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60194" y="870559"/>
            <a:ext cx="8034020" cy="423227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https://en.wikipedia.org/wiki/Cloud_computing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https://www.javatpoint.com/cloud-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https://www.javatpoint.com/cloud-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service-models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https://www.javatpoint.com/cloud-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service-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provider-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6"/>
              </a:rPr>
              <a:t>companies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https://www.javatpoint.com/what-is-parallel-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7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https://www.geeksforgeeks.org/introduction-to-parallel-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8"/>
              </a:rPr>
              <a:t>computing/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https://www.geeksforgeeks.org/evolution-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9"/>
              </a:rPr>
              <a:t>of-cloud-computing/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https://www.slideshare.net/joyschandran/underlying-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principles-</a:t>
            </a:r>
            <a:r>
              <a:rPr sz="2000" u="sng" spc="-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of-</a:t>
            </a:r>
            <a:endParaRPr sz="20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parallel-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and-</a:t>
            </a: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distributed-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0"/>
              </a:rPr>
              <a:t>computing</a:t>
            </a:r>
            <a:endParaRPr sz="20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480"/>
              </a:spcBef>
              <a:buClr>
                <a:srgbClr val="000000"/>
              </a:buClr>
              <a:buFont typeface="Arial MT"/>
              <a:buChar char="•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https://www.techslang.com/definition/what-is-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cloud-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provisioning/#:~:text=Also%20referred%20to%20as%20%E2%80%9Con,an</a:t>
            </a:r>
            <a:r>
              <a:rPr sz="2000" spc="-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11"/>
              </a:rPr>
              <a:t>d%20down%20when%20demands%20decrease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33A7FB-60BD-8283-A0A8-00501D8E26B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49</a:t>
            </a:fld>
            <a:endParaRPr lang="en-IN"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71292" y="1736217"/>
            <a:ext cx="6445250" cy="2922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Service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Oriented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architecture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Web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Services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Publish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Subscribe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Model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Basics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Virtualization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Structures</a:t>
            </a:r>
            <a:r>
              <a:rPr sz="2000" b="1" spc="-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</a:t>
            </a:r>
            <a:r>
              <a:rPr sz="2000" b="1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Tools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Mechanisms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Virtualization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CPU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Memory-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devices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</a:tabLst>
            </a:pPr>
            <a:r>
              <a:rPr sz="2000" b="1" spc="-10" dirty="0">
                <a:latin typeface="Times New Roman"/>
                <a:cs typeface="Times New Roman"/>
              </a:rPr>
              <a:t>Virtualization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Support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&amp;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Disaster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Recovery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819400" y="60681"/>
            <a:ext cx="7762875" cy="544713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Unit Contents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52D0564-716B-84F8-2D09-DC892EC56A6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5</a:t>
            </a:fld>
            <a:endParaRPr lang="en-IN" spc="-25" dirty="0"/>
          </a:p>
        </p:txBody>
      </p:sp>
      <p:grpSp>
        <p:nvGrpSpPr>
          <p:cNvPr id="9" name="object 9"/>
          <p:cNvGrpSpPr/>
          <p:nvPr/>
        </p:nvGrpSpPr>
        <p:grpSpPr>
          <a:xfrm>
            <a:off x="1524000" y="0"/>
            <a:ext cx="1447800" cy="817244"/>
            <a:chOff x="1524000" y="0"/>
            <a:chExt cx="1447800" cy="817244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0" y="0"/>
              <a:ext cx="1447800" cy="81686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24000" y="0"/>
              <a:ext cx="1371600" cy="768096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/>
          <p:cNvGrpSpPr/>
          <p:nvPr/>
        </p:nvGrpSpPr>
        <p:grpSpPr>
          <a:xfrm>
            <a:off x="4604130" y="2465323"/>
            <a:ext cx="3542029" cy="589915"/>
            <a:chOff x="4604130" y="2465323"/>
            <a:chExt cx="3542029" cy="58991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9464" y="2470657"/>
              <a:ext cx="3530854" cy="5791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93080" y="2866008"/>
              <a:ext cx="142494" cy="11620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609464" y="2470657"/>
              <a:ext cx="3531235" cy="579120"/>
            </a:xfrm>
            <a:custGeom>
              <a:avLst/>
              <a:gdLst/>
              <a:ahLst/>
              <a:cxnLst/>
              <a:rect l="l" t="t" r="r" b="b"/>
              <a:pathLst>
                <a:path w="3531234" h="579119">
                  <a:moveTo>
                    <a:pt x="2907791" y="248792"/>
                  </a:moveTo>
                  <a:lnTo>
                    <a:pt x="2867660" y="257175"/>
                  </a:lnTo>
                  <a:lnTo>
                    <a:pt x="2834296" y="290314"/>
                  </a:lnTo>
                  <a:lnTo>
                    <a:pt x="2820529" y="332414"/>
                  </a:lnTo>
                  <a:lnTo>
                    <a:pt x="2817367" y="372490"/>
                  </a:lnTo>
                  <a:lnTo>
                    <a:pt x="2817653" y="385679"/>
                  </a:lnTo>
                  <a:lnTo>
                    <a:pt x="2824487" y="433123"/>
                  </a:lnTo>
                  <a:lnTo>
                    <a:pt x="2841896" y="469570"/>
                  </a:lnTo>
                  <a:lnTo>
                    <a:pt x="2882820" y="494538"/>
                  </a:lnTo>
                  <a:lnTo>
                    <a:pt x="2906141" y="496824"/>
                  </a:lnTo>
                  <a:lnTo>
                    <a:pt x="2917453" y="496300"/>
                  </a:lnTo>
                  <a:lnTo>
                    <a:pt x="2954918" y="483776"/>
                  </a:lnTo>
                  <a:lnTo>
                    <a:pt x="2984595" y="446484"/>
                  </a:lnTo>
                  <a:lnTo>
                    <a:pt x="2995358" y="401161"/>
                  </a:lnTo>
                  <a:lnTo>
                    <a:pt x="2996691" y="373633"/>
                  </a:lnTo>
                  <a:lnTo>
                    <a:pt x="2996410" y="360445"/>
                  </a:lnTo>
                  <a:lnTo>
                    <a:pt x="2989824" y="313001"/>
                  </a:lnTo>
                  <a:lnTo>
                    <a:pt x="2972272" y="276552"/>
                  </a:lnTo>
                  <a:lnTo>
                    <a:pt x="2931429" y="251174"/>
                  </a:lnTo>
                  <a:lnTo>
                    <a:pt x="2907791" y="248792"/>
                  </a:lnTo>
                  <a:close/>
                </a:path>
                <a:path w="3531234" h="579119">
                  <a:moveTo>
                    <a:pt x="3233674" y="174370"/>
                  </a:moveTo>
                  <a:lnTo>
                    <a:pt x="3243834" y="174370"/>
                  </a:lnTo>
                  <a:lnTo>
                    <a:pt x="3252089" y="174751"/>
                  </a:lnTo>
                  <a:lnTo>
                    <a:pt x="3285236" y="187959"/>
                  </a:lnTo>
                  <a:lnTo>
                    <a:pt x="3285236" y="190753"/>
                  </a:lnTo>
                  <a:lnTo>
                    <a:pt x="3285236" y="397001"/>
                  </a:lnTo>
                  <a:lnTo>
                    <a:pt x="3288918" y="440816"/>
                  </a:lnTo>
                  <a:lnTo>
                    <a:pt x="3308810" y="476361"/>
                  </a:lnTo>
                  <a:lnTo>
                    <a:pt x="3346704" y="489457"/>
                  </a:lnTo>
                  <a:lnTo>
                    <a:pt x="3356518" y="488574"/>
                  </a:lnTo>
                  <a:lnTo>
                    <a:pt x="3396273" y="467205"/>
                  </a:lnTo>
                  <a:lnTo>
                    <a:pt x="3428491" y="433450"/>
                  </a:lnTo>
                  <a:lnTo>
                    <a:pt x="3428491" y="190753"/>
                  </a:lnTo>
                  <a:lnTo>
                    <a:pt x="3428491" y="187959"/>
                  </a:lnTo>
                  <a:lnTo>
                    <a:pt x="3469513" y="174370"/>
                  </a:lnTo>
                  <a:lnTo>
                    <a:pt x="3479673" y="174370"/>
                  </a:lnTo>
                  <a:lnTo>
                    <a:pt x="3489706" y="174370"/>
                  </a:lnTo>
                  <a:lnTo>
                    <a:pt x="3528314" y="183514"/>
                  </a:lnTo>
                  <a:lnTo>
                    <a:pt x="3529965" y="185674"/>
                  </a:lnTo>
                  <a:lnTo>
                    <a:pt x="3530854" y="187959"/>
                  </a:lnTo>
                  <a:lnTo>
                    <a:pt x="3530854" y="190753"/>
                  </a:lnTo>
                  <a:lnTo>
                    <a:pt x="3530854" y="555751"/>
                  </a:lnTo>
                  <a:lnTo>
                    <a:pt x="3530854" y="558545"/>
                  </a:lnTo>
                  <a:lnTo>
                    <a:pt x="3530091" y="560958"/>
                  </a:lnTo>
                  <a:lnTo>
                    <a:pt x="3528821" y="562990"/>
                  </a:lnTo>
                  <a:lnTo>
                    <a:pt x="3527425" y="565022"/>
                  </a:lnTo>
                  <a:lnTo>
                    <a:pt x="3525012" y="566674"/>
                  </a:lnTo>
                  <a:lnTo>
                    <a:pt x="3521583" y="568070"/>
                  </a:lnTo>
                  <a:lnTo>
                    <a:pt x="3518154" y="569467"/>
                  </a:lnTo>
                  <a:lnTo>
                    <a:pt x="3513709" y="570483"/>
                  </a:lnTo>
                  <a:lnTo>
                    <a:pt x="3508120" y="571118"/>
                  </a:lnTo>
                  <a:lnTo>
                    <a:pt x="3502533" y="571880"/>
                  </a:lnTo>
                  <a:lnTo>
                    <a:pt x="3495548" y="572134"/>
                  </a:lnTo>
                  <a:lnTo>
                    <a:pt x="3487039" y="572134"/>
                  </a:lnTo>
                  <a:lnTo>
                    <a:pt x="3478021" y="572134"/>
                  </a:lnTo>
                  <a:lnTo>
                    <a:pt x="3470783" y="571880"/>
                  </a:lnTo>
                  <a:lnTo>
                    <a:pt x="3465194" y="571118"/>
                  </a:lnTo>
                  <a:lnTo>
                    <a:pt x="3459607" y="570483"/>
                  </a:lnTo>
                  <a:lnTo>
                    <a:pt x="3455162" y="569467"/>
                  </a:lnTo>
                  <a:lnTo>
                    <a:pt x="3451860" y="568070"/>
                  </a:lnTo>
                  <a:lnTo>
                    <a:pt x="3448558" y="566674"/>
                  </a:lnTo>
                  <a:lnTo>
                    <a:pt x="3446271" y="565022"/>
                  </a:lnTo>
                  <a:lnTo>
                    <a:pt x="3444875" y="562990"/>
                  </a:lnTo>
                  <a:lnTo>
                    <a:pt x="3443478" y="560958"/>
                  </a:lnTo>
                  <a:lnTo>
                    <a:pt x="3442842" y="558545"/>
                  </a:lnTo>
                  <a:lnTo>
                    <a:pt x="3442842" y="555751"/>
                  </a:lnTo>
                  <a:lnTo>
                    <a:pt x="3442842" y="513588"/>
                  </a:lnTo>
                  <a:lnTo>
                    <a:pt x="3412283" y="542258"/>
                  </a:lnTo>
                  <a:lnTo>
                    <a:pt x="3365464" y="569904"/>
                  </a:lnTo>
                  <a:lnTo>
                    <a:pt x="3316351" y="579119"/>
                  </a:lnTo>
                  <a:lnTo>
                    <a:pt x="3298253" y="578356"/>
                  </a:lnTo>
                  <a:lnTo>
                    <a:pt x="3253105" y="566801"/>
                  </a:lnTo>
                  <a:lnTo>
                    <a:pt x="3220279" y="543369"/>
                  </a:lnTo>
                  <a:lnTo>
                    <a:pt x="3198288" y="510301"/>
                  </a:lnTo>
                  <a:lnTo>
                    <a:pt x="3186297" y="469136"/>
                  </a:lnTo>
                  <a:lnTo>
                    <a:pt x="3182492" y="414146"/>
                  </a:lnTo>
                  <a:lnTo>
                    <a:pt x="3182492" y="190753"/>
                  </a:lnTo>
                  <a:lnTo>
                    <a:pt x="3182492" y="187959"/>
                  </a:lnTo>
                  <a:lnTo>
                    <a:pt x="3223894" y="174370"/>
                  </a:lnTo>
                  <a:lnTo>
                    <a:pt x="3233674" y="174370"/>
                  </a:lnTo>
                  <a:close/>
                </a:path>
                <a:path w="3531234" h="579119">
                  <a:moveTo>
                    <a:pt x="2911475" y="167386"/>
                  </a:moveTo>
                  <a:lnTo>
                    <a:pt x="2957369" y="170719"/>
                  </a:lnTo>
                  <a:lnTo>
                    <a:pt x="2996691" y="180720"/>
                  </a:lnTo>
                  <a:lnTo>
                    <a:pt x="3043626" y="207688"/>
                  </a:lnTo>
                  <a:lnTo>
                    <a:pt x="3076702" y="248523"/>
                  </a:lnTo>
                  <a:lnTo>
                    <a:pt x="3096180" y="302740"/>
                  </a:lnTo>
                  <a:lnTo>
                    <a:pt x="3101895" y="345896"/>
                  </a:lnTo>
                  <a:lnTo>
                    <a:pt x="3102610" y="369569"/>
                  </a:lnTo>
                  <a:lnTo>
                    <a:pt x="3101847" y="392384"/>
                  </a:lnTo>
                  <a:lnTo>
                    <a:pt x="3095751" y="434917"/>
                  </a:lnTo>
                  <a:lnTo>
                    <a:pt x="3083440" y="473233"/>
                  </a:lnTo>
                  <a:lnTo>
                    <a:pt x="3053080" y="520953"/>
                  </a:lnTo>
                  <a:lnTo>
                    <a:pt x="3008520" y="555619"/>
                  </a:lnTo>
                  <a:lnTo>
                    <a:pt x="2970895" y="570601"/>
                  </a:lnTo>
                  <a:lnTo>
                    <a:pt x="2926889" y="578169"/>
                  </a:lnTo>
                  <a:lnTo>
                    <a:pt x="2902458" y="579119"/>
                  </a:lnTo>
                  <a:lnTo>
                    <a:pt x="2878935" y="578284"/>
                  </a:lnTo>
                  <a:lnTo>
                    <a:pt x="2836556" y="571565"/>
                  </a:lnTo>
                  <a:lnTo>
                    <a:pt x="2800510" y="558131"/>
                  </a:lnTo>
                  <a:lnTo>
                    <a:pt x="2758059" y="526288"/>
                  </a:lnTo>
                  <a:lnTo>
                    <a:pt x="2729358" y="481014"/>
                  </a:lnTo>
                  <a:lnTo>
                    <a:pt x="2717805" y="443408"/>
                  </a:lnTo>
                  <a:lnTo>
                    <a:pt x="2712039" y="400442"/>
                  </a:lnTo>
                  <a:lnTo>
                    <a:pt x="2711323" y="376936"/>
                  </a:lnTo>
                  <a:lnTo>
                    <a:pt x="2712108" y="354099"/>
                  </a:lnTo>
                  <a:lnTo>
                    <a:pt x="2718395" y="311427"/>
                  </a:lnTo>
                  <a:lnTo>
                    <a:pt x="2730892" y="272946"/>
                  </a:lnTo>
                  <a:lnTo>
                    <a:pt x="2761361" y="225297"/>
                  </a:lnTo>
                  <a:lnTo>
                    <a:pt x="2805759" y="190882"/>
                  </a:lnTo>
                  <a:lnTo>
                    <a:pt x="2843270" y="175904"/>
                  </a:lnTo>
                  <a:lnTo>
                    <a:pt x="2887136" y="168336"/>
                  </a:lnTo>
                  <a:lnTo>
                    <a:pt x="2911475" y="167386"/>
                  </a:lnTo>
                  <a:close/>
                </a:path>
                <a:path w="3531234" h="579119">
                  <a:moveTo>
                    <a:pt x="1540129" y="167386"/>
                  </a:moveTo>
                  <a:lnTo>
                    <a:pt x="1589492" y="174297"/>
                  </a:lnTo>
                  <a:lnTo>
                    <a:pt x="1626108" y="194151"/>
                  </a:lnTo>
                  <a:lnTo>
                    <a:pt x="1651625" y="224002"/>
                  </a:lnTo>
                  <a:lnTo>
                    <a:pt x="1667002" y="262381"/>
                  </a:lnTo>
                  <a:lnTo>
                    <a:pt x="1673556" y="311155"/>
                  </a:lnTo>
                  <a:lnTo>
                    <a:pt x="1673987" y="330326"/>
                  </a:lnTo>
                  <a:lnTo>
                    <a:pt x="1673987" y="555751"/>
                  </a:lnTo>
                  <a:lnTo>
                    <a:pt x="1673987" y="558545"/>
                  </a:lnTo>
                  <a:lnTo>
                    <a:pt x="1663319" y="568070"/>
                  </a:lnTo>
                  <a:lnTo>
                    <a:pt x="1659509" y="569467"/>
                  </a:lnTo>
                  <a:lnTo>
                    <a:pt x="1654302" y="570483"/>
                  </a:lnTo>
                  <a:lnTo>
                    <a:pt x="1647571" y="571118"/>
                  </a:lnTo>
                  <a:lnTo>
                    <a:pt x="1640967" y="571880"/>
                  </a:lnTo>
                  <a:lnTo>
                    <a:pt x="1632712" y="572134"/>
                  </a:lnTo>
                  <a:lnTo>
                    <a:pt x="1622806" y="572134"/>
                  </a:lnTo>
                  <a:lnTo>
                    <a:pt x="1612773" y="572134"/>
                  </a:lnTo>
                  <a:lnTo>
                    <a:pt x="1604390" y="571880"/>
                  </a:lnTo>
                  <a:lnTo>
                    <a:pt x="1597660" y="571118"/>
                  </a:lnTo>
                  <a:lnTo>
                    <a:pt x="1590929" y="570483"/>
                  </a:lnTo>
                  <a:lnTo>
                    <a:pt x="1585722" y="569467"/>
                  </a:lnTo>
                  <a:lnTo>
                    <a:pt x="1581912" y="568070"/>
                  </a:lnTo>
                  <a:lnTo>
                    <a:pt x="1578102" y="566674"/>
                  </a:lnTo>
                  <a:lnTo>
                    <a:pt x="1575308" y="565022"/>
                  </a:lnTo>
                  <a:lnTo>
                    <a:pt x="1573784" y="562990"/>
                  </a:lnTo>
                  <a:lnTo>
                    <a:pt x="1572133" y="560958"/>
                  </a:lnTo>
                  <a:lnTo>
                    <a:pt x="1571244" y="558545"/>
                  </a:lnTo>
                  <a:lnTo>
                    <a:pt x="1571244" y="555751"/>
                  </a:lnTo>
                  <a:lnTo>
                    <a:pt x="1571244" y="347471"/>
                  </a:lnTo>
                  <a:lnTo>
                    <a:pt x="1567434" y="305688"/>
                  </a:lnTo>
                  <a:lnTo>
                    <a:pt x="1544827" y="266953"/>
                  </a:lnTo>
                  <a:lnTo>
                    <a:pt x="1509902" y="257047"/>
                  </a:lnTo>
                  <a:lnTo>
                    <a:pt x="1500066" y="257933"/>
                  </a:lnTo>
                  <a:lnTo>
                    <a:pt x="1460035" y="279354"/>
                  </a:lnTo>
                  <a:lnTo>
                    <a:pt x="1428496" y="313054"/>
                  </a:lnTo>
                  <a:lnTo>
                    <a:pt x="1428496" y="555751"/>
                  </a:lnTo>
                  <a:lnTo>
                    <a:pt x="1428496" y="558545"/>
                  </a:lnTo>
                  <a:lnTo>
                    <a:pt x="1417574" y="568070"/>
                  </a:lnTo>
                  <a:lnTo>
                    <a:pt x="1413637" y="569467"/>
                  </a:lnTo>
                  <a:lnTo>
                    <a:pt x="1408430" y="570483"/>
                  </a:lnTo>
                  <a:lnTo>
                    <a:pt x="1401826" y="571118"/>
                  </a:lnTo>
                  <a:lnTo>
                    <a:pt x="1395349" y="571880"/>
                  </a:lnTo>
                  <a:lnTo>
                    <a:pt x="1386967" y="572134"/>
                  </a:lnTo>
                  <a:lnTo>
                    <a:pt x="1376807" y="572134"/>
                  </a:lnTo>
                  <a:lnTo>
                    <a:pt x="1366774" y="572134"/>
                  </a:lnTo>
                  <a:lnTo>
                    <a:pt x="1358392" y="571880"/>
                  </a:lnTo>
                  <a:lnTo>
                    <a:pt x="1351914" y="571118"/>
                  </a:lnTo>
                  <a:lnTo>
                    <a:pt x="1345311" y="570483"/>
                  </a:lnTo>
                  <a:lnTo>
                    <a:pt x="1340104" y="569467"/>
                  </a:lnTo>
                  <a:lnTo>
                    <a:pt x="1336167" y="568070"/>
                  </a:lnTo>
                  <a:lnTo>
                    <a:pt x="1332230" y="566674"/>
                  </a:lnTo>
                  <a:lnTo>
                    <a:pt x="1329436" y="565022"/>
                  </a:lnTo>
                  <a:lnTo>
                    <a:pt x="1327785" y="562990"/>
                  </a:lnTo>
                  <a:lnTo>
                    <a:pt x="1326134" y="560958"/>
                  </a:lnTo>
                  <a:lnTo>
                    <a:pt x="1325245" y="558545"/>
                  </a:lnTo>
                  <a:lnTo>
                    <a:pt x="1325245" y="555751"/>
                  </a:lnTo>
                  <a:lnTo>
                    <a:pt x="1325245" y="190753"/>
                  </a:lnTo>
                  <a:lnTo>
                    <a:pt x="1325245" y="187959"/>
                  </a:lnTo>
                  <a:lnTo>
                    <a:pt x="1326007" y="185674"/>
                  </a:lnTo>
                  <a:lnTo>
                    <a:pt x="1327404" y="183514"/>
                  </a:lnTo>
                  <a:lnTo>
                    <a:pt x="1328674" y="181482"/>
                  </a:lnTo>
                  <a:lnTo>
                    <a:pt x="1331214" y="179831"/>
                  </a:lnTo>
                  <a:lnTo>
                    <a:pt x="1334770" y="178434"/>
                  </a:lnTo>
                  <a:lnTo>
                    <a:pt x="1338199" y="177037"/>
                  </a:lnTo>
                  <a:lnTo>
                    <a:pt x="1342771" y="176021"/>
                  </a:lnTo>
                  <a:lnTo>
                    <a:pt x="1348486" y="175387"/>
                  </a:lnTo>
                  <a:lnTo>
                    <a:pt x="1354074" y="174751"/>
                  </a:lnTo>
                  <a:lnTo>
                    <a:pt x="1361059" y="174370"/>
                  </a:lnTo>
                  <a:lnTo>
                    <a:pt x="1369440" y="174370"/>
                  </a:lnTo>
                  <a:lnTo>
                    <a:pt x="1378204" y="174370"/>
                  </a:lnTo>
                  <a:lnTo>
                    <a:pt x="1385443" y="174751"/>
                  </a:lnTo>
                  <a:lnTo>
                    <a:pt x="1391158" y="175387"/>
                  </a:lnTo>
                  <a:lnTo>
                    <a:pt x="1396873" y="176021"/>
                  </a:lnTo>
                  <a:lnTo>
                    <a:pt x="1413256" y="187959"/>
                  </a:lnTo>
                  <a:lnTo>
                    <a:pt x="1413256" y="190753"/>
                  </a:lnTo>
                  <a:lnTo>
                    <a:pt x="1413256" y="232917"/>
                  </a:lnTo>
                  <a:lnTo>
                    <a:pt x="1443815" y="204247"/>
                  </a:lnTo>
                  <a:lnTo>
                    <a:pt x="1490712" y="176601"/>
                  </a:lnTo>
                  <a:lnTo>
                    <a:pt x="1523339" y="168409"/>
                  </a:lnTo>
                  <a:lnTo>
                    <a:pt x="1540129" y="167386"/>
                  </a:lnTo>
                  <a:close/>
                </a:path>
                <a:path w="3531234" h="579119">
                  <a:moveTo>
                    <a:pt x="1060577" y="167386"/>
                  </a:moveTo>
                  <a:lnTo>
                    <a:pt x="1100423" y="169481"/>
                  </a:lnTo>
                  <a:lnTo>
                    <a:pt x="1148554" y="180528"/>
                  </a:lnTo>
                  <a:lnTo>
                    <a:pt x="1184148" y="201549"/>
                  </a:lnTo>
                  <a:lnTo>
                    <a:pt x="1207633" y="233302"/>
                  </a:lnTo>
                  <a:lnTo>
                    <a:pt x="1219596" y="276367"/>
                  </a:lnTo>
                  <a:lnTo>
                    <a:pt x="1221867" y="311403"/>
                  </a:lnTo>
                  <a:lnTo>
                    <a:pt x="1221867" y="557021"/>
                  </a:lnTo>
                  <a:lnTo>
                    <a:pt x="1221867" y="560831"/>
                  </a:lnTo>
                  <a:lnTo>
                    <a:pt x="1220470" y="563879"/>
                  </a:lnTo>
                  <a:lnTo>
                    <a:pt x="1217676" y="566038"/>
                  </a:lnTo>
                  <a:lnTo>
                    <a:pt x="1215009" y="568197"/>
                  </a:lnTo>
                  <a:lnTo>
                    <a:pt x="1178814" y="572134"/>
                  </a:lnTo>
                  <a:lnTo>
                    <a:pt x="1170269" y="572059"/>
                  </a:lnTo>
                  <a:lnTo>
                    <a:pt x="1140206" y="566038"/>
                  </a:lnTo>
                  <a:lnTo>
                    <a:pt x="1137793" y="563879"/>
                  </a:lnTo>
                  <a:lnTo>
                    <a:pt x="1136650" y="560831"/>
                  </a:lnTo>
                  <a:lnTo>
                    <a:pt x="1136650" y="557021"/>
                  </a:lnTo>
                  <a:lnTo>
                    <a:pt x="1136650" y="527938"/>
                  </a:lnTo>
                  <a:lnTo>
                    <a:pt x="1099341" y="558228"/>
                  </a:lnTo>
                  <a:lnTo>
                    <a:pt x="1054862" y="575770"/>
                  </a:lnTo>
                  <a:lnTo>
                    <a:pt x="1021334" y="579119"/>
                  </a:lnTo>
                  <a:lnTo>
                    <a:pt x="1007068" y="578643"/>
                  </a:lnTo>
                  <a:lnTo>
                    <a:pt x="967867" y="571500"/>
                  </a:lnTo>
                  <a:lnTo>
                    <a:pt x="925702" y="549020"/>
                  </a:lnTo>
                  <a:lnTo>
                    <a:pt x="898144" y="512063"/>
                  </a:lnTo>
                  <a:lnTo>
                    <a:pt x="888857" y="474737"/>
                  </a:lnTo>
                  <a:lnTo>
                    <a:pt x="888238" y="460501"/>
                  </a:lnTo>
                  <a:lnTo>
                    <a:pt x="889021" y="445025"/>
                  </a:lnTo>
                  <a:lnTo>
                    <a:pt x="900684" y="405002"/>
                  </a:lnTo>
                  <a:lnTo>
                    <a:pt x="926401" y="374284"/>
                  </a:lnTo>
                  <a:lnTo>
                    <a:pt x="965771" y="352774"/>
                  </a:lnTo>
                  <a:lnTo>
                    <a:pt x="1018758" y="340167"/>
                  </a:lnTo>
                  <a:lnTo>
                    <a:pt x="1061517" y="336496"/>
                  </a:lnTo>
                  <a:lnTo>
                    <a:pt x="1085088" y="336041"/>
                  </a:lnTo>
                  <a:lnTo>
                    <a:pt x="1120775" y="336041"/>
                  </a:lnTo>
                  <a:lnTo>
                    <a:pt x="1120775" y="313943"/>
                  </a:lnTo>
                  <a:lnTo>
                    <a:pt x="1114933" y="275208"/>
                  </a:lnTo>
                  <a:lnTo>
                    <a:pt x="1105789" y="262381"/>
                  </a:lnTo>
                  <a:lnTo>
                    <a:pt x="1100455" y="256666"/>
                  </a:lnTo>
                  <a:lnTo>
                    <a:pt x="1060985" y="245860"/>
                  </a:lnTo>
                  <a:lnTo>
                    <a:pt x="1051560" y="245617"/>
                  </a:lnTo>
                  <a:lnTo>
                    <a:pt x="1039034" y="245975"/>
                  </a:lnTo>
                  <a:lnTo>
                    <a:pt x="995648" y="254263"/>
                  </a:lnTo>
                  <a:lnTo>
                    <a:pt x="955452" y="270621"/>
                  </a:lnTo>
                  <a:lnTo>
                    <a:pt x="936751" y="280542"/>
                  </a:lnTo>
                  <a:lnTo>
                    <a:pt x="931037" y="282447"/>
                  </a:lnTo>
                  <a:lnTo>
                    <a:pt x="926719" y="282447"/>
                  </a:lnTo>
                  <a:lnTo>
                    <a:pt x="923671" y="282447"/>
                  </a:lnTo>
                  <a:lnTo>
                    <a:pt x="921131" y="281431"/>
                  </a:lnTo>
                  <a:lnTo>
                    <a:pt x="909574" y="258317"/>
                  </a:lnTo>
                  <a:lnTo>
                    <a:pt x="908685" y="253111"/>
                  </a:lnTo>
                  <a:lnTo>
                    <a:pt x="908304" y="247395"/>
                  </a:lnTo>
                  <a:lnTo>
                    <a:pt x="908304" y="241045"/>
                  </a:lnTo>
                  <a:lnTo>
                    <a:pt x="908304" y="232663"/>
                  </a:lnTo>
                  <a:lnTo>
                    <a:pt x="928624" y="199389"/>
                  </a:lnTo>
                  <a:lnTo>
                    <a:pt x="971804" y="181355"/>
                  </a:lnTo>
                  <a:lnTo>
                    <a:pt x="1013713" y="171322"/>
                  </a:lnTo>
                  <a:lnTo>
                    <a:pt x="1048575" y="167626"/>
                  </a:lnTo>
                  <a:lnTo>
                    <a:pt x="1060577" y="167386"/>
                  </a:lnTo>
                  <a:close/>
                </a:path>
                <a:path w="3531234" h="579119">
                  <a:moveTo>
                    <a:pt x="16001" y="40131"/>
                  </a:moveTo>
                  <a:lnTo>
                    <a:pt x="389255" y="40131"/>
                  </a:lnTo>
                  <a:lnTo>
                    <a:pt x="391668" y="40131"/>
                  </a:lnTo>
                  <a:lnTo>
                    <a:pt x="393954" y="40893"/>
                  </a:lnTo>
                  <a:lnTo>
                    <a:pt x="395986" y="42417"/>
                  </a:lnTo>
                  <a:lnTo>
                    <a:pt x="398018" y="43814"/>
                  </a:lnTo>
                  <a:lnTo>
                    <a:pt x="399796" y="46354"/>
                  </a:lnTo>
                  <a:lnTo>
                    <a:pt x="401065" y="49783"/>
                  </a:lnTo>
                  <a:lnTo>
                    <a:pt x="402463" y="53086"/>
                  </a:lnTo>
                  <a:lnTo>
                    <a:pt x="403479" y="57657"/>
                  </a:lnTo>
                  <a:lnTo>
                    <a:pt x="404113" y="63500"/>
                  </a:lnTo>
                  <a:lnTo>
                    <a:pt x="404875" y="69214"/>
                  </a:lnTo>
                  <a:lnTo>
                    <a:pt x="405130" y="76072"/>
                  </a:lnTo>
                  <a:lnTo>
                    <a:pt x="405130" y="84327"/>
                  </a:lnTo>
                  <a:lnTo>
                    <a:pt x="405130" y="92201"/>
                  </a:lnTo>
                  <a:lnTo>
                    <a:pt x="404875" y="98932"/>
                  </a:lnTo>
                  <a:lnTo>
                    <a:pt x="404113" y="104520"/>
                  </a:lnTo>
                  <a:lnTo>
                    <a:pt x="403479" y="110108"/>
                  </a:lnTo>
                  <a:lnTo>
                    <a:pt x="402463" y="114680"/>
                  </a:lnTo>
                  <a:lnTo>
                    <a:pt x="401065" y="118109"/>
                  </a:lnTo>
                  <a:lnTo>
                    <a:pt x="399796" y="121538"/>
                  </a:lnTo>
                  <a:lnTo>
                    <a:pt x="398018" y="124078"/>
                  </a:lnTo>
                  <a:lnTo>
                    <a:pt x="395986" y="125602"/>
                  </a:lnTo>
                  <a:lnTo>
                    <a:pt x="393954" y="127253"/>
                  </a:lnTo>
                  <a:lnTo>
                    <a:pt x="391668" y="128142"/>
                  </a:lnTo>
                  <a:lnTo>
                    <a:pt x="389255" y="128142"/>
                  </a:lnTo>
                  <a:lnTo>
                    <a:pt x="256667" y="128142"/>
                  </a:lnTo>
                  <a:lnTo>
                    <a:pt x="256667" y="554989"/>
                  </a:lnTo>
                  <a:lnTo>
                    <a:pt x="256667" y="557656"/>
                  </a:lnTo>
                  <a:lnTo>
                    <a:pt x="255777" y="560196"/>
                  </a:lnTo>
                  <a:lnTo>
                    <a:pt x="254000" y="562355"/>
                  </a:lnTo>
                  <a:lnTo>
                    <a:pt x="252222" y="564514"/>
                  </a:lnTo>
                  <a:lnTo>
                    <a:pt x="249300" y="566292"/>
                  </a:lnTo>
                  <a:lnTo>
                    <a:pt x="245110" y="567689"/>
                  </a:lnTo>
                  <a:lnTo>
                    <a:pt x="241046" y="569087"/>
                  </a:lnTo>
                  <a:lnTo>
                    <a:pt x="202564" y="572134"/>
                  </a:lnTo>
                  <a:lnTo>
                    <a:pt x="195141" y="572063"/>
                  </a:lnTo>
                  <a:lnTo>
                    <a:pt x="160020" y="567689"/>
                  </a:lnTo>
                  <a:lnTo>
                    <a:pt x="155956" y="566292"/>
                  </a:lnTo>
                  <a:lnTo>
                    <a:pt x="153035" y="564514"/>
                  </a:lnTo>
                  <a:lnTo>
                    <a:pt x="151257" y="562355"/>
                  </a:lnTo>
                  <a:lnTo>
                    <a:pt x="149479" y="560196"/>
                  </a:lnTo>
                  <a:lnTo>
                    <a:pt x="148589" y="557656"/>
                  </a:lnTo>
                  <a:lnTo>
                    <a:pt x="148589" y="554989"/>
                  </a:lnTo>
                  <a:lnTo>
                    <a:pt x="148589" y="128142"/>
                  </a:lnTo>
                  <a:lnTo>
                    <a:pt x="16001" y="128142"/>
                  </a:lnTo>
                  <a:lnTo>
                    <a:pt x="13208" y="128142"/>
                  </a:lnTo>
                  <a:lnTo>
                    <a:pt x="10922" y="127253"/>
                  </a:lnTo>
                  <a:lnTo>
                    <a:pt x="9017" y="125602"/>
                  </a:lnTo>
                  <a:lnTo>
                    <a:pt x="7112" y="124078"/>
                  </a:lnTo>
                  <a:lnTo>
                    <a:pt x="5461" y="121538"/>
                  </a:lnTo>
                  <a:lnTo>
                    <a:pt x="0" y="92201"/>
                  </a:lnTo>
                  <a:lnTo>
                    <a:pt x="0" y="84327"/>
                  </a:lnTo>
                  <a:lnTo>
                    <a:pt x="0" y="76072"/>
                  </a:lnTo>
                  <a:lnTo>
                    <a:pt x="381" y="69214"/>
                  </a:lnTo>
                  <a:lnTo>
                    <a:pt x="1015" y="63500"/>
                  </a:lnTo>
                  <a:lnTo>
                    <a:pt x="1650" y="57657"/>
                  </a:lnTo>
                  <a:lnTo>
                    <a:pt x="9017" y="42417"/>
                  </a:lnTo>
                  <a:lnTo>
                    <a:pt x="10922" y="40893"/>
                  </a:lnTo>
                  <a:lnTo>
                    <a:pt x="13208" y="40131"/>
                  </a:lnTo>
                  <a:lnTo>
                    <a:pt x="16001" y="40131"/>
                  </a:lnTo>
                  <a:close/>
                </a:path>
                <a:path w="3531234" h="579119">
                  <a:moveTo>
                    <a:pt x="2376932" y="37718"/>
                  </a:moveTo>
                  <a:lnTo>
                    <a:pt x="2420492" y="40004"/>
                  </a:lnTo>
                  <a:lnTo>
                    <a:pt x="2424811" y="41528"/>
                  </a:lnTo>
                  <a:lnTo>
                    <a:pt x="2429256" y="43052"/>
                  </a:lnTo>
                  <a:lnTo>
                    <a:pt x="2499360" y="187070"/>
                  </a:lnTo>
                  <a:lnTo>
                    <a:pt x="2516251" y="226694"/>
                  </a:lnTo>
                  <a:lnTo>
                    <a:pt x="2533268" y="270509"/>
                  </a:lnTo>
                  <a:lnTo>
                    <a:pt x="2534158" y="270509"/>
                  </a:lnTo>
                  <a:lnTo>
                    <a:pt x="2550033" y="227583"/>
                  </a:lnTo>
                  <a:lnTo>
                    <a:pt x="2566035" y="187832"/>
                  </a:lnTo>
                  <a:lnTo>
                    <a:pt x="2624201" y="58546"/>
                  </a:lnTo>
                  <a:lnTo>
                    <a:pt x="2625470" y="54228"/>
                  </a:lnTo>
                  <a:lnTo>
                    <a:pt x="2627249" y="50672"/>
                  </a:lnTo>
                  <a:lnTo>
                    <a:pt x="2629281" y="48132"/>
                  </a:lnTo>
                  <a:lnTo>
                    <a:pt x="2631313" y="45465"/>
                  </a:lnTo>
                  <a:lnTo>
                    <a:pt x="2675104" y="37766"/>
                  </a:lnTo>
                  <a:lnTo>
                    <a:pt x="2683510" y="37718"/>
                  </a:lnTo>
                  <a:lnTo>
                    <a:pt x="2694487" y="37770"/>
                  </a:lnTo>
                  <a:lnTo>
                    <a:pt x="2734183" y="41147"/>
                  </a:lnTo>
                  <a:lnTo>
                    <a:pt x="2741167" y="51180"/>
                  </a:lnTo>
                  <a:lnTo>
                    <a:pt x="2739516" y="56895"/>
                  </a:lnTo>
                  <a:lnTo>
                    <a:pt x="2737866" y="62611"/>
                  </a:lnTo>
                  <a:lnTo>
                    <a:pt x="2734691" y="70357"/>
                  </a:lnTo>
                  <a:lnTo>
                    <a:pt x="2729738" y="80263"/>
                  </a:lnTo>
                  <a:lnTo>
                    <a:pt x="2584831" y="368807"/>
                  </a:lnTo>
                  <a:lnTo>
                    <a:pt x="2584831" y="554989"/>
                  </a:lnTo>
                  <a:lnTo>
                    <a:pt x="2584831" y="557656"/>
                  </a:lnTo>
                  <a:lnTo>
                    <a:pt x="2583941" y="560196"/>
                  </a:lnTo>
                  <a:lnTo>
                    <a:pt x="2582164" y="562355"/>
                  </a:lnTo>
                  <a:lnTo>
                    <a:pt x="2580386" y="564514"/>
                  </a:lnTo>
                  <a:lnTo>
                    <a:pt x="2538279" y="572063"/>
                  </a:lnTo>
                  <a:lnTo>
                    <a:pt x="2530856" y="572134"/>
                  </a:lnTo>
                  <a:lnTo>
                    <a:pt x="2523214" y="572063"/>
                  </a:lnTo>
                  <a:lnTo>
                    <a:pt x="2488057" y="567689"/>
                  </a:lnTo>
                  <a:lnTo>
                    <a:pt x="2483866" y="566292"/>
                  </a:lnTo>
                  <a:lnTo>
                    <a:pt x="2480944" y="564514"/>
                  </a:lnTo>
                  <a:lnTo>
                    <a:pt x="2479293" y="562355"/>
                  </a:lnTo>
                  <a:lnTo>
                    <a:pt x="2477642" y="560196"/>
                  </a:lnTo>
                  <a:lnTo>
                    <a:pt x="2476754" y="557656"/>
                  </a:lnTo>
                  <a:lnTo>
                    <a:pt x="2476754" y="554989"/>
                  </a:lnTo>
                  <a:lnTo>
                    <a:pt x="2476754" y="368807"/>
                  </a:lnTo>
                  <a:lnTo>
                    <a:pt x="2331974" y="80263"/>
                  </a:lnTo>
                  <a:lnTo>
                    <a:pt x="2320416" y="51053"/>
                  </a:lnTo>
                  <a:lnTo>
                    <a:pt x="2321179" y="46862"/>
                  </a:lnTo>
                  <a:lnTo>
                    <a:pt x="2366309" y="37770"/>
                  </a:lnTo>
                  <a:lnTo>
                    <a:pt x="2376932" y="37718"/>
                  </a:lnTo>
                  <a:close/>
                </a:path>
                <a:path w="3531234" h="579119">
                  <a:moveTo>
                    <a:pt x="1826387" y="0"/>
                  </a:moveTo>
                  <a:lnTo>
                    <a:pt x="1836547" y="0"/>
                  </a:lnTo>
                  <a:lnTo>
                    <a:pt x="1844802" y="380"/>
                  </a:lnTo>
                  <a:lnTo>
                    <a:pt x="1851406" y="1269"/>
                  </a:lnTo>
                  <a:lnTo>
                    <a:pt x="1858010" y="2031"/>
                  </a:lnTo>
                  <a:lnTo>
                    <a:pt x="1863217" y="3175"/>
                  </a:lnTo>
                  <a:lnTo>
                    <a:pt x="1867154" y="4699"/>
                  </a:lnTo>
                  <a:lnTo>
                    <a:pt x="1871090" y="6222"/>
                  </a:lnTo>
                  <a:lnTo>
                    <a:pt x="1873885" y="8000"/>
                  </a:lnTo>
                  <a:lnTo>
                    <a:pt x="1875536" y="10287"/>
                  </a:lnTo>
                  <a:lnTo>
                    <a:pt x="1877187" y="12445"/>
                  </a:lnTo>
                  <a:lnTo>
                    <a:pt x="1878076" y="14858"/>
                  </a:lnTo>
                  <a:lnTo>
                    <a:pt x="1878076" y="17652"/>
                  </a:lnTo>
                  <a:lnTo>
                    <a:pt x="1878076" y="338074"/>
                  </a:lnTo>
                  <a:lnTo>
                    <a:pt x="1986026" y="192786"/>
                  </a:lnTo>
                  <a:lnTo>
                    <a:pt x="1988312" y="189483"/>
                  </a:lnTo>
                  <a:lnTo>
                    <a:pt x="1990725" y="186689"/>
                  </a:lnTo>
                  <a:lnTo>
                    <a:pt x="1993391" y="184150"/>
                  </a:lnTo>
                  <a:lnTo>
                    <a:pt x="1996186" y="181737"/>
                  </a:lnTo>
                  <a:lnTo>
                    <a:pt x="1999741" y="179831"/>
                  </a:lnTo>
                  <a:lnTo>
                    <a:pt x="2004314" y="178434"/>
                  </a:lnTo>
                  <a:lnTo>
                    <a:pt x="2008759" y="177037"/>
                  </a:lnTo>
                  <a:lnTo>
                    <a:pt x="2046605" y="174370"/>
                  </a:lnTo>
                  <a:lnTo>
                    <a:pt x="2053917" y="174440"/>
                  </a:lnTo>
                  <a:lnTo>
                    <a:pt x="2093214" y="179831"/>
                  </a:lnTo>
                  <a:lnTo>
                    <a:pt x="2100199" y="188087"/>
                  </a:lnTo>
                  <a:lnTo>
                    <a:pt x="2100199" y="191134"/>
                  </a:lnTo>
                  <a:lnTo>
                    <a:pt x="2100199" y="195199"/>
                  </a:lnTo>
                  <a:lnTo>
                    <a:pt x="2099183" y="199643"/>
                  </a:lnTo>
                  <a:lnTo>
                    <a:pt x="2097151" y="204215"/>
                  </a:lnTo>
                  <a:lnTo>
                    <a:pt x="2095118" y="208914"/>
                  </a:lnTo>
                  <a:lnTo>
                    <a:pt x="2092070" y="213740"/>
                  </a:lnTo>
                  <a:lnTo>
                    <a:pt x="2088007" y="218947"/>
                  </a:lnTo>
                  <a:lnTo>
                    <a:pt x="1981200" y="340105"/>
                  </a:lnTo>
                  <a:lnTo>
                    <a:pt x="2104770" y="531240"/>
                  </a:lnTo>
                  <a:lnTo>
                    <a:pt x="2108073" y="536701"/>
                  </a:lnTo>
                  <a:lnTo>
                    <a:pt x="2110359" y="541401"/>
                  </a:lnTo>
                  <a:lnTo>
                    <a:pt x="2111883" y="545338"/>
                  </a:lnTo>
                  <a:lnTo>
                    <a:pt x="2113407" y="549275"/>
                  </a:lnTo>
                  <a:lnTo>
                    <a:pt x="2114168" y="552957"/>
                  </a:lnTo>
                  <a:lnTo>
                    <a:pt x="2114168" y="556259"/>
                  </a:lnTo>
                  <a:lnTo>
                    <a:pt x="2114168" y="558926"/>
                  </a:lnTo>
                  <a:lnTo>
                    <a:pt x="2113407" y="561339"/>
                  </a:lnTo>
                  <a:lnTo>
                    <a:pt x="2111883" y="563371"/>
                  </a:lnTo>
                  <a:lnTo>
                    <a:pt x="2110359" y="565403"/>
                  </a:lnTo>
                  <a:lnTo>
                    <a:pt x="2068766" y="572083"/>
                  </a:lnTo>
                  <a:lnTo>
                    <a:pt x="2060956" y="572134"/>
                  </a:lnTo>
                  <a:lnTo>
                    <a:pt x="2052976" y="572087"/>
                  </a:lnTo>
                  <a:lnTo>
                    <a:pt x="2012061" y="567436"/>
                  </a:lnTo>
                  <a:lnTo>
                    <a:pt x="1999614" y="554989"/>
                  </a:lnTo>
                  <a:lnTo>
                    <a:pt x="1878076" y="362584"/>
                  </a:lnTo>
                  <a:lnTo>
                    <a:pt x="1878076" y="555751"/>
                  </a:lnTo>
                  <a:lnTo>
                    <a:pt x="1878076" y="558545"/>
                  </a:lnTo>
                  <a:lnTo>
                    <a:pt x="1877187" y="560958"/>
                  </a:lnTo>
                  <a:lnTo>
                    <a:pt x="1875536" y="562990"/>
                  </a:lnTo>
                  <a:lnTo>
                    <a:pt x="1873885" y="565022"/>
                  </a:lnTo>
                  <a:lnTo>
                    <a:pt x="1871090" y="566674"/>
                  </a:lnTo>
                  <a:lnTo>
                    <a:pt x="1867154" y="568070"/>
                  </a:lnTo>
                  <a:lnTo>
                    <a:pt x="1863217" y="569467"/>
                  </a:lnTo>
                  <a:lnTo>
                    <a:pt x="1858010" y="570483"/>
                  </a:lnTo>
                  <a:lnTo>
                    <a:pt x="1851406" y="571118"/>
                  </a:lnTo>
                  <a:lnTo>
                    <a:pt x="1844802" y="571880"/>
                  </a:lnTo>
                  <a:lnTo>
                    <a:pt x="1836547" y="572134"/>
                  </a:lnTo>
                  <a:lnTo>
                    <a:pt x="1826387" y="572134"/>
                  </a:lnTo>
                  <a:lnTo>
                    <a:pt x="1816354" y="572134"/>
                  </a:lnTo>
                  <a:lnTo>
                    <a:pt x="1807972" y="571880"/>
                  </a:lnTo>
                  <a:lnTo>
                    <a:pt x="1801495" y="571118"/>
                  </a:lnTo>
                  <a:lnTo>
                    <a:pt x="1794890" y="570483"/>
                  </a:lnTo>
                  <a:lnTo>
                    <a:pt x="1789684" y="569467"/>
                  </a:lnTo>
                  <a:lnTo>
                    <a:pt x="1785747" y="568070"/>
                  </a:lnTo>
                  <a:lnTo>
                    <a:pt x="1781810" y="566674"/>
                  </a:lnTo>
                  <a:lnTo>
                    <a:pt x="1779015" y="565022"/>
                  </a:lnTo>
                  <a:lnTo>
                    <a:pt x="1777364" y="562990"/>
                  </a:lnTo>
                  <a:lnTo>
                    <a:pt x="1775714" y="560958"/>
                  </a:lnTo>
                  <a:lnTo>
                    <a:pt x="1774825" y="558545"/>
                  </a:lnTo>
                  <a:lnTo>
                    <a:pt x="1774825" y="555751"/>
                  </a:lnTo>
                  <a:lnTo>
                    <a:pt x="1774825" y="17652"/>
                  </a:lnTo>
                  <a:lnTo>
                    <a:pt x="1774825" y="14858"/>
                  </a:lnTo>
                  <a:lnTo>
                    <a:pt x="1775714" y="12445"/>
                  </a:lnTo>
                  <a:lnTo>
                    <a:pt x="1777364" y="10287"/>
                  </a:lnTo>
                  <a:lnTo>
                    <a:pt x="1779015" y="8000"/>
                  </a:lnTo>
                  <a:lnTo>
                    <a:pt x="1781810" y="6222"/>
                  </a:lnTo>
                  <a:lnTo>
                    <a:pt x="1785747" y="4699"/>
                  </a:lnTo>
                  <a:lnTo>
                    <a:pt x="1789684" y="3175"/>
                  </a:lnTo>
                  <a:lnTo>
                    <a:pt x="1794890" y="2031"/>
                  </a:lnTo>
                  <a:lnTo>
                    <a:pt x="1801495" y="1269"/>
                  </a:lnTo>
                  <a:lnTo>
                    <a:pt x="1807972" y="380"/>
                  </a:lnTo>
                  <a:lnTo>
                    <a:pt x="1816354" y="0"/>
                  </a:lnTo>
                  <a:lnTo>
                    <a:pt x="1826387" y="0"/>
                  </a:lnTo>
                  <a:close/>
                </a:path>
                <a:path w="3531234" h="579119">
                  <a:moveTo>
                    <a:pt x="512699" y="0"/>
                  </a:moveTo>
                  <a:lnTo>
                    <a:pt x="522859" y="0"/>
                  </a:lnTo>
                  <a:lnTo>
                    <a:pt x="531113" y="380"/>
                  </a:lnTo>
                  <a:lnTo>
                    <a:pt x="537718" y="1269"/>
                  </a:lnTo>
                  <a:lnTo>
                    <a:pt x="544322" y="2031"/>
                  </a:lnTo>
                  <a:lnTo>
                    <a:pt x="549529" y="3175"/>
                  </a:lnTo>
                  <a:lnTo>
                    <a:pt x="553465" y="4699"/>
                  </a:lnTo>
                  <a:lnTo>
                    <a:pt x="557402" y="6222"/>
                  </a:lnTo>
                  <a:lnTo>
                    <a:pt x="560197" y="8000"/>
                  </a:lnTo>
                  <a:lnTo>
                    <a:pt x="561848" y="10287"/>
                  </a:lnTo>
                  <a:lnTo>
                    <a:pt x="563499" y="12445"/>
                  </a:lnTo>
                  <a:lnTo>
                    <a:pt x="564388" y="14858"/>
                  </a:lnTo>
                  <a:lnTo>
                    <a:pt x="564388" y="17652"/>
                  </a:lnTo>
                  <a:lnTo>
                    <a:pt x="564388" y="219328"/>
                  </a:lnTo>
                  <a:lnTo>
                    <a:pt x="604857" y="187575"/>
                  </a:lnTo>
                  <a:lnTo>
                    <a:pt x="646747" y="170624"/>
                  </a:lnTo>
                  <a:lnTo>
                    <a:pt x="676021" y="167386"/>
                  </a:lnTo>
                  <a:lnTo>
                    <a:pt x="693951" y="168149"/>
                  </a:lnTo>
                  <a:lnTo>
                    <a:pt x="738886" y="179704"/>
                  </a:lnTo>
                  <a:lnTo>
                    <a:pt x="771711" y="203136"/>
                  </a:lnTo>
                  <a:lnTo>
                    <a:pt x="793765" y="236315"/>
                  </a:lnTo>
                  <a:lnTo>
                    <a:pt x="805967" y="277971"/>
                  </a:lnTo>
                  <a:lnTo>
                    <a:pt x="809879" y="331977"/>
                  </a:lnTo>
                  <a:lnTo>
                    <a:pt x="809879" y="555751"/>
                  </a:lnTo>
                  <a:lnTo>
                    <a:pt x="809879" y="558545"/>
                  </a:lnTo>
                  <a:lnTo>
                    <a:pt x="809117" y="560958"/>
                  </a:lnTo>
                  <a:lnTo>
                    <a:pt x="807465" y="562990"/>
                  </a:lnTo>
                  <a:lnTo>
                    <a:pt x="805814" y="565022"/>
                  </a:lnTo>
                  <a:lnTo>
                    <a:pt x="803021" y="566674"/>
                  </a:lnTo>
                  <a:lnTo>
                    <a:pt x="799211" y="568070"/>
                  </a:lnTo>
                  <a:lnTo>
                    <a:pt x="795401" y="569467"/>
                  </a:lnTo>
                  <a:lnTo>
                    <a:pt x="790194" y="570483"/>
                  </a:lnTo>
                  <a:lnTo>
                    <a:pt x="783463" y="571118"/>
                  </a:lnTo>
                  <a:lnTo>
                    <a:pt x="776859" y="571880"/>
                  </a:lnTo>
                  <a:lnTo>
                    <a:pt x="768604" y="572134"/>
                  </a:lnTo>
                  <a:lnTo>
                    <a:pt x="758698" y="572134"/>
                  </a:lnTo>
                  <a:lnTo>
                    <a:pt x="748664" y="572134"/>
                  </a:lnTo>
                  <a:lnTo>
                    <a:pt x="740283" y="571880"/>
                  </a:lnTo>
                  <a:lnTo>
                    <a:pt x="733551" y="571118"/>
                  </a:lnTo>
                  <a:lnTo>
                    <a:pt x="726821" y="570483"/>
                  </a:lnTo>
                  <a:lnTo>
                    <a:pt x="721613" y="569467"/>
                  </a:lnTo>
                  <a:lnTo>
                    <a:pt x="717804" y="568070"/>
                  </a:lnTo>
                  <a:lnTo>
                    <a:pt x="713994" y="566674"/>
                  </a:lnTo>
                  <a:lnTo>
                    <a:pt x="711200" y="565022"/>
                  </a:lnTo>
                  <a:lnTo>
                    <a:pt x="709676" y="562990"/>
                  </a:lnTo>
                  <a:lnTo>
                    <a:pt x="708025" y="560958"/>
                  </a:lnTo>
                  <a:lnTo>
                    <a:pt x="707136" y="558545"/>
                  </a:lnTo>
                  <a:lnTo>
                    <a:pt x="707136" y="555751"/>
                  </a:lnTo>
                  <a:lnTo>
                    <a:pt x="707136" y="347471"/>
                  </a:lnTo>
                  <a:lnTo>
                    <a:pt x="703326" y="305688"/>
                  </a:lnTo>
                  <a:lnTo>
                    <a:pt x="680720" y="266953"/>
                  </a:lnTo>
                  <a:lnTo>
                    <a:pt x="645795" y="257047"/>
                  </a:lnTo>
                  <a:lnTo>
                    <a:pt x="635958" y="257933"/>
                  </a:lnTo>
                  <a:lnTo>
                    <a:pt x="595927" y="279354"/>
                  </a:lnTo>
                  <a:lnTo>
                    <a:pt x="564388" y="313054"/>
                  </a:lnTo>
                  <a:lnTo>
                    <a:pt x="564388" y="555751"/>
                  </a:lnTo>
                  <a:lnTo>
                    <a:pt x="564388" y="558545"/>
                  </a:lnTo>
                  <a:lnTo>
                    <a:pt x="553465" y="568070"/>
                  </a:lnTo>
                  <a:lnTo>
                    <a:pt x="549529" y="569467"/>
                  </a:lnTo>
                  <a:lnTo>
                    <a:pt x="544322" y="570483"/>
                  </a:lnTo>
                  <a:lnTo>
                    <a:pt x="537718" y="571118"/>
                  </a:lnTo>
                  <a:lnTo>
                    <a:pt x="531113" y="571880"/>
                  </a:lnTo>
                  <a:lnTo>
                    <a:pt x="522859" y="572134"/>
                  </a:lnTo>
                  <a:lnTo>
                    <a:pt x="512699" y="572134"/>
                  </a:lnTo>
                  <a:lnTo>
                    <a:pt x="502665" y="572134"/>
                  </a:lnTo>
                  <a:lnTo>
                    <a:pt x="494284" y="571880"/>
                  </a:lnTo>
                  <a:lnTo>
                    <a:pt x="487807" y="571118"/>
                  </a:lnTo>
                  <a:lnTo>
                    <a:pt x="481202" y="570483"/>
                  </a:lnTo>
                  <a:lnTo>
                    <a:pt x="475996" y="569467"/>
                  </a:lnTo>
                  <a:lnTo>
                    <a:pt x="472059" y="568070"/>
                  </a:lnTo>
                  <a:lnTo>
                    <a:pt x="468122" y="566674"/>
                  </a:lnTo>
                  <a:lnTo>
                    <a:pt x="465327" y="565022"/>
                  </a:lnTo>
                  <a:lnTo>
                    <a:pt x="463676" y="562990"/>
                  </a:lnTo>
                  <a:lnTo>
                    <a:pt x="462025" y="560958"/>
                  </a:lnTo>
                  <a:lnTo>
                    <a:pt x="461137" y="558545"/>
                  </a:lnTo>
                  <a:lnTo>
                    <a:pt x="461137" y="555751"/>
                  </a:lnTo>
                  <a:lnTo>
                    <a:pt x="461137" y="17652"/>
                  </a:lnTo>
                  <a:lnTo>
                    <a:pt x="461137" y="14858"/>
                  </a:lnTo>
                  <a:lnTo>
                    <a:pt x="462025" y="12445"/>
                  </a:lnTo>
                  <a:lnTo>
                    <a:pt x="463676" y="10287"/>
                  </a:lnTo>
                  <a:lnTo>
                    <a:pt x="465327" y="8000"/>
                  </a:lnTo>
                  <a:lnTo>
                    <a:pt x="468122" y="6222"/>
                  </a:lnTo>
                  <a:lnTo>
                    <a:pt x="472059" y="4699"/>
                  </a:lnTo>
                  <a:lnTo>
                    <a:pt x="475996" y="3175"/>
                  </a:lnTo>
                  <a:lnTo>
                    <a:pt x="481202" y="2031"/>
                  </a:lnTo>
                  <a:lnTo>
                    <a:pt x="487807" y="1269"/>
                  </a:lnTo>
                  <a:lnTo>
                    <a:pt x="494284" y="380"/>
                  </a:lnTo>
                  <a:lnTo>
                    <a:pt x="502665" y="0"/>
                  </a:lnTo>
                  <a:lnTo>
                    <a:pt x="512699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9123" y="3681505"/>
            <a:ext cx="2004049" cy="13049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3" name="object 13"/>
          <p:cNvSpPr txBox="1"/>
          <p:nvPr/>
        </p:nvSpPr>
        <p:spPr>
          <a:xfrm>
            <a:off x="75850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901F4B6-F6FF-E9B5-EF30-2220DB3361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50</a:t>
            </a:fld>
            <a:endParaRPr lang="en-IN" spc="-25" dirty="0"/>
          </a:p>
        </p:txBody>
      </p:sp>
      <p:pic>
        <p:nvPicPr>
          <p:cNvPr id="1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48328" y="912566"/>
            <a:ext cx="1371600" cy="768096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33299C-D1BE-1413-D97A-39D7DAB4C43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F0386D-374D-51F8-7ECD-8C9656823D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762000"/>
            <a:ext cx="5486400" cy="54864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8B25B-9F8C-1D71-E104-ADF0B8F1C53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51</a:t>
            </a:fld>
            <a:endParaRPr lang="en-IN" spc="-25" dirty="0"/>
          </a:p>
        </p:txBody>
      </p:sp>
    </p:spTree>
    <p:extLst>
      <p:ext uri="{BB962C8B-B14F-4D97-AF65-F5344CB8AC3E}">
        <p14:creationId xmlns:p14="http://schemas.microsoft.com/office/powerpoint/2010/main" val="289328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4964" y="45745"/>
              <a:ext cx="429158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Services Oriented Architecture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593594" y="1530477"/>
            <a:ext cx="74676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351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Service-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Oriented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Architecture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(SOA)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is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style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software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design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where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services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are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provided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to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other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components</a:t>
            </a:r>
            <a:r>
              <a:rPr sz="1800" spc="-4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by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application</a:t>
            </a:r>
            <a:r>
              <a:rPr sz="1800" spc="-2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components,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through</a:t>
            </a:r>
            <a:r>
              <a:rPr sz="1800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communication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protocol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over</a:t>
            </a:r>
            <a:r>
              <a:rPr sz="1800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92929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Calibri"/>
                <a:cs typeface="Calibri"/>
              </a:rPr>
              <a:t>network.</a:t>
            </a:r>
            <a:endParaRPr sz="1800">
              <a:latin typeface="Calibri"/>
              <a:cs typeface="Calibri"/>
            </a:endParaRPr>
          </a:p>
          <a:p>
            <a:pPr marL="299085" marR="50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service</a:t>
            </a:r>
            <a:r>
              <a:rPr sz="1800" b="1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oriented</a:t>
            </a:r>
            <a:r>
              <a:rPr sz="18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architecture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communicate </a:t>
            </a:r>
            <a:r>
              <a:rPr sz="1800" spc="-20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each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other,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ways: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through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more </a:t>
            </a:r>
            <a:r>
              <a:rPr sz="1800" dirty="0">
                <a:latin typeface="Calibri"/>
                <a:cs typeface="Calibri"/>
              </a:rPr>
              <a:t>services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coordinating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activity.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2A2173F-5685-796D-5CAE-BB0F3A51040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6</a:t>
            </a:fld>
            <a:endParaRPr lang="en-IN"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4964" y="45745"/>
              <a:ext cx="429158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Services Oriented </a:t>
            </a:r>
            <a:r>
              <a:rPr sz="2520" dirty="0">
                <a:solidFill>
                  <a:schemeClr val="dk1"/>
                </a:solidFill>
                <a:latin typeface="+mn-lt"/>
                <a:cs typeface="+mn-cs"/>
              </a:rPr>
              <a:t>Architecture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57576" y="1313434"/>
            <a:ext cx="4545330" cy="3880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Characteristics</a:t>
            </a:r>
            <a:r>
              <a:rPr sz="1800" b="1" spc="-6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Of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Service-Oriented</a:t>
            </a:r>
            <a:r>
              <a:rPr sz="1800" b="1" spc="-3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Architecture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00">
              <a:latin typeface="Calibri"/>
              <a:cs typeface="Calibri"/>
            </a:endParaRPr>
          </a:p>
          <a:p>
            <a:pPr marL="315595" indent="-286385">
              <a:lnSpc>
                <a:spcPct val="100000"/>
              </a:lnSpc>
              <a:buFont typeface="Arial MT"/>
              <a:buChar char="•"/>
              <a:tabLst>
                <a:tab pos="315595" algn="l"/>
              </a:tabLst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Business</a:t>
            </a:r>
            <a:r>
              <a:rPr sz="1800" b="1" spc="-3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value</a:t>
            </a:r>
            <a:endParaRPr sz="1800">
              <a:latin typeface="Calibri"/>
              <a:cs typeface="Calibri"/>
            </a:endParaRPr>
          </a:p>
          <a:p>
            <a:pPr marL="315595" indent="-286385">
              <a:lnSpc>
                <a:spcPct val="100000"/>
              </a:lnSpc>
              <a:spcBef>
                <a:spcPts val="2165"/>
              </a:spcBef>
              <a:buFont typeface="Arial MT"/>
              <a:buChar char="•"/>
              <a:tabLst>
                <a:tab pos="315595" algn="l"/>
              </a:tabLst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Strategic</a:t>
            </a:r>
            <a:r>
              <a:rPr sz="1800" b="1" spc="-50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rgbClr val="292929"/>
                </a:solidFill>
                <a:latin typeface="Calibri"/>
                <a:cs typeface="Calibri"/>
              </a:rPr>
              <a:t>goals</a:t>
            </a:r>
            <a:endParaRPr sz="1800">
              <a:latin typeface="Calibri"/>
              <a:cs typeface="Calibri"/>
            </a:endParaRPr>
          </a:p>
          <a:p>
            <a:pPr marL="31559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15595" algn="l"/>
              </a:tabLst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Intrinsic</a:t>
            </a:r>
            <a:r>
              <a:rPr sz="1800" b="1" spc="-2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inter-operability</a:t>
            </a:r>
            <a:endParaRPr sz="1800">
              <a:latin typeface="Calibri"/>
              <a:cs typeface="Calibri"/>
            </a:endParaRPr>
          </a:p>
          <a:p>
            <a:pPr marL="31559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15595" algn="l"/>
              </a:tabLst>
            </a:pPr>
            <a:r>
              <a:rPr sz="1800" b="1" dirty="0">
                <a:solidFill>
                  <a:srgbClr val="292929"/>
                </a:solidFill>
                <a:latin typeface="Calibri"/>
                <a:cs typeface="Calibri"/>
              </a:rPr>
              <a:t>Shared</a:t>
            </a:r>
            <a:r>
              <a:rPr sz="1800" b="1" spc="-5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services</a:t>
            </a:r>
            <a:endParaRPr sz="1800">
              <a:latin typeface="Calibri"/>
              <a:cs typeface="Calibri"/>
            </a:endParaRPr>
          </a:p>
          <a:p>
            <a:pPr marL="31559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15595" algn="l"/>
              </a:tabLst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Flexibility</a:t>
            </a:r>
            <a:endParaRPr sz="1800">
              <a:latin typeface="Calibri"/>
              <a:cs typeface="Calibri"/>
            </a:endParaRPr>
          </a:p>
          <a:p>
            <a:pPr marL="315595" indent="-286385">
              <a:lnSpc>
                <a:spcPct val="100000"/>
              </a:lnSpc>
              <a:spcBef>
                <a:spcPts val="2160"/>
              </a:spcBef>
              <a:buFont typeface="Arial MT"/>
              <a:buChar char="•"/>
              <a:tabLst>
                <a:tab pos="315595" algn="l"/>
              </a:tabLst>
            </a:pP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Evolutionary</a:t>
            </a:r>
            <a:r>
              <a:rPr sz="1800" b="1" spc="-5" dirty="0">
                <a:solidFill>
                  <a:srgbClr val="292929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292929"/>
                </a:solidFill>
                <a:latin typeface="Calibri"/>
                <a:cs typeface="Calibri"/>
              </a:rPr>
              <a:t>refinement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0" name="object 10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CC1D2B8-5189-FBA6-56C2-13E6F05035D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7</a:t>
            </a:fld>
            <a:endParaRPr lang="en-IN"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4964" y="45745"/>
              <a:ext cx="429158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Services Oriented Architecture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14700" y="1220724"/>
            <a:ext cx="6591300" cy="3715413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65775" y="5522163"/>
            <a:ext cx="22237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Fig:1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SOA</a:t>
            </a:r>
            <a:r>
              <a:rPr sz="1800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Architechture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713F83-0B68-00D7-72ED-80E5DC4BA1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8</a:t>
            </a:fld>
            <a:endParaRPr lang="en-IN"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857498" y="0"/>
            <a:ext cx="7844155" cy="767080"/>
            <a:chOff x="2857498" y="0"/>
            <a:chExt cx="7844155" cy="7670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4964" y="45745"/>
              <a:ext cx="4291584" cy="7208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cstate="print"/>
            <a:stretch>
              <a:fillRect/>
            </a:stretch>
          </p:blipFill>
          <p:spPr>
            <a:xfrm>
              <a:off x="2895600" y="0"/>
              <a:ext cx="7772400" cy="685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895600" y="0"/>
            <a:ext cx="7772400" cy="685800"/>
          </a:xfrm>
          <a:prstGeom prst="rect">
            <a:avLst/>
          </a:prstGeom>
          <a:gradFill flip="none" rotWithShape="1">
            <a:gsLst>
              <a:gs pos="0">
                <a:srgbClr val="FF0000">
                  <a:tint val="66000"/>
                  <a:satMod val="160000"/>
                </a:srgbClr>
              </a:gs>
              <a:gs pos="50000">
                <a:srgbClr val="FF0000">
                  <a:tint val="44500"/>
                  <a:satMod val="160000"/>
                </a:srgbClr>
              </a:gs>
              <a:gs pos="100000">
                <a:srgbClr val="FF0000">
                  <a:tint val="23500"/>
                  <a:satMod val="160000"/>
                </a:srgb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82296" tIns="41148" rIns="82296" bIns="41148" numCol="1" rtlCol="0" anchor="ctr" anchorCtr="0" compatLnSpc="1">
            <a:prstTxWarp prst="textNoShape">
              <a:avLst/>
            </a:prstTxWarp>
            <a:noAutofit/>
          </a:bodyPr>
          <a:lstStyle/>
          <a:p>
            <a:r>
              <a:rPr sz="2520" dirty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Services Oriented Architecture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0" y="0"/>
            <a:ext cx="1371600" cy="76809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69948" y="1001888"/>
            <a:ext cx="8493252" cy="48426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03775" y="5863234"/>
            <a:ext cx="3594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Fig:2</a:t>
            </a:r>
            <a:r>
              <a:rPr sz="1800" u="sng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SOA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Architecture</a:t>
            </a:r>
            <a:r>
              <a:rPr sz="1800" u="sng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Before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vs.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After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xfrm>
            <a:off x="4807458" y="6357010"/>
            <a:ext cx="2173604" cy="264790"/>
          </a:xfrm>
          <a:prstGeom prst="rect">
            <a:avLst/>
          </a:prstGeom>
        </p:spPr>
        <p:txBody>
          <a:bodyPr vert="horz" wrap="square" lIns="0" tIns="10767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lang="en-US" spc="-10" dirty="0"/>
              <a:t>Jaya Nidhi Vashishtha</a:t>
            </a:r>
            <a:endParaRPr spc="-10" dirty="0"/>
          </a:p>
        </p:txBody>
      </p:sp>
      <p:sp>
        <p:nvSpPr>
          <p:cNvPr id="11" name="object 11"/>
          <p:cNvSpPr txBox="1"/>
          <p:nvPr/>
        </p:nvSpPr>
        <p:spPr>
          <a:xfrm>
            <a:off x="7470729" y="6464680"/>
            <a:ext cx="367665" cy="178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28B9AB-9A97-1998-F11A-95DFDC05EB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pc="-25" smtClean="0"/>
              <a:t>9</a:t>
            </a:fld>
            <a:endParaRPr lang="en-IN"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3753</Words>
  <Application>Microsoft Office PowerPoint</Application>
  <PresentationFormat>Widescreen</PresentationFormat>
  <Paragraphs>464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Aptos</vt:lpstr>
      <vt:lpstr>Aptos Narrow</vt:lpstr>
      <vt:lpstr>Arial</vt:lpstr>
      <vt:lpstr>Arial MT</vt:lpstr>
      <vt:lpstr>Calibri</vt:lpstr>
      <vt:lpstr>Times New Roman</vt:lpstr>
      <vt:lpstr>Office Theme</vt:lpstr>
      <vt:lpstr>PowerPoint Presentation</vt:lpstr>
      <vt:lpstr>Syllabus</vt:lpstr>
      <vt:lpstr>Prerequisites</vt:lpstr>
      <vt:lpstr>Unit Objective</vt:lpstr>
      <vt:lpstr>Unit Contents</vt:lpstr>
      <vt:lpstr>Services Oriented Architecture</vt:lpstr>
      <vt:lpstr>Services Oriented Architecture</vt:lpstr>
      <vt:lpstr>Services Oriented Architecture</vt:lpstr>
      <vt:lpstr>Services Oriented Architecture</vt:lpstr>
      <vt:lpstr>Recap</vt:lpstr>
      <vt:lpstr>Daily Quiz</vt:lpstr>
      <vt:lpstr>Rest &amp; Systems of System</vt:lpstr>
      <vt:lpstr>Rest &amp; Systems of System</vt:lpstr>
      <vt:lpstr>Rest &amp; Systems of System</vt:lpstr>
      <vt:lpstr>Recap</vt:lpstr>
      <vt:lpstr>Daily Quiz</vt:lpstr>
      <vt:lpstr>Web Services</vt:lpstr>
      <vt:lpstr>Web Services</vt:lpstr>
      <vt:lpstr>Recap</vt:lpstr>
      <vt:lpstr>Daily Quiz</vt:lpstr>
      <vt:lpstr>Publish Subscribe Model</vt:lpstr>
      <vt:lpstr>Publish Subscribe Model</vt:lpstr>
      <vt:lpstr>Recap</vt:lpstr>
      <vt:lpstr>Daily Quiz</vt:lpstr>
      <vt:lpstr>Basics Of Virtualization</vt:lpstr>
      <vt:lpstr>Basics Of Virtualization</vt:lpstr>
      <vt:lpstr>Types of Virtualization:</vt:lpstr>
      <vt:lpstr>Types of Virtualization</vt:lpstr>
      <vt:lpstr>Implementation levels of Virtualization</vt:lpstr>
      <vt:lpstr>Implementation levels of Virtualization</vt:lpstr>
      <vt:lpstr>Recap</vt:lpstr>
      <vt:lpstr>Daily Quiz</vt:lpstr>
      <vt:lpstr>Virtualization Structures</vt:lpstr>
      <vt:lpstr>Virtualization Structures</vt:lpstr>
      <vt:lpstr>Virtualization Structures : Tools &amp; Mechanisms</vt:lpstr>
      <vt:lpstr>Virtualization Of CPU</vt:lpstr>
      <vt:lpstr>Virtualization Of CPU, Memory I/O Devices</vt:lpstr>
      <vt:lpstr>Virtualization Support &amp; Disaster Recovery</vt:lpstr>
      <vt:lpstr>Virtualization Support &amp; Disaster Recovery</vt:lpstr>
      <vt:lpstr>Recap</vt:lpstr>
      <vt:lpstr>Daily Quiz</vt:lpstr>
      <vt:lpstr>MCQs</vt:lpstr>
      <vt:lpstr>MCQs</vt:lpstr>
      <vt:lpstr>MCQs</vt:lpstr>
      <vt:lpstr>PowerPoint Presentation</vt:lpstr>
      <vt:lpstr>PowerPoint Presentation</vt:lpstr>
      <vt:lpstr>PowerPoint Presentation</vt:lpstr>
      <vt:lpstr>Summary</vt:lpstr>
      <vt:lpstr>Reference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Manks</dc:creator>
  <cp:lastModifiedBy>Mr Jaya Nidhi Vashishtha</cp:lastModifiedBy>
  <cp:revision>25</cp:revision>
  <cp:lastPrinted>2025-01-22T16:14:11Z</cp:lastPrinted>
  <dcterms:created xsi:type="dcterms:W3CDTF">2024-01-05T07:35:25Z</dcterms:created>
  <dcterms:modified xsi:type="dcterms:W3CDTF">2025-01-24T17:09:24Z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2023-02-25T00:00:00Z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2024-01-05T00:00:00Z</vt:filetime>
  </property>
  <property fmtid="{D5CDD505-2E9C-101B-9397-08002B2CF9AE}" pid="5" name="Producer">
    <vt:lpwstr>Microsoft® PowerPoint® 2019</vt:lpwstr>
  </property>
</Properties>
</file>