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4"/>
  </p:notesMasterIdLst>
  <p:handoutMasterIdLst>
    <p:handoutMasterId r:id="rId115"/>
  </p:handoutMasterIdLst>
  <p:sldIdLst>
    <p:sldId id="853" r:id="rId3"/>
    <p:sldId id="1035" r:id="rId4"/>
    <p:sldId id="681" r:id="rId5"/>
    <p:sldId id="1036" r:id="rId6"/>
    <p:sldId id="1037" r:id="rId7"/>
    <p:sldId id="684" r:id="rId8"/>
    <p:sldId id="685" r:id="rId9"/>
    <p:sldId id="686" r:id="rId10"/>
    <p:sldId id="687" r:id="rId11"/>
    <p:sldId id="688" r:id="rId12"/>
    <p:sldId id="689" r:id="rId13"/>
    <p:sldId id="692" r:id="rId14"/>
    <p:sldId id="695" r:id="rId15"/>
    <p:sldId id="773" r:id="rId16"/>
    <p:sldId id="648" r:id="rId17"/>
    <p:sldId id="646" r:id="rId18"/>
    <p:sldId id="696" r:id="rId19"/>
    <p:sldId id="363" r:id="rId20"/>
    <p:sldId id="777" r:id="rId21"/>
    <p:sldId id="776" r:id="rId22"/>
    <p:sldId id="775" r:id="rId23"/>
    <p:sldId id="778" r:id="rId24"/>
    <p:sldId id="779" r:id="rId25"/>
    <p:sldId id="780" r:id="rId26"/>
    <p:sldId id="708" r:id="rId27"/>
    <p:sldId id="697" r:id="rId28"/>
    <p:sldId id="404" r:id="rId29"/>
    <p:sldId id="781" r:id="rId30"/>
    <p:sldId id="785" r:id="rId31"/>
    <p:sldId id="783" r:id="rId32"/>
    <p:sldId id="784" r:id="rId33"/>
    <p:sldId id="786" r:id="rId34"/>
    <p:sldId id="722" r:id="rId35"/>
    <p:sldId id="771" r:id="rId36"/>
    <p:sldId id="838" r:id="rId37"/>
    <p:sldId id="713" r:id="rId38"/>
    <p:sldId id="698" r:id="rId39"/>
    <p:sldId id="790" r:id="rId40"/>
    <p:sldId id="787" r:id="rId41"/>
    <p:sldId id="789" r:id="rId42"/>
    <p:sldId id="788" r:id="rId43"/>
    <p:sldId id="791" r:id="rId44"/>
    <p:sldId id="792" r:id="rId45"/>
    <p:sldId id="793" r:id="rId46"/>
    <p:sldId id="769" r:id="rId47"/>
    <p:sldId id="752" r:id="rId48"/>
    <p:sldId id="716" r:id="rId49"/>
    <p:sldId id="699" r:id="rId50"/>
    <p:sldId id="756" r:id="rId51"/>
    <p:sldId id="795" r:id="rId52"/>
    <p:sldId id="796" r:id="rId53"/>
    <p:sldId id="799" r:id="rId54"/>
    <p:sldId id="798" r:id="rId55"/>
    <p:sldId id="797" r:id="rId56"/>
    <p:sldId id="800" r:id="rId57"/>
    <p:sldId id="801" r:id="rId58"/>
    <p:sldId id="802" r:id="rId59"/>
    <p:sldId id="803" r:id="rId60"/>
    <p:sldId id="804" r:id="rId61"/>
    <p:sldId id="806" r:id="rId62"/>
    <p:sldId id="805" r:id="rId63"/>
    <p:sldId id="766" r:id="rId64"/>
    <p:sldId id="839" r:id="rId65"/>
    <p:sldId id="768" r:id="rId66"/>
    <p:sldId id="765" r:id="rId67"/>
    <p:sldId id="819" r:id="rId68"/>
    <p:sldId id="807" r:id="rId69"/>
    <p:sldId id="808" r:id="rId70"/>
    <p:sldId id="809" r:id="rId71"/>
    <p:sldId id="810" r:id="rId72"/>
    <p:sldId id="811" r:id="rId73"/>
    <p:sldId id="818" r:id="rId74"/>
    <p:sldId id="812" r:id="rId75"/>
    <p:sldId id="813" r:id="rId76"/>
    <p:sldId id="814" r:id="rId77"/>
    <p:sldId id="815" r:id="rId78"/>
    <p:sldId id="816" r:id="rId79"/>
    <p:sldId id="817" r:id="rId80"/>
    <p:sldId id="820" r:id="rId81"/>
    <p:sldId id="755" r:id="rId82"/>
    <p:sldId id="821" r:id="rId83"/>
    <p:sldId id="822" r:id="rId84"/>
    <p:sldId id="823" r:id="rId85"/>
    <p:sldId id="824" r:id="rId86"/>
    <p:sldId id="826" r:id="rId87"/>
    <p:sldId id="825" r:id="rId88"/>
    <p:sldId id="827" r:id="rId89"/>
    <p:sldId id="828" r:id="rId90"/>
    <p:sldId id="829" r:id="rId91"/>
    <p:sldId id="830" r:id="rId92"/>
    <p:sldId id="831" r:id="rId93"/>
    <p:sldId id="832" r:id="rId94"/>
    <p:sldId id="833" r:id="rId95"/>
    <p:sldId id="834" r:id="rId96"/>
    <p:sldId id="837" r:id="rId97"/>
    <p:sldId id="836" r:id="rId98"/>
    <p:sldId id="728" r:id="rId99"/>
    <p:sldId id="729" r:id="rId100"/>
    <p:sldId id="730" r:id="rId101"/>
    <p:sldId id="840" r:id="rId102"/>
    <p:sldId id="841" r:id="rId103"/>
    <p:sldId id="848" r:id="rId104"/>
    <p:sldId id="849" r:id="rId105"/>
    <p:sldId id="850" r:id="rId106"/>
    <p:sldId id="851" r:id="rId107"/>
    <p:sldId id="852" r:id="rId108"/>
    <p:sldId id="731" r:id="rId109"/>
    <p:sldId id="732" r:id="rId110"/>
    <p:sldId id="733" r:id="rId111"/>
    <p:sldId id="734" r:id="rId112"/>
    <p:sldId id="735"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4638" autoAdjust="0"/>
  </p:normalViewPr>
  <p:slideViewPr>
    <p:cSldViewPr>
      <p:cViewPr>
        <p:scale>
          <a:sx n="77" d="100"/>
          <a:sy n="77" d="100"/>
        </p:scale>
        <p:origin x="-1224" y="-180"/>
      </p:cViewPr>
      <p:guideLst>
        <p:guide orient="horz" pos="2160"/>
        <p:guide pos="2880"/>
      </p:guideLst>
    </p:cSldViewPr>
  </p:slideViewPr>
  <p:outlineViewPr>
    <p:cViewPr>
      <p:scale>
        <a:sx n="33" d="100"/>
        <a:sy n="33" d="100"/>
      </p:scale>
      <p:origin x="0" y="22992"/>
    </p:cViewPr>
  </p:outlineViewPr>
  <p:notesTextViewPr>
    <p:cViewPr>
      <p:scale>
        <a:sx n="100" d="100"/>
        <a:sy n="100" d="100"/>
      </p:scale>
      <p:origin x="0" y="0"/>
    </p:cViewPr>
  </p:notesText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08359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03562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netcert.tripod.com/ccna/wan/wan.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techwalla.com/articles/wanlan-protocol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X-25-and-Frame-Rela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umatosoft.com/blog/internet-of-things-design-how-to-build-principles-with-examples"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i-scoop.eu/internet-of-things-iot/iot-platform-market-2017-2025/" TargetMode="External"/><Relationship Id="rId4" Type="http://schemas.openxmlformats.org/officeDocument/2006/relationships/hyperlink" Target="https://www.forbes.com/sites/forbestechcouncil/2020/12/01/nine-architectural-principles-to-consider-before-building-an-iot-platform/?sh=5bb496672278"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netcert.tripod.com/ccna/wan/wan.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umatosoft.com/blog/internet-of-things-design-how-to-build-principles-with-examples"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www.i-scoop.eu/internet-of-things-iot/iot-platform-market-2017-2025/" TargetMode="External"/><Relationship Id="rId4" Type="http://schemas.openxmlformats.org/officeDocument/2006/relationships/hyperlink" Target="https://www.forbes.com/sites/forbestechcouncil/2020/12/01/nine-architectural-principles-to-consider-before-building-an-iot-platform/?sh=5bb496672278"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umatosoft.com/blog/internet-of-things-design-how-to-build-principles-with-examples"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www.i-scoop.eu/internet-of-things-iot/iot-platform-market-2017-2025/" TargetMode="External"/><Relationship Id="rId4" Type="http://schemas.openxmlformats.org/officeDocument/2006/relationships/hyperlink" Target="https://www.forbes.com/sites/forbestechcouncil/2020/12/01/nine-architectural-principles-to-consider-before-building-an-iot-platform/?sh=5bb496672278"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iotnotesbyparita.wordpress.com/iot-reference-architectur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echwalla.com/articles/wanlan-protocol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circuitdigest.com/tutorial/serial-communication-protocol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serial-port-monitor.org/articles/serial-communication/types-of-serial-protocols/"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A9B4DB-9EC1-470F-AD9C-63CED6E9E4DB}" type="slidenum">
              <a:rPr lang="en-US" smtClean="0"/>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PlaceHolder 1"/>
          <p:cNvSpPr>
            <a:spLocks noGrp="1" noRot="1" noChangeAspect="1" noTextEdit="1"/>
          </p:cNvSpPr>
          <p:nvPr>
            <p:ph type="sldImg"/>
          </p:nvPr>
        </p:nvSpPr>
        <p:spPr bwMode="auto">
          <a:noFill/>
          <a:ln>
            <a:solidFill>
              <a:srgbClr val="000000"/>
            </a:solidFill>
            <a:miter lim="800000"/>
            <a:headEnd/>
            <a:tailEnd/>
          </a:ln>
        </p:spPr>
      </p:sp>
      <p:sp>
        <p:nvSpPr>
          <p:cNvPr id="1471" name="PlaceHolder 2"/>
          <p:cNvSpPr>
            <a:spLocks noGrp="1"/>
          </p:cNvSpPr>
          <p:nvPr>
            <p:ph type="body"/>
          </p:nvPr>
        </p:nvSpPr>
        <p:spPr/>
        <p:txBody>
          <a:bodyPr>
            <a:noAutofit/>
          </a:bodyPr>
          <a:lstStyle/>
          <a:p>
            <a:pPr>
              <a:defRPr/>
            </a:pPr>
            <a:endParaRPr lang="en-US" sz="2000" spc="-1" dirty="0">
              <a:latin typeface="Arial"/>
            </a:endParaRPr>
          </a:p>
        </p:txBody>
      </p:sp>
      <p:sp>
        <p:nvSpPr>
          <p:cNvPr id="1472" name="TextShape 3"/>
          <p:cNvSpPr txBox="1"/>
          <p:nvPr/>
        </p:nvSpPr>
        <p:spPr>
          <a:xfrm>
            <a:off x="3884613" y="8685213"/>
            <a:ext cx="2971800" cy="457200"/>
          </a:xfrm>
          <a:prstGeom prst="rect">
            <a:avLst/>
          </a:prstGeom>
          <a:noFill/>
          <a:ln>
            <a:noFill/>
          </a:ln>
        </p:spPr>
        <p:txBody>
          <a:bodyPr anchor="b"/>
          <a:lstStyle/>
          <a:p>
            <a:pPr algn="r">
              <a:defRPr/>
            </a:pPr>
            <a:fld id="{2F569AD2-73A5-46C1-B8B9-0B29B220E54C}" type="slidenum">
              <a:rPr lang="en-US" sz="1200" spc="-1">
                <a:latin typeface="+mn-lt"/>
              </a:rPr>
              <a:pPr algn="r">
                <a:defRPr/>
              </a:pPr>
              <a:t>11</a:t>
            </a:fld>
            <a:endParaRPr lang="en-US" sz="1200"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PlaceHolder 1"/>
          <p:cNvSpPr>
            <a:spLocks noGrp="1" noRot="1" noChangeAspect="1" noTextEdit="1"/>
          </p:cNvSpPr>
          <p:nvPr>
            <p:ph type="sldImg"/>
          </p:nvPr>
        </p:nvSpPr>
        <p:spPr bwMode="auto">
          <a:noFill/>
          <a:ln>
            <a:solidFill>
              <a:srgbClr val="000000"/>
            </a:solidFill>
            <a:miter lim="800000"/>
            <a:headEnd/>
            <a:tailEnd/>
          </a:ln>
        </p:spPr>
      </p:sp>
      <p:sp>
        <p:nvSpPr>
          <p:cNvPr id="1474" name="PlaceHolder 2"/>
          <p:cNvSpPr>
            <a:spLocks noGrp="1"/>
          </p:cNvSpPr>
          <p:nvPr>
            <p:ph type="body"/>
          </p:nvPr>
        </p:nvSpPr>
        <p:spPr/>
        <p:txBody>
          <a:bodyPr>
            <a:noAutofit/>
          </a:bodyPr>
          <a:lstStyle/>
          <a:p>
            <a:pPr>
              <a:defRPr/>
            </a:pPr>
            <a:endParaRPr lang="en-US" sz="2000" spc="-1">
              <a:latin typeface="Arial"/>
            </a:endParaRPr>
          </a:p>
        </p:txBody>
      </p:sp>
      <p:sp>
        <p:nvSpPr>
          <p:cNvPr id="1475" name="TextShape 3"/>
          <p:cNvSpPr txBox="1"/>
          <p:nvPr/>
        </p:nvSpPr>
        <p:spPr>
          <a:xfrm>
            <a:off x="3884613" y="8685213"/>
            <a:ext cx="2971800" cy="457200"/>
          </a:xfrm>
          <a:prstGeom prst="rect">
            <a:avLst/>
          </a:prstGeom>
          <a:noFill/>
          <a:ln>
            <a:noFill/>
          </a:ln>
        </p:spPr>
        <p:txBody>
          <a:bodyPr anchor="b"/>
          <a:lstStyle/>
          <a:p>
            <a:pPr algn="r">
              <a:defRPr/>
            </a:pPr>
            <a:fld id="{3144278A-2491-4DF8-A2E1-00C450BF142D}" type="slidenum">
              <a:rPr lang="en-US" sz="1200" spc="-1">
                <a:latin typeface="+mn-lt"/>
              </a:rPr>
              <a:pPr algn="r">
                <a:defRPr/>
              </a:pPr>
              <a:t>12</a:t>
            </a:fld>
            <a:endParaRPr lang="en-US" sz="1200"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252086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https://netcert.tripod.com/ccna/wan/wan.html</a:t>
            </a:r>
            <a:endParaRPr lang="en-US" dirty="0"/>
          </a:p>
          <a:p>
            <a:r>
              <a:rPr lang="en-US" dirty="0">
                <a:hlinkClick r:id="rId4"/>
              </a:rPr>
              <a:t>https://www.techwalla.com/articles/wanlan-protocols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hlinkClick r:id="rId3"/>
              </a:rPr>
              <a:t>https://www.tutorialspoint.com/X-25-and-Frame-Relay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https://sumatosoft.com/blog/internet-of-things-design-how-to-build-principles-with-examples</a:t>
            </a:r>
            <a:endParaRPr lang="en-US" dirty="0"/>
          </a:p>
          <a:p>
            <a:endParaRPr lang="en-US" dirty="0"/>
          </a:p>
          <a:p>
            <a:endParaRPr lang="en-US" dirty="0"/>
          </a:p>
          <a:p>
            <a:r>
              <a:rPr lang="en-US" dirty="0">
                <a:hlinkClick r:id="rId4"/>
              </a:rPr>
              <a:t>https://www.forbes.com/sites/forbestechcouncil/2020/12/01/nine-architectural-principles-to-consider-before-building-an-iot-platform/?sh=5bb496672278</a:t>
            </a:r>
            <a:endParaRPr lang="en-US" dirty="0"/>
          </a:p>
          <a:p>
            <a:endParaRPr lang="en-US" dirty="0"/>
          </a:p>
          <a:p>
            <a:r>
              <a:rPr lang="en-US" dirty="0">
                <a:hlinkClick r:id="rId5"/>
              </a:rPr>
              <a:t>https://www.i-scoop.eu/internet-of-things-iot/iot-platform-market-2017-2025/</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https://netcert.tripod.com/ccna/wan/wan.html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https://sumatosoft.com/blog/internet-of-things-design-how-to-build-principles-with-examples</a:t>
            </a:r>
            <a:endParaRPr lang="en-US" dirty="0"/>
          </a:p>
          <a:p>
            <a:endParaRPr lang="en-US" dirty="0"/>
          </a:p>
          <a:p>
            <a:endParaRPr lang="en-US" dirty="0"/>
          </a:p>
          <a:p>
            <a:r>
              <a:rPr lang="en-US" dirty="0">
                <a:hlinkClick r:id="rId4"/>
              </a:rPr>
              <a:t>https://www.forbes.com/sites/forbestechcouncil/2020/12/01/nine-architectural-principles-to-consider-before-building-an-iot-platform/?sh=5bb496672278</a:t>
            </a:r>
            <a:endParaRPr lang="en-US" dirty="0"/>
          </a:p>
          <a:p>
            <a:endParaRPr lang="en-US" dirty="0"/>
          </a:p>
          <a:p>
            <a:r>
              <a:rPr lang="en-US" dirty="0">
                <a:hlinkClick r:id="rId5"/>
              </a:rPr>
              <a:t>https://www.i-scoop.eu/internet-of-things-iot/iot-platform-market-2017-2025/</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https://sumatosoft.com/blog/internet-of-things-design-how-to-build-principles-with-examples</a:t>
            </a:r>
            <a:endParaRPr lang="en-US" dirty="0"/>
          </a:p>
          <a:p>
            <a:endParaRPr lang="en-US" dirty="0"/>
          </a:p>
          <a:p>
            <a:endParaRPr lang="en-US" dirty="0"/>
          </a:p>
          <a:p>
            <a:r>
              <a:rPr lang="en-US" dirty="0">
                <a:hlinkClick r:id="rId4"/>
              </a:rPr>
              <a:t>https://www.forbes.com/sites/forbestechcouncil/2020/12/01/nine-architectural-principles-to-consider-before-building-an-iot-platform/?sh=5bb496672278</a:t>
            </a:r>
            <a:endParaRPr lang="en-US" dirty="0"/>
          </a:p>
          <a:p>
            <a:endParaRPr lang="en-US" dirty="0"/>
          </a:p>
          <a:p>
            <a:r>
              <a:rPr lang="en-US" dirty="0">
                <a:hlinkClick r:id="rId5"/>
              </a:rPr>
              <a:t>https://www.i-scoop.eu/internet-of-things-iot/iot-platform-market-2017-2025/</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https://iotnotesbyparita.wordpress.com/iot-reference-architecture/</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12535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https://www.techwalla.com/articles/wanlan-protocols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r>
              <a:rPr lang="en-US" dirty="0">
                <a:hlinkClick r:id="rId3"/>
              </a:rPr>
              <a:t>https://circuitdigest.com/tutorial/serial-communication-protocols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laceHolder 1"/>
          <p:cNvSpPr>
            <a:spLocks noGrp="1" noRot="1" noChangeAspect="1" noTextEdit="1"/>
          </p:cNvSpPr>
          <p:nvPr>
            <p:ph type="sldImg"/>
          </p:nvPr>
        </p:nvSpPr>
        <p:spPr bwMode="auto">
          <a:noFill/>
          <a:ln>
            <a:solidFill>
              <a:srgbClr val="000000"/>
            </a:solidFill>
            <a:miter lim="800000"/>
            <a:headEnd/>
            <a:tailEnd/>
          </a:ln>
        </p:spPr>
      </p:sp>
      <p:sp>
        <p:nvSpPr>
          <p:cNvPr id="1453" name="PlaceHolder 2"/>
          <p:cNvSpPr>
            <a:spLocks noGrp="1"/>
          </p:cNvSpPr>
          <p:nvPr>
            <p:ph type="body"/>
          </p:nvPr>
        </p:nvSpPr>
        <p:spPr/>
        <p:txBody>
          <a:bodyPr>
            <a:noAutofit/>
          </a:bodyPr>
          <a:lstStyle/>
          <a:p>
            <a:pPr>
              <a:defRPr/>
            </a:pPr>
            <a:endParaRPr lang="en-US" sz="2000" spc="-1">
              <a:latin typeface="Arial"/>
            </a:endParaRPr>
          </a:p>
        </p:txBody>
      </p:sp>
      <p:sp>
        <p:nvSpPr>
          <p:cNvPr id="1454" name="TextShape 3"/>
          <p:cNvSpPr txBox="1"/>
          <p:nvPr/>
        </p:nvSpPr>
        <p:spPr>
          <a:xfrm>
            <a:off x="3884613" y="8685213"/>
            <a:ext cx="2971800" cy="457200"/>
          </a:xfrm>
          <a:prstGeom prst="rect">
            <a:avLst/>
          </a:prstGeom>
          <a:noFill/>
          <a:ln>
            <a:noFill/>
          </a:ln>
        </p:spPr>
        <p:txBody>
          <a:bodyPr anchor="b"/>
          <a:lstStyle/>
          <a:p>
            <a:pPr algn="r">
              <a:defRPr/>
            </a:pPr>
            <a:fld id="{39A35A97-0A22-49D3-A2C5-85D164E0D3AC}" type="slidenum">
              <a:rPr lang="en-US" sz="1200" spc="-1">
                <a:latin typeface="+mn-lt"/>
                <a:cs typeface="Arial" charset="0"/>
              </a:rPr>
              <a:pPr algn="r">
                <a:defRPr/>
              </a:pPr>
              <a:t>3</a:t>
            </a:fld>
            <a:endParaRPr lang="en-US" sz="1200" spc="-1">
              <a:latin typeface="Times New Roman"/>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https://www.serial-port-monitor.org/articles/serial-communication/types-of-serial-protocols/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1"/>
          <p:cNvSpPr>
            <a:spLocks noGrp="1" noRot="1" noChangeAspect="1" noTextEdit="1"/>
          </p:cNvSpPr>
          <p:nvPr>
            <p:ph type="sldImg"/>
          </p:nvPr>
        </p:nvSpPr>
        <p:spPr bwMode="auto">
          <a:noFill/>
          <a:ln>
            <a:solidFill>
              <a:srgbClr val="000000"/>
            </a:solidFill>
            <a:miter lim="800000"/>
            <a:headEnd/>
            <a:tailEnd/>
          </a:ln>
        </p:spPr>
      </p:sp>
      <p:sp>
        <p:nvSpPr>
          <p:cNvPr id="1453" name="PlaceHolder 2"/>
          <p:cNvSpPr>
            <a:spLocks noGrp="1"/>
          </p:cNvSpPr>
          <p:nvPr>
            <p:ph type="body"/>
          </p:nvPr>
        </p:nvSpPr>
        <p:spPr/>
        <p:txBody>
          <a:bodyPr>
            <a:noAutofit/>
          </a:bodyPr>
          <a:lstStyle/>
          <a:p>
            <a:pPr>
              <a:defRPr/>
            </a:pPr>
            <a:endParaRPr lang="en-US" sz="2000" spc="-1">
              <a:latin typeface="Arial"/>
            </a:endParaRPr>
          </a:p>
        </p:txBody>
      </p:sp>
      <p:sp>
        <p:nvSpPr>
          <p:cNvPr id="1454" name="TextShape 3"/>
          <p:cNvSpPr txBox="1"/>
          <p:nvPr/>
        </p:nvSpPr>
        <p:spPr>
          <a:xfrm>
            <a:off x="3884613" y="8685213"/>
            <a:ext cx="2971800" cy="457200"/>
          </a:xfrm>
          <a:prstGeom prst="rect">
            <a:avLst/>
          </a:prstGeom>
          <a:noFill/>
          <a:ln>
            <a:noFill/>
          </a:ln>
        </p:spPr>
        <p:txBody>
          <a:bodyPr anchor="b"/>
          <a:lstStyle/>
          <a:p>
            <a:pPr algn="r">
              <a:defRPr/>
            </a:pPr>
            <a:fld id="{9315E6F0-FD8B-4E3D-9084-DFDFF4ACC1D7}" type="slidenum">
              <a:rPr lang="en-US" sz="1200" spc="-1">
                <a:latin typeface="+mn-lt"/>
                <a:cs typeface="Arial" charset="0"/>
              </a:rPr>
              <a:pPr algn="r">
                <a:defRPr/>
              </a:pPr>
              <a:t>4</a:t>
            </a:fld>
            <a:endParaRPr lang="en-US" sz="1200" spc="-1">
              <a:latin typeface="Times New Roman"/>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1"/>
          <p:cNvSpPr>
            <a:spLocks noGrp="1" noRot="1" noChangeAspect="1" noTextEdit="1"/>
          </p:cNvSpPr>
          <p:nvPr>
            <p:ph type="sldImg"/>
          </p:nvPr>
        </p:nvSpPr>
        <p:spPr bwMode="auto">
          <a:noFill/>
          <a:ln>
            <a:solidFill>
              <a:srgbClr val="000000"/>
            </a:solidFill>
            <a:miter lim="800000"/>
            <a:headEnd/>
            <a:tailEnd/>
          </a:ln>
        </p:spPr>
      </p:sp>
      <p:sp>
        <p:nvSpPr>
          <p:cNvPr id="1453" name="PlaceHolder 2"/>
          <p:cNvSpPr>
            <a:spLocks noGrp="1"/>
          </p:cNvSpPr>
          <p:nvPr>
            <p:ph type="body"/>
          </p:nvPr>
        </p:nvSpPr>
        <p:spPr/>
        <p:txBody>
          <a:bodyPr>
            <a:noAutofit/>
          </a:bodyPr>
          <a:lstStyle/>
          <a:p>
            <a:pPr>
              <a:defRPr/>
            </a:pPr>
            <a:endParaRPr lang="en-US" sz="2000" spc="-1">
              <a:latin typeface="Arial"/>
            </a:endParaRPr>
          </a:p>
        </p:txBody>
      </p:sp>
      <p:sp>
        <p:nvSpPr>
          <p:cNvPr id="1454" name="TextShape 3"/>
          <p:cNvSpPr txBox="1"/>
          <p:nvPr/>
        </p:nvSpPr>
        <p:spPr>
          <a:xfrm>
            <a:off x="3884613" y="8685213"/>
            <a:ext cx="2971800" cy="457200"/>
          </a:xfrm>
          <a:prstGeom prst="rect">
            <a:avLst/>
          </a:prstGeom>
          <a:noFill/>
          <a:ln>
            <a:noFill/>
          </a:ln>
        </p:spPr>
        <p:txBody>
          <a:bodyPr anchor="b"/>
          <a:lstStyle/>
          <a:p>
            <a:pPr algn="r">
              <a:defRPr/>
            </a:pPr>
            <a:fld id="{9315E6F0-FD8B-4E3D-9084-DFDFF4ACC1D7}" type="slidenum">
              <a:rPr lang="en-US" sz="1200" spc="-1">
                <a:solidFill>
                  <a:prstClr val="black"/>
                </a:solidFill>
                <a:cs typeface="Arial" charset="0"/>
              </a:rPr>
              <a:pPr algn="r">
                <a:defRPr/>
              </a:pPr>
              <a:t>5</a:t>
            </a:fld>
            <a:endParaRPr lang="en-US" sz="1200" spc="-1">
              <a:solidFill>
                <a:prstClr val="black"/>
              </a:solidFill>
              <a:latin typeface="Times New Roman"/>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95</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4" name="Slide Number Placeholder 3"/>
          <p:cNvSpPr>
            <a:spLocks noGrp="1"/>
          </p:cNvSpPr>
          <p:nvPr>
            <p:ph type="sldNum" sz="quarter" idx="5"/>
          </p:nvPr>
        </p:nvSpPr>
        <p:spPr/>
        <p:txBody>
          <a:bodyPr/>
          <a:lstStyle/>
          <a:p>
            <a:pPr>
              <a:defRPr/>
            </a:pPr>
            <a:fld id="{A6376EF0-24B4-4735-9243-84082D765120}" type="slidenum">
              <a:rPr lang="en-US" smtClean="0"/>
              <a:pPr>
                <a:defRPr/>
              </a:pPr>
              <a:t>111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9C076D-3FE0-4FBB-B166-8584CE52FEFE}" type="slidenum">
              <a:rPr lang="en-US" smtClean="0"/>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BBAB94-6113-472F-B1FA-EF23D621E33E}" type="slidenum">
              <a:rPr lang="en-US" smtClean="0"/>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F1F576-4A4A-4811-8FE0-F8A3B5B66C6D}" type="slidenum">
              <a:rPr lang="en-US" smtClean="0"/>
              <a:pPr fontAlgn="base">
                <a:spcBef>
                  <a:spcPct val="0"/>
                </a:spcBef>
                <a:spcAft>
                  <a:spcPct val="0"/>
                </a:spcAft>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p:cNvSpPr>
            <a:spLocks noGrp="1" noChangeArrowheads="1"/>
          </p:cNvSpPr>
          <p:nvPr>
            <p:ph type="sldNum" sz="quarter" idx="5"/>
          </p:nvPr>
        </p:nvSpPr>
        <p:spPr bwMode="auto">
          <a:ln>
            <a:miter lim="800000"/>
            <a:headEnd/>
            <a:tailEnd/>
          </a:ln>
        </p:spPr>
        <p:txBody>
          <a:bodyPr/>
          <a:lstStyle/>
          <a:p>
            <a:pPr>
              <a:defRPr/>
            </a:pPr>
            <a:fld id="{DE6B8C69-AA64-4E4E-B46E-76C162D88DF8}" type="slidenum">
              <a:rPr lang="en-US" altLang="en-US"/>
              <a:pPr>
                <a:defRPr/>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36583A-2E10-404D-BB3A-5DE1E0B56D8B}"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4BB-FD77-4014-8C00-8A594090DC60}"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D0622-DFDA-416D-857A-CD7022EE107E}"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8EFAA1-9263-4F08-9E5C-875F17174246}"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453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44D443-C7E6-4D07-8E83-282C9B0DA0FE}"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650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D1E86-629B-4827-B10D-5334F0411686}"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7238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234A46-639E-4FEE-A433-C6532FDDE018}"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3693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67FC31-0699-4C4E-9E6B-C721C37FC0B5}" type="datetime1">
              <a:rPr lang="en-US" smtClean="0">
                <a:solidFill>
                  <a:prstClr val="black">
                    <a:tint val="75000"/>
                  </a:prstClr>
                </a:solidFill>
              </a:rPr>
              <a:t>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883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A3C70-987E-4ECB-95B5-C5CDCFE38F83}" type="datetime1">
              <a:rPr lang="en-US" smtClean="0">
                <a:solidFill>
                  <a:prstClr val="black">
                    <a:tint val="75000"/>
                  </a:prstClr>
                </a:solidFill>
              </a:rPr>
              <a:t>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0342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2E5BF-7651-4C3A-A7F2-43444FC15C2C}" type="datetime1">
              <a:rPr lang="en-US" smtClean="0">
                <a:solidFill>
                  <a:prstClr val="black">
                    <a:tint val="75000"/>
                  </a:prstClr>
                </a:solidFill>
              </a:rPr>
              <a:t>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9237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9ED17-B24F-4EDD-8BEB-10D3073DD1E5}"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56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919FF-98E9-4E4F-A5F3-C0CF2055109A}"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C86EC-C76A-4568-8625-BFE12E30A386}"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6050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DBDA26-7BD7-43FD-8160-78C3102F92EE}"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5140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7AED9-212E-4FF1-8BAE-9F9D31411B9F}"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048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2DFAC-CC95-4B85-9FF6-2C9AB1BD7563}"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EF63EC-F6CF-4BAA-B0A3-C3371AAE2439}"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0062C5-9BAB-47C5-A6C6-ABD55F9B2B4D}" type="datetime1">
              <a:rPr lang="en-US" smtClean="0"/>
              <a:t>1/5/2024</a:t>
            </a:fld>
            <a:endParaRPr lang="en-US"/>
          </a:p>
        </p:txBody>
      </p:sp>
      <p:sp>
        <p:nvSpPr>
          <p:cNvPr id="8" name="Footer Placeholder 7"/>
          <p:cNvSpPr>
            <a:spLocks noGrp="1"/>
          </p:cNvSpPr>
          <p:nvPr>
            <p:ph type="ftr" sz="quarter" idx="11"/>
          </p:nvPr>
        </p:nvSpPr>
        <p:spPr/>
        <p:txBody>
          <a:bodyPr/>
          <a:lstStyle/>
          <a:p>
            <a:r>
              <a:rPr lang="en-US" smtClean="0"/>
              <a:t>Amit Kumar    Unit 1  ACSIOT0601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411EB6-B0F6-4459-94F8-CA87AA11C903}" type="datetime1">
              <a:rPr lang="en-US" smtClean="0"/>
              <a:t>1/5/2024</a:t>
            </a:fld>
            <a:endParaRPr lang="en-US"/>
          </a:p>
        </p:txBody>
      </p:sp>
      <p:sp>
        <p:nvSpPr>
          <p:cNvPr id="4" name="Footer Placeholder 3"/>
          <p:cNvSpPr>
            <a:spLocks noGrp="1"/>
          </p:cNvSpPr>
          <p:nvPr>
            <p:ph type="ftr" sz="quarter" idx="11"/>
          </p:nvPr>
        </p:nvSpPr>
        <p:spPr/>
        <p:txBody>
          <a:bodyPr/>
          <a:lstStyle/>
          <a:p>
            <a:r>
              <a:rPr lang="en-US" smtClean="0"/>
              <a:t>Amit Kumar    Unit 1  ACSIOT0601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9D3A8-E26A-4259-A0E0-88B0A2E43546}" type="datetime1">
              <a:rPr lang="en-US" smtClean="0"/>
              <a:t>1/5/2024</a:t>
            </a:fld>
            <a:endParaRPr lang="en-US"/>
          </a:p>
        </p:txBody>
      </p:sp>
      <p:sp>
        <p:nvSpPr>
          <p:cNvPr id="3" name="Footer Placeholder 2"/>
          <p:cNvSpPr>
            <a:spLocks noGrp="1"/>
          </p:cNvSpPr>
          <p:nvPr>
            <p:ph type="ftr" sz="quarter" idx="11"/>
          </p:nvPr>
        </p:nvSpPr>
        <p:spPr/>
        <p:txBody>
          <a:bodyPr/>
          <a:lstStyle/>
          <a:p>
            <a:r>
              <a:rPr lang="en-US" smtClean="0"/>
              <a:t>Amit Kumar    Unit 1  ACSIOT0601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845AC-AA87-4E08-A4B4-1D3B79681DF2}"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5FB87-DBA8-4EA2-A623-B81FCD4ABFCC}"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265D2-74B8-4F70-86F0-650E16185D58}" type="datetime1">
              <a:rPr lang="en-US" smtClean="0"/>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Amit Kumar    Unit 1  ACSIOT0601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44572-A6F2-405B-9056-278A40E2A2CE}"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Amit Kumar    Unit 1  ACSIOT0601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013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hyperlink" Target="https://www.youtube.com/watch?v=sCxaTZIqxlA" TargetMode="External"/><Relationship Id="rId3" Type="http://schemas.openxmlformats.org/officeDocument/2006/relationships/hyperlink" Target="https://www.youtube.com/watch?v=wSKMFECN8DM" TargetMode="External"/><Relationship Id="rId7" Type="http://schemas.openxmlformats.org/officeDocument/2006/relationships/hyperlink" Target="https://new.bhu.ac.in/Images/files/Lecture%20Notes%20Wired%20LANs%20Ethernet.pdf" TargetMode="External"/><Relationship Id="rId2" Type="http://schemas.openxmlformats.org/officeDocument/2006/relationships/hyperlink" Target="https://www.youtube.com/watch?v=7vl07f16h-g" TargetMode="External"/><Relationship Id="rId1" Type="http://schemas.openxmlformats.org/officeDocument/2006/relationships/slideLayout" Target="../slideLayouts/slideLayout2.xml"/><Relationship Id="rId6" Type="http://schemas.openxmlformats.org/officeDocument/2006/relationships/hyperlink" Target="https://www.youtube.com/watch?v=_gMZiF86gdw" TargetMode="External"/><Relationship Id="rId5" Type="http://schemas.openxmlformats.org/officeDocument/2006/relationships/hyperlink" Target="https://circuitdigest.com/tutorial/serial-communication-protocols" TargetMode="External"/><Relationship Id="rId4" Type="http://schemas.openxmlformats.org/officeDocument/2006/relationships/hyperlink" Target="https://www.youtube.com/watch?v=ffM6dsTtX9Q"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8382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dirty="0"/>
              <a:t>Noida Institute of Engineering and Technology, Greater Noida</a:t>
            </a:r>
          </a:p>
        </p:txBody>
      </p:sp>
      <p:sp>
        <p:nvSpPr>
          <p:cNvPr id="3" name="Subtitle 2"/>
          <p:cNvSpPr>
            <a:spLocks noGrp="1"/>
          </p:cNvSpPr>
          <p:nvPr>
            <p:ph type="subTitle" idx="1"/>
          </p:nvPr>
        </p:nvSpPr>
        <p:spPr>
          <a:xfrm>
            <a:off x="1447800" y="1285518"/>
            <a:ext cx="6400800" cy="1152882"/>
          </a:xfrm>
        </p:spPr>
        <p:style>
          <a:lnRef idx="2">
            <a:schemeClr val="accent5"/>
          </a:lnRef>
          <a:fillRef idx="1">
            <a:schemeClr val="lt1"/>
          </a:fillRef>
          <a:effectRef idx="0">
            <a:schemeClr val="accent5"/>
          </a:effectRef>
          <a:fontRef idx="minor">
            <a:schemeClr val="dk1"/>
          </a:fontRef>
        </p:style>
        <p:txBody>
          <a:bodyPr rtlCol="0">
            <a:normAutofit/>
          </a:bodyPr>
          <a:lstStyle/>
          <a:p>
            <a:pPr>
              <a:defRPr/>
            </a:pPr>
            <a:r>
              <a:rPr lang="en-IN" b="1" i="0" u="none" strike="noStrike" baseline="0" dirty="0">
                <a:solidFill>
                  <a:schemeClr val="tx1"/>
                </a:solidFill>
                <a:latin typeface="CIDFont+F1"/>
              </a:rPr>
              <a:t>IoT PROTOCOLS &amp; ITS APPLICATIONS</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635625" y="4648200"/>
            <a:ext cx="3048000" cy="14478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400" b="1" dirty="0">
                <a:solidFill>
                  <a:schemeClr val="tx1"/>
                </a:solidFill>
              </a:rPr>
              <a:t>Mr. </a:t>
            </a:r>
            <a:r>
              <a:rPr lang="en-US" sz="2400" b="1" dirty="0" smtClean="0">
                <a:solidFill>
                  <a:schemeClr val="tx1"/>
                </a:solidFill>
              </a:rPr>
              <a:t>Amit Kumar</a:t>
            </a:r>
            <a:endParaRPr lang="en-US" sz="2400" b="1" dirty="0">
              <a:solidFill>
                <a:schemeClr val="tx1"/>
              </a:solidFill>
            </a:endParaRPr>
          </a:p>
          <a:p>
            <a:pPr algn="ctr" fontAlgn="auto">
              <a:spcBef>
                <a:spcPct val="20000"/>
              </a:spcBef>
              <a:spcAft>
                <a:spcPts val="0"/>
              </a:spcAft>
              <a:buFont typeface="Arial" pitchFamily="34" charset="0"/>
              <a:buNone/>
              <a:defRPr/>
            </a:pPr>
            <a:r>
              <a:rPr lang="en-US" sz="2400" b="1" dirty="0">
                <a:solidFill>
                  <a:schemeClr val="tx1"/>
                </a:solidFill>
              </a:rPr>
              <a:t>Asst. Professor</a:t>
            </a:r>
          </a:p>
          <a:p>
            <a:pPr algn="ctr" fontAlgn="auto">
              <a:spcBef>
                <a:spcPct val="20000"/>
              </a:spcBef>
              <a:spcAft>
                <a:spcPts val="0"/>
              </a:spcAft>
              <a:buFont typeface="Arial" pitchFamily="34" charset="0"/>
              <a:buNone/>
              <a:defRPr/>
            </a:pPr>
            <a:r>
              <a:rPr lang="en-US" sz="2400" b="1" dirty="0">
                <a:solidFill>
                  <a:schemeClr val="tx1"/>
                </a:solidFill>
              </a:rPr>
              <a:t>CSE-IoT Department</a:t>
            </a:r>
          </a:p>
        </p:txBody>
      </p:sp>
      <p:pic>
        <p:nvPicPr>
          <p:cNvPr id="3077" name="Picture 3" descr="C:\Users\Manks\Downloads\128_calendar-schedule-credit-mortgage-date-512.png"/>
          <p:cNvPicPr>
            <a:picLocks noChangeAspect="1" noChangeArrowheads="1"/>
          </p:cNvPicPr>
          <p:nvPr/>
        </p:nvPicPr>
        <p:blipFill>
          <a:blip r:embed="rId3" cstate="print"/>
          <a:srcRect/>
          <a:stretch>
            <a:fillRect/>
          </a:stretch>
        </p:blipFill>
        <p:spPr bwMode="auto">
          <a:xfrm>
            <a:off x="381000" y="5943600"/>
            <a:ext cx="533400" cy="533400"/>
          </a:xfrm>
          <a:prstGeom prst="rect">
            <a:avLst/>
          </a:prstGeom>
          <a:noFill/>
          <a:ln w="9525">
            <a:noFill/>
            <a:miter lim="800000"/>
            <a:headEnd/>
            <a:tailEnd/>
          </a:ln>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500" b="1" dirty="0">
                <a:solidFill>
                  <a:schemeClr val="tx1"/>
                </a:solidFill>
              </a:rPr>
              <a:t>Unit: 1</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IN" sz="2800" b="1" i="0" u="none" strike="noStrike" baseline="0" dirty="0">
                <a:latin typeface="CIDFont+F1"/>
              </a:rPr>
              <a:t>INTRODUCTION</a:t>
            </a:r>
            <a:endParaRPr lang="en-US" sz="3600" b="1" dirty="0">
              <a:solidFill>
                <a:schemeClr val="tx1"/>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defRPr/>
            </a:pPr>
            <a:r>
              <a:rPr lang="en-US" sz="2000" b="1" dirty="0">
                <a:solidFill>
                  <a:schemeClr val="tx1"/>
                </a:solidFill>
              </a:rPr>
              <a:t>B Tech (CSE-IoT)</a:t>
            </a:r>
            <a:endParaRPr lang="en-US" sz="2000" b="1" dirty="0">
              <a:solidFill>
                <a:schemeClr val="tx1"/>
              </a:solidFill>
              <a:latin typeface="Times New Roman" panose="02020603050405020304" pitchFamily="18" charset="0"/>
              <a:cs typeface="Times New Roman" panose="02020603050405020304" pitchFamily="18" charset="0"/>
            </a:endParaRPr>
          </a:p>
          <a:p>
            <a:pPr algn="ctr" fontAlgn="auto">
              <a:spcBef>
                <a:spcPct val="20000"/>
              </a:spcBef>
              <a:spcAft>
                <a:spcPts val="0"/>
              </a:spcAft>
              <a:buFont typeface="Arial" pitchFamily="34" charset="0"/>
              <a:buNone/>
              <a:defRPr/>
            </a:pPr>
            <a:r>
              <a:rPr lang="en-US" sz="2000" b="1" dirty="0">
                <a:solidFill>
                  <a:schemeClr val="tx1"/>
                </a:solidFill>
              </a:rPr>
              <a:t> 6</a:t>
            </a:r>
            <a:r>
              <a:rPr lang="en-US" sz="2000" b="1" baseline="30000" dirty="0">
                <a:solidFill>
                  <a:schemeClr val="tx1"/>
                </a:solidFill>
              </a:rPr>
              <a:t>th</a:t>
            </a:r>
            <a:r>
              <a:rPr lang="en-US" sz="2000" b="1" dirty="0">
                <a:solidFill>
                  <a:schemeClr val="tx1"/>
                </a:solidFill>
              </a:rPr>
              <a:t> Sem</a:t>
            </a:r>
          </a:p>
          <a:p>
            <a:pPr algn="ctr" fontAlgn="auto">
              <a:spcBef>
                <a:spcPct val="20000"/>
              </a:spcBef>
              <a:spcAft>
                <a:spcPts val="0"/>
              </a:spcAft>
              <a:buFont typeface="Arial" pitchFamily="34" charset="0"/>
              <a:buNone/>
              <a:defRPr/>
            </a:pPr>
            <a:endParaRPr lang="en-US" sz="2200" dirty="0">
              <a:solidFill>
                <a:schemeClr val="tx1"/>
              </a:solidFill>
            </a:endParaRPr>
          </a:p>
        </p:txBody>
      </p:sp>
      <p:pic>
        <p:nvPicPr>
          <p:cNvPr id="3084"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xmlns="" id="{C7A7804C-2D7E-7A1E-BF32-18D2F3D935C2}"/>
              </a:ext>
            </a:extLst>
          </p:cNvPr>
          <p:cNvSpPr>
            <a:spLocks noGrp="1"/>
          </p:cNvSpPr>
          <p:nvPr>
            <p:ph type="ftr" sz="quarter" idx="11"/>
          </p:nvPr>
        </p:nvSpPr>
        <p:spPr/>
        <p:txBody>
          <a:bodyPr/>
          <a:lstStyle/>
          <a:p>
            <a:r>
              <a:rPr lang="en-US" smtClean="0"/>
              <a:t>Amit Kumar    Unit 1  ACSIOT0601</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590800"/>
            <a:ext cx="20542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Mapping</a:t>
            </a:r>
          </a:p>
        </p:txBody>
      </p:sp>
      <p:sp>
        <p:nvSpPr>
          <p:cNvPr id="8" name="Footer Placeholder 12"/>
          <p:cNvSpPr>
            <a:spLocks noGrp="1"/>
          </p:cNvSpPr>
          <p:nvPr>
            <p:ph type="ftr" sz="quarter" idx="11"/>
          </p:nvPr>
        </p:nvSpPr>
        <p:spPr>
          <a:xfrm>
            <a:off x="2286000" y="6324600"/>
            <a:ext cx="5029200" cy="365125"/>
          </a:xfrm>
        </p:spPr>
        <p:txBody>
          <a:bodyPr/>
          <a:lstStyle/>
          <a:p>
            <a:pPr>
              <a:defRPr/>
            </a:pPr>
            <a:r>
              <a:rPr lang="en-US" smtClean="0"/>
              <a:t>Amit Kumar    Unit 1  ACSIOT0601</a:t>
            </a:r>
            <a:endParaRPr lang="en-US" dirty="0"/>
          </a:p>
        </p:txBody>
      </p:sp>
      <p:pic>
        <p:nvPicPr>
          <p:cNvPr id="12294"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xmlns="" id="{FF5C8EE3-6371-67CF-6FF4-F24224CE07C0}"/>
              </a:ext>
            </a:extLst>
          </p:cNvPr>
          <p:cNvGraphicFramePr>
            <a:graphicFrameLocks noGrp="1"/>
          </p:cNvGraphicFramePr>
          <p:nvPr>
            <p:extLst>
              <p:ext uri="{D42A27DB-BD31-4B8C-83A1-F6EECF244321}">
                <p14:modId xmlns:p14="http://schemas.microsoft.com/office/powerpoint/2010/main" val="330551031"/>
              </p:ext>
            </p:extLst>
          </p:nvPr>
        </p:nvGraphicFramePr>
        <p:xfrm>
          <a:off x="381000" y="1219200"/>
          <a:ext cx="8610598" cy="3995801"/>
        </p:xfrm>
        <a:graphic>
          <a:graphicData uri="http://schemas.openxmlformats.org/drawingml/2006/table">
            <a:tbl>
              <a:tblPr/>
              <a:tblGrid>
                <a:gridCol w="1005806">
                  <a:extLst>
                    <a:ext uri="{9D8B030D-6E8A-4147-A177-3AD203B41FA5}">
                      <a16:colId xmlns:a16="http://schemas.microsoft.com/office/drawing/2014/main" xmlns="" val="20000"/>
                    </a:ext>
                  </a:extLst>
                </a:gridCol>
                <a:gridCol w="696327">
                  <a:extLst>
                    <a:ext uri="{9D8B030D-6E8A-4147-A177-3AD203B41FA5}">
                      <a16:colId xmlns:a16="http://schemas.microsoft.com/office/drawing/2014/main" xmlns="" val="20001"/>
                    </a:ext>
                  </a:extLst>
                </a:gridCol>
                <a:gridCol w="618957">
                  <a:extLst>
                    <a:ext uri="{9D8B030D-6E8A-4147-A177-3AD203B41FA5}">
                      <a16:colId xmlns:a16="http://schemas.microsoft.com/office/drawing/2014/main" xmlns="" val="20002"/>
                    </a:ext>
                  </a:extLst>
                </a:gridCol>
                <a:gridCol w="618957">
                  <a:extLst>
                    <a:ext uri="{9D8B030D-6E8A-4147-A177-3AD203B41FA5}">
                      <a16:colId xmlns:a16="http://schemas.microsoft.com/office/drawing/2014/main" xmlns="" val="20003"/>
                    </a:ext>
                  </a:extLst>
                </a:gridCol>
                <a:gridCol w="696327">
                  <a:extLst>
                    <a:ext uri="{9D8B030D-6E8A-4147-A177-3AD203B41FA5}">
                      <a16:colId xmlns:a16="http://schemas.microsoft.com/office/drawing/2014/main" xmlns="" val="20004"/>
                    </a:ext>
                  </a:extLst>
                </a:gridCol>
                <a:gridCol w="668926">
                  <a:extLst>
                    <a:ext uri="{9D8B030D-6E8A-4147-A177-3AD203B41FA5}">
                      <a16:colId xmlns:a16="http://schemas.microsoft.com/office/drawing/2014/main" xmlns="" val="20005"/>
                    </a:ext>
                  </a:extLst>
                </a:gridCol>
                <a:gridCol w="623792">
                  <a:extLst>
                    <a:ext uri="{9D8B030D-6E8A-4147-A177-3AD203B41FA5}">
                      <a16:colId xmlns:a16="http://schemas.microsoft.com/office/drawing/2014/main" xmlns="" val="20006"/>
                    </a:ext>
                  </a:extLst>
                </a:gridCol>
                <a:gridCol w="625405">
                  <a:extLst>
                    <a:ext uri="{9D8B030D-6E8A-4147-A177-3AD203B41FA5}">
                      <a16:colId xmlns:a16="http://schemas.microsoft.com/office/drawing/2014/main" xmlns="" val="20007"/>
                    </a:ext>
                  </a:extLst>
                </a:gridCol>
                <a:gridCol w="635076">
                  <a:extLst>
                    <a:ext uri="{9D8B030D-6E8A-4147-A177-3AD203B41FA5}">
                      <a16:colId xmlns:a16="http://schemas.microsoft.com/office/drawing/2014/main" xmlns="" val="20008"/>
                    </a:ext>
                  </a:extLst>
                </a:gridCol>
                <a:gridCol w="618957">
                  <a:extLst>
                    <a:ext uri="{9D8B030D-6E8A-4147-A177-3AD203B41FA5}">
                      <a16:colId xmlns:a16="http://schemas.microsoft.com/office/drawing/2014/main" xmlns="" val="20009"/>
                    </a:ext>
                  </a:extLst>
                </a:gridCol>
                <a:gridCol w="620570">
                  <a:extLst>
                    <a:ext uri="{9D8B030D-6E8A-4147-A177-3AD203B41FA5}">
                      <a16:colId xmlns:a16="http://schemas.microsoft.com/office/drawing/2014/main" xmlns="" val="20010"/>
                    </a:ext>
                  </a:extLst>
                </a:gridCol>
                <a:gridCol w="623792">
                  <a:extLst>
                    <a:ext uri="{9D8B030D-6E8A-4147-A177-3AD203B41FA5}">
                      <a16:colId xmlns:a16="http://schemas.microsoft.com/office/drawing/2014/main" xmlns="" val="20011"/>
                    </a:ext>
                  </a:extLst>
                </a:gridCol>
                <a:gridCol w="557706">
                  <a:extLst>
                    <a:ext uri="{9D8B030D-6E8A-4147-A177-3AD203B41FA5}">
                      <a16:colId xmlns:a16="http://schemas.microsoft.com/office/drawing/2014/main" xmlns="" val="20012"/>
                    </a:ext>
                  </a:extLst>
                </a:gridCol>
              </a:tblGrid>
              <a:tr h="1292225">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cs typeface="Arial" charset="0"/>
                      </a:endParaRPr>
                    </a:p>
                    <a:p>
                      <a:pPr marL="0" marR="0" lvl="0" indent="0" algn="ctr" defTabSz="914400" rtl="0" eaLnBrk="1" fontAlgn="base" latinLnBrk="0" hangingPunct="1">
                        <a:lnSpc>
                          <a:spcPct val="115000"/>
                        </a:lnSpc>
                        <a:spcBef>
                          <a:spcPct val="0"/>
                        </a:spcBef>
                        <a:spcAft>
                          <a:spcPts val="1000"/>
                        </a:spcAft>
                        <a:buClrTx/>
                        <a:buSzTx/>
                        <a:buFontTx/>
                        <a:buNone/>
                        <a:tabLst/>
                        <a:defRPr/>
                      </a:pPr>
                      <a:r>
                        <a:rPr lang="en-IN" sz="1800" b="0" i="0" u="none" strike="noStrike" kern="1200" baseline="0" dirty="0">
                          <a:solidFill>
                            <a:schemeClr val="tx1"/>
                          </a:solidFill>
                          <a:latin typeface="+mn-lt"/>
                          <a:ea typeface="+mn-ea"/>
                          <a:cs typeface="+mn-cs"/>
                        </a:rPr>
                        <a:t>IoT PROTOCOLS &amp; ITS APPLICATIONS</a:t>
                      </a:r>
                      <a:r>
                        <a:rPr lang="en-US" sz="1800" b="1" kern="1200" baseline="0" dirty="0">
                          <a:solidFill>
                            <a:schemeClr val="tx1"/>
                          </a:solidFill>
                          <a:latin typeface="+mn-lt"/>
                          <a:ea typeface="+mn-ea"/>
                          <a:cs typeface="+mn-cs"/>
                        </a:rPr>
                        <a:t>	</a:t>
                      </a:r>
                    </a:p>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801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PO5</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PO6</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PO7</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PO9</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10</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CO2</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CO3</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CO4</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CO5</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9530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Average</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2.6</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1.6</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0.8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0.4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400" dirty="0"/>
              <a:t>1. </a:t>
            </a:r>
            <a:r>
              <a:rPr lang="en-US" sz="2200" dirty="0"/>
              <a:t>What is the speed of I2C bus?</a:t>
            </a:r>
          </a:p>
          <a:p>
            <a:pPr marL="457200" indent="-457200">
              <a:buFont typeface="+mj-lt"/>
              <a:buAutoNum type="alphaLcParenR"/>
            </a:pPr>
            <a:r>
              <a:rPr lang="en-US" sz="2200" dirty="0"/>
              <a:t>100 </a:t>
            </a:r>
            <a:r>
              <a:rPr lang="en-US" sz="2200" dirty="0" err="1"/>
              <a:t>kbits</a:t>
            </a:r>
            <a:r>
              <a:rPr lang="en-US" sz="2200" dirty="0"/>
              <a:t>/s</a:t>
            </a:r>
          </a:p>
          <a:p>
            <a:pPr marL="457200" indent="-457200">
              <a:buFont typeface="+mj-lt"/>
              <a:buAutoNum type="alphaLcParenR"/>
            </a:pPr>
            <a:r>
              <a:rPr lang="en-US" sz="2200" dirty="0"/>
              <a:t>10 </a:t>
            </a:r>
            <a:r>
              <a:rPr lang="en-US" sz="2200" dirty="0" err="1"/>
              <a:t>kbits</a:t>
            </a:r>
            <a:r>
              <a:rPr lang="en-US" sz="2200" dirty="0"/>
              <a:t>/s</a:t>
            </a:r>
          </a:p>
          <a:p>
            <a:pPr marL="457200" indent="-457200">
              <a:buFont typeface="+mj-lt"/>
              <a:buAutoNum type="alphaLcParenR"/>
            </a:pPr>
            <a:r>
              <a:rPr lang="en-US" sz="2200" dirty="0"/>
              <a:t>75 </a:t>
            </a:r>
            <a:r>
              <a:rPr lang="en-US" sz="2200" dirty="0" err="1"/>
              <a:t>kbits</a:t>
            </a:r>
            <a:r>
              <a:rPr lang="en-US" sz="2200" dirty="0"/>
              <a:t>/s </a:t>
            </a:r>
          </a:p>
          <a:p>
            <a:pPr marL="457200" indent="-457200">
              <a:buFont typeface="+mj-lt"/>
              <a:buAutoNum type="alphaLcParenR"/>
            </a:pPr>
            <a:r>
              <a:rPr lang="en-US" sz="2200" b="1" dirty="0"/>
              <a:t>100 </a:t>
            </a:r>
            <a:r>
              <a:rPr lang="en-US" sz="2200" b="1" dirty="0" err="1"/>
              <a:t>kbits</a:t>
            </a:r>
            <a:r>
              <a:rPr lang="en-US" sz="2200" b="1" dirty="0"/>
              <a:t>/s and 10 </a:t>
            </a:r>
            <a:r>
              <a:rPr lang="en-US" sz="2200" b="1" dirty="0" err="1"/>
              <a:t>kbits</a:t>
            </a:r>
            <a:r>
              <a:rPr lang="en-US" sz="2200" b="1" dirty="0"/>
              <a:t>/s</a:t>
            </a:r>
            <a:endParaRPr lang="en-IN" sz="2200" b="1" dirty="0"/>
          </a:p>
          <a:p>
            <a:pPr marL="457200" indent="-457200" algn="just">
              <a:spcAft>
                <a:spcPct val="10000"/>
              </a:spcAft>
              <a:buNone/>
            </a:pPr>
            <a:endParaRPr lang="en-US" sz="2200" dirty="0"/>
          </a:p>
          <a:p>
            <a:pPr marL="457200" indent="-457200" algn="just">
              <a:spcAft>
                <a:spcPct val="10000"/>
              </a:spcAft>
              <a:buNone/>
            </a:pPr>
            <a:r>
              <a:rPr lang="en-US" sz="2200" dirty="0"/>
              <a:t>2. Are pull up registers required in I2C?</a:t>
            </a:r>
          </a:p>
          <a:p>
            <a:pPr marL="457200" indent="-457200" algn="just">
              <a:spcAft>
                <a:spcPct val="10000"/>
              </a:spcAft>
              <a:buFont typeface="+mj-lt"/>
              <a:buAutoNum type="alphaLcParenR"/>
            </a:pPr>
            <a:r>
              <a:rPr lang="en-US" sz="2200" b="1" dirty="0"/>
              <a:t>True</a:t>
            </a:r>
          </a:p>
          <a:p>
            <a:pPr marL="457200" indent="-457200" algn="just">
              <a:spcAft>
                <a:spcPct val="10000"/>
              </a:spcAft>
              <a:buFont typeface="+mj-lt"/>
              <a:buAutoNum type="alphaLcParenR"/>
            </a:pPr>
            <a:r>
              <a:rPr lang="en-US" sz="2200" dirty="0"/>
              <a:t>False</a:t>
            </a:r>
          </a:p>
          <a:p>
            <a:pPr marL="457200" indent="-457200" algn="just">
              <a:spcAft>
                <a:spcPct val="10000"/>
              </a:spcAft>
              <a:buNone/>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400" dirty="0"/>
              <a:t> </a:t>
            </a:r>
            <a:r>
              <a:rPr lang="en-US" sz="2200" dirty="0"/>
              <a:t>3. SPI device communicates in _________</a:t>
            </a:r>
          </a:p>
          <a:p>
            <a:pPr marL="457200" indent="-457200" algn="just">
              <a:spcAft>
                <a:spcPct val="10000"/>
              </a:spcAft>
              <a:buAutoNum type="alphaLcParenR"/>
            </a:pPr>
            <a:r>
              <a:rPr lang="en-US" sz="2200" dirty="0"/>
              <a:t>Simplex</a:t>
            </a:r>
          </a:p>
          <a:p>
            <a:pPr marL="457200" indent="-457200" algn="just">
              <a:spcAft>
                <a:spcPct val="10000"/>
              </a:spcAft>
              <a:buAutoNum type="alphaLcParenR"/>
            </a:pPr>
            <a:r>
              <a:rPr lang="en-US" sz="2200" dirty="0"/>
              <a:t>Half duplex</a:t>
            </a:r>
          </a:p>
          <a:p>
            <a:pPr marL="457200" indent="-457200" algn="just">
              <a:spcAft>
                <a:spcPct val="10000"/>
              </a:spcAft>
              <a:buAutoNum type="alphaLcParenR"/>
            </a:pPr>
            <a:r>
              <a:rPr lang="en-US" sz="2200" b="1" dirty="0"/>
              <a:t>Full duplex</a:t>
            </a:r>
          </a:p>
          <a:p>
            <a:pPr marL="457200" indent="-457200" algn="just">
              <a:spcAft>
                <a:spcPct val="10000"/>
              </a:spcAft>
              <a:buAutoNum type="alphaLcParenR"/>
            </a:pPr>
            <a:r>
              <a:rPr lang="en-US" sz="2200" dirty="0"/>
              <a:t>Both half and full duplex</a:t>
            </a:r>
          </a:p>
          <a:p>
            <a:pPr marL="457200" indent="-457200" algn="just">
              <a:spcAft>
                <a:spcPct val="10000"/>
              </a:spcAft>
              <a:buAutoNum type="alphaLcParenR"/>
            </a:pPr>
            <a:endParaRPr lang="en-US" sz="2200" dirty="0"/>
          </a:p>
          <a:p>
            <a:pPr marL="457200" indent="-457200" algn="just">
              <a:spcAft>
                <a:spcPct val="10000"/>
              </a:spcAft>
              <a:buNone/>
            </a:pPr>
            <a:r>
              <a:rPr lang="en-US" sz="2200" dirty="0"/>
              <a:t>4. How many logic signals are there in SPI?</a:t>
            </a:r>
          </a:p>
          <a:p>
            <a:pPr marL="457200" indent="-457200" algn="just">
              <a:spcAft>
                <a:spcPct val="10000"/>
              </a:spcAft>
              <a:buAutoNum type="alphaLcParenR"/>
            </a:pPr>
            <a:r>
              <a:rPr lang="en-US" sz="2200" b="1" dirty="0"/>
              <a:t>5 signals</a:t>
            </a:r>
          </a:p>
          <a:p>
            <a:pPr marL="457200" indent="-457200" algn="just">
              <a:spcAft>
                <a:spcPct val="10000"/>
              </a:spcAft>
              <a:buAutoNum type="alphaLcParenR"/>
            </a:pPr>
            <a:r>
              <a:rPr lang="en-US" sz="2200" dirty="0"/>
              <a:t>6 signals</a:t>
            </a:r>
          </a:p>
          <a:p>
            <a:pPr marL="457200" indent="-457200" algn="just">
              <a:spcAft>
                <a:spcPct val="10000"/>
              </a:spcAft>
              <a:buAutoNum type="alphaLcParenR"/>
            </a:pPr>
            <a:r>
              <a:rPr lang="en-US" sz="2200" dirty="0"/>
              <a:t>4 signals</a:t>
            </a:r>
          </a:p>
          <a:p>
            <a:pPr marL="457200" indent="-457200" algn="just">
              <a:spcAft>
                <a:spcPct val="10000"/>
              </a:spcAft>
              <a:buAutoNum type="alphaLcParenR"/>
            </a:pPr>
            <a:r>
              <a:rPr lang="en-US" sz="2200" dirty="0"/>
              <a:t>7 signal</a:t>
            </a:r>
            <a:endParaRPr lang="en-IN"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04800" y="990600"/>
            <a:ext cx="86106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spcAft>
                <a:spcPct val="10000"/>
              </a:spcAft>
              <a:buFont typeface="+mj-lt"/>
              <a:buAutoNum type="alphaLcParenR"/>
            </a:pPr>
            <a:endParaRPr lang="en-IN"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524315"/>
          </a:xfrm>
          <a:prstGeom prst="rect">
            <a:avLst/>
          </a:prstGeom>
        </p:spPr>
        <p:txBody>
          <a:bodyPr wrap="square">
            <a:spAutoFit/>
          </a:bodyPr>
          <a:lstStyle/>
          <a:p>
            <a:pPr marL="457200" indent="-457200"/>
            <a:r>
              <a:rPr lang="en-US" sz="2200" dirty="0"/>
              <a:t>5. FDDI is ____. </a:t>
            </a:r>
          </a:p>
          <a:p>
            <a:pPr marL="457200" indent="-457200">
              <a:buFont typeface="+mj-lt"/>
              <a:buAutoNum type="alphaLcParenR"/>
            </a:pPr>
            <a:r>
              <a:rPr lang="en-US" sz="2200" b="1" dirty="0"/>
              <a:t>Ring network</a:t>
            </a:r>
          </a:p>
          <a:p>
            <a:pPr marL="457200" indent="-457200">
              <a:buFont typeface="+mj-lt"/>
              <a:buAutoNum type="alphaLcParenR"/>
            </a:pPr>
            <a:r>
              <a:rPr lang="en-US" sz="2200" dirty="0"/>
              <a:t>Star network</a:t>
            </a:r>
          </a:p>
          <a:p>
            <a:pPr marL="457200" indent="-457200">
              <a:buFont typeface="+mj-lt"/>
              <a:buAutoNum type="alphaLcParenR"/>
            </a:pPr>
            <a:r>
              <a:rPr lang="en-US" sz="2200" dirty="0"/>
              <a:t>Mesh network</a:t>
            </a:r>
          </a:p>
          <a:p>
            <a:pPr marL="457200" indent="-457200">
              <a:buFont typeface="+mj-lt"/>
              <a:buAutoNum type="alphaLcParenR"/>
            </a:pPr>
            <a:r>
              <a:rPr lang="en-US" sz="2200" dirty="0"/>
              <a:t>Bus based network</a:t>
            </a:r>
          </a:p>
          <a:p>
            <a:pPr marL="457200" indent="-457200"/>
            <a:endParaRPr lang="en-US" sz="2400" dirty="0"/>
          </a:p>
          <a:p>
            <a:pPr marL="457200" indent="-457200"/>
            <a:r>
              <a:rPr lang="en-US" sz="2200" dirty="0"/>
              <a:t>6. Which of the following is not a field in the Ethernet message packet?</a:t>
            </a:r>
          </a:p>
          <a:p>
            <a:pPr marL="457200" indent="-457200">
              <a:buFont typeface="+mj-lt"/>
              <a:buAutoNum type="alphaLcParenR"/>
            </a:pPr>
            <a:r>
              <a:rPr lang="en-US" sz="2200" dirty="0"/>
              <a:t>Type</a:t>
            </a:r>
          </a:p>
          <a:p>
            <a:pPr marL="457200" indent="-457200">
              <a:buFont typeface="+mj-lt"/>
              <a:buAutoNum type="alphaLcParenR"/>
            </a:pPr>
            <a:r>
              <a:rPr lang="en-US" sz="2200" dirty="0"/>
              <a:t>Data</a:t>
            </a:r>
          </a:p>
          <a:p>
            <a:pPr marL="457200" indent="-457200">
              <a:buFont typeface="+mj-lt"/>
              <a:buAutoNum type="alphaLcParenR"/>
            </a:pPr>
            <a:r>
              <a:rPr lang="en-US" sz="2200" b="1" dirty="0"/>
              <a:t>Pin-code</a:t>
            </a:r>
          </a:p>
          <a:p>
            <a:pPr marL="457200" indent="-457200">
              <a:buFont typeface="+mj-lt"/>
              <a:buAutoNum type="alphaLcParenR"/>
            </a:pPr>
            <a:r>
              <a:rPr lang="en-US" sz="2200" dirty="0"/>
              <a:t>Address</a:t>
            </a:r>
          </a:p>
          <a:p>
            <a:pPr marL="457200" indent="-457200">
              <a:buFont typeface="+mj-lt"/>
              <a:buAutoNum type="alphaLcParenR"/>
            </a:pPr>
            <a:endParaRPr lang="en-US" sz="2200" dirty="0"/>
          </a:p>
          <a:p>
            <a:r>
              <a:rPr lang="en-US" sz="2200"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990600"/>
            <a:ext cx="83820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lgn="just">
              <a:spcAft>
                <a:spcPct val="10000"/>
              </a:spcAft>
              <a:buNone/>
            </a:pPr>
            <a:endParaRPr lang="en-IN" sz="2200" b="1"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862870"/>
          </a:xfrm>
          <a:prstGeom prst="rect">
            <a:avLst/>
          </a:prstGeom>
        </p:spPr>
        <p:txBody>
          <a:bodyPr wrap="square">
            <a:spAutoFit/>
          </a:bodyPr>
          <a:lstStyle/>
          <a:p>
            <a:r>
              <a:rPr lang="en-US" sz="2200" dirty="0"/>
              <a:t>7. Which of the following standard is followed by the Ethernet ?</a:t>
            </a:r>
            <a:br>
              <a:rPr lang="en-US" sz="2200" dirty="0"/>
            </a:br>
            <a:endParaRPr lang="en-US" sz="2200" dirty="0"/>
          </a:p>
          <a:p>
            <a:pPr marL="457200" indent="-457200">
              <a:buFont typeface="+mj-lt"/>
              <a:buAutoNum type="alphaLcParenR"/>
            </a:pPr>
            <a:r>
              <a:rPr lang="en-US" sz="2200" dirty="0"/>
              <a:t>IEEE 802.10</a:t>
            </a:r>
          </a:p>
          <a:p>
            <a:pPr marL="457200" indent="-457200">
              <a:buFont typeface="+mj-lt"/>
              <a:buAutoNum type="alphaLcParenR"/>
            </a:pPr>
            <a:r>
              <a:rPr lang="en-US" sz="2200" dirty="0"/>
              <a:t>IEEE 802.11</a:t>
            </a:r>
          </a:p>
          <a:p>
            <a:pPr marL="457200" indent="-457200">
              <a:buFont typeface="+mj-lt"/>
              <a:buAutoNum type="alphaLcParenR"/>
            </a:pPr>
            <a:r>
              <a:rPr lang="en-US" sz="2200" dirty="0"/>
              <a:t>IEEE 802.5</a:t>
            </a:r>
          </a:p>
          <a:p>
            <a:pPr marL="457200" indent="-457200">
              <a:buFont typeface="+mj-lt"/>
              <a:buAutoNum type="alphaLcParenR"/>
            </a:pPr>
            <a:r>
              <a:rPr lang="en-US" sz="2200" b="1" dirty="0"/>
              <a:t>IEEE 802.3</a:t>
            </a:r>
          </a:p>
          <a:p>
            <a:endParaRPr lang="en-US" sz="2200" dirty="0"/>
          </a:p>
          <a:p>
            <a:r>
              <a:rPr lang="en-US" sz="2200" dirty="0"/>
              <a:t>8. Which of the following is an IEEE project 802 standard ?</a:t>
            </a:r>
          </a:p>
          <a:p>
            <a:pPr marL="457200" indent="-457200">
              <a:buFont typeface="+mj-lt"/>
              <a:buAutoNum type="alphaLcParenR"/>
            </a:pPr>
            <a:r>
              <a:rPr lang="en-US" sz="2200" dirty="0"/>
              <a:t>Token bus</a:t>
            </a:r>
          </a:p>
          <a:p>
            <a:pPr marL="457200" indent="-457200">
              <a:buFont typeface="+mj-lt"/>
              <a:buAutoNum type="alphaLcParenR"/>
            </a:pPr>
            <a:r>
              <a:rPr lang="en-US" sz="2200" dirty="0"/>
              <a:t>Token ring</a:t>
            </a:r>
          </a:p>
          <a:p>
            <a:pPr marL="457200" indent="-457200">
              <a:buFont typeface="+mj-lt"/>
              <a:buAutoNum type="alphaLcParenR"/>
            </a:pPr>
            <a:r>
              <a:rPr lang="en-US" sz="2200" dirty="0"/>
              <a:t>Ethernet</a:t>
            </a:r>
          </a:p>
          <a:p>
            <a:pPr marL="457200" indent="-457200">
              <a:buFont typeface="+mj-lt"/>
              <a:buAutoNum type="alphaLcParenR"/>
            </a:pPr>
            <a:r>
              <a:rPr lang="en-US" sz="2200" b="1" dirty="0"/>
              <a:t>All of the above</a:t>
            </a:r>
          </a:p>
          <a:p>
            <a:endParaRPr lang="en-US" sz="2400" dirty="0"/>
          </a:p>
          <a:p>
            <a:endParaRPr lang="en-US" sz="22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lstStyle/>
          <a:p>
            <a:pPr marL="457200" indent="-457200" algn="just">
              <a:spcAft>
                <a:spcPct val="10000"/>
              </a:spcAft>
              <a:buNone/>
            </a:pPr>
            <a:r>
              <a:rPr lang="en-US" sz="2200" dirty="0">
                <a:cs typeface="Times New Roman" pitchFamily="18" charset="0"/>
              </a:rPr>
              <a:t>9. Bluetooth is the wireless technology for __________</a:t>
            </a:r>
          </a:p>
          <a:p>
            <a:pPr marL="457200" indent="-457200" algn="just">
              <a:spcAft>
                <a:spcPct val="10000"/>
              </a:spcAft>
              <a:buAutoNum type="alphaLcParenR"/>
            </a:pPr>
            <a:r>
              <a:rPr lang="en-US" sz="2200" dirty="0">
                <a:cs typeface="Times New Roman" pitchFamily="18" charset="0"/>
              </a:rPr>
              <a:t>local area network</a:t>
            </a:r>
          </a:p>
          <a:p>
            <a:pPr marL="457200" indent="-457200" algn="just">
              <a:spcAft>
                <a:spcPct val="10000"/>
              </a:spcAft>
              <a:buAutoNum type="alphaLcParenR"/>
            </a:pPr>
            <a:r>
              <a:rPr lang="en-US" sz="2200" b="1" dirty="0">
                <a:cs typeface="Times New Roman" pitchFamily="18" charset="0"/>
              </a:rPr>
              <a:t>Personal area network</a:t>
            </a:r>
          </a:p>
          <a:p>
            <a:pPr marL="457200" indent="-457200" algn="just">
              <a:spcAft>
                <a:spcPct val="10000"/>
              </a:spcAft>
              <a:buAutoNum type="alphaLcParenR"/>
            </a:pPr>
            <a:r>
              <a:rPr lang="en-US" sz="2200" dirty="0">
                <a:cs typeface="Times New Roman" pitchFamily="18" charset="0"/>
              </a:rPr>
              <a:t>metropolitan area network</a:t>
            </a:r>
          </a:p>
          <a:p>
            <a:pPr marL="457200" indent="-457200" algn="just">
              <a:spcAft>
                <a:spcPct val="10000"/>
              </a:spcAft>
              <a:buAutoNum type="alphaLcParenR"/>
            </a:pPr>
            <a:r>
              <a:rPr lang="en-US" sz="2200" dirty="0">
                <a:cs typeface="Times New Roman" pitchFamily="18" charset="0"/>
              </a:rPr>
              <a:t>wide area network</a:t>
            </a:r>
          </a:p>
          <a:p>
            <a:pPr marL="457200" indent="-457200" algn="just">
              <a:spcAft>
                <a:spcPct val="10000"/>
              </a:spcAft>
              <a:buAutoNum type="alphaLcParenR"/>
            </a:pPr>
            <a:endParaRPr lang="en-US" sz="2200" dirty="0">
              <a:cs typeface="Times New Roman" pitchFamily="18" charset="0"/>
            </a:endParaRPr>
          </a:p>
          <a:p>
            <a:pPr marL="457200" indent="-457200" algn="just">
              <a:spcAft>
                <a:spcPct val="10000"/>
              </a:spcAft>
              <a:buNone/>
            </a:pPr>
            <a:r>
              <a:rPr lang="en-US" sz="2200" dirty="0">
                <a:cs typeface="Times New Roman" pitchFamily="18" charset="0"/>
              </a:rPr>
              <a:t>10. Bluetooth uses __________</a:t>
            </a:r>
          </a:p>
          <a:p>
            <a:pPr marL="457200" indent="-457200" algn="just">
              <a:spcAft>
                <a:spcPct val="10000"/>
              </a:spcAft>
              <a:buAutoNum type="alphaLcParenR"/>
            </a:pPr>
            <a:r>
              <a:rPr lang="en-US" sz="2200" b="1" dirty="0">
                <a:cs typeface="Times New Roman" pitchFamily="18" charset="0"/>
              </a:rPr>
              <a:t>frequency hopping spread spectrum</a:t>
            </a:r>
          </a:p>
          <a:p>
            <a:pPr marL="457200" indent="-457200" algn="just">
              <a:spcAft>
                <a:spcPct val="10000"/>
              </a:spcAft>
              <a:buAutoNum type="alphaLcParenR"/>
            </a:pPr>
            <a:r>
              <a:rPr lang="en-US" sz="2200" dirty="0">
                <a:cs typeface="Times New Roman" pitchFamily="18" charset="0"/>
              </a:rPr>
              <a:t>orthogonal frequency division multiplexing</a:t>
            </a:r>
          </a:p>
          <a:p>
            <a:pPr marL="457200" indent="-457200" algn="just">
              <a:spcAft>
                <a:spcPct val="10000"/>
              </a:spcAft>
              <a:buAutoNum type="alphaLcParenR"/>
            </a:pPr>
            <a:r>
              <a:rPr lang="en-US" sz="2200" dirty="0">
                <a:cs typeface="Times New Roman" pitchFamily="18" charset="0"/>
              </a:rPr>
              <a:t>time division multiplexing</a:t>
            </a:r>
          </a:p>
          <a:p>
            <a:pPr marL="457200" indent="-457200" algn="just">
              <a:spcAft>
                <a:spcPct val="10000"/>
              </a:spcAft>
              <a:buAutoNum type="alphaLcParenR"/>
            </a:pPr>
            <a:r>
              <a:rPr lang="en-US" sz="2200" dirty="0">
                <a:cs typeface="Times New Roman" pitchFamily="18" charset="0"/>
              </a:rPr>
              <a:t>channel division multiplexing</a:t>
            </a: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MCQ’s</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817563"/>
            <a:ext cx="8763000" cy="5722937"/>
          </a:xfrm>
        </p:spPr>
        <p:txBody>
          <a:bodyPr>
            <a:normAutofit/>
          </a:bodyPr>
          <a:lstStyle/>
          <a:p>
            <a:pPr marL="457200" indent="-457200" algn="just">
              <a:spcAft>
                <a:spcPct val="10000"/>
              </a:spcAft>
              <a:buNone/>
            </a:pPr>
            <a:r>
              <a:rPr lang="en-IN" sz="2200" dirty="0">
                <a:cs typeface="Times New Roman" pitchFamily="18" charset="0"/>
              </a:rPr>
              <a:t>11. </a:t>
            </a:r>
            <a:r>
              <a:rPr lang="en-US" sz="2200" dirty="0">
                <a:cs typeface="Times New Roman" pitchFamily="18" charset="0"/>
              </a:rPr>
              <a:t>Bluetooth supports _______</a:t>
            </a:r>
          </a:p>
          <a:p>
            <a:pPr marL="457200" indent="-457200" algn="just">
              <a:spcAft>
                <a:spcPct val="10000"/>
              </a:spcAft>
              <a:buAutoNum type="alphaLcParenR"/>
            </a:pPr>
            <a:r>
              <a:rPr lang="en-US" sz="2200" dirty="0">
                <a:cs typeface="Times New Roman" pitchFamily="18" charset="0"/>
              </a:rPr>
              <a:t>point-to-point connections</a:t>
            </a:r>
          </a:p>
          <a:p>
            <a:pPr marL="457200" indent="-457200" algn="just">
              <a:spcAft>
                <a:spcPct val="10000"/>
              </a:spcAft>
              <a:buAutoNum type="alphaLcParenR"/>
            </a:pPr>
            <a:r>
              <a:rPr lang="en-US" sz="2200" dirty="0">
                <a:cs typeface="Times New Roman" pitchFamily="18" charset="0"/>
              </a:rPr>
              <a:t>point-to-multipoint connection</a:t>
            </a:r>
          </a:p>
          <a:p>
            <a:pPr marL="457200" indent="-457200" algn="just">
              <a:spcAft>
                <a:spcPct val="10000"/>
              </a:spcAft>
              <a:buAutoNum type="alphaLcParenR"/>
            </a:pPr>
            <a:r>
              <a:rPr lang="en-US" sz="2200" b="1" dirty="0">
                <a:cs typeface="Times New Roman" pitchFamily="18" charset="0"/>
              </a:rPr>
              <a:t>both point-to-point connections and point-to-multipoint connection</a:t>
            </a:r>
          </a:p>
          <a:p>
            <a:pPr marL="457200" indent="-457200" algn="just">
              <a:spcAft>
                <a:spcPct val="10000"/>
              </a:spcAft>
              <a:buAutoNum type="alphaLcParenR"/>
            </a:pPr>
            <a:r>
              <a:rPr lang="en-US" sz="2200" dirty="0">
                <a:cs typeface="Times New Roman" pitchFamily="18" charset="0"/>
              </a:rPr>
              <a:t> multipoint to point connection </a:t>
            </a:r>
          </a:p>
          <a:p>
            <a:pPr marL="457200" indent="-457200" algn="just">
              <a:spcAft>
                <a:spcPct val="10000"/>
              </a:spcAft>
              <a:buAutoNum type="alphaLcParenR"/>
            </a:pPr>
            <a:endParaRPr lang="en-US" sz="2200" dirty="0">
              <a:cs typeface="Times New Roman" pitchFamily="18" charset="0"/>
            </a:endParaRPr>
          </a:p>
          <a:p>
            <a:pPr marL="457200" indent="-457200" algn="just">
              <a:spcAft>
                <a:spcPct val="10000"/>
              </a:spcAft>
              <a:buNone/>
            </a:pPr>
            <a:r>
              <a:rPr lang="en-US" sz="2200" dirty="0">
                <a:cs typeface="Times New Roman" pitchFamily="18" charset="0"/>
              </a:rPr>
              <a:t>12. </a:t>
            </a:r>
            <a:r>
              <a:rPr lang="en-US" sz="2200" dirty="0" err="1">
                <a:cs typeface="Times New Roman" pitchFamily="18" charset="0"/>
              </a:rPr>
              <a:t>Unauthorised</a:t>
            </a:r>
            <a:r>
              <a:rPr lang="en-US" sz="2200" dirty="0">
                <a:cs typeface="Times New Roman" pitchFamily="18" charset="0"/>
              </a:rPr>
              <a:t> access of information from a wireless device through a </a:t>
            </a:r>
            <a:r>
              <a:rPr lang="en-US" sz="2200" dirty="0" err="1">
                <a:cs typeface="Times New Roman" pitchFamily="18" charset="0"/>
              </a:rPr>
              <a:t>bluetooth</a:t>
            </a:r>
            <a:r>
              <a:rPr lang="en-US" sz="2200" dirty="0">
                <a:cs typeface="Times New Roman" pitchFamily="18" charset="0"/>
              </a:rPr>
              <a:t> connection is called _________</a:t>
            </a:r>
          </a:p>
          <a:p>
            <a:pPr marL="457200" indent="-457200" algn="just">
              <a:spcAft>
                <a:spcPct val="10000"/>
              </a:spcAft>
              <a:buAutoNum type="alphaLcParenR"/>
            </a:pPr>
            <a:r>
              <a:rPr lang="en-US" sz="2200" dirty="0" err="1">
                <a:cs typeface="Times New Roman" pitchFamily="18" charset="0"/>
              </a:rPr>
              <a:t>Bluemaking</a:t>
            </a:r>
            <a:endParaRPr lang="en-US" sz="2200" dirty="0">
              <a:cs typeface="Times New Roman" pitchFamily="18" charset="0"/>
            </a:endParaRPr>
          </a:p>
          <a:p>
            <a:pPr marL="457200" indent="-457200" algn="just">
              <a:spcAft>
                <a:spcPct val="10000"/>
              </a:spcAft>
              <a:buAutoNum type="alphaLcParenR"/>
            </a:pPr>
            <a:r>
              <a:rPr lang="en-US" sz="2200" b="1" dirty="0" err="1">
                <a:cs typeface="Times New Roman" pitchFamily="18" charset="0"/>
              </a:rPr>
              <a:t>bluesnarfing</a:t>
            </a:r>
            <a:r>
              <a:rPr lang="en-US" sz="2200" b="1" dirty="0">
                <a:cs typeface="Times New Roman" pitchFamily="18" charset="0"/>
              </a:rPr>
              <a:t>  </a:t>
            </a:r>
          </a:p>
          <a:p>
            <a:pPr marL="457200" indent="-457200" algn="just">
              <a:spcAft>
                <a:spcPct val="10000"/>
              </a:spcAft>
              <a:buAutoNum type="alphaLcParenR"/>
            </a:pPr>
            <a:r>
              <a:rPr lang="en-US" sz="2200" dirty="0" err="1">
                <a:cs typeface="Times New Roman" pitchFamily="18" charset="0"/>
              </a:rPr>
              <a:t>Bluestring</a:t>
            </a:r>
            <a:endParaRPr lang="en-US" sz="2200" dirty="0">
              <a:cs typeface="Times New Roman" pitchFamily="18" charset="0"/>
            </a:endParaRPr>
          </a:p>
          <a:p>
            <a:pPr marL="457200" indent="-457200" algn="just">
              <a:spcAft>
                <a:spcPct val="10000"/>
              </a:spcAft>
              <a:buAutoNum type="alphaLcParenR"/>
            </a:pPr>
            <a:r>
              <a:rPr lang="en-US" sz="2200" dirty="0" err="1">
                <a:cs typeface="Times New Roman" pitchFamily="18" charset="0"/>
              </a:rPr>
              <a:t>bluescoping</a:t>
            </a:r>
            <a:r>
              <a:rPr lang="en-US" sz="2200" dirty="0">
                <a:cs typeface="Times New Roman" pitchFamily="18" charset="0"/>
              </a:rPr>
              <a:t> </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MCQ’s</a:t>
            </a:r>
          </a:p>
        </p:txBody>
      </p:sp>
      <p:pic>
        <p:nvPicPr>
          <p:cNvPr id="3277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400" dirty="0"/>
              <a:t>13. </a:t>
            </a:r>
            <a:r>
              <a:rPr lang="en-US" sz="2200" dirty="0"/>
              <a:t>What is the speed of I2C bus?</a:t>
            </a:r>
          </a:p>
          <a:p>
            <a:pPr marL="457200" indent="-457200">
              <a:buFont typeface="+mj-lt"/>
              <a:buAutoNum type="alphaLcParenR"/>
            </a:pPr>
            <a:r>
              <a:rPr lang="en-US" sz="2200" dirty="0"/>
              <a:t>100 </a:t>
            </a:r>
            <a:r>
              <a:rPr lang="en-US" sz="2200" dirty="0" err="1"/>
              <a:t>kbits</a:t>
            </a:r>
            <a:r>
              <a:rPr lang="en-US" sz="2200" dirty="0"/>
              <a:t>/s</a:t>
            </a:r>
          </a:p>
          <a:p>
            <a:pPr marL="457200" indent="-457200">
              <a:buFont typeface="+mj-lt"/>
              <a:buAutoNum type="alphaLcParenR"/>
            </a:pPr>
            <a:r>
              <a:rPr lang="en-US" sz="2200" dirty="0"/>
              <a:t>10 </a:t>
            </a:r>
            <a:r>
              <a:rPr lang="en-US" sz="2200" dirty="0" err="1"/>
              <a:t>kbits</a:t>
            </a:r>
            <a:r>
              <a:rPr lang="en-US" sz="2200" dirty="0"/>
              <a:t>/s</a:t>
            </a:r>
          </a:p>
          <a:p>
            <a:pPr marL="457200" indent="-457200">
              <a:buFont typeface="+mj-lt"/>
              <a:buAutoNum type="alphaLcParenR"/>
            </a:pPr>
            <a:r>
              <a:rPr lang="en-US" sz="2200" dirty="0"/>
              <a:t>75 </a:t>
            </a:r>
            <a:r>
              <a:rPr lang="en-US" sz="2200" dirty="0" err="1"/>
              <a:t>kbits</a:t>
            </a:r>
            <a:r>
              <a:rPr lang="en-US" sz="2200" dirty="0"/>
              <a:t>/s </a:t>
            </a:r>
          </a:p>
          <a:p>
            <a:pPr marL="457200" indent="-457200">
              <a:buFont typeface="+mj-lt"/>
              <a:buAutoNum type="alphaLcParenR"/>
            </a:pPr>
            <a:r>
              <a:rPr lang="en-US" sz="2200" b="1" dirty="0"/>
              <a:t>100 </a:t>
            </a:r>
            <a:r>
              <a:rPr lang="en-US" sz="2200" b="1" dirty="0" err="1"/>
              <a:t>kbits</a:t>
            </a:r>
            <a:r>
              <a:rPr lang="en-US" sz="2200" b="1" dirty="0"/>
              <a:t>/s and 10 </a:t>
            </a:r>
            <a:r>
              <a:rPr lang="en-US" sz="2200" b="1" dirty="0" err="1"/>
              <a:t>kbits</a:t>
            </a:r>
            <a:r>
              <a:rPr lang="en-US" sz="2200" b="1" dirty="0"/>
              <a:t>/s</a:t>
            </a:r>
            <a:endParaRPr lang="en-IN" sz="2200" b="1" dirty="0"/>
          </a:p>
          <a:p>
            <a:pPr marL="457200" indent="-457200" algn="just">
              <a:spcAft>
                <a:spcPct val="10000"/>
              </a:spcAft>
              <a:buNone/>
            </a:pPr>
            <a:endParaRPr lang="en-US" sz="2200" dirty="0"/>
          </a:p>
          <a:p>
            <a:pPr marL="457200" indent="-457200" algn="just">
              <a:spcAft>
                <a:spcPct val="10000"/>
              </a:spcAft>
              <a:buNone/>
            </a:pPr>
            <a:r>
              <a:rPr lang="en-US" sz="2200" dirty="0"/>
              <a:t>14.  Are pull up registers required in I2C?</a:t>
            </a:r>
          </a:p>
          <a:p>
            <a:pPr marL="457200" indent="-457200" algn="just">
              <a:spcAft>
                <a:spcPct val="10000"/>
              </a:spcAft>
              <a:buFont typeface="+mj-lt"/>
              <a:buAutoNum type="alphaLcParenR"/>
            </a:pPr>
            <a:r>
              <a:rPr lang="en-US" sz="2200" b="1" dirty="0"/>
              <a:t>True</a:t>
            </a:r>
          </a:p>
          <a:p>
            <a:pPr marL="457200" indent="-457200" algn="just">
              <a:spcAft>
                <a:spcPct val="10000"/>
              </a:spcAft>
              <a:buFont typeface="+mj-lt"/>
              <a:buAutoNum type="alphaLcParenR"/>
            </a:pPr>
            <a:r>
              <a:rPr lang="en-US" sz="2200" dirty="0"/>
              <a:t>False</a:t>
            </a:r>
          </a:p>
          <a:p>
            <a:pPr marL="457200" indent="-457200" algn="just">
              <a:spcAft>
                <a:spcPct val="10000"/>
              </a:spcAft>
              <a:buNone/>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04800" y="914400"/>
            <a:ext cx="8610600" cy="5626100"/>
          </a:xfrm>
        </p:spPr>
        <p:txBody>
          <a:bodyPr>
            <a:normAutofit/>
          </a:bodyPr>
          <a:lstStyle/>
          <a:p>
            <a:pPr marL="457200" indent="-457200" algn="just">
              <a:spcAft>
                <a:spcPct val="10000"/>
              </a:spcAft>
              <a:buNone/>
            </a:pPr>
            <a:r>
              <a:rPr lang="en-IN" sz="2200" b="1" dirty="0"/>
              <a:t>(</a:t>
            </a:r>
            <a:r>
              <a:rPr lang="en-IN" sz="2200" b="1" dirty="0" err="1"/>
              <a:t>CoAP</a:t>
            </a:r>
            <a:r>
              <a:rPr lang="en-IN" sz="2200" b="1" dirty="0"/>
              <a:t>, </a:t>
            </a:r>
            <a:r>
              <a:rPr lang="en-US" sz="2200" b="1" dirty="0"/>
              <a:t>HDLC,</a:t>
            </a:r>
            <a:r>
              <a:rPr lang="en-IN" sz="2200" b="1" dirty="0"/>
              <a:t> </a:t>
            </a:r>
            <a:r>
              <a:rPr lang="en-US" sz="2200" b="1" dirty="0">
                <a:cs typeface="Times New Roman" panose="02020603050405020304" pitchFamily="18" charset="0"/>
              </a:rPr>
              <a:t>Bluetooth</a:t>
            </a:r>
            <a:r>
              <a:rPr lang="en-IN" sz="2200" b="1" dirty="0"/>
              <a:t>, Sensors, Protocol abstraction)</a:t>
            </a:r>
          </a:p>
          <a:p>
            <a:pPr marL="457200" indent="-457200">
              <a:buAutoNum type="arabicPeriod"/>
            </a:pPr>
            <a:r>
              <a:rPr lang="en-IN" sz="2200" dirty="0"/>
              <a:t>___________</a:t>
            </a:r>
            <a:r>
              <a:rPr lang="en-US" sz="2200" dirty="0">
                <a:cs typeface="Times New Roman" panose="02020603050405020304" pitchFamily="18" charset="0"/>
              </a:rPr>
              <a:t> allows two devices to be connected to each other wirelessly. </a:t>
            </a:r>
          </a:p>
          <a:p>
            <a:pPr marL="457200" indent="-457200">
              <a:buAutoNum type="arabicPeriod"/>
            </a:pPr>
            <a:r>
              <a:rPr lang="en-US" sz="2200" dirty="0">
                <a:cs typeface="Times New Roman" panose="02020603050405020304" pitchFamily="18" charset="0"/>
              </a:rPr>
              <a:t>_____ </a:t>
            </a:r>
            <a:r>
              <a:rPr lang="en-IN" sz="2200" dirty="0"/>
              <a:t>is used to capture data from the physical world in IoT devices.</a:t>
            </a:r>
          </a:p>
          <a:p>
            <a:pPr marL="457200" indent="-457200">
              <a:buAutoNum type="arabicPeriod"/>
            </a:pPr>
            <a:r>
              <a:rPr lang="en-IN" sz="2200" dirty="0"/>
              <a:t>IoT gateway must provide __________.</a:t>
            </a:r>
          </a:p>
          <a:p>
            <a:pPr marL="457200" indent="-457200">
              <a:buAutoNum type="arabicPeriod"/>
            </a:pPr>
            <a:r>
              <a:rPr lang="en-IN" sz="2200" dirty="0"/>
              <a:t>________ is an internet utility protocol for constrained gadgets. </a:t>
            </a:r>
          </a:p>
          <a:p>
            <a:pPr marL="457200" indent="-457200">
              <a:buAutoNum type="arabicPeriod"/>
            </a:pPr>
            <a:r>
              <a:rPr lang="en-US" sz="2200" dirty="0"/>
              <a:t>is a connection-oriented protocol at the Data Link layer, but it has very little overhead compared to LAPB.</a:t>
            </a:r>
            <a:endParaRPr lang="en-IN" sz="2200" dirty="0"/>
          </a:p>
          <a:p>
            <a:pPr marL="457200" indent="-457200">
              <a:buAutoNum type="arabicPeriod"/>
            </a:pPr>
            <a:endParaRPr lang="en-IN" sz="2200" dirty="0"/>
          </a:p>
          <a:p>
            <a:pPr marL="457200" indent="-457200" algn="just">
              <a:spcAft>
                <a:spcPct val="10000"/>
              </a:spcAft>
              <a:buNone/>
            </a:pPr>
            <a:r>
              <a:rPr lang="en-IN" sz="2200" b="1" dirty="0"/>
              <a:t>(Answer: </a:t>
            </a:r>
            <a:r>
              <a:rPr lang="en-US" sz="2200" dirty="0">
                <a:cs typeface="Times New Roman" panose="02020603050405020304" pitchFamily="18" charset="0"/>
              </a:rPr>
              <a:t>Bluetooth, </a:t>
            </a:r>
            <a:r>
              <a:rPr lang="en-IN" sz="2200" dirty="0"/>
              <a:t>Sensors, Protocol abstraction, </a:t>
            </a:r>
            <a:r>
              <a:rPr lang="en-IN" sz="2200" dirty="0" err="1"/>
              <a:t>CoAP</a:t>
            </a:r>
            <a:r>
              <a:rPr lang="en-IN" sz="2200" dirty="0"/>
              <a:t>, </a:t>
            </a:r>
            <a:r>
              <a:rPr lang="en-US" sz="2200" dirty="0"/>
              <a:t>HDLC)</a:t>
            </a:r>
            <a:endParaRPr lang="en-IN" sz="2200" b="1"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Glossary Questions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Old Question Paper</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1143"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457200" y="990600"/>
            <a:ext cx="8382000" cy="769441"/>
          </a:xfrm>
          <a:prstGeom prst="rect">
            <a:avLst/>
          </a:prstGeom>
        </p:spPr>
        <p:txBody>
          <a:bodyPr>
            <a:spAutoFit/>
          </a:bodyPr>
          <a:lstStyle/>
          <a:p>
            <a:pPr algn="just">
              <a:defRPr/>
            </a:pPr>
            <a:endParaRPr lang="en-IN" sz="2200" dirty="0">
              <a:latin typeface="+mn-lt"/>
              <a:cs typeface="+mn-cs"/>
            </a:endParaRPr>
          </a:p>
          <a:p>
            <a:pPr algn="just">
              <a:buFont typeface="Arial" pitchFamily="34" charset="0"/>
              <a:buChar char="•"/>
              <a:defRPr/>
            </a:pPr>
            <a:endParaRPr lang="en-IN" sz="2200" dirty="0">
              <a:latin typeface="+mn-lt"/>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Expected Questions</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2167"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381000" y="838200"/>
            <a:ext cx="8610600" cy="5509200"/>
          </a:xfrm>
          <a:prstGeom prst="rect">
            <a:avLst/>
          </a:prstGeom>
        </p:spPr>
        <p:txBody>
          <a:bodyPr wrap="square">
            <a:spAutoFit/>
          </a:bodyPr>
          <a:lstStyle/>
          <a:p>
            <a:pPr marL="457200" indent="-457200" algn="just" fontAlgn="base">
              <a:buFont typeface="Arial" pitchFamily="34" charset="0"/>
              <a:buAutoNum type="arabicPeriod"/>
            </a:pPr>
            <a:r>
              <a:rPr lang="en-US" sz="2200" dirty="0">
                <a:cs typeface="Times New Roman" panose="02020603050405020304" pitchFamily="18" charset="0"/>
              </a:rPr>
              <a:t>Differentiate between synchronous and asynchronous communication protocols</a:t>
            </a:r>
          </a:p>
          <a:p>
            <a:pPr marL="457200" indent="-457200" algn="just" fontAlgn="base">
              <a:buFont typeface="Arial" pitchFamily="34" charset="0"/>
              <a:buAutoNum type="arabicPeriod"/>
            </a:pPr>
            <a:r>
              <a:rPr lang="en-US" sz="2200" dirty="0">
                <a:cs typeface="Times New Roman" panose="02020603050405020304" pitchFamily="18" charset="0"/>
              </a:rPr>
              <a:t>What are the various Wired LAN Protocols used in </a:t>
            </a:r>
            <a:r>
              <a:rPr lang="en-US" sz="2200" dirty="0" err="1">
                <a:cs typeface="Times New Roman" panose="02020603050405020304" pitchFamily="18" charset="0"/>
              </a:rPr>
              <a:t>IoT</a:t>
            </a:r>
            <a:r>
              <a:rPr lang="en-US" sz="2200" dirty="0">
                <a:cs typeface="Times New Roman" panose="02020603050405020304" pitchFamily="18" charset="0"/>
              </a:rPr>
              <a:t>?</a:t>
            </a:r>
          </a:p>
          <a:p>
            <a:pPr marL="457200" indent="-457200" algn="just" fontAlgn="base">
              <a:buFont typeface="Arial" pitchFamily="34" charset="0"/>
              <a:buAutoNum type="arabicPeriod"/>
            </a:pPr>
            <a:r>
              <a:rPr lang="en-US" sz="2200" dirty="0">
                <a:cs typeface="Times New Roman" panose="02020603050405020304" pitchFamily="18" charset="0"/>
              </a:rPr>
              <a:t>Write short note on Bluetooth.</a:t>
            </a:r>
          </a:p>
          <a:p>
            <a:pPr marL="457200" indent="-457200" algn="just" fontAlgn="base">
              <a:buFont typeface="Arial" pitchFamily="34" charset="0"/>
              <a:buAutoNum type="arabicPeriod"/>
            </a:pPr>
            <a:r>
              <a:rPr lang="en-US" sz="2200" dirty="0">
                <a:cs typeface="Times New Roman" panose="02020603050405020304" pitchFamily="18" charset="0"/>
              </a:rPr>
              <a:t>Write down the various features of Bluetooth.</a:t>
            </a:r>
          </a:p>
          <a:p>
            <a:pPr marL="457200" indent="-457200" algn="just" fontAlgn="base">
              <a:buFont typeface="Arial" pitchFamily="34" charset="0"/>
              <a:buAutoNum type="arabicPeriod"/>
            </a:pPr>
            <a:r>
              <a:rPr lang="en-US" sz="2200" dirty="0">
                <a:cs typeface="Times New Roman" panose="02020603050405020304" pitchFamily="18" charset="0"/>
              </a:rPr>
              <a:t>Write short note on: Security in Bluetooth </a:t>
            </a:r>
          </a:p>
          <a:p>
            <a:pPr marL="457200" indent="-457200" algn="just" fontAlgn="base">
              <a:buAutoNum type="arabicPeriod"/>
            </a:pPr>
            <a:r>
              <a:rPr lang="en-IN" sz="2200" dirty="0">
                <a:cs typeface="Times New Roman" panose="02020603050405020304" pitchFamily="18" charset="0"/>
              </a:rPr>
              <a:t>Explain the concept of </a:t>
            </a:r>
            <a:r>
              <a:rPr lang="en-IN" sz="2200" dirty="0" err="1">
                <a:cs typeface="Times New Roman" panose="02020603050405020304" pitchFamily="18" charset="0"/>
              </a:rPr>
              <a:t>IoT</a:t>
            </a:r>
            <a:r>
              <a:rPr lang="en-IN" sz="2200" dirty="0">
                <a:cs typeface="Times New Roman" panose="02020603050405020304" pitchFamily="18" charset="0"/>
              </a:rPr>
              <a:t>.</a:t>
            </a:r>
          </a:p>
          <a:p>
            <a:pPr marL="457200" indent="-457200" algn="just" fontAlgn="base">
              <a:buAutoNum type="arabicPeriod"/>
            </a:pPr>
            <a:r>
              <a:rPr lang="en-IN" sz="2200" dirty="0">
                <a:cs typeface="Times New Roman" panose="02020603050405020304" pitchFamily="18" charset="0"/>
              </a:rPr>
              <a:t>What are the various </a:t>
            </a:r>
            <a:r>
              <a:rPr lang="en-IN" sz="2200" dirty="0" err="1">
                <a:cs typeface="Times New Roman" panose="02020603050405020304" pitchFamily="18" charset="0"/>
              </a:rPr>
              <a:t>IoT</a:t>
            </a:r>
            <a:r>
              <a:rPr lang="en-IN" sz="2200" dirty="0">
                <a:cs typeface="Times New Roman" panose="02020603050405020304" pitchFamily="18" charset="0"/>
              </a:rPr>
              <a:t> Communication technologies?</a:t>
            </a:r>
          </a:p>
          <a:p>
            <a:pPr marL="457200" indent="-457200" algn="just" fontAlgn="base">
              <a:buAutoNum type="arabicPeriod"/>
            </a:pPr>
            <a:r>
              <a:rPr lang="en-IN" sz="2200" dirty="0">
                <a:cs typeface="Times New Roman" panose="02020603050405020304" pitchFamily="18" charset="0"/>
              </a:rPr>
              <a:t>Explain various WAN protocols used in </a:t>
            </a:r>
            <a:r>
              <a:rPr lang="en-IN" sz="2200" dirty="0" err="1">
                <a:cs typeface="Times New Roman" panose="02020603050405020304" pitchFamily="18" charset="0"/>
              </a:rPr>
              <a:t>IoT</a:t>
            </a:r>
            <a:r>
              <a:rPr lang="en-IN" sz="2200" dirty="0">
                <a:cs typeface="Times New Roman" panose="02020603050405020304" pitchFamily="18" charset="0"/>
              </a:rPr>
              <a:t>.</a:t>
            </a:r>
          </a:p>
          <a:p>
            <a:pPr marL="457200" indent="-457200" algn="just" fontAlgn="base">
              <a:buAutoNum type="arabicPeriod"/>
            </a:pPr>
            <a:r>
              <a:rPr lang="en-IN" sz="2200" dirty="0">
                <a:cs typeface="Times New Roman" panose="02020603050405020304" pitchFamily="18" charset="0"/>
              </a:rPr>
              <a:t>Explain the various layers of X.25 protocol.</a:t>
            </a:r>
          </a:p>
          <a:p>
            <a:pPr marL="457200" indent="-457200" algn="just" fontAlgn="base">
              <a:buAutoNum type="arabicPeriod"/>
            </a:pPr>
            <a:r>
              <a:rPr lang="en-IN" sz="2200" dirty="0">
                <a:cs typeface="Times New Roman" panose="02020603050405020304" pitchFamily="18" charset="0"/>
              </a:rPr>
              <a:t>Explain the various LAN protocols.</a:t>
            </a:r>
          </a:p>
          <a:p>
            <a:pPr marL="457200" indent="-457200" algn="just" fontAlgn="base">
              <a:buAutoNum type="arabicPeriod"/>
            </a:pPr>
            <a:r>
              <a:rPr lang="en-IN" sz="2200" dirty="0">
                <a:cs typeface="Times New Roman" panose="02020603050405020304" pitchFamily="18" charset="0"/>
              </a:rPr>
              <a:t>Write short note on:</a:t>
            </a:r>
          </a:p>
          <a:p>
            <a:pPr marL="457200" indent="-457200" algn="just" fontAlgn="base">
              <a:buFont typeface="+mj-lt"/>
              <a:buAutoNum type="alphaLcParenR"/>
            </a:pPr>
            <a:r>
              <a:rPr lang="en-IN" sz="2200" dirty="0" err="1">
                <a:cs typeface="Times New Roman" panose="02020603050405020304" pitchFamily="18" charset="0"/>
              </a:rPr>
              <a:t>Etherent</a:t>
            </a:r>
            <a:endParaRPr lang="en-IN" sz="2200" dirty="0">
              <a:cs typeface="Times New Roman" panose="02020603050405020304" pitchFamily="18" charset="0"/>
            </a:endParaRPr>
          </a:p>
          <a:p>
            <a:pPr marL="457200" indent="-457200" algn="just" fontAlgn="base">
              <a:buFont typeface="+mj-lt"/>
              <a:buAutoNum type="alphaLcParenR"/>
            </a:pPr>
            <a:r>
              <a:rPr lang="en-IN" sz="2200" dirty="0">
                <a:cs typeface="Times New Roman" panose="02020603050405020304" pitchFamily="18" charset="0"/>
              </a:rPr>
              <a:t>Token Ring</a:t>
            </a:r>
          </a:p>
          <a:p>
            <a:pPr marL="457200" indent="-457200" algn="just" fontAlgn="base">
              <a:buFont typeface="+mj-lt"/>
              <a:buAutoNum type="alphaLcParenR"/>
            </a:pPr>
            <a:r>
              <a:rPr lang="en-IN" sz="2200" dirty="0">
                <a:cs typeface="Times New Roman" panose="02020603050405020304" pitchFamily="18" charset="0"/>
              </a:rPr>
              <a:t>FDDI</a:t>
            </a:r>
          </a:p>
          <a:p>
            <a:pPr marL="457200" indent="-457200" algn="just" fontAlgn="base">
              <a:buAutoNum type="arabicPeriod"/>
            </a:pPr>
            <a:endParaRPr lang="en-IN" sz="2200" dirty="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3000" b="1" spc="-1" dirty="0">
                <a:solidFill>
                  <a:srgbClr val="000000"/>
                </a:solidFill>
                <a:latin typeface="Times New Roman"/>
                <a:ea typeface="新細明體"/>
              </a:rPr>
              <a:t>Program Specific Outcomes</a:t>
            </a:r>
            <a:endParaRPr lang="en-US" sz="3000" b="1" spc="-1" dirty="0">
              <a:solidFill>
                <a:srgbClr val="000000"/>
              </a:solidFill>
              <a:latin typeface="Arial"/>
            </a:endParaRPr>
          </a:p>
        </p:txBody>
      </p:sp>
      <p:sp>
        <p:nvSpPr>
          <p:cNvPr id="275" name="TextShape 5"/>
          <p:cNvSpPr txBox="1"/>
          <p:nvPr/>
        </p:nvSpPr>
        <p:spPr>
          <a:xfrm>
            <a:off x="457200" y="6492875"/>
            <a:ext cx="2133600" cy="365125"/>
          </a:xfrm>
          <a:prstGeom prst="rect">
            <a:avLst/>
          </a:prstGeom>
          <a:noFill/>
          <a:ln>
            <a:noFill/>
          </a:ln>
        </p:spPr>
        <p:txBody>
          <a:bodyPr anchor="ctr"/>
          <a:lstStyle/>
          <a:p>
            <a:pPr>
              <a:defRPr/>
            </a:pPr>
            <a:fld id="{C0FF98F3-1517-4F19-AEFE-477D43061DEE}" type="datetime1">
              <a:rPr lang="en-US" sz="1200" spc="-1">
                <a:solidFill>
                  <a:srgbClr val="8B8B8B"/>
                </a:solidFill>
                <a:latin typeface="Calibri"/>
              </a:rPr>
              <a:pPr>
                <a:defRPr/>
              </a:pPr>
              <a:t>1/5/2024</a:t>
            </a:fld>
            <a:endParaRPr lang="en-US" sz="1200" spc="-1" dirty="0">
              <a:latin typeface="Times New Roman"/>
            </a:endParaRPr>
          </a:p>
        </p:txBody>
      </p:sp>
      <p:sp>
        <p:nvSpPr>
          <p:cNvPr id="276" name="TextShape 6"/>
          <p:cNvSpPr txBox="1"/>
          <p:nvPr/>
        </p:nvSpPr>
        <p:spPr>
          <a:xfrm>
            <a:off x="6553200" y="6492875"/>
            <a:ext cx="2133600" cy="365125"/>
          </a:xfrm>
          <a:prstGeom prst="rect">
            <a:avLst/>
          </a:prstGeom>
          <a:noFill/>
          <a:ln>
            <a:noFill/>
          </a:ln>
        </p:spPr>
        <p:txBody>
          <a:bodyPr anchor="ctr"/>
          <a:lstStyle/>
          <a:p>
            <a:pPr algn="r">
              <a:defRPr/>
            </a:pPr>
            <a:fld id="{39083270-CFD3-419B-889F-C62B001C8E57}" type="slidenum">
              <a:rPr lang="en-US" sz="1200" spc="-1">
                <a:solidFill>
                  <a:srgbClr val="8B8B8B"/>
                </a:solidFill>
                <a:latin typeface="Calibri"/>
              </a:rPr>
              <a:pPr algn="r">
                <a:defRPr/>
              </a:pPr>
              <a:t>11</a:t>
            </a:fld>
            <a:endParaRPr lang="en-US" sz="1200" spc="-1" dirty="0">
              <a:latin typeface="Times New Roman"/>
            </a:endParaRPr>
          </a:p>
        </p:txBody>
      </p:sp>
      <p:pic>
        <p:nvPicPr>
          <p:cNvPr id="13319" name="Picture 4"/>
          <p:cNvPicPr>
            <a:picLocks noChangeAspect="1" noChangeArrowheads="1"/>
          </p:cNvPicPr>
          <p:nvPr/>
        </p:nvPicPr>
        <p:blipFill>
          <a:blip r:embed="rId3" cstate="print"/>
          <a:srcRect/>
          <a:stretch>
            <a:fillRect/>
          </a:stretch>
        </p:blipFill>
        <p:spPr bwMode="auto">
          <a:xfrm>
            <a:off x="0" y="0"/>
            <a:ext cx="1295400" cy="9334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xmlns="" id="{8FEA03CF-7674-2347-7166-CF21EDD9D874}"/>
              </a:ext>
            </a:extLst>
          </p:cNvPr>
          <p:cNvSpPr>
            <a:spLocks noGrp="1"/>
          </p:cNvSpPr>
          <p:nvPr>
            <p:ph type="ftr" sz="quarter" idx="11"/>
          </p:nvPr>
        </p:nvSpPr>
        <p:spPr/>
        <p:txBody>
          <a:bodyPr/>
          <a:lstStyle/>
          <a:p>
            <a:r>
              <a:rPr lang="en-US" smtClean="0"/>
              <a:t>Amit Kumar    Unit 1  ACSIOT0601</a:t>
            </a:r>
            <a:endParaRPr lang="en-US" dirty="0"/>
          </a:p>
        </p:txBody>
      </p:sp>
      <p:graphicFrame>
        <p:nvGraphicFramePr>
          <p:cNvPr id="3" name="Content Placeholder 7">
            <a:extLst>
              <a:ext uri="{FF2B5EF4-FFF2-40B4-BE49-F238E27FC236}">
                <a16:creationId xmlns:a16="http://schemas.microsoft.com/office/drawing/2014/main" xmlns="" id="{F9DF442F-4D2F-DC92-BA48-0B05135D1332}"/>
              </a:ext>
            </a:extLst>
          </p:cNvPr>
          <p:cNvGraphicFramePr>
            <a:graphicFrameLocks/>
          </p:cNvGraphicFramePr>
          <p:nvPr>
            <p:extLst>
              <p:ext uri="{D42A27DB-BD31-4B8C-83A1-F6EECF244321}">
                <p14:modId xmlns:p14="http://schemas.microsoft.com/office/powerpoint/2010/main" val="821941385"/>
              </p:ext>
            </p:extLst>
          </p:nvPr>
        </p:nvGraphicFramePr>
        <p:xfrm>
          <a:off x="836083" y="1439333"/>
          <a:ext cx="7317317" cy="3771425"/>
        </p:xfrm>
        <a:graphic>
          <a:graphicData uri="http://schemas.openxmlformats.org/drawingml/2006/table">
            <a:tbl>
              <a:tblPr firstRow="1" firstCol="1" lastRow="1" lastCol="1" bandRow="1" bandCol="1">
                <a:noFill/>
                <a:tableStyleId>{5C22544A-7EE6-4342-B048-85BDC9FD1C3A}</a:tableStyleId>
              </a:tblPr>
              <a:tblGrid>
                <a:gridCol w="716069">
                  <a:extLst>
                    <a:ext uri="{9D8B030D-6E8A-4147-A177-3AD203B41FA5}">
                      <a16:colId xmlns:a16="http://schemas.microsoft.com/office/drawing/2014/main" xmlns="" val="3207388432"/>
                    </a:ext>
                  </a:extLst>
                </a:gridCol>
                <a:gridCol w="1159900">
                  <a:extLst>
                    <a:ext uri="{9D8B030D-6E8A-4147-A177-3AD203B41FA5}">
                      <a16:colId xmlns:a16="http://schemas.microsoft.com/office/drawing/2014/main" xmlns="" val="2425389380"/>
                    </a:ext>
                  </a:extLst>
                </a:gridCol>
                <a:gridCol w="5441348">
                  <a:extLst>
                    <a:ext uri="{9D8B030D-6E8A-4147-A177-3AD203B41FA5}">
                      <a16:colId xmlns:a16="http://schemas.microsoft.com/office/drawing/2014/main" xmlns="" val="1888794624"/>
                    </a:ext>
                  </a:extLst>
                </a:gridCol>
              </a:tblGrid>
              <a:tr h="1075267">
                <a:tc>
                  <a:txBody>
                    <a:bodyPr/>
                    <a:lstStyle/>
                    <a:p>
                      <a:pPr marL="73025">
                        <a:lnSpc>
                          <a:spcPts val="1340"/>
                        </a:lnSpc>
                      </a:pPr>
                      <a:r>
                        <a:rPr lang="en-US" sz="2000" b="0" cap="none" spc="0">
                          <a:solidFill>
                            <a:schemeClr val="tx1"/>
                          </a:solidFill>
                          <a:effectLst/>
                          <a:latin typeface="Calibri"/>
                        </a:rPr>
                        <a:t>S.NO.</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marL="68580" algn="l">
                        <a:lnSpc>
                          <a:spcPts val="1375"/>
                        </a:lnSpc>
                      </a:pPr>
                      <a:r>
                        <a:rPr lang="en-US" sz="2000" b="0" cap="none" spc="0">
                          <a:solidFill>
                            <a:schemeClr val="tx1"/>
                          </a:solidFill>
                          <a:effectLst/>
                          <a:latin typeface="Calibri"/>
                        </a:rPr>
                        <a:t>PSO</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marL="71755" algn="l">
                        <a:lnSpc>
                          <a:spcPts val="1375"/>
                        </a:lnSpc>
                      </a:pPr>
                      <a:r>
                        <a:rPr lang="en-US" sz="2000" b="0" cap="none" spc="0" dirty="0">
                          <a:solidFill>
                            <a:schemeClr val="tx1"/>
                          </a:solidFill>
                          <a:effectLst/>
                          <a:latin typeface="Calibri"/>
                        </a:rPr>
                        <a:t>PSO Description</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xmlns="" val="30811744"/>
                  </a:ext>
                </a:extLst>
              </a:tr>
              <a:tr h="901462">
                <a:tc>
                  <a:txBody>
                    <a:bodyPr/>
                    <a:lstStyle/>
                    <a:p>
                      <a:pPr marL="73025">
                        <a:lnSpc>
                          <a:spcPts val="1340"/>
                        </a:lnSpc>
                      </a:pPr>
                      <a:r>
                        <a:rPr lang="en-US" sz="2000" b="0" cap="none" spc="0">
                          <a:solidFill>
                            <a:schemeClr val="tx1"/>
                          </a:solidFill>
                          <a:effectLst/>
                          <a:latin typeface="Calibri"/>
                        </a:rPr>
                        <a:t>1</a:t>
                      </a:r>
                    </a:p>
                  </a:txBody>
                  <a:tcPr marL="0" marR="0" marT="97581" marB="97581" anchor="ctr">
                    <a:lnL w="12700" cap="flat" cmpd="sng" algn="ctr">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marL="68580">
                        <a:lnSpc>
                          <a:spcPts val="1375"/>
                        </a:lnSpc>
                      </a:pPr>
                      <a:r>
                        <a:rPr lang="en-US" sz="2000" b="0" cap="none" spc="0">
                          <a:solidFill>
                            <a:schemeClr val="tx1"/>
                          </a:solidFill>
                          <a:effectLst/>
                          <a:latin typeface="Calibri"/>
                        </a:rPr>
                        <a:t>PSO1</a:t>
                      </a:r>
                    </a:p>
                  </a:txBody>
                  <a:tcPr marL="0" marR="0" marT="97581" marB="9758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marL="71755" algn="l">
                        <a:lnSpc>
                          <a:spcPct val="100000"/>
                        </a:lnSpc>
                      </a:pPr>
                      <a:r>
                        <a:rPr lang="en-US" sz="2000" b="0" cap="none" spc="0">
                          <a:solidFill>
                            <a:schemeClr val="tx1"/>
                          </a:solidFill>
                          <a:effectLst/>
                          <a:latin typeface="Calibri"/>
                        </a:rPr>
                        <a:t>Apply concept of IoT to solve real world problems for societal wellbeing by leveraging latest tools.</a:t>
                      </a:r>
                    </a:p>
                  </a:txBody>
                  <a:tcPr marL="0" marR="0" marT="97581" marB="97581" anchor="ctr">
                    <a:lnL w="12700" cmpd="sng">
                      <a:solidFill>
                        <a:schemeClr val="tx1"/>
                      </a:solidFill>
                      <a:prstDash val="solid"/>
                    </a:lnL>
                    <a:lnR w="12700" cap="flat" cmpd="sng" algn="ctr">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xmlns="" val="3881303270"/>
                  </a:ext>
                </a:extLst>
              </a:tr>
              <a:tr h="893234">
                <a:tc>
                  <a:txBody>
                    <a:bodyPr/>
                    <a:lstStyle/>
                    <a:p>
                      <a:pPr marL="73025">
                        <a:lnSpc>
                          <a:spcPts val="1340"/>
                        </a:lnSpc>
                      </a:pPr>
                      <a:r>
                        <a:rPr lang="en-US" sz="2000" b="0" cap="none" spc="0">
                          <a:solidFill>
                            <a:schemeClr val="tx1"/>
                          </a:solidFill>
                          <a:effectLst/>
                          <a:latin typeface="Calibri"/>
                        </a:rPr>
                        <a:t>2</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tc>
                  <a:txBody>
                    <a:bodyPr/>
                    <a:lstStyle/>
                    <a:p>
                      <a:pPr marL="68580">
                        <a:lnSpc>
                          <a:spcPts val="1375"/>
                        </a:lnSpc>
                      </a:pPr>
                      <a:r>
                        <a:rPr lang="en-US" sz="2000" b="0" cap="none" spc="0">
                          <a:solidFill>
                            <a:schemeClr val="tx1"/>
                          </a:solidFill>
                          <a:effectLst/>
                          <a:latin typeface="Calibri"/>
                        </a:rPr>
                        <a:t>PSO2</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tc>
                  <a:txBody>
                    <a:bodyPr/>
                    <a:lstStyle/>
                    <a:p>
                      <a:pPr marL="71755" algn="l">
                        <a:lnSpc>
                          <a:spcPct val="102000"/>
                        </a:lnSpc>
                      </a:pPr>
                      <a:r>
                        <a:rPr lang="en-US" sz="2000" b="0" cap="none" spc="0">
                          <a:solidFill>
                            <a:schemeClr val="tx1"/>
                          </a:solidFill>
                          <a:effectLst/>
                          <a:latin typeface="Calibri"/>
                        </a:rPr>
                        <a:t>Work as an individual or lead as a team with good communication and engage in life-long learning.</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extLst>
                  <a:ext uri="{0D108BD9-81ED-4DB2-BD59-A6C34878D82A}">
                    <a16:rowId xmlns:a16="http://schemas.microsoft.com/office/drawing/2014/main" xmlns="" val="887389254"/>
                  </a:ext>
                </a:extLst>
              </a:tr>
              <a:tr h="901462">
                <a:tc>
                  <a:txBody>
                    <a:bodyPr/>
                    <a:lstStyle/>
                    <a:p>
                      <a:pPr marL="73025">
                        <a:lnSpc>
                          <a:spcPts val="1340"/>
                        </a:lnSpc>
                      </a:pPr>
                      <a:r>
                        <a:rPr lang="en-US" sz="2000" b="0" cap="none" spc="0">
                          <a:solidFill>
                            <a:schemeClr val="tx1"/>
                          </a:solidFill>
                          <a:effectLst/>
                          <a:latin typeface="Calibri"/>
                        </a:rPr>
                        <a:t>3</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marL="68580">
                        <a:lnSpc>
                          <a:spcPts val="1375"/>
                        </a:lnSpc>
                      </a:pPr>
                      <a:r>
                        <a:rPr lang="en-US" sz="2000" b="0" cap="none" spc="0">
                          <a:solidFill>
                            <a:schemeClr val="tx1"/>
                          </a:solidFill>
                          <a:effectLst/>
                          <a:latin typeface="Calibri"/>
                        </a:rPr>
                        <a:t>PSO3</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marL="71755" algn="l">
                        <a:lnSpc>
                          <a:spcPct val="100000"/>
                        </a:lnSpc>
                      </a:pPr>
                      <a:r>
                        <a:rPr lang="en-US" sz="2000" b="0" cap="none" spc="0" dirty="0">
                          <a:solidFill>
                            <a:schemeClr val="tx1"/>
                          </a:solidFill>
                          <a:effectLst/>
                          <a:latin typeface="Calibri"/>
                        </a:rPr>
                        <a:t>Apply ethical principles as a successful professional, entrepreneur, and pursue higher education.</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xmlns="" val="4150061086"/>
                  </a:ext>
                </a:extLst>
              </a:tr>
            </a:tbl>
          </a:graphicData>
        </a:graphic>
      </p:graphicFrame>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Recap Of Unit</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4215"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457200" y="990600"/>
            <a:ext cx="8382000" cy="3847207"/>
          </a:xfrm>
          <a:prstGeom prst="rect">
            <a:avLst/>
          </a:prstGeom>
        </p:spPr>
        <p:txBody>
          <a:bodyPr>
            <a:spAutoFit/>
          </a:bodyPr>
          <a:lstStyle/>
          <a:p>
            <a:pPr algn="just">
              <a:buFont typeface="Arial" pitchFamily="34" charset="0"/>
              <a:buChar char="•"/>
              <a:defRPr/>
            </a:pPr>
            <a:r>
              <a:rPr lang="en-IN" sz="2200" dirty="0">
                <a:latin typeface="+mn-lt"/>
                <a:cs typeface="+mn-cs"/>
              </a:rPr>
              <a:t> </a:t>
            </a:r>
            <a:r>
              <a:rPr lang="en-IN" sz="2200" dirty="0"/>
              <a:t>In this Unit, we have describe the basic concepts of connecting </a:t>
            </a:r>
            <a:r>
              <a:rPr lang="en-IN" sz="2200" dirty="0" err="1"/>
              <a:t>IoT</a:t>
            </a:r>
            <a:r>
              <a:rPr lang="en-IN" sz="2200" dirty="0"/>
              <a:t> devices and how protocols are used in </a:t>
            </a:r>
            <a:r>
              <a:rPr lang="en-IN" sz="2200" dirty="0" err="1"/>
              <a:t>IoT</a:t>
            </a:r>
            <a:endParaRPr lang="en-IN" sz="2200" dirty="0"/>
          </a:p>
          <a:p>
            <a:pPr algn="just">
              <a:buFont typeface="Arial" pitchFamily="34" charset="0"/>
              <a:buChar char="•"/>
              <a:defRPr/>
            </a:pPr>
            <a:r>
              <a:rPr lang="en-IN" sz="2200" dirty="0"/>
              <a:t> Various types of protocols like </a:t>
            </a:r>
            <a:r>
              <a:rPr lang="en-US" sz="2200" dirty="0"/>
              <a:t>Wireless Long Range (WAN) Protocols, LAN Protocols, Serial Protocols, </a:t>
            </a:r>
            <a:r>
              <a:rPr lang="en-US" sz="2200" dirty="0" err="1"/>
              <a:t>IoT</a:t>
            </a:r>
            <a:r>
              <a:rPr lang="en-US" sz="2200" dirty="0"/>
              <a:t> transmission Protocols, Wired LAN Protocols are discussed in this unit.</a:t>
            </a:r>
          </a:p>
          <a:p>
            <a:pPr algn="just">
              <a:buFont typeface="Arial" pitchFamily="34" charset="0"/>
              <a:buChar char="•"/>
              <a:defRPr/>
            </a:pPr>
            <a:r>
              <a:rPr lang="en-US" sz="2200" dirty="0"/>
              <a:t>Here, we have also discussed various features of </a:t>
            </a:r>
            <a:r>
              <a:rPr lang="en-US" sz="2200" dirty="0" err="1"/>
              <a:t>bluetooth</a:t>
            </a:r>
            <a:r>
              <a:rPr lang="en-US" sz="2200" dirty="0"/>
              <a:t> and how security </a:t>
            </a:r>
            <a:r>
              <a:rPr lang="en-US" sz="2200"/>
              <a:t>is achieved in </a:t>
            </a:r>
            <a:r>
              <a:rPr lang="en-US" sz="2200" dirty="0"/>
              <a:t>Bluetooth. 	</a:t>
            </a:r>
          </a:p>
          <a:p>
            <a:pPr algn="just">
              <a:buFont typeface="Arial" pitchFamily="34" charset="0"/>
              <a:buChar char="•"/>
              <a:defRPr/>
            </a:pPr>
            <a:endParaRPr lang="en-IN" sz="2400" dirty="0">
              <a:latin typeface="Arial" charset="0"/>
              <a:cs typeface="Arial" charset="0"/>
            </a:endParaRPr>
          </a:p>
          <a:p>
            <a:pPr algn="just">
              <a:buFont typeface="Arial" pitchFamily="34" charset="0"/>
              <a:buChar char="•"/>
              <a:defRPr/>
            </a:pPr>
            <a:endParaRPr lang="en-IN" sz="2200" dirty="0">
              <a:latin typeface="+mn-lt"/>
              <a:cs typeface="+mn-cs"/>
            </a:endParaRPr>
          </a:p>
          <a:p>
            <a:pPr algn="just">
              <a:buFont typeface="Arial" pitchFamily="34" charset="0"/>
              <a:buChar char="•"/>
              <a:defRPr/>
            </a:pPr>
            <a:endParaRPr lang="en-IN" sz="2200" dirty="0">
              <a:latin typeface="+mn-lt"/>
              <a:cs typeface="+mn-cs"/>
            </a:endParaRPr>
          </a:p>
          <a:p>
            <a:pPr algn="just">
              <a:buFont typeface="Arial" pitchFamily="34" charset="0"/>
              <a:buChar char="•"/>
              <a:defRPr/>
            </a:pPr>
            <a:endParaRPr lang="en-IN" sz="2200" dirty="0">
              <a:latin typeface="+mn-lt"/>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pic>
        <p:nvPicPr>
          <p:cNvPr id="95238"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1600200" y="2362200"/>
            <a:ext cx="5867400" cy="175432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n-lt"/>
                <a:cs typeface="+mn-cs"/>
              </a:rPr>
              <a:t>Thank YOU</a:t>
            </a:r>
          </a:p>
          <a:p>
            <a:pPr algn="ctr">
              <a:defRPr/>
            </a:pP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3000" b="1" spc="-1" dirty="0">
                <a:solidFill>
                  <a:srgbClr val="000000"/>
                </a:solidFill>
                <a:latin typeface="Times New Roman"/>
                <a:ea typeface="新細明體"/>
              </a:rPr>
              <a:t>Program Educational Objectives</a:t>
            </a:r>
            <a:endParaRPr lang="en-US" sz="3000" b="1" spc="-1" dirty="0">
              <a:solidFill>
                <a:srgbClr val="000000"/>
              </a:solidFill>
              <a:latin typeface="Arial"/>
            </a:endParaRPr>
          </a:p>
        </p:txBody>
      </p:sp>
      <p:pic>
        <p:nvPicPr>
          <p:cNvPr id="16387"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82" name="TextShape 5"/>
          <p:cNvSpPr txBox="1"/>
          <p:nvPr/>
        </p:nvSpPr>
        <p:spPr>
          <a:xfrm>
            <a:off x="457200" y="6492875"/>
            <a:ext cx="2133600" cy="365125"/>
          </a:xfrm>
          <a:prstGeom prst="rect">
            <a:avLst/>
          </a:prstGeom>
          <a:noFill/>
          <a:ln>
            <a:noFill/>
          </a:ln>
        </p:spPr>
        <p:txBody>
          <a:bodyPr anchor="ctr"/>
          <a:lstStyle/>
          <a:p>
            <a:pPr>
              <a:defRPr/>
            </a:pPr>
            <a:fld id="{40B51EAC-2249-4BFC-BC5B-262FDC8C02D4}" type="datetime1">
              <a:rPr lang="en-US" sz="1200" spc="-1">
                <a:solidFill>
                  <a:srgbClr val="8B8B8B"/>
                </a:solidFill>
                <a:latin typeface="Calibri"/>
              </a:rPr>
              <a:pPr>
                <a:defRPr/>
              </a:pPr>
              <a:t>1/5/2024</a:t>
            </a:fld>
            <a:endParaRPr lang="en-US" sz="1200" spc="-1">
              <a:latin typeface="Times New Roman"/>
            </a:endParaRPr>
          </a:p>
        </p:txBody>
      </p:sp>
      <p:sp>
        <p:nvSpPr>
          <p:cNvPr id="283" name="TextShape 6"/>
          <p:cNvSpPr txBox="1"/>
          <p:nvPr/>
        </p:nvSpPr>
        <p:spPr>
          <a:xfrm>
            <a:off x="6553200" y="6492875"/>
            <a:ext cx="2133600" cy="365125"/>
          </a:xfrm>
          <a:prstGeom prst="rect">
            <a:avLst/>
          </a:prstGeom>
          <a:noFill/>
          <a:ln>
            <a:noFill/>
          </a:ln>
        </p:spPr>
        <p:txBody>
          <a:bodyPr anchor="ctr"/>
          <a:lstStyle/>
          <a:p>
            <a:pPr algn="r">
              <a:defRPr/>
            </a:pPr>
            <a:fld id="{F61193B2-7073-4420-BF11-8A6AAC9F29A9}" type="slidenum">
              <a:rPr lang="en-US" sz="1200" spc="-1">
                <a:solidFill>
                  <a:srgbClr val="8B8B8B"/>
                </a:solidFill>
                <a:latin typeface="Calibri"/>
              </a:rPr>
              <a:pPr algn="r">
                <a:defRPr/>
              </a:pPr>
              <a:t>12</a:t>
            </a:fld>
            <a:endParaRPr lang="en-US" sz="1200" spc="-1">
              <a:latin typeface="Times New Roman"/>
            </a:endParaRPr>
          </a:p>
        </p:txBody>
      </p:sp>
      <p:sp>
        <p:nvSpPr>
          <p:cNvPr id="2" name="Footer Placeholder 1">
            <a:extLst>
              <a:ext uri="{FF2B5EF4-FFF2-40B4-BE49-F238E27FC236}">
                <a16:creationId xmlns:a16="http://schemas.microsoft.com/office/drawing/2014/main" xmlns="" id="{76BACA72-3670-EA99-6480-76A0A6B0F52E}"/>
              </a:ext>
            </a:extLst>
          </p:cNvPr>
          <p:cNvSpPr>
            <a:spLocks noGrp="1"/>
          </p:cNvSpPr>
          <p:nvPr>
            <p:ph type="ftr" sz="quarter" idx="11"/>
          </p:nvPr>
        </p:nvSpPr>
        <p:spPr/>
        <p:txBody>
          <a:bodyPr/>
          <a:lstStyle/>
          <a:p>
            <a:r>
              <a:rPr lang="en-US" smtClean="0"/>
              <a:t>Amit Kumar    Unit 1  ACSIOT0601</a:t>
            </a:r>
            <a:endParaRPr lang="en-US" dirty="0"/>
          </a:p>
        </p:txBody>
      </p:sp>
      <p:graphicFrame>
        <p:nvGraphicFramePr>
          <p:cNvPr id="3" name="Table 2">
            <a:extLst>
              <a:ext uri="{FF2B5EF4-FFF2-40B4-BE49-F238E27FC236}">
                <a16:creationId xmlns:a16="http://schemas.microsoft.com/office/drawing/2014/main" xmlns="" id="{144DF108-1394-4280-2E50-000C42F48427}"/>
              </a:ext>
            </a:extLst>
          </p:cNvPr>
          <p:cNvGraphicFramePr>
            <a:graphicFrameLocks noGrp="1"/>
          </p:cNvGraphicFramePr>
          <p:nvPr/>
        </p:nvGraphicFramePr>
        <p:xfrm>
          <a:off x="457200" y="1600200"/>
          <a:ext cx="8687767" cy="3899394"/>
        </p:xfrm>
        <a:graphic>
          <a:graphicData uri="http://schemas.openxmlformats.org/drawingml/2006/table">
            <a:tbl>
              <a:tblPr firstRow="1" firstCol="1" lastRow="1" lastCol="1" bandRow="1" bandCol="1">
                <a:noFill/>
                <a:tableStyleId>{5C22544A-7EE6-4342-B048-85BDC9FD1C3A}</a:tableStyleId>
              </a:tblPr>
              <a:tblGrid>
                <a:gridCol w="8687767">
                  <a:extLst>
                    <a:ext uri="{9D8B030D-6E8A-4147-A177-3AD203B41FA5}">
                      <a16:colId xmlns:a16="http://schemas.microsoft.com/office/drawing/2014/main" xmlns="" val="2295881321"/>
                    </a:ext>
                  </a:extLst>
                </a:gridCol>
              </a:tblGrid>
              <a:tr h="1126380">
                <a:tc>
                  <a:txBody>
                    <a:bodyPr/>
                    <a:lstStyle/>
                    <a:p>
                      <a:pPr marL="5080" marR="16510" algn="l">
                        <a:lnSpc>
                          <a:spcPct val="101000"/>
                        </a:lnSpc>
                        <a:spcBef>
                          <a:spcPts val="10"/>
                        </a:spcBef>
                        <a:spcAft>
                          <a:spcPts val="0"/>
                        </a:spcAft>
                      </a:pPr>
                      <a:r>
                        <a:rPr lang="en-US" sz="2000" b="1" cap="none" spc="0">
                          <a:solidFill>
                            <a:schemeClr val="tx1"/>
                          </a:solidFill>
                          <a:effectLst/>
                        </a:rPr>
                        <a:t>Engage in designing, manufacturing/fabricating, and maintaining smart systems in the field of IoT.</a:t>
                      </a:r>
                    </a:p>
                  </a:txBody>
                  <a:tcPr marL="106072" marR="0" marT="30306" marB="227296" anchor="b">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xmlns="" val="151766001"/>
                  </a:ext>
                </a:extLst>
              </a:tr>
              <a:tr h="924338">
                <a:tc>
                  <a:txBody>
                    <a:bodyPr/>
                    <a:lstStyle/>
                    <a:p>
                      <a:pPr marL="5080" marR="16510" algn="l">
                        <a:lnSpc>
                          <a:spcPct val="102000"/>
                        </a:lnSpc>
                        <a:spcBef>
                          <a:spcPts val="10"/>
                        </a:spcBef>
                        <a:spcAft>
                          <a:spcPts val="0"/>
                        </a:spcAft>
                      </a:pPr>
                      <a:r>
                        <a:rPr lang="en-US" sz="2000" b="1" cap="none" spc="0">
                          <a:solidFill>
                            <a:schemeClr val="tx1"/>
                          </a:solidFill>
                          <a:effectLst/>
                        </a:rPr>
                        <a:t>Solve problems of social relevance through applying the knowledge of basic science, IoT and pursue higher education and research.</a:t>
                      </a:r>
                    </a:p>
                  </a:txBody>
                  <a:tcPr marL="106072" marR="0" marT="30306" marB="227296">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xmlns="" val="367998849"/>
                  </a:ext>
                </a:extLst>
              </a:tr>
              <a:tr h="924338">
                <a:tc>
                  <a:txBody>
                    <a:bodyPr/>
                    <a:lstStyle/>
                    <a:p>
                      <a:pPr marL="5080" marR="16510" algn="l">
                        <a:lnSpc>
                          <a:spcPct val="102000"/>
                        </a:lnSpc>
                        <a:spcBef>
                          <a:spcPts val="10"/>
                        </a:spcBef>
                        <a:spcAft>
                          <a:spcPts val="0"/>
                        </a:spcAft>
                      </a:pPr>
                      <a:r>
                        <a:rPr lang="en-US" sz="2000" b="1" cap="none" spc="0">
                          <a:solidFill>
                            <a:schemeClr val="tx1"/>
                          </a:solidFill>
                          <a:effectLst/>
                        </a:rPr>
                        <a:t>Engage in life-long learning, career enhancement, and be able to adapt to dynamic needs of profession and society.</a:t>
                      </a:r>
                    </a:p>
                  </a:txBody>
                  <a:tcPr marL="106072" marR="0" marT="30306" marB="227296">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extLst>
                  <a:ext uri="{0D108BD9-81ED-4DB2-BD59-A6C34878D82A}">
                    <a16:rowId xmlns:a16="http://schemas.microsoft.com/office/drawing/2014/main" xmlns="" val="2823688277"/>
                  </a:ext>
                </a:extLst>
              </a:tr>
              <a:tr h="924338">
                <a:tc>
                  <a:txBody>
                    <a:bodyPr/>
                    <a:lstStyle/>
                    <a:p>
                      <a:pPr marL="5080" marR="16510" algn="l">
                        <a:spcAft>
                          <a:spcPts val="0"/>
                        </a:spcAft>
                      </a:pPr>
                      <a:r>
                        <a:rPr lang="en-US" sz="2000" b="1" cap="none" spc="0" dirty="0">
                          <a:solidFill>
                            <a:schemeClr val="tx1"/>
                          </a:solidFill>
                          <a:effectLst/>
                        </a:rPr>
                        <a:t>Work as an individual and as a team member in multidisciplinary projects with effective communication.</a:t>
                      </a:r>
                    </a:p>
                  </a:txBody>
                  <a:tcPr marL="106072" marR="0" marT="30306" marB="227296">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xmlns="" val="3552780391"/>
                  </a:ext>
                </a:extLst>
              </a:tr>
            </a:tbl>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33400" y="1143000"/>
            <a:ext cx="8229600" cy="4525963"/>
          </a:xfrm>
        </p:spPr>
        <p:txBody>
          <a:bodyPr>
            <a:normAutofit/>
          </a:bodyPr>
          <a:lstStyle/>
          <a:p>
            <a:pPr eaLnBrk="1" hangingPunct="1"/>
            <a:r>
              <a:rPr lang="en-IN" sz="2200" b="1" dirty="0"/>
              <a:t>Basics of Internet of Things</a:t>
            </a:r>
          </a:p>
          <a:p>
            <a:pPr eaLnBrk="1" hangingPunct="1"/>
            <a:r>
              <a:rPr lang="en-IN" sz="2200" b="1" dirty="0"/>
              <a:t>Concept of Networking</a:t>
            </a:r>
          </a:p>
          <a:p>
            <a:pPr eaLnBrk="1" hangingPunct="1"/>
            <a:r>
              <a:rPr lang="en-IN" sz="2200" b="1" dirty="0"/>
              <a:t>Different types of </a:t>
            </a:r>
            <a:r>
              <a:rPr lang="en-IN" sz="2200" b="1" dirty="0" err="1"/>
              <a:t>IoT</a:t>
            </a:r>
            <a:r>
              <a:rPr lang="en-IN" sz="2200" b="1" dirty="0"/>
              <a:t> Architectures</a:t>
            </a:r>
            <a:r>
              <a:rPr lang="en-IN" sz="2200" dirty="0"/>
              <a:t>	</a:t>
            </a: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Prerequisite and Recap</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pic>
        <p:nvPicPr>
          <p:cNvPr id="18439"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33400" y="1143000"/>
            <a:ext cx="8229600" cy="4525963"/>
          </a:xfrm>
        </p:spPr>
        <p:txBody>
          <a:bodyPr>
            <a:normAutofit fontScale="92500"/>
          </a:bodyPr>
          <a:lstStyle/>
          <a:p>
            <a:pPr algn="just" eaLnBrk="1" hangingPunct="1"/>
            <a:r>
              <a:rPr lang="en-IN" sz="2200" dirty="0">
                <a:solidFill>
                  <a:srgbClr val="000000"/>
                </a:solidFill>
              </a:rPr>
              <a:t>The Internet of Things is an emerging subject of technical, social, and economic significance, which has its application enormously increased in the past few years, it has a vast scope of usage.  </a:t>
            </a:r>
          </a:p>
          <a:p>
            <a:pPr algn="just" eaLnBrk="1" hangingPunct="1"/>
            <a:r>
              <a:rPr lang="en-IN" sz="2200" dirty="0">
                <a:solidFill>
                  <a:srgbClr val="000000"/>
                </a:solidFill>
              </a:rPr>
              <a:t>IoT generally refers to a growing network of internet-connected devices that find various applications in engineering and sciences. When objects are interconnected across the world it allows people or things using those objects to be connected anytime. Connected things shall ease human life. As an example from urban transport to medical devices, home electronics and appliances to cars, heart monitoring implants and many more.</a:t>
            </a:r>
          </a:p>
          <a:p>
            <a:pPr algn="just" eaLnBrk="1" hangingPunct="1"/>
            <a:endParaRPr lang="en-IN" sz="2200" dirty="0">
              <a:solidFill>
                <a:srgbClr val="000000"/>
              </a:solidFill>
            </a:endParaRPr>
          </a:p>
          <a:p>
            <a:pPr algn="just" eaLnBrk="1" hangingPunct="1"/>
            <a:r>
              <a:rPr lang="en-IN" sz="2200" b="1" dirty="0">
                <a:solidFill>
                  <a:srgbClr val="000000"/>
                </a:solidFill>
              </a:rPr>
              <a:t>Video Link: </a:t>
            </a:r>
          </a:p>
          <a:p>
            <a:pPr algn="just" eaLnBrk="1" hangingPunct="1"/>
            <a:r>
              <a:rPr lang="en-US" sz="2200" dirty="0">
                <a:solidFill>
                  <a:srgbClr val="000000"/>
                </a:solidFill>
              </a:rPr>
              <a:t>https://www.youtube.com/watch?v=O--rkQNKqls&amp;list=PLEAYkSg4uSQ2NMmzNNsEK5RVbhxqx0BZF</a:t>
            </a: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Brief Introduction about Subject</a:t>
            </a:r>
          </a:p>
        </p:txBody>
      </p:sp>
      <p:sp>
        <p:nvSpPr>
          <p:cNvPr id="8" name="Footer Placeholder 12"/>
          <p:cNvSpPr>
            <a:spLocks noGrp="1"/>
          </p:cNvSpPr>
          <p:nvPr>
            <p:ph type="ftr" sz="quarter" idx="11"/>
          </p:nvPr>
        </p:nvSpPr>
        <p:spPr>
          <a:xfrm>
            <a:off x="2286000" y="6492875"/>
            <a:ext cx="5029200" cy="365125"/>
          </a:xfrm>
        </p:spPr>
        <p:txBody>
          <a:bodyPr/>
          <a:lstStyle/>
          <a:p>
            <a:pPr>
              <a:defRPr/>
            </a:pPr>
            <a:r>
              <a:rPr lang="en-US" smtClean="0"/>
              <a:t>Amit Kumar    Unit 1  ACSIOT0601</a:t>
            </a:r>
            <a:endParaRPr lang="en-US" dirty="0"/>
          </a:p>
        </p:txBody>
      </p:sp>
      <p:pic>
        <p:nvPicPr>
          <p:cNvPr id="19463"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7924800" cy="5410200"/>
          </a:xfrm>
        </p:spPr>
        <p:txBody>
          <a:bodyPr>
            <a:noAutofit/>
          </a:bodyPr>
          <a:lstStyle/>
          <a:p>
            <a:pPr algn="l"/>
            <a:r>
              <a:rPr lang="en-US" sz="2600" b="0" i="0" u="none" strike="noStrike" baseline="0" dirty="0">
                <a:latin typeface="CIDFont+F2"/>
              </a:rPr>
              <a:t>Introduction to IOT protocols, </a:t>
            </a:r>
          </a:p>
          <a:p>
            <a:pPr algn="l"/>
            <a:r>
              <a:rPr lang="en-US" sz="2600" b="0" i="0" u="none" strike="noStrike" baseline="0" dirty="0">
                <a:latin typeface="CIDFont+F2"/>
              </a:rPr>
              <a:t>IoT layered Architecture, </a:t>
            </a:r>
          </a:p>
          <a:p>
            <a:pPr algn="l"/>
            <a:r>
              <a:rPr lang="en-US" sz="2600" b="0" i="0" u="none" strike="noStrike" baseline="0" dirty="0">
                <a:latin typeface="CIDFont+F2"/>
              </a:rPr>
              <a:t>Comparison with OSI Model layers, </a:t>
            </a:r>
          </a:p>
          <a:p>
            <a:pPr algn="l"/>
            <a:r>
              <a:rPr lang="en-US" sz="2600" b="0" i="0" u="none" strike="noStrike" baseline="0" dirty="0">
                <a:latin typeface="CIDFont+F2"/>
              </a:rPr>
              <a:t>Applications of IOT protocols, </a:t>
            </a:r>
          </a:p>
          <a:p>
            <a:pPr algn="l"/>
            <a:r>
              <a:rPr lang="en-US" sz="2600" b="0" i="0" u="none" strike="noStrike" baseline="0" dirty="0">
                <a:latin typeface="CIDFont+F2"/>
              </a:rPr>
              <a:t>Use cases of IOT protocols.</a:t>
            </a:r>
          </a:p>
          <a:p>
            <a:pPr algn="l"/>
            <a:r>
              <a:rPr lang="en-US" sz="2600" b="0" i="0" u="none" strike="noStrike" baseline="0" dirty="0">
                <a:latin typeface="CIDFont+F2"/>
              </a:rPr>
              <a:t>Raspberry Pi: Introduction to Raspberry pi, </a:t>
            </a:r>
          </a:p>
          <a:p>
            <a:pPr algn="l"/>
            <a:r>
              <a:rPr lang="en-US" sz="2600" b="0" i="0" u="none" strike="noStrike" baseline="0" dirty="0">
                <a:latin typeface="CIDFont+F2"/>
              </a:rPr>
              <a:t>Exploring the Raspberry pi Learning Board, Raspberry pi</a:t>
            </a:r>
          </a:p>
          <a:p>
            <a:pPr algn="l"/>
            <a:r>
              <a:rPr lang="en-IN" sz="2600" b="0" i="0" u="none" strike="noStrike" baseline="0" dirty="0">
                <a:latin typeface="CIDFont+F2"/>
              </a:rPr>
              <a:t>Operating Systems.</a:t>
            </a:r>
            <a:endParaRPr lang="en-US" sz="2600"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a:lnSpc>
                <a:spcPct val="100000"/>
              </a:lnSpc>
              <a:spcBef>
                <a:spcPct val="0"/>
              </a:spcBef>
              <a:buClrTx/>
              <a:buSzTx/>
              <a:buFontTx/>
              <a:buNone/>
              <a:tabLst/>
              <a:defRPr/>
            </a:pPr>
            <a:r>
              <a:rPr lang="en-US" sz="3200" b="1" dirty="0"/>
              <a:t>Unit 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Amit Kumar    Unit 1  ACSIOT0601</a:t>
            </a:r>
            <a:endParaRPr lang="en-US" dirty="0"/>
          </a:p>
        </p:txBody>
      </p:sp>
      <p:sp>
        <p:nvSpPr>
          <p:cNvPr id="11" name="Content Placeholder 2"/>
          <p:cNvSpPr txBox="1">
            <a:spLocks/>
          </p:cNvSpPr>
          <p:nvPr/>
        </p:nvSpPr>
        <p:spPr>
          <a:xfrm>
            <a:off x="5867400" y="1143000"/>
            <a:ext cx="3962400" cy="38473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Times New Roman" pitchFamily="18" charset="0"/>
              <a:cs typeface="Times New Roman" pitchFamily="18" charset="0"/>
            </a:endParaRPr>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06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Student will learn about the various types of </a:t>
            </a:r>
            <a:r>
              <a:rPr lang="en-US" sz="2200" b="1" dirty="0" err="1"/>
              <a:t>IoT</a:t>
            </a:r>
            <a:r>
              <a:rPr lang="en-US" sz="2200" b="1" dirty="0"/>
              <a:t> connectivity protocols. </a:t>
            </a:r>
            <a:r>
              <a:rPr lang="en-IN" sz="2200" dirty="0"/>
              <a:t>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p>
          <a:p>
            <a:endParaRPr lang="en-US" sz="2200" dirty="0"/>
          </a:p>
        </p:txBody>
      </p:sp>
      <p:sp>
        <p:nvSpPr>
          <p:cNvPr id="5" name="Footer Placeholder 4"/>
          <p:cNvSpPr>
            <a:spLocks noGrp="1"/>
          </p:cNvSpPr>
          <p:nvPr>
            <p:ph type="ftr" sz="quarter" idx="11"/>
          </p:nvPr>
        </p:nvSpPr>
        <p:spPr>
          <a:xfrm>
            <a:off x="2819400" y="6248400"/>
            <a:ext cx="4724400" cy="365125"/>
          </a:xfrm>
        </p:spPr>
        <p:txBody>
          <a:bodyPr/>
          <a:lstStyle/>
          <a:p>
            <a:r>
              <a:rPr lang="en-US" smtClean="0"/>
              <a:t>Amit Kumar    Unit 1  ACSIOT0601</a:t>
            </a:r>
            <a:endParaRPr lang="en-US" dirty="0"/>
          </a:p>
        </p:txBody>
      </p:sp>
      <p:sp>
        <p:nvSpPr>
          <p:cNvPr id="7" name="Title 1"/>
          <p:cNvSpPr txBox="1">
            <a:spLocks/>
          </p:cNvSpPr>
          <p:nvPr/>
        </p:nvSpPr>
        <p:spPr>
          <a:xfrm>
            <a:off x="1349991"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Bef>
                <a:spcPct val="0"/>
              </a:spcBef>
              <a:spcAft>
                <a:spcPts val="0"/>
              </a:spcAft>
              <a:defRPr/>
            </a:pPr>
            <a:r>
              <a:rPr lang="en-US" sz="3200" b="1" dirty="0"/>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36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t>Introduction to Topic 1</a:t>
            </a:r>
            <a:endParaRPr lang="en-US" sz="3200" b="1" dirty="0"/>
          </a:p>
        </p:txBody>
      </p:sp>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lvl="0" algn="ctr">
                        <a:spcBef>
                          <a:spcPct val="0"/>
                        </a:spcBef>
                        <a:defRPr/>
                      </a:pPr>
                      <a:r>
                        <a:rPr lang="en-US" altLang="en-US" sz="2200" dirty="0" err="1"/>
                        <a:t>IoT</a:t>
                      </a:r>
                      <a:r>
                        <a:rPr lang="en-US" altLang="en-US" sz="2200" baseline="0" dirty="0"/>
                        <a:t> Connectivity Overview</a:t>
                      </a:r>
                      <a:endParaRPr lang="en-US" altLang="en-US" sz="2200" dirty="0"/>
                    </a:p>
                  </a:txBody>
                  <a:tcPr marT="45739" marB="45739"/>
                </a:tc>
                <a:tc>
                  <a:txBody>
                    <a:bodyPr/>
                    <a:lstStyle/>
                    <a:p>
                      <a:pPr algn="just"/>
                      <a:r>
                        <a:rPr lang="en-IN" sz="2200" dirty="0">
                          <a:latin typeface="+mn-lt"/>
                        </a:rPr>
                        <a:t>Students will be able to learn about basic</a:t>
                      </a:r>
                      <a:r>
                        <a:rPr lang="en-IN" sz="2200" baseline="0" dirty="0">
                          <a:latin typeface="+mn-lt"/>
                        </a:rPr>
                        <a:t> concept of </a:t>
                      </a:r>
                      <a:r>
                        <a:rPr lang="en-IN" sz="2200" baseline="0" dirty="0" err="1">
                          <a:latin typeface="+mn-lt"/>
                        </a:rPr>
                        <a:t>IoT</a:t>
                      </a:r>
                      <a:r>
                        <a:rPr lang="en-IN" sz="2200" baseline="0" dirty="0">
                          <a:latin typeface="+mn-lt"/>
                        </a:rPr>
                        <a:t> </a:t>
                      </a:r>
                      <a:r>
                        <a:rPr lang="en-IN" sz="2200" baseline="0" dirty="0" err="1">
                          <a:latin typeface="+mn-lt"/>
                        </a:rPr>
                        <a:t>coonectivity</a:t>
                      </a:r>
                      <a:r>
                        <a:rPr lang="en-IN" sz="2200" baseline="0" dirty="0">
                          <a:latin typeface="+mn-lt"/>
                        </a:rPr>
                        <a:t>.</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a:t>
            </a:r>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Connectivity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458200" cy="5102935"/>
          </a:xfrm>
          <a:prstGeom prst="rect">
            <a:avLst/>
          </a:prstGeom>
          <a:noFill/>
        </p:spPr>
        <p:txBody>
          <a:bodyPr wrap="square">
            <a:spAutoFit/>
          </a:bodyPr>
          <a:lstStyle/>
          <a:p>
            <a:pPr marL="342900" indent="-342900" algn="just">
              <a:spcBef>
                <a:spcPct val="20000"/>
              </a:spcBef>
              <a:buFont typeface="Arial" pitchFamily="34" charset="0"/>
              <a:buChar char="•"/>
            </a:pPr>
            <a:r>
              <a:rPr lang="en-US" sz="2200" dirty="0" err="1"/>
              <a:t>IoT</a:t>
            </a:r>
            <a:r>
              <a:rPr lang="en-US" sz="2200" dirty="0"/>
              <a:t> connectivity is a term defining connection between all the points in the </a:t>
            </a:r>
            <a:r>
              <a:rPr lang="en-US" sz="2200" dirty="0" err="1"/>
              <a:t>IoT</a:t>
            </a:r>
            <a:r>
              <a:rPr lang="en-US" sz="2200" dirty="0"/>
              <a:t> ecosystem, such as sensors, gateways, routers, applications, platforms and other systems. </a:t>
            </a:r>
          </a:p>
          <a:p>
            <a:pPr marL="342900" indent="-342900" algn="just">
              <a:spcBef>
                <a:spcPct val="20000"/>
              </a:spcBef>
              <a:buFont typeface="Arial" pitchFamily="34" charset="0"/>
              <a:buChar char="•"/>
            </a:pPr>
            <a:r>
              <a:rPr lang="en-US" sz="2200" dirty="0"/>
              <a:t>It usually refers to different types of network solutions based on their power consumption, range and bandwidth consumption. </a:t>
            </a:r>
          </a:p>
          <a:p>
            <a:pPr marL="342900" indent="-342900" algn="just">
              <a:spcBef>
                <a:spcPct val="20000"/>
              </a:spcBef>
              <a:buFont typeface="Arial" pitchFamily="34" charset="0"/>
              <a:buChar char="•"/>
            </a:pPr>
            <a:r>
              <a:rPr lang="en-US" sz="2200" dirty="0" err="1"/>
              <a:t>IoT</a:t>
            </a:r>
            <a:r>
              <a:rPr lang="en-US" sz="2200" dirty="0"/>
              <a:t> projects vary in their requirements and many of them use different connectivity options depending on their needs. </a:t>
            </a:r>
          </a:p>
          <a:p>
            <a:pPr marL="342900" indent="-342900" algn="just">
              <a:spcBef>
                <a:spcPct val="20000"/>
              </a:spcBef>
              <a:buFont typeface="Arial" pitchFamily="34" charset="0"/>
              <a:buChar char="•"/>
            </a:pPr>
            <a:r>
              <a:rPr lang="en-US" sz="2200" dirty="0"/>
              <a:t>The Connectivity is a critical component of the Internet of Things.</a:t>
            </a:r>
          </a:p>
          <a:p>
            <a:pPr marL="342900" indent="-342900" algn="just">
              <a:spcBef>
                <a:spcPct val="20000"/>
              </a:spcBef>
              <a:buFont typeface="Arial" pitchFamily="34" charset="0"/>
              <a:buChar char="•"/>
            </a:pPr>
            <a:r>
              <a:rPr lang="en-US" sz="2200" dirty="0" err="1"/>
              <a:t>IoT</a:t>
            </a:r>
            <a:r>
              <a:rPr lang="en-US" sz="2200" dirty="0"/>
              <a:t> manufacturers have a wide range of options when it comes to connectivity. But they’re not all the same. Some connectivity solutions weren’t designed for the Internet of Things and have limited use cases. Others were specially designed for specific types of </a:t>
            </a:r>
            <a:r>
              <a:rPr lang="en-US" sz="2200" dirty="0" err="1"/>
              <a:t>IoT</a:t>
            </a:r>
            <a:r>
              <a:rPr lang="en-US" sz="2200" dirty="0"/>
              <a:t> applications and scenarios.</a:t>
            </a:r>
          </a:p>
          <a:p>
            <a:pPr marL="342900" indent="-342900" algn="just">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45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a:t>
            </a:r>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Connectivity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1"/>
            <a:ext cx="8458200" cy="5201424"/>
          </a:xfrm>
          <a:prstGeom prst="rect">
            <a:avLst/>
          </a:prstGeom>
          <a:noFill/>
        </p:spPr>
        <p:txBody>
          <a:bodyPr wrap="square">
            <a:spAutoFit/>
          </a:bodyPr>
          <a:lstStyle/>
          <a:p>
            <a:pPr algn="just">
              <a:buFont typeface="Wingdings" pitchFamily="2" charset="2"/>
              <a:buChar char="Ø"/>
            </a:pPr>
            <a:r>
              <a:rPr lang="en-US" sz="2200" b="1" dirty="0">
                <a:solidFill>
                  <a:schemeClr val="dk1"/>
                </a:solidFill>
                <a:cs typeface="Times New Roman" panose="02020603050405020304" pitchFamily="18" charset="0"/>
              </a:rPr>
              <a:t> </a:t>
            </a:r>
            <a:r>
              <a:rPr lang="en-US" sz="2200" b="1" dirty="0" err="1">
                <a:solidFill>
                  <a:schemeClr val="dk1"/>
                </a:solidFill>
                <a:cs typeface="Times New Roman" panose="02020603050405020304" pitchFamily="18" charset="0"/>
              </a:rPr>
              <a:t>IoT</a:t>
            </a:r>
            <a:r>
              <a:rPr lang="en-US" sz="2200" b="1" dirty="0">
                <a:solidFill>
                  <a:schemeClr val="dk1"/>
                </a:solidFill>
                <a:cs typeface="Times New Roman" panose="02020603050405020304" pitchFamily="18" charset="0"/>
              </a:rPr>
              <a:t> connectivity solutions:</a:t>
            </a:r>
          </a:p>
          <a:p>
            <a:pPr algn="just"/>
            <a:endParaRPr lang="en-US" sz="2200" b="1" dirty="0">
              <a:solidFill>
                <a:schemeClr val="dk1"/>
              </a:solidFill>
              <a:cs typeface="Times New Roman" panose="02020603050405020304" pitchFamily="18" charset="0"/>
            </a:endParaRPr>
          </a:p>
          <a:p>
            <a:pPr algn="just">
              <a:buFont typeface="Arial" pitchFamily="34" charset="0"/>
              <a:buChar char="•"/>
            </a:pPr>
            <a:r>
              <a:rPr lang="en-IN" sz="2200" dirty="0"/>
              <a:t> Cellular</a:t>
            </a:r>
          </a:p>
          <a:p>
            <a:pPr algn="just">
              <a:buFont typeface="Arial" pitchFamily="34" charset="0"/>
              <a:buChar char="•"/>
            </a:pPr>
            <a:r>
              <a:rPr lang="en-IN" sz="2200" dirty="0"/>
              <a:t> Bluetooth</a:t>
            </a:r>
          </a:p>
          <a:p>
            <a:pPr algn="just">
              <a:buFont typeface="Arial" pitchFamily="34" charset="0"/>
              <a:buChar char="•"/>
            </a:pPr>
            <a:r>
              <a:rPr lang="en-IN" sz="2200" dirty="0"/>
              <a:t> </a:t>
            </a:r>
            <a:r>
              <a:rPr lang="en-IN" sz="2200" dirty="0" err="1"/>
              <a:t>Zigbee</a:t>
            </a:r>
            <a:endParaRPr lang="en-IN" sz="2200" dirty="0"/>
          </a:p>
          <a:p>
            <a:pPr algn="just">
              <a:buFont typeface="Arial" pitchFamily="34" charset="0"/>
              <a:buChar char="•"/>
            </a:pPr>
            <a:r>
              <a:rPr lang="en-US" sz="2400" b="1" dirty="0"/>
              <a:t> </a:t>
            </a:r>
            <a:r>
              <a:rPr lang="en-US" sz="2200" dirty="0" err="1"/>
              <a:t>LoRaWAN</a:t>
            </a:r>
            <a:endParaRPr lang="en-US" sz="2200" dirty="0"/>
          </a:p>
          <a:p>
            <a:pPr algn="just">
              <a:buFont typeface="Arial" pitchFamily="34" charset="0"/>
              <a:buChar char="•"/>
            </a:pPr>
            <a:r>
              <a:rPr lang="en-IN" sz="2200" dirty="0"/>
              <a:t> Ethernet</a:t>
            </a:r>
          </a:p>
          <a:p>
            <a:pPr algn="just">
              <a:buFont typeface="Arial" pitchFamily="34" charset="0"/>
              <a:buChar char="•"/>
            </a:pPr>
            <a:r>
              <a:rPr lang="en-IN" sz="2200" dirty="0"/>
              <a:t> RFID</a:t>
            </a:r>
          </a:p>
          <a:p>
            <a:pPr algn="just">
              <a:buFont typeface="Arial" pitchFamily="34" charset="0"/>
              <a:buChar char="•"/>
            </a:pPr>
            <a:r>
              <a:rPr lang="en-IN" sz="2200" dirty="0"/>
              <a:t> BLE</a:t>
            </a:r>
          </a:p>
          <a:p>
            <a:pPr algn="just">
              <a:buFont typeface="Arial" pitchFamily="34" charset="0"/>
              <a:buChar char="•"/>
            </a:pPr>
            <a:r>
              <a:rPr lang="en-IN" sz="2200" dirty="0"/>
              <a:t> NFC</a:t>
            </a:r>
          </a:p>
          <a:p>
            <a:pPr algn="just">
              <a:buFont typeface="Arial" pitchFamily="34" charset="0"/>
              <a:buChar char="•"/>
            </a:pPr>
            <a:r>
              <a:rPr lang="en-IN" sz="2200" dirty="0"/>
              <a:t> Z-wave</a:t>
            </a:r>
          </a:p>
          <a:p>
            <a:pPr algn="just">
              <a:buFont typeface="Arial" pitchFamily="34" charset="0"/>
              <a:buChar char="•"/>
            </a:pPr>
            <a:r>
              <a:rPr lang="en-IN" sz="2200" dirty="0"/>
              <a:t> Li-</a:t>
            </a:r>
            <a:r>
              <a:rPr lang="en-IN" sz="2200" dirty="0" err="1"/>
              <a:t>Fi</a:t>
            </a:r>
            <a:endParaRPr lang="en-IN" sz="2200" dirty="0"/>
          </a:p>
          <a:p>
            <a:pPr algn="just">
              <a:buFont typeface="Arial" pitchFamily="34" charset="0"/>
              <a:buChar char="•"/>
            </a:pPr>
            <a:r>
              <a:rPr lang="en-IN" sz="2200" dirty="0"/>
              <a:t> </a:t>
            </a:r>
            <a:r>
              <a:rPr lang="en-US" sz="2200" dirty="0"/>
              <a:t>Power Line Communication (PLC)</a:t>
            </a:r>
          </a:p>
          <a:p>
            <a:pPr algn="just">
              <a:buFont typeface="Arial" pitchFamily="34" charset="0"/>
              <a:buChar char="•"/>
            </a:pPr>
            <a:r>
              <a:rPr lang="en-US" sz="2200" dirty="0"/>
              <a:t> Meter Bus (M-bus) and wireless M-bus</a:t>
            </a:r>
          </a:p>
          <a:p>
            <a:endParaRPr lang="en-IN" sz="2200" dirty="0"/>
          </a:p>
        </p:txBody>
      </p:sp>
    </p:spTree>
    <p:extLst>
      <p:ext uri="{BB962C8B-B14F-4D97-AF65-F5344CB8AC3E}">
        <p14:creationId xmlns:p14="http://schemas.microsoft.com/office/powerpoint/2010/main" val="36854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latin typeface="Times New Roman" pitchFamily="18" charset="0"/>
                <a:cs typeface="Times New Roman" pitchFamily="18" charset="0"/>
              </a:rPr>
              <a:t>Brief Introduction of Faculty</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1" name="Content Placeholder 2"/>
          <p:cNvSpPr txBox="1">
            <a:spLocks/>
          </p:cNvSpPr>
          <p:nvPr/>
        </p:nvSpPr>
        <p:spPr>
          <a:xfrm>
            <a:off x="500034" y="1071546"/>
            <a:ext cx="4857784" cy="44196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4F81BD"/>
              </a:buClr>
            </a:pPr>
            <a:r>
              <a:rPr lang="en-IN" sz="2000" dirty="0" smtClean="0">
                <a:solidFill>
                  <a:prstClr val="black"/>
                </a:solidFill>
                <a:latin typeface="Times New Roman" pitchFamily="18" charset="0"/>
                <a:cs typeface="Times New Roman" pitchFamily="18" charset="0"/>
              </a:rPr>
              <a:t>Amit Kumar received his B.E degree in Electronics and Communication Engineering from Hindustan College of Science and Technology, Mathura</a:t>
            </a:r>
            <a:r>
              <a:rPr lang="en-IN" sz="2000" dirty="0">
                <a:solidFill>
                  <a:prstClr val="black"/>
                </a:solidFill>
                <a:latin typeface="Times New Roman" pitchFamily="18" charset="0"/>
                <a:cs typeface="Times New Roman" pitchFamily="18" charset="0"/>
              </a:rPr>
              <a:t>,</a:t>
            </a:r>
            <a:r>
              <a:rPr lang="en-IN" sz="2000" dirty="0" smtClean="0">
                <a:solidFill>
                  <a:prstClr val="black"/>
                </a:solidFill>
                <a:latin typeface="Times New Roman" pitchFamily="18" charset="0"/>
                <a:cs typeface="Times New Roman" pitchFamily="18" charset="0"/>
              </a:rPr>
              <a:t> M.Tech degree in VLSI design from AKTU Lucknow. His major areas of research work include Wireless Communication. He has pursued his Ph.D in </a:t>
            </a:r>
            <a:r>
              <a:rPr lang="en-IN" sz="2000" dirty="0">
                <a:solidFill>
                  <a:prstClr val="black"/>
                </a:solidFill>
                <a:latin typeface="Times New Roman" pitchFamily="18" charset="0"/>
                <a:cs typeface="Times New Roman" pitchFamily="18" charset="0"/>
              </a:rPr>
              <a:t>W</a:t>
            </a:r>
            <a:r>
              <a:rPr lang="en-IN" sz="2000" dirty="0" smtClean="0">
                <a:solidFill>
                  <a:prstClr val="black"/>
                </a:solidFill>
                <a:latin typeface="Times New Roman" pitchFamily="18" charset="0"/>
                <a:cs typeface="Times New Roman" pitchFamily="18" charset="0"/>
              </a:rPr>
              <a:t>ireless Communication from NIT Patna. He has more than 20 years of teaching experience.</a:t>
            </a: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marL="0" indent="0" algn="just">
              <a:buClr>
                <a:srgbClr val="4F81BD"/>
              </a:buClr>
              <a:buFont typeface="Wingdings 3" charset="2"/>
              <a:buNone/>
            </a:pPr>
            <a:endParaRPr lang="en-US" sz="2000" dirty="0" smtClean="0">
              <a:solidFill>
                <a:prstClr val="black"/>
              </a:solidFill>
              <a:latin typeface="Times New Roman" pitchFamily="18" charset="0"/>
              <a:cs typeface="Times New Roman" pitchFamily="18" charset="0"/>
            </a:endParaRPr>
          </a:p>
        </p:txBody>
      </p:sp>
      <p:pic>
        <p:nvPicPr>
          <p:cNvPr id="10" name="Picture 2" descr="C:\Users\nisha\Desktop\logo.jpeg"/>
          <p:cNvPicPr>
            <a:picLocks noChangeAspect="1" noChangeArrowheads="1"/>
          </p:cNvPicPr>
          <p:nvPr/>
        </p:nvPicPr>
        <p:blipFill>
          <a:blip r:embed="rId4"/>
          <a:srcRect/>
          <a:stretch>
            <a:fillRect/>
          </a:stretch>
        </p:blipFill>
        <p:spPr bwMode="auto">
          <a:xfrm>
            <a:off x="0" y="-24"/>
            <a:ext cx="1571604" cy="857256"/>
          </a:xfrm>
          <a:prstGeom prst="rect">
            <a:avLst/>
          </a:prstGeom>
          <a:noFill/>
        </p:spPr>
      </p:pic>
      <p:sp>
        <p:nvSpPr>
          <p:cNvPr id="12" name="Footer Placeholder 11"/>
          <p:cNvSpPr>
            <a:spLocks noGrp="1"/>
          </p:cNvSpPr>
          <p:nvPr>
            <p:ph type="ftr" sz="quarter" idx="11"/>
          </p:nvPr>
        </p:nvSpPr>
        <p:spPr/>
        <p:txBody>
          <a:bodyPr/>
          <a:lstStyle/>
          <a:p>
            <a:r>
              <a:rPr lang="en-IN" smtClean="0">
                <a:solidFill>
                  <a:prstClr val="black">
                    <a:tint val="75000"/>
                  </a:prstClr>
                </a:solidFill>
              </a:rPr>
              <a:t>Amit Kumar    Unit 1  ACSIOT0601</a:t>
            </a:r>
            <a:endParaRPr lang="en-US">
              <a:solidFill>
                <a:prstClr val="black">
                  <a:tint val="75000"/>
                </a:prstClr>
              </a:solidFill>
            </a:endParaRPr>
          </a:p>
        </p:txBody>
      </p:sp>
      <p:pic>
        <p:nvPicPr>
          <p:cNvPr id="4" name="Picture 3"/>
          <p:cNvPicPr>
            <a:picLocks noChangeAspect="1"/>
          </p:cNvPicPr>
          <p:nvPr/>
        </p:nvPicPr>
        <p:blipFill>
          <a:blip r:embed="rId5"/>
          <a:stretch>
            <a:fillRect/>
          </a:stretch>
        </p:blipFill>
        <p:spPr>
          <a:xfrm>
            <a:off x="6300192" y="1071546"/>
            <a:ext cx="2060627" cy="1828959"/>
          </a:xfrm>
          <a:prstGeom prst="rect">
            <a:avLst/>
          </a:prstGeom>
        </p:spPr>
      </p:pic>
    </p:spTree>
    <p:extLst>
      <p:ext uri="{BB962C8B-B14F-4D97-AF65-F5344CB8AC3E}">
        <p14:creationId xmlns:p14="http://schemas.microsoft.com/office/powerpoint/2010/main" val="2460477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a:t>
            </a:r>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Connectivity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1"/>
            <a:ext cx="8458200" cy="5509200"/>
          </a:xfrm>
          <a:prstGeom prst="rect">
            <a:avLst/>
          </a:prstGeom>
          <a:noFill/>
        </p:spPr>
        <p:txBody>
          <a:bodyPr wrap="square">
            <a:spAutoFit/>
          </a:bodyPr>
          <a:lstStyle/>
          <a:p>
            <a:pPr algn="just">
              <a:buFont typeface="Wingdings" pitchFamily="2" charset="2"/>
              <a:buChar char="Ø"/>
            </a:pPr>
            <a:r>
              <a:rPr lang="en-US" sz="2200" b="1" dirty="0">
                <a:solidFill>
                  <a:schemeClr val="dk1"/>
                </a:solidFill>
                <a:cs typeface="Times New Roman" panose="02020603050405020304" pitchFamily="18" charset="0"/>
              </a:rPr>
              <a:t> How to compare </a:t>
            </a:r>
            <a:r>
              <a:rPr lang="en-US" sz="2200" b="1" dirty="0" err="1">
                <a:solidFill>
                  <a:schemeClr val="dk1"/>
                </a:solidFill>
                <a:cs typeface="Times New Roman" panose="02020603050405020304" pitchFamily="18" charset="0"/>
              </a:rPr>
              <a:t>IoT</a:t>
            </a:r>
            <a:r>
              <a:rPr lang="en-US" sz="2200" b="1" dirty="0">
                <a:solidFill>
                  <a:schemeClr val="dk1"/>
                </a:solidFill>
                <a:cs typeface="Times New Roman" panose="02020603050405020304" pitchFamily="18" charset="0"/>
              </a:rPr>
              <a:t> connectivity solutions?</a:t>
            </a:r>
          </a:p>
          <a:p>
            <a:pPr algn="just"/>
            <a:endParaRPr lang="en-US" sz="2200" b="1" dirty="0">
              <a:solidFill>
                <a:schemeClr val="dk1"/>
              </a:solidFill>
              <a:cs typeface="Times New Roman" panose="02020603050405020304" pitchFamily="18" charset="0"/>
            </a:endParaRPr>
          </a:p>
          <a:p>
            <a:pPr algn="just">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Coverage</a:t>
            </a:r>
          </a:p>
          <a:p>
            <a:pPr algn="just"/>
            <a:r>
              <a:rPr lang="en-US" sz="2200" dirty="0">
                <a:solidFill>
                  <a:schemeClr val="dk1"/>
                </a:solidFill>
                <a:cs typeface="Times New Roman" panose="02020603050405020304" pitchFamily="18" charset="0"/>
              </a:rPr>
              <a:t>One of the most crucial factors to consider when selecting a connectivity solution is coverage: will it work where your devices need to deploy?  </a:t>
            </a:r>
          </a:p>
          <a:p>
            <a:pPr algn="just">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Bandwidth</a:t>
            </a:r>
          </a:p>
          <a:p>
            <a:pPr algn="just"/>
            <a:r>
              <a:rPr lang="en-US" sz="2200" dirty="0">
                <a:solidFill>
                  <a:schemeClr val="dk1"/>
                </a:solidFill>
                <a:cs typeface="Times New Roman" panose="02020603050405020304" pitchFamily="18" charset="0"/>
              </a:rPr>
              <a:t>Bandwidth is the network’s maximum capacity for transmitting data. </a:t>
            </a:r>
          </a:p>
          <a:p>
            <a:pPr algn="just">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Data throughput</a:t>
            </a:r>
          </a:p>
          <a:p>
            <a:pPr algn="just"/>
            <a:r>
              <a:rPr lang="en-US" sz="2200" dirty="0">
                <a:solidFill>
                  <a:schemeClr val="dk1"/>
                </a:solidFill>
                <a:cs typeface="Times New Roman" panose="02020603050405020304" pitchFamily="18" charset="0"/>
              </a:rPr>
              <a:t>Bandwidth represents a network’s capacity. Data throughput represents the speed at which it can transfer data. </a:t>
            </a:r>
          </a:p>
          <a:p>
            <a:pPr algn="just">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Mobility</a:t>
            </a:r>
          </a:p>
          <a:p>
            <a:pPr algn="just"/>
            <a:r>
              <a:rPr lang="en-US" sz="2200" dirty="0">
                <a:solidFill>
                  <a:schemeClr val="dk1"/>
                </a:solidFill>
                <a:cs typeface="Times New Roman" panose="02020603050405020304" pitchFamily="18" charset="0"/>
              </a:rPr>
              <a:t>Some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devices such as car entertainment systems, self-driving cars, and tracking devices need to receive and transmit data while moving at high speeds. If your application has a mobile element, you need to look for connectivity solutions that can handle this sort of data transfer.</a:t>
            </a:r>
          </a:p>
          <a:p>
            <a:pPr>
              <a:buFont typeface="Arial" pitchFamily="34" charset="0"/>
              <a:buChar char="•"/>
            </a:pPr>
            <a:endParaRPr lang="en-US" sz="2200" dirty="0">
              <a:solidFill>
                <a:schemeClr val="dk1"/>
              </a:solidFill>
              <a:cs typeface="Times New Roman" panose="02020603050405020304" pitchFamily="18" charset="0"/>
            </a:endParaRPr>
          </a:p>
        </p:txBody>
      </p:sp>
    </p:spTree>
    <p:extLst>
      <p:ext uri="{BB962C8B-B14F-4D97-AF65-F5344CB8AC3E}">
        <p14:creationId xmlns:p14="http://schemas.microsoft.com/office/powerpoint/2010/main" val="36854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a:t>
            </a:r>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Connectivity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1"/>
            <a:ext cx="8458200" cy="4154984"/>
          </a:xfrm>
          <a:prstGeom prst="rect">
            <a:avLst/>
          </a:prstGeom>
          <a:noFill/>
        </p:spPr>
        <p:txBody>
          <a:bodyPr wrap="square">
            <a:spAutoFit/>
          </a:bodyPr>
          <a:lstStyle/>
          <a:p>
            <a:pPr algn="just">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Latency</a:t>
            </a:r>
          </a:p>
          <a:p>
            <a:r>
              <a:rPr lang="en-US" sz="2200" dirty="0">
                <a:solidFill>
                  <a:schemeClr val="dk1"/>
                </a:solidFill>
                <a:cs typeface="Times New Roman" panose="02020603050405020304" pitchFamily="18" charset="0"/>
              </a:rPr>
              <a:t>Latency is the delay between when data is sent and when it is received. </a:t>
            </a:r>
          </a:p>
          <a:p>
            <a:pPr>
              <a:buFont typeface="Arial" pitchFamily="34" charset="0"/>
              <a:buChar char="•"/>
            </a:pPr>
            <a:r>
              <a:rPr lang="en-US" sz="2200" b="1" dirty="0">
                <a:solidFill>
                  <a:schemeClr val="dk1"/>
                </a:solidFill>
                <a:cs typeface="Times New Roman" panose="02020603050405020304" pitchFamily="18" charset="0"/>
              </a:rPr>
              <a:t> Indoor penetration</a:t>
            </a:r>
          </a:p>
          <a:p>
            <a:r>
              <a:rPr lang="en-US" sz="2200" dirty="0">
                <a:solidFill>
                  <a:schemeClr val="dk1"/>
                </a:solidFill>
                <a:cs typeface="Times New Roman" panose="02020603050405020304" pitchFamily="18" charset="0"/>
              </a:rPr>
              <a:t>Some signals are stronger than others. For devices that are typically deployed underground or in dense buildings, you’ll need to think about how well the signal penetrates these obstructions. Generally, lower frequency signals have better indoor penetration.</a:t>
            </a:r>
          </a:p>
          <a:p>
            <a:pPr>
              <a:buFont typeface="Arial" pitchFamily="34" charset="0"/>
              <a:buChar char="•"/>
            </a:pPr>
            <a:r>
              <a:rPr lang="en-US" sz="2200" b="1" dirty="0">
                <a:solidFill>
                  <a:schemeClr val="dk1"/>
                </a:solidFill>
                <a:cs typeface="Times New Roman" panose="02020603050405020304" pitchFamily="18" charset="0"/>
              </a:rPr>
              <a:t> Security</a:t>
            </a:r>
          </a:p>
          <a:p>
            <a:pPr>
              <a:buFont typeface="Arial" pitchFamily="34" charset="0"/>
              <a:buChar char="•"/>
            </a:pPr>
            <a:r>
              <a:rPr lang="en-US" sz="2200" b="1" dirty="0">
                <a:solidFill>
                  <a:schemeClr val="dk1"/>
                </a:solidFill>
                <a:cs typeface="Times New Roman" panose="02020603050405020304" pitchFamily="18" charset="0"/>
              </a:rPr>
              <a:t> Redundancy</a:t>
            </a:r>
          </a:p>
          <a:p>
            <a:r>
              <a:rPr lang="en-US" sz="2200" dirty="0">
                <a:solidFill>
                  <a:schemeClr val="dk1"/>
                </a:solidFill>
                <a:cs typeface="Times New Roman" panose="02020603050405020304" pitchFamily="18" charset="0"/>
              </a:rPr>
              <a:t>Network redundancy is so valuable: it ensures that you always have a backup connectivity system in place. </a:t>
            </a:r>
          </a:p>
          <a:p>
            <a:pPr algn="just"/>
            <a:endParaRPr lang="en-US" sz="2200" dirty="0">
              <a:solidFill>
                <a:schemeClr val="dk1"/>
              </a:solidFill>
              <a:cs typeface="Times New Roman" panose="02020603050405020304" pitchFamily="18" charset="0"/>
            </a:endParaRPr>
          </a:p>
        </p:txBody>
      </p:sp>
    </p:spTree>
    <p:extLst>
      <p:ext uri="{BB962C8B-B14F-4D97-AF65-F5344CB8AC3E}">
        <p14:creationId xmlns:p14="http://schemas.microsoft.com/office/powerpoint/2010/main" val="36854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52400" y="817563"/>
            <a:ext cx="8763000" cy="5722937"/>
          </a:xfrm>
        </p:spPr>
        <p:txBody>
          <a:bodyPr/>
          <a:lstStyle/>
          <a:p>
            <a:pPr>
              <a:buFont typeface="Arial" charset="0"/>
              <a:buNone/>
              <a:defRPr/>
            </a:pPr>
            <a:r>
              <a:rPr lang="en-IN" sz="2200" dirty="0">
                <a:cs typeface="Times New Roman" pitchFamily="18" charset="0"/>
              </a:rPr>
              <a:t>1. What is the standard form of RFID?</a:t>
            </a:r>
          </a:p>
          <a:p>
            <a:pPr marL="457200" indent="-457200">
              <a:buFont typeface="+mj-lt"/>
              <a:buAutoNum type="alphaLcParenR"/>
              <a:defRPr/>
            </a:pPr>
            <a:r>
              <a:rPr lang="en-IN" sz="2200" b="1" dirty="0">
                <a:cs typeface="Times New Roman" pitchFamily="18" charset="0"/>
              </a:rPr>
              <a:t>Radio Frequency Identification</a:t>
            </a:r>
          </a:p>
          <a:p>
            <a:pPr marL="457200" indent="-457200">
              <a:buFont typeface="+mj-lt"/>
              <a:buAutoNum type="alphaLcParenR"/>
              <a:defRPr/>
            </a:pPr>
            <a:r>
              <a:rPr lang="en-IN" sz="2200" dirty="0">
                <a:cs typeface="Times New Roman" pitchFamily="18" charset="0"/>
              </a:rPr>
              <a:t>Radio Frequency-Independent</a:t>
            </a:r>
          </a:p>
          <a:p>
            <a:pPr marL="457200" indent="-457200">
              <a:buFont typeface="+mj-lt"/>
              <a:buAutoNum type="alphaLcParenR"/>
              <a:defRPr/>
            </a:pPr>
            <a:r>
              <a:rPr lang="en-IN" sz="2200" dirty="0">
                <a:cs typeface="Times New Roman" pitchFamily="18" charset="0"/>
              </a:rPr>
              <a:t>Radio Frequency-Dependent</a:t>
            </a:r>
          </a:p>
          <a:p>
            <a:pPr marL="457200" indent="-457200">
              <a:buFont typeface="+mj-lt"/>
              <a:buAutoNum type="alphaLcParenR"/>
              <a:defRPr/>
            </a:pPr>
            <a:r>
              <a:rPr lang="en-IN" sz="2200" dirty="0">
                <a:cs typeface="Times New Roman" pitchFamily="18" charset="0"/>
              </a:rPr>
              <a:t>None of the above</a:t>
            </a:r>
          </a:p>
          <a:p>
            <a:pPr marL="457200" indent="-457200">
              <a:buFont typeface="Arial" charset="0"/>
              <a:buNone/>
              <a:defRPr/>
            </a:pPr>
            <a:endParaRPr lang="en-IN" sz="2200" dirty="0">
              <a:cs typeface="Times New Roman" pitchFamily="18" charset="0"/>
            </a:endParaRPr>
          </a:p>
          <a:p>
            <a:pPr marL="457200" indent="-457200">
              <a:buFont typeface="Arial" charset="0"/>
              <a:buNone/>
              <a:defRPr/>
            </a:pPr>
            <a:r>
              <a:rPr lang="en-IN" sz="2200" dirty="0">
                <a:cs typeface="Times New Roman" pitchFamily="18" charset="0"/>
              </a:rPr>
              <a:t>2. The RFID tags consists of an _______</a:t>
            </a:r>
          </a:p>
          <a:p>
            <a:pPr marL="457200" indent="-457200">
              <a:buFont typeface="+mj-lt"/>
              <a:buAutoNum type="alphaLcParenR"/>
              <a:defRPr/>
            </a:pPr>
            <a:r>
              <a:rPr lang="en-IN" sz="2200" dirty="0">
                <a:cs typeface="Times New Roman" pitchFamily="18" charset="0"/>
              </a:rPr>
              <a:t> Antenna</a:t>
            </a:r>
          </a:p>
          <a:p>
            <a:pPr marL="457200" indent="-457200">
              <a:buFont typeface="+mj-lt"/>
              <a:buAutoNum type="alphaLcParenR"/>
              <a:defRPr/>
            </a:pPr>
            <a:r>
              <a:rPr lang="en-IN" sz="2200" dirty="0">
                <a:cs typeface="Times New Roman" pitchFamily="18" charset="0"/>
              </a:rPr>
              <a:t> Integrated circuit</a:t>
            </a:r>
          </a:p>
          <a:p>
            <a:pPr marL="457200" indent="-457200">
              <a:buFont typeface="+mj-lt"/>
              <a:buAutoNum type="alphaLcParenR"/>
              <a:defRPr/>
            </a:pPr>
            <a:r>
              <a:rPr lang="en-IN" sz="2200" b="1" dirty="0">
                <a:cs typeface="Times New Roman" pitchFamily="18" charset="0"/>
              </a:rPr>
              <a:t> Both a and b</a:t>
            </a:r>
          </a:p>
          <a:p>
            <a:pPr marL="457200" indent="-457200">
              <a:buFont typeface="+mj-lt"/>
              <a:buAutoNum type="alphaLcParenR"/>
              <a:defRPr/>
            </a:pPr>
            <a:r>
              <a:rPr lang="en-IN" sz="2200" dirty="0">
                <a:cs typeface="Times New Roman" pitchFamily="18" charset="0"/>
              </a:rPr>
              <a:t> None of the above</a:t>
            </a:r>
          </a:p>
          <a:p>
            <a:pPr marL="457200" indent="-457200">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algn="just">
              <a:buFont typeface="Arial" charset="0"/>
              <a:buNone/>
              <a:defRPr/>
            </a:pPr>
            <a:endParaRPr lang="en-IN" sz="2200" b="1" dirty="0"/>
          </a:p>
          <a:p>
            <a:pPr algn="just">
              <a:buFont typeface="Arial" charset="0"/>
              <a:buNone/>
              <a:defRPr/>
            </a:pPr>
            <a:endParaRPr lang="en-IN" sz="2200" dirty="0"/>
          </a:p>
          <a:p>
            <a:pPr marL="457200" indent="-457200" algn="just">
              <a:spcAft>
                <a:spcPct val="10000"/>
              </a:spcAft>
              <a:buFont typeface="Arial" charset="0"/>
              <a:buNone/>
              <a:defRPr/>
            </a:pP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6861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52400" y="817563"/>
            <a:ext cx="8763000" cy="5722937"/>
          </a:xfrm>
        </p:spPr>
        <p:txBody>
          <a:bodyPr/>
          <a:lstStyle/>
          <a:p>
            <a:pPr>
              <a:buFont typeface="Arial" charset="0"/>
              <a:buNone/>
              <a:defRPr/>
            </a:pPr>
            <a:r>
              <a:rPr lang="en-IN" sz="2200" dirty="0">
                <a:cs typeface="Times New Roman" pitchFamily="18" charset="0"/>
              </a:rPr>
              <a:t>3. The Bluetooth technology operates in the ISM band at _________</a:t>
            </a:r>
          </a:p>
          <a:p>
            <a:pPr marL="457200" indent="-457200">
              <a:buFont typeface="+mj-lt"/>
              <a:buAutoNum type="alphaLcParenR"/>
              <a:defRPr/>
            </a:pPr>
            <a:r>
              <a:rPr lang="en-IN" sz="2200" dirty="0">
                <a:cs typeface="Times New Roman" pitchFamily="18" charset="0"/>
              </a:rPr>
              <a:t>2.4 to 2.485 GHz</a:t>
            </a:r>
          </a:p>
          <a:p>
            <a:pPr marL="457200" indent="-457200">
              <a:buFont typeface="+mj-lt"/>
              <a:buAutoNum type="alphaLcParenR"/>
              <a:defRPr/>
            </a:pPr>
            <a:r>
              <a:rPr lang="en-IN" sz="2200" dirty="0">
                <a:cs typeface="Times New Roman" pitchFamily="18" charset="0"/>
              </a:rPr>
              <a:t>1.4 to 2.485 GHz</a:t>
            </a:r>
          </a:p>
          <a:p>
            <a:pPr marL="457200" indent="-457200">
              <a:buFont typeface="+mj-lt"/>
              <a:buAutoNum type="alphaLcParenR"/>
              <a:defRPr/>
            </a:pPr>
            <a:r>
              <a:rPr lang="en-IN" sz="2200" b="1" dirty="0">
                <a:cs typeface="Times New Roman" pitchFamily="18" charset="0"/>
              </a:rPr>
              <a:t>2.4 to 2.485 MHz</a:t>
            </a:r>
          </a:p>
          <a:p>
            <a:pPr marL="457200" indent="-457200">
              <a:buFont typeface="+mj-lt"/>
              <a:buAutoNum type="alphaLcParenR"/>
              <a:defRPr/>
            </a:pPr>
            <a:r>
              <a:rPr lang="en-IN" sz="2200" dirty="0">
                <a:cs typeface="Times New Roman" pitchFamily="18" charset="0"/>
              </a:rPr>
              <a:t>None of the above</a:t>
            </a:r>
          </a:p>
          <a:p>
            <a:pPr marL="457200" indent="-457200">
              <a:buFont typeface="+mj-lt"/>
              <a:buAutoNum type="alphaLcParenR"/>
              <a:defRPr/>
            </a:pPr>
            <a:endParaRPr lang="en-IN" sz="2200" dirty="0">
              <a:cs typeface="Times New Roman" pitchFamily="18" charset="0"/>
            </a:endParaRPr>
          </a:p>
          <a:p>
            <a:pPr>
              <a:buFont typeface="Arial" charset="0"/>
              <a:buNone/>
              <a:defRPr/>
            </a:pPr>
            <a:r>
              <a:rPr lang="en-IN" sz="2200" dirty="0">
                <a:cs typeface="Times New Roman" pitchFamily="18" charset="0"/>
              </a:rPr>
              <a:t>4. The Z-waves uses radiofrequency for _______</a:t>
            </a:r>
          </a:p>
          <a:p>
            <a:pPr marL="457200" indent="-457200">
              <a:buFont typeface="+mj-lt"/>
              <a:buAutoNum type="alphaLcParenR"/>
              <a:defRPr/>
            </a:pPr>
            <a:r>
              <a:rPr lang="en-IN" sz="2200" dirty="0">
                <a:cs typeface="Times New Roman" pitchFamily="18" charset="0"/>
              </a:rPr>
              <a:t>Control</a:t>
            </a:r>
          </a:p>
          <a:p>
            <a:pPr marL="457200" indent="-457200">
              <a:buFont typeface="+mj-lt"/>
              <a:buAutoNum type="alphaLcParenR"/>
              <a:defRPr/>
            </a:pPr>
            <a:r>
              <a:rPr lang="en-IN" sz="2200" dirty="0">
                <a:cs typeface="Times New Roman" pitchFamily="18" charset="0"/>
              </a:rPr>
              <a:t>Signalling</a:t>
            </a:r>
          </a:p>
          <a:p>
            <a:pPr marL="457200" indent="-457200">
              <a:buFont typeface="+mj-lt"/>
              <a:buAutoNum type="alphaLcParenR"/>
              <a:defRPr/>
            </a:pPr>
            <a:r>
              <a:rPr lang="en-IN" sz="2200" dirty="0">
                <a:cs typeface="Times New Roman" pitchFamily="18" charset="0"/>
              </a:rPr>
              <a:t>Both a and b</a:t>
            </a:r>
          </a:p>
          <a:p>
            <a:pPr marL="457200" indent="-457200">
              <a:buFont typeface="+mj-lt"/>
              <a:buAutoNum type="alphaLcParenR"/>
              <a:defRPr/>
            </a:pPr>
            <a:r>
              <a:rPr lang="en-IN" sz="2200" dirty="0">
                <a:cs typeface="Times New Roman" pitchFamily="18" charset="0"/>
              </a:rPr>
              <a:t>None of the above</a:t>
            </a:r>
          </a:p>
          <a:p>
            <a:pPr marL="457200" indent="-457200">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algn="just">
              <a:buFont typeface="Arial" charset="0"/>
              <a:buNone/>
              <a:defRPr/>
            </a:pPr>
            <a:endParaRPr lang="en-IN" sz="2200" b="1" dirty="0"/>
          </a:p>
          <a:p>
            <a:pPr algn="just">
              <a:buFont typeface="Arial" charset="0"/>
              <a:buNone/>
              <a:defRPr/>
            </a:pPr>
            <a:endParaRPr lang="en-IN" sz="2200" dirty="0"/>
          </a:p>
          <a:p>
            <a:pPr marL="457200" indent="-457200" algn="just">
              <a:spcAft>
                <a:spcPct val="10000"/>
              </a:spcAft>
              <a:buFont typeface="Arial" charset="0"/>
              <a:buNone/>
              <a:defRPr/>
            </a:pP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6963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52400" y="817563"/>
            <a:ext cx="8763000" cy="5722937"/>
          </a:xfrm>
        </p:spPr>
        <p:txBody>
          <a:bodyPr/>
          <a:lstStyle/>
          <a:p>
            <a:pPr>
              <a:buFont typeface="Arial" charset="0"/>
              <a:buNone/>
              <a:defRPr/>
            </a:pPr>
            <a:r>
              <a:rPr lang="en-IN" sz="2200" dirty="0">
                <a:cs typeface="Times New Roman" pitchFamily="18" charset="0"/>
              </a:rPr>
              <a:t>5.  The communication range in NFC is __________</a:t>
            </a:r>
          </a:p>
          <a:p>
            <a:pPr marL="457200" indent="-457200">
              <a:buFont typeface="+mj-lt"/>
              <a:buAutoNum type="alphaLcParenR"/>
              <a:defRPr/>
            </a:pPr>
            <a:r>
              <a:rPr lang="en-IN" sz="2200" b="1" dirty="0">
                <a:cs typeface="Times New Roman" pitchFamily="18" charset="0"/>
              </a:rPr>
              <a:t>&lt;20cms</a:t>
            </a:r>
          </a:p>
          <a:p>
            <a:pPr marL="457200" indent="-457200">
              <a:buFont typeface="+mj-lt"/>
              <a:buAutoNum type="alphaLcParenR"/>
              <a:defRPr/>
            </a:pPr>
            <a:r>
              <a:rPr lang="en-IN" sz="2200" dirty="0">
                <a:cs typeface="Times New Roman" pitchFamily="18" charset="0"/>
              </a:rPr>
              <a:t>&gt;20cms</a:t>
            </a:r>
          </a:p>
          <a:p>
            <a:pPr marL="457200" indent="-457200">
              <a:buFont typeface="+mj-lt"/>
              <a:buAutoNum type="alphaLcParenR"/>
              <a:defRPr/>
            </a:pPr>
            <a:r>
              <a:rPr lang="en-IN" sz="2200" dirty="0">
                <a:cs typeface="Times New Roman" pitchFamily="18" charset="0"/>
              </a:rPr>
              <a:t>&gt;40cms</a:t>
            </a:r>
          </a:p>
          <a:p>
            <a:pPr marL="457200" indent="-457200">
              <a:buFont typeface="+mj-lt"/>
              <a:buAutoNum type="alphaLcParenR"/>
              <a:defRPr/>
            </a:pPr>
            <a:r>
              <a:rPr lang="en-IN" sz="2200" dirty="0">
                <a:cs typeface="Times New Roman" pitchFamily="18" charset="0"/>
              </a:rPr>
              <a:t>&gt;60cms</a:t>
            </a:r>
          </a:p>
          <a:p>
            <a:pPr marL="457200" indent="-457200">
              <a:buFont typeface="+mj-lt"/>
              <a:buAutoNum type="alphaLcParenR"/>
              <a:defRPr/>
            </a:pPr>
            <a:endParaRPr lang="en-IN" sz="2200" dirty="0">
              <a:cs typeface="Times New Roman" pitchFamily="18" charset="0"/>
            </a:endParaRPr>
          </a:p>
          <a:p>
            <a:pPr>
              <a:buFont typeface="Arial" charset="0"/>
              <a:buNone/>
              <a:defRPr/>
            </a:pPr>
            <a:r>
              <a:rPr lang="en-IN" sz="2200" dirty="0">
                <a:cs typeface="Times New Roman" pitchFamily="18" charset="0"/>
              </a:rPr>
              <a:t>6. The NFC transmits data at a rate of ____________</a:t>
            </a:r>
          </a:p>
          <a:p>
            <a:pPr marL="457200" indent="-457200">
              <a:buFont typeface="+mj-lt"/>
              <a:buAutoNum type="alphaLcParenR"/>
              <a:defRPr/>
            </a:pPr>
            <a:r>
              <a:rPr lang="en-IN" sz="2200" dirty="0">
                <a:cs typeface="Times New Roman" pitchFamily="18" charset="0"/>
              </a:rPr>
              <a:t>212 Kbps</a:t>
            </a:r>
          </a:p>
          <a:p>
            <a:pPr marL="457200" indent="-457200">
              <a:buFont typeface="+mj-lt"/>
              <a:buAutoNum type="alphaLcParenR"/>
              <a:defRPr/>
            </a:pPr>
            <a:r>
              <a:rPr lang="en-IN" sz="2200" dirty="0">
                <a:cs typeface="Times New Roman" pitchFamily="18" charset="0"/>
              </a:rPr>
              <a:t>106 Kbps</a:t>
            </a:r>
          </a:p>
          <a:p>
            <a:pPr marL="457200" indent="-457200">
              <a:buFont typeface="+mj-lt"/>
              <a:buAutoNum type="alphaLcParenR"/>
              <a:defRPr/>
            </a:pPr>
            <a:r>
              <a:rPr lang="en-IN" sz="2200" dirty="0">
                <a:cs typeface="Times New Roman" pitchFamily="18" charset="0"/>
              </a:rPr>
              <a:t>424 Kbps</a:t>
            </a:r>
          </a:p>
          <a:p>
            <a:pPr marL="457200" indent="-457200">
              <a:buFont typeface="+mj-lt"/>
              <a:buAutoNum type="alphaLcParenR"/>
              <a:defRPr/>
            </a:pPr>
            <a:r>
              <a:rPr lang="en-IN" sz="2200" b="1" dirty="0">
                <a:cs typeface="Times New Roman" pitchFamily="18" charset="0"/>
              </a:rPr>
              <a:t>Either 212, 1106, 424 Kbps</a:t>
            </a:r>
          </a:p>
          <a:p>
            <a:pPr marL="457200" indent="-457200">
              <a:buFont typeface="Arial" charset="0"/>
              <a:buNone/>
              <a:defRPr/>
            </a:pPr>
            <a:endParaRPr lang="en-IN" sz="2200" dirty="0">
              <a:cs typeface="Times New Roman" pitchFamily="18" charset="0"/>
            </a:endParaRPr>
          </a:p>
          <a:p>
            <a:pPr>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marL="457200" indent="-457200">
              <a:buFont typeface="Arial" charset="0"/>
              <a:buNone/>
              <a:defRPr/>
            </a:pPr>
            <a:endParaRPr lang="en-IN" sz="2200" dirty="0">
              <a:cs typeface="Times New Roman" pitchFamily="18" charset="0"/>
            </a:endParaRPr>
          </a:p>
          <a:p>
            <a:pPr algn="just">
              <a:buFont typeface="Arial" charset="0"/>
              <a:buNone/>
              <a:defRPr/>
            </a:pPr>
            <a:endParaRPr lang="en-IN" sz="2200" b="1" dirty="0"/>
          </a:p>
          <a:p>
            <a:pPr algn="just">
              <a:buFont typeface="Arial" charset="0"/>
              <a:buNone/>
              <a:defRPr/>
            </a:pPr>
            <a:endParaRPr lang="en-IN" sz="2200" dirty="0"/>
          </a:p>
          <a:p>
            <a:pPr marL="457200" indent="-457200" algn="just">
              <a:spcAft>
                <a:spcPct val="10000"/>
              </a:spcAft>
              <a:buFont typeface="Arial" charset="0"/>
              <a:buNone/>
              <a:defRPr/>
            </a:pP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70663"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marL="457200" indent="-457200" algn="just">
              <a:spcAft>
                <a:spcPct val="10000"/>
              </a:spcAft>
            </a:pPr>
            <a:r>
              <a:rPr lang="en-US" sz="2200" dirty="0" err="1"/>
              <a:t>IoT</a:t>
            </a:r>
            <a:r>
              <a:rPr lang="en-US" sz="2200" dirty="0"/>
              <a:t> connectivity is a term defining connection between all the points in the </a:t>
            </a:r>
            <a:r>
              <a:rPr lang="en-US" sz="2200" dirty="0" err="1"/>
              <a:t>IoT</a:t>
            </a:r>
            <a:r>
              <a:rPr lang="en-US" sz="2200" dirty="0"/>
              <a:t> ecosystem, such as sensors, gateways, routers, applications, platforms and other systems. </a:t>
            </a:r>
          </a:p>
          <a:p>
            <a:pPr marL="457200" indent="-457200" algn="just">
              <a:spcAft>
                <a:spcPct val="10000"/>
              </a:spcAft>
            </a:pPr>
            <a:r>
              <a:rPr lang="en-IN" sz="2200" dirty="0"/>
              <a:t>The major </a:t>
            </a:r>
            <a:r>
              <a:rPr lang="en-IN" sz="2200" dirty="0" err="1"/>
              <a:t>IoT</a:t>
            </a:r>
            <a:r>
              <a:rPr lang="en-IN" sz="2200" dirty="0"/>
              <a:t> Communication technologies are: Bluetooth, BLE, </a:t>
            </a:r>
            <a:r>
              <a:rPr lang="en-IN" sz="2200" dirty="0" err="1"/>
              <a:t>Zigbee</a:t>
            </a:r>
            <a:r>
              <a:rPr lang="en-IN" sz="2200" dirty="0"/>
              <a:t>, Z-wave, RFID, NFC, WIFI, LIFI.</a:t>
            </a:r>
            <a:endParaRPr lang="en-US"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cs typeface="Times New Roman" panose="02020603050405020304" pitchFamily="18" charset="0"/>
              </a:rPr>
              <a:t>Introduction to Topic 2</a:t>
            </a:r>
            <a:endParaRPr lang="en-US" sz="3200" b="1" dirty="0">
              <a:cs typeface="Times New Roman" panose="02020603050405020304" pitchFamily="18" charset="0"/>
            </a:endParaRPr>
          </a:p>
        </p:txBody>
      </p:sp>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xmlns="" val="20000"/>
                    </a:ext>
                  </a:extLst>
                </a:gridCol>
                <a:gridCol w="32766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altLang="en-US" sz="2200" kern="1200" baseline="0" dirty="0">
                          <a:solidFill>
                            <a:schemeClr val="dk1"/>
                          </a:solidFill>
                          <a:latin typeface="+mn-lt"/>
                          <a:ea typeface="+mn-ea"/>
                          <a:cs typeface="+mn-cs"/>
                        </a:rPr>
                        <a:t>Wireless Long Range (WAN) Protocol	</a:t>
                      </a:r>
                    </a:p>
                    <a:p>
                      <a:pPr lvl="0" algn="ctr">
                        <a:spcBef>
                          <a:spcPct val="0"/>
                        </a:spcBef>
                        <a:defRPr/>
                      </a:pPr>
                      <a:endParaRPr lang="en-US" altLang="en-US" sz="2200" dirty="0"/>
                    </a:p>
                  </a:txBody>
                  <a:tcPr marT="45739" marB="45739"/>
                </a:tc>
                <a:tc>
                  <a:txBody>
                    <a:bodyPr/>
                    <a:lstStyle/>
                    <a:p>
                      <a:pPr algn="just"/>
                      <a:r>
                        <a:rPr lang="en-IN" sz="2200" dirty="0">
                          <a:latin typeface="+mn-lt"/>
                        </a:rPr>
                        <a:t>Students will be able to learn about</a:t>
                      </a:r>
                      <a:r>
                        <a:rPr lang="en-IN" sz="2200" baseline="0" dirty="0">
                          <a:latin typeface="+mn-lt"/>
                        </a:rPr>
                        <a:t> WAN protocols used for </a:t>
                      </a:r>
                      <a:r>
                        <a:rPr lang="en-IN" sz="2200" baseline="0" dirty="0" err="1">
                          <a:latin typeface="+mn-lt"/>
                        </a:rPr>
                        <a:t>IoT</a:t>
                      </a:r>
                      <a:r>
                        <a:rPr lang="en-IN" sz="2200" baseline="0" dirty="0">
                          <a:latin typeface="+mn-lt"/>
                        </a:rPr>
                        <a:t> connectivity</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81000" y="1010245"/>
            <a:ext cx="8458200" cy="5847755"/>
          </a:xfrm>
          <a:prstGeom prst="rect">
            <a:avLst/>
          </a:prstGeom>
        </p:spPr>
        <p:txBody>
          <a:bodyPr wrap="square">
            <a:spAutoFit/>
          </a:bodyPr>
          <a:lstStyle/>
          <a:p>
            <a:pPr algn="just">
              <a:buFont typeface="Arial" pitchFamily="34" charset="0"/>
              <a:buChar char="•"/>
            </a:pPr>
            <a:r>
              <a:rPr lang="en-US" sz="2200" dirty="0"/>
              <a:t> WAN protocols are distinguished by their capability to efficiently deliver data over longer distances, such as hundreds of miles. This is generally required to bridge data between multiple LANs. </a:t>
            </a:r>
          </a:p>
          <a:p>
            <a:pPr algn="just">
              <a:buFont typeface="Arial" pitchFamily="34" charset="0"/>
              <a:buChar char="•"/>
            </a:pPr>
            <a:endParaRPr lang="en-US" sz="2200" dirty="0"/>
          </a:p>
          <a:p>
            <a:pPr algn="just">
              <a:buFont typeface="Arial" pitchFamily="34" charset="0"/>
              <a:buChar char="•"/>
            </a:pPr>
            <a:r>
              <a:rPr lang="en-US" sz="2200" dirty="0"/>
              <a:t> The Internet is the world's largest WAN. </a:t>
            </a:r>
          </a:p>
          <a:p>
            <a:pPr algn="just">
              <a:buFont typeface="Arial" pitchFamily="34" charset="0"/>
              <a:buChar char="•"/>
            </a:pPr>
            <a:endParaRPr lang="en-US" sz="2200" dirty="0"/>
          </a:p>
          <a:p>
            <a:pPr algn="just">
              <a:buFont typeface="Arial" pitchFamily="34" charset="0"/>
              <a:buChar char="•"/>
            </a:pPr>
            <a:r>
              <a:rPr lang="en-US" sz="2200" dirty="0"/>
              <a:t> Routers, modems and other WAN devices are used to transmit the data over various mediums, commonly fiber cabling. </a:t>
            </a:r>
          </a:p>
          <a:p>
            <a:pPr algn="just">
              <a:buFont typeface="Arial" pitchFamily="34" charset="0"/>
              <a:buChar char="•"/>
            </a:pPr>
            <a:endParaRPr lang="en-US" sz="2200" dirty="0"/>
          </a:p>
          <a:p>
            <a:pPr algn="just">
              <a:buFont typeface="Arial" pitchFamily="34" charset="0"/>
              <a:buChar char="•"/>
            </a:pPr>
            <a:r>
              <a:rPr lang="en-US" sz="2200" dirty="0"/>
              <a:t> Some of the most common WAN protocols in use today are: </a:t>
            </a:r>
          </a:p>
          <a:p>
            <a:pPr algn="just">
              <a:buFont typeface="Wingdings" pitchFamily="2" charset="2"/>
              <a:buChar char="Ø"/>
            </a:pPr>
            <a:r>
              <a:rPr lang="en-US" sz="2200" dirty="0"/>
              <a:t>Frame Relay </a:t>
            </a:r>
          </a:p>
          <a:p>
            <a:pPr algn="just">
              <a:buFont typeface="Wingdings" pitchFamily="2" charset="2"/>
              <a:buChar char="Ø"/>
            </a:pPr>
            <a:r>
              <a:rPr lang="en-US" sz="2200" dirty="0"/>
              <a:t> X.25</a:t>
            </a:r>
          </a:p>
          <a:p>
            <a:pPr algn="just">
              <a:buFont typeface="Wingdings" pitchFamily="2" charset="2"/>
              <a:buChar char="Ø"/>
            </a:pPr>
            <a:r>
              <a:rPr lang="en-US" sz="2200" dirty="0"/>
              <a:t> Integrated Services Digital Network (ISDN)</a:t>
            </a:r>
          </a:p>
          <a:p>
            <a:pPr algn="just">
              <a:buFont typeface="Wingdings" pitchFamily="2" charset="2"/>
              <a:buChar char="Ø"/>
            </a:pPr>
            <a:r>
              <a:rPr lang="en-US" sz="2200" dirty="0"/>
              <a:t> Point-to-Point Protocol (PPP)</a:t>
            </a:r>
          </a:p>
          <a:p>
            <a:pPr algn="just">
              <a:buFont typeface="Wingdings" pitchFamily="2" charset="2"/>
              <a:buChar char="Ø"/>
            </a:pPr>
            <a:r>
              <a:rPr lang="en-US" sz="2200" dirty="0"/>
              <a:t> HDLC</a:t>
            </a:r>
          </a:p>
          <a:p>
            <a:pPr algn="just">
              <a:buFont typeface="Wingdings" pitchFamily="2" charset="2"/>
              <a:buChar char="Ø"/>
            </a:pPr>
            <a:r>
              <a:rPr lang="en-US" sz="2200" dirty="0"/>
              <a:t> SDLC</a:t>
            </a:r>
          </a:p>
          <a:p>
            <a:pPr algn="just"/>
            <a:endParaRPr lang="en-US" sz="2200" dirty="0"/>
          </a:p>
        </p:txBody>
      </p:sp>
    </p:spTree>
    <p:extLst>
      <p:ext uri="{BB962C8B-B14F-4D97-AF65-F5344CB8AC3E}">
        <p14:creationId xmlns:p14="http://schemas.microsoft.com/office/powerpoint/2010/main" val="185606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04800" y="990600"/>
            <a:ext cx="8534400" cy="6186309"/>
          </a:xfrm>
          <a:prstGeom prst="rect">
            <a:avLst/>
          </a:prstGeom>
        </p:spPr>
        <p:txBody>
          <a:bodyPr wrap="square">
            <a:spAutoFit/>
          </a:bodyPr>
          <a:lstStyle/>
          <a:p>
            <a:pPr algn="just"/>
            <a:r>
              <a:rPr lang="en-US" sz="2200" b="1" dirty="0"/>
              <a:t>X.25: </a:t>
            </a:r>
          </a:p>
          <a:p>
            <a:pPr algn="just"/>
            <a:endParaRPr lang="en-US" sz="2200" dirty="0"/>
          </a:p>
          <a:p>
            <a:pPr algn="just"/>
            <a:r>
              <a:rPr lang="en-US" sz="2200" dirty="0"/>
              <a:t>X.25 is a protocol suite defined by ITU-T for packet switched communications over WAN (Wide Area Network). It was originally designed for use in the 1970s and became very popular in 1980s. Presently, it is used for networks for ATMs and credit card verification. It allows multiple logical channels to use the same physical line. It also permits data exchange between terminals with different communication speeds.</a:t>
            </a:r>
          </a:p>
          <a:p>
            <a:pPr algn="just"/>
            <a:endParaRPr lang="en-US" sz="2200" dirty="0"/>
          </a:p>
          <a:p>
            <a:pPr algn="just"/>
            <a:r>
              <a:rPr lang="en-US" sz="2200" b="1" dirty="0"/>
              <a:t>X.25 has three protocol layers</a:t>
            </a:r>
          </a:p>
          <a:p>
            <a:pPr marL="457200" indent="-457200" algn="just">
              <a:buFont typeface="+mj-lt"/>
              <a:buAutoNum type="alphaLcParenR"/>
            </a:pPr>
            <a:r>
              <a:rPr lang="en-US" sz="2200" dirty="0"/>
              <a:t>Physical Layer </a:t>
            </a:r>
          </a:p>
          <a:p>
            <a:pPr marL="457200" indent="-457200" algn="just">
              <a:buFont typeface="+mj-lt"/>
              <a:buAutoNum type="alphaLcParenR"/>
            </a:pPr>
            <a:r>
              <a:rPr lang="en-US" sz="2200" dirty="0"/>
              <a:t>Data Link Layer</a:t>
            </a:r>
          </a:p>
          <a:p>
            <a:pPr marL="457200" indent="-457200" algn="just">
              <a:buFont typeface="+mj-lt"/>
              <a:buAutoNum type="alphaLcParenR"/>
            </a:pPr>
            <a:r>
              <a:rPr lang="en-US" sz="2200" dirty="0"/>
              <a:t>Packet Layer</a:t>
            </a:r>
          </a:p>
          <a:p>
            <a:pPr algn="just" fontAlgn="base"/>
            <a:endParaRPr lang="en-US" sz="2200" dirty="0"/>
          </a:p>
          <a:p>
            <a:pPr algn="just" fontAlgn="base"/>
            <a:endParaRPr lang="en-US" sz="2200" dirty="0"/>
          </a:p>
          <a:p>
            <a:pPr algn="just"/>
            <a:endParaRPr lang="en-US" sz="2200" b="1" dirty="0"/>
          </a:p>
          <a:p>
            <a:pPr algn="just"/>
            <a:endParaRPr lang="en-US" sz="2200" dirty="0"/>
          </a:p>
        </p:txBody>
      </p:sp>
    </p:spTree>
    <p:extLst>
      <p:ext uri="{BB962C8B-B14F-4D97-AF65-F5344CB8AC3E}">
        <p14:creationId xmlns:p14="http://schemas.microsoft.com/office/powerpoint/2010/main" val="185606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04800" y="990600"/>
            <a:ext cx="8534400" cy="4832092"/>
          </a:xfrm>
          <a:prstGeom prst="rect">
            <a:avLst/>
          </a:prstGeom>
        </p:spPr>
        <p:txBody>
          <a:bodyPr wrap="square">
            <a:spAutoFit/>
          </a:bodyPr>
          <a:lstStyle/>
          <a:p>
            <a:pPr algn="just"/>
            <a:r>
              <a:rPr lang="en-US" sz="2200" b="1" dirty="0"/>
              <a:t>Frame relay: </a:t>
            </a:r>
          </a:p>
          <a:p>
            <a:pPr algn="just"/>
            <a:endParaRPr lang="en-US" sz="2200" b="1" dirty="0"/>
          </a:p>
          <a:p>
            <a:pPr algn="just">
              <a:buFont typeface="Arial" pitchFamily="34" charset="0"/>
              <a:buChar char="•"/>
            </a:pPr>
            <a:r>
              <a:rPr lang="en-US" sz="2200" dirty="0"/>
              <a:t> Frame Relay is a packet switched communication service from LANs (Local Area Network) to backbone networks and WANs. </a:t>
            </a:r>
          </a:p>
          <a:p>
            <a:pPr algn="just">
              <a:buFont typeface="Arial" pitchFamily="34" charset="0"/>
              <a:buChar char="•"/>
            </a:pPr>
            <a:r>
              <a:rPr lang="en-US" sz="2200" dirty="0"/>
              <a:t> It operates at two layers: physical layer and data link layer. </a:t>
            </a:r>
          </a:p>
          <a:p>
            <a:pPr algn="just">
              <a:buFont typeface="Arial" pitchFamily="34" charset="0"/>
              <a:buChar char="•"/>
            </a:pPr>
            <a:r>
              <a:rPr lang="en-US" sz="2200" dirty="0"/>
              <a:t> It supports all standard physical layer protocols. </a:t>
            </a:r>
          </a:p>
          <a:p>
            <a:pPr algn="just">
              <a:buFont typeface="Arial" pitchFamily="34" charset="0"/>
              <a:buChar char="•"/>
            </a:pPr>
            <a:r>
              <a:rPr lang="en-US" sz="2200" dirty="0"/>
              <a:t> It is mostly implemented at the data link layer.</a:t>
            </a:r>
          </a:p>
          <a:p>
            <a:pPr algn="just">
              <a:buFont typeface="Arial" pitchFamily="34" charset="0"/>
              <a:buChar char="•"/>
            </a:pPr>
            <a:r>
              <a:rPr lang="en-US" sz="2200" dirty="0"/>
              <a:t> Frame Relay uses virtual circuits to connect a single router to multiple remote sites. </a:t>
            </a:r>
          </a:p>
          <a:p>
            <a:pPr algn="just">
              <a:buFont typeface="Arial" pitchFamily="34" charset="0"/>
              <a:buChar char="•"/>
            </a:pPr>
            <a:r>
              <a:rPr lang="en-US" sz="2200" dirty="0"/>
              <a:t> Frame relay is a fast packet technology based on X.25. Data is transmitted by encapsulating them in multiple sized frames. </a:t>
            </a:r>
          </a:p>
          <a:p>
            <a:pPr algn="just">
              <a:buFont typeface="Arial" pitchFamily="34" charset="0"/>
              <a:buChar char="•"/>
            </a:pPr>
            <a:r>
              <a:rPr lang="en-US" sz="2200" dirty="0"/>
              <a:t> The protocol does not attempt to correct errors and so it is faster. Error correction is handled by the endpoints, which are responsible for retransmission of dropped frames.</a:t>
            </a:r>
          </a:p>
        </p:txBody>
      </p:sp>
    </p:spTree>
    <p:extLst>
      <p:ext uri="{BB962C8B-B14F-4D97-AF65-F5344CB8AC3E}">
        <p14:creationId xmlns:p14="http://schemas.microsoft.com/office/powerpoint/2010/main" val="185606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a:solidFill>
                  <a:srgbClr val="000000"/>
                </a:solidFill>
                <a:latin typeface="Arial"/>
                <a:cs typeface="Arial" charset="0"/>
              </a:rPr>
              <a:t>Evaluation Scheme</a:t>
            </a:r>
          </a:p>
        </p:txBody>
      </p:sp>
      <p:pic>
        <p:nvPicPr>
          <p:cNvPr id="5123"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37" name="TextShape 4"/>
          <p:cNvSpPr txBox="1"/>
          <p:nvPr/>
        </p:nvSpPr>
        <p:spPr>
          <a:xfrm>
            <a:off x="457200" y="6492875"/>
            <a:ext cx="2133600" cy="365125"/>
          </a:xfrm>
          <a:prstGeom prst="rect">
            <a:avLst/>
          </a:prstGeom>
          <a:noFill/>
          <a:ln>
            <a:noFill/>
          </a:ln>
        </p:spPr>
        <p:txBody>
          <a:bodyPr anchor="ctr"/>
          <a:lstStyle/>
          <a:p>
            <a:pPr>
              <a:defRPr/>
            </a:pPr>
            <a:fld id="{C32DE870-9AD4-480F-AC1C-81250EE9C431}" type="datetime1">
              <a:rPr lang="en-US" sz="1200" spc="-1">
                <a:solidFill>
                  <a:srgbClr val="8B8B8B"/>
                </a:solidFill>
                <a:latin typeface="Calibri"/>
                <a:cs typeface="Arial" charset="0"/>
              </a:rPr>
              <a:pPr>
                <a:defRPr/>
              </a:pPr>
              <a:t>1/5/2024</a:t>
            </a:fld>
            <a:endParaRPr lang="en-US" sz="1200" spc="-1">
              <a:latin typeface="Times New Roman"/>
              <a:cs typeface="Arial" charset="0"/>
            </a:endParaRPr>
          </a:p>
        </p:txBody>
      </p:sp>
      <p:sp>
        <p:nvSpPr>
          <p:cNvPr id="238" name="TextShape 5"/>
          <p:cNvSpPr txBox="1"/>
          <p:nvPr/>
        </p:nvSpPr>
        <p:spPr>
          <a:xfrm>
            <a:off x="6553200" y="6492875"/>
            <a:ext cx="2133600" cy="365125"/>
          </a:xfrm>
          <a:prstGeom prst="rect">
            <a:avLst/>
          </a:prstGeom>
          <a:noFill/>
          <a:ln>
            <a:noFill/>
          </a:ln>
        </p:spPr>
        <p:txBody>
          <a:bodyPr anchor="ctr"/>
          <a:lstStyle/>
          <a:p>
            <a:pPr algn="r">
              <a:defRPr/>
            </a:pPr>
            <a:fld id="{2EE12B49-97A1-4ACD-B838-756E62E50F83}" type="slidenum">
              <a:rPr lang="en-US" sz="1200" spc="-1">
                <a:solidFill>
                  <a:srgbClr val="8B8B8B"/>
                </a:solidFill>
                <a:latin typeface="Calibri"/>
                <a:cs typeface="Arial" charset="0"/>
              </a:rPr>
              <a:pPr algn="r">
                <a:defRPr/>
              </a:pPr>
              <a:t>3</a:t>
            </a:fld>
            <a:endParaRPr lang="en-US" sz="1200" spc="-1">
              <a:latin typeface="Times New Roman"/>
              <a:cs typeface="Arial" charset="0"/>
            </a:endParaRPr>
          </a:p>
        </p:txBody>
      </p:sp>
      <p:pic>
        <p:nvPicPr>
          <p:cNvPr id="5127" name="Picture 2" descr="E:\NIET\Project\xLogo11.png.pagespeed.ic.pydHLuCQEZ.png"/>
          <p:cNvPicPr>
            <a:picLocks noChangeAspect="1" noChangeArrowheads="1"/>
          </p:cNvPicPr>
          <p:nvPr/>
        </p:nvPicPr>
        <p:blipFill>
          <a:blip r:embed="rId3" cstate="print"/>
          <a:srcRect/>
          <a:stretch>
            <a:fillRect/>
          </a:stretch>
        </p:blipFill>
        <p:spPr bwMode="auto">
          <a:xfrm>
            <a:off x="0" y="-26988"/>
            <a:ext cx="1371600" cy="817563"/>
          </a:xfrm>
          <a:prstGeom prst="rect">
            <a:avLst/>
          </a:prstGeom>
          <a:noFill/>
          <a:ln w="9360">
            <a:noFill/>
            <a:miter lim="800000"/>
            <a:headEnd/>
            <a:tailEnd/>
          </a:ln>
        </p:spPr>
      </p:pic>
      <p:pic>
        <p:nvPicPr>
          <p:cNvPr id="5128"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xmlns="" id="{A44137BD-BBF6-4D68-F147-C231E526A62D}"/>
              </a:ext>
            </a:extLst>
          </p:cNvPr>
          <p:cNvSpPr>
            <a:spLocks noGrp="1"/>
          </p:cNvSpPr>
          <p:nvPr>
            <p:ph type="ftr" sz="quarter" idx="11"/>
          </p:nvPr>
        </p:nvSpPr>
        <p:spPr/>
        <p:txBody>
          <a:bodyPr/>
          <a:lstStyle/>
          <a:p>
            <a:r>
              <a:rPr lang="en-US" smtClean="0"/>
              <a:t>Amit Kumar    Unit 1  ACSIOT0601</a:t>
            </a:r>
            <a:endParaRPr lang="en-US" dirty="0"/>
          </a:p>
        </p:txBody>
      </p:sp>
      <p:pic>
        <p:nvPicPr>
          <p:cNvPr id="4" name="Picture 3">
            <a:extLst>
              <a:ext uri="{FF2B5EF4-FFF2-40B4-BE49-F238E27FC236}">
                <a16:creationId xmlns:a16="http://schemas.microsoft.com/office/drawing/2014/main" xmlns="" id="{BDE78DDB-11D5-66FF-4256-7B0A987C32D8}"/>
              </a:ext>
            </a:extLst>
          </p:cNvPr>
          <p:cNvPicPr>
            <a:picLocks noChangeAspect="1"/>
          </p:cNvPicPr>
          <p:nvPr/>
        </p:nvPicPr>
        <p:blipFill>
          <a:blip r:embed="rId5"/>
          <a:stretch>
            <a:fillRect/>
          </a:stretch>
        </p:blipFill>
        <p:spPr>
          <a:xfrm>
            <a:off x="55944" y="990600"/>
            <a:ext cx="8783256" cy="5257800"/>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04800" y="914400"/>
            <a:ext cx="8458200" cy="5539978"/>
          </a:xfrm>
          <a:prstGeom prst="rect">
            <a:avLst/>
          </a:prstGeom>
        </p:spPr>
        <p:txBody>
          <a:bodyPr wrap="square">
            <a:spAutoFit/>
          </a:bodyPr>
          <a:lstStyle/>
          <a:p>
            <a:pPr algn="just" fontAlgn="base"/>
            <a:r>
              <a:rPr lang="en-US" sz="2200" b="1" dirty="0"/>
              <a:t>ISDN: </a:t>
            </a:r>
          </a:p>
          <a:p>
            <a:pPr algn="just" fontAlgn="base"/>
            <a:endParaRPr lang="en-US" sz="2200" b="1" dirty="0"/>
          </a:p>
          <a:p>
            <a:pPr algn="just" fontAlgn="base">
              <a:buFont typeface="Arial" pitchFamily="34" charset="0"/>
              <a:buChar char="•"/>
            </a:pPr>
            <a:r>
              <a:rPr lang="en-US" sz="2200" b="1" dirty="0"/>
              <a:t> </a:t>
            </a:r>
            <a:r>
              <a:rPr lang="en-US" sz="2200" dirty="0"/>
              <a:t>Integrated Services Digital Network is a set of digital services that transmit voice and data over existing phone lines.  </a:t>
            </a:r>
          </a:p>
          <a:p>
            <a:pPr algn="just" fontAlgn="base">
              <a:buFont typeface="Arial" pitchFamily="34" charset="0"/>
              <a:buChar char="•"/>
            </a:pPr>
            <a:r>
              <a:rPr lang="en-US" sz="2200" dirty="0"/>
              <a:t> ISDN can offer a cost-effective solution for remote users who need a higher-speed connection than an analog dial-up link offers.  </a:t>
            </a:r>
          </a:p>
          <a:p>
            <a:pPr algn="just" fontAlgn="base">
              <a:buFont typeface="Arial" pitchFamily="34" charset="0"/>
              <a:buChar char="•"/>
            </a:pPr>
            <a:r>
              <a:rPr lang="en-US" sz="2200" dirty="0"/>
              <a:t> ISDN is also a good choice as a backup link for other types of links such as Frame Relay or a T-1 connection. </a:t>
            </a:r>
          </a:p>
          <a:p>
            <a:pPr algn="just" fontAlgn="base">
              <a:buFont typeface="Arial" pitchFamily="34" charset="0"/>
              <a:buChar char="•"/>
            </a:pPr>
            <a:r>
              <a:rPr lang="en-US" sz="2200" dirty="0"/>
              <a:t>  ISDN is a method of combining multiple dial-up lines on a public telephone network into a single data stream.</a:t>
            </a:r>
          </a:p>
          <a:p>
            <a:pPr algn="just" fontAlgn="base">
              <a:buFont typeface="Arial" pitchFamily="34" charset="0"/>
              <a:buChar char="•"/>
            </a:pPr>
            <a:endParaRPr lang="en-US" sz="2200" dirty="0"/>
          </a:p>
          <a:p>
            <a:pPr algn="just"/>
            <a:r>
              <a:rPr lang="en-US" sz="2400" dirty="0"/>
              <a:t/>
            </a:r>
            <a:br>
              <a:rPr lang="en-US" sz="2400" dirty="0"/>
            </a:br>
            <a:endParaRPr lang="en-US" sz="2200" dirty="0"/>
          </a:p>
          <a:p>
            <a:pPr algn="just"/>
            <a:endParaRPr lang="en-US" sz="2200" dirty="0"/>
          </a:p>
          <a:p>
            <a:pPr algn="just"/>
            <a:endParaRPr lang="en-US" sz="2200" b="1" dirty="0"/>
          </a:p>
          <a:p>
            <a:pPr algn="just"/>
            <a:endParaRPr lang="en-US" sz="2200" dirty="0"/>
          </a:p>
        </p:txBody>
      </p:sp>
    </p:spTree>
    <p:extLst>
      <p:ext uri="{BB962C8B-B14F-4D97-AF65-F5344CB8AC3E}">
        <p14:creationId xmlns:p14="http://schemas.microsoft.com/office/powerpoint/2010/main" val="1856063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81000" y="990600"/>
            <a:ext cx="8458200" cy="4832092"/>
          </a:xfrm>
          <a:prstGeom prst="rect">
            <a:avLst/>
          </a:prstGeom>
        </p:spPr>
        <p:txBody>
          <a:bodyPr wrap="square">
            <a:spAutoFit/>
          </a:bodyPr>
          <a:lstStyle/>
          <a:p>
            <a:pPr algn="just"/>
            <a:r>
              <a:rPr lang="en-US" sz="2200" b="1" dirty="0"/>
              <a:t>HDLC:</a:t>
            </a:r>
          </a:p>
          <a:p>
            <a:pPr algn="just"/>
            <a:r>
              <a:rPr lang="en-US" sz="2200" dirty="0"/>
              <a:t> </a:t>
            </a:r>
          </a:p>
          <a:p>
            <a:pPr algn="just">
              <a:buFont typeface="Arial" pitchFamily="34" charset="0"/>
              <a:buChar char="•"/>
            </a:pPr>
            <a:r>
              <a:rPr lang="en-US" sz="2200" dirty="0"/>
              <a:t> High-Level Data Link Control was derived from Synchronous Data Link Control (SDLC), which was created by IBM as a Data Link connection protocol.  </a:t>
            </a:r>
          </a:p>
          <a:p>
            <a:pPr algn="just">
              <a:buFont typeface="Arial" pitchFamily="34" charset="0"/>
              <a:buChar char="•"/>
            </a:pPr>
            <a:r>
              <a:rPr lang="en-US" sz="2200" dirty="0"/>
              <a:t> HDLC is a connection-oriented protocol at the Data Link layer, but it has very little overhead compared to LAPB.  </a:t>
            </a:r>
          </a:p>
          <a:p>
            <a:pPr algn="just">
              <a:buFont typeface="Arial" pitchFamily="34" charset="0"/>
              <a:buChar char="•"/>
            </a:pPr>
            <a:r>
              <a:rPr lang="en-US" sz="2200" dirty="0"/>
              <a:t> HDLC was not intended to encapsulate multiple Network layer protocols across the same link.  </a:t>
            </a:r>
          </a:p>
          <a:p>
            <a:pPr algn="just">
              <a:buFont typeface="Arial" pitchFamily="34" charset="0"/>
              <a:buChar char="•"/>
            </a:pPr>
            <a:r>
              <a:rPr lang="en-US" sz="2200" dirty="0"/>
              <a:t> The HDLC header carries no identification of the type of protocol being carried inside the HDLC encapsulation.  </a:t>
            </a:r>
          </a:p>
          <a:p>
            <a:pPr algn="just">
              <a:buFont typeface="Arial" pitchFamily="34" charset="0"/>
              <a:buChar char="•"/>
            </a:pPr>
            <a:r>
              <a:rPr lang="en-US" sz="2200" dirty="0"/>
              <a:t> Because of this, each vendor that uses HDLC has their own way of identifying the Network layer protocol, which means that each vendor's HDLC is </a:t>
            </a:r>
            <a:r>
              <a:rPr lang="en-US" sz="2200" dirty="0" err="1"/>
              <a:t>proprietarty</a:t>
            </a:r>
            <a:r>
              <a:rPr lang="en-US" sz="2200" dirty="0"/>
              <a:t> for their equipment.</a:t>
            </a:r>
          </a:p>
        </p:txBody>
      </p:sp>
    </p:spTree>
    <p:extLst>
      <p:ext uri="{BB962C8B-B14F-4D97-AF65-F5344CB8AC3E}">
        <p14:creationId xmlns:p14="http://schemas.microsoft.com/office/powerpoint/2010/main" val="1856063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5" name="Footer Placeholder 4"/>
          <p:cNvSpPr>
            <a:spLocks noGrp="1"/>
          </p:cNvSpPr>
          <p:nvPr>
            <p:ph type="ftr" sz="quarter" idx="11"/>
          </p:nvPr>
        </p:nvSpPr>
        <p:spPr>
          <a:xfrm>
            <a:off x="3124200" y="6363271"/>
            <a:ext cx="2895600" cy="365125"/>
          </a:xfrm>
        </p:spPr>
        <p:txBody>
          <a:bodyPr/>
          <a:lstStyle/>
          <a:p>
            <a:r>
              <a:rPr lang="en-US" smtClean="0"/>
              <a:t>Amit Kumar    Unit 1  ACSIOT0601</a:t>
            </a:r>
            <a:endParaRPr lang="en-US" dirty="0"/>
          </a:p>
        </p:txBody>
      </p:sp>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1371600" y="1"/>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en-US" sz="3200" b="1" dirty="0">
                <a:cs typeface="Times New Roman" panose="02020603050405020304" pitchFamily="18" charset="0"/>
              </a:rPr>
              <a:t>WAN Protocols</a:t>
            </a:r>
          </a:p>
        </p:txBody>
      </p:sp>
      <p:sp>
        <p:nvSpPr>
          <p:cNvPr id="14" name="Rectangle 13"/>
          <p:cNvSpPr/>
          <p:nvPr/>
        </p:nvSpPr>
        <p:spPr>
          <a:xfrm>
            <a:off x="381000" y="914400"/>
            <a:ext cx="8458200" cy="5509200"/>
          </a:xfrm>
          <a:prstGeom prst="rect">
            <a:avLst/>
          </a:prstGeom>
        </p:spPr>
        <p:txBody>
          <a:bodyPr wrap="square">
            <a:spAutoFit/>
          </a:bodyPr>
          <a:lstStyle/>
          <a:p>
            <a:pPr algn="just"/>
            <a:r>
              <a:rPr lang="en-US" sz="2200" b="1" dirty="0"/>
              <a:t>PPP:</a:t>
            </a:r>
          </a:p>
          <a:p>
            <a:pPr algn="just"/>
            <a:r>
              <a:rPr lang="en-US" sz="2200" dirty="0"/>
              <a:t> </a:t>
            </a:r>
          </a:p>
          <a:p>
            <a:pPr algn="just">
              <a:buFont typeface="Arial" pitchFamily="34" charset="0"/>
              <a:buChar char="•"/>
            </a:pPr>
            <a:r>
              <a:rPr lang="en-US" sz="2200" dirty="0"/>
              <a:t> Point-to-Point protocol is an industry standard protocol.  </a:t>
            </a:r>
          </a:p>
          <a:p>
            <a:pPr algn="just">
              <a:buFont typeface="Arial" pitchFamily="34" charset="0"/>
              <a:buChar char="•"/>
            </a:pPr>
            <a:r>
              <a:rPr lang="en-US" sz="2200" dirty="0"/>
              <a:t> Because many versions of HDLC are proprietary, PPP can be used to create point-to-point links between different vendor's equipment.  </a:t>
            </a:r>
          </a:p>
          <a:p>
            <a:pPr algn="just">
              <a:buFont typeface="Arial" pitchFamily="34" charset="0"/>
              <a:buChar char="•"/>
            </a:pPr>
            <a:r>
              <a:rPr lang="en-US" sz="2200" dirty="0"/>
              <a:t> It uses a Network Control Protocol field in the Data Link header to identify the Network layer protocol.  </a:t>
            </a:r>
          </a:p>
          <a:p>
            <a:pPr algn="just">
              <a:buFont typeface="Arial" pitchFamily="34" charset="0"/>
              <a:buChar char="•"/>
            </a:pPr>
            <a:r>
              <a:rPr lang="en-US" sz="2200" dirty="0"/>
              <a:t> It allows authentication and multilink connections and can be run over asynchronous and synchronous links.</a:t>
            </a:r>
          </a:p>
          <a:p>
            <a:pPr algn="just"/>
            <a:endParaRPr lang="en-US" sz="2200" dirty="0"/>
          </a:p>
          <a:p>
            <a:pPr algn="just"/>
            <a:r>
              <a:rPr lang="en-US" sz="2200" b="1" dirty="0"/>
              <a:t>SDLC:</a:t>
            </a:r>
          </a:p>
          <a:p>
            <a:pPr algn="just"/>
            <a:endParaRPr lang="en-US" sz="2200" dirty="0"/>
          </a:p>
          <a:p>
            <a:pPr algn="just">
              <a:buFont typeface="Arial" pitchFamily="34" charset="0"/>
              <a:buChar char="•"/>
            </a:pPr>
            <a:r>
              <a:rPr lang="en-US" sz="2200" dirty="0"/>
              <a:t> Synchronous Data Link Control.  SNA data link layer communications protocol.  </a:t>
            </a:r>
          </a:p>
          <a:p>
            <a:pPr algn="just">
              <a:buFont typeface="Arial" pitchFamily="34" charset="0"/>
              <a:buChar char="•"/>
            </a:pPr>
            <a:r>
              <a:rPr lang="en-US" sz="2200" dirty="0"/>
              <a:t> SDLC is a bit-oriented, full-duplex serial protocol that has spawned numerous protocols, including HDLC and LAPB.</a:t>
            </a:r>
          </a:p>
        </p:txBody>
      </p:sp>
    </p:spTree>
    <p:extLst>
      <p:ext uri="{BB962C8B-B14F-4D97-AF65-F5344CB8AC3E}">
        <p14:creationId xmlns:p14="http://schemas.microsoft.com/office/powerpoint/2010/main" val="1856063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1066800"/>
            <a:ext cx="8534400" cy="5473700"/>
          </a:xfrm>
        </p:spPr>
        <p:txBody>
          <a:bodyPr>
            <a:normAutofit/>
          </a:bodyPr>
          <a:lstStyle/>
          <a:p>
            <a:pPr marL="457200" indent="-457200" algn="just">
              <a:spcAft>
                <a:spcPct val="10000"/>
              </a:spcAft>
              <a:buAutoNum type="arabicPeriod"/>
            </a:pPr>
            <a:r>
              <a:rPr lang="en-US" sz="2200" dirty="0"/>
              <a:t>Frame Relay is cheaper than other _____.</a:t>
            </a:r>
          </a:p>
          <a:p>
            <a:pPr marL="457200" indent="-457200" algn="just">
              <a:spcAft>
                <a:spcPct val="10000"/>
              </a:spcAft>
              <a:buFont typeface="+mj-lt"/>
              <a:buAutoNum type="alphaLcParenR"/>
            </a:pPr>
            <a:r>
              <a:rPr lang="en-US" sz="2200" dirty="0"/>
              <a:t>LANs</a:t>
            </a:r>
          </a:p>
          <a:p>
            <a:pPr marL="457200" indent="-457200" algn="just">
              <a:spcAft>
                <a:spcPct val="10000"/>
              </a:spcAft>
              <a:buFont typeface="+mj-lt"/>
              <a:buAutoNum type="alphaLcParenR"/>
            </a:pPr>
            <a:r>
              <a:rPr lang="en-US" sz="2200" b="1" dirty="0"/>
              <a:t>WANs</a:t>
            </a:r>
          </a:p>
          <a:p>
            <a:pPr marL="457200" indent="-457200" algn="just">
              <a:spcAft>
                <a:spcPct val="10000"/>
              </a:spcAft>
              <a:buFont typeface="+mj-lt"/>
              <a:buAutoNum type="alphaLcParenR"/>
            </a:pPr>
            <a:r>
              <a:rPr lang="en-US" sz="2200" dirty="0"/>
              <a:t>MANs</a:t>
            </a:r>
          </a:p>
          <a:p>
            <a:pPr marL="457200" indent="-457200" algn="just">
              <a:spcAft>
                <a:spcPct val="10000"/>
              </a:spcAft>
              <a:buFont typeface="+mj-lt"/>
              <a:buAutoNum type="alphaLcParenR"/>
            </a:pPr>
            <a:r>
              <a:rPr lang="en-US" sz="2200" dirty="0"/>
              <a:t>Multipoint Networks</a:t>
            </a:r>
          </a:p>
          <a:p>
            <a:pPr marL="457200" indent="-457200" algn="just">
              <a:spcAft>
                <a:spcPct val="10000"/>
              </a:spcAft>
              <a:buFont typeface="+mj-lt"/>
              <a:buAutoNum type="alphaLcParenR"/>
            </a:pPr>
            <a:endParaRPr lang="en-IN" sz="2200" dirty="0"/>
          </a:p>
          <a:p>
            <a:pPr marL="457200" indent="-457200" algn="just">
              <a:spcAft>
                <a:spcPct val="10000"/>
              </a:spcAft>
              <a:buNone/>
            </a:pPr>
            <a:r>
              <a:rPr lang="en-US" sz="2200" dirty="0"/>
              <a:t>2. Frame Relay networks offer an option called _______.</a:t>
            </a:r>
          </a:p>
          <a:p>
            <a:pPr marL="457200" indent="-457200" algn="just">
              <a:spcAft>
                <a:spcPct val="10000"/>
              </a:spcAft>
              <a:buAutoNum type="alphaLcParenR"/>
            </a:pPr>
            <a:r>
              <a:rPr lang="en-US" sz="2200" dirty="0"/>
              <a:t>Voice Over For Relay</a:t>
            </a:r>
          </a:p>
          <a:p>
            <a:pPr marL="457200" indent="-457200" algn="just">
              <a:spcAft>
                <a:spcPct val="10000"/>
              </a:spcAft>
              <a:buAutoNum type="alphaLcParenR"/>
            </a:pPr>
            <a:r>
              <a:rPr lang="en-US" sz="2200" dirty="0"/>
              <a:t>Voice Over Fine </a:t>
            </a:r>
            <a:r>
              <a:rPr lang="en-US" sz="2200" dirty="0" err="1"/>
              <a:t>Relayc</a:t>
            </a:r>
            <a:endParaRPr lang="en-US" sz="2200" dirty="0"/>
          </a:p>
          <a:p>
            <a:pPr marL="457200" indent="-457200" algn="just">
              <a:spcAft>
                <a:spcPct val="10000"/>
              </a:spcAft>
              <a:buAutoNum type="alphaLcParenR"/>
            </a:pPr>
            <a:r>
              <a:rPr lang="en-US" sz="2200" dirty="0"/>
              <a:t>Voice On Frame Relay</a:t>
            </a:r>
          </a:p>
          <a:p>
            <a:pPr marL="457200" indent="-457200" algn="just">
              <a:spcAft>
                <a:spcPct val="10000"/>
              </a:spcAft>
              <a:buAutoNum type="alphaLcParenR"/>
            </a:pPr>
            <a:r>
              <a:rPr lang="en-US" sz="2200" b="1" dirty="0"/>
              <a:t>Voice Over Frame Relay</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lnSpcReduction="10000"/>
          </a:bodyPr>
          <a:lstStyle/>
          <a:p>
            <a:pPr marL="457200" indent="-457200" algn="just">
              <a:spcAft>
                <a:spcPct val="10000"/>
              </a:spcAft>
              <a:buNone/>
            </a:pPr>
            <a:r>
              <a:rPr lang="en-US" sz="2200" dirty="0"/>
              <a:t>3. X.25 is a ______ protocol.</a:t>
            </a:r>
          </a:p>
          <a:p>
            <a:pPr marL="457200" indent="-457200" algn="just">
              <a:spcAft>
                <a:spcPct val="10000"/>
              </a:spcAft>
              <a:buFont typeface="+mj-lt"/>
              <a:buAutoNum type="alphaLcParenR"/>
            </a:pPr>
            <a:r>
              <a:rPr lang="en-US" sz="2200" dirty="0"/>
              <a:t>LAN</a:t>
            </a:r>
          </a:p>
          <a:p>
            <a:pPr marL="457200" indent="-457200" algn="just">
              <a:spcAft>
                <a:spcPct val="10000"/>
              </a:spcAft>
              <a:buFont typeface="+mj-lt"/>
              <a:buAutoNum type="alphaLcParenR"/>
            </a:pPr>
            <a:r>
              <a:rPr lang="en-US" sz="2200" b="1" dirty="0"/>
              <a:t>WAN</a:t>
            </a:r>
          </a:p>
          <a:p>
            <a:pPr marL="457200" indent="-457200" algn="just">
              <a:spcAft>
                <a:spcPct val="10000"/>
              </a:spcAft>
              <a:buFont typeface="+mj-lt"/>
              <a:buAutoNum type="alphaLcParenR"/>
            </a:pPr>
            <a:r>
              <a:rPr lang="en-US" sz="2200" dirty="0"/>
              <a:t>MAN</a:t>
            </a:r>
          </a:p>
          <a:p>
            <a:pPr marL="457200" indent="-457200" algn="just">
              <a:spcAft>
                <a:spcPct val="10000"/>
              </a:spcAft>
              <a:buFont typeface="+mj-lt"/>
              <a:buAutoNum type="alphaLcParenR"/>
            </a:pPr>
            <a:r>
              <a:rPr lang="en-US" sz="2200" dirty="0"/>
              <a:t>None of the above</a:t>
            </a:r>
          </a:p>
          <a:p>
            <a:pPr marL="457200" indent="-457200" algn="just">
              <a:spcAft>
                <a:spcPct val="10000"/>
              </a:spcAft>
              <a:buNone/>
            </a:pPr>
            <a:endParaRPr lang="en-US" sz="2200" dirty="0"/>
          </a:p>
          <a:p>
            <a:pPr marL="457200" indent="-457200" algn="just">
              <a:spcAft>
                <a:spcPct val="10000"/>
              </a:spcAft>
              <a:buNone/>
            </a:pPr>
            <a:r>
              <a:rPr lang="en-US" sz="2200" dirty="0"/>
              <a:t>4. X.25 has _____ layers. </a:t>
            </a:r>
          </a:p>
          <a:p>
            <a:pPr marL="457200" indent="-457200" algn="just">
              <a:spcAft>
                <a:spcPct val="10000"/>
              </a:spcAft>
              <a:buFont typeface="+mj-lt"/>
              <a:buAutoNum type="alphaLcParenR"/>
            </a:pPr>
            <a:r>
              <a:rPr lang="en-US" sz="2200" dirty="0"/>
              <a:t>2</a:t>
            </a:r>
          </a:p>
          <a:p>
            <a:pPr marL="457200" indent="-457200" algn="just">
              <a:spcAft>
                <a:spcPct val="10000"/>
              </a:spcAft>
              <a:buFont typeface="+mj-lt"/>
              <a:buAutoNum type="alphaLcParenR"/>
            </a:pPr>
            <a:r>
              <a:rPr lang="en-US" sz="2200" b="1" dirty="0"/>
              <a:t>3</a:t>
            </a:r>
          </a:p>
          <a:p>
            <a:pPr marL="457200" indent="-457200" algn="just">
              <a:spcAft>
                <a:spcPct val="10000"/>
              </a:spcAft>
              <a:buFont typeface="+mj-lt"/>
              <a:buAutoNum type="alphaLcParenR"/>
            </a:pPr>
            <a:r>
              <a:rPr lang="en-US" sz="2200" dirty="0"/>
              <a:t>4</a:t>
            </a:r>
          </a:p>
          <a:p>
            <a:pPr marL="457200" indent="-457200" algn="just">
              <a:spcAft>
                <a:spcPct val="10000"/>
              </a:spcAft>
              <a:buFont typeface="+mj-lt"/>
              <a:buAutoNum type="alphaLcParenR"/>
            </a:pPr>
            <a:r>
              <a:rPr lang="en-US" sz="2200" dirty="0"/>
              <a:t>5</a:t>
            </a:r>
          </a:p>
          <a:p>
            <a:pPr marL="457200" indent="-457200" algn="just">
              <a:spcAft>
                <a:spcPct val="10000"/>
              </a:spcAft>
              <a:buNone/>
            </a:pPr>
            <a:r>
              <a:rPr lang="en-US" sz="2200" dirty="0"/>
              <a:t>Which Layer 2 protocol encapsulation type supports synchronous and asynchronous circuits and has built-in security </a:t>
            </a:r>
            <a:r>
              <a:rPr lang="en-US" sz="2200" dirty="0" err="1"/>
              <a:t>mechanisms?A</a:t>
            </a:r>
            <a:r>
              <a:rPr lang="en-US" sz="2200" dirty="0"/>
              <a:t>. HDLCB. PPPC. X.25D. Frame Relay</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lgn="just">
              <a:spcAft>
                <a:spcPct val="10000"/>
              </a:spcAft>
              <a:buNone/>
            </a:pPr>
            <a:r>
              <a:rPr lang="en-US" sz="2200" dirty="0"/>
              <a:t>5. Which Layer 2 protocol encapsulation type supports synchronous and asynchronous circuits and has built-in security mechanisms?</a:t>
            </a:r>
          </a:p>
          <a:p>
            <a:pPr marL="457200" indent="-457200" algn="just">
              <a:spcAft>
                <a:spcPct val="10000"/>
              </a:spcAft>
              <a:buFont typeface="+mj-lt"/>
              <a:buAutoNum type="alphaLcParenR"/>
            </a:pPr>
            <a:r>
              <a:rPr lang="en-US" sz="2200" dirty="0"/>
              <a:t>HDLC</a:t>
            </a:r>
          </a:p>
          <a:p>
            <a:pPr marL="457200" indent="-457200" algn="just">
              <a:spcAft>
                <a:spcPct val="10000"/>
              </a:spcAft>
              <a:buFont typeface="+mj-lt"/>
              <a:buAutoNum type="alphaLcParenR"/>
            </a:pPr>
            <a:r>
              <a:rPr lang="en-US" sz="2200" b="1" dirty="0"/>
              <a:t>PPP</a:t>
            </a:r>
          </a:p>
          <a:p>
            <a:pPr marL="457200" indent="-457200" algn="just">
              <a:spcAft>
                <a:spcPct val="10000"/>
              </a:spcAft>
              <a:buFont typeface="+mj-lt"/>
              <a:buAutoNum type="alphaLcParenR"/>
            </a:pPr>
            <a:r>
              <a:rPr lang="en-US" sz="2200" dirty="0"/>
              <a:t>X.25</a:t>
            </a:r>
          </a:p>
          <a:p>
            <a:pPr marL="457200" indent="-457200" algn="just">
              <a:spcAft>
                <a:spcPct val="10000"/>
              </a:spcAft>
              <a:buFont typeface="+mj-lt"/>
              <a:buAutoNum type="alphaLcParenR"/>
            </a:pPr>
            <a:r>
              <a:rPr lang="en-US" sz="2200" dirty="0"/>
              <a:t>Frame Relay</a:t>
            </a:r>
          </a:p>
          <a:p>
            <a:pPr marL="457200" indent="-457200" algn="just">
              <a:spcAft>
                <a:spcPct val="10000"/>
              </a:spcAft>
              <a:buNone/>
            </a:pPr>
            <a:r>
              <a:rPr lang="en-US" sz="2400" dirty="0"/>
              <a:t>6. </a:t>
            </a:r>
            <a:r>
              <a:rPr lang="en-US" sz="2200" dirty="0"/>
              <a:t>Identify 3 characteristics of ISDN?</a:t>
            </a:r>
          </a:p>
          <a:p>
            <a:pPr marL="457200" indent="-457200" algn="just">
              <a:spcAft>
                <a:spcPct val="10000"/>
              </a:spcAft>
              <a:buFont typeface="+mj-lt"/>
              <a:buAutoNum type="alphaLcParenR"/>
            </a:pPr>
            <a:r>
              <a:rPr lang="en-US" sz="2200" b="1" dirty="0"/>
              <a:t>Transports voice and data.</a:t>
            </a:r>
          </a:p>
          <a:p>
            <a:pPr marL="457200" indent="-457200" algn="just">
              <a:spcAft>
                <a:spcPct val="10000"/>
              </a:spcAft>
              <a:buFont typeface="+mj-lt"/>
              <a:buAutoNum type="alphaLcParenR"/>
            </a:pPr>
            <a:r>
              <a:rPr lang="en-US" sz="2200" dirty="0"/>
              <a:t>Transports voice only</a:t>
            </a:r>
          </a:p>
          <a:p>
            <a:pPr marL="457200" indent="-457200" algn="just">
              <a:spcAft>
                <a:spcPct val="10000"/>
              </a:spcAft>
              <a:buFont typeface="+mj-lt"/>
              <a:buAutoNum type="alphaLcParenR"/>
            </a:pPr>
            <a:r>
              <a:rPr lang="en-US" sz="2200" b="1" dirty="0"/>
              <a:t>Support both BRI and PRI</a:t>
            </a:r>
          </a:p>
          <a:p>
            <a:pPr marL="457200" indent="-457200" algn="just">
              <a:spcAft>
                <a:spcPct val="10000"/>
              </a:spcAft>
              <a:buFont typeface="+mj-lt"/>
              <a:buAutoNum type="alphaLcParenR"/>
            </a:pPr>
            <a:r>
              <a:rPr lang="en-US" sz="2200" b="1" dirty="0"/>
              <a:t>Runs over existing phone lines.</a:t>
            </a:r>
          </a:p>
          <a:p>
            <a:pPr marL="457200" indent="-457200" algn="just">
              <a:spcAft>
                <a:spcPct val="10000"/>
              </a:spcAft>
              <a:buFont typeface="+mj-lt"/>
              <a:buAutoNum type="alphaLcParenR"/>
            </a:pPr>
            <a:r>
              <a:rPr lang="en-US" sz="2200" dirty="0"/>
              <a:t>Same as X.25</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normAutofit/>
          </a:bodyPr>
          <a:lstStyle/>
          <a:p>
            <a:pPr algn="just"/>
            <a:r>
              <a:rPr lang="en-US" sz="2200" dirty="0"/>
              <a:t>WAN protocols are distinguished by their capability to efficiently deliver data over longer distances, such as hundreds of miles. This is generally required to bridge data between multiple LANs. </a:t>
            </a:r>
          </a:p>
          <a:p>
            <a:pPr algn="just"/>
            <a:r>
              <a:rPr lang="en-US" sz="2200" dirty="0"/>
              <a:t>The Internet is the world's largest WAN. </a:t>
            </a:r>
          </a:p>
          <a:p>
            <a:pPr algn="just"/>
            <a:r>
              <a:rPr lang="en-US" sz="2200" dirty="0"/>
              <a:t>Some of the most common WAN protocols in use today are:  Frame Relay, X.25, Integrated Services Digital Network (ISDN), Point-to-Point Protocol (PPP), HDLC and SDLC</a:t>
            </a:r>
          </a:p>
          <a:p>
            <a:pPr marL="457200" indent="-457200" algn="just">
              <a:spcAft>
                <a:spcPct val="10000"/>
              </a:spcAft>
            </a:pPr>
            <a:endParaRPr lang="en-US" sz="2200" dirty="0"/>
          </a:p>
          <a:p>
            <a:pPr marL="457200" indent="-457200" algn="just">
              <a:spcAft>
                <a:spcPct val="10000"/>
              </a:spcAft>
            </a:pPr>
            <a:endParaRPr lang="en-IN" sz="2200" b="1"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3</a:t>
            </a:r>
          </a:p>
        </p:txBody>
      </p:sp>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lvl="0" algn="ctr">
                        <a:spcBef>
                          <a:spcPct val="0"/>
                        </a:spcBef>
                        <a:defRPr/>
                      </a:pPr>
                      <a:r>
                        <a:rPr lang="en-US" altLang="en-US" sz="2200" dirty="0"/>
                        <a:t>LAN</a:t>
                      </a:r>
                      <a:r>
                        <a:rPr lang="en-US" altLang="en-US" sz="2200" baseline="0" dirty="0"/>
                        <a:t> protocols</a:t>
                      </a:r>
                      <a:endParaRPr lang="en-US" altLang="en-US" sz="2200" dirty="0"/>
                    </a:p>
                  </a:txBody>
                  <a:tcPr marT="45739" marB="45739"/>
                </a:tc>
                <a:tc>
                  <a:txBody>
                    <a:bodyPr/>
                    <a:lstStyle/>
                    <a:p>
                      <a:pPr algn="just"/>
                      <a:r>
                        <a:rPr lang="en-IN" sz="2200" dirty="0">
                          <a:latin typeface="+mn-lt"/>
                        </a:rPr>
                        <a:t>Students will be able to learn</a:t>
                      </a:r>
                      <a:r>
                        <a:rPr lang="en-IN" sz="2200" baseline="0" dirty="0">
                          <a:latin typeface="+mn-lt"/>
                        </a:rPr>
                        <a:t> about the LAN protocols used </a:t>
                      </a:r>
                      <a:r>
                        <a:rPr lang="en-IN" sz="2200" baseline="0" dirty="0" err="1">
                          <a:latin typeface="+mn-lt"/>
                        </a:rPr>
                        <a:t>ifor</a:t>
                      </a:r>
                      <a:r>
                        <a:rPr lang="en-IN" sz="2200" baseline="0" dirty="0">
                          <a:latin typeface="+mn-lt"/>
                        </a:rPr>
                        <a:t> </a:t>
                      </a:r>
                      <a:r>
                        <a:rPr lang="en-IN" sz="2200" baseline="0" dirty="0" err="1">
                          <a:latin typeface="+mn-lt"/>
                        </a:rPr>
                        <a:t>IoT</a:t>
                      </a:r>
                      <a:r>
                        <a:rPr lang="en-IN" sz="2200" baseline="0" dirty="0">
                          <a:latin typeface="+mn-lt"/>
                        </a:rPr>
                        <a:t> connectivity.</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304800" y="990601"/>
            <a:ext cx="8610600" cy="4832092"/>
          </a:xfrm>
          <a:prstGeom prst="rect">
            <a:avLst/>
          </a:prstGeom>
        </p:spPr>
        <p:txBody>
          <a:bodyPr wrap="square">
            <a:spAutoFit/>
          </a:bodyPr>
          <a:lstStyle/>
          <a:p>
            <a:pPr>
              <a:buFont typeface="Arial" pitchFamily="34" charset="0"/>
              <a:buChar char="•"/>
            </a:pPr>
            <a:r>
              <a:rPr lang="en-US" sz="2200" dirty="0"/>
              <a:t> LAN protocols are distinguished by their capability to efficiently deliver data over shorter distances, such as a few hundred feet, through various mediums, such as copper cabling. </a:t>
            </a:r>
          </a:p>
          <a:p>
            <a:pPr>
              <a:buFont typeface="Arial" pitchFamily="34" charset="0"/>
              <a:buChar char="•"/>
            </a:pPr>
            <a:endParaRPr lang="en-US" sz="2200" dirty="0"/>
          </a:p>
          <a:p>
            <a:pPr>
              <a:buFont typeface="Arial" pitchFamily="34" charset="0"/>
              <a:buChar char="•"/>
            </a:pPr>
            <a:r>
              <a:rPr lang="en-US" sz="2200" dirty="0"/>
              <a:t> Different protocols exist for different purposes and exist in different "layers" of the "Open Systems Interconnect," or OSI, model. </a:t>
            </a:r>
          </a:p>
          <a:p>
            <a:pPr>
              <a:buFont typeface="Arial" pitchFamily="34" charset="0"/>
              <a:buChar char="•"/>
            </a:pPr>
            <a:endParaRPr lang="en-US" sz="2200" dirty="0"/>
          </a:p>
          <a:p>
            <a:pPr>
              <a:buFont typeface="Arial" pitchFamily="34" charset="0"/>
              <a:buChar char="•"/>
            </a:pPr>
            <a:r>
              <a:rPr lang="en-US" sz="2200" dirty="0"/>
              <a:t> Typically when using the word "LAN" to describe a protocol, the intent is to describe lower level, or physical, layers. </a:t>
            </a:r>
          </a:p>
          <a:p>
            <a:pPr>
              <a:buFont typeface="Arial" pitchFamily="34" charset="0"/>
              <a:buChar char="•"/>
            </a:pPr>
            <a:endParaRPr lang="en-US" sz="2200" dirty="0"/>
          </a:p>
          <a:p>
            <a:pPr>
              <a:buFont typeface="Arial" pitchFamily="34" charset="0"/>
              <a:buChar char="•"/>
            </a:pPr>
            <a:r>
              <a:rPr lang="en-US" sz="2200" dirty="0"/>
              <a:t> Some of the most common LAN protocols are:</a:t>
            </a:r>
          </a:p>
          <a:p>
            <a:pPr>
              <a:buFont typeface="Wingdings" pitchFamily="2" charset="2"/>
              <a:buChar char="Ø"/>
            </a:pPr>
            <a:r>
              <a:rPr lang="en-US" sz="2200" dirty="0"/>
              <a:t> Ethernet</a:t>
            </a:r>
          </a:p>
          <a:p>
            <a:pPr>
              <a:buFont typeface="Wingdings" pitchFamily="2" charset="2"/>
              <a:buChar char="Ø"/>
            </a:pPr>
            <a:r>
              <a:rPr lang="en-US" sz="2200" dirty="0"/>
              <a:t> Token Ring</a:t>
            </a:r>
          </a:p>
          <a:p>
            <a:pPr>
              <a:buFont typeface="Wingdings" pitchFamily="2" charset="2"/>
              <a:buChar char="Ø"/>
            </a:pPr>
            <a:r>
              <a:rPr lang="en-US" sz="2200" dirty="0"/>
              <a:t> Fiber Distributed Data Interface (FDDI)</a:t>
            </a:r>
          </a:p>
        </p:txBody>
      </p:sp>
    </p:spTree>
    <p:extLst>
      <p:ext uri="{BB962C8B-B14F-4D97-AF65-F5344CB8AC3E}">
        <p14:creationId xmlns:p14="http://schemas.microsoft.com/office/powerpoint/2010/main" val="3609191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4800" y="990600"/>
            <a:ext cx="8686800" cy="5232202"/>
          </a:xfrm>
          <a:prstGeom prst="rect">
            <a:avLst/>
          </a:prstGeom>
        </p:spPr>
        <p:txBody>
          <a:bodyPr wrap="square">
            <a:spAutoFit/>
          </a:bodyPr>
          <a:lstStyle/>
          <a:p>
            <a:pPr algn="just"/>
            <a:r>
              <a:rPr lang="en-US" sz="2400" b="1" dirty="0"/>
              <a:t>Ethernet/ IEEE 802.3:</a:t>
            </a:r>
          </a:p>
          <a:p>
            <a:pPr algn="just"/>
            <a:endParaRPr lang="en-US" sz="2400" b="1" dirty="0"/>
          </a:p>
          <a:p>
            <a:pPr algn="just">
              <a:buFont typeface="Arial" pitchFamily="34" charset="0"/>
              <a:buChar char="•"/>
            </a:pPr>
            <a:r>
              <a:rPr lang="en-US" sz="2200" dirty="0"/>
              <a:t> Ethernet is a set of technologies and protocols that are used primarily in LANs. It was first standardized in 1980s by IEEE 802.3 standard.</a:t>
            </a:r>
          </a:p>
          <a:p>
            <a:pPr algn="just"/>
            <a:endParaRPr lang="en-US" sz="2200" dirty="0"/>
          </a:p>
          <a:p>
            <a:pPr algn="just">
              <a:buFont typeface="Arial" pitchFamily="34" charset="0"/>
              <a:buChar char="•"/>
            </a:pPr>
            <a:r>
              <a:rPr lang="en-US" sz="2200" dirty="0"/>
              <a:t> Ethernet is classified into two categories: </a:t>
            </a:r>
          </a:p>
          <a:p>
            <a:pPr marL="457200" indent="-457200" algn="just">
              <a:buFont typeface="+mj-lt"/>
              <a:buAutoNum type="alphaLcParenR"/>
            </a:pPr>
            <a:r>
              <a:rPr lang="en-US" sz="2200" b="1" dirty="0"/>
              <a:t>Classic Ethernet: </a:t>
            </a:r>
            <a:r>
              <a:rPr lang="en-US" sz="2200" dirty="0"/>
              <a:t>Classic Ethernet is the original form of Ethernet that provides data rates between 3 to 10 Mbps. The varieties are commonly referred as 10BASE-X. Here, 10 is the maximum throughput, i.e. 10 Mbps, BASE denoted use of baseband transmission, and X is the type of medium used. Most varieties of classic Ethernet have become obsolete in present communication scenario.</a:t>
            </a:r>
          </a:p>
          <a:p>
            <a:pPr marL="457200" indent="-457200" algn="just">
              <a:buFont typeface="+mj-lt"/>
              <a:buAutoNum type="alphaLcParenR"/>
            </a:pPr>
            <a:r>
              <a:rPr lang="en-US" sz="2200" b="1" dirty="0"/>
              <a:t>Switched Ethernet: </a:t>
            </a:r>
            <a:r>
              <a:rPr lang="en-US" sz="2200" dirty="0"/>
              <a:t>A switched Ethernet uses switches to connect to the stations in the LAN. It replaces the repeaters used in classic Ethernet and allows full bandwidth utilization.</a:t>
            </a:r>
          </a:p>
        </p:txBody>
      </p:sp>
    </p:spTree>
    <p:extLst>
      <p:ext uri="{BB962C8B-B14F-4D97-AF65-F5344CB8AC3E}">
        <p14:creationId xmlns:p14="http://schemas.microsoft.com/office/powerpoint/2010/main" val="360919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a:solidFill>
                  <a:srgbClr val="000000"/>
                </a:solidFill>
                <a:latin typeface="Arial"/>
                <a:cs typeface="Arial" charset="0"/>
              </a:rPr>
              <a:t>Subject Syllabus</a:t>
            </a:r>
          </a:p>
        </p:txBody>
      </p:sp>
      <p:pic>
        <p:nvPicPr>
          <p:cNvPr id="6147"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37" name="TextShape 4"/>
          <p:cNvSpPr txBox="1"/>
          <p:nvPr/>
        </p:nvSpPr>
        <p:spPr>
          <a:xfrm>
            <a:off x="457200" y="6492875"/>
            <a:ext cx="2133600" cy="365125"/>
          </a:xfrm>
          <a:prstGeom prst="rect">
            <a:avLst/>
          </a:prstGeom>
          <a:noFill/>
          <a:ln>
            <a:noFill/>
          </a:ln>
        </p:spPr>
        <p:txBody>
          <a:bodyPr anchor="ctr"/>
          <a:lstStyle/>
          <a:p>
            <a:pPr>
              <a:defRPr/>
            </a:pPr>
            <a:fld id="{C32DE870-9AD4-480F-AC1C-81250EE9C431}" type="datetime1">
              <a:rPr lang="en-US" sz="1200" spc="-1">
                <a:solidFill>
                  <a:srgbClr val="8B8B8B"/>
                </a:solidFill>
                <a:latin typeface="Calibri"/>
                <a:cs typeface="Arial" charset="0"/>
              </a:rPr>
              <a:pPr>
                <a:defRPr/>
              </a:pPr>
              <a:t>1/5/2024</a:t>
            </a:fld>
            <a:endParaRPr lang="en-US" sz="1200" spc="-1">
              <a:latin typeface="Times New Roman"/>
              <a:cs typeface="Arial" charset="0"/>
            </a:endParaRPr>
          </a:p>
        </p:txBody>
      </p:sp>
      <p:sp>
        <p:nvSpPr>
          <p:cNvPr id="238" name="TextShape 5"/>
          <p:cNvSpPr txBox="1"/>
          <p:nvPr/>
        </p:nvSpPr>
        <p:spPr>
          <a:xfrm>
            <a:off x="6553200" y="6492875"/>
            <a:ext cx="2133600" cy="365125"/>
          </a:xfrm>
          <a:prstGeom prst="rect">
            <a:avLst/>
          </a:prstGeom>
          <a:noFill/>
          <a:ln>
            <a:noFill/>
          </a:ln>
        </p:spPr>
        <p:txBody>
          <a:bodyPr anchor="ctr"/>
          <a:lstStyle/>
          <a:p>
            <a:pPr algn="r">
              <a:defRPr/>
            </a:pPr>
            <a:fld id="{895D3635-DAC7-4A20-9885-766F3EFD5FFD}" type="slidenum">
              <a:rPr lang="en-US" sz="1200" spc="-1">
                <a:solidFill>
                  <a:srgbClr val="8B8B8B"/>
                </a:solidFill>
                <a:latin typeface="Calibri"/>
                <a:cs typeface="Arial" charset="0"/>
              </a:rPr>
              <a:pPr algn="r">
                <a:defRPr/>
              </a:pPr>
              <a:t>4</a:t>
            </a:fld>
            <a:endParaRPr lang="en-US" sz="1200" spc="-1">
              <a:latin typeface="Times New Roman"/>
              <a:cs typeface="Arial" charset="0"/>
            </a:endParaRPr>
          </a:p>
        </p:txBody>
      </p:sp>
      <p:pic>
        <p:nvPicPr>
          <p:cNvPr id="6151" name="Picture 2" descr="E:\NIET\Project\xLogo11.png.pagespeed.ic.pydHLuCQEZ.png"/>
          <p:cNvPicPr>
            <a:picLocks noChangeAspect="1" noChangeArrowheads="1"/>
          </p:cNvPicPr>
          <p:nvPr/>
        </p:nvPicPr>
        <p:blipFill>
          <a:blip r:embed="rId3" cstate="print"/>
          <a:srcRect/>
          <a:stretch>
            <a:fillRect/>
          </a:stretch>
        </p:blipFill>
        <p:spPr bwMode="auto">
          <a:xfrm>
            <a:off x="0" y="-26988"/>
            <a:ext cx="1371600" cy="817563"/>
          </a:xfrm>
          <a:prstGeom prst="rect">
            <a:avLst/>
          </a:prstGeom>
          <a:noFill/>
          <a:ln w="9360">
            <a:noFill/>
            <a:miter lim="800000"/>
            <a:headEnd/>
            <a:tailEnd/>
          </a:ln>
        </p:spPr>
      </p:pic>
      <p:pic>
        <p:nvPicPr>
          <p:cNvPr id="6152"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xmlns="" id="{26E35A39-71F4-994B-1D1A-C4059F2486DF}"/>
              </a:ext>
            </a:extLst>
          </p:cNvPr>
          <p:cNvSpPr>
            <a:spLocks noGrp="1"/>
          </p:cNvSpPr>
          <p:nvPr>
            <p:ph type="ftr" sz="quarter" idx="11"/>
          </p:nvPr>
        </p:nvSpPr>
        <p:spPr/>
        <p:txBody>
          <a:bodyPr/>
          <a:lstStyle/>
          <a:p>
            <a:r>
              <a:rPr lang="en-US" smtClean="0"/>
              <a:t>Amit Kumar    Unit 1  ACSIOT0601</a:t>
            </a:r>
            <a:endParaRPr lang="en-US" dirty="0"/>
          </a:p>
        </p:txBody>
      </p:sp>
      <p:pic>
        <p:nvPicPr>
          <p:cNvPr id="2050"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14400" y="817563"/>
            <a:ext cx="7467599" cy="508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808931"/>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Untitled.png"/>
          <p:cNvPicPr>
            <a:picLocks noChangeAspect="1"/>
          </p:cNvPicPr>
          <p:nvPr/>
        </p:nvPicPr>
        <p:blipFill>
          <a:blip r:embed="rId5"/>
          <a:stretch>
            <a:fillRect/>
          </a:stretch>
        </p:blipFill>
        <p:spPr>
          <a:xfrm>
            <a:off x="381000" y="1066800"/>
            <a:ext cx="8382000" cy="4876800"/>
          </a:xfrm>
          <a:prstGeom prst="rect">
            <a:avLst/>
          </a:prstGeom>
        </p:spPr>
      </p:pic>
    </p:spTree>
    <p:extLst>
      <p:ext uri="{BB962C8B-B14F-4D97-AF65-F5344CB8AC3E}">
        <p14:creationId xmlns:p14="http://schemas.microsoft.com/office/powerpoint/2010/main" val="3609191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228600" y="838200"/>
            <a:ext cx="8686800" cy="5509200"/>
          </a:xfrm>
          <a:prstGeom prst="rect">
            <a:avLst/>
          </a:prstGeom>
        </p:spPr>
        <p:txBody>
          <a:bodyPr wrap="square">
            <a:spAutoFit/>
          </a:bodyPr>
          <a:lstStyle/>
          <a:p>
            <a:pPr algn="just"/>
            <a:r>
              <a:rPr lang="en-US" sz="2200" b="1" dirty="0"/>
              <a:t>Frame Format of Classic Ethernet and IEEE 802.3</a:t>
            </a:r>
          </a:p>
          <a:p>
            <a:pPr algn="just">
              <a:buFont typeface="Arial" pitchFamily="34" charset="0"/>
              <a:buChar char="•"/>
            </a:pPr>
            <a:r>
              <a:rPr lang="en-US" sz="2200" b="1" dirty="0"/>
              <a:t> Preamble</a:t>
            </a:r>
            <a:r>
              <a:rPr lang="en-US" sz="2200" dirty="0"/>
              <a:t>: It is the starting field that provides alert and timing pulse for transmission. In case of classic Ethernet it is an 8 byte field and in case of IEEE 802.3 it is of 7 bytes.</a:t>
            </a:r>
          </a:p>
          <a:p>
            <a:pPr algn="just">
              <a:buFont typeface="Arial" pitchFamily="34" charset="0"/>
              <a:buChar char="•"/>
            </a:pPr>
            <a:r>
              <a:rPr lang="en-US" sz="2200" b="1" dirty="0"/>
              <a:t> Start of Frame Delimiter</a:t>
            </a:r>
            <a:r>
              <a:rPr lang="en-US" sz="2200" dirty="0"/>
              <a:t>: It is a 1 byte field in a IEEE 802.3 frame that contains an alternating pattern of ones and zeros ending with two ones.</a:t>
            </a:r>
          </a:p>
          <a:p>
            <a:pPr algn="just">
              <a:buFont typeface="Arial" pitchFamily="34" charset="0"/>
              <a:buChar char="•"/>
            </a:pPr>
            <a:r>
              <a:rPr lang="en-US" sz="2200" b="1" dirty="0"/>
              <a:t> Destination Address</a:t>
            </a:r>
            <a:r>
              <a:rPr lang="en-US" sz="2200" dirty="0"/>
              <a:t>: It is a 6 byte field containing physical address of destination stations.</a:t>
            </a:r>
          </a:p>
          <a:p>
            <a:pPr algn="just">
              <a:buFont typeface="Arial" pitchFamily="34" charset="0"/>
              <a:buChar char="•"/>
            </a:pPr>
            <a:r>
              <a:rPr lang="en-US" sz="2200" b="1" dirty="0"/>
              <a:t> Source Address</a:t>
            </a:r>
            <a:r>
              <a:rPr lang="en-US" sz="2200" dirty="0"/>
              <a:t>: It is a 6 byte field containing the physical address of the sending station.</a:t>
            </a:r>
          </a:p>
          <a:p>
            <a:pPr algn="just">
              <a:buFont typeface="Arial" pitchFamily="34" charset="0"/>
              <a:buChar char="•"/>
            </a:pPr>
            <a:r>
              <a:rPr lang="en-US" sz="2200" b="1" dirty="0"/>
              <a:t> Length</a:t>
            </a:r>
            <a:r>
              <a:rPr lang="en-US" sz="2200" dirty="0"/>
              <a:t>: It a 7 bytes field that stores the number of bytes in the data field.</a:t>
            </a:r>
          </a:p>
          <a:p>
            <a:pPr algn="just">
              <a:buFont typeface="Arial" pitchFamily="34" charset="0"/>
              <a:buChar char="•"/>
            </a:pPr>
            <a:r>
              <a:rPr lang="en-US" sz="2200" b="1" dirty="0"/>
              <a:t> Data</a:t>
            </a:r>
            <a:r>
              <a:rPr lang="en-US" sz="2200" dirty="0"/>
              <a:t>: This is a variable sized field carries the data from the upper layers. The maximum size of data field is 1500 bytes.</a:t>
            </a:r>
          </a:p>
          <a:p>
            <a:pPr algn="just">
              <a:buFont typeface="Arial" pitchFamily="34" charset="0"/>
              <a:buChar char="•"/>
            </a:pPr>
            <a:r>
              <a:rPr lang="en-US" sz="2200" b="1" dirty="0"/>
              <a:t> Padding</a:t>
            </a:r>
            <a:r>
              <a:rPr lang="en-US" sz="2200" dirty="0"/>
              <a:t>: This is added to the data to bring its length to the minimum requirement of 46 bytes.</a:t>
            </a:r>
          </a:p>
          <a:p>
            <a:pPr algn="just">
              <a:buFont typeface="Arial" pitchFamily="34" charset="0"/>
              <a:buChar char="•"/>
            </a:pPr>
            <a:r>
              <a:rPr lang="en-US" sz="2200" b="1" dirty="0"/>
              <a:t> CRC</a:t>
            </a:r>
            <a:r>
              <a:rPr lang="en-US" sz="2200" dirty="0"/>
              <a:t>: CRC stands for cyclic redundancy check. </a:t>
            </a:r>
          </a:p>
        </p:txBody>
      </p:sp>
    </p:spTree>
    <p:extLst>
      <p:ext uri="{BB962C8B-B14F-4D97-AF65-F5344CB8AC3E}">
        <p14:creationId xmlns:p14="http://schemas.microsoft.com/office/powerpoint/2010/main" val="3609191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4800" y="914400"/>
            <a:ext cx="8382000" cy="5570756"/>
          </a:xfrm>
          <a:prstGeom prst="rect">
            <a:avLst/>
          </a:prstGeom>
        </p:spPr>
        <p:txBody>
          <a:bodyPr wrap="square">
            <a:spAutoFit/>
          </a:bodyPr>
          <a:lstStyle/>
          <a:p>
            <a:pPr algn="just"/>
            <a:r>
              <a:rPr lang="en-US" sz="2400" b="1" dirty="0"/>
              <a:t>Token Ring/ IEEE 802.5</a:t>
            </a:r>
          </a:p>
          <a:p>
            <a:pPr algn="just"/>
            <a:endParaRPr lang="en-US" sz="2400" b="1" dirty="0"/>
          </a:p>
          <a:p>
            <a:pPr algn="just">
              <a:buFont typeface="Arial" pitchFamily="34" charset="0"/>
              <a:buChar char="•"/>
            </a:pPr>
            <a:r>
              <a:rPr lang="en-US" sz="2200" dirty="0"/>
              <a:t> Token ring (IEEE 802.5) is a communication protocol in a local area network (LAN) where all stations are connected in a ring topology and pass one or more tokens for channel acquisition. </a:t>
            </a:r>
          </a:p>
          <a:p>
            <a:pPr algn="just">
              <a:buFont typeface="Arial" pitchFamily="34" charset="0"/>
              <a:buChar char="•"/>
            </a:pPr>
            <a:r>
              <a:rPr lang="en-US" sz="2200" dirty="0"/>
              <a:t> A token is a special frame of 3 bytes that circulates along the ring of stations. A station can send data frames only if it holds a token. </a:t>
            </a:r>
          </a:p>
          <a:p>
            <a:pPr algn="just">
              <a:buFont typeface="Arial" pitchFamily="34" charset="0"/>
              <a:buChar char="•"/>
            </a:pPr>
            <a:r>
              <a:rPr lang="en-US" sz="2200" dirty="0"/>
              <a:t> The tokens are released on successful receipt of the data frame.</a:t>
            </a:r>
          </a:p>
          <a:p>
            <a:pPr algn="just"/>
            <a:endParaRPr lang="en-US" sz="2200" b="1" dirty="0"/>
          </a:p>
          <a:p>
            <a:pPr algn="just"/>
            <a:r>
              <a:rPr lang="en-US" sz="2200" b="1" dirty="0"/>
              <a:t>Token Passing Mechanism in Token Ring</a:t>
            </a:r>
          </a:p>
          <a:p>
            <a:pPr algn="just">
              <a:buFont typeface="Arial" pitchFamily="34" charset="0"/>
              <a:buChar char="•"/>
            </a:pPr>
            <a:r>
              <a:rPr lang="en-US" sz="2200" dirty="0"/>
              <a:t> If a station has a frame to transmit when it receives a token, it sends the frame and then passes the token to the next station; otherwise it simply passes the token to the next station. </a:t>
            </a:r>
          </a:p>
          <a:p>
            <a:pPr algn="just">
              <a:buFont typeface="Arial" pitchFamily="34" charset="0"/>
              <a:buChar char="•"/>
            </a:pPr>
            <a:r>
              <a:rPr lang="en-US" sz="2200" dirty="0"/>
              <a:t> Passing the token means receiving the token from the preceding station and transmitting to the successor station. </a:t>
            </a:r>
          </a:p>
          <a:p>
            <a:pPr algn="just"/>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4800" y="914400"/>
            <a:ext cx="8382000" cy="2123658"/>
          </a:xfrm>
          <a:prstGeom prst="rect">
            <a:avLst/>
          </a:prstGeom>
        </p:spPr>
        <p:txBody>
          <a:bodyPr wrap="square">
            <a:spAutoFit/>
          </a:bodyPr>
          <a:lstStyle/>
          <a:p>
            <a:pPr algn="just">
              <a:buFont typeface="Arial" pitchFamily="34" charset="0"/>
              <a:buChar char="•"/>
            </a:pPr>
            <a:r>
              <a:rPr lang="en-US" sz="2200" dirty="0"/>
              <a:t> The data flow is unidirectional in the direction of the token passing. In order that tokens are not circulated infinitely, they are removed from the network once their purpose is completed. This is shown in the following diagram −</a:t>
            </a:r>
          </a:p>
          <a:p>
            <a:pPr algn="just"/>
            <a:endParaRPr lang="en-US" sz="2200" dirty="0"/>
          </a:p>
          <a:p>
            <a:pPr algn="just"/>
            <a:endParaRPr lang="en-US" sz="2200" dirty="0"/>
          </a:p>
        </p:txBody>
      </p:sp>
      <p:pic>
        <p:nvPicPr>
          <p:cNvPr id="11" name="Picture 10" descr="Untitled.png"/>
          <p:cNvPicPr>
            <a:picLocks noChangeAspect="1"/>
          </p:cNvPicPr>
          <p:nvPr/>
        </p:nvPicPr>
        <p:blipFill>
          <a:blip r:embed="rId5"/>
          <a:stretch>
            <a:fillRect/>
          </a:stretch>
        </p:blipFill>
        <p:spPr>
          <a:xfrm>
            <a:off x="838200" y="2514600"/>
            <a:ext cx="7239000" cy="3696152"/>
          </a:xfrm>
          <a:prstGeom prst="rect">
            <a:avLst/>
          </a:prstGeom>
        </p:spPr>
      </p:pic>
    </p:spTree>
    <p:extLst>
      <p:ext uri="{BB962C8B-B14F-4D97-AF65-F5344CB8AC3E}">
        <p14:creationId xmlns:p14="http://schemas.microsoft.com/office/powerpoint/2010/main" val="3609191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4800" y="914400"/>
            <a:ext cx="8382000" cy="5232202"/>
          </a:xfrm>
          <a:prstGeom prst="rect">
            <a:avLst/>
          </a:prstGeom>
        </p:spPr>
        <p:txBody>
          <a:bodyPr wrap="square">
            <a:spAutoFit/>
          </a:bodyPr>
          <a:lstStyle/>
          <a:p>
            <a:pPr algn="just"/>
            <a:r>
              <a:rPr lang="en-US" sz="2400" b="1" dirty="0"/>
              <a:t>FDDI:</a:t>
            </a:r>
          </a:p>
          <a:p>
            <a:pPr algn="just"/>
            <a:endParaRPr lang="en-US" sz="2400" b="1" dirty="0"/>
          </a:p>
          <a:p>
            <a:pPr algn="just" fontAlgn="base">
              <a:buFont typeface="Arial" pitchFamily="34" charset="0"/>
              <a:buChar char="•"/>
            </a:pPr>
            <a:r>
              <a:rPr lang="en-US" sz="2200" dirty="0"/>
              <a:t> FDDI stands for Fiber Distributed Data Interface. </a:t>
            </a:r>
          </a:p>
          <a:p>
            <a:pPr algn="just" fontAlgn="base">
              <a:buFont typeface="Arial" pitchFamily="34" charset="0"/>
              <a:buChar char="•"/>
            </a:pPr>
            <a:r>
              <a:rPr lang="en-US" sz="2200" dirty="0"/>
              <a:t> It is a set of ANSI and ISO guidelines for information transmission on fiber-optic lines in Local Area Network (LAN) that can expand in run up to 200 km (124 miles). </a:t>
            </a:r>
          </a:p>
          <a:p>
            <a:pPr algn="just" fontAlgn="base">
              <a:buFont typeface="Arial" pitchFamily="34" charset="0"/>
              <a:buChar char="•"/>
            </a:pPr>
            <a:r>
              <a:rPr lang="en-US" sz="2200" dirty="0"/>
              <a:t> The FDDI convention is based on the token ring protocol. </a:t>
            </a:r>
          </a:p>
          <a:p>
            <a:pPr algn="just" fontAlgn="base">
              <a:buFont typeface="Arial" pitchFamily="34" charset="0"/>
              <a:buChar char="•"/>
            </a:pPr>
            <a:r>
              <a:rPr lang="en-US" sz="2200" dirty="0"/>
              <a:t> In expansion to being expansive geographically, an FDDI neighborhood region arranges can support thousands of clients. </a:t>
            </a:r>
          </a:p>
          <a:p>
            <a:pPr algn="just" fontAlgn="base">
              <a:buFont typeface="Arial" pitchFamily="34" charset="0"/>
              <a:buChar char="•"/>
            </a:pPr>
            <a:r>
              <a:rPr lang="en-US" sz="2200" dirty="0"/>
              <a:t> An FDDI network contains two token rings, one for possible backup in case the essential ring falls flat. </a:t>
            </a:r>
          </a:p>
          <a:p>
            <a:pPr algn="just" fontAlgn="base">
              <a:buFont typeface="Arial" pitchFamily="34" charset="0"/>
              <a:buChar char="•"/>
            </a:pPr>
            <a:r>
              <a:rPr lang="en-US" sz="2200" dirty="0"/>
              <a:t> The primary ring offers up to 100 Mbps capacity. In case the secondary ring isn’t required for backup, it can also carry information, amplifying capacity to 200 Mbps. The single ring can amplify the most extreme remove; a double ring can expand 100 km (62 miles).  </a:t>
            </a:r>
          </a:p>
        </p:txBody>
      </p:sp>
    </p:spTree>
    <p:extLst>
      <p:ext uri="{BB962C8B-B14F-4D97-AF65-F5344CB8AC3E}">
        <p14:creationId xmlns:p14="http://schemas.microsoft.com/office/powerpoint/2010/main" val="3609191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04800" y="990600"/>
            <a:ext cx="86106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spcAft>
                <a:spcPct val="10000"/>
              </a:spcAft>
              <a:buFont typeface="+mj-lt"/>
              <a:buAutoNum type="alphaLcParenR"/>
            </a:pPr>
            <a:endParaRPr lang="en-IN"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524315"/>
          </a:xfrm>
          <a:prstGeom prst="rect">
            <a:avLst/>
          </a:prstGeom>
        </p:spPr>
        <p:txBody>
          <a:bodyPr wrap="square">
            <a:spAutoFit/>
          </a:bodyPr>
          <a:lstStyle/>
          <a:p>
            <a:pPr marL="457200" indent="-457200">
              <a:buAutoNum type="arabicPeriod"/>
            </a:pPr>
            <a:r>
              <a:rPr lang="en-US" sz="2200" dirty="0"/>
              <a:t>FDDI is ____. </a:t>
            </a:r>
          </a:p>
          <a:p>
            <a:pPr marL="457200" indent="-457200">
              <a:buFont typeface="+mj-lt"/>
              <a:buAutoNum type="alphaLcParenR"/>
            </a:pPr>
            <a:r>
              <a:rPr lang="en-US" sz="2200" b="1" dirty="0"/>
              <a:t>Ring network</a:t>
            </a:r>
          </a:p>
          <a:p>
            <a:pPr marL="457200" indent="-457200">
              <a:buFont typeface="+mj-lt"/>
              <a:buAutoNum type="alphaLcParenR"/>
            </a:pPr>
            <a:r>
              <a:rPr lang="en-US" sz="2200" dirty="0"/>
              <a:t>Star network</a:t>
            </a:r>
          </a:p>
          <a:p>
            <a:pPr marL="457200" indent="-457200">
              <a:buFont typeface="+mj-lt"/>
              <a:buAutoNum type="alphaLcParenR"/>
            </a:pPr>
            <a:r>
              <a:rPr lang="en-US" sz="2200" dirty="0"/>
              <a:t>Mesh network</a:t>
            </a:r>
          </a:p>
          <a:p>
            <a:pPr marL="457200" indent="-457200">
              <a:buFont typeface="+mj-lt"/>
              <a:buAutoNum type="alphaLcParenR"/>
            </a:pPr>
            <a:r>
              <a:rPr lang="en-US" sz="2200" dirty="0"/>
              <a:t>Bus based network</a:t>
            </a:r>
          </a:p>
          <a:p>
            <a:pPr marL="457200" indent="-457200"/>
            <a:endParaRPr lang="en-US" sz="2400" dirty="0"/>
          </a:p>
          <a:p>
            <a:pPr marL="457200" indent="-457200"/>
            <a:r>
              <a:rPr lang="en-US" sz="2200" dirty="0"/>
              <a:t>2. Which of the following is not a field in the Ethernet message packet?</a:t>
            </a:r>
          </a:p>
          <a:p>
            <a:pPr marL="457200" indent="-457200">
              <a:buFont typeface="+mj-lt"/>
              <a:buAutoNum type="alphaLcParenR"/>
            </a:pPr>
            <a:r>
              <a:rPr lang="en-US" sz="2200" dirty="0"/>
              <a:t>Type</a:t>
            </a:r>
          </a:p>
          <a:p>
            <a:pPr marL="457200" indent="-457200">
              <a:buFont typeface="+mj-lt"/>
              <a:buAutoNum type="alphaLcParenR"/>
            </a:pPr>
            <a:r>
              <a:rPr lang="en-US" sz="2200" dirty="0"/>
              <a:t>Data</a:t>
            </a:r>
          </a:p>
          <a:p>
            <a:pPr marL="457200" indent="-457200">
              <a:buFont typeface="+mj-lt"/>
              <a:buAutoNum type="alphaLcParenR"/>
            </a:pPr>
            <a:r>
              <a:rPr lang="en-US" sz="2200" b="1" dirty="0"/>
              <a:t>Pin-code</a:t>
            </a:r>
          </a:p>
          <a:p>
            <a:pPr marL="457200" indent="-457200">
              <a:buFont typeface="+mj-lt"/>
              <a:buAutoNum type="alphaLcParenR"/>
            </a:pPr>
            <a:r>
              <a:rPr lang="en-US" sz="2200" dirty="0"/>
              <a:t>Address</a:t>
            </a:r>
          </a:p>
          <a:p>
            <a:pPr marL="457200" indent="-457200">
              <a:buFont typeface="+mj-lt"/>
              <a:buAutoNum type="alphaLcParenR"/>
            </a:pPr>
            <a:endParaRPr lang="en-US" sz="2200" dirty="0"/>
          </a:p>
          <a:p>
            <a:r>
              <a:rPr lang="en-US" sz="22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990600"/>
            <a:ext cx="83820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lgn="just">
              <a:spcAft>
                <a:spcPct val="10000"/>
              </a:spcAft>
              <a:buNone/>
            </a:pPr>
            <a:endParaRPr lang="en-IN" sz="2200" b="1"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862870"/>
          </a:xfrm>
          <a:prstGeom prst="rect">
            <a:avLst/>
          </a:prstGeom>
        </p:spPr>
        <p:txBody>
          <a:bodyPr wrap="square">
            <a:spAutoFit/>
          </a:bodyPr>
          <a:lstStyle/>
          <a:p>
            <a:r>
              <a:rPr lang="en-US" sz="2200" dirty="0"/>
              <a:t>3. Which of the following standard is followed by the Ethernet ?</a:t>
            </a:r>
            <a:br>
              <a:rPr lang="en-US" sz="2200" dirty="0"/>
            </a:br>
            <a:endParaRPr lang="en-US" sz="2200" dirty="0"/>
          </a:p>
          <a:p>
            <a:pPr marL="457200" indent="-457200">
              <a:buFont typeface="+mj-lt"/>
              <a:buAutoNum type="alphaLcParenR"/>
            </a:pPr>
            <a:r>
              <a:rPr lang="en-US" sz="2200" dirty="0"/>
              <a:t>IEEE 802.10</a:t>
            </a:r>
          </a:p>
          <a:p>
            <a:pPr marL="457200" indent="-457200">
              <a:buFont typeface="+mj-lt"/>
              <a:buAutoNum type="alphaLcParenR"/>
            </a:pPr>
            <a:r>
              <a:rPr lang="en-US" sz="2200" dirty="0"/>
              <a:t>IEEE 802.11</a:t>
            </a:r>
          </a:p>
          <a:p>
            <a:pPr marL="457200" indent="-457200">
              <a:buFont typeface="+mj-lt"/>
              <a:buAutoNum type="alphaLcParenR"/>
            </a:pPr>
            <a:r>
              <a:rPr lang="en-US" sz="2200" dirty="0"/>
              <a:t>IEEE 802.5</a:t>
            </a:r>
          </a:p>
          <a:p>
            <a:pPr marL="457200" indent="-457200">
              <a:buFont typeface="+mj-lt"/>
              <a:buAutoNum type="alphaLcParenR"/>
            </a:pPr>
            <a:r>
              <a:rPr lang="en-US" sz="2200" b="1" dirty="0"/>
              <a:t>IEEE 802.3</a:t>
            </a:r>
          </a:p>
          <a:p>
            <a:endParaRPr lang="en-US" sz="2200" dirty="0"/>
          </a:p>
          <a:p>
            <a:r>
              <a:rPr lang="en-US" sz="2200" dirty="0"/>
              <a:t>4. Which of the following is an IEEE project 802 standard ?</a:t>
            </a:r>
          </a:p>
          <a:p>
            <a:pPr marL="457200" indent="-457200">
              <a:buFont typeface="+mj-lt"/>
              <a:buAutoNum type="alphaLcParenR"/>
            </a:pPr>
            <a:r>
              <a:rPr lang="en-US" sz="2200" dirty="0"/>
              <a:t>Token bus</a:t>
            </a:r>
          </a:p>
          <a:p>
            <a:pPr marL="457200" indent="-457200">
              <a:buFont typeface="+mj-lt"/>
              <a:buAutoNum type="alphaLcParenR"/>
            </a:pPr>
            <a:r>
              <a:rPr lang="en-US" sz="2200" dirty="0"/>
              <a:t>Token ring</a:t>
            </a:r>
          </a:p>
          <a:p>
            <a:pPr marL="457200" indent="-457200">
              <a:buFont typeface="+mj-lt"/>
              <a:buAutoNum type="alphaLcParenR"/>
            </a:pPr>
            <a:r>
              <a:rPr lang="en-US" sz="2200" dirty="0"/>
              <a:t>Ethernet</a:t>
            </a:r>
          </a:p>
          <a:p>
            <a:pPr marL="457200" indent="-457200">
              <a:buFont typeface="+mj-lt"/>
              <a:buAutoNum type="alphaLcParenR"/>
            </a:pPr>
            <a:r>
              <a:rPr lang="en-US" sz="2200" b="1" dirty="0"/>
              <a:t>All of the above</a:t>
            </a:r>
          </a:p>
          <a:p>
            <a:endParaRPr lang="en-US" sz="2400" dirty="0"/>
          </a:p>
          <a:p>
            <a:endParaRPr 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normAutofit/>
          </a:bodyPr>
          <a:lstStyle/>
          <a:p>
            <a:r>
              <a:rPr lang="en-US" sz="2200" dirty="0"/>
              <a:t>LAN protocols are distinguished by their capability to efficiently deliver data over shorter distances, such as a few hundred feet, through various mediums, such as copper cabling. </a:t>
            </a:r>
          </a:p>
          <a:p>
            <a:r>
              <a:rPr lang="en-US" sz="2200" dirty="0"/>
              <a:t> Some of the most common LAN protocols are:</a:t>
            </a:r>
          </a:p>
          <a:p>
            <a:pPr>
              <a:buFont typeface="Wingdings" pitchFamily="2" charset="2"/>
              <a:buChar char="Ø"/>
            </a:pPr>
            <a:r>
              <a:rPr lang="en-US" sz="2200" dirty="0"/>
              <a:t> Ethernet</a:t>
            </a:r>
          </a:p>
          <a:p>
            <a:pPr>
              <a:buFont typeface="Wingdings" pitchFamily="2" charset="2"/>
              <a:buChar char="Ø"/>
            </a:pPr>
            <a:r>
              <a:rPr lang="en-US" sz="2200" dirty="0"/>
              <a:t> Token Ring</a:t>
            </a:r>
          </a:p>
          <a:p>
            <a:pPr>
              <a:buFont typeface="Wingdings" pitchFamily="2" charset="2"/>
              <a:buChar char="Ø"/>
            </a:pPr>
            <a:r>
              <a:rPr lang="en-US" sz="2200" dirty="0"/>
              <a:t> Fiber Distributed Data Interface (FDDI)</a:t>
            </a:r>
          </a:p>
          <a:p>
            <a:pPr marL="457200" indent="-457200" algn="just">
              <a:spcAft>
                <a:spcPct val="10000"/>
              </a:spcAft>
            </a:pPr>
            <a:endParaRPr lang="en-IN" sz="2200" b="1"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4</a:t>
            </a:r>
          </a:p>
        </p:txBody>
      </p:sp>
      <p:graphicFrame>
        <p:nvGraphicFramePr>
          <p:cNvPr id="2" name="Table 8"/>
          <p:cNvGraphicFramePr>
            <a:graphicFrameLocks noGrp="1"/>
          </p:cNvGraphicFramePr>
          <p:nvPr/>
        </p:nvGraphicFramePr>
        <p:xfrm>
          <a:off x="609600" y="1321194"/>
          <a:ext cx="8077200" cy="2484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lvl="0" algn="ctr">
                        <a:spcBef>
                          <a:spcPct val="0"/>
                        </a:spcBef>
                        <a:defRPr/>
                      </a:pPr>
                      <a:r>
                        <a:rPr lang="en-US" altLang="en-US" sz="2200" dirty="0"/>
                        <a:t>Serial</a:t>
                      </a:r>
                      <a:r>
                        <a:rPr lang="en-US" altLang="en-US" sz="2200" baseline="0" dirty="0"/>
                        <a:t> Protocols</a:t>
                      </a:r>
                      <a:endParaRPr lang="en-US" altLang="en-US" sz="2200" dirty="0"/>
                    </a:p>
                  </a:txBody>
                  <a:tcPr marT="45739" marB="45739"/>
                </a:tc>
                <a:tc>
                  <a:txBody>
                    <a:bodyPr/>
                    <a:lstStyle/>
                    <a:p>
                      <a:pPr algn="just"/>
                      <a:r>
                        <a:rPr lang="en-IN" sz="2200" dirty="0">
                          <a:latin typeface="+mn-lt"/>
                        </a:rPr>
                        <a:t>Students will be able to learn about</a:t>
                      </a:r>
                      <a:r>
                        <a:rPr lang="en-IN" sz="2200" baseline="0" dirty="0">
                          <a:latin typeface="+mn-lt"/>
                        </a:rPr>
                        <a:t> serial communication protocols used in </a:t>
                      </a:r>
                      <a:r>
                        <a:rPr lang="en-IN" sz="2200" baseline="0" dirty="0" err="1">
                          <a:latin typeface="+mn-lt"/>
                        </a:rPr>
                        <a:t>IoT</a:t>
                      </a:r>
                      <a:r>
                        <a:rPr lang="en-IN" sz="2200" baseline="0" dirty="0">
                          <a:latin typeface="+mn-lt"/>
                        </a:rPr>
                        <a:t>.</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5170646"/>
          </a:xfrm>
          <a:prstGeom prst="rect">
            <a:avLst/>
          </a:prstGeom>
        </p:spPr>
        <p:txBody>
          <a:bodyPr wrap="square">
            <a:spAutoFit/>
          </a:bodyPr>
          <a:lstStyle/>
          <a:p>
            <a:r>
              <a:rPr lang="en-US" sz="2200" dirty="0"/>
              <a:t>Serial communication is usually accomplished using one of the two main serial protocols. These protocols support asynchronous data transfer and synchronous data transfer. </a:t>
            </a:r>
          </a:p>
          <a:p>
            <a:pPr>
              <a:buFont typeface="Arial" pitchFamily="34" charset="0"/>
              <a:buChar char="•"/>
            </a:pPr>
            <a:endParaRPr lang="en-US" sz="2200" dirty="0"/>
          </a:p>
          <a:p>
            <a:pPr marL="457200" indent="-457200">
              <a:buFont typeface="+mj-lt"/>
              <a:buAutoNum type="alphaLcParenR"/>
            </a:pPr>
            <a:r>
              <a:rPr lang="en-US" sz="2200" b="1" dirty="0"/>
              <a:t>Synchronous Serial Protocols: </a:t>
            </a:r>
          </a:p>
          <a:p>
            <a:pPr marL="457200" indent="-457200">
              <a:buFont typeface="Arial" pitchFamily="34" charset="0"/>
              <a:buChar char="•"/>
            </a:pPr>
            <a:r>
              <a:rPr lang="en-US" sz="2200" dirty="0"/>
              <a:t>The synchronous type of serial protocols such as SPI, I2C, CAN and LIN are used in different projects because it is one of the best resources for onboard peripherals. Also these are the widely used protocols in major applications.</a:t>
            </a:r>
          </a:p>
          <a:p>
            <a:pPr marL="457200" indent="-457200"/>
            <a:endParaRPr lang="en-US" sz="2200" dirty="0"/>
          </a:p>
          <a:p>
            <a:pPr marL="457200" indent="-457200"/>
            <a:r>
              <a:rPr lang="en-US" sz="2200" b="1" dirty="0"/>
              <a:t>b)   Asynchronous Serial Protocols: </a:t>
            </a:r>
          </a:p>
          <a:p>
            <a:pPr marL="457200" indent="-457200">
              <a:buFont typeface="Arial" pitchFamily="34" charset="0"/>
              <a:buChar char="•"/>
            </a:pPr>
            <a:r>
              <a:rPr lang="en-US" sz="2200" dirty="0"/>
              <a:t>The asynchronous type of serial protocols are very essential when it comes to longer distance reliable data transfer. </a:t>
            </a:r>
          </a:p>
          <a:p>
            <a:pPr marL="457200" indent="-457200">
              <a:buFont typeface="Arial" pitchFamily="34" charset="0"/>
              <a:buChar char="•"/>
            </a:pPr>
            <a:r>
              <a:rPr lang="en-US" sz="2200" dirty="0"/>
              <a:t>Asynchronous communication does not require a timing clock that is common to both devices. </a:t>
            </a:r>
          </a:p>
        </p:txBody>
      </p:sp>
    </p:spTree>
    <p:extLst>
      <p:ext uri="{BB962C8B-B14F-4D97-AF65-F5344CB8AC3E}">
        <p14:creationId xmlns:p14="http://schemas.microsoft.com/office/powerpoint/2010/main" val="142384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smtClean="0">
                <a:solidFill>
                  <a:srgbClr val="000000"/>
                </a:solidFill>
                <a:latin typeface="Arial"/>
                <a:cs typeface="Arial" charset="0"/>
              </a:rPr>
              <a:t>Unit Syllabus</a:t>
            </a:r>
            <a:endParaRPr lang="en-US" sz="2400" b="1" spc="-1" dirty="0">
              <a:solidFill>
                <a:srgbClr val="000000"/>
              </a:solidFill>
              <a:latin typeface="Arial"/>
              <a:cs typeface="Arial" charset="0"/>
            </a:endParaRPr>
          </a:p>
        </p:txBody>
      </p:sp>
      <p:pic>
        <p:nvPicPr>
          <p:cNvPr id="6147"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37" name="TextShape 4"/>
          <p:cNvSpPr txBox="1"/>
          <p:nvPr/>
        </p:nvSpPr>
        <p:spPr>
          <a:xfrm>
            <a:off x="457200" y="6492875"/>
            <a:ext cx="2133600" cy="365125"/>
          </a:xfrm>
          <a:prstGeom prst="rect">
            <a:avLst/>
          </a:prstGeom>
          <a:noFill/>
          <a:ln>
            <a:noFill/>
          </a:ln>
        </p:spPr>
        <p:txBody>
          <a:bodyPr anchor="ctr"/>
          <a:lstStyle/>
          <a:p>
            <a:pPr>
              <a:defRPr/>
            </a:pPr>
            <a:fld id="{C32DE870-9AD4-480F-AC1C-81250EE9C431}" type="datetime1">
              <a:rPr lang="en-US" sz="1200" spc="-1">
                <a:solidFill>
                  <a:srgbClr val="8B8B8B"/>
                </a:solidFill>
                <a:cs typeface="Arial" charset="0"/>
              </a:rPr>
              <a:pPr>
                <a:defRPr/>
              </a:pPr>
              <a:t>1/5/2024</a:t>
            </a:fld>
            <a:endParaRPr lang="en-US" sz="1200" spc="-1">
              <a:solidFill>
                <a:prstClr val="black"/>
              </a:solidFill>
              <a:latin typeface="Times New Roman"/>
              <a:cs typeface="Arial" charset="0"/>
            </a:endParaRPr>
          </a:p>
        </p:txBody>
      </p:sp>
      <p:sp>
        <p:nvSpPr>
          <p:cNvPr id="238" name="TextShape 5"/>
          <p:cNvSpPr txBox="1"/>
          <p:nvPr/>
        </p:nvSpPr>
        <p:spPr>
          <a:xfrm>
            <a:off x="6553200" y="6492875"/>
            <a:ext cx="2133600" cy="365125"/>
          </a:xfrm>
          <a:prstGeom prst="rect">
            <a:avLst/>
          </a:prstGeom>
          <a:noFill/>
          <a:ln>
            <a:noFill/>
          </a:ln>
        </p:spPr>
        <p:txBody>
          <a:bodyPr anchor="ctr"/>
          <a:lstStyle/>
          <a:p>
            <a:pPr algn="r">
              <a:defRPr/>
            </a:pPr>
            <a:fld id="{895D3635-DAC7-4A20-9885-766F3EFD5FFD}" type="slidenum">
              <a:rPr lang="en-US" sz="1200" spc="-1">
                <a:solidFill>
                  <a:srgbClr val="8B8B8B"/>
                </a:solidFill>
                <a:cs typeface="Arial" charset="0"/>
              </a:rPr>
              <a:pPr algn="r">
                <a:defRPr/>
              </a:pPr>
              <a:t>5</a:t>
            </a:fld>
            <a:endParaRPr lang="en-US" sz="1200" spc="-1">
              <a:solidFill>
                <a:prstClr val="black"/>
              </a:solidFill>
              <a:latin typeface="Times New Roman"/>
              <a:cs typeface="Arial" charset="0"/>
            </a:endParaRPr>
          </a:p>
        </p:txBody>
      </p:sp>
      <p:pic>
        <p:nvPicPr>
          <p:cNvPr id="6151" name="Picture 2" descr="E:\NIET\Project\xLogo11.png.pagespeed.ic.pydHLuCQEZ.png"/>
          <p:cNvPicPr>
            <a:picLocks noChangeAspect="1" noChangeArrowheads="1"/>
          </p:cNvPicPr>
          <p:nvPr/>
        </p:nvPicPr>
        <p:blipFill>
          <a:blip r:embed="rId3" cstate="print"/>
          <a:srcRect/>
          <a:stretch>
            <a:fillRect/>
          </a:stretch>
        </p:blipFill>
        <p:spPr bwMode="auto">
          <a:xfrm>
            <a:off x="0" y="-26988"/>
            <a:ext cx="1371600" cy="817563"/>
          </a:xfrm>
          <a:prstGeom prst="rect">
            <a:avLst/>
          </a:prstGeom>
          <a:noFill/>
          <a:ln w="9360">
            <a:noFill/>
            <a:miter lim="800000"/>
            <a:headEnd/>
            <a:tailEnd/>
          </a:ln>
        </p:spPr>
      </p:pic>
      <p:pic>
        <p:nvPicPr>
          <p:cNvPr id="6152"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6" name="Content Placeholder 5">
            <a:extLst>
              <a:ext uri="{FF2B5EF4-FFF2-40B4-BE49-F238E27FC236}">
                <a16:creationId xmlns:a16="http://schemas.microsoft.com/office/drawing/2014/main" xmlns="" id="{A523CC23-D965-40A7-54BC-020DC5B6ED58}"/>
              </a:ext>
            </a:extLst>
          </p:cNvPr>
          <p:cNvSpPr>
            <a:spLocks noGrp="1"/>
          </p:cNvSpPr>
          <p:nvPr>
            <p:ph idx="1"/>
          </p:nvPr>
        </p:nvSpPr>
        <p:spPr/>
        <p:txBody>
          <a:bodyPr/>
          <a:lstStyle/>
          <a:p>
            <a:pPr marL="0" indent="0" algn="l">
              <a:buNone/>
            </a:pPr>
            <a:r>
              <a:rPr lang="en-IN" sz="1800" b="1" i="0" u="none" strike="noStrike" baseline="0" dirty="0">
                <a:latin typeface="CIDFont+F1"/>
              </a:rPr>
              <a:t>UNIT-I INTRODUCTION </a:t>
            </a:r>
          </a:p>
          <a:p>
            <a:pPr marL="0" indent="0" algn="l">
              <a:buNone/>
            </a:pPr>
            <a:r>
              <a:rPr lang="en-US" sz="1800" b="0" i="0" u="none" strike="noStrike" baseline="0" dirty="0">
                <a:latin typeface="CIDFont+F2"/>
              </a:rPr>
              <a:t>Introduction to IOT protocols, IoT layered Architecture, Comparison with OSI Model layers, Applications of</a:t>
            </a:r>
          </a:p>
          <a:p>
            <a:pPr algn="l"/>
            <a:r>
              <a:rPr lang="en-US" sz="1800" b="0" i="0" u="none" strike="noStrike" baseline="0" dirty="0">
                <a:latin typeface="CIDFont+F2"/>
              </a:rPr>
              <a:t>IOT protocols, Use cases of IOT protocols.</a:t>
            </a:r>
          </a:p>
          <a:p>
            <a:pPr algn="l"/>
            <a:r>
              <a:rPr lang="en-US" sz="1800" b="0" i="0" u="none" strike="noStrike" baseline="0" dirty="0">
                <a:latin typeface="CIDFont+F2"/>
              </a:rPr>
              <a:t>Raspberry Pi: Introduction to Raspberry pi, Exploring the Raspberry pi Learning Board, Raspberry pi</a:t>
            </a:r>
          </a:p>
          <a:p>
            <a:pPr algn="l"/>
            <a:r>
              <a:rPr lang="en-IN" sz="1800" b="0" i="0" u="none" strike="noStrike" baseline="0" dirty="0">
                <a:latin typeface="CIDFont+F2"/>
              </a:rPr>
              <a:t>Operating Systems.</a:t>
            </a:r>
            <a:endParaRPr lang="en-IN" dirty="0"/>
          </a:p>
        </p:txBody>
      </p:sp>
      <p:sp>
        <p:nvSpPr>
          <p:cNvPr id="2" name="Footer Placeholder 1">
            <a:extLst>
              <a:ext uri="{FF2B5EF4-FFF2-40B4-BE49-F238E27FC236}">
                <a16:creationId xmlns:a16="http://schemas.microsoft.com/office/drawing/2014/main" xmlns="" id="{26E35A39-71F4-994B-1D1A-C4059F2486DF}"/>
              </a:ext>
            </a:extLst>
          </p:cNvPr>
          <p:cNvSpPr>
            <a:spLocks noGrp="1"/>
          </p:cNvSpPr>
          <p:nvPr>
            <p:ph type="ftr" sz="quarter" idx="11"/>
          </p:nvPr>
        </p:nvSpPr>
        <p:spPr/>
        <p:txBody>
          <a:bodyPr/>
          <a:lstStyle/>
          <a:p>
            <a:r>
              <a:rPr lang="en-US" smtClean="0">
                <a:solidFill>
                  <a:prstClr val="black">
                    <a:tint val="75000"/>
                  </a:prstClr>
                </a:solidFill>
              </a:rPr>
              <a:t>Amit Kumar    Unit 1  ACSIOT0601</a:t>
            </a:r>
            <a:endParaRPr lang="en-US" dirty="0">
              <a:solidFill>
                <a:prstClr val="black">
                  <a:tint val="75000"/>
                </a:prstClr>
              </a:solidFill>
            </a:endParaRPr>
          </a:p>
        </p:txBody>
      </p:sp>
    </p:spTree>
    <p:extLst>
      <p:ext uri="{BB962C8B-B14F-4D97-AF65-F5344CB8AC3E}">
        <p14:creationId xmlns:p14="http://schemas.microsoft.com/office/powerpoint/2010/main" val="3032744369"/>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4154984"/>
          </a:xfrm>
          <a:prstGeom prst="rect">
            <a:avLst/>
          </a:prstGeom>
        </p:spPr>
        <p:txBody>
          <a:bodyPr wrap="square">
            <a:spAutoFit/>
          </a:bodyPr>
          <a:lstStyle/>
          <a:p>
            <a:pPr algn="just">
              <a:buFont typeface="Arial" pitchFamily="34" charset="0"/>
              <a:buChar char="•"/>
            </a:pPr>
            <a:r>
              <a:rPr lang="en-US" sz="2200" dirty="0"/>
              <a:t> Each device independently listens and sends digital pulses that represent bits of data at an agreed-upon rate. </a:t>
            </a:r>
          </a:p>
          <a:p>
            <a:pPr algn="just">
              <a:buFont typeface="Arial" pitchFamily="34" charset="0"/>
              <a:buChar char="•"/>
            </a:pPr>
            <a:endParaRPr lang="en-US" sz="2200" dirty="0"/>
          </a:p>
          <a:p>
            <a:pPr algn="just">
              <a:buFont typeface="Arial" pitchFamily="34" charset="0"/>
              <a:buChar char="•"/>
            </a:pPr>
            <a:r>
              <a:rPr lang="en-US" sz="2200" dirty="0"/>
              <a:t> Asynchronous serial communication is sometimes referred to as Transistor-Transistor Logic (TTL) serial, where the high voltage level is logic 1, and the low voltage equates to logic 0.  </a:t>
            </a:r>
          </a:p>
          <a:p>
            <a:pPr algn="just">
              <a:buFont typeface="Arial" pitchFamily="34" charset="0"/>
              <a:buChar char="•"/>
            </a:pPr>
            <a:endParaRPr lang="en-US" sz="2200" dirty="0"/>
          </a:p>
          <a:p>
            <a:pPr algn="just">
              <a:buFont typeface="Arial" pitchFamily="34" charset="0"/>
              <a:buChar char="•"/>
            </a:pPr>
            <a:r>
              <a:rPr lang="en-US" sz="2200" dirty="0"/>
              <a:t> Almost every microcontroller on the market today has at least one Universal Asynchronous Receiver-Transmitter (UART) for serial communication. The examples are RS232, RS422, RS485 etc.</a:t>
            </a:r>
          </a:p>
          <a:p>
            <a:pPr algn="just">
              <a:buFont typeface="Arial" pitchFamily="34" charset="0"/>
              <a:buChar char="•"/>
            </a:pPr>
            <a:endParaRPr lang="en-US" sz="2200" dirty="0"/>
          </a:p>
          <a:p>
            <a:pPr algn="just"/>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4862870"/>
          </a:xfrm>
          <a:prstGeom prst="rect">
            <a:avLst/>
          </a:prstGeom>
        </p:spPr>
        <p:txBody>
          <a:bodyPr wrap="square">
            <a:spAutoFit/>
          </a:bodyPr>
          <a:lstStyle/>
          <a:p>
            <a:pPr marL="457200" indent="-457200">
              <a:buAutoNum type="arabicPeriod"/>
            </a:pPr>
            <a:r>
              <a:rPr lang="en-US" sz="2400" b="1" dirty="0"/>
              <a:t>SPI </a:t>
            </a:r>
          </a:p>
          <a:p>
            <a:pPr marL="457200" indent="-457200">
              <a:buFont typeface="Arial" pitchFamily="34" charset="0"/>
              <a:buChar char="•"/>
            </a:pPr>
            <a:r>
              <a:rPr lang="en-US" sz="2200" dirty="0"/>
              <a:t>The Serial Peripheral Interface (SPI) is a synchronous interface which allows several SPI microcontrollers to be interconnected. </a:t>
            </a:r>
          </a:p>
          <a:p>
            <a:pPr marL="457200" indent="-457200">
              <a:buFont typeface="Arial" pitchFamily="34" charset="0"/>
              <a:buChar char="•"/>
            </a:pPr>
            <a:r>
              <a:rPr lang="en-US" sz="2200" dirty="0"/>
              <a:t>In SPI, separate wires are required for data and clock line. Also the clock is not included in the data stream and must be furnished as a separate signal. </a:t>
            </a:r>
          </a:p>
          <a:p>
            <a:pPr marL="457200" indent="-457200">
              <a:buFont typeface="Arial" pitchFamily="34" charset="0"/>
              <a:buChar char="•"/>
            </a:pPr>
            <a:r>
              <a:rPr lang="en-US" sz="2200" dirty="0"/>
              <a:t>The SPI may be configured either as master or as a slave. </a:t>
            </a:r>
          </a:p>
          <a:p>
            <a:pPr marL="457200" indent="-457200">
              <a:buFont typeface="Arial" pitchFamily="34" charset="0"/>
              <a:buChar char="•"/>
            </a:pPr>
            <a:r>
              <a:rPr lang="en-US" sz="2200" dirty="0"/>
              <a:t>The four basic SPI signals (MISO, MOSI, SCK and SS), </a:t>
            </a:r>
            <a:r>
              <a:rPr lang="en-US" sz="2200" dirty="0" err="1"/>
              <a:t>Vcc</a:t>
            </a:r>
            <a:r>
              <a:rPr lang="en-US" sz="2200" dirty="0"/>
              <a:t> and Ground are the part of data communication. </a:t>
            </a:r>
          </a:p>
          <a:p>
            <a:pPr marL="457200" indent="-457200">
              <a:buFont typeface="Arial" pitchFamily="34" charset="0"/>
              <a:buChar char="•"/>
            </a:pPr>
            <a:r>
              <a:rPr lang="en-US" sz="2200" dirty="0"/>
              <a:t>So it needs 6 wires to send and receive data from slave or master. </a:t>
            </a:r>
          </a:p>
          <a:p>
            <a:pPr marL="457200" indent="-457200">
              <a:buFont typeface="Arial" pitchFamily="34" charset="0"/>
              <a:buChar char="•"/>
            </a:pPr>
            <a:r>
              <a:rPr lang="en-US" sz="2200" dirty="0"/>
              <a:t>Theoretically, the SPI can have unlimited number of slaves. The data communication is configured in SPI registers. </a:t>
            </a:r>
          </a:p>
          <a:p>
            <a:pPr marL="457200" indent="-457200">
              <a:buFont typeface="Arial" pitchFamily="34" charset="0"/>
              <a:buChar char="•"/>
            </a:pPr>
            <a:r>
              <a:rPr lang="en-US" sz="2200" dirty="0"/>
              <a:t>The SPI can deliver up to 10Mbps of speed and is ideal for high speed data communication.</a:t>
            </a:r>
          </a:p>
        </p:txBody>
      </p:sp>
    </p:spTree>
    <p:extLst>
      <p:ext uri="{BB962C8B-B14F-4D97-AF65-F5344CB8AC3E}">
        <p14:creationId xmlns:p14="http://schemas.microsoft.com/office/powerpoint/2010/main" val="1423841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pic>
        <p:nvPicPr>
          <p:cNvPr id="13" name="Picture 12" descr="Untitled.png"/>
          <p:cNvPicPr>
            <a:picLocks noChangeAspect="1"/>
          </p:cNvPicPr>
          <p:nvPr/>
        </p:nvPicPr>
        <p:blipFill>
          <a:blip r:embed="rId5"/>
          <a:stretch>
            <a:fillRect/>
          </a:stretch>
        </p:blipFill>
        <p:spPr>
          <a:xfrm>
            <a:off x="533400" y="1066800"/>
            <a:ext cx="8382000" cy="495300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5201424"/>
          </a:xfrm>
          <a:prstGeom prst="rect">
            <a:avLst/>
          </a:prstGeom>
        </p:spPr>
        <p:txBody>
          <a:bodyPr wrap="square">
            <a:spAutoFit/>
          </a:bodyPr>
          <a:lstStyle/>
          <a:p>
            <a:pPr marL="457200" indent="-457200">
              <a:buAutoNum type="arabicPeriod" startAt="2"/>
            </a:pPr>
            <a:r>
              <a:rPr lang="en-US" sz="2400" b="1" dirty="0"/>
              <a:t>I2C</a:t>
            </a:r>
          </a:p>
          <a:p>
            <a:pPr marL="457200" indent="-457200">
              <a:buFont typeface="Arial" pitchFamily="34" charset="0"/>
              <a:buChar char="•"/>
            </a:pPr>
            <a:r>
              <a:rPr lang="en-US" sz="2200" dirty="0"/>
              <a:t>Inter integrated circuit (I2C) two-line communication between different ICs or modules where two lines are SDA (Serial Data Line) and SCL (Serial Clock Line). </a:t>
            </a:r>
          </a:p>
          <a:p>
            <a:pPr marL="457200" indent="-457200">
              <a:buFont typeface="Arial" pitchFamily="34" charset="0"/>
              <a:buChar char="•"/>
            </a:pPr>
            <a:r>
              <a:rPr lang="en-US" sz="2200" dirty="0"/>
              <a:t>Both the lines must be connected to a positive supply using a pull up resistor. </a:t>
            </a:r>
          </a:p>
          <a:p>
            <a:pPr marL="457200" indent="-457200">
              <a:buFont typeface="Arial" pitchFamily="34" charset="0"/>
              <a:buChar char="•"/>
            </a:pPr>
            <a:r>
              <a:rPr lang="en-US" sz="2200" dirty="0"/>
              <a:t>I2C can deliver speed up to 400Kbps and it uses 10 bit or 7 bit addressing system to target a specific device on the i2c bus so it can connect up to 1024 devices. </a:t>
            </a:r>
          </a:p>
          <a:p>
            <a:pPr marL="457200" indent="-457200">
              <a:buFont typeface="Arial" pitchFamily="34" charset="0"/>
              <a:buChar char="•"/>
            </a:pPr>
            <a:r>
              <a:rPr lang="en-US" sz="2200" dirty="0"/>
              <a:t>It has limited length communication and is ideal for onboard communication. </a:t>
            </a:r>
          </a:p>
          <a:p>
            <a:pPr marL="457200" indent="-457200">
              <a:buFont typeface="Arial" pitchFamily="34" charset="0"/>
              <a:buChar char="•"/>
            </a:pPr>
            <a:r>
              <a:rPr lang="en-US" sz="2200" dirty="0"/>
              <a:t>I2C networks are easy to setup since it uses only two wires and new devices can simply be connected to the two common I2C bus lines. Same like SPI, microcontroller generally have I2C pins to connect any I2C device:</a:t>
            </a:r>
          </a:p>
        </p:txBody>
      </p:sp>
    </p:spTree>
    <p:extLst>
      <p:ext uri="{BB962C8B-B14F-4D97-AF65-F5344CB8AC3E}">
        <p14:creationId xmlns:p14="http://schemas.microsoft.com/office/powerpoint/2010/main" val="1423841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pic>
        <p:nvPicPr>
          <p:cNvPr id="13" name="Picture 12" descr="Untitled.png"/>
          <p:cNvPicPr>
            <a:picLocks noChangeAspect="1"/>
          </p:cNvPicPr>
          <p:nvPr/>
        </p:nvPicPr>
        <p:blipFill>
          <a:blip r:embed="rId5"/>
          <a:stretch>
            <a:fillRect/>
          </a:stretch>
        </p:blipFill>
        <p:spPr>
          <a:xfrm>
            <a:off x="685801" y="1600200"/>
            <a:ext cx="7162800" cy="411480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4893647"/>
          </a:xfrm>
          <a:prstGeom prst="rect">
            <a:avLst/>
          </a:prstGeom>
        </p:spPr>
        <p:txBody>
          <a:bodyPr wrap="square">
            <a:spAutoFit/>
          </a:bodyPr>
          <a:lstStyle/>
          <a:p>
            <a:pPr marL="457200" indent="-457200"/>
            <a:r>
              <a:rPr lang="en-US" sz="2400" b="1" dirty="0"/>
              <a:t>3. USB</a:t>
            </a:r>
          </a:p>
          <a:p>
            <a:pPr marL="457200" indent="-457200"/>
            <a:endParaRPr lang="en-US" sz="2400" b="1" dirty="0"/>
          </a:p>
          <a:p>
            <a:pPr marL="457200" indent="-457200">
              <a:buFont typeface="Arial" pitchFamily="34" charset="0"/>
              <a:buChar char="•"/>
            </a:pPr>
            <a:r>
              <a:rPr lang="en-US" sz="2200" dirty="0"/>
              <a:t>Universal Serial Bus is widely protocol with different versions and speeds. </a:t>
            </a:r>
          </a:p>
          <a:p>
            <a:pPr marL="457200" indent="-457200">
              <a:buFont typeface="Arial" pitchFamily="34" charset="0"/>
              <a:buChar char="•"/>
            </a:pPr>
            <a:r>
              <a:rPr lang="en-US" sz="2200" dirty="0"/>
              <a:t>A maximum of 127 peripherals can be connected to a single USB host controller. </a:t>
            </a:r>
          </a:p>
          <a:p>
            <a:pPr marL="457200" indent="-457200">
              <a:buFont typeface="Arial" pitchFamily="34" charset="0"/>
              <a:buChar char="•"/>
            </a:pPr>
            <a:r>
              <a:rPr lang="en-US" sz="2200" dirty="0"/>
              <a:t>USB acts as "plug and play" device. </a:t>
            </a:r>
          </a:p>
          <a:p>
            <a:pPr marL="457200" indent="-457200">
              <a:buFont typeface="Arial" pitchFamily="34" charset="0"/>
              <a:buChar char="•"/>
            </a:pPr>
            <a:r>
              <a:rPr lang="en-US" sz="2200" dirty="0"/>
              <a:t>The USB are used in almost devices such as keyboards, printers, media devices, cameras, scanners and mouse. </a:t>
            </a:r>
          </a:p>
          <a:p>
            <a:pPr marL="457200" indent="-457200">
              <a:buFont typeface="Arial" pitchFamily="34" charset="0"/>
              <a:buChar char="•"/>
            </a:pPr>
            <a:r>
              <a:rPr lang="en-US" sz="2200" dirty="0"/>
              <a:t>It is designed for easy installation, faster data rated, less cabling and hot swapping. It has replaced the bulkier and slower serial and parallel ports. </a:t>
            </a:r>
          </a:p>
          <a:p>
            <a:pPr marL="457200" indent="-457200">
              <a:buFont typeface="Arial" pitchFamily="34" charset="0"/>
              <a:buChar char="•"/>
            </a:pPr>
            <a:r>
              <a:rPr lang="en-US" sz="2200" dirty="0"/>
              <a:t>USB uses differential </a:t>
            </a:r>
            <a:r>
              <a:rPr lang="en-US" sz="2200" dirty="0" err="1"/>
              <a:t>signalling</a:t>
            </a:r>
            <a:r>
              <a:rPr lang="en-US" sz="2200" dirty="0"/>
              <a:t> to reduce interference and allow high-speed transmission over a long distance.    </a:t>
            </a:r>
          </a:p>
        </p:txBody>
      </p:sp>
    </p:spTree>
    <p:extLst>
      <p:ext uri="{BB962C8B-B14F-4D97-AF65-F5344CB8AC3E}">
        <p14:creationId xmlns:p14="http://schemas.microsoft.com/office/powerpoint/2010/main" val="1423841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4555093"/>
          </a:xfrm>
          <a:prstGeom prst="rect">
            <a:avLst/>
          </a:prstGeom>
        </p:spPr>
        <p:txBody>
          <a:bodyPr wrap="square">
            <a:spAutoFit/>
          </a:bodyPr>
          <a:lstStyle/>
          <a:p>
            <a:pPr marL="457200" indent="-457200"/>
            <a:r>
              <a:rPr lang="en-US" sz="2400" b="1" dirty="0"/>
              <a:t>4. CAN</a:t>
            </a:r>
          </a:p>
          <a:p>
            <a:pPr marL="457200" indent="-457200"/>
            <a:endParaRPr lang="en-US" sz="2400" b="1" dirty="0"/>
          </a:p>
          <a:p>
            <a:pPr marL="457200" indent="-457200">
              <a:buFont typeface="Arial" pitchFamily="34" charset="0"/>
              <a:buChar char="•"/>
            </a:pPr>
            <a:r>
              <a:rPr lang="en-US" sz="2200" dirty="0"/>
              <a:t>The Controller Area Network (CAN) is used in e.g. automotive to allow communication between ECUs (Engine Control Units) and sensors. </a:t>
            </a:r>
          </a:p>
          <a:p>
            <a:pPr marL="457200" indent="-457200">
              <a:buFont typeface="Arial" pitchFamily="34" charset="0"/>
              <a:buChar char="•"/>
            </a:pPr>
            <a:r>
              <a:rPr lang="en-US" sz="2200" dirty="0"/>
              <a:t>The CAN protocol is robust, low-cost and message based and covers in many applications - e.g. cars, trucks, tractors, industrial robots. </a:t>
            </a:r>
          </a:p>
          <a:p>
            <a:pPr marL="457200" indent="-457200">
              <a:buFont typeface="Arial" pitchFamily="34" charset="0"/>
              <a:buChar char="•"/>
            </a:pPr>
            <a:r>
              <a:rPr lang="en-US" sz="2200" dirty="0"/>
              <a:t>The CAN bus system allows for central error diagnosis and configuration across all ECUs. </a:t>
            </a:r>
          </a:p>
          <a:p>
            <a:pPr marL="457200" indent="-457200">
              <a:buFont typeface="Arial" pitchFamily="34" charset="0"/>
              <a:buChar char="•"/>
            </a:pPr>
            <a:r>
              <a:rPr lang="en-US" sz="2200" dirty="0"/>
              <a:t>CAN messages are prioritized via IDs so that the highest priority IDs are non-interrupted. </a:t>
            </a:r>
          </a:p>
          <a:p>
            <a:pPr marL="457200" indent="-457200">
              <a:buFont typeface="Arial" pitchFamily="34" charset="0"/>
              <a:buChar char="•"/>
            </a:pPr>
            <a:r>
              <a:rPr lang="en-US" sz="2200" dirty="0"/>
              <a:t>The CAN bus systems can provide speed up to 1Mbps.</a:t>
            </a:r>
          </a:p>
        </p:txBody>
      </p:sp>
    </p:spTree>
    <p:extLst>
      <p:ext uri="{BB962C8B-B14F-4D97-AF65-F5344CB8AC3E}">
        <p14:creationId xmlns:p14="http://schemas.microsoft.com/office/powerpoint/2010/main" val="1423841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Asynchronous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5232202"/>
          </a:xfrm>
          <a:prstGeom prst="rect">
            <a:avLst/>
          </a:prstGeom>
        </p:spPr>
        <p:txBody>
          <a:bodyPr wrap="square">
            <a:spAutoFit/>
          </a:bodyPr>
          <a:lstStyle/>
          <a:p>
            <a:pPr marL="457200" indent="-457200">
              <a:buAutoNum type="arabicPeriod"/>
            </a:pPr>
            <a:r>
              <a:rPr lang="en-US" sz="2400" b="1" dirty="0"/>
              <a:t>RS232 protocol</a:t>
            </a:r>
          </a:p>
          <a:p>
            <a:pPr marL="457200" indent="-457200">
              <a:buAutoNum type="arabicPeriod"/>
            </a:pPr>
            <a:endParaRPr lang="en-US" sz="2400" b="1" dirty="0"/>
          </a:p>
          <a:p>
            <a:pPr marL="457200" indent="-457200">
              <a:buFont typeface="Arial" pitchFamily="34" charset="0"/>
              <a:buChar char="•"/>
            </a:pPr>
            <a:r>
              <a:rPr lang="en-US" sz="2200" dirty="0"/>
              <a:t>RS232 is the first serial protocol and was developed to connect modems to teletype machines. The RS stands for Recommended Standard and was initially put forth by the EIA (Electronic Industries Alliance). </a:t>
            </a:r>
          </a:p>
          <a:p>
            <a:pPr marL="457200" indent="-457200">
              <a:buFont typeface="Arial" pitchFamily="34" charset="0"/>
              <a:buChar char="•"/>
            </a:pPr>
            <a:r>
              <a:rPr lang="en-US" sz="2200" dirty="0"/>
              <a:t>With the RS2332 protocol, you can connect one transmitter to a single receiver. </a:t>
            </a:r>
          </a:p>
          <a:p>
            <a:pPr marL="457200" indent="-457200">
              <a:buFont typeface="Arial" pitchFamily="34" charset="0"/>
              <a:buChar char="•"/>
            </a:pPr>
            <a:r>
              <a:rPr lang="en-US" sz="2200" dirty="0"/>
              <a:t>The RS232 protocol supports cable lengths of up to 50 feet and provides the means to implement full-duplex transmission at baud rates of up to 1Mbps.</a:t>
            </a:r>
          </a:p>
          <a:p>
            <a:pPr marL="457200" indent="-457200">
              <a:buFont typeface="Arial" pitchFamily="34" charset="0"/>
              <a:buChar char="•"/>
            </a:pPr>
            <a:r>
              <a:rPr lang="en-US" sz="2200" dirty="0"/>
              <a:t>Serial ports can employ the RS232 protocol. </a:t>
            </a:r>
          </a:p>
          <a:p>
            <a:pPr marL="457200" indent="-457200">
              <a:buFont typeface="Arial" pitchFamily="34" charset="0"/>
              <a:buChar char="•"/>
            </a:pPr>
            <a:r>
              <a:rPr lang="en-US" sz="2200" dirty="0"/>
              <a:t>The standard RS232 serial port contains nine pins and can have either male or female connectors. </a:t>
            </a:r>
            <a:br>
              <a:rPr lang="en-US" sz="2200" dirty="0"/>
            </a:br>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Asynchronous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1538883"/>
          </a:xfrm>
          <a:prstGeom prst="rect">
            <a:avLst/>
          </a:prstGeom>
        </p:spPr>
        <p:txBody>
          <a:bodyPr wrap="square">
            <a:spAutoFit/>
          </a:bodyPr>
          <a:lstStyle/>
          <a:p>
            <a:pPr marL="457200" indent="-457200"/>
            <a:endParaRPr lang="en-US" sz="2400" b="1" dirty="0"/>
          </a:p>
          <a:p>
            <a:pPr marL="457200" indent="-457200"/>
            <a:endParaRPr lang="en-US" sz="2400" b="1" dirty="0"/>
          </a:p>
          <a:p>
            <a:pPr marL="457200" indent="-457200"/>
            <a:endParaRPr lang="en-US" sz="2400" b="1" dirty="0"/>
          </a:p>
          <a:p>
            <a:pPr marL="457200" indent="-457200">
              <a:buFont typeface="Arial" pitchFamily="34" charset="0"/>
              <a:buChar char="•"/>
            </a:pPr>
            <a:endParaRPr lang="en-US" sz="2200" dirty="0"/>
          </a:p>
        </p:txBody>
      </p:sp>
      <p:pic>
        <p:nvPicPr>
          <p:cNvPr id="13" name="Picture 12" descr="Untitled.png"/>
          <p:cNvPicPr>
            <a:picLocks noChangeAspect="1"/>
          </p:cNvPicPr>
          <p:nvPr/>
        </p:nvPicPr>
        <p:blipFill>
          <a:blip r:embed="rId5"/>
          <a:stretch>
            <a:fillRect/>
          </a:stretch>
        </p:blipFill>
        <p:spPr>
          <a:xfrm>
            <a:off x="304800" y="1600200"/>
            <a:ext cx="5029200" cy="3581400"/>
          </a:xfrm>
          <a:prstGeom prst="rect">
            <a:avLst/>
          </a:prstGeom>
        </p:spPr>
      </p:pic>
      <p:pic>
        <p:nvPicPr>
          <p:cNvPr id="15" name="Picture 14" descr="Untitled.png"/>
          <p:cNvPicPr>
            <a:picLocks noChangeAspect="1"/>
          </p:cNvPicPr>
          <p:nvPr/>
        </p:nvPicPr>
        <p:blipFill>
          <a:blip r:embed="rId6"/>
          <a:stretch>
            <a:fillRect/>
          </a:stretch>
        </p:blipFill>
        <p:spPr>
          <a:xfrm>
            <a:off x="5181600" y="1828800"/>
            <a:ext cx="3429000" cy="320040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Asynchronous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381000" y="990601"/>
            <a:ext cx="8305800" cy="4616648"/>
          </a:xfrm>
          <a:prstGeom prst="rect">
            <a:avLst/>
          </a:prstGeom>
        </p:spPr>
        <p:txBody>
          <a:bodyPr wrap="square">
            <a:spAutoFit/>
          </a:bodyPr>
          <a:lstStyle/>
          <a:p>
            <a:pPr marL="457200" indent="-457200" algn="just"/>
            <a:r>
              <a:rPr lang="en-US" sz="2400" b="1" dirty="0"/>
              <a:t>2</a:t>
            </a:r>
            <a:r>
              <a:rPr lang="en-US" sz="2400" dirty="0"/>
              <a:t>. </a:t>
            </a:r>
            <a:r>
              <a:rPr lang="en-US" sz="2400" b="1" dirty="0"/>
              <a:t>RS422:</a:t>
            </a:r>
          </a:p>
          <a:p>
            <a:pPr marL="457200" indent="-457200" algn="just"/>
            <a:endParaRPr lang="en-US" sz="2400" b="1" dirty="0"/>
          </a:p>
          <a:p>
            <a:pPr marL="457200" indent="-457200" algn="just">
              <a:buFont typeface="Arial" pitchFamily="34" charset="0"/>
              <a:buChar char="•"/>
            </a:pPr>
            <a:r>
              <a:rPr lang="en-US" sz="2200" dirty="0"/>
              <a:t>The RS422 protocol offers extended capability when implementing serial communication. </a:t>
            </a:r>
          </a:p>
          <a:p>
            <a:pPr marL="457200" indent="-457200" algn="just">
              <a:buFont typeface="Arial" pitchFamily="34" charset="0"/>
              <a:buChar char="•"/>
            </a:pPr>
            <a:r>
              <a:rPr lang="en-US" sz="2200" dirty="0"/>
              <a:t>Up to ten transmitters and ten receivers can be connected through a single bus with this must-drop serial interface. </a:t>
            </a:r>
          </a:p>
          <a:p>
            <a:pPr marL="457200" indent="-457200" algn="just">
              <a:buFont typeface="Arial" pitchFamily="34" charset="0"/>
              <a:buChar char="•"/>
            </a:pPr>
            <a:r>
              <a:rPr lang="en-US" sz="2200" dirty="0"/>
              <a:t>Data is transmitted using a differential configuration that employs two twisted-pair cables. </a:t>
            </a:r>
          </a:p>
          <a:p>
            <a:pPr marL="457200" indent="-457200" algn="just">
              <a:buFont typeface="Arial" pitchFamily="34" charset="0"/>
              <a:buChar char="•"/>
            </a:pPr>
            <a:r>
              <a:rPr lang="en-US" sz="2200" dirty="0"/>
              <a:t>RS422 supports baud rates of up to 10Mbps with a maximum cable length of 4000 feet.</a:t>
            </a:r>
          </a:p>
          <a:p>
            <a:pPr marL="457200" indent="-457200" algn="just"/>
            <a:endParaRPr lang="en-US" sz="2400" b="1" dirty="0"/>
          </a:p>
          <a:p>
            <a:pPr marL="457200" indent="-457200" algn="just"/>
            <a:endParaRPr lang="en-US" sz="2400" b="1" dirty="0"/>
          </a:p>
          <a:p>
            <a:pPr marL="457200" indent="-457200" algn="just">
              <a:buFont typeface="Arial" pitchFamily="34" charset="0"/>
              <a:buChar char="•"/>
            </a:pPr>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Branch wise Applications</a:t>
            </a:r>
          </a:p>
        </p:txBody>
      </p:sp>
      <p:sp>
        <p:nvSpPr>
          <p:cNvPr id="11" name="Content Placeholder 2"/>
          <p:cNvSpPr txBox="1">
            <a:spLocks/>
          </p:cNvSpPr>
          <p:nvPr/>
        </p:nvSpPr>
        <p:spPr bwMode="auto">
          <a:xfrm>
            <a:off x="381000" y="1143000"/>
            <a:ext cx="8534400" cy="4525963"/>
          </a:xfrm>
          <a:prstGeom prst="rect">
            <a:avLst/>
          </a:prstGeom>
          <a:noFill/>
          <a:ln w="9525">
            <a:noFill/>
            <a:miter lim="800000"/>
            <a:headEnd/>
            <a:tailEnd/>
          </a:ln>
        </p:spPr>
        <p:txBody>
          <a:bodyPr>
            <a:normAutofit/>
          </a:bodyPr>
          <a:lstStyle/>
          <a:p>
            <a:pPr marL="342900" indent="-342900" algn="ctr">
              <a:spcBef>
                <a:spcPct val="20000"/>
              </a:spcBef>
              <a:defRPr/>
            </a:pPr>
            <a:endParaRPr lang="en-US" sz="2800" b="1" u="sng" dirty="0">
              <a:latin typeface="+mn-lt"/>
              <a:cs typeface="Arial" charset="0"/>
            </a:endParaRPr>
          </a:p>
        </p:txBody>
      </p:sp>
      <p:sp>
        <p:nvSpPr>
          <p:cNvPr id="9" name="Footer Placeholder 12"/>
          <p:cNvSpPr>
            <a:spLocks noGrp="1"/>
          </p:cNvSpPr>
          <p:nvPr>
            <p:ph type="ftr" sz="quarter" idx="11"/>
          </p:nvPr>
        </p:nvSpPr>
        <p:spPr>
          <a:xfrm>
            <a:off x="2286000" y="6324600"/>
            <a:ext cx="5029200" cy="365125"/>
          </a:xfrm>
        </p:spPr>
        <p:txBody>
          <a:bodyPr/>
          <a:lstStyle/>
          <a:p>
            <a:pPr>
              <a:defRPr/>
            </a:pPr>
            <a:r>
              <a:rPr lang="en-US" smtClean="0"/>
              <a:t>Amit Kumar    Unit 1  ACSIOT0601</a:t>
            </a:r>
            <a:endParaRPr lang="en-US" dirty="0"/>
          </a:p>
        </p:txBody>
      </p:sp>
      <p:sp>
        <p:nvSpPr>
          <p:cNvPr id="3079" name="Rectangle 9"/>
          <p:cNvSpPr>
            <a:spLocks noChangeArrowheads="1"/>
          </p:cNvSpPr>
          <p:nvPr/>
        </p:nvSpPr>
        <p:spPr bwMode="auto">
          <a:xfrm>
            <a:off x="304800" y="914400"/>
            <a:ext cx="8458200" cy="5540375"/>
          </a:xfrm>
          <a:prstGeom prst="rect">
            <a:avLst/>
          </a:prstGeom>
          <a:noFill/>
          <a:ln w="9525">
            <a:noFill/>
            <a:miter lim="800000"/>
            <a:headEnd/>
            <a:tailEnd/>
          </a:ln>
        </p:spPr>
        <p:txBody>
          <a:bodyPr>
            <a:spAutoFit/>
          </a:bodyPr>
          <a:lstStyle/>
          <a:p>
            <a:pPr>
              <a:buFont typeface="Wingdings" pitchFamily="2" charset="2"/>
              <a:buChar char="Ø"/>
              <a:defRPr/>
            </a:pPr>
            <a:r>
              <a:rPr lang="en-IN" sz="2200" b="1" dirty="0">
                <a:latin typeface="+mn-lt"/>
                <a:cs typeface="+mn-cs"/>
              </a:rPr>
              <a:t>Electronics Engineering</a:t>
            </a:r>
          </a:p>
          <a:p>
            <a:pPr>
              <a:buFont typeface="Arial" pitchFamily="34" charset="0"/>
              <a:buChar char="•"/>
              <a:defRPr/>
            </a:pPr>
            <a:r>
              <a:rPr lang="en-IN" sz="2200" dirty="0">
                <a:latin typeface="+mn-lt"/>
                <a:cs typeface="+mn-cs"/>
              </a:rPr>
              <a:t> Home Automation</a:t>
            </a:r>
          </a:p>
          <a:p>
            <a:pPr>
              <a:buFont typeface="Arial" pitchFamily="34" charset="0"/>
              <a:buChar char="•"/>
              <a:defRPr/>
            </a:pPr>
            <a:r>
              <a:rPr lang="en-IN" sz="2200" dirty="0">
                <a:latin typeface="+mn-lt"/>
                <a:cs typeface="+mn-cs"/>
              </a:rPr>
              <a:t> Improving Security</a:t>
            </a:r>
          </a:p>
          <a:p>
            <a:pPr>
              <a:buFont typeface="Arial" pitchFamily="34" charset="0"/>
              <a:buChar char="•"/>
              <a:defRPr/>
            </a:pPr>
            <a:r>
              <a:rPr lang="en-IN" sz="2200" dirty="0">
                <a:latin typeface="+mn-lt"/>
                <a:cs typeface="+mn-cs"/>
              </a:rPr>
              <a:t> Instructing Solar Panels</a:t>
            </a:r>
          </a:p>
          <a:p>
            <a:pPr>
              <a:buFont typeface="Arial" pitchFamily="34" charset="0"/>
              <a:buChar char="•"/>
              <a:defRPr/>
            </a:pPr>
            <a:r>
              <a:rPr lang="en-IN" sz="2200" dirty="0">
                <a:latin typeface="+mn-lt"/>
                <a:cs typeface="+mn-cs"/>
              </a:rPr>
              <a:t> Microcontrollers</a:t>
            </a:r>
          </a:p>
          <a:p>
            <a:pPr>
              <a:buFont typeface="Wingdings" pitchFamily="2" charset="2"/>
              <a:buChar char="Ø"/>
              <a:defRPr/>
            </a:pPr>
            <a:r>
              <a:rPr lang="en-IN" sz="2200" b="1" dirty="0">
                <a:latin typeface="+mn-lt"/>
                <a:cs typeface="+mn-cs"/>
              </a:rPr>
              <a:t>Civil Engineering</a:t>
            </a:r>
            <a:r>
              <a:rPr lang="en-IN" sz="2200" dirty="0">
                <a:latin typeface="+mn-lt"/>
                <a:cs typeface="+mn-cs"/>
              </a:rPr>
              <a:t>:</a:t>
            </a:r>
          </a:p>
          <a:p>
            <a:pPr>
              <a:buFont typeface="Arial" pitchFamily="34" charset="0"/>
              <a:buChar char="•"/>
              <a:defRPr/>
            </a:pPr>
            <a:r>
              <a:rPr lang="en-IN" sz="2200" dirty="0">
                <a:latin typeface="+mn-lt"/>
                <a:cs typeface="+mn-cs"/>
              </a:rPr>
              <a:t> Preventive Maintenance Programs</a:t>
            </a:r>
          </a:p>
          <a:p>
            <a:pPr>
              <a:buFont typeface="Arial" pitchFamily="34" charset="0"/>
              <a:buChar char="•"/>
              <a:defRPr/>
            </a:pPr>
            <a:r>
              <a:rPr lang="en-IN" sz="2200" dirty="0">
                <a:latin typeface="+mn-lt"/>
                <a:cs typeface="+mn-cs"/>
              </a:rPr>
              <a:t> Real-Time Construction Management Solution</a:t>
            </a:r>
          </a:p>
          <a:p>
            <a:pPr>
              <a:buFont typeface="Arial" pitchFamily="34" charset="0"/>
              <a:buChar char="•"/>
              <a:defRPr/>
            </a:pPr>
            <a:r>
              <a:rPr lang="en-IN" sz="2200" dirty="0">
                <a:latin typeface="+mn-lt"/>
                <a:cs typeface="+mn-cs"/>
              </a:rPr>
              <a:t> Automated documentation</a:t>
            </a:r>
          </a:p>
          <a:p>
            <a:pPr>
              <a:buFont typeface="Arial" pitchFamily="34" charset="0"/>
              <a:buChar char="•"/>
              <a:defRPr/>
            </a:pPr>
            <a:r>
              <a:rPr lang="en-IN" sz="2200" dirty="0">
                <a:latin typeface="+mn-lt"/>
                <a:cs typeface="+mn-cs"/>
              </a:rPr>
              <a:t> Workers’ safety</a:t>
            </a:r>
          </a:p>
          <a:p>
            <a:pPr>
              <a:buFont typeface="Arial" pitchFamily="34" charset="0"/>
              <a:buChar char="•"/>
              <a:defRPr/>
            </a:pPr>
            <a:r>
              <a:rPr lang="en-IN" sz="2200" dirty="0">
                <a:latin typeface="+mn-lt"/>
                <a:cs typeface="+mn-cs"/>
              </a:rPr>
              <a:t> Decision Making</a:t>
            </a:r>
          </a:p>
          <a:p>
            <a:pPr>
              <a:buFont typeface="Wingdings" pitchFamily="2" charset="2"/>
              <a:buChar char="Ø"/>
              <a:defRPr/>
            </a:pPr>
            <a:r>
              <a:rPr lang="en-IN" sz="2400" b="1" dirty="0">
                <a:latin typeface="Arial" charset="0"/>
                <a:cs typeface="Arial" charset="0"/>
              </a:rPr>
              <a:t> </a:t>
            </a:r>
            <a:r>
              <a:rPr lang="en-IN" sz="2200" b="1" dirty="0">
                <a:latin typeface="+mn-lt"/>
                <a:cs typeface="+mn-cs"/>
              </a:rPr>
              <a:t>Biomedical Engineering:</a:t>
            </a:r>
          </a:p>
          <a:p>
            <a:pPr>
              <a:buFont typeface="Arial" pitchFamily="34" charset="0"/>
              <a:buChar char="•"/>
              <a:defRPr/>
            </a:pPr>
            <a:r>
              <a:rPr lang="en-IN" sz="2200" dirty="0">
                <a:latin typeface="+mn-lt"/>
                <a:cs typeface="+mn-cs"/>
              </a:rPr>
              <a:t> Wearable devices and IoT</a:t>
            </a:r>
          </a:p>
          <a:p>
            <a:pPr>
              <a:buFont typeface="Arial" pitchFamily="34" charset="0"/>
              <a:buChar char="•"/>
              <a:defRPr/>
            </a:pPr>
            <a:r>
              <a:rPr lang="en-IN" sz="2200" dirty="0">
                <a:latin typeface="+mn-lt"/>
                <a:cs typeface="+mn-cs"/>
              </a:rPr>
              <a:t> Superlative Care</a:t>
            </a:r>
          </a:p>
          <a:p>
            <a:pPr>
              <a:buFont typeface="Arial" pitchFamily="34" charset="0"/>
              <a:buChar char="•"/>
              <a:defRPr/>
            </a:pPr>
            <a:r>
              <a:rPr lang="en-IN" sz="2200" dirty="0">
                <a:latin typeface="+mn-lt"/>
                <a:cs typeface="+mn-cs"/>
              </a:rPr>
              <a:t> Faster Disease Diagnosis</a:t>
            </a:r>
          </a:p>
          <a:p>
            <a:pPr>
              <a:buFont typeface="Arial" pitchFamily="34" charset="0"/>
              <a:buChar char="•"/>
              <a:defRPr/>
            </a:pPr>
            <a:r>
              <a:rPr lang="en-IN" sz="2200" dirty="0">
                <a:latin typeface="+mn-lt"/>
                <a:cs typeface="+mn-cs"/>
              </a:rPr>
              <a:t> Lesser stay in hospital</a:t>
            </a:r>
          </a:p>
        </p:txBody>
      </p:sp>
      <p:sp>
        <p:nvSpPr>
          <p:cNvPr id="8200" name="Rectangle 11"/>
          <p:cNvSpPr>
            <a:spLocks noChangeArrowheads="1"/>
          </p:cNvSpPr>
          <p:nvPr/>
        </p:nvSpPr>
        <p:spPr bwMode="auto">
          <a:xfrm>
            <a:off x="4648200" y="990600"/>
            <a:ext cx="4114800" cy="430213"/>
          </a:xfrm>
          <a:prstGeom prst="rect">
            <a:avLst/>
          </a:prstGeom>
          <a:noFill/>
          <a:ln w="9525">
            <a:noFill/>
            <a:miter lim="800000"/>
            <a:headEnd/>
            <a:tailEnd/>
          </a:ln>
        </p:spPr>
        <p:txBody>
          <a:bodyPr>
            <a:spAutoFit/>
          </a:bodyPr>
          <a:lstStyle/>
          <a:p>
            <a:r>
              <a:rPr lang="en-IN" sz="2200" b="1"/>
              <a:t> </a:t>
            </a:r>
            <a:endParaRPr lang="en-IN" b="1"/>
          </a:p>
        </p:txBody>
      </p:sp>
      <p:pic>
        <p:nvPicPr>
          <p:cNvPr id="8201"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Asynchronous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pic>
        <p:nvPicPr>
          <p:cNvPr id="13" name="Picture 12" descr="Untitled.png"/>
          <p:cNvPicPr>
            <a:picLocks noChangeAspect="1"/>
          </p:cNvPicPr>
          <p:nvPr/>
        </p:nvPicPr>
        <p:blipFill>
          <a:blip r:embed="rId5"/>
          <a:stretch>
            <a:fillRect/>
          </a:stretch>
        </p:blipFill>
        <p:spPr>
          <a:xfrm>
            <a:off x="762000" y="1066800"/>
            <a:ext cx="7753677" cy="472440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Asynchronous Serial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4" name="Rectangle 13"/>
          <p:cNvSpPr/>
          <p:nvPr/>
        </p:nvSpPr>
        <p:spPr>
          <a:xfrm>
            <a:off x="533400" y="990601"/>
            <a:ext cx="8153400" cy="4493538"/>
          </a:xfrm>
          <a:prstGeom prst="rect">
            <a:avLst/>
          </a:prstGeom>
        </p:spPr>
        <p:txBody>
          <a:bodyPr wrap="square">
            <a:spAutoFit/>
          </a:bodyPr>
          <a:lstStyle/>
          <a:p>
            <a:pPr marL="457200" indent="-457200" algn="just"/>
            <a:r>
              <a:rPr lang="en-US" sz="2400" b="1" dirty="0"/>
              <a:t>3. RS485:</a:t>
            </a:r>
          </a:p>
          <a:p>
            <a:pPr algn="just"/>
            <a:r>
              <a:rPr lang="en-US" sz="2200" dirty="0"/>
              <a:t>The RS485 protocol is the preferred serial protocol used in industrial implementations. Using this protocol you can design a differential configuration that comprises up to 32 line drivers and 32 receivers. Only one transmitter can be active at any time and is known as the line driver.</a:t>
            </a:r>
          </a:p>
          <a:p>
            <a:pPr algn="just"/>
            <a:r>
              <a:rPr lang="en-US" sz="2400" dirty="0"/>
              <a:t/>
            </a:r>
            <a:br>
              <a:rPr lang="en-US" sz="2400" dirty="0"/>
            </a:br>
            <a:endParaRPr lang="en-US" sz="2400" b="1" dirty="0"/>
          </a:p>
          <a:p>
            <a:pPr marL="457200" indent="-457200" algn="just"/>
            <a:endParaRPr lang="en-US" sz="2400" b="1" dirty="0"/>
          </a:p>
          <a:p>
            <a:pPr marL="457200" indent="-457200" algn="just"/>
            <a:endParaRPr lang="en-US" sz="2400" b="1" dirty="0"/>
          </a:p>
          <a:p>
            <a:pPr marL="457200" indent="-457200" algn="just"/>
            <a:endParaRPr lang="en-US" sz="2400" b="1" dirty="0"/>
          </a:p>
          <a:p>
            <a:pPr marL="457200" indent="-457200" algn="just">
              <a:buFont typeface="Arial" pitchFamily="34" charset="0"/>
              <a:buChar char="•"/>
            </a:pPr>
            <a:endParaRPr lang="en-US" sz="2200" dirty="0"/>
          </a:p>
        </p:txBody>
      </p:sp>
      <p:pic>
        <p:nvPicPr>
          <p:cNvPr id="13" name="Picture 12" descr="Untitled.png"/>
          <p:cNvPicPr>
            <a:picLocks noChangeAspect="1"/>
          </p:cNvPicPr>
          <p:nvPr/>
        </p:nvPicPr>
        <p:blipFill>
          <a:blip r:embed="rId5"/>
          <a:stretch>
            <a:fillRect/>
          </a:stretch>
        </p:blipFill>
        <p:spPr>
          <a:xfrm>
            <a:off x="1600200" y="3124200"/>
            <a:ext cx="5867400" cy="2991204"/>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400" dirty="0"/>
              <a:t>1. </a:t>
            </a:r>
            <a:r>
              <a:rPr lang="en-US" sz="2200" dirty="0"/>
              <a:t>What is the speed of I2C bus?</a:t>
            </a:r>
          </a:p>
          <a:p>
            <a:pPr marL="457200" indent="-457200">
              <a:buFont typeface="+mj-lt"/>
              <a:buAutoNum type="alphaLcParenR"/>
            </a:pPr>
            <a:r>
              <a:rPr lang="en-US" sz="2200" dirty="0"/>
              <a:t>100 </a:t>
            </a:r>
            <a:r>
              <a:rPr lang="en-US" sz="2200" dirty="0" err="1"/>
              <a:t>kbits</a:t>
            </a:r>
            <a:r>
              <a:rPr lang="en-US" sz="2200" dirty="0"/>
              <a:t>/s</a:t>
            </a:r>
          </a:p>
          <a:p>
            <a:pPr marL="457200" indent="-457200">
              <a:buFont typeface="+mj-lt"/>
              <a:buAutoNum type="alphaLcParenR"/>
            </a:pPr>
            <a:r>
              <a:rPr lang="en-US" sz="2200" dirty="0"/>
              <a:t>10 </a:t>
            </a:r>
            <a:r>
              <a:rPr lang="en-US" sz="2200" dirty="0" err="1"/>
              <a:t>kbits</a:t>
            </a:r>
            <a:r>
              <a:rPr lang="en-US" sz="2200" dirty="0"/>
              <a:t>/s</a:t>
            </a:r>
          </a:p>
          <a:p>
            <a:pPr marL="457200" indent="-457200">
              <a:buFont typeface="+mj-lt"/>
              <a:buAutoNum type="alphaLcParenR"/>
            </a:pPr>
            <a:r>
              <a:rPr lang="en-US" sz="2200" dirty="0"/>
              <a:t>75 </a:t>
            </a:r>
            <a:r>
              <a:rPr lang="en-US" sz="2200" dirty="0" err="1"/>
              <a:t>kbits</a:t>
            </a:r>
            <a:r>
              <a:rPr lang="en-US" sz="2200" dirty="0"/>
              <a:t>/s </a:t>
            </a:r>
          </a:p>
          <a:p>
            <a:pPr marL="457200" indent="-457200">
              <a:buFont typeface="+mj-lt"/>
              <a:buAutoNum type="alphaLcParenR"/>
            </a:pPr>
            <a:r>
              <a:rPr lang="en-US" sz="2200" b="1" dirty="0"/>
              <a:t>100 </a:t>
            </a:r>
            <a:r>
              <a:rPr lang="en-US" sz="2200" b="1" dirty="0" err="1"/>
              <a:t>kbits</a:t>
            </a:r>
            <a:r>
              <a:rPr lang="en-US" sz="2200" b="1" dirty="0"/>
              <a:t>/s and 10 </a:t>
            </a:r>
            <a:r>
              <a:rPr lang="en-US" sz="2200" b="1" dirty="0" err="1"/>
              <a:t>kbits</a:t>
            </a:r>
            <a:r>
              <a:rPr lang="en-US" sz="2200" b="1" dirty="0"/>
              <a:t>/s</a:t>
            </a:r>
            <a:endParaRPr lang="en-IN" sz="2200" b="1" dirty="0"/>
          </a:p>
          <a:p>
            <a:pPr marL="457200" indent="-457200" algn="just">
              <a:spcAft>
                <a:spcPct val="10000"/>
              </a:spcAft>
              <a:buNone/>
            </a:pPr>
            <a:endParaRPr lang="en-US" sz="2200" dirty="0"/>
          </a:p>
          <a:p>
            <a:pPr marL="457200" indent="-457200" algn="just">
              <a:spcAft>
                <a:spcPct val="10000"/>
              </a:spcAft>
              <a:buNone/>
            </a:pPr>
            <a:r>
              <a:rPr lang="en-US" sz="2200" dirty="0"/>
              <a:t>2. Are pull up registers required in I2C?</a:t>
            </a:r>
          </a:p>
          <a:p>
            <a:pPr marL="457200" indent="-457200" algn="just">
              <a:spcAft>
                <a:spcPct val="10000"/>
              </a:spcAft>
              <a:buFont typeface="+mj-lt"/>
              <a:buAutoNum type="alphaLcParenR"/>
            </a:pPr>
            <a:r>
              <a:rPr lang="en-US" sz="2200" b="1" dirty="0"/>
              <a:t>True</a:t>
            </a:r>
          </a:p>
          <a:p>
            <a:pPr marL="457200" indent="-457200" algn="just">
              <a:spcAft>
                <a:spcPct val="10000"/>
              </a:spcAft>
              <a:buFont typeface="+mj-lt"/>
              <a:buAutoNum type="alphaLcParenR"/>
            </a:pPr>
            <a:r>
              <a:rPr lang="en-US" sz="2200" dirty="0"/>
              <a:t>False</a:t>
            </a:r>
          </a:p>
          <a:p>
            <a:pPr marL="457200" indent="-457200" algn="just">
              <a:spcAft>
                <a:spcPct val="10000"/>
              </a:spcAft>
              <a:buNone/>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400" dirty="0"/>
              <a:t> </a:t>
            </a:r>
            <a:r>
              <a:rPr lang="en-US" sz="2200" dirty="0"/>
              <a:t>3. SPI device communicates in _________</a:t>
            </a:r>
          </a:p>
          <a:p>
            <a:pPr marL="457200" indent="-457200" algn="just">
              <a:spcAft>
                <a:spcPct val="10000"/>
              </a:spcAft>
              <a:buAutoNum type="alphaLcParenR"/>
            </a:pPr>
            <a:r>
              <a:rPr lang="en-US" sz="2200" dirty="0"/>
              <a:t>Simplex</a:t>
            </a:r>
          </a:p>
          <a:p>
            <a:pPr marL="457200" indent="-457200" algn="just">
              <a:spcAft>
                <a:spcPct val="10000"/>
              </a:spcAft>
              <a:buAutoNum type="alphaLcParenR"/>
            </a:pPr>
            <a:r>
              <a:rPr lang="en-US" sz="2200" dirty="0"/>
              <a:t>Half duplex</a:t>
            </a:r>
          </a:p>
          <a:p>
            <a:pPr marL="457200" indent="-457200" algn="just">
              <a:spcAft>
                <a:spcPct val="10000"/>
              </a:spcAft>
              <a:buAutoNum type="alphaLcParenR"/>
            </a:pPr>
            <a:r>
              <a:rPr lang="en-US" sz="2200" b="1" dirty="0"/>
              <a:t>Full duplex</a:t>
            </a:r>
          </a:p>
          <a:p>
            <a:pPr marL="457200" indent="-457200" algn="just">
              <a:spcAft>
                <a:spcPct val="10000"/>
              </a:spcAft>
              <a:buAutoNum type="alphaLcParenR"/>
            </a:pPr>
            <a:r>
              <a:rPr lang="en-US" sz="2200" dirty="0"/>
              <a:t>Both half and full duplex</a:t>
            </a:r>
          </a:p>
          <a:p>
            <a:pPr marL="457200" indent="-457200" algn="just">
              <a:spcAft>
                <a:spcPct val="10000"/>
              </a:spcAft>
              <a:buAutoNum type="alphaLcParenR"/>
            </a:pPr>
            <a:endParaRPr lang="en-US" sz="2200" dirty="0"/>
          </a:p>
          <a:p>
            <a:pPr marL="457200" indent="-457200" algn="just">
              <a:spcAft>
                <a:spcPct val="10000"/>
              </a:spcAft>
              <a:buNone/>
            </a:pPr>
            <a:r>
              <a:rPr lang="en-US" sz="2200" dirty="0"/>
              <a:t>4. How many logic signals are there in SPI?</a:t>
            </a:r>
          </a:p>
          <a:p>
            <a:pPr marL="457200" indent="-457200" algn="just">
              <a:spcAft>
                <a:spcPct val="10000"/>
              </a:spcAft>
              <a:buAutoNum type="alphaLcParenR"/>
            </a:pPr>
            <a:r>
              <a:rPr lang="en-US" sz="2200" b="1" dirty="0"/>
              <a:t>5 signals</a:t>
            </a:r>
          </a:p>
          <a:p>
            <a:pPr marL="457200" indent="-457200" algn="just">
              <a:spcAft>
                <a:spcPct val="10000"/>
              </a:spcAft>
              <a:buAutoNum type="alphaLcParenR"/>
            </a:pPr>
            <a:r>
              <a:rPr lang="en-US" sz="2200" dirty="0"/>
              <a:t>6 signals</a:t>
            </a:r>
          </a:p>
          <a:p>
            <a:pPr marL="457200" indent="-457200" algn="just">
              <a:spcAft>
                <a:spcPct val="10000"/>
              </a:spcAft>
              <a:buAutoNum type="alphaLcParenR"/>
            </a:pPr>
            <a:r>
              <a:rPr lang="en-US" sz="2200" dirty="0"/>
              <a:t>4 signals</a:t>
            </a:r>
          </a:p>
          <a:p>
            <a:pPr marL="457200" indent="-457200" algn="just">
              <a:spcAft>
                <a:spcPct val="10000"/>
              </a:spcAft>
              <a:buAutoNum type="alphaLcParenR"/>
            </a:pPr>
            <a:r>
              <a:rPr lang="en-US" sz="2200" dirty="0"/>
              <a:t>7 signal</a:t>
            </a:r>
            <a:endParaRPr lang="en-IN"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382000" cy="5626100"/>
          </a:xfrm>
        </p:spPr>
        <p:txBody>
          <a:bodyPr/>
          <a:lstStyle/>
          <a:p>
            <a:pPr algn="just"/>
            <a:r>
              <a:rPr lang="en-US" sz="2200" dirty="0"/>
              <a:t>Serial communication is usually accomplished using one of the two main serial protocols. </a:t>
            </a:r>
          </a:p>
          <a:p>
            <a:pPr marL="457200" indent="-457200" algn="just">
              <a:buFont typeface="+mj-lt"/>
              <a:buAutoNum type="alphaLcParenR"/>
            </a:pPr>
            <a:r>
              <a:rPr lang="en-US" sz="2200" b="1" dirty="0"/>
              <a:t>Synchronous Serial Protocols: </a:t>
            </a:r>
            <a:r>
              <a:rPr lang="en-US" sz="2200" dirty="0"/>
              <a:t> SPI, I2C, CAN </a:t>
            </a:r>
          </a:p>
          <a:p>
            <a:pPr marL="457200" indent="-457200" algn="just">
              <a:buNone/>
            </a:pPr>
            <a:r>
              <a:rPr lang="en-US" sz="2200" b="1" dirty="0"/>
              <a:t>b)   Asynchronous Serial Protocols: </a:t>
            </a:r>
            <a:r>
              <a:rPr lang="en-US" sz="2200" dirty="0"/>
              <a:t>RS232, RS422,RS485</a:t>
            </a:r>
          </a:p>
          <a:p>
            <a:pPr algn="just"/>
            <a:endParaRPr lang="en-US" sz="2200" dirty="0"/>
          </a:p>
          <a:p>
            <a:pPr algn="just"/>
            <a:r>
              <a:rPr lang="en-US" sz="2200" dirty="0"/>
              <a:t>These protocols support asynchronous data transfer and synchronous data transfer. </a:t>
            </a:r>
          </a:p>
          <a:p>
            <a:pPr marL="457200" indent="-457200" algn="just">
              <a:buNone/>
            </a:pPr>
            <a:endParaRPr lang="en-US" sz="2200" dirty="0"/>
          </a:p>
          <a:p>
            <a:pPr marL="457200" indent="-457200" algn="just">
              <a:spcAft>
                <a:spcPct val="10000"/>
              </a:spcAft>
              <a:buNone/>
            </a:pP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5</a:t>
            </a:r>
          </a:p>
        </p:txBody>
      </p:sp>
      <p:graphicFrame>
        <p:nvGraphicFramePr>
          <p:cNvPr id="2" name="Table 8"/>
          <p:cNvGraphicFramePr>
            <a:graphicFrameLocks noGrp="1"/>
          </p:cNvGraphicFramePr>
          <p:nvPr/>
        </p:nvGraphicFramePr>
        <p:xfrm>
          <a:off x="609600" y="1321194"/>
          <a:ext cx="8077200" cy="2484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lvl="0" algn="ctr">
                        <a:spcBef>
                          <a:spcPct val="0"/>
                        </a:spcBef>
                        <a:defRPr/>
                      </a:pPr>
                      <a:r>
                        <a:rPr lang="en-US" altLang="en-US" sz="2200" dirty="0" err="1"/>
                        <a:t>IoT</a:t>
                      </a:r>
                      <a:r>
                        <a:rPr lang="en-US" altLang="en-US" sz="2200" baseline="0" dirty="0"/>
                        <a:t> Transmission Protocols</a:t>
                      </a:r>
                      <a:endParaRPr lang="en-US" altLang="en-US" sz="2200" dirty="0"/>
                    </a:p>
                  </a:txBody>
                  <a:tcPr marT="45739" marB="45739"/>
                </a:tc>
                <a:tc>
                  <a:txBody>
                    <a:bodyPr/>
                    <a:lstStyle/>
                    <a:p>
                      <a:pPr algn="just"/>
                      <a:r>
                        <a:rPr lang="en-IN" sz="2200" dirty="0">
                          <a:latin typeface="+mn-lt"/>
                        </a:rPr>
                        <a:t>Students will be able to learn</a:t>
                      </a:r>
                      <a:r>
                        <a:rPr lang="en-IN" sz="2200" baseline="0" dirty="0">
                          <a:latin typeface="+mn-lt"/>
                        </a:rPr>
                        <a:t> about </a:t>
                      </a:r>
                      <a:r>
                        <a:rPr lang="en-US" altLang="en-US" sz="2200" baseline="0" dirty="0"/>
                        <a:t>Transmission Protocols </a:t>
                      </a:r>
                      <a:r>
                        <a:rPr lang="en-IN" sz="2200" baseline="0" dirty="0">
                          <a:latin typeface="+mn-lt"/>
                        </a:rPr>
                        <a:t>used in </a:t>
                      </a:r>
                      <a:r>
                        <a:rPr lang="en-IN" sz="2200" baseline="0" dirty="0" err="1">
                          <a:latin typeface="+mn-lt"/>
                        </a:rPr>
                        <a:t>IoT</a:t>
                      </a:r>
                      <a:r>
                        <a:rPr lang="en-IN" sz="2200" baseline="0" dirty="0">
                          <a:latin typeface="+mn-lt"/>
                        </a:rPr>
                        <a:t>.</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CO1</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3558" name="Content Placeholder 11"/>
          <p:cNvSpPr>
            <a:spLocks noGrp="1"/>
          </p:cNvSpPr>
          <p:nvPr>
            <p:ph idx="1"/>
          </p:nvPr>
        </p:nvSpPr>
        <p:spPr>
          <a:xfrm>
            <a:off x="304800" y="914400"/>
            <a:ext cx="8458200" cy="5410200"/>
          </a:xfrm>
        </p:spPr>
        <p:txBody>
          <a:bodyPr>
            <a:normAutofit/>
          </a:bodyPr>
          <a:lstStyle/>
          <a:p>
            <a:pPr algn="just" fontAlgn="base"/>
            <a:r>
              <a:rPr lang="en-US" sz="2200" dirty="0" err="1"/>
              <a:t>IoT</a:t>
            </a:r>
            <a:r>
              <a:rPr lang="en-US" sz="2200" dirty="0"/>
              <a:t> protocols are a crucial part of the </a:t>
            </a:r>
            <a:r>
              <a:rPr lang="en-US" sz="2200" dirty="0" err="1"/>
              <a:t>IoT</a:t>
            </a:r>
            <a:r>
              <a:rPr lang="en-US" sz="2200" dirty="0"/>
              <a:t> technology stack. Without them, hardware would be rendered useless as the </a:t>
            </a:r>
            <a:r>
              <a:rPr lang="en-US" sz="2200" dirty="0" err="1"/>
              <a:t>IoT</a:t>
            </a:r>
            <a:r>
              <a:rPr lang="en-US" sz="2200" dirty="0"/>
              <a:t> protocols enable it to exchange data in a structured and meaningful way. </a:t>
            </a:r>
          </a:p>
          <a:p>
            <a:pPr algn="just" fontAlgn="base"/>
            <a:r>
              <a:rPr lang="en-US" sz="2200" dirty="0"/>
              <a:t>Interaction between sensors, devices, gateways, servers, and user applications is the essential characteristic that makes the Internet of Things what it is. But what enables all this smart stuff to talk and interact are the </a:t>
            </a:r>
            <a:r>
              <a:rPr lang="en-US" sz="2200" dirty="0" err="1"/>
              <a:t>IoT</a:t>
            </a:r>
            <a:r>
              <a:rPr lang="en-US" sz="2200" dirty="0"/>
              <a:t> protocols which can be seen as languages that the </a:t>
            </a:r>
            <a:r>
              <a:rPr lang="en-US" sz="2200" dirty="0" err="1"/>
              <a:t>IoT</a:t>
            </a:r>
            <a:r>
              <a:rPr lang="en-US" sz="2200" dirty="0"/>
              <a:t> gear uses in order to communicate.</a:t>
            </a:r>
          </a:p>
          <a:p>
            <a:pPr algn="just" fontAlgn="base"/>
            <a:r>
              <a:rPr lang="en-US" sz="2200" dirty="0" err="1"/>
              <a:t>IoT</a:t>
            </a:r>
            <a:r>
              <a:rPr lang="en-US" sz="2200" dirty="0"/>
              <a:t> data protocols are used to connect low power </a:t>
            </a:r>
            <a:r>
              <a:rPr lang="en-US" sz="2200" dirty="0" err="1"/>
              <a:t>IoT</a:t>
            </a:r>
            <a:r>
              <a:rPr lang="en-US" sz="2200" dirty="0"/>
              <a:t> devices. </a:t>
            </a:r>
          </a:p>
          <a:p>
            <a:pPr algn="just" fontAlgn="base"/>
            <a:r>
              <a:rPr lang="en-US" sz="2200" dirty="0"/>
              <a:t>These protocols provide point-to-point communication with the hardware at the user side without any Internet connection. Connectivity in </a:t>
            </a:r>
            <a:r>
              <a:rPr lang="en-US" sz="2200" dirty="0" err="1"/>
              <a:t>IoT</a:t>
            </a:r>
            <a:r>
              <a:rPr lang="en-US" sz="2200" dirty="0"/>
              <a:t> data protocols is through a wired or a cellular network. </a:t>
            </a:r>
          </a:p>
          <a:p>
            <a:pPr algn="just" fontAlgn="base"/>
            <a:r>
              <a:rPr lang="en-US" sz="2200" dirty="0"/>
              <a:t>Some of the </a:t>
            </a:r>
            <a:r>
              <a:rPr lang="en-US" sz="2200" dirty="0" err="1"/>
              <a:t>IoT</a:t>
            </a:r>
            <a:r>
              <a:rPr lang="en-US" sz="2200" dirty="0"/>
              <a:t> data protocols are: </a:t>
            </a:r>
            <a:r>
              <a:rPr lang="en-US" sz="2200" dirty="0" err="1"/>
              <a:t>CoAP</a:t>
            </a:r>
            <a:r>
              <a:rPr lang="en-US" sz="2200" dirty="0"/>
              <a:t>, MQTT, XMPP, AMQP and M2M.</a:t>
            </a:r>
          </a:p>
          <a:p>
            <a:pPr algn="just"/>
            <a:endParaRPr lang="en-IN" sz="2200" dirty="0"/>
          </a:p>
        </p:txBody>
      </p:sp>
      <p:pic>
        <p:nvPicPr>
          <p:cNvPr id="2355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MQTT</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3558" name="Content Placeholder 11"/>
          <p:cNvSpPr>
            <a:spLocks noGrp="1"/>
          </p:cNvSpPr>
          <p:nvPr>
            <p:ph idx="1"/>
          </p:nvPr>
        </p:nvSpPr>
        <p:spPr>
          <a:xfrm>
            <a:off x="533400" y="762000"/>
            <a:ext cx="8229600" cy="5562600"/>
          </a:xfrm>
        </p:spPr>
        <p:txBody>
          <a:bodyPr/>
          <a:lstStyle/>
          <a:p>
            <a:pPr algn="just"/>
            <a:r>
              <a:rPr lang="en-IN" sz="2200"/>
              <a:t>MQTT (Message Queue Telemetry Transport) is a messaging protocol developed with the aid of Andy Stanford-Clark of IBM and Arlen Nipper of Arcom in 1999 and is designed for M2M communication. It’s normally used for faraway tracking in IoT.</a:t>
            </a:r>
          </a:p>
          <a:p>
            <a:pPr algn="just"/>
            <a:r>
              <a:rPr lang="en-IN" sz="2200"/>
              <a:t>Its primary challenge is to gather statistics from many gadgets and delivery of its infrastructure. MQTT connects gadgets and networks with packages and middleware.</a:t>
            </a:r>
          </a:p>
          <a:p>
            <a:pPr algn="just"/>
            <a:r>
              <a:rPr lang="en-IN" sz="2200"/>
              <a:t>All the devices hook up with facts concentrator servers like IBM’s new message sight appliance. MQTT protocols paintings on top of TCP to offer easy and dependable streams of information.</a:t>
            </a:r>
          </a:p>
          <a:p>
            <a:pPr algn="just"/>
            <a:r>
              <a:rPr lang="en-IN" sz="2200"/>
              <a:t>These IoT protocols include 3 foremost additives: subscriber, publisher, and dealer. The writer generates the information and transmits the facts to subscribers through the dealer. The dealer guarantees safety by means of move-checking the authorization of publishers and subscribers.</a:t>
            </a:r>
          </a:p>
          <a:p>
            <a:pPr algn="just"/>
            <a:endParaRPr lang="en-IN" sz="2200"/>
          </a:p>
        </p:txBody>
      </p:sp>
      <p:pic>
        <p:nvPicPr>
          <p:cNvPr id="2355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MQTT</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pic>
        <p:nvPicPr>
          <p:cNvPr id="24582"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24583" name="Picture 2" descr="Message Queuing Telemetry Transport (MQTT)"/>
          <p:cNvPicPr>
            <a:picLocks noChangeAspect="1" noChangeArrowheads="1"/>
          </p:cNvPicPr>
          <p:nvPr/>
        </p:nvPicPr>
        <p:blipFill>
          <a:blip r:embed="rId3"/>
          <a:srcRect/>
          <a:stretch>
            <a:fillRect/>
          </a:stretch>
        </p:blipFill>
        <p:spPr bwMode="auto">
          <a:xfrm>
            <a:off x="381000" y="1219200"/>
            <a:ext cx="8382000" cy="4419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a:t>
            </a:r>
            <a:r>
              <a:rPr lang="en-US" sz="3200" b="1" dirty="0" err="1"/>
              <a:t>CoAP</a:t>
            </a: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5606" name="Content Placeholder 11"/>
          <p:cNvSpPr>
            <a:spLocks noGrp="1"/>
          </p:cNvSpPr>
          <p:nvPr>
            <p:ph idx="1"/>
          </p:nvPr>
        </p:nvSpPr>
        <p:spPr>
          <a:xfrm>
            <a:off x="533400" y="990600"/>
            <a:ext cx="8229600" cy="4754563"/>
          </a:xfrm>
        </p:spPr>
        <p:txBody>
          <a:bodyPr/>
          <a:lstStyle/>
          <a:p>
            <a:pPr algn="just"/>
            <a:r>
              <a:rPr lang="en-IN" sz="2200" dirty="0" err="1"/>
              <a:t>CoAP</a:t>
            </a:r>
            <a:r>
              <a:rPr lang="en-IN" sz="2200" dirty="0"/>
              <a:t> stands for Constrained Application Protocol </a:t>
            </a:r>
          </a:p>
          <a:p>
            <a:pPr algn="just"/>
            <a:r>
              <a:rPr lang="en-IN" sz="2200" dirty="0" err="1"/>
              <a:t>CoAP</a:t>
            </a:r>
            <a:r>
              <a:rPr lang="en-IN" sz="2200" dirty="0"/>
              <a:t> is an internet utility protocol for constrained gadgets. </a:t>
            </a:r>
          </a:p>
          <a:p>
            <a:pPr algn="just"/>
            <a:r>
              <a:rPr lang="en-IN" sz="2200" dirty="0"/>
              <a:t>It is designed to enable simple, constrained devices to join </a:t>
            </a:r>
            <a:r>
              <a:rPr lang="en-IN" sz="2200" dirty="0" err="1"/>
              <a:t>IoT</a:t>
            </a:r>
            <a:r>
              <a:rPr lang="en-IN" sz="2200" dirty="0"/>
              <a:t> through constrained networks having low bandwidth availability.</a:t>
            </a:r>
          </a:p>
          <a:p>
            <a:pPr algn="just"/>
            <a:r>
              <a:rPr lang="en-IN" sz="2200" dirty="0"/>
              <a:t>This protocol is primarily used for machine-to-machine (M2M) communication and is particularly designed for </a:t>
            </a:r>
            <a:r>
              <a:rPr lang="en-IN" sz="2200" dirty="0" err="1"/>
              <a:t>IoT</a:t>
            </a:r>
            <a:r>
              <a:rPr lang="en-IN" sz="2200" dirty="0"/>
              <a:t> systems that are based on HTTP protocols.</a:t>
            </a:r>
          </a:p>
          <a:p>
            <a:pPr algn="just"/>
            <a:r>
              <a:rPr lang="en-IN" sz="2200" dirty="0" err="1"/>
              <a:t>CoAP</a:t>
            </a:r>
            <a:r>
              <a:rPr lang="en-IN" sz="2200" dirty="0"/>
              <a:t> makes use of the UDP protocol for lightweight implementation. It also uses restful architecture, which is just like the HTTP protocol.</a:t>
            </a:r>
          </a:p>
          <a:p>
            <a:pPr algn="just">
              <a:buFont typeface="Arial" charset="0"/>
              <a:buNone/>
            </a:pPr>
            <a:r>
              <a:rPr lang="en-IN" sz="2400" dirty="0"/>
              <a:t/>
            </a:r>
            <a:br>
              <a:rPr lang="en-IN" sz="2400" dirty="0"/>
            </a:br>
            <a:endParaRPr lang="en-IN" sz="2400" b="1" u="sng" dirty="0"/>
          </a:p>
        </p:txBody>
      </p:sp>
      <p:pic>
        <p:nvPicPr>
          <p:cNvPr id="25607"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43000"/>
            <a:ext cx="8229600" cy="4525963"/>
          </a:xfrm>
        </p:spPr>
        <p:txBody>
          <a:bodyPr/>
          <a:lstStyle/>
          <a:p>
            <a:pPr>
              <a:buFont typeface="Arial" pitchFamily="34" charset="0"/>
              <a:buNone/>
            </a:pPr>
            <a:r>
              <a:rPr lang="en-US" sz="2200" dirty="0"/>
              <a:t>Student will learn about:</a:t>
            </a:r>
            <a:endParaRPr lang="en-IN" sz="2200" dirty="0"/>
          </a:p>
          <a:p>
            <a:r>
              <a:rPr lang="en-US" sz="2200" dirty="0"/>
              <a:t>The architectural overview and </a:t>
            </a:r>
            <a:r>
              <a:rPr lang="en-US" sz="2200" dirty="0" err="1"/>
              <a:t>IoT</a:t>
            </a:r>
            <a:r>
              <a:rPr lang="en-US" sz="2200" dirty="0"/>
              <a:t> reference architecture.</a:t>
            </a:r>
          </a:p>
          <a:p>
            <a:r>
              <a:rPr lang="en-US" sz="2200" dirty="0"/>
              <a:t>Open source architecture and design principles. 	</a:t>
            </a:r>
          </a:p>
          <a:p>
            <a:r>
              <a:rPr lang="en-US" sz="2200" b="1" dirty="0"/>
              <a:t>The various types of </a:t>
            </a:r>
            <a:r>
              <a:rPr lang="en-US" sz="2200" b="1" dirty="0" err="1"/>
              <a:t>IoT</a:t>
            </a:r>
            <a:r>
              <a:rPr lang="en-US" sz="2200" b="1" dirty="0"/>
              <a:t> connectivity protocols. </a:t>
            </a:r>
            <a:r>
              <a:rPr lang="en-US" sz="2200" dirty="0"/>
              <a:t>	</a:t>
            </a:r>
          </a:p>
          <a:p>
            <a:r>
              <a:rPr lang="en-US" sz="2200" dirty="0"/>
              <a:t>Different types of </a:t>
            </a:r>
            <a:r>
              <a:rPr lang="en-US" sz="2200" dirty="0" err="1"/>
              <a:t>IoT</a:t>
            </a:r>
            <a:r>
              <a:rPr lang="en-US" sz="2200" dirty="0"/>
              <a:t> layered protocols. 	</a:t>
            </a:r>
          </a:p>
          <a:p>
            <a:r>
              <a:rPr lang="en-US" sz="2200" dirty="0"/>
              <a:t>Differences between Web of things and Internet of things. 	</a:t>
            </a:r>
          </a:p>
          <a:p>
            <a:pPr eaLnBrk="1" hangingPunct="1">
              <a:buFont typeface="Arial" pitchFamily="34" charset="0"/>
              <a:buNone/>
            </a:pPr>
            <a:endParaRPr lang="en-US" sz="2200"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Objective</a:t>
            </a:r>
          </a:p>
        </p:txBody>
      </p:sp>
      <p:sp>
        <p:nvSpPr>
          <p:cNvPr id="8" name="Footer Placeholder 12"/>
          <p:cNvSpPr>
            <a:spLocks noGrp="1"/>
          </p:cNvSpPr>
          <p:nvPr>
            <p:ph type="ftr" sz="quarter" idx="11"/>
          </p:nvPr>
        </p:nvSpPr>
        <p:spPr>
          <a:xfrm>
            <a:off x="2133600" y="6400800"/>
            <a:ext cx="5029200" cy="365125"/>
          </a:xfrm>
        </p:spPr>
        <p:txBody>
          <a:bodyPr/>
          <a:lstStyle/>
          <a:p>
            <a:pPr>
              <a:defRPr/>
            </a:pPr>
            <a:r>
              <a:rPr lang="en-US" smtClean="0"/>
              <a:t>Amit Kumar    Unit 1  ACSIOT0601</a:t>
            </a:r>
            <a:endParaRPr lang="en-US" dirty="0"/>
          </a:p>
        </p:txBody>
      </p:sp>
      <p:pic>
        <p:nvPicPr>
          <p:cNvPr id="9223"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a:t>
            </a:r>
            <a:r>
              <a:rPr lang="en-US" sz="3200" b="1" dirty="0" err="1"/>
              <a:t>CoAP</a:t>
            </a: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pic>
        <p:nvPicPr>
          <p:cNvPr id="26630"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26631" name="Picture 2" descr="C:\Users\Ritika\Pictures\IOT-PROTOCOLS-IMAGE-1.jpg"/>
          <p:cNvPicPr>
            <a:picLocks noGrp="1" noChangeAspect="1" noChangeArrowheads="1"/>
          </p:cNvPicPr>
          <p:nvPr>
            <p:ph idx="1"/>
          </p:nvPr>
        </p:nvPicPr>
        <p:blipFill>
          <a:blip r:embed="rId3"/>
          <a:srcRect/>
          <a:stretch>
            <a:fillRect/>
          </a:stretch>
        </p:blipFill>
        <p:spPr>
          <a:xfrm>
            <a:off x="533400" y="1439863"/>
            <a:ext cx="8229600" cy="3856037"/>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XMPP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7654" name="Content Placeholder 11"/>
          <p:cNvSpPr>
            <a:spLocks noGrp="1"/>
          </p:cNvSpPr>
          <p:nvPr>
            <p:ph idx="1"/>
          </p:nvPr>
        </p:nvSpPr>
        <p:spPr>
          <a:xfrm>
            <a:off x="533400" y="990600"/>
            <a:ext cx="8229600" cy="5562600"/>
          </a:xfrm>
        </p:spPr>
        <p:txBody>
          <a:bodyPr/>
          <a:lstStyle/>
          <a:p>
            <a:pPr algn="just"/>
            <a:r>
              <a:rPr lang="en-IN" sz="2200"/>
              <a:t>XMPP stands for Extensible Messaging and Presence Protocol </a:t>
            </a:r>
          </a:p>
          <a:p>
            <a:pPr algn="just"/>
            <a:r>
              <a:rPr lang="en-IN" sz="2200"/>
              <a:t>Developed in 1999 by the Jabber open source community and originally meant for real-time messaging, this communication IoT protocol for message-oriented middleware is based on the XML language. </a:t>
            </a:r>
          </a:p>
          <a:p>
            <a:pPr algn="just"/>
            <a:r>
              <a:rPr lang="en-IN" sz="2200"/>
              <a:t>It allows for real-time exchange of structured but extensible data between two or more network clients.</a:t>
            </a:r>
          </a:p>
          <a:p>
            <a:pPr algn="just"/>
            <a:r>
              <a:rPr lang="en-IN" sz="2200"/>
              <a:t>Being an open community supported standard, XMPP IoT’s strengths are addressing and scalability capabilities, which makes it perfect for consumer-oriented IoT deployments.</a:t>
            </a:r>
          </a:p>
          <a:p>
            <a:pPr algn="just"/>
            <a:r>
              <a:rPr lang="en-IN" sz="2200"/>
              <a:t>Among the drawbacks of using XMPP in IoT communication, it should be noted that it offers neither Quality of Service nor end-to-end encryption. </a:t>
            </a:r>
          </a:p>
          <a:p>
            <a:pPr algn="just"/>
            <a:endParaRPr lang="en-IN" sz="2200"/>
          </a:p>
        </p:txBody>
      </p:sp>
      <p:pic>
        <p:nvPicPr>
          <p:cNvPr id="2765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M2M</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7654" name="Content Placeholder 11"/>
          <p:cNvSpPr>
            <a:spLocks noGrp="1"/>
          </p:cNvSpPr>
          <p:nvPr>
            <p:ph idx="1"/>
          </p:nvPr>
        </p:nvSpPr>
        <p:spPr>
          <a:xfrm>
            <a:off x="533400" y="990600"/>
            <a:ext cx="8229600" cy="5562600"/>
          </a:xfrm>
        </p:spPr>
        <p:txBody>
          <a:bodyPr>
            <a:normAutofit/>
          </a:bodyPr>
          <a:lstStyle/>
          <a:p>
            <a:pPr algn="just">
              <a:buNone/>
            </a:pPr>
            <a:r>
              <a:rPr lang="en-US" sz="2200" dirty="0"/>
              <a:t>Machine-to-Machine (M2M) Communication Protocol </a:t>
            </a:r>
          </a:p>
          <a:p>
            <a:pPr algn="just"/>
            <a:r>
              <a:rPr lang="en-US" sz="2200" dirty="0"/>
              <a:t>It is an open industry protocol built to provide remote application management of </a:t>
            </a:r>
            <a:r>
              <a:rPr lang="en-US" sz="2200" dirty="0" err="1"/>
              <a:t>IoT</a:t>
            </a:r>
            <a:r>
              <a:rPr lang="en-US" sz="2200" dirty="0"/>
              <a:t> devices. </a:t>
            </a:r>
          </a:p>
          <a:p>
            <a:pPr algn="just"/>
            <a:r>
              <a:rPr lang="en-US" sz="2200" dirty="0"/>
              <a:t>M2M communication protocols are cost-effective and use public networks. </a:t>
            </a:r>
          </a:p>
          <a:p>
            <a:pPr algn="just"/>
            <a:r>
              <a:rPr lang="en-US" sz="2200" dirty="0"/>
              <a:t>It creates an environment where two machines communicate and exchange data. </a:t>
            </a:r>
          </a:p>
          <a:p>
            <a:pPr algn="just"/>
            <a:r>
              <a:rPr lang="en-US" sz="2200" dirty="0"/>
              <a:t>This protocol supports the self-monitoring of machines and allows the systems to adapt according to the changing environment.  </a:t>
            </a:r>
          </a:p>
          <a:p>
            <a:pPr algn="just"/>
            <a:r>
              <a:rPr lang="en-US" sz="2200" dirty="0"/>
              <a:t>M2M communication protocols are used for smart homes, automated vehicle authentication, vending machines, and ATM machines. </a:t>
            </a:r>
            <a:endParaRPr lang="en-IN" sz="2200" dirty="0"/>
          </a:p>
        </p:txBody>
      </p:sp>
      <p:pic>
        <p:nvPicPr>
          <p:cNvPr id="2765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8678" name="Content Placeholder 11"/>
          <p:cNvSpPr>
            <a:spLocks noGrp="1"/>
          </p:cNvSpPr>
          <p:nvPr>
            <p:ph idx="1"/>
          </p:nvPr>
        </p:nvSpPr>
        <p:spPr>
          <a:xfrm>
            <a:off x="533400" y="990600"/>
            <a:ext cx="8229600" cy="4754563"/>
          </a:xfrm>
        </p:spPr>
        <p:txBody>
          <a:bodyPr/>
          <a:lstStyle/>
          <a:p>
            <a:pPr algn="just"/>
            <a:r>
              <a:rPr lang="en-IN" sz="2200"/>
              <a:t>AMQP stands for Advanced Message Queuing Protocol </a:t>
            </a:r>
          </a:p>
          <a:p>
            <a:pPr algn="just"/>
            <a:r>
              <a:rPr lang="en-IN" sz="2200"/>
              <a:t>This was evolved by John O’Hara at JP Morgan Chase in London.</a:t>
            </a:r>
          </a:p>
          <a:p>
            <a:pPr algn="just"/>
            <a:r>
              <a:rPr lang="en-IN" sz="2200"/>
              <a:t>AMQP is a software layer protocol for message-oriented middleware environment. </a:t>
            </a:r>
          </a:p>
          <a:p>
            <a:pPr algn="just"/>
            <a:r>
              <a:rPr lang="en-IN" sz="2200"/>
              <a:t>It supports reliable verbal exchange through message transport warranty primitives like at-most-once, at least once and exactly as soon as shipping.</a:t>
            </a:r>
          </a:p>
          <a:p>
            <a:pPr algn="just"/>
            <a:r>
              <a:rPr lang="en-IN" sz="2200"/>
              <a:t>The AMQP – IoT protocols consist of hard and fast components that route and save messages within a broker carrier, with a set of policies for wiring the components together. </a:t>
            </a:r>
          </a:p>
          <a:p>
            <a:pPr algn="just"/>
            <a:r>
              <a:rPr lang="en-IN" sz="2200"/>
              <a:t>The AMQP protocol enables patron programs to talk to the dealer and engage with the AMQP model.</a:t>
            </a:r>
          </a:p>
        </p:txBody>
      </p:sp>
      <p:pic>
        <p:nvPicPr>
          <p:cNvPr id="2867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sp>
        <p:nvSpPr>
          <p:cNvPr id="29702" name="Content Placeholder 11"/>
          <p:cNvSpPr>
            <a:spLocks noGrp="1"/>
          </p:cNvSpPr>
          <p:nvPr>
            <p:ph idx="1"/>
          </p:nvPr>
        </p:nvSpPr>
        <p:spPr>
          <a:xfrm>
            <a:off x="533400" y="990600"/>
            <a:ext cx="8229600" cy="4754563"/>
          </a:xfrm>
        </p:spPr>
        <p:txBody>
          <a:bodyPr/>
          <a:lstStyle/>
          <a:p>
            <a:pPr algn="just"/>
            <a:r>
              <a:rPr lang="en-IN" sz="2200"/>
              <a:t>This version has the following three additives, which might link into processing chains in the server to create the favoured capabilities:</a:t>
            </a:r>
            <a:r>
              <a:rPr lang="en-IN" sz="2400" b="1"/>
              <a:t> </a:t>
            </a:r>
          </a:p>
          <a:p>
            <a:pPr algn="just">
              <a:buFont typeface="Wingdings" pitchFamily="2" charset="2"/>
              <a:buChar char="Ø"/>
            </a:pPr>
            <a:r>
              <a:rPr lang="en-IN" sz="2200"/>
              <a:t>Exchange: Receives messages from publisher primarily based programs and routes them to ‘message queues’.</a:t>
            </a:r>
          </a:p>
          <a:p>
            <a:pPr algn="just">
              <a:buFont typeface="Wingdings" pitchFamily="2" charset="2"/>
              <a:buChar char="Ø"/>
            </a:pPr>
            <a:r>
              <a:rPr lang="en-IN" sz="2200"/>
              <a:t>Message Queue: Stores messages until they may thoroughly process via the eating client software.</a:t>
            </a:r>
          </a:p>
          <a:p>
            <a:pPr algn="just">
              <a:buFont typeface="Wingdings" pitchFamily="2" charset="2"/>
              <a:buChar char="Ø"/>
            </a:pPr>
            <a:r>
              <a:rPr lang="en-IN" sz="2200"/>
              <a:t>Binding: States the connection between the message queue and the change.</a:t>
            </a:r>
          </a:p>
          <a:p>
            <a:pPr algn="just">
              <a:buFont typeface="Arial" charset="0"/>
              <a:buNone/>
            </a:pPr>
            <a:r>
              <a:rPr lang="en-IN" sz="2200"/>
              <a:t/>
            </a:r>
            <a:br>
              <a:rPr lang="en-IN" sz="2200"/>
            </a:br>
            <a:endParaRPr lang="en-IN" sz="2200"/>
          </a:p>
        </p:txBody>
      </p:sp>
      <p:pic>
        <p:nvPicPr>
          <p:cNvPr id="29703"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Transmission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a:t>
            </a:r>
            <a:endParaRPr lang="en-US" dirty="0"/>
          </a:p>
        </p:txBody>
      </p:sp>
      <p:pic>
        <p:nvPicPr>
          <p:cNvPr id="30726"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30727" name="Picture 2" descr="C:\Users\Ritika\Pictures\IOT-PROTOCOLS-IMAGE-3.jpg"/>
          <p:cNvPicPr>
            <a:picLocks noChangeAspect="1" noChangeArrowheads="1"/>
          </p:cNvPicPr>
          <p:nvPr/>
        </p:nvPicPr>
        <p:blipFill>
          <a:blip r:embed="rId3"/>
          <a:srcRect/>
          <a:stretch>
            <a:fillRect/>
          </a:stretch>
        </p:blipFill>
        <p:spPr bwMode="auto">
          <a:xfrm>
            <a:off x="533400" y="1285875"/>
            <a:ext cx="8077200" cy="428625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lstStyle/>
          <a:p>
            <a:pPr marL="457200" indent="-457200" algn="just">
              <a:spcAft>
                <a:spcPct val="10000"/>
              </a:spcAft>
              <a:buFont typeface="Calibri" pitchFamily="34" charset="0"/>
              <a:buAutoNum type="arabicPeriod"/>
            </a:pPr>
            <a:r>
              <a:rPr lang="en-IN" sz="2200">
                <a:cs typeface="Times New Roman" pitchFamily="18" charset="0"/>
              </a:rPr>
              <a:t>What is a protocol?</a:t>
            </a:r>
          </a:p>
          <a:p>
            <a:pPr marL="457200" indent="-457200" algn="just">
              <a:spcAft>
                <a:spcPct val="10000"/>
              </a:spcAft>
              <a:buFont typeface="Calibri" pitchFamily="34" charset="0"/>
              <a:buAutoNum type="arabicPeriod"/>
            </a:pPr>
            <a:r>
              <a:rPr lang="en-US" sz="2200">
                <a:cs typeface="Times New Roman" pitchFamily="18" charset="0"/>
              </a:rPr>
              <a:t>Name any two IoT Protocols.</a:t>
            </a:r>
          </a:p>
          <a:p>
            <a:pPr marL="457200" indent="-457200" algn="just">
              <a:spcAft>
                <a:spcPct val="10000"/>
              </a:spcAft>
              <a:buFont typeface="Calibri" pitchFamily="34" charset="0"/>
              <a:buAutoNum type="arabicPeriod"/>
            </a:pPr>
            <a:r>
              <a:rPr lang="en-IN" sz="2200">
                <a:cs typeface="Times New Roman" pitchFamily="18" charset="0"/>
              </a:rPr>
              <a:t>AMQP stands for____________.</a:t>
            </a:r>
          </a:p>
          <a:p>
            <a:pPr marL="457200" indent="-457200" algn="just">
              <a:spcAft>
                <a:spcPct val="10000"/>
              </a:spcAft>
              <a:buFont typeface="Arial" charset="0"/>
              <a:buAutoNum type="alphaLcParenR"/>
            </a:pPr>
            <a:r>
              <a:rPr lang="en-IN" sz="2200">
                <a:cs typeface="Times New Roman" pitchFamily="18" charset="0"/>
              </a:rPr>
              <a:t>Adjustable Message Queuing Protocol</a:t>
            </a:r>
          </a:p>
          <a:p>
            <a:pPr marL="457200" indent="-457200" algn="just">
              <a:spcAft>
                <a:spcPct val="10000"/>
              </a:spcAft>
              <a:buFont typeface="Arial" charset="0"/>
              <a:buAutoNum type="alphaLcParenR"/>
            </a:pPr>
            <a:r>
              <a:rPr lang="en-IN" sz="2200" b="1"/>
              <a:t>Advanced Message Queuing Protocol </a:t>
            </a:r>
          </a:p>
          <a:p>
            <a:pPr marL="457200" indent="-457200" algn="just">
              <a:spcAft>
                <a:spcPct val="10000"/>
              </a:spcAft>
              <a:buFont typeface="Arial" charset="0"/>
              <a:buAutoNum type="alphaLcParenR"/>
            </a:pPr>
            <a:r>
              <a:rPr lang="en-IN" sz="2200"/>
              <a:t>Application Message Queuing Protocol </a:t>
            </a:r>
            <a:endParaRPr lang="en-IN" sz="2200">
              <a:cs typeface="Times New Roman" pitchFamily="18" charset="0"/>
            </a:endParaRPr>
          </a:p>
          <a:p>
            <a:pPr marL="457200" indent="-457200" algn="just">
              <a:spcAft>
                <a:spcPct val="10000"/>
              </a:spcAft>
              <a:buFont typeface="Arial" charset="0"/>
              <a:buAutoNum type="alphaLcParenR"/>
            </a:pPr>
            <a:r>
              <a:rPr lang="en-IN" sz="2200"/>
              <a:t>Application Mailing Queue Protocol </a:t>
            </a:r>
            <a:endParaRPr lang="en-IN" sz="2200">
              <a:cs typeface="Times New Roman" pitchFamily="18" charset="0"/>
            </a:endParaRPr>
          </a:p>
          <a:p>
            <a:pPr marL="457200" indent="-457200" algn="just">
              <a:spcAft>
                <a:spcPct val="10000"/>
              </a:spcAft>
              <a:buFont typeface="Arial" charset="0"/>
              <a:buNone/>
            </a:pPr>
            <a:r>
              <a:rPr lang="en-IN" sz="2200">
                <a:cs typeface="Times New Roman" pitchFamily="18" charset="0"/>
              </a:rPr>
              <a:t>4. _________ are the components of MQTT Protocol.</a:t>
            </a:r>
          </a:p>
          <a:p>
            <a:pPr marL="457200" indent="-457200" algn="just">
              <a:spcAft>
                <a:spcPct val="10000"/>
              </a:spcAft>
              <a:buFont typeface="Calibri" pitchFamily="34" charset="0"/>
              <a:buAutoNum type="alphaLcParenR"/>
            </a:pPr>
            <a:r>
              <a:rPr lang="en-IN" sz="2200">
                <a:cs typeface="Times New Roman" pitchFamily="18" charset="0"/>
              </a:rPr>
              <a:t>Subscriber</a:t>
            </a:r>
          </a:p>
          <a:p>
            <a:pPr marL="457200" indent="-457200" algn="just">
              <a:spcAft>
                <a:spcPct val="10000"/>
              </a:spcAft>
              <a:buFont typeface="Calibri" pitchFamily="34" charset="0"/>
              <a:buAutoNum type="alphaLcParenR"/>
            </a:pPr>
            <a:r>
              <a:rPr lang="en-IN" sz="2200">
                <a:cs typeface="Times New Roman" pitchFamily="18" charset="0"/>
              </a:rPr>
              <a:t>Broker</a:t>
            </a:r>
          </a:p>
          <a:p>
            <a:pPr marL="457200" indent="-457200" algn="just">
              <a:spcAft>
                <a:spcPct val="10000"/>
              </a:spcAft>
              <a:buFont typeface="Calibri" pitchFamily="34" charset="0"/>
              <a:buAutoNum type="alphaLcParenR"/>
            </a:pPr>
            <a:r>
              <a:rPr lang="en-IN" sz="2200">
                <a:cs typeface="Times New Roman" pitchFamily="18" charset="0"/>
              </a:rPr>
              <a:t>Publishers</a:t>
            </a:r>
          </a:p>
          <a:p>
            <a:pPr marL="457200" indent="-457200" algn="just">
              <a:spcAft>
                <a:spcPct val="10000"/>
              </a:spcAft>
              <a:buFont typeface="Calibri" pitchFamily="34" charset="0"/>
              <a:buAutoNum type="alphaLcParenR"/>
            </a:pPr>
            <a:r>
              <a:rPr lang="en-IN" sz="2200" b="1">
                <a:cs typeface="Times New Roman" pitchFamily="18" charset="0"/>
              </a:rPr>
              <a:t>All of the above</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817563"/>
            <a:ext cx="8763000" cy="5722937"/>
          </a:xfrm>
        </p:spPr>
        <p:txBody>
          <a:bodyPr/>
          <a:lstStyle/>
          <a:p>
            <a:pPr marL="457200" indent="-457200" algn="just">
              <a:spcAft>
                <a:spcPct val="10000"/>
              </a:spcAft>
              <a:buFont typeface="Arial" charset="0"/>
              <a:buNone/>
            </a:pPr>
            <a:r>
              <a:rPr lang="en-IN" sz="2200">
                <a:cs typeface="Times New Roman" pitchFamily="18" charset="0"/>
              </a:rPr>
              <a:t>4. What is the standard form of SMQTT?</a:t>
            </a:r>
          </a:p>
          <a:p>
            <a:pPr marL="457200" indent="-457200" algn="just">
              <a:spcAft>
                <a:spcPct val="10000"/>
              </a:spcAft>
              <a:buFont typeface="Arial" charset="0"/>
              <a:buAutoNum type="arabicPeriod" startAt="5"/>
            </a:pPr>
            <a:r>
              <a:rPr lang="en-IN" sz="2200">
                <a:cs typeface="Times New Roman" pitchFamily="18" charset="0"/>
              </a:rPr>
              <a:t>______ are the MQTT methods.</a:t>
            </a:r>
          </a:p>
          <a:p>
            <a:pPr marL="457200" indent="-457200" algn="just">
              <a:spcAft>
                <a:spcPct val="10000"/>
              </a:spcAft>
              <a:buFont typeface="Calibri" pitchFamily="34" charset="0"/>
              <a:buAutoNum type="alphaLcParenR"/>
            </a:pPr>
            <a:r>
              <a:rPr lang="en-IN" sz="2200">
                <a:cs typeface="Times New Roman" pitchFamily="18" charset="0"/>
              </a:rPr>
              <a:t>Connect, Disconnect</a:t>
            </a:r>
          </a:p>
          <a:p>
            <a:pPr marL="457200" indent="-457200" algn="just">
              <a:spcAft>
                <a:spcPct val="10000"/>
              </a:spcAft>
              <a:buFont typeface="Calibri" pitchFamily="34" charset="0"/>
              <a:buAutoNum type="alphaLcParenR"/>
            </a:pPr>
            <a:r>
              <a:rPr lang="en-IN" sz="2200">
                <a:cs typeface="Times New Roman" pitchFamily="18" charset="0"/>
              </a:rPr>
              <a:t>Subscribe, Unsubscribe</a:t>
            </a:r>
          </a:p>
          <a:p>
            <a:pPr marL="457200" indent="-457200" algn="just">
              <a:spcAft>
                <a:spcPct val="10000"/>
              </a:spcAft>
              <a:buFont typeface="Calibri" pitchFamily="34" charset="0"/>
              <a:buAutoNum type="alphaLcParenR"/>
            </a:pPr>
            <a:r>
              <a:rPr lang="en-IN" sz="2200">
                <a:cs typeface="Times New Roman" pitchFamily="18" charset="0"/>
              </a:rPr>
              <a:t> Publish</a:t>
            </a:r>
          </a:p>
          <a:p>
            <a:pPr marL="457200" indent="-457200" algn="just">
              <a:spcAft>
                <a:spcPct val="10000"/>
              </a:spcAft>
              <a:buFont typeface="Calibri" pitchFamily="34" charset="0"/>
              <a:buAutoNum type="alphaLcParenR"/>
            </a:pPr>
            <a:r>
              <a:rPr lang="en-IN" sz="2200" b="1">
                <a:cs typeface="Times New Roman" pitchFamily="18" charset="0"/>
              </a:rPr>
              <a:t>All of the above</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277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915400" cy="5278437"/>
          </a:xfrm>
        </p:spPr>
        <p:txBody>
          <a:bodyPr>
            <a:normAutofit/>
          </a:bodyPr>
          <a:lstStyle/>
          <a:p>
            <a:pPr marL="457200" indent="-457200">
              <a:spcAft>
                <a:spcPct val="10000"/>
              </a:spcAft>
              <a:buFont typeface="Calibri" panose="020F0502020204030204" pitchFamily="34" charset="0"/>
              <a:buChar char="•"/>
              <a:defRPr/>
            </a:pPr>
            <a:endParaRPr lang="en-IN" altLang="en-US" sz="2000" dirty="0"/>
          </a:p>
          <a:p>
            <a:pPr marL="0" indent="0" algn="just">
              <a:lnSpc>
                <a:spcPct val="90000"/>
              </a:lnSpc>
              <a:spcAft>
                <a:spcPct val="10000"/>
              </a:spcAft>
              <a:buFont typeface="Arial" pitchFamily="34" charset="0"/>
              <a:buNone/>
              <a:defRPr/>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000" b="1" dirty="0"/>
              <a:t>Recap</a:t>
            </a:r>
            <a:endParaRPr lang="en-US" sz="3000" b="1" dirty="0"/>
          </a:p>
        </p:txBody>
      </p:sp>
      <p:sp>
        <p:nvSpPr>
          <p:cNvPr id="22536" name="TextBox 8"/>
          <p:cNvSpPr txBox="1">
            <a:spLocks noChangeArrowheads="1"/>
          </p:cNvSpPr>
          <p:nvPr/>
        </p:nvSpPr>
        <p:spPr bwMode="auto">
          <a:xfrm>
            <a:off x="228600" y="855663"/>
            <a:ext cx="8763000" cy="415448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r>
              <a:rPr lang="en-US" sz="2200" dirty="0">
                <a:latin typeface="+mn-lt"/>
                <a:cs typeface="Times New Roman" pitchFamily="18" charset="0"/>
              </a:rPr>
              <a:t>IoT protocols are a crucial part of IoT technology. Without them, hardware would be rendered useless as IoT protocols enable it to exchange data in structured and meaningful way.</a:t>
            </a:r>
          </a:p>
          <a:p>
            <a:pPr algn="just" defTabSz="762000">
              <a:buFont typeface="Arial" pitchFamily="34" charset="0"/>
              <a:buChar char="•"/>
              <a:defRPr/>
            </a:pPr>
            <a:r>
              <a:rPr lang="en-IN" sz="2200" dirty="0">
                <a:latin typeface="+mn-lt"/>
                <a:cs typeface="Times New Roman" pitchFamily="18" charset="0"/>
              </a:rPr>
              <a:t>CoAP stands for Constrained Application Protocol. It is an internet utility protocol for constrained gadgets</a:t>
            </a:r>
            <a:r>
              <a:rPr lang="en-US" sz="2200" dirty="0">
                <a:latin typeface="+mn-lt"/>
                <a:cs typeface="Times New Roman" pitchFamily="18" charset="0"/>
              </a:rPr>
              <a:t>. </a:t>
            </a:r>
          </a:p>
          <a:p>
            <a:pPr algn="just" defTabSz="762000">
              <a:buFont typeface="Arial" pitchFamily="34" charset="0"/>
              <a:buChar char="•"/>
              <a:defRPr/>
            </a:pPr>
            <a:r>
              <a:rPr lang="en-IN" sz="2200" dirty="0">
                <a:latin typeface="+mn-lt"/>
                <a:cs typeface="Times New Roman" pitchFamily="18" charset="0"/>
              </a:rPr>
              <a:t>XMPP stands for Extensible Messaging and Presence Protocol. It allows for real-time exchange of structured but extensible data between two or more network clients.</a:t>
            </a:r>
          </a:p>
          <a:p>
            <a:pPr algn="just" defTabSz="762000">
              <a:buFont typeface="Arial" pitchFamily="34" charset="0"/>
              <a:buChar char="•"/>
              <a:defRPr/>
            </a:pPr>
            <a:r>
              <a:rPr lang="en-IN" sz="2200" dirty="0">
                <a:latin typeface="+mn-lt"/>
                <a:cs typeface="Times New Roman" pitchFamily="18" charset="0"/>
              </a:rPr>
              <a:t>AMQP is a software layer protocol for message-oriented middleware environment</a:t>
            </a:r>
          </a:p>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33800"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6</a:t>
            </a:r>
          </a:p>
        </p:txBody>
      </p:sp>
      <p:graphicFrame>
        <p:nvGraphicFramePr>
          <p:cNvPr id="2" name="Table 8"/>
          <p:cNvGraphicFramePr>
            <a:graphicFrameLocks noGrp="1"/>
          </p:cNvGraphicFramePr>
          <p:nvPr/>
        </p:nvGraphicFramePr>
        <p:xfrm>
          <a:off x="609600" y="1321194"/>
          <a:ext cx="8077200" cy="2484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lvl="0" algn="ctr">
                        <a:spcBef>
                          <a:spcPct val="0"/>
                        </a:spcBef>
                        <a:defRPr/>
                      </a:pPr>
                      <a:r>
                        <a:rPr lang="en-US" altLang="en-US" sz="2200" baseline="0" dirty="0"/>
                        <a:t>Wired LAN Protocols</a:t>
                      </a:r>
                      <a:endParaRPr lang="en-US" altLang="en-US" sz="2200" dirty="0"/>
                    </a:p>
                  </a:txBody>
                  <a:tcPr marT="45739" marB="45739"/>
                </a:tc>
                <a:tc>
                  <a:txBody>
                    <a:bodyPr/>
                    <a:lstStyle/>
                    <a:p>
                      <a:pPr algn="just"/>
                      <a:r>
                        <a:rPr lang="en-IN" sz="2200" dirty="0">
                          <a:latin typeface="+mn-lt"/>
                        </a:rPr>
                        <a:t>Students will be able to learn</a:t>
                      </a:r>
                      <a:r>
                        <a:rPr lang="en-IN" sz="2200" baseline="0" dirty="0">
                          <a:latin typeface="+mn-lt"/>
                        </a:rPr>
                        <a:t> about Wired LAN protocols used in </a:t>
                      </a:r>
                      <a:r>
                        <a:rPr lang="en-IN" sz="2200" baseline="0" dirty="0" err="1">
                          <a:latin typeface="+mn-lt"/>
                        </a:rPr>
                        <a:t>IoT</a:t>
                      </a:r>
                      <a:r>
                        <a:rPr lang="en-IN" sz="2200" baseline="0" dirty="0">
                          <a:latin typeface="+mn-lt"/>
                        </a:rPr>
                        <a:t>.</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a:t>
            </a:r>
          </a:p>
        </p:txBody>
      </p:sp>
      <p:sp>
        <p:nvSpPr>
          <p:cNvPr id="8" name="Footer Placeholder 12"/>
          <p:cNvSpPr>
            <a:spLocks noGrp="1"/>
          </p:cNvSpPr>
          <p:nvPr>
            <p:ph type="ftr" sz="quarter" idx="11"/>
          </p:nvPr>
        </p:nvSpPr>
        <p:spPr>
          <a:xfrm>
            <a:off x="2057400" y="6400800"/>
            <a:ext cx="5029200" cy="365125"/>
          </a:xfrm>
        </p:spPr>
        <p:txBody>
          <a:bodyPr/>
          <a:lstStyle/>
          <a:p>
            <a:pPr>
              <a:defRPr/>
            </a:pPr>
            <a:r>
              <a:rPr lang="en-US" smtClean="0"/>
              <a:t>Amit Kumar    Unit 1  ACSIOT0601</a:t>
            </a:r>
            <a:endParaRPr lang="en-US" dirty="0"/>
          </a:p>
        </p:txBody>
      </p:sp>
      <p:sp>
        <p:nvSpPr>
          <p:cNvPr id="10" name="Rectangle 9"/>
          <p:cNvSpPr/>
          <p:nvPr/>
        </p:nvSpPr>
        <p:spPr>
          <a:xfrm>
            <a:off x="411892" y="1295400"/>
            <a:ext cx="8382000" cy="3416320"/>
          </a:xfrm>
          <a:prstGeom prst="rect">
            <a:avLst/>
          </a:prstGeom>
        </p:spPr>
        <p:txBody>
          <a:bodyPr>
            <a:spAutoFit/>
          </a:bodyPr>
          <a:lstStyle/>
          <a:p>
            <a:pPr algn="l">
              <a:lnSpc>
                <a:spcPct val="200000"/>
              </a:lnSpc>
            </a:pPr>
            <a:r>
              <a:rPr lang="en-US" b="0" i="0" u="none" strike="noStrike" baseline="0" dirty="0">
                <a:latin typeface="CIDFont+F2"/>
              </a:rPr>
              <a:t>After completion of this course students will be able to:</a:t>
            </a:r>
          </a:p>
          <a:p>
            <a:pPr algn="l">
              <a:lnSpc>
                <a:spcPct val="200000"/>
              </a:lnSpc>
            </a:pPr>
            <a:r>
              <a:rPr lang="en-US" b="0" i="0" u="none" strike="noStrike" baseline="0" dirty="0">
                <a:latin typeface="CIDFont+F2"/>
              </a:rPr>
              <a:t>CO 1 Identifying the essentials of IOT protocols. 	</a:t>
            </a:r>
            <a:r>
              <a:rPr lang="en-US" dirty="0">
                <a:latin typeface="CIDFont+F2"/>
              </a:rPr>
              <a:t> </a:t>
            </a:r>
            <a:r>
              <a:rPr lang="en-US" dirty="0" smtClean="0">
                <a:latin typeface="CIDFont+F2"/>
              </a:rPr>
              <a:t>                            </a:t>
            </a:r>
            <a:r>
              <a:rPr lang="en-US" b="0" i="0" u="none" strike="noStrike" baseline="0" dirty="0" smtClean="0">
                <a:latin typeface="CIDFont+F2"/>
              </a:rPr>
              <a:t>K1</a:t>
            </a:r>
            <a:endParaRPr lang="en-US" b="0" i="0" u="none" strike="noStrike" baseline="0" dirty="0">
              <a:latin typeface="CIDFont+F2"/>
            </a:endParaRPr>
          </a:p>
          <a:p>
            <a:pPr algn="l">
              <a:lnSpc>
                <a:spcPct val="200000"/>
              </a:lnSpc>
            </a:pPr>
            <a:r>
              <a:rPr lang="en-IN" b="0" i="0" u="none" strike="noStrike" baseline="0" dirty="0">
                <a:latin typeface="CIDFont+F2"/>
              </a:rPr>
              <a:t>CO 2 Articulate Application layer protocols. 				K3</a:t>
            </a:r>
          </a:p>
          <a:p>
            <a:pPr algn="l">
              <a:lnSpc>
                <a:spcPct val="200000"/>
              </a:lnSpc>
            </a:pPr>
            <a:r>
              <a:rPr lang="en-US" b="0" i="0" u="none" strike="noStrike" baseline="0" dirty="0">
                <a:latin typeface="CIDFont+F2"/>
              </a:rPr>
              <a:t>CO 3 Tagging Network and service layer protocols. 			K2</a:t>
            </a:r>
          </a:p>
          <a:p>
            <a:pPr algn="l">
              <a:lnSpc>
                <a:spcPct val="200000"/>
              </a:lnSpc>
            </a:pPr>
            <a:r>
              <a:rPr lang="en-US" b="0" i="0" u="none" strike="noStrike" baseline="0" dirty="0">
                <a:latin typeface="CIDFont+F2"/>
              </a:rPr>
              <a:t>CO 4 Understand the concepts of Device layer protocols. 	</a:t>
            </a:r>
            <a:r>
              <a:rPr lang="en-US" dirty="0">
                <a:latin typeface="CIDFont+F2"/>
              </a:rPr>
              <a:t> </a:t>
            </a:r>
            <a:r>
              <a:rPr lang="en-US" dirty="0" smtClean="0">
                <a:latin typeface="CIDFont+F2"/>
              </a:rPr>
              <a:t>              </a:t>
            </a:r>
            <a:r>
              <a:rPr lang="en-US" b="0" i="0" u="none" strike="noStrike" baseline="0" dirty="0" smtClean="0">
                <a:latin typeface="CIDFont+F2"/>
              </a:rPr>
              <a:t>K2</a:t>
            </a:r>
            <a:endParaRPr lang="en-US" b="0" i="0" u="none" strike="noStrike" baseline="0" dirty="0">
              <a:latin typeface="CIDFont+F2"/>
            </a:endParaRPr>
          </a:p>
          <a:p>
            <a:pPr algn="l">
              <a:lnSpc>
                <a:spcPct val="200000"/>
              </a:lnSpc>
            </a:pPr>
            <a:r>
              <a:rPr lang="en-US" b="0" i="0" u="none" strike="noStrike" baseline="0" dirty="0">
                <a:latin typeface="CIDFont+F2"/>
              </a:rPr>
              <a:t>CO 5 Build IoT-based smart systems for real-world problems using IOT 	K6</a:t>
            </a:r>
            <a:endParaRPr lang="en-IN" dirty="0">
              <a:latin typeface="+mn-lt"/>
              <a:cs typeface="+mn-cs"/>
            </a:endParaRPr>
          </a:p>
        </p:txBody>
      </p:sp>
      <p:pic>
        <p:nvPicPr>
          <p:cNvPr id="10247"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2462213"/>
          </a:xfrm>
          <a:prstGeom prst="rect">
            <a:avLst/>
          </a:prstGeom>
        </p:spPr>
        <p:txBody>
          <a:bodyPr wrap="square">
            <a:spAutoFit/>
          </a:bodyPr>
          <a:lstStyle/>
          <a:p>
            <a:pPr algn="just">
              <a:buFont typeface="Arial" pitchFamily="34" charset="0"/>
              <a:buChar char="•"/>
            </a:pPr>
            <a:r>
              <a:rPr lang="en-US" sz="2200" dirty="0"/>
              <a:t> The original Ethernet was created in 1976 at Xerox's Palo Alto Research Center (PARC). Since then, it has gone through four generations: </a:t>
            </a:r>
          </a:p>
          <a:p>
            <a:pPr marL="457200" indent="-457200" algn="just">
              <a:buAutoNum type="alphaLcPeriod"/>
            </a:pPr>
            <a:r>
              <a:rPr lang="en-US" sz="2200" dirty="0"/>
              <a:t>Standard Ethernet (10 Mbps) </a:t>
            </a:r>
          </a:p>
          <a:p>
            <a:pPr marL="457200" indent="-457200" algn="just">
              <a:buAutoNum type="alphaLcPeriod"/>
            </a:pPr>
            <a:r>
              <a:rPr lang="en-US" sz="2200" dirty="0"/>
              <a:t>Fast Ethernet (100 Mbps)</a:t>
            </a:r>
          </a:p>
          <a:p>
            <a:pPr marL="457200" indent="-457200" algn="just">
              <a:buAutoNum type="alphaLcPeriod"/>
            </a:pPr>
            <a:r>
              <a:rPr lang="en-US" sz="2200" dirty="0"/>
              <a:t>Gigabit Ethernet (1 </a:t>
            </a:r>
            <a:r>
              <a:rPr lang="en-US" sz="2200" dirty="0" err="1"/>
              <a:t>Gbps</a:t>
            </a:r>
            <a:r>
              <a:rPr lang="en-US" sz="2200" dirty="0"/>
              <a:t>)</a:t>
            </a:r>
          </a:p>
          <a:p>
            <a:pPr marL="457200" indent="-457200" algn="just">
              <a:buAutoNum type="alphaLcPeriod"/>
            </a:pPr>
            <a:r>
              <a:rPr lang="en-US" sz="2200" dirty="0"/>
              <a:t>Ten-Gigabit Ethernet (10 </a:t>
            </a:r>
            <a:r>
              <a:rPr lang="en-US" sz="2200" dirty="0" err="1"/>
              <a:t>Gbps</a:t>
            </a:r>
            <a:r>
              <a:rPr lang="en-US" sz="2200" dirty="0"/>
              <a:t>)</a:t>
            </a:r>
          </a:p>
        </p:txBody>
      </p:sp>
      <p:pic>
        <p:nvPicPr>
          <p:cNvPr id="14" name="Picture 13" descr="Untitled.png"/>
          <p:cNvPicPr>
            <a:picLocks noChangeAspect="1"/>
          </p:cNvPicPr>
          <p:nvPr/>
        </p:nvPicPr>
        <p:blipFill>
          <a:blip r:embed="rId5"/>
          <a:stretch>
            <a:fillRect/>
          </a:stretch>
        </p:blipFill>
        <p:spPr>
          <a:xfrm>
            <a:off x="1219200" y="3581400"/>
            <a:ext cx="6629400" cy="2200508"/>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3477875"/>
          </a:xfrm>
          <a:prstGeom prst="rect">
            <a:avLst/>
          </a:prstGeom>
        </p:spPr>
        <p:txBody>
          <a:bodyPr wrap="square">
            <a:spAutoFit/>
          </a:bodyPr>
          <a:lstStyle/>
          <a:p>
            <a:pPr marL="457200" indent="-457200" algn="just">
              <a:buAutoNum type="arabicPeriod"/>
            </a:pPr>
            <a:r>
              <a:rPr lang="en-US" sz="2200" b="1" dirty="0"/>
              <a:t>Standard Ethernet(IEEE 802.3) </a:t>
            </a:r>
          </a:p>
          <a:p>
            <a:pPr marL="457200" indent="-457200" algn="just">
              <a:buFont typeface="Arial" pitchFamily="34" charset="0"/>
              <a:buChar char="•"/>
            </a:pPr>
            <a:r>
              <a:rPr lang="en-US" sz="2200" dirty="0"/>
              <a:t>Standard Ethernet also known as IEEE 802.3 was the LAN standard proposed by IEEE. </a:t>
            </a:r>
          </a:p>
          <a:p>
            <a:pPr marL="457200" indent="-457200" algn="just">
              <a:buFont typeface="Arial" pitchFamily="34" charset="0"/>
              <a:buChar char="•"/>
            </a:pPr>
            <a:r>
              <a:rPr lang="en-US" sz="2200" dirty="0"/>
              <a:t>Data rate for standard Ethernet is 10 Mbps.</a:t>
            </a:r>
          </a:p>
          <a:p>
            <a:pPr marL="457200" indent="-457200" algn="just">
              <a:buFont typeface="Arial" pitchFamily="34" charset="0"/>
              <a:buChar char="•"/>
            </a:pPr>
            <a:r>
              <a:rPr lang="en-US" sz="2200" dirty="0"/>
              <a:t>In Standard Ethernet, the MAC </a:t>
            </a:r>
            <a:r>
              <a:rPr lang="en-US" sz="2200" dirty="0" err="1"/>
              <a:t>sublayer</a:t>
            </a:r>
            <a:r>
              <a:rPr lang="en-US" sz="2200" dirty="0"/>
              <a:t> governs the operation of the access method. It also frames data received from the upper layer and passes them to the physical layer. </a:t>
            </a:r>
          </a:p>
          <a:p>
            <a:pPr marL="457200" indent="-457200" algn="just">
              <a:buFont typeface="Arial" pitchFamily="34" charset="0"/>
              <a:buChar char="•"/>
            </a:pPr>
            <a:endParaRPr lang="en-US" sz="2200" dirty="0"/>
          </a:p>
          <a:p>
            <a:pPr marL="457200" indent="-457200" algn="just"/>
            <a:r>
              <a:rPr lang="en-US" sz="2200" b="1" dirty="0"/>
              <a:t>Frame Format: </a:t>
            </a:r>
          </a:p>
          <a:p>
            <a:pPr marL="457200" indent="-457200" algn="just"/>
            <a:endParaRPr lang="en-US" sz="2200" dirty="0"/>
          </a:p>
        </p:txBody>
      </p:sp>
      <p:pic>
        <p:nvPicPr>
          <p:cNvPr id="15" name="Picture 14" descr="Untitled.png"/>
          <p:cNvPicPr>
            <a:picLocks noChangeAspect="1"/>
          </p:cNvPicPr>
          <p:nvPr/>
        </p:nvPicPr>
        <p:blipFill>
          <a:blip r:embed="rId5"/>
          <a:stretch>
            <a:fillRect/>
          </a:stretch>
        </p:blipFill>
        <p:spPr>
          <a:xfrm>
            <a:off x="381000" y="4191000"/>
            <a:ext cx="8305800" cy="1762371"/>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430887"/>
          </a:xfrm>
          <a:prstGeom prst="rect">
            <a:avLst/>
          </a:prstGeom>
        </p:spPr>
        <p:txBody>
          <a:bodyPr wrap="square">
            <a:spAutoFit/>
          </a:bodyPr>
          <a:lstStyle/>
          <a:p>
            <a:pPr algn="just"/>
            <a:r>
              <a:rPr lang="en-US" sz="2200" b="1" dirty="0"/>
              <a:t> Categories of Standard Ethernet: </a:t>
            </a:r>
          </a:p>
        </p:txBody>
      </p:sp>
      <p:pic>
        <p:nvPicPr>
          <p:cNvPr id="15" name="Picture 14" descr="Untitled.png"/>
          <p:cNvPicPr>
            <a:picLocks noChangeAspect="1"/>
          </p:cNvPicPr>
          <p:nvPr/>
        </p:nvPicPr>
        <p:blipFill>
          <a:blip r:embed="rId5"/>
          <a:stretch>
            <a:fillRect/>
          </a:stretch>
        </p:blipFill>
        <p:spPr>
          <a:xfrm>
            <a:off x="1676400" y="1600200"/>
            <a:ext cx="5638800" cy="1971950"/>
          </a:xfrm>
          <a:prstGeom prst="rect">
            <a:avLst/>
          </a:prstGeom>
        </p:spPr>
      </p:pic>
      <p:pic>
        <p:nvPicPr>
          <p:cNvPr id="16" name="Picture 15" descr="Untitled.png"/>
          <p:cNvPicPr>
            <a:picLocks noChangeAspect="1"/>
          </p:cNvPicPr>
          <p:nvPr/>
        </p:nvPicPr>
        <p:blipFill>
          <a:blip r:embed="rId6"/>
          <a:stretch>
            <a:fillRect/>
          </a:stretch>
        </p:blipFill>
        <p:spPr>
          <a:xfrm>
            <a:off x="762000" y="3733800"/>
            <a:ext cx="7239000" cy="203855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5847755"/>
          </a:xfrm>
          <a:prstGeom prst="rect">
            <a:avLst/>
          </a:prstGeom>
        </p:spPr>
        <p:txBody>
          <a:bodyPr wrap="square">
            <a:spAutoFit/>
          </a:bodyPr>
          <a:lstStyle/>
          <a:p>
            <a:pPr marL="457200" indent="-457200" algn="just">
              <a:buAutoNum type="arabicPeriod" startAt="2"/>
            </a:pPr>
            <a:r>
              <a:rPr lang="en-US" sz="2200" b="1" dirty="0"/>
              <a:t>Fast Ethernet(IEEE 802.3u)</a:t>
            </a:r>
          </a:p>
          <a:p>
            <a:pPr marL="457200" indent="-457200" algn="just"/>
            <a:endParaRPr lang="en-US" sz="2200" b="1" dirty="0"/>
          </a:p>
          <a:p>
            <a:pPr marL="457200" indent="-457200" algn="just">
              <a:buFont typeface="Arial" pitchFamily="34" charset="0"/>
              <a:buChar char="•"/>
            </a:pPr>
            <a:r>
              <a:rPr lang="en-US" sz="2200" dirty="0">
                <a:cs typeface="Times New Roman" panose="02020603050405020304" pitchFamily="18" charset="0"/>
              </a:rPr>
              <a:t>Fast Ethernet was designed to compete with LAN protocols such as FDDI or Fiber Channel (or </a:t>
            </a:r>
            <a:r>
              <a:rPr lang="en-US" sz="2200" dirty="0" err="1">
                <a:cs typeface="Times New Roman" panose="02020603050405020304" pitchFamily="18" charset="0"/>
              </a:rPr>
              <a:t>Fibre</a:t>
            </a:r>
            <a:r>
              <a:rPr lang="en-US" sz="2200" dirty="0">
                <a:cs typeface="Times New Roman" panose="02020603050405020304" pitchFamily="18" charset="0"/>
              </a:rPr>
              <a:t> Channel, as it is sometimes spelled). IEEE created Fast Ethernet under the name 802.3u. </a:t>
            </a:r>
          </a:p>
          <a:p>
            <a:pPr marL="457200" indent="-457200" algn="just"/>
            <a:endParaRPr lang="en-US" sz="2200" dirty="0">
              <a:cs typeface="Times New Roman" panose="02020603050405020304" pitchFamily="18" charset="0"/>
            </a:endParaRPr>
          </a:p>
          <a:p>
            <a:pPr marL="457200" indent="-457200" algn="just">
              <a:buFont typeface="Arial" pitchFamily="34" charset="0"/>
              <a:buChar char="•"/>
            </a:pPr>
            <a:r>
              <a:rPr lang="en-US" sz="2200" dirty="0">
                <a:cs typeface="Times New Roman" panose="02020603050405020304" pitchFamily="18" charset="0"/>
              </a:rPr>
              <a:t>Fast Ethernet is backward-compatible with Standard Ethernet, but it can transmit data 10 times faster at a rate of 100 Mbps. </a:t>
            </a:r>
          </a:p>
          <a:p>
            <a:pPr marL="457200" indent="-457200" algn="just"/>
            <a:endParaRPr lang="en-US" sz="2200" dirty="0">
              <a:cs typeface="Times New Roman" panose="02020603050405020304" pitchFamily="18" charset="0"/>
            </a:endParaRPr>
          </a:p>
          <a:p>
            <a:pPr marL="457200" indent="-457200" algn="just">
              <a:buFont typeface="Arial" pitchFamily="34" charset="0"/>
              <a:buChar char="•"/>
            </a:pPr>
            <a:r>
              <a:rPr lang="en-US" sz="2200" dirty="0">
                <a:cs typeface="Times New Roman" panose="02020603050405020304" pitchFamily="18" charset="0"/>
              </a:rPr>
              <a:t>The goals of Fast Ethernet can be summarized as follows: </a:t>
            </a:r>
          </a:p>
          <a:p>
            <a:pPr marL="457200" indent="-457200" algn="just">
              <a:buFont typeface="Wingdings" pitchFamily="2" charset="2"/>
              <a:buChar char="Ø"/>
            </a:pPr>
            <a:r>
              <a:rPr lang="en-US" sz="2200" dirty="0">
                <a:cs typeface="Times New Roman" panose="02020603050405020304" pitchFamily="18" charset="0"/>
              </a:rPr>
              <a:t>Upgrade the data rate to 100 Mbps. </a:t>
            </a:r>
          </a:p>
          <a:p>
            <a:pPr marL="457200" indent="-457200" algn="just">
              <a:buFont typeface="Wingdings" pitchFamily="2" charset="2"/>
              <a:buChar char="Ø"/>
            </a:pPr>
            <a:r>
              <a:rPr lang="en-US" sz="2200" dirty="0">
                <a:cs typeface="Times New Roman" panose="02020603050405020304" pitchFamily="18" charset="0"/>
              </a:rPr>
              <a:t>Make it compatible with Standard Ethernet. </a:t>
            </a:r>
          </a:p>
          <a:p>
            <a:pPr marL="457200" indent="-457200" algn="just">
              <a:buFont typeface="Wingdings" pitchFamily="2" charset="2"/>
              <a:buChar char="Ø"/>
            </a:pPr>
            <a:r>
              <a:rPr lang="en-US" sz="2200" dirty="0">
                <a:cs typeface="Times New Roman" panose="02020603050405020304" pitchFamily="18" charset="0"/>
              </a:rPr>
              <a:t>Keep the same 48-bit address. </a:t>
            </a:r>
          </a:p>
          <a:p>
            <a:pPr marL="457200" indent="-457200" algn="just">
              <a:buFont typeface="Wingdings" pitchFamily="2" charset="2"/>
              <a:buChar char="Ø"/>
            </a:pPr>
            <a:r>
              <a:rPr lang="en-US" sz="2200" dirty="0">
                <a:cs typeface="Times New Roman" panose="02020603050405020304" pitchFamily="18" charset="0"/>
              </a:rPr>
              <a:t>Keep the same frame format. </a:t>
            </a:r>
          </a:p>
          <a:p>
            <a:pPr marL="457200" indent="-457200" algn="just">
              <a:buFont typeface="Wingdings" pitchFamily="2" charset="2"/>
              <a:buChar char="Ø"/>
            </a:pPr>
            <a:r>
              <a:rPr lang="en-US" sz="2200" dirty="0">
                <a:cs typeface="Times New Roman" panose="02020603050405020304" pitchFamily="18" charset="0"/>
              </a:rPr>
              <a:t>Keep the same minimum and maximum frame lengths</a:t>
            </a:r>
          </a:p>
          <a:p>
            <a:pPr marL="457200" indent="-457200" algn="just"/>
            <a:endParaRPr lang="en-US" sz="2200" b="1" dirty="0"/>
          </a:p>
          <a:p>
            <a:pPr marL="457200" indent="-457200" algn="just"/>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430887"/>
          </a:xfrm>
          <a:prstGeom prst="rect">
            <a:avLst/>
          </a:prstGeom>
        </p:spPr>
        <p:txBody>
          <a:bodyPr wrap="square">
            <a:spAutoFit/>
          </a:bodyPr>
          <a:lstStyle/>
          <a:p>
            <a:pPr algn="just"/>
            <a:r>
              <a:rPr lang="en-US" sz="2200" b="1" dirty="0"/>
              <a:t> Categories of Fast Ethernet: </a:t>
            </a:r>
          </a:p>
        </p:txBody>
      </p:sp>
      <p:pic>
        <p:nvPicPr>
          <p:cNvPr id="14" name="Picture 13" descr="Untitled.png"/>
          <p:cNvPicPr>
            <a:picLocks noChangeAspect="1"/>
          </p:cNvPicPr>
          <p:nvPr/>
        </p:nvPicPr>
        <p:blipFill>
          <a:blip r:embed="rId5"/>
          <a:stretch>
            <a:fillRect/>
          </a:stretch>
        </p:blipFill>
        <p:spPr>
          <a:xfrm>
            <a:off x="1981200" y="1752600"/>
            <a:ext cx="5181600" cy="1686160"/>
          </a:xfrm>
          <a:prstGeom prst="rect">
            <a:avLst/>
          </a:prstGeom>
        </p:spPr>
      </p:pic>
      <p:pic>
        <p:nvPicPr>
          <p:cNvPr id="17" name="Picture 16" descr="Untitled.png"/>
          <p:cNvPicPr>
            <a:picLocks noChangeAspect="1"/>
          </p:cNvPicPr>
          <p:nvPr/>
        </p:nvPicPr>
        <p:blipFill>
          <a:blip r:embed="rId6"/>
          <a:stretch>
            <a:fillRect/>
          </a:stretch>
        </p:blipFill>
        <p:spPr>
          <a:xfrm>
            <a:off x="685800" y="3505200"/>
            <a:ext cx="8153400" cy="2276708"/>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4493538"/>
          </a:xfrm>
          <a:prstGeom prst="rect">
            <a:avLst/>
          </a:prstGeom>
        </p:spPr>
        <p:txBody>
          <a:bodyPr wrap="square">
            <a:spAutoFit/>
          </a:bodyPr>
          <a:lstStyle/>
          <a:p>
            <a:pPr marL="457200" indent="-457200" algn="just">
              <a:buAutoNum type="arabicPeriod" startAt="3"/>
            </a:pPr>
            <a:r>
              <a:rPr lang="en-US" sz="2200" b="1" dirty="0"/>
              <a:t>Gigabit Ethernet(IEEE 802.3z)</a:t>
            </a:r>
          </a:p>
          <a:p>
            <a:pPr marL="457200" indent="-457200" algn="just"/>
            <a:endParaRPr lang="en-US" sz="2200" b="1" dirty="0"/>
          </a:p>
          <a:p>
            <a:pPr marL="457200" indent="-457200" algn="just">
              <a:buFont typeface="Arial" pitchFamily="34" charset="0"/>
              <a:buChar char="•"/>
            </a:pPr>
            <a:r>
              <a:rPr lang="en-US" sz="2200" dirty="0">
                <a:cs typeface="Times New Roman" panose="02020603050405020304" pitchFamily="18" charset="0"/>
              </a:rPr>
              <a:t>The need for an even higher data rate resulted in the design of the Gigabit Ethernet protocol (1000 Mbps). The IEEE committee calls the Standard 802.3z. </a:t>
            </a:r>
          </a:p>
          <a:p>
            <a:pPr marL="457200" indent="-457200" algn="just"/>
            <a:endParaRPr lang="en-US" sz="2200" dirty="0">
              <a:cs typeface="Times New Roman" panose="02020603050405020304" pitchFamily="18" charset="0"/>
            </a:endParaRPr>
          </a:p>
          <a:p>
            <a:pPr marL="457200" indent="-457200" algn="just">
              <a:buFont typeface="Arial" pitchFamily="34" charset="0"/>
              <a:buChar char="•"/>
            </a:pPr>
            <a:r>
              <a:rPr lang="en-US" sz="2200" dirty="0">
                <a:cs typeface="Times New Roman" panose="02020603050405020304" pitchFamily="18" charset="0"/>
              </a:rPr>
              <a:t>The goals of the Gigabit Ethernet design can be summarized as follows: </a:t>
            </a:r>
          </a:p>
          <a:p>
            <a:pPr marL="457200" indent="-457200" algn="just">
              <a:buFont typeface="Wingdings" pitchFamily="2" charset="2"/>
              <a:buChar char="Ø"/>
            </a:pPr>
            <a:r>
              <a:rPr lang="en-US" sz="2200" dirty="0">
                <a:cs typeface="Times New Roman" panose="02020603050405020304" pitchFamily="18" charset="0"/>
              </a:rPr>
              <a:t>Upgrade the data rate to 1 </a:t>
            </a:r>
            <a:r>
              <a:rPr lang="en-US" sz="2200" dirty="0" err="1">
                <a:cs typeface="Times New Roman" panose="02020603050405020304" pitchFamily="18" charset="0"/>
              </a:rPr>
              <a:t>Gbps</a:t>
            </a:r>
            <a:r>
              <a:rPr lang="en-US" sz="2200" dirty="0">
                <a:cs typeface="Times New Roman" panose="02020603050405020304" pitchFamily="18" charset="0"/>
              </a:rPr>
              <a:t>. </a:t>
            </a:r>
          </a:p>
          <a:p>
            <a:pPr marL="457200" indent="-457200" algn="just">
              <a:buFont typeface="Wingdings" pitchFamily="2" charset="2"/>
              <a:buChar char="Ø"/>
            </a:pPr>
            <a:r>
              <a:rPr lang="en-US" sz="2200" dirty="0">
                <a:cs typeface="Times New Roman" panose="02020603050405020304" pitchFamily="18" charset="0"/>
              </a:rPr>
              <a:t>Make it compatible with Standard or Fast Ethernet. </a:t>
            </a:r>
          </a:p>
          <a:p>
            <a:pPr marL="457200" indent="-457200" algn="just">
              <a:buFont typeface="Wingdings" pitchFamily="2" charset="2"/>
              <a:buChar char="Ø"/>
            </a:pPr>
            <a:r>
              <a:rPr lang="en-US" sz="2200" dirty="0">
                <a:cs typeface="Times New Roman" panose="02020603050405020304" pitchFamily="18" charset="0"/>
              </a:rPr>
              <a:t>Use the same 48-bit address. </a:t>
            </a:r>
          </a:p>
          <a:p>
            <a:pPr marL="457200" indent="-457200" algn="just">
              <a:buFont typeface="Wingdings" pitchFamily="2" charset="2"/>
              <a:buChar char="Ø"/>
            </a:pPr>
            <a:r>
              <a:rPr lang="en-US" sz="2200" dirty="0">
                <a:cs typeface="Times New Roman" panose="02020603050405020304" pitchFamily="18" charset="0"/>
              </a:rPr>
              <a:t>Use the same frame format. </a:t>
            </a:r>
          </a:p>
          <a:p>
            <a:pPr marL="457200" indent="-457200" algn="just">
              <a:buFont typeface="Wingdings" pitchFamily="2" charset="2"/>
              <a:buChar char="Ø"/>
            </a:pPr>
            <a:r>
              <a:rPr lang="en-US" sz="2200" dirty="0">
                <a:cs typeface="Times New Roman" panose="02020603050405020304" pitchFamily="18" charset="0"/>
              </a:rPr>
              <a:t>Keep the same minimum and maximum frame lengths. </a:t>
            </a:r>
          </a:p>
        </p:txBody>
      </p:sp>
    </p:spTree>
    <p:extLst>
      <p:ext uri="{BB962C8B-B14F-4D97-AF65-F5344CB8AC3E}">
        <p14:creationId xmlns:p14="http://schemas.microsoft.com/office/powerpoint/2010/main" val="1423841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Wired LAN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5847755"/>
          </a:xfrm>
          <a:prstGeom prst="rect">
            <a:avLst/>
          </a:prstGeom>
        </p:spPr>
        <p:txBody>
          <a:bodyPr wrap="square">
            <a:spAutoFit/>
          </a:bodyPr>
          <a:lstStyle/>
          <a:p>
            <a:pPr marL="457200" indent="-457200" algn="just"/>
            <a:r>
              <a:rPr lang="en-US" sz="2200" b="1" dirty="0"/>
              <a:t>4. Ten-Gigabit Ethernet(IEEE 802.3ae)</a:t>
            </a:r>
          </a:p>
          <a:p>
            <a:pPr marL="457200" indent="-457200" algn="just">
              <a:buFont typeface="Arial" pitchFamily="34" charset="0"/>
              <a:buChar char="•"/>
            </a:pPr>
            <a:r>
              <a:rPr lang="en-US" sz="2200" dirty="0">
                <a:cs typeface="Times New Roman" panose="02020603050405020304" pitchFamily="18" charset="0"/>
              </a:rPr>
              <a:t>The IEEE committee created Ten-Gigabit Ethernet and called it Standard 802.3ae. </a:t>
            </a:r>
          </a:p>
          <a:p>
            <a:pPr marL="457200" indent="-457200" algn="just">
              <a:buFont typeface="Arial" pitchFamily="34" charset="0"/>
              <a:buChar char="•"/>
            </a:pPr>
            <a:r>
              <a:rPr lang="en-US" sz="2200" dirty="0">
                <a:cs typeface="Times New Roman" panose="02020603050405020304" pitchFamily="18" charset="0"/>
              </a:rPr>
              <a:t>The goals of the Ten-Gigabit Ethernet design can be summarized as follows: </a:t>
            </a:r>
          </a:p>
          <a:p>
            <a:pPr marL="457200" indent="-457200" algn="just">
              <a:buFont typeface="Wingdings" pitchFamily="2" charset="2"/>
              <a:buChar char="Ø"/>
            </a:pPr>
            <a:r>
              <a:rPr lang="en-US" sz="2200" dirty="0">
                <a:cs typeface="Times New Roman" panose="02020603050405020304" pitchFamily="18" charset="0"/>
              </a:rPr>
              <a:t>Upgrade the data rate to 10 </a:t>
            </a:r>
            <a:r>
              <a:rPr lang="en-US" sz="2200" dirty="0" err="1">
                <a:cs typeface="Times New Roman" panose="02020603050405020304" pitchFamily="18" charset="0"/>
              </a:rPr>
              <a:t>Gbps</a:t>
            </a:r>
            <a:r>
              <a:rPr lang="en-US" sz="2200" dirty="0">
                <a:cs typeface="Times New Roman" panose="02020603050405020304" pitchFamily="18" charset="0"/>
              </a:rPr>
              <a:t>. </a:t>
            </a:r>
          </a:p>
          <a:p>
            <a:pPr marL="457200" indent="-457200" algn="just">
              <a:buFont typeface="Wingdings" pitchFamily="2" charset="2"/>
              <a:buChar char="Ø"/>
            </a:pPr>
            <a:r>
              <a:rPr lang="en-US" sz="2200" dirty="0">
                <a:cs typeface="Times New Roman" panose="02020603050405020304" pitchFamily="18" charset="0"/>
              </a:rPr>
              <a:t>Make it compatible with Standard, Fast, and Gigabit Ethernet. </a:t>
            </a:r>
          </a:p>
          <a:p>
            <a:pPr marL="457200" indent="-457200" algn="just">
              <a:buFont typeface="Wingdings" pitchFamily="2" charset="2"/>
              <a:buChar char="Ø"/>
            </a:pPr>
            <a:r>
              <a:rPr lang="en-US" sz="2200" dirty="0">
                <a:cs typeface="Times New Roman" panose="02020603050405020304" pitchFamily="18" charset="0"/>
              </a:rPr>
              <a:t>Use the same 48-bit address. </a:t>
            </a:r>
          </a:p>
          <a:p>
            <a:pPr marL="457200" indent="-457200" algn="just">
              <a:buFont typeface="Wingdings" pitchFamily="2" charset="2"/>
              <a:buChar char="Ø"/>
            </a:pPr>
            <a:r>
              <a:rPr lang="en-US" sz="2200" dirty="0">
                <a:cs typeface="Times New Roman" panose="02020603050405020304" pitchFamily="18" charset="0"/>
              </a:rPr>
              <a:t>Use the same frame format. </a:t>
            </a:r>
          </a:p>
          <a:p>
            <a:pPr marL="457200" indent="-457200" algn="just">
              <a:buFont typeface="Wingdings" pitchFamily="2" charset="2"/>
              <a:buChar char="Ø"/>
            </a:pPr>
            <a:r>
              <a:rPr lang="en-US" sz="2200" dirty="0">
                <a:cs typeface="Times New Roman" panose="02020603050405020304" pitchFamily="18" charset="0"/>
              </a:rPr>
              <a:t>Keep the same minimum and maximum frame lengths. </a:t>
            </a:r>
          </a:p>
          <a:p>
            <a:pPr marL="457200" indent="-457200" algn="just">
              <a:buFont typeface="Wingdings" pitchFamily="2" charset="2"/>
              <a:buChar char="Ø"/>
            </a:pPr>
            <a:r>
              <a:rPr lang="en-US" sz="2200" dirty="0">
                <a:cs typeface="Times New Roman" panose="02020603050405020304" pitchFamily="18" charset="0"/>
              </a:rPr>
              <a:t>Allow the interconnection of existing LANs into a metropolitan area network (MAN) or a wide area network (WAN). </a:t>
            </a:r>
          </a:p>
          <a:p>
            <a:pPr marL="457200" indent="-457200" algn="just">
              <a:buFont typeface="Wingdings" pitchFamily="2" charset="2"/>
              <a:buChar char="Ø"/>
            </a:pPr>
            <a:r>
              <a:rPr lang="en-US" sz="2200" dirty="0">
                <a:cs typeface="Times New Roman" panose="02020603050405020304" pitchFamily="18" charset="0"/>
              </a:rPr>
              <a:t>Make Ethernet compatible with technologies such as Frame Relay and ATM. </a:t>
            </a:r>
          </a:p>
          <a:p>
            <a:pPr marL="457200" indent="-457200" algn="just">
              <a:buFont typeface="Arial" pitchFamily="34" charset="0"/>
              <a:buChar char="•"/>
            </a:pPr>
            <a:r>
              <a:rPr lang="en-US" sz="2200" dirty="0">
                <a:cs typeface="Times New Roman" panose="02020603050405020304" pitchFamily="18" charset="0"/>
              </a:rPr>
              <a:t>Ten-Gigabit Ethernet operates only in full duplex mode which means there is no need for contention.</a:t>
            </a:r>
          </a:p>
          <a:p>
            <a:pPr marL="457200" indent="-457200" algn="just"/>
            <a:endParaRPr lang="en-US" sz="2200" b="1" dirty="0"/>
          </a:p>
        </p:txBody>
      </p:sp>
    </p:spTree>
    <p:extLst>
      <p:ext uri="{BB962C8B-B14F-4D97-AF65-F5344CB8AC3E}">
        <p14:creationId xmlns:p14="http://schemas.microsoft.com/office/powerpoint/2010/main" val="14238418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normAutofit/>
          </a:bodyPr>
          <a:lstStyle/>
          <a:p>
            <a:pPr marL="457200" indent="-457200" algn="just">
              <a:spcAft>
                <a:spcPct val="10000"/>
              </a:spcAft>
              <a:buNone/>
            </a:pPr>
            <a:r>
              <a:rPr lang="en-US" sz="2200" dirty="0">
                <a:cs typeface="Times New Roman" pitchFamily="18" charset="0"/>
              </a:rPr>
              <a:t>1. Ethernet frame consists of ____________.</a:t>
            </a:r>
          </a:p>
          <a:p>
            <a:pPr marL="457200" indent="-457200" algn="just">
              <a:spcAft>
                <a:spcPct val="10000"/>
              </a:spcAft>
              <a:buAutoNum type="alphaLcParenR"/>
            </a:pPr>
            <a:r>
              <a:rPr lang="en-US" sz="2200" b="1" dirty="0">
                <a:cs typeface="Times New Roman" pitchFamily="18" charset="0"/>
              </a:rPr>
              <a:t>MAC address</a:t>
            </a:r>
          </a:p>
          <a:p>
            <a:pPr marL="457200" indent="-457200" algn="just">
              <a:spcAft>
                <a:spcPct val="10000"/>
              </a:spcAft>
              <a:buAutoNum type="alphaLcParenR"/>
            </a:pPr>
            <a:r>
              <a:rPr lang="en-US" sz="2200" dirty="0">
                <a:cs typeface="Times New Roman" pitchFamily="18" charset="0"/>
              </a:rPr>
              <a:t>IP address</a:t>
            </a:r>
          </a:p>
          <a:p>
            <a:pPr marL="457200" indent="-457200" algn="just">
              <a:spcAft>
                <a:spcPct val="10000"/>
              </a:spcAft>
              <a:buAutoNum type="alphaLcParenR"/>
            </a:pPr>
            <a:r>
              <a:rPr lang="en-US" sz="2200" dirty="0">
                <a:cs typeface="Times New Roman" pitchFamily="18" charset="0"/>
              </a:rPr>
              <a:t>Default mask</a:t>
            </a:r>
          </a:p>
          <a:p>
            <a:pPr marL="457200" indent="-457200" algn="just">
              <a:spcAft>
                <a:spcPct val="10000"/>
              </a:spcAft>
              <a:buAutoNum type="alphaLcParenR"/>
            </a:pPr>
            <a:r>
              <a:rPr lang="en-US" sz="2200" dirty="0">
                <a:cs typeface="Times New Roman" pitchFamily="18" charset="0"/>
              </a:rPr>
              <a:t>Network address</a:t>
            </a:r>
          </a:p>
          <a:p>
            <a:pPr marL="457200" indent="-457200" algn="just">
              <a:spcAft>
                <a:spcPct val="10000"/>
              </a:spcAft>
              <a:buNone/>
            </a:pPr>
            <a:endParaRPr lang="en-US" sz="2200" dirty="0">
              <a:cs typeface="Times New Roman" pitchFamily="18" charset="0"/>
            </a:endParaRPr>
          </a:p>
          <a:p>
            <a:pPr marL="457200" indent="-457200" algn="just">
              <a:spcAft>
                <a:spcPct val="10000"/>
              </a:spcAft>
              <a:buNone/>
            </a:pPr>
            <a:r>
              <a:rPr lang="en-US" sz="2200" dirty="0">
                <a:cs typeface="Times New Roman" pitchFamily="18" charset="0"/>
              </a:rPr>
              <a:t>2. Ethernet in metropolitan area network (MAN) can be used as___________.</a:t>
            </a:r>
          </a:p>
          <a:p>
            <a:pPr marL="457200" indent="-457200" algn="just">
              <a:spcAft>
                <a:spcPct val="10000"/>
              </a:spcAft>
              <a:buAutoNum type="alphaLcParenR"/>
            </a:pPr>
            <a:r>
              <a:rPr lang="en-US" sz="2200" dirty="0">
                <a:cs typeface="Times New Roman" pitchFamily="18" charset="0"/>
              </a:rPr>
              <a:t>pure </a:t>
            </a:r>
            <a:r>
              <a:rPr lang="en-US" sz="2200" dirty="0" err="1">
                <a:cs typeface="Times New Roman" pitchFamily="18" charset="0"/>
              </a:rPr>
              <a:t>ethernet</a:t>
            </a:r>
            <a:endParaRPr lang="en-US" sz="2200" dirty="0">
              <a:cs typeface="Times New Roman" pitchFamily="18" charset="0"/>
            </a:endParaRPr>
          </a:p>
          <a:p>
            <a:pPr marL="457200" indent="-457200" algn="just">
              <a:spcAft>
                <a:spcPct val="10000"/>
              </a:spcAft>
              <a:buAutoNum type="alphaLcParenR"/>
            </a:pPr>
            <a:r>
              <a:rPr lang="en-US" sz="2200" dirty="0" err="1">
                <a:cs typeface="Times New Roman" pitchFamily="18" charset="0"/>
              </a:rPr>
              <a:t>ethernet</a:t>
            </a:r>
            <a:r>
              <a:rPr lang="en-US" sz="2200" dirty="0">
                <a:cs typeface="Times New Roman" pitchFamily="18" charset="0"/>
              </a:rPr>
              <a:t> over SDH</a:t>
            </a:r>
          </a:p>
          <a:p>
            <a:pPr marL="457200" indent="-457200" algn="just">
              <a:spcAft>
                <a:spcPct val="10000"/>
              </a:spcAft>
              <a:buAutoNum type="alphaLcParenR"/>
            </a:pPr>
            <a:r>
              <a:rPr lang="en-US" sz="2200" dirty="0" err="1">
                <a:cs typeface="Times New Roman" pitchFamily="18" charset="0"/>
              </a:rPr>
              <a:t>ethernet</a:t>
            </a:r>
            <a:r>
              <a:rPr lang="en-US" sz="2200" dirty="0">
                <a:cs typeface="Times New Roman" pitchFamily="18" charset="0"/>
              </a:rPr>
              <a:t> over MPLS</a:t>
            </a:r>
          </a:p>
          <a:p>
            <a:pPr marL="457200" indent="-457200" algn="just">
              <a:spcAft>
                <a:spcPct val="10000"/>
              </a:spcAft>
              <a:buAutoNum type="alphaLcParenR"/>
            </a:pPr>
            <a:r>
              <a:rPr lang="en-US" sz="2200" b="1" dirty="0">
                <a:cs typeface="Times New Roman" pitchFamily="18" charset="0"/>
              </a:rPr>
              <a:t>all of the mentioned</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817563"/>
            <a:ext cx="8763000" cy="5722937"/>
          </a:xfrm>
        </p:spPr>
        <p:txBody>
          <a:bodyPr/>
          <a:lstStyle/>
          <a:p>
            <a:pPr marL="457200" indent="-457200" algn="just">
              <a:spcAft>
                <a:spcPct val="10000"/>
              </a:spcAft>
              <a:buFont typeface="Arial" charset="0"/>
              <a:buNone/>
            </a:pPr>
            <a:r>
              <a:rPr lang="en-IN" sz="2200" dirty="0">
                <a:cs typeface="Times New Roman" pitchFamily="18" charset="0"/>
              </a:rPr>
              <a:t>3. </a:t>
            </a:r>
            <a:r>
              <a:rPr lang="en-US" sz="2400" dirty="0"/>
              <a:t> </a:t>
            </a:r>
            <a:r>
              <a:rPr lang="en-US" sz="2200" dirty="0">
                <a:cs typeface="Times New Roman" pitchFamily="18" charset="0"/>
              </a:rPr>
              <a:t>An Ethernet frame that is less than the IEEE 802.3 minimum length of 64 octets is called _______.</a:t>
            </a:r>
          </a:p>
          <a:p>
            <a:pPr marL="457200" indent="-457200" algn="just">
              <a:spcAft>
                <a:spcPct val="10000"/>
              </a:spcAft>
              <a:buFont typeface="Arial" charset="0"/>
              <a:buAutoNum type="alphaLcParenR"/>
            </a:pPr>
            <a:r>
              <a:rPr lang="en-US" sz="2200" dirty="0">
                <a:cs typeface="Times New Roman" pitchFamily="18" charset="0"/>
              </a:rPr>
              <a:t>short frame</a:t>
            </a:r>
          </a:p>
          <a:p>
            <a:pPr marL="457200" indent="-457200" algn="just">
              <a:spcAft>
                <a:spcPct val="10000"/>
              </a:spcAft>
              <a:buFont typeface="Arial" charset="0"/>
              <a:buAutoNum type="alphaLcParenR"/>
            </a:pPr>
            <a:r>
              <a:rPr lang="en-US" sz="2200" b="1" dirty="0">
                <a:cs typeface="Times New Roman" pitchFamily="18" charset="0"/>
              </a:rPr>
              <a:t>runt frame</a:t>
            </a:r>
          </a:p>
          <a:p>
            <a:pPr marL="457200" indent="-457200" algn="just">
              <a:spcAft>
                <a:spcPct val="10000"/>
              </a:spcAft>
              <a:buFont typeface="Arial" charset="0"/>
              <a:buAutoNum type="alphaLcParenR"/>
            </a:pPr>
            <a:r>
              <a:rPr lang="en-US" sz="2200" dirty="0">
                <a:cs typeface="Times New Roman" pitchFamily="18" charset="0"/>
              </a:rPr>
              <a:t>mini </a:t>
            </a:r>
            <a:r>
              <a:rPr lang="en-US" sz="2200" dirty="0" err="1">
                <a:cs typeface="Times New Roman" pitchFamily="18" charset="0"/>
              </a:rPr>
              <a:t>fram</a:t>
            </a:r>
            <a:r>
              <a:rPr lang="en-US" sz="2200" dirty="0">
                <a:cs typeface="Times New Roman" pitchFamily="18" charset="0"/>
              </a:rPr>
              <a:t> </a:t>
            </a:r>
          </a:p>
          <a:p>
            <a:pPr marL="457200" indent="-457200" algn="just">
              <a:spcAft>
                <a:spcPct val="10000"/>
              </a:spcAft>
              <a:buFont typeface="Arial" charset="0"/>
              <a:buAutoNum type="alphaLcParenR"/>
            </a:pPr>
            <a:r>
              <a:rPr lang="en-US" sz="2200" dirty="0">
                <a:cs typeface="Times New Roman" pitchFamily="18" charset="0"/>
              </a:rPr>
              <a:t>man frame </a:t>
            </a:r>
          </a:p>
          <a:p>
            <a:pPr marL="457200" indent="-457200" algn="just">
              <a:spcAft>
                <a:spcPct val="10000"/>
              </a:spcAft>
              <a:buNone/>
            </a:pPr>
            <a:endParaRPr lang="en-US" sz="2200" dirty="0">
              <a:cs typeface="Times New Roman" pitchFamily="18" charset="0"/>
            </a:endParaRPr>
          </a:p>
          <a:p>
            <a:pPr>
              <a:buNone/>
            </a:pPr>
            <a:r>
              <a:rPr lang="en-US" sz="2200" dirty="0"/>
              <a:t>4. Which of the following standard is followed by the Ethernet ?</a:t>
            </a:r>
          </a:p>
          <a:p>
            <a:pPr marL="457200" indent="-457200">
              <a:buFont typeface="+mj-lt"/>
              <a:buAutoNum type="alphaLcParenR"/>
            </a:pPr>
            <a:r>
              <a:rPr lang="en-US" sz="2200" dirty="0"/>
              <a:t>IEEE 802.10</a:t>
            </a:r>
          </a:p>
          <a:p>
            <a:pPr marL="457200" indent="-457200">
              <a:buFont typeface="+mj-lt"/>
              <a:buAutoNum type="alphaLcParenR"/>
            </a:pPr>
            <a:r>
              <a:rPr lang="en-US" sz="2200" dirty="0"/>
              <a:t>IEEE 802.11</a:t>
            </a:r>
          </a:p>
          <a:p>
            <a:pPr marL="457200" indent="-457200">
              <a:buFont typeface="+mj-lt"/>
              <a:buAutoNum type="alphaLcParenR"/>
            </a:pPr>
            <a:r>
              <a:rPr lang="en-US" sz="2200" dirty="0"/>
              <a:t>IEEE 802.5</a:t>
            </a:r>
          </a:p>
          <a:p>
            <a:pPr marL="457200" indent="-457200">
              <a:buFont typeface="+mj-lt"/>
              <a:buAutoNum type="alphaLcParenR"/>
            </a:pPr>
            <a:r>
              <a:rPr lang="en-US" sz="2200" b="1" dirty="0"/>
              <a:t>IEEE 802.3</a:t>
            </a:r>
            <a:endParaRPr lang="en-IN" sz="2200" dirty="0">
              <a:cs typeface="Times New Roman" pitchFamily="18" charset="0"/>
            </a:endParaRPr>
          </a:p>
          <a:p>
            <a:pPr marL="457200" indent="-457200" algn="just">
              <a:spcAft>
                <a:spcPct val="10000"/>
              </a:spcAft>
              <a:buFont typeface="Arial" charset="0"/>
              <a:buNone/>
            </a:pP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277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Recap</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1785104"/>
          </a:xfrm>
          <a:prstGeom prst="rect">
            <a:avLst/>
          </a:prstGeom>
        </p:spPr>
        <p:txBody>
          <a:bodyPr wrap="square">
            <a:spAutoFit/>
          </a:bodyPr>
          <a:lstStyle/>
          <a:p>
            <a:pPr algn="just">
              <a:buFont typeface="Wingdings" pitchFamily="2" charset="2"/>
              <a:buChar char="Ø"/>
            </a:pPr>
            <a:r>
              <a:rPr lang="en-US" sz="2200" dirty="0"/>
              <a:t> The original Ethernet has gone through four generations: </a:t>
            </a:r>
          </a:p>
          <a:p>
            <a:pPr marL="457200" indent="-457200" algn="just">
              <a:buAutoNum type="alphaLcPeriod"/>
            </a:pPr>
            <a:r>
              <a:rPr lang="en-US" sz="2200" dirty="0"/>
              <a:t>Standard Ethernet (10 Mbps) </a:t>
            </a:r>
          </a:p>
          <a:p>
            <a:pPr marL="457200" indent="-457200" algn="just">
              <a:buAutoNum type="alphaLcPeriod"/>
            </a:pPr>
            <a:r>
              <a:rPr lang="en-US" sz="2200" dirty="0"/>
              <a:t>Fast Ethernet (100 Mbps)</a:t>
            </a:r>
          </a:p>
          <a:p>
            <a:pPr marL="457200" indent="-457200" algn="just">
              <a:buAutoNum type="alphaLcPeriod"/>
            </a:pPr>
            <a:r>
              <a:rPr lang="en-US" sz="2200" dirty="0"/>
              <a:t>Gigabit Ethernet (1 </a:t>
            </a:r>
            <a:r>
              <a:rPr lang="en-US" sz="2200" dirty="0" err="1"/>
              <a:t>Gbps</a:t>
            </a:r>
            <a:r>
              <a:rPr lang="en-US" sz="2200" dirty="0"/>
              <a:t>)</a:t>
            </a:r>
          </a:p>
          <a:p>
            <a:pPr marL="457200" indent="-457200" algn="just">
              <a:buAutoNum type="alphaLcPeriod"/>
            </a:pPr>
            <a:r>
              <a:rPr lang="en-US" sz="2200" dirty="0"/>
              <a:t>Ten-Gigabit Ethernet (10 </a:t>
            </a:r>
            <a:r>
              <a:rPr lang="en-US" sz="2200" dirty="0" err="1"/>
              <a:t>Gbps</a:t>
            </a:r>
            <a:r>
              <a:rPr lang="en-US" sz="2200" dirty="0"/>
              <a:t>)</a:t>
            </a:r>
          </a:p>
        </p:txBody>
      </p:sp>
    </p:spTree>
    <p:extLst>
      <p:ext uri="{BB962C8B-B14F-4D97-AF65-F5344CB8AC3E}">
        <p14:creationId xmlns:p14="http://schemas.microsoft.com/office/powerpoint/2010/main" val="142384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Outcomes</a:t>
            </a:r>
          </a:p>
        </p:txBody>
      </p:sp>
      <p:sp>
        <p:nvSpPr>
          <p:cNvPr id="9" name="Footer Placeholder 12"/>
          <p:cNvSpPr>
            <a:spLocks noGrp="1"/>
          </p:cNvSpPr>
          <p:nvPr>
            <p:ph type="ftr" sz="quarter" idx="11"/>
          </p:nvPr>
        </p:nvSpPr>
        <p:spPr>
          <a:xfrm>
            <a:off x="2286000" y="6400800"/>
            <a:ext cx="5029200" cy="365125"/>
          </a:xfrm>
        </p:spPr>
        <p:txBody>
          <a:bodyPr/>
          <a:lstStyle/>
          <a:p>
            <a:pPr>
              <a:defRPr/>
            </a:pPr>
            <a:r>
              <a:rPr lang="en-IN" smtClean="0"/>
              <a:t>Amit Kumar    Unit 1  ACSIOT0601</a:t>
            </a:r>
            <a:endParaRPr lang="en-US" dirty="0"/>
          </a:p>
        </p:txBody>
      </p:sp>
      <p:sp>
        <p:nvSpPr>
          <p:cNvPr id="7" name="Rectangle 6"/>
          <p:cNvSpPr/>
          <p:nvPr/>
        </p:nvSpPr>
        <p:spPr>
          <a:xfrm>
            <a:off x="304800" y="990600"/>
            <a:ext cx="8305800" cy="2462213"/>
          </a:xfrm>
          <a:prstGeom prst="rect">
            <a:avLst/>
          </a:prstGeom>
        </p:spPr>
        <p:txBody>
          <a:bodyPr>
            <a:spAutoFit/>
          </a:bodyPr>
          <a:lstStyle/>
          <a:p>
            <a:pPr marL="341280" indent="-340920" algn="just">
              <a:buClr>
                <a:srgbClr val="000000"/>
              </a:buClr>
              <a:buFont typeface="Arial"/>
              <a:buChar char="•"/>
              <a:defRPr/>
            </a:pPr>
            <a:r>
              <a:rPr lang="en-US" sz="2200" b="1" spc="-1" dirty="0">
                <a:solidFill>
                  <a:srgbClr val="000000"/>
                </a:solidFill>
                <a:latin typeface="Times New Roman" pitchFamily="18" charset="0"/>
                <a:cs typeface="Times New Roman" pitchFamily="18" charset="0"/>
              </a:rPr>
              <a:t>Program Outcomes</a:t>
            </a:r>
            <a:r>
              <a:rPr lang="en-US" sz="2200" spc="-1" dirty="0">
                <a:solidFill>
                  <a:srgbClr val="000000"/>
                </a:solidFill>
                <a:latin typeface="Times New Roman" pitchFamily="18" charset="0"/>
                <a:cs typeface="Times New Roman" pitchFamily="18" charset="0"/>
              </a:rPr>
              <a:t> are narrow statements that describe what the students are expected to know and would be able to do upon the graduation. </a:t>
            </a:r>
            <a:endParaRPr lang="en-US" sz="2200" spc="-1" dirty="0">
              <a:latin typeface="Times New Roman" pitchFamily="18" charset="0"/>
              <a:cs typeface="Times New Roman" pitchFamily="18" charset="0"/>
            </a:endParaRPr>
          </a:p>
          <a:p>
            <a:pPr algn="just">
              <a:defRPr/>
            </a:pPr>
            <a:endParaRPr lang="en-US" sz="2200" spc="-1" dirty="0">
              <a:latin typeface="Times New Roman" pitchFamily="18" charset="0"/>
              <a:cs typeface="Times New Roman" pitchFamily="18" charset="0"/>
            </a:endParaRPr>
          </a:p>
          <a:p>
            <a:pPr marL="341280" indent="-340920" algn="just">
              <a:buClr>
                <a:srgbClr val="000000"/>
              </a:buClr>
              <a:buFont typeface="Arial"/>
              <a:buChar char="•"/>
              <a:defRPr/>
            </a:pPr>
            <a:r>
              <a:rPr lang="en-US" sz="2200" spc="-1" dirty="0">
                <a:solidFill>
                  <a:srgbClr val="000000"/>
                </a:solidFill>
                <a:latin typeface="Times New Roman" pitchFamily="18" charset="0"/>
                <a:cs typeface="Times New Roman" pitchFamily="18" charset="0"/>
              </a:rPr>
              <a:t>These relate to the skills, knowledge, and behavior that students acquire through the programmed.</a:t>
            </a:r>
          </a:p>
          <a:p>
            <a:pPr marL="341280" indent="-340920" algn="just">
              <a:buClr>
                <a:srgbClr val="000000"/>
              </a:buClr>
              <a:buFont typeface="Arial"/>
              <a:buChar char="•"/>
              <a:defRPr/>
            </a:pPr>
            <a:endParaRPr lang="en-US" sz="2200" spc="-1" dirty="0">
              <a:latin typeface="Times New Roman" pitchFamily="18" charset="0"/>
              <a:cs typeface="Times New Roman" pitchFamily="18" charset="0"/>
            </a:endParaRPr>
          </a:p>
        </p:txBody>
      </p:sp>
      <p:sp>
        <p:nvSpPr>
          <p:cNvPr id="10" name="Rectangle 9"/>
          <p:cNvSpPr/>
          <p:nvPr/>
        </p:nvSpPr>
        <p:spPr>
          <a:xfrm>
            <a:off x="381000" y="3124200"/>
            <a:ext cx="4572000" cy="3139321"/>
          </a:xfrm>
          <a:prstGeom prst="rect">
            <a:avLst/>
          </a:prstGeom>
        </p:spPr>
        <p:txBody>
          <a:bodyPr>
            <a:spAutoFit/>
          </a:bodyPr>
          <a:lstStyle/>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Engineering knowledge</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Problem analysis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Design/development of solutions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Conduct investigations of complex problems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Modern tool usage</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The engineer and society</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Environment and sustainability</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Ethics</a:t>
            </a:r>
            <a:endParaRPr lang="en-US" sz="2200" spc="-1" dirty="0">
              <a:latin typeface="Times New Roman" pitchFamily="18" charset="0"/>
              <a:cs typeface="Times New Roman" pitchFamily="18" charset="0"/>
            </a:endParaRPr>
          </a:p>
        </p:txBody>
      </p:sp>
      <p:sp>
        <p:nvSpPr>
          <p:cNvPr id="11" name="CustomShape 3"/>
          <p:cNvSpPr/>
          <p:nvPr/>
        </p:nvSpPr>
        <p:spPr>
          <a:xfrm>
            <a:off x="5105400" y="3200400"/>
            <a:ext cx="3505200" cy="246075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Individual and team work</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Communication</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Project management and finance</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Life-long learning</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endParaRPr lang="en-US" sz="2200" spc="-1" dirty="0">
              <a:latin typeface="Times New Roman" pitchFamily="18" charset="0"/>
              <a:cs typeface="Times New Roman" pitchFamily="18" charset="0"/>
            </a:endParaRPr>
          </a:p>
        </p:txBody>
      </p:sp>
      <p:pic>
        <p:nvPicPr>
          <p:cNvPr id="11273"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6</a:t>
            </a:r>
          </a:p>
        </p:txBody>
      </p:sp>
      <p:graphicFrame>
        <p:nvGraphicFramePr>
          <p:cNvPr id="2" name="Table 8"/>
          <p:cNvGraphicFramePr>
            <a:graphicFrameLocks noGrp="1"/>
          </p:cNvGraphicFramePr>
          <p:nvPr/>
        </p:nvGraphicFramePr>
        <p:xfrm>
          <a:off x="609600" y="1321194"/>
          <a:ext cx="8077200" cy="248443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kern="1200" baseline="0" dirty="0">
                          <a:solidFill>
                            <a:schemeClr val="dk1"/>
                          </a:solidFill>
                          <a:latin typeface="+mn-lt"/>
                          <a:ea typeface="+mn-ea"/>
                          <a:cs typeface="+mn-cs"/>
                        </a:rPr>
                        <a:t>Features and security in Bluetooth </a:t>
                      </a:r>
                      <a:r>
                        <a:rPr lang="en-US" sz="1800" kern="1200" baseline="0" dirty="0">
                          <a:solidFill>
                            <a:schemeClr val="dk1"/>
                          </a:solidFill>
                          <a:latin typeface="+mn-lt"/>
                          <a:ea typeface="+mn-ea"/>
                          <a:cs typeface="+mn-cs"/>
                        </a:rPr>
                        <a:t>	</a:t>
                      </a:r>
                    </a:p>
                    <a:p>
                      <a:pPr lvl="0" algn="ctr">
                        <a:spcBef>
                          <a:spcPct val="0"/>
                        </a:spcBef>
                        <a:defRPr/>
                      </a:pPr>
                      <a:endParaRPr lang="en-US" altLang="en-US" sz="2200" dirty="0"/>
                    </a:p>
                  </a:txBody>
                  <a:tcPr marT="45739" marB="45739"/>
                </a:tc>
                <a:tc>
                  <a:txBody>
                    <a:bodyPr/>
                    <a:lstStyle/>
                    <a:p>
                      <a:pPr algn="just"/>
                      <a:r>
                        <a:rPr lang="en-IN" sz="2200" dirty="0">
                          <a:latin typeface="+mn-lt"/>
                        </a:rPr>
                        <a:t>Students will be able to learn</a:t>
                      </a:r>
                      <a:r>
                        <a:rPr lang="en-IN" sz="2200" baseline="0" dirty="0">
                          <a:latin typeface="+mn-lt"/>
                        </a:rPr>
                        <a:t> about the features and security in Bluetooth.</a:t>
                      </a:r>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CO3</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Features and Security in Bluetooth</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4493538"/>
          </a:xfrm>
          <a:prstGeom prst="rect">
            <a:avLst/>
          </a:prstGeom>
        </p:spPr>
        <p:txBody>
          <a:bodyPr wrap="square">
            <a:spAutoFit/>
          </a:bodyPr>
          <a:lstStyle/>
          <a:p>
            <a:pPr algn="just" fontAlgn="base">
              <a:buFont typeface="Arial" pitchFamily="34" charset="0"/>
              <a:buChar char="•"/>
            </a:pPr>
            <a:r>
              <a:rPr lang="en-US" sz="2200" dirty="0">
                <a:cs typeface="Times New Roman" panose="02020603050405020304" pitchFamily="18" charset="0"/>
              </a:rPr>
              <a:t> Bluetooth allows two devices to be connected to each other wirelessly. </a:t>
            </a:r>
          </a:p>
          <a:p>
            <a:pPr algn="just" fontAlgn="base">
              <a:buFont typeface="Arial" pitchFamily="34" charset="0"/>
              <a:buChar char="•"/>
            </a:pPr>
            <a:r>
              <a:rPr lang="en-US" sz="2200" dirty="0">
                <a:cs typeface="Times New Roman" panose="02020603050405020304" pitchFamily="18" charset="0"/>
              </a:rPr>
              <a:t> The most common use of Bluetooth technology is in hands-free devices such as headsets used with mobile phones. </a:t>
            </a:r>
          </a:p>
          <a:p>
            <a:pPr algn="just" fontAlgn="base">
              <a:buFont typeface="Arial" pitchFamily="34" charset="0"/>
              <a:buChar char="•"/>
            </a:pPr>
            <a:r>
              <a:rPr lang="en-US" sz="2200" dirty="0">
                <a:cs typeface="Times New Roman" panose="02020603050405020304" pitchFamily="18" charset="0"/>
              </a:rPr>
              <a:t> Bluetooth technology can also be used to transfer data between two electronics devices without using wires. </a:t>
            </a:r>
          </a:p>
          <a:p>
            <a:pPr algn="just" fontAlgn="base"/>
            <a:endParaRPr lang="en-US" sz="2200" dirty="0">
              <a:cs typeface="Times New Roman" panose="02020603050405020304" pitchFamily="18" charset="0"/>
            </a:endParaRPr>
          </a:p>
          <a:p>
            <a:pPr algn="just" fontAlgn="base"/>
            <a:r>
              <a:rPr lang="en-US" sz="2200" b="1" dirty="0">
                <a:cs typeface="Times New Roman" panose="02020603050405020304" pitchFamily="18" charset="0"/>
              </a:rPr>
              <a:t>Features: </a:t>
            </a:r>
          </a:p>
          <a:p>
            <a:pPr algn="just" fontAlgn="base"/>
            <a:endParaRPr lang="en-US" sz="2200" dirty="0">
              <a:cs typeface="Times New Roman" panose="02020603050405020304" pitchFamily="18" charset="0"/>
            </a:endParaRPr>
          </a:p>
          <a:p>
            <a:pPr algn="just" fontAlgn="base">
              <a:buFont typeface="Arial" pitchFamily="34" charset="0"/>
              <a:buChar char="•"/>
            </a:pPr>
            <a:r>
              <a:rPr lang="en-US" sz="2200" dirty="0">
                <a:cs typeface="Times New Roman" panose="02020603050405020304" pitchFamily="18" charset="0"/>
              </a:rPr>
              <a:t> Bluetooth technology uses radio waves to send information between two devices that are close to each other. </a:t>
            </a:r>
          </a:p>
          <a:p>
            <a:pPr algn="just" fontAlgn="base">
              <a:buFont typeface="Arial" pitchFamily="34" charset="0"/>
              <a:buChar char="•"/>
            </a:pPr>
            <a:r>
              <a:rPr lang="en-US" sz="2200" dirty="0">
                <a:cs typeface="Times New Roman" panose="02020603050405020304" pitchFamily="18" charset="0"/>
              </a:rPr>
              <a:t> Unlike traditional radio waves, Bluetooth waves typically can only travel 33 feet or less.</a:t>
            </a:r>
          </a:p>
        </p:txBody>
      </p:sp>
    </p:spTree>
    <p:extLst>
      <p:ext uri="{BB962C8B-B14F-4D97-AF65-F5344CB8AC3E}">
        <p14:creationId xmlns:p14="http://schemas.microsoft.com/office/powerpoint/2010/main" val="1423841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Features and Security in Bluetooth</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14400"/>
            <a:ext cx="8305800" cy="5509200"/>
          </a:xfrm>
          <a:prstGeom prst="rect">
            <a:avLst/>
          </a:prstGeom>
        </p:spPr>
        <p:txBody>
          <a:bodyPr wrap="square">
            <a:spAutoFit/>
          </a:bodyPr>
          <a:lstStyle/>
          <a:p>
            <a:pPr algn="just" fontAlgn="base"/>
            <a:r>
              <a:rPr lang="en-US" sz="2200" b="1" dirty="0">
                <a:cs typeface="Times New Roman" panose="02020603050405020304" pitchFamily="18" charset="0"/>
              </a:rPr>
              <a:t>Security:</a:t>
            </a:r>
          </a:p>
          <a:p>
            <a:pPr algn="just" fontAlgn="base"/>
            <a:endParaRPr lang="en-US" sz="2200" b="1" dirty="0">
              <a:cs typeface="Times New Roman" panose="02020603050405020304" pitchFamily="18" charset="0"/>
            </a:endParaRPr>
          </a:p>
          <a:p>
            <a:pPr algn="just" fontAlgn="base">
              <a:buFont typeface="Arial" pitchFamily="34" charset="0"/>
              <a:buChar char="•"/>
            </a:pPr>
            <a:r>
              <a:rPr lang="en-US" sz="2200" dirty="0">
                <a:cs typeface="Times New Roman" panose="02020603050405020304" pitchFamily="18" charset="0"/>
              </a:rPr>
              <a:t> Bluetooth security is of paramount importance as devices are susceptible to a variety of wireless and networking attacking including denial of service attacks, eavesdropping, man-in-the-middle attacks, message modification, and resource misappropriation.</a:t>
            </a:r>
          </a:p>
          <a:p>
            <a:pPr algn="just" fontAlgn="base">
              <a:buFont typeface="Arial" pitchFamily="34" charset="0"/>
              <a:buChar char="•"/>
            </a:pPr>
            <a:r>
              <a:rPr lang="en-US" sz="2200" dirty="0">
                <a:cs typeface="Times New Roman" panose="02020603050405020304" pitchFamily="18" charset="0"/>
              </a:rPr>
              <a:t> Bluetooth security must also address more specific Bluetooth related attacks that target known vulnerabilities in Bluetooth implementations and specifications. </a:t>
            </a:r>
          </a:p>
          <a:p>
            <a:pPr algn="just" fontAlgn="base">
              <a:buFont typeface="Arial" pitchFamily="34" charset="0"/>
              <a:buChar char="•"/>
            </a:pPr>
            <a:r>
              <a:rPr lang="en-US" sz="2200" dirty="0">
                <a:cs typeface="Times New Roman" panose="02020603050405020304" pitchFamily="18" charset="0"/>
              </a:rPr>
              <a:t> These may include attacks against improperly secured Bluetooth implementations which can provide attackers with unauthorized access.</a:t>
            </a:r>
          </a:p>
          <a:p>
            <a:pPr algn="just" fontAlgn="base">
              <a:buFont typeface="Arial" pitchFamily="34" charset="0"/>
              <a:buChar char="•"/>
            </a:pPr>
            <a:r>
              <a:rPr lang="en-US" sz="2200" dirty="0">
                <a:cs typeface="Times New Roman" panose="02020603050405020304" pitchFamily="18" charset="0"/>
              </a:rPr>
              <a:t> There are three basic means of providing Bluetooth security:</a:t>
            </a:r>
          </a:p>
          <a:p>
            <a:pPr marL="457200" indent="-457200" algn="just" fontAlgn="base">
              <a:buFont typeface="+mj-lt"/>
              <a:buAutoNum type="alphaLcParenR"/>
            </a:pPr>
            <a:r>
              <a:rPr lang="en-US" sz="2200" dirty="0">
                <a:cs typeface="Times New Roman" panose="02020603050405020304" pitchFamily="18" charset="0"/>
              </a:rPr>
              <a:t>Authentication</a:t>
            </a:r>
          </a:p>
          <a:p>
            <a:pPr marL="457200" indent="-457200" algn="just" fontAlgn="base">
              <a:buFont typeface="+mj-lt"/>
              <a:buAutoNum type="alphaLcParenR"/>
            </a:pPr>
            <a:r>
              <a:rPr lang="en-US" sz="2200" dirty="0">
                <a:cs typeface="Times New Roman" panose="02020603050405020304" pitchFamily="18" charset="0"/>
              </a:rPr>
              <a:t>Confidentiality</a:t>
            </a:r>
          </a:p>
          <a:p>
            <a:pPr marL="457200" indent="-457200" algn="just" fontAlgn="base">
              <a:buFont typeface="+mj-lt"/>
              <a:buAutoNum type="alphaLcParenR"/>
            </a:pPr>
            <a:r>
              <a:rPr lang="en-US" sz="2200" dirty="0">
                <a:cs typeface="Times New Roman" panose="02020603050405020304" pitchFamily="18" charset="0"/>
              </a:rPr>
              <a:t>Authorization</a:t>
            </a:r>
          </a:p>
        </p:txBody>
      </p:sp>
    </p:spTree>
    <p:extLst>
      <p:ext uri="{BB962C8B-B14F-4D97-AF65-F5344CB8AC3E}">
        <p14:creationId xmlns:p14="http://schemas.microsoft.com/office/powerpoint/2010/main" val="14238418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lstStyle/>
          <a:p>
            <a:pPr marL="457200" indent="-457200" algn="just">
              <a:spcAft>
                <a:spcPct val="10000"/>
              </a:spcAft>
              <a:buFont typeface="Calibri" pitchFamily="34" charset="0"/>
              <a:buAutoNum type="arabicPeriod"/>
            </a:pPr>
            <a:r>
              <a:rPr lang="en-US" sz="2200" dirty="0">
                <a:cs typeface="Times New Roman" pitchFamily="18" charset="0"/>
              </a:rPr>
              <a:t>Bluetooth is the wireless technology for __________</a:t>
            </a:r>
          </a:p>
          <a:p>
            <a:pPr marL="457200" indent="-457200" algn="just">
              <a:spcAft>
                <a:spcPct val="10000"/>
              </a:spcAft>
              <a:buAutoNum type="alphaLcParenR"/>
            </a:pPr>
            <a:r>
              <a:rPr lang="en-US" sz="2200" dirty="0">
                <a:cs typeface="Times New Roman" pitchFamily="18" charset="0"/>
              </a:rPr>
              <a:t>local area network</a:t>
            </a:r>
          </a:p>
          <a:p>
            <a:pPr marL="457200" indent="-457200" algn="just">
              <a:spcAft>
                <a:spcPct val="10000"/>
              </a:spcAft>
              <a:buAutoNum type="alphaLcParenR"/>
            </a:pPr>
            <a:r>
              <a:rPr lang="en-US" sz="2200" b="1" dirty="0">
                <a:cs typeface="Times New Roman" pitchFamily="18" charset="0"/>
              </a:rPr>
              <a:t>Personal area network</a:t>
            </a:r>
          </a:p>
          <a:p>
            <a:pPr marL="457200" indent="-457200" algn="just">
              <a:spcAft>
                <a:spcPct val="10000"/>
              </a:spcAft>
              <a:buAutoNum type="alphaLcParenR"/>
            </a:pPr>
            <a:r>
              <a:rPr lang="en-US" sz="2200" dirty="0">
                <a:cs typeface="Times New Roman" pitchFamily="18" charset="0"/>
              </a:rPr>
              <a:t>metropolitan area network</a:t>
            </a:r>
          </a:p>
          <a:p>
            <a:pPr marL="457200" indent="-457200" algn="just">
              <a:spcAft>
                <a:spcPct val="10000"/>
              </a:spcAft>
              <a:buAutoNum type="alphaLcParenR"/>
            </a:pPr>
            <a:r>
              <a:rPr lang="en-US" sz="2200" dirty="0">
                <a:cs typeface="Times New Roman" pitchFamily="18" charset="0"/>
              </a:rPr>
              <a:t>wide area network</a:t>
            </a:r>
          </a:p>
          <a:p>
            <a:pPr marL="457200" indent="-457200" algn="just">
              <a:spcAft>
                <a:spcPct val="10000"/>
              </a:spcAft>
              <a:buAutoNum type="alphaLcParenR"/>
            </a:pPr>
            <a:endParaRPr lang="en-US" sz="2200" dirty="0">
              <a:cs typeface="Times New Roman" pitchFamily="18" charset="0"/>
            </a:endParaRPr>
          </a:p>
          <a:p>
            <a:pPr marL="457200" indent="-457200" algn="just">
              <a:spcAft>
                <a:spcPct val="10000"/>
              </a:spcAft>
              <a:buNone/>
            </a:pPr>
            <a:r>
              <a:rPr lang="en-US" sz="2200" dirty="0">
                <a:cs typeface="Times New Roman" pitchFamily="18" charset="0"/>
              </a:rPr>
              <a:t>2. Bluetooth uses __________</a:t>
            </a:r>
          </a:p>
          <a:p>
            <a:pPr marL="457200" indent="-457200" algn="just">
              <a:spcAft>
                <a:spcPct val="10000"/>
              </a:spcAft>
              <a:buAutoNum type="alphaLcParenR"/>
            </a:pPr>
            <a:r>
              <a:rPr lang="en-US" sz="2200" b="1" dirty="0">
                <a:cs typeface="Times New Roman" pitchFamily="18" charset="0"/>
              </a:rPr>
              <a:t>frequency hopping spread spectrum</a:t>
            </a:r>
          </a:p>
          <a:p>
            <a:pPr marL="457200" indent="-457200" algn="just">
              <a:spcAft>
                <a:spcPct val="10000"/>
              </a:spcAft>
              <a:buAutoNum type="alphaLcParenR"/>
            </a:pPr>
            <a:r>
              <a:rPr lang="en-US" sz="2200" dirty="0">
                <a:cs typeface="Times New Roman" pitchFamily="18" charset="0"/>
              </a:rPr>
              <a:t>orthogonal frequency division multiplexing</a:t>
            </a:r>
          </a:p>
          <a:p>
            <a:pPr marL="457200" indent="-457200" algn="just">
              <a:spcAft>
                <a:spcPct val="10000"/>
              </a:spcAft>
              <a:buAutoNum type="alphaLcParenR"/>
            </a:pPr>
            <a:r>
              <a:rPr lang="en-US" sz="2200" dirty="0">
                <a:cs typeface="Times New Roman" pitchFamily="18" charset="0"/>
              </a:rPr>
              <a:t>time division multiplexing</a:t>
            </a:r>
          </a:p>
          <a:p>
            <a:pPr marL="457200" indent="-457200" algn="just">
              <a:spcAft>
                <a:spcPct val="10000"/>
              </a:spcAft>
              <a:buAutoNum type="alphaLcParenR"/>
            </a:pPr>
            <a:r>
              <a:rPr lang="en-US" sz="2200" dirty="0">
                <a:cs typeface="Times New Roman" pitchFamily="18" charset="0"/>
              </a:rPr>
              <a:t>channel division multiplexing</a:t>
            </a:r>
            <a:endParaRPr lang="en-IN" sz="2200" dirty="0">
              <a:cs typeface="Times New Roman"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817563"/>
            <a:ext cx="8763000" cy="5722937"/>
          </a:xfrm>
        </p:spPr>
        <p:txBody>
          <a:bodyPr>
            <a:normAutofit/>
          </a:bodyPr>
          <a:lstStyle/>
          <a:p>
            <a:pPr marL="457200" indent="-457200" algn="just">
              <a:spcAft>
                <a:spcPct val="10000"/>
              </a:spcAft>
              <a:buNone/>
            </a:pPr>
            <a:r>
              <a:rPr lang="en-IN" sz="2200" dirty="0">
                <a:cs typeface="Times New Roman" pitchFamily="18" charset="0"/>
              </a:rPr>
              <a:t>3. </a:t>
            </a:r>
            <a:r>
              <a:rPr lang="en-US" sz="2200" dirty="0">
                <a:cs typeface="Times New Roman" pitchFamily="18" charset="0"/>
              </a:rPr>
              <a:t>Bluetooth supports _______</a:t>
            </a:r>
          </a:p>
          <a:p>
            <a:pPr marL="457200" indent="-457200" algn="just">
              <a:spcAft>
                <a:spcPct val="10000"/>
              </a:spcAft>
              <a:buAutoNum type="alphaLcParenR"/>
            </a:pPr>
            <a:r>
              <a:rPr lang="en-US" sz="2200" dirty="0">
                <a:cs typeface="Times New Roman" pitchFamily="18" charset="0"/>
              </a:rPr>
              <a:t>point-to-point connections</a:t>
            </a:r>
          </a:p>
          <a:p>
            <a:pPr marL="457200" indent="-457200" algn="just">
              <a:spcAft>
                <a:spcPct val="10000"/>
              </a:spcAft>
              <a:buAutoNum type="alphaLcParenR"/>
            </a:pPr>
            <a:r>
              <a:rPr lang="en-US" sz="2200" dirty="0">
                <a:cs typeface="Times New Roman" pitchFamily="18" charset="0"/>
              </a:rPr>
              <a:t>point-to-multipoint connection</a:t>
            </a:r>
          </a:p>
          <a:p>
            <a:pPr marL="457200" indent="-457200" algn="just">
              <a:spcAft>
                <a:spcPct val="10000"/>
              </a:spcAft>
              <a:buAutoNum type="alphaLcParenR"/>
            </a:pPr>
            <a:r>
              <a:rPr lang="en-US" sz="2200" b="1" dirty="0">
                <a:cs typeface="Times New Roman" pitchFamily="18" charset="0"/>
              </a:rPr>
              <a:t>both point-to-point connections and point-to-multipoint connection</a:t>
            </a:r>
          </a:p>
          <a:p>
            <a:pPr marL="457200" indent="-457200" algn="just">
              <a:spcAft>
                <a:spcPct val="10000"/>
              </a:spcAft>
              <a:buAutoNum type="alphaLcParenR"/>
            </a:pPr>
            <a:r>
              <a:rPr lang="en-US" sz="2200" dirty="0">
                <a:cs typeface="Times New Roman" pitchFamily="18" charset="0"/>
              </a:rPr>
              <a:t> multipoint to point connection </a:t>
            </a:r>
          </a:p>
          <a:p>
            <a:pPr marL="457200" indent="-457200" algn="just">
              <a:spcAft>
                <a:spcPct val="10000"/>
              </a:spcAft>
              <a:buAutoNum type="alphaLcParenR"/>
            </a:pPr>
            <a:endParaRPr lang="en-US" sz="2200" dirty="0">
              <a:cs typeface="Times New Roman" pitchFamily="18" charset="0"/>
            </a:endParaRPr>
          </a:p>
          <a:p>
            <a:pPr marL="457200" indent="-457200" algn="just">
              <a:spcAft>
                <a:spcPct val="10000"/>
              </a:spcAft>
              <a:buNone/>
            </a:pPr>
            <a:r>
              <a:rPr lang="en-US" sz="2200" dirty="0">
                <a:cs typeface="Times New Roman" pitchFamily="18" charset="0"/>
              </a:rPr>
              <a:t>4. </a:t>
            </a:r>
            <a:r>
              <a:rPr lang="en-US" sz="2200" dirty="0" err="1">
                <a:cs typeface="Times New Roman" pitchFamily="18" charset="0"/>
              </a:rPr>
              <a:t>Unauthorised</a:t>
            </a:r>
            <a:r>
              <a:rPr lang="en-US" sz="2200" dirty="0">
                <a:cs typeface="Times New Roman" pitchFamily="18" charset="0"/>
              </a:rPr>
              <a:t> access of information from a wireless device through a </a:t>
            </a:r>
            <a:r>
              <a:rPr lang="en-US" sz="2200" dirty="0" err="1">
                <a:cs typeface="Times New Roman" pitchFamily="18" charset="0"/>
              </a:rPr>
              <a:t>bluetooth</a:t>
            </a:r>
            <a:r>
              <a:rPr lang="en-US" sz="2200" dirty="0">
                <a:cs typeface="Times New Roman" pitchFamily="18" charset="0"/>
              </a:rPr>
              <a:t> connection is called _________</a:t>
            </a:r>
          </a:p>
          <a:p>
            <a:pPr marL="457200" indent="-457200" algn="just">
              <a:spcAft>
                <a:spcPct val="10000"/>
              </a:spcAft>
              <a:buAutoNum type="alphaLcParenR"/>
            </a:pPr>
            <a:r>
              <a:rPr lang="en-US" sz="2200" dirty="0" err="1">
                <a:cs typeface="Times New Roman" pitchFamily="18" charset="0"/>
              </a:rPr>
              <a:t>Bluemaking</a:t>
            </a:r>
            <a:endParaRPr lang="en-US" sz="2200" dirty="0">
              <a:cs typeface="Times New Roman" pitchFamily="18" charset="0"/>
            </a:endParaRPr>
          </a:p>
          <a:p>
            <a:pPr marL="457200" indent="-457200" algn="just">
              <a:spcAft>
                <a:spcPct val="10000"/>
              </a:spcAft>
              <a:buAutoNum type="alphaLcParenR"/>
            </a:pPr>
            <a:r>
              <a:rPr lang="en-US" sz="2200" b="1" dirty="0" err="1">
                <a:cs typeface="Times New Roman" pitchFamily="18" charset="0"/>
              </a:rPr>
              <a:t>bluesnarfing</a:t>
            </a:r>
            <a:r>
              <a:rPr lang="en-US" sz="2200" b="1" dirty="0">
                <a:cs typeface="Times New Roman" pitchFamily="18" charset="0"/>
              </a:rPr>
              <a:t>  </a:t>
            </a:r>
          </a:p>
          <a:p>
            <a:pPr marL="457200" indent="-457200" algn="just">
              <a:spcAft>
                <a:spcPct val="10000"/>
              </a:spcAft>
              <a:buAutoNum type="alphaLcParenR"/>
            </a:pPr>
            <a:r>
              <a:rPr lang="en-US" sz="2200" dirty="0" err="1">
                <a:cs typeface="Times New Roman" pitchFamily="18" charset="0"/>
              </a:rPr>
              <a:t>Bluestring</a:t>
            </a:r>
            <a:endParaRPr lang="en-US" sz="2200" dirty="0">
              <a:cs typeface="Times New Roman" pitchFamily="18" charset="0"/>
            </a:endParaRPr>
          </a:p>
          <a:p>
            <a:pPr marL="457200" indent="-457200" algn="just">
              <a:spcAft>
                <a:spcPct val="10000"/>
              </a:spcAft>
              <a:buAutoNum type="alphaLcParenR"/>
            </a:pPr>
            <a:r>
              <a:rPr lang="en-US" sz="2200" dirty="0" err="1">
                <a:cs typeface="Times New Roman" pitchFamily="18" charset="0"/>
              </a:rPr>
              <a:t>bluescoping</a:t>
            </a:r>
            <a:r>
              <a:rPr lang="en-US" sz="2200" dirty="0">
                <a:cs typeface="Times New Roman" pitchFamily="18" charset="0"/>
              </a:rPr>
              <a:t> </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277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Features and Security in Bluetooth</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4493538"/>
          </a:xfrm>
          <a:prstGeom prst="rect">
            <a:avLst/>
          </a:prstGeom>
        </p:spPr>
        <p:txBody>
          <a:bodyPr wrap="square">
            <a:spAutoFit/>
          </a:bodyPr>
          <a:lstStyle/>
          <a:p>
            <a:pPr algn="just" fontAlgn="base">
              <a:buFont typeface="Arial" pitchFamily="34" charset="0"/>
              <a:buChar char="•"/>
            </a:pPr>
            <a:r>
              <a:rPr lang="en-US" sz="2200" dirty="0">
                <a:cs typeface="Times New Roman" panose="02020603050405020304" pitchFamily="18" charset="0"/>
              </a:rPr>
              <a:t> Bluetooth allows two devices to be connected to each other wirelessly. </a:t>
            </a:r>
          </a:p>
          <a:p>
            <a:pPr algn="just" fontAlgn="base">
              <a:buFont typeface="Arial" pitchFamily="34" charset="0"/>
              <a:buChar char="•"/>
            </a:pPr>
            <a:r>
              <a:rPr lang="en-US" sz="2200" dirty="0">
                <a:cs typeface="Times New Roman" panose="02020603050405020304" pitchFamily="18" charset="0"/>
              </a:rPr>
              <a:t> The most common use of Bluetooth technology is in hands-free devices such as headsets used with mobile phones. </a:t>
            </a:r>
          </a:p>
          <a:p>
            <a:pPr algn="just" fontAlgn="base">
              <a:buFont typeface="Arial" pitchFamily="34" charset="0"/>
              <a:buChar char="•"/>
            </a:pPr>
            <a:r>
              <a:rPr lang="en-US" sz="2200" dirty="0">
                <a:cs typeface="Times New Roman" panose="02020603050405020304" pitchFamily="18" charset="0"/>
              </a:rPr>
              <a:t> Bluetooth technology can also be used to transfer data between two electronics devices without using wires. </a:t>
            </a:r>
          </a:p>
          <a:p>
            <a:pPr algn="just" fontAlgn="base"/>
            <a:endParaRPr lang="en-US" sz="2200" dirty="0">
              <a:cs typeface="Times New Roman" panose="02020603050405020304" pitchFamily="18" charset="0"/>
            </a:endParaRPr>
          </a:p>
          <a:p>
            <a:pPr algn="just" fontAlgn="base"/>
            <a:r>
              <a:rPr lang="en-US" sz="2200" b="1" dirty="0">
                <a:cs typeface="Times New Roman" panose="02020603050405020304" pitchFamily="18" charset="0"/>
              </a:rPr>
              <a:t>Features: </a:t>
            </a:r>
          </a:p>
          <a:p>
            <a:pPr algn="just" fontAlgn="base"/>
            <a:endParaRPr lang="en-US" sz="2200" dirty="0">
              <a:cs typeface="Times New Roman" panose="02020603050405020304" pitchFamily="18" charset="0"/>
            </a:endParaRPr>
          </a:p>
          <a:p>
            <a:pPr algn="just" fontAlgn="base">
              <a:buFont typeface="Arial" pitchFamily="34" charset="0"/>
              <a:buChar char="•"/>
            </a:pPr>
            <a:r>
              <a:rPr lang="en-US" sz="2200" dirty="0">
                <a:cs typeface="Times New Roman" panose="02020603050405020304" pitchFamily="18" charset="0"/>
              </a:rPr>
              <a:t> Bluetooth technology uses radio waves to send information between two devices that are close to each other. </a:t>
            </a:r>
          </a:p>
          <a:p>
            <a:pPr algn="just" fontAlgn="base">
              <a:buFont typeface="Arial" pitchFamily="34" charset="0"/>
              <a:buChar char="•"/>
            </a:pPr>
            <a:r>
              <a:rPr lang="en-US" sz="2200" dirty="0">
                <a:cs typeface="Times New Roman" panose="02020603050405020304" pitchFamily="18" charset="0"/>
              </a:rPr>
              <a:t> Unlike traditional radio waves, Bluetooth waves typically can only travel 33 feet or less.</a:t>
            </a:r>
          </a:p>
        </p:txBody>
      </p:sp>
    </p:spTree>
    <p:extLst>
      <p:ext uri="{BB962C8B-B14F-4D97-AF65-F5344CB8AC3E}">
        <p14:creationId xmlns:p14="http://schemas.microsoft.com/office/powerpoint/2010/main" val="14238418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Recap</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14400"/>
            <a:ext cx="8305800" cy="2800767"/>
          </a:xfrm>
          <a:prstGeom prst="rect">
            <a:avLst/>
          </a:prstGeom>
        </p:spPr>
        <p:txBody>
          <a:bodyPr wrap="square">
            <a:spAutoFit/>
          </a:bodyPr>
          <a:lstStyle/>
          <a:p>
            <a:pPr algn="just" fontAlgn="base">
              <a:buFont typeface="Arial" pitchFamily="34" charset="0"/>
              <a:buChar char="•"/>
            </a:pPr>
            <a:r>
              <a:rPr lang="en-US" sz="2200" b="1" dirty="0">
                <a:cs typeface="Times New Roman" panose="02020603050405020304" pitchFamily="18" charset="0"/>
              </a:rPr>
              <a:t> </a:t>
            </a:r>
            <a:r>
              <a:rPr lang="en-US" sz="2200" dirty="0">
                <a:cs typeface="Times New Roman" panose="02020603050405020304" pitchFamily="18" charset="0"/>
              </a:rPr>
              <a:t>Bluetooth allows two devices to be connected to each other wirelessly. </a:t>
            </a:r>
          </a:p>
          <a:p>
            <a:pPr algn="just" fontAlgn="base">
              <a:buFont typeface="Arial" pitchFamily="34" charset="0"/>
              <a:buChar char="•"/>
            </a:pPr>
            <a:r>
              <a:rPr lang="en-US" sz="2200" dirty="0">
                <a:cs typeface="Times New Roman" panose="02020603050405020304" pitchFamily="18" charset="0"/>
              </a:rPr>
              <a:t> The most common use of Bluetooth technology is in hands-free devices such as headsets used with mobile phones </a:t>
            </a:r>
          </a:p>
          <a:p>
            <a:pPr algn="just" fontAlgn="base">
              <a:buFont typeface="Arial" pitchFamily="34" charset="0"/>
              <a:buChar char="•"/>
            </a:pPr>
            <a:r>
              <a:rPr lang="en-US" sz="2200" dirty="0">
                <a:cs typeface="Times New Roman" panose="02020603050405020304" pitchFamily="18" charset="0"/>
              </a:rPr>
              <a:t> There are three basic means of providing Bluetooth security:</a:t>
            </a:r>
          </a:p>
          <a:p>
            <a:pPr marL="457200" indent="-457200" algn="just" fontAlgn="base">
              <a:buFont typeface="+mj-lt"/>
              <a:buAutoNum type="alphaLcParenR"/>
            </a:pPr>
            <a:r>
              <a:rPr lang="en-US" sz="2200" dirty="0">
                <a:cs typeface="Times New Roman" panose="02020603050405020304" pitchFamily="18" charset="0"/>
              </a:rPr>
              <a:t>Authentication</a:t>
            </a:r>
          </a:p>
          <a:p>
            <a:pPr marL="457200" indent="-457200" algn="just" fontAlgn="base">
              <a:buFont typeface="+mj-lt"/>
              <a:buAutoNum type="alphaLcParenR"/>
            </a:pPr>
            <a:r>
              <a:rPr lang="en-US" sz="2200" dirty="0">
                <a:cs typeface="Times New Roman" panose="02020603050405020304" pitchFamily="18" charset="0"/>
              </a:rPr>
              <a:t>Confidentiality</a:t>
            </a:r>
          </a:p>
          <a:p>
            <a:pPr marL="457200" indent="-457200" algn="just" fontAlgn="base">
              <a:buFont typeface="+mj-lt"/>
              <a:buAutoNum type="alphaLcParenR"/>
            </a:pPr>
            <a:r>
              <a:rPr lang="en-US" sz="2200" dirty="0">
                <a:cs typeface="Times New Roman" panose="02020603050405020304" pitchFamily="18" charset="0"/>
              </a:rPr>
              <a:t>Authorization</a:t>
            </a:r>
          </a:p>
        </p:txBody>
      </p:sp>
    </p:spTree>
    <p:extLst>
      <p:ext uri="{BB962C8B-B14F-4D97-AF65-F5344CB8AC3E}">
        <p14:creationId xmlns:p14="http://schemas.microsoft.com/office/powerpoint/2010/main" val="14238418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normAutofit lnSpcReduction="10000"/>
          </a:bodyPr>
          <a:lstStyle/>
          <a:p>
            <a:pPr marL="457200" indent="-457200" algn="just" fontAlgn="base">
              <a:buAutoNum type="arabicPeriod"/>
            </a:pPr>
            <a:r>
              <a:rPr lang="en-IN" sz="2200" dirty="0">
                <a:cs typeface="Times New Roman" panose="02020603050405020304" pitchFamily="18" charset="0"/>
              </a:rPr>
              <a:t>Write short note on </a:t>
            </a:r>
            <a:r>
              <a:rPr lang="en-IN" sz="2200" dirty="0" err="1">
                <a:cs typeface="Times New Roman" panose="02020603050405020304" pitchFamily="18" charset="0"/>
              </a:rPr>
              <a:t>IoT</a:t>
            </a:r>
            <a:r>
              <a:rPr lang="en-IN" sz="2200" dirty="0">
                <a:cs typeface="Times New Roman" panose="02020603050405020304" pitchFamily="18" charset="0"/>
              </a:rPr>
              <a:t> connectivity.</a:t>
            </a:r>
          </a:p>
          <a:p>
            <a:pPr marL="457200" indent="-457200" algn="just" fontAlgn="base">
              <a:buAutoNum type="arabicPeriod"/>
            </a:pPr>
            <a:r>
              <a:rPr lang="en-IN" sz="2200" dirty="0">
                <a:cs typeface="Times New Roman" panose="02020603050405020304" pitchFamily="18" charset="0"/>
              </a:rPr>
              <a:t>What are the various </a:t>
            </a:r>
            <a:r>
              <a:rPr lang="en-IN" sz="2200" dirty="0" err="1">
                <a:cs typeface="Times New Roman" panose="02020603050405020304" pitchFamily="18" charset="0"/>
              </a:rPr>
              <a:t>IoT</a:t>
            </a:r>
            <a:r>
              <a:rPr lang="en-IN" sz="2200" dirty="0">
                <a:cs typeface="Times New Roman" panose="02020603050405020304" pitchFamily="18" charset="0"/>
              </a:rPr>
              <a:t> Communication technologies?</a:t>
            </a:r>
          </a:p>
          <a:p>
            <a:pPr marL="457200" indent="-457200" algn="just" fontAlgn="base">
              <a:buAutoNum type="arabicPeriod"/>
            </a:pPr>
            <a:r>
              <a:rPr lang="en-IN" sz="2200" dirty="0">
                <a:cs typeface="Times New Roman" panose="02020603050405020304" pitchFamily="18" charset="0"/>
              </a:rPr>
              <a:t>Explain various WAN protocols used in </a:t>
            </a:r>
            <a:r>
              <a:rPr lang="en-IN" sz="2200" dirty="0" err="1">
                <a:cs typeface="Times New Roman" panose="02020603050405020304" pitchFamily="18" charset="0"/>
              </a:rPr>
              <a:t>IoT</a:t>
            </a:r>
            <a:r>
              <a:rPr lang="en-IN" sz="2200" dirty="0">
                <a:cs typeface="Times New Roman" panose="02020603050405020304" pitchFamily="18" charset="0"/>
              </a:rPr>
              <a:t>.</a:t>
            </a:r>
          </a:p>
          <a:p>
            <a:pPr marL="457200" indent="-457200" algn="just" fontAlgn="base">
              <a:buAutoNum type="arabicPeriod"/>
            </a:pPr>
            <a:r>
              <a:rPr lang="en-IN" sz="2200" dirty="0">
                <a:cs typeface="Times New Roman" panose="02020603050405020304" pitchFamily="18" charset="0"/>
              </a:rPr>
              <a:t>Explain the various layers of X.25 protocol.</a:t>
            </a:r>
          </a:p>
          <a:p>
            <a:pPr marL="457200" indent="-457200" algn="just" fontAlgn="base">
              <a:buAutoNum type="arabicPeriod"/>
            </a:pPr>
            <a:r>
              <a:rPr lang="en-IN" sz="2200" dirty="0">
                <a:cs typeface="Times New Roman" panose="02020603050405020304" pitchFamily="18" charset="0"/>
              </a:rPr>
              <a:t>Explain the various LAN protocols.</a:t>
            </a:r>
          </a:p>
          <a:p>
            <a:pPr marL="457200" indent="-457200" algn="just" fontAlgn="base">
              <a:buAutoNum type="arabicPeriod"/>
            </a:pPr>
            <a:r>
              <a:rPr lang="en-IN" sz="2200" dirty="0">
                <a:cs typeface="Times New Roman" panose="02020603050405020304" pitchFamily="18" charset="0"/>
              </a:rPr>
              <a:t>Write short note on:</a:t>
            </a:r>
          </a:p>
          <a:p>
            <a:pPr marL="457200" indent="-457200" algn="just" fontAlgn="base">
              <a:buFont typeface="+mj-lt"/>
              <a:buAutoNum type="alphaLcParenR"/>
            </a:pPr>
            <a:r>
              <a:rPr lang="en-IN" sz="2200" dirty="0" err="1">
                <a:cs typeface="Times New Roman" panose="02020603050405020304" pitchFamily="18" charset="0"/>
              </a:rPr>
              <a:t>Etherent</a:t>
            </a:r>
            <a:endParaRPr lang="en-IN" sz="2200" dirty="0">
              <a:cs typeface="Times New Roman" panose="02020603050405020304" pitchFamily="18" charset="0"/>
            </a:endParaRPr>
          </a:p>
          <a:p>
            <a:pPr marL="457200" indent="-457200" algn="just" fontAlgn="base">
              <a:buFont typeface="+mj-lt"/>
              <a:buAutoNum type="alphaLcParenR"/>
            </a:pPr>
            <a:r>
              <a:rPr lang="en-IN" sz="2200" dirty="0">
                <a:cs typeface="Times New Roman" panose="02020603050405020304" pitchFamily="18" charset="0"/>
              </a:rPr>
              <a:t>Token Ring</a:t>
            </a:r>
          </a:p>
          <a:p>
            <a:pPr marL="457200" indent="-457200" algn="just" fontAlgn="base">
              <a:buFont typeface="+mj-lt"/>
              <a:buAutoNum type="alphaLcParenR"/>
            </a:pPr>
            <a:r>
              <a:rPr lang="en-IN" sz="2200" dirty="0">
                <a:cs typeface="Times New Roman" panose="02020603050405020304" pitchFamily="18" charset="0"/>
              </a:rPr>
              <a:t>FDDI</a:t>
            </a:r>
          </a:p>
          <a:p>
            <a:pPr marL="457200" indent="-457200" algn="just" fontAlgn="base">
              <a:buNone/>
            </a:pPr>
            <a:r>
              <a:rPr lang="en-IN" sz="2200" dirty="0">
                <a:cs typeface="Times New Roman" panose="02020603050405020304" pitchFamily="18" charset="0"/>
              </a:rPr>
              <a:t>7. Write short note on:</a:t>
            </a:r>
          </a:p>
          <a:p>
            <a:pPr marL="457200" indent="-457200" algn="just">
              <a:buFont typeface="+mj-lt"/>
              <a:buAutoNum type="alphaLcParenR"/>
            </a:pPr>
            <a:r>
              <a:rPr lang="en-US" sz="2200" dirty="0"/>
              <a:t>Frame Relay </a:t>
            </a:r>
          </a:p>
          <a:p>
            <a:pPr marL="457200" indent="-457200" algn="just">
              <a:buFont typeface="+mj-lt"/>
              <a:buAutoNum type="alphaLcParenR"/>
            </a:pPr>
            <a:r>
              <a:rPr lang="en-US" sz="2200" dirty="0"/>
              <a:t>X.25</a:t>
            </a:r>
          </a:p>
          <a:p>
            <a:pPr marL="457200" indent="-457200" algn="just">
              <a:buFont typeface="+mj-lt"/>
              <a:buAutoNum type="alphaLcParenR"/>
            </a:pPr>
            <a:r>
              <a:rPr lang="en-US" sz="2200" dirty="0"/>
              <a:t>Services Digital Network (ISDN)</a:t>
            </a:r>
          </a:p>
          <a:p>
            <a:pPr marL="457200" indent="-457200" algn="just">
              <a:buFont typeface="+mj-lt"/>
              <a:buAutoNum type="alphaLcParenR"/>
            </a:pPr>
            <a:r>
              <a:rPr lang="en-US" sz="2200" dirty="0"/>
              <a:t>Point-to-Point Protocol (PPP)</a:t>
            </a:r>
          </a:p>
          <a:p>
            <a:pPr marL="457200" indent="-457200" algn="just">
              <a:buFont typeface="+mj-lt"/>
              <a:buAutoNum type="alphaLcParenR"/>
            </a:pPr>
            <a:r>
              <a:rPr lang="en-US" sz="2200" dirty="0"/>
              <a:t>HDLC</a:t>
            </a:r>
          </a:p>
          <a:p>
            <a:pPr marL="457200" indent="-457200" algn="just">
              <a:buFont typeface="+mj-lt"/>
              <a:buAutoNum type="alphaLcParenR"/>
            </a:pPr>
            <a:endParaRPr lang="en-US" sz="2200" dirty="0">
              <a:cs typeface="Times New Roman" panose="02020603050405020304" pitchFamily="18" charset="0"/>
            </a:endParaRPr>
          </a:p>
          <a:p>
            <a:pPr marL="457200" indent="-457200" algn="just">
              <a:buFont typeface="+mj-lt"/>
              <a:buAutoNum type="alphaLcParenR"/>
            </a:pPr>
            <a:endParaRPr lang="en-IN" sz="2200" dirty="0">
              <a:cs typeface="Times New Roman" panose="02020603050405020304" pitchFamily="18" charset="0"/>
            </a:endParaRPr>
          </a:p>
          <a:p>
            <a:pPr algn="just" fontAlgn="base"/>
            <a:endParaRPr lang="en-IN" sz="2400" dirty="0"/>
          </a:p>
          <a:p>
            <a:pPr algn="just" fontAlgn="base"/>
            <a:endParaRPr lang="en-IN" sz="2200" dirty="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Weekly Assignment 1</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normAutofit/>
          </a:bodyPr>
          <a:lstStyle/>
          <a:p>
            <a:pPr marL="457200" indent="-457200" algn="just" fontAlgn="base">
              <a:buFont typeface="Arial" pitchFamily="34" charset="0"/>
              <a:buAutoNum type="arabicPeriod"/>
            </a:pPr>
            <a:r>
              <a:rPr lang="en-US" sz="2200" dirty="0">
                <a:cs typeface="Times New Roman" panose="02020603050405020304" pitchFamily="18" charset="0"/>
              </a:rPr>
              <a:t>Explain the various Serial Communication Protocols.</a:t>
            </a:r>
          </a:p>
          <a:p>
            <a:pPr marL="457200" indent="-457200" algn="just" fontAlgn="base">
              <a:buFont typeface="Arial" pitchFamily="34" charset="0"/>
              <a:buAutoNum type="arabicPeriod"/>
            </a:pPr>
            <a:r>
              <a:rPr lang="en-US" sz="2200" dirty="0">
                <a:cs typeface="Times New Roman" panose="02020603050405020304" pitchFamily="18" charset="0"/>
              </a:rPr>
              <a:t>What are the various </a:t>
            </a:r>
            <a:r>
              <a:rPr lang="en-US" sz="2200" dirty="0" err="1">
                <a:cs typeface="Times New Roman" panose="02020603050405020304" pitchFamily="18" charset="0"/>
              </a:rPr>
              <a:t>IoT</a:t>
            </a:r>
            <a:r>
              <a:rPr lang="en-US" sz="2200" dirty="0">
                <a:cs typeface="Times New Roman" panose="02020603050405020304" pitchFamily="18" charset="0"/>
              </a:rPr>
              <a:t> transmission Protocols used in </a:t>
            </a:r>
            <a:r>
              <a:rPr lang="en-US" sz="2200" dirty="0" err="1">
                <a:cs typeface="Times New Roman" panose="02020603050405020304" pitchFamily="18" charset="0"/>
              </a:rPr>
              <a:t>IoT</a:t>
            </a:r>
            <a:r>
              <a:rPr lang="en-US" sz="2200" dirty="0">
                <a:cs typeface="Times New Roman" panose="02020603050405020304" pitchFamily="18" charset="0"/>
              </a:rPr>
              <a:t>?</a:t>
            </a:r>
          </a:p>
          <a:p>
            <a:pPr marL="457200" indent="-457200" algn="just" fontAlgn="base">
              <a:buFont typeface="Arial" pitchFamily="34" charset="0"/>
              <a:buAutoNum type="arabicPeriod"/>
            </a:pPr>
            <a:r>
              <a:rPr lang="en-US" sz="2200" dirty="0">
                <a:cs typeface="Times New Roman" panose="02020603050405020304" pitchFamily="18" charset="0"/>
              </a:rPr>
              <a:t>Differentiate between synchronous and asynchronous communication protocols</a:t>
            </a:r>
          </a:p>
          <a:p>
            <a:pPr marL="457200" indent="-457200" algn="just" fontAlgn="base">
              <a:buFont typeface="Arial" pitchFamily="34" charset="0"/>
              <a:buAutoNum type="arabicPeriod"/>
            </a:pPr>
            <a:r>
              <a:rPr lang="en-US" sz="2200" dirty="0">
                <a:cs typeface="Times New Roman" panose="02020603050405020304" pitchFamily="18" charset="0"/>
              </a:rPr>
              <a:t>What are the various Wired LAN Protocols used in </a:t>
            </a:r>
            <a:r>
              <a:rPr lang="en-US" sz="2200" dirty="0" err="1">
                <a:cs typeface="Times New Roman" panose="02020603050405020304" pitchFamily="18" charset="0"/>
              </a:rPr>
              <a:t>IoT</a:t>
            </a:r>
            <a:r>
              <a:rPr lang="en-US" sz="2200" dirty="0">
                <a:cs typeface="Times New Roman" panose="02020603050405020304" pitchFamily="18" charset="0"/>
              </a:rPr>
              <a:t>?</a:t>
            </a:r>
          </a:p>
          <a:p>
            <a:pPr marL="457200" indent="-457200" algn="just" fontAlgn="base">
              <a:buFont typeface="Arial" pitchFamily="34" charset="0"/>
              <a:buAutoNum type="arabicPeriod"/>
            </a:pPr>
            <a:r>
              <a:rPr lang="en-US" sz="2200" dirty="0">
                <a:cs typeface="Times New Roman" panose="02020603050405020304" pitchFamily="18" charset="0"/>
              </a:rPr>
              <a:t>Write short note on Bluetooth.</a:t>
            </a:r>
          </a:p>
          <a:p>
            <a:pPr marL="457200" indent="-457200" algn="just" fontAlgn="base">
              <a:buFont typeface="Arial" pitchFamily="34" charset="0"/>
              <a:buAutoNum type="arabicPeriod"/>
            </a:pPr>
            <a:r>
              <a:rPr lang="en-US" sz="2200" dirty="0">
                <a:cs typeface="Times New Roman" panose="02020603050405020304" pitchFamily="18" charset="0"/>
              </a:rPr>
              <a:t>Write down the various features of Bluetooth.</a:t>
            </a:r>
          </a:p>
          <a:p>
            <a:pPr marL="457200" indent="-457200" algn="just" fontAlgn="base">
              <a:buFont typeface="Arial" pitchFamily="34" charset="0"/>
              <a:buAutoNum type="arabicPeriod"/>
            </a:pPr>
            <a:r>
              <a:rPr lang="en-US" sz="2200" dirty="0">
                <a:cs typeface="Times New Roman" panose="02020603050405020304" pitchFamily="18" charset="0"/>
              </a:rPr>
              <a:t>Write short note on: Security in Bluetooth </a:t>
            </a:r>
          </a:p>
          <a:p>
            <a:pPr marL="457200" indent="-457200" algn="just" fontAlgn="base">
              <a:buFont typeface="Arial" pitchFamily="34" charset="0"/>
              <a:buAutoNum type="arabicPeriod"/>
            </a:pPr>
            <a:r>
              <a:rPr lang="en-US" sz="2200" dirty="0">
                <a:cs typeface="Times New Roman" panose="02020603050405020304" pitchFamily="18" charset="0"/>
              </a:rPr>
              <a:t>Write short note on:</a:t>
            </a:r>
          </a:p>
          <a:p>
            <a:pPr marL="457200" indent="-457200" algn="just" fontAlgn="base">
              <a:buFont typeface="+mj-lt"/>
              <a:buAutoNum type="alphaLcParenR"/>
            </a:pPr>
            <a:r>
              <a:rPr lang="en-US" sz="2200" dirty="0">
                <a:cs typeface="Times New Roman" panose="02020603050405020304" pitchFamily="18" charset="0"/>
              </a:rPr>
              <a:t>AMQP</a:t>
            </a:r>
          </a:p>
          <a:p>
            <a:pPr marL="457200" indent="-457200" algn="just" fontAlgn="base">
              <a:buFont typeface="+mj-lt"/>
              <a:buAutoNum type="alphaLcParenR"/>
            </a:pPr>
            <a:r>
              <a:rPr lang="en-US" sz="2200" dirty="0">
                <a:cs typeface="Times New Roman" panose="02020603050405020304" pitchFamily="18" charset="0"/>
              </a:rPr>
              <a:t>XMPP</a:t>
            </a:r>
          </a:p>
          <a:p>
            <a:pPr marL="457200" indent="-457200" algn="just" fontAlgn="base">
              <a:buFont typeface="+mj-lt"/>
              <a:buAutoNum type="alphaLcParenR"/>
            </a:pPr>
            <a:r>
              <a:rPr lang="en-US" sz="2200" dirty="0">
                <a:cs typeface="Times New Roman" panose="02020603050405020304" pitchFamily="18" charset="0"/>
              </a:rPr>
              <a:t>MQTT	</a:t>
            </a:r>
          </a:p>
          <a:p>
            <a:pPr algn="just" fontAlgn="base">
              <a:buNone/>
            </a:pPr>
            <a:endParaRPr lang="en-IN" sz="2200" dirty="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Weekly Assignment 2</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838200"/>
            <a:ext cx="8153400" cy="5410200"/>
          </a:xfrm>
        </p:spPr>
        <p:txBody>
          <a:bodyPr>
            <a:noAutofit/>
          </a:bodyPr>
          <a:lstStyle/>
          <a:p>
            <a:pPr marL="457200" indent="-457200" algn="just" fontAlgn="base"/>
            <a:r>
              <a:rPr lang="en-US" sz="2000" dirty="0" err="1">
                <a:cs typeface="Times New Roman" panose="02020603050405020304" pitchFamily="18" charset="0"/>
              </a:rPr>
              <a:t>IoT</a:t>
            </a:r>
            <a:r>
              <a:rPr lang="en-US" sz="2000" dirty="0">
                <a:cs typeface="Times New Roman" panose="02020603050405020304" pitchFamily="18" charset="0"/>
              </a:rPr>
              <a:t> Connectivity -An Overview</a:t>
            </a:r>
          </a:p>
          <a:p>
            <a:pPr marL="457200" indent="-457200" algn="just" fontAlgn="base">
              <a:buNone/>
            </a:pPr>
            <a:r>
              <a:rPr lang="en-US" sz="2000" dirty="0">
                <a:cs typeface="Times New Roman" panose="02020603050405020304" pitchFamily="18" charset="0"/>
                <a:hlinkClick r:id="rId2"/>
              </a:rPr>
              <a:t>https://www.youtube.com/watch?v=7vl07f16h-g</a:t>
            </a:r>
            <a:endParaRPr lang="en-US" sz="2000" dirty="0">
              <a:cs typeface="Times New Roman" panose="02020603050405020304" pitchFamily="18" charset="0"/>
            </a:endParaRPr>
          </a:p>
          <a:p>
            <a:pPr marL="457200" indent="-457200" algn="just" fontAlgn="base"/>
            <a:r>
              <a:rPr lang="en-US" sz="2000" dirty="0">
                <a:cs typeface="Times New Roman" panose="02020603050405020304" pitchFamily="18" charset="0"/>
              </a:rPr>
              <a:t>WAN Protocols</a:t>
            </a:r>
          </a:p>
          <a:p>
            <a:pPr marL="457200" indent="-457200" algn="just" fontAlgn="base">
              <a:buNone/>
            </a:pPr>
            <a:r>
              <a:rPr lang="en-US" sz="2000" dirty="0">
                <a:cs typeface="Times New Roman" panose="02020603050405020304" pitchFamily="18" charset="0"/>
                <a:hlinkClick r:id="rId3"/>
              </a:rPr>
              <a:t>https://www.youtube.com/watch?v=wSKMFECN8DM</a:t>
            </a:r>
            <a:endParaRPr lang="en-US" sz="2000" dirty="0">
              <a:cs typeface="Times New Roman" panose="02020603050405020304" pitchFamily="18" charset="0"/>
            </a:endParaRPr>
          </a:p>
          <a:p>
            <a:pPr marL="457200" indent="-457200" algn="just" fontAlgn="base"/>
            <a:r>
              <a:rPr lang="en-US" sz="2000" dirty="0">
                <a:cs typeface="Times New Roman" panose="02020603050405020304" pitchFamily="18" charset="0"/>
              </a:rPr>
              <a:t>LAN Protocols</a:t>
            </a:r>
          </a:p>
          <a:p>
            <a:pPr marL="457200" indent="-457200" algn="just" fontAlgn="base">
              <a:buNone/>
            </a:pPr>
            <a:r>
              <a:rPr lang="en-US" sz="2000" dirty="0">
                <a:cs typeface="Times New Roman" panose="02020603050405020304" pitchFamily="18" charset="0"/>
                <a:hlinkClick r:id="rId4"/>
              </a:rPr>
              <a:t>https://www.youtube.com/watch?v=ffM6dsTtX9Q</a:t>
            </a:r>
            <a:endParaRPr lang="en-US" sz="2000" dirty="0">
              <a:cs typeface="Times New Roman" panose="02020603050405020304" pitchFamily="18" charset="0"/>
            </a:endParaRPr>
          </a:p>
          <a:p>
            <a:pPr marL="457200" indent="-457200" algn="just" fontAlgn="base"/>
            <a:r>
              <a:rPr lang="en-US" sz="2000" dirty="0">
                <a:cs typeface="Times New Roman" panose="02020603050405020304" pitchFamily="18" charset="0"/>
              </a:rPr>
              <a:t>Serial Protocols</a:t>
            </a:r>
          </a:p>
          <a:p>
            <a:pPr marL="457200" indent="-457200" algn="just" fontAlgn="base">
              <a:buNone/>
            </a:pPr>
            <a:r>
              <a:rPr lang="en-IN" sz="2000" dirty="0">
                <a:cs typeface="Times New Roman" panose="02020603050405020304" pitchFamily="18" charset="0"/>
                <a:hlinkClick r:id="rId5"/>
              </a:rPr>
              <a:t>https://circuitdigest.com/tutorial/serial-communication-protocols</a:t>
            </a:r>
            <a:endParaRPr lang="en-IN" sz="2000" dirty="0">
              <a:cs typeface="Times New Roman" panose="02020603050405020304" pitchFamily="18" charset="0"/>
            </a:endParaRPr>
          </a:p>
          <a:p>
            <a:pPr marL="457200" indent="-457200" algn="just" fontAlgn="base"/>
            <a:r>
              <a:rPr lang="en-US" sz="2000" dirty="0" err="1">
                <a:cs typeface="Times New Roman" panose="02020603050405020304" pitchFamily="18" charset="0"/>
              </a:rPr>
              <a:t>IoT</a:t>
            </a:r>
            <a:r>
              <a:rPr lang="en-US" sz="2000" dirty="0">
                <a:cs typeface="Times New Roman" panose="02020603050405020304" pitchFamily="18" charset="0"/>
              </a:rPr>
              <a:t> transmission Protocols</a:t>
            </a:r>
          </a:p>
          <a:p>
            <a:pPr marL="457200" indent="-457200" algn="just" fontAlgn="base">
              <a:buNone/>
            </a:pPr>
            <a:r>
              <a:rPr lang="en-US" sz="2000" dirty="0">
                <a:cs typeface="Times New Roman" panose="02020603050405020304" pitchFamily="18" charset="0"/>
                <a:hlinkClick r:id="rId6"/>
              </a:rPr>
              <a:t>https://www.youtube.com/watch?v=_gMZiF86gdw</a:t>
            </a:r>
            <a:endParaRPr lang="en-US" sz="2000" dirty="0">
              <a:cs typeface="Times New Roman" panose="02020603050405020304" pitchFamily="18" charset="0"/>
            </a:endParaRPr>
          </a:p>
          <a:p>
            <a:pPr marL="457200" indent="-457200" algn="just" fontAlgn="base"/>
            <a:r>
              <a:rPr lang="en-US" sz="2000" dirty="0">
                <a:cs typeface="Times New Roman" panose="02020603050405020304" pitchFamily="18" charset="0"/>
              </a:rPr>
              <a:t>Wired LAN Protocols</a:t>
            </a:r>
          </a:p>
          <a:p>
            <a:pPr marL="457200" indent="-457200" algn="just" fontAlgn="base">
              <a:buNone/>
            </a:pPr>
            <a:r>
              <a:rPr lang="en-US" sz="2000" dirty="0">
                <a:cs typeface="Times New Roman" panose="02020603050405020304" pitchFamily="18" charset="0"/>
                <a:hlinkClick r:id="rId7"/>
              </a:rPr>
              <a:t>https://new.bhu.ac.in/Images/files/Lecture%20Notes%20Wired%20LANs%20Ethernet.pdf</a:t>
            </a:r>
            <a:endParaRPr lang="en-US" sz="2000" dirty="0">
              <a:cs typeface="Times New Roman" panose="02020603050405020304" pitchFamily="18" charset="0"/>
            </a:endParaRPr>
          </a:p>
          <a:p>
            <a:pPr marL="457200" indent="-457200" algn="just" fontAlgn="base"/>
            <a:r>
              <a:rPr lang="en-IN" sz="2000" dirty="0">
                <a:cs typeface="Times New Roman" panose="02020603050405020304" pitchFamily="18" charset="0"/>
              </a:rPr>
              <a:t>Features and Security in Bluetooth</a:t>
            </a:r>
          </a:p>
          <a:p>
            <a:pPr marL="457200" indent="-457200" algn="just" fontAlgn="base">
              <a:buNone/>
            </a:pPr>
            <a:r>
              <a:rPr lang="en-IN" sz="2000" dirty="0">
                <a:cs typeface="Times New Roman" panose="02020603050405020304" pitchFamily="18" charset="0"/>
                <a:hlinkClick r:id="rId8"/>
              </a:rPr>
              <a:t>https://www.youtube.com/watch?v=sCxaTZIqxlA</a:t>
            </a:r>
            <a:endParaRPr lang="en-IN" sz="2000" dirty="0">
              <a:cs typeface="Times New Roman" panose="02020603050405020304" pitchFamily="18" charset="0"/>
            </a:endParaRPr>
          </a:p>
          <a:p>
            <a:pPr marL="457200" indent="-457200" algn="just" fontAlgn="base"/>
            <a:endParaRPr lang="en-IN" sz="2000" dirty="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a:t>
            </a:r>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Topic Links</a:t>
            </a:r>
          </a:p>
        </p:txBody>
      </p:sp>
      <p:pic>
        <p:nvPicPr>
          <p:cNvPr id="31751" name="Picture 8" descr="Untitled.png"/>
          <p:cNvPicPr>
            <a:picLocks noChangeAspect="1"/>
          </p:cNvPicPr>
          <p:nvPr/>
        </p:nvPicPr>
        <p:blipFill>
          <a:blip r:embed="rId9"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8043</TotalTime>
  <Words>5951</Words>
  <Application>Microsoft Office PowerPoint</Application>
  <PresentationFormat>On-screen Show (4:3)</PresentationFormat>
  <Paragraphs>1260</Paragraphs>
  <Slides>111</Slides>
  <Notes>52</Notes>
  <HiddenSlides>0</HiddenSlides>
  <MMClips>0</MMClips>
  <ScaleCrop>false</ScaleCrop>
  <HeadingPairs>
    <vt:vector size="4" baseType="variant">
      <vt:variant>
        <vt:lpstr>Theme</vt:lpstr>
      </vt:variant>
      <vt:variant>
        <vt:i4>2</vt:i4>
      </vt:variant>
      <vt:variant>
        <vt:lpstr>Slide Titles</vt:lpstr>
      </vt:variant>
      <vt:variant>
        <vt:i4>111</vt:i4>
      </vt:variant>
    </vt:vector>
  </HeadingPairs>
  <TitlesOfParts>
    <vt:vector size="113" baseType="lpstr">
      <vt:lpstr>Office Theme</vt:lpstr>
      <vt:lpstr>1_Office Theme</vt:lpstr>
      <vt:lpstr>Noida Institute of Engineering and Technology, Greater Noida</vt:lpstr>
      <vt:lpstr>Brief Introduction of Faculty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563</cp:revision>
  <dcterms:created xsi:type="dcterms:W3CDTF">2006-08-16T00:00:00Z</dcterms:created>
  <dcterms:modified xsi:type="dcterms:W3CDTF">2024-01-05T09:55:51Z</dcterms:modified>
</cp:coreProperties>
</file>