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05"/>
  </p:notesMasterIdLst>
  <p:handoutMasterIdLst>
    <p:handoutMasterId r:id="rId106"/>
  </p:handoutMasterIdLst>
  <p:sldIdLst>
    <p:sldId id="853" r:id="rId4"/>
    <p:sldId id="1040" r:id="rId5"/>
    <p:sldId id="681" r:id="rId6"/>
    <p:sldId id="1041" r:id="rId7"/>
    <p:sldId id="1035" r:id="rId8"/>
    <p:sldId id="1036" r:id="rId9"/>
    <p:sldId id="1037" r:id="rId10"/>
    <p:sldId id="687" r:id="rId11"/>
    <p:sldId id="688" r:id="rId12"/>
    <p:sldId id="1038" r:id="rId13"/>
    <p:sldId id="1039" r:id="rId14"/>
    <p:sldId id="695" r:id="rId15"/>
    <p:sldId id="773" r:id="rId16"/>
    <p:sldId id="648" r:id="rId17"/>
    <p:sldId id="646" r:id="rId18"/>
    <p:sldId id="696" r:id="rId19"/>
    <p:sldId id="363" r:id="rId20"/>
    <p:sldId id="774" r:id="rId21"/>
    <p:sldId id="775" r:id="rId22"/>
    <p:sldId id="776" r:id="rId23"/>
    <p:sldId id="777" r:id="rId24"/>
    <p:sldId id="778" r:id="rId25"/>
    <p:sldId id="780" r:id="rId26"/>
    <p:sldId id="779" r:id="rId27"/>
    <p:sldId id="781" r:id="rId28"/>
    <p:sldId id="782" r:id="rId29"/>
    <p:sldId id="707" r:id="rId30"/>
    <p:sldId id="709" r:id="rId31"/>
    <p:sldId id="708" r:id="rId32"/>
    <p:sldId id="697" r:id="rId33"/>
    <p:sldId id="783" r:id="rId34"/>
    <p:sldId id="784" r:id="rId35"/>
    <p:sldId id="785" r:id="rId36"/>
    <p:sldId id="786" r:id="rId37"/>
    <p:sldId id="787" r:id="rId38"/>
    <p:sldId id="788" r:id="rId39"/>
    <p:sldId id="789" r:id="rId40"/>
    <p:sldId id="790" r:id="rId41"/>
    <p:sldId id="791" r:id="rId42"/>
    <p:sldId id="792" r:id="rId43"/>
    <p:sldId id="793" r:id="rId44"/>
    <p:sldId id="698" r:id="rId45"/>
    <p:sldId id="796" r:id="rId46"/>
    <p:sldId id="660" r:id="rId47"/>
    <p:sldId id="797" r:id="rId48"/>
    <p:sldId id="798" r:id="rId49"/>
    <p:sldId id="799" r:id="rId50"/>
    <p:sldId id="800" r:id="rId51"/>
    <p:sldId id="802" r:id="rId52"/>
    <p:sldId id="801" r:id="rId53"/>
    <p:sldId id="769" r:id="rId54"/>
    <p:sldId id="752" r:id="rId55"/>
    <p:sldId id="716" r:id="rId56"/>
    <p:sldId id="699" r:id="rId57"/>
    <p:sldId id="803" r:id="rId58"/>
    <p:sldId id="804" r:id="rId59"/>
    <p:sldId id="805" r:id="rId60"/>
    <p:sldId id="808" r:id="rId61"/>
    <p:sldId id="806" r:id="rId62"/>
    <p:sldId id="810" r:id="rId63"/>
    <p:sldId id="811" r:id="rId64"/>
    <p:sldId id="766" r:id="rId65"/>
    <p:sldId id="767" r:id="rId66"/>
    <p:sldId id="768" r:id="rId67"/>
    <p:sldId id="813" r:id="rId68"/>
    <p:sldId id="755" r:id="rId69"/>
    <p:sldId id="814" r:id="rId70"/>
    <p:sldId id="815" r:id="rId71"/>
    <p:sldId id="819" r:id="rId72"/>
    <p:sldId id="758" r:id="rId73"/>
    <p:sldId id="816" r:id="rId74"/>
    <p:sldId id="817" r:id="rId75"/>
    <p:sldId id="717" r:id="rId76"/>
    <p:sldId id="721" r:id="rId77"/>
    <p:sldId id="829" r:id="rId78"/>
    <p:sldId id="718" r:id="rId79"/>
    <p:sldId id="812" r:id="rId80"/>
    <p:sldId id="821" r:id="rId81"/>
    <p:sldId id="820" r:id="rId82"/>
    <p:sldId id="822" r:id="rId83"/>
    <p:sldId id="826" r:id="rId84"/>
    <p:sldId id="827" r:id="rId85"/>
    <p:sldId id="828" r:id="rId86"/>
    <p:sldId id="823" r:id="rId87"/>
    <p:sldId id="830" r:id="rId88"/>
    <p:sldId id="824" r:id="rId89"/>
    <p:sldId id="825" r:id="rId90"/>
    <p:sldId id="728" r:id="rId91"/>
    <p:sldId id="729" r:id="rId92"/>
    <p:sldId id="730" r:id="rId93"/>
    <p:sldId id="836" r:id="rId94"/>
    <p:sldId id="831" r:id="rId95"/>
    <p:sldId id="832" r:id="rId96"/>
    <p:sldId id="834" r:id="rId97"/>
    <p:sldId id="833" r:id="rId98"/>
    <p:sldId id="835" r:id="rId99"/>
    <p:sldId id="731" r:id="rId100"/>
    <p:sldId id="732" r:id="rId101"/>
    <p:sldId id="733" r:id="rId102"/>
    <p:sldId id="734" r:id="rId103"/>
    <p:sldId id="735"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8" autoAdjust="0"/>
    <p:restoredTop sz="94638" autoAdjust="0"/>
  </p:normalViewPr>
  <p:slideViewPr>
    <p:cSldViewPr>
      <p:cViewPr>
        <p:scale>
          <a:sx n="77" d="100"/>
          <a:sy n="77" d="100"/>
        </p:scale>
        <p:origin x="-1260" y="-180"/>
      </p:cViewPr>
      <p:guideLst>
        <p:guide orient="horz" pos="2160"/>
        <p:guide pos="2880"/>
      </p:guideLst>
    </p:cSldViewPr>
  </p:slideViewPr>
  <p:outlineViewPr>
    <p:cViewPr>
      <p:scale>
        <a:sx n="33" d="100"/>
        <a:sy n="33" d="100"/>
      </p:scale>
      <p:origin x="0" y="22992"/>
    </p:cViewPr>
  </p:outlineViewPr>
  <p:notesTextViewPr>
    <p:cViewPr>
      <p:scale>
        <a:sx n="100" d="100"/>
        <a:sy n="100" d="100"/>
      </p:scale>
      <p:origin x="0" y="0"/>
    </p:cViewPr>
  </p:notesTextViewPr>
  <p:notesViewPr>
    <p:cSldViewPr>
      <p:cViewPr varScale="1">
        <p:scale>
          <a:sx n="69" d="100"/>
          <a:sy n="69" d="100"/>
        </p:scale>
        <p:origin x="-327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07" Type="http://schemas.openxmlformats.org/officeDocument/2006/relationships/presProps" Target="presProps.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slide" Target="slides/slide99.xml"/><Relationship Id="rId110"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handoutMaster" Target="handoutMasters/handoutMaster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theme" Target="theme/theme1.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3083590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3035621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iotnotesbyparita.wordpress.com/iot-reference-architecture/"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instrumentationtools.com/scada-communication-and-protocols/"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instrumentationtools.com/scada-communication-and-protocols/"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instrumentationtools.com/scada-communication-and-protocols/"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instrumentationtools.com/scada-communication-and-protocols/"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instrumentationtools.com/scada-communication-and-protocols/"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instrumentationtools.com/scada-communication-and-protocols/"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instrumentationtools.com/scada-communication-and-protocols/"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instrumentationtools.com/scada-communication-and-protocols/"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geeksforgeeks.org/introduction-of-ieee-802-15-4-technology/"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pdfs.semanticscholar.org/5f2a/4982a8adef2d1a6d589a155143291d440c0a.pdf"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tutorialspoint.com/what-are-ieee-802-11-networks" TargetMode="External"/><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pdfs.semanticscholar.org/5f2a/4982a8adef2d1a6d589a155143291d440c0a.pdf"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control.com/technical-articles/what-is-the-bacnet-protocol/" TargetMode="External"/><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instrumentationtools.com/scada-communication-and-protocols/" TargetMode="External"/><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instrumentationtools.com/scada-communication-and-protocols/" TargetMode="External"/><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pdfs.semanticscholar.org/5f2a/4982a8adef2d1a6d589a155143291d440c0a.pdf" TargetMode="External"/><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pdfs.semanticscholar.org/5f2a/4982a8adef2d1a6d589a155143291d440c0a.pdf" TargetMode="External"/><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pdfs.semanticscholar.org/5f2a/4982a8adef2d1a6d589a155143291d440c0a.pdf" TargetMode="External"/><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pdfs.semanticscholar.org/5f2a/4982a8adef2d1a6d589a155143291d440c0a.pdf" TargetMode="External"/><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pdfs.semanticscholar.org/5f2a/4982a8adef2d1a6d589a155143291d440c0a.pdf"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pdfs.semanticscholar.org/5f2a/4982a8adef2d1a6d589a155143291d440c0a.pdf"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56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2A9B4DB-9EC1-470F-AD9C-63CED6E9E4DB}" type="slidenum">
              <a:rPr lang="en-US" smtClean="0"/>
              <a:pPr fontAlgn="base">
                <a:spcBef>
                  <a:spcPct val="0"/>
                </a:spcBef>
                <a:spcAft>
                  <a:spcPct val="0"/>
                </a:spcAft>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PlaceHolder 1"/>
          <p:cNvSpPr>
            <a:spLocks noGrp="1" noRot="1" noChangeAspect="1" noTextEdit="1"/>
          </p:cNvSpPr>
          <p:nvPr>
            <p:ph type="sldImg"/>
          </p:nvPr>
        </p:nvSpPr>
        <p:spPr bwMode="auto">
          <a:noFill/>
          <a:ln>
            <a:solidFill>
              <a:srgbClr val="000000"/>
            </a:solidFill>
            <a:miter lim="800000"/>
            <a:headEnd/>
            <a:tailEnd/>
          </a:ln>
        </p:spPr>
      </p:sp>
      <p:sp>
        <p:nvSpPr>
          <p:cNvPr id="1474" name="PlaceHolder 2"/>
          <p:cNvSpPr>
            <a:spLocks noGrp="1"/>
          </p:cNvSpPr>
          <p:nvPr>
            <p:ph type="body"/>
          </p:nvPr>
        </p:nvSpPr>
        <p:spPr/>
        <p:txBody>
          <a:bodyPr>
            <a:noAutofit/>
          </a:bodyPr>
          <a:lstStyle/>
          <a:p>
            <a:pPr>
              <a:defRPr/>
            </a:pPr>
            <a:endParaRPr lang="en-US" sz="2000" spc="-1">
              <a:latin typeface="Arial"/>
            </a:endParaRPr>
          </a:p>
        </p:txBody>
      </p:sp>
      <p:sp>
        <p:nvSpPr>
          <p:cNvPr id="1475" name="TextShape 3"/>
          <p:cNvSpPr txBox="1"/>
          <p:nvPr/>
        </p:nvSpPr>
        <p:spPr>
          <a:xfrm>
            <a:off x="3884613" y="8685213"/>
            <a:ext cx="2971800" cy="457200"/>
          </a:xfrm>
          <a:prstGeom prst="rect">
            <a:avLst/>
          </a:prstGeom>
          <a:noFill/>
          <a:ln>
            <a:noFill/>
          </a:ln>
        </p:spPr>
        <p:txBody>
          <a:bodyPr anchor="b"/>
          <a:lstStyle/>
          <a:p>
            <a:pPr algn="r">
              <a:defRPr/>
            </a:pPr>
            <a:fld id="{3144278A-2491-4DF8-A2E1-00C450BF142D}" type="slidenum">
              <a:rPr lang="en-US" sz="1200" spc="-1">
                <a:latin typeface="+mn-lt"/>
              </a:rPr>
              <a:pPr algn="r">
                <a:defRPr/>
              </a:pPr>
              <a:t>11</a:t>
            </a:fld>
            <a:endParaRPr lang="en-US" sz="1200"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14</a:t>
            </a:fld>
            <a:endParaRPr lang="en-US"/>
          </a:p>
        </p:txBody>
      </p:sp>
    </p:spTree>
    <p:extLst>
      <p:ext uri="{BB962C8B-B14F-4D97-AF65-F5344CB8AC3E}">
        <p14:creationId xmlns:p14="http://schemas.microsoft.com/office/powerpoint/2010/main" val="2520860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https://iotnotesbyparita.wordpress.com/iot-reference-architecture/</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https://instrumentationtools.com/scada-communication-and-protocols/#</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https://instrumentationtools.com/scada-communication-and-protocols/#</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https://instrumentationtools.com/scada-communication-and-protocols/#</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https://instrumentationtools.com/scada-communication-and-protocols/#</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https://instrumentationtools.com/scada-communication-and-protocols/#</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https://instrumentationtools.com/scada-communication-and-protocols/#</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https://instrumentationtools.com/scada-communication-and-protocols/#</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812535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https://instrumentationtools.com/scada-communication-and-protocols/#</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61</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https://www.geeksforgeeks.org/introduction-of-ieee-802-15-4-technology/</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https://pdfs.semanticscholar.org/5f2a/4982a8adef2d1a6d589a155143291d440c0a.pdf</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https://www.tutorialspoint.com/what-are-ieee-802-11-networks</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https://pdfs.semanticscholar.org/5f2a/4982a8adef2d1a6d589a155143291d440c0a.pdf</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https://control.com/technical-articles/what-is-the-bacnet-protocol/</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https://instrumentationtools.com/scada-communication-and-protocols/#</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PlaceHolder 1"/>
          <p:cNvSpPr>
            <a:spLocks noGrp="1" noRot="1" noChangeAspect="1" noTextEdit="1"/>
          </p:cNvSpPr>
          <p:nvPr>
            <p:ph type="sldImg"/>
          </p:nvPr>
        </p:nvSpPr>
        <p:spPr bwMode="auto">
          <a:noFill/>
          <a:ln>
            <a:solidFill>
              <a:srgbClr val="000000"/>
            </a:solidFill>
            <a:miter lim="800000"/>
            <a:headEnd/>
            <a:tailEnd/>
          </a:ln>
        </p:spPr>
      </p:sp>
      <p:sp>
        <p:nvSpPr>
          <p:cNvPr id="1453" name="PlaceHolder 2"/>
          <p:cNvSpPr>
            <a:spLocks noGrp="1"/>
          </p:cNvSpPr>
          <p:nvPr>
            <p:ph type="body"/>
          </p:nvPr>
        </p:nvSpPr>
        <p:spPr/>
        <p:txBody>
          <a:bodyPr>
            <a:noAutofit/>
          </a:bodyPr>
          <a:lstStyle/>
          <a:p>
            <a:pPr>
              <a:defRPr/>
            </a:pPr>
            <a:endParaRPr lang="en-US" sz="2000" spc="-1">
              <a:latin typeface="Arial"/>
            </a:endParaRPr>
          </a:p>
        </p:txBody>
      </p:sp>
      <p:sp>
        <p:nvSpPr>
          <p:cNvPr id="1454" name="TextShape 3"/>
          <p:cNvSpPr txBox="1"/>
          <p:nvPr/>
        </p:nvSpPr>
        <p:spPr>
          <a:xfrm>
            <a:off x="3884613" y="8685213"/>
            <a:ext cx="2971800" cy="457200"/>
          </a:xfrm>
          <a:prstGeom prst="rect">
            <a:avLst/>
          </a:prstGeom>
          <a:noFill/>
          <a:ln>
            <a:noFill/>
          </a:ln>
        </p:spPr>
        <p:txBody>
          <a:bodyPr anchor="b"/>
          <a:lstStyle/>
          <a:p>
            <a:pPr algn="r">
              <a:defRPr/>
            </a:pPr>
            <a:fld id="{39A35A97-0A22-49D3-A2C5-85D164E0D3AC}" type="slidenum">
              <a:rPr lang="en-US" sz="1200" spc="-1">
                <a:latin typeface="+mn-lt"/>
                <a:cs typeface="Arial" charset="0"/>
              </a:rPr>
              <a:pPr algn="r">
                <a:defRPr/>
              </a:pPr>
              <a:t>3</a:t>
            </a:fld>
            <a:endParaRPr lang="en-US" sz="1200" spc="-1">
              <a:latin typeface="Times New Roman"/>
              <a:cs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https://instrumentationtools.com/scada-communication-and-protocols/#</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https://pdfs.semanticscholar.org/5f2a/4982a8adef2d1a6d589a155143291d440c0a.pdf</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78</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https://pdfs.semanticscholar.org/5f2a/4982a8adef2d1a6d589a155143291d440c0a.pdf</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79</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https://pdfs.semanticscholar.org/5f2a/4982a8adef2d1a6d589a155143291d440c0a.pdf</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80</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https://pdfs.semanticscholar.org/5f2a/4982a8adef2d1a6d589a155143291d440c0a.pdf</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81</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https://pdfs.semanticscholar.org/5f2a/4982a8adef2d1a6d589a155143291d440c0a.pdf</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82</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https://pdfs.semanticscholar.org/5f2a/4982a8adef2d1a6d589a155143291d440c0a.pdf</a:t>
            </a:r>
            <a:endParaRPr lang="en-US" dirty="0"/>
          </a:p>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83</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IN"/>
          </a:p>
        </p:txBody>
      </p:sp>
      <p:sp>
        <p:nvSpPr>
          <p:cNvPr id="4" name="Slide Number Placeholder 3"/>
          <p:cNvSpPr>
            <a:spLocks noGrp="1"/>
          </p:cNvSpPr>
          <p:nvPr>
            <p:ph type="sldNum" sz="quarter" idx="5"/>
          </p:nvPr>
        </p:nvSpPr>
        <p:spPr/>
        <p:txBody>
          <a:bodyPr/>
          <a:lstStyle/>
          <a:p>
            <a:pPr>
              <a:defRPr/>
            </a:pPr>
            <a:fld id="{A6376EF0-24B4-4735-9243-84082D765120}" type="slidenum">
              <a:rPr lang="en-US" smtClean="0"/>
              <a:pPr>
                <a:defRPr/>
              </a:pPr>
              <a:t>101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PlaceHolder 1"/>
          <p:cNvSpPr>
            <a:spLocks noGrp="1" noRot="1" noChangeAspect="1" noTextEdit="1"/>
          </p:cNvSpPr>
          <p:nvPr>
            <p:ph type="sldImg"/>
          </p:nvPr>
        </p:nvSpPr>
        <p:spPr bwMode="auto">
          <a:noFill/>
          <a:ln>
            <a:solidFill>
              <a:srgbClr val="000000"/>
            </a:solidFill>
            <a:miter lim="800000"/>
            <a:headEnd/>
            <a:tailEnd/>
          </a:ln>
        </p:spPr>
      </p:sp>
      <p:sp>
        <p:nvSpPr>
          <p:cNvPr id="1453" name="PlaceHolder 2"/>
          <p:cNvSpPr>
            <a:spLocks noGrp="1"/>
          </p:cNvSpPr>
          <p:nvPr>
            <p:ph type="body"/>
          </p:nvPr>
        </p:nvSpPr>
        <p:spPr/>
        <p:txBody>
          <a:bodyPr>
            <a:noAutofit/>
          </a:bodyPr>
          <a:lstStyle/>
          <a:p>
            <a:pPr>
              <a:defRPr/>
            </a:pPr>
            <a:endParaRPr lang="en-US" sz="2000" spc="-1">
              <a:latin typeface="Arial"/>
            </a:endParaRPr>
          </a:p>
        </p:txBody>
      </p:sp>
      <p:sp>
        <p:nvSpPr>
          <p:cNvPr id="1454" name="TextShape 3"/>
          <p:cNvSpPr txBox="1"/>
          <p:nvPr/>
        </p:nvSpPr>
        <p:spPr>
          <a:xfrm>
            <a:off x="3884613" y="8685213"/>
            <a:ext cx="2971800" cy="457200"/>
          </a:xfrm>
          <a:prstGeom prst="rect">
            <a:avLst/>
          </a:prstGeom>
          <a:noFill/>
          <a:ln>
            <a:noFill/>
          </a:ln>
        </p:spPr>
        <p:txBody>
          <a:bodyPr anchor="b"/>
          <a:lstStyle/>
          <a:p>
            <a:pPr algn="r">
              <a:defRPr/>
            </a:pPr>
            <a:fld id="{9315E6F0-FD8B-4E3D-9084-DFDFF4ACC1D7}" type="slidenum">
              <a:rPr lang="en-US" sz="1200" spc="-1">
                <a:solidFill>
                  <a:prstClr val="black"/>
                </a:solidFill>
                <a:cs typeface="Arial" charset="0"/>
              </a:rPr>
              <a:pPr algn="r">
                <a:defRPr/>
              </a:pPr>
              <a:t>4</a:t>
            </a:fld>
            <a:endParaRPr lang="en-US" sz="1200" spc="-1">
              <a:solidFill>
                <a:prstClr val="black"/>
              </a:solidFill>
              <a:latin typeface="Times New Roman"/>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9C076D-3FE0-4FBB-B166-8584CE52FEFE}" type="slidenum">
              <a:rPr lang="en-US" smtClean="0"/>
              <a:pPr fontAlgn="base">
                <a:spcBef>
                  <a:spcPct val="0"/>
                </a:spcBef>
                <a:spcAft>
                  <a:spcPct val="0"/>
                </a:spcAft>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9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FBBAB94-6113-472F-B1FA-EF23D621E33E}" type="slidenum">
              <a:rPr lang="en-US" smtClean="0"/>
              <a:pPr fontAlgn="base">
                <a:spcBef>
                  <a:spcPct val="0"/>
                </a:spcBef>
                <a:spcAft>
                  <a:spcPct val="0"/>
                </a:spcAft>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9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7F1F576-4A4A-4811-8FE0-F8A3B5B66C6D}" type="slidenum">
              <a:rPr lang="en-US" smtClean="0"/>
              <a:pPr fontAlgn="base">
                <a:spcBef>
                  <a:spcPct val="0"/>
                </a:spcBef>
                <a:spcAft>
                  <a:spcPct val="0"/>
                </a:spcAft>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135172" name="Slide Number Placeholder 3"/>
          <p:cNvSpPr>
            <a:spLocks noGrp="1" noChangeArrowheads="1"/>
          </p:cNvSpPr>
          <p:nvPr>
            <p:ph type="sldNum" sz="quarter" idx="5"/>
          </p:nvPr>
        </p:nvSpPr>
        <p:spPr bwMode="auto">
          <a:ln>
            <a:miter lim="800000"/>
            <a:headEnd/>
            <a:tailEnd/>
          </a:ln>
        </p:spPr>
        <p:txBody>
          <a:bodyPr/>
          <a:lstStyle/>
          <a:p>
            <a:pPr>
              <a:defRPr/>
            </a:pPr>
            <a:fld id="{DE6B8C69-AA64-4E4E-B46E-76C162D88DF8}" type="slidenum">
              <a:rPr lang="en-US" altLang="en-US"/>
              <a:pPr>
                <a:defRPr/>
              </a:pPr>
              <a:t>8</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PlaceHolder 1"/>
          <p:cNvSpPr>
            <a:spLocks noGrp="1" noRot="1" noChangeAspect="1" noTextEdit="1"/>
          </p:cNvSpPr>
          <p:nvPr>
            <p:ph type="sldImg"/>
          </p:nvPr>
        </p:nvSpPr>
        <p:spPr bwMode="auto">
          <a:noFill/>
          <a:ln>
            <a:solidFill>
              <a:srgbClr val="000000"/>
            </a:solidFill>
            <a:miter lim="800000"/>
            <a:headEnd/>
            <a:tailEnd/>
          </a:ln>
        </p:spPr>
      </p:sp>
      <p:sp>
        <p:nvSpPr>
          <p:cNvPr id="1471" name="PlaceHolder 2"/>
          <p:cNvSpPr>
            <a:spLocks noGrp="1"/>
          </p:cNvSpPr>
          <p:nvPr>
            <p:ph type="body"/>
          </p:nvPr>
        </p:nvSpPr>
        <p:spPr/>
        <p:txBody>
          <a:bodyPr>
            <a:noAutofit/>
          </a:bodyPr>
          <a:lstStyle/>
          <a:p>
            <a:pPr>
              <a:defRPr/>
            </a:pPr>
            <a:endParaRPr lang="en-US" sz="2000" spc="-1" dirty="0">
              <a:latin typeface="Arial"/>
            </a:endParaRPr>
          </a:p>
        </p:txBody>
      </p:sp>
      <p:sp>
        <p:nvSpPr>
          <p:cNvPr id="1472" name="TextShape 3"/>
          <p:cNvSpPr txBox="1"/>
          <p:nvPr/>
        </p:nvSpPr>
        <p:spPr>
          <a:xfrm>
            <a:off x="3884613" y="8685213"/>
            <a:ext cx="2971800" cy="457200"/>
          </a:xfrm>
          <a:prstGeom prst="rect">
            <a:avLst/>
          </a:prstGeom>
          <a:noFill/>
          <a:ln>
            <a:noFill/>
          </a:ln>
        </p:spPr>
        <p:txBody>
          <a:bodyPr anchor="b"/>
          <a:lstStyle/>
          <a:p>
            <a:pPr algn="r">
              <a:defRPr/>
            </a:pPr>
            <a:fld id="{2F569AD2-73A5-46C1-B8B9-0B29B220E54C}" type="slidenum">
              <a:rPr lang="en-US" sz="1200" spc="-1">
                <a:latin typeface="+mn-lt"/>
              </a:rPr>
              <a:pPr algn="r">
                <a:defRPr/>
              </a:pPr>
              <a:t>10</a:t>
            </a:fld>
            <a:endParaRPr lang="en-US" sz="1200" spc="-1" dirty="0">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1F43454-2262-4C45-BC12-B04E62C9CD12}" type="datetime1">
              <a:rPr lang="en-US" smtClean="0"/>
              <a:t>1/5/2024</a:t>
            </a:fld>
            <a:endParaRPr lang="en-US"/>
          </a:p>
        </p:txBody>
      </p:sp>
      <p:sp>
        <p:nvSpPr>
          <p:cNvPr id="5" name="Footer Placeholder 4"/>
          <p:cNvSpPr>
            <a:spLocks noGrp="1"/>
          </p:cNvSpPr>
          <p:nvPr>
            <p:ph type="ftr" sz="quarter" idx="11"/>
          </p:nvPr>
        </p:nvSpPr>
        <p:spPr/>
        <p:txBody>
          <a:bodyPr/>
          <a:lstStyle/>
          <a:p>
            <a:r>
              <a:rPr lang="en-US" smtClean="0"/>
              <a:t>Amit Kumar            Unit 1 ACSIOT0601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702C0E-924F-4BFD-A638-60C82BB14A04}" type="datetime1">
              <a:rPr lang="en-US" smtClean="0"/>
              <a:t>1/5/2024</a:t>
            </a:fld>
            <a:endParaRPr lang="en-US"/>
          </a:p>
        </p:txBody>
      </p:sp>
      <p:sp>
        <p:nvSpPr>
          <p:cNvPr id="5" name="Footer Placeholder 4"/>
          <p:cNvSpPr>
            <a:spLocks noGrp="1"/>
          </p:cNvSpPr>
          <p:nvPr>
            <p:ph type="ftr" sz="quarter" idx="11"/>
          </p:nvPr>
        </p:nvSpPr>
        <p:spPr/>
        <p:txBody>
          <a:bodyPr/>
          <a:lstStyle/>
          <a:p>
            <a:r>
              <a:rPr lang="en-US" smtClean="0"/>
              <a:t>Amit Kumar            Unit 1 ACSIOT0601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FADB85-3128-4767-9059-2C729C1D68EC}" type="datetime1">
              <a:rPr lang="en-US" smtClean="0"/>
              <a:t>1/5/2024</a:t>
            </a:fld>
            <a:endParaRPr lang="en-US"/>
          </a:p>
        </p:txBody>
      </p:sp>
      <p:sp>
        <p:nvSpPr>
          <p:cNvPr id="5" name="Footer Placeholder 4"/>
          <p:cNvSpPr>
            <a:spLocks noGrp="1"/>
          </p:cNvSpPr>
          <p:nvPr>
            <p:ph type="ftr" sz="quarter" idx="11"/>
          </p:nvPr>
        </p:nvSpPr>
        <p:spPr/>
        <p:txBody>
          <a:bodyPr/>
          <a:lstStyle/>
          <a:p>
            <a:r>
              <a:rPr lang="en-US" smtClean="0"/>
              <a:t>Amit Kumar            Unit 1 ACSIOT0601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02E2D55-E207-49FB-AD43-4DEAE8313A37}" type="datetime1">
              <a:rPr lang="en-US" smtClean="0">
                <a:solidFill>
                  <a:prstClr val="black">
                    <a:tint val="75000"/>
                  </a:prstClr>
                </a:solidFill>
              </a:rPr>
              <a:t>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Amit Kumar            Unit 1 ACSIOT0601                                        </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84424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053144-3B89-4A24-AB09-165CE1CCB5AC}" type="datetime1">
              <a:rPr lang="en-US" smtClean="0">
                <a:solidFill>
                  <a:prstClr val="black">
                    <a:tint val="75000"/>
                  </a:prstClr>
                </a:solidFill>
              </a:rPr>
              <a:t>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Amit Kumar            Unit 1 ACSIOT0601                                        </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99718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B87161-BB36-440B-9509-769337798A63}" type="datetime1">
              <a:rPr lang="en-US" smtClean="0">
                <a:solidFill>
                  <a:prstClr val="black">
                    <a:tint val="75000"/>
                  </a:prstClr>
                </a:solidFill>
              </a:rPr>
              <a:t>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Amit Kumar            Unit 1 ACSIOT0601                                        </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1771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B47F47-7E9B-49FE-8DE7-745A568B5E82}" type="datetime1">
              <a:rPr lang="en-US" smtClean="0">
                <a:solidFill>
                  <a:prstClr val="black">
                    <a:tint val="75000"/>
                  </a:prstClr>
                </a:solidFill>
              </a:rPr>
              <a:t>1/5/2024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Amit Kumar            Unit 1 ACSIOT0601                                        </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42894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FD5B5C-9479-42D0-A239-28D02B2C0DB8}" type="datetime1">
              <a:rPr lang="en-US" smtClean="0">
                <a:solidFill>
                  <a:prstClr val="black">
                    <a:tint val="75000"/>
                  </a:prstClr>
                </a:solidFill>
              </a:rPr>
              <a:t>1/5/2024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Amit Kumar            Unit 1 ACSIOT0601                                        </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8959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DC14A7-792B-4AEF-BFEA-F47C57BBB57A}" type="datetime1">
              <a:rPr lang="en-US" smtClean="0">
                <a:solidFill>
                  <a:prstClr val="black">
                    <a:tint val="75000"/>
                  </a:prstClr>
                </a:solidFill>
              </a:rPr>
              <a:t>1/5/2024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Amit Kumar            Unit 1 ACSIOT0601                                        </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06847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E604CD-C8CF-497E-B3E1-77656D7868BF}" type="datetime1">
              <a:rPr lang="en-US" smtClean="0">
                <a:solidFill>
                  <a:prstClr val="black">
                    <a:tint val="75000"/>
                  </a:prstClr>
                </a:solidFill>
              </a:rPr>
              <a:t>1/5/2024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Amit Kumar            Unit 1 ACSIOT0601                                        </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83198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CB011D-D2A0-41C9-92F4-0C9CDA4CB8D2}" type="datetime1">
              <a:rPr lang="en-US" smtClean="0">
                <a:solidFill>
                  <a:prstClr val="black">
                    <a:tint val="75000"/>
                  </a:prstClr>
                </a:solidFill>
              </a:rPr>
              <a:t>1/5/2024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Amit Kumar            Unit 1 ACSIOT0601                                        </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3449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8F1D05-5411-4DD9-A259-199F02961D40}" type="datetime1">
              <a:rPr lang="en-US" smtClean="0"/>
              <a:t>1/5/2024</a:t>
            </a:fld>
            <a:endParaRPr lang="en-US"/>
          </a:p>
        </p:txBody>
      </p:sp>
      <p:sp>
        <p:nvSpPr>
          <p:cNvPr id="5" name="Footer Placeholder 4"/>
          <p:cNvSpPr>
            <a:spLocks noGrp="1"/>
          </p:cNvSpPr>
          <p:nvPr>
            <p:ph type="ftr" sz="quarter" idx="11"/>
          </p:nvPr>
        </p:nvSpPr>
        <p:spPr/>
        <p:txBody>
          <a:bodyPr/>
          <a:lstStyle/>
          <a:p>
            <a:r>
              <a:rPr lang="en-US" smtClean="0"/>
              <a:t>Amit Kumar            Unit 1 ACSIOT0601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9EA8F1-5B88-4C75-AD66-5ECC6CD62977}" type="datetime1">
              <a:rPr lang="en-US" smtClean="0">
                <a:solidFill>
                  <a:prstClr val="black">
                    <a:tint val="75000"/>
                  </a:prstClr>
                </a:solidFill>
              </a:rPr>
              <a:t>1/5/2024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Amit Kumar            Unit 1 ACSIOT0601                                        </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09637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FAF160-300D-4D5B-85D6-6BAB1803B923}" type="datetime1">
              <a:rPr lang="en-US" smtClean="0">
                <a:solidFill>
                  <a:prstClr val="black">
                    <a:tint val="75000"/>
                  </a:prstClr>
                </a:solidFill>
              </a:rPr>
              <a:t>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Amit Kumar            Unit 1 ACSIOT0601                                        </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4678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86FC4C-0A56-4E0A-9507-DD71C93000E8}" type="datetime1">
              <a:rPr lang="en-US" smtClean="0">
                <a:solidFill>
                  <a:prstClr val="black">
                    <a:tint val="75000"/>
                  </a:prstClr>
                </a:solidFill>
              </a:rPr>
              <a:t>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Amit Kumar            Unit 1 ACSIOT0601                                        </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190144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7F11A29-BA00-4770-BC24-2C8779E971E7}" type="datetime1">
              <a:rPr lang="en-US" smtClean="0">
                <a:solidFill>
                  <a:prstClr val="black">
                    <a:tint val="75000"/>
                  </a:prstClr>
                </a:solidFill>
              </a:rPr>
              <a:t>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Amit Kumar            Unit 1 ACSIOT0601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76836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87975A-C7F7-47B1-8688-861BEF650482}" type="datetime1">
              <a:rPr lang="en-US" smtClean="0">
                <a:solidFill>
                  <a:prstClr val="black">
                    <a:tint val="75000"/>
                  </a:prstClr>
                </a:solidFill>
              </a:rPr>
              <a:t>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Amit Kumar            Unit 1 ACSIOT0601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54433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D4E0ED-B2E5-4FD0-A59D-FFCA3FAA0CA1}" type="datetime1">
              <a:rPr lang="en-US" smtClean="0">
                <a:solidFill>
                  <a:prstClr val="black">
                    <a:tint val="75000"/>
                  </a:prstClr>
                </a:solidFill>
              </a:rPr>
              <a:t>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Amit Kumar            Unit 1 ACSIOT0601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75015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FD48E7-B8E6-4230-9DCC-7E5058AA1291}" type="datetime1">
              <a:rPr lang="en-US" smtClean="0">
                <a:solidFill>
                  <a:prstClr val="black">
                    <a:tint val="75000"/>
                  </a:prstClr>
                </a:solidFill>
              </a:rPr>
              <a:t>1/5/2024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Amit Kumar            Unit 1 ACSIOT0601                                        </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830559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972878-4D2E-49A6-B16F-EEE88E3332DA}" type="datetime1">
              <a:rPr lang="en-US" smtClean="0">
                <a:solidFill>
                  <a:prstClr val="black">
                    <a:tint val="75000"/>
                  </a:prstClr>
                </a:solidFill>
              </a:rPr>
              <a:t>1/5/2024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Amit Kumar            Unit 1 ACSIOT0601                                        </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14929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17899B-7633-418C-BDD3-14C15BCA8B4D}" type="datetime1">
              <a:rPr lang="en-US" smtClean="0">
                <a:solidFill>
                  <a:prstClr val="black">
                    <a:tint val="75000"/>
                  </a:prstClr>
                </a:solidFill>
              </a:rPr>
              <a:t>1/5/2024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Amit Kumar            Unit 1 ACSIOT0601                                        </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13235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AF7FC5-DC25-47A0-AA3F-C0107653414B}" type="datetime1">
              <a:rPr lang="en-US" smtClean="0">
                <a:solidFill>
                  <a:prstClr val="black">
                    <a:tint val="75000"/>
                  </a:prstClr>
                </a:solidFill>
              </a:rPr>
              <a:t>1/5/2024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Amit Kumar            Unit 1 ACSIOT0601                                        </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0475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1113A5-46DF-4130-B822-97285BB10560}" type="datetime1">
              <a:rPr lang="en-US" smtClean="0"/>
              <a:t>1/5/2024</a:t>
            </a:fld>
            <a:endParaRPr lang="en-US"/>
          </a:p>
        </p:txBody>
      </p:sp>
      <p:sp>
        <p:nvSpPr>
          <p:cNvPr id="5" name="Footer Placeholder 4"/>
          <p:cNvSpPr>
            <a:spLocks noGrp="1"/>
          </p:cNvSpPr>
          <p:nvPr>
            <p:ph type="ftr" sz="quarter" idx="11"/>
          </p:nvPr>
        </p:nvSpPr>
        <p:spPr/>
        <p:txBody>
          <a:bodyPr/>
          <a:lstStyle/>
          <a:p>
            <a:r>
              <a:rPr lang="en-US" smtClean="0"/>
              <a:t>Amit Kumar            Unit 1 ACSIOT0601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2CC669-4A27-462C-BB5B-0FC95FA86D96}" type="datetime1">
              <a:rPr lang="en-US" smtClean="0">
                <a:solidFill>
                  <a:prstClr val="black">
                    <a:tint val="75000"/>
                  </a:prstClr>
                </a:solidFill>
              </a:rPr>
              <a:t>1/5/2024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Amit Kumar            Unit 1 ACSIOT0601                                        </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146521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822135-39BF-409A-9396-39E07AE52890}" type="datetime1">
              <a:rPr lang="en-US" smtClean="0">
                <a:solidFill>
                  <a:prstClr val="black">
                    <a:tint val="75000"/>
                  </a:prstClr>
                </a:solidFill>
              </a:rPr>
              <a:t>1/5/2024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Amit Kumar            Unit 1 ACSIOT0601                                        </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46198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96362A-4197-46E9-8715-1D668B94BB34}" type="datetime1">
              <a:rPr lang="en-US" smtClean="0">
                <a:solidFill>
                  <a:prstClr val="black">
                    <a:tint val="75000"/>
                  </a:prstClr>
                </a:solidFill>
              </a:rPr>
              <a:t>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Amit Kumar            Unit 1 ACSIOT0601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254519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DBDE62-ADD6-42AE-888B-B42E3DD2CEE2}" type="datetime1">
              <a:rPr lang="en-US" smtClean="0">
                <a:solidFill>
                  <a:prstClr val="black">
                    <a:tint val="75000"/>
                  </a:prstClr>
                </a:solidFill>
              </a:rPr>
              <a:t>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Amit Kumar            Unit 1 ACSIOT0601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7842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9ABB37-82C7-4ECC-9C6B-B9BF607B8C7F}" type="datetime1">
              <a:rPr lang="en-US" smtClean="0"/>
              <a:t>1/5/2024</a:t>
            </a:fld>
            <a:endParaRPr lang="en-US"/>
          </a:p>
        </p:txBody>
      </p:sp>
      <p:sp>
        <p:nvSpPr>
          <p:cNvPr id="6" name="Footer Placeholder 5"/>
          <p:cNvSpPr>
            <a:spLocks noGrp="1"/>
          </p:cNvSpPr>
          <p:nvPr>
            <p:ph type="ftr" sz="quarter" idx="11"/>
          </p:nvPr>
        </p:nvSpPr>
        <p:spPr/>
        <p:txBody>
          <a:bodyPr/>
          <a:lstStyle/>
          <a:p>
            <a:r>
              <a:rPr lang="en-US" smtClean="0"/>
              <a:t>Amit Kumar            Unit 1 ACSIOT0601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694C7C-94F2-4CB8-B781-85611B982977}" type="datetime1">
              <a:rPr lang="en-US" smtClean="0"/>
              <a:t>1/5/2024</a:t>
            </a:fld>
            <a:endParaRPr lang="en-US"/>
          </a:p>
        </p:txBody>
      </p:sp>
      <p:sp>
        <p:nvSpPr>
          <p:cNvPr id="8" name="Footer Placeholder 7"/>
          <p:cNvSpPr>
            <a:spLocks noGrp="1"/>
          </p:cNvSpPr>
          <p:nvPr>
            <p:ph type="ftr" sz="quarter" idx="11"/>
          </p:nvPr>
        </p:nvSpPr>
        <p:spPr/>
        <p:txBody>
          <a:bodyPr/>
          <a:lstStyle/>
          <a:p>
            <a:r>
              <a:rPr lang="en-US" smtClean="0"/>
              <a:t>Amit Kumar            Unit 1 ACSIOT0601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984B2F6-8E10-4D4E-98B0-321C4466367C}" type="datetime1">
              <a:rPr lang="en-US" smtClean="0"/>
              <a:t>1/5/2024</a:t>
            </a:fld>
            <a:endParaRPr lang="en-US"/>
          </a:p>
        </p:txBody>
      </p:sp>
      <p:sp>
        <p:nvSpPr>
          <p:cNvPr id="4" name="Footer Placeholder 3"/>
          <p:cNvSpPr>
            <a:spLocks noGrp="1"/>
          </p:cNvSpPr>
          <p:nvPr>
            <p:ph type="ftr" sz="quarter" idx="11"/>
          </p:nvPr>
        </p:nvSpPr>
        <p:spPr/>
        <p:txBody>
          <a:bodyPr/>
          <a:lstStyle/>
          <a:p>
            <a:r>
              <a:rPr lang="en-US" smtClean="0"/>
              <a:t>Amit Kumar            Unit 1 ACSIOT0601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0E440-5960-4769-B6F7-4E00D9CF5A9E}" type="datetime1">
              <a:rPr lang="en-US" smtClean="0"/>
              <a:t>1/5/2024</a:t>
            </a:fld>
            <a:endParaRPr lang="en-US"/>
          </a:p>
        </p:txBody>
      </p:sp>
      <p:sp>
        <p:nvSpPr>
          <p:cNvPr id="3" name="Footer Placeholder 2"/>
          <p:cNvSpPr>
            <a:spLocks noGrp="1"/>
          </p:cNvSpPr>
          <p:nvPr>
            <p:ph type="ftr" sz="quarter" idx="11"/>
          </p:nvPr>
        </p:nvSpPr>
        <p:spPr/>
        <p:txBody>
          <a:bodyPr/>
          <a:lstStyle/>
          <a:p>
            <a:r>
              <a:rPr lang="en-US" smtClean="0"/>
              <a:t>Amit Kumar            Unit 1 ACSIOT0601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82750A-9EEE-4231-B6A6-6FDC45A2F2C2}" type="datetime1">
              <a:rPr lang="en-US" smtClean="0"/>
              <a:t>1/5/2024</a:t>
            </a:fld>
            <a:endParaRPr lang="en-US"/>
          </a:p>
        </p:txBody>
      </p:sp>
      <p:sp>
        <p:nvSpPr>
          <p:cNvPr id="6" name="Footer Placeholder 5"/>
          <p:cNvSpPr>
            <a:spLocks noGrp="1"/>
          </p:cNvSpPr>
          <p:nvPr>
            <p:ph type="ftr" sz="quarter" idx="11"/>
          </p:nvPr>
        </p:nvSpPr>
        <p:spPr/>
        <p:txBody>
          <a:bodyPr/>
          <a:lstStyle/>
          <a:p>
            <a:r>
              <a:rPr lang="en-US" smtClean="0"/>
              <a:t>Amit Kumar            Unit 1 ACSIOT0601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8E83D3-7024-4CE8-BB3C-ADD08591BA9B}" type="datetime1">
              <a:rPr lang="en-US" smtClean="0"/>
              <a:t>1/5/2024</a:t>
            </a:fld>
            <a:endParaRPr lang="en-US"/>
          </a:p>
        </p:txBody>
      </p:sp>
      <p:sp>
        <p:nvSpPr>
          <p:cNvPr id="6" name="Footer Placeholder 5"/>
          <p:cNvSpPr>
            <a:spLocks noGrp="1"/>
          </p:cNvSpPr>
          <p:nvPr>
            <p:ph type="ftr" sz="quarter" idx="11"/>
          </p:nvPr>
        </p:nvSpPr>
        <p:spPr/>
        <p:txBody>
          <a:bodyPr/>
          <a:lstStyle/>
          <a:p>
            <a:r>
              <a:rPr lang="en-US" smtClean="0"/>
              <a:t>Amit Kumar            Unit 1 ACSIOT0601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5432F1-A124-4569-93BB-CAEED72017A3}" type="datetime1">
              <a:rPr lang="en-US" smtClean="0"/>
              <a:t>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Amit Kumar            Unit 1 ACSIOT0601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FA2428-CFB9-4A46-A3AD-1FB8B9C806D7}" type="datetime1">
              <a:rPr lang="en-US" smtClean="0">
                <a:solidFill>
                  <a:prstClr val="black">
                    <a:tint val="75000"/>
                  </a:prstClr>
                </a:solidFill>
              </a:rPr>
              <a:t>1/5/2024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Amit Kumar            Unit 1 ACSIOT0601                                        </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201449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ABF8D6-1B12-4AAE-8EB8-B9505F426166}" type="datetime1">
              <a:rPr lang="en-US" smtClean="0">
                <a:solidFill>
                  <a:prstClr val="black">
                    <a:tint val="75000"/>
                  </a:prstClr>
                </a:solidFill>
              </a:rPr>
              <a:t>1/5/2024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Amit Kumar            Unit 1 ACSIOT0601                                        </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826674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emf"/><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4.xml"/><Relationship Id="rId5" Type="http://schemas.openxmlformats.org/officeDocument/2006/relationships/image" Target="../media/image9.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png"/></Relationships>
</file>

<file path=ppt/slides/_rels/slide8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www.youtube.com/watch?v=lPA9tLFMDyY" TargetMode="External"/><Relationship Id="rId2" Type="http://schemas.openxmlformats.org/officeDocument/2006/relationships/hyperlink" Target="https://www.youtube.com/watch?v=ikacSuYGXAI"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youtube.com/watch?v=pUwYIdL_bQc" TargetMode="External"/><Relationship Id="rId4" Type="http://schemas.openxmlformats.org/officeDocument/2006/relationships/hyperlink" Target="https://www.youtube.com/watch?v=yUccPSOS83Y" TargetMode="External"/></Relationships>
</file>

<file path=ppt/slides/_rels/slide91.xml.rels><?xml version="1.0" encoding="UTF-8" standalone="yes"?>
<Relationships xmlns="http://schemas.openxmlformats.org/package/2006/relationships"><Relationship Id="rId3" Type="http://schemas.openxmlformats.org/officeDocument/2006/relationships/hyperlink" Target="https://www.youtube.com/watch?v=l-oY-ePIdRs" TargetMode="External"/><Relationship Id="rId7" Type="http://schemas.openxmlformats.org/officeDocument/2006/relationships/image" Target="../media/image2.png"/><Relationship Id="rId2" Type="http://schemas.openxmlformats.org/officeDocument/2006/relationships/hyperlink" Target="https://www.youtube.com/watch?v=t3FVP5wuG4g" TargetMode="External"/><Relationship Id="rId1" Type="http://schemas.openxmlformats.org/officeDocument/2006/relationships/slideLayout" Target="../slideLayouts/slideLayout2.xml"/><Relationship Id="rId6" Type="http://schemas.openxmlformats.org/officeDocument/2006/relationships/hyperlink" Target="https://www.youtube.com/watch?v=0zXTy-Uelhs" TargetMode="External"/><Relationship Id="rId5" Type="http://schemas.openxmlformats.org/officeDocument/2006/relationships/hyperlink" Target="https://www.youtube.com/watch?v=K3FyVoG_X_o" TargetMode="External"/><Relationship Id="rId4" Type="http://schemas.openxmlformats.org/officeDocument/2006/relationships/hyperlink" Target="https://www.youtube.com/watch?v=txi2p5_OjKU" TargetMode="Externa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0"/>
            <a:ext cx="7772400" cy="8382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dirty="0"/>
              <a:t>Noida Institute of Engineering and Technology, Greater Noida</a:t>
            </a:r>
          </a:p>
        </p:txBody>
      </p:sp>
      <p:sp>
        <p:nvSpPr>
          <p:cNvPr id="3" name="Subtitle 2"/>
          <p:cNvSpPr>
            <a:spLocks noGrp="1"/>
          </p:cNvSpPr>
          <p:nvPr>
            <p:ph type="subTitle" idx="1"/>
          </p:nvPr>
        </p:nvSpPr>
        <p:spPr>
          <a:xfrm>
            <a:off x="1447800" y="1285518"/>
            <a:ext cx="6400800" cy="1152882"/>
          </a:xfrm>
        </p:spPr>
        <p:style>
          <a:lnRef idx="2">
            <a:schemeClr val="accent5"/>
          </a:lnRef>
          <a:fillRef idx="1">
            <a:schemeClr val="lt1"/>
          </a:fillRef>
          <a:effectRef idx="0">
            <a:schemeClr val="accent5"/>
          </a:effectRef>
          <a:fontRef idx="minor">
            <a:schemeClr val="dk1"/>
          </a:fontRef>
        </p:style>
        <p:txBody>
          <a:bodyPr rtlCol="0">
            <a:normAutofit/>
          </a:bodyPr>
          <a:lstStyle/>
          <a:p>
            <a:pPr>
              <a:defRPr/>
            </a:pPr>
            <a:r>
              <a:rPr lang="en-IN" b="1" i="0" u="none" strike="noStrike" baseline="0" dirty="0">
                <a:solidFill>
                  <a:schemeClr val="tx1"/>
                </a:solidFill>
                <a:latin typeface="CIDFont+F1"/>
              </a:rPr>
              <a:t>IoT PROTOCOLS &amp; ITS APPLICATIONS</a:t>
            </a:r>
            <a:endParaRPr lang="en-US" sz="4800" b="1" dirty="0">
              <a:solidFill>
                <a:schemeClr val="tx1"/>
              </a:solidFill>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5410200" y="4648200"/>
            <a:ext cx="3048000" cy="14478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fontAlgn="auto">
              <a:spcBef>
                <a:spcPct val="20000"/>
              </a:spcBef>
              <a:spcAft>
                <a:spcPts val="0"/>
              </a:spcAft>
              <a:buFont typeface="Arial" pitchFamily="34" charset="0"/>
              <a:buNone/>
              <a:defRPr/>
            </a:pPr>
            <a:r>
              <a:rPr lang="en-US" sz="2400" b="1" dirty="0">
                <a:solidFill>
                  <a:schemeClr val="tx1"/>
                </a:solidFill>
              </a:rPr>
              <a:t>Mr. </a:t>
            </a:r>
            <a:r>
              <a:rPr lang="en-US" sz="2400" b="1" dirty="0" smtClean="0">
                <a:solidFill>
                  <a:schemeClr val="tx1"/>
                </a:solidFill>
              </a:rPr>
              <a:t>Amit</a:t>
            </a:r>
            <a:r>
              <a:rPr lang="en-US" sz="2400" b="1" dirty="0" smtClean="0">
                <a:solidFill>
                  <a:schemeClr val="tx1"/>
                </a:solidFill>
              </a:rPr>
              <a:t> </a:t>
            </a:r>
            <a:r>
              <a:rPr lang="en-US" sz="2400" b="1" dirty="0">
                <a:solidFill>
                  <a:schemeClr val="tx1"/>
                </a:solidFill>
              </a:rPr>
              <a:t>Kumar </a:t>
            </a:r>
            <a:endParaRPr lang="en-US" sz="2400" b="1" dirty="0" smtClean="0">
              <a:solidFill>
                <a:schemeClr val="tx1"/>
              </a:solidFill>
            </a:endParaRPr>
          </a:p>
          <a:p>
            <a:pPr algn="ctr" fontAlgn="auto">
              <a:spcBef>
                <a:spcPct val="20000"/>
              </a:spcBef>
              <a:spcAft>
                <a:spcPts val="0"/>
              </a:spcAft>
              <a:buFont typeface="Arial" pitchFamily="34" charset="0"/>
              <a:buNone/>
              <a:defRPr/>
            </a:pPr>
            <a:r>
              <a:rPr lang="en-US" sz="2400" b="1" dirty="0" smtClean="0">
                <a:solidFill>
                  <a:schemeClr val="tx1"/>
                </a:solidFill>
              </a:rPr>
              <a:t>Asst</a:t>
            </a:r>
            <a:r>
              <a:rPr lang="en-US" sz="2400" b="1" dirty="0">
                <a:solidFill>
                  <a:schemeClr val="tx1"/>
                </a:solidFill>
              </a:rPr>
              <a:t>. Professor</a:t>
            </a:r>
          </a:p>
          <a:p>
            <a:pPr algn="ctr" fontAlgn="auto">
              <a:spcBef>
                <a:spcPct val="20000"/>
              </a:spcBef>
              <a:spcAft>
                <a:spcPts val="0"/>
              </a:spcAft>
              <a:buFont typeface="Arial" pitchFamily="34" charset="0"/>
              <a:buNone/>
              <a:defRPr/>
            </a:pPr>
            <a:r>
              <a:rPr lang="en-US" sz="2400" b="1" dirty="0">
                <a:solidFill>
                  <a:schemeClr val="tx1"/>
                </a:solidFill>
              </a:rPr>
              <a:t>CSE-IoT Department</a:t>
            </a:r>
          </a:p>
        </p:txBody>
      </p:sp>
      <p:pic>
        <p:nvPicPr>
          <p:cNvPr id="3077" name="Picture 3" descr="C:\Users\Manks\Downloads\128_calendar-schedule-credit-mortgage-date-512.png"/>
          <p:cNvPicPr>
            <a:picLocks noChangeAspect="1" noChangeArrowheads="1"/>
          </p:cNvPicPr>
          <p:nvPr/>
        </p:nvPicPr>
        <p:blipFill>
          <a:blip r:embed="rId3" cstate="print"/>
          <a:srcRect/>
          <a:stretch>
            <a:fillRect/>
          </a:stretch>
        </p:blipFill>
        <p:spPr bwMode="auto">
          <a:xfrm>
            <a:off x="381000" y="5943600"/>
            <a:ext cx="533400" cy="533400"/>
          </a:xfrm>
          <a:prstGeom prst="rect">
            <a:avLst/>
          </a:prstGeom>
          <a:noFill/>
          <a:ln w="9525">
            <a:noFill/>
            <a:miter lim="800000"/>
            <a:headEnd/>
            <a:tailEnd/>
          </a:ln>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fontAlgn="auto">
              <a:spcBef>
                <a:spcPct val="20000"/>
              </a:spcBef>
              <a:spcAft>
                <a:spcPts val="0"/>
              </a:spcAft>
              <a:buFont typeface="Arial" pitchFamily="34" charset="0"/>
              <a:buNone/>
              <a:defRPr/>
            </a:pPr>
            <a:r>
              <a:rPr lang="en-US" sz="2500" b="1" dirty="0">
                <a:solidFill>
                  <a:schemeClr val="tx1"/>
                </a:solidFill>
              </a:rPr>
              <a:t>Unit</a:t>
            </a:r>
            <a:r>
              <a:rPr lang="en-US" sz="2500" b="1">
                <a:solidFill>
                  <a:schemeClr val="tx1"/>
                </a:solidFill>
              </a:rPr>
              <a:t>: 2</a:t>
            </a:r>
            <a:endParaRPr lang="en-US" sz="2500" b="1" dirty="0">
              <a:solidFill>
                <a:schemeClr val="tx1"/>
              </a:solidFill>
            </a:endParaRPr>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fontAlgn="auto">
              <a:spcBef>
                <a:spcPct val="20000"/>
              </a:spcBef>
              <a:spcAft>
                <a:spcPts val="0"/>
              </a:spcAft>
              <a:buFont typeface="Arial" pitchFamily="34" charset="0"/>
              <a:buNone/>
              <a:defRPr/>
            </a:pPr>
            <a:r>
              <a:rPr lang="en-IN" sz="2800" b="1" i="0" u="none" strike="noStrike" baseline="0" dirty="0">
                <a:latin typeface="CIDFont+F1"/>
              </a:rPr>
              <a:t>Application Layer</a:t>
            </a:r>
            <a:endParaRPr lang="en-US" sz="3600" b="1" dirty="0">
              <a:solidFill>
                <a:schemeClr val="tx1"/>
              </a:solidFill>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fontAlgn="auto">
              <a:spcBef>
                <a:spcPct val="20000"/>
              </a:spcBef>
              <a:spcAft>
                <a:spcPts val="0"/>
              </a:spcAft>
              <a:defRPr/>
            </a:pPr>
            <a:r>
              <a:rPr lang="en-US" sz="2000" b="1" dirty="0">
                <a:solidFill>
                  <a:schemeClr val="tx1"/>
                </a:solidFill>
              </a:rPr>
              <a:t>B Tech (CSE-IoT)</a:t>
            </a:r>
            <a:endParaRPr lang="en-US" sz="2000" b="1" dirty="0">
              <a:solidFill>
                <a:schemeClr val="tx1"/>
              </a:solidFill>
              <a:latin typeface="Times New Roman" panose="02020603050405020304" pitchFamily="18" charset="0"/>
              <a:cs typeface="Times New Roman" panose="02020603050405020304" pitchFamily="18" charset="0"/>
            </a:endParaRPr>
          </a:p>
          <a:p>
            <a:pPr algn="ctr" fontAlgn="auto">
              <a:spcBef>
                <a:spcPct val="20000"/>
              </a:spcBef>
              <a:spcAft>
                <a:spcPts val="0"/>
              </a:spcAft>
              <a:buFont typeface="Arial" pitchFamily="34" charset="0"/>
              <a:buNone/>
              <a:defRPr/>
            </a:pPr>
            <a:r>
              <a:rPr lang="en-US" sz="2000" b="1" dirty="0">
                <a:solidFill>
                  <a:schemeClr val="tx1"/>
                </a:solidFill>
              </a:rPr>
              <a:t> 6</a:t>
            </a:r>
            <a:r>
              <a:rPr lang="en-US" sz="2000" b="1" baseline="30000" dirty="0">
                <a:solidFill>
                  <a:schemeClr val="tx1"/>
                </a:solidFill>
              </a:rPr>
              <a:t>th</a:t>
            </a:r>
            <a:r>
              <a:rPr lang="en-US" sz="2000" b="1" dirty="0">
                <a:solidFill>
                  <a:schemeClr val="tx1"/>
                </a:solidFill>
              </a:rPr>
              <a:t> Sem</a:t>
            </a:r>
          </a:p>
          <a:p>
            <a:pPr algn="ctr" fontAlgn="auto">
              <a:spcBef>
                <a:spcPct val="20000"/>
              </a:spcBef>
              <a:spcAft>
                <a:spcPts val="0"/>
              </a:spcAft>
              <a:buFont typeface="Arial" pitchFamily="34" charset="0"/>
              <a:buNone/>
              <a:defRPr/>
            </a:pPr>
            <a:endParaRPr lang="en-US" sz="2200" dirty="0">
              <a:solidFill>
                <a:schemeClr val="tx1"/>
              </a:solidFill>
            </a:endParaRPr>
          </a:p>
        </p:txBody>
      </p:sp>
      <p:pic>
        <p:nvPicPr>
          <p:cNvPr id="3084" name="Picture 8" descr="Untitled.png"/>
          <p:cNvPicPr>
            <a:picLocks noChangeAspect="1"/>
          </p:cNvPicPr>
          <p:nvPr/>
        </p:nvPicPr>
        <p:blipFill>
          <a:blip r:embed="rId4" cstate="print"/>
          <a:srcRect/>
          <a:stretch>
            <a:fillRect/>
          </a:stretch>
        </p:blipFill>
        <p:spPr bwMode="auto">
          <a:xfrm>
            <a:off x="0" y="0"/>
            <a:ext cx="1371600" cy="762000"/>
          </a:xfrm>
          <a:prstGeom prst="rect">
            <a:avLst/>
          </a:prstGeom>
          <a:noFill/>
          <a:ln w="9525">
            <a:noFill/>
            <a:miter lim="800000"/>
            <a:headEnd/>
            <a:tailEnd/>
          </a:ln>
        </p:spPr>
      </p:pic>
      <p:sp>
        <p:nvSpPr>
          <p:cNvPr id="5" name="Footer Placeholder 4">
            <a:extLst>
              <a:ext uri="{FF2B5EF4-FFF2-40B4-BE49-F238E27FC236}">
                <a16:creationId xmlns:a16="http://schemas.microsoft.com/office/drawing/2014/main" xmlns="" id="{C7A7804C-2D7E-7A1E-BF32-18D2F3D935C2}"/>
              </a:ext>
            </a:extLst>
          </p:cNvPr>
          <p:cNvSpPr>
            <a:spLocks noGrp="1"/>
          </p:cNvSpPr>
          <p:nvPr>
            <p:ph type="ftr" sz="quarter" idx="11"/>
          </p:nvPr>
        </p:nvSpPr>
        <p:spPr/>
        <p:txBody>
          <a:bodyPr/>
          <a:lstStyle/>
          <a:p>
            <a:r>
              <a:rPr lang="en-US" smtClean="0"/>
              <a:t>Amit Kumar            Unit 1 ACSIOT0601                                        </a:t>
            </a:r>
            <a:endParaRPr lang="en-US" dirty="0"/>
          </a:p>
        </p:txBody>
      </p:sp>
      <p:sp>
        <p:nvSpPr>
          <p:cNvPr id="4" name="Date Placeholder 3">
            <a:extLst>
              <a:ext uri="{FF2B5EF4-FFF2-40B4-BE49-F238E27FC236}">
                <a16:creationId xmlns:a16="http://schemas.microsoft.com/office/drawing/2014/main" xmlns="" id="{673B263E-F810-4290-DC3F-B003EC8D8AA8}"/>
              </a:ext>
            </a:extLst>
          </p:cNvPr>
          <p:cNvSpPr>
            <a:spLocks noGrp="1"/>
          </p:cNvSpPr>
          <p:nvPr>
            <p:ph type="dt" sz="half" idx="10"/>
          </p:nvPr>
        </p:nvSpPr>
        <p:spPr/>
        <p:txBody>
          <a:bodyPr/>
          <a:lstStyle/>
          <a:p>
            <a:fld id="{7F6D965D-0A9D-441D-98C2-0651EF0AF8A7}" type="datetime1">
              <a:rPr lang="en-US" smtClean="0"/>
              <a:t>1/5/2024</a:t>
            </a:fld>
            <a:endParaRPr lang="en-US"/>
          </a:p>
        </p:txBody>
      </p:sp>
      <p:sp>
        <p:nvSpPr>
          <p:cNvPr id="7" name="Slide Number Placeholder 6">
            <a:extLst>
              <a:ext uri="{FF2B5EF4-FFF2-40B4-BE49-F238E27FC236}">
                <a16:creationId xmlns:a16="http://schemas.microsoft.com/office/drawing/2014/main" xmlns="" id="{F769E329-A2E2-FA9F-CCF4-472CA7B2A35F}"/>
              </a:ext>
            </a:extLst>
          </p:cNvPr>
          <p:cNvSpPr>
            <a:spLocks noGrp="1"/>
          </p:cNvSpPr>
          <p:nvPr>
            <p:ph type="sldNum" sz="quarter" idx="12"/>
          </p:nvPr>
        </p:nvSpPr>
        <p:spPr/>
        <p:txBody>
          <a:bodyPr/>
          <a:lstStyle/>
          <a:p>
            <a:fld id="{B6F15528-21DE-4FAA-801E-634DDDAF4B2B}" type="slidenum">
              <a:rPr lang="en-US" smtClean="0"/>
              <a:pPr/>
              <a:t>1</a:t>
            </a:fld>
            <a:endParaRPr lang="en-US"/>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514600"/>
            <a:ext cx="1752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Shape 1"/>
          <p:cNvSpPr txBox="1"/>
          <p:nvPr/>
        </p:nvSpPr>
        <p:spPr>
          <a:xfrm>
            <a:off x="1371600" y="0"/>
            <a:ext cx="7772400" cy="68580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lstStyle/>
          <a:p>
            <a:pPr algn="ctr">
              <a:defRPr/>
            </a:pPr>
            <a:r>
              <a:rPr lang="en-US" sz="3000" b="1" spc="-1" dirty="0">
                <a:solidFill>
                  <a:srgbClr val="000000"/>
                </a:solidFill>
                <a:latin typeface="Times New Roman"/>
                <a:ea typeface="新細明體"/>
              </a:rPr>
              <a:t>Program Specific Outcomes</a:t>
            </a:r>
            <a:endParaRPr lang="en-US" sz="3000" b="1" spc="-1" dirty="0">
              <a:solidFill>
                <a:srgbClr val="000000"/>
              </a:solidFill>
              <a:latin typeface="Arial"/>
            </a:endParaRPr>
          </a:p>
        </p:txBody>
      </p:sp>
      <p:sp>
        <p:nvSpPr>
          <p:cNvPr id="275" name="TextShape 5"/>
          <p:cNvSpPr txBox="1"/>
          <p:nvPr/>
        </p:nvSpPr>
        <p:spPr>
          <a:xfrm>
            <a:off x="457200" y="6492875"/>
            <a:ext cx="2133600" cy="365125"/>
          </a:xfrm>
          <a:prstGeom prst="rect">
            <a:avLst/>
          </a:prstGeom>
          <a:noFill/>
          <a:ln>
            <a:noFill/>
          </a:ln>
        </p:spPr>
        <p:txBody>
          <a:bodyPr anchor="ctr"/>
          <a:lstStyle/>
          <a:p>
            <a:pPr>
              <a:defRPr/>
            </a:pPr>
            <a:fld id="{C0FF98F3-1517-4F19-AEFE-477D43061DEE}" type="datetime1">
              <a:rPr lang="en-US" sz="1200" spc="-1">
                <a:solidFill>
                  <a:srgbClr val="8B8B8B"/>
                </a:solidFill>
                <a:latin typeface="Calibri"/>
              </a:rPr>
              <a:pPr>
                <a:defRPr/>
              </a:pPr>
              <a:t>1/5/2024</a:t>
            </a:fld>
            <a:endParaRPr lang="en-US" sz="1200" spc="-1" dirty="0">
              <a:latin typeface="Times New Roman"/>
            </a:endParaRPr>
          </a:p>
        </p:txBody>
      </p:sp>
      <p:sp>
        <p:nvSpPr>
          <p:cNvPr id="276" name="TextShape 6"/>
          <p:cNvSpPr txBox="1"/>
          <p:nvPr/>
        </p:nvSpPr>
        <p:spPr>
          <a:xfrm>
            <a:off x="6553200" y="6492875"/>
            <a:ext cx="2133600" cy="365125"/>
          </a:xfrm>
          <a:prstGeom prst="rect">
            <a:avLst/>
          </a:prstGeom>
          <a:noFill/>
          <a:ln>
            <a:noFill/>
          </a:ln>
        </p:spPr>
        <p:txBody>
          <a:bodyPr anchor="ctr"/>
          <a:lstStyle/>
          <a:p>
            <a:pPr algn="r">
              <a:defRPr/>
            </a:pPr>
            <a:fld id="{39083270-CFD3-419B-889F-C62B001C8E57}" type="slidenum">
              <a:rPr lang="en-US" sz="1200" spc="-1">
                <a:solidFill>
                  <a:srgbClr val="8B8B8B"/>
                </a:solidFill>
                <a:latin typeface="Calibri"/>
              </a:rPr>
              <a:pPr algn="r">
                <a:defRPr/>
              </a:pPr>
              <a:t>10</a:t>
            </a:fld>
            <a:endParaRPr lang="en-US" sz="1200" spc="-1" dirty="0">
              <a:latin typeface="Times New Roman"/>
            </a:endParaRPr>
          </a:p>
        </p:txBody>
      </p:sp>
      <p:pic>
        <p:nvPicPr>
          <p:cNvPr id="13319" name="Picture 4"/>
          <p:cNvPicPr>
            <a:picLocks noChangeAspect="1" noChangeArrowheads="1"/>
          </p:cNvPicPr>
          <p:nvPr/>
        </p:nvPicPr>
        <p:blipFill>
          <a:blip r:embed="rId3" cstate="print"/>
          <a:srcRect/>
          <a:stretch>
            <a:fillRect/>
          </a:stretch>
        </p:blipFill>
        <p:spPr bwMode="auto">
          <a:xfrm>
            <a:off x="0" y="0"/>
            <a:ext cx="1295400" cy="93345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xmlns="" id="{8FEA03CF-7674-2347-7166-CF21EDD9D874}"/>
              </a:ext>
            </a:extLst>
          </p:cNvPr>
          <p:cNvSpPr>
            <a:spLocks noGrp="1"/>
          </p:cNvSpPr>
          <p:nvPr>
            <p:ph type="ftr" sz="quarter" idx="11"/>
          </p:nvPr>
        </p:nvSpPr>
        <p:spPr/>
        <p:txBody>
          <a:bodyPr/>
          <a:lstStyle/>
          <a:p>
            <a:r>
              <a:rPr lang="en-US" smtClean="0"/>
              <a:t>Amit Kumar            Unit 1 ACSIOT0601                                        </a:t>
            </a:r>
            <a:endParaRPr lang="en-US" dirty="0"/>
          </a:p>
        </p:txBody>
      </p:sp>
      <p:graphicFrame>
        <p:nvGraphicFramePr>
          <p:cNvPr id="3" name="Content Placeholder 7">
            <a:extLst>
              <a:ext uri="{FF2B5EF4-FFF2-40B4-BE49-F238E27FC236}">
                <a16:creationId xmlns:a16="http://schemas.microsoft.com/office/drawing/2014/main" xmlns="" id="{F9DF442F-4D2F-DC92-BA48-0B05135D1332}"/>
              </a:ext>
            </a:extLst>
          </p:cNvPr>
          <p:cNvGraphicFramePr>
            <a:graphicFrameLocks/>
          </p:cNvGraphicFramePr>
          <p:nvPr/>
        </p:nvGraphicFramePr>
        <p:xfrm>
          <a:off x="836083" y="1439333"/>
          <a:ext cx="7317317" cy="3771425"/>
        </p:xfrm>
        <a:graphic>
          <a:graphicData uri="http://schemas.openxmlformats.org/drawingml/2006/table">
            <a:tbl>
              <a:tblPr firstRow="1" firstCol="1" lastRow="1" lastCol="1" bandRow="1" bandCol="1">
                <a:noFill/>
                <a:tableStyleId>{5C22544A-7EE6-4342-B048-85BDC9FD1C3A}</a:tableStyleId>
              </a:tblPr>
              <a:tblGrid>
                <a:gridCol w="716069">
                  <a:extLst>
                    <a:ext uri="{9D8B030D-6E8A-4147-A177-3AD203B41FA5}">
                      <a16:colId xmlns:a16="http://schemas.microsoft.com/office/drawing/2014/main" xmlns="" val="3207388432"/>
                    </a:ext>
                  </a:extLst>
                </a:gridCol>
                <a:gridCol w="1159900">
                  <a:extLst>
                    <a:ext uri="{9D8B030D-6E8A-4147-A177-3AD203B41FA5}">
                      <a16:colId xmlns:a16="http://schemas.microsoft.com/office/drawing/2014/main" xmlns="" val="2425389380"/>
                    </a:ext>
                  </a:extLst>
                </a:gridCol>
                <a:gridCol w="5441348">
                  <a:extLst>
                    <a:ext uri="{9D8B030D-6E8A-4147-A177-3AD203B41FA5}">
                      <a16:colId xmlns:a16="http://schemas.microsoft.com/office/drawing/2014/main" xmlns="" val="1888794624"/>
                    </a:ext>
                  </a:extLst>
                </a:gridCol>
              </a:tblGrid>
              <a:tr h="1075267">
                <a:tc>
                  <a:txBody>
                    <a:bodyPr/>
                    <a:lstStyle/>
                    <a:p>
                      <a:pPr marL="73025">
                        <a:lnSpc>
                          <a:spcPts val="1340"/>
                        </a:lnSpc>
                      </a:pPr>
                      <a:r>
                        <a:rPr lang="en-US" sz="2000" b="0" cap="none" spc="0">
                          <a:solidFill>
                            <a:schemeClr val="tx1"/>
                          </a:solidFill>
                          <a:effectLst/>
                          <a:latin typeface="Calibri"/>
                        </a:rPr>
                        <a:t>S.NO.</a:t>
                      </a:r>
                    </a:p>
                  </a:txBody>
                  <a:tcPr marL="0" marR="0" marT="97581" marB="97581" anchor="ctr">
                    <a:lnL w="12700" cmpd="sng">
                      <a:solidFill>
                        <a:schemeClr val="tx1"/>
                      </a:solidFill>
                    </a:lnL>
                    <a:lnR w="12700" cmpd="sng">
                      <a:solidFill>
                        <a:schemeClr val="tx1"/>
                      </a:solidFill>
                    </a:lnR>
                    <a:lnT w="12700" cap="flat" cmpd="sng" algn="ctr">
                      <a:solidFill>
                        <a:schemeClr val="tx1"/>
                      </a:solidFill>
                      <a:prstDash val="solid"/>
                    </a:lnT>
                    <a:lnB w="12700" cmpd="sng">
                      <a:solidFill>
                        <a:schemeClr val="tx1"/>
                      </a:solidFill>
                    </a:lnB>
                    <a:noFill/>
                  </a:tcPr>
                </a:tc>
                <a:tc>
                  <a:txBody>
                    <a:bodyPr/>
                    <a:lstStyle/>
                    <a:p>
                      <a:pPr marL="68580" algn="l">
                        <a:lnSpc>
                          <a:spcPts val="1375"/>
                        </a:lnSpc>
                      </a:pPr>
                      <a:r>
                        <a:rPr lang="en-US" sz="2000" b="0" cap="none" spc="0">
                          <a:solidFill>
                            <a:schemeClr val="tx1"/>
                          </a:solidFill>
                          <a:effectLst/>
                          <a:latin typeface="Calibri"/>
                        </a:rPr>
                        <a:t>PSO</a:t>
                      </a:r>
                    </a:p>
                  </a:txBody>
                  <a:tcPr marL="0" marR="0" marT="97581" marB="97581" anchor="ctr">
                    <a:lnL w="12700" cmpd="sng">
                      <a:solidFill>
                        <a:schemeClr val="tx1"/>
                      </a:solidFill>
                    </a:lnL>
                    <a:lnR w="12700" cmpd="sng">
                      <a:solidFill>
                        <a:schemeClr val="tx1"/>
                      </a:solidFill>
                    </a:lnR>
                    <a:lnT w="12700" cap="flat" cmpd="sng" algn="ctr">
                      <a:solidFill>
                        <a:schemeClr val="tx1"/>
                      </a:solidFill>
                      <a:prstDash val="solid"/>
                    </a:lnT>
                    <a:lnB w="12700" cmpd="sng">
                      <a:solidFill>
                        <a:schemeClr val="tx1"/>
                      </a:solidFill>
                    </a:lnB>
                    <a:noFill/>
                  </a:tcPr>
                </a:tc>
                <a:tc>
                  <a:txBody>
                    <a:bodyPr/>
                    <a:lstStyle/>
                    <a:p>
                      <a:pPr marL="71755" algn="l">
                        <a:lnSpc>
                          <a:spcPts val="1375"/>
                        </a:lnSpc>
                      </a:pPr>
                      <a:r>
                        <a:rPr lang="en-US" sz="2000" b="0" cap="none" spc="0" dirty="0">
                          <a:solidFill>
                            <a:schemeClr val="tx1"/>
                          </a:solidFill>
                          <a:effectLst/>
                          <a:latin typeface="Calibri"/>
                        </a:rPr>
                        <a:t>PSO Description</a:t>
                      </a:r>
                    </a:p>
                  </a:txBody>
                  <a:tcPr marL="0" marR="0" marT="97581" marB="97581" anchor="ctr">
                    <a:lnL w="12700" cmpd="sng">
                      <a:solidFill>
                        <a:schemeClr val="tx1"/>
                      </a:solidFill>
                    </a:lnL>
                    <a:lnR w="12700" cmpd="sng">
                      <a:solidFill>
                        <a:schemeClr val="tx1"/>
                      </a:solidFill>
                    </a:lnR>
                    <a:lnT w="12700" cap="flat" cmpd="sng" algn="ctr">
                      <a:solidFill>
                        <a:schemeClr val="tx1"/>
                      </a:solidFill>
                      <a:prstDash val="solid"/>
                    </a:lnT>
                    <a:lnB w="12700" cmpd="sng">
                      <a:solidFill>
                        <a:schemeClr val="tx1"/>
                      </a:solidFill>
                    </a:lnB>
                    <a:noFill/>
                  </a:tcPr>
                </a:tc>
                <a:extLst>
                  <a:ext uri="{0D108BD9-81ED-4DB2-BD59-A6C34878D82A}">
                    <a16:rowId xmlns:a16="http://schemas.microsoft.com/office/drawing/2014/main" xmlns="" val="30811744"/>
                  </a:ext>
                </a:extLst>
              </a:tr>
              <a:tr h="901462">
                <a:tc>
                  <a:txBody>
                    <a:bodyPr/>
                    <a:lstStyle/>
                    <a:p>
                      <a:pPr marL="73025">
                        <a:lnSpc>
                          <a:spcPts val="1340"/>
                        </a:lnSpc>
                      </a:pPr>
                      <a:r>
                        <a:rPr lang="en-US" sz="2000" b="0" cap="none" spc="0">
                          <a:solidFill>
                            <a:schemeClr val="tx1"/>
                          </a:solidFill>
                          <a:effectLst/>
                          <a:latin typeface="Calibri"/>
                        </a:rPr>
                        <a:t>1</a:t>
                      </a:r>
                    </a:p>
                  </a:txBody>
                  <a:tcPr marL="0" marR="0" marT="97581" marB="97581" anchor="ctr">
                    <a:lnL w="12700" cap="flat" cmpd="sng" algn="ctr">
                      <a:solidFill>
                        <a:schemeClr val="tx1"/>
                      </a:solidFill>
                      <a:prstDash val="solid"/>
                    </a:lnL>
                    <a:lnR w="12700" cmpd="sng">
                      <a:solidFill>
                        <a:schemeClr val="tx1"/>
                      </a:solidFill>
                      <a:prstDash val="solid"/>
                    </a:lnR>
                    <a:lnT w="12700" cmpd="sng">
                      <a:solidFill>
                        <a:schemeClr val="tx1"/>
                      </a:solidFill>
                    </a:lnT>
                    <a:lnB w="12700" cap="flat" cmpd="sng" algn="ctr">
                      <a:solidFill>
                        <a:schemeClr val="tx1"/>
                      </a:solidFill>
                      <a:prstDash val="solid"/>
                    </a:lnB>
                    <a:noFill/>
                  </a:tcPr>
                </a:tc>
                <a:tc>
                  <a:txBody>
                    <a:bodyPr/>
                    <a:lstStyle/>
                    <a:p>
                      <a:pPr marL="68580">
                        <a:lnSpc>
                          <a:spcPts val="1375"/>
                        </a:lnSpc>
                      </a:pPr>
                      <a:r>
                        <a:rPr lang="en-US" sz="2000" b="0" cap="none" spc="0">
                          <a:solidFill>
                            <a:schemeClr val="tx1"/>
                          </a:solidFill>
                          <a:effectLst/>
                          <a:latin typeface="Calibri"/>
                        </a:rPr>
                        <a:t>PSO1</a:t>
                      </a:r>
                    </a:p>
                  </a:txBody>
                  <a:tcPr marL="0" marR="0" marT="97581" marB="97581" anchor="ctr">
                    <a:lnL w="12700" cmpd="sng">
                      <a:solidFill>
                        <a:schemeClr val="tx1"/>
                      </a:solidFill>
                      <a:prstDash val="solid"/>
                    </a:lnL>
                    <a:lnR w="12700" cmpd="sng">
                      <a:solidFill>
                        <a:schemeClr val="tx1"/>
                      </a:solidFill>
                      <a:prstDash val="solid"/>
                    </a:lnR>
                    <a:lnT w="12700" cmpd="sng">
                      <a:solidFill>
                        <a:schemeClr val="tx1"/>
                      </a:solidFill>
                    </a:lnT>
                    <a:lnB w="12700" cap="flat" cmpd="sng" algn="ctr">
                      <a:solidFill>
                        <a:schemeClr val="tx1"/>
                      </a:solidFill>
                      <a:prstDash val="solid"/>
                    </a:lnB>
                    <a:noFill/>
                  </a:tcPr>
                </a:tc>
                <a:tc>
                  <a:txBody>
                    <a:bodyPr/>
                    <a:lstStyle/>
                    <a:p>
                      <a:pPr marL="71755" algn="l">
                        <a:lnSpc>
                          <a:spcPct val="100000"/>
                        </a:lnSpc>
                      </a:pPr>
                      <a:r>
                        <a:rPr lang="en-US" sz="2000" b="0" cap="none" spc="0">
                          <a:solidFill>
                            <a:schemeClr val="tx1"/>
                          </a:solidFill>
                          <a:effectLst/>
                          <a:latin typeface="Calibri"/>
                        </a:rPr>
                        <a:t>Apply concept of IoT to solve real world problems for societal wellbeing by leveraging latest tools.</a:t>
                      </a:r>
                    </a:p>
                  </a:txBody>
                  <a:tcPr marL="0" marR="0" marT="97581" marB="97581" anchor="ctr">
                    <a:lnL w="12700" cmpd="sng">
                      <a:solidFill>
                        <a:schemeClr val="tx1"/>
                      </a:solidFill>
                      <a:prstDash val="solid"/>
                    </a:lnL>
                    <a:lnR w="12700" cap="flat" cmpd="sng" algn="ctr">
                      <a:solidFill>
                        <a:schemeClr val="tx1"/>
                      </a:solidFill>
                      <a:prstDash val="solid"/>
                    </a:lnR>
                    <a:lnT w="12700" cmpd="sng">
                      <a:solidFill>
                        <a:schemeClr val="tx1"/>
                      </a:solidFill>
                    </a:lnT>
                    <a:lnB w="12700" cap="flat" cmpd="sng" algn="ctr">
                      <a:solidFill>
                        <a:schemeClr val="tx1"/>
                      </a:solidFill>
                      <a:prstDash val="solid"/>
                    </a:lnB>
                    <a:noFill/>
                  </a:tcPr>
                </a:tc>
                <a:extLst>
                  <a:ext uri="{0D108BD9-81ED-4DB2-BD59-A6C34878D82A}">
                    <a16:rowId xmlns:a16="http://schemas.microsoft.com/office/drawing/2014/main" xmlns="" val="3881303270"/>
                  </a:ext>
                </a:extLst>
              </a:tr>
              <a:tr h="893234">
                <a:tc>
                  <a:txBody>
                    <a:bodyPr/>
                    <a:lstStyle/>
                    <a:p>
                      <a:pPr marL="73025">
                        <a:lnSpc>
                          <a:spcPts val="1340"/>
                        </a:lnSpc>
                      </a:pPr>
                      <a:r>
                        <a:rPr lang="en-US" sz="2000" b="0" cap="none" spc="0">
                          <a:solidFill>
                            <a:schemeClr val="tx1"/>
                          </a:solidFill>
                          <a:effectLst/>
                          <a:latin typeface="Calibri"/>
                        </a:rPr>
                        <a:t>2</a:t>
                      </a:r>
                    </a:p>
                  </a:txBody>
                  <a:tcPr marL="0" marR="0" marT="97581" marB="97581" anchor="ctr">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ap="flat" cmpd="sng" algn="ctr">
                      <a:solidFill>
                        <a:schemeClr val="tx1"/>
                      </a:solidFill>
                      <a:prstDash val="solid"/>
                    </a:lnB>
                    <a:solidFill>
                      <a:schemeClr val="bg1">
                        <a:lumMod val="95000"/>
                      </a:schemeClr>
                    </a:solidFill>
                  </a:tcPr>
                </a:tc>
                <a:tc>
                  <a:txBody>
                    <a:bodyPr/>
                    <a:lstStyle/>
                    <a:p>
                      <a:pPr marL="68580">
                        <a:lnSpc>
                          <a:spcPts val="1375"/>
                        </a:lnSpc>
                      </a:pPr>
                      <a:r>
                        <a:rPr lang="en-US" sz="2000" b="0" cap="none" spc="0">
                          <a:solidFill>
                            <a:schemeClr val="tx1"/>
                          </a:solidFill>
                          <a:effectLst/>
                          <a:latin typeface="Calibri"/>
                        </a:rPr>
                        <a:t>PSO2</a:t>
                      </a:r>
                    </a:p>
                  </a:txBody>
                  <a:tcPr marL="0" marR="0" marT="97581" marB="97581" anchor="ctr">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ap="flat" cmpd="sng" algn="ctr">
                      <a:solidFill>
                        <a:schemeClr val="tx1"/>
                      </a:solidFill>
                      <a:prstDash val="solid"/>
                    </a:lnB>
                    <a:solidFill>
                      <a:schemeClr val="bg1">
                        <a:lumMod val="95000"/>
                      </a:schemeClr>
                    </a:solidFill>
                  </a:tcPr>
                </a:tc>
                <a:tc>
                  <a:txBody>
                    <a:bodyPr/>
                    <a:lstStyle/>
                    <a:p>
                      <a:pPr marL="71755" algn="l">
                        <a:lnSpc>
                          <a:spcPct val="102000"/>
                        </a:lnSpc>
                      </a:pPr>
                      <a:r>
                        <a:rPr lang="en-US" sz="2000" b="0" cap="none" spc="0">
                          <a:solidFill>
                            <a:schemeClr val="tx1"/>
                          </a:solidFill>
                          <a:effectLst/>
                          <a:latin typeface="Calibri"/>
                        </a:rPr>
                        <a:t>Work as an individual or lead as a team with good communication and engage in life-long learning.</a:t>
                      </a:r>
                    </a:p>
                  </a:txBody>
                  <a:tcPr marL="0" marR="0" marT="97581" marB="97581" anchor="ctr">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ap="flat" cmpd="sng" algn="ctr">
                      <a:solidFill>
                        <a:schemeClr val="tx1"/>
                      </a:solidFill>
                      <a:prstDash val="solid"/>
                    </a:lnB>
                    <a:solidFill>
                      <a:schemeClr val="bg1">
                        <a:lumMod val="95000"/>
                      </a:schemeClr>
                    </a:solidFill>
                  </a:tcPr>
                </a:tc>
                <a:extLst>
                  <a:ext uri="{0D108BD9-81ED-4DB2-BD59-A6C34878D82A}">
                    <a16:rowId xmlns:a16="http://schemas.microsoft.com/office/drawing/2014/main" xmlns="" val="887389254"/>
                  </a:ext>
                </a:extLst>
              </a:tr>
              <a:tr h="901462">
                <a:tc>
                  <a:txBody>
                    <a:bodyPr/>
                    <a:lstStyle/>
                    <a:p>
                      <a:pPr marL="73025">
                        <a:lnSpc>
                          <a:spcPts val="1340"/>
                        </a:lnSpc>
                      </a:pPr>
                      <a:r>
                        <a:rPr lang="en-US" sz="2000" b="0" cap="none" spc="0">
                          <a:solidFill>
                            <a:schemeClr val="tx1"/>
                          </a:solidFill>
                          <a:effectLst/>
                          <a:latin typeface="Calibri"/>
                        </a:rPr>
                        <a:t>3</a:t>
                      </a:r>
                    </a:p>
                  </a:txBody>
                  <a:tcPr marL="0" marR="0" marT="97581" marB="97581" anchor="ctr">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noFill/>
                  </a:tcPr>
                </a:tc>
                <a:tc>
                  <a:txBody>
                    <a:bodyPr/>
                    <a:lstStyle/>
                    <a:p>
                      <a:pPr marL="68580">
                        <a:lnSpc>
                          <a:spcPts val="1375"/>
                        </a:lnSpc>
                      </a:pPr>
                      <a:r>
                        <a:rPr lang="en-US" sz="2000" b="0" cap="none" spc="0">
                          <a:solidFill>
                            <a:schemeClr val="tx1"/>
                          </a:solidFill>
                          <a:effectLst/>
                          <a:latin typeface="Calibri"/>
                        </a:rPr>
                        <a:t>PSO3</a:t>
                      </a:r>
                    </a:p>
                  </a:txBody>
                  <a:tcPr marL="0" marR="0" marT="97581" marB="97581" anchor="ctr">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noFill/>
                  </a:tcPr>
                </a:tc>
                <a:tc>
                  <a:txBody>
                    <a:bodyPr/>
                    <a:lstStyle/>
                    <a:p>
                      <a:pPr marL="71755" algn="l">
                        <a:lnSpc>
                          <a:spcPct val="100000"/>
                        </a:lnSpc>
                      </a:pPr>
                      <a:r>
                        <a:rPr lang="en-US" sz="2000" b="0" cap="none" spc="0" dirty="0">
                          <a:solidFill>
                            <a:schemeClr val="tx1"/>
                          </a:solidFill>
                          <a:effectLst/>
                          <a:latin typeface="Calibri"/>
                        </a:rPr>
                        <a:t>Apply ethical principles as a successful professional, entrepreneur, and pursue higher education.</a:t>
                      </a:r>
                    </a:p>
                  </a:txBody>
                  <a:tcPr marL="0" marR="0" marT="97581" marB="97581" anchor="ctr">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noFill/>
                  </a:tcPr>
                </a:tc>
                <a:extLst>
                  <a:ext uri="{0D108BD9-81ED-4DB2-BD59-A6C34878D82A}">
                    <a16:rowId xmlns:a16="http://schemas.microsoft.com/office/drawing/2014/main" xmlns="" val="4150061086"/>
                  </a:ext>
                </a:extLst>
              </a:tr>
            </a:tbl>
          </a:graphicData>
        </a:graphic>
      </p:graphicFrame>
      <p:sp>
        <p:nvSpPr>
          <p:cNvPr id="5" name="Slide Number Placeholder 4">
            <a:extLst>
              <a:ext uri="{FF2B5EF4-FFF2-40B4-BE49-F238E27FC236}">
                <a16:creationId xmlns:a16="http://schemas.microsoft.com/office/drawing/2014/main" xmlns="" id="{DB39C1E1-AB67-1F47-6D2A-A0A9BD36DE37}"/>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4" name="Date Placeholder 3"/>
          <p:cNvSpPr>
            <a:spLocks noGrp="1"/>
          </p:cNvSpPr>
          <p:nvPr>
            <p:ph type="dt" sz="half" idx="10"/>
          </p:nvPr>
        </p:nvSpPr>
        <p:spPr/>
        <p:txBody>
          <a:bodyPr/>
          <a:lstStyle/>
          <a:p>
            <a:fld id="{0F09D908-DC98-4CBE-A88B-04B086DD21F8}" type="datetime1">
              <a:rPr lang="en-US" smtClean="0"/>
              <a:t>1/5/2024</a:t>
            </a:fld>
            <a:endParaRPr lang="en-US"/>
          </a:p>
        </p:txBody>
      </p:sp>
    </p:spTree>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99697B5-195B-4FDF-998E-4EB3AE9D8BD7}" type="datetime1">
              <a:rPr lang="en-US" smtClean="0"/>
              <a:t>1/5/2024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25605" name="Slide Number Placeholder 5"/>
          <p:cNvSpPr>
            <a:spLocks noGrp="1" noChangeArrowheads="1"/>
          </p:cNvSpPr>
          <p:nvPr>
            <p:ph type="sldNum" sz="quarter" idx="12"/>
          </p:nvPr>
        </p:nvSpPr>
        <p:spPr bwMode="auto">
          <a:ln>
            <a:miter lim="800000"/>
            <a:headEnd/>
            <a:tailEnd/>
          </a:ln>
        </p:spPr>
        <p:txBody>
          <a:bodyPr/>
          <a:lstStyle/>
          <a:p>
            <a:pPr>
              <a:defRPr/>
            </a:pPr>
            <a:fld id="{6D9444CB-109D-4E28-8466-6CD1F524F1E7}" type="slidenum">
              <a:rPr lang="en-US" altLang="en-US"/>
              <a:pPr>
                <a:defRPr/>
              </a:pPr>
              <a:t>100</a:t>
            </a:fld>
            <a:endParaRPr lang="en-US" alt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b="1" dirty="0"/>
              <a:t>Recap Of Unit</a:t>
            </a:r>
          </a:p>
        </p:txBody>
      </p:sp>
      <p:sp>
        <p:nvSpPr>
          <p:cNvPr id="22536" name="TextBox 8"/>
          <p:cNvSpPr txBox="1">
            <a:spLocks noChangeArrowheads="1"/>
          </p:cNvSpPr>
          <p:nvPr/>
        </p:nvSpPr>
        <p:spPr bwMode="auto">
          <a:xfrm>
            <a:off x="228600" y="855663"/>
            <a:ext cx="8763000" cy="769937"/>
          </a:xfrm>
          <a:prstGeom prst="rect">
            <a:avLst/>
          </a:prstGeom>
          <a:noFill/>
          <a:ln>
            <a:noFill/>
          </a:ln>
        </p:spPr>
        <p:txBody>
          <a:bodyPr>
            <a:spAutoFit/>
          </a:bodyPr>
          <a:lstStyle>
            <a:lvl1pPr marL="285750" indent="-2857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defTabSz="762000">
              <a:buFont typeface="Arial" pitchFamily="34" charset="0"/>
              <a:buChar char="•"/>
              <a:defRPr/>
            </a:pPr>
            <a:endParaRPr lang="en-US" sz="2200" dirty="0">
              <a:latin typeface="+mn-lt"/>
              <a:cs typeface="Times New Roman" pitchFamily="18" charset="0"/>
            </a:endParaRPr>
          </a:p>
          <a:p>
            <a:pPr algn="just" defTabSz="762000">
              <a:buFont typeface="Arial" pitchFamily="34" charset="0"/>
              <a:buChar char="•"/>
              <a:defRPr/>
            </a:pPr>
            <a:endParaRPr lang="en-US" sz="2200" dirty="0">
              <a:latin typeface="+mn-lt"/>
              <a:cs typeface="Times New Roman" pitchFamily="18" charset="0"/>
            </a:endParaRPr>
          </a:p>
        </p:txBody>
      </p:sp>
      <p:pic>
        <p:nvPicPr>
          <p:cNvPr id="94215"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
        <p:nvSpPr>
          <p:cNvPr id="9" name="Rectangle 8"/>
          <p:cNvSpPr/>
          <p:nvPr/>
        </p:nvSpPr>
        <p:spPr>
          <a:xfrm>
            <a:off x="457200" y="990600"/>
            <a:ext cx="8382000" cy="5201424"/>
          </a:xfrm>
          <a:prstGeom prst="rect">
            <a:avLst/>
          </a:prstGeom>
        </p:spPr>
        <p:txBody>
          <a:bodyPr>
            <a:spAutoFit/>
          </a:bodyPr>
          <a:lstStyle/>
          <a:p>
            <a:pPr algn="just">
              <a:buFont typeface="Arial" pitchFamily="34" charset="0"/>
              <a:buChar char="•"/>
              <a:defRPr/>
            </a:pPr>
            <a:r>
              <a:rPr lang="en-IN" sz="2200" dirty="0">
                <a:latin typeface="+mn-lt"/>
                <a:cs typeface="+mn-cs"/>
              </a:rPr>
              <a:t> </a:t>
            </a:r>
            <a:r>
              <a:rPr lang="en-IN" sz="2200" dirty="0"/>
              <a:t>In this Unit, we have described the</a:t>
            </a:r>
            <a:r>
              <a:rPr lang="en-US" sz="2200" dirty="0"/>
              <a:t> Protocol Standardization for </a:t>
            </a:r>
            <a:r>
              <a:rPr lang="en-US" sz="2200" dirty="0" err="1"/>
              <a:t>IoT</a:t>
            </a:r>
            <a:r>
              <a:rPr lang="en-US" sz="2200" dirty="0"/>
              <a:t> and  efforts of various standardization bodies.</a:t>
            </a:r>
          </a:p>
          <a:p>
            <a:pPr algn="just">
              <a:buFont typeface="Arial" pitchFamily="34" charset="0"/>
              <a:buChar char="•"/>
              <a:defRPr/>
            </a:pPr>
            <a:r>
              <a:rPr lang="en-US" sz="2200" dirty="0"/>
              <a:t> We have also discussed M2M and WSN Protocols, SCADA and RFID Protocols </a:t>
            </a:r>
          </a:p>
          <a:p>
            <a:pPr algn="just">
              <a:buFont typeface="Arial" pitchFamily="34" charset="0"/>
              <a:buChar char="•"/>
              <a:defRPr/>
            </a:pPr>
            <a:r>
              <a:rPr lang="en-US" sz="2200" dirty="0"/>
              <a:t> All the issues with </a:t>
            </a:r>
            <a:r>
              <a:rPr lang="en-US" sz="2200" dirty="0" err="1"/>
              <a:t>IoT</a:t>
            </a:r>
            <a:r>
              <a:rPr lang="en-US" sz="2200" dirty="0"/>
              <a:t> Standardization and Unified Data Standards  are defined here.</a:t>
            </a:r>
          </a:p>
          <a:p>
            <a:pPr algn="just">
              <a:buFont typeface="Arial" pitchFamily="34" charset="0"/>
              <a:buChar char="•"/>
              <a:defRPr/>
            </a:pPr>
            <a:r>
              <a:rPr lang="en-US" sz="2200" dirty="0"/>
              <a:t> In this unit, various protocols like IEEE802.15.4, IEEE 802.11, BAC Net Protocol </a:t>
            </a:r>
            <a:r>
              <a:rPr lang="en-US" sz="2200" dirty="0" err="1"/>
              <a:t>Modbus</a:t>
            </a:r>
            <a:r>
              <a:rPr lang="en-US" sz="2200" dirty="0"/>
              <a:t> and KNX are discussed. An overview of </a:t>
            </a:r>
            <a:r>
              <a:rPr lang="en-US" sz="2200" dirty="0" err="1"/>
              <a:t>Zigbee</a:t>
            </a:r>
            <a:r>
              <a:rPr lang="en-US" sz="2200" dirty="0"/>
              <a:t> technology, its architecture and Protocol stack, Network layer and APS layer are described in detail. 	</a:t>
            </a:r>
          </a:p>
          <a:p>
            <a:pPr algn="just">
              <a:defRPr/>
            </a:pPr>
            <a:endParaRPr lang="en-US" sz="2200" dirty="0"/>
          </a:p>
          <a:p>
            <a:pPr algn="just">
              <a:defRPr/>
            </a:pPr>
            <a:endParaRPr lang="en-IN" sz="2400" dirty="0">
              <a:latin typeface="Arial" charset="0"/>
              <a:cs typeface="Arial" charset="0"/>
            </a:endParaRPr>
          </a:p>
          <a:p>
            <a:pPr algn="just">
              <a:buFont typeface="Arial" pitchFamily="34" charset="0"/>
              <a:buChar char="•"/>
              <a:defRPr/>
            </a:pPr>
            <a:endParaRPr lang="en-IN" sz="2200" dirty="0">
              <a:latin typeface="+mn-lt"/>
              <a:cs typeface="+mn-cs"/>
            </a:endParaRPr>
          </a:p>
          <a:p>
            <a:pPr algn="just">
              <a:buFont typeface="Arial" pitchFamily="34" charset="0"/>
              <a:buChar char="•"/>
              <a:defRPr/>
            </a:pPr>
            <a:endParaRPr lang="en-IN" sz="2200" dirty="0"/>
          </a:p>
          <a:p>
            <a:pPr algn="just">
              <a:buFont typeface="Arial" pitchFamily="34" charset="0"/>
              <a:buChar char="•"/>
              <a:defRPr/>
            </a:pPr>
            <a:endParaRPr lang="en-IN" sz="2200" dirty="0">
              <a:latin typeface="+mn-lt"/>
              <a:cs typeface="+mn-cs"/>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6C0A258-E213-41B1-A213-B2A122C42821}" type="datetime1">
              <a:rPr lang="en-US" smtClean="0"/>
              <a:t>1/5/2024</a:t>
            </a:fld>
            <a:endParaRPr lang="en-US"/>
          </a:p>
        </p:txBody>
      </p:sp>
      <p:sp>
        <p:nvSpPr>
          <p:cNvPr id="6" name="Slide Number Placeholder 5"/>
          <p:cNvSpPr>
            <a:spLocks noGrp="1"/>
          </p:cNvSpPr>
          <p:nvPr>
            <p:ph type="sldNum" sz="quarter" idx="12"/>
          </p:nvPr>
        </p:nvSpPr>
        <p:spPr/>
        <p:txBody>
          <a:bodyPr/>
          <a:lstStyle/>
          <a:p>
            <a:pPr>
              <a:defRPr/>
            </a:pPr>
            <a:fld id="{EA00DED0-AACB-410F-B5CF-9C4083F998C8}" type="slidenum">
              <a:rPr lang="en-US"/>
              <a:pPr>
                <a:defRPr/>
              </a:pPr>
              <a:t>101</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200" b="1" dirty="0"/>
          </a:p>
        </p:txBody>
      </p:sp>
      <p:sp>
        <p:nvSpPr>
          <p:cNvPr id="10" name="Footer Placeholder 12"/>
          <p:cNvSpPr>
            <a:spLocks noGrp="1"/>
          </p:cNvSpPr>
          <p:nvPr>
            <p:ph type="ftr" sz="quarter" idx="11"/>
          </p:nvPr>
        </p:nvSpPr>
        <p:spPr>
          <a:xfrm>
            <a:off x="2286000" y="6248400"/>
            <a:ext cx="5029200" cy="365125"/>
          </a:xfrm>
        </p:spPr>
        <p:txBody>
          <a:bodyPr/>
          <a:lstStyle/>
          <a:p>
            <a:pPr>
              <a:defRPr/>
            </a:pPr>
            <a:r>
              <a:rPr lang="en-US" smtClean="0"/>
              <a:t>Amit Kumar            Unit 1 ACSIOT0601                                        </a:t>
            </a:r>
            <a:endParaRPr lang="en-US" dirty="0"/>
          </a:p>
        </p:txBody>
      </p:sp>
      <p:pic>
        <p:nvPicPr>
          <p:cNvPr id="95238" name="Picture 8" descr="Untitled.png"/>
          <p:cNvPicPr>
            <a:picLocks noChangeAspect="1"/>
          </p:cNvPicPr>
          <p:nvPr/>
        </p:nvPicPr>
        <p:blipFill>
          <a:blip r:embed="rId3" cstate="print"/>
          <a:srcRect/>
          <a:stretch>
            <a:fillRect/>
          </a:stretch>
        </p:blipFill>
        <p:spPr bwMode="auto">
          <a:xfrm>
            <a:off x="0" y="0"/>
            <a:ext cx="1371600" cy="762000"/>
          </a:xfrm>
          <a:prstGeom prst="rect">
            <a:avLst/>
          </a:prstGeom>
          <a:noFill/>
          <a:ln w="9525">
            <a:noFill/>
            <a:miter lim="800000"/>
            <a:headEnd/>
            <a:tailEnd/>
          </a:ln>
        </p:spPr>
      </p:pic>
      <p:sp>
        <p:nvSpPr>
          <p:cNvPr id="8" name="Rectangle 7"/>
          <p:cNvSpPr/>
          <p:nvPr/>
        </p:nvSpPr>
        <p:spPr>
          <a:xfrm>
            <a:off x="1600200" y="2362200"/>
            <a:ext cx="5867400" cy="1754326"/>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n-lt"/>
                <a:cs typeface="+mn-cs"/>
              </a:rPr>
              <a:t>Thank YOU</a:t>
            </a:r>
          </a:p>
          <a:p>
            <a:pPr algn="ctr">
              <a:defRPr/>
            </a:pPr>
            <a:endParaRPr lang="en-IN"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charset="0"/>
              <a:cs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Shape 1"/>
          <p:cNvSpPr txBox="1"/>
          <p:nvPr/>
        </p:nvSpPr>
        <p:spPr>
          <a:xfrm>
            <a:off x="1371600" y="0"/>
            <a:ext cx="7772400" cy="68580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lstStyle/>
          <a:p>
            <a:pPr algn="ctr">
              <a:defRPr/>
            </a:pPr>
            <a:r>
              <a:rPr lang="en-US" sz="3000" b="1" spc="-1" dirty="0">
                <a:solidFill>
                  <a:srgbClr val="000000"/>
                </a:solidFill>
                <a:latin typeface="Times New Roman"/>
                <a:ea typeface="新細明體"/>
              </a:rPr>
              <a:t>Program Educational Objectives</a:t>
            </a:r>
            <a:endParaRPr lang="en-US" sz="3000" b="1" spc="-1" dirty="0">
              <a:solidFill>
                <a:srgbClr val="000000"/>
              </a:solidFill>
              <a:latin typeface="Arial"/>
            </a:endParaRPr>
          </a:p>
        </p:txBody>
      </p:sp>
      <p:pic>
        <p:nvPicPr>
          <p:cNvPr id="16387" name="Picture 2" descr="E:\NIET\Project\xLogo11.png.pagespeed.ic.pydHLuCQEZ.png"/>
          <p:cNvPicPr>
            <a:picLocks noChangeAspect="1" noChangeArrowheads="1"/>
          </p:cNvPicPr>
          <p:nvPr/>
        </p:nvPicPr>
        <p:blipFill>
          <a:blip r:embed="rId3" cstate="print"/>
          <a:srcRect/>
          <a:stretch>
            <a:fillRect/>
          </a:stretch>
        </p:blipFill>
        <p:spPr bwMode="auto">
          <a:xfrm>
            <a:off x="0" y="0"/>
            <a:ext cx="1371600" cy="817563"/>
          </a:xfrm>
          <a:prstGeom prst="rect">
            <a:avLst/>
          </a:prstGeom>
          <a:noFill/>
          <a:ln w="9360">
            <a:noFill/>
            <a:miter lim="800000"/>
            <a:headEnd/>
            <a:tailEnd/>
          </a:ln>
        </p:spPr>
      </p:pic>
      <p:sp>
        <p:nvSpPr>
          <p:cNvPr id="283" name="TextShape 6"/>
          <p:cNvSpPr txBox="1"/>
          <p:nvPr/>
        </p:nvSpPr>
        <p:spPr>
          <a:xfrm>
            <a:off x="6553200" y="6492875"/>
            <a:ext cx="2133600" cy="365125"/>
          </a:xfrm>
          <a:prstGeom prst="rect">
            <a:avLst/>
          </a:prstGeom>
          <a:noFill/>
          <a:ln>
            <a:noFill/>
          </a:ln>
        </p:spPr>
        <p:txBody>
          <a:bodyPr anchor="ctr"/>
          <a:lstStyle/>
          <a:p>
            <a:pPr algn="r">
              <a:defRPr/>
            </a:pPr>
            <a:fld id="{F61193B2-7073-4420-BF11-8A6AAC9F29A9}" type="slidenum">
              <a:rPr lang="en-US" sz="1200" spc="-1">
                <a:solidFill>
                  <a:srgbClr val="8B8B8B"/>
                </a:solidFill>
                <a:latin typeface="Calibri"/>
              </a:rPr>
              <a:pPr algn="r">
                <a:defRPr/>
              </a:pPr>
              <a:t>11</a:t>
            </a:fld>
            <a:endParaRPr lang="en-US" sz="1200" spc="-1">
              <a:latin typeface="Times New Roman"/>
            </a:endParaRPr>
          </a:p>
        </p:txBody>
      </p:sp>
      <p:sp>
        <p:nvSpPr>
          <p:cNvPr id="2" name="Footer Placeholder 1">
            <a:extLst>
              <a:ext uri="{FF2B5EF4-FFF2-40B4-BE49-F238E27FC236}">
                <a16:creationId xmlns:a16="http://schemas.microsoft.com/office/drawing/2014/main" xmlns="" id="{76BACA72-3670-EA99-6480-76A0A6B0F52E}"/>
              </a:ext>
            </a:extLst>
          </p:cNvPr>
          <p:cNvSpPr>
            <a:spLocks noGrp="1"/>
          </p:cNvSpPr>
          <p:nvPr>
            <p:ph type="ftr" sz="quarter" idx="11"/>
          </p:nvPr>
        </p:nvSpPr>
        <p:spPr/>
        <p:txBody>
          <a:bodyPr/>
          <a:lstStyle/>
          <a:p>
            <a:r>
              <a:rPr lang="en-US" smtClean="0"/>
              <a:t>Amit Kumar            Unit 1 ACSIOT0601                                        </a:t>
            </a:r>
            <a:endParaRPr lang="en-US" dirty="0"/>
          </a:p>
        </p:txBody>
      </p:sp>
      <p:graphicFrame>
        <p:nvGraphicFramePr>
          <p:cNvPr id="3" name="Table 2">
            <a:extLst>
              <a:ext uri="{FF2B5EF4-FFF2-40B4-BE49-F238E27FC236}">
                <a16:creationId xmlns:a16="http://schemas.microsoft.com/office/drawing/2014/main" xmlns="" id="{144DF108-1394-4280-2E50-000C42F48427}"/>
              </a:ext>
            </a:extLst>
          </p:cNvPr>
          <p:cNvGraphicFramePr>
            <a:graphicFrameLocks noGrp="1"/>
          </p:cNvGraphicFramePr>
          <p:nvPr/>
        </p:nvGraphicFramePr>
        <p:xfrm>
          <a:off x="457200" y="1600200"/>
          <a:ext cx="8687767" cy="3899394"/>
        </p:xfrm>
        <a:graphic>
          <a:graphicData uri="http://schemas.openxmlformats.org/drawingml/2006/table">
            <a:tbl>
              <a:tblPr firstRow="1" firstCol="1" lastRow="1" lastCol="1" bandRow="1" bandCol="1">
                <a:noFill/>
                <a:tableStyleId>{5C22544A-7EE6-4342-B048-85BDC9FD1C3A}</a:tableStyleId>
              </a:tblPr>
              <a:tblGrid>
                <a:gridCol w="8687767">
                  <a:extLst>
                    <a:ext uri="{9D8B030D-6E8A-4147-A177-3AD203B41FA5}">
                      <a16:colId xmlns:a16="http://schemas.microsoft.com/office/drawing/2014/main" xmlns="" val="2295881321"/>
                    </a:ext>
                  </a:extLst>
                </a:gridCol>
              </a:tblGrid>
              <a:tr h="1126380">
                <a:tc>
                  <a:txBody>
                    <a:bodyPr/>
                    <a:lstStyle/>
                    <a:p>
                      <a:pPr marL="5080" marR="16510" algn="l">
                        <a:lnSpc>
                          <a:spcPct val="101000"/>
                        </a:lnSpc>
                        <a:spcBef>
                          <a:spcPts val="10"/>
                        </a:spcBef>
                        <a:spcAft>
                          <a:spcPts val="0"/>
                        </a:spcAft>
                      </a:pPr>
                      <a:r>
                        <a:rPr lang="en-US" sz="2000" b="1" cap="none" spc="0">
                          <a:solidFill>
                            <a:schemeClr val="tx1"/>
                          </a:solidFill>
                          <a:effectLst/>
                        </a:rPr>
                        <a:t>Engage in designing, manufacturing/fabricating, and maintaining smart systems in the field of IoT.</a:t>
                      </a:r>
                    </a:p>
                  </a:txBody>
                  <a:tcPr marL="106072" marR="0" marT="30306" marB="227296" anchor="b">
                    <a:lnL w="12700" cmpd="sng">
                      <a:solidFill>
                        <a:schemeClr val="tx1"/>
                      </a:solidFill>
                    </a:lnL>
                    <a:lnR w="12700" cmpd="sng">
                      <a:solidFill>
                        <a:schemeClr val="tx1"/>
                      </a:solidFill>
                    </a:lnR>
                    <a:lnT w="12700" cap="flat" cmpd="sng" algn="ctr">
                      <a:solidFill>
                        <a:schemeClr val="tx1"/>
                      </a:solidFill>
                      <a:prstDash val="solid"/>
                    </a:lnT>
                    <a:lnB w="12700" cmpd="sng">
                      <a:solidFill>
                        <a:schemeClr val="tx1"/>
                      </a:solidFill>
                    </a:lnB>
                    <a:noFill/>
                  </a:tcPr>
                </a:tc>
                <a:extLst>
                  <a:ext uri="{0D108BD9-81ED-4DB2-BD59-A6C34878D82A}">
                    <a16:rowId xmlns:a16="http://schemas.microsoft.com/office/drawing/2014/main" xmlns="" val="151766001"/>
                  </a:ext>
                </a:extLst>
              </a:tr>
              <a:tr h="924338">
                <a:tc>
                  <a:txBody>
                    <a:bodyPr/>
                    <a:lstStyle/>
                    <a:p>
                      <a:pPr marL="5080" marR="16510" algn="l">
                        <a:lnSpc>
                          <a:spcPct val="102000"/>
                        </a:lnSpc>
                        <a:spcBef>
                          <a:spcPts val="10"/>
                        </a:spcBef>
                        <a:spcAft>
                          <a:spcPts val="0"/>
                        </a:spcAft>
                      </a:pPr>
                      <a:r>
                        <a:rPr lang="en-US" sz="2000" b="1" cap="none" spc="0">
                          <a:solidFill>
                            <a:schemeClr val="tx1"/>
                          </a:solidFill>
                          <a:effectLst/>
                        </a:rPr>
                        <a:t>Solve problems of social relevance through applying the knowledge of basic science, IoT and pursue higher education and research.</a:t>
                      </a:r>
                    </a:p>
                  </a:txBody>
                  <a:tcPr marL="106072" marR="0" marT="30306" marB="227296">
                    <a:lnL w="12700" cmpd="sng">
                      <a:solidFill>
                        <a:schemeClr val="tx1"/>
                      </a:solidFill>
                      <a:prstDash val="solid"/>
                    </a:lnL>
                    <a:lnR w="12700" cmpd="sng">
                      <a:solidFill>
                        <a:schemeClr val="tx1"/>
                      </a:solidFill>
                      <a:prstDash val="solid"/>
                    </a:lnR>
                    <a:lnT w="12700" cmpd="sng">
                      <a:solidFill>
                        <a:schemeClr val="tx1"/>
                      </a:solidFill>
                    </a:lnT>
                    <a:lnB w="12700" cap="flat" cmpd="sng" algn="ctr">
                      <a:solidFill>
                        <a:schemeClr val="tx1"/>
                      </a:solidFill>
                      <a:prstDash val="solid"/>
                    </a:lnB>
                    <a:noFill/>
                  </a:tcPr>
                </a:tc>
                <a:extLst>
                  <a:ext uri="{0D108BD9-81ED-4DB2-BD59-A6C34878D82A}">
                    <a16:rowId xmlns:a16="http://schemas.microsoft.com/office/drawing/2014/main" xmlns="" val="367998849"/>
                  </a:ext>
                </a:extLst>
              </a:tr>
              <a:tr h="924338">
                <a:tc>
                  <a:txBody>
                    <a:bodyPr/>
                    <a:lstStyle/>
                    <a:p>
                      <a:pPr marL="5080" marR="16510" algn="l">
                        <a:lnSpc>
                          <a:spcPct val="102000"/>
                        </a:lnSpc>
                        <a:spcBef>
                          <a:spcPts val="10"/>
                        </a:spcBef>
                        <a:spcAft>
                          <a:spcPts val="0"/>
                        </a:spcAft>
                      </a:pPr>
                      <a:r>
                        <a:rPr lang="en-US" sz="2000" b="1" cap="none" spc="0">
                          <a:solidFill>
                            <a:schemeClr val="tx1"/>
                          </a:solidFill>
                          <a:effectLst/>
                        </a:rPr>
                        <a:t>Engage in life-long learning, career enhancement, and be able to adapt to dynamic needs of profession and society.</a:t>
                      </a:r>
                    </a:p>
                  </a:txBody>
                  <a:tcPr marL="106072" marR="0" marT="30306" marB="227296">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ap="flat" cmpd="sng" algn="ctr">
                      <a:solidFill>
                        <a:schemeClr val="tx1"/>
                      </a:solidFill>
                      <a:prstDash val="solid"/>
                    </a:lnB>
                    <a:solidFill>
                      <a:schemeClr val="bg1">
                        <a:lumMod val="95000"/>
                      </a:schemeClr>
                    </a:solidFill>
                  </a:tcPr>
                </a:tc>
                <a:extLst>
                  <a:ext uri="{0D108BD9-81ED-4DB2-BD59-A6C34878D82A}">
                    <a16:rowId xmlns:a16="http://schemas.microsoft.com/office/drawing/2014/main" xmlns="" val="2823688277"/>
                  </a:ext>
                </a:extLst>
              </a:tr>
              <a:tr h="924338">
                <a:tc>
                  <a:txBody>
                    <a:bodyPr/>
                    <a:lstStyle/>
                    <a:p>
                      <a:pPr marL="5080" marR="16510" algn="l">
                        <a:spcAft>
                          <a:spcPts val="0"/>
                        </a:spcAft>
                      </a:pPr>
                      <a:r>
                        <a:rPr lang="en-US" sz="2000" b="1" cap="none" spc="0" dirty="0">
                          <a:solidFill>
                            <a:schemeClr val="tx1"/>
                          </a:solidFill>
                          <a:effectLst/>
                        </a:rPr>
                        <a:t>Work as an individual and as a team member in multidisciplinary projects with effective communication.</a:t>
                      </a:r>
                    </a:p>
                  </a:txBody>
                  <a:tcPr marL="106072" marR="0" marT="30306" marB="227296">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noFill/>
                  </a:tcPr>
                </a:tc>
                <a:extLst>
                  <a:ext uri="{0D108BD9-81ED-4DB2-BD59-A6C34878D82A}">
                    <a16:rowId xmlns:a16="http://schemas.microsoft.com/office/drawing/2014/main" xmlns="" val="3552780391"/>
                  </a:ext>
                </a:extLst>
              </a:tr>
            </a:tbl>
          </a:graphicData>
        </a:graphic>
      </p:graphicFrame>
      <p:sp>
        <p:nvSpPr>
          <p:cNvPr id="4" name="Date Placeholder 3">
            <a:extLst>
              <a:ext uri="{FF2B5EF4-FFF2-40B4-BE49-F238E27FC236}">
                <a16:creationId xmlns:a16="http://schemas.microsoft.com/office/drawing/2014/main" xmlns="" id="{2E5DBE07-D37D-B735-0F1B-258538EAE992}"/>
              </a:ext>
            </a:extLst>
          </p:cNvPr>
          <p:cNvSpPr>
            <a:spLocks noGrp="1"/>
          </p:cNvSpPr>
          <p:nvPr>
            <p:ph type="dt" sz="half" idx="10"/>
          </p:nvPr>
        </p:nvSpPr>
        <p:spPr/>
        <p:txBody>
          <a:bodyPr/>
          <a:lstStyle/>
          <a:p>
            <a:fld id="{DBB6593E-8833-473B-A1C7-78F36B275F8C}" type="datetime1">
              <a:rPr lang="en-US" smtClean="0"/>
              <a:t>1/5/2024</a:t>
            </a:fld>
            <a:endParaRPr lang="en-US"/>
          </a:p>
        </p:txBody>
      </p:sp>
      <p:sp>
        <p:nvSpPr>
          <p:cNvPr id="5" name="Slide Number Placeholder 4">
            <a:extLst>
              <a:ext uri="{FF2B5EF4-FFF2-40B4-BE49-F238E27FC236}">
                <a16:creationId xmlns:a16="http://schemas.microsoft.com/office/drawing/2014/main" xmlns="" id="{4954685F-F26D-7B10-716D-39D269734ED9}"/>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533400" y="1143000"/>
            <a:ext cx="8229600" cy="4525963"/>
          </a:xfrm>
        </p:spPr>
        <p:txBody>
          <a:bodyPr>
            <a:normAutofit/>
          </a:bodyPr>
          <a:lstStyle/>
          <a:p>
            <a:pPr eaLnBrk="1" hangingPunct="1"/>
            <a:r>
              <a:rPr lang="en-IN" sz="2200" b="1" dirty="0"/>
              <a:t>Basics of Internet of Things</a:t>
            </a:r>
          </a:p>
          <a:p>
            <a:pPr eaLnBrk="1" hangingPunct="1"/>
            <a:r>
              <a:rPr lang="en-IN" sz="2200" b="1" dirty="0"/>
              <a:t>Concept of Networking</a:t>
            </a:r>
          </a:p>
          <a:p>
            <a:pPr eaLnBrk="1" hangingPunct="1"/>
            <a:r>
              <a:rPr lang="en-IN" sz="2200" b="1" dirty="0" err="1"/>
              <a:t>IoT</a:t>
            </a:r>
            <a:r>
              <a:rPr lang="en-IN" sz="2200" b="1" dirty="0"/>
              <a:t> connectivity protocols</a:t>
            </a:r>
            <a:r>
              <a:rPr lang="en-IN" sz="2200" dirty="0"/>
              <a:t>	</a:t>
            </a:r>
          </a:p>
        </p:txBody>
      </p:sp>
      <p:sp>
        <p:nvSpPr>
          <p:cNvPr id="4" name="Date Placeholder 3"/>
          <p:cNvSpPr>
            <a:spLocks noGrp="1"/>
          </p:cNvSpPr>
          <p:nvPr>
            <p:ph type="dt" sz="quarter" idx="10"/>
          </p:nvPr>
        </p:nvSpPr>
        <p:spPr/>
        <p:txBody>
          <a:bodyPr/>
          <a:lstStyle/>
          <a:p>
            <a:pPr>
              <a:defRPr/>
            </a:pPr>
            <a:fld id="{FDC6E137-B64A-495D-96CB-53AE60629F48}" type="datetime1">
              <a:rPr lang="en-US" smtClean="0"/>
              <a:t>1/5/2024</a:t>
            </a:fld>
            <a:endParaRPr lang="en-US"/>
          </a:p>
        </p:txBody>
      </p:sp>
      <p:sp>
        <p:nvSpPr>
          <p:cNvPr id="6" name="Slide Number Placeholder 5"/>
          <p:cNvSpPr>
            <a:spLocks noGrp="1"/>
          </p:cNvSpPr>
          <p:nvPr>
            <p:ph type="sldNum" sz="quarter" idx="12"/>
          </p:nvPr>
        </p:nvSpPr>
        <p:spPr/>
        <p:txBody>
          <a:bodyPr/>
          <a:lstStyle/>
          <a:p>
            <a:pPr>
              <a:defRPr/>
            </a:pPr>
            <a:fld id="{4D109A47-F2E9-44D1-8A0C-3A3F05833106}" type="slidenum">
              <a:rPr lang="en-US"/>
              <a:pPr>
                <a:defRPr/>
              </a:pPr>
              <a:t>12</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Prerequisite and Recap</a:t>
            </a:r>
          </a:p>
        </p:txBody>
      </p:sp>
      <p:sp>
        <p:nvSpPr>
          <p:cNvPr id="8" name="Footer Placeholder 12"/>
          <p:cNvSpPr>
            <a:spLocks noGrp="1"/>
          </p:cNvSpPr>
          <p:nvPr>
            <p:ph type="ftr" sz="quarter" idx="11"/>
          </p:nvPr>
        </p:nvSpPr>
        <p:spPr>
          <a:xfrm>
            <a:off x="2286000" y="6248400"/>
            <a:ext cx="5029200" cy="365125"/>
          </a:xfrm>
        </p:spPr>
        <p:txBody>
          <a:bodyPr/>
          <a:lstStyle/>
          <a:p>
            <a:pPr>
              <a:defRPr/>
            </a:pPr>
            <a:r>
              <a:rPr lang="en-US" smtClean="0"/>
              <a:t>Amit Kumar            Unit 1 ACSIOT0601                                        </a:t>
            </a:r>
            <a:endParaRPr lang="en-US" dirty="0"/>
          </a:p>
        </p:txBody>
      </p:sp>
      <p:pic>
        <p:nvPicPr>
          <p:cNvPr id="18439"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533400" y="1143000"/>
            <a:ext cx="8229600" cy="4525963"/>
          </a:xfrm>
        </p:spPr>
        <p:txBody>
          <a:bodyPr>
            <a:normAutofit fontScale="92500"/>
          </a:bodyPr>
          <a:lstStyle/>
          <a:p>
            <a:pPr algn="just" eaLnBrk="1" hangingPunct="1"/>
            <a:r>
              <a:rPr lang="en-IN" sz="2200" dirty="0">
                <a:solidFill>
                  <a:srgbClr val="000000"/>
                </a:solidFill>
              </a:rPr>
              <a:t>The Internet of Things is an emerging subject of technical, social, and economic significance, which has its application enormously increased in the past few years, it has a vast scope of usage.  </a:t>
            </a:r>
          </a:p>
          <a:p>
            <a:pPr algn="just" eaLnBrk="1" hangingPunct="1"/>
            <a:r>
              <a:rPr lang="en-IN" sz="2200" dirty="0">
                <a:solidFill>
                  <a:srgbClr val="000000"/>
                </a:solidFill>
              </a:rPr>
              <a:t>IoT generally refers to a growing network of internet-connected devices that find various applications in engineering and sciences. When objects are interconnected across the world it allows people or things using those objects to be connected anytime. Connected things shall ease human life. As an example from urban transport to medical devices, home electronics and appliances to cars, heart monitoring implants and many more.</a:t>
            </a:r>
          </a:p>
          <a:p>
            <a:pPr algn="just" eaLnBrk="1" hangingPunct="1"/>
            <a:endParaRPr lang="en-IN" sz="2200" dirty="0">
              <a:solidFill>
                <a:srgbClr val="000000"/>
              </a:solidFill>
            </a:endParaRPr>
          </a:p>
          <a:p>
            <a:pPr algn="just" eaLnBrk="1" hangingPunct="1"/>
            <a:r>
              <a:rPr lang="en-IN" sz="2200" b="1" dirty="0">
                <a:solidFill>
                  <a:srgbClr val="000000"/>
                </a:solidFill>
              </a:rPr>
              <a:t>Video Link: Video Link: </a:t>
            </a:r>
          </a:p>
          <a:p>
            <a:pPr algn="just" eaLnBrk="1" hangingPunct="1"/>
            <a:r>
              <a:rPr lang="en-US" sz="2200" dirty="0">
                <a:solidFill>
                  <a:srgbClr val="000000"/>
                </a:solidFill>
              </a:rPr>
              <a:t>https://www.youtube.com/watch?v=O--rkQNKqls&amp;list=PLEAYkSg4uSQ2NMmzNNsEK5RVbhxqx0BZF</a:t>
            </a:r>
          </a:p>
          <a:p>
            <a:pPr algn="just" eaLnBrk="1" hangingPunct="1"/>
            <a:endParaRPr lang="en-US" sz="2200" dirty="0">
              <a:solidFill>
                <a:srgbClr val="000000"/>
              </a:solidFill>
            </a:endParaRPr>
          </a:p>
        </p:txBody>
      </p:sp>
      <p:sp>
        <p:nvSpPr>
          <p:cNvPr id="4" name="Date Placeholder 3"/>
          <p:cNvSpPr>
            <a:spLocks noGrp="1"/>
          </p:cNvSpPr>
          <p:nvPr>
            <p:ph type="dt" sz="quarter" idx="10"/>
          </p:nvPr>
        </p:nvSpPr>
        <p:spPr/>
        <p:txBody>
          <a:bodyPr/>
          <a:lstStyle/>
          <a:p>
            <a:pPr>
              <a:defRPr/>
            </a:pPr>
            <a:fld id="{13950D30-C215-4795-8472-15E05888CA61}" type="datetime1">
              <a:rPr lang="en-US" smtClean="0"/>
              <a:t>1/5/2024</a:t>
            </a:fld>
            <a:endParaRPr lang="en-US"/>
          </a:p>
        </p:txBody>
      </p:sp>
      <p:sp>
        <p:nvSpPr>
          <p:cNvPr id="6" name="Slide Number Placeholder 5"/>
          <p:cNvSpPr>
            <a:spLocks noGrp="1"/>
          </p:cNvSpPr>
          <p:nvPr>
            <p:ph type="sldNum" sz="quarter" idx="12"/>
          </p:nvPr>
        </p:nvSpPr>
        <p:spPr/>
        <p:txBody>
          <a:bodyPr/>
          <a:lstStyle/>
          <a:p>
            <a:pPr>
              <a:defRPr/>
            </a:pPr>
            <a:fld id="{17E2C080-8769-4DC3-ABCE-C363160A3F0E}" type="slidenum">
              <a:rPr lang="en-US"/>
              <a:pPr>
                <a:defRPr/>
              </a:pPr>
              <a:t>13</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Brief Introduction about Subject</a:t>
            </a:r>
          </a:p>
        </p:txBody>
      </p:sp>
      <p:sp>
        <p:nvSpPr>
          <p:cNvPr id="8" name="Footer Placeholder 12"/>
          <p:cNvSpPr>
            <a:spLocks noGrp="1"/>
          </p:cNvSpPr>
          <p:nvPr>
            <p:ph type="ftr" sz="quarter" idx="11"/>
          </p:nvPr>
        </p:nvSpPr>
        <p:spPr>
          <a:xfrm>
            <a:off x="2286000" y="6492875"/>
            <a:ext cx="5029200" cy="365125"/>
          </a:xfrm>
        </p:spPr>
        <p:txBody>
          <a:bodyPr/>
          <a:lstStyle/>
          <a:p>
            <a:pPr>
              <a:defRPr/>
            </a:pPr>
            <a:r>
              <a:rPr lang="en-US" smtClean="0"/>
              <a:t>Amit Kumar            Unit 1 ACSIOT0601                                        </a:t>
            </a:r>
            <a:endParaRPr lang="en-US" dirty="0"/>
          </a:p>
        </p:txBody>
      </p:sp>
      <p:pic>
        <p:nvPicPr>
          <p:cNvPr id="19463"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7924800" cy="5410200"/>
          </a:xfrm>
        </p:spPr>
        <p:txBody>
          <a:bodyPr>
            <a:noAutofit/>
          </a:bodyPr>
          <a:lstStyle/>
          <a:p>
            <a:pPr algn="l"/>
            <a:r>
              <a:rPr lang="en-US" sz="2800" b="0" i="0" u="none" strike="noStrike" baseline="0" dirty="0">
                <a:latin typeface="CIDFont+F2"/>
              </a:rPr>
              <a:t>CoAP: COAP features and Architecture, </a:t>
            </a:r>
          </a:p>
          <a:p>
            <a:pPr algn="l"/>
            <a:r>
              <a:rPr lang="en-US" sz="2800" b="0" i="0" u="none" strike="noStrike" baseline="0" dirty="0">
                <a:latin typeface="CIDFont+F2"/>
              </a:rPr>
              <a:t>MQTT: MQTT characteristics and Architecture, </a:t>
            </a:r>
          </a:p>
          <a:p>
            <a:pPr algn="l"/>
            <a:r>
              <a:rPr lang="en-US" sz="2800" b="0" i="0" u="none" strike="noStrike" baseline="0" dirty="0">
                <a:latin typeface="CIDFont+F2"/>
              </a:rPr>
              <a:t>XMPP: XMPP characteristics and Architecture, </a:t>
            </a:r>
          </a:p>
          <a:p>
            <a:pPr algn="l"/>
            <a:r>
              <a:rPr lang="en-US" sz="2800" b="0" i="0" u="none" strike="noStrike" baseline="0" dirty="0">
                <a:latin typeface="CIDFont+F2"/>
              </a:rPr>
              <a:t>DDS: DDS characteristics and Architecture, </a:t>
            </a:r>
          </a:p>
          <a:p>
            <a:pPr algn="l"/>
            <a:r>
              <a:rPr lang="en-US" sz="2800" b="0" i="0" u="none" strike="noStrike" baseline="0" dirty="0">
                <a:latin typeface="CIDFont+F2"/>
              </a:rPr>
              <a:t>AMQP: AMQP model,</a:t>
            </a:r>
          </a:p>
          <a:p>
            <a:pPr algn="l"/>
            <a:r>
              <a:rPr lang="en-US" sz="2800" b="0" i="0" u="none" strike="noStrike" baseline="0" dirty="0">
                <a:latin typeface="CIDFont+F2"/>
              </a:rPr>
              <a:t>characteristics and Architecture, HTTP etc.</a:t>
            </a:r>
          </a:p>
          <a:p>
            <a:pPr algn="l"/>
            <a:r>
              <a:rPr lang="en-US" sz="2800" b="0" i="0" u="none" strike="noStrike" baseline="0" dirty="0">
                <a:latin typeface="CIDFont+F2"/>
              </a:rPr>
              <a:t>Application layers Use cases/Services.</a:t>
            </a:r>
            <a:endParaRPr lang="en-US" sz="2800" dirty="0"/>
          </a:p>
        </p:txBody>
      </p:sp>
      <p:sp>
        <p:nvSpPr>
          <p:cNvPr id="6" name="Date Placeholder 5"/>
          <p:cNvSpPr>
            <a:spLocks noGrp="1"/>
          </p:cNvSpPr>
          <p:nvPr>
            <p:ph type="dt" sz="half" idx="10"/>
          </p:nvPr>
        </p:nvSpPr>
        <p:spPr/>
        <p:txBody>
          <a:bodyPr/>
          <a:lstStyle/>
          <a:p>
            <a:fld id="{5D5EEC26-4670-45F3-80C5-1ED093448999}" type="datetime1">
              <a:rPr lang="en-US" smtClean="0"/>
              <a:t>1/5/2024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a:lnSpc>
                <a:spcPct val="100000"/>
              </a:lnSpc>
              <a:spcBef>
                <a:spcPct val="0"/>
              </a:spcBef>
              <a:buClrTx/>
              <a:buSzTx/>
              <a:buFontTx/>
              <a:buNone/>
              <a:tabLst/>
              <a:defRPr/>
            </a:pPr>
            <a:r>
              <a:rPr lang="en-US" sz="3200" b="1" dirty="0"/>
              <a:t>Unit Content</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Amit Kumar            Unit 1 ACSIOT0601                                        </a:t>
            </a:r>
            <a:endParaRPr lang="en-US" dirty="0"/>
          </a:p>
        </p:txBody>
      </p:sp>
      <p:sp>
        <p:nvSpPr>
          <p:cNvPr id="11" name="Content Placeholder 2"/>
          <p:cNvSpPr txBox="1">
            <a:spLocks/>
          </p:cNvSpPr>
          <p:nvPr/>
        </p:nvSpPr>
        <p:spPr>
          <a:xfrm>
            <a:off x="5867400" y="1143000"/>
            <a:ext cx="3962400" cy="384730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dirty="0">
              <a:latin typeface="Times New Roman" pitchFamily="18" charset="0"/>
              <a:cs typeface="Times New Roman" pitchFamily="18" charset="0"/>
            </a:endParaRPr>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4064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400" b="1" dirty="0"/>
              <a:t>Student will learn about different types of </a:t>
            </a:r>
            <a:r>
              <a:rPr lang="en-IN" sz="2400" b="1" i="0" u="none" strike="noStrike" baseline="0" dirty="0">
                <a:latin typeface="CIDFont+F1"/>
              </a:rPr>
              <a:t>Application Layer </a:t>
            </a:r>
            <a:r>
              <a:rPr lang="en-US" sz="2400" b="1" dirty="0"/>
              <a:t>protocols. 	</a:t>
            </a:r>
          </a:p>
          <a:p>
            <a:pPr algn="just"/>
            <a:endParaRPr lang="en-US" sz="2400" b="1"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algn="just"/>
            <a:endParaRPr lang="en-US" sz="2400" b="1" dirty="0"/>
          </a:p>
          <a:p>
            <a:endParaRPr lang="en-US" sz="2400" b="1" dirty="0"/>
          </a:p>
        </p:txBody>
      </p:sp>
      <p:sp>
        <p:nvSpPr>
          <p:cNvPr id="4" name="Date Placeholder 3"/>
          <p:cNvSpPr>
            <a:spLocks noGrp="1"/>
          </p:cNvSpPr>
          <p:nvPr>
            <p:ph type="dt" sz="half" idx="10"/>
          </p:nvPr>
        </p:nvSpPr>
        <p:spPr/>
        <p:txBody>
          <a:bodyPr/>
          <a:lstStyle/>
          <a:p>
            <a:fld id="{FDAA2E28-3CC0-4249-B2DF-3517FBBF1C66}" type="datetime1">
              <a:rPr lang="en-US" smtClean="0"/>
              <a:t>1/5/2024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smtClean="0"/>
              <a:t>Amit Kumar            Unit 1 ACSIOT0601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49991"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auto">
              <a:spcBef>
                <a:spcPct val="0"/>
              </a:spcBef>
              <a:spcAft>
                <a:spcPts val="0"/>
              </a:spcAft>
              <a:defRPr/>
            </a:pPr>
            <a:r>
              <a:rPr lang="en-US" sz="3200" b="1" dirty="0"/>
              <a:t>Unit Objective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Picture 8" descr="Untitled.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8365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A843D580-BB83-43CE-B2CD-5A241A51EA9F}" type="datetime1">
              <a:rPr lang="en-US" smtClean="0"/>
              <a:t>1/5/2024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15364" name="Slide Number Placeholder 5"/>
          <p:cNvSpPr>
            <a:spLocks noGrp="1" noChangeArrowheads="1"/>
          </p:cNvSpPr>
          <p:nvPr>
            <p:ph type="sldNum" sz="quarter" idx="12"/>
          </p:nvPr>
        </p:nvSpPr>
        <p:spPr bwMode="auto">
          <a:ln>
            <a:miter lim="800000"/>
            <a:headEnd/>
            <a:tailEnd/>
          </a:ln>
        </p:spPr>
        <p:txBody>
          <a:bodyPr/>
          <a:lstStyle/>
          <a:p>
            <a:pPr>
              <a:defRPr/>
            </a:pPr>
            <a:fld id="{E47D7EC9-151A-428D-991C-CA4C9F94230D}" type="slidenum">
              <a:rPr lang="en-US" altLang="en-US"/>
              <a:pPr>
                <a:defRPr/>
              </a:pPr>
              <a:t>16</a:t>
            </a:fld>
            <a:endParaRPr lang="en-US" alt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spcBef>
                <a:spcPct val="0"/>
              </a:spcBef>
              <a:defRPr/>
            </a:pPr>
            <a:r>
              <a:rPr lang="en-US" altLang="en-US" sz="3200" b="1" dirty="0"/>
              <a:t>Introduction to Topic 1</a:t>
            </a:r>
            <a:endParaRPr lang="en-US" sz="3200" b="1" dirty="0"/>
          </a:p>
        </p:txBody>
      </p:sp>
      <p:graphicFrame>
        <p:nvGraphicFramePr>
          <p:cNvPr id="2" name="Table 8"/>
          <p:cNvGraphicFramePr>
            <a:graphicFrameLocks noGrp="1"/>
          </p:cNvGraphicFramePr>
          <p:nvPr>
            <p:extLst>
              <p:ext uri="{D42A27DB-BD31-4B8C-83A1-F6EECF244321}">
                <p14:modId xmlns:p14="http://schemas.microsoft.com/office/powerpoint/2010/main" val="4181209409"/>
              </p:ext>
            </p:extLst>
          </p:nvPr>
        </p:nvGraphicFramePr>
        <p:xfrm>
          <a:off x="609600" y="1401763"/>
          <a:ext cx="8077200" cy="2565006"/>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xmlns="" val="20000"/>
                    </a:ext>
                  </a:extLst>
                </a:gridCol>
                <a:gridCol w="3352800">
                  <a:extLst>
                    <a:ext uri="{9D8B030D-6E8A-4147-A177-3AD203B41FA5}">
                      <a16:colId xmlns:a16="http://schemas.microsoft.com/office/drawing/2014/main" xmlns="" val="20001"/>
                    </a:ext>
                  </a:extLst>
                </a:gridCol>
                <a:gridCol w="2209800">
                  <a:extLst>
                    <a:ext uri="{9D8B030D-6E8A-4147-A177-3AD203B41FA5}">
                      <a16:colId xmlns:a16="http://schemas.microsoft.com/office/drawing/2014/main" xmlns="" val="20002"/>
                    </a:ext>
                  </a:extLst>
                </a:gridCol>
              </a:tblGrid>
              <a:tr h="461848">
                <a:tc>
                  <a:txBody>
                    <a:bodyPr/>
                    <a:lstStyle/>
                    <a:p>
                      <a:r>
                        <a:rPr lang="en-IN" sz="2200" dirty="0">
                          <a:latin typeface="+mn-lt"/>
                        </a:rPr>
                        <a:t>Name of Topic</a:t>
                      </a:r>
                    </a:p>
                  </a:txBody>
                  <a:tcPr marT="45739" marB="45739"/>
                </a:tc>
                <a:tc>
                  <a:txBody>
                    <a:bodyPr/>
                    <a:lstStyle/>
                    <a:p>
                      <a:r>
                        <a:rPr lang="en-IN" sz="2200" dirty="0">
                          <a:latin typeface="+mn-lt"/>
                        </a:rPr>
                        <a:t>Objective of Topic</a:t>
                      </a:r>
                    </a:p>
                  </a:txBody>
                  <a:tcPr marT="45739" marB="45739"/>
                </a:tc>
                <a:tc>
                  <a:txBody>
                    <a:bodyPr/>
                    <a:lstStyle/>
                    <a:p>
                      <a:r>
                        <a:rPr lang="en-IN" sz="2200" dirty="0">
                          <a:latin typeface="+mn-lt"/>
                        </a:rPr>
                        <a:t>Mapping with CO</a:t>
                      </a:r>
                    </a:p>
                  </a:txBody>
                  <a:tcPr marT="45739" marB="45739"/>
                </a:tc>
                <a:extLst>
                  <a:ext uri="{0D108BD9-81ED-4DB2-BD59-A6C34878D82A}">
                    <a16:rowId xmlns:a16="http://schemas.microsoft.com/office/drawing/2014/main" xmlns="" val="10000"/>
                  </a:ext>
                </a:extLst>
              </a:tr>
              <a:tr h="1768589">
                <a:tc>
                  <a: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1800" b="0" i="0" u="none" strike="noStrike" kern="1200" baseline="0" dirty="0">
                          <a:solidFill>
                            <a:schemeClr val="dk1"/>
                          </a:solidFill>
                          <a:latin typeface="+mn-lt"/>
                          <a:ea typeface="+mn-ea"/>
                          <a:cs typeface="+mn-cs"/>
                        </a:rPr>
                        <a:t>APPLICATION LAYER</a:t>
                      </a:r>
                      <a:endParaRPr lang="en-US" altLang="en-US" sz="2200" kern="1200" baseline="0" dirty="0">
                        <a:solidFill>
                          <a:schemeClr val="dk1"/>
                        </a:solidFill>
                        <a:latin typeface="+mn-lt"/>
                        <a:ea typeface="+mn-ea"/>
                        <a:cs typeface="+mn-cs"/>
                      </a:endParaRPr>
                    </a:p>
                  </a:txBody>
                  <a:tcPr marT="45739" marB="45739"/>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latin typeface="+mn-lt"/>
                        </a:rPr>
                        <a:t>Students will be able to learn about</a:t>
                      </a:r>
                      <a:r>
                        <a:rPr lang="en-IN" sz="2200" baseline="0" dirty="0">
                          <a:latin typeface="+mn-lt"/>
                        </a:rPr>
                        <a:t> Application Layer p</a:t>
                      </a:r>
                      <a:r>
                        <a:rPr lang="en-US" altLang="en-US" sz="2200" kern="1200" baseline="0" dirty="0" err="1">
                          <a:solidFill>
                            <a:schemeClr val="dk1"/>
                          </a:solidFill>
                          <a:latin typeface="+mn-lt"/>
                          <a:ea typeface="+mn-ea"/>
                          <a:cs typeface="+mn-cs"/>
                        </a:rPr>
                        <a:t>rotocol</a:t>
                      </a:r>
                      <a:r>
                        <a:rPr lang="en-US" altLang="en-US" sz="2200" kern="1200" baseline="0" dirty="0">
                          <a:solidFill>
                            <a:schemeClr val="dk1"/>
                          </a:solidFill>
                          <a:latin typeface="+mn-lt"/>
                          <a:ea typeface="+mn-ea"/>
                          <a:cs typeface="+mn-cs"/>
                        </a:rPr>
                        <a:t> standardization for </a:t>
                      </a:r>
                      <a:r>
                        <a:rPr lang="en-US" altLang="en-US" sz="2200" kern="1200" baseline="0" dirty="0" err="1">
                          <a:solidFill>
                            <a:schemeClr val="dk1"/>
                          </a:solidFill>
                          <a:latin typeface="+mn-lt"/>
                          <a:ea typeface="+mn-ea"/>
                          <a:cs typeface="+mn-cs"/>
                        </a:rPr>
                        <a:t>IoT</a:t>
                      </a:r>
                      <a:r>
                        <a:rPr lang="en-US" altLang="en-US" sz="2200" kern="1200" baseline="0" dirty="0">
                          <a:solidFill>
                            <a:schemeClr val="dk1"/>
                          </a:solidFill>
                          <a:latin typeface="+mn-lt"/>
                          <a:ea typeface="+mn-ea"/>
                          <a:cs typeface="+mn-cs"/>
                        </a:rPr>
                        <a:t> and its efforts.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en-US" sz="2200" kern="1200" baseline="0" dirty="0">
                        <a:solidFill>
                          <a:schemeClr val="dk1"/>
                        </a:solidFill>
                        <a:latin typeface="+mn-lt"/>
                        <a:ea typeface="+mn-ea"/>
                        <a:cs typeface="+mn-cs"/>
                      </a:endParaRPr>
                    </a:p>
                  </a:txBody>
                  <a:tcPr marT="45739" marB="45739"/>
                </a:tc>
                <a:tc>
                  <a:txBody>
                    <a:bodyPr/>
                    <a:lstStyle/>
                    <a:p>
                      <a:pPr algn="ctr"/>
                      <a:endParaRPr lang="en-IN" sz="2200" dirty="0">
                        <a:latin typeface="+mn-lt"/>
                      </a:endParaRPr>
                    </a:p>
                    <a:p>
                      <a:pPr algn="ctr"/>
                      <a:r>
                        <a:rPr lang="en-IN" sz="2200" dirty="0">
                          <a:latin typeface="+mn-lt"/>
                        </a:rPr>
                        <a:t>CO4</a:t>
                      </a:r>
                    </a:p>
                  </a:txBody>
                  <a:tcPr marT="45739" marB="45739"/>
                </a:tc>
                <a:extLst>
                  <a:ext uri="{0D108BD9-81ED-4DB2-BD59-A6C34878D82A}">
                    <a16:rowId xmlns:a16="http://schemas.microsoft.com/office/drawing/2014/main" xmlns="" val="10001"/>
                  </a:ext>
                </a:extLst>
              </a:tr>
            </a:tbl>
          </a:graphicData>
        </a:graphic>
      </p:graphicFrame>
      <p:pic>
        <p:nvPicPr>
          <p:cNvPr id="22548"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23B2A93-10C6-4960-9D11-1E105E6DFD27}" type="datetime1">
              <a:rPr lang="en-US" smtClean="0"/>
              <a:t>1/5/2024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Kumar            Unit 1 ACSIOT0601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cs typeface="Times New Roman" panose="02020603050405020304" pitchFamily="18" charset="0"/>
              </a:rPr>
              <a:t>Protocol Standardization for </a:t>
            </a:r>
            <a:r>
              <a:rPr lang="en-US" altLang="en-US" sz="3200" b="1" dirty="0" err="1">
                <a:cs typeface="Times New Roman" panose="02020603050405020304" pitchFamily="18" charset="0"/>
              </a:rPr>
              <a:t>IoT</a:t>
            </a:r>
            <a:endParaRPr lang="en-US" sz="3200" b="1" dirty="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Picture 8" descr="Untitled.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
            <a:ext cx="1371600" cy="81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xmlns="" id="{D3855B3E-22E5-4367-A8DC-CBD9686CC0DF}"/>
              </a:ext>
            </a:extLst>
          </p:cNvPr>
          <p:cNvSpPr txBox="1"/>
          <p:nvPr/>
        </p:nvSpPr>
        <p:spPr>
          <a:xfrm>
            <a:off x="381000" y="990600"/>
            <a:ext cx="8471042" cy="5509200"/>
          </a:xfrm>
          <a:prstGeom prst="rect">
            <a:avLst/>
          </a:prstGeom>
          <a:noFill/>
        </p:spPr>
        <p:txBody>
          <a:bodyPr wrap="square">
            <a:spAutoFit/>
          </a:bodyPr>
          <a:lstStyle/>
          <a:p>
            <a:pPr marL="342900" indent="-342900" algn="just">
              <a:buFont typeface="Arial" pitchFamily="34" charset="0"/>
              <a:buChar char="•"/>
            </a:pPr>
            <a:r>
              <a:rPr lang="en-US" sz="2200" dirty="0"/>
              <a:t>The </a:t>
            </a:r>
            <a:r>
              <a:rPr lang="en-US" sz="2200" dirty="0" err="1"/>
              <a:t>IoT</a:t>
            </a:r>
            <a:r>
              <a:rPr lang="en-US" sz="2200" dirty="0"/>
              <a:t>- A (Internet of Things architecture) is targeting a universal architecture for all </a:t>
            </a:r>
            <a:r>
              <a:rPr lang="en-US" sz="2200" dirty="0" err="1"/>
              <a:t>IoT</a:t>
            </a:r>
            <a:r>
              <a:rPr lang="en-US" sz="2200" dirty="0"/>
              <a:t> sectors. </a:t>
            </a:r>
          </a:p>
          <a:p>
            <a:pPr marL="342900" indent="-342900" algn="just">
              <a:buFont typeface="Arial" pitchFamily="34" charset="0"/>
              <a:buChar char="•"/>
            </a:pPr>
            <a:r>
              <a:rPr lang="en-US" sz="2200" dirty="0"/>
              <a:t>17 European organizations from nine countries are a part of </a:t>
            </a:r>
            <a:r>
              <a:rPr lang="en-US" sz="2200" dirty="0" err="1"/>
              <a:t>IoT</a:t>
            </a:r>
            <a:r>
              <a:rPr lang="en-US" sz="2200" dirty="0"/>
              <a:t>- A. </a:t>
            </a:r>
          </a:p>
          <a:p>
            <a:pPr marL="342900" indent="-342900" algn="just">
              <a:buFont typeface="Arial" pitchFamily="34" charset="0"/>
              <a:buChar char="•"/>
            </a:pPr>
            <a:r>
              <a:rPr lang="en-US" sz="2200" dirty="0"/>
              <a:t>They summarize the current status of </a:t>
            </a:r>
            <a:r>
              <a:rPr lang="en-US" sz="2200" dirty="0" err="1"/>
              <a:t>IoT</a:t>
            </a:r>
            <a:r>
              <a:rPr lang="en-US" sz="2200" dirty="0"/>
              <a:t> standardization as :</a:t>
            </a:r>
          </a:p>
          <a:p>
            <a:pPr marL="342900" indent="-342900" algn="just">
              <a:buFont typeface="Wingdings" pitchFamily="2" charset="2"/>
              <a:buChar char="Ø"/>
            </a:pPr>
            <a:r>
              <a:rPr lang="en-US" sz="2200" dirty="0"/>
              <a:t>Fragmented architectures </a:t>
            </a:r>
          </a:p>
          <a:p>
            <a:pPr marL="342900" indent="-342900" algn="just">
              <a:buFont typeface="Wingdings" pitchFamily="2" charset="2"/>
              <a:buChar char="Ø"/>
            </a:pPr>
            <a:r>
              <a:rPr lang="en-US" sz="2200" dirty="0"/>
              <a:t>No universal approach to implement </a:t>
            </a:r>
            <a:r>
              <a:rPr lang="en-US" sz="2200" dirty="0" err="1"/>
              <a:t>IoT</a:t>
            </a:r>
            <a:r>
              <a:rPr lang="en-US" sz="2200" dirty="0"/>
              <a:t> has yet been proposed </a:t>
            </a:r>
          </a:p>
          <a:p>
            <a:pPr marL="342900" indent="-342900" algn="just">
              <a:buFont typeface="Wingdings" pitchFamily="2" charset="2"/>
              <a:buChar char="Ø"/>
            </a:pPr>
            <a:r>
              <a:rPr lang="en-US" sz="2200" dirty="0"/>
              <a:t>island solutions do exist (RFID, sensor nets, etc.) </a:t>
            </a:r>
          </a:p>
          <a:p>
            <a:pPr marL="342900" indent="-342900" algn="just">
              <a:buFont typeface="Wingdings" pitchFamily="2" charset="2"/>
              <a:buChar char="Ø"/>
            </a:pPr>
            <a:r>
              <a:rPr lang="en-US" sz="2200" dirty="0"/>
              <a:t>Little cross-sector reuse of technology and exchange of knowledge</a:t>
            </a:r>
          </a:p>
          <a:p>
            <a:pPr marL="342900" indent="-342900" algn="just"/>
            <a:r>
              <a:rPr lang="en-US" sz="2200" b="1" dirty="0"/>
              <a:t>Proposed Solution By </a:t>
            </a:r>
            <a:r>
              <a:rPr lang="en-US" sz="2200" b="1" dirty="0" err="1"/>
              <a:t>IoT</a:t>
            </a:r>
            <a:r>
              <a:rPr lang="en-US" sz="2200" b="1" dirty="0"/>
              <a:t>-A for Standardization:</a:t>
            </a:r>
          </a:p>
          <a:p>
            <a:pPr marL="342900" indent="-342900" algn="just">
              <a:buFont typeface="Arial" panose="020B0604020202020204" pitchFamily="34" charset="0"/>
              <a:buChar char="•"/>
            </a:pPr>
            <a:r>
              <a:rPr lang="en-US" sz="2200" dirty="0"/>
              <a:t>Create Architectural foundation for </a:t>
            </a:r>
            <a:r>
              <a:rPr lang="en-US" sz="2200" dirty="0" err="1"/>
              <a:t>IoT</a:t>
            </a:r>
            <a:r>
              <a:rPr lang="en-US" sz="2200" dirty="0"/>
              <a:t>, that will be operable with future Internet </a:t>
            </a:r>
          </a:p>
          <a:p>
            <a:pPr marL="342900" indent="-342900" algn="just">
              <a:buFont typeface="Arial" panose="020B0604020202020204" pitchFamily="34" charset="0"/>
              <a:buChar char="•"/>
            </a:pPr>
            <a:r>
              <a:rPr lang="en-US" sz="2200" dirty="0"/>
              <a:t>Use Existing technologies instead of creating new ones. </a:t>
            </a:r>
          </a:p>
          <a:p>
            <a:pPr marL="342900" indent="-342900" algn="just">
              <a:buFont typeface="Arial" panose="020B0604020202020204" pitchFamily="34" charset="0"/>
              <a:buChar char="•"/>
            </a:pPr>
            <a:r>
              <a:rPr lang="en-US" sz="2200" dirty="0"/>
              <a:t>Demonstrating the applicability of </a:t>
            </a:r>
            <a:r>
              <a:rPr lang="en-US" sz="2200" dirty="0" err="1"/>
              <a:t>IoT</a:t>
            </a:r>
            <a:r>
              <a:rPr lang="en-US" sz="2200" dirty="0"/>
              <a:t> in a set of use cases </a:t>
            </a:r>
          </a:p>
          <a:p>
            <a:pPr marL="342900" indent="-342900" algn="just">
              <a:buFont typeface="Arial" panose="020B0604020202020204" pitchFamily="34" charset="0"/>
              <a:buChar char="•"/>
            </a:pPr>
            <a:r>
              <a:rPr lang="en-US" sz="2200" dirty="0"/>
              <a:t>Establish a strong stakeholder group to remove the barriers and accept </a:t>
            </a:r>
            <a:r>
              <a:rPr lang="en-US" sz="2200" dirty="0" err="1"/>
              <a:t>IoT</a:t>
            </a:r>
            <a:r>
              <a:rPr lang="en-US" sz="2200" dirty="0"/>
              <a:t> on wide scale </a:t>
            </a:r>
          </a:p>
          <a:p>
            <a:pPr marL="342900" indent="-342900" algn="just">
              <a:buFont typeface="Arial" panose="020B0604020202020204" pitchFamily="34" charset="0"/>
              <a:buChar char="•"/>
            </a:pPr>
            <a:r>
              <a:rPr lang="en-US" sz="2200" dirty="0"/>
              <a:t>Combine various </a:t>
            </a:r>
            <a:r>
              <a:rPr lang="en-US" sz="2200" dirty="0" err="1"/>
              <a:t>IoT</a:t>
            </a:r>
            <a:r>
              <a:rPr lang="en-US" sz="2200" dirty="0"/>
              <a:t> technologies into a single entity</a:t>
            </a:r>
          </a:p>
        </p:txBody>
      </p:sp>
    </p:spTree>
    <p:extLst>
      <p:ext uri="{BB962C8B-B14F-4D97-AF65-F5344CB8AC3E}">
        <p14:creationId xmlns:p14="http://schemas.microsoft.com/office/powerpoint/2010/main" val="368545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ABBD74-B300-435C-A407-6B1F0DE411F2}" type="datetime1">
              <a:rPr lang="en-US" smtClean="0"/>
              <a:t>1/5/2024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Kumar            Unit 1 ACSIOT0601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cs typeface="Times New Roman" panose="02020603050405020304" pitchFamily="18" charset="0"/>
              </a:rPr>
              <a:t>Protocol Standardization for </a:t>
            </a:r>
            <a:r>
              <a:rPr lang="en-US" altLang="en-US" sz="3200" b="1" dirty="0" err="1">
                <a:cs typeface="Times New Roman" panose="02020603050405020304" pitchFamily="18" charset="0"/>
              </a:rPr>
              <a:t>IoT</a:t>
            </a:r>
            <a:endParaRPr lang="en-US" sz="3200" b="1" dirty="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Picture 8" descr="Untitled.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
            <a:ext cx="1371600" cy="81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xmlns="" id="{D3855B3E-22E5-4367-A8DC-CBD9686CC0DF}"/>
              </a:ext>
            </a:extLst>
          </p:cNvPr>
          <p:cNvSpPr txBox="1"/>
          <p:nvPr/>
        </p:nvSpPr>
        <p:spPr>
          <a:xfrm>
            <a:off x="381000" y="990600"/>
            <a:ext cx="8471042" cy="1815882"/>
          </a:xfrm>
          <a:prstGeom prst="rect">
            <a:avLst/>
          </a:prstGeom>
          <a:noFill/>
        </p:spPr>
        <p:txBody>
          <a:bodyPr wrap="square">
            <a:spAutoFit/>
          </a:bodyPr>
          <a:lstStyle/>
          <a:p>
            <a:pPr marL="342900" indent="-342900" algn="just"/>
            <a:r>
              <a:rPr lang="en-US" sz="2400" b="1" dirty="0"/>
              <a:t>Groups doing </a:t>
            </a:r>
            <a:r>
              <a:rPr lang="en-US" sz="2400" b="1" dirty="0" err="1"/>
              <a:t>IoT</a:t>
            </a:r>
            <a:r>
              <a:rPr lang="en-US" sz="2400" b="1" dirty="0"/>
              <a:t> Standardization:</a:t>
            </a:r>
          </a:p>
          <a:p>
            <a:pPr marL="342900" indent="-342900" algn="just"/>
            <a:r>
              <a:rPr lang="en-US" sz="2200" b="1" dirty="0"/>
              <a:t>1. Work Package Framework</a:t>
            </a:r>
          </a:p>
          <a:p>
            <a:pPr marL="342900" indent="-342900" algn="just">
              <a:buFont typeface="Arial" pitchFamily="34" charset="0"/>
              <a:buChar char="•"/>
            </a:pPr>
            <a:r>
              <a:rPr lang="en-US" sz="2200" dirty="0"/>
              <a:t>The WPF divides the implementation standards of </a:t>
            </a:r>
            <a:r>
              <a:rPr lang="en-US" sz="2200" dirty="0" err="1"/>
              <a:t>IoT</a:t>
            </a:r>
            <a:r>
              <a:rPr lang="en-US" sz="2200" dirty="0"/>
              <a:t> into hierarchical groups of tasks as shown in the below</a:t>
            </a:r>
          </a:p>
          <a:p>
            <a:pPr marL="342900" indent="-342900" algn="just"/>
            <a:endParaRPr lang="en-US" sz="2200" dirty="0"/>
          </a:p>
        </p:txBody>
      </p:sp>
      <p:sp>
        <p:nvSpPr>
          <p:cNvPr id="11" name="object 8"/>
          <p:cNvSpPr/>
          <p:nvPr/>
        </p:nvSpPr>
        <p:spPr>
          <a:xfrm>
            <a:off x="1295400" y="2514600"/>
            <a:ext cx="6324600" cy="3860897"/>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8545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6A7839-C944-4FB3-9E16-81EEBE6035B3}" type="datetime1">
              <a:rPr lang="en-US" smtClean="0"/>
              <a:t>1/5/2024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Kumar            Unit 1 ACSIOT0601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cs typeface="Times New Roman" panose="02020603050405020304" pitchFamily="18" charset="0"/>
              </a:rPr>
              <a:t>Protocol Standardization for </a:t>
            </a:r>
            <a:r>
              <a:rPr lang="en-US" altLang="en-US" sz="3200" b="1" dirty="0" err="1">
                <a:cs typeface="Times New Roman" panose="02020603050405020304" pitchFamily="18" charset="0"/>
              </a:rPr>
              <a:t>IoT</a:t>
            </a:r>
            <a:endParaRPr lang="en-US" sz="3200" b="1" dirty="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Picture 8" descr="Untitled.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
            <a:ext cx="1371600" cy="81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xmlns="" id="{D3855B3E-22E5-4367-A8DC-CBD9686CC0DF}"/>
              </a:ext>
            </a:extLst>
          </p:cNvPr>
          <p:cNvSpPr txBox="1"/>
          <p:nvPr/>
        </p:nvSpPr>
        <p:spPr>
          <a:xfrm>
            <a:off x="152400" y="838200"/>
            <a:ext cx="8699642" cy="3139321"/>
          </a:xfrm>
          <a:prstGeom prst="rect">
            <a:avLst/>
          </a:prstGeom>
          <a:noFill/>
        </p:spPr>
        <p:txBody>
          <a:bodyPr wrap="square">
            <a:spAutoFit/>
          </a:bodyPr>
          <a:lstStyle/>
          <a:p>
            <a:pPr marL="342900" indent="-342900" algn="just"/>
            <a:r>
              <a:rPr lang="en-US" sz="2200" b="1" dirty="0"/>
              <a:t>2. ITU-T:</a:t>
            </a:r>
          </a:p>
          <a:p>
            <a:pPr marL="342900" indent="-342900" algn="just">
              <a:buFont typeface="Arial" pitchFamily="34" charset="0"/>
              <a:buChar char="•"/>
            </a:pPr>
            <a:r>
              <a:rPr lang="en-US" sz="2200" dirty="0"/>
              <a:t>The ITU-T mission is to ensure the efficient and timely production of standards covering all fields of telecommunications on a worldwide basis, as well as defining tariff and accounting principles for international telecommunication services. </a:t>
            </a:r>
          </a:p>
          <a:p>
            <a:pPr marL="342900" indent="-342900" algn="just">
              <a:buFont typeface="Arial" pitchFamily="34" charset="0"/>
              <a:buChar char="•"/>
            </a:pPr>
            <a:r>
              <a:rPr lang="en-US" sz="2200" dirty="0"/>
              <a:t>The technical work, the development of Recommendations, of ITU-T is managed by Study Groups (SGs). There are currently 11 SGs.</a:t>
            </a:r>
          </a:p>
          <a:p>
            <a:pPr marL="342900" indent="-342900" algn="just">
              <a:buFont typeface="Arial" pitchFamily="34" charset="0"/>
              <a:buChar char="•"/>
            </a:pPr>
            <a:endParaRPr lang="en-US" sz="2200" dirty="0"/>
          </a:p>
          <a:p>
            <a:pPr marL="342900" indent="-342900" algn="just"/>
            <a:endParaRPr lang="en-US" sz="2200" dirty="0"/>
          </a:p>
        </p:txBody>
      </p:sp>
      <p:sp>
        <p:nvSpPr>
          <p:cNvPr id="12" name="object 8"/>
          <p:cNvSpPr/>
          <p:nvPr/>
        </p:nvSpPr>
        <p:spPr>
          <a:xfrm>
            <a:off x="838200" y="3276600"/>
            <a:ext cx="7239000" cy="297180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8545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dirty="0">
                <a:latin typeface="Times New Roman" pitchFamily="18" charset="0"/>
                <a:cs typeface="Times New Roman" pitchFamily="18" charset="0"/>
              </a:rPr>
              <a:t>Brief Introduction of Faculty</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11" name="Content Placeholder 2"/>
          <p:cNvSpPr txBox="1">
            <a:spLocks/>
          </p:cNvSpPr>
          <p:nvPr/>
        </p:nvSpPr>
        <p:spPr>
          <a:xfrm>
            <a:off x="500034" y="1071546"/>
            <a:ext cx="4857784" cy="4419600"/>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buClr>
                <a:srgbClr val="4F81BD"/>
              </a:buClr>
            </a:pPr>
            <a:r>
              <a:rPr lang="en-IN" sz="2000" dirty="0" smtClean="0">
                <a:solidFill>
                  <a:prstClr val="black"/>
                </a:solidFill>
                <a:latin typeface="Times New Roman" pitchFamily="18" charset="0"/>
                <a:cs typeface="Times New Roman" pitchFamily="18" charset="0"/>
              </a:rPr>
              <a:t>Amit Kumar received his B.E degree in Electronics and Communication Engineering from Hindustan College of Science and Technology, Mathura</a:t>
            </a:r>
            <a:r>
              <a:rPr lang="en-IN" sz="2000" dirty="0">
                <a:solidFill>
                  <a:prstClr val="black"/>
                </a:solidFill>
                <a:latin typeface="Times New Roman" pitchFamily="18" charset="0"/>
                <a:cs typeface="Times New Roman" pitchFamily="18" charset="0"/>
              </a:rPr>
              <a:t>,</a:t>
            </a:r>
            <a:r>
              <a:rPr lang="en-IN" sz="2000" dirty="0" smtClean="0">
                <a:solidFill>
                  <a:prstClr val="black"/>
                </a:solidFill>
                <a:latin typeface="Times New Roman" pitchFamily="18" charset="0"/>
                <a:cs typeface="Times New Roman" pitchFamily="18" charset="0"/>
              </a:rPr>
              <a:t> M.Tech degree in VLSI design from AKTU Lucknow. His major areas of research work include Wireless Communication. He has pursued his Ph.D in </a:t>
            </a:r>
            <a:r>
              <a:rPr lang="en-IN" sz="2000" dirty="0">
                <a:solidFill>
                  <a:prstClr val="black"/>
                </a:solidFill>
                <a:latin typeface="Times New Roman" pitchFamily="18" charset="0"/>
                <a:cs typeface="Times New Roman" pitchFamily="18" charset="0"/>
              </a:rPr>
              <a:t>W</a:t>
            </a:r>
            <a:r>
              <a:rPr lang="en-IN" sz="2000" dirty="0" smtClean="0">
                <a:solidFill>
                  <a:prstClr val="black"/>
                </a:solidFill>
                <a:latin typeface="Times New Roman" pitchFamily="18" charset="0"/>
                <a:cs typeface="Times New Roman" pitchFamily="18" charset="0"/>
              </a:rPr>
              <a:t>ireless Communication from NIT Patna. He has more than 20 years of teaching experience.</a:t>
            </a:r>
            <a:endParaRPr lang="en-US" sz="2000" dirty="0" smtClean="0">
              <a:solidFill>
                <a:prstClr val="black"/>
              </a:solidFill>
              <a:latin typeface="Times New Roman" pitchFamily="18" charset="0"/>
              <a:cs typeface="Times New Roman" pitchFamily="18" charset="0"/>
            </a:endParaRPr>
          </a:p>
          <a:p>
            <a:pPr algn="just">
              <a:buClr>
                <a:srgbClr val="4F81BD"/>
              </a:buClr>
            </a:pPr>
            <a:endParaRPr lang="en-US" sz="2000" dirty="0" smtClean="0">
              <a:solidFill>
                <a:prstClr val="black"/>
              </a:solidFill>
              <a:latin typeface="Times New Roman" pitchFamily="18" charset="0"/>
              <a:cs typeface="Times New Roman" pitchFamily="18" charset="0"/>
            </a:endParaRPr>
          </a:p>
          <a:p>
            <a:pPr algn="just">
              <a:buClr>
                <a:srgbClr val="4F81BD"/>
              </a:buClr>
            </a:pPr>
            <a:endParaRPr lang="en-US" sz="2000" dirty="0" smtClean="0">
              <a:solidFill>
                <a:prstClr val="black"/>
              </a:solidFill>
              <a:latin typeface="Times New Roman" pitchFamily="18" charset="0"/>
              <a:cs typeface="Times New Roman" pitchFamily="18" charset="0"/>
            </a:endParaRPr>
          </a:p>
          <a:p>
            <a:pPr algn="just">
              <a:buClr>
                <a:srgbClr val="4F81BD"/>
              </a:buClr>
            </a:pPr>
            <a:endParaRPr lang="en-US" sz="2000" dirty="0" smtClean="0">
              <a:solidFill>
                <a:prstClr val="black"/>
              </a:solidFill>
              <a:latin typeface="Times New Roman" pitchFamily="18" charset="0"/>
              <a:cs typeface="Times New Roman" pitchFamily="18" charset="0"/>
            </a:endParaRPr>
          </a:p>
          <a:p>
            <a:pPr marL="0" indent="0" algn="just">
              <a:buClr>
                <a:srgbClr val="4F81BD"/>
              </a:buClr>
              <a:buFont typeface="Wingdings 3" charset="2"/>
              <a:buNone/>
            </a:pPr>
            <a:endParaRPr lang="en-US" sz="2000" dirty="0" smtClean="0">
              <a:solidFill>
                <a:prstClr val="black"/>
              </a:solidFill>
              <a:latin typeface="Times New Roman" pitchFamily="18" charset="0"/>
              <a:cs typeface="Times New Roman" pitchFamily="18" charset="0"/>
            </a:endParaRPr>
          </a:p>
        </p:txBody>
      </p:sp>
      <p:pic>
        <p:nvPicPr>
          <p:cNvPr id="10" name="Picture 2" descr="C:\Users\nisha\Desktop\logo.jpeg"/>
          <p:cNvPicPr>
            <a:picLocks noChangeAspect="1" noChangeArrowheads="1"/>
          </p:cNvPicPr>
          <p:nvPr/>
        </p:nvPicPr>
        <p:blipFill>
          <a:blip r:embed="rId4"/>
          <a:srcRect/>
          <a:stretch>
            <a:fillRect/>
          </a:stretch>
        </p:blipFill>
        <p:spPr bwMode="auto">
          <a:xfrm>
            <a:off x="0" y="-24"/>
            <a:ext cx="1571604" cy="857256"/>
          </a:xfrm>
          <a:prstGeom prst="rect">
            <a:avLst/>
          </a:prstGeom>
          <a:noFill/>
        </p:spPr>
      </p:pic>
      <p:sp>
        <p:nvSpPr>
          <p:cNvPr id="12" name="Footer Placeholder 11"/>
          <p:cNvSpPr>
            <a:spLocks noGrp="1"/>
          </p:cNvSpPr>
          <p:nvPr>
            <p:ph type="ftr" sz="quarter" idx="11"/>
          </p:nvPr>
        </p:nvSpPr>
        <p:spPr/>
        <p:txBody>
          <a:bodyPr/>
          <a:lstStyle/>
          <a:p>
            <a:r>
              <a:rPr lang="en-IN" smtClean="0">
                <a:solidFill>
                  <a:prstClr val="black">
                    <a:tint val="75000"/>
                  </a:prstClr>
                </a:solidFill>
              </a:rPr>
              <a:t>Amit Kumar            Unit 1 ACSIOT0601                                        </a:t>
            </a:r>
            <a:endParaRPr lang="en-US">
              <a:solidFill>
                <a:prstClr val="black">
                  <a:tint val="75000"/>
                </a:prstClr>
              </a:solidFill>
            </a:endParaRPr>
          </a:p>
        </p:txBody>
      </p:sp>
      <p:pic>
        <p:nvPicPr>
          <p:cNvPr id="4" name="Picture 3"/>
          <p:cNvPicPr>
            <a:picLocks noChangeAspect="1"/>
          </p:cNvPicPr>
          <p:nvPr/>
        </p:nvPicPr>
        <p:blipFill>
          <a:blip r:embed="rId5"/>
          <a:stretch>
            <a:fillRect/>
          </a:stretch>
        </p:blipFill>
        <p:spPr>
          <a:xfrm>
            <a:off x="6300192" y="1071546"/>
            <a:ext cx="2060627" cy="1828959"/>
          </a:xfrm>
          <a:prstGeom prst="rect">
            <a:avLst/>
          </a:prstGeom>
        </p:spPr>
      </p:pic>
      <p:sp>
        <p:nvSpPr>
          <p:cNvPr id="3" name="Date Placeholder 2"/>
          <p:cNvSpPr>
            <a:spLocks noGrp="1"/>
          </p:cNvSpPr>
          <p:nvPr>
            <p:ph type="dt" sz="half" idx="10"/>
          </p:nvPr>
        </p:nvSpPr>
        <p:spPr/>
        <p:txBody>
          <a:bodyPr/>
          <a:lstStyle/>
          <a:p>
            <a:fld id="{800BBE53-D4F2-4133-BFB1-494262AD77D8}" type="datetime1">
              <a:rPr lang="en-US" smtClean="0">
                <a:solidFill>
                  <a:prstClr val="black">
                    <a:tint val="75000"/>
                  </a:prstClr>
                </a:solidFill>
              </a:rPr>
              <a:t>1/5/2024</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42226265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9FF24-4574-4D81-BE11-BC6AD96913D8}" type="datetime1">
              <a:rPr lang="en-US" smtClean="0"/>
              <a:t>1/5/2024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Kumar            Unit 1 ACSIOT0601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altLang="en-US" sz="3200" b="1" dirty="0">
                <a:cs typeface="Times New Roman" panose="02020603050405020304" pitchFamily="18" charset="0"/>
              </a:rPr>
              <a:t>Protocol Standardization for </a:t>
            </a:r>
            <a:r>
              <a:rPr lang="en-US" altLang="en-US" sz="3200" b="1" dirty="0" err="1">
                <a:cs typeface="Times New Roman" panose="02020603050405020304" pitchFamily="18" charset="0"/>
              </a:rPr>
              <a:t>IoT</a:t>
            </a:r>
            <a:endParaRPr lang="en-US" sz="3200" b="1" dirty="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Picture 8" descr="Untitled.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
            <a:ext cx="1371600" cy="81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xmlns="" id="{D3855B3E-22E5-4367-A8DC-CBD9686CC0DF}"/>
              </a:ext>
            </a:extLst>
          </p:cNvPr>
          <p:cNvSpPr txBox="1"/>
          <p:nvPr/>
        </p:nvSpPr>
        <p:spPr>
          <a:xfrm>
            <a:off x="381000" y="990600"/>
            <a:ext cx="8471042" cy="4862870"/>
          </a:xfrm>
          <a:prstGeom prst="rect">
            <a:avLst/>
          </a:prstGeom>
          <a:noFill/>
        </p:spPr>
        <p:txBody>
          <a:bodyPr wrap="square">
            <a:spAutoFit/>
          </a:bodyPr>
          <a:lstStyle/>
          <a:p>
            <a:pPr marL="342900" indent="-342900" algn="just"/>
            <a:r>
              <a:rPr lang="en-US" sz="2200" b="1" dirty="0"/>
              <a:t>3. Internet Protocol for Smart Objects (IPSO)</a:t>
            </a:r>
          </a:p>
          <a:p>
            <a:pPr marL="342900" indent="-342900" algn="just">
              <a:buFont typeface="Arial" pitchFamily="34" charset="0"/>
              <a:buChar char="•"/>
            </a:pPr>
            <a:r>
              <a:rPr lang="en-US" sz="2400" dirty="0"/>
              <a:t>The IPSO Alliance is an open, informal and thought-leading association of like-minded organizations and individuals that promote the value of using the Internet Protocol for the networking of Smart Objects. </a:t>
            </a:r>
          </a:p>
          <a:p>
            <a:pPr marL="342900" indent="-342900" algn="just">
              <a:buFont typeface="Arial" pitchFamily="34" charset="0"/>
              <a:buChar char="•"/>
            </a:pPr>
            <a:r>
              <a:rPr lang="en-US" sz="2400" dirty="0"/>
              <a:t>IP Stack can easily run on tiny, battery operated embedded devices as it is long-lived and stable technology. </a:t>
            </a:r>
          </a:p>
          <a:p>
            <a:pPr marL="342900" indent="-342900" algn="just">
              <a:buFont typeface="Arial" pitchFamily="34" charset="0"/>
              <a:buChar char="•"/>
            </a:pPr>
            <a:r>
              <a:rPr lang="en-US" sz="2400" dirty="0"/>
              <a:t>The role of the alliance is to ensure how IPv4, IPv6, and 6LoWPAN are used, deployed and provided to all potential users.</a:t>
            </a:r>
          </a:p>
          <a:p>
            <a:pPr marL="342900" indent="-342900" algn="just">
              <a:buFont typeface="Arial" pitchFamily="34" charset="0"/>
              <a:buChar char="•"/>
            </a:pPr>
            <a:r>
              <a:rPr lang="en-US" sz="2400" dirty="0"/>
              <a:t>Mobile IP is an approach by IETF (Internet Engineering Task Force) which manages the movement of mobile devices over IPV4 and IPV6</a:t>
            </a:r>
            <a:endParaRPr lang="en-US" sz="2200" b="1" dirty="0"/>
          </a:p>
        </p:txBody>
      </p:sp>
    </p:spTree>
    <p:extLst>
      <p:ext uri="{BB962C8B-B14F-4D97-AF65-F5344CB8AC3E}">
        <p14:creationId xmlns:p14="http://schemas.microsoft.com/office/powerpoint/2010/main" val="368545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8F97A28-E60C-4B4C-BDDE-88E38D0DD56D}" type="datetime1">
              <a:rPr lang="en-US" smtClean="0"/>
              <a:t>1/5/2024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Kumar            Unit 1 ACSIOT0601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cs typeface="Times New Roman" panose="02020603050405020304" pitchFamily="18" charset="0"/>
              </a:rPr>
              <a:t>M2M Standardization Efforts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Picture 8" descr="Untitled.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
            <a:ext cx="1371600" cy="81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xmlns="" id="{D3855B3E-22E5-4367-A8DC-CBD9686CC0DF}"/>
              </a:ext>
            </a:extLst>
          </p:cNvPr>
          <p:cNvSpPr txBox="1"/>
          <p:nvPr/>
        </p:nvSpPr>
        <p:spPr>
          <a:xfrm>
            <a:off x="381000" y="990600"/>
            <a:ext cx="8763000" cy="5568191"/>
          </a:xfrm>
          <a:prstGeom prst="rect">
            <a:avLst/>
          </a:prstGeom>
          <a:noFill/>
        </p:spPr>
        <p:txBody>
          <a:bodyPr wrap="square">
            <a:spAutoFit/>
          </a:bodyPr>
          <a:lstStyle/>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M2M Standardization Task Force (MSTF) coordinate the efforts of individual standards development organizations (SDO)for M2M Applications.</a:t>
            </a:r>
          </a:p>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These define a conceptual framework for M2M applications and specify a service layer that will enable application developers to create applications that operate transparently across different vertical domains.</a:t>
            </a:r>
          </a:p>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M2M standards activities include the following:</a:t>
            </a:r>
          </a:p>
          <a:p>
            <a:pPr marL="12700" marR="433705" algn="just">
              <a:lnSpc>
                <a:spcPts val="3070"/>
              </a:lnSpc>
              <a:spcBef>
                <a:spcPts val="439"/>
              </a:spcBef>
              <a:buFont typeface="Wingdings" pitchFamily="2" charset="2"/>
              <a:buChar char="Ø"/>
            </a:pPr>
            <a:r>
              <a:rPr lang="en-US" sz="2200" dirty="0">
                <a:solidFill>
                  <a:schemeClr val="dk1"/>
                </a:solidFill>
                <a:cs typeface="Times New Roman" panose="02020603050405020304" pitchFamily="18" charset="0"/>
              </a:rPr>
              <a:t>Use JSON as Data Transport Format </a:t>
            </a:r>
          </a:p>
          <a:p>
            <a:pPr marL="12700" marR="433705" algn="just">
              <a:lnSpc>
                <a:spcPts val="3070"/>
              </a:lnSpc>
              <a:spcBef>
                <a:spcPts val="439"/>
              </a:spcBef>
              <a:buFont typeface="Wingdings" pitchFamily="2" charset="2"/>
              <a:buChar char="Ø"/>
            </a:pPr>
            <a:r>
              <a:rPr lang="en-US" sz="2200" dirty="0">
                <a:solidFill>
                  <a:schemeClr val="dk1"/>
                </a:solidFill>
                <a:cs typeface="Times New Roman" panose="02020603050405020304" pitchFamily="18" charset="0"/>
              </a:rPr>
              <a:t>Resolve IP addressing issues for devices IPV6 </a:t>
            </a:r>
          </a:p>
          <a:p>
            <a:pPr marL="12700" marR="433705" algn="just">
              <a:lnSpc>
                <a:spcPts val="3070"/>
              </a:lnSpc>
              <a:spcBef>
                <a:spcPts val="439"/>
              </a:spcBef>
              <a:buFont typeface="Wingdings" pitchFamily="2" charset="2"/>
              <a:buChar char="Ø"/>
            </a:pPr>
            <a:r>
              <a:rPr lang="en-US" sz="2200" dirty="0">
                <a:solidFill>
                  <a:schemeClr val="dk1"/>
                </a:solidFill>
                <a:cs typeface="Times New Roman" panose="02020603050405020304" pitchFamily="18" charset="0"/>
              </a:rPr>
              <a:t>Use Open REST- based API for M2M applications </a:t>
            </a:r>
          </a:p>
          <a:p>
            <a:pPr marL="12700" marR="433705" algn="just">
              <a:lnSpc>
                <a:spcPts val="3070"/>
              </a:lnSpc>
              <a:spcBef>
                <a:spcPts val="439"/>
              </a:spcBef>
              <a:buFont typeface="Wingdings" pitchFamily="2" charset="2"/>
              <a:buChar char="Ø"/>
            </a:pPr>
            <a:r>
              <a:rPr lang="en-US" sz="2200" dirty="0">
                <a:solidFill>
                  <a:schemeClr val="dk1"/>
                </a:solidFill>
                <a:cs typeface="Times New Roman" panose="02020603050405020304" pitchFamily="18" charset="0"/>
              </a:rPr>
              <a:t>Remote management of devices behind a gateway or firewall be done</a:t>
            </a:r>
          </a:p>
        </p:txBody>
      </p:sp>
    </p:spTree>
    <p:extLst>
      <p:ext uri="{BB962C8B-B14F-4D97-AF65-F5344CB8AC3E}">
        <p14:creationId xmlns:p14="http://schemas.microsoft.com/office/powerpoint/2010/main" val="368545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29AF1FB-758F-4AC5-ADBA-1492BCBDD196}" type="datetime1">
              <a:rPr lang="en-US" smtClean="0"/>
              <a:t>1/5/2024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Kumar            Unit 1 ACSIOT0601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cs typeface="Times New Roman" panose="02020603050405020304" pitchFamily="18" charset="0"/>
              </a:rPr>
              <a:t>WSN Standardization Efforts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Picture 8" descr="Untitled.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
            <a:ext cx="1371600" cy="81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xmlns="" id="{D3855B3E-22E5-4367-A8DC-CBD9686CC0DF}"/>
              </a:ext>
            </a:extLst>
          </p:cNvPr>
          <p:cNvSpPr txBox="1"/>
          <p:nvPr/>
        </p:nvSpPr>
        <p:spPr>
          <a:xfrm>
            <a:off x="381000" y="990600"/>
            <a:ext cx="8763000" cy="5465599"/>
          </a:xfrm>
          <a:prstGeom prst="rect">
            <a:avLst/>
          </a:prstGeom>
          <a:noFill/>
        </p:spPr>
        <p:txBody>
          <a:bodyPr wrap="square">
            <a:spAutoFit/>
          </a:bodyPr>
          <a:lstStyle/>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There are number of standardization bodies in the field of WSNs</a:t>
            </a:r>
          </a:p>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The IEEE focuses on the physical and MAC layers </a:t>
            </a:r>
          </a:p>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IETF works on layers 3 and above.</a:t>
            </a:r>
          </a:p>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IEEE 1451 is a set of smart transducer interface standards developed by the IEEE Instrumentation and Measurement Society’s Sensor Technology Technical Committee that describe a set of open, common, network- independent communication interfaces for connecting sensors or actuators) to microprocessors, instrumentation systems, and control/field networks. </a:t>
            </a:r>
          </a:p>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The goal of the IEEE 1451 family of standards is to allow the access of transducer data through a common set of interfaces whether the transducers are connected to systems or networks via a wired or wireless means.</a:t>
            </a:r>
          </a:p>
        </p:txBody>
      </p:sp>
    </p:spTree>
    <p:extLst>
      <p:ext uri="{BB962C8B-B14F-4D97-AF65-F5344CB8AC3E}">
        <p14:creationId xmlns:p14="http://schemas.microsoft.com/office/powerpoint/2010/main" val="368545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C3296-22E2-4E2B-92F3-38E00D93DECE}" type="datetime1">
              <a:rPr lang="en-US" smtClean="0"/>
              <a:t>1/5/2024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Kumar            Unit 1 ACSIOT0601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cs typeface="Times New Roman" panose="02020603050405020304" pitchFamily="18" charset="0"/>
              </a:rPr>
              <a:t>WSN Standardization Efforts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Picture 8" descr="Untitled.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
            <a:ext cx="1371600" cy="81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xmlns="" id="{D3855B3E-22E5-4367-A8DC-CBD9686CC0DF}"/>
              </a:ext>
            </a:extLst>
          </p:cNvPr>
          <p:cNvSpPr txBox="1"/>
          <p:nvPr/>
        </p:nvSpPr>
        <p:spPr>
          <a:xfrm>
            <a:off x="381000" y="990600"/>
            <a:ext cx="8763000" cy="4375557"/>
          </a:xfrm>
          <a:prstGeom prst="rect">
            <a:avLst/>
          </a:prstGeom>
          <a:noFill/>
        </p:spPr>
        <p:txBody>
          <a:bodyPr wrap="square">
            <a:spAutoFit/>
          </a:bodyPr>
          <a:lstStyle/>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1451.0-2007 Common Functions, Communication Protocols </a:t>
            </a:r>
          </a:p>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1451.1-1999 Network Capable Application Processor Information Model </a:t>
            </a:r>
          </a:p>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1451.2-1997 Transducer to Microprocessor Communication Protocols </a:t>
            </a:r>
          </a:p>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1451.3-2003 Digital Communication Formats for Distributed Multi- drop Systems</a:t>
            </a:r>
          </a:p>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1451.4-2004 Mixed- mode Communication Protocols </a:t>
            </a:r>
          </a:p>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1451.5-2007 Wireless Communication Protocols </a:t>
            </a:r>
          </a:p>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1451.7-2010 Transducers to Radio Frequency Identification (RFID) Systems Communication Protocols</a:t>
            </a:r>
          </a:p>
        </p:txBody>
      </p:sp>
    </p:spTree>
    <p:extLst>
      <p:ext uri="{BB962C8B-B14F-4D97-AF65-F5344CB8AC3E}">
        <p14:creationId xmlns:p14="http://schemas.microsoft.com/office/powerpoint/2010/main" val="368545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394C86-33DA-48D1-9D0A-D09740454367}" type="datetime1">
              <a:rPr lang="en-US" smtClean="0"/>
              <a:t>1/5/2024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Kumar            Unit 1 ACSIOT0601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cs typeface="Times New Roman" panose="02020603050405020304" pitchFamily="18" charset="0"/>
              </a:rPr>
              <a:t>SCADA Standardization Efforts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Picture 8" descr="Untitled.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
            <a:ext cx="1371600" cy="81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xmlns="" id="{D3855B3E-22E5-4367-A8DC-CBD9686CC0DF}"/>
              </a:ext>
            </a:extLst>
          </p:cNvPr>
          <p:cNvSpPr txBox="1"/>
          <p:nvPr/>
        </p:nvSpPr>
        <p:spPr>
          <a:xfrm>
            <a:off x="381000" y="990600"/>
            <a:ext cx="8763000" cy="5016758"/>
          </a:xfrm>
          <a:prstGeom prst="rect">
            <a:avLst/>
          </a:prstGeom>
          <a:noFill/>
        </p:spPr>
        <p:txBody>
          <a:bodyPr wrap="square">
            <a:spAutoFit/>
          </a:bodyPr>
          <a:lstStyle/>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IEEE created a standard specification, called Std C37.1™, for SCADA and automation systems. </a:t>
            </a:r>
          </a:p>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The processing is now distributed, and functions that used to be done at the control center can now be done by the intelligent electronic devices (IED) that is, M2M between devices.</a:t>
            </a:r>
          </a:p>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The ISA100 was developed by the standards committee of the Industrial Society for Automation formed to define procedures for implementing wireless systems in the automation and control environment with a focus on the field level.</a:t>
            </a:r>
          </a:p>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OPC, which stands for Object Linking and Embedding (OLE) for Process Control standard specification developed by an industrial automation industry task force (IAITF) </a:t>
            </a:r>
          </a:p>
        </p:txBody>
      </p:sp>
    </p:spTree>
    <p:extLst>
      <p:ext uri="{BB962C8B-B14F-4D97-AF65-F5344CB8AC3E}">
        <p14:creationId xmlns:p14="http://schemas.microsoft.com/office/powerpoint/2010/main" val="368545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6B95B2-91D5-4CF4-B7BA-5BE415A63531}" type="datetime1">
              <a:rPr lang="en-US" smtClean="0"/>
              <a:t>1/5/2024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Kumar            Unit 1 ACSIOT0601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cs typeface="Times New Roman" panose="02020603050405020304" pitchFamily="18" charset="0"/>
              </a:rPr>
              <a:t>SCADA Standardization Efforts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Picture 8" descr="Untitled.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
            <a:ext cx="1371600" cy="81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xmlns="" id="{D3855B3E-22E5-4367-A8DC-CBD9686CC0DF}"/>
              </a:ext>
            </a:extLst>
          </p:cNvPr>
          <p:cNvSpPr txBox="1"/>
          <p:nvPr/>
        </p:nvSpPr>
        <p:spPr>
          <a:xfrm>
            <a:off x="381000" y="990600"/>
            <a:ext cx="8763000" cy="1733808"/>
          </a:xfrm>
          <a:prstGeom prst="rect">
            <a:avLst/>
          </a:prstGeom>
          <a:noFill/>
        </p:spPr>
        <p:txBody>
          <a:bodyPr wrap="square">
            <a:spAutoFit/>
          </a:bodyPr>
          <a:lstStyle/>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The standard specifies the communication of real- time plant data between control devices from different manufacturers. </a:t>
            </a:r>
          </a:p>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OPC was designed to provide a common bridge for Windows- based software applications and process control hardware.</a:t>
            </a:r>
          </a:p>
        </p:txBody>
      </p:sp>
    </p:spTree>
    <p:extLst>
      <p:ext uri="{BB962C8B-B14F-4D97-AF65-F5344CB8AC3E}">
        <p14:creationId xmlns:p14="http://schemas.microsoft.com/office/powerpoint/2010/main" val="368545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8A84675-FAD6-45C0-BFBD-9212FF342CED}" type="datetime1">
              <a:rPr lang="en-US" smtClean="0"/>
              <a:t>1/5/2024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Kumar            Unit 1 ACSIOT0601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cs typeface="Times New Roman" panose="02020603050405020304" pitchFamily="18" charset="0"/>
              </a:rPr>
              <a:t>RFID Standardization Efforts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Picture 8" descr="Untitled.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
            <a:ext cx="1371600" cy="81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xmlns="" id="{D3855B3E-22E5-4367-A8DC-CBD9686CC0DF}"/>
              </a:ext>
            </a:extLst>
          </p:cNvPr>
          <p:cNvSpPr txBox="1"/>
          <p:nvPr/>
        </p:nvSpPr>
        <p:spPr>
          <a:xfrm>
            <a:off x="381000" y="990600"/>
            <a:ext cx="8763000" cy="2977738"/>
          </a:xfrm>
          <a:prstGeom prst="rect">
            <a:avLst/>
          </a:prstGeom>
          <a:noFill/>
        </p:spPr>
        <p:txBody>
          <a:bodyPr wrap="square">
            <a:spAutoFit/>
          </a:bodyPr>
          <a:lstStyle/>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The RFID protocols and data formats are relatively well defined, mostly by </a:t>
            </a:r>
            <a:r>
              <a:rPr lang="en-US" sz="2200" dirty="0" err="1">
                <a:solidFill>
                  <a:schemeClr val="dk1"/>
                </a:solidFill>
                <a:cs typeface="Times New Roman" panose="02020603050405020304" pitchFamily="18" charset="0"/>
              </a:rPr>
              <a:t>EPCglobal</a:t>
            </a:r>
            <a:r>
              <a:rPr lang="en-US" sz="2200" dirty="0">
                <a:solidFill>
                  <a:schemeClr val="dk1"/>
                </a:solidFill>
                <a:cs typeface="Times New Roman" panose="02020603050405020304" pitchFamily="18" charset="0"/>
              </a:rPr>
              <a:t> (Electronic Product Code). </a:t>
            </a:r>
          </a:p>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The standard for contactless smart card communications is ISO/ IEC 14443 allows for communications at distances up to 10 cm. </a:t>
            </a:r>
          </a:p>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ISO/ IEC 15693, which allows communications at distances up to 50 cm International Organization for Standardization (ISO) and the International </a:t>
            </a:r>
            <a:r>
              <a:rPr lang="en-US" sz="2200" dirty="0" err="1">
                <a:solidFill>
                  <a:schemeClr val="dk1"/>
                </a:solidFill>
                <a:cs typeface="Times New Roman" panose="02020603050405020304" pitchFamily="18" charset="0"/>
              </a:rPr>
              <a:t>Electrotechnical</a:t>
            </a:r>
            <a:r>
              <a:rPr lang="en-US" sz="2200" dirty="0">
                <a:solidFill>
                  <a:schemeClr val="dk1"/>
                </a:solidFill>
                <a:cs typeface="Times New Roman" panose="02020603050405020304" pitchFamily="18" charset="0"/>
              </a:rPr>
              <a:t> Commission (IEC)</a:t>
            </a:r>
          </a:p>
        </p:txBody>
      </p:sp>
    </p:spTree>
    <p:extLst>
      <p:ext uri="{BB962C8B-B14F-4D97-AF65-F5344CB8AC3E}">
        <p14:creationId xmlns:p14="http://schemas.microsoft.com/office/powerpoint/2010/main" val="368545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152400" y="817563"/>
            <a:ext cx="8763000" cy="5722937"/>
          </a:xfrm>
        </p:spPr>
        <p:txBody>
          <a:bodyPr>
            <a:normAutofit/>
          </a:bodyPr>
          <a:lstStyle/>
          <a:p>
            <a:pPr marL="457200" indent="-457200">
              <a:buAutoNum type="arabicPeriod"/>
            </a:pPr>
            <a:r>
              <a:rPr lang="en-US" sz="2200" dirty="0">
                <a:solidFill>
                  <a:schemeClr val="dk1"/>
                </a:solidFill>
                <a:cs typeface="Times New Roman" panose="02020603050405020304" pitchFamily="18" charset="0"/>
              </a:rPr>
              <a:t>Protocol is a set of</a:t>
            </a:r>
          </a:p>
          <a:p>
            <a:pPr marL="457200" indent="-457200">
              <a:buFont typeface="+mj-lt"/>
              <a:buAutoNum type="alphaLcParenR"/>
            </a:pPr>
            <a:r>
              <a:rPr lang="en-US" sz="2200" dirty="0">
                <a:solidFill>
                  <a:schemeClr val="dk1"/>
                </a:solidFill>
                <a:cs typeface="Times New Roman" panose="02020603050405020304" pitchFamily="18" charset="0"/>
              </a:rPr>
              <a:t>Formats</a:t>
            </a:r>
          </a:p>
          <a:p>
            <a:pPr marL="457200" indent="-457200">
              <a:buFont typeface="+mj-lt"/>
              <a:buAutoNum type="alphaLcParenR"/>
            </a:pPr>
            <a:r>
              <a:rPr lang="en-US" sz="2200" dirty="0">
                <a:solidFill>
                  <a:schemeClr val="dk1"/>
                </a:solidFill>
                <a:cs typeface="Times New Roman" panose="02020603050405020304" pitchFamily="18" charset="0"/>
              </a:rPr>
              <a:t>Procedures</a:t>
            </a:r>
          </a:p>
          <a:p>
            <a:pPr marL="457200" indent="-457200">
              <a:buFont typeface="+mj-lt"/>
              <a:buAutoNum type="alphaLcParenR"/>
            </a:pPr>
            <a:r>
              <a:rPr lang="en-US" sz="2200" b="1" dirty="0">
                <a:solidFill>
                  <a:schemeClr val="dk1"/>
                </a:solidFill>
                <a:cs typeface="Times New Roman" panose="02020603050405020304" pitchFamily="18" charset="0"/>
              </a:rPr>
              <a:t>Formats &amp; Procedures</a:t>
            </a:r>
          </a:p>
          <a:p>
            <a:pPr marL="457200" indent="-457200">
              <a:buFont typeface="+mj-lt"/>
              <a:buAutoNum type="alphaLcParenR"/>
            </a:pPr>
            <a:r>
              <a:rPr lang="en-US" sz="2200" dirty="0">
                <a:solidFill>
                  <a:schemeClr val="dk1"/>
                </a:solidFill>
                <a:cs typeface="Times New Roman" panose="02020603050405020304" pitchFamily="18" charset="0"/>
              </a:rPr>
              <a:t>None of the mentioned</a:t>
            </a:r>
          </a:p>
          <a:p>
            <a:pPr>
              <a:buNone/>
            </a:pPr>
            <a:endParaRPr lang="en-US" sz="2200" dirty="0">
              <a:solidFill>
                <a:schemeClr val="dk1"/>
              </a:solidFill>
              <a:cs typeface="Times New Roman" panose="02020603050405020304" pitchFamily="18" charset="0"/>
            </a:endParaRPr>
          </a:p>
          <a:p>
            <a:pPr marL="457200" indent="-457200">
              <a:buNone/>
            </a:pPr>
            <a:r>
              <a:rPr lang="en-US" sz="2200" dirty="0">
                <a:solidFill>
                  <a:schemeClr val="dk1"/>
                </a:solidFill>
                <a:cs typeface="Times New Roman" panose="02020603050405020304" pitchFamily="18" charset="0"/>
              </a:rPr>
              <a:t>2.  What is Proposed Solution By </a:t>
            </a:r>
            <a:r>
              <a:rPr lang="en-US" sz="2200" dirty="0" err="1">
                <a:solidFill>
                  <a:schemeClr val="dk1"/>
                </a:solidFill>
                <a:cs typeface="Times New Roman" panose="02020603050405020304" pitchFamily="18" charset="0"/>
              </a:rPr>
              <a:t>IoT</a:t>
            </a:r>
            <a:r>
              <a:rPr lang="en-US" sz="2200" dirty="0">
                <a:solidFill>
                  <a:schemeClr val="dk1"/>
                </a:solidFill>
                <a:cs typeface="Times New Roman" panose="02020603050405020304" pitchFamily="18" charset="0"/>
              </a:rPr>
              <a:t>-A for Standardization IOT? </a:t>
            </a:r>
          </a:p>
          <a:p>
            <a:pPr marL="457200" indent="-457200">
              <a:buFont typeface="+mj-lt"/>
              <a:buAutoNum type="alphaLcParenR"/>
            </a:pPr>
            <a:r>
              <a:rPr lang="en-US" sz="2200" dirty="0">
                <a:solidFill>
                  <a:schemeClr val="dk1"/>
                </a:solidFill>
                <a:cs typeface="Times New Roman" panose="02020603050405020304" pitchFamily="18" charset="0"/>
              </a:rPr>
              <a:t>To create an architecture of foundation for </a:t>
            </a:r>
            <a:r>
              <a:rPr lang="en-US" sz="2200" dirty="0" err="1">
                <a:solidFill>
                  <a:schemeClr val="dk1"/>
                </a:solidFill>
                <a:cs typeface="Times New Roman" panose="02020603050405020304" pitchFamily="18" charset="0"/>
              </a:rPr>
              <a:t>iot</a:t>
            </a:r>
            <a:r>
              <a:rPr lang="en-US" sz="2200" dirty="0">
                <a:solidFill>
                  <a:schemeClr val="dk1"/>
                </a:solidFill>
                <a:cs typeface="Times New Roman" panose="02020603050405020304" pitchFamily="18" charset="0"/>
              </a:rPr>
              <a:t>.</a:t>
            </a:r>
          </a:p>
          <a:p>
            <a:pPr marL="457200" indent="-457200">
              <a:buFont typeface="+mj-lt"/>
              <a:buAutoNum type="alphaLcParenR"/>
            </a:pPr>
            <a:r>
              <a:rPr lang="en-US" sz="2200" dirty="0">
                <a:solidFill>
                  <a:schemeClr val="dk1"/>
                </a:solidFill>
                <a:cs typeface="Times New Roman" panose="02020603050405020304" pitchFamily="18" charset="0"/>
              </a:rPr>
              <a:t>Use existing Technologies instead of a new one.</a:t>
            </a:r>
          </a:p>
          <a:p>
            <a:pPr marL="457200" indent="-457200">
              <a:buFont typeface="+mj-lt"/>
              <a:buAutoNum type="alphaLcParenR"/>
            </a:pPr>
            <a:r>
              <a:rPr lang="en-US" sz="2200" dirty="0">
                <a:solidFill>
                  <a:schemeClr val="dk1"/>
                </a:solidFill>
                <a:cs typeface="Times New Roman" panose="02020603050405020304" pitchFamily="18" charset="0"/>
              </a:rPr>
              <a:t>Establish a strong stakeholder group.</a:t>
            </a:r>
          </a:p>
          <a:p>
            <a:pPr marL="457200" indent="-457200">
              <a:buFont typeface="+mj-lt"/>
              <a:buAutoNum type="alphaLcParenR"/>
            </a:pPr>
            <a:r>
              <a:rPr lang="en-US" sz="2200" b="1" dirty="0">
                <a:solidFill>
                  <a:schemeClr val="dk1"/>
                </a:solidFill>
                <a:cs typeface="Times New Roman" panose="02020603050405020304" pitchFamily="18" charset="0"/>
              </a:rPr>
              <a:t>All of the above</a:t>
            </a:r>
          </a:p>
          <a:p>
            <a:endParaRPr lang="en-US" sz="2400" dirty="0"/>
          </a:p>
          <a:p>
            <a:pPr>
              <a:buNone/>
            </a:pPr>
            <a:endParaRPr lang="en-US" sz="2200" dirty="0">
              <a:solidFill>
                <a:schemeClr val="dk1"/>
              </a:solidFill>
              <a:cs typeface="Times New Roman" panose="02020603050405020304" pitchFamily="18" charset="0"/>
            </a:endParaRPr>
          </a:p>
          <a:p>
            <a:pPr marL="457200" indent="-457200" algn="just">
              <a:spcAft>
                <a:spcPct val="10000"/>
              </a:spcAft>
              <a:buNone/>
            </a:pPr>
            <a:endParaRPr lang="en-IN" sz="2200" dirty="0"/>
          </a:p>
        </p:txBody>
      </p:sp>
      <p:sp>
        <p:nvSpPr>
          <p:cNvPr id="4" name="Date Placeholder 3"/>
          <p:cNvSpPr>
            <a:spLocks noGrp="1"/>
          </p:cNvSpPr>
          <p:nvPr>
            <p:ph type="dt" sz="quarter" idx="10"/>
          </p:nvPr>
        </p:nvSpPr>
        <p:spPr/>
        <p:txBody>
          <a:bodyPr/>
          <a:lstStyle/>
          <a:p>
            <a:pPr>
              <a:defRPr/>
            </a:pPr>
            <a:fld id="{16F3003A-23BF-4F09-90D2-3FDBB613B2E1}" type="datetime1">
              <a:rPr lang="en-US" smtClean="0"/>
              <a:t>1/5/2024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24581" name="Slide Number Placeholder 5"/>
          <p:cNvSpPr>
            <a:spLocks noGrp="1" noChangeArrowheads="1"/>
          </p:cNvSpPr>
          <p:nvPr>
            <p:ph type="sldNum" sz="quarter" idx="12"/>
          </p:nvPr>
        </p:nvSpPr>
        <p:spPr bwMode="auto">
          <a:ln>
            <a:miter lim="800000"/>
            <a:headEnd/>
            <a:tailEnd/>
          </a:ln>
        </p:spPr>
        <p:txBody>
          <a:bodyPr/>
          <a:lstStyle/>
          <a:p>
            <a:pPr>
              <a:defRPr/>
            </a:pPr>
            <a:fld id="{9B9FE149-DB6E-43A6-8953-2F2A6D671C1D}" type="slidenum">
              <a:rPr lang="en-US" altLang="en-US" smtClean="0"/>
              <a:pPr>
                <a:defRPr/>
              </a:pPr>
              <a:t>27</a:t>
            </a:fld>
            <a:endParaRPr lang="en-US" alt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cs typeface="Times New Roman" panose="02020603050405020304" pitchFamily="18" charset="0"/>
              </a:rPr>
              <a:t>Daily Quiz</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152400" y="1066800"/>
            <a:ext cx="8763000" cy="5473700"/>
          </a:xfrm>
        </p:spPr>
        <p:txBody>
          <a:bodyPr>
            <a:normAutofit/>
          </a:bodyPr>
          <a:lstStyle/>
          <a:p>
            <a:pPr>
              <a:buNone/>
            </a:pPr>
            <a:r>
              <a:rPr lang="en-IN" sz="2200" dirty="0"/>
              <a:t>3.</a:t>
            </a:r>
            <a:r>
              <a:rPr lang="en-US" sz="2400" dirty="0"/>
              <a:t> Which</a:t>
            </a:r>
            <a:r>
              <a:rPr lang="en-US" sz="2200" dirty="0">
                <a:solidFill>
                  <a:schemeClr val="dk1"/>
                </a:solidFill>
                <a:cs typeface="Times New Roman" panose="02020603050405020304" pitchFamily="18" charset="0"/>
              </a:rPr>
              <a:t> one of the following groups are doing </a:t>
            </a:r>
            <a:r>
              <a:rPr lang="en-US" sz="2200" dirty="0" err="1">
                <a:solidFill>
                  <a:schemeClr val="dk1"/>
                </a:solidFill>
                <a:cs typeface="Times New Roman" panose="02020603050405020304" pitchFamily="18" charset="0"/>
              </a:rPr>
              <a:t>IoT</a:t>
            </a:r>
            <a:r>
              <a:rPr lang="en-US" sz="2200" dirty="0">
                <a:solidFill>
                  <a:schemeClr val="dk1"/>
                </a:solidFill>
                <a:cs typeface="Times New Roman" panose="02020603050405020304" pitchFamily="18" charset="0"/>
              </a:rPr>
              <a:t> Standardization?</a:t>
            </a:r>
          </a:p>
          <a:p>
            <a:pPr marL="457200" indent="-457200">
              <a:buFont typeface="+mj-lt"/>
              <a:buAutoNum type="alphaLcParenR"/>
            </a:pPr>
            <a:r>
              <a:rPr lang="en-US" sz="2200" b="1" dirty="0">
                <a:solidFill>
                  <a:schemeClr val="dk1"/>
                </a:solidFill>
                <a:cs typeface="Times New Roman" panose="02020603050405020304" pitchFamily="18" charset="0"/>
              </a:rPr>
              <a:t>Work Package Framework (WPF)</a:t>
            </a:r>
          </a:p>
          <a:p>
            <a:pPr marL="457200" indent="-457200">
              <a:buFont typeface="+mj-lt"/>
              <a:buAutoNum type="alphaLcParenR"/>
            </a:pPr>
            <a:r>
              <a:rPr lang="en-US" sz="2200" dirty="0">
                <a:solidFill>
                  <a:schemeClr val="dk1"/>
                </a:solidFill>
                <a:cs typeface="Times New Roman" panose="02020603050405020304" pitchFamily="18" charset="0"/>
              </a:rPr>
              <a:t>IEEE </a:t>
            </a:r>
          </a:p>
          <a:p>
            <a:pPr marL="457200" indent="-457200">
              <a:buFont typeface="+mj-lt"/>
              <a:buAutoNum type="alphaLcParenR"/>
            </a:pPr>
            <a:r>
              <a:rPr lang="en-US" sz="2200" dirty="0">
                <a:solidFill>
                  <a:schemeClr val="dk1"/>
                </a:solidFill>
                <a:cs typeface="Times New Roman" panose="02020603050405020304" pitchFamily="18" charset="0"/>
              </a:rPr>
              <a:t>IAITF</a:t>
            </a:r>
          </a:p>
          <a:p>
            <a:pPr marL="457200" indent="-457200">
              <a:buFont typeface="+mj-lt"/>
              <a:buAutoNum type="alphaLcParenR"/>
            </a:pPr>
            <a:r>
              <a:rPr lang="en-US" sz="2200" dirty="0">
                <a:solidFill>
                  <a:schemeClr val="dk1"/>
                </a:solidFill>
                <a:cs typeface="Times New Roman" panose="02020603050405020304" pitchFamily="18" charset="0"/>
              </a:rPr>
              <a:t>All of the above</a:t>
            </a:r>
          </a:p>
          <a:p>
            <a:pPr>
              <a:buNone/>
            </a:pPr>
            <a:endParaRPr lang="en-US" sz="2400" dirty="0"/>
          </a:p>
          <a:p>
            <a:pPr>
              <a:buNone/>
            </a:pPr>
            <a:r>
              <a:rPr lang="en-US" sz="2200" dirty="0">
                <a:solidFill>
                  <a:schemeClr val="dk1"/>
                </a:solidFill>
                <a:cs typeface="Times New Roman" panose="02020603050405020304" pitchFamily="18" charset="0"/>
              </a:rPr>
              <a:t>4. Mobile IP is an approach by___.</a:t>
            </a:r>
          </a:p>
          <a:p>
            <a:pPr marL="457200" indent="-457200">
              <a:buFont typeface="+mj-lt"/>
              <a:buAutoNum type="alphaLcParenR"/>
            </a:pPr>
            <a:r>
              <a:rPr lang="en-US" sz="2200" dirty="0">
                <a:solidFill>
                  <a:schemeClr val="dk1"/>
                </a:solidFill>
                <a:cs typeface="Times New Roman" panose="02020603050405020304" pitchFamily="18" charset="0"/>
              </a:rPr>
              <a:t>IEEE</a:t>
            </a:r>
          </a:p>
          <a:p>
            <a:pPr marL="457200" indent="-457200">
              <a:buFont typeface="+mj-lt"/>
              <a:buAutoNum type="alphaLcParenR"/>
            </a:pPr>
            <a:r>
              <a:rPr lang="en-US" sz="2200" dirty="0">
                <a:solidFill>
                  <a:schemeClr val="dk1"/>
                </a:solidFill>
                <a:cs typeface="Times New Roman" panose="02020603050405020304" pitchFamily="18" charset="0"/>
              </a:rPr>
              <a:t>MSTF</a:t>
            </a:r>
          </a:p>
          <a:p>
            <a:pPr marL="457200" indent="-457200">
              <a:buFont typeface="+mj-lt"/>
              <a:buAutoNum type="alphaLcParenR"/>
            </a:pPr>
            <a:r>
              <a:rPr lang="en-US" sz="2200" b="1" dirty="0">
                <a:solidFill>
                  <a:schemeClr val="dk1"/>
                </a:solidFill>
                <a:cs typeface="Times New Roman" panose="02020603050405020304" pitchFamily="18" charset="0"/>
              </a:rPr>
              <a:t>IETF</a:t>
            </a:r>
          </a:p>
          <a:p>
            <a:pPr marL="457200" indent="-457200">
              <a:buFont typeface="+mj-lt"/>
              <a:buAutoNum type="alphaLcParenR"/>
            </a:pPr>
            <a:r>
              <a:rPr lang="en-US" sz="2200" dirty="0">
                <a:solidFill>
                  <a:schemeClr val="dk1"/>
                </a:solidFill>
                <a:cs typeface="Times New Roman" panose="02020603050405020304" pitchFamily="18" charset="0"/>
              </a:rPr>
              <a:t>ITU-T</a:t>
            </a:r>
          </a:p>
          <a:p>
            <a:pPr marL="457200" indent="-457200">
              <a:buNone/>
            </a:pPr>
            <a:endParaRPr lang="en-US" sz="2200" dirty="0">
              <a:solidFill>
                <a:schemeClr val="dk1"/>
              </a:solidFill>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648412FB-F571-47E6-A8ED-904A56C1FBB0}" type="datetime1">
              <a:rPr lang="en-US" smtClean="0"/>
              <a:t>1/5/2024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24581" name="Slide Number Placeholder 5"/>
          <p:cNvSpPr>
            <a:spLocks noGrp="1" noChangeArrowheads="1"/>
          </p:cNvSpPr>
          <p:nvPr>
            <p:ph type="sldNum" sz="quarter" idx="12"/>
          </p:nvPr>
        </p:nvSpPr>
        <p:spPr bwMode="auto">
          <a:ln>
            <a:miter lim="800000"/>
            <a:headEnd/>
            <a:tailEnd/>
          </a:ln>
        </p:spPr>
        <p:txBody>
          <a:bodyPr/>
          <a:lstStyle/>
          <a:p>
            <a:pPr>
              <a:defRPr/>
            </a:pPr>
            <a:fld id="{9B9FE149-DB6E-43A6-8953-2F2A6D671C1D}" type="slidenum">
              <a:rPr lang="en-US" altLang="en-US" smtClean="0"/>
              <a:pPr>
                <a:defRPr/>
              </a:pPr>
              <a:t>28</a:t>
            </a:fld>
            <a:endParaRPr lang="en-US" alt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cs typeface="Times New Roman" panose="02020603050405020304" pitchFamily="18" charset="0"/>
              </a:rPr>
              <a:t>Daily Quiz</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914400"/>
            <a:ext cx="8153400" cy="5626100"/>
          </a:xfrm>
        </p:spPr>
        <p:txBody>
          <a:bodyPr/>
          <a:lstStyle/>
          <a:p>
            <a:pPr marL="457200" indent="-457200" algn="just">
              <a:spcAft>
                <a:spcPct val="10000"/>
              </a:spcAft>
            </a:pPr>
            <a:r>
              <a:rPr lang="en-US" sz="2200" dirty="0"/>
              <a:t>The </a:t>
            </a:r>
            <a:r>
              <a:rPr lang="en-US" sz="2200" dirty="0" err="1"/>
              <a:t>IoT</a:t>
            </a:r>
            <a:r>
              <a:rPr lang="en-US" sz="2200" dirty="0"/>
              <a:t>- A (Internet of Things architecture) is targeting a universal architecture for all </a:t>
            </a:r>
            <a:r>
              <a:rPr lang="en-US" sz="2200" dirty="0" err="1"/>
              <a:t>IoT</a:t>
            </a:r>
            <a:r>
              <a:rPr lang="en-US" sz="2200" dirty="0"/>
              <a:t> sectors. </a:t>
            </a:r>
          </a:p>
          <a:p>
            <a:pPr marL="457200" indent="-457200" algn="just">
              <a:spcAft>
                <a:spcPct val="10000"/>
              </a:spcAft>
            </a:pPr>
            <a:r>
              <a:rPr lang="en-US" sz="2200" dirty="0">
                <a:solidFill>
                  <a:schemeClr val="dk1"/>
                </a:solidFill>
                <a:cs typeface="Times New Roman" panose="02020603050405020304" pitchFamily="18" charset="0"/>
              </a:rPr>
              <a:t>M2M Standardization Task Force (MSTF) coordinate the efforts of individual standards development organizations (SDO)for M2M Applications.</a:t>
            </a:r>
          </a:p>
          <a:p>
            <a:pPr marL="457200" indent="-457200" algn="just">
              <a:spcAft>
                <a:spcPct val="10000"/>
              </a:spcAft>
            </a:pPr>
            <a:r>
              <a:rPr lang="en-US" sz="2200" dirty="0">
                <a:solidFill>
                  <a:schemeClr val="dk1"/>
                </a:solidFill>
                <a:cs typeface="Times New Roman" panose="02020603050405020304" pitchFamily="18" charset="0"/>
              </a:rPr>
              <a:t>The RFID protocols and data formats are relatively well defined, mostly by </a:t>
            </a:r>
            <a:r>
              <a:rPr lang="en-US" sz="2200" dirty="0" err="1">
                <a:solidFill>
                  <a:schemeClr val="dk1"/>
                </a:solidFill>
                <a:cs typeface="Times New Roman" panose="02020603050405020304" pitchFamily="18" charset="0"/>
              </a:rPr>
              <a:t>EPCglobal</a:t>
            </a:r>
            <a:r>
              <a:rPr lang="en-US" sz="2200" dirty="0">
                <a:solidFill>
                  <a:schemeClr val="dk1"/>
                </a:solidFill>
                <a:cs typeface="Times New Roman" panose="02020603050405020304" pitchFamily="18" charset="0"/>
              </a:rPr>
              <a:t> (Electronic Product Code).</a:t>
            </a:r>
            <a:endParaRPr lang="en-US" sz="2200" dirty="0"/>
          </a:p>
          <a:p>
            <a:pPr marL="457200" indent="-457200" algn="just">
              <a:spcAft>
                <a:spcPct val="10000"/>
              </a:spcAft>
            </a:pPr>
            <a:r>
              <a:rPr lang="en-US" sz="2200" b="1" dirty="0">
                <a:solidFill>
                  <a:schemeClr val="dk1"/>
                </a:solidFill>
                <a:cs typeface="Times New Roman" panose="02020603050405020304" pitchFamily="18" charset="0"/>
              </a:rPr>
              <a:t>Issues: </a:t>
            </a:r>
            <a:r>
              <a:rPr lang="en-US" sz="2200" dirty="0">
                <a:solidFill>
                  <a:schemeClr val="dk1"/>
                </a:solidFill>
                <a:cs typeface="Times New Roman" panose="02020603050405020304" pitchFamily="18" charset="0"/>
              </a:rPr>
              <a:t>Standardization is like a  double- edged sword: critical  to market development, but it  may threaten innovation and  inhibit change when standards  are accepted by the market.</a:t>
            </a:r>
            <a:endParaRPr lang="en-US" sz="2200" dirty="0"/>
          </a:p>
        </p:txBody>
      </p:sp>
      <p:sp>
        <p:nvSpPr>
          <p:cNvPr id="4" name="Date Placeholder 3"/>
          <p:cNvSpPr>
            <a:spLocks noGrp="1"/>
          </p:cNvSpPr>
          <p:nvPr>
            <p:ph type="dt" sz="quarter" idx="10"/>
          </p:nvPr>
        </p:nvSpPr>
        <p:spPr/>
        <p:txBody>
          <a:bodyPr/>
          <a:lstStyle/>
          <a:p>
            <a:pPr>
              <a:defRPr/>
            </a:pPr>
            <a:fld id="{B9DF4882-BFD5-47A4-89FC-A9BE9E049753}" type="datetime1">
              <a:rPr lang="en-US" smtClean="0"/>
              <a:t>1/5/2024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24581" name="Slide Number Placeholder 5"/>
          <p:cNvSpPr>
            <a:spLocks noGrp="1" noChangeArrowheads="1"/>
          </p:cNvSpPr>
          <p:nvPr>
            <p:ph type="sldNum" sz="quarter" idx="12"/>
          </p:nvPr>
        </p:nvSpPr>
        <p:spPr bwMode="auto">
          <a:ln>
            <a:miter lim="800000"/>
            <a:headEnd/>
            <a:tailEnd/>
          </a:ln>
        </p:spPr>
        <p:txBody>
          <a:bodyPr/>
          <a:lstStyle/>
          <a:p>
            <a:pPr>
              <a:defRPr/>
            </a:pPr>
            <a:fld id="{9B9FE149-DB6E-43A6-8953-2F2A6D671C1D}" type="slidenum">
              <a:rPr lang="en-US" altLang="en-US" smtClean="0"/>
              <a:pPr>
                <a:defRPr/>
              </a:pPr>
              <a:t>29</a:t>
            </a:fld>
            <a:endParaRPr lang="en-US" alt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cs typeface="Times New Roman" panose="02020603050405020304" pitchFamily="18" charset="0"/>
              </a:rPr>
              <a:t>Recap</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extShape 1"/>
          <p:cNvSpPr txBox="1"/>
          <p:nvPr/>
        </p:nvSpPr>
        <p:spPr>
          <a:xfrm>
            <a:off x="1371600" y="0"/>
            <a:ext cx="7772400" cy="68580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lstStyle/>
          <a:p>
            <a:pPr algn="ctr">
              <a:defRPr/>
            </a:pPr>
            <a:r>
              <a:rPr lang="en-US" sz="2400" b="1" spc="-1" dirty="0">
                <a:solidFill>
                  <a:srgbClr val="000000"/>
                </a:solidFill>
                <a:latin typeface="Arial"/>
                <a:cs typeface="Arial" charset="0"/>
              </a:rPr>
              <a:t>Evaluation Scheme</a:t>
            </a:r>
          </a:p>
        </p:txBody>
      </p:sp>
      <p:pic>
        <p:nvPicPr>
          <p:cNvPr id="5123" name="Picture 2" descr="E:\NIET\Project\xLogo11.png.pagespeed.ic.pydHLuCQEZ.png"/>
          <p:cNvPicPr>
            <a:picLocks noChangeAspect="1" noChangeArrowheads="1"/>
          </p:cNvPicPr>
          <p:nvPr/>
        </p:nvPicPr>
        <p:blipFill>
          <a:blip r:embed="rId3" cstate="print"/>
          <a:srcRect/>
          <a:stretch>
            <a:fillRect/>
          </a:stretch>
        </p:blipFill>
        <p:spPr bwMode="auto">
          <a:xfrm>
            <a:off x="0" y="0"/>
            <a:ext cx="1371600" cy="817563"/>
          </a:xfrm>
          <a:prstGeom prst="rect">
            <a:avLst/>
          </a:prstGeom>
          <a:noFill/>
          <a:ln w="9360">
            <a:noFill/>
            <a:miter lim="800000"/>
            <a:headEnd/>
            <a:tailEnd/>
          </a:ln>
        </p:spPr>
      </p:pic>
      <p:sp>
        <p:nvSpPr>
          <p:cNvPr id="237" name="TextShape 4"/>
          <p:cNvSpPr txBox="1"/>
          <p:nvPr/>
        </p:nvSpPr>
        <p:spPr>
          <a:xfrm>
            <a:off x="457200" y="6492875"/>
            <a:ext cx="2133600" cy="365125"/>
          </a:xfrm>
          <a:prstGeom prst="rect">
            <a:avLst/>
          </a:prstGeom>
          <a:noFill/>
          <a:ln>
            <a:noFill/>
          </a:ln>
        </p:spPr>
        <p:txBody>
          <a:bodyPr anchor="ctr"/>
          <a:lstStyle/>
          <a:p>
            <a:pPr>
              <a:defRPr/>
            </a:pPr>
            <a:fld id="{C32DE870-9AD4-480F-AC1C-81250EE9C431}" type="datetime1">
              <a:rPr lang="en-US" sz="1200" spc="-1">
                <a:solidFill>
                  <a:srgbClr val="8B8B8B"/>
                </a:solidFill>
                <a:latin typeface="Calibri"/>
                <a:cs typeface="Arial" charset="0"/>
              </a:rPr>
              <a:pPr>
                <a:defRPr/>
              </a:pPr>
              <a:t>1/5/2024</a:t>
            </a:fld>
            <a:endParaRPr lang="en-US" sz="1200" spc="-1">
              <a:latin typeface="Times New Roman"/>
              <a:cs typeface="Arial" charset="0"/>
            </a:endParaRPr>
          </a:p>
        </p:txBody>
      </p:sp>
      <p:sp>
        <p:nvSpPr>
          <p:cNvPr id="238" name="TextShape 5"/>
          <p:cNvSpPr txBox="1"/>
          <p:nvPr/>
        </p:nvSpPr>
        <p:spPr>
          <a:xfrm>
            <a:off x="6553200" y="6492875"/>
            <a:ext cx="2133600" cy="365125"/>
          </a:xfrm>
          <a:prstGeom prst="rect">
            <a:avLst/>
          </a:prstGeom>
          <a:noFill/>
          <a:ln>
            <a:noFill/>
          </a:ln>
        </p:spPr>
        <p:txBody>
          <a:bodyPr anchor="ctr"/>
          <a:lstStyle/>
          <a:p>
            <a:pPr algn="r">
              <a:defRPr/>
            </a:pPr>
            <a:fld id="{2EE12B49-97A1-4ACD-B838-756E62E50F83}" type="slidenum">
              <a:rPr lang="en-US" sz="1200" spc="-1">
                <a:solidFill>
                  <a:srgbClr val="8B8B8B"/>
                </a:solidFill>
                <a:latin typeface="Calibri"/>
                <a:cs typeface="Arial" charset="0"/>
              </a:rPr>
              <a:pPr algn="r">
                <a:defRPr/>
              </a:pPr>
              <a:t>3</a:t>
            </a:fld>
            <a:endParaRPr lang="en-US" sz="1200" spc="-1">
              <a:latin typeface="Times New Roman"/>
              <a:cs typeface="Arial" charset="0"/>
            </a:endParaRPr>
          </a:p>
        </p:txBody>
      </p:sp>
      <p:pic>
        <p:nvPicPr>
          <p:cNvPr id="5127" name="Picture 2" descr="E:\NIET\Project\xLogo11.png.pagespeed.ic.pydHLuCQEZ.png"/>
          <p:cNvPicPr>
            <a:picLocks noChangeAspect="1" noChangeArrowheads="1"/>
          </p:cNvPicPr>
          <p:nvPr/>
        </p:nvPicPr>
        <p:blipFill>
          <a:blip r:embed="rId3" cstate="print"/>
          <a:srcRect/>
          <a:stretch>
            <a:fillRect/>
          </a:stretch>
        </p:blipFill>
        <p:spPr bwMode="auto">
          <a:xfrm>
            <a:off x="0" y="-26988"/>
            <a:ext cx="1371600" cy="817563"/>
          </a:xfrm>
          <a:prstGeom prst="rect">
            <a:avLst/>
          </a:prstGeom>
          <a:noFill/>
          <a:ln w="9360">
            <a:noFill/>
            <a:miter lim="800000"/>
            <a:headEnd/>
            <a:tailEnd/>
          </a:ln>
        </p:spPr>
      </p:pic>
      <p:pic>
        <p:nvPicPr>
          <p:cNvPr id="5128" name="Picture 8" descr="Untitled.png"/>
          <p:cNvPicPr>
            <a:picLocks noChangeAspect="1"/>
          </p:cNvPicPr>
          <p:nvPr/>
        </p:nvPicPr>
        <p:blipFill>
          <a:blip r:embed="rId4" cstate="print"/>
          <a:srcRect/>
          <a:stretch>
            <a:fillRect/>
          </a:stretch>
        </p:blipFill>
        <p:spPr bwMode="auto">
          <a:xfrm>
            <a:off x="0" y="0"/>
            <a:ext cx="1371600" cy="76200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xmlns="" id="{A44137BD-BBF6-4D68-F147-C231E526A62D}"/>
              </a:ext>
            </a:extLst>
          </p:cNvPr>
          <p:cNvSpPr>
            <a:spLocks noGrp="1"/>
          </p:cNvSpPr>
          <p:nvPr>
            <p:ph type="ftr" sz="quarter" idx="11"/>
          </p:nvPr>
        </p:nvSpPr>
        <p:spPr/>
        <p:txBody>
          <a:bodyPr/>
          <a:lstStyle/>
          <a:p>
            <a:r>
              <a:rPr lang="en-US" smtClean="0"/>
              <a:t>Amit Kumar            Unit 1 ACSIOT0601                                        </a:t>
            </a:r>
            <a:endParaRPr lang="en-US" dirty="0"/>
          </a:p>
        </p:txBody>
      </p:sp>
      <p:pic>
        <p:nvPicPr>
          <p:cNvPr id="4" name="Picture 3">
            <a:extLst>
              <a:ext uri="{FF2B5EF4-FFF2-40B4-BE49-F238E27FC236}">
                <a16:creationId xmlns:a16="http://schemas.microsoft.com/office/drawing/2014/main" xmlns="" id="{BDE78DDB-11D5-66FF-4256-7B0A987C32D8}"/>
              </a:ext>
            </a:extLst>
          </p:cNvPr>
          <p:cNvPicPr>
            <a:picLocks noChangeAspect="1"/>
          </p:cNvPicPr>
          <p:nvPr/>
        </p:nvPicPr>
        <p:blipFill>
          <a:blip r:embed="rId5"/>
          <a:stretch>
            <a:fillRect/>
          </a:stretch>
        </p:blipFill>
        <p:spPr>
          <a:xfrm>
            <a:off x="55944" y="990600"/>
            <a:ext cx="8783256" cy="5257800"/>
          </a:xfrm>
          <a:prstGeom prst="rect">
            <a:avLst/>
          </a:prstGeom>
        </p:spPr>
      </p:pic>
      <p:sp>
        <p:nvSpPr>
          <p:cNvPr id="5" name="Slide Number Placeholder 4">
            <a:extLst>
              <a:ext uri="{FF2B5EF4-FFF2-40B4-BE49-F238E27FC236}">
                <a16:creationId xmlns:a16="http://schemas.microsoft.com/office/drawing/2014/main" xmlns="" id="{7C175603-AE91-D9AD-EA00-21133809D604}"/>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3" name="Date Placeholder 2"/>
          <p:cNvSpPr>
            <a:spLocks noGrp="1"/>
          </p:cNvSpPr>
          <p:nvPr>
            <p:ph type="dt" sz="half" idx="10"/>
          </p:nvPr>
        </p:nvSpPr>
        <p:spPr/>
        <p:txBody>
          <a:bodyPr/>
          <a:lstStyle/>
          <a:p>
            <a:fld id="{478AA00F-9AE2-4237-A4EF-FB86B0CAA61C}" type="datetime1">
              <a:rPr lang="en-US" smtClean="0"/>
              <a:t>1/5/2024</a:t>
            </a:fld>
            <a:endParaRPr lang="en-US"/>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F2C491F1-337E-4FFD-A95F-59079B2EA91F}" type="datetime1">
              <a:rPr lang="en-US" smtClean="0"/>
              <a:t>1/5/2024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15364" name="Slide Number Placeholder 5"/>
          <p:cNvSpPr>
            <a:spLocks noGrp="1" noChangeArrowheads="1"/>
          </p:cNvSpPr>
          <p:nvPr>
            <p:ph type="sldNum" sz="quarter" idx="12"/>
          </p:nvPr>
        </p:nvSpPr>
        <p:spPr bwMode="auto">
          <a:ln>
            <a:miter lim="800000"/>
            <a:headEnd/>
            <a:tailEnd/>
          </a:ln>
        </p:spPr>
        <p:txBody>
          <a:bodyPr/>
          <a:lstStyle/>
          <a:p>
            <a:pPr>
              <a:defRPr/>
            </a:pPr>
            <a:fld id="{E47D7EC9-151A-428D-991C-CA4C9F94230D}" type="slidenum">
              <a:rPr lang="en-US" altLang="en-US"/>
              <a:pPr>
                <a:defRPr/>
              </a:pPr>
              <a:t>30</a:t>
            </a:fld>
            <a:endParaRPr lang="en-US" alt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cs typeface="Times New Roman" panose="02020603050405020304" pitchFamily="18" charset="0"/>
              </a:rPr>
              <a:t>Introduction to Topic 2</a:t>
            </a:r>
            <a:endParaRPr lang="en-US" sz="3200" b="1" dirty="0">
              <a:cs typeface="Times New Roman" panose="02020603050405020304" pitchFamily="18" charset="0"/>
            </a:endParaRPr>
          </a:p>
        </p:txBody>
      </p:sp>
      <p:graphicFrame>
        <p:nvGraphicFramePr>
          <p:cNvPr id="2" name="Table 8"/>
          <p:cNvGraphicFramePr>
            <a:graphicFrameLocks noGrp="1"/>
          </p:cNvGraphicFramePr>
          <p:nvPr/>
        </p:nvGraphicFramePr>
        <p:xfrm>
          <a:off x="609600" y="1401763"/>
          <a:ext cx="8077200" cy="2230437"/>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xmlns="" val="20000"/>
                    </a:ext>
                  </a:extLst>
                </a:gridCol>
                <a:gridCol w="3352800">
                  <a:extLst>
                    <a:ext uri="{9D8B030D-6E8A-4147-A177-3AD203B41FA5}">
                      <a16:colId xmlns:a16="http://schemas.microsoft.com/office/drawing/2014/main" xmlns="" val="20001"/>
                    </a:ext>
                  </a:extLst>
                </a:gridCol>
                <a:gridCol w="2209800">
                  <a:extLst>
                    <a:ext uri="{9D8B030D-6E8A-4147-A177-3AD203B41FA5}">
                      <a16:colId xmlns:a16="http://schemas.microsoft.com/office/drawing/2014/main" xmlns="" val="20002"/>
                    </a:ext>
                  </a:extLst>
                </a:gridCol>
              </a:tblGrid>
              <a:tr h="461848">
                <a:tc>
                  <a:txBody>
                    <a:bodyPr/>
                    <a:lstStyle/>
                    <a:p>
                      <a:r>
                        <a:rPr lang="en-IN" sz="2200" dirty="0">
                          <a:latin typeface="+mn-lt"/>
                        </a:rPr>
                        <a:t>Name of Topic</a:t>
                      </a:r>
                    </a:p>
                  </a:txBody>
                  <a:tcPr marT="45739" marB="45739"/>
                </a:tc>
                <a:tc>
                  <a:txBody>
                    <a:bodyPr/>
                    <a:lstStyle/>
                    <a:p>
                      <a:r>
                        <a:rPr lang="en-IN" sz="2200" dirty="0">
                          <a:latin typeface="+mn-lt"/>
                        </a:rPr>
                        <a:t>Objective of Topic</a:t>
                      </a:r>
                    </a:p>
                  </a:txBody>
                  <a:tcPr marT="45739" marB="45739"/>
                </a:tc>
                <a:tc>
                  <a:txBody>
                    <a:bodyPr/>
                    <a:lstStyle/>
                    <a:p>
                      <a:r>
                        <a:rPr lang="en-IN" sz="2200" dirty="0">
                          <a:latin typeface="+mn-lt"/>
                        </a:rPr>
                        <a:t>Mapping with CO</a:t>
                      </a:r>
                    </a:p>
                  </a:txBody>
                  <a:tcPr marT="45739" marB="45739"/>
                </a:tc>
                <a:extLst>
                  <a:ext uri="{0D108BD9-81ED-4DB2-BD59-A6C34878D82A}">
                    <a16:rowId xmlns:a16="http://schemas.microsoft.com/office/drawing/2014/main" xmlns="" val="10000"/>
                  </a:ext>
                </a:extLst>
              </a:tr>
              <a:tr h="1768589">
                <a:tc>
                  <a:txBody>
                    <a:bodyPr/>
                    <a:lstStyle/>
                    <a:p>
                      <a:pPr lvl="0" algn="ctr">
                        <a:spcBef>
                          <a:spcPct val="0"/>
                        </a:spcBef>
                        <a:defRPr/>
                      </a:pPr>
                      <a:r>
                        <a:rPr lang="en-US" altLang="en-US" sz="2200" dirty="0"/>
                        <a:t>M2M</a:t>
                      </a:r>
                      <a:r>
                        <a:rPr lang="en-US" altLang="en-US" sz="2200" baseline="0" dirty="0"/>
                        <a:t> and WSN Protocols</a:t>
                      </a:r>
                      <a:endParaRPr lang="en-US" altLang="en-US" sz="2200" dirty="0"/>
                    </a:p>
                  </a:txBody>
                  <a:tcPr marT="45739" marB="45739"/>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latin typeface="+mn-lt"/>
                        </a:rPr>
                        <a:t>Students will be able to learn about </a:t>
                      </a:r>
                      <a:r>
                        <a:rPr lang="en-US" altLang="en-US" sz="2200" dirty="0"/>
                        <a:t>M2M</a:t>
                      </a:r>
                      <a:r>
                        <a:rPr lang="en-US" altLang="en-US" sz="2200" baseline="0" dirty="0"/>
                        <a:t> and WSN Protocols</a:t>
                      </a:r>
                      <a:r>
                        <a:rPr lang="en-IN" altLang="en-US" sz="2200" baseline="0" dirty="0">
                          <a:latin typeface="+mn-lt"/>
                        </a:rPr>
                        <a:t>.</a:t>
                      </a:r>
                      <a:endParaRPr lang="en-US" altLang="en-US" sz="2200" dirty="0"/>
                    </a:p>
                  </a:txBody>
                  <a:tcPr marT="45739" marB="45739"/>
                </a:tc>
                <a:tc>
                  <a:txBody>
                    <a:bodyPr/>
                    <a:lstStyle/>
                    <a:p>
                      <a:pPr algn="ctr"/>
                      <a:endParaRPr lang="en-IN" sz="2200" dirty="0">
                        <a:latin typeface="+mn-lt"/>
                      </a:endParaRPr>
                    </a:p>
                    <a:p>
                      <a:pPr algn="ctr"/>
                      <a:r>
                        <a:rPr lang="en-IN" sz="2200" dirty="0">
                          <a:latin typeface="+mn-lt"/>
                        </a:rPr>
                        <a:t>CO4</a:t>
                      </a:r>
                    </a:p>
                  </a:txBody>
                  <a:tcPr marT="45739" marB="45739"/>
                </a:tc>
                <a:extLst>
                  <a:ext uri="{0D108BD9-81ED-4DB2-BD59-A6C34878D82A}">
                    <a16:rowId xmlns:a16="http://schemas.microsoft.com/office/drawing/2014/main" xmlns="" val="10001"/>
                  </a:ext>
                </a:extLst>
              </a:tr>
            </a:tbl>
          </a:graphicData>
        </a:graphic>
      </p:graphicFrame>
      <p:pic>
        <p:nvPicPr>
          <p:cNvPr id="22548"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28A705F-8F69-4E55-A208-597938B9AC6A}" type="datetime1">
              <a:rPr lang="en-US" smtClean="0"/>
              <a:t>1/5/2024</a:t>
            </a:fld>
            <a:endParaRPr lang="en-US"/>
          </a:p>
        </p:txBody>
      </p:sp>
      <p:sp>
        <p:nvSpPr>
          <p:cNvPr id="6" name="Slide Number Placeholder 5"/>
          <p:cNvSpPr>
            <a:spLocks noGrp="1"/>
          </p:cNvSpPr>
          <p:nvPr>
            <p:ph type="sldNum" sz="quarter" idx="12"/>
          </p:nvPr>
        </p:nvSpPr>
        <p:spPr/>
        <p:txBody>
          <a:bodyPr/>
          <a:lstStyle/>
          <a:p>
            <a:pPr>
              <a:defRPr/>
            </a:pPr>
            <a:fld id="{F0E7A9C3-0F02-4AB9-BCE2-E5ECA2880552}" type="slidenum">
              <a:rPr lang="en-US"/>
              <a:pPr>
                <a:defRPr/>
              </a:pPr>
              <a:t>31</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err="1"/>
              <a:t>IoT</a:t>
            </a:r>
            <a:r>
              <a:rPr lang="en-US" sz="3200" b="1" dirty="0"/>
              <a:t> Protocols: MQTT</a:t>
            </a:r>
          </a:p>
        </p:txBody>
      </p:sp>
      <p:sp>
        <p:nvSpPr>
          <p:cNvPr id="10" name="Footer Placeholder 12"/>
          <p:cNvSpPr>
            <a:spLocks noGrp="1"/>
          </p:cNvSpPr>
          <p:nvPr>
            <p:ph type="ftr" sz="quarter" idx="11"/>
          </p:nvPr>
        </p:nvSpPr>
        <p:spPr>
          <a:xfrm>
            <a:off x="2286000" y="6248400"/>
            <a:ext cx="5029200" cy="365125"/>
          </a:xfrm>
        </p:spPr>
        <p:txBody>
          <a:bodyPr/>
          <a:lstStyle/>
          <a:p>
            <a:pPr>
              <a:defRPr/>
            </a:pPr>
            <a:r>
              <a:rPr lang="en-US" smtClean="0"/>
              <a:t>Amit Kumar            Unit 1 ACSIOT0601                                        </a:t>
            </a:r>
            <a:endParaRPr lang="en-US" dirty="0"/>
          </a:p>
        </p:txBody>
      </p:sp>
      <p:sp>
        <p:nvSpPr>
          <p:cNvPr id="23558" name="Content Placeholder 11"/>
          <p:cNvSpPr>
            <a:spLocks noGrp="1"/>
          </p:cNvSpPr>
          <p:nvPr>
            <p:ph idx="1"/>
          </p:nvPr>
        </p:nvSpPr>
        <p:spPr>
          <a:xfrm>
            <a:off x="533400" y="762000"/>
            <a:ext cx="8229600" cy="5562600"/>
          </a:xfrm>
        </p:spPr>
        <p:txBody>
          <a:bodyPr/>
          <a:lstStyle/>
          <a:p>
            <a:pPr algn="just"/>
            <a:r>
              <a:rPr lang="en-IN" sz="2200"/>
              <a:t>MQTT (Message Queue Telemetry Transport) is a messaging protocol developed with the aid of Andy Stanford-Clark of IBM and Arlen Nipper of Arcom in 1999 and is designed for M2M communication. It’s normally used for faraway tracking in IoT.</a:t>
            </a:r>
          </a:p>
          <a:p>
            <a:pPr algn="just"/>
            <a:r>
              <a:rPr lang="en-IN" sz="2200"/>
              <a:t>Its primary challenge is to gather statistics from many gadgets and delivery of its infrastructure. MQTT connects gadgets and networks with packages and middleware.</a:t>
            </a:r>
          </a:p>
          <a:p>
            <a:pPr algn="just"/>
            <a:r>
              <a:rPr lang="en-IN" sz="2200"/>
              <a:t>All the devices hook up with facts concentrator servers like IBM’s new message sight appliance. MQTT protocols paintings on top of TCP to offer easy and dependable streams of information.</a:t>
            </a:r>
          </a:p>
          <a:p>
            <a:pPr algn="just"/>
            <a:r>
              <a:rPr lang="en-IN" sz="2200"/>
              <a:t>These IoT protocols include 3 foremost additives: subscriber, publisher, and dealer. The writer generates the information and transmits the facts to subscribers through the dealer. The dealer guarantees safety by means of move-checking the authorization of publishers and subscribers.</a:t>
            </a:r>
          </a:p>
          <a:p>
            <a:pPr algn="just"/>
            <a:endParaRPr lang="en-IN" sz="2200"/>
          </a:p>
        </p:txBody>
      </p:sp>
      <p:pic>
        <p:nvPicPr>
          <p:cNvPr id="23559"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31EDBBCE-7AB6-4669-8960-2A4AAC1724CC}" type="datetime1">
              <a:rPr lang="en-US" smtClean="0"/>
              <a:t>1/5/2024</a:t>
            </a:fld>
            <a:endParaRPr lang="en-US"/>
          </a:p>
        </p:txBody>
      </p:sp>
      <p:sp>
        <p:nvSpPr>
          <p:cNvPr id="6" name="Slide Number Placeholder 5"/>
          <p:cNvSpPr>
            <a:spLocks noGrp="1"/>
          </p:cNvSpPr>
          <p:nvPr>
            <p:ph type="sldNum" sz="quarter" idx="12"/>
          </p:nvPr>
        </p:nvSpPr>
        <p:spPr/>
        <p:txBody>
          <a:bodyPr/>
          <a:lstStyle/>
          <a:p>
            <a:pPr>
              <a:defRPr/>
            </a:pPr>
            <a:fld id="{336C8B8C-56B0-4072-8230-0AE85674F7D3}" type="slidenum">
              <a:rPr lang="en-US"/>
              <a:pPr>
                <a:defRPr/>
              </a:pPr>
              <a:t>32</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err="1"/>
              <a:t>IoT</a:t>
            </a:r>
            <a:r>
              <a:rPr lang="en-US" sz="3200" b="1" dirty="0"/>
              <a:t> Protocols: MQTT</a:t>
            </a:r>
          </a:p>
        </p:txBody>
      </p:sp>
      <p:sp>
        <p:nvSpPr>
          <p:cNvPr id="10" name="Footer Placeholder 12"/>
          <p:cNvSpPr>
            <a:spLocks noGrp="1"/>
          </p:cNvSpPr>
          <p:nvPr>
            <p:ph type="ftr" sz="quarter" idx="11"/>
          </p:nvPr>
        </p:nvSpPr>
        <p:spPr>
          <a:xfrm>
            <a:off x="2286000" y="6248400"/>
            <a:ext cx="5029200" cy="365125"/>
          </a:xfrm>
        </p:spPr>
        <p:txBody>
          <a:bodyPr/>
          <a:lstStyle/>
          <a:p>
            <a:pPr>
              <a:defRPr/>
            </a:pPr>
            <a:r>
              <a:rPr lang="en-US" smtClean="0"/>
              <a:t>Amit Kumar            Unit 1 ACSIOT0601                                        </a:t>
            </a:r>
            <a:endParaRPr lang="en-US" dirty="0"/>
          </a:p>
        </p:txBody>
      </p:sp>
      <p:pic>
        <p:nvPicPr>
          <p:cNvPr id="24582"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pic>
        <p:nvPicPr>
          <p:cNvPr id="24583" name="Picture 2" descr="Message Queuing Telemetry Transport (MQTT)"/>
          <p:cNvPicPr>
            <a:picLocks noChangeAspect="1" noChangeArrowheads="1"/>
          </p:cNvPicPr>
          <p:nvPr/>
        </p:nvPicPr>
        <p:blipFill>
          <a:blip r:embed="rId3"/>
          <a:srcRect/>
          <a:stretch>
            <a:fillRect/>
          </a:stretch>
        </p:blipFill>
        <p:spPr bwMode="auto">
          <a:xfrm>
            <a:off x="381000" y="1219200"/>
            <a:ext cx="8382000" cy="44196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EE9F6696-322D-4AC6-B9D4-29E86048E8E4}" type="datetime1">
              <a:rPr lang="en-US" smtClean="0"/>
              <a:t>1/5/2024</a:t>
            </a:fld>
            <a:endParaRPr lang="en-US"/>
          </a:p>
        </p:txBody>
      </p:sp>
      <p:sp>
        <p:nvSpPr>
          <p:cNvPr id="6" name="Slide Number Placeholder 5"/>
          <p:cNvSpPr>
            <a:spLocks noGrp="1"/>
          </p:cNvSpPr>
          <p:nvPr>
            <p:ph type="sldNum" sz="quarter" idx="12"/>
          </p:nvPr>
        </p:nvSpPr>
        <p:spPr/>
        <p:txBody>
          <a:bodyPr/>
          <a:lstStyle/>
          <a:p>
            <a:pPr>
              <a:defRPr/>
            </a:pPr>
            <a:fld id="{17BB1B2D-2BF6-459F-BEAA-8D67371C1B34}" type="slidenum">
              <a:rPr lang="en-US"/>
              <a:pPr>
                <a:defRPr/>
              </a:pPr>
              <a:t>33</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err="1"/>
              <a:t>IoT</a:t>
            </a:r>
            <a:r>
              <a:rPr lang="en-US" sz="3200" b="1" dirty="0"/>
              <a:t> Protocols: </a:t>
            </a:r>
            <a:r>
              <a:rPr lang="en-US" sz="3200" b="1" dirty="0" err="1"/>
              <a:t>CoAP</a:t>
            </a:r>
            <a:endParaRPr lang="en-US" sz="3200" b="1" dirty="0"/>
          </a:p>
        </p:txBody>
      </p:sp>
      <p:sp>
        <p:nvSpPr>
          <p:cNvPr id="10" name="Footer Placeholder 12"/>
          <p:cNvSpPr>
            <a:spLocks noGrp="1"/>
          </p:cNvSpPr>
          <p:nvPr>
            <p:ph type="ftr" sz="quarter" idx="11"/>
          </p:nvPr>
        </p:nvSpPr>
        <p:spPr>
          <a:xfrm>
            <a:off x="2286000" y="6248400"/>
            <a:ext cx="5029200" cy="365125"/>
          </a:xfrm>
        </p:spPr>
        <p:txBody>
          <a:bodyPr/>
          <a:lstStyle/>
          <a:p>
            <a:pPr>
              <a:defRPr/>
            </a:pPr>
            <a:r>
              <a:rPr lang="en-US" smtClean="0"/>
              <a:t>Amit Kumar            Unit 1 ACSIOT0601                                        </a:t>
            </a:r>
            <a:endParaRPr lang="en-US" dirty="0"/>
          </a:p>
        </p:txBody>
      </p:sp>
      <p:sp>
        <p:nvSpPr>
          <p:cNvPr id="25606" name="Content Placeholder 11"/>
          <p:cNvSpPr>
            <a:spLocks noGrp="1"/>
          </p:cNvSpPr>
          <p:nvPr>
            <p:ph idx="1"/>
          </p:nvPr>
        </p:nvSpPr>
        <p:spPr>
          <a:xfrm>
            <a:off x="533400" y="990600"/>
            <a:ext cx="8229600" cy="4754563"/>
          </a:xfrm>
        </p:spPr>
        <p:txBody>
          <a:bodyPr/>
          <a:lstStyle/>
          <a:p>
            <a:pPr algn="just"/>
            <a:r>
              <a:rPr lang="en-IN" sz="2200"/>
              <a:t>CoAP stands for Constrained Application Protocol </a:t>
            </a:r>
          </a:p>
          <a:p>
            <a:pPr algn="just"/>
            <a:r>
              <a:rPr lang="en-IN" sz="2200"/>
              <a:t>CoAP is an internet utility protocol for constrained gadgets. </a:t>
            </a:r>
          </a:p>
          <a:p>
            <a:pPr algn="just"/>
            <a:r>
              <a:rPr lang="en-IN" sz="2200"/>
              <a:t>It is designed to enable simple, constrained devices to join IoT through constrained networks having low bandwidth availability.</a:t>
            </a:r>
          </a:p>
          <a:p>
            <a:pPr algn="just"/>
            <a:r>
              <a:rPr lang="en-IN" sz="2200"/>
              <a:t>This protocol is primarily used for machine-to-machine (M2M) communication and is particularly designed for IoT systems that are based on HTTP protocols.</a:t>
            </a:r>
          </a:p>
          <a:p>
            <a:pPr algn="just"/>
            <a:r>
              <a:rPr lang="en-IN" sz="2200"/>
              <a:t>CoAP makes use of the UDP protocol for lightweight implementation. It also uses restful architecture, which is just like the HTTP protocol.</a:t>
            </a:r>
          </a:p>
          <a:p>
            <a:pPr algn="just">
              <a:buFont typeface="Arial" charset="0"/>
              <a:buNone/>
            </a:pPr>
            <a:r>
              <a:rPr lang="en-IN" sz="2400"/>
              <a:t/>
            </a:r>
            <a:br>
              <a:rPr lang="en-IN" sz="2400"/>
            </a:br>
            <a:endParaRPr lang="en-IN" sz="2400" b="1" u="sng"/>
          </a:p>
        </p:txBody>
      </p:sp>
      <p:pic>
        <p:nvPicPr>
          <p:cNvPr id="25607"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BB38968-6EDC-4B1A-9692-08009C3B250B}" type="datetime1">
              <a:rPr lang="en-US" smtClean="0"/>
              <a:t>1/5/2024</a:t>
            </a:fld>
            <a:endParaRPr lang="en-US"/>
          </a:p>
        </p:txBody>
      </p:sp>
      <p:sp>
        <p:nvSpPr>
          <p:cNvPr id="6" name="Slide Number Placeholder 5"/>
          <p:cNvSpPr>
            <a:spLocks noGrp="1"/>
          </p:cNvSpPr>
          <p:nvPr>
            <p:ph type="sldNum" sz="quarter" idx="12"/>
          </p:nvPr>
        </p:nvSpPr>
        <p:spPr/>
        <p:txBody>
          <a:bodyPr/>
          <a:lstStyle/>
          <a:p>
            <a:pPr>
              <a:defRPr/>
            </a:pPr>
            <a:fld id="{280A11EB-E499-44AD-807F-5888D74E7A9C}" type="slidenum">
              <a:rPr lang="en-US"/>
              <a:pPr>
                <a:defRPr/>
              </a:pPr>
              <a:t>34</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err="1"/>
              <a:t>IoT</a:t>
            </a:r>
            <a:r>
              <a:rPr lang="en-US" sz="3200" b="1" dirty="0"/>
              <a:t> Protocols: </a:t>
            </a:r>
            <a:r>
              <a:rPr lang="en-US" sz="3200" b="1" dirty="0" err="1"/>
              <a:t>CoAP</a:t>
            </a:r>
            <a:endParaRPr lang="en-US" sz="3200" b="1" dirty="0"/>
          </a:p>
        </p:txBody>
      </p:sp>
      <p:sp>
        <p:nvSpPr>
          <p:cNvPr id="10" name="Footer Placeholder 12"/>
          <p:cNvSpPr>
            <a:spLocks noGrp="1"/>
          </p:cNvSpPr>
          <p:nvPr>
            <p:ph type="ftr" sz="quarter" idx="11"/>
          </p:nvPr>
        </p:nvSpPr>
        <p:spPr>
          <a:xfrm>
            <a:off x="2286000" y="6248400"/>
            <a:ext cx="5029200" cy="365125"/>
          </a:xfrm>
        </p:spPr>
        <p:txBody>
          <a:bodyPr/>
          <a:lstStyle/>
          <a:p>
            <a:pPr>
              <a:defRPr/>
            </a:pPr>
            <a:r>
              <a:rPr lang="en-US" smtClean="0"/>
              <a:t>Amit Kumar            Unit 1 ACSIOT0601                                        </a:t>
            </a:r>
            <a:endParaRPr lang="en-US" dirty="0"/>
          </a:p>
        </p:txBody>
      </p:sp>
      <p:pic>
        <p:nvPicPr>
          <p:cNvPr id="26630"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pic>
        <p:nvPicPr>
          <p:cNvPr id="26631" name="Picture 2" descr="C:\Users\Ritika\Pictures\IOT-PROTOCOLS-IMAGE-1.jpg"/>
          <p:cNvPicPr>
            <a:picLocks noGrp="1" noChangeAspect="1" noChangeArrowheads="1"/>
          </p:cNvPicPr>
          <p:nvPr>
            <p:ph idx="1"/>
          </p:nvPr>
        </p:nvPicPr>
        <p:blipFill>
          <a:blip r:embed="rId3"/>
          <a:srcRect/>
          <a:stretch>
            <a:fillRect/>
          </a:stretch>
        </p:blipFill>
        <p:spPr>
          <a:xfrm>
            <a:off x="533400" y="1439863"/>
            <a:ext cx="8229600" cy="3856037"/>
          </a:xfr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C2861A47-FD67-4F4A-A4EB-8B5636533DBB}" type="datetime1">
              <a:rPr lang="en-US" smtClean="0"/>
              <a:t>1/5/2024</a:t>
            </a:fld>
            <a:endParaRPr lang="en-US"/>
          </a:p>
        </p:txBody>
      </p:sp>
      <p:sp>
        <p:nvSpPr>
          <p:cNvPr id="6" name="Slide Number Placeholder 5"/>
          <p:cNvSpPr>
            <a:spLocks noGrp="1"/>
          </p:cNvSpPr>
          <p:nvPr>
            <p:ph type="sldNum" sz="quarter" idx="12"/>
          </p:nvPr>
        </p:nvSpPr>
        <p:spPr/>
        <p:txBody>
          <a:bodyPr/>
          <a:lstStyle/>
          <a:p>
            <a:pPr>
              <a:defRPr/>
            </a:pPr>
            <a:fld id="{55BFCA28-684E-4814-8498-37EBF976E889}" type="slidenum">
              <a:rPr lang="en-US"/>
              <a:pPr>
                <a:defRPr/>
              </a:pPr>
              <a:t>35</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err="1"/>
              <a:t>IoT</a:t>
            </a:r>
            <a:r>
              <a:rPr lang="en-US" sz="3200" b="1" dirty="0"/>
              <a:t> Protocols: XMPP</a:t>
            </a:r>
          </a:p>
        </p:txBody>
      </p:sp>
      <p:sp>
        <p:nvSpPr>
          <p:cNvPr id="10" name="Footer Placeholder 12"/>
          <p:cNvSpPr>
            <a:spLocks noGrp="1"/>
          </p:cNvSpPr>
          <p:nvPr>
            <p:ph type="ftr" sz="quarter" idx="11"/>
          </p:nvPr>
        </p:nvSpPr>
        <p:spPr>
          <a:xfrm>
            <a:off x="2286000" y="6248400"/>
            <a:ext cx="5029200" cy="365125"/>
          </a:xfrm>
        </p:spPr>
        <p:txBody>
          <a:bodyPr/>
          <a:lstStyle/>
          <a:p>
            <a:pPr>
              <a:defRPr/>
            </a:pPr>
            <a:r>
              <a:rPr lang="en-US" smtClean="0"/>
              <a:t>Amit Kumar            Unit 1 ACSIOT0601                                        </a:t>
            </a:r>
            <a:endParaRPr lang="en-US" dirty="0"/>
          </a:p>
        </p:txBody>
      </p:sp>
      <p:sp>
        <p:nvSpPr>
          <p:cNvPr id="27654" name="Content Placeholder 11"/>
          <p:cNvSpPr>
            <a:spLocks noGrp="1"/>
          </p:cNvSpPr>
          <p:nvPr>
            <p:ph idx="1"/>
          </p:nvPr>
        </p:nvSpPr>
        <p:spPr>
          <a:xfrm>
            <a:off x="533400" y="990600"/>
            <a:ext cx="8229600" cy="5562600"/>
          </a:xfrm>
        </p:spPr>
        <p:txBody>
          <a:bodyPr/>
          <a:lstStyle/>
          <a:p>
            <a:pPr algn="just"/>
            <a:r>
              <a:rPr lang="en-IN" sz="2200"/>
              <a:t>XMPP stands for Extensible Messaging and Presence Protocol </a:t>
            </a:r>
          </a:p>
          <a:p>
            <a:pPr algn="just"/>
            <a:r>
              <a:rPr lang="en-IN" sz="2200"/>
              <a:t>Developed in 1999 by the Jabber open source community and originally meant for real-time messaging, this communication IoT protocol for message-oriented middleware is based on the XML language. </a:t>
            </a:r>
          </a:p>
          <a:p>
            <a:pPr algn="just"/>
            <a:r>
              <a:rPr lang="en-IN" sz="2200"/>
              <a:t>It allows for real-time exchange of structured but extensible data between two or more network clients.</a:t>
            </a:r>
          </a:p>
          <a:p>
            <a:pPr algn="just"/>
            <a:r>
              <a:rPr lang="en-IN" sz="2200"/>
              <a:t>Being an open community supported standard, XMPP IoT’s strengths are addressing and scalability capabilities, which makes it perfect for consumer-oriented IoT deployments.</a:t>
            </a:r>
          </a:p>
          <a:p>
            <a:pPr algn="just"/>
            <a:r>
              <a:rPr lang="en-IN" sz="2200"/>
              <a:t>Among the drawbacks of using XMPP in IoT communication, it should be noted that it offers neither Quality of Service nor end-to-end encryption. </a:t>
            </a:r>
          </a:p>
          <a:p>
            <a:pPr algn="just"/>
            <a:endParaRPr lang="en-IN" sz="2200"/>
          </a:p>
        </p:txBody>
      </p:sp>
      <p:pic>
        <p:nvPicPr>
          <p:cNvPr id="27655"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E458B89-650C-4F07-89C4-1A25B6F83410}" type="datetime1">
              <a:rPr lang="en-US" smtClean="0"/>
              <a:t>1/5/2024</a:t>
            </a:fld>
            <a:endParaRPr lang="en-US"/>
          </a:p>
        </p:txBody>
      </p:sp>
      <p:sp>
        <p:nvSpPr>
          <p:cNvPr id="6" name="Slide Number Placeholder 5"/>
          <p:cNvSpPr>
            <a:spLocks noGrp="1"/>
          </p:cNvSpPr>
          <p:nvPr>
            <p:ph type="sldNum" sz="quarter" idx="12"/>
          </p:nvPr>
        </p:nvSpPr>
        <p:spPr/>
        <p:txBody>
          <a:bodyPr/>
          <a:lstStyle/>
          <a:p>
            <a:pPr>
              <a:defRPr/>
            </a:pPr>
            <a:fld id="{94AF6CBE-57AF-4F9D-B5D6-ED2D11D128EA}" type="slidenum">
              <a:rPr lang="en-US"/>
              <a:pPr>
                <a:defRPr/>
              </a:pPr>
              <a:t>36</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err="1"/>
              <a:t>IoT</a:t>
            </a:r>
            <a:r>
              <a:rPr lang="en-US" sz="3200" b="1" dirty="0"/>
              <a:t> Protocols: AMQP</a:t>
            </a:r>
          </a:p>
        </p:txBody>
      </p:sp>
      <p:sp>
        <p:nvSpPr>
          <p:cNvPr id="10" name="Footer Placeholder 12"/>
          <p:cNvSpPr>
            <a:spLocks noGrp="1"/>
          </p:cNvSpPr>
          <p:nvPr>
            <p:ph type="ftr" sz="quarter" idx="11"/>
          </p:nvPr>
        </p:nvSpPr>
        <p:spPr>
          <a:xfrm>
            <a:off x="2286000" y="6248400"/>
            <a:ext cx="5029200" cy="365125"/>
          </a:xfrm>
        </p:spPr>
        <p:txBody>
          <a:bodyPr/>
          <a:lstStyle/>
          <a:p>
            <a:pPr>
              <a:defRPr/>
            </a:pPr>
            <a:r>
              <a:rPr lang="en-US" smtClean="0"/>
              <a:t>Amit Kumar            Unit 1 ACSIOT0601                                        </a:t>
            </a:r>
            <a:endParaRPr lang="en-US" dirty="0"/>
          </a:p>
        </p:txBody>
      </p:sp>
      <p:sp>
        <p:nvSpPr>
          <p:cNvPr id="28678" name="Content Placeholder 11"/>
          <p:cNvSpPr>
            <a:spLocks noGrp="1"/>
          </p:cNvSpPr>
          <p:nvPr>
            <p:ph idx="1"/>
          </p:nvPr>
        </p:nvSpPr>
        <p:spPr>
          <a:xfrm>
            <a:off x="533400" y="990600"/>
            <a:ext cx="8229600" cy="4754563"/>
          </a:xfrm>
        </p:spPr>
        <p:txBody>
          <a:bodyPr/>
          <a:lstStyle/>
          <a:p>
            <a:pPr algn="just"/>
            <a:r>
              <a:rPr lang="en-IN" sz="2200"/>
              <a:t>AMQP stands for Advanced Message Queuing Protocol </a:t>
            </a:r>
          </a:p>
          <a:p>
            <a:pPr algn="just"/>
            <a:r>
              <a:rPr lang="en-IN" sz="2200"/>
              <a:t>This was evolved by John O’Hara at JP Morgan Chase in London.</a:t>
            </a:r>
          </a:p>
          <a:p>
            <a:pPr algn="just"/>
            <a:r>
              <a:rPr lang="en-IN" sz="2200"/>
              <a:t>AMQP is a software layer protocol for message-oriented middleware environment. </a:t>
            </a:r>
          </a:p>
          <a:p>
            <a:pPr algn="just"/>
            <a:r>
              <a:rPr lang="en-IN" sz="2200"/>
              <a:t>It supports reliable verbal exchange through message transport warranty primitives like at-most-once, at least once and exactly as soon as shipping.</a:t>
            </a:r>
          </a:p>
          <a:p>
            <a:pPr algn="just"/>
            <a:r>
              <a:rPr lang="en-IN" sz="2200"/>
              <a:t>The AMQP – IoT protocols consist of hard and fast components that route and save messages within a broker carrier, with a set of policies for wiring the components together. </a:t>
            </a:r>
          </a:p>
          <a:p>
            <a:pPr algn="just"/>
            <a:r>
              <a:rPr lang="en-IN" sz="2200"/>
              <a:t>The AMQP protocol enables patron programs to talk to the dealer and engage with the AMQP model.</a:t>
            </a:r>
          </a:p>
        </p:txBody>
      </p:sp>
      <p:pic>
        <p:nvPicPr>
          <p:cNvPr id="28679"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720CF675-2CE5-48D5-A0E3-E38AA339F634}" type="datetime1">
              <a:rPr lang="en-US" smtClean="0"/>
              <a:t>1/5/2024</a:t>
            </a:fld>
            <a:endParaRPr lang="en-US"/>
          </a:p>
        </p:txBody>
      </p:sp>
      <p:sp>
        <p:nvSpPr>
          <p:cNvPr id="6" name="Slide Number Placeholder 5"/>
          <p:cNvSpPr>
            <a:spLocks noGrp="1"/>
          </p:cNvSpPr>
          <p:nvPr>
            <p:ph type="sldNum" sz="quarter" idx="12"/>
          </p:nvPr>
        </p:nvSpPr>
        <p:spPr/>
        <p:txBody>
          <a:bodyPr/>
          <a:lstStyle/>
          <a:p>
            <a:pPr>
              <a:defRPr/>
            </a:pPr>
            <a:fld id="{A1EA8257-677B-4E33-A908-7F486E3A3F19}" type="slidenum">
              <a:rPr lang="en-US"/>
              <a:pPr>
                <a:defRPr/>
              </a:pPr>
              <a:t>37</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err="1"/>
              <a:t>IoT</a:t>
            </a:r>
            <a:r>
              <a:rPr lang="en-US" sz="3200" b="1" dirty="0"/>
              <a:t> Protocols: AMQP</a:t>
            </a:r>
          </a:p>
        </p:txBody>
      </p:sp>
      <p:sp>
        <p:nvSpPr>
          <p:cNvPr id="10" name="Footer Placeholder 12"/>
          <p:cNvSpPr>
            <a:spLocks noGrp="1"/>
          </p:cNvSpPr>
          <p:nvPr>
            <p:ph type="ftr" sz="quarter" idx="11"/>
          </p:nvPr>
        </p:nvSpPr>
        <p:spPr>
          <a:xfrm>
            <a:off x="2286000" y="6248400"/>
            <a:ext cx="5029200" cy="365125"/>
          </a:xfrm>
        </p:spPr>
        <p:txBody>
          <a:bodyPr/>
          <a:lstStyle/>
          <a:p>
            <a:pPr>
              <a:defRPr/>
            </a:pPr>
            <a:r>
              <a:rPr lang="en-US" smtClean="0"/>
              <a:t>Amit Kumar            Unit 1 ACSIOT0601                                        </a:t>
            </a:r>
            <a:endParaRPr lang="en-US" dirty="0"/>
          </a:p>
        </p:txBody>
      </p:sp>
      <p:sp>
        <p:nvSpPr>
          <p:cNvPr id="29702" name="Content Placeholder 11"/>
          <p:cNvSpPr>
            <a:spLocks noGrp="1"/>
          </p:cNvSpPr>
          <p:nvPr>
            <p:ph idx="1"/>
          </p:nvPr>
        </p:nvSpPr>
        <p:spPr>
          <a:xfrm>
            <a:off x="533400" y="990600"/>
            <a:ext cx="8229600" cy="4754563"/>
          </a:xfrm>
        </p:spPr>
        <p:txBody>
          <a:bodyPr/>
          <a:lstStyle/>
          <a:p>
            <a:pPr algn="just"/>
            <a:r>
              <a:rPr lang="en-IN" sz="2200"/>
              <a:t>This version has the following three additives, which might link into processing chains in the server to create the favoured capabilities:</a:t>
            </a:r>
            <a:r>
              <a:rPr lang="en-IN" sz="2400" b="1"/>
              <a:t> </a:t>
            </a:r>
          </a:p>
          <a:p>
            <a:pPr algn="just">
              <a:buFont typeface="Wingdings" pitchFamily="2" charset="2"/>
              <a:buChar char="Ø"/>
            </a:pPr>
            <a:r>
              <a:rPr lang="en-IN" sz="2200"/>
              <a:t>Exchange: Receives messages from publisher primarily based programs and routes them to ‘message queues’.</a:t>
            </a:r>
          </a:p>
          <a:p>
            <a:pPr algn="just">
              <a:buFont typeface="Wingdings" pitchFamily="2" charset="2"/>
              <a:buChar char="Ø"/>
            </a:pPr>
            <a:r>
              <a:rPr lang="en-IN" sz="2200"/>
              <a:t>Message Queue: Stores messages until they may thoroughly process via the eating client software.</a:t>
            </a:r>
          </a:p>
          <a:p>
            <a:pPr algn="just">
              <a:buFont typeface="Wingdings" pitchFamily="2" charset="2"/>
              <a:buChar char="Ø"/>
            </a:pPr>
            <a:r>
              <a:rPr lang="en-IN" sz="2200"/>
              <a:t>Binding: States the connection between the message queue and the change.</a:t>
            </a:r>
          </a:p>
          <a:p>
            <a:pPr algn="just">
              <a:buFont typeface="Arial" charset="0"/>
              <a:buNone/>
            </a:pPr>
            <a:r>
              <a:rPr lang="en-IN" sz="2200"/>
              <a:t/>
            </a:r>
            <a:br>
              <a:rPr lang="en-IN" sz="2200"/>
            </a:br>
            <a:endParaRPr lang="en-IN" sz="2200"/>
          </a:p>
        </p:txBody>
      </p:sp>
      <p:pic>
        <p:nvPicPr>
          <p:cNvPr id="29703"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E416BEAE-BE55-4DF1-8C98-5A8E7645D95D}" type="datetime1">
              <a:rPr lang="en-US" smtClean="0"/>
              <a:t>1/5/2024</a:t>
            </a:fld>
            <a:endParaRPr lang="en-US"/>
          </a:p>
        </p:txBody>
      </p:sp>
      <p:sp>
        <p:nvSpPr>
          <p:cNvPr id="6" name="Slide Number Placeholder 5"/>
          <p:cNvSpPr>
            <a:spLocks noGrp="1"/>
          </p:cNvSpPr>
          <p:nvPr>
            <p:ph type="sldNum" sz="quarter" idx="12"/>
          </p:nvPr>
        </p:nvSpPr>
        <p:spPr/>
        <p:txBody>
          <a:bodyPr/>
          <a:lstStyle/>
          <a:p>
            <a:pPr>
              <a:defRPr/>
            </a:pPr>
            <a:fld id="{030C9D9B-23D8-4457-AB24-FF05EA50B5D7}" type="slidenum">
              <a:rPr lang="en-US"/>
              <a:pPr>
                <a:defRPr/>
              </a:pPr>
              <a:t>38</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err="1"/>
              <a:t>IoT</a:t>
            </a:r>
            <a:r>
              <a:rPr lang="en-US" sz="3200" b="1" dirty="0"/>
              <a:t> Protocols: AMQP</a:t>
            </a:r>
          </a:p>
        </p:txBody>
      </p:sp>
      <p:sp>
        <p:nvSpPr>
          <p:cNvPr id="10" name="Footer Placeholder 12"/>
          <p:cNvSpPr>
            <a:spLocks noGrp="1"/>
          </p:cNvSpPr>
          <p:nvPr>
            <p:ph type="ftr" sz="quarter" idx="11"/>
          </p:nvPr>
        </p:nvSpPr>
        <p:spPr>
          <a:xfrm>
            <a:off x="2286000" y="6248400"/>
            <a:ext cx="5029200" cy="365125"/>
          </a:xfrm>
        </p:spPr>
        <p:txBody>
          <a:bodyPr/>
          <a:lstStyle/>
          <a:p>
            <a:pPr>
              <a:defRPr/>
            </a:pPr>
            <a:r>
              <a:rPr lang="en-US" smtClean="0"/>
              <a:t>Amit Kumar            Unit 1 ACSIOT0601                                        </a:t>
            </a:r>
            <a:endParaRPr lang="en-US" dirty="0"/>
          </a:p>
        </p:txBody>
      </p:sp>
      <p:pic>
        <p:nvPicPr>
          <p:cNvPr id="30726"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pic>
        <p:nvPicPr>
          <p:cNvPr id="30727" name="Picture 2" descr="C:\Users\Ritika\Pictures\IOT-PROTOCOLS-IMAGE-3.jpg"/>
          <p:cNvPicPr>
            <a:picLocks noChangeAspect="1" noChangeArrowheads="1"/>
          </p:cNvPicPr>
          <p:nvPr/>
        </p:nvPicPr>
        <p:blipFill>
          <a:blip r:embed="rId3"/>
          <a:srcRect/>
          <a:stretch>
            <a:fillRect/>
          </a:stretch>
        </p:blipFill>
        <p:spPr bwMode="auto">
          <a:xfrm>
            <a:off x="533400" y="1285875"/>
            <a:ext cx="8077200" cy="428625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152400" y="817563"/>
            <a:ext cx="8763000" cy="5722937"/>
          </a:xfrm>
        </p:spPr>
        <p:txBody>
          <a:bodyPr/>
          <a:lstStyle/>
          <a:p>
            <a:pPr marL="457200" indent="-457200" algn="just">
              <a:spcAft>
                <a:spcPct val="10000"/>
              </a:spcAft>
              <a:buFont typeface="Calibri" pitchFamily="34" charset="0"/>
              <a:buAutoNum type="arabicPeriod"/>
            </a:pPr>
            <a:r>
              <a:rPr lang="en-IN" sz="2200">
                <a:cs typeface="Times New Roman" pitchFamily="18" charset="0"/>
              </a:rPr>
              <a:t>What is a protocol?</a:t>
            </a:r>
          </a:p>
          <a:p>
            <a:pPr marL="457200" indent="-457200" algn="just">
              <a:spcAft>
                <a:spcPct val="10000"/>
              </a:spcAft>
              <a:buFont typeface="Calibri" pitchFamily="34" charset="0"/>
              <a:buAutoNum type="arabicPeriod"/>
            </a:pPr>
            <a:r>
              <a:rPr lang="en-US" sz="2200">
                <a:cs typeface="Times New Roman" pitchFamily="18" charset="0"/>
              </a:rPr>
              <a:t>Name any two IoT Protocols.</a:t>
            </a:r>
          </a:p>
          <a:p>
            <a:pPr marL="457200" indent="-457200" algn="just">
              <a:spcAft>
                <a:spcPct val="10000"/>
              </a:spcAft>
              <a:buFont typeface="Calibri" pitchFamily="34" charset="0"/>
              <a:buAutoNum type="arabicPeriod"/>
            </a:pPr>
            <a:r>
              <a:rPr lang="en-IN" sz="2200">
                <a:cs typeface="Times New Roman" pitchFamily="18" charset="0"/>
              </a:rPr>
              <a:t>AMQP stands for____________.</a:t>
            </a:r>
          </a:p>
          <a:p>
            <a:pPr marL="457200" indent="-457200" algn="just">
              <a:spcAft>
                <a:spcPct val="10000"/>
              </a:spcAft>
              <a:buFont typeface="Arial" charset="0"/>
              <a:buAutoNum type="alphaLcParenR"/>
            </a:pPr>
            <a:r>
              <a:rPr lang="en-IN" sz="2200">
                <a:cs typeface="Times New Roman" pitchFamily="18" charset="0"/>
              </a:rPr>
              <a:t>Adjustable Message Queuing Protocol</a:t>
            </a:r>
          </a:p>
          <a:p>
            <a:pPr marL="457200" indent="-457200" algn="just">
              <a:spcAft>
                <a:spcPct val="10000"/>
              </a:spcAft>
              <a:buFont typeface="Arial" charset="0"/>
              <a:buAutoNum type="alphaLcParenR"/>
            </a:pPr>
            <a:r>
              <a:rPr lang="en-IN" sz="2200" b="1"/>
              <a:t>Advanced Message Queuing Protocol </a:t>
            </a:r>
          </a:p>
          <a:p>
            <a:pPr marL="457200" indent="-457200" algn="just">
              <a:spcAft>
                <a:spcPct val="10000"/>
              </a:spcAft>
              <a:buFont typeface="Arial" charset="0"/>
              <a:buAutoNum type="alphaLcParenR"/>
            </a:pPr>
            <a:r>
              <a:rPr lang="en-IN" sz="2200"/>
              <a:t>Application Message Queuing Protocol </a:t>
            </a:r>
            <a:endParaRPr lang="en-IN" sz="2200">
              <a:cs typeface="Times New Roman" pitchFamily="18" charset="0"/>
            </a:endParaRPr>
          </a:p>
          <a:p>
            <a:pPr marL="457200" indent="-457200" algn="just">
              <a:spcAft>
                <a:spcPct val="10000"/>
              </a:spcAft>
              <a:buFont typeface="Arial" charset="0"/>
              <a:buAutoNum type="alphaLcParenR"/>
            </a:pPr>
            <a:r>
              <a:rPr lang="en-IN" sz="2200"/>
              <a:t>Application Mailing Queue Protocol </a:t>
            </a:r>
            <a:endParaRPr lang="en-IN" sz="2200">
              <a:cs typeface="Times New Roman" pitchFamily="18" charset="0"/>
            </a:endParaRPr>
          </a:p>
          <a:p>
            <a:pPr marL="457200" indent="-457200" algn="just">
              <a:spcAft>
                <a:spcPct val="10000"/>
              </a:spcAft>
              <a:buFont typeface="Arial" charset="0"/>
              <a:buNone/>
            </a:pPr>
            <a:r>
              <a:rPr lang="en-IN" sz="2200">
                <a:cs typeface="Times New Roman" pitchFamily="18" charset="0"/>
              </a:rPr>
              <a:t>4. _________ are the components of MQTT Protocol.</a:t>
            </a:r>
          </a:p>
          <a:p>
            <a:pPr marL="457200" indent="-457200" algn="just">
              <a:spcAft>
                <a:spcPct val="10000"/>
              </a:spcAft>
              <a:buFont typeface="Calibri" pitchFamily="34" charset="0"/>
              <a:buAutoNum type="alphaLcParenR"/>
            </a:pPr>
            <a:r>
              <a:rPr lang="en-IN" sz="2200">
                <a:cs typeface="Times New Roman" pitchFamily="18" charset="0"/>
              </a:rPr>
              <a:t>Subscriber</a:t>
            </a:r>
          </a:p>
          <a:p>
            <a:pPr marL="457200" indent="-457200" algn="just">
              <a:spcAft>
                <a:spcPct val="10000"/>
              </a:spcAft>
              <a:buFont typeface="Calibri" pitchFamily="34" charset="0"/>
              <a:buAutoNum type="alphaLcParenR"/>
            </a:pPr>
            <a:r>
              <a:rPr lang="en-IN" sz="2200">
                <a:cs typeface="Times New Roman" pitchFamily="18" charset="0"/>
              </a:rPr>
              <a:t>Broker</a:t>
            </a:r>
          </a:p>
          <a:p>
            <a:pPr marL="457200" indent="-457200" algn="just">
              <a:spcAft>
                <a:spcPct val="10000"/>
              </a:spcAft>
              <a:buFont typeface="Calibri" pitchFamily="34" charset="0"/>
              <a:buAutoNum type="alphaLcParenR"/>
            </a:pPr>
            <a:r>
              <a:rPr lang="en-IN" sz="2200">
                <a:cs typeface="Times New Roman" pitchFamily="18" charset="0"/>
              </a:rPr>
              <a:t>Publishers</a:t>
            </a:r>
          </a:p>
          <a:p>
            <a:pPr marL="457200" indent="-457200" algn="just">
              <a:spcAft>
                <a:spcPct val="10000"/>
              </a:spcAft>
              <a:buFont typeface="Calibri" pitchFamily="34" charset="0"/>
              <a:buAutoNum type="alphaLcParenR"/>
            </a:pPr>
            <a:r>
              <a:rPr lang="en-IN" sz="2200" b="1">
                <a:cs typeface="Times New Roman" pitchFamily="18" charset="0"/>
              </a:rPr>
              <a:t>All of the above</a:t>
            </a:r>
          </a:p>
        </p:txBody>
      </p:sp>
      <p:sp>
        <p:nvSpPr>
          <p:cNvPr id="4" name="Date Placeholder 3"/>
          <p:cNvSpPr>
            <a:spLocks noGrp="1"/>
          </p:cNvSpPr>
          <p:nvPr>
            <p:ph type="dt" sz="quarter" idx="10"/>
          </p:nvPr>
        </p:nvSpPr>
        <p:spPr/>
        <p:txBody>
          <a:bodyPr/>
          <a:lstStyle/>
          <a:p>
            <a:pPr>
              <a:defRPr/>
            </a:pPr>
            <a:fld id="{12F359C3-BB8F-409D-BD25-7069090999AC}" type="datetime1">
              <a:rPr lang="en-US" smtClean="0"/>
              <a:t>1/5/2024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24581" name="Slide Number Placeholder 5"/>
          <p:cNvSpPr>
            <a:spLocks noGrp="1" noChangeArrowheads="1"/>
          </p:cNvSpPr>
          <p:nvPr>
            <p:ph type="sldNum" sz="quarter" idx="12"/>
          </p:nvPr>
        </p:nvSpPr>
        <p:spPr bwMode="auto">
          <a:ln>
            <a:miter lim="800000"/>
            <a:headEnd/>
            <a:tailEnd/>
          </a:ln>
        </p:spPr>
        <p:txBody>
          <a:bodyPr/>
          <a:lstStyle/>
          <a:p>
            <a:pPr>
              <a:defRPr/>
            </a:pPr>
            <a:fld id="{CAD4405A-850B-4E35-959B-0BAAB89A451C}" type="slidenum">
              <a:rPr lang="en-US" altLang="en-US"/>
              <a:pPr>
                <a:defRPr/>
              </a:pPr>
              <a:t>39</a:t>
            </a:fld>
            <a:endParaRPr lang="en-US" alt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000" b="1" dirty="0"/>
              <a:t>Daily Quiz</a:t>
            </a:r>
          </a:p>
        </p:txBody>
      </p:sp>
      <p:pic>
        <p:nvPicPr>
          <p:cNvPr id="31751"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extShape 1"/>
          <p:cNvSpPr txBox="1"/>
          <p:nvPr/>
        </p:nvSpPr>
        <p:spPr>
          <a:xfrm>
            <a:off x="1371600" y="0"/>
            <a:ext cx="7772400" cy="68580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lstStyle/>
          <a:p>
            <a:pPr algn="ctr">
              <a:defRPr/>
            </a:pPr>
            <a:r>
              <a:rPr lang="en-US" sz="2400" b="1" spc="-1" dirty="0">
                <a:solidFill>
                  <a:srgbClr val="000000"/>
                </a:solidFill>
                <a:latin typeface="Arial"/>
                <a:cs typeface="Arial" charset="0"/>
              </a:rPr>
              <a:t>Subject Syllabus</a:t>
            </a:r>
          </a:p>
        </p:txBody>
      </p:sp>
      <p:pic>
        <p:nvPicPr>
          <p:cNvPr id="6147" name="Picture 2" descr="E:\NIET\Project\xLogo11.png.pagespeed.ic.pydHLuCQEZ.png"/>
          <p:cNvPicPr>
            <a:picLocks noChangeAspect="1" noChangeArrowheads="1"/>
          </p:cNvPicPr>
          <p:nvPr/>
        </p:nvPicPr>
        <p:blipFill>
          <a:blip r:embed="rId3" cstate="print"/>
          <a:srcRect/>
          <a:stretch>
            <a:fillRect/>
          </a:stretch>
        </p:blipFill>
        <p:spPr bwMode="auto">
          <a:xfrm>
            <a:off x="0" y="0"/>
            <a:ext cx="1371600" cy="817563"/>
          </a:xfrm>
          <a:prstGeom prst="rect">
            <a:avLst/>
          </a:prstGeom>
          <a:noFill/>
          <a:ln w="9360">
            <a:noFill/>
            <a:miter lim="800000"/>
            <a:headEnd/>
            <a:tailEnd/>
          </a:ln>
        </p:spPr>
      </p:pic>
      <p:sp>
        <p:nvSpPr>
          <p:cNvPr id="237" name="TextShape 4"/>
          <p:cNvSpPr txBox="1"/>
          <p:nvPr/>
        </p:nvSpPr>
        <p:spPr>
          <a:xfrm>
            <a:off x="457200" y="6492875"/>
            <a:ext cx="2133600" cy="365125"/>
          </a:xfrm>
          <a:prstGeom prst="rect">
            <a:avLst/>
          </a:prstGeom>
          <a:noFill/>
          <a:ln>
            <a:noFill/>
          </a:ln>
        </p:spPr>
        <p:txBody>
          <a:bodyPr anchor="ctr"/>
          <a:lstStyle/>
          <a:p>
            <a:pPr>
              <a:defRPr/>
            </a:pPr>
            <a:fld id="{C32DE870-9AD4-480F-AC1C-81250EE9C431}" type="datetime1">
              <a:rPr lang="en-US" sz="1200" spc="-1">
                <a:solidFill>
                  <a:srgbClr val="8B8B8B"/>
                </a:solidFill>
                <a:cs typeface="Arial" charset="0"/>
              </a:rPr>
              <a:pPr>
                <a:defRPr/>
              </a:pPr>
              <a:t>1/5/2024</a:t>
            </a:fld>
            <a:endParaRPr lang="en-US" sz="1200" spc="-1">
              <a:solidFill>
                <a:prstClr val="black"/>
              </a:solidFill>
              <a:latin typeface="Times New Roman"/>
              <a:cs typeface="Arial" charset="0"/>
            </a:endParaRPr>
          </a:p>
        </p:txBody>
      </p:sp>
      <p:sp>
        <p:nvSpPr>
          <p:cNvPr id="238" name="TextShape 5"/>
          <p:cNvSpPr txBox="1"/>
          <p:nvPr/>
        </p:nvSpPr>
        <p:spPr>
          <a:xfrm>
            <a:off x="6553200" y="6492875"/>
            <a:ext cx="2133600" cy="365125"/>
          </a:xfrm>
          <a:prstGeom prst="rect">
            <a:avLst/>
          </a:prstGeom>
          <a:noFill/>
          <a:ln>
            <a:noFill/>
          </a:ln>
        </p:spPr>
        <p:txBody>
          <a:bodyPr anchor="ctr"/>
          <a:lstStyle/>
          <a:p>
            <a:pPr algn="r">
              <a:defRPr/>
            </a:pPr>
            <a:fld id="{895D3635-DAC7-4A20-9885-766F3EFD5FFD}" type="slidenum">
              <a:rPr lang="en-US" sz="1200" spc="-1">
                <a:solidFill>
                  <a:srgbClr val="8B8B8B"/>
                </a:solidFill>
                <a:cs typeface="Arial" charset="0"/>
              </a:rPr>
              <a:pPr algn="r">
                <a:defRPr/>
              </a:pPr>
              <a:t>4</a:t>
            </a:fld>
            <a:endParaRPr lang="en-US" sz="1200" spc="-1">
              <a:solidFill>
                <a:prstClr val="black"/>
              </a:solidFill>
              <a:latin typeface="Times New Roman"/>
              <a:cs typeface="Arial" charset="0"/>
            </a:endParaRPr>
          </a:p>
        </p:txBody>
      </p:sp>
      <p:pic>
        <p:nvPicPr>
          <p:cNvPr id="6151" name="Picture 2" descr="E:\NIET\Project\xLogo11.png.pagespeed.ic.pydHLuCQEZ.png"/>
          <p:cNvPicPr>
            <a:picLocks noChangeAspect="1" noChangeArrowheads="1"/>
          </p:cNvPicPr>
          <p:nvPr/>
        </p:nvPicPr>
        <p:blipFill>
          <a:blip r:embed="rId3" cstate="print"/>
          <a:srcRect/>
          <a:stretch>
            <a:fillRect/>
          </a:stretch>
        </p:blipFill>
        <p:spPr bwMode="auto">
          <a:xfrm>
            <a:off x="0" y="-26988"/>
            <a:ext cx="1371600" cy="817563"/>
          </a:xfrm>
          <a:prstGeom prst="rect">
            <a:avLst/>
          </a:prstGeom>
          <a:noFill/>
          <a:ln w="9360">
            <a:noFill/>
            <a:miter lim="800000"/>
            <a:headEnd/>
            <a:tailEnd/>
          </a:ln>
        </p:spPr>
      </p:pic>
      <p:pic>
        <p:nvPicPr>
          <p:cNvPr id="6152" name="Picture 8" descr="Untitled.png"/>
          <p:cNvPicPr>
            <a:picLocks noChangeAspect="1"/>
          </p:cNvPicPr>
          <p:nvPr/>
        </p:nvPicPr>
        <p:blipFill>
          <a:blip r:embed="rId4" cstate="print"/>
          <a:srcRect/>
          <a:stretch>
            <a:fillRect/>
          </a:stretch>
        </p:blipFill>
        <p:spPr bwMode="auto">
          <a:xfrm>
            <a:off x="0" y="0"/>
            <a:ext cx="1371600" cy="762000"/>
          </a:xfrm>
          <a:prstGeom prst="rect">
            <a:avLst/>
          </a:prstGeom>
          <a:noFill/>
          <a:ln w="9525">
            <a:noFill/>
            <a:miter lim="800000"/>
            <a:headEnd/>
            <a:tailEnd/>
          </a:ln>
        </p:spPr>
      </p:pic>
      <p:sp>
        <p:nvSpPr>
          <p:cNvPr id="2" name="Footer Placeholder 1">
            <a:extLst>
              <a:ext uri="{FF2B5EF4-FFF2-40B4-BE49-F238E27FC236}">
                <a16:creationId xmlns="" xmlns:a16="http://schemas.microsoft.com/office/drawing/2014/main" id="{26E35A39-71F4-994B-1D1A-C4059F2486DF}"/>
              </a:ext>
            </a:extLst>
          </p:cNvPr>
          <p:cNvSpPr>
            <a:spLocks noGrp="1"/>
          </p:cNvSpPr>
          <p:nvPr>
            <p:ph type="ftr" sz="quarter" idx="11"/>
          </p:nvPr>
        </p:nvSpPr>
        <p:spPr/>
        <p:txBody>
          <a:bodyPr/>
          <a:lstStyle/>
          <a:p>
            <a:r>
              <a:rPr lang="en-US" smtClean="0">
                <a:solidFill>
                  <a:prstClr val="black">
                    <a:tint val="75000"/>
                  </a:prstClr>
                </a:solidFill>
              </a:rPr>
              <a:t>Amit Kumar            Unit 1 ACSIOT0601                                        </a:t>
            </a:r>
            <a:endParaRPr lang="en-US" dirty="0">
              <a:solidFill>
                <a:prstClr val="black">
                  <a:tint val="75000"/>
                </a:prstClr>
              </a:solidFill>
            </a:endParaRPr>
          </a:p>
        </p:txBody>
      </p:sp>
      <p:pic>
        <p:nvPicPr>
          <p:cNvPr id="2050" name="Picture 2"/>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914400" y="817563"/>
            <a:ext cx="7467599" cy="5088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01D7E7BD-7093-4130-8515-F3A9A185D9BD}" type="datetime1">
              <a:rPr lang="en-US" smtClean="0">
                <a:solidFill>
                  <a:prstClr val="black">
                    <a:tint val="75000"/>
                  </a:prstClr>
                </a:solidFill>
              </a:rPr>
              <a:t>1/5/2024</a:t>
            </a:fld>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267755811"/>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152400" y="817563"/>
            <a:ext cx="8763000" cy="5722937"/>
          </a:xfrm>
        </p:spPr>
        <p:txBody>
          <a:bodyPr/>
          <a:lstStyle/>
          <a:p>
            <a:pPr marL="457200" indent="-457200" algn="just">
              <a:spcAft>
                <a:spcPct val="10000"/>
              </a:spcAft>
              <a:buFont typeface="Arial" charset="0"/>
              <a:buNone/>
            </a:pPr>
            <a:r>
              <a:rPr lang="en-IN" sz="2200">
                <a:cs typeface="Times New Roman" pitchFamily="18" charset="0"/>
              </a:rPr>
              <a:t>4. What is the standard form of SMQTT?</a:t>
            </a:r>
          </a:p>
          <a:p>
            <a:pPr marL="457200" indent="-457200" algn="just">
              <a:spcAft>
                <a:spcPct val="10000"/>
              </a:spcAft>
              <a:buFont typeface="Arial" charset="0"/>
              <a:buAutoNum type="arabicPeriod" startAt="5"/>
            </a:pPr>
            <a:r>
              <a:rPr lang="en-IN" sz="2200">
                <a:cs typeface="Times New Roman" pitchFamily="18" charset="0"/>
              </a:rPr>
              <a:t>______ are the MQTT methods.</a:t>
            </a:r>
          </a:p>
          <a:p>
            <a:pPr marL="457200" indent="-457200" algn="just">
              <a:spcAft>
                <a:spcPct val="10000"/>
              </a:spcAft>
              <a:buFont typeface="Calibri" pitchFamily="34" charset="0"/>
              <a:buAutoNum type="alphaLcParenR"/>
            </a:pPr>
            <a:r>
              <a:rPr lang="en-IN" sz="2200">
                <a:cs typeface="Times New Roman" pitchFamily="18" charset="0"/>
              </a:rPr>
              <a:t>Connect, Disconnect</a:t>
            </a:r>
          </a:p>
          <a:p>
            <a:pPr marL="457200" indent="-457200" algn="just">
              <a:spcAft>
                <a:spcPct val="10000"/>
              </a:spcAft>
              <a:buFont typeface="Calibri" pitchFamily="34" charset="0"/>
              <a:buAutoNum type="alphaLcParenR"/>
            </a:pPr>
            <a:r>
              <a:rPr lang="en-IN" sz="2200">
                <a:cs typeface="Times New Roman" pitchFamily="18" charset="0"/>
              </a:rPr>
              <a:t>Subscribe, Unsubscribe</a:t>
            </a:r>
          </a:p>
          <a:p>
            <a:pPr marL="457200" indent="-457200" algn="just">
              <a:spcAft>
                <a:spcPct val="10000"/>
              </a:spcAft>
              <a:buFont typeface="Calibri" pitchFamily="34" charset="0"/>
              <a:buAutoNum type="alphaLcParenR"/>
            </a:pPr>
            <a:r>
              <a:rPr lang="en-IN" sz="2200">
                <a:cs typeface="Times New Roman" pitchFamily="18" charset="0"/>
              </a:rPr>
              <a:t> Publish</a:t>
            </a:r>
          </a:p>
          <a:p>
            <a:pPr marL="457200" indent="-457200" algn="just">
              <a:spcAft>
                <a:spcPct val="10000"/>
              </a:spcAft>
              <a:buFont typeface="Calibri" pitchFamily="34" charset="0"/>
              <a:buAutoNum type="alphaLcParenR"/>
            </a:pPr>
            <a:r>
              <a:rPr lang="en-IN" sz="2200" b="1">
                <a:cs typeface="Times New Roman" pitchFamily="18" charset="0"/>
              </a:rPr>
              <a:t>All of the above</a:t>
            </a:r>
          </a:p>
        </p:txBody>
      </p:sp>
      <p:sp>
        <p:nvSpPr>
          <p:cNvPr id="4" name="Date Placeholder 3"/>
          <p:cNvSpPr>
            <a:spLocks noGrp="1"/>
          </p:cNvSpPr>
          <p:nvPr>
            <p:ph type="dt" sz="quarter" idx="10"/>
          </p:nvPr>
        </p:nvSpPr>
        <p:spPr/>
        <p:txBody>
          <a:bodyPr/>
          <a:lstStyle/>
          <a:p>
            <a:pPr>
              <a:defRPr/>
            </a:pPr>
            <a:fld id="{72EEF70E-0DF3-49C0-811E-DF9EB73D0005}" type="datetime1">
              <a:rPr lang="en-US" smtClean="0"/>
              <a:t>1/5/2024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24581" name="Slide Number Placeholder 5"/>
          <p:cNvSpPr>
            <a:spLocks noGrp="1" noChangeArrowheads="1"/>
          </p:cNvSpPr>
          <p:nvPr>
            <p:ph type="sldNum" sz="quarter" idx="12"/>
          </p:nvPr>
        </p:nvSpPr>
        <p:spPr bwMode="auto">
          <a:ln>
            <a:miter lim="800000"/>
            <a:headEnd/>
            <a:tailEnd/>
          </a:ln>
        </p:spPr>
        <p:txBody>
          <a:bodyPr/>
          <a:lstStyle/>
          <a:p>
            <a:pPr>
              <a:defRPr/>
            </a:pPr>
            <a:fld id="{18EAEB5F-BD43-482E-BAB3-6CC7E6911542}" type="slidenum">
              <a:rPr lang="en-US" altLang="en-US"/>
              <a:pPr>
                <a:defRPr/>
              </a:pPr>
              <a:t>40</a:t>
            </a:fld>
            <a:endParaRPr lang="en-US" alt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000" b="1" dirty="0"/>
              <a:t>Daily Quiz</a:t>
            </a:r>
          </a:p>
        </p:txBody>
      </p:sp>
      <p:pic>
        <p:nvPicPr>
          <p:cNvPr id="32775"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17563"/>
            <a:ext cx="8915400" cy="5278437"/>
          </a:xfrm>
        </p:spPr>
        <p:txBody>
          <a:bodyPr>
            <a:normAutofit/>
          </a:bodyPr>
          <a:lstStyle/>
          <a:p>
            <a:pPr marL="457200" indent="-457200">
              <a:spcAft>
                <a:spcPct val="10000"/>
              </a:spcAft>
              <a:buFont typeface="Calibri" panose="020F0502020204030204" pitchFamily="34" charset="0"/>
              <a:buChar char="•"/>
              <a:defRPr/>
            </a:pPr>
            <a:endParaRPr lang="en-IN" altLang="en-US" sz="2000" dirty="0"/>
          </a:p>
          <a:p>
            <a:pPr marL="0" indent="0" algn="just">
              <a:lnSpc>
                <a:spcPct val="90000"/>
              </a:lnSpc>
              <a:spcAft>
                <a:spcPct val="10000"/>
              </a:spcAft>
              <a:buFont typeface="Arial" pitchFamily="34" charset="0"/>
              <a:buNone/>
              <a:defRPr/>
            </a:pPr>
            <a:endParaRPr lang="en-US" sz="2200" dirty="0"/>
          </a:p>
        </p:txBody>
      </p:sp>
      <p:sp>
        <p:nvSpPr>
          <p:cNvPr id="4" name="Date Placeholder 3"/>
          <p:cNvSpPr>
            <a:spLocks noGrp="1"/>
          </p:cNvSpPr>
          <p:nvPr>
            <p:ph type="dt" sz="quarter" idx="10"/>
          </p:nvPr>
        </p:nvSpPr>
        <p:spPr/>
        <p:txBody>
          <a:bodyPr/>
          <a:lstStyle/>
          <a:p>
            <a:pPr>
              <a:defRPr/>
            </a:pPr>
            <a:fld id="{31DEA437-AB2E-486C-BC63-712498E4CF41}" type="datetime1">
              <a:rPr lang="en-US" smtClean="0"/>
              <a:t>1/5/2024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25605" name="Slide Number Placeholder 5"/>
          <p:cNvSpPr>
            <a:spLocks noGrp="1" noChangeArrowheads="1"/>
          </p:cNvSpPr>
          <p:nvPr>
            <p:ph type="sldNum" sz="quarter" idx="12"/>
          </p:nvPr>
        </p:nvSpPr>
        <p:spPr bwMode="auto">
          <a:ln>
            <a:miter lim="800000"/>
            <a:headEnd/>
            <a:tailEnd/>
          </a:ln>
        </p:spPr>
        <p:txBody>
          <a:bodyPr/>
          <a:lstStyle/>
          <a:p>
            <a:pPr>
              <a:defRPr/>
            </a:pPr>
            <a:fld id="{DD2C7569-7FFA-48F1-8ED1-5CF11521AD39}" type="slidenum">
              <a:rPr lang="en-US" altLang="en-US"/>
              <a:pPr>
                <a:defRPr/>
              </a:pPr>
              <a:t>41</a:t>
            </a:fld>
            <a:endParaRPr lang="en-US" alt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000" b="1" dirty="0"/>
              <a:t>Recap</a:t>
            </a:r>
            <a:endParaRPr lang="en-US" sz="3000" b="1" dirty="0"/>
          </a:p>
        </p:txBody>
      </p:sp>
      <p:sp>
        <p:nvSpPr>
          <p:cNvPr id="22536" name="TextBox 8"/>
          <p:cNvSpPr txBox="1">
            <a:spLocks noChangeArrowheads="1"/>
          </p:cNvSpPr>
          <p:nvPr/>
        </p:nvSpPr>
        <p:spPr bwMode="auto">
          <a:xfrm>
            <a:off x="228600" y="855663"/>
            <a:ext cx="8763000" cy="4154487"/>
          </a:xfrm>
          <a:prstGeom prst="rect">
            <a:avLst/>
          </a:prstGeom>
          <a:noFill/>
          <a:ln>
            <a:noFill/>
          </a:ln>
        </p:spPr>
        <p:txBody>
          <a:bodyPr>
            <a:spAutoFit/>
          </a:bodyPr>
          <a:lstStyle>
            <a:lvl1pPr marL="285750" indent="-2857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defTabSz="762000">
              <a:buFont typeface="Arial" pitchFamily="34" charset="0"/>
              <a:buChar char="•"/>
              <a:defRPr/>
            </a:pPr>
            <a:r>
              <a:rPr lang="en-US" sz="2200" dirty="0">
                <a:latin typeface="+mn-lt"/>
                <a:cs typeface="Times New Roman" pitchFamily="18" charset="0"/>
              </a:rPr>
              <a:t>IoT protocols are a crucial part of IoT technology. Without them, hardware would be rendered useless as IoT protocols enable it to exchange data in structured and meaningful way.</a:t>
            </a:r>
          </a:p>
          <a:p>
            <a:pPr algn="just" defTabSz="762000">
              <a:buFont typeface="Arial" pitchFamily="34" charset="0"/>
              <a:buChar char="•"/>
              <a:defRPr/>
            </a:pPr>
            <a:r>
              <a:rPr lang="en-IN" sz="2200" dirty="0">
                <a:latin typeface="+mn-lt"/>
                <a:cs typeface="Times New Roman" pitchFamily="18" charset="0"/>
              </a:rPr>
              <a:t>CoAP stands for Constrained Application Protocol. It is an internet utility protocol for constrained gadgets</a:t>
            </a:r>
            <a:r>
              <a:rPr lang="en-US" sz="2200" dirty="0">
                <a:latin typeface="+mn-lt"/>
                <a:cs typeface="Times New Roman" pitchFamily="18" charset="0"/>
              </a:rPr>
              <a:t>. </a:t>
            </a:r>
          </a:p>
          <a:p>
            <a:pPr algn="just" defTabSz="762000">
              <a:buFont typeface="Arial" pitchFamily="34" charset="0"/>
              <a:buChar char="•"/>
              <a:defRPr/>
            </a:pPr>
            <a:r>
              <a:rPr lang="en-IN" sz="2200" dirty="0">
                <a:latin typeface="+mn-lt"/>
                <a:cs typeface="Times New Roman" pitchFamily="18" charset="0"/>
              </a:rPr>
              <a:t>XMPP stands for Extensible Messaging and Presence Protocol. It allows for real-time exchange of structured but extensible data between two or more network clients.</a:t>
            </a:r>
          </a:p>
          <a:p>
            <a:pPr algn="just" defTabSz="762000">
              <a:buFont typeface="Arial" pitchFamily="34" charset="0"/>
              <a:buChar char="•"/>
              <a:defRPr/>
            </a:pPr>
            <a:r>
              <a:rPr lang="en-IN" sz="2200" dirty="0">
                <a:latin typeface="+mn-lt"/>
                <a:cs typeface="Times New Roman" pitchFamily="18" charset="0"/>
              </a:rPr>
              <a:t>AMQP is a software layer protocol for message-oriented middleware environment</a:t>
            </a:r>
          </a:p>
          <a:p>
            <a:pPr algn="just" defTabSz="762000">
              <a:buFont typeface="Arial" pitchFamily="34" charset="0"/>
              <a:buChar char="•"/>
              <a:defRPr/>
            </a:pPr>
            <a:endParaRPr lang="en-US" sz="2200" dirty="0">
              <a:latin typeface="+mn-lt"/>
              <a:cs typeface="Times New Roman" pitchFamily="18" charset="0"/>
            </a:endParaRPr>
          </a:p>
          <a:p>
            <a:pPr algn="just" defTabSz="762000">
              <a:buFont typeface="Arial" pitchFamily="34" charset="0"/>
              <a:buChar char="•"/>
              <a:defRPr/>
            </a:pPr>
            <a:endParaRPr lang="en-US" sz="2200" dirty="0">
              <a:latin typeface="+mn-lt"/>
              <a:cs typeface="Times New Roman" pitchFamily="18" charset="0"/>
            </a:endParaRPr>
          </a:p>
        </p:txBody>
      </p:sp>
      <p:pic>
        <p:nvPicPr>
          <p:cNvPr id="33800"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A51EE4A3-2F55-49DD-8BD7-BAF7ACE27855}" type="datetime1">
              <a:rPr lang="en-US" smtClean="0"/>
              <a:t>1/5/2024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15364" name="Slide Number Placeholder 5"/>
          <p:cNvSpPr>
            <a:spLocks noGrp="1" noChangeArrowheads="1"/>
          </p:cNvSpPr>
          <p:nvPr>
            <p:ph type="sldNum" sz="quarter" idx="12"/>
          </p:nvPr>
        </p:nvSpPr>
        <p:spPr bwMode="auto">
          <a:ln>
            <a:miter lim="800000"/>
            <a:headEnd/>
            <a:tailEnd/>
          </a:ln>
        </p:spPr>
        <p:txBody>
          <a:bodyPr/>
          <a:lstStyle/>
          <a:p>
            <a:pPr>
              <a:defRPr/>
            </a:pPr>
            <a:fld id="{E47D7EC9-151A-428D-991C-CA4C9F94230D}" type="slidenum">
              <a:rPr lang="en-US" altLang="en-US"/>
              <a:pPr>
                <a:defRPr/>
              </a:pPr>
              <a:t>42</a:t>
            </a:fld>
            <a:endParaRPr lang="en-US" alt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spcBef>
                <a:spcPct val="0"/>
              </a:spcBef>
              <a:defRPr/>
            </a:pPr>
            <a:r>
              <a:rPr lang="en-US" altLang="en-US" sz="3200" b="1" dirty="0">
                <a:cs typeface="Times New Roman" panose="02020603050405020304" pitchFamily="18" charset="0"/>
              </a:rPr>
              <a:t>Introduction to Topic 3</a:t>
            </a:r>
          </a:p>
        </p:txBody>
      </p:sp>
      <p:graphicFrame>
        <p:nvGraphicFramePr>
          <p:cNvPr id="2" name="Table 8"/>
          <p:cNvGraphicFramePr>
            <a:graphicFrameLocks noGrp="1"/>
          </p:cNvGraphicFramePr>
          <p:nvPr/>
        </p:nvGraphicFramePr>
        <p:xfrm>
          <a:off x="609600" y="1401763"/>
          <a:ext cx="8077200" cy="2230437"/>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xmlns="" val="20000"/>
                    </a:ext>
                  </a:extLst>
                </a:gridCol>
                <a:gridCol w="3352800">
                  <a:extLst>
                    <a:ext uri="{9D8B030D-6E8A-4147-A177-3AD203B41FA5}">
                      <a16:colId xmlns:a16="http://schemas.microsoft.com/office/drawing/2014/main" xmlns="" val="20001"/>
                    </a:ext>
                  </a:extLst>
                </a:gridCol>
                <a:gridCol w="2209800">
                  <a:extLst>
                    <a:ext uri="{9D8B030D-6E8A-4147-A177-3AD203B41FA5}">
                      <a16:colId xmlns:a16="http://schemas.microsoft.com/office/drawing/2014/main" xmlns="" val="20002"/>
                    </a:ext>
                  </a:extLst>
                </a:gridCol>
              </a:tblGrid>
              <a:tr h="461848">
                <a:tc>
                  <a:txBody>
                    <a:bodyPr/>
                    <a:lstStyle/>
                    <a:p>
                      <a:r>
                        <a:rPr lang="en-IN" sz="2200" dirty="0">
                          <a:latin typeface="+mn-lt"/>
                        </a:rPr>
                        <a:t>Name of Topic</a:t>
                      </a:r>
                    </a:p>
                  </a:txBody>
                  <a:tcPr marT="45739" marB="45739"/>
                </a:tc>
                <a:tc>
                  <a:txBody>
                    <a:bodyPr/>
                    <a:lstStyle/>
                    <a:p>
                      <a:r>
                        <a:rPr lang="en-IN" sz="2200" dirty="0">
                          <a:latin typeface="+mn-lt"/>
                        </a:rPr>
                        <a:t>Objective of Topic</a:t>
                      </a:r>
                    </a:p>
                  </a:txBody>
                  <a:tcPr marT="45739" marB="45739"/>
                </a:tc>
                <a:tc>
                  <a:txBody>
                    <a:bodyPr/>
                    <a:lstStyle/>
                    <a:p>
                      <a:r>
                        <a:rPr lang="en-IN" sz="2200" dirty="0">
                          <a:latin typeface="+mn-lt"/>
                        </a:rPr>
                        <a:t>Mapping with CO</a:t>
                      </a:r>
                    </a:p>
                  </a:txBody>
                  <a:tcPr marT="45739" marB="45739"/>
                </a:tc>
                <a:extLst>
                  <a:ext uri="{0D108BD9-81ED-4DB2-BD59-A6C34878D82A}">
                    <a16:rowId xmlns:a16="http://schemas.microsoft.com/office/drawing/2014/main" xmlns="" val="10000"/>
                  </a:ext>
                </a:extLst>
              </a:tr>
              <a:tr h="1768589">
                <a:tc>
                  <a:txBody>
                    <a:bodyPr/>
                    <a:lstStyle/>
                    <a:p>
                      <a:pPr lvl="0" algn="ctr">
                        <a:spcBef>
                          <a:spcPct val="0"/>
                        </a:spcBef>
                        <a:defRPr/>
                      </a:pPr>
                      <a:r>
                        <a:rPr lang="en-US" altLang="en-US" sz="2200" dirty="0"/>
                        <a:t>SCADA and RFID Protocols</a:t>
                      </a:r>
                    </a:p>
                  </a:txBody>
                  <a:tcPr marT="45739" marB="45739"/>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latin typeface="+mn-lt"/>
                        </a:rPr>
                        <a:t>Students will be able to learn</a:t>
                      </a:r>
                      <a:r>
                        <a:rPr lang="en-IN" sz="2200" baseline="0" dirty="0">
                          <a:latin typeface="+mn-lt"/>
                        </a:rPr>
                        <a:t> about the various </a:t>
                      </a:r>
                      <a:r>
                        <a:rPr lang="en-US" altLang="en-US" sz="2200" dirty="0"/>
                        <a:t>SCADA and RFID Protocols.</a:t>
                      </a:r>
                    </a:p>
                    <a:p>
                      <a:pPr algn="just"/>
                      <a:endParaRPr lang="en-IN" sz="2200" dirty="0">
                        <a:latin typeface="+mn-lt"/>
                      </a:endParaRPr>
                    </a:p>
                  </a:txBody>
                  <a:tcPr marT="45739" marB="45739"/>
                </a:tc>
                <a:tc>
                  <a:txBody>
                    <a:bodyPr/>
                    <a:lstStyle/>
                    <a:p>
                      <a:pPr algn="ctr"/>
                      <a:endParaRPr lang="en-IN" sz="2200" dirty="0">
                        <a:latin typeface="+mn-lt"/>
                      </a:endParaRPr>
                    </a:p>
                    <a:p>
                      <a:pPr algn="ctr"/>
                      <a:r>
                        <a:rPr lang="en-IN" sz="2200" dirty="0">
                          <a:latin typeface="+mn-lt"/>
                        </a:rPr>
                        <a:t>CO4</a:t>
                      </a:r>
                    </a:p>
                  </a:txBody>
                  <a:tcPr marT="45739" marB="45739"/>
                </a:tc>
                <a:extLst>
                  <a:ext uri="{0D108BD9-81ED-4DB2-BD59-A6C34878D82A}">
                    <a16:rowId xmlns:a16="http://schemas.microsoft.com/office/drawing/2014/main" xmlns="" val="10001"/>
                  </a:ext>
                </a:extLst>
              </a:tr>
            </a:tbl>
          </a:graphicData>
        </a:graphic>
      </p:graphicFrame>
      <p:pic>
        <p:nvPicPr>
          <p:cNvPr id="22548" name="Picture 8" descr="Untitled.png"/>
          <p:cNvPicPr>
            <a:picLocks noChangeAspect="1"/>
          </p:cNvPicPr>
          <p:nvPr/>
        </p:nvPicPr>
        <p:blipFill>
          <a:blip r:embed="rId3"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EAD630-442A-4ECF-B18A-3F731DEFB1DA}" type="datetime1">
              <a:rPr lang="en-US" smtClean="0"/>
              <a:t>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cs typeface="Times New Roman" panose="02020603050405020304" pitchFamily="18" charset="0"/>
              </a:rPr>
              <a:t>SCADA Protocols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                                        </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228600" y="838200"/>
            <a:ext cx="8458200" cy="6217087"/>
          </a:xfrm>
          <a:prstGeom prst="rect">
            <a:avLst/>
          </a:prstGeom>
        </p:spPr>
        <p:txBody>
          <a:bodyPr wrap="square">
            <a:spAutoFit/>
          </a:bodyPr>
          <a:lstStyle/>
          <a:p>
            <a:pPr marL="457200" indent="-457200" algn="just">
              <a:buAutoNum type="arabicPeriod"/>
            </a:pPr>
            <a:r>
              <a:rPr lang="en-US" sz="2200" b="1" dirty="0"/>
              <a:t>DNP3 Protocol</a:t>
            </a:r>
          </a:p>
          <a:p>
            <a:pPr marL="457200" indent="-457200" algn="just">
              <a:buFont typeface="Arial" pitchFamily="34" charset="0"/>
              <a:buChar char="•"/>
            </a:pPr>
            <a:r>
              <a:rPr lang="en-US" sz="2200" dirty="0"/>
              <a:t>DNP3 stands for distributed network protocol and it consist of a set of communication protocols used between components which are used in process automation systems like electric utility, chemical process plants, etc.</a:t>
            </a:r>
          </a:p>
          <a:p>
            <a:pPr marL="457200" indent="-457200" algn="just">
              <a:buFont typeface="Arial" pitchFamily="34" charset="0"/>
              <a:buChar char="•"/>
            </a:pPr>
            <a:r>
              <a:rPr lang="en-US" sz="2200" dirty="0"/>
              <a:t>The purpose of DNP3 is to accomplish communication between various types of monitoring, data acquisition systems and control equipment. </a:t>
            </a:r>
          </a:p>
          <a:p>
            <a:pPr marL="457200" indent="-457200" algn="just">
              <a:buFont typeface="Arial" pitchFamily="34" charset="0"/>
              <a:buChar char="•"/>
            </a:pPr>
            <a:r>
              <a:rPr lang="en-US" sz="2200" dirty="0"/>
              <a:t>This protocol forms an integral part in SCADA systems while interconnecting the RTUs and IEDs named as the Inter –Control Center Communications (ICCP) protocol. </a:t>
            </a:r>
          </a:p>
          <a:p>
            <a:pPr marL="457200" indent="-457200" algn="just">
              <a:buFont typeface="Arial" pitchFamily="34" charset="0"/>
              <a:buChar char="•"/>
            </a:pPr>
            <a:r>
              <a:rPr lang="en-US" sz="2200" dirty="0"/>
              <a:t>ICCP is a part of IEC 60870 and is widely used in inter- master station communications. </a:t>
            </a:r>
          </a:p>
          <a:p>
            <a:pPr marL="457200" indent="-457200" algn="just">
              <a:buFont typeface="Arial" pitchFamily="34" charset="0"/>
              <a:buChar char="•"/>
            </a:pPr>
            <a:r>
              <a:rPr lang="en-US" sz="2200" dirty="0"/>
              <a:t>DNP3 protocols were not designed to be secure from hackers and threats. There was a need to introduce security authentication to the DNP3 protocol. </a:t>
            </a:r>
          </a:p>
          <a:p>
            <a:r>
              <a:rPr lang="en-US" sz="2400" dirty="0"/>
              <a:t/>
            </a:r>
            <a:br>
              <a:rPr lang="en-US" sz="2400" dirty="0"/>
            </a:br>
            <a:endParaRPr lang="en-US" sz="2200" dirty="0"/>
          </a:p>
        </p:txBody>
      </p:sp>
    </p:spTree>
    <p:extLst>
      <p:ext uri="{BB962C8B-B14F-4D97-AF65-F5344CB8AC3E}">
        <p14:creationId xmlns:p14="http://schemas.microsoft.com/office/powerpoint/2010/main" val="36091910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FD8F23-6F67-4945-926D-BB2E93B210F6}" type="datetime1">
              <a:rPr lang="en-US" smtClean="0"/>
              <a:t>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cs typeface="Times New Roman" panose="02020603050405020304" pitchFamily="18" charset="0"/>
              </a:rPr>
              <a:t>SCADA Protocols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                                        </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228600" y="990600"/>
            <a:ext cx="8458200" cy="4832092"/>
          </a:xfrm>
          <a:prstGeom prst="rect">
            <a:avLst/>
          </a:prstGeom>
        </p:spPr>
        <p:txBody>
          <a:bodyPr wrap="square">
            <a:spAutoFit/>
          </a:bodyPr>
          <a:lstStyle/>
          <a:p>
            <a:pPr algn="just"/>
            <a:r>
              <a:rPr lang="en-US" sz="2200" b="1" dirty="0"/>
              <a:t>Features of DNP3 Protocol:</a:t>
            </a:r>
          </a:p>
          <a:p>
            <a:pPr algn="just"/>
            <a:endParaRPr lang="en-US" sz="2200" b="1" dirty="0"/>
          </a:p>
          <a:p>
            <a:pPr algn="just">
              <a:buFont typeface="Arial" pitchFamily="34" charset="0"/>
              <a:buChar char="•"/>
            </a:pPr>
            <a:r>
              <a:rPr lang="en-US" sz="2200" dirty="0"/>
              <a:t> DNP3 protocol is characterized by important features that makes it inter-operable with related protocols like MODBUS, etc. This makes it more efficient and efficient for communicating between components in SCADA systems.</a:t>
            </a:r>
          </a:p>
          <a:p>
            <a:pPr algn="just">
              <a:buFont typeface="Arial" pitchFamily="34" charset="0"/>
              <a:buChar char="•"/>
            </a:pPr>
            <a:r>
              <a:rPr lang="en-US" sz="2200" dirty="0"/>
              <a:t> DNP3, with reference to the widely used OSI model for communicating networks, corresponds to layer 2, which provides multiplexing of various features like error checking, link control, data fragmentation, etc.</a:t>
            </a:r>
          </a:p>
          <a:p>
            <a:pPr algn="just">
              <a:buFont typeface="Arial" pitchFamily="34" charset="0"/>
              <a:buChar char="•"/>
            </a:pPr>
            <a:r>
              <a:rPr lang="en-US" sz="2200" dirty="0"/>
              <a:t> DNP3 provides a transport function (layer 4) and Application layer (Layer 7) corresponding to SCADA applications.</a:t>
            </a:r>
          </a:p>
          <a:p>
            <a:pPr algn="just">
              <a:buFont typeface="Arial" pitchFamily="34" charset="0"/>
              <a:buChar char="•"/>
            </a:pPr>
            <a:r>
              <a:rPr lang="en-US" sz="2200" dirty="0"/>
              <a:t> DNP3 has improved bandwidth efficiency which is accomplished through event oriented data reporting.</a:t>
            </a:r>
          </a:p>
          <a:p>
            <a:pPr algn="just">
              <a:buFont typeface="Arial" pitchFamily="34" charset="0"/>
              <a:buChar char="•"/>
            </a:pPr>
            <a:r>
              <a:rPr lang="en-US" sz="2200" dirty="0"/>
              <a:t> DNP3 has good ability to handle error detection.</a:t>
            </a:r>
          </a:p>
        </p:txBody>
      </p:sp>
    </p:spTree>
    <p:extLst>
      <p:ext uri="{BB962C8B-B14F-4D97-AF65-F5344CB8AC3E}">
        <p14:creationId xmlns:p14="http://schemas.microsoft.com/office/powerpoint/2010/main" val="3609191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E7E82D6-A845-4F11-87A8-4A3770D3CD13}" type="datetime1">
              <a:rPr lang="en-US" smtClean="0"/>
              <a:t>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cs typeface="Times New Roman" panose="02020603050405020304" pitchFamily="18" charset="0"/>
              </a:rPr>
              <a:t>SCADA Protocols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                                        </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228600" y="990600"/>
            <a:ext cx="8458200" cy="4832092"/>
          </a:xfrm>
          <a:prstGeom prst="rect">
            <a:avLst/>
          </a:prstGeom>
        </p:spPr>
        <p:txBody>
          <a:bodyPr wrap="square">
            <a:spAutoFit/>
          </a:bodyPr>
          <a:lstStyle/>
          <a:p>
            <a:pPr algn="just"/>
            <a:r>
              <a:rPr lang="en-US" sz="2200" b="1" dirty="0"/>
              <a:t>2. IEC60870 Protocol:</a:t>
            </a:r>
          </a:p>
          <a:p>
            <a:pPr algn="just"/>
            <a:endParaRPr lang="en-US" sz="2200" b="1" dirty="0"/>
          </a:p>
          <a:p>
            <a:pPr algn="just">
              <a:buFont typeface="Arial" pitchFamily="34" charset="0"/>
              <a:buChar char="•"/>
            </a:pPr>
            <a:r>
              <a:rPr lang="en-US" sz="2200" dirty="0"/>
              <a:t> IEC standard 60870 is widely used for controlling electric power transmission grids and other process plants. </a:t>
            </a:r>
          </a:p>
          <a:p>
            <a:pPr algn="just">
              <a:buFont typeface="Arial" pitchFamily="34" charset="0"/>
              <a:buChar char="•"/>
            </a:pPr>
            <a:r>
              <a:rPr lang="en-US" sz="2200" dirty="0"/>
              <a:t> This standard can be used for interoperating various equipment from different suppliers through standardized protocols.</a:t>
            </a:r>
          </a:p>
          <a:p>
            <a:pPr algn="just">
              <a:buFont typeface="Arial" pitchFamily="34" charset="0"/>
              <a:buChar char="•"/>
            </a:pPr>
            <a:r>
              <a:rPr lang="en-US" sz="2200" dirty="0"/>
              <a:t> IEC standard 60870 has six parts, defining general information related to the standard, operating conditions, electrical interfaces, performance requirements, and data transmission protocols.</a:t>
            </a:r>
          </a:p>
          <a:p>
            <a:pPr algn="just">
              <a:buFont typeface="Arial" pitchFamily="34" charset="0"/>
              <a:buChar char="•"/>
            </a:pPr>
            <a:r>
              <a:rPr lang="en-US" sz="2200" dirty="0"/>
              <a:t> IEC 60870 provides a communication profile for </a:t>
            </a:r>
            <a:r>
              <a:rPr lang="en-US" sz="2200" dirty="0" err="1"/>
              <a:t>tele</a:t>
            </a:r>
            <a:r>
              <a:rPr lang="en-US" sz="2200" dirty="0"/>
              <a:t>-control messages between two directly connected systems. </a:t>
            </a:r>
          </a:p>
          <a:p>
            <a:pPr algn="just">
              <a:buFont typeface="Arial" pitchFamily="34" charset="0"/>
              <a:buChar char="•"/>
            </a:pPr>
            <a:r>
              <a:rPr lang="en-US" sz="2200" dirty="0"/>
              <a:t> This protocols provides </a:t>
            </a:r>
            <a:r>
              <a:rPr lang="en-US" sz="2200" dirty="0" err="1"/>
              <a:t>tele</a:t>
            </a:r>
            <a:r>
              <a:rPr lang="en-US" sz="2200" dirty="0"/>
              <a:t>-control and </a:t>
            </a:r>
            <a:r>
              <a:rPr lang="en-US" sz="2200" dirty="0" err="1"/>
              <a:t>tele</a:t>
            </a:r>
            <a:r>
              <a:rPr lang="en-US" sz="2200" dirty="0"/>
              <a:t>-protection of electric power systems through associated </a:t>
            </a:r>
            <a:r>
              <a:rPr lang="en-US" sz="2200" dirty="0" err="1"/>
              <a:t>tele</a:t>
            </a:r>
            <a:r>
              <a:rPr lang="en-US" sz="2200" dirty="0"/>
              <a:t>-communication.</a:t>
            </a:r>
          </a:p>
          <a:p>
            <a:pPr algn="just">
              <a:buFont typeface="Arial" pitchFamily="34" charset="0"/>
              <a:buChar char="•"/>
            </a:pPr>
            <a:endParaRPr lang="en-US" sz="2200" dirty="0"/>
          </a:p>
        </p:txBody>
      </p:sp>
    </p:spTree>
    <p:extLst>
      <p:ext uri="{BB962C8B-B14F-4D97-AF65-F5344CB8AC3E}">
        <p14:creationId xmlns:p14="http://schemas.microsoft.com/office/powerpoint/2010/main" val="36091910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D131D4-6C5E-4E60-AD87-445B5A83F81F}" type="datetime1">
              <a:rPr lang="en-US" smtClean="0"/>
              <a:t>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cs typeface="Times New Roman" panose="02020603050405020304" pitchFamily="18" charset="0"/>
              </a:rPr>
              <a:t>SCADA Protocols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                                        </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381000" y="990600"/>
            <a:ext cx="8305800" cy="2862322"/>
          </a:xfrm>
          <a:prstGeom prst="rect">
            <a:avLst/>
          </a:prstGeom>
        </p:spPr>
        <p:txBody>
          <a:bodyPr wrap="square">
            <a:spAutoFit/>
          </a:bodyPr>
          <a:lstStyle/>
          <a:p>
            <a:pPr algn="just"/>
            <a:r>
              <a:rPr lang="en-US" sz="2200" b="1" dirty="0"/>
              <a:t>IEC 60870-5 has five parts:</a:t>
            </a:r>
          </a:p>
          <a:p>
            <a:pPr algn="just"/>
            <a:endParaRPr lang="en-US" sz="2200" b="1" dirty="0"/>
          </a:p>
          <a:p>
            <a:pPr>
              <a:buFont typeface="Arial" pitchFamily="34" charset="0"/>
              <a:buChar char="•"/>
            </a:pPr>
            <a:r>
              <a:rPr lang="en-US" sz="2200" b="1" dirty="0"/>
              <a:t> </a:t>
            </a:r>
            <a:r>
              <a:rPr lang="en-US" sz="2200" dirty="0"/>
              <a:t>IEC 60870-5-1: Transmission Frame Formats</a:t>
            </a:r>
          </a:p>
          <a:p>
            <a:pPr>
              <a:buFont typeface="Arial" pitchFamily="34" charset="0"/>
              <a:buChar char="•"/>
            </a:pPr>
            <a:r>
              <a:rPr lang="en-US" sz="2200" dirty="0"/>
              <a:t> IEC 60870-5-2: Data Link Transmission Services</a:t>
            </a:r>
          </a:p>
          <a:p>
            <a:pPr>
              <a:buFont typeface="Arial" pitchFamily="34" charset="0"/>
              <a:buChar char="•"/>
            </a:pPr>
            <a:r>
              <a:rPr lang="en-US" sz="2200" dirty="0"/>
              <a:t> IEC 60870-5-3; General Structure of Application Data</a:t>
            </a:r>
          </a:p>
          <a:p>
            <a:pPr>
              <a:buFont typeface="Arial" pitchFamily="34" charset="0"/>
              <a:buChar char="•"/>
            </a:pPr>
            <a:r>
              <a:rPr lang="en-US" sz="2200" dirty="0"/>
              <a:t> IEC 60870-5-4; Definition and Coding of Information Elements</a:t>
            </a:r>
          </a:p>
          <a:p>
            <a:pPr>
              <a:buFont typeface="Arial" pitchFamily="34" charset="0"/>
              <a:buChar char="•"/>
            </a:pPr>
            <a:r>
              <a:rPr lang="en-US" sz="2200" dirty="0"/>
              <a:t> IEC 60870-5-5; Basic Application Functions</a:t>
            </a:r>
          </a:p>
          <a:p>
            <a:pPr algn="just">
              <a:buFont typeface="Arial" pitchFamily="34" charset="0"/>
              <a:buChar char="•"/>
            </a:pPr>
            <a:endParaRPr lang="en-US" sz="2200" dirty="0"/>
          </a:p>
        </p:txBody>
      </p:sp>
    </p:spTree>
    <p:extLst>
      <p:ext uri="{BB962C8B-B14F-4D97-AF65-F5344CB8AC3E}">
        <p14:creationId xmlns:p14="http://schemas.microsoft.com/office/powerpoint/2010/main" val="36091910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1DE141-4E79-415A-A445-23720AFE83F8}" type="datetime1">
              <a:rPr lang="en-US" smtClean="0"/>
              <a:t>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cs typeface="Times New Roman" panose="02020603050405020304" pitchFamily="18" charset="0"/>
              </a:rPr>
              <a:t>SCADA Protocols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                                        </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381000" y="990600"/>
            <a:ext cx="8305800" cy="4493538"/>
          </a:xfrm>
          <a:prstGeom prst="rect">
            <a:avLst/>
          </a:prstGeom>
        </p:spPr>
        <p:txBody>
          <a:bodyPr wrap="square">
            <a:spAutoFit/>
          </a:bodyPr>
          <a:lstStyle/>
          <a:p>
            <a:r>
              <a:rPr lang="en-US" sz="2200" b="1" dirty="0"/>
              <a:t>3. HDLC:</a:t>
            </a:r>
          </a:p>
          <a:p>
            <a:endParaRPr lang="en-US" sz="2200" b="1" dirty="0"/>
          </a:p>
          <a:p>
            <a:pPr algn="just">
              <a:buFont typeface="Arial" pitchFamily="34" charset="0"/>
              <a:buChar char="•"/>
            </a:pPr>
            <a:r>
              <a:rPr lang="en-US" sz="2200" b="1" dirty="0"/>
              <a:t> </a:t>
            </a:r>
            <a:r>
              <a:rPr lang="en-US" sz="2200" dirty="0"/>
              <a:t>HDLC (High Level Data Link Control) is a bit oriented code transparent synchronous data link layer protocol developed by ISO.</a:t>
            </a:r>
          </a:p>
          <a:p>
            <a:pPr algn="just">
              <a:buFont typeface="Arial" pitchFamily="34" charset="0"/>
              <a:buChar char="•"/>
            </a:pPr>
            <a:endParaRPr lang="en-US" sz="2200" dirty="0"/>
          </a:p>
          <a:p>
            <a:pPr algn="just">
              <a:buFont typeface="Arial" pitchFamily="34" charset="0"/>
              <a:buChar char="•"/>
            </a:pPr>
            <a:r>
              <a:rPr lang="en-US" sz="2200" dirty="0"/>
              <a:t> HDLC provides connection – oriented and connection – less service.</a:t>
            </a:r>
          </a:p>
          <a:p>
            <a:pPr algn="just">
              <a:buFont typeface="Arial" pitchFamily="34" charset="0"/>
              <a:buChar char="•"/>
            </a:pPr>
            <a:endParaRPr lang="en-US" sz="2200" dirty="0"/>
          </a:p>
          <a:p>
            <a:pPr algn="just">
              <a:buFont typeface="Arial" pitchFamily="34" charset="0"/>
              <a:buChar char="•"/>
            </a:pPr>
            <a:r>
              <a:rPr lang="en-US" sz="2200" dirty="0"/>
              <a:t> Though HDLC can be used for point to point multi point connections, but is preferable to use one to one connections, known as asynchronous balanced mode (ABM).</a:t>
            </a:r>
          </a:p>
          <a:p>
            <a:pPr algn="just">
              <a:buFont typeface="Arial" pitchFamily="34" charset="0"/>
              <a:buChar char="•"/>
            </a:pPr>
            <a:endParaRPr lang="en-US" sz="2200" dirty="0"/>
          </a:p>
          <a:p>
            <a:pPr algn="just">
              <a:buFont typeface="Arial" pitchFamily="34" charset="0"/>
              <a:buChar char="•"/>
            </a:pPr>
            <a:r>
              <a:rPr lang="en-US" sz="2200" dirty="0"/>
              <a:t> It forms the basis for all modern protocols.</a:t>
            </a:r>
          </a:p>
          <a:p>
            <a:pPr>
              <a:buFont typeface="Arial" pitchFamily="34" charset="0"/>
              <a:buChar char="•"/>
            </a:pPr>
            <a:endParaRPr lang="en-US" sz="2200" dirty="0"/>
          </a:p>
        </p:txBody>
      </p:sp>
    </p:spTree>
    <p:extLst>
      <p:ext uri="{BB962C8B-B14F-4D97-AF65-F5344CB8AC3E}">
        <p14:creationId xmlns:p14="http://schemas.microsoft.com/office/powerpoint/2010/main" val="36091910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F98B1A-8B72-4B0C-A56D-D5A2AEFC0D63}" type="datetime1">
              <a:rPr lang="en-US" smtClean="0"/>
              <a:t>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cs typeface="Times New Roman" panose="02020603050405020304" pitchFamily="18" charset="0"/>
              </a:rPr>
              <a:t>SCADA Protocols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                                        </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381000" y="990600"/>
            <a:ext cx="8305800" cy="4493538"/>
          </a:xfrm>
          <a:prstGeom prst="rect">
            <a:avLst/>
          </a:prstGeom>
        </p:spPr>
        <p:txBody>
          <a:bodyPr wrap="square">
            <a:spAutoFit/>
          </a:bodyPr>
          <a:lstStyle/>
          <a:p>
            <a:pPr algn="just"/>
            <a:r>
              <a:rPr lang="en-US" sz="2200" b="1" dirty="0"/>
              <a:t>4. MODBUS:</a:t>
            </a:r>
          </a:p>
          <a:p>
            <a:endParaRPr lang="en-US" sz="2200" b="1" dirty="0"/>
          </a:p>
          <a:p>
            <a:pPr algn="just">
              <a:buFont typeface="Arial" pitchFamily="34" charset="0"/>
              <a:buChar char="•"/>
            </a:pPr>
            <a:r>
              <a:rPr lang="en-US" sz="2200" b="1" dirty="0"/>
              <a:t> </a:t>
            </a:r>
            <a:r>
              <a:rPr lang="en-US" sz="2200" dirty="0"/>
              <a:t>MODBUS is a serial communications protocol originally published by MODICON in 1979 for use with its programmable logic controllers. </a:t>
            </a:r>
          </a:p>
          <a:p>
            <a:pPr algn="just">
              <a:buFont typeface="Arial" pitchFamily="34" charset="0"/>
              <a:buChar char="•"/>
            </a:pPr>
            <a:r>
              <a:rPr lang="en-US" sz="2200" dirty="0"/>
              <a:t> MODBUS protocol is simple and robust which has become a widely used standard communication protocol for connecting industrial electronic devices.</a:t>
            </a:r>
          </a:p>
          <a:p>
            <a:pPr algn="just">
              <a:buFont typeface="Arial" pitchFamily="34" charset="0"/>
              <a:buChar char="•"/>
            </a:pPr>
            <a:r>
              <a:rPr lang="en-US" sz="2200" dirty="0"/>
              <a:t> The advantages of MODBUS protocol from an industry point of view are</a:t>
            </a:r>
          </a:p>
          <a:p>
            <a:pPr algn="just"/>
            <a:r>
              <a:rPr lang="en-US" sz="2200" dirty="0"/>
              <a:t>1. Industry centric.</a:t>
            </a:r>
          </a:p>
          <a:p>
            <a:pPr algn="just"/>
            <a:r>
              <a:rPr lang="en-US" sz="2200" dirty="0"/>
              <a:t>2. Open Source</a:t>
            </a:r>
          </a:p>
          <a:p>
            <a:pPr algn="just"/>
            <a:r>
              <a:rPr lang="en-US" sz="2200" dirty="0"/>
              <a:t>3. Easy to use and deploy</a:t>
            </a:r>
          </a:p>
          <a:p>
            <a:pPr>
              <a:buFont typeface="Arial" pitchFamily="34" charset="0"/>
              <a:buChar char="•"/>
            </a:pPr>
            <a:endParaRPr lang="en-US" sz="2200" dirty="0"/>
          </a:p>
        </p:txBody>
      </p:sp>
    </p:spTree>
    <p:extLst>
      <p:ext uri="{BB962C8B-B14F-4D97-AF65-F5344CB8AC3E}">
        <p14:creationId xmlns:p14="http://schemas.microsoft.com/office/powerpoint/2010/main" val="36091910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FA295F-B0C5-4EFD-BAC4-640E4F40D02C}" type="datetime1">
              <a:rPr lang="en-US" smtClean="0"/>
              <a:t>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cs typeface="Times New Roman" panose="02020603050405020304" pitchFamily="18" charset="0"/>
              </a:rPr>
              <a:t>RFID Protocols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                                        </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304800" y="914400"/>
            <a:ext cx="8305800" cy="5509200"/>
          </a:xfrm>
          <a:prstGeom prst="rect">
            <a:avLst/>
          </a:prstGeom>
        </p:spPr>
        <p:txBody>
          <a:bodyPr wrap="square">
            <a:spAutoFit/>
          </a:bodyPr>
          <a:lstStyle/>
          <a:p>
            <a:pPr algn="just" fontAlgn="base"/>
            <a:r>
              <a:rPr lang="en-US" sz="2200" dirty="0"/>
              <a:t>The protocols are called the air-interface protocols, and there are many “standards” for such protocols, depending on the type of RFID system used. Here are a few of the most common air-interface protocol standards ratified by the International Organization for Standardization (ISO):</a:t>
            </a:r>
          </a:p>
          <a:p>
            <a:pPr algn="just" fontAlgn="base">
              <a:buFont typeface="Arial" pitchFamily="34" charset="0"/>
              <a:buChar char="•"/>
            </a:pPr>
            <a:r>
              <a:rPr lang="en-US" sz="2200" b="1" dirty="0"/>
              <a:t> ISO 14443:</a:t>
            </a:r>
            <a:r>
              <a:rPr lang="en-US" sz="2200" dirty="0"/>
              <a:t> This high-frequency (HF) standard is designed to have a short read range and include encryption, since it was created for proximity cards. What that means is that it was created for secure payments.</a:t>
            </a:r>
          </a:p>
          <a:p>
            <a:pPr algn="just" fontAlgn="base">
              <a:buFont typeface="Arial" pitchFamily="34" charset="0"/>
              <a:buChar char="•"/>
            </a:pPr>
            <a:r>
              <a:rPr lang="en-US" sz="2200" dirty="0"/>
              <a:t> </a:t>
            </a:r>
            <a:r>
              <a:rPr lang="en-US" sz="2200" b="1" dirty="0"/>
              <a:t>ISO 15693:</a:t>
            </a:r>
            <a:r>
              <a:rPr lang="en-US" sz="2200" dirty="0"/>
              <a:t> This HF standard was developed for vicinity cards. It has no encryption and a longer read range than ISO 14443-based systems. It is used in many access-control systems, but has also been employed for inventory management and other applications.</a:t>
            </a:r>
          </a:p>
          <a:p>
            <a:pPr algn="just" fontAlgn="base">
              <a:buFont typeface="Arial" pitchFamily="34" charset="0"/>
              <a:buChar char="•"/>
            </a:pPr>
            <a:r>
              <a:rPr lang="en-US" sz="2200" dirty="0"/>
              <a:t> </a:t>
            </a:r>
            <a:r>
              <a:rPr lang="en-US" sz="2200" b="1" dirty="0"/>
              <a:t>ISO 18000-3: </a:t>
            </a:r>
            <a:r>
              <a:rPr lang="en-US" sz="2200" dirty="0"/>
              <a:t>This HF standard, developed for item management, has never really caught on. Most companies simply use ISO 15693 for item management.</a:t>
            </a:r>
          </a:p>
        </p:txBody>
      </p:sp>
    </p:spTree>
    <p:extLst>
      <p:ext uri="{BB962C8B-B14F-4D97-AF65-F5344CB8AC3E}">
        <p14:creationId xmlns:p14="http://schemas.microsoft.com/office/powerpoint/2010/main" val="3609191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Branch wise Applications</a:t>
            </a:r>
          </a:p>
        </p:txBody>
      </p:sp>
      <p:sp>
        <p:nvSpPr>
          <p:cNvPr id="11" name="Content Placeholder 2"/>
          <p:cNvSpPr txBox="1">
            <a:spLocks/>
          </p:cNvSpPr>
          <p:nvPr/>
        </p:nvSpPr>
        <p:spPr bwMode="auto">
          <a:xfrm>
            <a:off x="381000" y="1143000"/>
            <a:ext cx="8534400" cy="4525963"/>
          </a:xfrm>
          <a:prstGeom prst="rect">
            <a:avLst/>
          </a:prstGeom>
          <a:noFill/>
          <a:ln w="9525">
            <a:noFill/>
            <a:miter lim="800000"/>
            <a:headEnd/>
            <a:tailEnd/>
          </a:ln>
        </p:spPr>
        <p:txBody>
          <a:bodyPr>
            <a:normAutofit/>
          </a:bodyPr>
          <a:lstStyle/>
          <a:p>
            <a:pPr marL="342900" indent="-342900" algn="ctr">
              <a:spcBef>
                <a:spcPct val="20000"/>
              </a:spcBef>
              <a:defRPr/>
            </a:pPr>
            <a:endParaRPr lang="en-US" sz="2800" b="1" u="sng" dirty="0">
              <a:latin typeface="+mn-lt"/>
              <a:cs typeface="Arial" charset="0"/>
            </a:endParaRPr>
          </a:p>
        </p:txBody>
      </p:sp>
      <p:sp>
        <p:nvSpPr>
          <p:cNvPr id="9" name="Footer Placeholder 12"/>
          <p:cNvSpPr>
            <a:spLocks noGrp="1"/>
          </p:cNvSpPr>
          <p:nvPr>
            <p:ph type="ftr" sz="quarter" idx="11"/>
          </p:nvPr>
        </p:nvSpPr>
        <p:spPr>
          <a:xfrm>
            <a:off x="2286000" y="6324600"/>
            <a:ext cx="5029200" cy="365125"/>
          </a:xfrm>
        </p:spPr>
        <p:txBody>
          <a:bodyPr/>
          <a:lstStyle/>
          <a:p>
            <a:pPr>
              <a:defRPr/>
            </a:pPr>
            <a:r>
              <a:rPr lang="en-US" smtClean="0"/>
              <a:t>Amit Kumar            Unit 1 ACSIOT0601                                        </a:t>
            </a:r>
            <a:endParaRPr lang="en-US" dirty="0"/>
          </a:p>
        </p:txBody>
      </p:sp>
      <p:sp>
        <p:nvSpPr>
          <p:cNvPr id="3079" name="Rectangle 9"/>
          <p:cNvSpPr>
            <a:spLocks noChangeArrowheads="1"/>
          </p:cNvSpPr>
          <p:nvPr/>
        </p:nvSpPr>
        <p:spPr bwMode="auto">
          <a:xfrm>
            <a:off x="304800" y="914400"/>
            <a:ext cx="8458200" cy="5540375"/>
          </a:xfrm>
          <a:prstGeom prst="rect">
            <a:avLst/>
          </a:prstGeom>
          <a:noFill/>
          <a:ln w="9525">
            <a:noFill/>
            <a:miter lim="800000"/>
            <a:headEnd/>
            <a:tailEnd/>
          </a:ln>
        </p:spPr>
        <p:txBody>
          <a:bodyPr>
            <a:spAutoFit/>
          </a:bodyPr>
          <a:lstStyle/>
          <a:p>
            <a:pPr>
              <a:buFont typeface="Wingdings" pitchFamily="2" charset="2"/>
              <a:buChar char="Ø"/>
              <a:defRPr/>
            </a:pPr>
            <a:r>
              <a:rPr lang="en-IN" sz="2200" b="1" dirty="0">
                <a:latin typeface="+mn-lt"/>
                <a:cs typeface="+mn-cs"/>
              </a:rPr>
              <a:t>Electronics Engineering</a:t>
            </a:r>
          </a:p>
          <a:p>
            <a:pPr>
              <a:buFont typeface="Arial" pitchFamily="34" charset="0"/>
              <a:buChar char="•"/>
              <a:defRPr/>
            </a:pPr>
            <a:r>
              <a:rPr lang="en-IN" sz="2200" dirty="0">
                <a:latin typeface="+mn-lt"/>
                <a:cs typeface="+mn-cs"/>
              </a:rPr>
              <a:t> Home Automation</a:t>
            </a:r>
          </a:p>
          <a:p>
            <a:pPr>
              <a:buFont typeface="Arial" pitchFamily="34" charset="0"/>
              <a:buChar char="•"/>
              <a:defRPr/>
            </a:pPr>
            <a:r>
              <a:rPr lang="en-IN" sz="2200" dirty="0">
                <a:latin typeface="+mn-lt"/>
                <a:cs typeface="+mn-cs"/>
              </a:rPr>
              <a:t> Improving Security</a:t>
            </a:r>
          </a:p>
          <a:p>
            <a:pPr>
              <a:buFont typeface="Arial" pitchFamily="34" charset="0"/>
              <a:buChar char="•"/>
              <a:defRPr/>
            </a:pPr>
            <a:r>
              <a:rPr lang="en-IN" sz="2200" dirty="0">
                <a:latin typeface="+mn-lt"/>
                <a:cs typeface="+mn-cs"/>
              </a:rPr>
              <a:t> Instructing Solar Panels</a:t>
            </a:r>
          </a:p>
          <a:p>
            <a:pPr>
              <a:buFont typeface="Arial" pitchFamily="34" charset="0"/>
              <a:buChar char="•"/>
              <a:defRPr/>
            </a:pPr>
            <a:r>
              <a:rPr lang="en-IN" sz="2200" dirty="0">
                <a:latin typeface="+mn-lt"/>
                <a:cs typeface="+mn-cs"/>
              </a:rPr>
              <a:t> Microcontrollers</a:t>
            </a:r>
          </a:p>
          <a:p>
            <a:pPr>
              <a:buFont typeface="Wingdings" pitchFamily="2" charset="2"/>
              <a:buChar char="Ø"/>
              <a:defRPr/>
            </a:pPr>
            <a:r>
              <a:rPr lang="en-IN" sz="2200" b="1" dirty="0">
                <a:latin typeface="+mn-lt"/>
                <a:cs typeface="+mn-cs"/>
              </a:rPr>
              <a:t>Civil Engineering</a:t>
            </a:r>
            <a:r>
              <a:rPr lang="en-IN" sz="2200" dirty="0">
                <a:latin typeface="+mn-lt"/>
                <a:cs typeface="+mn-cs"/>
              </a:rPr>
              <a:t>:</a:t>
            </a:r>
          </a:p>
          <a:p>
            <a:pPr>
              <a:buFont typeface="Arial" pitchFamily="34" charset="0"/>
              <a:buChar char="•"/>
              <a:defRPr/>
            </a:pPr>
            <a:r>
              <a:rPr lang="en-IN" sz="2200" dirty="0">
                <a:latin typeface="+mn-lt"/>
                <a:cs typeface="+mn-cs"/>
              </a:rPr>
              <a:t> Preventive Maintenance Programs</a:t>
            </a:r>
          </a:p>
          <a:p>
            <a:pPr>
              <a:buFont typeface="Arial" pitchFamily="34" charset="0"/>
              <a:buChar char="•"/>
              <a:defRPr/>
            </a:pPr>
            <a:r>
              <a:rPr lang="en-IN" sz="2200" dirty="0">
                <a:latin typeface="+mn-lt"/>
                <a:cs typeface="+mn-cs"/>
              </a:rPr>
              <a:t> Real-Time Construction Management Solution</a:t>
            </a:r>
          </a:p>
          <a:p>
            <a:pPr>
              <a:buFont typeface="Arial" pitchFamily="34" charset="0"/>
              <a:buChar char="•"/>
              <a:defRPr/>
            </a:pPr>
            <a:r>
              <a:rPr lang="en-IN" sz="2200" dirty="0">
                <a:latin typeface="+mn-lt"/>
                <a:cs typeface="+mn-cs"/>
              </a:rPr>
              <a:t> Automated documentation</a:t>
            </a:r>
          </a:p>
          <a:p>
            <a:pPr>
              <a:buFont typeface="Arial" pitchFamily="34" charset="0"/>
              <a:buChar char="•"/>
              <a:defRPr/>
            </a:pPr>
            <a:r>
              <a:rPr lang="en-IN" sz="2200" dirty="0">
                <a:latin typeface="+mn-lt"/>
                <a:cs typeface="+mn-cs"/>
              </a:rPr>
              <a:t> Workers’ safety</a:t>
            </a:r>
          </a:p>
          <a:p>
            <a:pPr>
              <a:buFont typeface="Arial" pitchFamily="34" charset="0"/>
              <a:buChar char="•"/>
              <a:defRPr/>
            </a:pPr>
            <a:r>
              <a:rPr lang="en-IN" sz="2200" dirty="0">
                <a:latin typeface="+mn-lt"/>
                <a:cs typeface="+mn-cs"/>
              </a:rPr>
              <a:t> Decision Making</a:t>
            </a:r>
          </a:p>
          <a:p>
            <a:pPr>
              <a:buFont typeface="Wingdings" pitchFamily="2" charset="2"/>
              <a:buChar char="Ø"/>
              <a:defRPr/>
            </a:pPr>
            <a:r>
              <a:rPr lang="en-IN" sz="2400" b="1" dirty="0">
                <a:latin typeface="Arial" charset="0"/>
                <a:cs typeface="Arial" charset="0"/>
              </a:rPr>
              <a:t> </a:t>
            </a:r>
            <a:r>
              <a:rPr lang="en-IN" sz="2200" b="1" dirty="0">
                <a:latin typeface="+mn-lt"/>
                <a:cs typeface="+mn-cs"/>
              </a:rPr>
              <a:t>Biomedical Engineering:</a:t>
            </a:r>
          </a:p>
          <a:p>
            <a:pPr>
              <a:buFont typeface="Arial" pitchFamily="34" charset="0"/>
              <a:buChar char="•"/>
              <a:defRPr/>
            </a:pPr>
            <a:r>
              <a:rPr lang="en-IN" sz="2200" dirty="0">
                <a:latin typeface="+mn-lt"/>
                <a:cs typeface="+mn-cs"/>
              </a:rPr>
              <a:t> Wearable devices and IoT</a:t>
            </a:r>
          </a:p>
          <a:p>
            <a:pPr>
              <a:buFont typeface="Arial" pitchFamily="34" charset="0"/>
              <a:buChar char="•"/>
              <a:defRPr/>
            </a:pPr>
            <a:r>
              <a:rPr lang="en-IN" sz="2200" dirty="0">
                <a:latin typeface="+mn-lt"/>
                <a:cs typeface="+mn-cs"/>
              </a:rPr>
              <a:t> Superlative Care</a:t>
            </a:r>
          </a:p>
          <a:p>
            <a:pPr>
              <a:buFont typeface="Arial" pitchFamily="34" charset="0"/>
              <a:buChar char="•"/>
              <a:defRPr/>
            </a:pPr>
            <a:r>
              <a:rPr lang="en-IN" sz="2200" dirty="0">
                <a:latin typeface="+mn-lt"/>
                <a:cs typeface="+mn-cs"/>
              </a:rPr>
              <a:t> Faster Disease Diagnosis</a:t>
            </a:r>
          </a:p>
          <a:p>
            <a:pPr>
              <a:buFont typeface="Arial" pitchFamily="34" charset="0"/>
              <a:buChar char="•"/>
              <a:defRPr/>
            </a:pPr>
            <a:r>
              <a:rPr lang="en-IN" sz="2200" dirty="0">
                <a:latin typeface="+mn-lt"/>
                <a:cs typeface="+mn-cs"/>
              </a:rPr>
              <a:t> Lesser stay in hospital</a:t>
            </a:r>
          </a:p>
        </p:txBody>
      </p:sp>
      <p:sp>
        <p:nvSpPr>
          <p:cNvPr id="8200" name="Rectangle 11"/>
          <p:cNvSpPr>
            <a:spLocks noChangeArrowheads="1"/>
          </p:cNvSpPr>
          <p:nvPr/>
        </p:nvSpPr>
        <p:spPr bwMode="auto">
          <a:xfrm>
            <a:off x="4648200" y="990600"/>
            <a:ext cx="4114800" cy="430213"/>
          </a:xfrm>
          <a:prstGeom prst="rect">
            <a:avLst/>
          </a:prstGeom>
          <a:noFill/>
          <a:ln w="9525">
            <a:noFill/>
            <a:miter lim="800000"/>
            <a:headEnd/>
            <a:tailEnd/>
          </a:ln>
        </p:spPr>
        <p:txBody>
          <a:bodyPr>
            <a:spAutoFit/>
          </a:bodyPr>
          <a:lstStyle/>
          <a:p>
            <a:r>
              <a:rPr lang="en-IN" sz="2200" b="1"/>
              <a:t> </a:t>
            </a:r>
            <a:endParaRPr lang="en-IN" b="1"/>
          </a:p>
        </p:txBody>
      </p:sp>
      <p:pic>
        <p:nvPicPr>
          <p:cNvPr id="8201" name="Picture 8" descr="Untitled.png"/>
          <p:cNvPicPr>
            <a:picLocks noChangeAspect="1"/>
          </p:cNvPicPr>
          <p:nvPr/>
        </p:nvPicPr>
        <p:blipFill>
          <a:blip r:embed="rId3" cstate="print"/>
          <a:srcRect/>
          <a:stretch>
            <a:fillRect/>
          </a:stretch>
        </p:blipFill>
        <p:spPr bwMode="auto">
          <a:xfrm>
            <a:off x="0" y="0"/>
            <a:ext cx="1371600" cy="762000"/>
          </a:xfrm>
          <a:prstGeom prst="rect">
            <a:avLst/>
          </a:prstGeom>
          <a:noFill/>
          <a:ln w="9525">
            <a:noFill/>
            <a:miter lim="800000"/>
            <a:headEnd/>
            <a:tailEnd/>
          </a:ln>
        </p:spPr>
      </p:pic>
      <p:sp>
        <p:nvSpPr>
          <p:cNvPr id="2" name="Date Placeholder 1">
            <a:extLst>
              <a:ext uri="{FF2B5EF4-FFF2-40B4-BE49-F238E27FC236}">
                <a16:creationId xmlns:a16="http://schemas.microsoft.com/office/drawing/2014/main" xmlns="" id="{52333001-08FF-AC7B-964D-416A3D8D6839}"/>
              </a:ext>
            </a:extLst>
          </p:cNvPr>
          <p:cNvSpPr>
            <a:spLocks noGrp="1"/>
          </p:cNvSpPr>
          <p:nvPr>
            <p:ph type="dt" sz="half" idx="10"/>
          </p:nvPr>
        </p:nvSpPr>
        <p:spPr/>
        <p:txBody>
          <a:bodyPr/>
          <a:lstStyle/>
          <a:p>
            <a:fld id="{867C1902-EF77-4E99-889B-B5233D21D8B8}" type="datetime1">
              <a:rPr lang="en-US" smtClean="0"/>
              <a:t>1/5/2024</a:t>
            </a:fld>
            <a:endParaRPr lang="en-US"/>
          </a:p>
        </p:txBody>
      </p:sp>
      <p:sp>
        <p:nvSpPr>
          <p:cNvPr id="3" name="Slide Number Placeholder 2">
            <a:extLst>
              <a:ext uri="{FF2B5EF4-FFF2-40B4-BE49-F238E27FC236}">
                <a16:creationId xmlns:a16="http://schemas.microsoft.com/office/drawing/2014/main" xmlns="" id="{DB49369B-5B6C-5767-1DD2-C94C877D4B3C}"/>
              </a:ext>
            </a:extLst>
          </p:cNvPr>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157E43-4896-49FA-9F76-D1352DF4D3ED}" type="datetime1">
              <a:rPr lang="en-US" smtClean="0"/>
              <a:t>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cs typeface="Times New Roman" panose="02020603050405020304" pitchFamily="18" charset="0"/>
              </a:rPr>
              <a:t>RFID Protocols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                                        </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381000" y="990600"/>
            <a:ext cx="8305800" cy="4832092"/>
          </a:xfrm>
          <a:prstGeom prst="rect">
            <a:avLst/>
          </a:prstGeom>
        </p:spPr>
        <p:txBody>
          <a:bodyPr wrap="square">
            <a:spAutoFit/>
          </a:bodyPr>
          <a:lstStyle/>
          <a:p>
            <a:pPr algn="just" fontAlgn="base">
              <a:buFont typeface="Arial" pitchFamily="34" charset="0"/>
              <a:buChar char="•"/>
            </a:pPr>
            <a:r>
              <a:rPr lang="en-US" sz="2200" dirty="0"/>
              <a:t> </a:t>
            </a:r>
            <a:r>
              <a:rPr lang="en-US" sz="2200" b="1" dirty="0"/>
              <a:t>Near Field Communication</a:t>
            </a:r>
            <a:r>
              <a:rPr lang="en-US" sz="2200" dirty="0"/>
              <a:t>: While not an official ISO standard, NFC is based on ISO 14443 and adds some additional capabilities, such as the ability of a reader to emulate a tag. NFC will also incorporate ISO 15693 over time, so you will be able to use an NFC-enabled phone to enter a building.</a:t>
            </a:r>
          </a:p>
          <a:p>
            <a:pPr algn="just" fontAlgn="base">
              <a:buFont typeface="Arial" pitchFamily="34" charset="0"/>
              <a:buChar char="•"/>
            </a:pPr>
            <a:r>
              <a:rPr lang="en-US" sz="2200" dirty="0"/>
              <a:t> </a:t>
            </a:r>
            <a:r>
              <a:rPr lang="en-US" sz="2200" b="1" dirty="0"/>
              <a:t>ISO 18000-6C:</a:t>
            </a:r>
            <a:r>
              <a:rPr lang="en-US" sz="2200" dirty="0"/>
              <a:t> This ultrahigh-frequency (UHF) standard is based on the EPC Gen 3 air-interface protocol. Although there is an ISO 1800-6A and an ISO 1800-6B, it is ISO 18000-6C that is widely used for passive UHF systems.</a:t>
            </a:r>
          </a:p>
          <a:p>
            <a:pPr algn="just" fontAlgn="base">
              <a:buFont typeface="Arial" pitchFamily="34" charset="0"/>
              <a:buChar char="•"/>
            </a:pPr>
            <a:r>
              <a:rPr lang="en-US" sz="2200" dirty="0"/>
              <a:t> </a:t>
            </a:r>
            <a:r>
              <a:rPr lang="en-US" sz="2200" b="1" dirty="0"/>
              <a:t>ISO 24730: </a:t>
            </a:r>
            <a:r>
              <a:rPr lang="en-US" sz="2200" dirty="0"/>
              <a:t>This protocol governs the communication of active RFID transponders operating at 2.45 GHz, and is used in real-time location systems.</a:t>
            </a:r>
          </a:p>
          <a:p>
            <a:pPr algn="just"/>
            <a:endParaRPr lang="en-US" sz="2200" dirty="0"/>
          </a:p>
          <a:p>
            <a:pPr algn="just"/>
            <a:endParaRPr lang="en-US" sz="2200" dirty="0"/>
          </a:p>
        </p:txBody>
      </p:sp>
    </p:spTree>
    <p:extLst>
      <p:ext uri="{BB962C8B-B14F-4D97-AF65-F5344CB8AC3E}">
        <p14:creationId xmlns:p14="http://schemas.microsoft.com/office/powerpoint/2010/main" val="36091910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533400" y="990600"/>
            <a:ext cx="8382000" cy="5549900"/>
          </a:xfrm>
        </p:spPr>
        <p:txBody>
          <a:bodyPr>
            <a:normAutofit/>
          </a:bodyPr>
          <a:lstStyle/>
          <a:p>
            <a:pPr marL="457200" indent="-457200" algn="just">
              <a:spcAft>
                <a:spcPct val="10000"/>
              </a:spcAft>
              <a:buNone/>
            </a:pPr>
            <a:endParaRPr lang="en-IN" sz="2200" dirty="0"/>
          </a:p>
          <a:p>
            <a:pPr marL="457200" indent="-457200" algn="just">
              <a:spcAft>
                <a:spcPct val="10000"/>
              </a:spcAft>
              <a:buNone/>
            </a:pPr>
            <a:endParaRPr lang="en-IN" sz="2200" dirty="0"/>
          </a:p>
          <a:p>
            <a:pPr marL="457200" indent="-457200" algn="just">
              <a:spcAft>
                <a:spcPct val="10000"/>
              </a:spcAft>
              <a:buNone/>
            </a:pPr>
            <a:endParaRPr lang="en-IN" sz="2200" b="1" dirty="0"/>
          </a:p>
          <a:p>
            <a:pPr marL="457200" indent="-457200" algn="just">
              <a:spcAft>
                <a:spcPct val="10000"/>
              </a:spcAft>
              <a:buNone/>
            </a:pPr>
            <a:endParaRPr lang="en-IN" sz="2200" b="1" dirty="0"/>
          </a:p>
        </p:txBody>
      </p:sp>
      <p:sp>
        <p:nvSpPr>
          <p:cNvPr id="4" name="Date Placeholder 3"/>
          <p:cNvSpPr>
            <a:spLocks noGrp="1"/>
          </p:cNvSpPr>
          <p:nvPr>
            <p:ph type="dt" sz="quarter" idx="10"/>
          </p:nvPr>
        </p:nvSpPr>
        <p:spPr/>
        <p:txBody>
          <a:bodyPr/>
          <a:lstStyle/>
          <a:p>
            <a:pPr>
              <a:defRPr/>
            </a:pPr>
            <a:fld id="{66BCE7F8-01BA-414A-A028-843167CE44B0}" type="datetime1">
              <a:rPr lang="en-US" smtClean="0"/>
              <a:t>1/5/2024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24581" name="Slide Number Placeholder 5"/>
          <p:cNvSpPr>
            <a:spLocks noGrp="1" noChangeArrowheads="1"/>
          </p:cNvSpPr>
          <p:nvPr>
            <p:ph type="sldNum" sz="quarter" idx="12"/>
          </p:nvPr>
        </p:nvSpPr>
        <p:spPr bwMode="auto">
          <a:ln>
            <a:miter lim="800000"/>
            <a:headEnd/>
            <a:tailEnd/>
          </a:ln>
        </p:spPr>
        <p:txBody>
          <a:bodyPr/>
          <a:lstStyle/>
          <a:p>
            <a:pPr>
              <a:defRPr/>
            </a:pPr>
            <a:fld id="{9B9FE149-DB6E-43A6-8953-2F2A6D671C1D}" type="slidenum">
              <a:rPr lang="en-US" altLang="en-US" smtClean="0"/>
              <a:pPr>
                <a:defRPr/>
              </a:pPr>
              <a:t>51</a:t>
            </a:fld>
            <a:endParaRPr lang="en-US" alt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cs typeface="Times New Roman" panose="02020603050405020304" pitchFamily="18" charset="0"/>
              </a:rPr>
              <a:t>Daily Quiz</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
        <p:nvSpPr>
          <p:cNvPr id="8" name="Rectangle 7"/>
          <p:cNvSpPr/>
          <p:nvPr/>
        </p:nvSpPr>
        <p:spPr>
          <a:xfrm>
            <a:off x="381000" y="1066800"/>
            <a:ext cx="8534400" cy="3816429"/>
          </a:xfrm>
          <a:prstGeom prst="rect">
            <a:avLst/>
          </a:prstGeom>
        </p:spPr>
        <p:txBody>
          <a:bodyPr wrap="square">
            <a:spAutoFit/>
          </a:bodyPr>
          <a:lstStyle/>
          <a:p>
            <a:pPr marL="457200" indent="-457200">
              <a:buAutoNum type="arabicPeriod"/>
            </a:pPr>
            <a:r>
              <a:rPr lang="en-US" sz="2200" dirty="0"/>
              <a:t> What is the full form of SCADA?</a:t>
            </a:r>
          </a:p>
          <a:p>
            <a:pPr marL="457200" indent="-457200">
              <a:buAutoNum type="alphaLcParenR"/>
            </a:pPr>
            <a:r>
              <a:rPr lang="en-US" sz="2200" dirty="0"/>
              <a:t>Supervisory Control and Document Acquisition</a:t>
            </a:r>
          </a:p>
          <a:p>
            <a:pPr marL="457200" indent="-457200">
              <a:buAutoNum type="alphaLcParenR"/>
            </a:pPr>
            <a:r>
              <a:rPr lang="en-US" sz="2200" b="1" dirty="0"/>
              <a:t>Supervisory Control and Data Acquisition</a:t>
            </a:r>
          </a:p>
          <a:p>
            <a:pPr marL="457200" indent="-457200">
              <a:buAutoNum type="alphaLcParenR"/>
            </a:pPr>
            <a:r>
              <a:rPr lang="en-US" sz="2200" dirty="0"/>
              <a:t>Supervisory Column and Data Assessment</a:t>
            </a:r>
          </a:p>
          <a:p>
            <a:pPr marL="457200" indent="-457200">
              <a:buAutoNum type="alphaLcParenR"/>
            </a:pPr>
            <a:r>
              <a:rPr lang="en-US" sz="2200" dirty="0"/>
              <a:t>Supervisory Column and Data Assessment </a:t>
            </a:r>
          </a:p>
          <a:p>
            <a:pPr marL="457200" indent="-457200">
              <a:buAutoNum type="alphaLcParenR"/>
            </a:pPr>
            <a:endParaRPr lang="en-US" sz="2200" dirty="0"/>
          </a:p>
          <a:p>
            <a:pPr marL="457200" indent="-457200"/>
            <a:r>
              <a:rPr lang="en-US" sz="2200" dirty="0"/>
              <a:t>2. What is SCADA?</a:t>
            </a:r>
          </a:p>
          <a:p>
            <a:pPr marL="457200" indent="-457200">
              <a:buAutoNum type="alphaLcParenR"/>
            </a:pPr>
            <a:r>
              <a:rPr lang="en-US" sz="2200" dirty="0"/>
              <a:t>Software</a:t>
            </a:r>
          </a:p>
          <a:p>
            <a:pPr marL="457200" indent="-457200">
              <a:buAutoNum type="alphaLcParenR"/>
            </a:pPr>
            <a:r>
              <a:rPr lang="en-US" sz="2200" b="1" dirty="0"/>
              <a:t>Process</a:t>
            </a:r>
          </a:p>
          <a:p>
            <a:pPr marL="457200" indent="-457200">
              <a:buAutoNum type="alphaLcParenR"/>
            </a:pPr>
            <a:r>
              <a:rPr lang="en-US" sz="2200" dirty="0"/>
              <a:t>System</a:t>
            </a:r>
          </a:p>
          <a:p>
            <a:pPr marL="457200" indent="-457200">
              <a:buAutoNum type="alphaLcParenR"/>
            </a:pPr>
            <a:r>
              <a:rPr lang="en-US" sz="2200" dirty="0"/>
              <a:t>Hardware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533400" y="990600"/>
            <a:ext cx="8382000" cy="5549900"/>
          </a:xfrm>
        </p:spPr>
        <p:txBody>
          <a:bodyPr>
            <a:normAutofit/>
          </a:bodyPr>
          <a:lstStyle/>
          <a:p>
            <a:pPr marL="457200" indent="-457200" algn="just">
              <a:spcAft>
                <a:spcPct val="10000"/>
              </a:spcAft>
              <a:buNone/>
            </a:pPr>
            <a:endParaRPr lang="en-IN" sz="2200" dirty="0"/>
          </a:p>
          <a:p>
            <a:pPr marL="457200" indent="-457200" algn="just">
              <a:spcAft>
                <a:spcPct val="10000"/>
              </a:spcAft>
              <a:buNone/>
            </a:pPr>
            <a:endParaRPr lang="en-IN" sz="2200" dirty="0"/>
          </a:p>
          <a:p>
            <a:pPr marL="457200" indent="-457200" algn="just">
              <a:spcAft>
                <a:spcPct val="10000"/>
              </a:spcAft>
              <a:buNone/>
            </a:pPr>
            <a:endParaRPr lang="en-IN" sz="2200" b="1" dirty="0"/>
          </a:p>
        </p:txBody>
      </p:sp>
      <p:sp>
        <p:nvSpPr>
          <p:cNvPr id="4" name="Date Placeholder 3"/>
          <p:cNvSpPr>
            <a:spLocks noGrp="1"/>
          </p:cNvSpPr>
          <p:nvPr>
            <p:ph type="dt" sz="quarter" idx="10"/>
          </p:nvPr>
        </p:nvSpPr>
        <p:spPr/>
        <p:txBody>
          <a:bodyPr/>
          <a:lstStyle/>
          <a:p>
            <a:pPr>
              <a:defRPr/>
            </a:pPr>
            <a:fld id="{445086E5-CEC8-4D78-B4B8-D107DC83E3B8}" type="datetime1">
              <a:rPr lang="en-US" smtClean="0"/>
              <a:t>1/5/2024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24581" name="Slide Number Placeholder 5"/>
          <p:cNvSpPr>
            <a:spLocks noGrp="1" noChangeArrowheads="1"/>
          </p:cNvSpPr>
          <p:nvPr>
            <p:ph type="sldNum" sz="quarter" idx="12"/>
          </p:nvPr>
        </p:nvSpPr>
        <p:spPr bwMode="auto">
          <a:ln>
            <a:miter lim="800000"/>
            <a:headEnd/>
            <a:tailEnd/>
          </a:ln>
        </p:spPr>
        <p:txBody>
          <a:bodyPr/>
          <a:lstStyle/>
          <a:p>
            <a:pPr>
              <a:defRPr/>
            </a:pPr>
            <a:fld id="{9B9FE149-DB6E-43A6-8953-2F2A6D671C1D}" type="slidenum">
              <a:rPr lang="en-US" altLang="en-US" smtClean="0"/>
              <a:pPr>
                <a:defRPr/>
              </a:pPr>
              <a:t>52</a:t>
            </a:fld>
            <a:endParaRPr lang="en-US" alt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cs typeface="Times New Roman" panose="02020603050405020304" pitchFamily="18" charset="0"/>
              </a:rPr>
              <a:t>Daily Quiz</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
        <p:nvSpPr>
          <p:cNvPr id="8" name="Rectangle 7"/>
          <p:cNvSpPr/>
          <p:nvPr/>
        </p:nvSpPr>
        <p:spPr>
          <a:xfrm>
            <a:off x="381000" y="1066800"/>
            <a:ext cx="8534400" cy="4308872"/>
          </a:xfrm>
          <a:prstGeom prst="rect">
            <a:avLst/>
          </a:prstGeom>
        </p:spPr>
        <p:txBody>
          <a:bodyPr wrap="square">
            <a:spAutoFit/>
          </a:bodyPr>
          <a:lstStyle/>
          <a:p>
            <a:r>
              <a:rPr lang="en-US" sz="2200" dirty="0"/>
              <a:t>3.  The control in SCADA is ______.</a:t>
            </a:r>
            <a:br>
              <a:rPr lang="en-US" sz="2200" dirty="0"/>
            </a:br>
            <a:r>
              <a:rPr lang="en-US" sz="2200" dirty="0"/>
              <a:t>a) Online control</a:t>
            </a:r>
            <a:br>
              <a:rPr lang="en-US" sz="2200" dirty="0"/>
            </a:br>
            <a:r>
              <a:rPr lang="en-US" sz="2200" dirty="0"/>
              <a:t>b) Direct control</a:t>
            </a:r>
            <a:br>
              <a:rPr lang="en-US" sz="2200" dirty="0"/>
            </a:br>
            <a:r>
              <a:rPr lang="en-US" sz="2200" dirty="0"/>
              <a:t>c) </a:t>
            </a:r>
            <a:r>
              <a:rPr lang="en-US" sz="2200" b="1" dirty="0"/>
              <a:t>Supervisory control</a:t>
            </a:r>
            <a:r>
              <a:rPr lang="en-US" sz="2200" dirty="0"/>
              <a:t/>
            </a:r>
            <a:br>
              <a:rPr lang="en-US" sz="2200" dirty="0"/>
            </a:br>
            <a:r>
              <a:rPr lang="en-US" sz="2200" dirty="0"/>
              <a:t>d) Automatic control</a:t>
            </a:r>
          </a:p>
          <a:p>
            <a:endParaRPr lang="en-US" sz="2200" dirty="0"/>
          </a:p>
          <a:p>
            <a:r>
              <a:rPr lang="en-US" sz="2200" dirty="0"/>
              <a:t>4.  What is the use of the RFID Module?</a:t>
            </a:r>
            <a:br>
              <a:rPr lang="en-US" sz="2200" dirty="0"/>
            </a:br>
            <a:r>
              <a:rPr lang="en-US" sz="2200" dirty="0"/>
              <a:t>a) </a:t>
            </a:r>
            <a:r>
              <a:rPr lang="en-US" sz="2200" b="1" dirty="0"/>
              <a:t>Object Identification</a:t>
            </a:r>
            <a:r>
              <a:rPr lang="en-US" sz="2200" dirty="0"/>
              <a:t/>
            </a:r>
            <a:br>
              <a:rPr lang="en-US" sz="2200" dirty="0"/>
            </a:br>
            <a:r>
              <a:rPr lang="en-US" sz="2200" dirty="0"/>
              <a:t>b) To provide 3G Connectivity</a:t>
            </a:r>
            <a:br>
              <a:rPr lang="en-US" sz="2200" dirty="0"/>
            </a:br>
            <a:r>
              <a:rPr lang="en-US" sz="2200" dirty="0"/>
              <a:t>c) To measure temperature</a:t>
            </a:r>
            <a:br>
              <a:rPr lang="en-US" sz="2200" dirty="0"/>
            </a:br>
            <a:r>
              <a:rPr lang="en-US" sz="2200" dirty="0"/>
              <a:t>d) To measure Wi-Fi strength</a:t>
            </a:r>
          </a:p>
          <a:p>
            <a:pPr marL="457200" indent="-457200">
              <a:buFont typeface="+mj-lt"/>
              <a:buAutoNum type="alphaLcParenR"/>
            </a:pPr>
            <a:endParaRPr lang="en-US" sz="22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914400"/>
            <a:ext cx="8153400" cy="5626100"/>
          </a:xfrm>
        </p:spPr>
        <p:txBody>
          <a:bodyPr/>
          <a:lstStyle/>
          <a:p>
            <a:pPr marL="457200" indent="-457200" algn="just">
              <a:spcAft>
                <a:spcPct val="10000"/>
              </a:spcAft>
            </a:pPr>
            <a:r>
              <a:rPr lang="en-US" sz="2200" dirty="0"/>
              <a:t>DNP3 protocol is characterized by important features that makes it inter-operable with related protocols like MODBUS, etc. This makes it more efficient and efficient for communicating between components in SCADA systems.</a:t>
            </a:r>
          </a:p>
          <a:p>
            <a:pPr marL="457200" indent="-457200" algn="just">
              <a:spcAft>
                <a:spcPct val="10000"/>
              </a:spcAft>
            </a:pPr>
            <a:r>
              <a:rPr lang="en-US" sz="2200" dirty="0"/>
              <a:t>IEC standard 60870 is widely used for controlling electric power transmission grids and other process plants. </a:t>
            </a:r>
          </a:p>
          <a:p>
            <a:pPr marL="457200" indent="-457200" algn="just">
              <a:spcAft>
                <a:spcPct val="10000"/>
              </a:spcAft>
            </a:pPr>
            <a:r>
              <a:rPr lang="en-US" sz="2200" dirty="0"/>
              <a:t>MODBUS protocol is simple and robust which has become a widely used standard communication protocol for connecting industrial electronic devices.</a:t>
            </a:r>
          </a:p>
          <a:p>
            <a:pPr marL="457200" indent="-457200" algn="just">
              <a:spcAft>
                <a:spcPct val="10000"/>
              </a:spcAft>
            </a:pPr>
            <a:r>
              <a:rPr lang="en-US" sz="2200" dirty="0"/>
              <a:t>RFID protocols are called the air-interface protocols, and there are many “standards” for such protocols, depending on the type of RFID system used. </a:t>
            </a:r>
          </a:p>
          <a:p>
            <a:pPr marL="457200" indent="-457200" algn="just">
              <a:spcAft>
                <a:spcPct val="10000"/>
              </a:spcAft>
            </a:pPr>
            <a:endParaRPr lang="en-IN" sz="2200" b="1" dirty="0">
              <a:cs typeface="Times New Roman" pitchFamily="18" charset="0"/>
            </a:endParaRPr>
          </a:p>
        </p:txBody>
      </p:sp>
      <p:sp>
        <p:nvSpPr>
          <p:cNvPr id="4" name="Date Placeholder 3"/>
          <p:cNvSpPr>
            <a:spLocks noGrp="1"/>
          </p:cNvSpPr>
          <p:nvPr>
            <p:ph type="dt" sz="quarter" idx="10"/>
          </p:nvPr>
        </p:nvSpPr>
        <p:spPr/>
        <p:txBody>
          <a:bodyPr/>
          <a:lstStyle/>
          <a:p>
            <a:pPr>
              <a:defRPr/>
            </a:pPr>
            <a:fld id="{2D169B40-B32D-4130-8110-375DB07157D0}" type="datetime1">
              <a:rPr lang="en-US" smtClean="0"/>
              <a:t>1/5/2024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24581" name="Slide Number Placeholder 5"/>
          <p:cNvSpPr>
            <a:spLocks noGrp="1" noChangeArrowheads="1"/>
          </p:cNvSpPr>
          <p:nvPr>
            <p:ph type="sldNum" sz="quarter" idx="12"/>
          </p:nvPr>
        </p:nvSpPr>
        <p:spPr bwMode="auto">
          <a:ln>
            <a:miter lim="800000"/>
            <a:headEnd/>
            <a:tailEnd/>
          </a:ln>
        </p:spPr>
        <p:txBody>
          <a:bodyPr/>
          <a:lstStyle/>
          <a:p>
            <a:pPr>
              <a:defRPr/>
            </a:pPr>
            <a:fld id="{9B9FE149-DB6E-43A6-8953-2F2A6D671C1D}" type="slidenum">
              <a:rPr lang="en-US" altLang="en-US" smtClean="0"/>
              <a:pPr>
                <a:defRPr/>
              </a:pPr>
              <a:t>53</a:t>
            </a:fld>
            <a:endParaRPr lang="en-US" alt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cs typeface="Times New Roman" panose="02020603050405020304" pitchFamily="18" charset="0"/>
              </a:rPr>
              <a:t>Recap</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602B215-6871-49EF-82B4-3082DE2E49C9}" type="datetime1">
              <a:rPr lang="en-US" smtClean="0"/>
              <a:t>1/5/2024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15364" name="Slide Number Placeholder 5"/>
          <p:cNvSpPr>
            <a:spLocks noGrp="1" noChangeArrowheads="1"/>
          </p:cNvSpPr>
          <p:nvPr>
            <p:ph type="sldNum" sz="quarter" idx="12"/>
          </p:nvPr>
        </p:nvSpPr>
        <p:spPr bwMode="auto">
          <a:ln>
            <a:miter lim="800000"/>
            <a:headEnd/>
            <a:tailEnd/>
          </a:ln>
        </p:spPr>
        <p:txBody>
          <a:bodyPr/>
          <a:lstStyle/>
          <a:p>
            <a:pPr>
              <a:defRPr/>
            </a:pPr>
            <a:fld id="{E47D7EC9-151A-428D-991C-CA4C9F94230D}" type="slidenum">
              <a:rPr lang="en-US" altLang="en-US"/>
              <a:pPr>
                <a:defRPr/>
              </a:pPr>
              <a:t>54</a:t>
            </a:fld>
            <a:endParaRPr lang="en-US" alt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spcBef>
                <a:spcPct val="0"/>
              </a:spcBef>
              <a:defRPr/>
            </a:pPr>
            <a:r>
              <a:rPr lang="en-US" altLang="en-US" sz="3200" b="1" dirty="0">
                <a:cs typeface="Times New Roman" panose="02020603050405020304" pitchFamily="18" charset="0"/>
              </a:rPr>
              <a:t>Introduction to Topic 4</a:t>
            </a:r>
          </a:p>
        </p:txBody>
      </p:sp>
      <p:graphicFrame>
        <p:nvGraphicFramePr>
          <p:cNvPr id="2" name="Table 8"/>
          <p:cNvGraphicFramePr>
            <a:graphicFrameLocks noGrp="1"/>
          </p:cNvGraphicFramePr>
          <p:nvPr/>
        </p:nvGraphicFramePr>
        <p:xfrm>
          <a:off x="609600" y="1321194"/>
          <a:ext cx="8077200" cy="2504046"/>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xmlns="" val="20000"/>
                    </a:ext>
                  </a:extLst>
                </a:gridCol>
                <a:gridCol w="3352800">
                  <a:extLst>
                    <a:ext uri="{9D8B030D-6E8A-4147-A177-3AD203B41FA5}">
                      <a16:colId xmlns:a16="http://schemas.microsoft.com/office/drawing/2014/main" xmlns="" val="20001"/>
                    </a:ext>
                  </a:extLst>
                </a:gridCol>
                <a:gridCol w="2209800">
                  <a:extLst>
                    <a:ext uri="{9D8B030D-6E8A-4147-A177-3AD203B41FA5}">
                      <a16:colId xmlns:a16="http://schemas.microsoft.com/office/drawing/2014/main" xmlns="" val="20002"/>
                    </a:ext>
                  </a:extLst>
                </a:gridCol>
              </a:tblGrid>
              <a:tr h="461848">
                <a:tc>
                  <a:txBody>
                    <a:bodyPr/>
                    <a:lstStyle/>
                    <a:p>
                      <a:r>
                        <a:rPr lang="en-IN" sz="2200" dirty="0">
                          <a:latin typeface="+mn-lt"/>
                        </a:rPr>
                        <a:t>Name of Topic</a:t>
                      </a:r>
                    </a:p>
                  </a:txBody>
                  <a:tcPr marT="45739" marB="45739"/>
                </a:tc>
                <a:tc>
                  <a:txBody>
                    <a:bodyPr/>
                    <a:lstStyle/>
                    <a:p>
                      <a:r>
                        <a:rPr lang="en-IN" sz="2200" dirty="0">
                          <a:latin typeface="+mn-lt"/>
                        </a:rPr>
                        <a:t>Objective of Topic</a:t>
                      </a:r>
                    </a:p>
                  </a:txBody>
                  <a:tcPr marT="45739" marB="45739"/>
                </a:tc>
                <a:tc>
                  <a:txBody>
                    <a:bodyPr/>
                    <a:lstStyle/>
                    <a:p>
                      <a:r>
                        <a:rPr lang="en-IN" sz="2200" dirty="0">
                          <a:latin typeface="+mn-lt"/>
                        </a:rPr>
                        <a:t>Mapping with CO</a:t>
                      </a:r>
                    </a:p>
                  </a:txBody>
                  <a:tcPr marT="45739" marB="45739"/>
                </a:tc>
                <a:extLst>
                  <a:ext uri="{0D108BD9-81ED-4DB2-BD59-A6C34878D82A}">
                    <a16:rowId xmlns:a16="http://schemas.microsoft.com/office/drawing/2014/main" xmlns="" val="10000"/>
                  </a:ext>
                </a:extLst>
              </a:tr>
              <a:tr h="2022589">
                <a:tc>
                  <a: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kern="1200" dirty="0">
                          <a:solidFill>
                            <a:schemeClr val="dk1"/>
                          </a:solidFill>
                          <a:latin typeface="+mn-lt"/>
                          <a:ea typeface="+mn-ea"/>
                          <a:cs typeface="+mn-cs"/>
                        </a:rPr>
                        <a:t>Issues with </a:t>
                      </a:r>
                      <a:r>
                        <a:rPr lang="en-US" sz="2200" kern="1200" dirty="0" err="1">
                          <a:solidFill>
                            <a:schemeClr val="dk1"/>
                          </a:solidFill>
                          <a:latin typeface="+mn-lt"/>
                          <a:ea typeface="+mn-ea"/>
                          <a:cs typeface="+mn-cs"/>
                        </a:rPr>
                        <a:t>IoT</a:t>
                      </a:r>
                      <a:r>
                        <a:rPr lang="en-US" sz="2200" kern="1200" dirty="0">
                          <a:solidFill>
                            <a:schemeClr val="dk1"/>
                          </a:solidFill>
                          <a:latin typeface="+mn-lt"/>
                          <a:ea typeface="+mn-ea"/>
                          <a:cs typeface="+mn-cs"/>
                        </a:rPr>
                        <a:t> Standardization</a:t>
                      </a:r>
                      <a:r>
                        <a:rPr lang="en-US" sz="2200" kern="1200" baseline="0" dirty="0">
                          <a:solidFill>
                            <a:schemeClr val="dk1"/>
                          </a:solidFill>
                          <a:latin typeface="+mn-lt"/>
                          <a:ea typeface="+mn-ea"/>
                          <a:cs typeface="+mn-cs"/>
                        </a:rPr>
                        <a:t> and </a:t>
                      </a:r>
                      <a:r>
                        <a:rPr lang="en-US" sz="2200" kern="1200" dirty="0">
                          <a:solidFill>
                            <a:schemeClr val="dk1"/>
                          </a:solidFill>
                          <a:latin typeface="+mn-lt"/>
                          <a:ea typeface="+mn-ea"/>
                          <a:cs typeface="+mn-cs"/>
                        </a:rPr>
                        <a:t>Unified Data Standards</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1800" kern="1200" baseline="0" dirty="0">
                        <a:solidFill>
                          <a:schemeClr val="dk1"/>
                        </a:solidFill>
                        <a:latin typeface="+mn-lt"/>
                        <a:ea typeface="+mn-ea"/>
                        <a:cs typeface="+mn-cs"/>
                      </a:endParaRPr>
                    </a:p>
                    <a:p>
                      <a:pPr lvl="0" algn="ctr">
                        <a:spcBef>
                          <a:spcPct val="0"/>
                        </a:spcBef>
                        <a:defRPr/>
                      </a:pPr>
                      <a:endParaRPr lang="en-US" altLang="en-US" sz="2200" dirty="0"/>
                    </a:p>
                  </a:txBody>
                  <a:tcPr marT="45739" marB="45739"/>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latin typeface="+mn-lt"/>
                        </a:rPr>
                        <a:t>Students will be able to learn about the</a:t>
                      </a:r>
                      <a:r>
                        <a:rPr lang="en-IN" sz="2200" baseline="0" dirty="0">
                          <a:latin typeface="+mn-lt"/>
                        </a:rPr>
                        <a:t> </a:t>
                      </a:r>
                      <a:r>
                        <a:rPr lang="en-US" sz="2200" kern="1200" baseline="0" dirty="0">
                          <a:solidFill>
                            <a:schemeClr val="dk1"/>
                          </a:solidFill>
                          <a:latin typeface="+mn-lt"/>
                          <a:ea typeface="+mn-ea"/>
                          <a:cs typeface="+mn-cs"/>
                        </a:rPr>
                        <a:t>i</a:t>
                      </a:r>
                      <a:r>
                        <a:rPr lang="en-US" sz="2200" kern="1200" dirty="0">
                          <a:solidFill>
                            <a:schemeClr val="dk1"/>
                          </a:solidFill>
                          <a:latin typeface="+mn-lt"/>
                          <a:ea typeface="+mn-ea"/>
                          <a:cs typeface="+mn-cs"/>
                        </a:rPr>
                        <a:t>ssues with </a:t>
                      </a:r>
                      <a:r>
                        <a:rPr lang="en-US" sz="2200" kern="1200" dirty="0" err="1">
                          <a:solidFill>
                            <a:schemeClr val="dk1"/>
                          </a:solidFill>
                          <a:latin typeface="+mn-lt"/>
                          <a:ea typeface="+mn-ea"/>
                          <a:cs typeface="+mn-cs"/>
                        </a:rPr>
                        <a:t>IoT</a:t>
                      </a:r>
                      <a:r>
                        <a:rPr lang="en-US" sz="2200" kern="1200" dirty="0">
                          <a:solidFill>
                            <a:schemeClr val="dk1"/>
                          </a:solidFill>
                          <a:latin typeface="+mn-lt"/>
                          <a:ea typeface="+mn-ea"/>
                          <a:cs typeface="+mn-cs"/>
                        </a:rPr>
                        <a:t> Standardization</a:t>
                      </a:r>
                      <a:r>
                        <a:rPr lang="en-US" sz="2200" kern="1200" baseline="0" dirty="0">
                          <a:solidFill>
                            <a:schemeClr val="dk1"/>
                          </a:solidFill>
                          <a:latin typeface="+mn-lt"/>
                          <a:ea typeface="+mn-ea"/>
                          <a:cs typeface="+mn-cs"/>
                        </a:rPr>
                        <a:t> and </a:t>
                      </a:r>
                      <a:r>
                        <a:rPr lang="en-US" sz="2200" kern="1200" dirty="0">
                          <a:solidFill>
                            <a:schemeClr val="dk1"/>
                          </a:solidFill>
                          <a:latin typeface="+mn-lt"/>
                          <a:ea typeface="+mn-ea"/>
                          <a:cs typeface="+mn-cs"/>
                        </a:rPr>
                        <a:t>Unified Data Standards.</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kern="1200" baseline="0" dirty="0">
                          <a:solidFill>
                            <a:schemeClr val="dk1"/>
                          </a:solidFill>
                          <a:latin typeface="+mn-lt"/>
                          <a:ea typeface="+mn-ea"/>
                          <a:cs typeface="+mn-cs"/>
                        </a:rPr>
                        <a:t> </a:t>
                      </a:r>
                      <a:endParaRPr lang="en-US" sz="2200" kern="1200" dirty="0">
                        <a:solidFill>
                          <a:schemeClr val="dk1"/>
                        </a:solidFill>
                        <a:latin typeface="+mn-lt"/>
                        <a:ea typeface="+mn-ea"/>
                        <a:cs typeface="+mn-cs"/>
                      </a:endParaRPr>
                    </a:p>
                  </a:txBody>
                  <a:tcPr marT="45739" marB="45739"/>
                </a:tc>
                <a:tc>
                  <a:txBody>
                    <a:bodyPr/>
                    <a:lstStyle/>
                    <a:p>
                      <a:pPr algn="ctr"/>
                      <a:endParaRPr lang="en-IN" sz="2200" dirty="0">
                        <a:latin typeface="+mn-lt"/>
                      </a:endParaRPr>
                    </a:p>
                    <a:p>
                      <a:pPr algn="ctr"/>
                      <a:r>
                        <a:rPr lang="en-IN" sz="2200" dirty="0">
                          <a:latin typeface="+mn-lt"/>
                        </a:rPr>
                        <a:t>CO4</a:t>
                      </a:r>
                    </a:p>
                  </a:txBody>
                  <a:tcPr marT="45739" marB="45739"/>
                </a:tc>
                <a:extLst>
                  <a:ext uri="{0D108BD9-81ED-4DB2-BD59-A6C34878D82A}">
                    <a16:rowId xmlns:a16="http://schemas.microsoft.com/office/drawing/2014/main" xmlns="" val="10001"/>
                  </a:ext>
                </a:extLst>
              </a:tr>
            </a:tbl>
          </a:graphicData>
        </a:graphic>
      </p:graphicFrame>
      <p:pic>
        <p:nvPicPr>
          <p:cNvPr id="22548"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4D8B21-0700-4D4E-BBEB-328760E04952}" type="datetime1">
              <a:rPr lang="en-US" smtClean="0"/>
              <a:t>1/5/2024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Kumar            Unit 1 ACSIOT0601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err="1">
                <a:cs typeface="Times New Roman" panose="02020603050405020304" pitchFamily="18" charset="0"/>
              </a:rPr>
              <a:t>IoT</a:t>
            </a:r>
            <a:r>
              <a:rPr lang="en-US" sz="3200" b="1" dirty="0">
                <a:cs typeface="Times New Roman" panose="02020603050405020304" pitchFamily="18" charset="0"/>
              </a:rPr>
              <a:t> Standardization Issues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Picture 8" descr="Untitled.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
            <a:ext cx="1371600" cy="81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xmlns="" id="{D3855B3E-22E5-4367-A8DC-CBD9686CC0DF}"/>
              </a:ext>
            </a:extLst>
          </p:cNvPr>
          <p:cNvSpPr txBox="1"/>
          <p:nvPr/>
        </p:nvSpPr>
        <p:spPr>
          <a:xfrm>
            <a:off x="381000" y="990600"/>
            <a:ext cx="8763000" cy="4670509"/>
          </a:xfrm>
          <a:prstGeom prst="rect">
            <a:avLst/>
          </a:prstGeom>
          <a:noFill/>
        </p:spPr>
        <p:txBody>
          <a:bodyPr wrap="square">
            <a:spAutoFit/>
          </a:bodyPr>
          <a:lstStyle/>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Standardization is like a  double- edged sword: critical  to market development, but it  may threaten innovation and  inhibit change when standards  are accepted by the market.</a:t>
            </a:r>
          </a:p>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Different consortia, forums, and alliances have  been doing standardization in their own limited scope </a:t>
            </a:r>
          </a:p>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For example, 3GPP covers only cellular wireless networks while EPC </a:t>
            </a:r>
            <a:r>
              <a:rPr lang="en-US" sz="2200" dirty="0" err="1">
                <a:solidFill>
                  <a:schemeClr val="dk1"/>
                </a:solidFill>
                <a:cs typeface="Times New Roman" panose="02020603050405020304" pitchFamily="18" charset="0"/>
              </a:rPr>
              <a:t>global’s</a:t>
            </a:r>
            <a:r>
              <a:rPr lang="en-US" sz="2200" dirty="0">
                <a:solidFill>
                  <a:schemeClr val="dk1"/>
                </a:solidFill>
                <a:cs typeface="Times New Roman" panose="02020603050405020304" pitchFamily="18" charset="0"/>
              </a:rPr>
              <a:t> middleware covers only RFID events.</a:t>
            </a:r>
          </a:p>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Even within the same segment, there are  more than one consortium or forum doing  standardization without enough communication with each other </a:t>
            </a:r>
          </a:p>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Some are even competing with each other.</a:t>
            </a:r>
          </a:p>
        </p:txBody>
      </p:sp>
    </p:spTree>
    <p:extLst>
      <p:ext uri="{BB962C8B-B14F-4D97-AF65-F5344CB8AC3E}">
        <p14:creationId xmlns:p14="http://schemas.microsoft.com/office/powerpoint/2010/main" val="3685453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4E6884-82B6-481C-8D84-6AAB36E92CD4}" type="datetime1">
              <a:rPr lang="en-US" smtClean="0"/>
              <a:t>1/5/2024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Kumar            Unit 1 ACSIOT0601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err="1">
                <a:cs typeface="Times New Roman" panose="02020603050405020304" pitchFamily="18" charset="0"/>
              </a:rPr>
              <a:t>IoT</a:t>
            </a:r>
            <a:r>
              <a:rPr lang="en-US" sz="3200" b="1" dirty="0">
                <a:cs typeface="Times New Roman" panose="02020603050405020304" pitchFamily="18" charset="0"/>
              </a:rPr>
              <a:t> Standardization Issues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Picture 8" descr="Untitled.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
            <a:ext cx="1371600" cy="81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xmlns="" id="{D3855B3E-22E5-4367-A8DC-CBD9686CC0DF}"/>
              </a:ext>
            </a:extLst>
          </p:cNvPr>
          <p:cNvSpPr txBox="1"/>
          <p:nvPr/>
        </p:nvSpPr>
        <p:spPr>
          <a:xfrm>
            <a:off x="381000" y="990600"/>
            <a:ext cx="8763000" cy="5068054"/>
          </a:xfrm>
          <a:prstGeom prst="rect">
            <a:avLst/>
          </a:prstGeom>
          <a:noFill/>
        </p:spPr>
        <p:txBody>
          <a:bodyPr wrap="square">
            <a:spAutoFit/>
          </a:bodyPr>
          <a:lstStyle/>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Some people believe that the </a:t>
            </a:r>
            <a:r>
              <a:rPr lang="en-US" sz="2200" dirty="0" err="1">
                <a:solidFill>
                  <a:schemeClr val="dk1"/>
                </a:solidFill>
                <a:cs typeface="Times New Roman" panose="02020603050405020304" pitchFamily="18" charset="0"/>
              </a:rPr>
              <a:t>IoT</a:t>
            </a:r>
            <a:r>
              <a:rPr lang="en-US" sz="2200" dirty="0">
                <a:solidFill>
                  <a:schemeClr val="dk1"/>
                </a:solidFill>
                <a:cs typeface="Times New Roman" panose="02020603050405020304" pitchFamily="18" charset="0"/>
              </a:rPr>
              <a:t> concept is well established. However, some gray zones remain in the definition, especially which technology should be included  </a:t>
            </a:r>
          </a:p>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Following two issues for </a:t>
            </a:r>
            <a:r>
              <a:rPr lang="en-US" sz="2200" dirty="0" err="1">
                <a:solidFill>
                  <a:schemeClr val="dk1"/>
                </a:solidFill>
                <a:cs typeface="Times New Roman" panose="02020603050405020304" pitchFamily="18" charset="0"/>
              </a:rPr>
              <a:t>IoT</a:t>
            </a:r>
            <a:r>
              <a:rPr lang="en-US" sz="2200" dirty="0">
                <a:solidFill>
                  <a:schemeClr val="dk1"/>
                </a:solidFill>
                <a:cs typeface="Times New Roman" panose="02020603050405020304" pitchFamily="18" charset="0"/>
              </a:rPr>
              <a:t> standardization in particular and ICT standardization in general may never have answers:</a:t>
            </a:r>
          </a:p>
          <a:p>
            <a:pPr marL="12700" marR="433705" algn="just">
              <a:lnSpc>
                <a:spcPts val="3070"/>
              </a:lnSpc>
              <a:spcBef>
                <a:spcPts val="439"/>
              </a:spcBef>
              <a:buFont typeface="Wingdings" pitchFamily="2" charset="2"/>
              <a:buChar char="Ø"/>
            </a:pPr>
            <a:r>
              <a:rPr lang="en-US" sz="2200" dirty="0">
                <a:solidFill>
                  <a:schemeClr val="dk1"/>
                </a:solidFill>
                <a:cs typeface="Times New Roman" panose="02020603050405020304" pitchFamily="18" charset="0"/>
              </a:rPr>
              <a:t> ICT standardization is a highly decentralized  activity. How can the individual activities of the network of extremely heterogeneous standards setting bodies be coordinated? </a:t>
            </a:r>
          </a:p>
          <a:p>
            <a:pPr marL="12700" marR="433705" algn="just">
              <a:lnSpc>
                <a:spcPts val="3070"/>
              </a:lnSpc>
              <a:spcBef>
                <a:spcPts val="439"/>
              </a:spcBef>
              <a:buFont typeface="Wingdings" pitchFamily="2" charset="2"/>
              <a:buChar char="Ø"/>
            </a:pPr>
            <a:r>
              <a:rPr lang="en-US" sz="2200" dirty="0">
                <a:solidFill>
                  <a:schemeClr val="dk1"/>
                </a:solidFill>
                <a:cs typeface="Times New Roman" panose="02020603050405020304" pitchFamily="18" charset="0"/>
              </a:rPr>
              <a:t> It will become essential to allow all interested stakeholders to participate in the standardization process toward the </a:t>
            </a:r>
            <a:r>
              <a:rPr lang="en-US" sz="2200" dirty="0" err="1">
                <a:solidFill>
                  <a:schemeClr val="dk1"/>
                </a:solidFill>
                <a:cs typeface="Times New Roman" panose="02020603050405020304" pitchFamily="18" charset="0"/>
              </a:rPr>
              <a:t>IoT</a:t>
            </a:r>
            <a:r>
              <a:rPr lang="en-US" sz="2200" dirty="0">
                <a:solidFill>
                  <a:schemeClr val="dk1"/>
                </a:solidFill>
                <a:cs typeface="Times New Roman" panose="02020603050405020304" pitchFamily="18" charset="0"/>
              </a:rPr>
              <a:t> and to voice their respective requirements and concerns. How can this be achieved?</a:t>
            </a:r>
          </a:p>
          <a:p>
            <a:pPr marL="12700" marR="433705" algn="just">
              <a:lnSpc>
                <a:spcPts val="3070"/>
              </a:lnSpc>
              <a:spcBef>
                <a:spcPts val="439"/>
              </a:spcBef>
              <a:buFont typeface="Arial" pitchFamily="34" charset="0"/>
              <a:buChar char="•"/>
            </a:pPr>
            <a:endParaRPr lang="en-US" sz="2200" dirty="0">
              <a:solidFill>
                <a:schemeClr val="dk1"/>
              </a:solidFill>
              <a:cs typeface="Times New Roman" panose="02020603050405020304" pitchFamily="18" charset="0"/>
            </a:endParaRPr>
          </a:p>
        </p:txBody>
      </p:sp>
    </p:spTree>
    <p:extLst>
      <p:ext uri="{BB962C8B-B14F-4D97-AF65-F5344CB8AC3E}">
        <p14:creationId xmlns:p14="http://schemas.microsoft.com/office/powerpoint/2010/main" val="3685453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BC66FF-DA83-46AA-8B9E-B00E43DEB06A}" type="datetime1">
              <a:rPr lang="en-US" smtClean="0"/>
              <a:t>1/5/2024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Kumar            Unit 1 ACSIOT0601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cs typeface="Times New Roman" panose="02020603050405020304" pitchFamily="18" charset="0"/>
              </a:rPr>
              <a:t>Unified Data Standards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Picture 8" descr="Untitled.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
            <a:ext cx="1371600" cy="81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xmlns="" id="{D3855B3E-22E5-4367-A8DC-CBD9686CC0DF}"/>
              </a:ext>
            </a:extLst>
          </p:cNvPr>
          <p:cNvSpPr txBox="1"/>
          <p:nvPr/>
        </p:nvSpPr>
        <p:spPr>
          <a:xfrm>
            <a:off x="304800" y="1143000"/>
            <a:ext cx="8610600" cy="4272965"/>
          </a:xfrm>
          <a:prstGeom prst="rect">
            <a:avLst/>
          </a:prstGeom>
          <a:noFill/>
        </p:spPr>
        <p:txBody>
          <a:bodyPr wrap="square">
            <a:spAutoFit/>
          </a:bodyPr>
          <a:lstStyle/>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HTML/HTTP combination data format and exchange protocol is the foundation pillar of the World Wide Web.</a:t>
            </a:r>
          </a:p>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Many standardization efforts have been trying to define a unified data representation and protocol for </a:t>
            </a:r>
            <a:r>
              <a:rPr lang="en-US" sz="2200" dirty="0" err="1">
                <a:solidFill>
                  <a:schemeClr val="dk1"/>
                </a:solidFill>
                <a:cs typeface="Times New Roman" panose="02020603050405020304" pitchFamily="18" charset="0"/>
              </a:rPr>
              <a:t>IoT</a:t>
            </a:r>
            <a:r>
              <a:rPr lang="en-US" sz="2200" dirty="0">
                <a:solidFill>
                  <a:schemeClr val="dk1"/>
                </a:solidFill>
                <a:cs typeface="Times New Roman" panose="02020603050405020304" pitchFamily="18" charset="0"/>
              </a:rPr>
              <a:t>.</a:t>
            </a:r>
          </a:p>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Before the </a:t>
            </a:r>
            <a:r>
              <a:rPr lang="en-US" sz="2200" dirty="0" err="1">
                <a:solidFill>
                  <a:schemeClr val="dk1"/>
                </a:solidFill>
                <a:cs typeface="Times New Roman" panose="02020603050405020304" pitchFamily="18" charset="0"/>
              </a:rPr>
              <a:t>IoT</a:t>
            </a:r>
            <a:r>
              <a:rPr lang="en-US" sz="2200" dirty="0">
                <a:solidFill>
                  <a:schemeClr val="dk1"/>
                </a:solidFill>
                <a:cs typeface="Times New Roman" panose="02020603050405020304" pitchFamily="18" charset="0"/>
              </a:rPr>
              <a:t>, the Internet was actually an Internet of documents or of multimedia documents. The two pillars of the Internet including HTML/HTTP turned the Internet into the WWW. </a:t>
            </a:r>
          </a:p>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By the same token, we need to turn the </a:t>
            </a:r>
            <a:r>
              <a:rPr lang="en-US" sz="2200" dirty="0" err="1">
                <a:solidFill>
                  <a:schemeClr val="dk1"/>
                </a:solidFill>
                <a:cs typeface="Times New Roman" panose="02020603050405020304" pitchFamily="18" charset="0"/>
              </a:rPr>
              <a:t>IoT</a:t>
            </a:r>
            <a:r>
              <a:rPr lang="en-US" sz="2200" dirty="0">
                <a:solidFill>
                  <a:schemeClr val="dk1"/>
                </a:solidFill>
                <a:cs typeface="Times New Roman" panose="02020603050405020304" pitchFamily="18" charset="0"/>
              </a:rPr>
              <a:t> into the </a:t>
            </a:r>
            <a:r>
              <a:rPr lang="en-US" sz="2200" dirty="0" err="1">
                <a:solidFill>
                  <a:schemeClr val="dk1"/>
                </a:solidFill>
                <a:cs typeface="Times New Roman" panose="02020603050405020304" pitchFamily="18" charset="0"/>
              </a:rPr>
              <a:t>WoT</a:t>
            </a:r>
            <a:r>
              <a:rPr lang="en-US" sz="2200" dirty="0">
                <a:solidFill>
                  <a:schemeClr val="dk1"/>
                </a:solidFill>
                <a:cs typeface="Times New Roman" panose="02020603050405020304" pitchFamily="18" charset="0"/>
              </a:rPr>
              <a:t> to make sense of everything.</a:t>
            </a:r>
          </a:p>
          <a:p>
            <a:pPr marL="12700" marR="433705" algn="just">
              <a:lnSpc>
                <a:spcPts val="3070"/>
              </a:lnSpc>
              <a:spcBef>
                <a:spcPts val="439"/>
              </a:spcBef>
              <a:buFont typeface="Arial" pitchFamily="34" charset="0"/>
              <a:buChar char="•"/>
            </a:pPr>
            <a:endParaRPr lang="en-US" sz="2200" dirty="0">
              <a:solidFill>
                <a:schemeClr val="dk1"/>
              </a:solidFill>
              <a:cs typeface="Times New Roman" panose="02020603050405020304" pitchFamily="18" charset="0"/>
            </a:endParaRPr>
          </a:p>
        </p:txBody>
      </p:sp>
    </p:spTree>
    <p:extLst>
      <p:ext uri="{BB962C8B-B14F-4D97-AF65-F5344CB8AC3E}">
        <p14:creationId xmlns:p14="http://schemas.microsoft.com/office/powerpoint/2010/main" val="3685453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749F16-DF44-4860-9B6A-12FD0BF0F6E9}" type="datetime1">
              <a:rPr lang="en-US" smtClean="0"/>
              <a:t>1/5/2024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Kumar            Unit 1 ACSIOT0601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cs typeface="Times New Roman" panose="02020603050405020304" pitchFamily="18" charset="0"/>
              </a:rPr>
              <a:t>Unified Data Standards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Picture 8" descr="Untitled.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
            <a:ext cx="1371600" cy="81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Untitled.png"/>
          <p:cNvPicPr>
            <a:picLocks noChangeAspect="1"/>
          </p:cNvPicPr>
          <p:nvPr/>
        </p:nvPicPr>
        <p:blipFill>
          <a:blip r:embed="rId4"/>
          <a:stretch>
            <a:fillRect/>
          </a:stretch>
        </p:blipFill>
        <p:spPr>
          <a:xfrm>
            <a:off x="838200" y="914400"/>
            <a:ext cx="7773485" cy="5239482"/>
          </a:xfrm>
          <a:prstGeom prst="rect">
            <a:avLst/>
          </a:prstGeom>
        </p:spPr>
      </p:pic>
    </p:spTree>
    <p:extLst>
      <p:ext uri="{BB962C8B-B14F-4D97-AF65-F5344CB8AC3E}">
        <p14:creationId xmlns:p14="http://schemas.microsoft.com/office/powerpoint/2010/main" val="3685453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30C7BB-F731-40E4-AD1F-CC5A2BA0F3CF}" type="datetime1">
              <a:rPr lang="en-US" smtClean="0"/>
              <a:t>1/5/2024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Kumar            Unit 1 ACSIOT0601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cs typeface="Times New Roman" panose="02020603050405020304" pitchFamily="18" charset="0"/>
              </a:rPr>
              <a:t>Unified Data Standards</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9"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
            <a:ext cx="1371600" cy="81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xmlns="" id="{D3855B3E-22E5-4367-A8DC-CBD9686CC0DF}"/>
              </a:ext>
            </a:extLst>
          </p:cNvPr>
          <p:cNvSpPr txBox="1"/>
          <p:nvPr/>
        </p:nvSpPr>
        <p:spPr>
          <a:xfrm>
            <a:off x="326834" y="1222770"/>
            <a:ext cx="8610600" cy="4221669"/>
          </a:xfrm>
          <a:prstGeom prst="rect">
            <a:avLst/>
          </a:prstGeom>
          <a:noFill/>
        </p:spPr>
        <p:txBody>
          <a:bodyPr wrap="square">
            <a:spAutoFit/>
          </a:bodyPr>
          <a:lstStyle/>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a:t>
            </a:r>
            <a:r>
              <a:rPr lang="en-US" sz="2200" b="1" dirty="0">
                <a:solidFill>
                  <a:schemeClr val="dk1"/>
                </a:solidFill>
                <a:cs typeface="Times New Roman" panose="02020603050405020304" pitchFamily="18" charset="0"/>
              </a:rPr>
              <a:t>What will it take to make this to happen? </a:t>
            </a:r>
          </a:p>
          <a:p>
            <a:pPr marL="12700" marR="433705" algn="just">
              <a:lnSpc>
                <a:spcPts val="3070"/>
              </a:lnSpc>
              <a:spcBef>
                <a:spcPts val="439"/>
              </a:spcBef>
            </a:pPr>
            <a:r>
              <a:rPr lang="en-US" sz="2200" dirty="0">
                <a:solidFill>
                  <a:schemeClr val="dk1"/>
                </a:solidFill>
                <a:cs typeface="Times New Roman" panose="02020603050405020304" pitchFamily="18" charset="0"/>
              </a:rPr>
              <a:t>– Do we need a new HTML/HTTP-like standard for </a:t>
            </a:r>
            <a:r>
              <a:rPr lang="en-US" sz="2200" dirty="0" err="1">
                <a:solidFill>
                  <a:schemeClr val="dk1"/>
                </a:solidFill>
                <a:cs typeface="Times New Roman" panose="02020603050405020304" pitchFamily="18" charset="0"/>
              </a:rPr>
              <a:t>WoT</a:t>
            </a:r>
            <a:r>
              <a:rPr lang="en-US" sz="2200" dirty="0">
                <a:solidFill>
                  <a:schemeClr val="dk1"/>
                </a:solidFill>
                <a:cs typeface="Times New Roman" panose="02020603050405020304" pitchFamily="18" charset="0"/>
              </a:rPr>
              <a:t>? If there is no need to reinvent the wheel, what extensions do we need to build on top of HTML/HTTP or HTML5?</a:t>
            </a:r>
          </a:p>
          <a:p>
            <a:pPr marL="12700" marR="433705" algn="just">
              <a:lnSpc>
                <a:spcPts val="3070"/>
              </a:lnSpc>
              <a:spcBef>
                <a:spcPts val="439"/>
              </a:spcBef>
            </a:pPr>
            <a:r>
              <a:rPr lang="en-US" sz="2200" dirty="0">
                <a:solidFill>
                  <a:schemeClr val="dk1"/>
                </a:solidFill>
                <a:cs typeface="Times New Roman" panose="02020603050405020304" pitchFamily="18" charset="0"/>
              </a:rPr>
              <a:t>– The browser is intended for humans, so do we need a new browser for machines to make sense of the ocean of machine-generated data?</a:t>
            </a:r>
          </a:p>
          <a:p>
            <a:pPr marL="12700" marR="433705" algn="just">
              <a:lnSpc>
                <a:spcPts val="3070"/>
              </a:lnSpc>
              <a:spcBef>
                <a:spcPts val="439"/>
              </a:spcBef>
            </a:pPr>
            <a:r>
              <a:rPr lang="en-US" sz="2200" dirty="0">
                <a:solidFill>
                  <a:schemeClr val="dk1"/>
                </a:solidFill>
                <a:cs typeface="Times New Roman" panose="02020603050405020304" pitchFamily="18" charset="0"/>
              </a:rPr>
              <a:t>– Today, most new protocols are built on top of XML. For OS there must be XML-based data format standards or a metadata standard to represent the machine-generated data (MGD). Is it possible to define such a metadata standard that covers everything?</a:t>
            </a:r>
          </a:p>
        </p:txBody>
      </p:sp>
    </p:spTree>
    <p:extLst>
      <p:ext uri="{BB962C8B-B14F-4D97-AF65-F5344CB8AC3E}">
        <p14:creationId xmlns:p14="http://schemas.microsoft.com/office/powerpoint/2010/main" val="368545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533400" y="1143000"/>
            <a:ext cx="8229600" cy="4525963"/>
          </a:xfrm>
        </p:spPr>
        <p:txBody>
          <a:bodyPr/>
          <a:lstStyle/>
          <a:p>
            <a:pPr>
              <a:buFont typeface="Arial" pitchFamily="34" charset="0"/>
              <a:buNone/>
            </a:pPr>
            <a:r>
              <a:rPr lang="en-US" sz="2200" dirty="0"/>
              <a:t>Student will learn about:</a:t>
            </a:r>
            <a:endParaRPr lang="en-IN" sz="2200" dirty="0"/>
          </a:p>
          <a:p>
            <a:r>
              <a:rPr lang="en-US" sz="2200" dirty="0"/>
              <a:t>The architectural overview and </a:t>
            </a:r>
            <a:r>
              <a:rPr lang="en-US" sz="2200" dirty="0" err="1"/>
              <a:t>IoT</a:t>
            </a:r>
            <a:r>
              <a:rPr lang="en-US" sz="2200" dirty="0"/>
              <a:t> reference architecture.</a:t>
            </a:r>
          </a:p>
          <a:p>
            <a:r>
              <a:rPr lang="en-US" sz="2200" dirty="0"/>
              <a:t>Open source architecture and design principles. 	</a:t>
            </a:r>
          </a:p>
          <a:p>
            <a:r>
              <a:rPr lang="en-US" sz="2200" b="1" dirty="0"/>
              <a:t>The various types of </a:t>
            </a:r>
            <a:r>
              <a:rPr lang="en-US" sz="2200" b="1" dirty="0" err="1"/>
              <a:t>IoT</a:t>
            </a:r>
            <a:r>
              <a:rPr lang="en-US" sz="2200" b="1" dirty="0"/>
              <a:t> connectivity protocols. </a:t>
            </a:r>
            <a:r>
              <a:rPr lang="en-US" sz="2200" dirty="0"/>
              <a:t>	</a:t>
            </a:r>
          </a:p>
          <a:p>
            <a:r>
              <a:rPr lang="en-US" sz="2200" dirty="0"/>
              <a:t>Different types of </a:t>
            </a:r>
            <a:r>
              <a:rPr lang="en-US" sz="2200" dirty="0" err="1"/>
              <a:t>IoT</a:t>
            </a:r>
            <a:r>
              <a:rPr lang="en-US" sz="2200" dirty="0"/>
              <a:t> layered protocols. 	</a:t>
            </a:r>
          </a:p>
          <a:p>
            <a:r>
              <a:rPr lang="en-US" sz="2200" dirty="0"/>
              <a:t>Differences between Web of things and Internet of things. 	</a:t>
            </a:r>
          </a:p>
          <a:p>
            <a:pPr eaLnBrk="1" hangingPunct="1">
              <a:buFont typeface="Arial" pitchFamily="34" charset="0"/>
              <a:buNone/>
            </a:pPr>
            <a:endParaRPr lang="en-US" sz="2200"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Course Objective</a:t>
            </a:r>
          </a:p>
        </p:txBody>
      </p:sp>
      <p:sp>
        <p:nvSpPr>
          <p:cNvPr id="8" name="Footer Placeholder 12"/>
          <p:cNvSpPr>
            <a:spLocks noGrp="1"/>
          </p:cNvSpPr>
          <p:nvPr>
            <p:ph type="ftr" sz="quarter" idx="11"/>
          </p:nvPr>
        </p:nvSpPr>
        <p:spPr>
          <a:xfrm>
            <a:off x="2133600" y="6400800"/>
            <a:ext cx="5029200" cy="365125"/>
          </a:xfrm>
        </p:spPr>
        <p:txBody>
          <a:bodyPr/>
          <a:lstStyle/>
          <a:p>
            <a:pPr>
              <a:defRPr/>
            </a:pPr>
            <a:r>
              <a:rPr lang="en-US" smtClean="0"/>
              <a:t>Amit Kumar            Unit 1 ACSIOT0601                                        </a:t>
            </a:r>
            <a:endParaRPr lang="en-US" dirty="0"/>
          </a:p>
        </p:txBody>
      </p:sp>
      <p:pic>
        <p:nvPicPr>
          <p:cNvPr id="9223" name="Picture 8" descr="Untitled.png"/>
          <p:cNvPicPr>
            <a:picLocks noChangeAspect="1"/>
          </p:cNvPicPr>
          <p:nvPr/>
        </p:nvPicPr>
        <p:blipFill>
          <a:blip r:embed="rId3" cstate="print"/>
          <a:srcRect/>
          <a:stretch>
            <a:fillRect/>
          </a:stretch>
        </p:blipFill>
        <p:spPr bwMode="auto">
          <a:xfrm>
            <a:off x="0" y="0"/>
            <a:ext cx="1371600" cy="762000"/>
          </a:xfrm>
          <a:prstGeom prst="rect">
            <a:avLst/>
          </a:prstGeom>
          <a:noFill/>
          <a:ln w="9525">
            <a:noFill/>
            <a:miter lim="800000"/>
            <a:headEnd/>
            <a:tailEnd/>
          </a:ln>
        </p:spPr>
      </p:pic>
      <p:sp>
        <p:nvSpPr>
          <p:cNvPr id="2" name="Date Placeholder 1">
            <a:extLst>
              <a:ext uri="{FF2B5EF4-FFF2-40B4-BE49-F238E27FC236}">
                <a16:creationId xmlns:a16="http://schemas.microsoft.com/office/drawing/2014/main" xmlns="" id="{A8970056-1BBE-8093-432F-6C1E17269353}"/>
              </a:ext>
            </a:extLst>
          </p:cNvPr>
          <p:cNvSpPr>
            <a:spLocks noGrp="1"/>
          </p:cNvSpPr>
          <p:nvPr>
            <p:ph type="dt" sz="half" idx="10"/>
          </p:nvPr>
        </p:nvSpPr>
        <p:spPr/>
        <p:txBody>
          <a:bodyPr/>
          <a:lstStyle/>
          <a:p>
            <a:fld id="{579C981C-15DD-4706-B0A7-0E0D9774F844}" type="datetime1">
              <a:rPr lang="en-US" smtClean="0"/>
              <a:t>1/5/2024</a:t>
            </a:fld>
            <a:endParaRPr lang="en-US"/>
          </a:p>
        </p:txBody>
      </p:sp>
      <p:sp>
        <p:nvSpPr>
          <p:cNvPr id="3" name="Slide Number Placeholder 2">
            <a:extLst>
              <a:ext uri="{FF2B5EF4-FFF2-40B4-BE49-F238E27FC236}">
                <a16:creationId xmlns:a16="http://schemas.microsoft.com/office/drawing/2014/main" xmlns="" id="{A4544C80-9893-4E77-DB98-15311B0E19B1}"/>
              </a:ext>
            </a:extLst>
          </p:cNvPr>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4085C51-3E71-434E-8BAF-B0663E87D149}" type="datetime1">
              <a:rPr lang="en-US" smtClean="0"/>
              <a:t>1/5/2024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Kumar            Unit 1 ACSIOT0601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cs typeface="Times New Roman" panose="02020603050405020304" pitchFamily="18" charset="0"/>
              </a:rPr>
              <a:t>Unified Data Standards</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9"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
            <a:ext cx="1371600" cy="81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xmlns="" id="{D3855B3E-22E5-4367-A8DC-CBD9686CC0DF}"/>
              </a:ext>
            </a:extLst>
          </p:cNvPr>
          <p:cNvSpPr txBox="1"/>
          <p:nvPr/>
        </p:nvSpPr>
        <p:spPr>
          <a:xfrm>
            <a:off x="304800" y="914400"/>
            <a:ext cx="8610600" cy="5068054"/>
          </a:xfrm>
          <a:prstGeom prst="rect">
            <a:avLst/>
          </a:prstGeom>
          <a:noFill/>
        </p:spPr>
        <p:txBody>
          <a:bodyPr wrap="square">
            <a:spAutoFit/>
          </a:bodyPr>
          <a:lstStyle/>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Mango is an open-source software system for M2M application. It enables users to access and control electronic sensors, devices, and machines over multiple protocols simultaneously.</a:t>
            </a:r>
          </a:p>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The Resource Description Framework (RDF) is a family of W3C specifications originally designed as a metadata model.</a:t>
            </a:r>
          </a:p>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SOAP and </a:t>
            </a:r>
            <a:r>
              <a:rPr lang="en-US" sz="2200" dirty="0" err="1">
                <a:solidFill>
                  <a:schemeClr val="dk1"/>
                </a:solidFill>
                <a:cs typeface="Times New Roman" panose="02020603050405020304" pitchFamily="18" charset="0"/>
              </a:rPr>
              <a:t>RESTful</a:t>
            </a:r>
            <a:r>
              <a:rPr lang="en-US" sz="2200" dirty="0">
                <a:solidFill>
                  <a:schemeClr val="dk1"/>
                </a:solidFill>
                <a:cs typeface="Times New Roman" panose="02020603050405020304" pitchFamily="18" charset="0"/>
              </a:rPr>
              <a:t> protocol frameworks are extension on top of HTTP for web services and they are used to provide data exchange protocols for </a:t>
            </a:r>
            <a:r>
              <a:rPr lang="en-US" sz="2200" dirty="0" err="1">
                <a:solidFill>
                  <a:schemeClr val="dk1"/>
                </a:solidFill>
                <a:cs typeface="Times New Roman" panose="02020603050405020304" pitchFamily="18" charset="0"/>
              </a:rPr>
              <a:t>IoT</a:t>
            </a:r>
            <a:r>
              <a:rPr lang="en-US" sz="2200" dirty="0">
                <a:solidFill>
                  <a:schemeClr val="dk1"/>
                </a:solidFill>
                <a:cs typeface="Times New Roman" panose="02020603050405020304" pitchFamily="18" charset="0"/>
              </a:rPr>
              <a:t> applications. </a:t>
            </a:r>
          </a:p>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There are two important enabling technologies electronic data interchange (EDI) and XML</a:t>
            </a:r>
          </a:p>
          <a:p>
            <a:pPr marL="12700" marR="433705" algn="just">
              <a:lnSpc>
                <a:spcPts val="3070"/>
              </a:lnSpc>
              <a:spcBef>
                <a:spcPts val="439"/>
              </a:spcBef>
              <a:buFont typeface="Wingdings" pitchFamily="2" charset="2"/>
              <a:buChar char="Ø"/>
            </a:pPr>
            <a:r>
              <a:rPr lang="en-US" sz="2200" dirty="0">
                <a:solidFill>
                  <a:schemeClr val="dk1"/>
                </a:solidFill>
                <a:cs typeface="Times New Roman" panose="02020603050405020304" pitchFamily="18" charset="0"/>
              </a:rPr>
              <a:t> EDI describes the rigorously standardized format of electronic documents. </a:t>
            </a:r>
          </a:p>
        </p:txBody>
      </p:sp>
    </p:spTree>
    <p:extLst>
      <p:ext uri="{BB962C8B-B14F-4D97-AF65-F5344CB8AC3E}">
        <p14:creationId xmlns:p14="http://schemas.microsoft.com/office/powerpoint/2010/main" val="3685453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F8F5A5-F431-42E7-B2E9-2D4617F330BD}" type="datetime1">
              <a:rPr lang="en-US" smtClean="0"/>
              <a:t>1/5/2024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Amit Kumar            Unit 1 ACSIOT0601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cs typeface="Times New Roman" panose="02020603050405020304" pitchFamily="18" charset="0"/>
              </a:rPr>
              <a:t>Unified Data Standards</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9"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
            <a:ext cx="1371600" cy="81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xmlns="" id="{D3855B3E-22E5-4367-A8DC-CBD9686CC0DF}"/>
              </a:ext>
            </a:extLst>
          </p:cNvPr>
          <p:cNvSpPr txBox="1"/>
          <p:nvPr/>
        </p:nvSpPr>
        <p:spPr>
          <a:xfrm>
            <a:off x="304800" y="914400"/>
            <a:ext cx="8610600" cy="3375283"/>
          </a:xfrm>
          <a:prstGeom prst="rect">
            <a:avLst/>
          </a:prstGeom>
          <a:noFill/>
        </p:spPr>
        <p:txBody>
          <a:bodyPr wrap="square">
            <a:spAutoFit/>
          </a:bodyPr>
          <a:lstStyle/>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XML is a more recent invention for exchanging information between computer systems. XML is a markup language used to create smart data and documents for applications.</a:t>
            </a:r>
          </a:p>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a:t>
            </a:r>
            <a:r>
              <a:rPr lang="en-US" sz="2200" dirty="0" err="1">
                <a:solidFill>
                  <a:schemeClr val="dk1"/>
                </a:solidFill>
                <a:cs typeface="Times New Roman" panose="02020603050405020304" pitchFamily="18" charset="0"/>
              </a:rPr>
              <a:t>ebXML</a:t>
            </a:r>
            <a:r>
              <a:rPr lang="en-US" sz="2200" dirty="0">
                <a:solidFill>
                  <a:schemeClr val="dk1"/>
                </a:solidFill>
                <a:cs typeface="Times New Roman" panose="02020603050405020304" pitchFamily="18" charset="0"/>
              </a:rPr>
              <a:t> </a:t>
            </a:r>
            <a:r>
              <a:rPr lang="en-US" sz="2200" dirty="0" err="1">
                <a:solidFill>
                  <a:schemeClr val="dk1"/>
                </a:solidFill>
                <a:cs typeface="Times New Roman" panose="02020603050405020304" pitchFamily="18" charset="0"/>
              </a:rPr>
              <a:t>incooporates</a:t>
            </a:r>
            <a:r>
              <a:rPr lang="en-US" sz="2200" dirty="0">
                <a:solidFill>
                  <a:schemeClr val="dk1"/>
                </a:solidFill>
                <a:cs typeface="Times New Roman" panose="02020603050405020304" pitchFamily="18" charset="0"/>
              </a:rPr>
              <a:t> as part of its design solution some borrowed ideas from both EDI and XML. It offers businesses the opportunity to build an interoperable e-commerce infrastructure. </a:t>
            </a:r>
          </a:p>
          <a:p>
            <a:pPr marL="12700" marR="433705" algn="just">
              <a:lnSpc>
                <a:spcPts val="3070"/>
              </a:lnSpc>
              <a:spcBef>
                <a:spcPts val="439"/>
              </a:spcBef>
              <a:buFont typeface="Arial" pitchFamily="34" charset="0"/>
              <a:buChar char="•"/>
            </a:pPr>
            <a:r>
              <a:rPr lang="en-US" sz="2200" dirty="0">
                <a:solidFill>
                  <a:schemeClr val="dk1"/>
                </a:solidFill>
                <a:cs typeface="Times New Roman" panose="02020603050405020304" pitchFamily="18" charset="0"/>
              </a:rPr>
              <a:t> </a:t>
            </a:r>
            <a:r>
              <a:rPr lang="en-US" sz="2200" dirty="0" err="1">
                <a:solidFill>
                  <a:schemeClr val="dk1"/>
                </a:solidFill>
                <a:cs typeface="Times New Roman" panose="02020603050405020304" pitchFamily="18" charset="0"/>
              </a:rPr>
              <a:t>ebXML</a:t>
            </a:r>
            <a:r>
              <a:rPr lang="en-US" sz="2200" dirty="0">
                <a:solidFill>
                  <a:schemeClr val="dk1"/>
                </a:solidFill>
                <a:cs typeface="Times New Roman" panose="02020603050405020304" pitchFamily="18" charset="0"/>
              </a:rPr>
              <a:t> (e-business XML) specifies the business rules for how two different system talk to each other.</a:t>
            </a:r>
          </a:p>
        </p:txBody>
      </p:sp>
    </p:spTree>
    <p:extLst>
      <p:ext uri="{BB962C8B-B14F-4D97-AF65-F5344CB8AC3E}">
        <p14:creationId xmlns:p14="http://schemas.microsoft.com/office/powerpoint/2010/main" val="3685453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381000" y="990600"/>
            <a:ext cx="8534400" cy="5549900"/>
          </a:xfrm>
        </p:spPr>
        <p:txBody>
          <a:bodyPr>
            <a:normAutofit/>
          </a:bodyPr>
          <a:lstStyle/>
          <a:p>
            <a:pPr marL="457200" indent="-457200">
              <a:buAutoNum type="arabicPeriod"/>
            </a:pPr>
            <a:r>
              <a:rPr lang="en-US" sz="2200" dirty="0"/>
              <a:t>Object oriented analysis and design can be handled by the one who knows UML.</a:t>
            </a:r>
          </a:p>
          <a:p>
            <a:pPr marL="457200" indent="-457200">
              <a:buAutoNum type="alphaLcParenR"/>
            </a:pPr>
            <a:r>
              <a:rPr lang="en-US" sz="2200" dirty="0"/>
              <a:t>True</a:t>
            </a:r>
          </a:p>
          <a:p>
            <a:pPr marL="457200" indent="-457200">
              <a:buAutoNum type="alphaLcParenR"/>
            </a:pPr>
            <a:r>
              <a:rPr lang="en-US" sz="2200" b="1" dirty="0"/>
              <a:t>False</a:t>
            </a:r>
            <a:endParaRPr lang="en-IN" sz="2200" b="1" dirty="0"/>
          </a:p>
          <a:p>
            <a:pPr>
              <a:buNone/>
            </a:pPr>
            <a:endParaRPr lang="en-US" sz="2400" dirty="0"/>
          </a:p>
          <a:p>
            <a:pPr>
              <a:buNone/>
            </a:pPr>
            <a:r>
              <a:rPr lang="en-US" sz="2200" dirty="0"/>
              <a:t>2. </a:t>
            </a:r>
            <a:r>
              <a:rPr lang="en-US" sz="2200" dirty="0" err="1"/>
              <a:t>ebXML</a:t>
            </a:r>
            <a:r>
              <a:rPr lang="en-US" sz="2200" dirty="0"/>
              <a:t> is the combination of___</a:t>
            </a:r>
          </a:p>
          <a:p>
            <a:pPr marL="457200" indent="-457200">
              <a:buFont typeface="+mj-lt"/>
              <a:buAutoNum type="alphaLcParenR"/>
            </a:pPr>
            <a:r>
              <a:rPr lang="en-US" sz="2200" dirty="0"/>
              <a:t>EDL &amp; XML</a:t>
            </a:r>
          </a:p>
          <a:p>
            <a:pPr marL="457200" indent="-457200">
              <a:buFont typeface="+mj-lt"/>
              <a:buAutoNum type="alphaLcParenR"/>
            </a:pPr>
            <a:r>
              <a:rPr lang="en-US" sz="2200" b="1" dirty="0"/>
              <a:t>EDI &amp; XML</a:t>
            </a:r>
          </a:p>
          <a:p>
            <a:pPr marL="457200" indent="-457200">
              <a:buFont typeface="+mj-lt"/>
              <a:buAutoNum type="alphaLcParenR"/>
            </a:pPr>
            <a:r>
              <a:rPr lang="en-US" sz="2200" dirty="0"/>
              <a:t>HTML &amp; XML</a:t>
            </a:r>
          </a:p>
          <a:p>
            <a:pPr marL="457200" indent="-457200">
              <a:buFont typeface="+mj-lt"/>
              <a:buAutoNum type="alphaLcParenR"/>
            </a:pPr>
            <a:r>
              <a:rPr lang="en-US" sz="2200" dirty="0"/>
              <a:t>None of the above</a:t>
            </a:r>
          </a:p>
          <a:p>
            <a:pPr>
              <a:buNone/>
            </a:pPr>
            <a:endParaRPr lang="en-IN" sz="2200" dirty="0"/>
          </a:p>
        </p:txBody>
      </p:sp>
      <p:sp>
        <p:nvSpPr>
          <p:cNvPr id="4" name="Date Placeholder 3"/>
          <p:cNvSpPr>
            <a:spLocks noGrp="1"/>
          </p:cNvSpPr>
          <p:nvPr>
            <p:ph type="dt" sz="quarter" idx="10"/>
          </p:nvPr>
        </p:nvSpPr>
        <p:spPr/>
        <p:txBody>
          <a:bodyPr/>
          <a:lstStyle/>
          <a:p>
            <a:pPr>
              <a:defRPr/>
            </a:pPr>
            <a:fld id="{54BE3F9B-9F92-41B0-A55B-89E710CA7DA5}" type="datetime1">
              <a:rPr lang="en-US" smtClean="0"/>
              <a:t>1/5/2024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24581" name="Slide Number Placeholder 5"/>
          <p:cNvSpPr>
            <a:spLocks noGrp="1" noChangeArrowheads="1"/>
          </p:cNvSpPr>
          <p:nvPr>
            <p:ph type="sldNum" sz="quarter" idx="12"/>
          </p:nvPr>
        </p:nvSpPr>
        <p:spPr bwMode="auto">
          <a:ln>
            <a:miter lim="800000"/>
            <a:headEnd/>
            <a:tailEnd/>
          </a:ln>
        </p:spPr>
        <p:txBody>
          <a:bodyPr/>
          <a:lstStyle/>
          <a:p>
            <a:pPr>
              <a:defRPr/>
            </a:pPr>
            <a:fld id="{9B9FE149-DB6E-43A6-8953-2F2A6D671C1D}" type="slidenum">
              <a:rPr lang="en-US" altLang="en-US" smtClean="0"/>
              <a:pPr>
                <a:defRPr/>
              </a:pPr>
              <a:t>62</a:t>
            </a:fld>
            <a:endParaRPr lang="en-US" alt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cs typeface="Times New Roman" panose="02020603050405020304" pitchFamily="18" charset="0"/>
              </a:rPr>
              <a:t>Daily Quiz</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381000" y="990600"/>
            <a:ext cx="8534400" cy="5549900"/>
          </a:xfrm>
        </p:spPr>
        <p:txBody>
          <a:bodyPr>
            <a:normAutofit/>
          </a:bodyPr>
          <a:lstStyle/>
          <a:p>
            <a:pPr>
              <a:buNone/>
            </a:pPr>
            <a:r>
              <a:rPr lang="en-US" sz="2400" dirty="0"/>
              <a:t> </a:t>
            </a:r>
            <a:r>
              <a:rPr lang="en-US" sz="2200" dirty="0"/>
              <a:t>3. </a:t>
            </a:r>
            <a:r>
              <a:rPr lang="en-US" sz="2200" dirty="0" err="1"/>
              <a:t>EPCglobal</a:t>
            </a:r>
            <a:r>
              <a:rPr lang="en-US" sz="2200" dirty="0"/>
              <a:t> works only for RFID.</a:t>
            </a:r>
          </a:p>
          <a:p>
            <a:pPr>
              <a:buNone/>
            </a:pPr>
            <a:r>
              <a:rPr lang="en-US" sz="2200" dirty="0"/>
              <a:t>a.</a:t>
            </a:r>
            <a:r>
              <a:rPr lang="en-US" sz="2200" b="1" dirty="0"/>
              <a:t> True</a:t>
            </a:r>
          </a:p>
          <a:p>
            <a:pPr>
              <a:buNone/>
            </a:pPr>
            <a:r>
              <a:rPr lang="en-US" sz="2200" dirty="0"/>
              <a:t>b. False</a:t>
            </a:r>
          </a:p>
          <a:p>
            <a:pPr>
              <a:buNone/>
            </a:pPr>
            <a:endParaRPr lang="en-US" sz="2200" dirty="0"/>
          </a:p>
          <a:p>
            <a:pPr>
              <a:buNone/>
            </a:pPr>
            <a:r>
              <a:rPr lang="en-US" sz="2200" dirty="0"/>
              <a:t>4. Physical markup language (PML) is based____. </a:t>
            </a:r>
          </a:p>
          <a:p>
            <a:pPr marL="457200" indent="-457200">
              <a:buFont typeface="+mj-lt"/>
              <a:buAutoNum type="alphaLcParenR"/>
            </a:pPr>
            <a:r>
              <a:rPr lang="en-US" sz="2200" dirty="0"/>
              <a:t>EDL</a:t>
            </a:r>
          </a:p>
          <a:p>
            <a:pPr marL="457200" indent="-457200">
              <a:buFont typeface="+mj-lt"/>
              <a:buAutoNum type="alphaLcParenR"/>
            </a:pPr>
            <a:r>
              <a:rPr lang="en-US" sz="2200" dirty="0"/>
              <a:t>EDI</a:t>
            </a:r>
          </a:p>
          <a:p>
            <a:pPr marL="457200" indent="-457200">
              <a:buFont typeface="+mj-lt"/>
              <a:buAutoNum type="alphaLcParenR"/>
            </a:pPr>
            <a:r>
              <a:rPr lang="en-US" sz="2200" dirty="0"/>
              <a:t>HTML </a:t>
            </a:r>
          </a:p>
          <a:p>
            <a:pPr marL="457200" indent="-457200">
              <a:buFont typeface="+mj-lt"/>
              <a:buAutoNum type="alphaLcParenR"/>
            </a:pPr>
            <a:r>
              <a:rPr lang="en-US" sz="2200" b="1" dirty="0"/>
              <a:t>XML</a:t>
            </a:r>
          </a:p>
          <a:p>
            <a:pPr marL="457200" indent="-457200">
              <a:buFont typeface="+mj-lt"/>
              <a:buAutoNum type="alphaLcParenR"/>
            </a:pPr>
            <a:endParaRPr lang="en-US" sz="2200" dirty="0"/>
          </a:p>
          <a:p>
            <a:pPr marL="457200" indent="-457200" algn="just">
              <a:spcAft>
                <a:spcPct val="10000"/>
              </a:spcAft>
              <a:buNone/>
            </a:pPr>
            <a:endParaRPr lang="en-IN" sz="2200" dirty="0"/>
          </a:p>
        </p:txBody>
      </p:sp>
      <p:sp>
        <p:nvSpPr>
          <p:cNvPr id="4" name="Date Placeholder 3"/>
          <p:cNvSpPr>
            <a:spLocks noGrp="1"/>
          </p:cNvSpPr>
          <p:nvPr>
            <p:ph type="dt" sz="quarter" idx="10"/>
          </p:nvPr>
        </p:nvSpPr>
        <p:spPr/>
        <p:txBody>
          <a:bodyPr/>
          <a:lstStyle/>
          <a:p>
            <a:pPr>
              <a:defRPr/>
            </a:pPr>
            <a:fld id="{62C2E568-C0C1-41D8-963B-1652A2A6E5B7}" type="datetime1">
              <a:rPr lang="en-US" smtClean="0"/>
              <a:t>1/5/2024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24581" name="Slide Number Placeholder 5"/>
          <p:cNvSpPr>
            <a:spLocks noGrp="1" noChangeArrowheads="1"/>
          </p:cNvSpPr>
          <p:nvPr>
            <p:ph type="sldNum" sz="quarter" idx="12"/>
          </p:nvPr>
        </p:nvSpPr>
        <p:spPr bwMode="auto">
          <a:ln>
            <a:miter lim="800000"/>
            <a:headEnd/>
            <a:tailEnd/>
          </a:ln>
        </p:spPr>
        <p:txBody>
          <a:bodyPr/>
          <a:lstStyle/>
          <a:p>
            <a:pPr>
              <a:defRPr/>
            </a:pPr>
            <a:fld id="{9B9FE149-DB6E-43A6-8953-2F2A6D671C1D}" type="slidenum">
              <a:rPr lang="en-US" altLang="en-US" smtClean="0"/>
              <a:pPr>
                <a:defRPr/>
              </a:pPr>
              <a:t>63</a:t>
            </a:fld>
            <a:endParaRPr lang="en-US" alt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cs typeface="Times New Roman" panose="02020603050405020304" pitchFamily="18" charset="0"/>
              </a:rPr>
              <a:t>Daily Quiz</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914400"/>
            <a:ext cx="8153400" cy="5626100"/>
          </a:xfrm>
        </p:spPr>
        <p:txBody>
          <a:bodyPr/>
          <a:lstStyle/>
          <a:p>
            <a:pPr marL="457200" indent="-457200" algn="just">
              <a:spcAft>
                <a:spcPct val="10000"/>
              </a:spcAft>
            </a:pPr>
            <a:r>
              <a:rPr lang="en-US" sz="2200" dirty="0">
                <a:solidFill>
                  <a:schemeClr val="dk1"/>
                </a:solidFill>
                <a:cs typeface="Times New Roman" panose="02020603050405020304" pitchFamily="18" charset="0"/>
              </a:rPr>
              <a:t>Standardization is like a  double- edged sword: critical  to market development, but it  may threaten innovation and  inhibit change when standards  are accepted by the market.</a:t>
            </a:r>
          </a:p>
          <a:p>
            <a:pPr marL="457200" indent="-457200" algn="just">
              <a:spcAft>
                <a:spcPct val="10000"/>
              </a:spcAft>
            </a:pPr>
            <a:r>
              <a:rPr lang="en-US" sz="2200" dirty="0">
                <a:solidFill>
                  <a:schemeClr val="dk1"/>
                </a:solidFill>
                <a:cs typeface="Times New Roman" panose="02020603050405020304" pitchFamily="18" charset="0"/>
              </a:rPr>
              <a:t>Mango is an open-source software system for M2M application. It enables users to access and control electronic sensors, devices, and machines over multiple protocols simultaneously.</a:t>
            </a:r>
          </a:p>
          <a:p>
            <a:pPr marL="457200" indent="-457200" algn="just">
              <a:spcAft>
                <a:spcPct val="10000"/>
              </a:spcAft>
            </a:pPr>
            <a:r>
              <a:rPr lang="en-US" sz="2200" dirty="0">
                <a:solidFill>
                  <a:schemeClr val="dk1"/>
                </a:solidFill>
                <a:cs typeface="Times New Roman" panose="02020603050405020304" pitchFamily="18" charset="0"/>
              </a:rPr>
              <a:t>The Resource Description Framework (RDF) is a family of W3C specifications originally designed as a metadata model. </a:t>
            </a:r>
          </a:p>
          <a:p>
            <a:pPr marL="457200" indent="-457200" algn="just">
              <a:spcAft>
                <a:spcPct val="10000"/>
              </a:spcAft>
            </a:pPr>
            <a:r>
              <a:rPr lang="en-US" sz="2200" dirty="0">
                <a:solidFill>
                  <a:schemeClr val="dk1"/>
                </a:solidFill>
                <a:cs typeface="Times New Roman" panose="02020603050405020304" pitchFamily="18" charset="0"/>
              </a:rPr>
              <a:t>SOAP and </a:t>
            </a:r>
            <a:r>
              <a:rPr lang="en-US" sz="2200" dirty="0" err="1">
                <a:solidFill>
                  <a:schemeClr val="dk1"/>
                </a:solidFill>
                <a:cs typeface="Times New Roman" panose="02020603050405020304" pitchFamily="18" charset="0"/>
              </a:rPr>
              <a:t>RESTful</a:t>
            </a:r>
            <a:r>
              <a:rPr lang="en-US" sz="2200" dirty="0">
                <a:solidFill>
                  <a:schemeClr val="dk1"/>
                </a:solidFill>
                <a:cs typeface="Times New Roman" panose="02020603050405020304" pitchFamily="18" charset="0"/>
              </a:rPr>
              <a:t> protocol are used to provide data exchange protocols for </a:t>
            </a:r>
            <a:r>
              <a:rPr lang="en-US" sz="2200" dirty="0" err="1">
                <a:solidFill>
                  <a:schemeClr val="dk1"/>
                </a:solidFill>
                <a:cs typeface="Times New Roman" panose="02020603050405020304" pitchFamily="18" charset="0"/>
              </a:rPr>
              <a:t>IoT</a:t>
            </a:r>
            <a:r>
              <a:rPr lang="en-US" sz="2200" dirty="0">
                <a:solidFill>
                  <a:schemeClr val="dk1"/>
                </a:solidFill>
                <a:cs typeface="Times New Roman" panose="02020603050405020304" pitchFamily="18" charset="0"/>
              </a:rPr>
              <a:t> applications. </a:t>
            </a:r>
          </a:p>
          <a:p>
            <a:pPr marL="457200" indent="-457200" algn="just">
              <a:spcAft>
                <a:spcPct val="10000"/>
              </a:spcAft>
            </a:pPr>
            <a:endParaRPr lang="en-IN" sz="2200" dirty="0">
              <a:cs typeface="Times New Roman" pitchFamily="18" charset="0"/>
            </a:endParaRPr>
          </a:p>
        </p:txBody>
      </p:sp>
      <p:sp>
        <p:nvSpPr>
          <p:cNvPr id="4" name="Date Placeholder 3"/>
          <p:cNvSpPr>
            <a:spLocks noGrp="1"/>
          </p:cNvSpPr>
          <p:nvPr>
            <p:ph type="dt" sz="quarter" idx="10"/>
          </p:nvPr>
        </p:nvSpPr>
        <p:spPr/>
        <p:txBody>
          <a:bodyPr/>
          <a:lstStyle/>
          <a:p>
            <a:pPr>
              <a:defRPr/>
            </a:pPr>
            <a:fld id="{BAF61DC5-DCEA-4874-BCC5-279CD008848B}" type="datetime1">
              <a:rPr lang="en-US" smtClean="0"/>
              <a:t>1/5/2024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24581" name="Slide Number Placeholder 5"/>
          <p:cNvSpPr>
            <a:spLocks noGrp="1" noChangeArrowheads="1"/>
          </p:cNvSpPr>
          <p:nvPr>
            <p:ph type="sldNum" sz="quarter" idx="12"/>
          </p:nvPr>
        </p:nvSpPr>
        <p:spPr bwMode="auto">
          <a:ln>
            <a:miter lim="800000"/>
            <a:headEnd/>
            <a:tailEnd/>
          </a:ln>
        </p:spPr>
        <p:txBody>
          <a:bodyPr/>
          <a:lstStyle/>
          <a:p>
            <a:pPr>
              <a:defRPr/>
            </a:pPr>
            <a:fld id="{9B9FE149-DB6E-43A6-8953-2F2A6D671C1D}" type="slidenum">
              <a:rPr lang="en-US" altLang="en-US" smtClean="0"/>
              <a:pPr>
                <a:defRPr/>
              </a:pPr>
              <a:t>64</a:t>
            </a:fld>
            <a:endParaRPr lang="en-US" alt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cs typeface="Times New Roman" panose="02020603050405020304" pitchFamily="18" charset="0"/>
              </a:rPr>
              <a:t>Recap</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36FB2A6B-9996-45AB-B9F0-EE54E6A5E4C9}" type="datetime1">
              <a:rPr lang="en-US" smtClean="0"/>
              <a:t>1/5/2024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15364" name="Slide Number Placeholder 5"/>
          <p:cNvSpPr>
            <a:spLocks noGrp="1" noChangeArrowheads="1"/>
          </p:cNvSpPr>
          <p:nvPr>
            <p:ph type="sldNum" sz="quarter" idx="12"/>
          </p:nvPr>
        </p:nvSpPr>
        <p:spPr bwMode="auto">
          <a:ln>
            <a:miter lim="800000"/>
            <a:headEnd/>
            <a:tailEnd/>
          </a:ln>
        </p:spPr>
        <p:txBody>
          <a:bodyPr/>
          <a:lstStyle/>
          <a:p>
            <a:pPr>
              <a:defRPr/>
            </a:pPr>
            <a:fld id="{E47D7EC9-151A-428D-991C-CA4C9F94230D}" type="slidenum">
              <a:rPr lang="en-US" altLang="en-US"/>
              <a:pPr>
                <a:defRPr/>
              </a:pPr>
              <a:t>65</a:t>
            </a:fld>
            <a:endParaRPr lang="en-US" alt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spcBef>
                <a:spcPct val="0"/>
              </a:spcBef>
              <a:defRPr/>
            </a:pPr>
            <a:r>
              <a:rPr lang="en-US" altLang="en-US" sz="3200" b="1" dirty="0">
                <a:cs typeface="Times New Roman" panose="02020603050405020304" pitchFamily="18" charset="0"/>
              </a:rPr>
              <a:t>Introduction to Topic 5</a:t>
            </a:r>
          </a:p>
        </p:txBody>
      </p:sp>
      <p:graphicFrame>
        <p:nvGraphicFramePr>
          <p:cNvPr id="2" name="Table 8"/>
          <p:cNvGraphicFramePr>
            <a:graphicFrameLocks noGrp="1"/>
          </p:cNvGraphicFramePr>
          <p:nvPr/>
        </p:nvGraphicFramePr>
        <p:xfrm>
          <a:off x="609600" y="1321194"/>
          <a:ext cx="8077200" cy="3113646"/>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xmlns="" val="20000"/>
                    </a:ext>
                  </a:extLst>
                </a:gridCol>
                <a:gridCol w="3352800">
                  <a:extLst>
                    <a:ext uri="{9D8B030D-6E8A-4147-A177-3AD203B41FA5}">
                      <a16:colId xmlns:a16="http://schemas.microsoft.com/office/drawing/2014/main" xmlns="" val="20001"/>
                    </a:ext>
                  </a:extLst>
                </a:gridCol>
                <a:gridCol w="2209800">
                  <a:extLst>
                    <a:ext uri="{9D8B030D-6E8A-4147-A177-3AD203B41FA5}">
                      <a16:colId xmlns:a16="http://schemas.microsoft.com/office/drawing/2014/main" xmlns="" val="20002"/>
                    </a:ext>
                  </a:extLst>
                </a:gridCol>
              </a:tblGrid>
              <a:tr h="461848">
                <a:tc>
                  <a:txBody>
                    <a:bodyPr/>
                    <a:lstStyle/>
                    <a:p>
                      <a:r>
                        <a:rPr lang="en-IN" sz="2200" dirty="0">
                          <a:latin typeface="+mn-lt"/>
                        </a:rPr>
                        <a:t>Name of Topic</a:t>
                      </a:r>
                    </a:p>
                  </a:txBody>
                  <a:tcPr marT="45739" marB="45739"/>
                </a:tc>
                <a:tc>
                  <a:txBody>
                    <a:bodyPr/>
                    <a:lstStyle/>
                    <a:p>
                      <a:r>
                        <a:rPr lang="en-IN" sz="2200" dirty="0">
                          <a:latin typeface="+mn-lt"/>
                        </a:rPr>
                        <a:t>Objective of Topic</a:t>
                      </a:r>
                    </a:p>
                  </a:txBody>
                  <a:tcPr marT="45739" marB="45739"/>
                </a:tc>
                <a:tc>
                  <a:txBody>
                    <a:bodyPr/>
                    <a:lstStyle/>
                    <a:p>
                      <a:r>
                        <a:rPr lang="en-IN" sz="2200" dirty="0">
                          <a:latin typeface="+mn-lt"/>
                        </a:rPr>
                        <a:t>Mapping with CO</a:t>
                      </a:r>
                    </a:p>
                  </a:txBody>
                  <a:tcPr marT="45739" marB="45739"/>
                </a:tc>
                <a:extLst>
                  <a:ext uri="{0D108BD9-81ED-4DB2-BD59-A6C34878D82A}">
                    <a16:rowId xmlns:a16="http://schemas.microsoft.com/office/drawing/2014/main" xmlns="" val="10000"/>
                  </a:ext>
                </a:extLst>
              </a:tr>
              <a:tr h="2022589">
                <a:tc>
                  <a: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kern="1200" dirty="0">
                          <a:solidFill>
                            <a:schemeClr val="dk1"/>
                          </a:solidFill>
                          <a:latin typeface="+mn-lt"/>
                          <a:ea typeface="+mn-ea"/>
                          <a:cs typeface="+mn-cs"/>
                        </a:rPr>
                        <a:t>Protocols:</a:t>
                      </a:r>
                      <a:r>
                        <a:rPr lang="en-US" sz="2200" kern="1200" baseline="0" dirty="0">
                          <a:solidFill>
                            <a:schemeClr val="dk1"/>
                          </a:solidFill>
                          <a:latin typeface="+mn-lt"/>
                          <a:ea typeface="+mn-ea"/>
                          <a:cs typeface="+mn-cs"/>
                        </a:rPr>
                        <a:t> </a:t>
                      </a:r>
                      <a:r>
                        <a:rPr lang="en-US" sz="2200" kern="1200" dirty="0">
                          <a:solidFill>
                            <a:schemeClr val="dk1"/>
                          </a:solidFill>
                          <a:latin typeface="+mn-lt"/>
                          <a:ea typeface="+mn-ea"/>
                          <a:cs typeface="+mn-cs"/>
                        </a:rPr>
                        <a:t>IEEE802.15.4, IEEE 802.11, 	BAC Net,</a:t>
                      </a:r>
                      <a:r>
                        <a:rPr lang="en-US" sz="2200" kern="1200" baseline="0" dirty="0">
                          <a:solidFill>
                            <a:schemeClr val="dk1"/>
                          </a:solidFill>
                          <a:latin typeface="+mn-lt"/>
                          <a:ea typeface="+mn-ea"/>
                          <a:cs typeface="+mn-cs"/>
                        </a:rPr>
                        <a:t> </a:t>
                      </a:r>
                      <a:r>
                        <a:rPr lang="en-US" sz="2200" kern="1200" dirty="0" err="1">
                          <a:solidFill>
                            <a:schemeClr val="dk1"/>
                          </a:solidFill>
                          <a:latin typeface="+mn-lt"/>
                          <a:ea typeface="+mn-ea"/>
                          <a:cs typeface="+mn-cs"/>
                        </a:rPr>
                        <a:t>Modbus</a:t>
                      </a:r>
                      <a:r>
                        <a:rPr lang="en-US" sz="2200" kern="1200" baseline="0" dirty="0">
                          <a:solidFill>
                            <a:schemeClr val="dk1"/>
                          </a:solidFill>
                          <a:latin typeface="+mn-lt"/>
                          <a:ea typeface="+mn-ea"/>
                          <a:cs typeface="+mn-cs"/>
                        </a:rPr>
                        <a:t> and</a:t>
                      </a:r>
                      <a:r>
                        <a:rPr lang="en-US" sz="2200" kern="1200" dirty="0">
                          <a:solidFill>
                            <a:schemeClr val="dk1"/>
                          </a:solidFill>
                          <a:latin typeface="+mn-lt"/>
                          <a:ea typeface="+mn-ea"/>
                          <a:cs typeface="+mn-cs"/>
                        </a:rPr>
                        <a:t> KNX </a:t>
                      </a:r>
                      <a:r>
                        <a:rPr lang="en-US" sz="1800" kern="1200" baseline="0" dirty="0">
                          <a:solidFill>
                            <a:schemeClr val="dk1"/>
                          </a:solidFill>
                          <a:latin typeface="+mn-lt"/>
                          <a:ea typeface="+mn-ea"/>
                          <a:cs typeface="+mn-cs"/>
                        </a:rPr>
                        <a:t>	</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200" kern="1200" dirty="0">
                        <a:solidFill>
                          <a:schemeClr val="dk1"/>
                        </a:solidFill>
                        <a:latin typeface="+mn-lt"/>
                        <a:ea typeface="+mn-ea"/>
                        <a:cs typeface="+mn-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1800" kern="1200" baseline="0" dirty="0">
                        <a:solidFill>
                          <a:schemeClr val="dk1"/>
                        </a:solidFill>
                        <a:latin typeface="+mn-lt"/>
                        <a:ea typeface="+mn-ea"/>
                        <a:cs typeface="+mn-cs"/>
                      </a:endParaRPr>
                    </a:p>
                    <a:p>
                      <a:pPr lvl="0" algn="ctr">
                        <a:spcBef>
                          <a:spcPct val="0"/>
                        </a:spcBef>
                        <a:defRPr/>
                      </a:pPr>
                      <a:endParaRPr lang="en-US" altLang="en-US" sz="2200" dirty="0"/>
                    </a:p>
                  </a:txBody>
                  <a:tcPr marT="45739" marB="45739"/>
                </a:tc>
                <a:tc>
                  <a: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2200" dirty="0">
                          <a:latin typeface="+mn-lt"/>
                        </a:rPr>
                        <a:t>Students will be able to learn about various</a:t>
                      </a:r>
                      <a:r>
                        <a:rPr lang="en-IN" sz="2200" baseline="0" dirty="0">
                          <a:latin typeface="+mn-lt"/>
                        </a:rPr>
                        <a:t> </a:t>
                      </a:r>
                      <a:r>
                        <a:rPr lang="en-US" sz="2200" kern="1200" baseline="0" dirty="0">
                          <a:solidFill>
                            <a:schemeClr val="dk1"/>
                          </a:solidFill>
                          <a:latin typeface="+mn-lt"/>
                          <a:ea typeface="+mn-ea"/>
                          <a:cs typeface="+mn-cs"/>
                        </a:rPr>
                        <a:t>p</a:t>
                      </a:r>
                      <a:r>
                        <a:rPr lang="en-US" sz="2200" kern="1200" dirty="0">
                          <a:solidFill>
                            <a:schemeClr val="dk1"/>
                          </a:solidFill>
                          <a:latin typeface="+mn-lt"/>
                          <a:ea typeface="+mn-ea"/>
                          <a:cs typeface="+mn-cs"/>
                        </a:rPr>
                        <a:t>rotocols like</a:t>
                      </a:r>
                      <a:r>
                        <a:rPr lang="en-US" sz="2200" kern="1200" baseline="0" dirty="0">
                          <a:solidFill>
                            <a:schemeClr val="dk1"/>
                          </a:solidFill>
                          <a:latin typeface="+mn-lt"/>
                          <a:ea typeface="+mn-ea"/>
                          <a:cs typeface="+mn-cs"/>
                        </a:rPr>
                        <a:t> </a:t>
                      </a:r>
                      <a:r>
                        <a:rPr lang="en-US" sz="2200" kern="1200" dirty="0">
                          <a:solidFill>
                            <a:schemeClr val="dk1"/>
                          </a:solidFill>
                          <a:latin typeface="+mn-lt"/>
                          <a:ea typeface="+mn-ea"/>
                          <a:cs typeface="+mn-cs"/>
                        </a:rPr>
                        <a:t>BAC Net, </a:t>
                      </a:r>
                      <a:r>
                        <a:rPr lang="en-US" sz="2200" kern="1200" dirty="0" err="1">
                          <a:solidFill>
                            <a:schemeClr val="dk1"/>
                          </a:solidFill>
                          <a:latin typeface="+mn-lt"/>
                          <a:ea typeface="+mn-ea"/>
                          <a:cs typeface="+mn-cs"/>
                        </a:rPr>
                        <a:t>Modbus</a:t>
                      </a:r>
                      <a:r>
                        <a:rPr lang="en-US" sz="2200" kern="1200" dirty="0">
                          <a:solidFill>
                            <a:schemeClr val="dk1"/>
                          </a:solidFill>
                          <a:latin typeface="+mn-lt"/>
                          <a:ea typeface="+mn-ea"/>
                          <a:cs typeface="+mn-cs"/>
                        </a:rPr>
                        <a:t>, IEEE802.15.4,</a:t>
                      </a:r>
                      <a:r>
                        <a:rPr lang="en-US" sz="2200" kern="1200" baseline="0" dirty="0">
                          <a:solidFill>
                            <a:schemeClr val="dk1"/>
                          </a:solidFill>
                          <a:latin typeface="+mn-lt"/>
                          <a:ea typeface="+mn-ea"/>
                          <a:cs typeface="+mn-cs"/>
                        </a:rPr>
                        <a:t> </a:t>
                      </a:r>
                      <a:r>
                        <a:rPr lang="en-US" sz="2200" kern="1200" dirty="0">
                          <a:solidFill>
                            <a:schemeClr val="dk1"/>
                          </a:solidFill>
                          <a:latin typeface="+mn-lt"/>
                          <a:ea typeface="+mn-ea"/>
                          <a:cs typeface="+mn-cs"/>
                        </a:rPr>
                        <a:t>IEEE</a:t>
                      </a:r>
                      <a:r>
                        <a:rPr lang="en-US" sz="2200" kern="1200" baseline="0" dirty="0">
                          <a:solidFill>
                            <a:schemeClr val="dk1"/>
                          </a:solidFill>
                          <a:latin typeface="+mn-lt"/>
                          <a:ea typeface="+mn-ea"/>
                          <a:cs typeface="+mn-cs"/>
                        </a:rPr>
                        <a:t> </a:t>
                      </a:r>
                      <a:r>
                        <a:rPr lang="en-US" sz="2200" kern="1200" dirty="0">
                          <a:solidFill>
                            <a:schemeClr val="dk1"/>
                          </a:solidFill>
                          <a:latin typeface="+mn-lt"/>
                          <a:ea typeface="+mn-ea"/>
                          <a:cs typeface="+mn-cs"/>
                        </a:rPr>
                        <a:t>802.11,</a:t>
                      </a:r>
                      <a:r>
                        <a:rPr lang="en-US" sz="2200" kern="1200" baseline="0" dirty="0">
                          <a:solidFill>
                            <a:schemeClr val="dk1"/>
                          </a:solidFill>
                          <a:latin typeface="+mn-lt"/>
                          <a:ea typeface="+mn-ea"/>
                          <a:cs typeface="+mn-cs"/>
                        </a:rPr>
                        <a:t> and </a:t>
                      </a:r>
                      <a:r>
                        <a:rPr lang="en-US" sz="2200" kern="1200" dirty="0">
                          <a:solidFill>
                            <a:schemeClr val="dk1"/>
                          </a:solidFill>
                          <a:latin typeface="+mn-lt"/>
                          <a:ea typeface="+mn-ea"/>
                          <a:cs typeface="+mn-cs"/>
                        </a:rPr>
                        <a:t>KNX. </a:t>
                      </a:r>
                      <a:r>
                        <a:rPr lang="en-US" sz="1800" kern="1200" baseline="0" dirty="0">
                          <a:solidFill>
                            <a:schemeClr val="dk1"/>
                          </a:solidFill>
                          <a:latin typeface="+mn-lt"/>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kern="1200" dirty="0">
                          <a:solidFill>
                            <a:schemeClr val="dk1"/>
                          </a:solidFill>
                          <a:latin typeface="+mn-lt"/>
                          <a:ea typeface="+mn-ea"/>
                          <a:cs typeface="+mn-cs"/>
                        </a:rPr>
                        <a:t> 	</a:t>
                      </a:r>
                    </a:p>
                  </a:txBody>
                  <a:tcPr marT="45739" marB="45739"/>
                </a:tc>
                <a:tc>
                  <a:txBody>
                    <a:bodyPr/>
                    <a:lstStyle/>
                    <a:p>
                      <a:pPr algn="ctr"/>
                      <a:endParaRPr lang="en-IN" sz="2200" dirty="0">
                        <a:latin typeface="+mn-lt"/>
                      </a:endParaRPr>
                    </a:p>
                    <a:p>
                      <a:pPr algn="ctr"/>
                      <a:r>
                        <a:rPr lang="en-IN" sz="2200" dirty="0">
                          <a:latin typeface="+mn-lt"/>
                        </a:rPr>
                        <a:t>CO4</a:t>
                      </a:r>
                    </a:p>
                  </a:txBody>
                  <a:tcPr marT="45739" marB="45739"/>
                </a:tc>
                <a:extLst>
                  <a:ext uri="{0D108BD9-81ED-4DB2-BD59-A6C34878D82A}">
                    <a16:rowId xmlns:a16="http://schemas.microsoft.com/office/drawing/2014/main" xmlns="" val="10001"/>
                  </a:ext>
                </a:extLst>
              </a:tr>
            </a:tbl>
          </a:graphicData>
        </a:graphic>
      </p:graphicFrame>
      <p:pic>
        <p:nvPicPr>
          <p:cNvPr id="22548"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733A680-946D-4D6F-960E-D50A6BCA1344}" type="datetime1">
              <a:rPr lang="en-US" smtClean="0"/>
              <a:t>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cs typeface="Times New Roman" panose="02020603050405020304" pitchFamily="18" charset="0"/>
              </a:rPr>
              <a:t>IEEE802.15.4</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                                        </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3CFDD317-0687-4C4A-9C41-217C43E40153}"/>
              </a:ext>
            </a:extLst>
          </p:cNvPr>
          <p:cNvSpPr txBox="1"/>
          <p:nvPr/>
        </p:nvSpPr>
        <p:spPr>
          <a:xfrm>
            <a:off x="381000" y="990600"/>
            <a:ext cx="8394842" cy="430887"/>
          </a:xfrm>
          <a:prstGeom prst="rect">
            <a:avLst/>
          </a:prstGeom>
          <a:noFill/>
        </p:spPr>
        <p:txBody>
          <a:bodyPr wrap="square">
            <a:spAutoFit/>
          </a:bodyPr>
          <a:lstStyle/>
          <a:p>
            <a:pPr marL="342900" indent="-342900" algn="just" fontAlgn="base"/>
            <a:endParaRPr lang="en-US" sz="2200" dirty="0"/>
          </a:p>
        </p:txBody>
      </p:sp>
      <p:sp>
        <p:nvSpPr>
          <p:cNvPr id="13" name="Rectangle 12"/>
          <p:cNvSpPr/>
          <p:nvPr/>
        </p:nvSpPr>
        <p:spPr>
          <a:xfrm>
            <a:off x="457200" y="990600"/>
            <a:ext cx="8305800" cy="2492990"/>
          </a:xfrm>
          <a:prstGeom prst="rect">
            <a:avLst/>
          </a:prstGeom>
        </p:spPr>
        <p:txBody>
          <a:bodyPr wrap="square">
            <a:spAutoFit/>
          </a:bodyPr>
          <a:lstStyle/>
          <a:p>
            <a:pPr marL="342900" indent="-342900" algn="just" fontAlgn="base">
              <a:buFont typeface="Arial" pitchFamily="34" charset="0"/>
              <a:buChar char="•"/>
            </a:pPr>
            <a:r>
              <a:rPr lang="en-US" sz="2200" dirty="0"/>
              <a:t>Defines operation of low-rate wireless personal area networks (LR-WPANs).</a:t>
            </a:r>
          </a:p>
          <a:p>
            <a:pPr marL="342900" indent="-342900" algn="just" fontAlgn="base">
              <a:buFont typeface="Arial" pitchFamily="34" charset="0"/>
              <a:buChar char="•"/>
            </a:pPr>
            <a:r>
              <a:rPr lang="en-US" sz="2200" dirty="0"/>
              <a:t>Specifies physical layer and media access control for LR-WPANs • Maintained by IEEE 802.15 working group, which defined the standard in 2003. </a:t>
            </a:r>
          </a:p>
          <a:p>
            <a:pPr marL="342900" indent="-342900" algn="just" fontAlgn="base">
              <a:buFont typeface="Arial" pitchFamily="34" charset="0"/>
              <a:buChar char="•"/>
            </a:pPr>
            <a:r>
              <a:rPr lang="en-US" sz="2200" dirty="0"/>
              <a:t>Basic framework conceives a 10m communications range with a transfer rate of 250 </a:t>
            </a:r>
            <a:r>
              <a:rPr lang="en-US" sz="2200" dirty="0" err="1"/>
              <a:t>kbit</a:t>
            </a:r>
            <a:r>
              <a:rPr lang="en-US" sz="2200" dirty="0"/>
              <a:t>/s.</a:t>
            </a:r>
          </a:p>
        </p:txBody>
      </p:sp>
      <p:sp>
        <p:nvSpPr>
          <p:cNvPr id="14" name="Rectangle 13"/>
          <p:cNvSpPr/>
          <p:nvPr/>
        </p:nvSpPr>
        <p:spPr>
          <a:xfrm>
            <a:off x="4191000" y="3505200"/>
            <a:ext cx="4572000" cy="2462213"/>
          </a:xfrm>
          <a:prstGeom prst="rect">
            <a:avLst/>
          </a:prstGeom>
        </p:spPr>
        <p:txBody>
          <a:bodyPr wrap="square">
            <a:spAutoFit/>
          </a:bodyPr>
          <a:lstStyle/>
          <a:p>
            <a:pPr marL="342900" indent="-342900" algn="just" fontAlgn="base">
              <a:buFont typeface="Arial" pitchFamily="34" charset="0"/>
              <a:buChar char="•"/>
            </a:pPr>
            <a:r>
              <a:rPr lang="en-US" sz="2200" b="1" dirty="0"/>
              <a:t>Physical Layer (PHY) </a:t>
            </a:r>
            <a:r>
              <a:rPr lang="en-US" sz="2200" dirty="0"/>
              <a:t>provides data transmission service &amp; interface to physical layer management entity.</a:t>
            </a:r>
          </a:p>
          <a:p>
            <a:pPr marL="342900" indent="-342900" algn="just" fontAlgn="base">
              <a:buFont typeface="Arial" pitchFamily="34" charset="0"/>
              <a:buChar char="•"/>
            </a:pPr>
            <a:endParaRPr lang="en-US" sz="2200" dirty="0"/>
          </a:p>
          <a:p>
            <a:pPr marL="342900" indent="-342900" algn="just" fontAlgn="base">
              <a:buFont typeface="Arial" pitchFamily="34" charset="0"/>
              <a:buChar char="•"/>
            </a:pPr>
            <a:r>
              <a:rPr lang="en-US" sz="2200" b="1" dirty="0"/>
              <a:t>MAC</a:t>
            </a:r>
            <a:r>
              <a:rPr lang="en-US" sz="2200" dirty="0"/>
              <a:t> enables transmission of MAC frames through the use of the physical channel</a:t>
            </a:r>
          </a:p>
        </p:txBody>
      </p:sp>
      <p:pic>
        <p:nvPicPr>
          <p:cNvPr id="15" name="Picture 14" descr="Untitled.png"/>
          <p:cNvPicPr>
            <a:picLocks noChangeAspect="1"/>
          </p:cNvPicPr>
          <p:nvPr/>
        </p:nvPicPr>
        <p:blipFill>
          <a:blip r:embed="rId5"/>
          <a:stretch>
            <a:fillRect/>
          </a:stretch>
        </p:blipFill>
        <p:spPr>
          <a:xfrm>
            <a:off x="838200" y="3429000"/>
            <a:ext cx="3285857" cy="2972087"/>
          </a:xfrm>
          <a:prstGeom prst="rect">
            <a:avLst/>
          </a:prstGeom>
        </p:spPr>
      </p:pic>
    </p:spTree>
    <p:extLst>
      <p:ext uri="{BB962C8B-B14F-4D97-AF65-F5344CB8AC3E}">
        <p14:creationId xmlns:p14="http://schemas.microsoft.com/office/powerpoint/2010/main" val="14238418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88E7AD-843F-49CA-A721-607CDA7826BB}" type="datetime1">
              <a:rPr lang="en-US" smtClean="0"/>
              <a:t>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cs typeface="Times New Roman" panose="02020603050405020304" pitchFamily="18" charset="0"/>
              </a:rPr>
              <a:t>IEEE802.15.4</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                                        </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3CFDD317-0687-4C4A-9C41-217C43E40153}"/>
              </a:ext>
            </a:extLst>
          </p:cNvPr>
          <p:cNvSpPr txBox="1"/>
          <p:nvPr/>
        </p:nvSpPr>
        <p:spPr>
          <a:xfrm>
            <a:off x="381000" y="990600"/>
            <a:ext cx="8394842" cy="430887"/>
          </a:xfrm>
          <a:prstGeom prst="rect">
            <a:avLst/>
          </a:prstGeom>
          <a:noFill/>
        </p:spPr>
        <p:txBody>
          <a:bodyPr wrap="square">
            <a:spAutoFit/>
          </a:bodyPr>
          <a:lstStyle/>
          <a:p>
            <a:pPr marL="342900" indent="-342900" algn="just" fontAlgn="base"/>
            <a:endParaRPr lang="en-US" sz="2200" dirty="0"/>
          </a:p>
        </p:txBody>
      </p:sp>
      <p:sp>
        <p:nvSpPr>
          <p:cNvPr id="13" name="Rectangle 12"/>
          <p:cNvSpPr/>
          <p:nvPr/>
        </p:nvSpPr>
        <p:spPr>
          <a:xfrm>
            <a:off x="457200" y="990600"/>
            <a:ext cx="8305800" cy="5170646"/>
          </a:xfrm>
          <a:prstGeom prst="rect">
            <a:avLst/>
          </a:prstGeom>
        </p:spPr>
        <p:txBody>
          <a:bodyPr wrap="square">
            <a:spAutoFit/>
          </a:bodyPr>
          <a:lstStyle/>
          <a:p>
            <a:pPr marL="342900" indent="-342900" algn="just" fontAlgn="base"/>
            <a:r>
              <a:rPr lang="en-US" sz="2200" b="1" dirty="0"/>
              <a:t>Advantages of IEEE 802.15.4 </a:t>
            </a:r>
          </a:p>
          <a:p>
            <a:pPr marL="342900" indent="-342900" algn="just" fontAlgn="base"/>
            <a:endParaRPr lang="en-US" sz="2200" b="1" dirty="0"/>
          </a:p>
          <a:p>
            <a:pPr marL="342900" indent="-342900" algn="just" fontAlgn="base">
              <a:buFont typeface="Arial" pitchFamily="34" charset="0"/>
              <a:buChar char="•"/>
            </a:pPr>
            <a:r>
              <a:rPr lang="en-US" sz="2200" dirty="0"/>
              <a:t>cheap cost</a:t>
            </a:r>
          </a:p>
          <a:p>
            <a:pPr marL="342900" indent="-342900" algn="just" fontAlgn="base">
              <a:buFont typeface="Arial" pitchFamily="34" charset="0"/>
              <a:buChar char="•"/>
            </a:pPr>
            <a:r>
              <a:rPr lang="en-US" sz="2200" dirty="0"/>
              <a:t>long battery life,</a:t>
            </a:r>
          </a:p>
          <a:p>
            <a:pPr marL="342900" indent="-342900" algn="just" fontAlgn="base">
              <a:buFont typeface="Arial" pitchFamily="34" charset="0"/>
              <a:buChar char="•"/>
            </a:pPr>
            <a:r>
              <a:rPr lang="en-US" sz="2200" dirty="0"/>
              <a:t>Quick installation</a:t>
            </a:r>
          </a:p>
          <a:p>
            <a:pPr marL="342900" indent="-342900" algn="just" fontAlgn="base">
              <a:buFont typeface="Arial" pitchFamily="34" charset="0"/>
              <a:buChar char="•"/>
            </a:pPr>
            <a:r>
              <a:rPr lang="en-US" sz="2200" dirty="0"/>
              <a:t>simple</a:t>
            </a:r>
          </a:p>
          <a:p>
            <a:pPr marL="342900" indent="-342900" algn="just" fontAlgn="base">
              <a:buFont typeface="Arial" pitchFamily="34" charset="0"/>
              <a:buChar char="•"/>
            </a:pPr>
            <a:r>
              <a:rPr lang="en-US" sz="2200" dirty="0"/>
              <a:t>extensible protocol stack</a:t>
            </a:r>
          </a:p>
          <a:p>
            <a:pPr marL="342900" indent="-342900" algn="just" fontAlgn="base">
              <a:buFont typeface="Arial" pitchFamily="34" charset="0"/>
              <a:buChar char="•"/>
            </a:pPr>
            <a:endParaRPr lang="en-US" sz="2200" dirty="0"/>
          </a:p>
          <a:p>
            <a:pPr marL="342900" indent="-342900" algn="just" fontAlgn="base"/>
            <a:r>
              <a:rPr lang="en-US" sz="2200" b="1" dirty="0"/>
              <a:t>Disadvantages of IEEE 802.15.4:</a:t>
            </a:r>
          </a:p>
          <a:p>
            <a:pPr marL="342900" indent="-342900" algn="just" fontAlgn="base"/>
            <a:endParaRPr lang="en-US" sz="2200" dirty="0"/>
          </a:p>
          <a:p>
            <a:pPr marL="342900" indent="-342900" algn="just" fontAlgn="base">
              <a:buFont typeface="Arial" pitchFamily="34" charset="0"/>
              <a:buChar char="•"/>
            </a:pPr>
            <a:r>
              <a:rPr lang="en-US" sz="2200" dirty="0"/>
              <a:t>IEEE 802.15.4 causes interference and multipath fading.</a:t>
            </a:r>
          </a:p>
          <a:p>
            <a:pPr marL="342900" indent="-342900" algn="just" fontAlgn="base">
              <a:buFont typeface="Arial" pitchFamily="34" charset="0"/>
              <a:buChar char="•"/>
            </a:pPr>
            <a:r>
              <a:rPr lang="en-US" sz="2200" dirty="0"/>
              <a:t>doesn’t employ a frequency-hopping approach.</a:t>
            </a:r>
          </a:p>
          <a:p>
            <a:pPr marL="342900" indent="-342900" algn="just" fontAlgn="base">
              <a:buFont typeface="Arial" pitchFamily="34" charset="0"/>
              <a:buChar char="•"/>
            </a:pPr>
            <a:r>
              <a:rPr lang="en-US" sz="2200" dirty="0"/>
              <a:t>unbounded latency</a:t>
            </a:r>
          </a:p>
          <a:p>
            <a:pPr marL="342900" indent="-342900" algn="just" fontAlgn="base">
              <a:buFont typeface="Arial" pitchFamily="34" charset="0"/>
              <a:buChar char="•"/>
            </a:pPr>
            <a:r>
              <a:rPr lang="en-US" sz="2200" dirty="0"/>
              <a:t>interference susceptibility</a:t>
            </a:r>
          </a:p>
          <a:p>
            <a:pPr marL="342900" indent="-342900" algn="just" fontAlgn="base">
              <a:buFont typeface="Arial" pitchFamily="34" charset="0"/>
              <a:buChar char="•"/>
            </a:pPr>
            <a:endParaRPr lang="en-US" sz="2200" dirty="0"/>
          </a:p>
        </p:txBody>
      </p:sp>
    </p:spTree>
    <p:extLst>
      <p:ext uri="{BB962C8B-B14F-4D97-AF65-F5344CB8AC3E}">
        <p14:creationId xmlns:p14="http://schemas.microsoft.com/office/powerpoint/2010/main" val="14238418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2C3270-3F13-4D84-89D8-750ECB1DFE06}" type="datetime1">
              <a:rPr lang="en-US" smtClean="0"/>
              <a:t>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cs typeface="Times New Roman" panose="02020603050405020304" pitchFamily="18" charset="0"/>
              </a:rPr>
              <a:t>IEEE802.11</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                                        </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3CFDD317-0687-4C4A-9C41-217C43E40153}"/>
              </a:ext>
            </a:extLst>
          </p:cNvPr>
          <p:cNvSpPr txBox="1"/>
          <p:nvPr/>
        </p:nvSpPr>
        <p:spPr>
          <a:xfrm>
            <a:off x="381000" y="990600"/>
            <a:ext cx="8394842" cy="430887"/>
          </a:xfrm>
          <a:prstGeom prst="rect">
            <a:avLst/>
          </a:prstGeom>
          <a:noFill/>
        </p:spPr>
        <p:txBody>
          <a:bodyPr wrap="square">
            <a:spAutoFit/>
          </a:bodyPr>
          <a:lstStyle/>
          <a:p>
            <a:pPr marL="342900" indent="-342900" algn="just" fontAlgn="base"/>
            <a:endParaRPr lang="en-US" sz="2200" dirty="0"/>
          </a:p>
        </p:txBody>
      </p:sp>
      <p:sp>
        <p:nvSpPr>
          <p:cNvPr id="13" name="Rectangle 12"/>
          <p:cNvSpPr/>
          <p:nvPr/>
        </p:nvSpPr>
        <p:spPr>
          <a:xfrm>
            <a:off x="457200" y="990600"/>
            <a:ext cx="8305800" cy="3139321"/>
          </a:xfrm>
          <a:prstGeom prst="rect">
            <a:avLst/>
          </a:prstGeom>
        </p:spPr>
        <p:txBody>
          <a:bodyPr wrap="square">
            <a:spAutoFit/>
          </a:bodyPr>
          <a:lstStyle/>
          <a:p>
            <a:pPr algn="just">
              <a:buFont typeface="Arial" pitchFamily="34" charset="0"/>
              <a:buChar char="•"/>
            </a:pPr>
            <a:r>
              <a:rPr lang="en-US" sz="2200" dirty="0"/>
              <a:t> IEEE 802.11 standard, popularly known as </a:t>
            </a:r>
            <a:r>
              <a:rPr lang="en-US" sz="2200" dirty="0" err="1"/>
              <a:t>WiFi</a:t>
            </a:r>
            <a:r>
              <a:rPr lang="en-US" sz="2200" dirty="0"/>
              <a:t>, lays down the architecture and specifications of wireless LANs (WLANs). </a:t>
            </a:r>
          </a:p>
          <a:p>
            <a:pPr algn="just">
              <a:buFont typeface="Arial" pitchFamily="34" charset="0"/>
              <a:buChar char="•"/>
            </a:pPr>
            <a:r>
              <a:rPr lang="en-US" sz="2200" dirty="0"/>
              <a:t> </a:t>
            </a:r>
            <a:r>
              <a:rPr lang="en-US" sz="2200" dirty="0" err="1"/>
              <a:t>WiFi</a:t>
            </a:r>
            <a:r>
              <a:rPr lang="en-US" sz="2200" dirty="0"/>
              <a:t> or WLAN uses high-frequency radio waves instead of cables for connecting the devices in LAN. </a:t>
            </a:r>
          </a:p>
          <a:p>
            <a:pPr algn="just">
              <a:buFont typeface="Arial" pitchFamily="34" charset="0"/>
              <a:buChar char="•"/>
            </a:pPr>
            <a:r>
              <a:rPr lang="en-US" sz="2200" dirty="0"/>
              <a:t> Users connected by WLANs can move around within the area of network coverage.</a:t>
            </a:r>
          </a:p>
          <a:p>
            <a:pPr algn="just"/>
            <a:endParaRPr lang="en-US" sz="2200" b="1" dirty="0"/>
          </a:p>
          <a:p>
            <a:pPr algn="just"/>
            <a:r>
              <a:rPr lang="en-US" sz="2200" b="1" dirty="0"/>
              <a:t>IEEE 802.11 Architecture</a:t>
            </a:r>
          </a:p>
          <a:p>
            <a:pPr algn="just">
              <a:buFont typeface="Arial" pitchFamily="34" charset="0"/>
              <a:buChar char="•"/>
            </a:pPr>
            <a:endParaRPr lang="en-US" sz="2200" dirty="0"/>
          </a:p>
        </p:txBody>
      </p:sp>
      <p:pic>
        <p:nvPicPr>
          <p:cNvPr id="14" name="Picture 13" descr="Untitled.png"/>
          <p:cNvPicPr>
            <a:picLocks noChangeAspect="1"/>
          </p:cNvPicPr>
          <p:nvPr/>
        </p:nvPicPr>
        <p:blipFill>
          <a:blip r:embed="rId5"/>
          <a:stretch>
            <a:fillRect/>
          </a:stretch>
        </p:blipFill>
        <p:spPr>
          <a:xfrm>
            <a:off x="609600" y="3733800"/>
            <a:ext cx="8229600" cy="2800741"/>
          </a:xfrm>
          <a:prstGeom prst="rect">
            <a:avLst/>
          </a:prstGeom>
        </p:spPr>
      </p:pic>
    </p:spTree>
    <p:extLst>
      <p:ext uri="{BB962C8B-B14F-4D97-AF65-F5344CB8AC3E}">
        <p14:creationId xmlns:p14="http://schemas.microsoft.com/office/powerpoint/2010/main" val="14238418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61C440-5972-4602-B28E-E5A69BFD5A82}" type="datetime1">
              <a:rPr lang="en-US" smtClean="0"/>
              <a:t>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cs typeface="Times New Roman" panose="02020603050405020304" pitchFamily="18" charset="0"/>
              </a:rPr>
              <a:t>IEEE802.11</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                                        </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3CFDD317-0687-4C4A-9C41-217C43E40153}"/>
              </a:ext>
            </a:extLst>
          </p:cNvPr>
          <p:cNvSpPr txBox="1"/>
          <p:nvPr/>
        </p:nvSpPr>
        <p:spPr>
          <a:xfrm>
            <a:off x="381000" y="990600"/>
            <a:ext cx="8394842" cy="430887"/>
          </a:xfrm>
          <a:prstGeom prst="rect">
            <a:avLst/>
          </a:prstGeom>
          <a:noFill/>
        </p:spPr>
        <p:txBody>
          <a:bodyPr wrap="square">
            <a:spAutoFit/>
          </a:bodyPr>
          <a:lstStyle/>
          <a:p>
            <a:pPr marL="342900" indent="-342900" algn="just" fontAlgn="base"/>
            <a:endParaRPr lang="en-US" sz="2200" dirty="0"/>
          </a:p>
        </p:txBody>
      </p:sp>
      <p:sp>
        <p:nvSpPr>
          <p:cNvPr id="13" name="Rectangle 12"/>
          <p:cNvSpPr/>
          <p:nvPr/>
        </p:nvSpPr>
        <p:spPr>
          <a:xfrm>
            <a:off x="304800" y="838200"/>
            <a:ext cx="8610600" cy="5847755"/>
          </a:xfrm>
          <a:prstGeom prst="rect">
            <a:avLst/>
          </a:prstGeom>
        </p:spPr>
        <p:txBody>
          <a:bodyPr wrap="square">
            <a:spAutoFit/>
          </a:bodyPr>
          <a:lstStyle/>
          <a:p>
            <a:pPr algn="just"/>
            <a:r>
              <a:rPr lang="en-US" sz="2200" b="1" dirty="0"/>
              <a:t>Components of IEEE 802.11 Architecture</a:t>
            </a:r>
          </a:p>
          <a:p>
            <a:pPr algn="just">
              <a:buFont typeface="Arial" pitchFamily="34" charset="0"/>
              <a:buChar char="•"/>
            </a:pPr>
            <a:r>
              <a:rPr lang="en-US" sz="2200" dirty="0"/>
              <a:t> </a:t>
            </a:r>
            <a:r>
              <a:rPr lang="en-US" sz="2200" b="1" dirty="0"/>
              <a:t>Stations (STA)</a:t>
            </a:r>
            <a:r>
              <a:rPr lang="en-US" sz="2200" dirty="0"/>
              <a:t>: Stations comprises of all devices and equipment that are connected to the wireless LAN. A station can be of two types: </a:t>
            </a:r>
          </a:p>
          <a:p>
            <a:pPr marL="457200" indent="-457200" algn="just">
              <a:buAutoNum type="arabicPeriod"/>
            </a:pPr>
            <a:r>
              <a:rPr lang="en-US" sz="2200" dirty="0"/>
              <a:t>Wireless Access Point (WAP)  </a:t>
            </a:r>
          </a:p>
          <a:p>
            <a:pPr marL="457200" indent="-457200" algn="just">
              <a:buAutoNum type="arabicPeriod"/>
            </a:pPr>
            <a:r>
              <a:rPr lang="en-US" sz="2200" dirty="0"/>
              <a:t>Simply access points (AP) </a:t>
            </a:r>
          </a:p>
          <a:p>
            <a:pPr algn="just"/>
            <a:r>
              <a:rPr lang="en-US" sz="2200" dirty="0"/>
              <a:t>Each station has a wireless network interface controller.</a:t>
            </a:r>
          </a:p>
          <a:p>
            <a:pPr algn="just"/>
            <a:endParaRPr lang="en-US" sz="2200" dirty="0"/>
          </a:p>
          <a:p>
            <a:pPr algn="just">
              <a:buFont typeface="Arial" pitchFamily="34" charset="0"/>
              <a:buChar char="•"/>
            </a:pPr>
            <a:r>
              <a:rPr lang="en-US" sz="2200" dirty="0"/>
              <a:t> </a:t>
            </a:r>
            <a:r>
              <a:rPr lang="en-US" sz="2200" b="1" dirty="0"/>
              <a:t>Basic Service Set (BSS): </a:t>
            </a:r>
            <a:r>
              <a:rPr lang="en-US" sz="2200" dirty="0"/>
              <a:t>A basic service set is a group of stations communicating at the physical layer level. BSS can be of two categories:</a:t>
            </a:r>
          </a:p>
          <a:p>
            <a:pPr marL="457200" indent="-457200" algn="just">
              <a:buAutoNum type="arabicPeriod"/>
            </a:pPr>
            <a:r>
              <a:rPr lang="en-US" sz="2200" dirty="0"/>
              <a:t>Infrastructure BSS − Here, the devices communicate with other devices through access points.</a:t>
            </a:r>
          </a:p>
          <a:p>
            <a:pPr marL="457200" indent="-457200" algn="just">
              <a:buAutoNum type="arabicPeriod"/>
            </a:pPr>
            <a:r>
              <a:rPr lang="en-US" sz="2200" dirty="0"/>
              <a:t>Independent BSS − Here, the devices communicate in a peer-to-peer basis in an ad hoc manner.</a:t>
            </a:r>
          </a:p>
          <a:p>
            <a:pPr marL="457200" indent="-457200" algn="just">
              <a:buAutoNum type="arabicPeriod"/>
            </a:pPr>
            <a:endParaRPr lang="en-US" sz="2200" dirty="0"/>
          </a:p>
          <a:p>
            <a:pPr algn="just">
              <a:buFont typeface="Arial" pitchFamily="34" charset="0"/>
              <a:buChar char="•"/>
            </a:pPr>
            <a:r>
              <a:rPr lang="en-US" sz="2200" dirty="0"/>
              <a:t> </a:t>
            </a:r>
            <a:r>
              <a:rPr lang="en-US" sz="2200" b="1" dirty="0"/>
              <a:t>Extended Service Set (ESS): </a:t>
            </a:r>
            <a:r>
              <a:rPr lang="en-US" sz="2200" dirty="0"/>
              <a:t>It is a set of all connected BSS.</a:t>
            </a:r>
          </a:p>
          <a:p>
            <a:pPr algn="just">
              <a:buFont typeface="Arial" pitchFamily="34" charset="0"/>
              <a:buChar char="•"/>
            </a:pPr>
            <a:r>
              <a:rPr lang="en-US" sz="2200" dirty="0"/>
              <a:t> </a:t>
            </a:r>
            <a:r>
              <a:rPr lang="en-US" sz="2200" b="1" dirty="0"/>
              <a:t>Distribution System (DS):</a:t>
            </a:r>
            <a:r>
              <a:rPr lang="en-US" sz="2200" dirty="0"/>
              <a:t> It connects access points in ESS</a:t>
            </a:r>
          </a:p>
          <a:p>
            <a:pPr algn="just">
              <a:buFont typeface="Arial" pitchFamily="34" charset="0"/>
              <a:buChar char="•"/>
            </a:pPr>
            <a:endParaRPr lang="en-US" sz="2200" dirty="0"/>
          </a:p>
        </p:txBody>
      </p:sp>
    </p:spTree>
    <p:extLst>
      <p:ext uri="{BB962C8B-B14F-4D97-AF65-F5344CB8AC3E}">
        <p14:creationId xmlns:p14="http://schemas.microsoft.com/office/powerpoint/2010/main" val="1423841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Course Outcome</a:t>
            </a:r>
          </a:p>
        </p:txBody>
      </p:sp>
      <p:sp>
        <p:nvSpPr>
          <p:cNvPr id="8" name="Footer Placeholder 12"/>
          <p:cNvSpPr>
            <a:spLocks noGrp="1"/>
          </p:cNvSpPr>
          <p:nvPr>
            <p:ph type="ftr" sz="quarter" idx="11"/>
          </p:nvPr>
        </p:nvSpPr>
        <p:spPr>
          <a:xfrm>
            <a:off x="2057400" y="6400800"/>
            <a:ext cx="5029200" cy="365125"/>
          </a:xfrm>
        </p:spPr>
        <p:txBody>
          <a:bodyPr/>
          <a:lstStyle/>
          <a:p>
            <a:pPr>
              <a:defRPr/>
            </a:pPr>
            <a:r>
              <a:rPr lang="en-US" smtClean="0"/>
              <a:t>Amit Kumar            Unit 1 ACSIOT0601                                        </a:t>
            </a:r>
            <a:endParaRPr lang="en-US" dirty="0"/>
          </a:p>
        </p:txBody>
      </p:sp>
      <p:sp>
        <p:nvSpPr>
          <p:cNvPr id="10" name="Rectangle 9"/>
          <p:cNvSpPr/>
          <p:nvPr/>
        </p:nvSpPr>
        <p:spPr>
          <a:xfrm>
            <a:off x="381000" y="990600"/>
            <a:ext cx="8382000" cy="3416320"/>
          </a:xfrm>
          <a:prstGeom prst="rect">
            <a:avLst/>
          </a:prstGeom>
        </p:spPr>
        <p:txBody>
          <a:bodyPr>
            <a:spAutoFit/>
          </a:bodyPr>
          <a:lstStyle/>
          <a:p>
            <a:pPr algn="l">
              <a:lnSpc>
                <a:spcPct val="200000"/>
              </a:lnSpc>
            </a:pPr>
            <a:r>
              <a:rPr lang="en-US" b="0" i="0" u="none" strike="noStrike" baseline="0" dirty="0">
                <a:latin typeface="CIDFont+F2"/>
              </a:rPr>
              <a:t>After completion of this course students will be able to:</a:t>
            </a:r>
          </a:p>
          <a:p>
            <a:pPr algn="l">
              <a:lnSpc>
                <a:spcPct val="200000"/>
              </a:lnSpc>
            </a:pPr>
            <a:r>
              <a:rPr lang="en-US" b="0" i="0" u="none" strike="noStrike" baseline="0" dirty="0">
                <a:latin typeface="CIDFont+F2"/>
              </a:rPr>
              <a:t>CO 1 Identifying the essentials of IOT protocols. 			</a:t>
            </a:r>
            <a:r>
              <a:rPr lang="en-US" b="0" i="0" u="none" strike="noStrike" baseline="0" dirty="0" smtClean="0">
                <a:latin typeface="CIDFont+F2"/>
              </a:rPr>
              <a:t>K1</a:t>
            </a:r>
            <a:endParaRPr lang="en-US" b="0" i="0" u="none" strike="noStrike" baseline="0" dirty="0">
              <a:latin typeface="CIDFont+F2"/>
            </a:endParaRPr>
          </a:p>
          <a:p>
            <a:pPr algn="l">
              <a:lnSpc>
                <a:spcPct val="200000"/>
              </a:lnSpc>
            </a:pPr>
            <a:r>
              <a:rPr lang="en-IN" b="0" i="0" u="none" strike="noStrike" baseline="0" dirty="0">
                <a:latin typeface="CIDFont+F2"/>
              </a:rPr>
              <a:t>CO 2 Articulate Application layer protocols. 				K3</a:t>
            </a:r>
          </a:p>
          <a:p>
            <a:pPr algn="l">
              <a:lnSpc>
                <a:spcPct val="200000"/>
              </a:lnSpc>
            </a:pPr>
            <a:r>
              <a:rPr lang="en-US" b="0" i="0" u="none" strike="noStrike" baseline="0" dirty="0">
                <a:latin typeface="CIDFont+F2"/>
              </a:rPr>
              <a:t>CO 3 Tagging Network and service layer protocols. 			K2</a:t>
            </a:r>
          </a:p>
          <a:p>
            <a:pPr algn="l">
              <a:lnSpc>
                <a:spcPct val="200000"/>
              </a:lnSpc>
            </a:pPr>
            <a:r>
              <a:rPr lang="en-US" b="0" i="0" u="none" strike="noStrike" baseline="0" dirty="0">
                <a:latin typeface="CIDFont+F2"/>
              </a:rPr>
              <a:t>CO 4 Understand the concepts of Device layer protocols. 		</a:t>
            </a:r>
            <a:r>
              <a:rPr lang="en-US" b="0" i="0" u="none" strike="noStrike" baseline="0" dirty="0" smtClean="0">
                <a:latin typeface="CIDFont+F2"/>
              </a:rPr>
              <a:t>K2</a:t>
            </a:r>
            <a:endParaRPr lang="en-US" b="0" i="0" u="none" strike="noStrike" baseline="0" dirty="0">
              <a:latin typeface="CIDFont+F2"/>
            </a:endParaRPr>
          </a:p>
          <a:p>
            <a:pPr algn="l">
              <a:lnSpc>
                <a:spcPct val="200000"/>
              </a:lnSpc>
            </a:pPr>
            <a:r>
              <a:rPr lang="en-US" b="0" i="0" u="none" strike="noStrike" baseline="0" dirty="0">
                <a:latin typeface="CIDFont+F2"/>
              </a:rPr>
              <a:t>CO 5 Build IoT-based smart systems for real-world problems using IOT 	K6</a:t>
            </a:r>
            <a:endParaRPr lang="en-IN" dirty="0">
              <a:latin typeface="+mn-lt"/>
              <a:cs typeface="+mn-cs"/>
            </a:endParaRPr>
          </a:p>
        </p:txBody>
      </p:sp>
      <p:pic>
        <p:nvPicPr>
          <p:cNvPr id="10247" name="Picture 8" descr="Untitled.png"/>
          <p:cNvPicPr>
            <a:picLocks noChangeAspect="1"/>
          </p:cNvPicPr>
          <p:nvPr/>
        </p:nvPicPr>
        <p:blipFill>
          <a:blip r:embed="rId3" cstate="print"/>
          <a:srcRect/>
          <a:stretch>
            <a:fillRect/>
          </a:stretch>
        </p:blipFill>
        <p:spPr bwMode="auto">
          <a:xfrm>
            <a:off x="0" y="0"/>
            <a:ext cx="1371600" cy="762000"/>
          </a:xfrm>
          <a:prstGeom prst="rect">
            <a:avLst/>
          </a:prstGeom>
          <a:noFill/>
          <a:ln w="9525">
            <a:noFill/>
            <a:miter lim="800000"/>
            <a:headEnd/>
            <a:tailEnd/>
          </a:ln>
        </p:spPr>
      </p:pic>
      <p:sp>
        <p:nvSpPr>
          <p:cNvPr id="2" name="Date Placeholder 1">
            <a:extLst>
              <a:ext uri="{FF2B5EF4-FFF2-40B4-BE49-F238E27FC236}">
                <a16:creationId xmlns:a16="http://schemas.microsoft.com/office/drawing/2014/main" xmlns="" id="{D9E1D534-76A5-3F02-DCE1-3646F0D416C8}"/>
              </a:ext>
            </a:extLst>
          </p:cNvPr>
          <p:cNvSpPr>
            <a:spLocks noGrp="1"/>
          </p:cNvSpPr>
          <p:nvPr>
            <p:ph type="dt" sz="half" idx="10"/>
          </p:nvPr>
        </p:nvSpPr>
        <p:spPr/>
        <p:txBody>
          <a:bodyPr/>
          <a:lstStyle/>
          <a:p>
            <a:fld id="{B34B169F-22E5-4FA5-8627-F6F98D41C78C}" type="datetime1">
              <a:rPr lang="en-US" smtClean="0"/>
              <a:t>1/5/2024</a:t>
            </a:fld>
            <a:endParaRPr lang="en-US"/>
          </a:p>
        </p:txBody>
      </p:sp>
      <p:sp>
        <p:nvSpPr>
          <p:cNvPr id="3" name="Slide Number Placeholder 2">
            <a:extLst>
              <a:ext uri="{FF2B5EF4-FFF2-40B4-BE49-F238E27FC236}">
                <a16:creationId xmlns:a16="http://schemas.microsoft.com/office/drawing/2014/main" xmlns="" id="{9EB357AD-6BBC-C534-F641-6B9BE56709F3}"/>
              </a:ext>
            </a:extLst>
          </p:cNvPr>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3CCC00F-7749-4C9B-8F39-FD2DF21E95F7}" type="datetime1">
              <a:rPr lang="en-US" smtClean="0"/>
              <a:t>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cs typeface="Times New Roman" panose="02020603050405020304" pitchFamily="18" charset="0"/>
              </a:rPr>
              <a:t>BACNet Protocol</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                                        </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xmlns="" id="{F735CB07-C793-4A90-84C5-917C22511439}"/>
              </a:ext>
            </a:extLst>
          </p:cNvPr>
          <p:cNvSpPr txBox="1"/>
          <p:nvPr/>
        </p:nvSpPr>
        <p:spPr>
          <a:xfrm>
            <a:off x="374586" y="914400"/>
            <a:ext cx="8312214" cy="6586418"/>
          </a:xfrm>
          <a:prstGeom prst="rect">
            <a:avLst/>
          </a:prstGeom>
          <a:noFill/>
        </p:spPr>
        <p:txBody>
          <a:bodyPr wrap="square" rtlCol="0">
            <a:spAutoFit/>
          </a:bodyPr>
          <a:lstStyle/>
          <a:p>
            <a:pPr algn="just">
              <a:buFont typeface="Arial" pitchFamily="34" charset="0"/>
              <a:buChar char="•"/>
            </a:pPr>
            <a:r>
              <a:rPr lang="en-US" sz="2200" dirty="0">
                <a:cs typeface="Times New Roman" panose="02020603050405020304" pitchFamily="18" charset="0"/>
              </a:rPr>
              <a:t> </a:t>
            </a:r>
            <a:r>
              <a:rPr lang="en-US" sz="2200" dirty="0" err="1">
                <a:cs typeface="Times New Roman" panose="02020603050405020304" pitchFamily="18" charset="0"/>
              </a:rPr>
              <a:t>BACnet</a:t>
            </a:r>
            <a:r>
              <a:rPr lang="en-US" sz="2200" dirty="0">
                <a:cs typeface="Times New Roman" panose="02020603050405020304" pitchFamily="18" charset="0"/>
              </a:rPr>
              <a:t> stands for Building Automation and Control Network </a:t>
            </a:r>
          </a:p>
          <a:p>
            <a:pPr algn="just">
              <a:buFont typeface="Arial" pitchFamily="34" charset="0"/>
              <a:buChar char="•"/>
            </a:pPr>
            <a:r>
              <a:rPr lang="en-US" sz="2200" dirty="0">
                <a:cs typeface="Times New Roman" panose="02020603050405020304" pitchFamily="18" charset="0"/>
              </a:rPr>
              <a:t> </a:t>
            </a:r>
            <a:r>
              <a:rPr lang="en-US" sz="2200" dirty="0" err="1">
                <a:cs typeface="Times New Roman" panose="02020603050405020304" pitchFamily="18" charset="0"/>
              </a:rPr>
              <a:t>BACnet</a:t>
            </a:r>
            <a:r>
              <a:rPr lang="en-US" sz="2200" dirty="0">
                <a:cs typeface="Times New Roman" panose="02020603050405020304" pitchFamily="18" charset="0"/>
              </a:rPr>
              <a:t> is a network protocol used in building automation systems (BAS) to control the data exchange between different devices and components. </a:t>
            </a:r>
          </a:p>
          <a:p>
            <a:pPr algn="just">
              <a:buFont typeface="Arial" pitchFamily="34" charset="0"/>
              <a:buChar char="•"/>
            </a:pPr>
            <a:r>
              <a:rPr lang="en-US" sz="2200" dirty="0">
                <a:cs typeface="Times New Roman" panose="02020603050405020304" pitchFamily="18" charset="0"/>
              </a:rPr>
              <a:t> It is a network standard developed by the American Heating Refrigerating and Air Conditioning Engineers. </a:t>
            </a:r>
          </a:p>
          <a:p>
            <a:pPr algn="just">
              <a:buFont typeface="Arial" pitchFamily="34" charset="0"/>
              <a:buChar char="•"/>
            </a:pPr>
            <a:r>
              <a:rPr lang="en-US" sz="2200" dirty="0">
                <a:cs typeface="Times New Roman" panose="02020603050405020304" pitchFamily="18" charset="0"/>
              </a:rPr>
              <a:t> The American National Standard Institute (ANSI) and International Standard for Organization (ISO) have also adopted </a:t>
            </a:r>
            <a:r>
              <a:rPr lang="en-US" sz="2200" dirty="0" err="1">
                <a:cs typeface="Times New Roman" panose="02020603050405020304" pitchFamily="18" charset="0"/>
              </a:rPr>
              <a:t>BACnet</a:t>
            </a:r>
            <a:r>
              <a:rPr lang="en-US" sz="2200" dirty="0">
                <a:cs typeface="Times New Roman" panose="02020603050405020304" pitchFamily="18" charset="0"/>
              </a:rPr>
              <a:t> as a standard for networking building automation systems.</a:t>
            </a:r>
          </a:p>
          <a:p>
            <a:pPr algn="just">
              <a:buFont typeface="Arial" pitchFamily="34" charset="0"/>
              <a:buChar char="•"/>
            </a:pPr>
            <a:endParaRPr lang="en-US" sz="2200" dirty="0">
              <a:cs typeface="Times New Roman" panose="02020603050405020304" pitchFamily="18" charset="0"/>
            </a:endParaRPr>
          </a:p>
          <a:p>
            <a:pPr algn="just"/>
            <a:r>
              <a:rPr lang="en-US" sz="2200" b="1" dirty="0">
                <a:cs typeface="Times New Roman" panose="02020603050405020304" pitchFamily="18" charset="0"/>
              </a:rPr>
              <a:t>Characteristics of </a:t>
            </a:r>
            <a:r>
              <a:rPr lang="en-US" sz="2200" b="1" dirty="0" err="1">
                <a:cs typeface="Times New Roman" panose="02020603050405020304" pitchFamily="18" charset="0"/>
              </a:rPr>
              <a:t>BACnet</a:t>
            </a:r>
            <a:r>
              <a:rPr lang="en-US" sz="2200" b="1" dirty="0">
                <a:cs typeface="Times New Roman" panose="02020603050405020304" pitchFamily="18" charset="0"/>
              </a:rPr>
              <a:t> include:</a:t>
            </a:r>
          </a:p>
          <a:p>
            <a:pPr algn="just">
              <a:buFont typeface="Arial" pitchFamily="34" charset="0"/>
              <a:buChar char="•"/>
            </a:pPr>
            <a:r>
              <a:rPr lang="en-US" sz="2200" dirty="0">
                <a:cs typeface="Times New Roman" panose="02020603050405020304" pitchFamily="18" charset="0"/>
              </a:rPr>
              <a:t> Open source standard</a:t>
            </a:r>
          </a:p>
          <a:p>
            <a:pPr algn="just">
              <a:buFont typeface="Arial" pitchFamily="34" charset="0"/>
              <a:buChar char="•"/>
            </a:pPr>
            <a:r>
              <a:rPr lang="en-US" sz="2200" dirty="0">
                <a:cs typeface="Times New Roman" panose="02020603050405020304" pitchFamily="18" charset="0"/>
              </a:rPr>
              <a:t> No license fee required for its implementation</a:t>
            </a:r>
          </a:p>
          <a:p>
            <a:pPr algn="just">
              <a:buFont typeface="Arial" pitchFamily="34" charset="0"/>
              <a:buChar char="•"/>
            </a:pPr>
            <a:r>
              <a:rPr lang="en-US" sz="2200" dirty="0">
                <a:cs typeface="Times New Roman" panose="02020603050405020304" pitchFamily="18" charset="0"/>
              </a:rPr>
              <a:t> A large number of manufacturer have adopted these standards, making it less dependent on a specific vendor for its implementation</a:t>
            </a:r>
          </a:p>
          <a:p>
            <a:pPr algn="just"/>
            <a:r>
              <a:rPr lang="en-US" sz="2200" dirty="0">
                <a:cs typeface="Times New Roman" panose="02020603050405020304" pitchFamily="18" charset="0"/>
              </a:rPr>
              <a:t> </a:t>
            </a:r>
          </a:p>
          <a:p>
            <a:pPr algn="just">
              <a:buFont typeface="Arial" pitchFamily="34" charset="0"/>
              <a:buChar char="•"/>
            </a:pPr>
            <a:endParaRPr lang="en-US" sz="2200" dirty="0">
              <a:cs typeface="Times New Roman" panose="02020603050405020304" pitchFamily="18" charset="0"/>
            </a:endParaRPr>
          </a:p>
          <a:p>
            <a:pPr algn="just"/>
            <a:r>
              <a:rPr lang="en-US" sz="2400" dirty="0"/>
              <a:t/>
            </a:r>
            <a:br>
              <a:rPr lang="en-US" sz="2400" dirty="0"/>
            </a:br>
            <a:r>
              <a:rPr lang="en-US" sz="2400" dirty="0"/>
              <a:t> </a:t>
            </a:r>
            <a:endParaRPr lang="en-IN" sz="2200" dirty="0">
              <a:cs typeface="Times New Roman" panose="02020603050405020304" pitchFamily="18" charset="0"/>
            </a:endParaRPr>
          </a:p>
        </p:txBody>
      </p:sp>
    </p:spTree>
    <p:extLst>
      <p:ext uri="{BB962C8B-B14F-4D97-AF65-F5344CB8AC3E}">
        <p14:creationId xmlns:p14="http://schemas.microsoft.com/office/powerpoint/2010/main" val="16951182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831B841-317B-412B-A082-73F08CBC9FC7}" type="datetime1">
              <a:rPr lang="en-US" smtClean="0"/>
              <a:t>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cs typeface="Times New Roman" panose="02020603050405020304" pitchFamily="18" charset="0"/>
              </a:rPr>
              <a:t>MODBUS</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                                        </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381000" y="990600"/>
            <a:ext cx="8305800" cy="4493538"/>
          </a:xfrm>
          <a:prstGeom prst="rect">
            <a:avLst/>
          </a:prstGeom>
        </p:spPr>
        <p:txBody>
          <a:bodyPr wrap="square">
            <a:spAutoFit/>
          </a:bodyPr>
          <a:lstStyle/>
          <a:p>
            <a:pPr algn="just">
              <a:buFont typeface="Arial" pitchFamily="34" charset="0"/>
              <a:buChar char="•"/>
            </a:pPr>
            <a:r>
              <a:rPr lang="en-US" sz="2200" b="1" dirty="0"/>
              <a:t> </a:t>
            </a:r>
            <a:r>
              <a:rPr lang="en-US" sz="2200" dirty="0"/>
              <a:t>MODBUS is a serial communications protocol originally published by MODICON in 1979 for use with its programmable logic controllers. </a:t>
            </a:r>
          </a:p>
          <a:p>
            <a:pPr algn="just">
              <a:buFont typeface="Arial" pitchFamily="34" charset="0"/>
              <a:buChar char="•"/>
            </a:pPr>
            <a:endParaRPr lang="en-US" sz="2200" dirty="0"/>
          </a:p>
          <a:p>
            <a:pPr algn="just">
              <a:buFont typeface="Arial" pitchFamily="34" charset="0"/>
              <a:buChar char="•"/>
            </a:pPr>
            <a:r>
              <a:rPr lang="en-US" sz="2200" dirty="0"/>
              <a:t> MODBUS protocol is simple and robust which has become a widely used standard communication protocol for connecting industrial electronic devices.</a:t>
            </a:r>
          </a:p>
          <a:p>
            <a:pPr algn="just">
              <a:buFont typeface="Arial" pitchFamily="34" charset="0"/>
              <a:buChar char="•"/>
            </a:pPr>
            <a:endParaRPr lang="en-US" sz="2200" dirty="0"/>
          </a:p>
          <a:p>
            <a:pPr algn="just">
              <a:buFont typeface="Arial" pitchFamily="34" charset="0"/>
              <a:buChar char="•"/>
            </a:pPr>
            <a:r>
              <a:rPr lang="en-US" sz="2200" dirty="0"/>
              <a:t> </a:t>
            </a:r>
            <a:r>
              <a:rPr lang="en-US" sz="2200" b="1" dirty="0"/>
              <a:t>The advantages of MODBUS protocol from an industry point of view are:</a:t>
            </a:r>
          </a:p>
          <a:p>
            <a:pPr algn="just"/>
            <a:r>
              <a:rPr lang="en-US" sz="2200" dirty="0"/>
              <a:t>1. Industry centric.</a:t>
            </a:r>
          </a:p>
          <a:p>
            <a:pPr algn="just"/>
            <a:r>
              <a:rPr lang="en-US" sz="2200" dirty="0"/>
              <a:t>2. Open Source</a:t>
            </a:r>
          </a:p>
          <a:p>
            <a:pPr algn="just"/>
            <a:r>
              <a:rPr lang="en-US" sz="2200" dirty="0"/>
              <a:t>3. Easy to use and deploy</a:t>
            </a:r>
          </a:p>
          <a:p>
            <a:pPr>
              <a:buFont typeface="Arial" pitchFamily="34" charset="0"/>
              <a:buChar char="•"/>
            </a:pPr>
            <a:endParaRPr lang="en-US" sz="2200" dirty="0"/>
          </a:p>
        </p:txBody>
      </p:sp>
    </p:spTree>
    <p:extLst>
      <p:ext uri="{BB962C8B-B14F-4D97-AF65-F5344CB8AC3E}">
        <p14:creationId xmlns:p14="http://schemas.microsoft.com/office/powerpoint/2010/main" val="36091910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FC294C-AD0E-4A31-8C9A-7B547A5BF079}" type="datetime1">
              <a:rPr lang="en-US" smtClean="0"/>
              <a:t>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cs typeface="Times New Roman" panose="02020603050405020304" pitchFamily="18" charset="0"/>
              </a:rPr>
              <a:t>KNX</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                                        </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381000" y="990600"/>
            <a:ext cx="8305800" cy="6186309"/>
          </a:xfrm>
          <a:prstGeom prst="rect">
            <a:avLst/>
          </a:prstGeom>
        </p:spPr>
        <p:txBody>
          <a:bodyPr wrap="square">
            <a:spAutoFit/>
          </a:bodyPr>
          <a:lstStyle/>
          <a:p>
            <a:pPr algn="just">
              <a:buFont typeface="Arial" pitchFamily="34" charset="0"/>
              <a:buChar char="•"/>
            </a:pPr>
            <a:r>
              <a:rPr lang="en-US" sz="2200" dirty="0"/>
              <a:t>  KNX is a communication protocol developed for and widely used in home and building automation. </a:t>
            </a:r>
          </a:p>
          <a:p>
            <a:pPr algn="just">
              <a:buFont typeface="Arial" pitchFamily="34" charset="0"/>
              <a:buChar char="•"/>
            </a:pPr>
            <a:r>
              <a:rPr lang="en-US" sz="2200" dirty="0"/>
              <a:t> It is a standardized (EN 50090, ISO/IEC 14543), OSI-based network communications protocol that is administered by the KNX Association.</a:t>
            </a:r>
          </a:p>
          <a:p>
            <a:pPr algn="just">
              <a:buFont typeface="Arial" pitchFamily="34" charset="0"/>
              <a:buChar char="•"/>
            </a:pPr>
            <a:r>
              <a:rPr lang="en-US" sz="2200" dirty="0"/>
              <a:t> KNX is used to plan and control energy-efficient solutions for more functionality and convenience while simultaneously reducing energy costs.</a:t>
            </a:r>
          </a:p>
          <a:p>
            <a:pPr algn="just">
              <a:buFont typeface="Arial" pitchFamily="34" charset="0"/>
              <a:buChar char="•"/>
            </a:pPr>
            <a:endParaRPr lang="en-US" sz="2200" dirty="0"/>
          </a:p>
          <a:p>
            <a:pPr algn="just"/>
            <a:r>
              <a:rPr lang="en-US" sz="2200" b="1" dirty="0"/>
              <a:t>KNX defines several physical communication media:</a:t>
            </a:r>
          </a:p>
          <a:p>
            <a:pPr algn="just">
              <a:buFont typeface="Arial" pitchFamily="34" charset="0"/>
              <a:buChar char="•"/>
            </a:pPr>
            <a:r>
              <a:rPr lang="en-US" sz="2200" dirty="0"/>
              <a:t> Twisted pair wiring</a:t>
            </a:r>
          </a:p>
          <a:p>
            <a:pPr algn="just">
              <a:buFont typeface="Arial" pitchFamily="34" charset="0"/>
              <a:buChar char="•"/>
            </a:pPr>
            <a:r>
              <a:rPr lang="en-US" sz="2200" dirty="0"/>
              <a:t> </a:t>
            </a:r>
            <a:r>
              <a:rPr lang="en-US" sz="2200" dirty="0" err="1"/>
              <a:t>Powerline</a:t>
            </a:r>
            <a:r>
              <a:rPr lang="en-US" sz="2200" dirty="0"/>
              <a:t> networking</a:t>
            </a:r>
          </a:p>
          <a:p>
            <a:pPr algn="just">
              <a:buFont typeface="Arial" pitchFamily="34" charset="0"/>
              <a:buChar char="•"/>
            </a:pPr>
            <a:r>
              <a:rPr lang="en-US" sz="2200" dirty="0"/>
              <a:t> Radio Frequency</a:t>
            </a:r>
          </a:p>
          <a:p>
            <a:pPr algn="just">
              <a:buFont typeface="Arial" pitchFamily="34" charset="0"/>
              <a:buChar char="•"/>
            </a:pPr>
            <a:r>
              <a:rPr lang="en-US" sz="2200" dirty="0"/>
              <a:t> Infrared</a:t>
            </a:r>
          </a:p>
          <a:p>
            <a:pPr algn="just">
              <a:buFont typeface="Arial" pitchFamily="34" charset="0"/>
              <a:buChar char="•"/>
            </a:pPr>
            <a:r>
              <a:rPr lang="en-US" sz="2200" dirty="0"/>
              <a:t> Ethernet </a:t>
            </a:r>
          </a:p>
          <a:p>
            <a:pPr algn="just"/>
            <a:r>
              <a:rPr lang="en-US" sz="2200" dirty="0"/>
              <a:t> </a:t>
            </a:r>
          </a:p>
          <a:p>
            <a:pPr algn="just">
              <a:buFont typeface="Arial" pitchFamily="34" charset="0"/>
              <a:buChar char="•"/>
            </a:pPr>
            <a:endParaRPr lang="en-US" sz="2200" dirty="0"/>
          </a:p>
          <a:p>
            <a:pPr algn="just">
              <a:buFont typeface="Arial" pitchFamily="34" charset="0"/>
              <a:buChar char="•"/>
            </a:pPr>
            <a:endParaRPr lang="en-US" sz="2200" dirty="0"/>
          </a:p>
        </p:txBody>
      </p:sp>
    </p:spTree>
    <p:extLst>
      <p:ext uri="{BB962C8B-B14F-4D97-AF65-F5344CB8AC3E}">
        <p14:creationId xmlns:p14="http://schemas.microsoft.com/office/powerpoint/2010/main" val="36091910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381000" y="990600"/>
            <a:ext cx="8534400" cy="5549900"/>
          </a:xfrm>
        </p:spPr>
        <p:txBody>
          <a:bodyPr>
            <a:normAutofit/>
          </a:bodyPr>
          <a:lstStyle/>
          <a:p>
            <a:pPr>
              <a:buNone/>
            </a:pPr>
            <a:r>
              <a:rPr lang="en-US" sz="2200" dirty="0">
                <a:solidFill>
                  <a:srgbClr val="273239"/>
                </a:solidFill>
                <a:cs typeface="Times New Roman" panose="02020603050405020304" pitchFamily="18" charset="0"/>
              </a:rPr>
              <a:t>1.  In </a:t>
            </a:r>
            <a:r>
              <a:rPr lang="en-US" sz="2200" dirty="0" err="1">
                <a:solidFill>
                  <a:srgbClr val="273239"/>
                </a:solidFill>
                <a:cs typeface="Times New Roman" panose="02020603050405020304" pitchFamily="18" charset="0"/>
              </a:rPr>
              <a:t>Modbus</a:t>
            </a:r>
            <a:r>
              <a:rPr lang="en-US" sz="2200" dirty="0">
                <a:solidFill>
                  <a:srgbClr val="273239"/>
                </a:solidFill>
                <a:cs typeface="Times New Roman" panose="02020603050405020304" pitchFamily="18" charset="0"/>
              </a:rPr>
              <a:t> Protocol, which codes are included in Request PDU?</a:t>
            </a:r>
          </a:p>
          <a:p>
            <a:pPr marL="457200" indent="-457200">
              <a:buFont typeface="+mj-lt"/>
              <a:buAutoNum type="alphaLcParenR"/>
            </a:pPr>
            <a:r>
              <a:rPr lang="en-US" sz="2200" dirty="0">
                <a:solidFill>
                  <a:srgbClr val="273239"/>
                </a:solidFill>
                <a:cs typeface="Times New Roman" panose="02020603050405020304" pitchFamily="18" charset="0"/>
              </a:rPr>
              <a:t>Function code, Response data</a:t>
            </a:r>
          </a:p>
          <a:p>
            <a:pPr marL="457200" indent="-457200">
              <a:buFont typeface="+mj-lt"/>
              <a:buAutoNum type="alphaLcParenR"/>
            </a:pPr>
            <a:r>
              <a:rPr lang="en-US" sz="2200" b="1" dirty="0">
                <a:solidFill>
                  <a:srgbClr val="273239"/>
                </a:solidFill>
                <a:cs typeface="Times New Roman" panose="02020603050405020304" pitchFamily="18" charset="0"/>
              </a:rPr>
              <a:t>Function code, Function data</a:t>
            </a:r>
          </a:p>
          <a:p>
            <a:pPr marL="457200" indent="-457200">
              <a:buFont typeface="+mj-lt"/>
              <a:buAutoNum type="alphaLcParenR"/>
            </a:pPr>
            <a:r>
              <a:rPr lang="en-US" sz="2200" dirty="0">
                <a:solidFill>
                  <a:srgbClr val="273239"/>
                </a:solidFill>
                <a:cs typeface="Times New Roman" panose="02020603050405020304" pitchFamily="18" charset="0"/>
              </a:rPr>
              <a:t>Error code, Exception code</a:t>
            </a:r>
          </a:p>
          <a:p>
            <a:pPr marL="457200" indent="-457200">
              <a:buFont typeface="+mj-lt"/>
              <a:buAutoNum type="alphaLcParenR"/>
            </a:pPr>
            <a:r>
              <a:rPr lang="en-US" sz="2200" dirty="0">
                <a:solidFill>
                  <a:srgbClr val="273239"/>
                </a:solidFill>
                <a:cs typeface="Times New Roman" panose="02020603050405020304" pitchFamily="18" charset="0"/>
              </a:rPr>
              <a:t>All of the above</a:t>
            </a:r>
          </a:p>
          <a:p>
            <a:pPr>
              <a:buNone/>
            </a:pPr>
            <a:endParaRPr lang="en-US" sz="2400" b="1" dirty="0"/>
          </a:p>
          <a:p>
            <a:pPr>
              <a:buNone/>
            </a:pPr>
            <a:r>
              <a:rPr lang="en-US" sz="2200" dirty="0">
                <a:solidFill>
                  <a:srgbClr val="273239"/>
                </a:solidFill>
                <a:cs typeface="Times New Roman" panose="02020603050405020304" pitchFamily="18" charset="0"/>
              </a:rPr>
              <a:t>2. IEEE 802.15.4 provides </a:t>
            </a:r>
          </a:p>
          <a:p>
            <a:pPr marL="457200" indent="-457200">
              <a:buAutoNum type="alphaLcParenR"/>
            </a:pPr>
            <a:r>
              <a:rPr lang="en-US" sz="2200" dirty="0">
                <a:solidFill>
                  <a:srgbClr val="273239"/>
                </a:solidFill>
                <a:cs typeface="Times New Roman" panose="02020603050405020304" pitchFamily="18" charset="0"/>
              </a:rPr>
              <a:t>very high cost communication </a:t>
            </a:r>
          </a:p>
          <a:p>
            <a:pPr marL="457200" indent="-457200">
              <a:buAutoNum type="alphaLcParenR"/>
            </a:pPr>
            <a:r>
              <a:rPr lang="en-US" sz="2200" b="1" dirty="0">
                <a:solidFill>
                  <a:srgbClr val="273239"/>
                </a:solidFill>
                <a:cs typeface="Times New Roman" panose="02020603050405020304" pitchFamily="18" charset="0"/>
              </a:rPr>
              <a:t>very low cost communication  </a:t>
            </a:r>
          </a:p>
          <a:p>
            <a:pPr marL="457200" indent="-457200">
              <a:buAutoNum type="alphaLcParenR"/>
            </a:pPr>
            <a:r>
              <a:rPr lang="en-US" sz="2200" dirty="0">
                <a:solidFill>
                  <a:srgbClr val="273239"/>
                </a:solidFill>
                <a:cs typeface="Times New Roman" panose="02020603050405020304" pitchFamily="18" charset="0"/>
              </a:rPr>
              <a:t>communication </a:t>
            </a:r>
          </a:p>
          <a:p>
            <a:pPr marL="457200" indent="-457200">
              <a:buAutoNum type="alphaLcParenR"/>
            </a:pPr>
            <a:r>
              <a:rPr lang="en-US" sz="2200" dirty="0">
                <a:solidFill>
                  <a:srgbClr val="273239"/>
                </a:solidFill>
                <a:cs typeface="Times New Roman" panose="02020603050405020304" pitchFamily="18" charset="0"/>
              </a:rPr>
              <a:t>None of above </a:t>
            </a:r>
          </a:p>
        </p:txBody>
      </p:sp>
      <p:sp>
        <p:nvSpPr>
          <p:cNvPr id="4" name="Date Placeholder 3"/>
          <p:cNvSpPr>
            <a:spLocks noGrp="1"/>
          </p:cNvSpPr>
          <p:nvPr>
            <p:ph type="dt" sz="quarter" idx="10"/>
          </p:nvPr>
        </p:nvSpPr>
        <p:spPr/>
        <p:txBody>
          <a:bodyPr/>
          <a:lstStyle/>
          <a:p>
            <a:pPr>
              <a:defRPr/>
            </a:pPr>
            <a:fld id="{47107024-9D34-420E-AB95-A4D4853388B1}" type="datetime1">
              <a:rPr lang="en-US" smtClean="0"/>
              <a:t>1/5/2024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24581" name="Slide Number Placeholder 5"/>
          <p:cNvSpPr>
            <a:spLocks noGrp="1" noChangeArrowheads="1"/>
          </p:cNvSpPr>
          <p:nvPr>
            <p:ph type="sldNum" sz="quarter" idx="12"/>
          </p:nvPr>
        </p:nvSpPr>
        <p:spPr bwMode="auto">
          <a:ln>
            <a:miter lim="800000"/>
            <a:headEnd/>
            <a:tailEnd/>
          </a:ln>
        </p:spPr>
        <p:txBody>
          <a:bodyPr/>
          <a:lstStyle/>
          <a:p>
            <a:pPr>
              <a:defRPr/>
            </a:pPr>
            <a:fld id="{9B9FE149-DB6E-43A6-8953-2F2A6D671C1D}" type="slidenum">
              <a:rPr lang="en-US" altLang="en-US" smtClean="0"/>
              <a:pPr>
                <a:defRPr/>
              </a:pPr>
              <a:t>73</a:t>
            </a:fld>
            <a:endParaRPr lang="en-US" alt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cs typeface="Times New Roman" panose="02020603050405020304" pitchFamily="18" charset="0"/>
              </a:rPr>
              <a:t>Daily Quiz</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381000" y="990600"/>
            <a:ext cx="8534400" cy="5549900"/>
          </a:xfrm>
        </p:spPr>
        <p:txBody>
          <a:bodyPr>
            <a:normAutofit/>
          </a:bodyPr>
          <a:lstStyle/>
          <a:p>
            <a:pPr>
              <a:buNone/>
            </a:pPr>
            <a:r>
              <a:rPr lang="en-US" sz="2200" dirty="0">
                <a:solidFill>
                  <a:srgbClr val="273239"/>
                </a:solidFill>
                <a:cs typeface="Times New Roman" panose="02020603050405020304" pitchFamily="18" charset="0"/>
              </a:rPr>
              <a:t>3.  IEEE 802.15.4 is to provide communications over distances </a:t>
            </a:r>
            <a:r>
              <a:rPr lang="en-US" sz="2200" dirty="0" err="1">
                <a:solidFill>
                  <a:srgbClr val="273239"/>
                </a:solidFill>
                <a:cs typeface="Times New Roman" panose="02020603050405020304" pitchFamily="18" charset="0"/>
              </a:rPr>
              <a:t>upto</a:t>
            </a:r>
            <a:r>
              <a:rPr lang="en-US" sz="2200" dirty="0">
                <a:solidFill>
                  <a:srgbClr val="273239"/>
                </a:solidFill>
                <a:cs typeface="Times New Roman" panose="02020603050405020304" pitchFamily="18" charset="0"/>
              </a:rPr>
              <a:t> </a:t>
            </a:r>
          </a:p>
          <a:p>
            <a:pPr marL="457200" indent="-457200">
              <a:buAutoNum type="alphaLcParenR"/>
            </a:pPr>
            <a:r>
              <a:rPr lang="en-US" sz="2200" b="1" dirty="0">
                <a:solidFill>
                  <a:srgbClr val="273239"/>
                </a:solidFill>
                <a:cs typeface="Times New Roman" panose="02020603050405020304" pitchFamily="18" charset="0"/>
              </a:rPr>
              <a:t>10 meter </a:t>
            </a:r>
          </a:p>
          <a:p>
            <a:pPr marL="457200" indent="-457200">
              <a:buAutoNum type="alphaLcParenR"/>
            </a:pPr>
            <a:r>
              <a:rPr lang="en-US" sz="2200" dirty="0">
                <a:solidFill>
                  <a:srgbClr val="273239"/>
                </a:solidFill>
                <a:cs typeface="Times New Roman" panose="02020603050405020304" pitchFamily="18" charset="0"/>
              </a:rPr>
              <a:t>15 Meter </a:t>
            </a:r>
          </a:p>
          <a:p>
            <a:pPr marL="457200" indent="-457200">
              <a:buAutoNum type="alphaLcParenR"/>
            </a:pPr>
            <a:r>
              <a:rPr lang="en-US" sz="2200" dirty="0">
                <a:solidFill>
                  <a:srgbClr val="273239"/>
                </a:solidFill>
                <a:cs typeface="Times New Roman" panose="02020603050405020304" pitchFamily="18" charset="0"/>
              </a:rPr>
              <a:t>30 meter</a:t>
            </a:r>
          </a:p>
          <a:p>
            <a:pPr marL="457200" indent="-457200">
              <a:buAutoNum type="alphaLcParenR"/>
            </a:pPr>
            <a:r>
              <a:rPr lang="en-US" sz="2200" dirty="0">
                <a:solidFill>
                  <a:srgbClr val="273239"/>
                </a:solidFill>
                <a:cs typeface="Times New Roman" panose="02020603050405020304" pitchFamily="18" charset="0"/>
              </a:rPr>
              <a:t>40 Meter</a:t>
            </a:r>
            <a:endParaRPr lang="en-IN" sz="2200" dirty="0">
              <a:solidFill>
                <a:srgbClr val="273239"/>
              </a:solidFill>
              <a:cs typeface="Times New Roman" panose="02020603050405020304" pitchFamily="18" charset="0"/>
            </a:endParaRPr>
          </a:p>
          <a:p>
            <a:pPr>
              <a:buNone/>
            </a:pPr>
            <a:endParaRPr lang="en-US" sz="2200" dirty="0">
              <a:solidFill>
                <a:srgbClr val="273239"/>
              </a:solidFill>
              <a:cs typeface="Times New Roman" panose="02020603050405020304" pitchFamily="18" charset="0"/>
            </a:endParaRPr>
          </a:p>
          <a:p>
            <a:pPr marL="457200" indent="-457200">
              <a:buFont typeface="Arial" pitchFamily="34" charset="0"/>
              <a:buAutoNum type="alphaLcParenR"/>
            </a:pPr>
            <a:r>
              <a:rPr lang="en-US" sz="2200" dirty="0">
                <a:solidFill>
                  <a:srgbClr val="273239"/>
                </a:solidFill>
                <a:cs typeface="Times New Roman" panose="02020603050405020304" pitchFamily="18" charset="0"/>
              </a:rPr>
              <a:t>4. </a:t>
            </a:r>
            <a:r>
              <a:rPr lang="en-US" sz="2200" dirty="0" err="1">
                <a:solidFill>
                  <a:srgbClr val="273239"/>
                </a:solidFill>
                <a:cs typeface="Times New Roman" panose="02020603050405020304" pitchFamily="18" charset="0"/>
              </a:rPr>
              <a:t>Modbus</a:t>
            </a:r>
            <a:r>
              <a:rPr lang="en-US" sz="2200" dirty="0">
                <a:solidFill>
                  <a:srgbClr val="273239"/>
                </a:solidFill>
                <a:cs typeface="Times New Roman" panose="02020603050405020304" pitchFamily="18" charset="0"/>
              </a:rPr>
              <a:t> protocol is defined as </a:t>
            </a:r>
          </a:p>
          <a:p>
            <a:pPr marL="457200" indent="-457200">
              <a:buFont typeface="Arial" pitchFamily="34" charset="0"/>
              <a:buAutoNum type="alphaLcParenR"/>
            </a:pPr>
            <a:r>
              <a:rPr lang="en-US" sz="2200" dirty="0">
                <a:solidFill>
                  <a:srgbClr val="273239"/>
                </a:solidFill>
                <a:cs typeface="Times New Roman" panose="02020603050405020304" pitchFamily="18" charset="0"/>
              </a:rPr>
              <a:t>a slave protocol </a:t>
            </a:r>
          </a:p>
          <a:p>
            <a:pPr marL="457200" indent="-457200">
              <a:buFont typeface="Arial" pitchFamily="34" charset="0"/>
              <a:buAutoNum type="alphaLcParenR"/>
            </a:pPr>
            <a:r>
              <a:rPr lang="en-US" sz="2200" dirty="0">
                <a:solidFill>
                  <a:srgbClr val="273239"/>
                </a:solidFill>
                <a:cs typeface="Times New Roman" panose="02020603050405020304" pitchFamily="18" charset="0"/>
              </a:rPr>
              <a:t>a master protocol  </a:t>
            </a:r>
          </a:p>
          <a:p>
            <a:pPr marL="457200" indent="-457200">
              <a:buFont typeface="Arial" pitchFamily="34" charset="0"/>
              <a:buAutoNum type="alphaLcParenR"/>
            </a:pPr>
            <a:r>
              <a:rPr lang="en-US" sz="2200" b="1" dirty="0">
                <a:solidFill>
                  <a:srgbClr val="273239"/>
                </a:solidFill>
                <a:cs typeface="Times New Roman" panose="02020603050405020304" pitchFamily="18" charset="0"/>
              </a:rPr>
              <a:t>a master/slave protocol </a:t>
            </a:r>
          </a:p>
          <a:p>
            <a:pPr marL="457200" indent="-457200">
              <a:buFont typeface="Arial" pitchFamily="34" charset="0"/>
              <a:buAutoNum type="alphaLcParenR"/>
            </a:pPr>
            <a:r>
              <a:rPr lang="en-US" sz="2200" dirty="0">
                <a:solidFill>
                  <a:srgbClr val="273239"/>
                </a:solidFill>
                <a:cs typeface="Times New Roman" panose="02020603050405020304" pitchFamily="18" charset="0"/>
              </a:rPr>
              <a:t>All</a:t>
            </a:r>
            <a:endParaRPr lang="en-IN" sz="2200" dirty="0">
              <a:solidFill>
                <a:srgbClr val="273239"/>
              </a:solidFill>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0352144B-AFFC-4355-A1EE-C1888E9BD217}" type="datetime1">
              <a:rPr lang="en-US" smtClean="0"/>
              <a:t>1/5/2024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24581" name="Slide Number Placeholder 5"/>
          <p:cNvSpPr>
            <a:spLocks noGrp="1" noChangeArrowheads="1"/>
          </p:cNvSpPr>
          <p:nvPr>
            <p:ph type="sldNum" sz="quarter" idx="12"/>
          </p:nvPr>
        </p:nvSpPr>
        <p:spPr bwMode="auto">
          <a:ln>
            <a:miter lim="800000"/>
            <a:headEnd/>
            <a:tailEnd/>
          </a:ln>
        </p:spPr>
        <p:txBody>
          <a:bodyPr/>
          <a:lstStyle/>
          <a:p>
            <a:pPr>
              <a:defRPr/>
            </a:pPr>
            <a:fld id="{9B9FE149-DB6E-43A6-8953-2F2A6D671C1D}" type="slidenum">
              <a:rPr lang="en-US" altLang="en-US" smtClean="0"/>
              <a:pPr>
                <a:defRPr/>
              </a:pPr>
              <a:t>74</a:t>
            </a:fld>
            <a:endParaRPr lang="en-US" alt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cs typeface="Times New Roman" panose="02020603050405020304" pitchFamily="18" charset="0"/>
              </a:rPr>
              <a:t>Daily Quiz</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381000" y="990600"/>
            <a:ext cx="8534400" cy="5549900"/>
          </a:xfrm>
        </p:spPr>
        <p:txBody>
          <a:bodyPr>
            <a:normAutofit/>
          </a:bodyPr>
          <a:lstStyle/>
          <a:p>
            <a:pPr>
              <a:buNone/>
            </a:pPr>
            <a:r>
              <a:rPr lang="en-US" sz="2200" dirty="0">
                <a:solidFill>
                  <a:srgbClr val="273239"/>
                </a:solidFill>
                <a:cs typeface="Times New Roman" panose="02020603050405020304" pitchFamily="18" charset="0"/>
              </a:rPr>
              <a:t>5. </a:t>
            </a:r>
            <a:r>
              <a:rPr lang="en-US" sz="2200" dirty="0" err="1">
                <a:solidFill>
                  <a:srgbClr val="273239"/>
                </a:solidFill>
                <a:cs typeface="Times New Roman" panose="02020603050405020304" pitchFamily="18" charset="0"/>
              </a:rPr>
              <a:t>BACnet</a:t>
            </a:r>
            <a:r>
              <a:rPr lang="en-US" sz="2200" dirty="0">
                <a:solidFill>
                  <a:srgbClr val="273239"/>
                </a:solidFill>
                <a:cs typeface="Times New Roman" panose="02020603050405020304" pitchFamily="18" charset="0"/>
              </a:rPr>
              <a:t> can be implemented on top of </a:t>
            </a:r>
          </a:p>
          <a:p>
            <a:pPr marL="457200" indent="-457200">
              <a:buAutoNum type="alphaLcParenR"/>
            </a:pPr>
            <a:r>
              <a:rPr lang="en-US" sz="2200" dirty="0">
                <a:solidFill>
                  <a:srgbClr val="273239"/>
                </a:solidFill>
                <a:cs typeface="Times New Roman" panose="02020603050405020304" pitchFamily="18" charset="0"/>
              </a:rPr>
              <a:t>IEEE802.1 data link layer. </a:t>
            </a:r>
          </a:p>
          <a:p>
            <a:pPr marL="457200" indent="-457200">
              <a:buAutoNum type="alphaLcParenR"/>
            </a:pPr>
            <a:r>
              <a:rPr lang="en-US" sz="2200" b="1" dirty="0">
                <a:solidFill>
                  <a:srgbClr val="273239"/>
                </a:solidFill>
                <a:cs typeface="Times New Roman" panose="02020603050405020304" pitchFamily="18" charset="0"/>
              </a:rPr>
              <a:t>IEEE802.2 data link layer. </a:t>
            </a:r>
          </a:p>
          <a:p>
            <a:pPr marL="457200" indent="-457200">
              <a:buAutoNum type="alphaLcParenR"/>
            </a:pPr>
            <a:r>
              <a:rPr lang="en-US" sz="2200" dirty="0">
                <a:solidFill>
                  <a:srgbClr val="273239"/>
                </a:solidFill>
                <a:cs typeface="Times New Roman" panose="02020603050405020304" pitchFamily="18" charset="0"/>
              </a:rPr>
              <a:t>IEEE802.3 data link layer. </a:t>
            </a:r>
          </a:p>
          <a:p>
            <a:pPr marL="457200" indent="-457200">
              <a:buAutoNum type="alphaLcParenR"/>
            </a:pPr>
            <a:r>
              <a:rPr lang="en-US" sz="2200" dirty="0">
                <a:solidFill>
                  <a:srgbClr val="273239"/>
                </a:solidFill>
                <a:cs typeface="Times New Roman" panose="02020603050405020304" pitchFamily="18" charset="0"/>
              </a:rPr>
              <a:t>IEEE802.4 data link layer. </a:t>
            </a:r>
          </a:p>
          <a:p>
            <a:pPr marL="457200" indent="-457200">
              <a:buNone/>
            </a:pPr>
            <a:endParaRPr lang="en-US" sz="2200" dirty="0">
              <a:solidFill>
                <a:srgbClr val="273239"/>
              </a:solidFill>
              <a:cs typeface="Times New Roman" panose="02020603050405020304" pitchFamily="18" charset="0"/>
            </a:endParaRPr>
          </a:p>
          <a:p>
            <a:pPr marL="457200" indent="-457200">
              <a:buNone/>
            </a:pPr>
            <a:r>
              <a:rPr lang="en-US" sz="2200" dirty="0">
                <a:solidFill>
                  <a:srgbClr val="273239"/>
                </a:solidFill>
                <a:cs typeface="Times New Roman" panose="02020603050405020304" pitchFamily="18" charset="0"/>
              </a:rPr>
              <a:t>6. KNX system, devices fall into categories: </a:t>
            </a:r>
          </a:p>
          <a:p>
            <a:pPr marL="457200" indent="-457200">
              <a:buAutoNum type="alphaLcParenR"/>
            </a:pPr>
            <a:r>
              <a:rPr lang="en-US" sz="2200" b="1" dirty="0">
                <a:solidFill>
                  <a:srgbClr val="273239"/>
                </a:solidFill>
                <a:cs typeface="Times New Roman" panose="02020603050405020304" pitchFamily="18" charset="0"/>
              </a:rPr>
              <a:t>system devices sensors, and actuators </a:t>
            </a:r>
          </a:p>
          <a:p>
            <a:pPr marL="457200" indent="-457200">
              <a:buAutoNum type="alphaLcParenR"/>
            </a:pPr>
            <a:r>
              <a:rPr lang="en-US" sz="2200" dirty="0">
                <a:solidFill>
                  <a:srgbClr val="273239"/>
                </a:solidFill>
                <a:cs typeface="Times New Roman" panose="02020603050405020304" pitchFamily="18" charset="0"/>
              </a:rPr>
              <a:t>Communication </a:t>
            </a:r>
          </a:p>
          <a:p>
            <a:pPr marL="457200" indent="-457200">
              <a:buAutoNum type="alphaLcParenR"/>
            </a:pPr>
            <a:r>
              <a:rPr lang="en-US" sz="2200" dirty="0">
                <a:solidFill>
                  <a:srgbClr val="273239"/>
                </a:solidFill>
                <a:cs typeface="Times New Roman" panose="02020603050405020304" pitchFamily="18" charset="0"/>
              </a:rPr>
              <a:t>Embedded System </a:t>
            </a:r>
          </a:p>
          <a:p>
            <a:pPr marL="457200" indent="-457200">
              <a:buAutoNum type="alphaLcParenR"/>
            </a:pPr>
            <a:r>
              <a:rPr lang="en-US" sz="2200" dirty="0">
                <a:solidFill>
                  <a:srgbClr val="273239"/>
                </a:solidFill>
                <a:cs typeface="Times New Roman" panose="02020603050405020304" pitchFamily="18" charset="0"/>
              </a:rPr>
              <a:t>None of above</a:t>
            </a:r>
            <a:endParaRPr lang="en-IN" sz="2200" dirty="0">
              <a:solidFill>
                <a:srgbClr val="273239"/>
              </a:solidFill>
              <a:cs typeface="Times New Roman" panose="02020603050405020304" pitchFamily="18" charset="0"/>
            </a:endParaRPr>
          </a:p>
          <a:p>
            <a:pPr>
              <a:buNone/>
            </a:pPr>
            <a:endParaRPr lang="en-US" sz="2200" dirty="0">
              <a:solidFill>
                <a:srgbClr val="273239"/>
              </a:solidFill>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EA013608-F1B1-43FF-A0C9-BE5540B5D3F6}" type="datetime1">
              <a:rPr lang="en-US" smtClean="0"/>
              <a:t>1/5/2024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24581" name="Slide Number Placeholder 5"/>
          <p:cNvSpPr>
            <a:spLocks noGrp="1" noChangeArrowheads="1"/>
          </p:cNvSpPr>
          <p:nvPr>
            <p:ph type="sldNum" sz="quarter" idx="12"/>
          </p:nvPr>
        </p:nvSpPr>
        <p:spPr bwMode="auto">
          <a:ln>
            <a:miter lim="800000"/>
            <a:headEnd/>
            <a:tailEnd/>
          </a:ln>
        </p:spPr>
        <p:txBody>
          <a:bodyPr/>
          <a:lstStyle/>
          <a:p>
            <a:pPr>
              <a:defRPr/>
            </a:pPr>
            <a:fld id="{9B9FE149-DB6E-43A6-8953-2F2A6D671C1D}" type="slidenum">
              <a:rPr lang="en-US" altLang="en-US" smtClean="0"/>
              <a:pPr>
                <a:defRPr/>
              </a:pPr>
              <a:t>75</a:t>
            </a:fld>
            <a:endParaRPr lang="en-US" alt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cs typeface="Times New Roman" panose="02020603050405020304" pitchFamily="18" charset="0"/>
              </a:rPr>
              <a:t>Daily Quiz</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914400"/>
            <a:ext cx="8153400" cy="5626100"/>
          </a:xfrm>
        </p:spPr>
        <p:txBody>
          <a:bodyPr/>
          <a:lstStyle/>
          <a:p>
            <a:pPr marL="457200" indent="-457200" algn="just"/>
            <a:r>
              <a:rPr lang="en-US" sz="2200" dirty="0"/>
              <a:t>IEEE 802.15.4 is a low-cost, low-data-rate wireless access technology for devices that are operated or work on batteries. </a:t>
            </a:r>
            <a:endParaRPr lang="en-IN" sz="2200" dirty="0"/>
          </a:p>
          <a:p>
            <a:pPr marL="457200" indent="-457200" algn="just"/>
            <a:r>
              <a:rPr lang="en-US" sz="2200" dirty="0"/>
              <a:t>IEEE 802.11 standard, is popularly known as </a:t>
            </a:r>
            <a:r>
              <a:rPr lang="en-IN" sz="2200" dirty="0"/>
              <a:t>Wi-Fi</a:t>
            </a:r>
            <a:r>
              <a:rPr lang="en-US" sz="2200" dirty="0"/>
              <a:t>. </a:t>
            </a:r>
          </a:p>
          <a:p>
            <a:pPr marL="457200" indent="-457200" algn="just"/>
            <a:r>
              <a:rPr lang="en-US" sz="2200" dirty="0">
                <a:cs typeface="Times New Roman" panose="02020603050405020304" pitchFamily="18" charset="0"/>
              </a:rPr>
              <a:t>BACNet stands for Building Automation and Control Network.</a:t>
            </a:r>
            <a:endParaRPr lang="en-IN" sz="2200" dirty="0">
              <a:cs typeface="Times New Roman" panose="02020603050405020304" pitchFamily="18" charset="0"/>
            </a:endParaRPr>
          </a:p>
          <a:p>
            <a:pPr marL="457200" indent="-457200" algn="just"/>
            <a:r>
              <a:rPr lang="en-US" sz="2200" dirty="0"/>
              <a:t>MODBUS protocol is widely used standard communication protocol for connecting industrial electronic devices.</a:t>
            </a:r>
          </a:p>
          <a:p>
            <a:pPr marL="457200" indent="-457200" algn="just"/>
            <a:r>
              <a:rPr lang="en-US" sz="2200" dirty="0"/>
              <a:t>KNX is a communication protocol developed for and widely used in home and building automation.</a:t>
            </a:r>
          </a:p>
          <a:p>
            <a:pPr marL="457200" indent="-457200" algn="just">
              <a:spcAft>
                <a:spcPct val="10000"/>
              </a:spcAft>
            </a:pPr>
            <a:endParaRPr lang="en-IN" sz="2200" dirty="0">
              <a:cs typeface="Times New Roman" pitchFamily="18" charset="0"/>
            </a:endParaRPr>
          </a:p>
        </p:txBody>
      </p:sp>
      <p:sp>
        <p:nvSpPr>
          <p:cNvPr id="4" name="Date Placeholder 3"/>
          <p:cNvSpPr>
            <a:spLocks noGrp="1"/>
          </p:cNvSpPr>
          <p:nvPr>
            <p:ph type="dt" sz="quarter" idx="10"/>
          </p:nvPr>
        </p:nvSpPr>
        <p:spPr/>
        <p:txBody>
          <a:bodyPr/>
          <a:lstStyle/>
          <a:p>
            <a:pPr>
              <a:defRPr/>
            </a:pPr>
            <a:fld id="{591BE929-0C50-43D9-A2B5-3D5230DEF5A5}" type="datetime1">
              <a:rPr lang="en-US" smtClean="0"/>
              <a:t>1/5/2024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24581" name="Slide Number Placeholder 5"/>
          <p:cNvSpPr>
            <a:spLocks noGrp="1" noChangeArrowheads="1"/>
          </p:cNvSpPr>
          <p:nvPr>
            <p:ph type="sldNum" sz="quarter" idx="12"/>
          </p:nvPr>
        </p:nvSpPr>
        <p:spPr bwMode="auto">
          <a:ln>
            <a:miter lim="800000"/>
            <a:headEnd/>
            <a:tailEnd/>
          </a:ln>
        </p:spPr>
        <p:txBody>
          <a:bodyPr/>
          <a:lstStyle/>
          <a:p>
            <a:pPr>
              <a:defRPr/>
            </a:pPr>
            <a:fld id="{9B9FE149-DB6E-43A6-8953-2F2A6D671C1D}" type="slidenum">
              <a:rPr lang="en-US" altLang="en-US" smtClean="0"/>
              <a:pPr>
                <a:defRPr/>
              </a:pPr>
              <a:t>76</a:t>
            </a:fld>
            <a:endParaRPr lang="en-US" alt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cs typeface="Times New Roman" panose="02020603050405020304" pitchFamily="18" charset="0"/>
              </a:rPr>
              <a:t>Recap</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C152BA7-AE9D-410D-8239-3BAA30004C64}" type="datetime1">
              <a:rPr lang="en-US" smtClean="0"/>
              <a:t>1/5/2024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15364" name="Slide Number Placeholder 5"/>
          <p:cNvSpPr>
            <a:spLocks noGrp="1" noChangeArrowheads="1"/>
          </p:cNvSpPr>
          <p:nvPr>
            <p:ph type="sldNum" sz="quarter" idx="12"/>
          </p:nvPr>
        </p:nvSpPr>
        <p:spPr bwMode="auto">
          <a:ln>
            <a:miter lim="800000"/>
            <a:headEnd/>
            <a:tailEnd/>
          </a:ln>
        </p:spPr>
        <p:txBody>
          <a:bodyPr/>
          <a:lstStyle/>
          <a:p>
            <a:pPr>
              <a:defRPr/>
            </a:pPr>
            <a:fld id="{E47D7EC9-151A-428D-991C-CA4C9F94230D}" type="slidenum">
              <a:rPr lang="en-US" altLang="en-US"/>
              <a:pPr>
                <a:defRPr/>
              </a:pPr>
              <a:t>77</a:t>
            </a:fld>
            <a:endParaRPr lang="en-US" alt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spcBef>
                <a:spcPct val="0"/>
              </a:spcBef>
              <a:defRPr/>
            </a:pPr>
            <a:r>
              <a:rPr lang="en-US" altLang="en-US" sz="3200" b="1" dirty="0">
                <a:cs typeface="Times New Roman" panose="02020603050405020304" pitchFamily="18" charset="0"/>
              </a:rPr>
              <a:t>Introduction to Topic 6</a:t>
            </a:r>
          </a:p>
        </p:txBody>
      </p:sp>
      <p:graphicFrame>
        <p:nvGraphicFramePr>
          <p:cNvPr id="2" name="Table 8"/>
          <p:cNvGraphicFramePr>
            <a:graphicFrameLocks noGrp="1"/>
          </p:cNvGraphicFramePr>
          <p:nvPr/>
        </p:nvGraphicFramePr>
        <p:xfrm>
          <a:off x="609600" y="1321194"/>
          <a:ext cx="8077200" cy="3174606"/>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xmlns="" val="20000"/>
                    </a:ext>
                  </a:extLst>
                </a:gridCol>
                <a:gridCol w="3352800">
                  <a:extLst>
                    <a:ext uri="{9D8B030D-6E8A-4147-A177-3AD203B41FA5}">
                      <a16:colId xmlns:a16="http://schemas.microsoft.com/office/drawing/2014/main" xmlns="" val="20001"/>
                    </a:ext>
                  </a:extLst>
                </a:gridCol>
                <a:gridCol w="2209800">
                  <a:extLst>
                    <a:ext uri="{9D8B030D-6E8A-4147-A177-3AD203B41FA5}">
                      <a16:colId xmlns:a16="http://schemas.microsoft.com/office/drawing/2014/main" xmlns="" val="20002"/>
                    </a:ext>
                  </a:extLst>
                </a:gridCol>
              </a:tblGrid>
              <a:tr h="461848">
                <a:tc>
                  <a:txBody>
                    <a:bodyPr/>
                    <a:lstStyle/>
                    <a:p>
                      <a:r>
                        <a:rPr lang="en-IN" sz="2200" dirty="0">
                          <a:latin typeface="+mn-lt"/>
                        </a:rPr>
                        <a:t>Name of Topic</a:t>
                      </a:r>
                    </a:p>
                  </a:txBody>
                  <a:tcPr marT="45739" marB="45739"/>
                </a:tc>
                <a:tc>
                  <a:txBody>
                    <a:bodyPr/>
                    <a:lstStyle/>
                    <a:p>
                      <a:r>
                        <a:rPr lang="en-IN" sz="2200" dirty="0">
                          <a:latin typeface="+mn-lt"/>
                        </a:rPr>
                        <a:t>Objective of Topic</a:t>
                      </a:r>
                    </a:p>
                  </a:txBody>
                  <a:tcPr marT="45739" marB="45739"/>
                </a:tc>
                <a:tc>
                  <a:txBody>
                    <a:bodyPr/>
                    <a:lstStyle/>
                    <a:p>
                      <a:r>
                        <a:rPr lang="en-IN" sz="2200" dirty="0">
                          <a:latin typeface="+mn-lt"/>
                        </a:rPr>
                        <a:t>Mapping with CO</a:t>
                      </a:r>
                    </a:p>
                  </a:txBody>
                  <a:tcPr marT="45739" marB="45739"/>
                </a:tc>
                <a:extLst>
                  <a:ext uri="{0D108BD9-81ED-4DB2-BD59-A6C34878D82A}">
                    <a16:rowId xmlns:a16="http://schemas.microsoft.com/office/drawing/2014/main" xmlns="" val="10000"/>
                  </a:ext>
                </a:extLst>
              </a:tr>
              <a:tr h="2022589">
                <a:tc>
                  <a: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kern="1200" dirty="0">
                          <a:solidFill>
                            <a:schemeClr val="dk1"/>
                          </a:solidFill>
                          <a:latin typeface="+mn-lt"/>
                          <a:ea typeface="+mn-ea"/>
                          <a:cs typeface="+mn-cs"/>
                        </a:rPr>
                        <a:t>Architecture and Protocol stack used in </a:t>
                      </a:r>
                      <a:r>
                        <a:rPr lang="en-US" sz="2200" kern="1200" dirty="0" err="1">
                          <a:solidFill>
                            <a:schemeClr val="dk1"/>
                          </a:solidFill>
                          <a:latin typeface="+mn-lt"/>
                          <a:ea typeface="+mn-ea"/>
                          <a:cs typeface="+mn-cs"/>
                        </a:rPr>
                        <a:t>Zigbee</a:t>
                      </a:r>
                      <a:r>
                        <a:rPr lang="en-US" sz="2200" kern="1200" dirty="0">
                          <a:solidFill>
                            <a:schemeClr val="dk1"/>
                          </a:solidFill>
                          <a:latin typeface="+mn-lt"/>
                          <a:ea typeface="+mn-ea"/>
                          <a:cs typeface="+mn-cs"/>
                        </a:rPr>
                        <a:t>, Network Layer and APS Layer 	</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200" kern="1200" dirty="0">
                        <a:solidFill>
                          <a:schemeClr val="dk1"/>
                        </a:solidFill>
                        <a:latin typeface="+mn-lt"/>
                        <a:ea typeface="+mn-ea"/>
                        <a:cs typeface="+mn-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1800" kern="1200" baseline="0" dirty="0">
                        <a:solidFill>
                          <a:schemeClr val="dk1"/>
                        </a:solidFill>
                        <a:latin typeface="+mn-lt"/>
                        <a:ea typeface="+mn-ea"/>
                        <a:cs typeface="+mn-cs"/>
                      </a:endParaRPr>
                    </a:p>
                    <a:p>
                      <a:pPr lvl="0" algn="ctr">
                        <a:spcBef>
                          <a:spcPct val="0"/>
                        </a:spcBef>
                        <a:defRPr/>
                      </a:pPr>
                      <a:endParaRPr lang="en-US" altLang="en-US" sz="2200" dirty="0"/>
                    </a:p>
                  </a:txBody>
                  <a:tcPr marT="45739" marB="45739"/>
                </a:tc>
                <a:tc>
                  <a: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2200" kern="1200" dirty="0">
                          <a:solidFill>
                            <a:schemeClr val="dk1"/>
                          </a:solidFill>
                          <a:latin typeface="+mn-lt"/>
                          <a:ea typeface="+mn-ea"/>
                          <a:cs typeface="+mn-cs"/>
                        </a:rPr>
                        <a:t>Students will be able to learn about the </a:t>
                      </a:r>
                      <a:r>
                        <a:rPr lang="en-US" sz="2200" kern="1200" dirty="0">
                          <a:solidFill>
                            <a:schemeClr val="dk1"/>
                          </a:solidFill>
                          <a:latin typeface="+mn-lt"/>
                          <a:ea typeface="+mn-ea"/>
                          <a:cs typeface="+mn-cs"/>
                        </a:rPr>
                        <a:t>Architecture and Protocol stack used in </a:t>
                      </a:r>
                      <a:r>
                        <a:rPr lang="en-US" sz="2200" kern="1200" dirty="0" err="1">
                          <a:solidFill>
                            <a:schemeClr val="dk1"/>
                          </a:solidFill>
                          <a:latin typeface="+mn-lt"/>
                          <a:ea typeface="+mn-ea"/>
                          <a:cs typeface="+mn-cs"/>
                        </a:rPr>
                        <a:t>Zigbee</a:t>
                      </a:r>
                      <a:r>
                        <a:rPr lang="en-US" sz="2200" kern="1200" dirty="0">
                          <a:solidFill>
                            <a:schemeClr val="dk1"/>
                          </a:solidFill>
                          <a:latin typeface="+mn-lt"/>
                          <a:ea typeface="+mn-ea"/>
                          <a:cs typeface="+mn-cs"/>
                        </a:rPr>
                        <a:t>, its</a:t>
                      </a:r>
                      <a:r>
                        <a:rPr lang="en-US" sz="2200" kern="1200" baseline="0" dirty="0">
                          <a:solidFill>
                            <a:schemeClr val="dk1"/>
                          </a:solidFill>
                          <a:latin typeface="+mn-lt"/>
                          <a:ea typeface="+mn-ea"/>
                          <a:cs typeface="+mn-cs"/>
                        </a:rPr>
                        <a:t> network layer and APS layer.</a:t>
                      </a:r>
                      <a:r>
                        <a:rPr lang="en-US" sz="2200" kern="1200" dirty="0">
                          <a:solidFill>
                            <a:schemeClr val="dk1"/>
                          </a:solidFill>
                          <a:latin typeface="+mn-lt"/>
                          <a:ea typeface="+mn-ea"/>
                          <a:cs typeface="+mn-cs"/>
                        </a:rPr>
                        <a:t> 	</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1800" kern="1200" baseline="0" dirty="0">
                        <a:solidFill>
                          <a:schemeClr val="dk1"/>
                        </a:solidFill>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kern="1200" dirty="0">
                          <a:solidFill>
                            <a:schemeClr val="dk1"/>
                          </a:solidFill>
                          <a:latin typeface="+mn-lt"/>
                          <a:ea typeface="+mn-ea"/>
                          <a:cs typeface="+mn-cs"/>
                        </a:rPr>
                        <a:t> 	</a:t>
                      </a:r>
                    </a:p>
                  </a:txBody>
                  <a:tcPr marT="45739" marB="45739"/>
                </a:tc>
                <a:tc>
                  <a:txBody>
                    <a:bodyPr/>
                    <a:lstStyle/>
                    <a:p>
                      <a:pPr algn="ctr"/>
                      <a:endParaRPr lang="en-IN" sz="2200" dirty="0">
                        <a:latin typeface="+mn-lt"/>
                      </a:endParaRPr>
                    </a:p>
                    <a:p>
                      <a:pPr algn="ctr"/>
                      <a:r>
                        <a:rPr lang="en-IN" sz="2200" dirty="0">
                          <a:latin typeface="+mn-lt"/>
                        </a:rPr>
                        <a:t>CO4</a:t>
                      </a:r>
                    </a:p>
                  </a:txBody>
                  <a:tcPr marT="45739" marB="45739"/>
                </a:tc>
                <a:extLst>
                  <a:ext uri="{0D108BD9-81ED-4DB2-BD59-A6C34878D82A}">
                    <a16:rowId xmlns:a16="http://schemas.microsoft.com/office/drawing/2014/main" xmlns="" val="10001"/>
                  </a:ext>
                </a:extLst>
              </a:tr>
            </a:tbl>
          </a:graphicData>
        </a:graphic>
      </p:graphicFrame>
      <p:pic>
        <p:nvPicPr>
          <p:cNvPr id="22548"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76340E-0996-4933-B314-7423021DFFE7}" type="datetime1">
              <a:rPr lang="en-US" smtClean="0"/>
              <a:t>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err="1">
                <a:cs typeface="Times New Roman" panose="02020603050405020304" pitchFamily="18" charset="0"/>
              </a:rPr>
              <a:t>Zigbee</a:t>
            </a:r>
            <a:r>
              <a:rPr lang="en-US" altLang="en-US" sz="3200" b="1" dirty="0">
                <a:cs typeface="Times New Roman" panose="02020603050405020304" pitchFamily="18" charset="0"/>
              </a:rPr>
              <a:t> </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                                        </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3CFDD317-0687-4C4A-9C41-217C43E40153}"/>
              </a:ext>
            </a:extLst>
          </p:cNvPr>
          <p:cNvSpPr txBox="1"/>
          <p:nvPr/>
        </p:nvSpPr>
        <p:spPr>
          <a:xfrm>
            <a:off x="381000" y="990600"/>
            <a:ext cx="8394842" cy="430887"/>
          </a:xfrm>
          <a:prstGeom prst="rect">
            <a:avLst/>
          </a:prstGeom>
          <a:noFill/>
        </p:spPr>
        <p:txBody>
          <a:bodyPr wrap="square">
            <a:spAutoFit/>
          </a:bodyPr>
          <a:lstStyle/>
          <a:p>
            <a:pPr marL="342900" indent="-342900" algn="just" fontAlgn="base"/>
            <a:endParaRPr lang="en-US" sz="2200" dirty="0"/>
          </a:p>
        </p:txBody>
      </p:sp>
      <p:sp>
        <p:nvSpPr>
          <p:cNvPr id="13" name="Rectangle 12"/>
          <p:cNvSpPr/>
          <p:nvPr/>
        </p:nvSpPr>
        <p:spPr>
          <a:xfrm>
            <a:off x="304800" y="838200"/>
            <a:ext cx="8610600" cy="5847755"/>
          </a:xfrm>
          <a:prstGeom prst="rect">
            <a:avLst/>
          </a:prstGeom>
        </p:spPr>
        <p:txBody>
          <a:bodyPr wrap="square">
            <a:spAutoFit/>
          </a:bodyPr>
          <a:lstStyle/>
          <a:p>
            <a:pPr algn="just" fontAlgn="base">
              <a:buFont typeface="Arial" pitchFamily="34" charset="0"/>
              <a:buChar char="•"/>
            </a:pPr>
            <a:r>
              <a:rPr lang="en-US" sz="2200" dirty="0">
                <a:cs typeface="Times New Roman" panose="02020603050405020304" pitchFamily="18" charset="0"/>
              </a:rPr>
              <a:t> </a:t>
            </a:r>
            <a:r>
              <a:rPr lang="en-US" sz="2200" dirty="0" err="1">
                <a:cs typeface="Times New Roman" panose="02020603050405020304" pitchFamily="18" charset="0"/>
              </a:rPr>
              <a:t>ZigBee</a:t>
            </a:r>
            <a:r>
              <a:rPr lang="en-US" sz="2200" dirty="0">
                <a:cs typeface="Times New Roman" panose="02020603050405020304" pitchFamily="18" charset="0"/>
              </a:rPr>
              <a:t> is a Personal Area Network task group with low rate.</a:t>
            </a:r>
          </a:p>
          <a:p>
            <a:pPr algn="just" fontAlgn="base">
              <a:buFont typeface="Arial" pitchFamily="34" charset="0"/>
              <a:buChar char="•"/>
            </a:pPr>
            <a:r>
              <a:rPr lang="en-US" sz="2200" dirty="0">
                <a:cs typeface="Times New Roman" panose="02020603050405020304" pitchFamily="18" charset="0"/>
              </a:rPr>
              <a:t> It is a technology of home networking, created for controlling and sensing the network. </a:t>
            </a:r>
          </a:p>
          <a:p>
            <a:pPr algn="just" fontAlgn="base">
              <a:buFont typeface="Arial" pitchFamily="34" charset="0"/>
              <a:buChar char="•"/>
            </a:pPr>
            <a:r>
              <a:rPr lang="en-US" sz="2200" dirty="0">
                <a:cs typeface="Times New Roman" panose="02020603050405020304" pitchFamily="18" charset="0"/>
              </a:rPr>
              <a:t> It is based on IEEE 802.15.4 and is created by </a:t>
            </a:r>
            <a:r>
              <a:rPr lang="en-US" sz="2200" dirty="0" err="1">
                <a:cs typeface="Times New Roman" panose="02020603050405020304" pitchFamily="18" charset="0"/>
              </a:rPr>
              <a:t>Zigbee</a:t>
            </a:r>
            <a:r>
              <a:rPr lang="en-US" sz="2200" dirty="0">
                <a:cs typeface="Times New Roman" panose="02020603050405020304" pitchFamily="18" charset="0"/>
              </a:rPr>
              <a:t> Alliance.  </a:t>
            </a:r>
          </a:p>
          <a:p>
            <a:pPr algn="just" fontAlgn="base">
              <a:buFont typeface="Arial" pitchFamily="34" charset="0"/>
              <a:buChar char="•"/>
            </a:pPr>
            <a:r>
              <a:rPr lang="en-US" sz="2200" dirty="0">
                <a:cs typeface="Times New Roman" panose="02020603050405020304" pitchFamily="18" charset="0"/>
              </a:rPr>
              <a:t> </a:t>
            </a:r>
            <a:r>
              <a:rPr lang="en-US" sz="2200" dirty="0" err="1">
                <a:cs typeface="Times New Roman" panose="02020603050405020304" pitchFamily="18" charset="0"/>
              </a:rPr>
              <a:t>ZigBee</a:t>
            </a:r>
            <a:r>
              <a:rPr lang="en-US" sz="2200" dirty="0">
                <a:cs typeface="Times New Roman" panose="02020603050405020304" pitchFamily="18" charset="0"/>
              </a:rPr>
              <a:t> is a standard that addresses the need for very low-cost implementation of Low power devices with Low data rates for short-range wireless communications.</a:t>
            </a:r>
          </a:p>
          <a:p>
            <a:pPr algn="just" fontAlgn="base">
              <a:buFont typeface="Arial" pitchFamily="34" charset="0"/>
              <a:buChar char="•"/>
            </a:pPr>
            <a:endParaRPr lang="en-US" sz="2200" dirty="0">
              <a:cs typeface="Times New Roman" panose="02020603050405020304" pitchFamily="18" charset="0"/>
            </a:endParaRPr>
          </a:p>
          <a:p>
            <a:pPr fontAlgn="base"/>
            <a:r>
              <a:rPr lang="en-US" sz="2200" b="1" dirty="0">
                <a:cs typeface="Times New Roman" panose="02020603050405020304" pitchFamily="18" charset="0"/>
              </a:rPr>
              <a:t>General Characteristics of </a:t>
            </a:r>
            <a:r>
              <a:rPr lang="en-US" sz="2200" b="1" dirty="0" err="1">
                <a:cs typeface="Times New Roman" panose="02020603050405020304" pitchFamily="18" charset="0"/>
              </a:rPr>
              <a:t>Zigbee</a:t>
            </a:r>
            <a:r>
              <a:rPr lang="en-US" sz="2200" b="1" dirty="0">
                <a:cs typeface="Times New Roman" panose="02020603050405020304" pitchFamily="18" charset="0"/>
              </a:rPr>
              <a:t>:</a:t>
            </a:r>
          </a:p>
          <a:p>
            <a:pPr fontAlgn="base">
              <a:buFont typeface="Arial" pitchFamily="34" charset="0"/>
              <a:buChar char="•"/>
            </a:pPr>
            <a:r>
              <a:rPr lang="en-US" sz="2200" dirty="0">
                <a:cs typeface="Times New Roman" panose="02020603050405020304" pitchFamily="18" charset="0"/>
              </a:rPr>
              <a:t> Low Power Consumption</a:t>
            </a:r>
          </a:p>
          <a:p>
            <a:pPr fontAlgn="base">
              <a:buFont typeface="Arial" pitchFamily="34" charset="0"/>
              <a:buChar char="•"/>
            </a:pPr>
            <a:r>
              <a:rPr lang="en-US" sz="2200" dirty="0">
                <a:cs typeface="Times New Roman" panose="02020603050405020304" pitchFamily="18" charset="0"/>
              </a:rPr>
              <a:t> Low Data Rate (20- 250 kbps)</a:t>
            </a:r>
          </a:p>
          <a:p>
            <a:pPr fontAlgn="base">
              <a:buFont typeface="Arial" pitchFamily="34" charset="0"/>
              <a:buChar char="•"/>
            </a:pPr>
            <a:r>
              <a:rPr lang="en-US" sz="2200" dirty="0">
                <a:cs typeface="Times New Roman" panose="02020603050405020304" pitchFamily="18" charset="0"/>
              </a:rPr>
              <a:t> Short-Range (75-100 meters)</a:t>
            </a:r>
          </a:p>
          <a:p>
            <a:pPr fontAlgn="base">
              <a:buFont typeface="Arial" pitchFamily="34" charset="0"/>
              <a:buChar char="•"/>
            </a:pPr>
            <a:r>
              <a:rPr lang="en-US" sz="2200" dirty="0">
                <a:cs typeface="Times New Roman" panose="02020603050405020304" pitchFamily="18" charset="0"/>
              </a:rPr>
              <a:t> Network Join Time (~ 30 </a:t>
            </a:r>
            <a:r>
              <a:rPr lang="en-US" sz="2200" dirty="0" err="1">
                <a:cs typeface="Times New Roman" panose="02020603050405020304" pitchFamily="18" charset="0"/>
              </a:rPr>
              <a:t>msec</a:t>
            </a:r>
            <a:r>
              <a:rPr lang="en-US" sz="2200" dirty="0">
                <a:cs typeface="Times New Roman" panose="02020603050405020304" pitchFamily="18" charset="0"/>
              </a:rPr>
              <a:t>)</a:t>
            </a:r>
          </a:p>
          <a:p>
            <a:pPr fontAlgn="base">
              <a:buFont typeface="Arial" pitchFamily="34" charset="0"/>
              <a:buChar char="•"/>
            </a:pPr>
            <a:r>
              <a:rPr lang="en-US" sz="2200" dirty="0">
                <a:cs typeface="Times New Roman" panose="02020603050405020304" pitchFamily="18" charset="0"/>
              </a:rPr>
              <a:t> Support Small and Large Networks</a:t>
            </a:r>
          </a:p>
          <a:p>
            <a:pPr fontAlgn="base">
              <a:buFont typeface="Arial" pitchFamily="34" charset="0"/>
              <a:buChar char="•"/>
            </a:pPr>
            <a:r>
              <a:rPr lang="en-US" sz="2200" dirty="0">
                <a:cs typeface="Times New Roman" panose="02020603050405020304" pitchFamily="18" charset="0"/>
              </a:rPr>
              <a:t> Low Cost of Products and Cheap Implementation (Open Source Protocol)</a:t>
            </a:r>
          </a:p>
          <a:p>
            <a:pPr fontAlgn="base">
              <a:buFont typeface="Arial" pitchFamily="34" charset="0"/>
              <a:buChar char="•"/>
            </a:pPr>
            <a:r>
              <a:rPr lang="en-US" sz="2200" dirty="0">
                <a:cs typeface="Times New Roman" panose="02020603050405020304" pitchFamily="18" charset="0"/>
              </a:rPr>
              <a:t> Extremely low duty cycle.</a:t>
            </a:r>
          </a:p>
          <a:p>
            <a:pPr algn="just" fontAlgn="base"/>
            <a:endParaRPr lang="en-US" sz="2200" dirty="0">
              <a:cs typeface="Times New Roman" panose="02020603050405020304" pitchFamily="18" charset="0"/>
            </a:endParaRPr>
          </a:p>
        </p:txBody>
      </p:sp>
    </p:spTree>
    <p:extLst>
      <p:ext uri="{BB962C8B-B14F-4D97-AF65-F5344CB8AC3E}">
        <p14:creationId xmlns:p14="http://schemas.microsoft.com/office/powerpoint/2010/main" val="14238418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0119E3-1736-4730-89D4-D3F1E41CB322}" type="datetime1">
              <a:rPr lang="en-US" smtClean="0"/>
              <a:t>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cs typeface="Times New Roman" panose="02020603050405020304" pitchFamily="18" charset="0"/>
              </a:rPr>
              <a:t>Architecture &amp; Protocol stack used in </a:t>
            </a:r>
            <a:r>
              <a:rPr lang="en-US" altLang="en-US" sz="3200" b="1" dirty="0" err="1">
                <a:cs typeface="Times New Roman" panose="02020603050405020304" pitchFamily="18" charset="0"/>
              </a:rPr>
              <a:t>Zigbee</a:t>
            </a:r>
            <a:r>
              <a:rPr lang="en-US" altLang="en-US" sz="3200" b="1" dirty="0">
                <a:cs typeface="Times New Roman" panose="02020603050405020304" pitchFamily="18" charset="0"/>
              </a:rPr>
              <a:t> </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                                        </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3CFDD317-0687-4C4A-9C41-217C43E40153}"/>
              </a:ext>
            </a:extLst>
          </p:cNvPr>
          <p:cNvSpPr txBox="1"/>
          <p:nvPr/>
        </p:nvSpPr>
        <p:spPr>
          <a:xfrm>
            <a:off x="381000" y="990600"/>
            <a:ext cx="8394842" cy="430887"/>
          </a:xfrm>
          <a:prstGeom prst="rect">
            <a:avLst/>
          </a:prstGeom>
          <a:noFill/>
        </p:spPr>
        <p:txBody>
          <a:bodyPr wrap="square">
            <a:spAutoFit/>
          </a:bodyPr>
          <a:lstStyle/>
          <a:p>
            <a:pPr marL="342900" indent="-342900" algn="just" fontAlgn="base"/>
            <a:endParaRPr lang="en-US" sz="2200" dirty="0"/>
          </a:p>
        </p:txBody>
      </p:sp>
      <p:pic>
        <p:nvPicPr>
          <p:cNvPr id="14" name="Picture 13" descr="Untitled.png"/>
          <p:cNvPicPr>
            <a:picLocks noChangeAspect="1"/>
          </p:cNvPicPr>
          <p:nvPr/>
        </p:nvPicPr>
        <p:blipFill>
          <a:blip r:embed="rId5"/>
          <a:stretch>
            <a:fillRect/>
          </a:stretch>
        </p:blipFill>
        <p:spPr>
          <a:xfrm>
            <a:off x="762000" y="1066800"/>
            <a:ext cx="7696200" cy="5410200"/>
          </a:xfrm>
          <a:prstGeom prst="rect">
            <a:avLst/>
          </a:prstGeom>
        </p:spPr>
      </p:pic>
    </p:spTree>
    <p:extLst>
      <p:ext uri="{BB962C8B-B14F-4D97-AF65-F5344CB8AC3E}">
        <p14:creationId xmlns:p14="http://schemas.microsoft.com/office/powerpoint/2010/main" val="1423841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quarter" idx="10"/>
          </p:nvPr>
        </p:nvSpPr>
        <p:spPr/>
        <p:txBody>
          <a:bodyPr/>
          <a:lstStyle/>
          <a:p>
            <a:pPr>
              <a:defRPr/>
            </a:pPr>
            <a:fld id="{04C23D26-57F7-4BCF-A436-260E919C98CA}" type="datetime1">
              <a:rPr lang="en-US" smtClean="0"/>
              <a:t>1/5/2024</a:t>
            </a:fld>
            <a:endParaRPr lang="en-US"/>
          </a:p>
        </p:txBody>
      </p:sp>
      <p:sp>
        <p:nvSpPr>
          <p:cNvPr id="10243" name="Slide Number Placeholder 6"/>
          <p:cNvSpPr>
            <a:spLocks noGrp="1" noChangeArrowheads="1"/>
          </p:cNvSpPr>
          <p:nvPr>
            <p:ph type="sldNum" sz="quarter" idx="12"/>
          </p:nvPr>
        </p:nvSpPr>
        <p:spPr bwMode="auto">
          <a:ln>
            <a:miter lim="800000"/>
            <a:headEnd/>
            <a:tailEnd/>
          </a:ln>
        </p:spPr>
        <p:txBody>
          <a:bodyPr/>
          <a:lstStyle/>
          <a:p>
            <a:pPr>
              <a:defRPr/>
            </a:pPr>
            <a:fld id="{A384B3BA-94FB-4CD0-B205-56BF1E7C7806}" type="slidenum">
              <a:rPr lang="en-US" altLang="en-US"/>
              <a:pPr>
                <a:defRPr/>
              </a:pPr>
              <a:t>8</a:t>
            </a:fld>
            <a:endParaRPr lang="en-US" altLang="en-US"/>
          </a:p>
        </p:txBody>
      </p:sp>
      <p:sp>
        <p:nvSpPr>
          <p:cNvPr id="8"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Program Outcomes</a:t>
            </a:r>
          </a:p>
        </p:txBody>
      </p:sp>
      <p:sp>
        <p:nvSpPr>
          <p:cNvPr id="9" name="Footer Placeholder 12"/>
          <p:cNvSpPr>
            <a:spLocks noGrp="1"/>
          </p:cNvSpPr>
          <p:nvPr>
            <p:ph type="ftr" sz="quarter" idx="11"/>
          </p:nvPr>
        </p:nvSpPr>
        <p:spPr>
          <a:xfrm>
            <a:off x="2286000" y="6248400"/>
            <a:ext cx="5029200" cy="365125"/>
          </a:xfrm>
        </p:spPr>
        <p:txBody>
          <a:bodyPr/>
          <a:lstStyle/>
          <a:p>
            <a:pPr>
              <a:defRPr/>
            </a:pPr>
            <a:r>
              <a:rPr lang="en-IN" smtClean="0"/>
              <a:t>Amit Kumar            Unit 1 ACSIOT0601                                        </a:t>
            </a:r>
            <a:endParaRPr lang="en-US" dirty="0"/>
          </a:p>
        </p:txBody>
      </p:sp>
      <p:sp>
        <p:nvSpPr>
          <p:cNvPr id="7" name="Rectangle 6"/>
          <p:cNvSpPr/>
          <p:nvPr/>
        </p:nvSpPr>
        <p:spPr>
          <a:xfrm>
            <a:off x="304800" y="990600"/>
            <a:ext cx="8305800" cy="2462213"/>
          </a:xfrm>
          <a:prstGeom prst="rect">
            <a:avLst/>
          </a:prstGeom>
        </p:spPr>
        <p:txBody>
          <a:bodyPr>
            <a:spAutoFit/>
          </a:bodyPr>
          <a:lstStyle/>
          <a:p>
            <a:pPr marL="341280" indent="-340920" algn="just">
              <a:buClr>
                <a:srgbClr val="000000"/>
              </a:buClr>
              <a:buFont typeface="Arial"/>
              <a:buChar char="•"/>
              <a:defRPr/>
            </a:pPr>
            <a:r>
              <a:rPr lang="en-US" sz="2200" b="1" spc="-1" dirty="0">
                <a:solidFill>
                  <a:srgbClr val="000000"/>
                </a:solidFill>
                <a:latin typeface="Times New Roman" pitchFamily="18" charset="0"/>
                <a:cs typeface="Times New Roman" pitchFamily="18" charset="0"/>
              </a:rPr>
              <a:t>Program Outcomes</a:t>
            </a:r>
            <a:r>
              <a:rPr lang="en-US" sz="2200" spc="-1" dirty="0">
                <a:solidFill>
                  <a:srgbClr val="000000"/>
                </a:solidFill>
                <a:latin typeface="Times New Roman" pitchFamily="18" charset="0"/>
                <a:cs typeface="Times New Roman" pitchFamily="18" charset="0"/>
              </a:rPr>
              <a:t> are narrow statements that describe what the students are expected to know and would be able to do upon the graduation. </a:t>
            </a:r>
            <a:endParaRPr lang="en-US" sz="2200" spc="-1" dirty="0">
              <a:latin typeface="Times New Roman" pitchFamily="18" charset="0"/>
              <a:cs typeface="Times New Roman" pitchFamily="18" charset="0"/>
            </a:endParaRPr>
          </a:p>
          <a:p>
            <a:pPr algn="just">
              <a:defRPr/>
            </a:pPr>
            <a:endParaRPr lang="en-US" sz="2200" spc="-1" dirty="0">
              <a:latin typeface="Times New Roman" pitchFamily="18" charset="0"/>
              <a:cs typeface="Times New Roman" pitchFamily="18" charset="0"/>
            </a:endParaRPr>
          </a:p>
          <a:p>
            <a:pPr marL="341280" indent="-340920" algn="just">
              <a:buClr>
                <a:srgbClr val="000000"/>
              </a:buClr>
              <a:buFont typeface="Arial"/>
              <a:buChar char="•"/>
              <a:defRPr/>
            </a:pPr>
            <a:r>
              <a:rPr lang="en-US" sz="2200" spc="-1" dirty="0">
                <a:solidFill>
                  <a:srgbClr val="000000"/>
                </a:solidFill>
                <a:latin typeface="Times New Roman" pitchFamily="18" charset="0"/>
                <a:cs typeface="Times New Roman" pitchFamily="18" charset="0"/>
              </a:rPr>
              <a:t>These relate to the skills, knowledge, and behavior that students acquire through the programmed.</a:t>
            </a:r>
          </a:p>
          <a:p>
            <a:pPr marL="341280" indent="-340920" algn="just">
              <a:buClr>
                <a:srgbClr val="000000"/>
              </a:buClr>
              <a:buFont typeface="Arial"/>
              <a:buChar char="•"/>
              <a:defRPr/>
            </a:pPr>
            <a:endParaRPr lang="en-US" sz="2200" spc="-1" dirty="0">
              <a:latin typeface="Times New Roman" pitchFamily="18" charset="0"/>
              <a:cs typeface="Times New Roman" pitchFamily="18" charset="0"/>
            </a:endParaRPr>
          </a:p>
        </p:txBody>
      </p:sp>
      <p:sp>
        <p:nvSpPr>
          <p:cNvPr id="10" name="Rectangle 9"/>
          <p:cNvSpPr/>
          <p:nvPr/>
        </p:nvSpPr>
        <p:spPr>
          <a:xfrm>
            <a:off x="381000" y="3124200"/>
            <a:ext cx="4572000" cy="3139321"/>
          </a:xfrm>
          <a:prstGeom prst="rect">
            <a:avLst/>
          </a:prstGeom>
        </p:spPr>
        <p:txBody>
          <a:bodyPr>
            <a:spAutoFit/>
          </a:bodyPr>
          <a:lstStyle/>
          <a:p>
            <a:pPr marL="457200" indent="-456840" algn="just">
              <a:buClr>
                <a:srgbClr val="000000"/>
              </a:buClr>
              <a:buFont typeface="Calibri"/>
              <a:buAutoNum type="arabicPeriod"/>
              <a:defRPr/>
            </a:pPr>
            <a:r>
              <a:rPr lang="en-US" sz="2200" spc="-1" dirty="0">
                <a:solidFill>
                  <a:srgbClr val="000000"/>
                </a:solidFill>
                <a:latin typeface="Times New Roman" pitchFamily="18" charset="0"/>
                <a:cs typeface="Times New Roman" pitchFamily="18" charset="0"/>
              </a:rPr>
              <a:t>Engineering knowledge</a:t>
            </a:r>
            <a:endParaRPr lang="en-US" sz="2200" spc="-1" dirty="0">
              <a:latin typeface="Times New Roman" pitchFamily="18" charset="0"/>
              <a:cs typeface="Times New Roman" pitchFamily="18" charset="0"/>
            </a:endParaRPr>
          </a:p>
          <a:p>
            <a:pPr marL="457200" indent="-456840" algn="just">
              <a:buClr>
                <a:srgbClr val="000000"/>
              </a:buClr>
              <a:buFont typeface="Calibri"/>
              <a:buAutoNum type="arabicPeriod"/>
              <a:defRPr/>
            </a:pPr>
            <a:r>
              <a:rPr lang="en-US" sz="2200" spc="-1" dirty="0">
                <a:solidFill>
                  <a:srgbClr val="000000"/>
                </a:solidFill>
                <a:latin typeface="Times New Roman" pitchFamily="18" charset="0"/>
                <a:cs typeface="Times New Roman" pitchFamily="18" charset="0"/>
              </a:rPr>
              <a:t>Problem analysis</a:t>
            </a:r>
            <a:endParaRPr lang="en-US" sz="2200" spc="-1" dirty="0">
              <a:latin typeface="Times New Roman" pitchFamily="18" charset="0"/>
              <a:cs typeface="Times New Roman" pitchFamily="18" charset="0"/>
            </a:endParaRPr>
          </a:p>
          <a:p>
            <a:pPr marL="457200" indent="-456840" algn="just">
              <a:buClr>
                <a:srgbClr val="000000"/>
              </a:buClr>
              <a:buFont typeface="Calibri"/>
              <a:buAutoNum type="arabicPeriod"/>
              <a:defRPr/>
            </a:pPr>
            <a:r>
              <a:rPr lang="en-US" sz="2200" spc="-1" dirty="0">
                <a:solidFill>
                  <a:srgbClr val="000000"/>
                </a:solidFill>
                <a:latin typeface="Times New Roman" pitchFamily="18" charset="0"/>
                <a:cs typeface="Times New Roman" pitchFamily="18" charset="0"/>
              </a:rPr>
              <a:t>Design/development of solutions</a:t>
            </a:r>
            <a:endParaRPr lang="en-US" sz="2200" spc="-1" dirty="0">
              <a:latin typeface="Times New Roman" pitchFamily="18" charset="0"/>
              <a:cs typeface="Times New Roman" pitchFamily="18" charset="0"/>
            </a:endParaRPr>
          </a:p>
          <a:p>
            <a:pPr marL="457200" indent="-456840" algn="just">
              <a:buClr>
                <a:srgbClr val="000000"/>
              </a:buClr>
              <a:buFont typeface="Calibri"/>
              <a:buAutoNum type="arabicPeriod"/>
              <a:defRPr/>
            </a:pPr>
            <a:r>
              <a:rPr lang="en-US" sz="2200" spc="-1" dirty="0">
                <a:solidFill>
                  <a:srgbClr val="000000"/>
                </a:solidFill>
                <a:latin typeface="Times New Roman" pitchFamily="18" charset="0"/>
                <a:cs typeface="Times New Roman" pitchFamily="18" charset="0"/>
              </a:rPr>
              <a:t>Conduct investigations of complex problems</a:t>
            </a:r>
            <a:endParaRPr lang="en-US" sz="2200" spc="-1" dirty="0">
              <a:latin typeface="Times New Roman" pitchFamily="18" charset="0"/>
              <a:cs typeface="Times New Roman" pitchFamily="18" charset="0"/>
            </a:endParaRPr>
          </a:p>
          <a:p>
            <a:pPr marL="457200" indent="-456840" algn="just">
              <a:buClr>
                <a:srgbClr val="000000"/>
              </a:buClr>
              <a:buFont typeface="Calibri"/>
              <a:buAutoNum type="arabicPeriod"/>
              <a:defRPr/>
            </a:pPr>
            <a:r>
              <a:rPr lang="en-US" sz="2200" spc="-1" dirty="0">
                <a:solidFill>
                  <a:srgbClr val="000000"/>
                </a:solidFill>
                <a:latin typeface="Times New Roman" pitchFamily="18" charset="0"/>
                <a:cs typeface="Times New Roman" pitchFamily="18" charset="0"/>
              </a:rPr>
              <a:t>Modern tool usage</a:t>
            </a:r>
            <a:endParaRPr lang="en-US" sz="2200" spc="-1" dirty="0">
              <a:latin typeface="Times New Roman" pitchFamily="18" charset="0"/>
              <a:cs typeface="Times New Roman" pitchFamily="18" charset="0"/>
            </a:endParaRPr>
          </a:p>
          <a:p>
            <a:pPr marL="457200" indent="-456840" algn="just">
              <a:buClr>
                <a:srgbClr val="000000"/>
              </a:buClr>
              <a:buFont typeface="Calibri"/>
              <a:buAutoNum type="arabicPeriod"/>
              <a:defRPr/>
            </a:pPr>
            <a:r>
              <a:rPr lang="en-US" sz="2200" spc="-1" dirty="0">
                <a:solidFill>
                  <a:srgbClr val="000000"/>
                </a:solidFill>
                <a:latin typeface="Times New Roman" pitchFamily="18" charset="0"/>
                <a:cs typeface="Times New Roman" pitchFamily="18" charset="0"/>
              </a:rPr>
              <a:t>The engineer and society</a:t>
            </a:r>
            <a:endParaRPr lang="en-US" sz="2200" spc="-1" dirty="0">
              <a:latin typeface="Times New Roman" pitchFamily="18" charset="0"/>
              <a:cs typeface="Times New Roman" pitchFamily="18" charset="0"/>
            </a:endParaRPr>
          </a:p>
          <a:p>
            <a:pPr marL="457200" indent="-456840" algn="just">
              <a:buClr>
                <a:srgbClr val="000000"/>
              </a:buClr>
              <a:buFont typeface="Calibri"/>
              <a:buAutoNum type="arabicPeriod"/>
              <a:defRPr/>
            </a:pPr>
            <a:r>
              <a:rPr lang="en-US" sz="2200" spc="-1" dirty="0">
                <a:solidFill>
                  <a:srgbClr val="000000"/>
                </a:solidFill>
                <a:latin typeface="Times New Roman" pitchFamily="18" charset="0"/>
                <a:cs typeface="Times New Roman" pitchFamily="18" charset="0"/>
              </a:rPr>
              <a:t>Environment and sustainability</a:t>
            </a:r>
            <a:endParaRPr lang="en-US" sz="2200" spc="-1" dirty="0">
              <a:latin typeface="Times New Roman" pitchFamily="18" charset="0"/>
              <a:cs typeface="Times New Roman" pitchFamily="18" charset="0"/>
            </a:endParaRPr>
          </a:p>
          <a:p>
            <a:pPr marL="457200" indent="-456840" algn="just">
              <a:buClr>
                <a:srgbClr val="000000"/>
              </a:buClr>
              <a:buFont typeface="Calibri"/>
              <a:buAutoNum type="arabicPeriod"/>
              <a:defRPr/>
            </a:pPr>
            <a:r>
              <a:rPr lang="en-US" sz="2200" spc="-1" dirty="0">
                <a:solidFill>
                  <a:srgbClr val="000000"/>
                </a:solidFill>
                <a:latin typeface="Times New Roman" pitchFamily="18" charset="0"/>
                <a:cs typeface="Times New Roman" pitchFamily="18" charset="0"/>
              </a:rPr>
              <a:t>Ethics</a:t>
            </a:r>
            <a:endParaRPr lang="en-US" sz="2200" spc="-1" dirty="0">
              <a:latin typeface="Times New Roman" pitchFamily="18" charset="0"/>
              <a:cs typeface="Times New Roman" pitchFamily="18" charset="0"/>
            </a:endParaRPr>
          </a:p>
        </p:txBody>
      </p:sp>
      <p:sp>
        <p:nvSpPr>
          <p:cNvPr id="11" name="CustomShape 3"/>
          <p:cNvSpPr/>
          <p:nvPr/>
        </p:nvSpPr>
        <p:spPr>
          <a:xfrm>
            <a:off x="5105400" y="3200400"/>
            <a:ext cx="3505200" cy="2460758"/>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457560" indent="-457200" algn="just">
              <a:buClr>
                <a:srgbClr val="000000"/>
              </a:buClr>
              <a:buFontTx/>
              <a:buAutoNum type="arabicPeriod" startAt="9"/>
              <a:defRPr/>
            </a:pPr>
            <a:r>
              <a:rPr lang="en-US" sz="2200" spc="-1" dirty="0">
                <a:solidFill>
                  <a:srgbClr val="000000"/>
                </a:solidFill>
                <a:latin typeface="Times New Roman" pitchFamily="18" charset="0"/>
                <a:cs typeface="Times New Roman" pitchFamily="18" charset="0"/>
              </a:rPr>
              <a:t>Individual and team work</a:t>
            </a:r>
            <a:endParaRPr lang="en-US" sz="2200" spc="-1" dirty="0">
              <a:latin typeface="Times New Roman" pitchFamily="18" charset="0"/>
              <a:cs typeface="Times New Roman" pitchFamily="18" charset="0"/>
            </a:endParaRPr>
          </a:p>
          <a:p>
            <a:pPr marL="457560" indent="-457200" algn="just">
              <a:buClr>
                <a:srgbClr val="000000"/>
              </a:buClr>
              <a:buFontTx/>
              <a:buAutoNum type="arabicPeriod" startAt="9"/>
              <a:defRPr/>
            </a:pPr>
            <a:r>
              <a:rPr lang="en-US" sz="2200" spc="-1" dirty="0">
                <a:solidFill>
                  <a:srgbClr val="000000"/>
                </a:solidFill>
                <a:latin typeface="Times New Roman" pitchFamily="18" charset="0"/>
                <a:cs typeface="Times New Roman" pitchFamily="18" charset="0"/>
              </a:rPr>
              <a:t>Communication</a:t>
            </a:r>
            <a:endParaRPr lang="en-US" sz="2200" spc="-1" dirty="0">
              <a:latin typeface="Times New Roman" pitchFamily="18" charset="0"/>
              <a:cs typeface="Times New Roman" pitchFamily="18" charset="0"/>
            </a:endParaRPr>
          </a:p>
          <a:p>
            <a:pPr marL="457560" indent="-457200" algn="just">
              <a:buClr>
                <a:srgbClr val="000000"/>
              </a:buClr>
              <a:buFontTx/>
              <a:buAutoNum type="arabicPeriod" startAt="9"/>
              <a:defRPr/>
            </a:pPr>
            <a:r>
              <a:rPr lang="en-US" sz="2200" spc="-1" dirty="0">
                <a:solidFill>
                  <a:srgbClr val="000000"/>
                </a:solidFill>
                <a:latin typeface="Times New Roman" pitchFamily="18" charset="0"/>
                <a:cs typeface="Times New Roman" pitchFamily="18" charset="0"/>
              </a:rPr>
              <a:t>Project management and finance</a:t>
            </a:r>
            <a:endParaRPr lang="en-US" sz="2200" spc="-1" dirty="0">
              <a:latin typeface="Times New Roman" pitchFamily="18" charset="0"/>
              <a:cs typeface="Times New Roman" pitchFamily="18" charset="0"/>
            </a:endParaRPr>
          </a:p>
          <a:p>
            <a:pPr marL="457560" indent="-457200" algn="just">
              <a:buClr>
                <a:srgbClr val="000000"/>
              </a:buClr>
              <a:buFontTx/>
              <a:buAutoNum type="arabicPeriod" startAt="9"/>
              <a:defRPr/>
            </a:pPr>
            <a:r>
              <a:rPr lang="en-US" sz="2200" spc="-1" dirty="0">
                <a:solidFill>
                  <a:srgbClr val="000000"/>
                </a:solidFill>
                <a:latin typeface="Times New Roman" pitchFamily="18" charset="0"/>
                <a:cs typeface="Times New Roman" pitchFamily="18" charset="0"/>
              </a:rPr>
              <a:t>Life-long learning</a:t>
            </a:r>
            <a:endParaRPr lang="en-US" sz="2200" spc="-1" dirty="0">
              <a:latin typeface="Times New Roman" pitchFamily="18" charset="0"/>
              <a:cs typeface="Times New Roman" pitchFamily="18" charset="0"/>
            </a:endParaRPr>
          </a:p>
          <a:p>
            <a:pPr marL="457200" indent="-456840" algn="just">
              <a:buClr>
                <a:srgbClr val="000000"/>
              </a:buClr>
              <a:buFont typeface="Calibri"/>
              <a:buAutoNum type="arabicPeriod"/>
              <a:defRPr/>
            </a:pPr>
            <a:endParaRPr lang="en-US" sz="2200" spc="-1" dirty="0">
              <a:latin typeface="Times New Roman" pitchFamily="18" charset="0"/>
              <a:cs typeface="Times New Roman" pitchFamily="18" charset="0"/>
            </a:endParaRPr>
          </a:p>
        </p:txBody>
      </p:sp>
      <p:pic>
        <p:nvPicPr>
          <p:cNvPr id="11273" name="Picture 8" descr="Untitled.png"/>
          <p:cNvPicPr>
            <a:picLocks noChangeAspect="1"/>
          </p:cNvPicPr>
          <p:nvPr/>
        </p:nvPicPr>
        <p:blipFill>
          <a:blip r:embed="rId3"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C61B5D-006F-4F8E-8A83-D1EDDFF25CB6}" type="datetime1">
              <a:rPr lang="en-US" smtClean="0"/>
              <a:t>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cs typeface="Times New Roman" panose="02020603050405020304" pitchFamily="18" charset="0"/>
              </a:rPr>
              <a:t>Architecture &amp; Protocol stack used in </a:t>
            </a:r>
            <a:r>
              <a:rPr lang="en-US" altLang="en-US" sz="3200" b="1" dirty="0" err="1">
                <a:cs typeface="Times New Roman" panose="02020603050405020304" pitchFamily="18" charset="0"/>
              </a:rPr>
              <a:t>Zigbee</a:t>
            </a:r>
            <a:r>
              <a:rPr lang="en-US" altLang="en-US" sz="3200" b="1" dirty="0">
                <a:cs typeface="Times New Roman" panose="02020603050405020304" pitchFamily="18" charset="0"/>
              </a:rPr>
              <a:t> </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                                        </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3CFDD317-0687-4C4A-9C41-217C43E40153}"/>
              </a:ext>
            </a:extLst>
          </p:cNvPr>
          <p:cNvSpPr txBox="1"/>
          <p:nvPr/>
        </p:nvSpPr>
        <p:spPr>
          <a:xfrm>
            <a:off x="381000" y="990600"/>
            <a:ext cx="8394842" cy="430887"/>
          </a:xfrm>
          <a:prstGeom prst="rect">
            <a:avLst/>
          </a:prstGeom>
          <a:noFill/>
        </p:spPr>
        <p:txBody>
          <a:bodyPr wrap="square">
            <a:spAutoFit/>
          </a:bodyPr>
          <a:lstStyle/>
          <a:p>
            <a:pPr marL="342900" indent="-342900" algn="just" fontAlgn="base"/>
            <a:endParaRPr lang="en-US" sz="2200" dirty="0"/>
          </a:p>
        </p:txBody>
      </p:sp>
      <p:sp>
        <p:nvSpPr>
          <p:cNvPr id="13" name="Rectangle 12"/>
          <p:cNvSpPr/>
          <p:nvPr/>
        </p:nvSpPr>
        <p:spPr>
          <a:xfrm>
            <a:off x="304800" y="838200"/>
            <a:ext cx="8610600" cy="5509200"/>
          </a:xfrm>
          <a:prstGeom prst="rect">
            <a:avLst/>
          </a:prstGeom>
        </p:spPr>
        <p:txBody>
          <a:bodyPr wrap="square">
            <a:spAutoFit/>
          </a:bodyPr>
          <a:lstStyle/>
          <a:p>
            <a:pPr algn="just" fontAlgn="base">
              <a:buFont typeface="Arial" pitchFamily="34" charset="0"/>
              <a:buChar char="•"/>
            </a:pPr>
            <a:r>
              <a:rPr lang="en-US" sz="2200" dirty="0">
                <a:cs typeface="Times New Roman" panose="02020603050405020304" pitchFamily="18" charset="0"/>
              </a:rPr>
              <a:t> </a:t>
            </a:r>
            <a:r>
              <a:rPr lang="en-US" sz="2200" b="1" dirty="0">
                <a:cs typeface="Times New Roman" panose="02020603050405020304" pitchFamily="18" charset="0"/>
              </a:rPr>
              <a:t>Physical layer:</a:t>
            </a:r>
            <a:r>
              <a:rPr lang="en-US" sz="2200" dirty="0">
                <a:cs typeface="Times New Roman" panose="02020603050405020304" pitchFamily="18" charset="0"/>
              </a:rPr>
              <a:t> The lowest two layers </a:t>
            </a:r>
            <a:r>
              <a:rPr lang="en-US" sz="2200" dirty="0" err="1">
                <a:cs typeface="Times New Roman" panose="02020603050405020304" pitchFamily="18" charset="0"/>
              </a:rPr>
              <a:t>i.e</a:t>
            </a:r>
            <a:r>
              <a:rPr lang="en-US" sz="2200" dirty="0">
                <a:cs typeface="Times New Roman" panose="02020603050405020304" pitchFamily="18" charset="0"/>
              </a:rPr>
              <a:t> the physical and the MAC (Medium Access Control) Layer are defined by the IEEE 802.15.4 specifications. The Physical layer is closest to the hardware and directly controls and communicates with the </a:t>
            </a:r>
            <a:r>
              <a:rPr lang="en-US" sz="2200" dirty="0" err="1">
                <a:cs typeface="Times New Roman" panose="02020603050405020304" pitchFamily="18" charset="0"/>
              </a:rPr>
              <a:t>Zigbee</a:t>
            </a:r>
            <a:r>
              <a:rPr lang="en-US" sz="2200" dirty="0">
                <a:cs typeface="Times New Roman" panose="02020603050405020304" pitchFamily="18" charset="0"/>
              </a:rPr>
              <a:t> radio. The physical layer translates the data packets in the over-the-air bits for transmission and vice-versa during the reception.</a:t>
            </a:r>
          </a:p>
          <a:p>
            <a:pPr algn="just" fontAlgn="base">
              <a:buFont typeface="Arial" pitchFamily="34" charset="0"/>
              <a:buChar char="•"/>
            </a:pPr>
            <a:r>
              <a:rPr lang="en-US" sz="2200" dirty="0">
                <a:cs typeface="Times New Roman" panose="02020603050405020304" pitchFamily="18" charset="0"/>
              </a:rPr>
              <a:t> </a:t>
            </a:r>
            <a:r>
              <a:rPr lang="en-US" sz="2200" b="1" dirty="0">
                <a:cs typeface="Times New Roman" panose="02020603050405020304" pitchFamily="18" charset="0"/>
              </a:rPr>
              <a:t>Medium Access Control layer (MAC layer):</a:t>
            </a:r>
            <a:r>
              <a:rPr lang="en-US" sz="2200" dirty="0">
                <a:cs typeface="Times New Roman" panose="02020603050405020304" pitchFamily="18" charset="0"/>
              </a:rPr>
              <a:t> The layer is responsible for the interface between the physical and network layer. The MAC layer is also responsible for providing PAN ID and also network discovery through beacon requests.</a:t>
            </a:r>
          </a:p>
          <a:p>
            <a:pPr algn="just" fontAlgn="base">
              <a:buFont typeface="Arial" pitchFamily="34" charset="0"/>
              <a:buChar char="•"/>
            </a:pPr>
            <a:r>
              <a:rPr lang="en-US" sz="2200" b="1" dirty="0">
                <a:cs typeface="Times New Roman" panose="02020603050405020304" pitchFamily="18" charset="0"/>
              </a:rPr>
              <a:t> Network layer:</a:t>
            </a:r>
            <a:r>
              <a:rPr lang="en-US" sz="2200" dirty="0">
                <a:cs typeface="Times New Roman" panose="02020603050405020304" pitchFamily="18" charset="0"/>
              </a:rPr>
              <a:t> This layer acts as an interface between the MAC layer and the application layer. It is responsible for mesh networking.</a:t>
            </a:r>
          </a:p>
          <a:p>
            <a:pPr algn="just" fontAlgn="base">
              <a:buFont typeface="Arial" pitchFamily="34" charset="0"/>
              <a:buChar char="•"/>
            </a:pPr>
            <a:r>
              <a:rPr lang="en-US" sz="2200" b="1" dirty="0">
                <a:cs typeface="Times New Roman" panose="02020603050405020304" pitchFamily="18" charset="0"/>
              </a:rPr>
              <a:t> Application layer: </a:t>
            </a:r>
            <a:r>
              <a:rPr lang="en-US" sz="2200" dirty="0">
                <a:cs typeface="Times New Roman" panose="02020603050405020304" pitchFamily="18" charset="0"/>
              </a:rPr>
              <a:t>The application layer in the </a:t>
            </a:r>
            <a:r>
              <a:rPr lang="en-US" sz="2200" dirty="0" err="1">
                <a:cs typeface="Times New Roman" panose="02020603050405020304" pitchFamily="18" charset="0"/>
              </a:rPr>
              <a:t>Zigbee</a:t>
            </a:r>
            <a:r>
              <a:rPr lang="en-US" sz="2200" dirty="0">
                <a:cs typeface="Times New Roman" panose="02020603050405020304" pitchFamily="18" charset="0"/>
              </a:rPr>
              <a:t> stack is the highest protocol layer and it consists of the application support </a:t>
            </a:r>
            <a:r>
              <a:rPr lang="en-US" sz="2200" dirty="0" err="1">
                <a:cs typeface="Times New Roman" panose="02020603050405020304" pitchFamily="18" charset="0"/>
              </a:rPr>
              <a:t>sublayer</a:t>
            </a:r>
            <a:r>
              <a:rPr lang="en-US" sz="2200" dirty="0">
                <a:cs typeface="Times New Roman" panose="02020603050405020304" pitchFamily="18" charset="0"/>
              </a:rPr>
              <a:t> and </a:t>
            </a:r>
            <a:r>
              <a:rPr lang="en-US" sz="2200" dirty="0" err="1">
                <a:cs typeface="Times New Roman" panose="02020603050405020304" pitchFamily="18" charset="0"/>
              </a:rPr>
              <a:t>Zigbee</a:t>
            </a:r>
            <a:r>
              <a:rPr lang="en-US" sz="2200" dirty="0">
                <a:cs typeface="Times New Roman" panose="02020603050405020304" pitchFamily="18" charset="0"/>
              </a:rPr>
              <a:t> device object. It contains manufacturer-defined applications. </a:t>
            </a:r>
          </a:p>
          <a:p>
            <a:pPr algn="just" fontAlgn="base">
              <a:buFont typeface="Arial" pitchFamily="34" charset="0"/>
              <a:buChar char="•"/>
            </a:pPr>
            <a:endParaRPr lang="en-US" sz="2200" dirty="0">
              <a:cs typeface="Times New Roman" panose="02020603050405020304" pitchFamily="18" charset="0"/>
            </a:endParaRPr>
          </a:p>
        </p:txBody>
      </p:sp>
    </p:spTree>
    <p:extLst>
      <p:ext uri="{BB962C8B-B14F-4D97-AF65-F5344CB8AC3E}">
        <p14:creationId xmlns:p14="http://schemas.microsoft.com/office/powerpoint/2010/main" val="14238418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C981AC-440B-419C-BAF8-9BE1E414DFD9}" type="datetime1">
              <a:rPr lang="en-US" smtClean="0"/>
              <a:t>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cs typeface="Times New Roman" panose="02020603050405020304" pitchFamily="18" charset="0"/>
              </a:rPr>
              <a:t>Network Layer</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                                        </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3CFDD317-0687-4C4A-9C41-217C43E40153}"/>
              </a:ext>
            </a:extLst>
          </p:cNvPr>
          <p:cNvSpPr txBox="1"/>
          <p:nvPr/>
        </p:nvSpPr>
        <p:spPr>
          <a:xfrm>
            <a:off x="381000" y="990600"/>
            <a:ext cx="8394842" cy="430887"/>
          </a:xfrm>
          <a:prstGeom prst="rect">
            <a:avLst/>
          </a:prstGeom>
          <a:noFill/>
        </p:spPr>
        <p:txBody>
          <a:bodyPr wrap="square">
            <a:spAutoFit/>
          </a:bodyPr>
          <a:lstStyle/>
          <a:p>
            <a:pPr marL="342900" indent="-342900" algn="just" fontAlgn="base"/>
            <a:endParaRPr lang="en-US" sz="2200" dirty="0"/>
          </a:p>
        </p:txBody>
      </p:sp>
      <p:sp>
        <p:nvSpPr>
          <p:cNvPr id="13" name="Rectangle 12"/>
          <p:cNvSpPr/>
          <p:nvPr/>
        </p:nvSpPr>
        <p:spPr>
          <a:xfrm>
            <a:off x="304800" y="990600"/>
            <a:ext cx="8610600" cy="3139321"/>
          </a:xfrm>
          <a:prstGeom prst="rect">
            <a:avLst/>
          </a:prstGeom>
        </p:spPr>
        <p:txBody>
          <a:bodyPr wrap="square">
            <a:spAutoFit/>
          </a:bodyPr>
          <a:lstStyle/>
          <a:p>
            <a:pPr algn="just" fontAlgn="base">
              <a:buFont typeface="Arial" pitchFamily="34" charset="0"/>
              <a:buChar char="•"/>
            </a:pPr>
            <a:r>
              <a:rPr lang="en-US" sz="2200" dirty="0">
                <a:cs typeface="Times New Roman" panose="02020603050405020304" pitchFamily="18" charset="0"/>
              </a:rPr>
              <a:t> This layer acts as an interface between the MAC layer and the application layer. </a:t>
            </a:r>
          </a:p>
          <a:p>
            <a:pPr algn="just" fontAlgn="base">
              <a:buFont typeface="Arial" pitchFamily="34" charset="0"/>
              <a:buChar char="•"/>
            </a:pPr>
            <a:r>
              <a:rPr lang="en-US" sz="2200" dirty="0">
                <a:cs typeface="Times New Roman" panose="02020603050405020304" pitchFamily="18" charset="0"/>
              </a:rPr>
              <a:t> It is responsible for mesh networking.</a:t>
            </a:r>
          </a:p>
          <a:p>
            <a:pPr algn="just" fontAlgn="base">
              <a:buFont typeface="Arial" pitchFamily="34" charset="0"/>
              <a:buChar char="•"/>
            </a:pPr>
            <a:r>
              <a:rPr lang="en-US" sz="2200" dirty="0">
                <a:cs typeface="Times New Roman" panose="02020603050405020304" pitchFamily="18" charset="0"/>
              </a:rPr>
              <a:t> Located between the MAC layer and application support sub layer</a:t>
            </a:r>
          </a:p>
          <a:p>
            <a:pPr algn="just" fontAlgn="base">
              <a:buFont typeface="Arial" pitchFamily="34" charset="0"/>
              <a:buChar char="•"/>
            </a:pPr>
            <a:r>
              <a:rPr lang="en-US" sz="2200" dirty="0">
                <a:cs typeface="Times New Roman" panose="02020603050405020304" pitchFamily="18" charset="0"/>
              </a:rPr>
              <a:t> Provides the following functions:</a:t>
            </a:r>
          </a:p>
          <a:p>
            <a:pPr>
              <a:buFont typeface="Wingdings" pitchFamily="2" charset="2"/>
              <a:buChar char="Ø"/>
            </a:pPr>
            <a:r>
              <a:rPr lang="en-US" sz="2200" dirty="0">
                <a:cs typeface="Times New Roman" panose="02020603050405020304" pitchFamily="18" charset="0"/>
              </a:rPr>
              <a:t> Starting a network</a:t>
            </a:r>
          </a:p>
          <a:p>
            <a:pPr>
              <a:buFont typeface="Wingdings" pitchFamily="2" charset="2"/>
              <a:buChar char="Ø"/>
            </a:pPr>
            <a:r>
              <a:rPr lang="en-US" sz="2200" dirty="0">
                <a:cs typeface="Times New Roman" panose="02020603050405020304" pitchFamily="18" charset="0"/>
              </a:rPr>
              <a:t> Managing end devices joining or leaving a network</a:t>
            </a:r>
          </a:p>
          <a:p>
            <a:pPr>
              <a:buFont typeface="Wingdings" pitchFamily="2" charset="2"/>
              <a:buChar char="Ø"/>
            </a:pPr>
            <a:r>
              <a:rPr lang="en-US" sz="2200" dirty="0">
                <a:cs typeface="Times New Roman" panose="02020603050405020304" pitchFamily="18" charset="0"/>
              </a:rPr>
              <a:t> Route discovery</a:t>
            </a:r>
          </a:p>
          <a:p>
            <a:pPr>
              <a:buFont typeface="Wingdings" pitchFamily="2" charset="2"/>
              <a:buChar char="Ø"/>
            </a:pPr>
            <a:r>
              <a:rPr lang="en-US" sz="2200" dirty="0">
                <a:cs typeface="Times New Roman" panose="02020603050405020304" pitchFamily="18" charset="0"/>
              </a:rPr>
              <a:t> Neighbor discovery</a:t>
            </a:r>
          </a:p>
        </p:txBody>
      </p:sp>
    </p:spTree>
    <p:extLst>
      <p:ext uri="{BB962C8B-B14F-4D97-AF65-F5344CB8AC3E}">
        <p14:creationId xmlns:p14="http://schemas.microsoft.com/office/powerpoint/2010/main" val="14238418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773D9A-42E4-4339-B015-7A7668B4F887}" type="datetime1">
              <a:rPr lang="en-US" smtClean="0"/>
              <a:t>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cs typeface="Times New Roman" panose="02020603050405020304" pitchFamily="18" charset="0"/>
              </a:rPr>
              <a:t>APS Layer</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                                        </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3CFDD317-0687-4C4A-9C41-217C43E40153}"/>
              </a:ext>
            </a:extLst>
          </p:cNvPr>
          <p:cNvSpPr txBox="1"/>
          <p:nvPr/>
        </p:nvSpPr>
        <p:spPr>
          <a:xfrm>
            <a:off x="381000" y="990600"/>
            <a:ext cx="8394842" cy="430887"/>
          </a:xfrm>
          <a:prstGeom prst="rect">
            <a:avLst/>
          </a:prstGeom>
          <a:noFill/>
        </p:spPr>
        <p:txBody>
          <a:bodyPr wrap="square">
            <a:spAutoFit/>
          </a:bodyPr>
          <a:lstStyle/>
          <a:p>
            <a:pPr marL="342900" indent="-342900" algn="just" fontAlgn="base"/>
            <a:endParaRPr lang="en-US" sz="2200" dirty="0"/>
          </a:p>
        </p:txBody>
      </p:sp>
      <p:sp>
        <p:nvSpPr>
          <p:cNvPr id="13" name="Rectangle 12"/>
          <p:cNvSpPr/>
          <p:nvPr/>
        </p:nvSpPr>
        <p:spPr>
          <a:xfrm>
            <a:off x="304800" y="838200"/>
            <a:ext cx="8610600" cy="2462213"/>
          </a:xfrm>
          <a:prstGeom prst="rect">
            <a:avLst/>
          </a:prstGeom>
        </p:spPr>
        <p:txBody>
          <a:bodyPr wrap="square">
            <a:spAutoFit/>
          </a:bodyPr>
          <a:lstStyle/>
          <a:p>
            <a:pPr algn="just"/>
            <a:r>
              <a:rPr lang="en-US" sz="2200" b="1" dirty="0">
                <a:cs typeface="Times New Roman" panose="02020603050405020304" pitchFamily="18" charset="0"/>
              </a:rPr>
              <a:t>Application Support </a:t>
            </a:r>
            <a:r>
              <a:rPr lang="en-US" sz="2200" b="1" dirty="0" err="1">
                <a:cs typeface="Times New Roman" panose="02020603050405020304" pitchFamily="18" charset="0"/>
              </a:rPr>
              <a:t>Sublayer</a:t>
            </a:r>
            <a:r>
              <a:rPr lang="en-US" sz="2200" b="1" dirty="0">
                <a:cs typeface="Times New Roman" panose="02020603050405020304" pitchFamily="18" charset="0"/>
              </a:rPr>
              <a:t> (APS)</a:t>
            </a:r>
          </a:p>
          <a:p>
            <a:pPr algn="just">
              <a:buFont typeface="Arial" pitchFamily="34" charset="0"/>
              <a:buChar char="•"/>
            </a:pPr>
            <a:r>
              <a:rPr lang="en-US" sz="2200" dirty="0">
                <a:cs typeface="Times New Roman" panose="02020603050405020304" pitchFamily="18" charset="0"/>
              </a:rPr>
              <a:t> </a:t>
            </a:r>
            <a:r>
              <a:rPr lang="en-US" sz="2200" dirty="0" err="1">
                <a:cs typeface="Times New Roman" panose="02020603050405020304" pitchFamily="18" charset="0"/>
              </a:rPr>
              <a:t>Provides services necessary for application </a:t>
            </a:r>
            <a:r>
              <a:rPr lang="en-US" sz="2200" dirty="0">
                <a:cs typeface="Times New Roman" panose="02020603050405020304" pitchFamily="18" charset="0"/>
              </a:rPr>
              <a:t>objects (endpoints) and the </a:t>
            </a:r>
            <a:r>
              <a:rPr lang="en-US" sz="2200" dirty="0" err="1">
                <a:cs typeface="Times New Roman" panose="02020603050405020304" pitchFamily="18" charset="0"/>
              </a:rPr>
              <a:t>ZigBee</a:t>
            </a:r>
            <a:r>
              <a:rPr lang="en-US" sz="2200" dirty="0">
                <a:cs typeface="Times New Roman" panose="02020603050405020304" pitchFamily="18" charset="0"/>
              </a:rPr>
              <a:t> device object (ZDO)</a:t>
            </a:r>
          </a:p>
          <a:p>
            <a:pPr algn="just"/>
            <a:r>
              <a:rPr lang="en-US" sz="2200" dirty="0">
                <a:cs typeface="Times New Roman" panose="02020603050405020304" pitchFamily="18" charset="0"/>
              </a:rPr>
              <a:t>• Some of services provided by the APS to the application objects for data transfer are Request, Confirm and Response.</a:t>
            </a:r>
          </a:p>
          <a:p>
            <a:pPr algn="just"/>
            <a:endParaRPr lang="en-US" sz="2200" dirty="0">
              <a:cs typeface="Times New Roman" panose="02020603050405020304" pitchFamily="18" charset="0"/>
            </a:endParaRPr>
          </a:p>
          <a:p>
            <a:pPr algn="just"/>
            <a:endParaRPr lang="en-US" sz="2200" dirty="0">
              <a:cs typeface="Times New Roman" panose="02020603050405020304" pitchFamily="18" charset="0"/>
            </a:endParaRPr>
          </a:p>
        </p:txBody>
      </p:sp>
      <p:sp>
        <p:nvSpPr>
          <p:cNvPr id="14" name="Rectangle 13"/>
          <p:cNvSpPr/>
          <p:nvPr/>
        </p:nvSpPr>
        <p:spPr>
          <a:xfrm>
            <a:off x="304800" y="2819400"/>
            <a:ext cx="4191000" cy="3477875"/>
          </a:xfrm>
          <a:prstGeom prst="rect">
            <a:avLst/>
          </a:prstGeom>
        </p:spPr>
        <p:txBody>
          <a:bodyPr wrap="square">
            <a:spAutoFit/>
          </a:bodyPr>
          <a:lstStyle/>
          <a:p>
            <a:pPr algn="just"/>
            <a:r>
              <a:rPr lang="en-US" sz="2200" b="1" dirty="0">
                <a:cs typeface="Times New Roman" panose="02020603050405020304" pitchFamily="18" charset="0"/>
              </a:rPr>
              <a:t>1.  Application Object (endpoint)</a:t>
            </a:r>
          </a:p>
          <a:p>
            <a:pPr algn="just"/>
            <a:r>
              <a:rPr lang="en-US" sz="2200" dirty="0">
                <a:cs typeface="Times New Roman" panose="02020603050405020304" pitchFamily="18" charset="0"/>
              </a:rPr>
              <a:t>• Defines input and output to the APS</a:t>
            </a:r>
          </a:p>
          <a:p>
            <a:pPr algn="just"/>
            <a:r>
              <a:rPr lang="en-US" sz="2200" dirty="0">
                <a:cs typeface="Times New Roman" panose="02020603050405020304" pitchFamily="18" charset="0"/>
              </a:rPr>
              <a:t>• For example, a switch that controls a light is the input from the application object, and the output is the light bulb condition</a:t>
            </a:r>
          </a:p>
          <a:p>
            <a:pPr algn="just"/>
            <a:r>
              <a:rPr lang="en-US" sz="2200" dirty="0">
                <a:cs typeface="Times New Roman" panose="02020603050405020304" pitchFamily="18" charset="0"/>
              </a:rPr>
              <a:t>• Each node can have 240 separate application objects </a:t>
            </a:r>
          </a:p>
          <a:p>
            <a:pPr algn="just"/>
            <a:endParaRPr lang="en-US" sz="2200" dirty="0">
              <a:cs typeface="Times New Roman" panose="02020603050405020304" pitchFamily="18" charset="0"/>
            </a:endParaRPr>
          </a:p>
        </p:txBody>
      </p:sp>
      <p:pic>
        <p:nvPicPr>
          <p:cNvPr id="15" name="Picture 14" descr="Untitled.png"/>
          <p:cNvPicPr>
            <a:picLocks noChangeAspect="1"/>
          </p:cNvPicPr>
          <p:nvPr/>
        </p:nvPicPr>
        <p:blipFill>
          <a:blip r:embed="rId5"/>
          <a:stretch>
            <a:fillRect/>
          </a:stretch>
        </p:blipFill>
        <p:spPr>
          <a:xfrm>
            <a:off x="4724400" y="2667000"/>
            <a:ext cx="4191000" cy="3662693"/>
          </a:xfrm>
          <a:prstGeom prst="rect">
            <a:avLst/>
          </a:prstGeom>
        </p:spPr>
      </p:pic>
    </p:spTree>
    <p:extLst>
      <p:ext uri="{BB962C8B-B14F-4D97-AF65-F5344CB8AC3E}">
        <p14:creationId xmlns:p14="http://schemas.microsoft.com/office/powerpoint/2010/main" val="14238418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46E69E-C160-409C-BC3E-F3DA369110C4}" type="datetime1">
              <a:rPr lang="en-US" smtClean="0"/>
              <a:t>1/5/2024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cs typeface="Times New Roman" panose="02020603050405020304" pitchFamily="18" charset="0"/>
              </a:rPr>
              <a:t>APS Layer</a:t>
            </a:r>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a:xfrm>
            <a:off x="3352800" y="6356350"/>
            <a:ext cx="3352800" cy="365125"/>
          </a:xfrm>
        </p:spPr>
        <p:txBody>
          <a:bodyPr/>
          <a:lstStyle/>
          <a:p>
            <a:r>
              <a:rPr lang="en-US" smtClean="0"/>
              <a:t>Amit Kumar            Unit 1 ACSIOT0601                                        </a:t>
            </a:r>
            <a:endParaRPr lang="en-US" dirty="0"/>
          </a:p>
        </p:txBody>
      </p:sp>
      <p:pic>
        <p:nvPicPr>
          <p:cNvPr id="12" name="Picture 8" descr="Untitled.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xmlns="" id="{3CFDD317-0687-4C4A-9C41-217C43E40153}"/>
              </a:ext>
            </a:extLst>
          </p:cNvPr>
          <p:cNvSpPr txBox="1"/>
          <p:nvPr/>
        </p:nvSpPr>
        <p:spPr>
          <a:xfrm>
            <a:off x="381000" y="990600"/>
            <a:ext cx="8394842" cy="430887"/>
          </a:xfrm>
          <a:prstGeom prst="rect">
            <a:avLst/>
          </a:prstGeom>
          <a:noFill/>
        </p:spPr>
        <p:txBody>
          <a:bodyPr wrap="square">
            <a:spAutoFit/>
          </a:bodyPr>
          <a:lstStyle/>
          <a:p>
            <a:pPr marL="342900" indent="-342900" algn="just" fontAlgn="base"/>
            <a:endParaRPr lang="en-US" sz="2200" dirty="0"/>
          </a:p>
        </p:txBody>
      </p:sp>
      <p:sp>
        <p:nvSpPr>
          <p:cNvPr id="13" name="Rectangle 12"/>
          <p:cNvSpPr/>
          <p:nvPr/>
        </p:nvSpPr>
        <p:spPr>
          <a:xfrm>
            <a:off x="304800" y="838200"/>
            <a:ext cx="8610600" cy="5509200"/>
          </a:xfrm>
          <a:prstGeom prst="rect">
            <a:avLst/>
          </a:prstGeom>
        </p:spPr>
        <p:txBody>
          <a:bodyPr wrap="square">
            <a:spAutoFit/>
          </a:bodyPr>
          <a:lstStyle/>
          <a:p>
            <a:r>
              <a:rPr lang="en-US" sz="2200" b="1" dirty="0">
                <a:cs typeface="Times New Roman" panose="02020603050405020304" pitchFamily="18" charset="0"/>
              </a:rPr>
              <a:t>2. </a:t>
            </a:r>
            <a:r>
              <a:rPr lang="en-US" sz="2200" b="1" dirty="0" err="1">
                <a:cs typeface="Times New Roman" panose="02020603050405020304" pitchFamily="18" charset="0"/>
              </a:rPr>
              <a:t>ZigBee</a:t>
            </a:r>
            <a:r>
              <a:rPr lang="en-US" sz="2200" b="1" dirty="0">
                <a:cs typeface="Times New Roman" panose="02020603050405020304" pitchFamily="18" charset="0"/>
              </a:rPr>
              <a:t> Device Object (ZDO)</a:t>
            </a:r>
          </a:p>
          <a:p>
            <a:r>
              <a:rPr lang="en-US" sz="2200" dirty="0">
                <a:cs typeface="Times New Roman" panose="02020603050405020304" pitchFamily="18" charset="0"/>
              </a:rPr>
              <a:t>• Control and management of application objects</a:t>
            </a:r>
          </a:p>
          <a:p>
            <a:r>
              <a:rPr lang="en-US" sz="2200" dirty="0">
                <a:cs typeface="Times New Roman" panose="02020603050405020304" pitchFamily="18" charset="0"/>
              </a:rPr>
              <a:t>• Performs overall device management tasks:</a:t>
            </a:r>
          </a:p>
          <a:p>
            <a:pPr>
              <a:buFont typeface="Wingdings" pitchFamily="2" charset="2"/>
              <a:buChar char="Ø"/>
            </a:pPr>
            <a:r>
              <a:rPr lang="en-US" sz="2200" dirty="0">
                <a:cs typeface="Times New Roman" panose="02020603050405020304" pitchFamily="18" charset="0"/>
              </a:rPr>
              <a:t> Determines the type of device in a network</a:t>
            </a:r>
          </a:p>
          <a:p>
            <a:pPr>
              <a:buFont typeface="Wingdings" pitchFamily="2" charset="2"/>
              <a:buChar char="Ø"/>
            </a:pPr>
            <a:r>
              <a:rPr lang="en-US" sz="2200" dirty="0">
                <a:cs typeface="Times New Roman" panose="02020603050405020304" pitchFamily="18" charset="0"/>
              </a:rPr>
              <a:t> Initializes the APS, network layer, and security service provider.</a:t>
            </a:r>
          </a:p>
          <a:p>
            <a:pPr>
              <a:buFont typeface="Wingdings" pitchFamily="2" charset="2"/>
              <a:buChar char="Ø"/>
            </a:pPr>
            <a:r>
              <a:rPr lang="en-US" sz="2200" dirty="0">
                <a:cs typeface="Times New Roman" panose="02020603050405020304" pitchFamily="18" charset="0"/>
              </a:rPr>
              <a:t>Performs device and service discovery.</a:t>
            </a:r>
          </a:p>
          <a:p>
            <a:pPr>
              <a:buFont typeface="Wingdings" pitchFamily="2" charset="2"/>
              <a:buChar char="Ø"/>
            </a:pPr>
            <a:r>
              <a:rPr lang="en-US" sz="2200" dirty="0">
                <a:cs typeface="Times New Roman" panose="02020603050405020304" pitchFamily="18" charset="0"/>
              </a:rPr>
              <a:t>Initializes coordinator for establishing a network.</a:t>
            </a:r>
          </a:p>
          <a:p>
            <a:pPr>
              <a:buFont typeface="Wingdings" pitchFamily="2" charset="2"/>
              <a:buChar char="Ø"/>
            </a:pPr>
            <a:r>
              <a:rPr lang="en-US" sz="2200" dirty="0">
                <a:cs typeface="Times New Roman" panose="02020603050405020304" pitchFamily="18" charset="0"/>
              </a:rPr>
              <a:t>Security management.</a:t>
            </a:r>
          </a:p>
          <a:p>
            <a:pPr>
              <a:buFont typeface="Wingdings" pitchFamily="2" charset="2"/>
              <a:buChar char="Ø"/>
            </a:pPr>
            <a:r>
              <a:rPr lang="en-US" sz="2200" dirty="0">
                <a:cs typeface="Times New Roman" panose="02020603050405020304" pitchFamily="18" charset="0"/>
              </a:rPr>
              <a:t>Network management</a:t>
            </a:r>
          </a:p>
          <a:p>
            <a:r>
              <a:rPr lang="en-US" sz="2200" b="1" dirty="0">
                <a:cs typeface="Times New Roman" panose="02020603050405020304" pitchFamily="18" charset="0"/>
              </a:rPr>
              <a:t>3. End Node</a:t>
            </a:r>
          </a:p>
          <a:p>
            <a:r>
              <a:rPr lang="en-US" sz="2200" dirty="0">
                <a:cs typeface="Times New Roman" panose="02020603050405020304" pitchFamily="18" charset="0"/>
              </a:rPr>
              <a:t>• Each end node or end device can have multiple EPs</a:t>
            </a:r>
          </a:p>
          <a:p>
            <a:r>
              <a:rPr lang="en-US" sz="2200" dirty="0">
                <a:cs typeface="Times New Roman" panose="02020603050405020304" pitchFamily="18" charset="0"/>
              </a:rPr>
              <a:t>• Each EP contains an application profile, such as home automation</a:t>
            </a:r>
          </a:p>
          <a:p>
            <a:r>
              <a:rPr lang="en-US" sz="2200" dirty="0">
                <a:cs typeface="Times New Roman" panose="02020603050405020304" pitchFamily="18" charset="0"/>
              </a:rPr>
              <a:t>• can be used to control multiple devices or single device</a:t>
            </a:r>
          </a:p>
          <a:p>
            <a:r>
              <a:rPr lang="en-US" sz="2200" b="1" dirty="0">
                <a:cs typeface="Times New Roman" panose="02020603050405020304" pitchFamily="18" charset="0"/>
              </a:rPr>
              <a:t>4. </a:t>
            </a:r>
            <a:r>
              <a:rPr lang="en-US" sz="2200" b="1" dirty="0" err="1">
                <a:cs typeface="Times New Roman" panose="02020603050405020304" pitchFamily="18" charset="0"/>
              </a:rPr>
              <a:t>ZigBee</a:t>
            </a:r>
            <a:r>
              <a:rPr lang="en-US" sz="2200" b="1" dirty="0">
                <a:cs typeface="Times New Roman" panose="02020603050405020304" pitchFamily="18" charset="0"/>
              </a:rPr>
              <a:t> Addressing Mode</a:t>
            </a:r>
          </a:p>
          <a:p>
            <a:r>
              <a:rPr lang="en-US" sz="2200" dirty="0">
                <a:cs typeface="Times New Roman" panose="02020603050405020304" pitchFamily="18" charset="0"/>
              </a:rPr>
              <a:t>• </a:t>
            </a:r>
            <a:r>
              <a:rPr lang="en-US" sz="2200" dirty="0" err="1">
                <a:cs typeface="Times New Roman" panose="02020603050405020304" pitchFamily="18" charset="0"/>
              </a:rPr>
              <a:t>ZigBee</a:t>
            </a:r>
            <a:r>
              <a:rPr lang="en-US" sz="2200" dirty="0">
                <a:cs typeface="Times New Roman" panose="02020603050405020304" pitchFamily="18" charset="0"/>
              </a:rPr>
              <a:t> uses direct, group, and broadcast addressing for transmission of information.</a:t>
            </a:r>
          </a:p>
        </p:txBody>
      </p:sp>
    </p:spTree>
    <p:extLst>
      <p:ext uri="{BB962C8B-B14F-4D97-AF65-F5344CB8AC3E}">
        <p14:creationId xmlns:p14="http://schemas.microsoft.com/office/powerpoint/2010/main" val="14238418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381000" y="990600"/>
            <a:ext cx="8534400" cy="5549900"/>
          </a:xfrm>
        </p:spPr>
        <p:txBody>
          <a:bodyPr>
            <a:normAutofit/>
          </a:bodyPr>
          <a:lstStyle/>
          <a:p>
            <a:pPr marL="457200" indent="-457200">
              <a:buAutoNum type="arabicPeriod"/>
            </a:pPr>
            <a:r>
              <a:rPr lang="en-US" sz="2200" dirty="0" err="1"/>
              <a:t>ZigBee</a:t>
            </a:r>
            <a:r>
              <a:rPr lang="en-US" sz="2200" dirty="0"/>
              <a:t> / </a:t>
            </a:r>
            <a:r>
              <a:rPr lang="en-US" sz="2200" dirty="0" err="1"/>
              <a:t>ZigBee</a:t>
            </a:r>
            <a:r>
              <a:rPr lang="en-US" sz="2200" dirty="0"/>
              <a:t> Pro are </a:t>
            </a:r>
          </a:p>
          <a:p>
            <a:pPr marL="457200" indent="-457200">
              <a:buAutoNum type="alphaLcParenR"/>
            </a:pPr>
            <a:r>
              <a:rPr lang="en-US" sz="2200" dirty="0"/>
              <a:t>protocol </a:t>
            </a:r>
          </a:p>
          <a:p>
            <a:pPr marL="457200" indent="-457200">
              <a:buAutoNum type="alphaLcParenR"/>
            </a:pPr>
            <a:r>
              <a:rPr lang="en-US" sz="2200" dirty="0"/>
              <a:t>communication protocol </a:t>
            </a:r>
          </a:p>
          <a:p>
            <a:pPr marL="457200" indent="-457200">
              <a:buAutoNum type="alphaLcParenR"/>
            </a:pPr>
            <a:r>
              <a:rPr lang="en-US" sz="2200" b="1" dirty="0"/>
              <a:t>mesh communication protocol </a:t>
            </a:r>
          </a:p>
          <a:p>
            <a:pPr marL="457200" indent="-457200">
              <a:buAutoNum type="alphaLcParenR"/>
            </a:pPr>
            <a:r>
              <a:rPr lang="en-US" sz="2200" dirty="0"/>
              <a:t>mesh protocol </a:t>
            </a:r>
          </a:p>
          <a:p>
            <a:pPr marL="457200" indent="-457200">
              <a:buNone/>
            </a:pPr>
            <a:endParaRPr lang="en-US" sz="2200" dirty="0"/>
          </a:p>
          <a:p>
            <a:pPr marL="457200" indent="-457200">
              <a:buNone/>
            </a:pPr>
            <a:r>
              <a:rPr lang="en-US" sz="2200" dirty="0"/>
              <a:t>2. </a:t>
            </a:r>
            <a:r>
              <a:rPr lang="en-US" sz="2200" dirty="0" err="1"/>
              <a:t>DigiMesh</a:t>
            </a:r>
            <a:r>
              <a:rPr lang="en-US" sz="2200" dirty="0"/>
              <a:t> is an alternative </a:t>
            </a:r>
          </a:p>
          <a:p>
            <a:pPr marL="457200" indent="-457200">
              <a:buAutoNum type="alphaLcParenR"/>
            </a:pPr>
            <a:r>
              <a:rPr lang="en-US" sz="2200" b="1" dirty="0" err="1"/>
              <a:t>ZigBee</a:t>
            </a:r>
            <a:r>
              <a:rPr lang="en-US" sz="2200" b="1" dirty="0"/>
              <a:t> </a:t>
            </a:r>
          </a:p>
          <a:p>
            <a:pPr marL="457200" indent="-457200">
              <a:buAutoNum type="alphaLcParenR"/>
            </a:pPr>
            <a:r>
              <a:rPr lang="en-US" sz="2200" dirty="0"/>
              <a:t>WAN </a:t>
            </a:r>
          </a:p>
          <a:p>
            <a:pPr marL="457200" indent="-457200">
              <a:buAutoNum type="alphaLcParenR"/>
            </a:pPr>
            <a:r>
              <a:rPr lang="en-US" sz="2200" dirty="0"/>
              <a:t>MAN </a:t>
            </a:r>
          </a:p>
          <a:p>
            <a:pPr marL="457200" indent="-457200">
              <a:buAutoNum type="alphaLcParenR"/>
            </a:pPr>
            <a:r>
              <a:rPr lang="en-US" sz="2200" dirty="0"/>
              <a:t>PAN </a:t>
            </a:r>
          </a:p>
          <a:p>
            <a:pPr>
              <a:buNone/>
            </a:pPr>
            <a:endParaRPr lang="en-IN" sz="2200" dirty="0"/>
          </a:p>
        </p:txBody>
      </p:sp>
      <p:sp>
        <p:nvSpPr>
          <p:cNvPr id="4" name="Date Placeholder 3"/>
          <p:cNvSpPr>
            <a:spLocks noGrp="1"/>
          </p:cNvSpPr>
          <p:nvPr>
            <p:ph type="dt" sz="quarter" idx="10"/>
          </p:nvPr>
        </p:nvSpPr>
        <p:spPr/>
        <p:txBody>
          <a:bodyPr/>
          <a:lstStyle/>
          <a:p>
            <a:pPr>
              <a:defRPr/>
            </a:pPr>
            <a:fld id="{26517FD3-96A5-4052-9DBE-CB1B63DD231A}" type="datetime1">
              <a:rPr lang="en-US" smtClean="0"/>
              <a:t>1/5/2024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24581" name="Slide Number Placeholder 5"/>
          <p:cNvSpPr>
            <a:spLocks noGrp="1" noChangeArrowheads="1"/>
          </p:cNvSpPr>
          <p:nvPr>
            <p:ph type="sldNum" sz="quarter" idx="12"/>
          </p:nvPr>
        </p:nvSpPr>
        <p:spPr bwMode="auto">
          <a:ln>
            <a:miter lim="800000"/>
            <a:headEnd/>
            <a:tailEnd/>
          </a:ln>
        </p:spPr>
        <p:txBody>
          <a:bodyPr/>
          <a:lstStyle/>
          <a:p>
            <a:pPr>
              <a:defRPr/>
            </a:pPr>
            <a:fld id="{9B9FE149-DB6E-43A6-8953-2F2A6D671C1D}" type="slidenum">
              <a:rPr lang="en-US" altLang="en-US" smtClean="0"/>
              <a:pPr>
                <a:defRPr/>
              </a:pPr>
              <a:t>84</a:t>
            </a:fld>
            <a:endParaRPr lang="en-US" alt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cs typeface="Times New Roman" panose="02020603050405020304" pitchFamily="18" charset="0"/>
              </a:rPr>
              <a:t>Daily Quiz</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381000" y="990600"/>
            <a:ext cx="8534400" cy="5549900"/>
          </a:xfrm>
        </p:spPr>
        <p:txBody>
          <a:bodyPr>
            <a:normAutofit/>
          </a:bodyPr>
          <a:lstStyle/>
          <a:p>
            <a:pPr marL="457200" indent="-457200">
              <a:buNone/>
            </a:pPr>
            <a:r>
              <a:rPr lang="en-US" sz="2200" dirty="0"/>
              <a:t>3. </a:t>
            </a:r>
            <a:r>
              <a:rPr lang="en-US" sz="2200" dirty="0" err="1"/>
              <a:t>Zigbee</a:t>
            </a:r>
            <a:r>
              <a:rPr lang="en-US" sz="2200" dirty="0"/>
              <a:t> Protocol Layers </a:t>
            </a:r>
          </a:p>
          <a:p>
            <a:pPr marL="457200" indent="-457200">
              <a:buAutoNum type="alphaLcParenR"/>
            </a:pPr>
            <a:r>
              <a:rPr lang="en-US" sz="2200" dirty="0" err="1"/>
              <a:t>ZigBee</a:t>
            </a:r>
            <a:r>
              <a:rPr lang="en-US" sz="2200" dirty="0"/>
              <a:t> Device Object(ZDO) </a:t>
            </a:r>
          </a:p>
          <a:p>
            <a:pPr marL="457200" indent="-457200">
              <a:buAutoNum type="alphaLcParenR"/>
            </a:pPr>
            <a:r>
              <a:rPr lang="en-US" sz="2200" dirty="0" err="1"/>
              <a:t>ZigBee</a:t>
            </a:r>
            <a:r>
              <a:rPr lang="en-US" sz="2200" dirty="0"/>
              <a:t> Cluster Library (ZCL) </a:t>
            </a:r>
          </a:p>
          <a:p>
            <a:pPr marL="457200" indent="-457200">
              <a:buAutoNum type="alphaLcParenR"/>
            </a:pPr>
            <a:r>
              <a:rPr lang="en-US" sz="2200" dirty="0"/>
              <a:t>Application Framework </a:t>
            </a:r>
          </a:p>
          <a:p>
            <a:pPr marL="457200" indent="-457200">
              <a:buAutoNum type="alphaLcParenR"/>
            </a:pPr>
            <a:r>
              <a:rPr lang="en-US" sz="2200" b="1" dirty="0"/>
              <a:t>all </a:t>
            </a:r>
          </a:p>
          <a:p>
            <a:pPr marL="457200" indent="-457200">
              <a:buNone/>
            </a:pPr>
            <a:endParaRPr lang="en-US" sz="2200" dirty="0"/>
          </a:p>
          <a:p>
            <a:pPr>
              <a:buNone/>
            </a:pPr>
            <a:r>
              <a:rPr lang="en-US" sz="2200" dirty="0"/>
              <a:t>4. Which of the following IEEE standards is followed by the physical and MAC layer protocols in </a:t>
            </a:r>
            <a:r>
              <a:rPr lang="en-US" sz="2200" dirty="0" err="1"/>
              <a:t>ZigBee</a:t>
            </a:r>
            <a:r>
              <a:rPr lang="en-US" sz="2200" dirty="0"/>
              <a:t>?</a:t>
            </a:r>
          </a:p>
          <a:p>
            <a:pPr marL="457200" indent="-457200">
              <a:buFont typeface="+mj-lt"/>
              <a:buAutoNum type="alphaLcParenR"/>
            </a:pPr>
            <a:r>
              <a:rPr lang="en-US" sz="2200" dirty="0"/>
              <a:t>IEEE 801.15.4</a:t>
            </a:r>
          </a:p>
          <a:p>
            <a:pPr marL="457200" indent="-457200">
              <a:buFont typeface="+mj-lt"/>
              <a:buAutoNum type="alphaLcParenR"/>
            </a:pPr>
            <a:r>
              <a:rPr lang="en-US" sz="2200" b="1" dirty="0"/>
              <a:t>IEEE 802.15.4</a:t>
            </a:r>
          </a:p>
          <a:p>
            <a:pPr marL="457200" indent="-457200">
              <a:buFont typeface="+mj-lt"/>
              <a:buAutoNum type="alphaLcParenR"/>
            </a:pPr>
            <a:r>
              <a:rPr lang="en-US" sz="2200" dirty="0"/>
              <a:t>IEEE 803.15.4</a:t>
            </a:r>
          </a:p>
          <a:p>
            <a:pPr marL="457200" indent="-457200">
              <a:buFont typeface="+mj-lt"/>
              <a:buAutoNum type="alphaLcParenR"/>
            </a:pPr>
            <a:r>
              <a:rPr lang="en-US" sz="2200" dirty="0"/>
              <a:t>IEEE 804.15.4</a:t>
            </a:r>
          </a:p>
          <a:p>
            <a:pPr>
              <a:buNone/>
            </a:pPr>
            <a:endParaRPr lang="en-IN" sz="2200" dirty="0"/>
          </a:p>
        </p:txBody>
      </p:sp>
      <p:sp>
        <p:nvSpPr>
          <p:cNvPr id="4" name="Date Placeholder 3"/>
          <p:cNvSpPr>
            <a:spLocks noGrp="1"/>
          </p:cNvSpPr>
          <p:nvPr>
            <p:ph type="dt" sz="quarter" idx="10"/>
          </p:nvPr>
        </p:nvSpPr>
        <p:spPr/>
        <p:txBody>
          <a:bodyPr/>
          <a:lstStyle/>
          <a:p>
            <a:pPr>
              <a:defRPr/>
            </a:pPr>
            <a:fld id="{7436FBCB-2027-4493-ABDE-37F160E05380}" type="datetime1">
              <a:rPr lang="en-US" smtClean="0"/>
              <a:t>1/5/2024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24581" name="Slide Number Placeholder 5"/>
          <p:cNvSpPr>
            <a:spLocks noGrp="1" noChangeArrowheads="1"/>
          </p:cNvSpPr>
          <p:nvPr>
            <p:ph type="sldNum" sz="quarter" idx="12"/>
          </p:nvPr>
        </p:nvSpPr>
        <p:spPr bwMode="auto">
          <a:ln>
            <a:miter lim="800000"/>
            <a:headEnd/>
            <a:tailEnd/>
          </a:ln>
        </p:spPr>
        <p:txBody>
          <a:bodyPr/>
          <a:lstStyle/>
          <a:p>
            <a:pPr>
              <a:defRPr/>
            </a:pPr>
            <a:fld id="{9B9FE149-DB6E-43A6-8953-2F2A6D671C1D}" type="slidenum">
              <a:rPr lang="en-US" altLang="en-US" smtClean="0"/>
              <a:pPr>
                <a:defRPr/>
              </a:pPr>
              <a:t>85</a:t>
            </a:fld>
            <a:endParaRPr lang="en-US" alt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cs typeface="Times New Roman" panose="02020603050405020304" pitchFamily="18" charset="0"/>
              </a:rPr>
              <a:t>Daily Quiz</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381000" y="990600"/>
            <a:ext cx="8534400" cy="5549900"/>
          </a:xfrm>
        </p:spPr>
        <p:txBody>
          <a:bodyPr>
            <a:normAutofit/>
          </a:bodyPr>
          <a:lstStyle/>
          <a:p>
            <a:pPr>
              <a:buNone/>
            </a:pPr>
            <a:r>
              <a:rPr lang="en-US" sz="2200" dirty="0">
                <a:solidFill>
                  <a:srgbClr val="273239"/>
                </a:solidFill>
                <a:cs typeface="Times New Roman" panose="02020603050405020304" pitchFamily="18" charset="0"/>
              </a:rPr>
              <a:t>3. Global Sensor Network is built for _________.</a:t>
            </a:r>
          </a:p>
          <a:p>
            <a:pPr marL="457200" indent="-457200">
              <a:buFont typeface="+mj-lt"/>
              <a:buAutoNum type="alphaLcParenR"/>
            </a:pPr>
            <a:r>
              <a:rPr lang="en-US" sz="2200" dirty="0">
                <a:solidFill>
                  <a:srgbClr val="273239"/>
                </a:solidFill>
                <a:cs typeface="Times New Roman" panose="02020603050405020304" pitchFamily="18" charset="0"/>
              </a:rPr>
              <a:t> Increasing cost and increasing time for development</a:t>
            </a:r>
          </a:p>
          <a:p>
            <a:pPr marL="457200" indent="-457200">
              <a:buFont typeface="+mj-lt"/>
              <a:buAutoNum type="alphaLcParenR"/>
            </a:pPr>
            <a:r>
              <a:rPr lang="en-US" sz="2200" dirty="0">
                <a:solidFill>
                  <a:srgbClr val="273239"/>
                </a:solidFill>
                <a:cs typeface="Times New Roman" panose="02020603050405020304" pitchFamily="18" charset="0"/>
              </a:rPr>
              <a:t>Reducing cost and increasing time for development</a:t>
            </a:r>
          </a:p>
          <a:p>
            <a:pPr marL="457200" indent="-457200">
              <a:buFont typeface="+mj-lt"/>
              <a:buAutoNum type="alphaLcParenR"/>
            </a:pPr>
            <a:r>
              <a:rPr lang="en-US" sz="2200" b="1" dirty="0">
                <a:solidFill>
                  <a:srgbClr val="273239"/>
                </a:solidFill>
                <a:cs typeface="Times New Roman" panose="02020603050405020304" pitchFamily="18" charset="0"/>
              </a:rPr>
              <a:t>Reducing cost and time for development </a:t>
            </a:r>
          </a:p>
          <a:p>
            <a:pPr marL="457200" indent="-457200">
              <a:buFont typeface="+mj-lt"/>
              <a:buAutoNum type="alphaLcParenR"/>
            </a:pPr>
            <a:r>
              <a:rPr lang="en-US" sz="2200" dirty="0">
                <a:solidFill>
                  <a:srgbClr val="273239"/>
                </a:solidFill>
                <a:cs typeface="Times New Roman" panose="02020603050405020304" pitchFamily="18" charset="0"/>
              </a:rPr>
              <a:t>Increasing cost and decreasing time for development</a:t>
            </a:r>
          </a:p>
          <a:p>
            <a:pPr>
              <a:buNone/>
            </a:pPr>
            <a:endParaRPr lang="en-US" sz="2200" dirty="0">
              <a:solidFill>
                <a:srgbClr val="273239"/>
              </a:solidFill>
              <a:cs typeface="Times New Roman" panose="02020603050405020304" pitchFamily="18" charset="0"/>
            </a:endParaRPr>
          </a:p>
          <a:p>
            <a:pPr>
              <a:buNone/>
            </a:pPr>
            <a:r>
              <a:rPr lang="en-US" sz="2200" dirty="0">
                <a:solidFill>
                  <a:srgbClr val="273239"/>
                </a:solidFill>
                <a:cs typeface="Times New Roman" panose="02020603050405020304" pitchFamily="18" charset="0"/>
              </a:rPr>
              <a:t>4. WSN measures _________ physical parameter.</a:t>
            </a:r>
          </a:p>
          <a:p>
            <a:pPr marL="457200" indent="-457200">
              <a:buFont typeface="+mj-lt"/>
              <a:buAutoNum type="alphaLcParenR"/>
            </a:pPr>
            <a:r>
              <a:rPr lang="en-US" sz="2200" dirty="0">
                <a:solidFill>
                  <a:srgbClr val="273239"/>
                </a:solidFill>
                <a:cs typeface="Times New Roman" panose="02020603050405020304" pitchFamily="18" charset="0"/>
              </a:rPr>
              <a:t>Sound</a:t>
            </a:r>
          </a:p>
          <a:p>
            <a:pPr marL="457200" indent="-457200">
              <a:buFont typeface="+mj-lt"/>
              <a:buAutoNum type="alphaLcParenR"/>
            </a:pPr>
            <a:r>
              <a:rPr lang="en-US" sz="2200" dirty="0">
                <a:solidFill>
                  <a:srgbClr val="273239"/>
                </a:solidFill>
                <a:cs typeface="Times New Roman" panose="02020603050405020304" pitchFamily="18" charset="0"/>
              </a:rPr>
              <a:t>Temperature</a:t>
            </a:r>
          </a:p>
          <a:p>
            <a:pPr marL="457200" indent="-457200">
              <a:buFont typeface="+mj-lt"/>
              <a:buAutoNum type="alphaLcParenR"/>
            </a:pPr>
            <a:r>
              <a:rPr lang="en-US" sz="2200" dirty="0">
                <a:solidFill>
                  <a:srgbClr val="273239"/>
                </a:solidFill>
                <a:cs typeface="Times New Roman" panose="02020603050405020304" pitchFamily="18" charset="0"/>
              </a:rPr>
              <a:t>Pollution</a:t>
            </a:r>
          </a:p>
          <a:p>
            <a:pPr marL="457200" indent="-457200">
              <a:buFont typeface="+mj-lt"/>
              <a:buAutoNum type="alphaLcParenR"/>
            </a:pPr>
            <a:r>
              <a:rPr lang="en-US" sz="2200" b="1" dirty="0">
                <a:solidFill>
                  <a:srgbClr val="273239"/>
                </a:solidFill>
                <a:cs typeface="Times New Roman" panose="02020603050405020304" pitchFamily="18" charset="0"/>
              </a:rPr>
              <a:t>All the above</a:t>
            </a:r>
          </a:p>
          <a:p>
            <a:pPr marL="457200" indent="-457200" algn="just">
              <a:spcAft>
                <a:spcPct val="10000"/>
              </a:spcAft>
              <a:buNone/>
            </a:pPr>
            <a:endParaRPr lang="en-IN" sz="2200" dirty="0"/>
          </a:p>
        </p:txBody>
      </p:sp>
      <p:sp>
        <p:nvSpPr>
          <p:cNvPr id="4" name="Date Placeholder 3"/>
          <p:cNvSpPr>
            <a:spLocks noGrp="1"/>
          </p:cNvSpPr>
          <p:nvPr>
            <p:ph type="dt" sz="quarter" idx="10"/>
          </p:nvPr>
        </p:nvSpPr>
        <p:spPr/>
        <p:txBody>
          <a:bodyPr/>
          <a:lstStyle/>
          <a:p>
            <a:pPr>
              <a:defRPr/>
            </a:pPr>
            <a:fld id="{C133B39A-EC48-4204-89FA-B24496379EAE}" type="datetime1">
              <a:rPr lang="en-US" smtClean="0"/>
              <a:t>1/5/2024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24581" name="Slide Number Placeholder 5"/>
          <p:cNvSpPr>
            <a:spLocks noGrp="1" noChangeArrowheads="1"/>
          </p:cNvSpPr>
          <p:nvPr>
            <p:ph type="sldNum" sz="quarter" idx="12"/>
          </p:nvPr>
        </p:nvSpPr>
        <p:spPr bwMode="auto">
          <a:ln>
            <a:miter lim="800000"/>
            <a:headEnd/>
            <a:tailEnd/>
          </a:ln>
        </p:spPr>
        <p:txBody>
          <a:bodyPr/>
          <a:lstStyle/>
          <a:p>
            <a:pPr>
              <a:defRPr/>
            </a:pPr>
            <a:fld id="{9B9FE149-DB6E-43A6-8953-2F2A6D671C1D}" type="slidenum">
              <a:rPr lang="en-US" altLang="en-US" smtClean="0"/>
              <a:pPr>
                <a:defRPr/>
              </a:pPr>
              <a:t>86</a:t>
            </a:fld>
            <a:endParaRPr lang="en-US" alt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cs typeface="Times New Roman" panose="02020603050405020304" pitchFamily="18" charset="0"/>
              </a:rPr>
              <a:t>Daily Quiz</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914400"/>
            <a:ext cx="8153400" cy="5626100"/>
          </a:xfrm>
        </p:spPr>
        <p:txBody>
          <a:bodyPr/>
          <a:lstStyle/>
          <a:p>
            <a:pPr algn="just" fontAlgn="base"/>
            <a:r>
              <a:rPr lang="en-US" sz="2200" dirty="0">
                <a:cs typeface="Times New Roman" panose="02020603050405020304" pitchFamily="18" charset="0"/>
              </a:rPr>
              <a:t> </a:t>
            </a:r>
            <a:r>
              <a:rPr lang="en-US" sz="2200" dirty="0" err="1">
                <a:cs typeface="Times New Roman" panose="02020603050405020304" pitchFamily="18" charset="0"/>
              </a:rPr>
              <a:t>ZigBee</a:t>
            </a:r>
            <a:r>
              <a:rPr lang="en-US" sz="2200" dirty="0">
                <a:cs typeface="Times New Roman" panose="02020603050405020304" pitchFamily="18" charset="0"/>
              </a:rPr>
              <a:t> is a Personal Area Network task group with low rate.</a:t>
            </a:r>
          </a:p>
          <a:p>
            <a:pPr algn="just" fontAlgn="base"/>
            <a:r>
              <a:rPr lang="en-US" sz="2200" dirty="0">
                <a:cs typeface="Times New Roman" panose="02020603050405020304" pitchFamily="18" charset="0"/>
              </a:rPr>
              <a:t> It is a technology of home networking, created for controlling and sensing the network.</a:t>
            </a:r>
          </a:p>
          <a:p>
            <a:pPr algn="just" fontAlgn="base"/>
            <a:r>
              <a:rPr lang="en-US" sz="2200" dirty="0" err="1">
                <a:cs typeface="Times New Roman" panose="02020603050405020304" pitchFamily="18" charset="0"/>
              </a:rPr>
              <a:t>Zigbee</a:t>
            </a:r>
            <a:r>
              <a:rPr lang="en-US" sz="2200" dirty="0">
                <a:cs typeface="Times New Roman" panose="02020603050405020304" pitchFamily="18" charset="0"/>
              </a:rPr>
              <a:t> protocol stack consists of four layers viz. physical, MAC, network &amp; security and application layer. The first two are covered in IEEE 802.15.4 WPAN standard and the later two are covered in documents published by </a:t>
            </a:r>
            <a:r>
              <a:rPr lang="en-US" sz="2200" dirty="0" err="1">
                <a:cs typeface="Times New Roman" panose="02020603050405020304" pitchFamily="18" charset="0"/>
              </a:rPr>
              <a:t>zigbee</a:t>
            </a:r>
            <a:r>
              <a:rPr lang="en-US" sz="2200" dirty="0">
                <a:cs typeface="Times New Roman" panose="02020603050405020304" pitchFamily="18" charset="0"/>
              </a:rPr>
              <a:t> alliance.</a:t>
            </a:r>
            <a:endParaRPr lang="en-IN" sz="2200" dirty="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1729423C-1362-4218-8B39-1C14905326F5}" type="datetime1">
              <a:rPr lang="en-US" smtClean="0"/>
              <a:t>1/5/2024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24581" name="Slide Number Placeholder 5"/>
          <p:cNvSpPr>
            <a:spLocks noGrp="1" noChangeArrowheads="1"/>
          </p:cNvSpPr>
          <p:nvPr>
            <p:ph type="sldNum" sz="quarter" idx="12"/>
          </p:nvPr>
        </p:nvSpPr>
        <p:spPr bwMode="auto">
          <a:ln>
            <a:miter lim="800000"/>
            <a:headEnd/>
            <a:tailEnd/>
          </a:ln>
        </p:spPr>
        <p:txBody>
          <a:bodyPr/>
          <a:lstStyle/>
          <a:p>
            <a:pPr>
              <a:defRPr/>
            </a:pPr>
            <a:fld id="{9B9FE149-DB6E-43A6-8953-2F2A6D671C1D}" type="slidenum">
              <a:rPr lang="en-US" altLang="en-US" smtClean="0"/>
              <a:pPr>
                <a:defRPr/>
              </a:pPr>
              <a:t>87</a:t>
            </a:fld>
            <a:endParaRPr lang="en-US" alt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cs typeface="Times New Roman" panose="02020603050405020304" pitchFamily="18" charset="0"/>
              </a:rPr>
              <a:t>Recap</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914400"/>
            <a:ext cx="8153400" cy="5626100"/>
          </a:xfrm>
        </p:spPr>
        <p:txBody>
          <a:bodyPr>
            <a:normAutofit/>
          </a:bodyPr>
          <a:lstStyle/>
          <a:p>
            <a:pPr marL="457200" indent="-457200" algn="just" fontAlgn="base">
              <a:buAutoNum type="arabicPeriod"/>
            </a:pPr>
            <a:r>
              <a:rPr lang="en-IN" sz="2200" dirty="0">
                <a:cs typeface="Times New Roman" panose="02020603050405020304" pitchFamily="18" charset="0"/>
              </a:rPr>
              <a:t>What is Protocol?</a:t>
            </a:r>
          </a:p>
          <a:p>
            <a:pPr marL="457200" indent="-457200" algn="just" fontAlgn="base">
              <a:buAutoNum type="arabicPeriod"/>
            </a:pPr>
            <a:r>
              <a:rPr lang="en-IN" sz="2200" dirty="0">
                <a:cs typeface="Times New Roman" panose="02020603050405020304" pitchFamily="18" charset="0"/>
              </a:rPr>
              <a:t>Why do we need protocols?</a:t>
            </a:r>
          </a:p>
          <a:p>
            <a:pPr marL="457200" indent="-457200" algn="just" fontAlgn="base">
              <a:buAutoNum type="arabicPeriod"/>
            </a:pPr>
            <a:r>
              <a:rPr lang="en-IN" sz="2200" dirty="0">
                <a:cs typeface="Times New Roman" panose="02020603050405020304" pitchFamily="18" charset="0"/>
              </a:rPr>
              <a:t>Explain the concept of  Protocols standardization.</a:t>
            </a:r>
          </a:p>
          <a:p>
            <a:pPr marL="457200" indent="-457200" algn="just" fontAlgn="base">
              <a:buAutoNum type="arabicPeriod"/>
            </a:pPr>
            <a:r>
              <a:rPr lang="en-IN" sz="2200" dirty="0">
                <a:cs typeface="Times New Roman" panose="02020603050405020304" pitchFamily="18" charset="0"/>
              </a:rPr>
              <a:t>What are the various protocol standards used in </a:t>
            </a:r>
            <a:r>
              <a:rPr lang="en-IN" sz="2200" dirty="0" err="1">
                <a:cs typeface="Times New Roman" panose="02020603050405020304" pitchFamily="18" charset="0"/>
              </a:rPr>
              <a:t>IoT</a:t>
            </a:r>
            <a:r>
              <a:rPr lang="en-IN" sz="2200" dirty="0">
                <a:cs typeface="Times New Roman" panose="02020603050405020304" pitchFamily="18" charset="0"/>
              </a:rPr>
              <a:t>?</a:t>
            </a:r>
          </a:p>
          <a:p>
            <a:pPr marL="457200" indent="-457200" algn="just" fontAlgn="base">
              <a:buAutoNum type="arabicPeriod"/>
            </a:pPr>
            <a:r>
              <a:rPr lang="en-IN" sz="2200" dirty="0">
                <a:cs typeface="Times New Roman" panose="02020603050405020304" pitchFamily="18" charset="0"/>
              </a:rPr>
              <a:t>Mention any 5 standardization bodies for IOT.</a:t>
            </a:r>
          </a:p>
          <a:p>
            <a:pPr marL="457200" indent="-457200" algn="just" fontAlgn="base">
              <a:buAutoNum type="arabicPeriod"/>
            </a:pPr>
            <a:r>
              <a:rPr lang="en-IN" sz="2200" dirty="0">
                <a:cs typeface="Times New Roman" panose="02020603050405020304" pitchFamily="18" charset="0"/>
              </a:rPr>
              <a:t>Describe the efforts of various standardization bodies.</a:t>
            </a:r>
          </a:p>
          <a:p>
            <a:pPr marL="457200" indent="-457200" algn="just" fontAlgn="base">
              <a:buAutoNum type="arabicPeriod"/>
            </a:pPr>
            <a:r>
              <a:rPr lang="en-IN" sz="2200" dirty="0">
                <a:cs typeface="Times New Roman" panose="02020603050405020304" pitchFamily="18" charset="0"/>
              </a:rPr>
              <a:t>Explain any three M2M and WSN protocols</a:t>
            </a:r>
          </a:p>
          <a:p>
            <a:pPr marL="457200" indent="-457200" algn="just" fontAlgn="base">
              <a:buAutoNum type="arabicPeriod"/>
            </a:pPr>
            <a:r>
              <a:rPr lang="en-IN" sz="2200" dirty="0">
                <a:cs typeface="Times New Roman" panose="02020603050405020304" pitchFamily="18" charset="0"/>
              </a:rPr>
              <a:t>Explain SCADA Protocols.</a:t>
            </a:r>
          </a:p>
          <a:p>
            <a:pPr marL="457200" indent="-457200" algn="just" fontAlgn="base">
              <a:buAutoNum type="arabicPeriod"/>
            </a:pPr>
            <a:r>
              <a:rPr lang="en-IN" sz="2200" dirty="0">
                <a:cs typeface="Times New Roman" panose="02020603050405020304" pitchFamily="18" charset="0"/>
              </a:rPr>
              <a:t>Explain the protocols used for SCADA applications.</a:t>
            </a:r>
          </a:p>
          <a:p>
            <a:pPr marL="457200" indent="-457200" algn="just" fontAlgn="base">
              <a:buAutoNum type="arabicPeriod"/>
            </a:pPr>
            <a:r>
              <a:rPr lang="en-IN" sz="2200" dirty="0">
                <a:cs typeface="Times New Roman" panose="02020603050405020304" pitchFamily="18" charset="0"/>
              </a:rPr>
              <a:t>What is RFID? Write down its applications.</a:t>
            </a:r>
          </a:p>
          <a:p>
            <a:pPr marL="457200" indent="-457200" algn="just" fontAlgn="base">
              <a:buAutoNum type="arabicPeriod"/>
            </a:pPr>
            <a:r>
              <a:rPr lang="en-IN" sz="2200" dirty="0">
                <a:cs typeface="Times New Roman" panose="02020603050405020304" pitchFamily="18" charset="0"/>
              </a:rPr>
              <a:t>Explain the various RFID protocols in detail.</a:t>
            </a:r>
          </a:p>
          <a:p>
            <a:pPr marL="457200" indent="-457200" algn="just" fontAlgn="base">
              <a:buAutoNum type="arabicPeriod"/>
            </a:pPr>
            <a:r>
              <a:rPr lang="en-IN" sz="2200" dirty="0">
                <a:cs typeface="Times New Roman" panose="02020603050405020304" pitchFamily="18" charset="0"/>
              </a:rPr>
              <a:t>Write short note on: Unified Data Standards</a:t>
            </a:r>
          </a:p>
          <a:p>
            <a:pPr marL="457200" indent="-457200" algn="just" fontAlgn="base">
              <a:buAutoNum type="arabicPeriod"/>
            </a:pPr>
            <a:r>
              <a:rPr lang="en-IN" sz="2200" dirty="0">
                <a:cs typeface="Times New Roman" panose="02020603050405020304" pitchFamily="18" charset="0"/>
              </a:rPr>
              <a:t>Discuss the various issues with IOT standardization in detail.</a:t>
            </a:r>
          </a:p>
          <a:p>
            <a:pPr marL="457200" indent="-457200" algn="just" fontAlgn="base">
              <a:buFont typeface="+mj-lt"/>
              <a:buAutoNum type="alphaLcParenR"/>
            </a:pPr>
            <a:endParaRPr lang="en-IN" sz="2200" dirty="0">
              <a:cs typeface="Times New Roman" panose="02020603050405020304" pitchFamily="18" charset="0"/>
            </a:endParaRPr>
          </a:p>
          <a:p>
            <a:pPr marL="457200" indent="-457200" algn="just" fontAlgn="base">
              <a:buAutoNum type="arabicPeriod"/>
            </a:pPr>
            <a:endParaRPr lang="en-IN" sz="2200" dirty="0">
              <a:cs typeface="Times New Roman" panose="02020603050405020304" pitchFamily="18" charset="0"/>
            </a:endParaRPr>
          </a:p>
          <a:p>
            <a:pPr marL="457200" indent="-457200" algn="just" fontAlgn="base">
              <a:buAutoNum type="arabicPeriod"/>
            </a:pPr>
            <a:endParaRPr lang="en-IN" sz="2200" dirty="0">
              <a:cs typeface="Times New Roman" panose="02020603050405020304" pitchFamily="18" charset="0"/>
            </a:endParaRPr>
          </a:p>
          <a:p>
            <a:pPr algn="just" fontAlgn="base"/>
            <a:endParaRPr lang="en-IN" sz="2400" dirty="0"/>
          </a:p>
          <a:p>
            <a:pPr algn="just" fontAlgn="base"/>
            <a:endParaRPr lang="en-IN" sz="2200" dirty="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9E8E4766-DBCF-4863-9334-4ECC0CE73583}" type="datetime1">
              <a:rPr lang="en-US" smtClean="0"/>
              <a:t>1/5/2024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24581" name="Slide Number Placeholder 5"/>
          <p:cNvSpPr>
            <a:spLocks noGrp="1" noChangeArrowheads="1"/>
          </p:cNvSpPr>
          <p:nvPr>
            <p:ph type="sldNum" sz="quarter" idx="12"/>
          </p:nvPr>
        </p:nvSpPr>
        <p:spPr bwMode="auto">
          <a:ln>
            <a:miter lim="800000"/>
            <a:headEnd/>
            <a:tailEnd/>
          </a:ln>
        </p:spPr>
        <p:txBody>
          <a:bodyPr/>
          <a:lstStyle/>
          <a:p>
            <a:pPr>
              <a:defRPr/>
            </a:pPr>
            <a:fld id="{9B9FE149-DB6E-43A6-8953-2F2A6D671C1D}" type="slidenum">
              <a:rPr lang="en-US" altLang="en-US" smtClean="0"/>
              <a:pPr>
                <a:defRPr/>
              </a:pPr>
              <a:t>88</a:t>
            </a:fld>
            <a:endParaRPr lang="en-US" alt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ct val="0"/>
              </a:spcBef>
              <a:spcAft>
                <a:spcPts val="0"/>
              </a:spcAft>
              <a:defRPr/>
            </a:pPr>
            <a:r>
              <a:rPr lang="en-US" altLang="en-US" sz="3200" b="1" dirty="0">
                <a:cs typeface="Times New Roman" panose="02020603050405020304" pitchFamily="18" charset="0"/>
              </a:rPr>
              <a:t>Weekly Assignment 1</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381000" y="838200"/>
            <a:ext cx="8153400" cy="5626100"/>
          </a:xfrm>
        </p:spPr>
        <p:txBody>
          <a:bodyPr>
            <a:normAutofit/>
          </a:bodyPr>
          <a:lstStyle/>
          <a:p>
            <a:pPr marL="457200" indent="-457200" algn="just" fontAlgn="base">
              <a:buFont typeface="Arial" pitchFamily="34" charset="0"/>
              <a:buAutoNum type="arabicPeriod"/>
            </a:pPr>
            <a:r>
              <a:rPr lang="en-IN" sz="2200" dirty="0">
                <a:cs typeface="Times New Roman" panose="02020603050405020304" pitchFamily="18" charset="0"/>
              </a:rPr>
              <a:t>What is MODBUS?</a:t>
            </a:r>
          </a:p>
          <a:p>
            <a:pPr marL="457200" indent="-457200" algn="just" fontAlgn="base">
              <a:buFont typeface="Arial" pitchFamily="34" charset="0"/>
              <a:buAutoNum type="arabicPeriod"/>
            </a:pPr>
            <a:r>
              <a:rPr lang="en-IN" sz="2200" dirty="0">
                <a:cs typeface="Times New Roman" panose="02020603050405020304" pitchFamily="18" charset="0"/>
              </a:rPr>
              <a:t>Write short note on </a:t>
            </a:r>
            <a:r>
              <a:rPr lang="en-IN" sz="2200" dirty="0" err="1">
                <a:cs typeface="Times New Roman" panose="02020603050405020304" pitchFamily="18" charset="0"/>
              </a:rPr>
              <a:t>Zigbee</a:t>
            </a:r>
            <a:r>
              <a:rPr lang="en-IN" sz="2200" dirty="0">
                <a:cs typeface="Times New Roman" panose="02020603050405020304" pitchFamily="18" charset="0"/>
              </a:rPr>
              <a:t>.</a:t>
            </a:r>
          </a:p>
          <a:p>
            <a:pPr marL="457200" indent="-457200" algn="just" fontAlgn="base">
              <a:buFont typeface="Arial" pitchFamily="34" charset="0"/>
              <a:buAutoNum type="arabicPeriod"/>
            </a:pPr>
            <a:r>
              <a:rPr lang="en-IN" sz="2200" dirty="0">
                <a:cs typeface="Times New Roman" panose="02020603050405020304" pitchFamily="18" charset="0"/>
              </a:rPr>
              <a:t>Draw the block diagram representing </a:t>
            </a:r>
            <a:r>
              <a:rPr lang="en-IN" sz="2200" dirty="0" err="1">
                <a:cs typeface="Times New Roman" panose="02020603050405020304" pitchFamily="18" charset="0"/>
              </a:rPr>
              <a:t>Zigbee</a:t>
            </a:r>
            <a:r>
              <a:rPr lang="en-IN" sz="2200" dirty="0">
                <a:cs typeface="Times New Roman" panose="02020603050405020304" pitchFamily="18" charset="0"/>
              </a:rPr>
              <a:t> protocol stack architecture.</a:t>
            </a:r>
          </a:p>
          <a:p>
            <a:pPr marL="457200" indent="-457200" algn="just" fontAlgn="base">
              <a:buFont typeface="Arial" pitchFamily="34" charset="0"/>
              <a:buAutoNum type="arabicPeriod"/>
            </a:pPr>
            <a:r>
              <a:rPr lang="en-IN" sz="2200" dirty="0">
                <a:cs typeface="Times New Roman" panose="02020603050405020304" pitchFamily="18" charset="0"/>
              </a:rPr>
              <a:t>Write down the applications of BAC Net Protocol.</a:t>
            </a:r>
          </a:p>
          <a:p>
            <a:pPr marL="457200" indent="-457200" algn="just" fontAlgn="base">
              <a:buFont typeface="Arial" pitchFamily="34" charset="0"/>
              <a:buAutoNum type="arabicPeriod"/>
            </a:pPr>
            <a:r>
              <a:rPr lang="en-IN" sz="2200" dirty="0">
                <a:cs typeface="Times New Roman" panose="02020603050405020304" pitchFamily="18" charset="0"/>
              </a:rPr>
              <a:t>Explain IEEE 802.11 in detail with suitable diagram.</a:t>
            </a:r>
          </a:p>
          <a:p>
            <a:pPr marL="457200" indent="-457200" algn="just" fontAlgn="base">
              <a:buFont typeface="Arial" pitchFamily="34" charset="0"/>
              <a:buAutoNum type="arabicPeriod"/>
            </a:pPr>
            <a:r>
              <a:rPr lang="en-IN" sz="2200" dirty="0">
                <a:cs typeface="Times New Roman" panose="02020603050405020304" pitchFamily="18" charset="0"/>
              </a:rPr>
              <a:t>Draw the architecture of IEEE 802.11 .</a:t>
            </a:r>
          </a:p>
          <a:p>
            <a:pPr marL="457200" indent="-457200" algn="just" fontAlgn="base">
              <a:buFont typeface="Arial" pitchFamily="34" charset="0"/>
              <a:buAutoNum type="arabicPeriod"/>
            </a:pPr>
            <a:r>
              <a:rPr lang="en-IN" sz="2200" dirty="0">
                <a:cs typeface="Times New Roman" panose="02020603050405020304" pitchFamily="18" charset="0"/>
              </a:rPr>
              <a:t>Explain the various layers of </a:t>
            </a:r>
            <a:r>
              <a:rPr lang="en-US" sz="2200" dirty="0"/>
              <a:t>IEEE802.15.4.</a:t>
            </a:r>
          </a:p>
          <a:p>
            <a:pPr marL="457200" indent="-457200" algn="just" fontAlgn="base">
              <a:buFont typeface="Arial" pitchFamily="34" charset="0"/>
              <a:buAutoNum type="arabicPeriod"/>
            </a:pPr>
            <a:r>
              <a:rPr lang="en-US" sz="2200" dirty="0">
                <a:cs typeface="Times New Roman" panose="02020603050405020304" pitchFamily="18" charset="0"/>
              </a:rPr>
              <a:t>Write down the advantages and disadvantages of </a:t>
            </a:r>
            <a:r>
              <a:rPr lang="en-US" sz="2200" dirty="0"/>
              <a:t>IEEE802.15.4.</a:t>
            </a:r>
          </a:p>
          <a:p>
            <a:pPr marL="457200" indent="-457200" algn="just" fontAlgn="base">
              <a:buFont typeface="Arial" pitchFamily="34" charset="0"/>
              <a:buAutoNum type="arabicPeriod"/>
            </a:pPr>
            <a:r>
              <a:rPr lang="en-US" sz="2200" dirty="0">
                <a:cs typeface="Times New Roman" panose="02020603050405020304" pitchFamily="18" charset="0"/>
              </a:rPr>
              <a:t>Explain the KNX protocol in detail.</a:t>
            </a:r>
          </a:p>
          <a:p>
            <a:pPr marL="457200" indent="-457200" algn="just" fontAlgn="base">
              <a:buFont typeface="Arial" pitchFamily="34" charset="0"/>
              <a:buAutoNum type="arabicPeriod"/>
            </a:pPr>
            <a:r>
              <a:rPr lang="en-US" sz="2200" dirty="0">
                <a:cs typeface="Times New Roman" panose="02020603050405020304" pitchFamily="18" charset="0"/>
              </a:rPr>
              <a:t>Explain the APS layer of </a:t>
            </a:r>
            <a:r>
              <a:rPr lang="en-US" sz="2200" dirty="0" err="1">
                <a:cs typeface="Times New Roman" panose="02020603050405020304" pitchFamily="18" charset="0"/>
              </a:rPr>
              <a:t>Zigbee</a:t>
            </a:r>
            <a:r>
              <a:rPr lang="en-US" sz="2200" dirty="0">
                <a:cs typeface="Times New Roman" panose="02020603050405020304" pitchFamily="18" charset="0"/>
              </a:rPr>
              <a:t> in detail.</a:t>
            </a:r>
            <a:endParaRPr lang="en-IN" sz="2200" dirty="0">
              <a:cs typeface="Times New Roman" panose="02020603050405020304" pitchFamily="18" charset="0"/>
            </a:endParaRPr>
          </a:p>
          <a:p>
            <a:pPr marL="457200" indent="-457200" algn="just" fontAlgn="base">
              <a:buFont typeface="Arial" pitchFamily="34" charset="0"/>
              <a:buAutoNum type="arabicPeriod"/>
            </a:pPr>
            <a:r>
              <a:rPr lang="en-IN" sz="2200" dirty="0">
                <a:cs typeface="Times New Roman" panose="02020603050405020304" pitchFamily="18" charset="0"/>
              </a:rPr>
              <a:t>Write short note on: </a:t>
            </a:r>
          </a:p>
          <a:p>
            <a:pPr marL="457200" indent="-457200" algn="just" fontAlgn="base">
              <a:buFont typeface="+mj-lt"/>
              <a:buAutoNum type="alphaLcParenR"/>
            </a:pPr>
            <a:r>
              <a:rPr lang="en-IN" sz="2200" dirty="0">
                <a:cs typeface="Times New Roman" panose="02020603050405020304" pitchFamily="18" charset="0"/>
              </a:rPr>
              <a:t>Network layer of </a:t>
            </a:r>
            <a:r>
              <a:rPr lang="en-IN" sz="2200" dirty="0" err="1">
                <a:cs typeface="Times New Roman" panose="02020603050405020304" pitchFamily="18" charset="0"/>
              </a:rPr>
              <a:t>Zigbee</a:t>
            </a:r>
            <a:endParaRPr lang="en-IN" sz="2200" dirty="0">
              <a:cs typeface="Times New Roman" panose="02020603050405020304" pitchFamily="18" charset="0"/>
            </a:endParaRPr>
          </a:p>
          <a:p>
            <a:pPr marL="457200" indent="-457200" algn="just" fontAlgn="base">
              <a:buFont typeface="+mj-lt"/>
              <a:buAutoNum type="alphaLcParenR"/>
            </a:pPr>
            <a:r>
              <a:rPr lang="en-IN" sz="2200" dirty="0">
                <a:cs typeface="Times New Roman" panose="02020603050405020304" pitchFamily="18" charset="0"/>
              </a:rPr>
              <a:t>BACNet</a:t>
            </a:r>
          </a:p>
        </p:txBody>
      </p:sp>
      <p:sp>
        <p:nvSpPr>
          <p:cNvPr id="4" name="Date Placeholder 3"/>
          <p:cNvSpPr>
            <a:spLocks noGrp="1"/>
          </p:cNvSpPr>
          <p:nvPr>
            <p:ph type="dt" sz="quarter" idx="10"/>
          </p:nvPr>
        </p:nvSpPr>
        <p:spPr/>
        <p:txBody>
          <a:bodyPr/>
          <a:lstStyle/>
          <a:p>
            <a:pPr>
              <a:defRPr/>
            </a:pPr>
            <a:fld id="{C57420B2-2C93-4D75-A12A-CEFED02FD206}" type="datetime1">
              <a:rPr lang="en-US" smtClean="0"/>
              <a:t>1/5/2024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24581" name="Slide Number Placeholder 5"/>
          <p:cNvSpPr>
            <a:spLocks noGrp="1" noChangeArrowheads="1"/>
          </p:cNvSpPr>
          <p:nvPr>
            <p:ph type="sldNum" sz="quarter" idx="12"/>
          </p:nvPr>
        </p:nvSpPr>
        <p:spPr bwMode="auto">
          <a:ln>
            <a:miter lim="800000"/>
            <a:headEnd/>
            <a:tailEnd/>
          </a:ln>
        </p:spPr>
        <p:txBody>
          <a:bodyPr/>
          <a:lstStyle/>
          <a:p>
            <a:pPr>
              <a:defRPr/>
            </a:pPr>
            <a:fld id="{9B9FE149-DB6E-43A6-8953-2F2A6D671C1D}" type="slidenum">
              <a:rPr lang="en-US" altLang="en-US" smtClean="0"/>
              <a:pPr>
                <a:defRPr/>
              </a:pPr>
              <a:t>89</a:t>
            </a:fld>
            <a:endParaRPr lang="en-US" alt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ct val="0"/>
              </a:spcBef>
              <a:spcAft>
                <a:spcPts val="0"/>
              </a:spcAft>
              <a:defRPr/>
            </a:pPr>
            <a:r>
              <a:rPr lang="en-US" altLang="en-US" sz="3200" b="1" dirty="0">
                <a:cs typeface="Times New Roman" panose="02020603050405020304" pitchFamily="18" charset="0"/>
              </a:rPr>
              <a:t>Weekly Assignment 2</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1096FEF-8701-4E0D-AAA5-FB6B7FCD32A3}" type="datetime1">
              <a:rPr lang="en-US" smtClean="0"/>
              <a:t>1/5/2024</a:t>
            </a:fld>
            <a:endParaRPr lang="en-US"/>
          </a:p>
        </p:txBody>
      </p:sp>
      <p:sp>
        <p:nvSpPr>
          <p:cNvPr id="6" name="Slide Number Placeholder 5"/>
          <p:cNvSpPr>
            <a:spLocks noGrp="1"/>
          </p:cNvSpPr>
          <p:nvPr>
            <p:ph type="sldNum" sz="quarter" idx="12"/>
          </p:nvPr>
        </p:nvSpPr>
        <p:spPr/>
        <p:txBody>
          <a:bodyPr/>
          <a:lstStyle/>
          <a:p>
            <a:pPr>
              <a:defRPr/>
            </a:pPr>
            <a:fld id="{BFD8B8F3-7ADE-420A-BDE7-691497ADD7A8}" type="slidenum">
              <a:rPr lang="en-US"/>
              <a:pPr>
                <a:defRPr/>
              </a:pPr>
              <a:t>9</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CO-PO  Mapping</a:t>
            </a:r>
          </a:p>
        </p:txBody>
      </p:sp>
      <p:sp>
        <p:nvSpPr>
          <p:cNvPr id="8" name="Footer Placeholder 12"/>
          <p:cNvSpPr>
            <a:spLocks noGrp="1"/>
          </p:cNvSpPr>
          <p:nvPr>
            <p:ph type="ftr" sz="quarter" idx="11"/>
          </p:nvPr>
        </p:nvSpPr>
        <p:spPr>
          <a:xfrm>
            <a:off x="2286000" y="6324600"/>
            <a:ext cx="5029200" cy="365125"/>
          </a:xfrm>
        </p:spPr>
        <p:txBody>
          <a:bodyPr/>
          <a:lstStyle/>
          <a:p>
            <a:pPr>
              <a:defRPr/>
            </a:pPr>
            <a:r>
              <a:rPr lang="en-US" smtClean="0"/>
              <a:t>Amit Kumar            Unit 1 ACSIOT0601                                        </a:t>
            </a:r>
            <a:endParaRPr lang="en-US" dirty="0"/>
          </a:p>
        </p:txBody>
      </p:sp>
      <p:pic>
        <p:nvPicPr>
          <p:cNvPr id="12294"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1052402995"/>
              </p:ext>
            </p:extLst>
          </p:nvPr>
        </p:nvGraphicFramePr>
        <p:xfrm>
          <a:off x="381000" y="1219200"/>
          <a:ext cx="8480425" cy="4131437"/>
        </p:xfrm>
        <a:graphic>
          <a:graphicData uri="http://schemas.openxmlformats.org/drawingml/2006/table">
            <a:tbl>
              <a:tblPr/>
              <a:tblGrid>
                <a:gridCol w="990600">
                  <a:extLst>
                    <a:ext uri="{9D8B030D-6E8A-4147-A177-3AD203B41FA5}">
                      <a16:colId xmlns:a16="http://schemas.microsoft.com/office/drawing/2014/main" xmlns="" val="20000"/>
                    </a:ext>
                  </a:extLst>
                </a:gridCol>
                <a:gridCol w="685800">
                  <a:extLst>
                    <a:ext uri="{9D8B030D-6E8A-4147-A177-3AD203B41FA5}">
                      <a16:colId xmlns:a16="http://schemas.microsoft.com/office/drawing/2014/main" xmlns="" val="20001"/>
                    </a:ext>
                  </a:extLst>
                </a:gridCol>
                <a:gridCol w="609600">
                  <a:extLst>
                    <a:ext uri="{9D8B030D-6E8A-4147-A177-3AD203B41FA5}">
                      <a16:colId xmlns:a16="http://schemas.microsoft.com/office/drawing/2014/main" xmlns="" val="20002"/>
                    </a:ext>
                  </a:extLst>
                </a:gridCol>
                <a:gridCol w="609600">
                  <a:extLst>
                    <a:ext uri="{9D8B030D-6E8A-4147-A177-3AD203B41FA5}">
                      <a16:colId xmlns:a16="http://schemas.microsoft.com/office/drawing/2014/main" xmlns="" val="20003"/>
                    </a:ext>
                  </a:extLst>
                </a:gridCol>
                <a:gridCol w="685800">
                  <a:extLst>
                    <a:ext uri="{9D8B030D-6E8A-4147-A177-3AD203B41FA5}">
                      <a16:colId xmlns:a16="http://schemas.microsoft.com/office/drawing/2014/main" xmlns="" val="20004"/>
                    </a:ext>
                  </a:extLst>
                </a:gridCol>
                <a:gridCol w="658813">
                  <a:extLst>
                    <a:ext uri="{9D8B030D-6E8A-4147-A177-3AD203B41FA5}">
                      <a16:colId xmlns:a16="http://schemas.microsoft.com/office/drawing/2014/main" xmlns="" val="20005"/>
                    </a:ext>
                  </a:extLst>
                </a:gridCol>
                <a:gridCol w="614362">
                  <a:extLst>
                    <a:ext uri="{9D8B030D-6E8A-4147-A177-3AD203B41FA5}">
                      <a16:colId xmlns:a16="http://schemas.microsoft.com/office/drawing/2014/main" xmlns="" val="20006"/>
                    </a:ext>
                  </a:extLst>
                </a:gridCol>
                <a:gridCol w="615950">
                  <a:extLst>
                    <a:ext uri="{9D8B030D-6E8A-4147-A177-3AD203B41FA5}">
                      <a16:colId xmlns:a16="http://schemas.microsoft.com/office/drawing/2014/main" xmlns="" val="20007"/>
                    </a:ext>
                  </a:extLst>
                </a:gridCol>
                <a:gridCol w="625475">
                  <a:extLst>
                    <a:ext uri="{9D8B030D-6E8A-4147-A177-3AD203B41FA5}">
                      <a16:colId xmlns:a16="http://schemas.microsoft.com/office/drawing/2014/main" xmlns="" val="20008"/>
                    </a:ext>
                  </a:extLst>
                </a:gridCol>
                <a:gridCol w="609600">
                  <a:extLst>
                    <a:ext uri="{9D8B030D-6E8A-4147-A177-3AD203B41FA5}">
                      <a16:colId xmlns:a16="http://schemas.microsoft.com/office/drawing/2014/main" xmlns="" val="20009"/>
                    </a:ext>
                  </a:extLst>
                </a:gridCol>
                <a:gridCol w="611188">
                  <a:extLst>
                    <a:ext uri="{9D8B030D-6E8A-4147-A177-3AD203B41FA5}">
                      <a16:colId xmlns:a16="http://schemas.microsoft.com/office/drawing/2014/main" xmlns="" val="20010"/>
                    </a:ext>
                  </a:extLst>
                </a:gridCol>
                <a:gridCol w="614362">
                  <a:extLst>
                    <a:ext uri="{9D8B030D-6E8A-4147-A177-3AD203B41FA5}">
                      <a16:colId xmlns:a16="http://schemas.microsoft.com/office/drawing/2014/main" xmlns="" val="20011"/>
                    </a:ext>
                  </a:extLst>
                </a:gridCol>
                <a:gridCol w="549275">
                  <a:extLst>
                    <a:ext uri="{9D8B030D-6E8A-4147-A177-3AD203B41FA5}">
                      <a16:colId xmlns:a16="http://schemas.microsoft.com/office/drawing/2014/main" xmlns="" val="20012"/>
                    </a:ext>
                  </a:extLst>
                </a:gridCol>
              </a:tblGrid>
              <a:tr h="1292225">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dirty="0">
                          <a:ln>
                            <a:noFill/>
                          </a:ln>
                          <a:solidFill>
                            <a:schemeClr val="tx1"/>
                          </a:solidFill>
                          <a:effectLst/>
                          <a:latin typeface="Calibri" pitchFamily="34" charset="0"/>
                          <a:cs typeface="Arial" charset="0"/>
                        </a:rPr>
                        <a:t> </a:t>
                      </a:r>
                      <a:endParaRPr kumimoji="0" lang="en-IN" sz="1800" b="1"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 </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8">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dirty="0">
                          <a:ln>
                            <a:noFill/>
                          </a:ln>
                          <a:solidFill>
                            <a:schemeClr val="tx1"/>
                          </a:solidFill>
                          <a:effectLst/>
                          <a:latin typeface="Calibri" pitchFamily="34" charset="0"/>
                          <a:cs typeface="Arial" charset="0"/>
                        </a:rPr>
                        <a:t> </a:t>
                      </a:r>
                      <a:endParaRPr kumimoji="0" lang="en-IN" sz="1800" b="1" i="0" u="none" strike="noStrike" cap="none" normalizeH="0" baseline="0" dirty="0">
                        <a:ln>
                          <a:noFill/>
                        </a:ln>
                        <a:solidFill>
                          <a:schemeClr val="tx1"/>
                        </a:solidFill>
                        <a:effectLst/>
                        <a:latin typeface="Calibri" pitchFamily="34" charset="0"/>
                        <a:cs typeface="Arial" charset="0"/>
                      </a:endParaRPr>
                    </a:p>
                    <a:p>
                      <a:pPr marL="0" marR="0" lvl="0" indent="0" algn="ctr" defTabSz="914400" rtl="0" eaLnBrk="1" fontAlgn="base" latinLnBrk="0" hangingPunct="1">
                        <a:lnSpc>
                          <a:spcPct val="115000"/>
                        </a:lnSpc>
                        <a:spcBef>
                          <a:spcPct val="0"/>
                        </a:spcBef>
                        <a:spcAft>
                          <a:spcPts val="1000"/>
                        </a:spcAft>
                        <a:buClrTx/>
                        <a:buSzTx/>
                        <a:buFontTx/>
                        <a:buNone/>
                        <a:tabLst/>
                        <a:defRPr/>
                      </a:pPr>
                      <a:r>
                        <a:rPr lang="en-IN" sz="1800" b="0" i="0" u="none" strike="noStrike" kern="1200" baseline="0" dirty="0">
                          <a:solidFill>
                            <a:schemeClr val="tx1"/>
                          </a:solidFill>
                          <a:latin typeface="+mn-lt"/>
                          <a:ea typeface="+mn-ea"/>
                          <a:cs typeface="+mn-cs"/>
                        </a:rPr>
                        <a:t>IoT PROTOCOLS &amp; ITS APPLICATIONS</a:t>
                      </a:r>
                      <a:r>
                        <a:rPr lang="en-US" sz="1800" b="1" kern="1200" baseline="0" dirty="0">
                          <a:solidFill>
                            <a:schemeClr val="tx1"/>
                          </a:solidFill>
                          <a:latin typeface="+mn-lt"/>
                          <a:ea typeface="+mn-ea"/>
                          <a:cs typeface="+mn-cs"/>
                        </a:rPr>
                        <a:t>	</a:t>
                      </a:r>
                    </a:p>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dirty="0">
                          <a:ln>
                            <a:noFill/>
                          </a:ln>
                          <a:solidFill>
                            <a:schemeClr val="tx1"/>
                          </a:solidFill>
                          <a:effectLst/>
                          <a:latin typeface="Calibri" pitchFamily="34" charset="0"/>
                          <a:cs typeface="Arial" charset="0"/>
                        </a:rPr>
                        <a:t> </a:t>
                      </a:r>
                      <a:endParaRPr kumimoji="0" lang="en-IN" sz="1800" b="1"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 </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 </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 </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08013">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CO</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PO1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PO2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PO3</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PO4</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PO5</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PO6</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PO7</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PO8</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PO9</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PO   10</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PO 11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PO 12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12738">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CO1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3</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12738">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rPr>
                        <a:t>CO2</a:t>
                      </a: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pitchFamily="34" charset="0"/>
                          <a:cs typeface="Arial" charset="0"/>
                        </a:rPr>
                        <a:t>2</a:t>
                      </a:r>
                      <a:endParaRPr kumimoji="0" lang="en-IN" sz="1800" b="1"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12738">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rPr>
                        <a:t>CO3</a:t>
                      </a: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3</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12738">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rPr>
                        <a:t>CO4</a:t>
                      </a: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3</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12738">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CO5</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495300">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sz="1800" b="1" i="0" u="none" strike="noStrike" cap="none" normalizeH="0" baseline="0" dirty="0">
                          <a:ln>
                            <a:noFill/>
                          </a:ln>
                          <a:solidFill>
                            <a:schemeClr val="tx1"/>
                          </a:solidFill>
                          <a:effectLst/>
                          <a:latin typeface="Calibri" pitchFamily="34" charset="0"/>
                          <a:cs typeface="Arial" charset="0"/>
                        </a:rPr>
                        <a:t>  Average</a:t>
                      </a:r>
                      <a:endParaRPr kumimoji="0" lang="en-IN" sz="1800" b="1"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pitchFamily="34" charset="0"/>
                          <a:cs typeface="Arial" charset="0"/>
                        </a:rPr>
                        <a:t>2.6</a:t>
                      </a:r>
                      <a:endParaRPr kumimoji="0" lang="en-IN" sz="1800" b="1"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1.8</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1.4</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1.6</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0.8</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0.4</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1.4</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cs typeface="Arial" charset="0"/>
                        </a:rPr>
                        <a:t>1.2</a:t>
                      </a:r>
                      <a:endParaRPr kumimoji="0" lang="en-IN" sz="1800" b="1"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pitchFamily="34" charset="0"/>
                          <a:cs typeface="Arial" charset="0"/>
                        </a:rPr>
                        <a:t>2</a:t>
                      </a:r>
                      <a:endParaRPr kumimoji="0" lang="en-IN" sz="1800" b="1"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914400"/>
            <a:ext cx="8153400" cy="5410200"/>
          </a:xfrm>
        </p:spPr>
        <p:txBody>
          <a:bodyPr>
            <a:noAutofit/>
          </a:bodyPr>
          <a:lstStyle/>
          <a:p>
            <a:r>
              <a:rPr lang="en-US" sz="2000" b="1" dirty="0"/>
              <a:t>Protocol Standardization for </a:t>
            </a:r>
            <a:r>
              <a:rPr lang="en-US" sz="2000" b="1" dirty="0" err="1"/>
              <a:t>IoT</a:t>
            </a:r>
            <a:r>
              <a:rPr lang="en-US" sz="2000" b="1" dirty="0"/>
              <a:t> and its efforts </a:t>
            </a:r>
          </a:p>
          <a:p>
            <a:pPr>
              <a:buNone/>
            </a:pPr>
            <a:r>
              <a:rPr lang="en-US" sz="2000" b="1" dirty="0">
                <a:hlinkClick r:id="rId2"/>
              </a:rPr>
              <a:t>https://www.youtube.com/watch?v=ikacSuYGXAI</a:t>
            </a:r>
            <a:endParaRPr lang="en-US" sz="2000" b="1" dirty="0"/>
          </a:p>
          <a:p>
            <a:endParaRPr lang="en-US" sz="2000" b="1" dirty="0"/>
          </a:p>
          <a:p>
            <a:r>
              <a:rPr lang="en-US" sz="2000" b="1" dirty="0"/>
              <a:t>M2M and WSN Protocols </a:t>
            </a:r>
          </a:p>
          <a:p>
            <a:pPr>
              <a:buNone/>
            </a:pPr>
            <a:r>
              <a:rPr lang="en-US" sz="2000" b="1" dirty="0">
                <a:hlinkClick r:id="rId3"/>
              </a:rPr>
              <a:t>https://www.youtube.com/watch?v=lPA9tLFMDyY</a:t>
            </a:r>
            <a:endParaRPr lang="en-US" sz="2000" b="1" dirty="0"/>
          </a:p>
          <a:p>
            <a:pPr>
              <a:buNone/>
            </a:pPr>
            <a:endParaRPr lang="en-US" sz="2000" b="1" dirty="0"/>
          </a:p>
          <a:p>
            <a:r>
              <a:rPr lang="en-US" sz="2000" b="1" dirty="0"/>
              <a:t>SCADA and RFID Protocol</a:t>
            </a:r>
          </a:p>
          <a:p>
            <a:pPr>
              <a:buNone/>
            </a:pPr>
            <a:r>
              <a:rPr lang="en-US" sz="2000" b="1" dirty="0">
                <a:hlinkClick r:id="rId3"/>
              </a:rPr>
              <a:t>https://www.youtube.com/watch?v=lPA9tLFMDyY</a:t>
            </a:r>
            <a:endParaRPr lang="en-US" sz="2000" b="1" dirty="0"/>
          </a:p>
          <a:p>
            <a:pPr>
              <a:buNone/>
            </a:pPr>
            <a:endParaRPr lang="en-US" sz="2000" b="1" dirty="0"/>
          </a:p>
          <a:p>
            <a:r>
              <a:rPr lang="en-US" sz="2000" b="1" dirty="0"/>
              <a:t>Issues with </a:t>
            </a:r>
            <a:r>
              <a:rPr lang="en-US" sz="2000" b="1" dirty="0" err="1"/>
              <a:t>IoT</a:t>
            </a:r>
            <a:r>
              <a:rPr lang="en-US" sz="2000" b="1" dirty="0"/>
              <a:t> Standardization and Unified Data Standards</a:t>
            </a:r>
          </a:p>
          <a:p>
            <a:pPr>
              <a:buNone/>
            </a:pPr>
            <a:r>
              <a:rPr lang="en-US" sz="2000" b="1" dirty="0">
                <a:hlinkClick r:id="rId4"/>
              </a:rPr>
              <a:t>https://www.youtube.com/watch?v=yUccPSOS83Y</a:t>
            </a:r>
            <a:endParaRPr lang="en-US" sz="2000" b="1" dirty="0"/>
          </a:p>
          <a:p>
            <a:pPr>
              <a:buNone/>
            </a:pPr>
            <a:endParaRPr lang="en-US" sz="2000" b="1" dirty="0"/>
          </a:p>
          <a:p>
            <a:r>
              <a:rPr lang="en-US" sz="2000" b="1" dirty="0"/>
              <a:t>IEEE802.15.4 </a:t>
            </a:r>
          </a:p>
          <a:p>
            <a:pPr>
              <a:buNone/>
            </a:pPr>
            <a:r>
              <a:rPr lang="en-US" sz="2000" b="1" dirty="0">
                <a:hlinkClick r:id="rId5"/>
              </a:rPr>
              <a:t>https://www.youtube.com/watch?v=pUwYIdL_bQc</a:t>
            </a:r>
            <a:endParaRPr lang="en-US" sz="2000" b="1" dirty="0"/>
          </a:p>
          <a:p>
            <a:pPr>
              <a:buNone/>
            </a:pPr>
            <a:endParaRPr lang="en-US" sz="2000" b="1" dirty="0"/>
          </a:p>
        </p:txBody>
      </p:sp>
      <p:sp>
        <p:nvSpPr>
          <p:cNvPr id="4" name="Date Placeholder 3"/>
          <p:cNvSpPr>
            <a:spLocks noGrp="1"/>
          </p:cNvSpPr>
          <p:nvPr>
            <p:ph type="dt" sz="quarter" idx="10"/>
          </p:nvPr>
        </p:nvSpPr>
        <p:spPr/>
        <p:txBody>
          <a:bodyPr/>
          <a:lstStyle/>
          <a:p>
            <a:pPr>
              <a:defRPr/>
            </a:pPr>
            <a:fld id="{954F77E7-C4CB-4879-A901-27CF3F030664}" type="datetime1">
              <a:rPr lang="en-US" smtClean="0"/>
              <a:t>1/5/2024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24581" name="Slide Number Placeholder 5"/>
          <p:cNvSpPr>
            <a:spLocks noGrp="1" noChangeArrowheads="1"/>
          </p:cNvSpPr>
          <p:nvPr>
            <p:ph type="sldNum" sz="quarter" idx="12"/>
          </p:nvPr>
        </p:nvSpPr>
        <p:spPr bwMode="auto">
          <a:ln>
            <a:miter lim="800000"/>
            <a:headEnd/>
            <a:tailEnd/>
          </a:ln>
        </p:spPr>
        <p:txBody>
          <a:bodyPr/>
          <a:lstStyle/>
          <a:p>
            <a:pPr>
              <a:defRPr/>
            </a:pPr>
            <a:fld id="{9B9FE149-DB6E-43A6-8953-2F2A6D671C1D}" type="slidenum">
              <a:rPr lang="en-US" altLang="en-US" smtClean="0"/>
              <a:pPr>
                <a:defRPr/>
              </a:pPr>
              <a:t>90</a:t>
            </a:fld>
            <a:endParaRPr lang="en-US" alt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ct val="0"/>
              </a:spcBef>
              <a:spcAft>
                <a:spcPts val="0"/>
              </a:spcAft>
              <a:defRPr/>
            </a:pPr>
            <a:r>
              <a:rPr lang="en-US" altLang="en-US" sz="3200" b="1" dirty="0">
                <a:cs typeface="Times New Roman" panose="02020603050405020304" pitchFamily="18" charset="0"/>
              </a:rPr>
              <a:t>Topic Links</a:t>
            </a:r>
          </a:p>
        </p:txBody>
      </p:sp>
      <p:pic>
        <p:nvPicPr>
          <p:cNvPr id="31751" name="Picture 8" descr="Untitled.png"/>
          <p:cNvPicPr>
            <a:picLocks noChangeAspect="1"/>
          </p:cNvPicPr>
          <p:nvPr/>
        </p:nvPicPr>
        <p:blipFill>
          <a:blip r:embed="rId6"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914400"/>
            <a:ext cx="8153400" cy="5410200"/>
          </a:xfrm>
        </p:spPr>
        <p:txBody>
          <a:bodyPr>
            <a:noAutofit/>
          </a:bodyPr>
          <a:lstStyle/>
          <a:p>
            <a:r>
              <a:rPr lang="en-US" sz="2000" b="1" dirty="0"/>
              <a:t>IEEE 802.11</a:t>
            </a:r>
          </a:p>
          <a:p>
            <a:pPr>
              <a:buNone/>
            </a:pPr>
            <a:r>
              <a:rPr lang="en-US" sz="2000" b="1" dirty="0">
                <a:hlinkClick r:id="rId2"/>
              </a:rPr>
              <a:t>https://www.youtube.com/watch?v=t3FVP5wuG4g</a:t>
            </a:r>
            <a:endParaRPr lang="en-US" sz="2000" b="1" dirty="0"/>
          </a:p>
          <a:p>
            <a:pPr>
              <a:buNone/>
            </a:pPr>
            <a:endParaRPr lang="en-US" sz="2000" b="1" dirty="0"/>
          </a:p>
          <a:p>
            <a:r>
              <a:rPr lang="en-US" sz="2000" b="1" dirty="0"/>
              <a:t>BAC Net Protocol </a:t>
            </a:r>
          </a:p>
          <a:p>
            <a:pPr>
              <a:buNone/>
            </a:pPr>
            <a:r>
              <a:rPr lang="en-US" sz="2000" b="1" dirty="0">
                <a:hlinkClick r:id="rId3"/>
              </a:rPr>
              <a:t>https://www.youtube.com/watch?v=l-oY-ePIdRs</a:t>
            </a:r>
            <a:endParaRPr lang="en-US" sz="2000" b="1" dirty="0"/>
          </a:p>
          <a:p>
            <a:pPr>
              <a:buNone/>
            </a:pPr>
            <a:endParaRPr lang="en-US" sz="2000" b="1" dirty="0"/>
          </a:p>
          <a:p>
            <a:r>
              <a:rPr lang="en-US" sz="2000" b="1" dirty="0" err="1"/>
              <a:t>Modbus</a:t>
            </a:r>
            <a:endParaRPr lang="en-US" sz="2000" b="1" dirty="0"/>
          </a:p>
          <a:p>
            <a:pPr>
              <a:buNone/>
            </a:pPr>
            <a:r>
              <a:rPr lang="en-US" sz="2000" b="1" dirty="0">
                <a:hlinkClick r:id="rId4"/>
              </a:rPr>
              <a:t>https://www.youtube.com/watch?v=txi2p5_OjKU</a:t>
            </a:r>
            <a:endParaRPr lang="en-US" sz="2000" b="1" dirty="0"/>
          </a:p>
          <a:p>
            <a:pPr>
              <a:buNone/>
            </a:pPr>
            <a:endParaRPr lang="en-US" sz="2000" b="1" dirty="0"/>
          </a:p>
          <a:p>
            <a:r>
              <a:rPr lang="en-US" sz="2000" b="1" dirty="0"/>
              <a:t>KNX </a:t>
            </a:r>
          </a:p>
          <a:p>
            <a:pPr>
              <a:buNone/>
            </a:pPr>
            <a:r>
              <a:rPr lang="en-US" sz="2000" b="1" dirty="0">
                <a:hlinkClick r:id="rId5"/>
              </a:rPr>
              <a:t>https://www.youtube.com/watch?v=K3FyVoG_X_o</a:t>
            </a:r>
            <a:endParaRPr lang="en-US" sz="2000" b="1" dirty="0"/>
          </a:p>
          <a:p>
            <a:pPr>
              <a:buNone/>
            </a:pPr>
            <a:endParaRPr lang="en-US" sz="2000" b="1" dirty="0"/>
          </a:p>
          <a:p>
            <a:r>
              <a:rPr lang="en-US" sz="2000" b="1" dirty="0"/>
              <a:t>Architecture and Protocol stack used in </a:t>
            </a:r>
            <a:r>
              <a:rPr lang="en-US" sz="2000" b="1" dirty="0" err="1"/>
              <a:t>Zig</a:t>
            </a:r>
            <a:r>
              <a:rPr lang="en-US" sz="2000" b="1" dirty="0"/>
              <a:t> bee, Network layer and APS layer.</a:t>
            </a:r>
            <a:endParaRPr lang="en-IN" sz="2000" b="1" dirty="0">
              <a:cs typeface="Times New Roman" panose="02020603050405020304" pitchFamily="18" charset="0"/>
            </a:endParaRPr>
          </a:p>
          <a:p>
            <a:pPr marL="457200" indent="-457200" algn="just" fontAlgn="base">
              <a:buNone/>
            </a:pPr>
            <a:r>
              <a:rPr lang="en-IN" sz="2000" dirty="0">
                <a:cs typeface="Times New Roman" panose="02020603050405020304" pitchFamily="18" charset="0"/>
                <a:hlinkClick r:id="rId6"/>
              </a:rPr>
              <a:t>https://www.youtube.com/watch?v=0zXTy-Uelhs</a:t>
            </a:r>
            <a:endParaRPr lang="en-IN" sz="2000" dirty="0">
              <a:cs typeface="Times New Roman" panose="02020603050405020304" pitchFamily="18" charset="0"/>
            </a:endParaRPr>
          </a:p>
          <a:p>
            <a:pPr marL="457200" indent="-457200" algn="just" fontAlgn="base">
              <a:buNone/>
            </a:pPr>
            <a:endParaRPr lang="en-IN" sz="2000" dirty="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D5E0D8EA-FA4D-401A-B183-3A5350DEDB0B}" type="datetime1">
              <a:rPr lang="en-US" smtClean="0"/>
              <a:t>1/5/2024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24581" name="Slide Number Placeholder 5"/>
          <p:cNvSpPr>
            <a:spLocks noGrp="1" noChangeArrowheads="1"/>
          </p:cNvSpPr>
          <p:nvPr>
            <p:ph type="sldNum" sz="quarter" idx="12"/>
          </p:nvPr>
        </p:nvSpPr>
        <p:spPr bwMode="auto">
          <a:ln>
            <a:miter lim="800000"/>
            <a:headEnd/>
            <a:tailEnd/>
          </a:ln>
        </p:spPr>
        <p:txBody>
          <a:bodyPr/>
          <a:lstStyle/>
          <a:p>
            <a:pPr>
              <a:defRPr/>
            </a:pPr>
            <a:fld id="{9B9FE149-DB6E-43A6-8953-2F2A6D671C1D}" type="slidenum">
              <a:rPr lang="en-US" altLang="en-US" smtClean="0"/>
              <a:pPr>
                <a:defRPr/>
              </a:pPr>
              <a:t>91</a:t>
            </a:fld>
            <a:endParaRPr lang="en-US" alt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ct val="0"/>
              </a:spcBef>
              <a:spcAft>
                <a:spcPts val="0"/>
              </a:spcAft>
              <a:defRPr/>
            </a:pPr>
            <a:r>
              <a:rPr lang="en-US" altLang="en-US" sz="3200" b="1" dirty="0">
                <a:cs typeface="Times New Roman" panose="02020603050405020304" pitchFamily="18" charset="0"/>
              </a:rPr>
              <a:t>Topic Links</a:t>
            </a:r>
          </a:p>
        </p:txBody>
      </p:sp>
      <p:pic>
        <p:nvPicPr>
          <p:cNvPr id="31751" name="Picture 8" descr="Untitled.png"/>
          <p:cNvPicPr>
            <a:picLocks noChangeAspect="1"/>
          </p:cNvPicPr>
          <p:nvPr/>
        </p:nvPicPr>
        <p:blipFill>
          <a:blip r:embed="rId7"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381000" y="990600"/>
            <a:ext cx="8534400" cy="5549900"/>
          </a:xfrm>
        </p:spPr>
        <p:txBody>
          <a:bodyPr>
            <a:normAutofit/>
          </a:bodyPr>
          <a:lstStyle/>
          <a:p>
            <a:pPr marL="457200" indent="-457200">
              <a:buAutoNum type="arabicPeriod"/>
            </a:pPr>
            <a:r>
              <a:rPr lang="en-US" sz="2200" dirty="0" err="1"/>
              <a:t>ZigBee</a:t>
            </a:r>
            <a:r>
              <a:rPr lang="en-US" sz="2200" dirty="0"/>
              <a:t> / </a:t>
            </a:r>
            <a:r>
              <a:rPr lang="en-US" sz="2200" dirty="0" err="1"/>
              <a:t>ZigBee</a:t>
            </a:r>
            <a:r>
              <a:rPr lang="en-US" sz="2200" dirty="0"/>
              <a:t> Pro are </a:t>
            </a:r>
          </a:p>
          <a:p>
            <a:pPr marL="457200" indent="-457200">
              <a:buAutoNum type="alphaLcParenR"/>
            </a:pPr>
            <a:r>
              <a:rPr lang="en-US" sz="2200" dirty="0"/>
              <a:t>protocol </a:t>
            </a:r>
          </a:p>
          <a:p>
            <a:pPr marL="457200" indent="-457200">
              <a:buAutoNum type="alphaLcParenR"/>
            </a:pPr>
            <a:r>
              <a:rPr lang="en-US" sz="2200" dirty="0"/>
              <a:t>communication protocol </a:t>
            </a:r>
          </a:p>
          <a:p>
            <a:pPr marL="457200" indent="-457200">
              <a:buAutoNum type="alphaLcParenR"/>
            </a:pPr>
            <a:r>
              <a:rPr lang="en-US" sz="2200" b="1" dirty="0"/>
              <a:t>mesh communication protocol </a:t>
            </a:r>
          </a:p>
          <a:p>
            <a:pPr marL="457200" indent="-457200">
              <a:buAutoNum type="alphaLcParenR"/>
            </a:pPr>
            <a:r>
              <a:rPr lang="en-US" sz="2200" dirty="0"/>
              <a:t>mesh protocol </a:t>
            </a:r>
          </a:p>
          <a:p>
            <a:pPr marL="457200" indent="-457200">
              <a:buNone/>
            </a:pPr>
            <a:endParaRPr lang="en-US" sz="2200" dirty="0"/>
          </a:p>
          <a:p>
            <a:pPr marL="457200" indent="-457200">
              <a:buNone/>
            </a:pPr>
            <a:r>
              <a:rPr lang="en-US" sz="2200" dirty="0"/>
              <a:t>2. </a:t>
            </a:r>
            <a:r>
              <a:rPr lang="en-US" sz="2200" dirty="0" err="1"/>
              <a:t>DigiMesh</a:t>
            </a:r>
            <a:r>
              <a:rPr lang="en-US" sz="2200" dirty="0"/>
              <a:t> is an alternative </a:t>
            </a:r>
          </a:p>
          <a:p>
            <a:pPr marL="457200" indent="-457200">
              <a:buAutoNum type="alphaLcParenR"/>
            </a:pPr>
            <a:r>
              <a:rPr lang="en-US" sz="2200" b="1" dirty="0" err="1"/>
              <a:t>ZigBee</a:t>
            </a:r>
            <a:r>
              <a:rPr lang="en-US" sz="2200" b="1" dirty="0"/>
              <a:t> </a:t>
            </a:r>
          </a:p>
          <a:p>
            <a:pPr marL="457200" indent="-457200">
              <a:buAutoNum type="alphaLcParenR"/>
            </a:pPr>
            <a:r>
              <a:rPr lang="en-US" sz="2200" dirty="0"/>
              <a:t>WAN </a:t>
            </a:r>
          </a:p>
          <a:p>
            <a:pPr marL="457200" indent="-457200">
              <a:buAutoNum type="alphaLcParenR"/>
            </a:pPr>
            <a:r>
              <a:rPr lang="en-US" sz="2200" dirty="0"/>
              <a:t>MAN </a:t>
            </a:r>
          </a:p>
          <a:p>
            <a:pPr marL="457200" indent="-457200">
              <a:buAutoNum type="alphaLcParenR"/>
            </a:pPr>
            <a:r>
              <a:rPr lang="en-US" sz="2200" dirty="0"/>
              <a:t>PAN </a:t>
            </a:r>
          </a:p>
          <a:p>
            <a:pPr>
              <a:buNone/>
            </a:pPr>
            <a:endParaRPr lang="en-IN" sz="2200" dirty="0"/>
          </a:p>
        </p:txBody>
      </p:sp>
      <p:sp>
        <p:nvSpPr>
          <p:cNvPr id="4" name="Date Placeholder 3"/>
          <p:cNvSpPr>
            <a:spLocks noGrp="1"/>
          </p:cNvSpPr>
          <p:nvPr>
            <p:ph type="dt" sz="quarter" idx="10"/>
          </p:nvPr>
        </p:nvSpPr>
        <p:spPr/>
        <p:txBody>
          <a:bodyPr/>
          <a:lstStyle/>
          <a:p>
            <a:pPr>
              <a:defRPr/>
            </a:pPr>
            <a:fld id="{FDD94636-5820-493D-870A-0A6F9740816B}" type="datetime1">
              <a:rPr lang="en-US" smtClean="0"/>
              <a:t>1/5/2024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24581" name="Slide Number Placeholder 5"/>
          <p:cNvSpPr>
            <a:spLocks noGrp="1" noChangeArrowheads="1"/>
          </p:cNvSpPr>
          <p:nvPr>
            <p:ph type="sldNum" sz="quarter" idx="12"/>
          </p:nvPr>
        </p:nvSpPr>
        <p:spPr bwMode="auto">
          <a:ln>
            <a:miter lim="800000"/>
            <a:headEnd/>
            <a:tailEnd/>
          </a:ln>
        </p:spPr>
        <p:txBody>
          <a:bodyPr/>
          <a:lstStyle/>
          <a:p>
            <a:pPr>
              <a:defRPr/>
            </a:pPr>
            <a:fld id="{9B9FE149-DB6E-43A6-8953-2F2A6D671C1D}" type="slidenum">
              <a:rPr lang="en-US" altLang="en-US" smtClean="0"/>
              <a:pPr>
                <a:defRPr/>
              </a:pPr>
              <a:t>92</a:t>
            </a:fld>
            <a:endParaRPr lang="en-US" alt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t>MCQ’s</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381000" y="990600"/>
            <a:ext cx="8534400" cy="5549900"/>
          </a:xfrm>
        </p:spPr>
        <p:txBody>
          <a:bodyPr>
            <a:normAutofit/>
          </a:bodyPr>
          <a:lstStyle/>
          <a:p>
            <a:pPr marL="457200" indent="-457200">
              <a:buNone/>
            </a:pPr>
            <a:r>
              <a:rPr lang="en-US" sz="2200" dirty="0"/>
              <a:t>3. </a:t>
            </a:r>
            <a:r>
              <a:rPr lang="en-US" sz="2200" dirty="0" err="1"/>
              <a:t>Zigbee</a:t>
            </a:r>
            <a:r>
              <a:rPr lang="en-US" sz="2200" dirty="0"/>
              <a:t> Protocol Layers </a:t>
            </a:r>
          </a:p>
          <a:p>
            <a:pPr marL="457200" indent="-457200">
              <a:buAutoNum type="alphaLcParenR"/>
            </a:pPr>
            <a:r>
              <a:rPr lang="en-US" sz="2200" dirty="0" err="1"/>
              <a:t>ZigBee</a:t>
            </a:r>
            <a:r>
              <a:rPr lang="en-US" sz="2200" dirty="0"/>
              <a:t> Device Object(ZDO) </a:t>
            </a:r>
          </a:p>
          <a:p>
            <a:pPr marL="457200" indent="-457200">
              <a:buAutoNum type="alphaLcParenR"/>
            </a:pPr>
            <a:r>
              <a:rPr lang="en-US" sz="2200" dirty="0" err="1"/>
              <a:t>ZigBee</a:t>
            </a:r>
            <a:r>
              <a:rPr lang="en-US" sz="2200" dirty="0"/>
              <a:t> Cluster Library (ZCL) </a:t>
            </a:r>
          </a:p>
          <a:p>
            <a:pPr marL="457200" indent="-457200">
              <a:buAutoNum type="alphaLcParenR"/>
            </a:pPr>
            <a:r>
              <a:rPr lang="en-US" sz="2200" dirty="0"/>
              <a:t>Application Framework </a:t>
            </a:r>
          </a:p>
          <a:p>
            <a:pPr marL="457200" indent="-457200">
              <a:buAutoNum type="alphaLcParenR"/>
            </a:pPr>
            <a:r>
              <a:rPr lang="en-US" sz="2200" b="1" dirty="0"/>
              <a:t>all </a:t>
            </a:r>
          </a:p>
          <a:p>
            <a:pPr marL="457200" indent="-457200">
              <a:buNone/>
            </a:pPr>
            <a:endParaRPr lang="en-US" sz="2200" dirty="0"/>
          </a:p>
          <a:p>
            <a:pPr>
              <a:buNone/>
            </a:pPr>
            <a:r>
              <a:rPr lang="en-US" sz="2200" dirty="0"/>
              <a:t>4. Which of the following IEEE standards is followed by the physical and MAC layer protocols in </a:t>
            </a:r>
            <a:r>
              <a:rPr lang="en-US" sz="2200" dirty="0" err="1"/>
              <a:t>ZigBee</a:t>
            </a:r>
            <a:r>
              <a:rPr lang="en-US" sz="2200" dirty="0"/>
              <a:t>?</a:t>
            </a:r>
          </a:p>
          <a:p>
            <a:pPr marL="457200" indent="-457200">
              <a:buFont typeface="+mj-lt"/>
              <a:buAutoNum type="alphaLcParenR"/>
            </a:pPr>
            <a:r>
              <a:rPr lang="en-US" sz="2200" dirty="0"/>
              <a:t>IEEE 801.15.4</a:t>
            </a:r>
          </a:p>
          <a:p>
            <a:pPr marL="457200" indent="-457200">
              <a:buFont typeface="+mj-lt"/>
              <a:buAutoNum type="alphaLcParenR"/>
            </a:pPr>
            <a:r>
              <a:rPr lang="en-US" sz="2200" b="1" dirty="0"/>
              <a:t>IEEE 802.15.4</a:t>
            </a:r>
          </a:p>
          <a:p>
            <a:pPr marL="457200" indent="-457200">
              <a:buFont typeface="+mj-lt"/>
              <a:buAutoNum type="alphaLcParenR"/>
            </a:pPr>
            <a:r>
              <a:rPr lang="en-US" sz="2200" dirty="0"/>
              <a:t>IEEE 803.15.4</a:t>
            </a:r>
          </a:p>
          <a:p>
            <a:pPr marL="457200" indent="-457200">
              <a:buFont typeface="+mj-lt"/>
              <a:buAutoNum type="alphaLcParenR"/>
            </a:pPr>
            <a:r>
              <a:rPr lang="en-US" sz="2200" dirty="0"/>
              <a:t>IEEE 804.15.4</a:t>
            </a:r>
          </a:p>
          <a:p>
            <a:pPr>
              <a:buNone/>
            </a:pPr>
            <a:endParaRPr lang="en-IN" sz="2200" dirty="0"/>
          </a:p>
        </p:txBody>
      </p:sp>
      <p:sp>
        <p:nvSpPr>
          <p:cNvPr id="4" name="Date Placeholder 3"/>
          <p:cNvSpPr>
            <a:spLocks noGrp="1"/>
          </p:cNvSpPr>
          <p:nvPr>
            <p:ph type="dt" sz="quarter" idx="10"/>
          </p:nvPr>
        </p:nvSpPr>
        <p:spPr/>
        <p:txBody>
          <a:bodyPr/>
          <a:lstStyle/>
          <a:p>
            <a:pPr>
              <a:defRPr/>
            </a:pPr>
            <a:fld id="{BA730D15-76DB-4D33-9C6F-7A6B7114A441}" type="datetime1">
              <a:rPr lang="en-US" smtClean="0"/>
              <a:t>1/5/2024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24581" name="Slide Number Placeholder 5"/>
          <p:cNvSpPr>
            <a:spLocks noGrp="1" noChangeArrowheads="1"/>
          </p:cNvSpPr>
          <p:nvPr>
            <p:ph type="sldNum" sz="quarter" idx="12"/>
          </p:nvPr>
        </p:nvSpPr>
        <p:spPr bwMode="auto">
          <a:ln>
            <a:miter lim="800000"/>
            <a:headEnd/>
            <a:tailEnd/>
          </a:ln>
        </p:spPr>
        <p:txBody>
          <a:bodyPr/>
          <a:lstStyle/>
          <a:p>
            <a:pPr>
              <a:defRPr/>
            </a:pPr>
            <a:fld id="{9B9FE149-DB6E-43A6-8953-2F2A6D671C1D}" type="slidenum">
              <a:rPr lang="en-US" altLang="en-US" smtClean="0"/>
              <a:pPr>
                <a:defRPr/>
              </a:pPr>
              <a:t>93</a:t>
            </a:fld>
            <a:endParaRPr lang="en-US" alt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t>MCQ’s</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381000" y="990600"/>
            <a:ext cx="8534400" cy="5549900"/>
          </a:xfrm>
        </p:spPr>
        <p:txBody>
          <a:bodyPr>
            <a:normAutofit/>
          </a:bodyPr>
          <a:lstStyle/>
          <a:p>
            <a:pPr marL="457200" indent="-457200">
              <a:buNone/>
            </a:pPr>
            <a:r>
              <a:rPr lang="en-US" sz="2200" dirty="0"/>
              <a:t>5. </a:t>
            </a:r>
            <a:r>
              <a:rPr lang="en-US" sz="2200" dirty="0">
                <a:solidFill>
                  <a:schemeClr val="dk1"/>
                </a:solidFill>
                <a:cs typeface="Times New Roman" panose="02020603050405020304" pitchFamily="18" charset="0"/>
              </a:rPr>
              <a:t>Protocol is a set of</a:t>
            </a:r>
          </a:p>
          <a:p>
            <a:pPr marL="457200" indent="-457200">
              <a:buFont typeface="+mj-lt"/>
              <a:buAutoNum type="alphaLcParenR"/>
            </a:pPr>
            <a:r>
              <a:rPr lang="en-US" sz="2200" dirty="0">
                <a:solidFill>
                  <a:schemeClr val="dk1"/>
                </a:solidFill>
                <a:cs typeface="Times New Roman" panose="02020603050405020304" pitchFamily="18" charset="0"/>
              </a:rPr>
              <a:t>Formats</a:t>
            </a:r>
          </a:p>
          <a:p>
            <a:pPr marL="457200" indent="-457200">
              <a:buFont typeface="+mj-lt"/>
              <a:buAutoNum type="alphaLcParenR"/>
            </a:pPr>
            <a:r>
              <a:rPr lang="en-US" sz="2200" dirty="0">
                <a:solidFill>
                  <a:schemeClr val="dk1"/>
                </a:solidFill>
                <a:cs typeface="Times New Roman" panose="02020603050405020304" pitchFamily="18" charset="0"/>
              </a:rPr>
              <a:t>Procedures</a:t>
            </a:r>
          </a:p>
          <a:p>
            <a:pPr marL="457200" indent="-457200">
              <a:buFont typeface="+mj-lt"/>
              <a:buAutoNum type="alphaLcParenR"/>
            </a:pPr>
            <a:r>
              <a:rPr lang="en-US" sz="2200" b="1" dirty="0">
                <a:solidFill>
                  <a:schemeClr val="dk1"/>
                </a:solidFill>
                <a:cs typeface="Times New Roman" panose="02020603050405020304" pitchFamily="18" charset="0"/>
              </a:rPr>
              <a:t>Formats &amp; Procedures</a:t>
            </a:r>
          </a:p>
          <a:p>
            <a:pPr marL="457200" indent="-457200">
              <a:buFont typeface="+mj-lt"/>
              <a:buAutoNum type="alphaLcParenR"/>
            </a:pPr>
            <a:r>
              <a:rPr lang="en-US" sz="2200" dirty="0">
                <a:solidFill>
                  <a:schemeClr val="dk1"/>
                </a:solidFill>
                <a:cs typeface="Times New Roman" panose="02020603050405020304" pitchFamily="18" charset="0"/>
              </a:rPr>
              <a:t>None of the mentioned</a:t>
            </a:r>
          </a:p>
          <a:p>
            <a:pPr marL="457200" indent="-457200">
              <a:buNone/>
            </a:pPr>
            <a:endParaRPr lang="en-US" sz="2400" dirty="0"/>
          </a:p>
          <a:p>
            <a:pPr>
              <a:buNone/>
            </a:pPr>
            <a:r>
              <a:rPr lang="en-US" sz="2200" dirty="0"/>
              <a:t>6. </a:t>
            </a:r>
            <a:r>
              <a:rPr lang="en-US" sz="2200" dirty="0" err="1"/>
              <a:t>ebXML</a:t>
            </a:r>
            <a:r>
              <a:rPr lang="en-US" sz="2200" dirty="0"/>
              <a:t> is the combination of___</a:t>
            </a:r>
          </a:p>
          <a:p>
            <a:pPr marL="457200" indent="-457200">
              <a:buFont typeface="+mj-lt"/>
              <a:buAutoNum type="alphaLcParenR"/>
            </a:pPr>
            <a:r>
              <a:rPr lang="en-US" sz="2200" dirty="0"/>
              <a:t>EDL &amp; XML</a:t>
            </a:r>
          </a:p>
          <a:p>
            <a:pPr marL="457200" indent="-457200">
              <a:buFont typeface="+mj-lt"/>
              <a:buAutoNum type="alphaLcParenR"/>
            </a:pPr>
            <a:r>
              <a:rPr lang="en-US" sz="2200" b="1" dirty="0"/>
              <a:t>EDI &amp; XML</a:t>
            </a:r>
          </a:p>
          <a:p>
            <a:pPr marL="457200" indent="-457200">
              <a:buFont typeface="+mj-lt"/>
              <a:buAutoNum type="alphaLcParenR"/>
            </a:pPr>
            <a:r>
              <a:rPr lang="en-US" sz="2200" dirty="0"/>
              <a:t>HTML &amp; XML</a:t>
            </a:r>
          </a:p>
          <a:p>
            <a:pPr marL="457200" indent="-457200">
              <a:buFont typeface="+mj-lt"/>
              <a:buAutoNum type="alphaLcParenR"/>
            </a:pPr>
            <a:r>
              <a:rPr lang="en-US" sz="2200" dirty="0"/>
              <a:t>None of the above</a:t>
            </a:r>
          </a:p>
          <a:p>
            <a:pPr>
              <a:buNone/>
            </a:pPr>
            <a:endParaRPr lang="en-IN" sz="2200" dirty="0"/>
          </a:p>
        </p:txBody>
      </p:sp>
      <p:sp>
        <p:nvSpPr>
          <p:cNvPr id="4" name="Date Placeholder 3"/>
          <p:cNvSpPr>
            <a:spLocks noGrp="1"/>
          </p:cNvSpPr>
          <p:nvPr>
            <p:ph type="dt" sz="quarter" idx="10"/>
          </p:nvPr>
        </p:nvSpPr>
        <p:spPr/>
        <p:txBody>
          <a:bodyPr/>
          <a:lstStyle/>
          <a:p>
            <a:pPr>
              <a:defRPr/>
            </a:pPr>
            <a:fld id="{6A2DC118-465A-4E86-9ACC-4B5F0505F52D}" type="datetime1">
              <a:rPr lang="en-US" smtClean="0"/>
              <a:t>1/5/2024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24581" name="Slide Number Placeholder 5"/>
          <p:cNvSpPr>
            <a:spLocks noGrp="1" noChangeArrowheads="1"/>
          </p:cNvSpPr>
          <p:nvPr>
            <p:ph type="sldNum" sz="quarter" idx="12"/>
          </p:nvPr>
        </p:nvSpPr>
        <p:spPr bwMode="auto">
          <a:ln>
            <a:miter lim="800000"/>
            <a:headEnd/>
            <a:tailEnd/>
          </a:ln>
        </p:spPr>
        <p:txBody>
          <a:bodyPr/>
          <a:lstStyle/>
          <a:p>
            <a:pPr>
              <a:defRPr/>
            </a:pPr>
            <a:fld id="{9B9FE149-DB6E-43A6-8953-2F2A6D671C1D}" type="slidenum">
              <a:rPr lang="en-US" altLang="en-US" smtClean="0"/>
              <a:pPr>
                <a:defRPr/>
              </a:pPr>
              <a:t>94</a:t>
            </a:fld>
            <a:endParaRPr lang="en-US" alt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t>MCQ’s</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533400" y="990600"/>
            <a:ext cx="8382000" cy="5549900"/>
          </a:xfrm>
        </p:spPr>
        <p:txBody>
          <a:bodyPr>
            <a:normAutofit/>
          </a:bodyPr>
          <a:lstStyle/>
          <a:p>
            <a:pPr marL="457200" indent="-457200" algn="just">
              <a:spcAft>
                <a:spcPct val="10000"/>
              </a:spcAft>
              <a:buNone/>
            </a:pPr>
            <a:endParaRPr lang="en-IN" sz="2200" dirty="0"/>
          </a:p>
          <a:p>
            <a:pPr marL="457200" indent="-457200" algn="just">
              <a:spcAft>
                <a:spcPct val="10000"/>
              </a:spcAft>
              <a:buNone/>
            </a:pPr>
            <a:endParaRPr lang="en-IN" sz="2200" dirty="0"/>
          </a:p>
          <a:p>
            <a:pPr marL="457200" indent="-457200" algn="just">
              <a:spcAft>
                <a:spcPct val="10000"/>
              </a:spcAft>
              <a:buNone/>
            </a:pPr>
            <a:endParaRPr lang="en-IN" sz="2200" b="1" dirty="0"/>
          </a:p>
        </p:txBody>
      </p:sp>
      <p:sp>
        <p:nvSpPr>
          <p:cNvPr id="4" name="Date Placeholder 3"/>
          <p:cNvSpPr>
            <a:spLocks noGrp="1"/>
          </p:cNvSpPr>
          <p:nvPr>
            <p:ph type="dt" sz="quarter" idx="10"/>
          </p:nvPr>
        </p:nvSpPr>
        <p:spPr/>
        <p:txBody>
          <a:bodyPr/>
          <a:lstStyle/>
          <a:p>
            <a:pPr>
              <a:defRPr/>
            </a:pPr>
            <a:fld id="{C9383EB2-08C6-4D3B-BC59-C5BDE974DE4B}" type="datetime1">
              <a:rPr lang="en-US" smtClean="0"/>
              <a:t>1/5/2024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24581" name="Slide Number Placeholder 5"/>
          <p:cNvSpPr>
            <a:spLocks noGrp="1" noChangeArrowheads="1"/>
          </p:cNvSpPr>
          <p:nvPr>
            <p:ph type="sldNum" sz="quarter" idx="12"/>
          </p:nvPr>
        </p:nvSpPr>
        <p:spPr bwMode="auto">
          <a:ln>
            <a:miter lim="800000"/>
            <a:headEnd/>
            <a:tailEnd/>
          </a:ln>
        </p:spPr>
        <p:txBody>
          <a:bodyPr/>
          <a:lstStyle/>
          <a:p>
            <a:pPr>
              <a:defRPr/>
            </a:pPr>
            <a:fld id="{9B9FE149-DB6E-43A6-8953-2F2A6D671C1D}" type="slidenum">
              <a:rPr lang="en-US" altLang="en-US" smtClean="0"/>
              <a:pPr>
                <a:defRPr/>
              </a:pPr>
              <a:t>95</a:t>
            </a:fld>
            <a:endParaRPr lang="en-US" alt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t>MCQ’s</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
        <p:nvSpPr>
          <p:cNvPr id="8" name="Rectangle 7"/>
          <p:cNvSpPr/>
          <p:nvPr/>
        </p:nvSpPr>
        <p:spPr>
          <a:xfrm>
            <a:off x="381000" y="1066800"/>
            <a:ext cx="8534400" cy="4308872"/>
          </a:xfrm>
          <a:prstGeom prst="rect">
            <a:avLst/>
          </a:prstGeom>
        </p:spPr>
        <p:txBody>
          <a:bodyPr wrap="square">
            <a:spAutoFit/>
          </a:bodyPr>
          <a:lstStyle/>
          <a:p>
            <a:r>
              <a:rPr lang="en-US" sz="2200" dirty="0"/>
              <a:t>7.  The control in SCADA is ______.</a:t>
            </a:r>
            <a:br>
              <a:rPr lang="en-US" sz="2200" dirty="0"/>
            </a:br>
            <a:r>
              <a:rPr lang="en-US" sz="2200" dirty="0"/>
              <a:t>a) Online control</a:t>
            </a:r>
            <a:br>
              <a:rPr lang="en-US" sz="2200" dirty="0"/>
            </a:br>
            <a:r>
              <a:rPr lang="en-US" sz="2200" dirty="0"/>
              <a:t>b) Direct control</a:t>
            </a:r>
            <a:br>
              <a:rPr lang="en-US" sz="2200" dirty="0"/>
            </a:br>
            <a:r>
              <a:rPr lang="en-US" sz="2200" dirty="0"/>
              <a:t>c) </a:t>
            </a:r>
            <a:r>
              <a:rPr lang="en-US" sz="2200" b="1" dirty="0"/>
              <a:t>Supervisory control</a:t>
            </a:r>
            <a:r>
              <a:rPr lang="en-US" sz="2200" dirty="0"/>
              <a:t/>
            </a:r>
            <a:br>
              <a:rPr lang="en-US" sz="2200" dirty="0"/>
            </a:br>
            <a:r>
              <a:rPr lang="en-US" sz="2200" dirty="0"/>
              <a:t>d) Automatic control</a:t>
            </a:r>
          </a:p>
          <a:p>
            <a:endParaRPr lang="en-US" sz="2200" dirty="0"/>
          </a:p>
          <a:p>
            <a:r>
              <a:rPr lang="en-US" sz="2200" dirty="0"/>
              <a:t>8.  What is the use of the RFID Module?</a:t>
            </a:r>
            <a:br>
              <a:rPr lang="en-US" sz="2200" dirty="0"/>
            </a:br>
            <a:r>
              <a:rPr lang="en-US" sz="2200" dirty="0"/>
              <a:t>a) </a:t>
            </a:r>
            <a:r>
              <a:rPr lang="en-US" sz="2200" b="1" dirty="0"/>
              <a:t>Object Identification</a:t>
            </a:r>
            <a:r>
              <a:rPr lang="en-US" sz="2200" dirty="0"/>
              <a:t/>
            </a:r>
            <a:br>
              <a:rPr lang="en-US" sz="2200" dirty="0"/>
            </a:br>
            <a:r>
              <a:rPr lang="en-US" sz="2200" dirty="0"/>
              <a:t>b) To provide 3G Connectivity</a:t>
            </a:r>
            <a:br>
              <a:rPr lang="en-US" sz="2200" dirty="0"/>
            </a:br>
            <a:r>
              <a:rPr lang="en-US" sz="2200" dirty="0"/>
              <a:t>c) To measure temperature</a:t>
            </a:r>
            <a:br>
              <a:rPr lang="en-US" sz="2200" dirty="0"/>
            </a:br>
            <a:r>
              <a:rPr lang="en-US" sz="2200" dirty="0"/>
              <a:t>d) To measure Wi-Fi strength</a:t>
            </a:r>
          </a:p>
          <a:p>
            <a:pPr marL="457200" indent="-457200">
              <a:buFont typeface="+mj-lt"/>
              <a:buAutoNum type="alphaLcParenR"/>
            </a:pPr>
            <a:endParaRPr lang="en-US" sz="22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152400" y="817563"/>
            <a:ext cx="8763000" cy="5722937"/>
          </a:xfrm>
        </p:spPr>
        <p:txBody>
          <a:bodyPr/>
          <a:lstStyle/>
          <a:p>
            <a:pPr marL="457200" indent="-457200" algn="just">
              <a:spcAft>
                <a:spcPct val="10000"/>
              </a:spcAft>
              <a:buNone/>
            </a:pPr>
            <a:r>
              <a:rPr lang="en-IN" sz="2200" dirty="0">
                <a:cs typeface="Times New Roman" pitchFamily="18" charset="0"/>
              </a:rPr>
              <a:t>9. AMQP stands for____________.</a:t>
            </a:r>
          </a:p>
          <a:p>
            <a:pPr marL="457200" indent="-457200" algn="just">
              <a:spcAft>
                <a:spcPct val="10000"/>
              </a:spcAft>
              <a:buFont typeface="Arial" charset="0"/>
              <a:buAutoNum type="alphaLcParenR"/>
            </a:pPr>
            <a:r>
              <a:rPr lang="en-IN" sz="2200" dirty="0">
                <a:cs typeface="Times New Roman" pitchFamily="18" charset="0"/>
              </a:rPr>
              <a:t>Adjustable Message Queuing Protocol</a:t>
            </a:r>
          </a:p>
          <a:p>
            <a:pPr marL="457200" indent="-457200" algn="just">
              <a:spcAft>
                <a:spcPct val="10000"/>
              </a:spcAft>
              <a:buFont typeface="Arial" charset="0"/>
              <a:buAutoNum type="alphaLcParenR"/>
            </a:pPr>
            <a:r>
              <a:rPr lang="en-IN" sz="2200" b="1" dirty="0"/>
              <a:t>Advanced Message Queuing Protocol </a:t>
            </a:r>
          </a:p>
          <a:p>
            <a:pPr marL="457200" indent="-457200" algn="just">
              <a:spcAft>
                <a:spcPct val="10000"/>
              </a:spcAft>
              <a:buFont typeface="Arial" charset="0"/>
              <a:buAutoNum type="alphaLcParenR"/>
            </a:pPr>
            <a:r>
              <a:rPr lang="en-IN" sz="2200" dirty="0"/>
              <a:t>Application Message Queuing Protocol </a:t>
            </a:r>
            <a:endParaRPr lang="en-IN" sz="2200" dirty="0">
              <a:cs typeface="Times New Roman" pitchFamily="18" charset="0"/>
            </a:endParaRPr>
          </a:p>
          <a:p>
            <a:pPr marL="457200" indent="-457200" algn="just">
              <a:spcAft>
                <a:spcPct val="10000"/>
              </a:spcAft>
              <a:buFont typeface="Arial" charset="0"/>
              <a:buAutoNum type="alphaLcParenR"/>
            </a:pPr>
            <a:r>
              <a:rPr lang="en-IN" sz="2200" dirty="0"/>
              <a:t>Application Mailing Queue Protocol </a:t>
            </a:r>
          </a:p>
          <a:p>
            <a:pPr marL="457200" indent="-457200" algn="just">
              <a:spcAft>
                <a:spcPct val="10000"/>
              </a:spcAft>
              <a:buFont typeface="Arial" charset="0"/>
              <a:buAutoNum type="alphaLcParenR"/>
            </a:pPr>
            <a:endParaRPr lang="en-IN" sz="2200" dirty="0">
              <a:cs typeface="Times New Roman" pitchFamily="18" charset="0"/>
            </a:endParaRPr>
          </a:p>
          <a:p>
            <a:pPr marL="457200" indent="-457200" algn="just">
              <a:spcAft>
                <a:spcPct val="10000"/>
              </a:spcAft>
              <a:buFont typeface="Arial" charset="0"/>
              <a:buNone/>
            </a:pPr>
            <a:r>
              <a:rPr lang="en-IN" sz="2200" dirty="0">
                <a:cs typeface="Times New Roman" pitchFamily="18" charset="0"/>
              </a:rPr>
              <a:t>10. _________ are the components of MQTT Protocol.</a:t>
            </a:r>
          </a:p>
          <a:p>
            <a:pPr marL="457200" indent="-457200" algn="just">
              <a:spcAft>
                <a:spcPct val="10000"/>
              </a:spcAft>
              <a:buFont typeface="Calibri" pitchFamily="34" charset="0"/>
              <a:buAutoNum type="alphaLcParenR"/>
            </a:pPr>
            <a:r>
              <a:rPr lang="en-IN" sz="2200" dirty="0">
                <a:cs typeface="Times New Roman" pitchFamily="18" charset="0"/>
              </a:rPr>
              <a:t>Subscriber</a:t>
            </a:r>
          </a:p>
          <a:p>
            <a:pPr marL="457200" indent="-457200" algn="just">
              <a:spcAft>
                <a:spcPct val="10000"/>
              </a:spcAft>
              <a:buFont typeface="Calibri" pitchFamily="34" charset="0"/>
              <a:buAutoNum type="alphaLcParenR"/>
            </a:pPr>
            <a:r>
              <a:rPr lang="en-IN" sz="2200" dirty="0">
                <a:cs typeface="Times New Roman" pitchFamily="18" charset="0"/>
              </a:rPr>
              <a:t>Broker</a:t>
            </a:r>
          </a:p>
          <a:p>
            <a:pPr marL="457200" indent="-457200" algn="just">
              <a:spcAft>
                <a:spcPct val="10000"/>
              </a:spcAft>
              <a:buFont typeface="Calibri" pitchFamily="34" charset="0"/>
              <a:buAutoNum type="alphaLcParenR"/>
            </a:pPr>
            <a:r>
              <a:rPr lang="en-IN" sz="2200" dirty="0">
                <a:cs typeface="Times New Roman" pitchFamily="18" charset="0"/>
              </a:rPr>
              <a:t>Publishers</a:t>
            </a:r>
          </a:p>
          <a:p>
            <a:pPr marL="457200" indent="-457200" algn="just">
              <a:spcAft>
                <a:spcPct val="10000"/>
              </a:spcAft>
              <a:buFont typeface="Calibri" pitchFamily="34" charset="0"/>
              <a:buAutoNum type="alphaLcParenR"/>
            </a:pPr>
            <a:r>
              <a:rPr lang="en-IN" sz="2200" b="1" dirty="0">
                <a:cs typeface="Times New Roman" pitchFamily="18" charset="0"/>
              </a:rPr>
              <a:t>All of the above</a:t>
            </a:r>
          </a:p>
        </p:txBody>
      </p:sp>
      <p:sp>
        <p:nvSpPr>
          <p:cNvPr id="4" name="Date Placeholder 3"/>
          <p:cNvSpPr>
            <a:spLocks noGrp="1"/>
          </p:cNvSpPr>
          <p:nvPr>
            <p:ph type="dt" sz="quarter" idx="10"/>
          </p:nvPr>
        </p:nvSpPr>
        <p:spPr/>
        <p:txBody>
          <a:bodyPr/>
          <a:lstStyle/>
          <a:p>
            <a:pPr>
              <a:defRPr/>
            </a:pPr>
            <a:fld id="{60FB68DB-8037-4C7D-A6FB-665D5C0CBFA7}" type="datetime1">
              <a:rPr lang="en-US" smtClean="0"/>
              <a:t>1/5/2024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24581" name="Slide Number Placeholder 5"/>
          <p:cNvSpPr>
            <a:spLocks noGrp="1" noChangeArrowheads="1"/>
          </p:cNvSpPr>
          <p:nvPr>
            <p:ph type="sldNum" sz="quarter" idx="12"/>
          </p:nvPr>
        </p:nvSpPr>
        <p:spPr bwMode="auto">
          <a:ln>
            <a:miter lim="800000"/>
            <a:headEnd/>
            <a:tailEnd/>
          </a:ln>
        </p:spPr>
        <p:txBody>
          <a:bodyPr/>
          <a:lstStyle/>
          <a:p>
            <a:pPr>
              <a:defRPr/>
            </a:pPr>
            <a:fld id="{CAD4405A-850B-4E35-959B-0BAAB89A451C}" type="slidenum">
              <a:rPr lang="en-US" altLang="en-US"/>
              <a:pPr>
                <a:defRPr/>
              </a:pPr>
              <a:t>96</a:t>
            </a:fld>
            <a:endParaRPr lang="en-US" alt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000" b="1" dirty="0"/>
              <a:t>Daily Quiz</a:t>
            </a:r>
          </a:p>
        </p:txBody>
      </p:sp>
      <p:pic>
        <p:nvPicPr>
          <p:cNvPr id="31751" name="Picture 8" descr="Untitled.png"/>
          <p:cNvPicPr>
            <a:picLocks noChangeAspect="1"/>
          </p:cNvPicPr>
          <p:nvPr/>
        </p:nvPicPr>
        <p:blipFill>
          <a:blip r:embed="rId2"/>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304800" y="914400"/>
            <a:ext cx="8610600" cy="5626100"/>
          </a:xfrm>
        </p:spPr>
        <p:txBody>
          <a:bodyPr>
            <a:normAutofit/>
          </a:bodyPr>
          <a:lstStyle/>
          <a:p>
            <a:pPr marL="457200" indent="-457200" algn="just">
              <a:spcAft>
                <a:spcPct val="10000"/>
              </a:spcAft>
              <a:buNone/>
            </a:pPr>
            <a:r>
              <a:rPr lang="en-IN" sz="2200" b="1" dirty="0"/>
              <a:t>(</a:t>
            </a:r>
            <a:r>
              <a:rPr lang="en-US" sz="2200" b="1" dirty="0"/>
              <a:t>MODBUS, </a:t>
            </a:r>
            <a:r>
              <a:rPr lang="en-IN" sz="2200" b="1" dirty="0"/>
              <a:t>Wi-Fi,</a:t>
            </a:r>
            <a:r>
              <a:rPr lang="en-US" sz="2400" b="1" dirty="0"/>
              <a:t> KNX, </a:t>
            </a:r>
            <a:r>
              <a:rPr lang="en-US" sz="2200" b="1" dirty="0">
                <a:cs typeface="Times New Roman" panose="02020603050405020304" pitchFamily="18" charset="0"/>
              </a:rPr>
              <a:t>BACNet, </a:t>
            </a:r>
            <a:r>
              <a:rPr lang="en-US" sz="2200" b="1" dirty="0"/>
              <a:t>IEEE 802.15.4</a:t>
            </a:r>
            <a:r>
              <a:rPr lang="en-IN" sz="2200" b="1" dirty="0"/>
              <a:t>,)</a:t>
            </a:r>
          </a:p>
          <a:p>
            <a:pPr marL="457200" indent="-457200">
              <a:buAutoNum type="arabicPeriod"/>
            </a:pPr>
            <a:r>
              <a:rPr lang="en-US" sz="2200" dirty="0"/>
              <a:t>_______ is a low-cost, low-data-rate wireless access technology for devices that are operated or work on batteries. </a:t>
            </a:r>
            <a:endParaRPr lang="en-IN" sz="2200" dirty="0"/>
          </a:p>
          <a:p>
            <a:pPr marL="457200" indent="-457200">
              <a:buAutoNum type="arabicPeriod"/>
            </a:pPr>
            <a:r>
              <a:rPr lang="en-US" sz="2200" dirty="0"/>
              <a:t>IEEE 802.11 standard, is popularly known as_____. </a:t>
            </a:r>
          </a:p>
          <a:p>
            <a:pPr marL="457200" indent="-457200">
              <a:buAutoNum type="arabicPeriod"/>
            </a:pPr>
            <a:r>
              <a:rPr lang="en-US" sz="2200" dirty="0">
                <a:cs typeface="Times New Roman" panose="02020603050405020304" pitchFamily="18" charset="0"/>
              </a:rPr>
              <a:t>_______ stands for Building Automation and Control Network.</a:t>
            </a:r>
            <a:endParaRPr lang="en-IN" sz="2200" dirty="0"/>
          </a:p>
          <a:p>
            <a:pPr marL="457200" indent="-457200">
              <a:buFont typeface="Arial" pitchFamily="34" charset="0"/>
              <a:buAutoNum type="arabicPeriod"/>
            </a:pPr>
            <a:r>
              <a:rPr lang="en-US" sz="2200" dirty="0"/>
              <a:t>________ protocol is widely used standard communication protocol for connecting industrial electronic devices.</a:t>
            </a:r>
          </a:p>
          <a:p>
            <a:pPr marL="457200" indent="-457200">
              <a:buAutoNum type="arabicPeriod"/>
            </a:pPr>
            <a:r>
              <a:rPr lang="en-US" sz="2200" dirty="0"/>
              <a:t>_______ is a communication protocol developed for and widely used in home and building automation.</a:t>
            </a:r>
          </a:p>
          <a:p>
            <a:pPr marL="457200" indent="-457200">
              <a:buNone/>
            </a:pPr>
            <a:endParaRPr lang="en-IN" sz="2200" dirty="0"/>
          </a:p>
          <a:p>
            <a:pPr marL="457200" indent="-457200" algn="just">
              <a:spcAft>
                <a:spcPct val="10000"/>
              </a:spcAft>
              <a:buNone/>
            </a:pPr>
            <a:r>
              <a:rPr lang="en-IN" sz="2200" b="1" dirty="0"/>
              <a:t>(Answer: </a:t>
            </a:r>
            <a:r>
              <a:rPr lang="en-US" sz="2000" dirty="0"/>
              <a:t>IEEE 802.15.4</a:t>
            </a:r>
            <a:r>
              <a:rPr lang="en-US" sz="2200" dirty="0"/>
              <a:t>, </a:t>
            </a:r>
            <a:r>
              <a:rPr lang="en-IN" sz="2200" dirty="0"/>
              <a:t>Wi-Fi,</a:t>
            </a:r>
            <a:r>
              <a:rPr lang="en-US" sz="2200" dirty="0">
                <a:cs typeface="Times New Roman" panose="02020603050405020304" pitchFamily="18" charset="0"/>
              </a:rPr>
              <a:t> BACNet,</a:t>
            </a:r>
            <a:r>
              <a:rPr lang="en-US" sz="2200" dirty="0"/>
              <a:t> MODBUS, KNX </a:t>
            </a:r>
            <a:r>
              <a:rPr lang="en-IN" sz="2200" dirty="0"/>
              <a:t>)</a:t>
            </a:r>
            <a:endParaRPr lang="en-IN" sz="2200" b="1" dirty="0"/>
          </a:p>
        </p:txBody>
      </p:sp>
      <p:sp>
        <p:nvSpPr>
          <p:cNvPr id="4" name="Date Placeholder 3"/>
          <p:cNvSpPr>
            <a:spLocks noGrp="1"/>
          </p:cNvSpPr>
          <p:nvPr>
            <p:ph type="dt" sz="quarter" idx="10"/>
          </p:nvPr>
        </p:nvSpPr>
        <p:spPr/>
        <p:txBody>
          <a:bodyPr/>
          <a:lstStyle/>
          <a:p>
            <a:pPr>
              <a:defRPr/>
            </a:pPr>
            <a:fld id="{7E9B5108-896D-4257-B803-48B9F1B72F75}" type="datetime1">
              <a:rPr lang="en-US" smtClean="0"/>
              <a:t>1/5/2024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24581" name="Slide Number Placeholder 5"/>
          <p:cNvSpPr>
            <a:spLocks noGrp="1" noChangeArrowheads="1"/>
          </p:cNvSpPr>
          <p:nvPr>
            <p:ph type="sldNum" sz="quarter" idx="12"/>
          </p:nvPr>
        </p:nvSpPr>
        <p:spPr bwMode="auto">
          <a:ln>
            <a:miter lim="800000"/>
            <a:headEnd/>
            <a:tailEnd/>
          </a:ln>
        </p:spPr>
        <p:txBody>
          <a:bodyPr/>
          <a:lstStyle/>
          <a:p>
            <a:pPr>
              <a:defRPr/>
            </a:pPr>
            <a:fld id="{9B9FE149-DB6E-43A6-8953-2F2A6D671C1D}" type="slidenum">
              <a:rPr lang="en-US" altLang="en-US" smtClean="0"/>
              <a:pPr>
                <a:defRPr/>
              </a:pPr>
              <a:t>97</a:t>
            </a:fld>
            <a:endParaRPr lang="en-US" alt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000" b="1" dirty="0"/>
              <a:t>Glossary Questions</a:t>
            </a:r>
          </a:p>
        </p:txBody>
      </p:sp>
      <p:pic>
        <p:nvPicPr>
          <p:cNvPr id="31751"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6D3075E-3262-4072-8CE9-11E03D1F368B}" type="datetime1">
              <a:rPr lang="en-US" smtClean="0"/>
              <a:t>1/5/2024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25605" name="Slide Number Placeholder 5"/>
          <p:cNvSpPr>
            <a:spLocks noGrp="1" noChangeArrowheads="1"/>
          </p:cNvSpPr>
          <p:nvPr>
            <p:ph type="sldNum" sz="quarter" idx="12"/>
          </p:nvPr>
        </p:nvSpPr>
        <p:spPr bwMode="auto">
          <a:ln>
            <a:miter lim="800000"/>
            <a:headEnd/>
            <a:tailEnd/>
          </a:ln>
        </p:spPr>
        <p:txBody>
          <a:bodyPr/>
          <a:lstStyle/>
          <a:p>
            <a:pPr>
              <a:defRPr/>
            </a:pPr>
            <a:fld id="{A3F92929-E270-4809-B2F1-12D1D73CEB57}" type="slidenum">
              <a:rPr lang="en-US" altLang="en-US"/>
              <a:pPr>
                <a:defRPr/>
              </a:pPr>
              <a:t>98</a:t>
            </a:fld>
            <a:endParaRPr lang="en-US" alt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b="1" dirty="0"/>
              <a:t>Old Question Paper</a:t>
            </a:r>
          </a:p>
        </p:txBody>
      </p:sp>
      <p:sp>
        <p:nvSpPr>
          <p:cNvPr id="22536" name="TextBox 8"/>
          <p:cNvSpPr txBox="1">
            <a:spLocks noChangeArrowheads="1"/>
          </p:cNvSpPr>
          <p:nvPr/>
        </p:nvSpPr>
        <p:spPr bwMode="auto">
          <a:xfrm>
            <a:off x="228600" y="855663"/>
            <a:ext cx="8763000" cy="769937"/>
          </a:xfrm>
          <a:prstGeom prst="rect">
            <a:avLst/>
          </a:prstGeom>
          <a:noFill/>
          <a:ln>
            <a:noFill/>
          </a:ln>
        </p:spPr>
        <p:txBody>
          <a:bodyPr>
            <a:spAutoFit/>
          </a:bodyPr>
          <a:lstStyle>
            <a:lvl1pPr marL="285750" indent="-2857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defTabSz="762000">
              <a:buFont typeface="Arial" pitchFamily="34" charset="0"/>
              <a:buChar char="•"/>
              <a:defRPr/>
            </a:pPr>
            <a:endParaRPr lang="en-US" sz="2200" dirty="0">
              <a:latin typeface="+mn-lt"/>
              <a:cs typeface="Times New Roman" pitchFamily="18" charset="0"/>
            </a:endParaRPr>
          </a:p>
          <a:p>
            <a:pPr algn="just" defTabSz="762000">
              <a:buFont typeface="Arial" pitchFamily="34" charset="0"/>
              <a:buChar char="•"/>
              <a:defRPr/>
            </a:pPr>
            <a:endParaRPr lang="en-US" sz="2200" dirty="0">
              <a:latin typeface="+mn-lt"/>
              <a:cs typeface="Times New Roman" pitchFamily="18" charset="0"/>
            </a:endParaRPr>
          </a:p>
        </p:txBody>
      </p:sp>
      <p:pic>
        <p:nvPicPr>
          <p:cNvPr id="91143"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
        <p:nvSpPr>
          <p:cNvPr id="9" name="Rectangle 8"/>
          <p:cNvSpPr/>
          <p:nvPr/>
        </p:nvSpPr>
        <p:spPr>
          <a:xfrm>
            <a:off x="457200" y="990600"/>
            <a:ext cx="8382000" cy="769441"/>
          </a:xfrm>
          <a:prstGeom prst="rect">
            <a:avLst/>
          </a:prstGeom>
        </p:spPr>
        <p:txBody>
          <a:bodyPr>
            <a:spAutoFit/>
          </a:bodyPr>
          <a:lstStyle/>
          <a:p>
            <a:pPr algn="just">
              <a:defRPr/>
            </a:pPr>
            <a:endParaRPr lang="en-IN" sz="2200" dirty="0">
              <a:latin typeface="+mn-lt"/>
              <a:cs typeface="+mn-cs"/>
            </a:endParaRPr>
          </a:p>
          <a:p>
            <a:pPr algn="just">
              <a:buFont typeface="Arial" pitchFamily="34" charset="0"/>
              <a:buChar char="•"/>
              <a:defRPr/>
            </a:pPr>
            <a:endParaRPr lang="en-IN" sz="2200" dirty="0">
              <a:latin typeface="+mn-lt"/>
              <a:cs typeface="+mn-cs"/>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8EF7E93-A356-470A-BE95-C82D9698F5E7}" type="datetime1">
              <a:rPr lang="en-US" smtClean="0"/>
              <a:t>1/5/2024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IN" smtClean="0"/>
              <a:t>Amit Kumar            Unit 1 ACSIOT0601                                        </a:t>
            </a:r>
            <a:endParaRPr lang="en-US" dirty="0"/>
          </a:p>
        </p:txBody>
      </p:sp>
      <p:sp>
        <p:nvSpPr>
          <p:cNvPr id="25605" name="Slide Number Placeholder 5"/>
          <p:cNvSpPr>
            <a:spLocks noGrp="1" noChangeArrowheads="1"/>
          </p:cNvSpPr>
          <p:nvPr>
            <p:ph type="sldNum" sz="quarter" idx="12"/>
          </p:nvPr>
        </p:nvSpPr>
        <p:spPr bwMode="auto">
          <a:ln>
            <a:miter lim="800000"/>
            <a:headEnd/>
            <a:tailEnd/>
          </a:ln>
        </p:spPr>
        <p:txBody>
          <a:bodyPr/>
          <a:lstStyle/>
          <a:p>
            <a:pPr>
              <a:defRPr/>
            </a:pPr>
            <a:fld id="{12B0BD21-8B6A-43CB-A2C7-95ECDA434A70}" type="slidenum">
              <a:rPr lang="en-US" altLang="en-US"/>
              <a:pPr>
                <a:defRPr/>
              </a:pPr>
              <a:t>99</a:t>
            </a:fld>
            <a:endParaRPr lang="en-US" alt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b="1" dirty="0"/>
              <a:t>Expected Questions</a:t>
            </a:r>
          </a:p>
        </p:txBody>
      </p:sp>
      <p:sp>
        <p:nvSpPr>
          <p:cNvPr id="22536" name="TextBox 8"/>
          <p:cNvSpPr txBox="1">
            <a:spLocks noChangeArrowheads="1"/>
          </p:cNvSpPr>
          <p:nvPr/>
        </p:nvSpPr>
        <p:spPr bwMode="auto">
          <a:xfrm>
            <a:off x="228600" y="855663"/>
            <a:ext cx="8763000" cy="769937"/>
          </a:xfrm>
          <a:prstGeom prst="rect">
            <a:avLst/>
          </a:prstGeom>
          <a:noFill/>
          <a:ln>
            <a:noFill/>
          </a:ln>
        </p:spPr>
        <p:txBody>
          <a:bodyPr>
            <a:spAutoFit/>
          </a:bodyPr>
          <a:lstStyle>
            <a:lvl1pPr marL="285750" indent="-2857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defTabSz="762000">
              <a:buFont typeface="Arial" pitchFamily="34" charset="0"/>
              <a:buChar char="•"/>
              <a:defRPr/>
            </a:pPr>
            <a:endParaRPr lang="en-US" sz="2200" dirty="0">
              <a:latin typeface="+mn-lt"/>
              <a:cs typeface="Times New Roman" pitchFamily="18" charset="0"/>
            </a:endParaRPr>
          </a:p>
          <a:p>
            <a:pPr algn="just" defTabSz="762000">
              <a:buFont typeface="Arial" pitchFamily="34" charset="0"/>
              <a:buChar char="•"/>
              <a:defRPr/>
            </a:pPr>
            <a:endParaRPr lang="en-US" sz="2200" dirty="0">
              <a:latin typeface="+mn-lt"/>
              <a:cs typeface="Times New Roman" pitchFamily="18" charset="0"/>
            </a:endParaRPr>
          </a:p>
        </p:txBody>
      </p:sp>
      <p:pic>
        <p:nvPicPr>
          <p:cNvPr id="92167" name="Picture 8" descr="Untitled.png"/>
          <p:cNvPicPr>
            <a:picLocks noChangeAspect="1"/>
          </p:cNvPicPr>
          <p:nvPr/>
        </p:nvPicPr>
        <p:blipFill>
          <a:blip r:embed="rId2" cstate="print"/>
          <a:srcRect/>
          <a:stretch>
            <a:fillRect/>
          </a:stretch>
        </p:blipFill>
        <p:spPr bwMode="auto">
          <a:xfrm>
            <a:off x="0" y="0"/>
            <a:ext cx="1371600" cy="762000"/>
          </a:xfrm>
          <a:prstGeom prst="rect">
            <a:avLst/>
          </a:prstGeom>
          <a:noFill/>
          <a:ln w="9525">
            <a:noFill/>
            <a:miter lim="800000"/>
            <a:headEnd/>
            <a:tailEnd/>
          </a:ln>
        </p:spPr>
      </p:pic>
      <p:sp>
        <p:nvSpPr>
          <p:cNvPr id="9" name="Rectangle 8"/>
          <p:cNvSpPr/>
          <p:nvPr/>
        </p:nvSpPr>
        <p:spPr>
          <a:xfrm>
            <a:off x="381000" y="838200"/>
            <a:ext cx="8610600" cy="5847755"/>
          </a:xfrm>
          <a:prstGeom prst="rect">
            <a:avLst/>
          </a:prstGeom>
        </p:spPr>
        <p:txBody>
          <a:bodyPr wrap="square">
            <a:spAutoFit/>
          </a:bodyPr>
          <a:lstStyle/>
          <a:p>
            <a:pPr marL="457200" indent="-457200" algn="just" fontAlgn="base">
              <a:buFont typeface="Arial" pitchFamily="34" charset="0"/>
              <a:buAutoNum type="arabicPeriod"/>
            </a:pPr>
            <a:r>
              <a:rPr lang="en-IN" sz="2200" dirty="0"/>
              <a:t>Explain the various layers of </a:t>
            </a:r>
            <a:r>
              <a:rPr lang="en-US" sz="2200" dirty="0"/>
              <a:t>IEEE802.15.4.</a:t>
            </a:r>
          </a:p>
          <a:p>
            <a:pPr marL="457200" indent="-457200" algn="just" fontAlgn="base">
              <a:buFont typeface="Arial" pitchFamily="34" charset="0"/>
              <a:buAutoNum type="arabicPeriod"/>
            </a:pPr>
            <a:r>
              <a:rPr lang="en-US" sz="2200" dirty="0"/>
              <a:t>Explain the KNX protocol in detail.</a:t>
            </a:r>
          </a:p>
          <a:p>
            <a:pPr marL="457200" indent="-457200" algn="just" fontAlgn="base">
              <a:buAutoNum type="arabicPeriod"/>
            </a:pPr>
            <a:r>
              <a:rPr lang="en-IN" sz="2200" dirty="0"/>
              <a:t>Explain the concept of  Protocols standardization.</a:t>
            </a:r>
          </a:p>
          <a:p>
            <a:pPr marL="457200" indent="-457200" algn="just" fontAlgn="base">
              <a:buAutoNum type="arabicPeriod"/>
            </a:pPr>
            <a:r>
              <a:rPr lang="en-IN" sz="2200" dirty="0"/>
              <a:t>What are the various protocol standards used in </a:t>
            </a:r>
            <a:r>
              <a:rPr lang="en-IN" sz="2200" dirty="0" err="1"/>
              <a:t>IoT</a:t>
            </a:r>
            <a:r>
              <a:rPr lang="en-IN" sz="2200" dirty="0"/>
              <a:t>?</a:t>
            </a:r>
          </a:p>
          <a:p>
            <a:pPr marL="457200" indent="-457200" algn="just" fontAlgn="base">
              <a:buAutoNum type="arabicPeriod"/>
            </a:pPr>
            <a:r>
              <a:rPr lang="en-IN" sz="2200" dirty="0"/>
              <a:t>Mention any 5 standardization bodies for IOT.</a:t>
            </a:r>
          </a:p>
          <a:p>
            <a:pPr marL="457200" indent="-457200" algn="just" fontAlgn="base">
              <a:buAutoNum type="arabicPeriod"/>
            </a:pPr>
            <a:r>
              <a:rPr lang="en-IN" sz="2200" dirty="0"/>
              <a:t>Describe the efforts of various standardization bodies.</a:t>
            </a:r>
          </a:p>
          <a:p>
            <a:pPr marL="457200" indent="-457200" algn="just" fontAlgn="base">
              <a:buAutoNum type="arabicPeriod"/>
            </a:pPr>
            <a:r>
              <a:rPr lang="en-IN" sz="2200" dirty="0"/>
              <a:t>Explain the protocols used for SCADA applications.</a:t>
            </a:r>
          </a:p>
          <a:p>
            <a:pPr marL="457200" indent="-457200" algn="just" fontAlgn="base">
              <a:buAutoNum type="arabicPeriod"/>
            </a:pPr>
            <a:r>
              <a:rPr lang="en-IN" sz="2200" dirty="0"/>
              <a:t>What is RFID? Write down its applications.</a:t>
            </a:r>
          </a:p>
          <a:p>
            <a:pPr marL="457200" indent="-457200" algn="just" fontAlgn="base">
              <a:buAutoNum type="arabicPeriod"/>
            </a:pPr>
            <a:r>
              <a:rPr lang="en-IN" sz="2200" dirty="0"/>
              <a:t>Explain the various RFID protocols in detail.</a:t>
            </a:r>
          </a:p>
          <a:p>
            <a:pPr marL="457200" indent="-457200" algn="just" fontAlgn="base">
              <a:buAutoNum type="arabicPeriod"/>
            </a:pPr>
            <a:r>
              <a:rPr lang="en-IN" sz="2200" dirty="0"/>
              <a:t>Write short note on Unified Data Standards.</a:t>
            </a:r>
          </a:p>
          <a:p>
            <a:pPr marL="457200" indent="-457200" algn="just" fontAlgn="base">
              <a:buAutoNum type="arabicPeriod"/>
            </a:pPr>
            <a:r>
              <a:rPr lang="en-IN" sz="2200" dirty="0"/>
              <a:t>Explain any three M2M and WSN protocols.</a:t>
            </a:r>
          </a:p>
          <a:p>
            <a:pPr marL="457200" indent="-457200" algn="just" fontAlgn="base">
              <a:buAutoNum type="arabicPeriod"/>
            </a:pPr>
            <a:r>
              <a:rPr lang="en-IN" sz="2200" dirty="0"/>
              <a:t>Explain SCADA Protocols.</a:t>
            </a:r>
          </a:p>
          <a:p>
            <a:pPr marL="457200" indent="-457200" algn="just" fontAlgn="base">
              <a:buFont typeface="Arial" pitchFamily="34" charset="0"/>
              <a:buAutoNum type="arabicPeriod"/>
            </a:pPr>
            <a:r>
              <a:rPr lang="en-US" sz="2200" dirty="0"/>
              <a:t>Explain the APS layer of </a:t>
            </a:r>
            <a:r>
              <a:rPr lang="en-US" sz="2200" dirty="0" err="1"/>
              <a:t>Zigbee</a:t>
            </a:r>
            <a:r>
              <a:rPr lang="en-US" sz="2200" dirty="0"/>
              <a:t> in detail.</a:t>
            </a:r>
            <a:endParaRPr lang="en-IN" sz="2200" dirty="0"/>
          </a:p>
          <a:p>
            <a:pPr marL="457200" indent="-457200" algn="just" fontAlgn="base">
              <a:buFont typeface="Arial" pitchFamily="34" charset="0"/>
              <a:buAutoNum type="arabicPeriod"/>
            </a:pPr>
            <a:r>
              <a:rPr lang="en-IN" sz="2200" dirty="0"/>
              <a:t>Write short note on: </a:t>
            </a:r>
          </a:p>
          <a:p>
            <a:pPr marL="457200" indent="-457200" algn="just" fontAlgn="base">
              <a:buFont typeface="+mj-lt"/>
              <a:buAutoNum type="alphaLcParenR"/>
            </a:pPr>
            <a:r>
              <a:rPr lang="en-IN" sz="2200" dirty="0"/>
              <a:t>Network layer of </a:t>
            </a:r>
            <a:r>
              <a:rPr lang="en-IN" sz="2200" dirty="0" err="1"/>
              <a:t>Zigbee</a:t>
            </a:r>
            <a:endParaRPr lang="en-IN" sz="2200" dirty="0"/>
          </a:p>
          <a:p>
            <a:pPr marL="457200" indent="-457200" algn="just" fontAlgn="base">
              <a:buFont typeface="+mj-lt"/>
              <a:buAutoNum type="alphaLcParenR"/>
            </a:pPr>
            <a:r>
              <a:rPr lang="en-IN" sz="2200" dirty="0"/>
              <a:t>BACNet WSN</a:t>
            </a:r>
          </a:p>
          <a:p>
            <a:pPr marL="457200" indent="-457200" algn="just" fontAlgn="base">
              <a:buAutoNum type="arabicPeriod"/>
            </a:pPr>
            <a:endParaRPr lang="en-IN" sz="2200" dirty="0">
              <a:latin typeface="+mn-lt"/>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8076</TotalTime>
  <Words>5759</Words>
  <Application>Microsoft Office PowerPoint</Application>
  <PresentationFormat>On-screen Show (4:3)</PresentationFormat>
  <Paragraphs>1278</Paragraphs>
  <Slides>101</Slides>
  <Notes>37</Notes>
  <HiddenSlides>0</HiddenSlides>
  <MMClips>0</MMClips>
  <ScaleCrop>false</ScaleCrop>
  <HeadingPairs>
    <vt:vector size="4" baseType="variant">
      <vt:variant>
        <vt:lpstr>Theme</vt:lpstr>
      </vt:variant>
      <vt:variant>
        <vt:i4>3</vt:i4>
      </vt:variant>
      <vt:variant>
        <vt:lpstr>Slide Titles</vt:lpstr>
      </vt:variant>
      <vt:variant>
        <vt:i4>101</vt:i4>
      </vt:variant>
    </vt:vector>
  </HeadingPairs>
  <TitlesOfParts>
    <vt:vector size="104" baseType="lpstr">
      <vt:lpstr>Office Theme</vt:lpstr>
      <vt:lpstr>1_Office Theme</vt:lpstr>
      <vt:lpstr>2_Office Theme</vt:lpstr>
      <vt:lpstr>Noida Institute of Engineering and Technology, Greater Noida</vt:lpstr>
      <vt:lpstr>Brief Introduction of Faculty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admin</cp:lastModifiedBy>
  <cp:revision>571</cp:revision>
  <dcterms:created xsi:type="dcterms:W3CDTF">2006-08-16T00:00:00Z</dcterms:created>
  <dcterms:modified xsi:type="dcterms:W3CDTF">2024-01-05T10:03:42Z</dcterms:modified>
</cp:coreProperties>
</file>