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7" r:id="rId2"/>
    <p:sldId id="256" r:id="rId3"/>
    <p:sldId id="258" r:id="rId4"/>
    <p:sldId id="344" r:id="rId5"/>
    <p:sldId id="345" r:id="rId6"/>
    <p:sldId id="346" r:id="rId7"/>
    <p:sldId id="348" r:id="rId8"/>
    <p:sldId id="349" r:id="rId9"/>
    <p:sldId id="347" r:id="rId10"/>
    <p:sldId id="350" r:id="rId11"/>
    <p:sldId id="260" r:id="rId12"/>
    <p:sldId id="261" r:id="rId13"/>
    <p:sldId id="262" r:id="rId14"/>
    <p:sldId id="263" r:id="rId15"/>
    <p:sldId id="351" r:id="rId16"/>
    <p:sldId id="365" r:id="rId17"/>
    <p:sldId id="366" r:id="rId18"/>
    <p:sldId id="264" r:id="rId19"/>
    <p:sldId id="265" r:id="rId20"/>
    <p:sldId id="367" r:id="rId21"/>
    <p:sldId id="368" r:id="rId22"/>
    <p:sldId id="280" r:id="rId23"/>
    <p:sldId id="272" r:id="rId24"/>
    <p:sldId id="273" r:id="rId25"/>
    <p:sldId id="274" r:id="rId26"/>
    <p:sldId id="369" r:id="rId27"/>
    <p:sldId id="370" r:id="rId28"/>
    <p:sldId id="275" r:id="rId29"/>
    <p:sldId id="276" r:id="rId30"/>
    <p:sldId id="277" r:id="rId31"/>
    <p:sldId id="278" r:id="rId32"/>
    <p:sldId id="279" r:id="rId33"/>
    <p:sldId id="281" r:id="rId34"/>
    <p:sldId id="282" r:id="rId35"/>
    <p:sldId id="354" r:id="rId36"/>
    <p:sldId id="285" r:id="rId37"/>
    <p:sldId id="283" r:id="rId38"/>
    <p:sldId id="284" r:id="rId39"/>
    <p:sldId id="352" r:id="rId40"/>
    <p:sldId id="353" r:id="rId41"/>
    <p:sldId id="266" r:id="rId42"/>
    <p:sldId id="360" r:id="rId43"/>
    <p:sldId id="267" r:id="rId44"/>
    <p:sldId id="268" r:id="rId45"/>
    <p:sldId id="269" r:id="rId46"/>
    <p:sldId id="270" r:id="rId47"/>
    <p:sldId id="271" r:id="rId48"/>
    <p:sldId id="286" r:id="rId49"/>
    <p:sldId id="287" r:id="rId50"/>
    <p:sldId id="288" r:id="rId51"/>
    <p:sldId id="289" r:id="rId52"/>
    <p:sldId id="291" r:id="rId53"/>
    <p:sldId id="292" r:id="rId54"/>
    <p:sldId id="293" r:id="rId55"/>
    <p:sldId id="295" r:id="rId56"/>
    <p:sldId id="290" r:id="rId57"/>
    <p:sldId id="294" r:id="rId58"/>
    <p:sldId id="296" r:id="rId59"/>
    <p:sldId id="298" r:id="rId60"/>
    <p:sldId id="330" r:id="rId61"/>
    <p:sldId id="324" r:id="rId62"/>
    <p:sldId id="326" r:id="rId63"/>
    <p:sldId id="325" r:id="rId64"/>
    <p:sldId id="327" r:id="rId65"/>
    <p:sldId id="328" r:id="rId66"/>
    <p:sldId id="299" r:id="rId67"/>
    <p:sldId id="297" r:id="rId68"/>
    <p:sldId id="361" r:id="rId69"/>
    <p:sldId id="362" r:id="rId70"/>
    <p:sldId id="304" r:id="rId71"/>
    <p:sldId id="305" r:id="rId72"/>
    <p:sldId id="306" r:id="rId73"/>
    <p:sldId id="309" r:id="rId74"/>
    <p:sldId id="307" r:id="rId75"/>
    <p:sldId id="310" r:id="rId76"/>
    <p:sldId id="311" r:id="rId77"/>
    <p:sldId id="312" r:id="rId78"/>
    <p:sldId id="313" r:id="rId79"/>
    <p:sldId id="314" r:id="rId80"/>
    <p:sldId id="315" r:id="rId81"/>
    <p:sldId id="363" r:id="rId82"/>
    <p:sldId id="364" r:id="rId83"/>
    <p:sldId id="316" r:id="rId84"/>
    <p:sldId id="317" r:id="rId85"/>
    <p:sldId id="318" r:id="rId86"/>
    <p:sldId id="319" r:id="rId87"/>
    <p:sldId id="321" r:id="rId88"/>
    <p:sldId id="322" r:id="rId89"/>
    <p:sldId id="334" r:id="rId90"/>
    <p:sldId id="336" r:id="rId91"/>
    <p:sldId id="337" r:id="rId92"/>
    <p:sldId id="338" r:id="rId93"/>
    <p:sldId id="339" r:id="rId94"/>
    <p:sldId id="342" r:id="rId95"/>
    <p:sldId id="343" r:id="rId96"/>
    <p:sldId id="340" r:id="rId97"/>
    <p:sldId id="341" r:id="rId98"/>
    <p:sldId id="335" r:id="rId99"/>
    <p:sldId id="323" r:id="rId100"/>
    <p:sldId id="333" r:id="rId101"/>
    <p:sldId id="332" r:id="rId102"/>
    <p:sldId id="300" r:id="rId103"/>
    <p:sldId id="301" r:id="rId104"/>
    <p:sldId id="302" r:id="rId105"/>
    <p:sldId id="303" r:id="rId106"/>
    <p:sldId id="355" r:id="rId107"/>
    <p:sldId id="356" r:id="rId108"/>
    <p:sldId id="357" r:id="rId109"/>
    <p:sldId id="358" r:id="rId110"/>
    <p:sldId id="359" r:id="rId111"/>
    <p:sldId id="259" r:id="rId112"/>
    <p:sldId id="308"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60" autoAdjust="0"/>
    <p:restoredTop sz="94632" autoAdjust="0"/>
  </p:normalViewPr>
  <p:slideViewPr>
    <p:cSldViewPr snapToGrid="0">
      <p:cViewPr varScale="1">
        <p:scale>
          <a:sx n="70" d="100"/>
          <a:sy n="70" d="100"/>
        </p:scale>
        <p:origin x="168" y="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64F94-CAF4-997F-59DF-F6A968193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A43A11A-9062-E91B-EB86-B3AD00171E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850448-5937-73CC-60B9-42D509347CAA}"/>
              </a:ext>
            </a:extLst>
          </p:cNvPr>
          <p:cNvSpPr>
            <a:spLocks noGrp="1"/>
          </p:cNvSpPr>
          <p:nvPr>
            <p:ph type="dt" sz="half" idx="10"/>
          </p:nvPr>
        </p:nvSpPr>
        <p:spPr/>
        <p:txBody>
          <a:bodyPr/>
          <a:lstStyle/>
          <a:p>
            <a:fld id="{1C0817A7-27A7-4B20-A92B-7AEB5F08AE95}" type="datetimeFigureOut">
              <a:rPr lang="en-IN" smtClean="0"/>
              <a:t>04-02-2025</a:t>
            </a:fld>
            <a:endParaRPr lang="en-IN"/>
          </a:p>
        </p:txBody>
      </p:sp>
      <p:sp>
        <p:nvSpPr>
          <p:cNvPr id="5" name="Footer Placeholder 4">
            <a:extLst>
              <a:ext uri="{FF2B5EF4-FFF2-40B4-BE49-F238E27FC236}">
                <a16:creationId xmlns:a16="http://schemas.microsoft.com/office/drawing/2014/main" id="{7971A8BF-FFD8-A8FB-802E-B0D1BB6DEE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045E0-A987-EB82-F864-84D96EE612DA}"/>
              </a:ext>
            </a:extLst>
          </p:cNvPr>
          <p:cNvSpPr>
            <a:spLocks noGrp="1"/>
          </p:cNvSpPr>
          <p:nvPr>
            <p:ph type="sldNum" sz="quarter" idx="12"/>
          </p:nvPr>
        </p:nvSpPr>
        <p:spPr/>
        <p:txBody>
          <a:bodyPr/>
          <a:lstStyle/>
          <a:p>
            <a:fld id="{DF41C1A2-D7E2-4727-AF0D-B7D8EC9EB02B}" type="slidenum">
              <a:rPr lang="en-IN" smtClean="0"/>
              <a:t>‹#›</a:t>
            </a:fld>
            <a:endParaRPr lang="en-IN"/>
          </a:p>
        </p:txBody>
      </p:sp>
    </p:spTree>
    <p:extLst>
      <p:ext uri="{BB962C8B-B14F-4D97-AF65-F5344CB8AC3E}">
        <p14:creationId xmlns:p14="http://schemas.microsoft.com/office/powerpoint/2010/main" val="414549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C5A8-E8D0-97E0-977C-19374D41D9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EA3E3C-1D92-DF29-083E-6895D56F06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BCBB69-3117-221F-B4A8-934E3F0AC22B}"/>
              </a:ext>
            </a:extLst>
          </p:cNvPr>
          <p:cNvSpPr>
            <a:spLocks noGrp="1"/>
          </p:cNvSpPr>
          <p:nvPr>
            <p:ph type="dt" sz="half" idx="10"/>
          </p:nvPr>
        </p:nvSpPr>
        <p:spPr/>
        <p:txBody>
          <a:bodyPr/>
          <a:lstStyle/>
          <a:p>
            <a:fld id="{1C0817A7-27A7-4B20-A92B-7AEB5F08AE95}" type="datetimeFigureOut">
              <a:rPr lang="en-IN" smtClean="0"/>
              <a:t>04-02-2025</a:t>
            </a:fld>
            <a:endParaRPr lang="en-IN"/>
          </a:p>
        </p:txBody>
      </p:sp>
      <p:sp>
        <p:nvSpPr>
          <p:cNvPr id="5" name="Footer Placeholder 4">
            <a:extLst>
              <a:ext uri="{FF2B5EF4-FFF2-40B4-BE49-F238E27FC236}">
                <a16:creationId xmlns:a16="http://schemas.microsoft.com/office/drawing/2014/main" id="{64AB290F-4736-C8A8-F246-01CE621D30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BE23B5-563C-C266-E95F-815CE0517550}"/>
              </a:ext>
            </a:extLst>
          </p:cNvPr>
          <p:cNvSpPr>
            <a:spLocks noGrp="1"/>
          </p:cNvSpPr>
          <p:nvPr>
            <p:ph type="sldNum" sz="quarter" idx="12"/>
          </p:nvPr>
        </p:nvSpPr>
        <p:spPr/>
        <p:txBody>
          <a:bodyPr/>
          <a:lstStyle/>
          <a:p>
            <a:fld id="{DF41C1A2-D7E2-4727-AF0D-B7D8EC9EB02B}" type="slidenum">
              <a:rPr lang="en-IN" smtClean="0"/>
              <a:t>‹#›</a:t>
            </a:fld>
            <a:endParaRPr lang="en-IN"/>
          </a:p>
        </p:txBody>
      </p:sp>
    </p:spTree>
    <p:extLst>
      <p:ext uri="{BB962C8B-B14F-4D97-AF65-F5344CB8AC3E}">
        <p14:creationId xmlns:p14="http://schemas.microsoft.com/office/powerpoint/2010/main" val="2119494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12EC4F-F810-2453-B05A-58EF7675D0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62D3EC-FBDD-0FF1-9313-0461852C11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C97B7C-9E44-C4F3-177A-F9111633CD96}"/>
              </a:ext>
            </a:extLst>
          </p:cNvPr>
          <p:cNvSpPr>
            <a:spLocks noGrp="1"/>
          </p:cNvSpPr>
          <p:nvPr>
            <p:ph type="dt" sz="half" idx="10"/>
          </p:nvPr>
        </p:nvSpPr>
        <p:spPr/>
        <p:txBody>
          <a:bodyPr/>
          <a:lstStyle/>
          <a:p>
            <a:fld id="{1C0817A7-27A7-4B20-A92B-7AEB5F08AE95}" type="datetimeFigureOut">
              <a:rPr lang="en-IN" smtClean="0"/>
              <a:t>04-02-2025</a:t>
            </a:fld>
            <a:endParaRPr lang="en-IN"/>
          </a:p>
        </p:txBody>
      </p:sp>
      <p:sp>
        <p:nvSpPr>
          <p:cNvPr id="5" name="Footer Placeholder 4">
            <a:extLst>
              <a:ext uri="{FF2B5EF4-FFF2-40B4-BE49-F238E27FC236}">
                <a16:creationId xmlns:a16="http://schemas.microsoft.com/office/drawing/2014/main" id="{70261BD0-2169-9C12-43E2-BF70BCB275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93577E-A9C6-CF99-99B8-A73CCDD4A13C}"/>
              </a:ext>
            </a:extLst>
          </p:cNvPr>
          <p:cNvSpPr>
            <a:spLocks noGrp="1"/>
          </p:cNvSpPr>
          <p:nvPr>
            <p:ph type="sldNum" sz="quarter" idx="12"/>
          </p:nvPr>
        </p:nvSpPr>
        <p:spPr/>
        <p:txBody>
          <a:bodyPr/>
          <a:lstStyle/>
          <a:p>
            <a:fld id="{DF41C1A2-D7E2-4727-AF0D-B7D8EC9EB02B}" type="slidenum">
              <a:rPr lang="en-IN" smtClean="0"/>
              <a:t>‹#›</a:t>
            </a:fld>
            <a:endParaRPr lang="en-IN"/>
          </a:p>
        </p:txBody>
      </p:sp>
    </p:spTree>
    <p:extLst>
      <p:ext uri="{BB962C8B-B14F-4D97-AF65-F5344CB8AC3E}">
        <p14:creationId xmlns:p14="http://schemas.microsoft.com/office/powerpoint/2010/main" val="316148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D535-24A3-294A-2B04-9B893469AD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4050E0-C7BB-F818-FA07-448A56CCAD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A4D855-8FFD-86C9-0271-7410B207C2FC}"/>
              </a:ext>
            </a:extLst>
          </p:cNvPr>
          <p:cNvSpPr>
            <a:spLocks noGrp="1"/>
          </p:cNvSpPr>
          <p:nvPr>
            <p:ph type="dt" sz="half" idx="10"/>
          </p:nvPr>
        </p:nvSpPr>
        <p:spPr/>
        <p:txBody>
          <a:bodyPr/>
          <a:lstStyle/>
          <a:p>
            <a:fld id="{1C0817A7-27A7-4B20-A92B-7AEB5F08AE95}" type="datetimeFigureOut">
              <a:rPr lang="en-IN" smtClean="0"/>
              <a:t>04-02-2025</a:t>
            </a:fld>
            <a:endParaRPr lang="en-IN"/>
          </a:p>
        </p:txBody>
      </p:sp>
      <p:sp>
        <p:nvSpPr>
          <p:cNvPr id="5" name="Footer Placeholder 4">
            <a:extLst>
              <a:ext uri="{FF2B5EF4-FFF2-40B4-BE49-F238E27FC236}">
                <a16:creationId xmlns:a16="http://schemas.microsoft.com/office/drawing/2014/main" id="{7637EB2D-E0CD-78BA-565C-AF1355909A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6CB8DA-E5FD-C3FA-50BE-374897F376B9}"/>
              </a:ext>
            </a:extLst>
          </p:cNvPr>
          <p:cNvSpPr>
            <a:spLocks noGrp="1"/>
          </p:cNvSpPr>
          <p:nvPr>
            <p:ph type="sldNum" sz="quarter" idx="12"/>
          </p:nvPr>
        </p:nvSpPr>
        <p:spPr/>
        <p:txBody>
          <a:bodyPr/>
          <a:lstStyle/>
          <a:p>
            <a:fld id="{DF41C1A2-D7E2-4727-AF0D-B7D8EC9EB02B}" type="slidenum">
              <a:rPr lang="en-IN" smtClean="0"/>
              <a:t>‹#›</a:t>
            </a:fld>
            <a:endParaRPr lang="en-IN"/>
          </a:p>
        </p:txBody>
      </p:sp>
    </p:spTree>
    <p:extLst>
      <p:ext uri="{BB962C8B-B14F-4D97-AF65-F5344CB8AC3E}">
        <p14:creationId xmlns:p14="http://schemas.microsoft.com/office/powerpoint/2010/main" val="2489199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0A536-9A1D-810F-5610-ABAF075D66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58CC7F-4EA4-EAAD-9748-829B184D47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3CB8A4-DE6F-F0F4-F86D-46F332EA6DDB}"/>
              </a:ext>
            </a:extLst>
          </p:cNvPr>
          <p:cNvSpPr>
            <a:spLocks noGrp="1"/>
          </p:cNvSpPr>
          <p:nvPr>
            <p:ph type="dt" sz="half" idx="10"/>
          </p:nvPr>
        </p:nvSpPr>
        <p:spPr/>
        <p:txBody>
          <a:bodyPr/>
          <a:lstStyle/>
          <a:p>
            <a:fld id="{1C0817A7-27A7-4B20-A92B-7AEB5F08AE95}" type="datetimeFigureOut">
              <a:rPr lang="en-IN" smtClean="0"/>
              <a:t>04-02-2025</a:t>
            </a:fld>
            <a:endParaRPr lang="en-IN"/>
          </a:p>
        </p:txBody>
      </p:sp>
      <p:sp>
        <p:nvSpPr>
          <p:cNvPr id="5" name="Footer Placeholder 4">
            <a:extLst>
              <a:ext uri="{FF2B5EF4-FFF2-40B4-BE49-F238E27FC236}">
                <a16:creationId xmlns:a16="http://schemas.microsoft.com/office/drawing/2014/main" id="{B4EA895E-16D2-99FF-54B7-D3D4E518A6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CEBDC-9B63-87FF-F79C-326CEECB6093}"/>
              </a:ext>
            </a:extLst>
          </p:cNvPr>
          <p:cNvSpPr>
            <a:spLocks noGrp="1"/>
          </p:cNvSpPr>
          <p:nvPr>
            <p:ph type="sldNum" sz="quarter" idx="12"/>
          </p:nvPr>
        </p:nvSpPr>
        <p:spPr/>
        <p:txBody>
          <a:bodyPr/>
          <a:lstStyle/>
          <a:p>
            <a:fld id="{DF41C1A2-D7E2-4727-AF0D-B7D8EC9EB02B}" type="slidenum">
              <a:rPr lang="en-IN" smtClean="0"/>
              <a:t>‹#›</a:t>
            </a:fld>
            <a:endParaRPr lang="en-IN"/>
          </a:p>
        </p:txBody>
      </p:sp>
    </p:spTree>
    <p:extLst>
      <p:ext uri="{BB962C8B-B14F-4D97-AF65-F5344CB8AC3E}">
        <p14:creationId xmlns:p14="http://schemas.microsoft.com/office/powerpoint/2010/main" val="1769187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484FC-45F8-2415-55AF-47A786CA8B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E98DA8-31C2-3AF2-7A8D-2CB4DC6F8D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197451-F25D-656C-99E4-126E99D720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F45270-0B05-DEC4-306B-871548A20919}"/>
              </a:ext>
            </a:extLst>
          </p:cNvPr>
          <p:cNvSpPr>
            <a:spLocks noGrp="1"/>
          </p:cNvSpPr>
          <p:nvPr>
            <p:ph type="dt" sz="half" idx="10"/>
          </p:nvPr>
        </p:nvSpPr>
        <p:spPr/>
        <p:txBody>
          <a:bodyPr/>
          <a:lstStyle/>
          <a:p>
            <a:fld id="{1C0817A7-27A7-4B20-A92B-7AEB5F08AE95}" type="datetimeFigureOut">
              <a:rPr lang="en-IN" smtClean="0"/>
              <a:t>04-02-2025</a:t>
            </a:fld>
            <a:endParaRPr lang="en-IN"/>
          </a:p>
        </p:txBody>
      </p:sp>
      <p:sp>
        <p:nvSpPr>
          <p:cNvPr id="6" name="Footer Placeholder 5">
            <a:extLst>
              <a:ext uri="{FF2B5EF4-FFF2-40B4-BE49-F238E27FC236}">
                <a16:creationId xmlns:a16="http://schemas.microsoft.com/office/drawing/2014/main" id="{004DD709-B852-47C6-375E-EEFBA97103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B9D8AA-A614-129E-CA46-DC167FC83541}"/>
              </a:ext>
            </a:extLst>
          </p:cNvPr>
          <p:cNvSpPr>
            <a:spLocks noGrp="1"/>
          </p:cNvSpPr>
          <p:nvPr>
            <p:ph type="sldNum" sz="quarter" idx="12"/>
          </p:nvPr>
        </p:nvSpPr>
        <p:spPr/>
        <p:txBody>
          <a:bodyPr/>
          <a:lstStyle/>
          <a:p>
            <a:fld id="{DF41C1A2-D7E2-4727-AF0D-B7D8EC9EB02B}" type="slidenum">
              <a:rPr lang="en-IN" smtClean="0"/>
              <a:t>‹#›</a:t>
            </a:fld>
            <a:endParaRPr lang="en-IN"/>
          </a:p>
        </p:txBody>
      </p:sp>
    </p:spTree>
    <p:extLst>
      <p:ext uri="{BB962C8B-B14F-4D97-AF65-F5344CB8AC3E}">
        <p14:creationId xmlns:p14="http://schemas.microsoft.com/office/powerpoint/2010/main" val="3414689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6E9C-0036-3458-D4AC-6207EF5CBF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82593B-DE7A-1D05-9728-EF2DB33F0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69EA94-8BD1-6FDE-651C-C5A0A8977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8CB4C2-D6A5-F632-B83E-FB5A3D0B06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CB24B0-D650-BB50-C4F0-35D9FCE487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1167A0-61A3-FD05-1555-B75641109CAC}"/>
              </a:ext>
            </a:extLst>
          </p:cNvPr>
          <p:cNvSpPr>
            <a:spLocks noGrp="1"/>
          </p:cNvSpPr>
          <p:nvPr>
            <p:ph type="dt" sz="half" idx="10"/>
          </p:nvPr>
        </p:nvSpPr>
        <p:spPr/>
        <p:txBody>
          <a:bodyPr/>
          <a:lstStyle/>
          <a:p>
            <a:fld id="{1C0817A7-27A7-4B20-A92B-7AEB5F08AE95}" type="datetimeFigureOut">
              <a:rPr lang="en-IN" smtClean="0"/>
              <a:t>04-02-2025</a:t>
            </a:fld>
            <a:endParaRPr lang="en-IN"/>
          </a:p>
        </p:txBody>
      </p:sp>
      <p:sp>
        <p:nvSpPr>
          <p:cNvPr id="8" name="Footer Placeholder 7">
            <a:extLst>
              <a:ext uri="{FF2B5EF4-FFF2-40B4-BE49-F238E27FC236}">
                <a16:creationId xmlns:a16="http://schemas.microsoft.com/office/drawing/2014/main" id="{F4AD0895-7E5D-9D39-771E-7ED6179263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7A2BE11-A33F-08EF-02EE-54AF99C7FC0F}"/>
              </a:ext>
            </a:extLst>
          </p:cNvPr>
          <p:cNvSpPr>
            <a:spLocks noGrp="1"/>
          </p:cNvSpPr>
          <p:nvPr>
            <p:ph type="sldNum" sz="quarter" idx="12"/>
          </p:nvPr>
        </p:nvSpPr>
        <p:spPr/>
        <p:txBody>
          <a:bodyPr/>
          <a:lstStyle/>
          <a:p>
            <a:fld id="{DF41C1A2-D7E2-4727-AF0D-B7D8EC9EB02B}" type="slidenum">
              <a:rPr lang="en-IN" smtClean="0"/>
              <a:t>‹#›</a:t>
            </a:fld>
            <a:endParaRPr lang="en-IN"/>
          </a:p>
        </p:txBody>
      </p:sp>
    </p:spTree>
    <p:extLst>
      <p:ext uri="{BB962C8B-B14F-4D97-AF65-F5344CB8AC3E}">
        <p14:creationId xmlns:p14="http://schemas.microsoft.com/office/powerpoint/2010/main" val="612270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7FAA-CB9B-C5EA-342E-B2A73E89B07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D0D7E0-BCAB-01FD-755A-F43BF9F9CAFA}"/>
              </a:ext>
            </a:extLst>
          </p:cNvPr>
          <p:cNvSpPr>
            <a:spLocks noGrp="1"/>
          </p:cNvSpPr>
          <p:nvPr>
            <p:ph type="dt" sz="half" idx="10"/>
          </p:nvPr>
        </p:nvSpPr>
        <p:spPr/>
        <p:txBody>
          <a:bodyPr/>
          <a:lstStyle/>
          <a:p>
            <a:fld id="{1C0817A7-27A7-4B20-A92B-7AEB5F08AE95}" type="datetimeFigureOut">
              <a:rPr lang="en-IN" smtClean="0"/>
              <a:t>04-02-2025</a:t>
            </a:fld>
            <a:endParaRPr lang="en-IN"/>
          </a:p>
        </p:txBody>
      </p:sp>
      <p:sp>
        <p:nvSpPr>
          <p:cNvPr id="4" name="Footer Placeholder 3">
            <a:extLst>
              <a:ext uri="{FF2B5EF4-FFF2-40B4-BE49-F238E27FC236}">
                <a16:creationId xmlns:a16="http://schemas.microsoft.com/office/drawing/2014/main" id="{4178D318-909A-740C-7821-2CBB27A4B6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E40E655-6789-DE57-ECDD-C95859C7A49F}"/>
              </a:ext>
            </a:extLst>
          </p:cNvPr>
          <p:cNvSpPr>
            <a:spLocks noGrp="1"/>
          </p:cNvSpPr>
          <p:nvPr>
            <p:ph type="sldNum" sz="quarter" idx="12"/>
          </p:nvPr>
        </p:nvSpPr>
        <p:spPr/>
        <p:txBody>
          <a:bodyPr/>
          <a:lstStyle/>
          <a:p>
            <a:fld id="{DF41C1A2-D7E2-4727-AF0D-B7D8EC9EB02B}" type="slidenum">
              <a:rPr lang="en-IN" smtClean="0"/>
              <a:t>‹#›</a:t>
            </a:fld>
            <a:endParaRPr lang="en-IN"/>
          </a:p>
        </p:txBody>
      </p:sp>
    </p:spTree>
    <p:extLst>
      <p:ext uri="{BB962C8B-B14F-4D97-AF65-F5344CB8AC3E}">
        <p14:creationId xmlns:p14="http://schemas.microsoft.com/office/powerpoint/2010/main" val="2679890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6499CA-1E5A-D12E-971C-1518A094351E}"/>
              </a:ext>
            </a:extLst>
          </p:cNvPr>
          <p:cNvSpPr>
            <a:spLocks noGrp="1"/>
          </p:cNvSpPr>
          <p:nvPr>
            <p:ph type="dt" sz="half" idx="10"/>
          </p:nvPr>
        </p:nvSpPr>
        <p:spPr/>
        <p:txBody>
          <a:bodyPr/>
          <a:lstStyle/>
          <a:p>
            <a:fld id="{1C0817A7-27A7-4B20-A92B-7AEB5F08AE95}" type="datetimeFigureOut">
              <a:rPr lang="en-IN" smtClean="0"/>
              <a:t>04-02-2025</a:t>
            </a:fld>
            <a:endParaRPr lang="en-IN"/>
          </a:p>
        </p:txBody>
      </p:sp>
      <p:sp>
        <p:nvSpPr>
          <p:cNvPr id="3" name="Footer Placeholder 2">
            <a:extLst>
              <a:ext uri="{FF2B5EF4-FFF2-40B4-BE49-F238E27FC236}">
                <a16:creationId xmlns:a16="http://schemas.microsoft.com/office/drawing/2014/main" id="{CFCC05C0-62B5-0AEA-EAB2-19B4DF44A4A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36D975-ECBC-DE31-B63E-D675635724BA}"/>
              </a:ext>
            </a:extLst>
          </p:cNvPr>
          <p:cNvSpPr>
            <a:spLocks noGrp="1"/>
          </p:cNvSpPr>
          <p:nvPr>
            <p:ph type="sldNum" sz="quarter" idx="12"/>
          </p:nvPr>
        </p:nvSpPr>
        <p:spPr/>
        <p:txBody>
          <a:bodyPr/>
          <a:lstStyle/>
          <a:p>
            <a:fld id="{DF41C1A2-D7E2-4727-AF0D-B7D8EC9EB02B}" type="slidenum">
              <a:rPr lang="en-IN" smtClean="0"/>
              <a:t>‹#›</a:t>
            </a:fld>
            <a:endParaRPr lang="en-IN"/>
          </a:p>
        </p:txBody>
      </p:sp>
    </p:spTree>
    <p:extLst>
      <p:ext uri="{BB962C8B-B14F-4D97-AF65-F5344CB8AC3E}">
        <p14:creationId xmlns:p14="http://schemas.microsoft.com/office/powerpoint/2010/main" val="427958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6A4C-1A51-6AAF-6D4B-156B424D9D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3CB154-949C-C93A-FD45-D8CFB22D9E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2BA995-E7DA-3B37-0958-5870259E2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1C06DD-EFA1-6E2E-48E5-85A786BAC24A}"/>
              </a:ext>
            </a:extLst>
          </p:cNvPr>
          <p:cNvSpPr>
            <a:spLocks noGrp="1"/>
          </p:cNvSpPr>
          <p:nvPr>
            <p:ph type="dt" sz="half" idx="10"/>
          </p:nvPr>
        </p:nvSpPr>
        <p:spPr/>
        <p:txBody>
          <a:bodyPr/>
          <a:lstStyle/>
          <a:p>
            <a:fld id="{1C0817A7-27A7-4B20-A92B-7AEB5F08AE95}" type="datetimeFigureOut">
              <a:rPr lang="en-IN" smtClean="0"/>
              <a:t>04-02-2025</a:t>
            </a:fld>
            <a:endParaRPr lang="en-IN"/>
          </a:p>
        </p:txBody>
      </p:sp>
      <p:sp>
        <p:nvSpPr>
          <p:cNvPr id="6" name="Footer Placeholder 5">
            <a:extLst>
              <a:ext uri="{FF2B5EF4-FFF2-40B4-BE49-F238E27FC236}">
                <a16:creationId xmlns:a16="http://schemas.microsoft.com/office/drawing/2014/main" id="{85F20D66-4F67-263A-ED68-AE0F061729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8467CE-DFA2-EF89-1F77-9EF2DB7FAD4D}"/>
              </a:ext>
            </a:extLst>
          </p:cNvPr>
          <p:cNvSpPr>
            <a:spLocks noGrp="1"/>
          </p:cNvSpPr>
          <p:nvPr>
            <p:ph type="sldNum" sz="quarter" idx="12"/>
          </p:nvPr>
        </p:nvSpPr>
        <p:spPr/>
        <p:txBody>
          <a:bodyPr/>
          <a:lstStyle/>
          <a:p>
            <a:fld id="{DF41C1A2-D7E2-4727-AF0D-B7D8EC9EB02B}" type="slidenum">
              <a:rPr lang="en-IN" smtClean="0"/>
              <a:t>‹#›</a:t>
            </a:fld>
            <a:endParaRPr lang="en-IN"/>
          </a:p>
        </p:txBody>
      </p:sp>
    </p:spTree>
    <p:extLst>
      <p:ext uri="{BB962C8B-B14F-4D97-AF65-F5344CB8AC3E}">
        <p14:creationId xmlns:p14="http://schemas.microsoft.com/office/powerpoint/2010/main" val="2000617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621E1-0795-7A37-376F-F575725A5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9D2E09-E524-1353-D66B-B2D02E7E60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0DB2B1-5FE1-BC9E-BCD6-BF3FA8FDA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37CD6C-BE68-3407-78FA-7792BD0CF38F}"/>
              </a:ext>
            </a:extLst>
          </p:cNvPr>
          <p:cNvSpPr>
            <a:spLocks noGrp="1"/>
          </p:cNvSpPr>
          <p:nvPr>
            <p:ph type="dt" sz="half" idx="10"/>
          </p:nvPr>
        </p:nvSpPr>
        <p:spPr/>
        <p:txBody>
          <a:bodyPr/>
          <a:lstStyle/>
          <a:p>
            <a:fld id="{1C0817A7-27A7-4B20-A92B-7AEB5F08AE95}" type="datetimeFigureOut">
              <a:rPr lang="en-IN" smtClean="0"/>
              <a:t>04-02-2025</a:t>
            </a:fld>
            <a:endParaRPr lang="en-IN"/>
          </a:p>
        </p:txBody>
      </p:sp>
      <p:sp>
        <p:nvSpPr>
          <p:cNvPr id="6" name="Footer Placeholder 5">
            <a:extLst>
              <a:ext uri="{FF2B5EF4-FFF2-40B4-BE49-F238E27FC236}">
                <a16:creationId xmlns:a16="http://schemas.microsoft.com/office/drawing/2014/main" id="{AEC8E372-CDDF-4E05-7408-35F3BFAFE9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651E2C-F8E6-E7B7-1375-ED4CB7E7BBAE}"/>
              </a:ext>
            </a:extLst>
          </p:cNvPr>
          <p:cNvSpPr>
            <a:spLocks noGrp="1"/>
          </p:cNvSpPr>
          <p:nvPr>
            <p:ph type="sldNum" sz="quarter" idx="12"/>
          </p:nvPr>
        </p:nvSpPr>
        <p:spPr/>
        <p:txBody>
          <a:bodyPr/>
          <a:lstStyle/>
          <a:p>
            <a:fld id="{DF41C1A2-D7E2-4727-AF0D-B7D8EC9EB02B}" type="slidenum">
              <a:rPr lang="en-IN" smtClean="0"/>
              <a:t>‹#›</a:t>
            </a:fld>
            <a:endParaRPr lang="en-IN"/>
          </a:p>
        </p:txBody>
      </p:sp>
    </p:spTree>
    <p:extLst>
      <p:ext uri="{BB962C8B-B14F-4D97-AF65-F5344CB8AC3E}">
        <p14:creationId xmlns:p14="http://schemas.microsoft.com/office/powerpoint/2010/main" val="89493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39563E-027F-2C3E-B431-A73FABBE1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65077E-A1CC-4EC7-4F53-E70C0B22DD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752942-359B-4904-E45A-39DE405FBE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817A7-27A7-4B20-A92B-7AEB5F08AE95}" type="datetimeFigureOut">
              <a:rPr lang="en-IN" smtClean="0"/>
              <a:t>04-02-2025</a:t>
            </a:fld>
            <a:endParaRPr lang="en-IN"/>
          </a:p>
        </p:txBody>
      </p:sp>
      <p:sp>
        <p:nvSpPr>
          <p:cNvPr id="5" name="Footer Placeholder 4">
            <a:extLst>
              <a:ext uri="{FF2B5EF4-FFF2-40B4-BE49-F238E27FC236}">
                <a16:creationId xmlns:a16="http://schemas.microsoft.com/office/drawing/2014/main" id="{FC810C3A-75FC-BC06-791E-0BCCB16445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96FD4C-0A97-CFF0-57F5-7E19F635AC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41C1A2-D7E2-4727-AF0D-B7D8EC9EB02B}" type="slidenum">
              <a:rPr lang="en-IN" smtClean="0"/>
              <a:t>‹#›</a:t>
            </a:fld>
            <a:endParaRPr lang="en-IN"/>
          </a:p>
        </p:txBody>
      </p:sp>
    </p:spTree>
    <p:extLst>
      <p:ext uri="{BB962C8B-B14F-4D97-AF65-F5344CB8AC3E}">
        <p14:creationId xmlns:p14="http://schemas.microsoft.com/office/powerpoint/2010/main" val="4084224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hyperlink" Target="https://john.sisler.info/resume/deep-learning-specialization/neural-networks-and-deep-learning" TargetMode="External"/><Relationship Id="rId3" Type="http://schemas.openxmlformats.org/officeDocument/2006/relationships/hyperlink" Target="https://www.javatpoint.com/supervised-machine-learning" TargetMode="External"/><Relationship Id="rId7" Type="http://schemas.openxmlformats.org/officeDocument/2006/relationships/hyperlink" Target="https://www.javatpoint.com/transfer-learning-in-machine-learning" TargetMode="External"/><Relationship Id="rId2" Type="http://schemas.openxmlformats.org/officeDocument/2006/relationships/hyperlink" Target="https://data-flair.training/blogs/machine-learning-tutorial/" TargetMode="External"/><Relationship Id="rId1" Type="http://schemas.openxmlformats.org/officeDocument/2006/relationships/slideLayout" Target="../slideLayouts/slideLayout1.xml"/><Relationship Id="rId6" Type="http://schemas.openxmlformats.org/officeDocument/2006/relationships/hyperlink" Target="https://techvidvan.com/tutorials/reinforcement-learning/#:~:text=What%20is%20Reinforcement%20Learning" TargetMode="External"/><Relationship Id="rId11" Type="http://schemas.openxmlformats.org/officeDocument/2006/relationships/hyperlink" Target="https://www.superannotate.com/blog/overfitting-and-underfitting-in-machine-learning" TargetMode="External"/><Relationship Id="rId5" Type="http://schemas.openxmlformats.org/officeDocument/2006/relationships/hyperlink" Target="https://www.enjoyalgorithms.com/blogs/supervised-unsupervised-and-semisupervised-learning" TargetMode="External"/><Relationship Id="rId10" Type="http://schemas.openxmlformats.org/officeDocument/2006/relationships/hyperlink" Target="https://www.javatpoint.com/bias-and-variance-in-machine-learning" TargetMode="External"/><Relationship Id="rId4" Type="http://schemas.openxmlformats.org/officeDocument/2006/relationships/hyperlink" Target="https://towardsdatascience.com/unsupervised-machine-learning-example-in-keras-8c8bf9e63ee0" TargetMode="External"/><Relationship Id="rId9" Type="http://schemas.openxmlformats.org/officeDocument/2006/relationships/hyperlink" Target="https://www.simplilearn.com/tutorials/machine-learning-tutorial/classification-in-machine-learning" TargetMode="External"/></Relationships>
</file>

<file path=ppt/slides/_rels/slide112.xml.rels><?xml version="1.0" encoding="UTF-8" standalone="yes"?>
<Relationships xmlns="http://schemas.openxmlformats.org/package/2006/relationships"><Relationship Id="rId3" Type="http://schemas.openxmlformats.org/officeDocument/2006/relationships/hyperlink" Target="https://www.geeksforgeeks.org/ml-candidate-elimination-algorithm/?ref=gcse" TargetMode="External"/><Relationship Id="rId2" Type="http://schemas.openxmlformats.org/officeDocument/2006/relationships/hyperlink" Target="https://www.edureka.co/blog/find-s-algorithm-in-machine-learning/" TargetMode="External"/><Relationship Id="rId1" Type="http://schemas.openxmlformats.org/officeDocument/2006/relationships/slideLayout" Target="../slideLayouts/slideLayout1.xml"/><Relationship Id="rId4" Type="http://schemas.openxmlformats.org/officeDocument/2006/relationships/hyperlink" Target="https://www.getwayssolution.com/2019/12/candidate-elimination-algorithm-concept.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dimensionality-reduction/" TargetMode="External"/><Relationship Id="rId2" Type="http://schemas.openxmlformats.org/officeDocument/2006/relationships/hyperlink" Target="https://www.geeksforgeeks.org/auto-encoder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geeksforgeeks.org/feature-selection-techniques-in-machine-learning/" TargetMode="External"/><Relationship Id="rId7" Type="http://schemas.openxmlformats.org/officeDocument/2006/relationships/hyperlink" Target="https://www.geeksforgeeks.org/choose-optimal-number-of-epochs-to-train-a-neural-network-in-keras/" TargetMode="External"/><Relationship Id="rId2" Type="http://schemas.openxmlformats.org/officeDocument/2006/relationships/hyperlink" Target="https://www.geeksforgeeks.org/cross-validation-machine-learning/" TargetMode="External"/><Relationship Id="rId1" Type="http://schemas.openxmlformats.org/officeDocument/2006/relationships/slideLayout" Target="../slideLayouts/slideLayout2.xml"/><Relationship Id="rId6" Type="http://schemas.openxmlformats.org/officeDocument/2006/relationships/hyperlink" Target="https://www.geeksforgeeks.org/bagging-vs-boosting-in-machine-learning/" TargetMode="External"/><Relationship Id="rId5" Type="http://schemas.openxmlformats.org/officeDocument/2006/relationships/hyperlink" Target="https://www.geeksforgeeks.org/ensemble-classifier-data-mining/" TargetMode="External"/><Relationship Id="rId4" Type="http://schemas.openxmlformats.org/officeDocument/2006/relationships/hyperlink" Target="https://www.geeksforgeeks.org/regularization-in-machine-learning/"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C031-A024-7281-F2C0-5A8EEC51565E}"/>
              </a:ext>
            </a:extLst>
          </p:cNvPr>
          <p:cNvSpPr>
            <a:spLocks noGrp="1"/>
          </p:cNvSpPr>
          <p:nvPr>
            <p:ph type="title"/>
          </p:nvPr>
        </p:nvSpPr>
        <p:spPr>
          <a:xfrm>
            <a:off x="838200" y="365125"/>
            <a:ext cx="10515600" cy="5449749"/>
          </a:xfrm>
        </p:spPr>
        <p:txBody>
          <a:bodyPr>
            <a:normAutofit fontScale="90000"/>
          </a:bodyPr>
          <a:lstStyle/>
          <a:p>
            <a:pPr algn="ctr"/>
            <a:br>
              <a:rPr lang="en-US" sz="7300" dirty="0"/>
            </a:br>
            <a:br>
              <a:rPr lang="en-US" sz="7300" dirty="0"/>
            </a:br>
            <a:br>
              <a:rPr lang="en-US" sz="7300" dirty="0"/>
            </a:br>
            <a:br>
              <a:rPr lang="en-US" sz="7300" dirty="0"/>
            </a:br>
            <a:r>
              <a:rPr lang="en-US" sz="7300" dirty="0"/>
              <a:t>Machine Learning</a:t>
            </a:r>
            <a:br>
              <a:rPr lang="en-US" sz="7300" dirty="0"/>
            </a:br>
            <a:r>
              <a:rPr lang="en-US" sz="7300" dirty="0"/>
              <a:t>Unit 1</a:t>
            </a:r>
            <a:br>
              <a:rPr lang="en-US" dirty="0"/>
            </a:br>
            <a:br>
              <a:rPr lang="en-US" dirty="0"/>
            </a:br>
            <a:br>
              <a:rPr lang="en-US" dirty="0"/>
            </a:br>
            <a:r>
              <a:rPr lang="en-US" dirty="0"/>
              <a:t>            </a:t>
            </a:r>
            <a:br>
              <a:rPr lang="en-US" dirty="0"/>
            </a:br>
            <a:br>
              <a:rPr lang="en-US" dirty="0"/>
            </a:br>
            <a:br>
              <a:rPr lang="en-US" dirty="0"/>
            </a:br>
            <a:br>
              <a:rPr lang="en-US" dirty="0"/>
            </a:br>
            <a:endParaRPr lang="en-IN" dirty="0"/>
          </a:p>
        </p:txBody>
      </p:sp>
    </p:spTree>
    <p:extLst>
      <p:ext uri="{BB962C8B-B14F-4D97-AF65-F5344CB8AC3E}">
        <p14:creationId xmlns:p14="http://schemas.microsoft.com/office/powerpoint/2010/main" val="3042660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18EC-8864-7681-00D5-1E6CD7B2E3AF}"/>
              </a:ext>
            </a:extLst>
          </p:cNvPr>
          <p:cNvSpPr>
            <a:spLocks noGrp="1"/>
          </p:cNvSpPr>
          <p:nvPr>
            <p:ph type="title"/>
          </p:nvPr>
        </p:nvSpPr>
        <p:spPr>
          <a:xfrm>
            <a:off x="838200" y="267472"/>
            <a:ext cx="10515600" cy="404332"/>
          </a:xfrm>
        </p:spPr>
        <p:txBody>
          <a:bodyPr>
            <a:normAutofit fontScale="90000"/>
          </a:bodyPr>
          <a:lstStyle/>
          <a:p>
            <a:pPr algn="ctr"/>
            <a:r>
              <a:rPr lang="en-US" sz="2800" dirty="0">
                <a:latin typeface="Times New Roman" panose="02020603050405020304" pitchFamily="18" charset="0"/>
                <a:cs typeface="Times New Roman" panose="02020603050405020304" pitchFamily="18" charset="0"/>
              </a:rPr>
              <a:t>Difference between AI, ML and DL</a:t>
            </a:r>
            <a:endParaRPr lang="en-IN" sz="2800"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FA813F55-93A1-8A6F-015D-BADB5B41410B}"/>
              </a:ext>
            </a:extLst>
          </p:cNvPr>
          <p:cNvGraphicFramePr>
            <a:graphicFrameLocks noGrp="1"/>
          </p:cNvGraphicFramePr>
          <p:nvPr>
            <p:ph idx="1"/>
            <p:extLst>
              <p:ext uri="{D42A27DB-BD31-4B8C-83A1-F6EECF244321}">
                <p14:modId xmlns:p14="http://schemas.microsoft.com/office/powerpoint/2010/main" val="970952653"/>
              </p:ext>
            </p:extLst>
          </p:nvPr>
        </p:nvGraphicFramePr>
        <p:xfrm>
          <a:off x="158620" y="858416"/>
          <a:ext cx="11877869" cy="5456816"/>
        </p:xfrm>
        <a:graphic>
          <a:graphicData uri="http://schemas.openxmlformats.org/drawingml/2006/table">
            <a:tbl>
              <a:tblPr/>
              <a:tblGrid>
                <a:gridCol w="1612269">
                  <a:extLst>
                    <a:ext uri="{9D8B030D-6E8A-4147-A177-3AD203B41FA5}">
                      <a16:colId xmlns:a16="http://schemas.microsoft.com/office/drawing/2014/main" val="3875944884"/>
                    </a:ext>
                  </a:extLst>
                </a:gridCol>
                <a:gridCol w="4181976">
                  <a:extLst>
                    <a:ext uri="{9D8B030D-6E8A-4147-A177-3AD203B41FA5}">
                      <a16:colId xmlns:a16="http://schemas.microsoft.com/office/drawing/2014/main" val="2471402734"/>
                    </a:ext>
                  </a:extLst>
                </a:gridCol>
                <a:gridCol w="3041812">
                  <a:extLst>
                    <a:ext uri="{9D8B030D-6E8A-4147-A177-3AD203B41FA5}">
                      <a16:colId xmlns:a16="http://schemas.microsoft.com/office/drawing/2014/main" val="1794210708"/>
                    </a:ext>
                  </a:extLst>
                </a:gridCol>
                <a:gridCol w="3041812">
                  <a:extLst>
                    <a:ext uri="{9D8B030D-6E8A-4147-A177-3AD203B41FA5}">
                      <a16:colId xmlns:a16="http://schemas.microsoft.com/office/drawing/2014/main" val="2943145691"/>
                    </a:ext>
                  </a:extLst>
                </a:gridCol>
              </a:tblGrid>
              <a:tr h="352141">
                <a:tc>
                  <a:txBody>
                    <a:bodyPr/>
                    <a:lstStyle/>
                    <a:p>
                      <a:pPr algn="ctr" fontAlgn="b"/>
                      <a:r>
                        <a:rPr lang="en-IN" sz="1400" b="1" dirty="0">
                          <a:effectLst/>
                          <a:latin typeface="Times New Roman" panose="02020603050405020304" pitchFamily="18" charset="0"/>
                          <a:cs typeface="Times New Roman" panose="02020603050405020304" pitchFamily="18" charset="0"/>
                        </a:rPr>
                        <a:t>Aspect</a:t>
                      </a:r>
                    </a:p>
                  </a:txBody>
                  <a:tcPr marL="18595" marR="18595" marT="9298" marB="929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
                      <a:r>
                        <a:rPr lang="en-IN" sz="1400" b="1">
                          <a:effectLst/>
                          <a:latin typeface="Times New Roman" panose="02020603050405020304" pitchFamily="18" charset="0"/>
                          <a:cs typeface="Times New Roman" panose="02020603050405020304" pitchFamily="18" charset="0"/>
                        </a:rPr>
                        <a:t>Artificial Intelligence (AI)</a:t>
                      </a:r>
                    </a:p>
                  </a:txBody>
                  <a:tcPr marL="18595" marR="18595" marT="9298" marB="929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
                      <a:r>
                        <a:rPr lang="en-IN" sz="1400" b="1">
                          <a:effectLst/>
                          <a:latin typeface="Times New Roman" panose="02020603050405020304" pitchFamily="18" charset="0"/>
                          <a:cs typeface="Times New Roman" panose="02020603050405020304" pitchFamily="18" charset="0"/>
                        </a:rPr>
                        <a:t>Machine Learning (ML)</a:t>
                      </a:r>
                    </a:p>
                  </a:txBody>
                  <a:tcPr marL="18595" marR="18595" marT="9298" marB="929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
                      <a:r>
                        <a:rPr lang="en-IN" sz="1400" b="1">
                          <a:effectLst/>
                          <a:latin typeface="Times New Roman" panose="02020603050405020304" pitchFamily="18" charset="0"/>
                          <a:cs typeface="Times New Roman" panose="02020603050405020304" pitchFamily="18" charset="0"/>
                        </a:rPr>
                        <a:t>Deep Learning (DL)</a:t>
                      </a:r>
                    </a:p>
                  </a:txBody>
                  <a:tcPr marL="18595" marR="18595" marT="9298" marB="9298"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164985389"/>
                  </a:ext>
                </a:extLst>
              </a:tr>
              <a:tr h="1150877">
                <a:tc>
                  <a:txBody>
                    <a:bodyPr/>
                    <a:lstStyle/>
                    <a:p>
                      <a:pPr algn="ctr" fontAlgn="base"/>
                      <a:r>
                        <a:rPr lang="en-IN" sz="1400" b="1" dirty="0">
                          <a:effectLst/>
                          <a:latin typeface="Times New Roman" panose="02020603050405020304" pitchFamily="18" charset="0"/>
                          <a:cs typeface="Times New Roman" panose="02020603050405020304" pitchFamily="18" charset="0"/>
                        </a:rPr>
                        <a:t>Definition</a:t>
                      </a:r>
                      <a:endParaRPr lang="en-IN" sz="1400" dirty="0">
                        <a:effectLst/>
                        <a:latin typeface="Times New Roman" panose="02020603050405020304" pitchFamily="18" charset="0"/>
                        <a:cs typeface="Times New Roman" panose="02020603050405020304" pitchFamily="18" charset="0"/>
                      </a:endParaRP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dirty="0">
                          <a:effectLst/>
                          <a:latin typeface="Times New Roman" panose="02020603050405020304" pitchFamily="18" charset="0"/>
                          <a:cs typeface="Times New Roman" panose="02020603050405020304" pitchFamily="18" charset="0"/>
                        </a:rPr>
                        <a:t>Intelligence demonstrated by machines, aiming to mimic human cognitive functions.</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a:effectLst/>
                          <a:latin typeface="Times New Roman" panose="02020603050405020304" pitchFamily="18" charset="0"/>
                          <a:cs typeface="Times New Roman" panose="02020603050405020304" pitchFamily="18" charset="0"/>
                        </a:rPr>
                        <a:t>Subset of AI that enables systems to learn and make predictions without explicit programming.</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a:effectLst/>
                          <a:latin typeface="Times New Roman" panose="02020603050405020304" pitchFamily="18" charset="0"/>
                          <a:cs typeface="Times New Roman" panose="02020603050405020304" pitchFamily="18" charset="0"/>
                        </a:rPr>
                        <a:t>Subfield of ML that uses neural networks with multiple layers to model and process complex data representations.</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357067028"/>
                  </a:ext>
                </a:extLst>
              </a:tr>
              <a:tr h="852030">
                <a:tc>
                  <a:txBody>
                    <a:bodyPr/>
                    <a:lstStyle/>
                    <a:p>
                      <a:pPr algn="ctr" fontAlgn="base"/>
                      <a:r>
                        <a:rPr lang="en-IN" sz="1400" b="1">
                          <a:effectLst/>
                          <a:latin typeface="Times New Roman" panose="02020603050405020304" pitchFamily="18" charset="0"/>
                          <a:cs typeface="Times New Roman" panose="02020603050405020304" pitchFamily="18" charset="0"/>
                        </a:rPr>
                        <a:t>Example</a:t>
                      </a:r>
                      <a:endParaRPr lang="en-IN" sz="1400">
                        <a:effectLst/>
                        <a:latin typeface="Times New Roman" panose="02020603050405020304" pitchFamily="18" charset="0"/>
                        <a:cs typeface="Times New Roman" panose="02020603050405020304" pitchFamily="18" charset="0"/>
                      </a:endParaRP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dirty="0">
                          <a:effectLst/>
                          <a:latin typeface="Times New Roman" panose="02020603050405020304" pitchFamily="18" charset="0"/>
                          <a:cs typeface="Times New Roman" panose="02020603050405020304" pitchFamily="18" charset="0"/>
                        </a:rPr>
                        <a:t>Siri, Google Assistant, Chess-playing computers.</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IN" sz="1400">
                          <a:effectLst/>
                          <a:latin typeface="Times New Roman" panose="02020603050405020304" pitchFamily="18" charset="0"/>
                          <a:cs typeface="Times New Roman" panose="02020603050405020304" pitchFamily="18" charset="0"/>
                        </a:rPr>
                        <a:t>Spam email filters, Image recognition, Recommender systems.</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a:effectLst/>
                          <a:latin typeface="Times New Roman" panose="02020603050405020304" pitchFamily="18" charset="0"/>
                          <a:cs typeface="Times New Roman" panose="02020603050405020304" pitchFamily="18" charset="0"/>
                        </a:rPr>
                        <a:t>Image and speech recognition, Natural language processing, Autonomous vehicles.</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952113329"/>
                  </a:ext>
                </a:extLst>
              </a:tr>
              <a:tr h="775442">
                <a:tc>
                  <a:txBody>
                    <a:bodyPr/>
                    <a:lstStyle/>
                    <a:p>
                      <a:pPr algn="ctr" fontAlgn="base"/>
                      <a:r>
                        <a:rPr lang="en-IN" sz="1400" b="1" dirty="0">
                          <a:effectLst/>
                          <a:latin typeface="Times New Roman" panose="02020603050405020304" pitchFamily="18" charset="0"/>
                          <a:cs typeface="Times New Roman" panose="02020603050405020304" pitchFamily="18" charset="0"/>
                        </a:rPr>
                        <a:t>Data Dependency</a:t>
                      </a:r>
                      <a:endParaRPr lang="en-IN" sz="1400" dirty="0">
                        <a:effectLst/>
                        <a:latin typeface="Times New Roman" panose="02020603050405020304" pitchFamily="18" charset="0"/>
                        <a:cs typeface="Times New Roman" panose="02020603050405020304" pitchFamily="18" charset="0"/>
                      </a:endParaRP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dirty="0">
                          <a:effectLst/>
                          <a:latin typeface="Times New Roman" panose="02020603050405020304" pitchFamily="18" charset="0"/>
                          <a:cs typeface="Times New Roman" panose="02020603050405020304" pitchFamily="18" charset="0"/>
                        </a:rPr>
                        <a:t>May or may not require data.</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a:effectLst/>
                          <a:latin typeface="Times New Roman" panose="02020603050405020304" pitchFamily="18" charset="0"/>
                          <a:cs typeface="Times New Roman" panose="02020603050405020304" pitchFamily="18" charset="0"/>
                        </a:rPr>
                        <a:t>Requires labeled data for training models.</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a:effectLst/>
                          <a:latin typeface="Times New Roman" panose="02020603050405020304" pitchFamily="18" charset="0"/>
                          <a:cs typeface="Times New Roman" panose="02020603050405020304" pitchFamily="18" charset="0"/>
                        </a:rPr>
                        <a:t>Highly dependent on large labeled datasets.</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740393643"/>
                  </a:ext>
                </a:extLst>
              </a:tr>
              <a:tr h="775442">
                <a:tc>
                  <a:txBody>
                    <a:bodyPr/>
                    <a:lstStyle/>
                    <a:p>
                      <a:pPr algn="ctr" fontAlgn="base"/>
                      <a:r>
                        <a:rPr lang="en-IN" sz="1400" b="1" dirty="0">
                          <a:effectLst/>
                          <a:latin typeface="Times New Roman" panose="02020603050405020304" pitchFamily="18" charset="0"/>
                          <a:cs typeface="Times New Roman" panose="02020603050405020304" pitchFamily="18" charset="0"/>
                        </a:rPr>
                        <a:t>Complexity</a:t>
                      </a:r>
                      <a:endParaRPr lang="en-IN" sz="1400" dirty="0">
                        <a:effectLst/>
                        <a:latin typeface="Times New Roman" panose="02020603050405020304" pitchFamily="18" charset="0"/>
                        <a:cs typeface="Times New Roman" panose="02020603050405020304" pitchFamily="18" charset="0"/>
                      </a:endParaRP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a:effectLst/>
                          <a:latin typeface="Times New Roman" panose="02020603050405020304" pitchFamily="18" charset="0"/>
                          <a:cs typeface="Times New Roman" panose="02020603050405020304" pitchFamily="18" charset="0"/>
                        </a:rPr>
                        <a:t>Can be rule-based or involve complex reasoning.</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a:effectLst/>
                          <a:latin typeface="Times New Roman" panose="02020603050405020304" pitchFamily="18" charset="0"/>
                          <a:cs typeface="Times New Roman" panose="02020603050405020304" pitchFamily="18" charset="0"/>
                        </a:rPr>
                        <a:t>Complexity varies with algorithms and tasks.</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a:effectLst/>
                          <a:latin typeface="Times New Roman" panose="02020603050405020304" pitchFamily="18" charset="0"/>
                          <a:cs typeface="Times New Roman" panose="02020603050405020304" pitchFamily="18" charset="0"/>
                        </a:rPr>
                        <a:t>Complex models capable of capturing intricate patterns.</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385026588"/>
                  </a:ext>
                </a:extLst>
              </a:tr>
              <a:tr h="775442">
                <a:tc>
                  <a:txBody>
                    <a:bodyPr/>
                    <a:lstStyle/>
                    <a:p>
                      <a:pPr algn="ctr" fontAlgn="base"/>
                      <a:r>
                        <a:rPr lang="en-IN" sz="1400" b="1">
                          <a:effectLst/>
                          <a:latin typeface="Times New Roman" panose="02020603050405020304" pitchFamily="18" charset="0"/>
                          <a:cs typeface="Times New Roman" panose="02020603050405020304" pitchFamily="18" charset="0"/>
                        </a:rPr>
                        <a:t>Training Time</a:t>
                      </a:r>
                      <a:endParaRPr lang="en-IN" sz="1400">
                        <a:effectLst/>
                        <a:latin typeface="Times New Roman" panose="02020603050405020304" pitchFamily="18" charset="0"/>
                        <a:cs typeface="Times New Roman" panose="02020603050405020304" pitchFamily="18" charset="0"/>
                      </a:endParaRP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dirty="0">
                          <a:effectLst/>
                          <a:latin typeface="Times New Roman" panose="02020603050405020304" pitchFamily="18" charset="0"/>
                          <a:cs typeface="Times New Roman" panose="02020603050405020304" pitchFamily="18" charset="0"/>
                        </a:rPr>
                        <a:t>Training may not involve explicit learning from data.</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a:effectLst/>
                          <a:latin typeface="Times New Roman" panose="02020603050405020304" pitchFamily="18" charset="0"/>
                          <a:cs typeface="Times New Roman" panose="02020603050405020304" pitchFamily="18" charset="0"/>
                        </a:rPr>
                        <a:t>Training time depends on the dataset and algorithm complexity.</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dirty="0">
                          <a:effectLst/>
                          <a:latin typeface="Times New Roman" panose="02020603050405020304" pitchFamily="18" charset="0"/>
                          <a:cs typeface="Times New Roman" panose="02020603050405020304" pitchFamily="18" charset="0"/>
                        </a:rPr>
                        <a:t>Can be computationally intensive, requiring significant time for training.</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235757353"/>
                  </a:ext>
                </a:extLst>
              </a:tr>
              <a:tr h="775442">
                <a:tc>
                  <a:txBody>
                    <a:bodyPr/>
                    <a:lstStyle/>
                    <a:p>
                      <a:pPr algn="ctr" fontAlgn="base"/>
                      <a:r>
                        <a:rPr lang="en-IN" sz="1400" b="1" dirty="0">
                          <a:effectLst/>
                          <a:latin typeface="Times New Roman" panose="02020603050405020304" pitchFamily="18" charset="0"/>
                          <a:cs typeface="Times New Roman" panose="02020603050405020304" pitchFamily="18" charset="0"/>
                        </a:rPr>
                        <a:t>Applications</a:t>
                      </a:r>
                      <a:endParaRPr lang="en-IN" sz="1400" dirty="0">
                        <a:effectLst/>
                        <a:latin typeface="Times New Roman" panose="02020603050405020304" pitchFamily="18" charset="0"/>
                        <a:cs typeface="Times New Roman" panose="02020603050405020304" pitchFamily="18" charset="0"/>
                      </a:endParaRP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dirty="0">
                          <a:effectLst/>
                          <a:latin typeface="Times New Roman" panose="02020603050405020304" pitchFamily="18" charset="0"/>
                          <a:cs typeface="Times New Roman" panose="02020603050405020304" pitchFamily="18" charset="0"/>
                        </a:rPr>
                        <a:t>Natural language processing, Expert systems, Robotics.</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dirty="0">
                          <a:effectLst/>
                          <a:latin typeface="Times New Roman" panose="02020603050405020304" pitchFamily="18" charset="0"/>
                          <a:cs typeface="Times New Roman" panose="02020603050405020304" pitchFamily="18" charset="0"/>
                        </a:rPr>
                        <a:t>Image recognition, Speech recognition, Fraud detection.</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fontAlgn="base"/>
                      <a:r>
                        <a:rPr lang="en-US" sz="1400" dirty="0">
                          <a:effectLst/>
                          <a:latin typeface="Times New Roman" panose="02020603050405020304" pitchFamily="18" charset="0"/>
                          <a:cs typeface="Times New Roman" panose="02020603050405020304" pitchFamily="18" charset="0"/>
                        </a:rPr>
                        <a:t>Image and speech recognition, Language translation, Autonomous vehicles.</a:t>
                      </a:r>
                    </a:p>
                  </a:txBody>
                  <a:tcPr marL="18595" marR="18595" marT="9298" marB="9298"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3330143978"/>
                  </a:ext>
                </a:extLst>
              </a:tr>
            </a:tbl>
          </a:graphicData>
        </a:graphic>
      </p:graphicFrame>
    </p:spTree>
    <p:extLst>
      <p:ext uri="{BB962C8B-B14F-4D97-AF65-F5344CB8AC3E}">
        <p14:creationId xmlns:p14="http://schemas.microsoft.com/office/powerpoint/2010/main" val="39298361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4CD1A-0B7C-341A-66F3-561B16211364}"/>
              </a:ext>
            </a:extLst>
          </p:cNvPr>
          <p:cNvSpPr>
            <a:spLocks noGrp="1"/>
          </p:cNvSpPr>
          <p:nvPr>
            <p:ph type="ctrTitle"/>
          </p:nvPr>
        </p:nvSpPr>
        <p:spPr>
          <a:xfrm>
            <a:off x="1399712" y="128064"/>
            <a:ext cx="9144000" cy="484495"/>
          </a:xfrm>
        </p:spPr>
        <p:txBody>
          <a:bodyPr>
            <a:normAutofit/>
          </a:bodyPr>
          <a:lstStyle/>
          <a:p>
            <a:r>
              <a:rPr lang="en-US" sz="2800" b="1" i="0" dirty="0">
                <a:solidFill>
                  <a:srgbClr val="273239"/>
                </a:solidFill>
                <a:effectLst/>
                <a:latin typeface="Times New Roman" panose="02020603050405020304" pitchFamily="18" charset="0"/>
                <a:cs typeface="Times New Roman" panose="02020603050405020304" pitchFamily="18" charset="0"/>
              </a:rPr>
              <a:t>Continue:</a:t>
            </a:r>
            <a:endParaRPr lang="en-IN" sz="2800" dirty="0"/>
          </a:p>
        </p:txBody>
      </p:sp>
      <p:sp>
        <p:nvSpPr>
          <p:cNvPr id="3" name="Subtitle 2">
            <a:extLst>
              <a:ext uri="{FF2B5EF4-FFF2-40B4-BE49-F238E27FC236}">
                <a16:creationId xmlns:a16="http://schemas.microsoft.com/office/drawing/2014/main" id="{7D9157AD-CF0F-4DF6-93D3-ACFEC20CD97F}"/>
              </a:ext>
            </a:extLst>
          </p:cNvPr>
          <p:cNvSpPr>
            <a:spLocks noGrp="1"/>
          </p:cNvSpPr>
          <p:nvPr>
            <p:ph type="subTitle" idx="1"/>
          </p:nvPr>
        </p:nvSpPr>
        <p:spPr>
          <a:xfrm>
            <a:off x="408373" y="612559"/>
            <a:ext cx="11443316" cy="6117377"/>
          </a:xfrm>
        </p:spPr>
        <p:txBody>
          <a:bodyPr>
            <a:noAutofit/>
          </a:bodyPr>
          <a:lstStyle/>
          <a:p>
            <a:pPr algn="l" fontAlgn="base"/>
            <a:r>
              <a:rPr lang="en-US" sz="1800" i="0" dirty="0">
                <a:solidFill>
                  <a:srgbClr val="00B0F0"/>
                </a:solidFill>
                <a:effectLst/>
                <a:latin typeface="Times New Roman" panose="02020603050405020304" pitchFamily="18" charset="0"/>
                <a:cs typeface="Times New Roman" panose="02020603050405020304" pitchFamily="18" charset="0"/>
              </a:rPr>
              <a:t>The second example is negative</a:t>
            </a:r>
            <a:r>
              <a:rPr lang="en-US" sz="1800" i="0" dirty="0">
                <a:solidFill>
                  <a:srgbClr val="273239"/>
                </a:solidFill>
                <a:effectLst/>
                <a:latin typeface="Times New Roman" panose="02020603050405020304" pitchFamily="18" charset="0"/>
                <a:cs typeface="Times New Roman" panose="02020603050405020304" pitchFamily="18" charset="0"/>
              </a:rPr>
              <a:t>, the hypothesis at the specific boundary is consistent, hence we retain it, and the hypothesis at the generic boundary is inconsistent hence we write all consistent hypotheses by removing one “?” at a time.</a:t>
            </a:r>
          </a:p>
          <a:p>
            <a:pPr algn="l" fontAlgn="base"/>
            <a:r>
              <a:rPr lang="en-US" sz="1800" i="0" dirty="0">
                <a:solidFill>
                  <a:srgbClr val="273239"/>
                </a:solidFill>
                <a:effectLst/>
                <a:latin typeface="Times New Roman" panose="02020603050405020304" pitchFamily="18" charset="0"/>
                <a:cs typeface="Times New Roman" panose="02020603050405020304" pitchFamily="18" charset="0"/>
              </a:rPr>
              <a:t>	S2: (0, 0, 0)</a:t>
            </a:r>
          </a:p>
          <a:p>
            <a:pPr algn="l" fontAlgn="base"/>
            <a:r>
              <a:rPr lang="en-US" sz="1800" i="0" dirty="0">
                <a:solidFill>
                  <a:srgbClr val="273239"/>
                </a:solidFill>
                <a:effectLst/>
                <a:latin typeface="Times New Roman" panose="02020603050405020304" pitchFamily="18" charset="0"/>
                <a:cs typeface="Times New Roman" panose="02020603050405020304" pitchFamily="18" charset="0"/>
              </a:rPr>
              <a:t>	G2: (Small, Blue, ?), (Small, ?, Circle), (?, Blue, ?), (Big, ?, Triangle), (?, Blue, Triangle)</a:t>
            </a:r>
          </a:p>
          <a:p>
            <a:pPr algn="l" fontAlgn="base"/>
            <a:r>
              <a:rPr lang="en-US" sz="1800" i="0" dirty="0">
                <a:solidFill>
                  <a:srgbClr val="00B0F0"/>
                </a:solidFill>
                <a:effectLst/>
                <a:latin typeface="Times New Roman" panose="02020603050405020304" pitchFamily="18" charset="0"/>
                <a:cs typeface="Times New Roman" panose="02020603050405020304" pitchFamily="18" charset="0"/>
              </a:rPr>
              <a:t>The third example is positive</a:t>
            </a:r>
            <a:r>
              <a:rPr lang="en-US" sz="1800" i="0" dirty="0">
                <a:solidFill>
                  <a:srgbClr val="273239"/>
                </a:solidFill>
                <a:effectLst/>
                <a:latin typeface="Times New Roman" panose="02020603050405020304" pitchFamily="18" charset="0"/>
                <a:cs typeface="Times New Roman" panose="02020603050405020304" pitchFamily="18" charset="0"/>
              </a:rPr>
              <a:t>, the hypothesis at the specific boundary is inconsistent, hence we extend the specific boundary, and the consistent hypothesis at the generic boundary is retained and inconsistent hypotheses are removed from the generic boundary.</a:t>
            </a:r>
          </a:p>
          <a:p>
            <a:pPr algn="l" fontAlgn="base"/>
            <a:r>
              <a:rPr lang="en-US" sz="1800" dirty="0">
                <a:solidFill>
                  <a:srgbClr val="273239"/>
                </a:solidFill>
                <a:latin typeface="Times New Roman" panose="02020603050405020304" pitchFamily="18" charset="0"/>
                <a:cs typeface="Times New Roman" panose="02020603050405020304" pitchFamily="18" charset="0"/>
              </a:rPr>
              <a:t>	S3: (Small, Red, Circle)</a:t>
            </a:r>
          </a:p>
          <a:p>
            <a:pPr algn="l" fontAlgn="base"/>
            <a:r>
              <a:rPr lang="en-US" sz="1800" dirty="0">
                <a:solidFill>
                  <a:srgbClr val="273239"/>
                </a:solidFill>
                <a:latin typeface="Times New Roman" panose="02020603050405020304" pitchFamily="18" charset="0"/>
                <a:cs typeface="Times New Roman" panose="02020603050405020304" pitchFamily="18" charset="0"/>
              </a:rPr>
              <a:t>	G3: (Small, ?, Circle)</a:t>
            </a:r>
            <a:endParaRPr lang="en-US" sz="1800" dirty="0">
              <a:solidFill>
                <a:srgbClr val="00B0F0"/>
              </a:solidFill>
              <a:latin typeface="Times New Roman" panose="02020603050405020304" pitchFamily="18" charset="0"/>
              <a:cs typeface="Times New Roman" panose="02020603050405020304" pitchFamily="18" charset="0"/>
            </a:endParaRPr>
          </a:p>
          <a:p>
            <a:pPr algn="l" fontAlgn="base"/>
            <a:r>
              <a:rPr lang="en-US" sz="1800" dirty="0">
                <a:solidFill>
                  <a:srgbClr val="00B0F0"/>
                </a:solidFill>
                <a:latin typeface="Times New Roman" panose="02020603050405020304" pitchFamily="18" charset="0"/>
                <a:cs typeface="Times New Roman" panose="02020603050405020304" pitchFamily="18" charset="0"/>
              </a:rPr>
              <a:t>The fourth example is negative</a:t>
            </a:r>
            <a:r>
              <a:rPr lang="en-US" sz="1800" dirty="0">
                <a:solidFill>
                  <a:srgbClr val="273239"/>
                </a:solidFill>
                <a:latin typeface="Times New Roman" panose="02020603050405020304" pitchFamily="18" charset="0"/>
                <a:cs typeface="Times New Roman" panose="02020603050405020304" pitchFamily="18" charset="0"/>
              </a:rPr>
              <a:t>, the hypothesis at the specific boundary is consistent, hence we retain it, and the hypothesis at the generic boundary is inconsistent hence we write all consistent hypotheses by removing one “?” at a time.</a:t>
            </a:r>
          </a:p>
          <a:p>
            <a:pPr algn="l" fontAlgn="base"/>
            <a:r>
              <a:rPr lang="en-US" sz="1800" dirty="0">
                <a:solidFill>
                  <a:srgbClr val="273239"/>
                </a:solidFill>
                <a:latin typeface="Times New Roman" panose="02020603050405020304" pitchFamily="18" charset="0"/>
                <a:cs typeface="Times New Roman" panose="02020603050405020304" pitchFamily="18" charset="0"/>
              </a:rPr>
              <a:t>	S4: (Small, Red, Circle)</a:t>
            </a:r>
          </a:p>
          <a:p>
            <a:pPr algn="l" fontAlgn="base"/>
            <a:r>
              <a:rPr lang="en-US" sz="1800" dirty="0">
                <a:solidFill>
                  <a:srgbClr val="273239"/>
                </a:solidFill>
                <a:latin typeface="Times New Roman" panose="02020603050405020304" pitchFamily="18" charset="0"/>
                <a:cs typeface="Times New Roman" panose="02020603050405020304" pitchFamily="18" charset="0"/>
              </a:rPr>
              <a:t>	G4: (Small, ?, Circle)</a:t>
            </a:r>
          </a:p>
          <a:p>
            <a:pPr algn="l" fontAlgn="base"/>
            <a:r>
              <a:rPr lang="en-US" sz="1800" dirty="0">
                <a:solidFill>
                  <a:srgbClr val="00B0F0"/>
                </a:solidFill>
                <a:latin typeface="Times New Roman" panose="02020603050405020304" pitchFamily="18" charset="0"/>
                <a:cs typeface="Times New Roman" panose="02020603050405020304" pitchFamily="18" charset="0"/>
              </a:rPr>
              <a:t>The fifth example is positive</a:t>
            </a:r>
            <a:r>
              <a:rPr lang="en-US" sz="1800" dirty="0">
                <a:solidFill>
                  <a:srgbClr val="273239"/>
                </a:solidFill>
                <a:latin typeface="Times New Roman" panose="02020603050405020304" pitchFamily="18" charset="0"/>
                <a:cs typeface="Times New Roman" panose="02020603050405020304" pitchFamily="18" charset="0"/>
              </a:rPr>
              <a:t>, the hypothesis at the specific boundary is inconsistent, hence we extend the specific boundary, and the consistent hypothesis at the generic boundary is retained and inconsistent hypotheses are removed from the generic boundary.</a:t>
            </a:r>
          </a:p>
          <a:p>
            <a:pPr algn="l" fontAlgn="base"/>
            <a:r>
              <a:rPr lang="en-US" sz="1800" dirty="0">
                <a:solidFill>
                  <a:srgbClr val="273239"/>
                </a:solidFill>
                <a:latin typeface="Times New Roman" panose="02020603050405020304" pitchFamily="18" charset="0"/>
                <a:cs typeface="Times New Roman" panose="02020603050405020304" pitchFamily="18" charset="0"/>
              </a:rPr>
              <a:t>	S5: (Small, ?, Circle)</a:t>
            </a:r>
          </a:p>
          <a:p>
            <a:pPr algn="l" fontAlgn="base"/>
            <a:r>
              <a:rPr lang="en-US" sz="1800" dirty="0">
                <a:solidFill>
                  <a:srgbClr val="273239"/>
                </a:solidFill>
                <a:latin typeface="Times New Roman" panose="02020603050405020304" pitchFamily="18" charset="0"/>
                <a:cs typeface="Times New Roman" panose="02020603050405020304" pitchFamily="18" charset="0"/>
              </a:rPr>
              <a:t>	G5: (Small, ?, Circle)</a:t>
            </a:r>
          </a:p>
          <a:p>
            <a:pPr algn="l" fontAlgn="base"/>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4113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4CD1A-0B7C-341A-66F3-561B16211364}"/>
              </a:ext>
            </a:extLst>
          </p:cNvPr>
          <p:cNvSpPr>
            <a:spLocks noGrp="1"/>
          </p:cNvSpPr>
          <p:nvPr>
            <p:ph type="ctrTitle"/>
          </p:nvPr>
        </p:nvSpPr>
        <p:spPr>
          <a:xfrm>
            <a:off x="1399712" y="128064"/>
            <a:ext cx="9144000" cy="617660"/>
          </a:xfrm>
        </p:spPr>
        <p:txBody>
          <a:bodyPr>
            <a:normAutofit/>
          </a:bodyPr>
          <a:lstStyle/>
          <a:p>
            <a:r>
              <a:rPr lang="en-US" sz="2800" b="1" i="0" dirty="0">
                <a:solidFill>
                  <a:srgbClr val="273239"/>
                </a:solidFill>
                <a:effectLst/>
                <a:latin typeface="Times New Roman" panose="02020603050405020304" pitchFamily="18" charset="0"/>
                <a:cs typeface="Times New Roman" panose="02020603050405020304" pitchFamily="18" charset="0"/>
              </a:rPr>
              <a:t>Advantages and disadvantages:</a:t>
            </a:r>
            <a:endParaRPr lang="en-IN" sz="2800" dirty="0"/>
          </a:p>
        </p:txBody>
      </p:sp>
      <p:sp>
        <p:nvSpPr>
          <p:cNvPr id="3" name="Subtitle 2">
            <a:extLst>
              <a:ext uri="{FF2B5EF4-FFF2-40B4-BE49-F238E27FC236}">
                <a16:creationId xmlns:a16="http://schemas.microsoft.com/office/drawing/2014/main" id="{7D9157AD-CF0F-4DF6-93D3-ACFEC20CD97F}"/>
              </a:ext>
            </a:extLst>
          </p:cNvPr>
          <p:cNvSpPr>
            <a:spLocks noGrp="1"/>
          </p:cNvSpPr>
          <p:nvPr>
            <p:ph type="subTitle" idx="1"/>
          </p:nvPr>
        </p:nvSpPr>
        <p:spPr>
          <a:xfrm>
            <a:off x="408373" y="825622"/>
            <a:ext cx="11443316" cy="5832629"/>
          </a:xfrm>
        </p:spPr>
        <p:txBody>
          <a:bodyPr>
            <a:noAutofit/>
          </a:bodyPr>
          <a:lstStyle/>
          <a:p>
            <a:pPr algn="l" fontAlgn="base"/>
            <a:r>
              <a:rPr lang="en-US" sz="1800" b="1" i="0" dirty="0">
                <a:solidFill>
                  <a:srgbClr val="273239"/>
                </a:solidFill>
                <a:effectLst/>
                <a:latin typeface="Times New Roman" panose="02020603050405020304" pitchFamily="18" charset="0"/>
                <a:cs typeface="Times New Roman" panose="02020603050405020304" pitchFamily="18" charset="0"/>
              </a:rPr>
              <a:t>Advantages of CEA over Find-S:</a:t>
            </a:r>
            <a:endParaRPr lang="en-US" sz="18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1800" b="0" i="0" dirty="0">
                <a:solidFill>
                  <a:srgbClr val="00B0F0"/>
                </a:solidFill>
                <a:effectLst/>
                <a:latin typeface="Times New Roman" panose="02020603050405020304" pitchFamily="18" charset="0"/>
                <a:cs typeface="Times New Roman" panose="02020603050405020304" pitchFamily="18" charset="0"/>
              </a:rPr>
              <a:t>Improved accuracy</a:t>
            </a:r>
            <a:r>
              <a:rPr lang="en-US" sz="1800" b="0" i="0" dirty="0">
                <a:solidFill>
                  <a:srgbClr val="273239"/>
                </a:solidFill>
                <a:effectLst/>
                <a:latin typeface="Times New Roman" panose="02020603050405020304" pitchFamily="18" charset="0"/>
                <a:cs typeface="Times New Roman" panose="02020603050405020304" pitchFamily="18" charset="0"/>
              </a:rPr>
              <a:t>: CEA considers both positive and negative examples to generate the hypothesis, which can result in higher accuracy when dealing with noisy or incomplete data.</a:t>
            </a:r>
          </a:p>
          <a:p>
            <a:pPr algn="l" fontAlgn="base">
              <a:buFont typeface="+mj-lt"/>
              <a:buAutoNum type="arabicPeriod"/>
            </a:pPr>
            <a:r>
              <a:rPr lang="en-US" sz="1800" b="0" i="0" dirty="0">
                <a:solidFill>
                  <a:srgbClr val="00B0F0"/>
                </a:solidFill>
                <a:effectLst/>
                <a:latin typeface="Times New Roman" panose="02020603050405020304" pitchFamily="18" charset="0"/>
                <a:cs typeface="Times New Roman" panose="02020603050405020304" pitchFamily="18" charset="0"/>
              </a:rPr>
              <a:t>Flexibility</a:t>
            </a:r>
            <a:r>
              <a:rPr lang="en-US" sz="1800" b="0" i="0" dirty="0">
                <a:solidFill>
                  <a:srgbClr val="273239"/>
                </a:solidFill>
                <a:effectLst/>
                <a:latin typeface="Times New Roman" panose="02020603050405020304" pitchFamily="18" charset="0"/>
                <a:cs typeface="Times New Roman" panose="02020603050405020304" pitchFamily="18" charset="0"/>
              </a:rPr>
              <a:t>: CEA can handle more complex classification tasks, such as those with multiple classes or non-linear decision boundaries.</a:t>
            </a:r>
          </a:p>
          <a:p>
            <a:pPr algn="l" fontAlgn="base">
              <a:buFont typeface="+mj-lt"/>
              <a:buAutoNum type="arabicPeriod"/>
            </a:pPr>
            <a:r>
              <a:rPr lang="en-US" sz="1800" b="0" i="0" dirty="0">
                <a:solidFill>
                  <a:srgbClr val="00B0F0"/>
                </a:solidFill>
                <a:effectLst/>
                <a:latin typeface="Times New Roman" panose="02020603050405020304" pitchFamily="18" charset="0"/>
                <a:cs typeface="Times New Roman" panose="02020603050405020304" pitchFamily="18" charset="0"/>
              </a:rPr>
              <a:t>More efficient: </a:t>
            </a:r>
            <a:r>
              <a:rPr lang="en-US" sz="1800" b="0" i="0" dirty="0">
                <a:solidFill>
                  <a:srgbClr val="273239"/>
                </a:solidFill>
                <a:effectLst/>
                <a:latin typeface="Times New Roman" panose="02020603050405020304" pitchFamily="18" charset="0"/>
                <a:cs typeface="Times New Roman" panose="02020603050405020304" pitchFamily="18" charset="0"/>
              </a:rPr>
              <a:t>CEA reduces the number of hypotheses by generating a set of general hypotheses and then eliminating them one by one. This can result in faster processing and improved efficiency.</a:t>
            </a:r>
          </a:p>
          <a:p>
            <a:pPr algn="l" fontAlgn="base">
              <a:buFont typeface="+mj-lt"/>
              <a:buAutoNum type="arabicPeriod"/>
            </a:pPr>
            <a:r>
              <a:rPr lang="en-US" sz="1800" b="0" i="0" dirty="0">
                <a:solidFill>
                  <a:srgbClr val="00B0F0"/>
                </a:solidFill>
                <a:effectLst/>
                <a:latin typeface="Times New Roman" panose="02020603050405020304" pitchFamily="18" charset="0"/>
                <a:cs typeface="Times New Roman" panose="02020603050405020304" pitchFamily="18" charset="0"/>
              </a:rPr>
              <a:t>Better handling of continuous attributes:</a:t>
            </a:r>
            <a:r>
              <a:rPr lang="en-US" sz="1800" b="0" i="0" dirty="0">
                <a:solidFill>
                  <a:srgbClr val="273239"/>
                </a:solidFill>
                <a:effectLst/>
                <a:latin typeface="Times New Roman" panose="02020603050405020304" pitchFamily="18" charset="0"/>
                <a:cs typeface="Times New Roman" panose="02020603050405020304" pitchFamily="18" charset="0"/>
              </a:rPr>
              <a:t> CEA can handle continuous attributes by creating boundaries for each attribute, which makes it more suitable for a wider range of datasets.</a:t>
            </a:r>
          </a:p>
          <a:p>
            <a:pPr algn="l" fontAlgn="base"/>
            <a:r>
              <a:rPr lang="en-US" sz="1800" b="1" i="0" dirty="0">
                <a:solidFill>
                  <a:srgbClr val="273239"/>
                </a:solidFill>
                <a:effectLst/>
                <a:latin typeface="Times New Roman" panose="02020603050405020304" pitchFamily="18" charset="0"/>
                <a:cs typeface="Times New Roman" panose="02020603050405020304" pitchFamily="18" charset="0"/>
              </a:rPr>
              <a:t>Disadvantages of CEA in comparison with Find-S:</a:t>
            </a:r>
            <a:endParaRPr lang="en-US" sz="1800" b="0" i="0" dirty="0">
              <a:solidFill>
                <a:srgbClr val="273239"/>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1800" b="0" i="0" dirty="0">
                <a:solidFill>
                  <a:srgbClr val="00B0F0"/>
                </a:solidFill>
                <a:effectLst/>
                <a:latin typeface="Times New Roman" panose="02020603050405020304" pitchFamily="18" charset="0"/>
                <a:cs typeface="Times New Roman" panose="02020603050405020304" pitchFamily="18" charset="0"/>
              </a:rPr>
              <a:t>More complex:</a:t>
            </a:r>
            <a:r>
              <a:rPr lang="en-US" sz="1800" b="0" i="0" dirty="0">
                <a:solidFill>
                  <a:srgbClr val="273239"/>
                </a:solidFill>
                <a:effectLst/>
                <a:latin typeface="Times New Roman" panose="02020603050405020304" pitchFamily="18" charset="0"/>
                <a:cs typeface="Times New Roman" panose="02020603050405020304" pitchFamily="18" charset="0"/>
              </a:rPr>
              <a:t> CEA is a more complex algorithm than Find-S, which may make it more difficult for beginners or those without a strong background in machine learning to use and understand.</a:t>
            </a:r>
          </a:p>
          <a:p>
            <a:pPr algn="l" fontAlgn="base">
              <a:buFont typeface="+mj-lt"/>
              <a:buAutoNum type="arabicPeriod"/>
            </a:pPr>
            <a:r>
              <a:rPr lang="en-US" sz="1800" b="0" i="0" dirty="0">
                <a:solidFill>
                  <a:srgbClr val="00B0F0"/>
                </a:solidFill>
                <a:effectLst/>
                <a:latin typeface="Times New Roman" panose="02020603050405020304" pitchFamily="18" charset="0"/>
                <a:cs typeface="Times New Roman" panose="02020603050405020304" pitchFamily="18" charset="0"/>
              </a:rPr>
              <a:t>Higher memory requirements: </a:t>
            </a:r>
            <a:r>
              <a:rPr lang="en-US" sz="1800" b="0" i="0" dirty="0">
                <a:solidFill>
                  <a:srgbClr val="273239"/>
                </a:solidFill>
                <a:effectLst/>
                <a:latin typeface="Times New Roman" panose="02020603050405020304" pitchFamily="18" charset="0"/>
                <a:cs typeface="Times New Roman" panose="02020603050405020304" pitchFamily="18" charset="0"/>
              </a:rPr>
              <a:t>CEA requires more memory to store the set of hypotheses and boundaries, which may make it less suitable for memory-constrained environments.</a:t>
            </a:r>
          </a:p>
          <a:p>
            <a:pPr algn="l" fontAlgn="base">
              <a:buFont typeface="+mj-lt"/>
              <a:buAutoNum type="arabicPeriod"/>
            </a:pPr>
            <a:r>
              <a:rPr lang="en-US" sz="1800" b="0" i="0" dirty="0">
                <a:solidFill>
                  <a:srgbClr val="00B0F0"/>
                </a:solidFill>
                <a:effectLst/>
                <a:latin typeface="Times New Roman" panose="02020603050405020304" pitchFamily="18" charset="0"/>
                <a:cs typeface="Times New Roman" panose="02020603050405020304" pitchFamily="18" charset="0"/>
              </a:rPr>
              <a:t>Slower processing for large datasets:</a:t>
            </a:r>
            <a:r>
              <a:rPr lang="en-US" sz="1800" b="0" i="0" dirty="0">
                <a:solidFill>
                  <a:srgbClr val="273239"/>
                </a:solidFill>
                <a:effectLst/>
                <a:latin typeface="Times New Roman" panose="02020603050405020304" pitchFamily="18" charset="0"/>
                <a:cs typeface="Times New Roman" panose="02020603050405020304" pitchFamily="18" charset="0"/>
              </a:rPr>
              <a:t> CEA may become slower for larger datasets due to the increased number of hypotheses generated.</a:t>
            </a:r>
          </a:p>
          <a:p>
            <a:pPr algn="l" fontAlgn="base">
              <a:buFont typeface="+mj-lt"/>
              <a:buAutoNum type="arabicPeriod"/>
            </a:pPr>
            <a:r>
              <a:rPr lang="en-US" sz="1800" b="0" i="0" dirty="0">
                <a:solidFill>
                  <a:srgbClr val="00B0F0"/>
                </a:solidFill>
                <a:effectLst/>
                <a:latin typeface="Times New Roman" panose="02020603050405020304" pitchFamily="18" charset="0"/>
                <a:cs typeface="Times New Roman" panose="02020603050405020304" pitchFamily="18" charset="0"/>
              </a:rPr>
              <a:t>Higher potential for overfitting: </a:t>
            </a:r>
            <a:r>
              <a:rPr lang="en-US" sz="1800" b="0" i="0" dirty="0">
                <a:solidFill>
                  <a:srgbClr val="273239"/>
                </a:solidFill>
                <a:effectLst/>
                <a:latin typeface="Times New Roman" panose="02020603050405020304" pitchFamily="18" charset="0"/>
                <a:cs typeface="Times New Roman" panose="02020603050405020304" pitchFamily="18" charset="0"/>
              </a:rPr>
              <a:t>The increased complexity of CEA may make it more prone to overfitting on the training data, especially if the dataset is small or has a high degree of noise.</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8155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Issues in machine learning: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180730"/>
            <a:ext cx="11203620" cy="5450889"/>
          </a:xfrm>
        </p:spPr>
        <p:txBody>
          <a:bodyPr>
            <a:noAutofit/>
          </a:bodyPr>
          <a:lstStyle/>
          <a:p>
            <a:pPr marL="342900" indent="-342900" algn="just">
              <a:buFont typeface="+mj-lt"/>
              <a:buAutoNum type="arabicPeriod"/>
            </a:pPr>
            <a:r>
              <a:rPr lang="en-US" sz="1800" dirty="0">
                <a:solidFill>
                  <a:srgbClr val="00B0F0"/>
                </a:solidFill>
                <a:latin typeface="Times New Roman" panose="02020603050405020304" pitchFamily="18" charset="0"/>
                <a:cs typeface="Times New Roman" panose="02020603050405020304" pitchFamily="18" charset="0"/>
              </a:rPr>
              <a:t>Bias and Fairness:</a:t>
            </a:r>
          </a:p>
          <a:p>
            <a:pPr marL="0" indent="0" algn="just">
              <a:buNone/>
            </a:pPr>
            <a:r>
              <a:rPr lang="en-US" sz="1800" b="1" dirty="0">
                <a:solidFill>
                  <a:srgbClr val="374151"/>
                </a:solidFill>
                <a:latin typeface="Times New Roman" panose="02020603050405020304" pitchFamily="18" charset="0"/>
                <a:cs typeface="Times New Roman" panose="02020603050405020304" pitchFamily="18" charset="0"/>
              </a:rPr>
              <a:t>Issue: </a:t>
            </a:r>
            <a:r>
              <a:rPr lang="en-US" sz="1800" dirty="0">
                <a:solidFill>
                  <a:srgbClr val="374151"/>
                </a:solidFill>
                <a:latin typeface="Times New Roman" panose="02020603050405020304" pitchFamily="18" charset="0"/>
                <a:cs typeface="Times New Roman" panose="02020603050405020304" pitchFamily="18" charset="0"/>
              </a:rPr>
              <a:t>Bias in training data can lead to discriminatory or unfair predictions, disproportionately affecting certain groups.</a:t>
            </a:r>
          </a:p>
          <a:p>
            <a:pPr marL="0" indent="0" algn="just">
              <a:buNone/>
            </a:pPr>
            <a:r>
              <a:rPr lang="en-US" sz="1800" b="1" dirty="0">
                <a:solidFill>
                  <a:srgbClr val="374151"/>
                </a:solidFill>
                <a:latin typeface="Times New Roman" panose="02020603050405020304" pitchFamily="18" charset="0"/>
                <a:cs typeface="Times New Roman" panose="02020603050405020304" pitchFamily="18" charset="0"/>
              </a:rPr>
              <a:t>Example:</a:t>
            </a:r>
            <a:r>
              <a:rPr lang="en-US" sz="1800" dirty="0">
                <a:solidFill>
                  <a:srgbClr val="374151"/>
                </a:solidFill>
                <a:latin typeface="Times New Roman" panose="02020603050405020304" pitchFamily="18" charset="0"/>
                <a:cs typeface="Times New Roman" panose="02020603050405020304" pitchFamily="18" charset="0"/>
              </a:rPr>
              <a:t> A hiring model trained on historical data might unfairly favor male candidates if the past hiring decisions were biased towards male applicants.</a:t>
            </a:r>
          </a:p>
          <a:p>
            <a:pPr marL="342900" indent="-342900" algn="just">
              <a:buFont typeface="+mj-lt"/>
              <a:buAutoNum type="arabicPeriod" startAt="2"/>
            </a:pPr>
            <a:r>
              <a:rPr lang="en-US" sz="1800" dirty="0">
                <a:solidFill>
                  <a:srgbClr val="00B0F0"/>
                </a:solidFill>
                <a:latin typeface="Times New Roman" panose="02020603050405020304" pitchFamily="18" charset="0"/>
                <a:cs typeface="Times New Roman" panose="02020603050405020304" pitchFamily="18" charset="0"/>
              </a:rPr>
              <a:t>Data Quality and Quantity:</a:t>
            </a:r>
          </a:p>
          <a:p>
            <a:pPr marL="0" indent="0" algn="just">
              <a:buNone/>
            </a:pPr>
            <a:r>
              <a:rPr lang="en-US" sz="1800" b="1" dirty="0">
                <a:solidFill>
                  <a:srgbClr val="374151"/>
                </a:solidFill>
                <a:latin typeface="Times New Roman" panose="02020603050405020304" pitchFamily="18" charset="0"/>
                <a:cs typeface="Times New Roman" panose="02020603050405020304" pitchFamily="18" charset="0"/>
              </a:rPr>
              <a:t>Issue:</a:t>
            </a:r>
            <a:r>
              <a:rPr lang="en-US" sz="1800" dirty="0">
                <a:solidFill>
                  <a:srgbClr val="374151"/>
                </a:solidFill>
                <a:latin typeface="Times New Roman" panose="02020603050405020304" pitchFamily="18" charset="0"/>
                <a:cs typeface="Times New Roman" panose="02020603050405020304" pitchFamily="18" charset="0"/>
              </a:rPr>
              <a:t> Inaccurate or insufficient data can lead to poor model performance.</a:t>
            </a:r>
          </a:p>
          <a:p>
            <a:pPr marL="0" indent="0" algn="just">
              <a:buNone/>
            </a:pPr>
            <a:r>
              <a:rPr lang="en-US" sz="1800" b="1" dirty="0">
                <a:solidFill>
                  <a:srgbClr val="374151"/>
                </a:solidFill>
                <a:latin typeface="Times New Roman" panose="02020603050405020304" pitchFamily="18" charset="0"/>
                <a:cs typeface="Times New Roman" panose="02020603050405020304" pitchFamily="18" charset="0"/>
              </a:rPr>
              <a:t>Example: </a:t>
            </a:r>
            <a:r>
              <a:rPr lang="en-US" sz="1800" dirty="0">
                <a:solidFill>
                  <a:srgbClr val="374151"/>
                </a:solidFill>
                <a:latin typeface="Times New Roman" panose="02020603050405020304" pitchFamily="18" charset="0"/>
                <a:cs typeface="Times New Roman" panose="02020603050405020304" pitchFamily="18" charset="0"/>
              </a:rPr>
              <a:t>A weather forecasting model trained on incomplete or incorrect weather data might struggle to accurately predict future weather patterns.</a:t>
            </a:r>
          </a:p>
          <a:p>
            <a:pPr marL="342900" indent="-342900" algn="just">
              <a:buFont typeface="+mj-lt"/>
              <a:buAutoNum type="arabicPeriod" startAt="3"/>
            </a:pPr>
            <a:r>
              <a:rPr lang="en-US" sz="1800" dirty="0">
                <a:solidFill>
                  <a:srgbClr val="00B0F0"/>
                </a:solidFill>
                <a:latin typeface="Times New Roman" panose="02020603050405020304" pitchFamily="18" charset="0"/>
                <a:cs typeface="Times New Roman" panose="02020603050405020304" pitchFamily="18" charset="0"/>
              </a:rPr>
              <a:t>Overfitting and Underfitting:</a:t>
            </a:r>
          </a:p>
          <a:p>
            <a:pPr marL="0" indent="0" algn="just">
              <a:buNone/>
            </a:pPr>
            <a:r>
              <a:rPr lang="en-US" sz="1800" b="1" dirty="0">
                <a:solidFill>
                  <a:srgbClr val="374151"/>
                </a:solidFill>
                <a:latin typeface="Times New Roman" panose="02020603050405020304" pitchFamily="18" charset="0"/>
                <a:cs typeface="Times New Roman" panose="02020603050405020304" pitchFamily="18" charset="0"/>
              </a:rPr>
              <a:t>Issue:</a:t>
            </a:r>
            <a:r>
              <a:rPr lang="en-US" sz="1800" dirty="0">
                <a:solidFill>
                  <a:srgbClr val="374151"/>
                </a:solidFill>
                <a:latin typeface="Times New Roman" panose="02020603050405020304" pitchFamily="18" charset="0"/>
                <a:cs typeface="Times New Roman" panose="02020603050405020304" pitchFamily="18" charset="0"/>
              </a:rPr>
              <a:t> Overfitting occurs when a model captures noise in the training data and doesn't generalize well to new data, while underfitting is when the model is too simple to capture underlying patterns.</a:t>
            </a:r>
          </a:p>
          <a:p>
            <a:pPr marL="0" indent="0" algn="just">
              <a:buNone/>
            </a:pPr>
            <a:r>
              <a:rPr lang="en-US" sz="1800" b="1" dirty="0">
                <a:solidFill>
                  <a:srgbClr val="374151"/>
                </a:solidFill>
                <a:latin typeface="Times New Roman" panose="02020603050405020304" pitchFamily="18" charset="0"/>
                <a:cs typeface="Times New Roman" panose="02020603050405020304" pitchFamily="18" charset="0"/>
              </a:rPr>
              <a:t>Example:</a:t>
            </a:r>
            <a:r>
              <a:rPr lang="en-US" sz="1800" dirty="0">
                <a:solidFill>
                  <a:srgbClr val="374151"/>
                </a:solidFill>
                <a:latin typeface="Times New Roman" panose="02020603050405020304" pitchFamily="18" charset="0"/>
                <a:cs typeface="Times New Roman" panose="02020603050405020304" pitchFamily="18" charset="0"/>
              </a:rPr>
              <a:t> An overfitted spam email classifier memorizes specific words in the training data, leading to poor performance on new emails.</a:t>
            </a: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23211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231960"/>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Issues in machine learning with example: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923278"/>
            <a:ext cx="11203620" cy="5708341"/>
          </a:xfrm>
        </p:spPr>
        <p:txBody>
          <a:bodyPr>
            <a:noAutofit/>
          </a:bodyPr>
          <a:lstStyle/>
          <a:p>
            <a:pPr marL="342900" indent="-342900" algn="just">
              <a:buFont typeface="+mj-lt"/>
              <a:buAutoNum type="arabicPeriod" startAt="4"/>
            </a:pPr>
            <a:r>
              <a:rPr lang="en-US" sz="1800" b="0" i="0" dirty="0">
                <a:solidFill>
                  <a:srgbClr val="00B0F0"/>
                </a:solidFill>
                <a:effectLst/>
                <a:latin typeface="Times New Roman" panose="02020603050405020304" pitchFamily="18" charset="0"/>
                <a:cs typeface="Times New Roman" panose="02020603050405020304" pitchFamily="18" charset="0"/>
              </a:rPr>
              <a:t>Interpretable Models:</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Issue:</a:t>
            </a:r>
            <a:r>
              <a:rPr lang="en-US" sz="1800" b="0" i="0" dirty="0">
                <a:solidFill>
                  <a:srgbClr val="374151"/>
                </a:solidFill>
                <a:effectLst/>
                <a:latin typeface="Times New Roman" panose="02020603050405020304" pitchFamily="18" charset="0"/>
                <a:cs typeface="Times New Roman" panose="02020603050405020304" pitchFamily="18" charset="0"/>
              </a:rPr>
              <a:t> Complex models like deep neural networks can be difficult to interpret, making it challenging to understand why a certain prediction was made.</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Example:</a:t>
            </a:r>
            <a:r>
              <a:rPr lang="en-US" sz="1800" b="0" i="0" dirty="0">
                <a:solidFill>
                  <a:srgbClr val="374151"/>
                </a:solidFill>
                <a:effectLst/>
                <a:latin typeface="Times New Roman" panose="02020603050405020304" pitchFamily="18" charset="0"/>
                <a:cs typeface="Times New Roman" panose="02020603050405020304" pitchFamily="18" charset="0"/>
              </a:rPr>
              <a:t> A medical diagnosis model based on a neural network might accurately diagnose patients, but doctors may struggle to explain the reasoning behind the predictions.</a:t>
            </a:r>
          </a:p>
          <a:p>
            <a:pPr marL="342900" indent="-342900" algn="just">
              <a:buFont typeface="+mj-lt"/>
              <a:buAutoNum type="arabicPeriod" startAt="5"/>
            </a:pPr>
            <a:r>
              <a:rPr lang="en-US" sz="1800" b="0" i="0" dirty="0">
                <a:solidFill>
                  <a:srgbClr val="00B0F0"/>
                </a:solidFill>
                <a:effectLst/>
                <a:latin typeface="Times New Roman" panose="02020603050405020304" pitchFamily="18" charset="0"/>
                <a:cs typeface="Times New Roman" panose="02020603050405020304" pitchFamily="18" charset="0"/>
              </a:rPr>
              <a:t>Feature Engineering:</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Issue:</a:t>
            </a:r>
            <a:r>
              <a:rPr lang="en-US" sz="1800" b="0" i="0" dirty="0">
                <a:solidFill>
                  <a:srgbClr val="374151"/>
                </a:solidFill>
                <a:effectLst/>
                <a:latin typeface="Times New Roman" panose="02020603050405020304" pitchFamily="18" charset="0"/>
                <a:cs typeface="Times New Roman" panose="02020603050405020304" pitchFamily="18" charset="0"/>
              </a:rPr>
              <a:t> Selecting relevant features and engineering them properly is crucial for model performance.</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Example:</a:t>
            </a:r>
            <a:r>
              <a:rPr lang="en-US" sz="1800" b="0" i="0" dirty="0">
                <a:solidFill>
                  <a:srgbClr val="374151"/>
                </a:solidFill>
                <a:effectLst/>
                <a:latin typeface="Times New Roman" panose="02020603050405020304" pitchFamily="18" charset="0"/>
                <a:cs typeface="Times New Roman" panose="02020603050405020304" pitchFamily="18" charset="0"/>
              </a:rPr>
              <a:t> Building a sentiment analysis model for movie reviews requires identifying and representing important features like sentiment-bear]</a:t>
            </a:r>
            <a:r>
              <a:rPr lang="en-US" sz="1800" b="0" i="0" dirty="0" err="1">
                <a:solidFill>
                  <a:srgbClr val="374151"/>
                </a:solidFill>
                <a:effectLst/>
                <a:latin typeface="Times New Roman" panose="02020603050405020304" pitchFamily="18" charset="0"/>
                <a:cs typeface="Times New Roman" panose="02020603050405020304" pitchFamily="18" charset="0"/>
              </a:rPr>
              <a:t>ing</a:t>
            </a:r>
            <a:r>
              <a:rPr lang="en-US" sz="1800" b="0" i="0" dirty="0">
                <a:solidFill>
                  <a:srgbClr val="374151"/>
                </a:solidFill>
                <a:effectLst/>
                <a:latin typeface="Times New Roman" panose="02020603050405020304" pitchFamily="18" charset="0"/>
                <a:cs typeface="Times New Roman" panose="02020603050405020304" pitchFamily="18" charset="0"/>
              </a:rPr>
              <a:t> words.</a:t>
            </a:r>
          </a:p>
          <a:p>
            <a:pPr marL="342900" indent="-342900" algn="just">
              <a:buFont typeface="+mj-lt"/>
              <a:buAutoNum type="arabicPeriod" startAt="6"/>
            </a:pPr>
            <a:r>
              <a:rPr lang="en-US" sz="1800" b="0" i="0" dirty="0">
                <a:solidFill>
                  <a:srgbClr val="00B0F0"/>
                </a:solidFill>
                <a:effectLst/>
                <a:latin typeface="Times New Roman" panose="02020603050405020304" pitchFamily="18" charset="0"/>
                <a:cs typeface="Times New Roman" panose="02020603050405020304" pitchFamily="18" charset="0"/>
              </a:rPr>
              <a:t>Computational Resources:</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Issue:</a:t>
            </a:r>
            <a:r>
              <a:rPr lang="en-US" sz="1800" b="0" i="0" dirty="0">
                <a:solidFill>
                  <a:srgbClr val="374151"/>
                </a:solidFill>
                <a:effectLst/>
                <a:latin typeface="Times New Roman" panose="02020603050405020304" pitchFamily="18" charset="0"/>
                <a:cs typeface="Times New Roman" panose="02020603050405020304" pitchFamily="18" charset="0"/>
              </a:rPr>
              <a:t> Training large and complex models can be computationally expensive and require powerful hardware.</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Example:</a:t>
            </a:r>
            <a:r>
              <a:rPr lang="en-US" sz="1800" b="0" i="0" dirty="0">
                <a:solidFill>
                  <a:srgbClr val="374151"/>
                </a:solidFill>
                <a:effectLst/>
                <a:latin typeface="Times New Roman" panose="02020603050405020304" pitchFamily="18" charset="0"/>
                <a:cs typeface="Times New Roman" panose="02020603050405020304" pitchFamily="18" charset="0"/>
              </a:rPr>
              <a:t> Training a deep learning model for image recognition might require specialized GPUs to process the vast amount of data efficiently.</a:t>
            </a:r>
          </a:p>
          <a:p>
            <a:pPr marL="342900" indent="-342900" algn="just">
              <a:buFont typeface="+mj-lt"/>
              <a:buAutoNum type="arabicPeriod" startAt="7"/>
            </a:pPr>
            <a:r>
              <a:rPr lang="en-US" sz="1800" b="0" i="0" dirty="0">
                <a:solidFill>
                  <a:srgbClr val="00B0F0"/>
                </a:solidFill>
                <a:effectLst/>
                <a:latin typeface="Times New Roman" panose="02020603050405020304" pitchFamily="18" charset="0"/>
                <a:cs typeface="Times New Roman" panose="02020603050405020304" pitchFamily="18" charset="0"/>
              </a:rPr>
              <a:t>Scalability:</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Issue: </a:t>
            </a:r>
            <a:r>
              <a:rPr lang="en-US" sz="1800" b="0" i="0" dirty="0">
                <a:solidFill>
                  <a:srgbClr val="374151"/>
                </a:solidFill>
                <a:effectLst/>
                <a:latin typeface="Times New Roman" panose="02020603050405020304" pitchFamily="18" charset="0"/>
                <a:cs typeface="Times New Roman" panose="02020603050405020304" pitchFamily="18" charset="0"/>
              </a:rPr>
              <a:t>Adapting machine learning solutions to handle large datasets or real-time applications can be challenging.</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Example:</a:t>
            </a:r>
            <a:r>
              <a:rPr lang="en-US" sz="1800" b="0" i="0" dirty="0">
                <a:solidFill>
                  <a:srgbClr val="374151"/>
                </a:solidFill>
                <a:effectLst/>
                <a:latin typeface="Times New Roman" panose="02020603050405020304" pitchFamily="18" charset="0"/>
                <a:cs typeface="Times New Roman" panose="02020603050405020304" pitchFamily="18" charset="0"/>
              </a:rPr>
              <a:t> An e-commerce recommendation system needs to quickly process user interactions and adjust recommendations in real-time as more users interact with the platform.</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0406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231960"/>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Issues in machine learning with example: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056443"/>
            <a:ext cx="11203620" cy="5575176"/>
          </a:xfrm>
        </p:spPr>
        <p:txBody>
          <a:bodyPr>
            <a:noAutofit/>
          </a:bodyPr>
          <a:lstStyle/>
          <a:p>
            <a:pPr marL="342900" indent="-342900" algn="just">
              <a:buFont typeface="+mj-lt"/>
              <a:buAutoNum type="arabicPeriod" startAt="8"/>
            </a:pPr>
            <a:r>
              <a:rPr lang="en-US" sz="1800" b="0" i="0" dirty="0">
                <a:solidFill>
                  <a:srgbClr val="00B0F0"/>
                </a:solidFill>
                <a:effectLst/>
                <a:latin typeface="Times New Roman" panose="02020603050405020304" pitchFamily="18" charset="0"/>
                <a:cs typeface="Times New Roman" panose="02020603050405020304" pitchFamily="18" charset="0"/>
              </a:rPr>
              <a:t>Ethical Considerations:</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Issue: </a:t>
            </a:r>
            <a:r>
              <a:rPr lang="en-US" sz="1800" b="0" i="0" dirty="0">
                <a:solidFill>
                  <a:srgbClr val="374151"/>
                </a:solidFill>
                <a:effectLst/>
                <a:latin typeface="Times New Roman" panose="02020603050405020304" pitchFamily="18" charset="0"/>
                <a:cs typeface="Times New Roman" panose="02020603050405020304" pitchFamily="18" charset="0"/>
              </a:rPr>
              <a:t>Machine learning applications can raise ethical concerns, such as privacy violations or biased decision-making.</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Example:</a:t>
            </a:r>
            <a:r>
              <a:rPr lang="en-US" sz="1800" b="0" i="0" dirty="0">
                <a:solidFill>
                  <a:srgbClr val="374151"/>
                </a:solidFill>
                <a:effectLst/>
                <a:latin typeface="Times New Roman" panose="02020603050405020304" pitchFamily="18" charset="0"/>
                <a:cs typeface="Times New Roman" panose="02020603050405020304" pitchFamily="18" charset="0"/>
              </a:rPr>
              <a:t> An AI-powered lending model might unfairly deny loans to certain demographic groups, perpetuating historical biases.</a:t>
            </a:r>
          </a:p>
          <a:p>
            <a:pPr marL="342900" indent="-342900" algn="just">
              <a:buFont typeface="+mj-lt"/>
              <a:buAutoNum type="arabicPeriod" startAt="9"/>
            </a:pPr>
            <a:r>
              <a:rPr lang="en-US" sz="1800" b="0" i="0" dirty="0">
                <a:solidFill>
                  <a:srgbClr val="00B0F0"/>
                </a:solidFill>
                <a:effectLst/>
                <a:latin typeface="Times New Roman" panose="02020603050405020304" pitchFamily="18" charset="0"/>
                <a:cs typeface="Times New Roman" panose="02020603050405020304" pitchFamily="18" charset="0"/>
              </a:rPr>
              <a:t>Model Robustness:</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Issue: </a:t>
            </a:r>
            <a:r>
              <a:rPr lang="en-US" sz="1800" b="0" i="0" dirty="0">
                <a:solidFill>
                  <a:srgbClr val="374151"/>
                </a:solidFill>
                <a:effectLst/>
                <a:latin typeface="Times New Roman" panose="02020603050405020304" pitchFamily="18" charset="0"/>
                <a:cs typeface="Times New Roman" panose="02020603050405020304" pitchFamily="18" charset="0"/>
              </a:rPr>
              <a:t>Models can be sensitive to small changes in input data, making them susceptible to adversarial attacks.</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Example:</a:t>
            </a:r>
            <a:r>
              <a:rPr lang="en-US" sz="1800" b="0" i="0" dirty="0">
                <a:solidFill>
                  <a:srgbClr val="374151"/>
                </a:solidFill>
                <a:effectLst/>
                <a:latin typeface="Times New Roman" panose="02020603050405020304" pitchFamily="18" charset="0"/>
                <a:cs typeface="Times New Roman" panose="02020603050405020304" pitchFamily="18" charset="0"/>
              </a:rPr>
              <a:t> An autonomous vehicle's image recognition system might misinterpret a small sticker on a stop sign, leading to a potentially dangerous situation.</a:t>
            </a:r>
          </a:p>
          <a:p>
            <a:pPr marL="342900" indent="-342900" algn="just">
              <a:buFont typeface="+mj-lt"/>
              <a:buAutoNum type="arabicPeriod" startAt="10"/>
            </a:pPr>
            <a:r>
              <a:rPr lang="en-US" sz="1800" b="0" i="0" dirty="0">
                <a:solidFill>
                  <a:srgbClr val="00B0F0"/>
                </a:solidFill>
                <a:effectLst/>
                <a:latin typeface="Times New Roman" panose="02020603050405020304" pitchFamily="18" charset="0"/>
                <a:cs typeface="Times New Roman" panose="02020603050405020304" pitchFamily="18" charset="0"/>
              </a:rPr>
              <a:t>Continual Learning:</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Issue: </a:t>
            </a:r>
            <a:r>
              <a:rPr lang="en-US" sz="1800" b="0" i="0" dirty="0">
                <a:solidFill>
                  <a:srgbClr val="374151"/>
                </a:solidFill>
                <a:effectLst/>
                <a:latin typeface="Times New Roman" panose="02020603050405020304" pitchFamily="18" charset="0"/>
                <a:cs typeface="Times New Roman" panose="02020603050405020304" pitchFamily="18" charset="0"/>
              </a:rPr>
              <a:t>Traditional models might struggle to adapt to new data over time without forgetting previous knowledge.</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Example:</a:t>
            </a:r>
            <a:r>
              <a:rPr lang="en-US" sz="1800" b="0" i="0" dirty="0">
                <a:solidFill>
                  <a:srgbClr val="374151"/>
                </a:solidFill>
                <a:effectLst/>
                <a:latin typeface="Times New Roman" panose="02020603050405020304" pitchFamily="18" charset="0"/>
                <a:cs typeface="Times New Roman" panose="02020603050405020304" pitchFamily="18" charset="0"/>
              </a:rPr>
              <a:t> A language translation model needs to continuously learn and incorporate new language patterns as languages evolve.</a:t>
            </a:r>
          </a:p>
        </p:txBody>
      </p:sp>
    </p:spTree>
    <p:extLst>
      <p:ext uri="{BB962C8B-B14F-4D97-AF65-F5344CB8AC3E}">
        <p14:creationId xmlns:p14="http://schemas.microsoft.com/office/powerpoint/2010/main" val="389941216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416109"/>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Machine learning vs data science:</a:t>
            </a:r>
            <a:endParaRPr lang="en-IN" sz="2800"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19922469-C894-F5C9-52D7-6C6F93104980}"/>
              </a:ext>
            </a:extLst>
          </p:cNvPr>
          <p:cNvGraphicFramePr>
            <a:graphicFrameLocks noGrp="1"/>
          </p:cNvGraphicFramePr>
          <p:nvPr>
            <p:ph idx="1"/>
            <p:extLst>
              <p:ext uri="{D42A27DB-BD31-4B8C-83A1-F6EECF244321}">
                <p14:modId xmlns:p14="http://schemas.microsoft.com/office/powerpoint/2010/main" val="1516924638"/>
              </p:ext>
            </p:extLst>
          </p:nvPr>
        </p:nvGraphicFramePr>
        <p:xfrm>
          <a:off x="662866" y="861504"/>
          <a:ext cx="11108924" cy="5805626"/>
        </p:xfrm>
        <a:graphic>
          <a:graphicData uri="http://schemas.openxmlformats.org/drawingml/2006/table">
            <a:tbl>
              <a:tblPr/>
              <a:tblGrid>
                <a:gridCol w="1319033">
                  <a:extLst>
                    <a:ext uri="{9D8B030D-6E8A-4147-A177-3AD203B41FA5}">
                      <a16:colId xmlns:a16="http://schemas.microsoft.com/office/drawing/2014/main" val="2039163173"/>
                    </a:ext>
                  </a:extLst>
                </a:gridCol>
                <a:gridCol w="4862784">
                  <a:extLst>
                    <a:ext uri="{9D8B030D-6E8A-4147-A177-3AD203B41FA5}">
                      <a16:colId xmlns:a16="http://schemas.microsoft.com/office/drawing/2014/main" val="439629530"/>
                    </a:ext>
                  </a:extLst>
                </a:gridCol>
                <a:gridCol w="4927107">
                  <a:extLst>
                    <a:ext uri="{9D8B030D-6E8A-4147-A177-3AD203B41FA5}">
                      <a16:colId xmlns:a16="http://schemas.microsoft.com/office/drawing/2014/main" val="1660803719"/>
                    </a:ext>
                  </a:extLst>
                </a:gridCol>
              </a:tblGrid>
              <a:tr h="315979">
                <a:tc>
                  <a:txBody>
                    <a:bodyPr/>
                    <a:lstStyle/>
                    <a:p>
                      <a:pPr fontAlgn="b"/>
                      <a:r>
                        <a:rPr lang="en-IN" sz="1800" b="1">
                          <a:effectLst/>
                          <a:latin typeface="Times New Roman" panose="02020603050405020304" pitchFamily="18" charset="0"/>
                          <a:cs typeface="Times New Roman" panose="02020603050405020304" pitchFamily="18" charset="0"/>
                        </a:rPr>
                        <a:t>Aspect</a:t>
                      </a:r>
                    </a:p>
                  </a:txBody>
                  <a:tcPr marL="36824" marR="36824" marT="18412" marB="18412"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latin typeface="Times New Roman" panose="02020603050405020304" pitchFamily="18" charset="0"/>
                          <a:cs typeface="Times New Roman" panose="02020603050405020304" pitchFamily="18" charset="0"/>
                        </a:rPr>
                        <a:t>Machine Learning</a:t>
                      </a:r>
                    </a:p>
                  </a:txBody>
                  <a:tcPr marL="36824" marR="36824" marT="18412" marB="18412"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sz="1800" b="1">
                          <a:effectLst/>
                          <a:latin typeface="Times New Roman" panose="02020603050405020304" pitchFamily="18" charset="0"/>
                          <a:cs typeface="Times New Roman" panose="02020603050405020304" pitchFamily="18" charset="0"/>
                        </a:rPr>
                        <a:t>Data Science</a:t>
                      </a:r>
                    </a:p>
                  </a:txBody>
                  <a:tcPr marL="36824" marR="36824" marT="18412" marB="18412" anchor="b">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762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048291762"/>
                  </a:ext>
                </a:extLst>
              </a:tr>
              <a:tr h="710521">
                <a:tc>
                  <a:txBody>
                    <a:bodyPr/>
                    <a:lstStyle/>
                    <a:p>
                      <a:pPr fontAlgn="base"/>
                      <a:r>
                        <a:rPr lang="en-IN" sz="1800">
                          <a:effectLst/>
                          <a:latin typeface="Times New Roman" panose="02020603050405020304" pitchFamily="18" charset="0"/>
                          <a:cs typeface="Times New Roman" panose="02020603050405020304" pitchFamily="18" charset="0"/>
                        </a:rPr>
                        <a:t>Focus</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Building algorithms to learn from data and make predictions or decisions</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latin typeface="Times New Roman" panose="02020603050405020304" pitchFamily="18" charset="0"/>
                          <a:cs typeface="Times New Roman" panose="02020603050405020304" pitchFamily="18" charset="0"/>
                        </a:rPr>
                        <a:t>Extracting insights from data to inform decisions and strategies</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244115928"/>
                  </a:ext>
                </a:extLst>
              </a:tr>
              <a:tr h="710521">
                <a:tc>
                  <a:txBody>
                    <a:bodyPr/>
                    <a:lstStyle/>
                    <a:p>
                      <a:pPr fontAlgn="base"/>
                      <a:r>
                        <a:rPr lang="en-IN" sz="1800">
                          <a:effectLst/>
                          <a:latin typeface="Times New Roman" panose="02020603050405020304" pitchFamily="18" charset="0"/>
                          <a:cs typeface="Times New Roman" panose="02020603050405020304" pitchFamily="18" charset="0"/>
                        </a:rPr>
                        <a:t>Techniques</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latin typeface="Times New Roman" panose="02020603050405020304" pitchFamily="18" charset="0"/>
                          <a:cs typeface="Times New Roman" panose="02020603050405020304" pitchFamily="18" charset="0"/>
                        </a:rPr>
                        <a:t>Decision trees, neural networks, support vector machines, etc.</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latin typeface="Times New Roman" panose="02020603050405020304" pitchFamily="18" charset="0"/>
                          <a:cs typeface="Times New Roman" panose="02020603050405020304" pitchFamily="18" charset="0"/>
                        </a:rPr>
                        <a:t>Statistical analysis, data visualization, data preprocessing, etc.</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422028099"/>
                  </a:ext>
                </a:extLst>
              </a:tr>
              <a:tr h="822708">
                <a:tc>
                  <a:txBody>
                    <a:bodyPr/>
                    <a:lstStyle/>
                    <a:p>
                      <a:pPr fontAlgn="base"/>
                      <a:r>
                        <a:rPr lang="en-IN" sz="1800">
                          <a:effectLst/>
                          <a:latin typeface="Times New Roman" panose="02020603050405020304" pitchFamily="18" charset="0"/>
                          <a:cs typeface="Times New Roman" panose="02020603050405020304" pitchFamily="18" charset="0"/>
                        </a:rPr>
                        <a:t>Main Goal</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latin typeface="Times New Roman" panose="02020603050405020304" pitchFamily="18" charset="0"/>
                          <a:cs typeface="Times New Roman" panose="02020603050405020304" pitchFamily="18" charset="0"/>
                        </a:rPr>
                        <a:t>Develop models that improve performance over time through experience</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latin typeface="Times New Roman" panose="02020603050405020304" pitchFamily="18" charset="0"/>
                          <a:cs typeface="Times New Roman" panose="02020603050405020304" pitchFamily="18" charset="0"/>
                        </a:rPr>
                        <a:t>Derive insights, trends, and patterns from data</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685086558"/>
                  </a:ext>
                </a:extLst>
              </a:tr>
              <a:tr h="598333">
                <a:tc>
                  <a:txBody>
                    <a:bodyPr/>
                    <a:lstStyle/>
                    <a:p>
                      <a:pPr fontAlgn="base"/>
                      <a:r>
                        <a:rPr lang="en-IN" sz="1800">
                          <a:effectLst/>
                          <a:latin typeface="Times New Roman" panose="02020603050405020304" pitchFamily="18" charset="0"/>
                          <a:cs typeface="Times New Roman" panose="02020603050405020304" pitchFamily="18" charset="0"/>
                        </a:rPr>
                        <a:t>Activities</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latin typeface="Times New Roman" panose="02020603050405020304" pitchFamily="18" charset="0"/>
                          <a:cs typeface="Times New Roman" panose="02020603050405020304" pitchFamily="18" charset="0"/>
                        </a:rPr>
                        <a:t>Training models, prediction, classification, regression</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Data collection, cleaning, analysis, visualization</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519590556"/>
                  </a:ext>
                </a:extLst>
              </a:tr>
              <a:tr h="598333">
                <a:tc>
                  <a:txBody>
                    <a:bodyPr/>
                    <a:lstStyle/>
                    <a:p>
                      <a:pPr fontAlgn="base"/>
                      <a:r>
                        <a:rPr lang="en-IN" sz="1800">
                          <a:effectLst/>
                          <a:latin typeface="Times New Roman" panose="02020603050405020304" pitchFamily="18" charset="0"/>
                          <a:cs typeface="Times New Roman" panose="02020603050405020304" pitchFamily="18" charset="0"/>
                        </a:rPr>
                        <a:t>Expertise</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latin typeface="Times New Roman" panose="02020603050405020304" pitchFamily="18" charset="0"/>
                          <a:cs typeface="Times New Roman" panose="02020603050405020304" pitchFamily="18" charset="0"/>
                        </a:rPr>
                        <a:t>Algorithm design, model evaluation, feature engineering</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sz="1800">
                          <a:effectLst/>
                          <a:latin typeface="Times New Roman" panose="02020603050405020304" pitchFamily="18" charset="0"/>
                          <a:cs typeface="Times New Roman" panose="02020603050405020304" pitchFamily="18" charset="0"/>
                        </a:rPr>
                        <a:t>Statistical analysis, domain expertise, programming</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213328051"/>
                  </a:ext>
                </a:extLst>
              </a:tr>
              <a:tr h="594563">
                <a:tc>
                  <a:txBody>
                    <a:bodyPr/>
                    <a:lstStyle/>
                    <a:p>
                      <a:pPr fontAlgn="base"/>
                      <a:r>
                        <a:rPr lang="en-IN" sz="1800">
                          <a:effectLst/>
                          <a:latin typeface="Times New Roman" panose="02020603050405020304" pitchFamily="18" charset="0"/>
                          <a:cs typeface="Times New Roman" panose="02020603050405020304" pitchFamily="18" charset="0"/>
                        </a:rPr>
                        <a:t>Role</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latin typeface="Times New Roman" panose="02020603050405020304" pitchFamily="18" charset="0"/>
                          <a:cs typeface="Times New Roman" panose="02020603050405020304" pitchFamily="18" charset="0"/>
                        </a:rPr>
                        <a:t>Specialized subset of data science</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latin typeface="Times New Roman" panose="02020603050405020304" pitchFamily="18" charset="0"/>
                          <a:cs typeface="Times New Roman" panose="02020603050405020304" pitchFamily="18" charset="0"/>
                        </a:rPr>
                        <a:t>Broad field encompassing various activities</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82228222"/>
                  </a:ext>
                </a:extLst>
              </a:tr>
              <a:tr h="594563">
                <a:tc>
                  <a:txBody>
                    <a:bodyPr/>
                    <a:lstStyle/>
                    <a:p>
                      <a:pPr fontAlgn="base"/>
                      <a:r>
                        <a:rPr lang="en-IN" sz="1800">
                          <a:effectLst/>
                          <a:latin typeface="Times New Roman" panose="02020603050405020304" pitchFamily="18" charset="0"/>
                          <a:cs typeface="Times New Roman" panose="02020603050405020304" pitchFamily="18" charset="0"/>
                        </a:rPr>
                        <a:t>Data Utilization</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latin typeface="Times New Roman" panose="02020603050405020304" pitchFamily="18" charset="0"/>
                          <a:cs typeface="Times New Roman" panose="02020603050405020304" pitchFamily="18" charset="0"/>
                        </a:rPr>
                        <a:t>Utilizes data to train and improve models</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latin typeface="Times New Roman" panose="02020603050405020304" pitchFamily="18" charset="0"/>
                          <a:cs typeface="Times New Roman" panose="02020603050405020304" pitchFamily="18" charset="0"/>
                        </a:rPr>
                        <a:t>Utilizes data for analysis and decision-making</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68276501"/>
                  </a:ext>
                </a:extLst>
              </a:tr>
              <a:tr h="486146">
                <a:tc>
                  <a:txBody>
                    <a:bodyPr/>
                    <a:lstStyle/>
                    <a:p>
                      <a:pPr fontAlgn="base"/>
                      <a:r>
                        <a:rPr lang="en-IN" sz="1800">
                          <a:effectLst/>
                          <a:latin typeface="Times New Roman" panose="02020603050405020304" pitchFamily="18" charset="0"/>
                          <a:cs typeface="Times New Roman" panose="02020603050405020304" pitchFamily="18" charset="0"/>
                        </a:rPr>
                        <a:t>Integration</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latin typeface="Times New Roman" panose="02020603050405020304" pitchFamily="18" charset="0"/>
                          <a:cs typeface="Times New Roman" panose="02020603050405020304" pitchFamily="18" charset="0"/>
                        </a:rPr>
                        <a:t>Used within data science for predictive modeling</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latin typeface="Times New Roman" panose="02020603050405020304" pitchFamily="18" charset="0"/>
                          <a:cs typeface="Times New Roman" panose="02020603050405020304" pitchFamily="18" charset="0"/>
                        </a:rPr>
                        <a:t>Part of the broader data analysis process</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808609857"/>
                  </a:ext>
                </a:extLst>
              </a:tr>
              <a:tr h="373959">
                <a:tc>
                  <a:txBody>
                    <a:bodyPr/>
                    <a:lstStyle/>
                    <a:p>
                      <a:pPr fontAlgn="base"/>
                      <a:r>
                        <a:rPr lang="en-IN" sz="1800">
                          <a:effectLst/>
                          <a:latin typeface="Times New Roman" panose="02020603050405020304" pitchFamily="18" charset="0"/>
                          <a:cs typeface="Times New Roman" panose="02020603050405020304" pitchFamily="18" charset="0"/>
                        </a:rPr>
                        <a:t>Dependency</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a:effectLst/>
                          <a:latin typeface="Times New Roman" panose="02020603050405020304" pitchFamily="18" charset="0"/>
                          <a:cs typeface="Times New Roman" panose="02020603050405020304" pitchFamily="18" charset="0"/>
                        </a:rPr>
                        <a:t>Requires data for training and evaluation</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tc>
                  <a:txBody>
                    <a:bodyPr/>
                    <a:lstStyle/>
                    <a:p>
                      <a:pPr fontAlgn="base"/>
                      <a:r>
                        <a:rPr lang="en-US" sz="1800" dirty="0">
                          <a:effectLst/>
                          <a:latin typeface="Times New Roman" panose="02020603050405020304" pitchFamily="18" charset="0"/>
                          <a:cs typeface="Times New Roman" panose="02020603050405020304" pitchFamily="18" charset="0"/>
                        </a:rPr>
                        <a:t>Requires data for analysis and insights</a:t>
                      </a:r>
                    </a:p>
                  </a:txBody>
                  <a:tcPr marL="36824" marR="36824" marT="18412" marB="18412" anchor="ctr">
                    <a:lnL w="7620" cap="flat" cmpd="sng" algn="ctr">
                      <a:solidFill>
                        <a:srgbClr val="D9D9E3"/>
                      </a:solidFill>
                      <a:prstDash val="solid"/>
                      <a:round/>
                      <a:headEnd type="none" w="med" len="med"/>
                      <a:tailEnd type="none" w="med" len="med"/>
                    </a:lnL>
                    <a:lnR w="762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762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849209838"/>
                  </a:ext>
                </a:extLst>
              </a:tr>
            </a:tbl>
          </a:graphicData>
        </a:graphic>
      </p:graphicFrame>
    </p:spTree>
    <p:extLst>
      <p:ext uri="{BB962C8B-B14F-4D97-AF65-F5344CB8AC3E}">
        <p14:creationId xmlns:p14="http://schemas.microsoft.com/office/powerpoint/2010/main" val="13484886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38744-EC5F-D2F6-6BBB-22E75385D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0FDE9F-D74B-4979-A99B-155745A8A7B3}"/>
              </a:ext>
            </a:extLst>
          </p:cNvPr>
          <p:cNvSpPr>
            <a:spLocks noGrp="1"/>
          </p:cNvSpPr>
          <p:nvPr>
            <p:ph type="title"/>
          </p:nvPr>
        </p:nvSpPr>
        <p:spPr>
          <a:xfrm>
            <a:off x="838200" y="231960"/>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Quiz:</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A89457-A94D-4133-C432-265670E54761}"/>
              </a:ext>
            </a:extLst>
          </p:cNvPr>
          <p:cNvSpPr>
            <a:spLocks noGrp="1"/>
          </p:cNvSpPr>
          <p:nvPr>
            <p:ph idx="1"/>
          </p:nvPr>
        </p:nvSpPr>
        <p:spPr>
          <a:xfrm>
            <a:off x="585926" y="923278"/>
            <a:ext cx="11203620" cy="5708341"/>
          </a:xfrm>
        </p:spPr>
        <p:txBody>
          <a:bodyPr>
            <a:noAutofit/>
          </a:bodyPr>
          <a:lstStyle/>
          <a:p>
            <a:pPr marL="0" indent="0" algn="just">
              <a:buNone/>
            </a:pPr>
            <a:r>
              <a:rPr lang="en-US" sz="1800" b="0" i="0" dirty="0">
                <a:solidFill>
                  <a:srgbClr val="374151"/>
                </a:solidFill>
                <a:effectLst/>
                <a:latin typeface="Times New Roman" panose="02020603050405020304" pitchFamily="18" charset="0"/>
                <a:cs typeface="Times New Roman" panose="02020603050405020304" pitchFamily="18" charset="0"/>
              </a:rPr>
              <a:t>Q.1	In supervised learning, what type of data does the model learn from?</a:t>
            </a:r>
          </a:p>
          <a:p>
            <a:pPr marL="0" indent="0" algn="l">
              <a:buNone/>
            </a:pPr>
            <a:r>
              <a:rPr lang="en-US" sz="1200" b="0" i="0" dirty="0">
                <a:solidFill>
                  <a:srgbClr val="0D0D0D"/>
                </a:solidFill>
                <a:effectLst/>
                <a:latin typeface="Söhne"/>
              </a:rPr>
              <a:t>	</a:t>
            </a:r>
            <a:r>
              <a:rPr lang="en-US" sz="1800" dirty="0">
                <a:solidFill>
                  <a:srgbClr val="374151"/>
                </a:solidFill>
                <a:latin typeface="Times New Roman" panose="02020603050405020304" pitchFamily="18" charset="0"/>
                <a:cs typeface="Times New Roman" panose="02020603050405020304" pitchFamily="18" charset="0"/>
              </a:rPr>
              <a:t>a) Unlabeled data</a:t>
            </a:r>
          </a:p>
          <a:p>
            <a:pPr marL="0" indent="0" algn="l">
              <a:buNone/>
            </a:pPr>
            <a:r>
              <a:rPr lang="en-US" sz="1800" dirty="0">
                <a:solidFill>
                  <a:srgbClr val="374151"/>
                </a:solidFill>
                <a:latin typeface="Times New Roman" panose="02020603050405020304" pitchFamily="18" charset="0"/>
                <a:cs typeface="Times New Roman" panose="02020603050405020304" pitchFamily="18" charset="0"/>
              </a:rPr>
              <a:t>	</a:t>
            </a:r>
            <a:r>
              <a:rPr lang="en-US" sz="1800" b="1" dirty="0">
                <a:solidFill>
                  <a:srgbClr val="374151"/>
                </a:solidFill>
                <a:latin typeface="Times New Roman" panose="02020603050405020304" pitchFamily="18" charset="0"/>
                <a:cs typeface="Times New Roman" panose="02020603050405020304" pitchFamily="18" charset="0"/>
              </a:rPr>
              <a:t>b)</a:t>
            </a:r>
            <a:r>
              <a:rPr lang="en-US" sz="1800" dirty="0">
                <a:solidFill>
                  <a:srgbClr val="374151"/>
                </a:solidFill>
                <a:latin typeface="Times New Roman" panose="02020603050405020304" pitchFamily="18" charset="0"/>
                <a:cs typeface="Times New Roman" panose="02020603050405020304" pitchFamily="18" charset="0"/>
              </a:rPr>
              <a:t> Labeled data</a:t>
            </a:r>
          </a:p>
          <a:p>
            <a:pPr marL="0" indent="0" algn="l">
              <a:buNone/>
            </a:pPr>
            <a:r>
              <a:rPr lang="en-US" sz="1800" dirty="0">
                <a:solidFill>
                  <a:srgbClr val="374151"/>
                </a:solidFill>
                <a:latin typeface="Times New Roman" panose="02020603050405020304" pitchFamily="18" charset="0"/>
                <a:cs typeface="Times New Roman" panose="02020603050405020304" pitchFamily="18" charset="0"/>
              </a:rPr>
              <a:t>	c) Noisy data</a:t>
            </a:r>
          </a:p>
          <a:p>
            <a:pPr marL="0" indent="0" algn="l">
              <a:buNone/>
            </a:pPr>
            <a:r>
              <a:rPr lang="en-US" sz="1800" dirty="0">
                <a:solidFill>
                  <a:srgbClr val="374151"/>
                </a:solidFill>
                <a:latin typeface="Times New Roman" panose="02020603050405020304" pitchFamily="18" charset="0"/>
                <a:cs typeface="Times New Roman" panose="02020603050405020304" pitchFamily="18" charset="0"/>
              </a:rPr>
              <a:t>	d) Both labeled and unlabeled data</a:t>
            </a:r>
          </a:p>
          <a:p>
            <a:pPr marL="0" indent="0" algn="l">
              <a:buNone/>
            </a:pPr>
            <a:r>
              <a:rPr lang="en-US" sz="1800" dirty="0">
                <a:solidFill>
                  <a:srgbClr val="374151"/>
                </a:solidFill>
                <a:latin typeface="Times New Roman" panose="02020603050405020304" pitchFamily="18" charset="0"/>
                <a:cs typeface="Times New Roman" panose="02020603050405020304" pitchFamily="18" charset="0"/>
              </a:rPr>
              <a:t>Q.2	What type of data does the model learn from in unsupervised learning?</a:t>
            </a:r>
          </a:p>
          <a:p>
            <a:pPr marL="0" indent="0" algn="l">
              <a:buNone/>
            </a:pPr>
            <a:r>
              <a:rPr lang="en-US" sz="1800" dirty="0">
                <a:solidFill>
                  <a:srgbClr val="374151"/>
                </a:solidFill>
                <a:latin typeface="Times New Roman" panose="02020603050405020304" pitchFamily="18" charset="0"/>
                <a:cs typeface="Times New Roman" panose="02020603050405020304" pitchFamily="18" charset="0"/>
              </a:rPr>
              <a:t>	a) Labeled data</a:t>
            </a:r>
          </a:p>
          <a:p>
            <a:pPr marL="0" indent="0" algn="l">
              <a:buNone/>
            </a:pPr>
            <a:r>
              <a:rPr lang="en-US" sz="1800" dirty="0">
                <a:solidFill>
                  <a:srgbClr val="374151"/>
                </a:solidFill>
                <a:latin typeface="Times New Roman" panose="02020603050405020304" pitchFamily="18" charset="0"/>
                <a:cs typeface="Times New Roman" panose="02020603050405020304" pitchFamily="18" charset="0"/>
              </a:rPr>
              <a:t>	b) Noisy data</a:t>
            </a:r>
          </a:p>
          <a:p>
            <a:pPr marL="0" indent="0" algn="l">
              <a:buNone/>
            </a:pPr>
            <a:r>
              <a:rPr lang="en-US" sz="1800" dirty="0">
                <a:solidFill>
                  <a:srgbClr val="374151"/>
                </a:solidFill>
                <a:latin typeface="Times New Roman" panose="02020603050405020304" pitchFamily="18" charset="0"/>
                <a:cs typeface="Times New Roman" panose="02020603050405020304" pitchFamily="18" charset="0"/>
              </a:rPr>
              <a:t>	</a:t>
            </a:r>
            <a:r>
              <a:rPr lang="en-US" sz="1800" b="1" dirty="0">
                <a:solidFill>
                  <a:srgbClr val="374151"/>
                </a:solidFill>
                <a:latin typeface="Times New Roman" panose="02020603050405020304" pitchFamily="18" charset="0"/>
                <a:cs typeface="Times New Roman" panose="02020603050405020304" pitchFamily="18" charset="0"/>
              </a:rPr>
              <a:t>c)</a:t>
            </a:r>
            <a:r>
              <a:rPr lang="en-US" sz="1800" dirty="0">
                <a:solidFill>
                  <a:srgbClr val="374151"/>
                </a:solidFill>
                <a:latin typeface="Times New Roman" panose="02020603050405020304" pitchFamily="18" charset="0"/>
                <a:cs typeface="Times New Roman" panose="02020603050405020304" pitchFamily="18" charset="0"/>
              </a:rPr>
              <a:t> Unlabeled data</a:t>
            </a:r>
          </a:p>
          <a:p>
            <a:pPr marL="0" indent="0" algn="l">
              <a:buNone/>
            </a:pPr>
            <a:r>
              <a:rPr lang="en-US" sz="1800" dirty="0">
                <a:solidFill>
                  <a:srgbClr val="374151"/>
                </a:solidFill>
                <a:latin typeface="Times New Roman" panose="02020603050405020304" pitchFamily="18" charset="0"/>
                <a:cs typeface="Times New Roman" panose="02020603050405020304" pitchFamily="18" charset="0"/>
              </a:rPr>
              <a:t>	d) Both labeled and unlabeled data</a:t>
            </a:r>
          </a:p>
          <a:p>
            <a:pPr marL="0" indent="0">
              <a:buNone/>
            </a:pPr>
            <a:r>
              <a:rPr lang="en-US" sz="1800" dirty="0">
                <a:solidFill>
                  <a:srgbClr val="374151"/>
                </a:solidFill>
                <a:latin typeface="Times New Roman" panose="02020603050405020304" pitchFamily="18" charset="0"/>
                <a:cs typeface="Times New Roman" panose="02020603050405020304" pitchFamily="18" charset="0"/>
              </a:rPr>
              <a:t>Q.3	What does semi-supervised learning utilize?</a:t>
            </a:r>
          </a:p>
          <a:p>
            <a:pPr marL="0" indent="0">
              <a:buNone/>
            </a:pPr>
            <a:r>
              <a:rPr lang="en-US" sz="1800" dirty="0">
                <a:solidFill>
                  <a:srgbClr val="374151"/>
                </a:solidFill>
                <a:latin typeface="Times New Roman" panose="02020603050405020304" pitchFamily="18" charset="0"/>
                <a:cs typeface="Times New Roman" panose="02020603050405020304" pitchFamily="18" charset="0"/>
              </a:rPr>
              <a:t>	a) Only labeled data</a:t>
            </a:r>
          </a:p>
          <a:p>
            <a:pPr marL="0" indent="0">
              <a:buNone/>
            </a:pPr>
            <a:r>
              <a:rPr lang="en-US" sz="1800" dirty="0">
                <a:solidFill>
                  <a:srgbClr val="374151"/>
                </a:solidFill>
                <a:latin typeface="Times New Roman" panose="02020603050405020304" pitchFamily="18" charset="0"/>
                <a:cs typeface="Times New Roman" panose="02020603050405020304" pitchFamily="18" charset="0"/>
              </a:rPr>
              <a:t>	b) Only unlabeled data</a:t>
            </a:r>
          </a:p>
          <a:p>
            <a:pPr marL="0" indent="0">
              <a:buNone/>
            </a:pPr>
            <a:r>
              <a:rPr lang="en-US" sz="1800" dirty="0">
                <a:solidFill>
                  <a:srgbClr val="374151"/>
                </a:solidFill>
                <a:latin typeface="Times New Roman" panose="02020603050405020304" pitchFamily="18" charset="0"/>
                <a:cs typeface="Times New Roman" panose="02020603050405020304" pitchFamily="18" charset="0"/>
              </a:rPr>
              <a:t>	</a:t>
            </a:r>
            <a:r>
              <a:rPr lang="en-US" sz="1800" b="1" dirty="0">
                <a:solidFill>
                  <a:srgbClr val="374151"/>
                </a:solidFill>
                <a:latin typeface="Times New Roman" panose="02020603050405020304" pitchFamily="18" charset="0"/>
                <a:cs typeface="Times New Roman" panose="02020603050405020304" pitchFamily="18" charset="0"/>
              </a:rPr>
              <a:t>c)</a:t>
            </a:r>
            <a:r>
              <a:rPr lang="en-US" sz="1800" dirty="0">
                <a:solidFill>
                  <a:srgbClr val="374151"/>
                </a:solidFill>
                <a:latin typeface="Times New Roman" panose="02020603050405020304" pitchFamily="18" charset="0"/>
                <a:cs typeface="Times New Roman" panose="02020603050405020304" pitchFamily="18" charset="0"/>
              </a:rPr>
              <a:t> Both labeled and unlabeled data</a:t>
            </a:r>
          </a:p>
          <a:p>
            <a:pPr marL="0" indent="0">
              <a:buNone/>
            </a:pPr>
            <a:r>
              <a:rPr lang="en-US" sz="1800" dirty="0">
                <a:solidFill>
                  <a:srgbClr val="374151"/>
                </a:solidFill>
                <a:latin typeface="Times New Roman" panose="02020603050405020304" pitchFamily="18" charset="0"/>
                <a:cs typeface="Times New Roman" panose="02020603050405020304" pitchFamily="18" charset="0"/>
              </a:rPr>
              <a:t>	d) Noisy data</a:t>
            </a:r>
          </a:p>
          <a:p>
            <a:pPr marL="0" indent="0" algn="l">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8302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7FB18-3342-0F00-417B-BDD7F1A36A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3EE3E-DA5F-41F1-05B6-03CD9197B060}"/>
              </a:ext>
            </a:extLst>
          </p:cNvPr>
          <p:cNvSpPr>
            <a:spLocks noGrp="1"/>
          </p:cNvSpPr>
          <p:nvPr>
            <p:ph type="title"/>
          </p:nvPr>
        </p:nvSpPr>
        <p:spPr>
          <a:xfrm>
            <a:off x="838200" y="231960"/>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Quiz:</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B635DE-F77F-EB31-5365-3115C63C5964}"/>
              </a:ext>
            </a:extLst>
          </p:cNvPr>
          <p:cNvSpPr>
            <a:spLocks noGrp="1"/>
          </p:cNvSpPr>
          <p:nvPr>
            <p:ph idx="1"/>
          </p:nvPr>
        </p:nvSpPr>
        <p:spPr>
          <a:xfrm>
            <a:off x="121299" y="746449"/>
            <a:ext cx="11924522" cy="6036905"/>
          </a:xfrm>
        </p:spPr>
        <p:txBody>
          <a:bodyPr>
            <a:noAutofit/>
          </a:bodyPr>
          <a:lstStyle/>
          <a:p>
            <a:pPr marL="0" indent="0" algn="l">
              <a:buNone/>
            </a:pPr>
            <a:r>
              <a:rPr lang="en-US" sz="1800" b="0" i="0" dirty="0">
                <a:solidFill>
                  <a:srgbClr val="374151"/>
                </a:solidFill>
                <a:effectLst/>
                <a:latin typeface="Times New Roman" panose="02020603050405020304" pitchFamily="18" charset="0"/>
                <a:cs typeface="Times New Roman" panose="02020603050405020304" pitchFamily="18" charset="0"/>
              </a:rPr>
              <a:t>Q.4	</a:t>
            </a:r>
            <a:r>
              <a:rPr lang="en-US" sz="1800" b="0" i="0" dirty="0">
                <a:solidFill>
                  <a:srgbClr val="0D0D0D"/>
                </a:solidFill>
                <a:effectLst/>
                <a:latin typeface="Times New Roman" panose="02020603050405020304" pitchFamily="18" charset="0"/>
                <a:cs typeface="Times New Roman" panose="02020603050405020304" pitchFamily="18" charset="0"/>
              </a:rPr>
              <a:t>In reinforcement learning, how does the model learn to make decisions?</a:t>
            </a:r>
          </a:p>
          <a:p>
            <a:pPr marL="0" indent="0" algn="l">
              <a:buNone/>
            </a:pPr>
            <a:r>
              <a:rPr lang="en-US" sz="1800" b="0" i="0" dirty="0">
                <a:solidFill>
                  <a:srgbClr val="0D0D0D"/>
                </a:solidFill>
                <a:effectLst/>
                <a:latin typeface="Times New Roman" panose="02020603050405020304" pitchFamily="18" charset="0"/>
                <a:cs typeface="Times New Roman" panose="02020603050405020304" pitchFamily="18" charset="0"/>
              </a:rPr>
              <a:t>	a) By receiving labeled data</a:t>
            </a:r>
          </a:p>
          <a:p>
            <a:pPr marL="0" indent="0" algn="l">
              <a:buNone/>
            </a:pPr>
            <a:r>
              <a:rPr lang="en-US" sz="1800" b="0" i="0" dirty="0">
                <a:solidFill>
                  <a:srgbClr val="0D0D0D"/>
                </a:solidFill>
                <a:effectLst/>
                <a:latin typeface="Times New Roman" panose="02020603050405020304" pitchFamily="18" charset="0"/>
                <a:cs typeface="Times New Roman" panose="02020603050405020304" pitchFamily="18" charset="0"/>
              </a:rPr>
              <a:t>	</a:t>
            </a:r>
            <a:r>
              <a:rPr lang="en-US" sz="1800" b="1" i="0" dirty="0">
                <a:solidFill>
                  <a:srgbClr val="0D0D0D"/>
                </a:solidFill>
                <a:effectLst/>
                <a:latin typeface="Times New Roman" panose="02020603050405020304" pitchFamily="18" charset="0"/>
                <a:cs typeface="Times New Roman" panose="02020603050405020304" pitchFamily="18" charset="0"/>
              </a:rPr>
              <a:t>b)</a:t>
            </a:r>
            <a:r>
              <a:rPr lang="en-US" sz="1800" b="0" i="0" dirty="0">
                <a:solidFill>
                  <a:srgbClr val="0D0D0D"/>
                </a:solidFill>
                <a:effectLst/>
                <a:latin typeface="Times New Roman" panose="02020603050405020304" pitchFamily="18" charset="0"/>
                <a:cs typeface="Times New Roman" panose="02020603050405020304" pitchFamily="18" charset="0"/>
              </a:rPr>
              <a:t> By interacting with an environment and receiving feedback</a:t>
            </a:r>
          </a:p>
          <a:p>
            <a:pPr marL="0" indent="0" algn="l">
              <a:buNone/>
            </a:pPr>
            <a:r>
              <a:rPr lang="en-US" sz="1800" b="0" i="0" dirty="0">
                <a:solidFill>
                  <a:srgbClr val="0D0D0D"/>
                </a:solidFill>
                <a:effectLst/>
                <a:latin typeface="Times New Roman" panose="02020603050405020304" pitchFamily="18" charset="0"/>
                <a:cs typeface="Times New Roman" panose="02020603050405020304" pitchFamily="18" charset="0"/>
              </a:rPr>
              <a:t>	c) By clustering data points</a:t>
            </a:r>
          </a:p>
          <a:p>
            <a:pPr marL="0" indent="0" algn="l">
              <a:buNone/>
            </a:pPr>
            <a:r>
              <a:rPr lang="en-US" sz="1800" b="0" i="0" dirty="0">
                <a:solidFill>
                  <a:srgbClr val="0D0D0D"/>
                </a:solidFill>
                <a:effectLst/>
                <a:latin typeface="Times New Roman" panose="02020603050405020304" pitchFamily="18" charset="0"/>
                <a:cs typeface="Times New Roman" panose="02020603050405020304" pitchFamily="18" charset="0"/>
              </a:rPr>
              <a:t>	d) By memorizing patterns in the data</a:t>
            </a:r>
          </a:p>
          <a:p>
            <a:pPr marL="0" indent="0" algn="l">
              <a:buNone/>
            </a:pPr>
            <a:r>
              <a:rPr lang="en-US" sz="1800" dirty="0">
                <a:solidFill>
                  <a:srgbClr val="0D0D0D"/>
                </a:solidFill>
                <a:latin typeface="Times New Roman" panose="02020603050405020304" pitchFamily="18" charset="0"/>
                <a:cs typeface="Times New Roman" panose="02020603050405020304" pitchFamily="18" charset="0"/>
              </a:rPr>
              <a:t>Q.5	What is the primary characteristic of unsupervised learning?</a:t>
            </a:r>
          </a:p>
          <a:p>
            <a:pPr marL="0" indent="0" algn="l">
              <a:buNone/>
            </a:pPr>
            <a:r>
              <a:rPr lang="en-US" sz="1800" dirty="0">
                <a:solidFill>
                  <a:srgbClr val="0D0D0D"/>
                </a:solidFill>
                <a:latin typeface="Times New Roman" panose="02020603050405020304" pitchFamily="18" charset="0"/>
                <a:cs typeface="Times New Roman" panose="02020603050405020304" pitchFamily="18" charset="0"/>
              </a:rPr>
              <a:t>	</a:t>
            </a:r>
            <a:r>
              <a:rPr lang="en-US" sz="1800" b="1" dirty="0">
                <a:solidFill>
                  <a:srgbClr val="0D0D0D"/>
                </a:solidFill>
                <a:latin typeface="Times New Roman" panose="02020603050405020304" pitchFamily="18" charset="0"/>
                <a:cs typeface="Times New Roman" panose="02020603050405020304" pitchFamily="18" charset="0"/>
              </a:rPr>
              <a:t>a)</a:t>
            </a:r>
            <a:r>
              <a:rPr lang="en-US" sz="1800" dirty="0">
                <a:solidFill>
                  <a:srgbClr val="0D0D0D"/>
                </a:solidFill>
                <a:latin typeface="Times New Roman" panose="02020603050405020304" pitchFamily="18" charset="0"/>
                <a:cs typeface="Times New Roman" panose="02020603050405020304" pitchFamily="18" charset="0"/>
              </a:rPr>
              <a:t>The model learns from both labeled and unlabeled data, using a combination of supervised and unsupervised  	techniques.</a:t>
            </a:r>
          </a:p>
          <a:p>
            <a:pPr marL="0" indent="0" algn="l">
              <a:buNone/>
            </a:pPr>
            <a:r>
              <a:rPr lang="en-US" sz="1800" dirty="0">
                <a:solidFill>
                  <a:srgbClr val="0D0D0D"/>
                </a:solidFill>
                <a:latin typeface="Times New Roman" panose="02020603050405020304" pitchFamily="18" charset="0"/>
                <a:cs typeface="Times New Roman" panose="02020603050405020304" pitchFamily="18" charset="0"/>
              </a:rPr>
              <a:t>	b) Input data is labeled, and the model learns to map input to output based on provided examples.</a:t>
            </a:r>
          </a:p>
          <a:p>
            <a:pPr marL="0" indent="0" algn="l">
              <a:buNone/>
            </a:pPr>
            <a:r>
              <a:rPr lang="en-US" sz="1800" dirty="0">
                <a:solidFill>
                  <a:srgbClr val="0D0D0D"/>
                </a:solidFill>
                <a:latin typeface="Times New Roman" panose="02020603050405020304" pitchFamily="18" charset="0"/>
                <a:cs typeface="Times New Roman" panose="02020603050405020304" pitchFamily="18" charset="0"/>
              </a:rPr>
              <a:t>	c) Input data is not labeled, and the model learns to find patterns or structure in the data.</a:t>
            </a:r>
          </a:p>
          <a:p>
            <a:pPr marL="0" indent="0" algn="l">
              <a:buNone/>
            </a:pPr>
            <a:r>
              <a:rPr lang="en-US" sz="1800" dirty="0">
                <a:solidFill>
                  <a:srgbClr val="0D0D0D"/>
                </a:solidFill>
                <a:latin typeface="Times New Roman" panose="02020603050405020304" pitchFamily="18" charset="0"/>
                <a:cs typeface="Times New Roman" panose="02020603050405020304" pitchFamily="18" charset="0"/>
              </a:rPr>
              <a:t>	d) The model interacts with an environment, receiving feedback in the form of rewards or penalties.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0" indent="0">
              <a:buNone/>
            </a:pPr>
            <a:r>
              <a:rPr lang="en-US" sz="1800" dirty="0">
                <a:solidFill>
                  <a:srgbClr val="374151"/>
                </a:solidFill>
                <a:latin typeface="Times New Roman" panose="02020603050405020304" pitchFamily="18" charset="0"/>
                <a:cs typeface="Times New Roman" panose="02020603050405020304" pitchFamily="18" charset="0"/>
              </a:rPr>
              <a:t>Q.6	</a:t>
            </a:r>
            <a:r>
              <a:rPr lang="en-US" sz="1800" dirty="0">
                <a:solidFill>
                  <a:srgbClr val="0D0D0D"/>
                </a:solidFill>
                <a:latin typeface="Times New Roman" panose="02020603050405020304" pitchFamily="18" charset="0"/>
                <a:cs typeface="Times New Roman" panose="02020603050405020304" pitchFamily="18" charset="0"/>
              </a:rPr>
              <a:t>What is an example of supervised learning? </a:t>
            </a:r>
          </a:p>
          <a:p>
            <a:pPr marL="0" indent="0">
              <a:buNone/>
            </a:pPr>
            <a:r>
              <a:rPr lang="en-US" sz="1800" dirty="0">
                <a:solidFill>
                  <a:srgbClr val="0D0D0D"/>
                </a:solidFill>
                <a:latin typeface="Times New Roman" panose="02020603050405020304" pitchFamily="18" charset="0"/>
                <a:cs typeface="Times New Roman" panose="02020603050405020304" pitchFamily="18" charset="0"/>
              </a:rPr>
              <a:t>	a) Clustering </a:t>
            </a:r>
          </a:p>
          <a:p>
            <a:pPr marL="0" indent="0">
              <a:buNone/>
            </a:pPr>
            <a:r>
              <a:rPr lang="en-US" sz="1800" dirty="0">
                <a:solidFill>
                  <a:srgbClr val="0D0D0D"/>
                </a:solidFill>
                <a:latin typeface="Times New Roman" panose="02020603050405020304" pitchFamily="18" charset="0"/>
                <a:cs typeface="Times New Roman" panose="02020603050405020304" pitchFamily="18" charset="0"/>
              </a:rPr>
              <a:t>	b) Reinforcement learning </a:t>
            </a:r>
          </a:p>
          <a:p>
            <a:pPr marL="0" indent="0">
              <a:buNone/>
            </a:pPr>
            <a:r>
              <a:rPr lang="en-US" sz="1800" dirty="0">
                <a:solidFill>
                  <a:srgbClr val="0D0D0D"/>
                </a:solidFill>
                <a:latin typeface="Times New Roman" panose="02020603050405020304" pitchFamily="18" charset="0"/>
                <a:cs typeface="Times New Roman" panose="02020603050405020304" pitchFamily="18" charset="0"/>
              </a:rPr>
              <a:t>	</a:t>
            </a:r>
            <a:r>
              <a:rPr lang="en-US" sz="1800" b="1" dirty="0">
                <a:solidFill>
                  <a:srgbClr val="0D0D0D"/>
                </a:solidFill>
                <a:latin typeface="Times New Roman" panose="02020603050405020304" pitchFamily="18" charset="0"/>
                <a:cs typeface="Times New Roman" panose="02020603050405020304" pitchFamily="18" charset="0"/>
              </a:rPr>
              <a:t>c)</a:t>
            </a:r>
            <a:r>
              <a:rPr lang="en-US" sz="1800" dirty="0">
                <a:solidFill>
                  <a:srgbClr val="0D0D0D"/>
                </a:solidFill>
                <a:latin typeface="Times New Roman" panose="02020603050405020304" pitchFamily="18" charset="0"/>
                <a:cs typeface="Times New Roman" panose="02020603050405020304" pitchFamily="18" charset="0"/>
              </a:rPr>
              <a:t> Classification</a:t>
            </a:r>
          </a:p>
          <a:p>
            <a:pPr marL="0" indent="0">
              <a:buNone/>
            </a:pPr>
            <a:r>
              <a:rPr lang="en-US" sz="1800" dirty="0">
                <a:solidFill>
                  <a:srgbClr val="0D0D0D"/>
                </a:solidFill>
                <a:latin typeface="Times New Roman" panose="02020603050405020304" pitchFamily="18" charset="0"/>
                <a:cs typeface="Times New Roman" panose="02020603050405020304" pitchFamily="18" charset="0"/>
              </a:rPr>
              <a:t>	 d) Dimensionality reduction</a:t>
            </a:r>
          </a:p>
          <a:p>
            <a:pPr marL="0" indent="0" algn="just">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9120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5C3EA-4089-7862-161C-0B9D7C44F1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00D64-329C-B9D7-4C49-48F5FC173D32}"/>
              </a:ext>
            </a:extLst>
          </p:cNvPr>
          <p:cNvSpPr>
            <a:spLocks noGrp="1"/>
          </p:cNvSpPr>
          <p:nvPr>
            <p:ph type="title"/>
          </p:nvPr>
        </p:nvSpPr>
        <p:spPr>
          <a:xfrm>
            <a:off x="838200" y="231960"/>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Quiz:</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DD9EB3-970B-B510-B146-14D8E2BF0247}"/>
              </a:ext>
            </a:extLst>
          </p:cNvPr>
          <p:cNvSpPr>
            <a:spLocks noGrp="1"/>
          </p:cNvSpPr>
          <p:nvPr>
            <p:ph idx="1"/>
          </p:nvPr>
        </p:nvSpPr>
        <p:spPr>
          <a:xfrm>
            <a:off x="121299" y="746449"/>
            <a:ext cx="11924522" cy="6036905"/>
          </a:xfrm>
        </p:spPr>
        <p:txBody>
          <a:bodyPr>
            <a:noAutofit/>
          </a:bodyPr>
          <a:lstStyle/>
          <a:p>
            <a:pPr marL="0" indent="0" algn="l">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Q.7	What is transfer learning in machine learning?</a:t>
            </a:r>
          </a:p>
          <a:p>
            <a:pPr marL="0" indent="0" algn="l">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a) It refers to transferring data between different devices.</a:t>
            </a:r>
          </a:p>
          <a:p>
            <a:pPr marL="0" indent="0" algn="l">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b="1" i="0" dirty="0">
                <a:solidFill>
                  <a:srgbClr val="374151"/>
                </a:solidFill>
                <a:effectLst/>
                <a:latin typeface="Times New Roman" panose="02020603050405020304" pitchFamily="18" charset="0"/>
                <a:cs typeface="Times New Roman" panose="02020603050405020304" pitchFamily="18" charset="0"/>
              </a:rPr>
              <a:t>b)</a:t>
            </a:r>
            <a:r>
              <a:rPr lang="en-US" sz="1800" b="0" i="0" dirty="0">
                <a:solidFill>
                  <a:srgbClr val="374151"/>
                </a:solidFill>
                <a:effectLst/>
                <a:latin typeface="Times New Roman" panose="02020603050405020304" pitchFamily="18" charset="0"/>
                <a:cs typeface="Times New Roman" panose="02020603050405020304" pitchFamily="18" charset="0"/>
              </a:rPr>
              <a:t> It involves transferring knowledge from one machine learning task to another.</a:t>
            </a:r>
          </a:p>
          <a:p>
            <a:pPr marL="0" indent="0" algn="l">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c) It is the process of transferring data from a local machine to a cloud server.</a:t>
            </a:r>
          </a:p>
          <a:p>
            <a:pPr marL="0" indent="0" algn="l">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d) It involves transferring data from one domain to another without any modifications.</a:t>
            </a:r>
          </a:p>
          <a:p>
            <a:pPr marL="0" indent="0" algn="l">
              <a:lnSpc>
                <a:spcPct val="100000"/>
              </a:lnSpc>
              <a:buNone/>
            </a:pPr>
            <a:r>
              <a:rPr lang="en-US" sz="1800" dirty="0">
                <a:solidFill>
                  <a:srgbClr val="374151"/>
                </a:solidFill>
                <a:latin typeface="Times New Roman" panose="02020603050405020304" pitchFamily="18" charset="0"/>
                <a:cs typeface="Times New Roman" panose="02020603050405020304" pitchFamily="18" charset="0"/>
              </a:rPr>
              <a:t>Q.8	What is a key characteristic of deep learning algorithms?</a:t>
            </a:r>
          </a:p>
          <a:p>
            <a:pPr marL="0" indent="0" algn="l">
              <a:lnSpc>
                <a:spcPct val="100000"/>
              </a:lnSpc>
              <a:buNone/>
            </a:pPr>
            <a:r>
              <a:rPr lang="en-US" sz="1800" dirty="0">
                <a:solidFill>
                  <a:srgbClr val="374151"/>
                </a:solidFill>
                <a:latin typeface="Times New Roman" panose="02020603050405020304" pitchFamily="18" charset="0"/>
                <a:cs typeface="Times New Roman" panose="02020603050405020304" pitchFamily="18" charset="0"/>
              </a:rPr>
              <a:t>	a) They require a small amount of data to train effectively.</a:t>
            </a:r>
          </a:p>
          <a:p>
            <a:pPr marL="0" indent="0" algn="l">
              <a:lnSpc>
                <a:spcPct val="100000"/>
              </a:lnSpc>
              <a:buNone/>
            </a:pPr>
            <a:r>
              <a:rPr lang="en-US" sz="1800" dirty="0">
                <a:solidFill>
                  <a:srgbClr val="374151"/>
                </a:solidFill>
                <a:latin typeface="Times New Roman" panose="02020603050405020304" pitchFamily="18" charset="0"/>
                <a:cs typeface="Times New Roman" panose="02020603050405020304" pitchFamily="18" charset="0"/>
              </a:rPr>
              <a:t>	b) They only work with shallow neural networks.</a:t>
            </a:r>
          </a:p>
          <a:p>
            <a:pPr marL="0" indent="0" algn="l">
              <a:lnSpc>
                <a:spcPct val="100000"/>
              </a:lnSpc>
              <a:buNone/>
            </a:pPr>
            <a:r>
              <a:rPr lang="en-US" sz="1800" dirty="0">
                <a:solidFill>
                  <a:srgbClr val="374151"/>
                </a:solidFill>
                <a:latin typeface="Times New Roman" panose="02020603050405020304" pitchFamily="18" charset="0"/>
                <a:cs typeface="Times New Roman" panose="02020603050405020304" pitchFamily="18" charset="0"/>
              </a:rPr>
              <a:t>	</a:t>
            </a:r>
            <a:r>
              <a:rPr lang="en-US" sz="1800" b="1" dirty="0">
                <a:solidFill>
                  <a:srgbClr val="374151"/>
                </a:solidFill>
                <a:latin typeface="Times New Roman" panose="02020603050405020304" pitchFamily="18" charset="0"/>
                <a:cs typeface="Times New Roman" panose="02020603050405020304" pitchFamily="18" charset="0"/>
              </a:rPr>
              <a:t>c)</a:t>
            </a:r>
            <a:r>
              <a:rPr lang="en-US" sz="1800" dirty="0">
                <a:solidFill>
                  <a:srgbClr val="374151"/>
                </a:solidFill>
                <a:latin typeface="Times New Roman" panose="02020603050405020304" pitchFamily="18" charset="0"/>
                <a:cs typeface="Times New Roman" panose="02020603050405020304" pitchFamily="18" charset="0"/>
              </a:rPr>
              <a:t> They involve the use of multiple layers to learn hierarchical representations of data.</a:t>
            </a:r>
          </a:p>
          <a:p>
            <a:pPr marL="0" indent="0" algn="l">
              <a:lnSpc>
                <a:spcPct val="100000"/>
              </a:lnSpc>
              <a:buNone/>
            </a:pPr>
            <a:r>
              <a:rPr lang="en-US" sz="1800" dirty="0">
                <a:solidFill>
                  <a:srgbClr val="374151"/>
                </a:solidFill>
                <a:latin typeface="Times New Roman" panose="02020603050405020304" pitchFamily="18" charset="0"/>
                <a:cs typeface="Times New Roman" panose="02020603050405020304" pitchFamily="18" charset="0"/>
              </a:rPr>
              <a:t>	d) They are not suitable for processing unstructured data.</a:t>
            </a:r>
          </a:p>
          <a:p>
            <a:pPr marL="0" indent="0" algn="l">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Q.9	What is a characteristic of a well-defined learning problem?</a:t>
            </a:r>
          </a:p>
          <a:p>
            <a:pPr marL="0" indent="0" algn="l">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a) Ambiguity in the desired output</a:t>
            </a:r>
          </a:p>
          <a:p>
            <a:pPr marL="0" indent="0" algn="l">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b) Lack of available data</a:t>
            </a:r>
          </a:p>
          <a:p>
            <a:pPr marL="0" indent="0" algn="l">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b="1" i="0" dirty="0">
                <a:solidFill>
                  <a:srgbClr val="374151"/>
                </a:solidFill>
                <a:effectLst/>
                <a:latin typeface="Times New Roman" panose="02020603050405020304" pitchFamily="18" charset="0"/>
                <a:cs typeface="Times New Roman" panose="02020603050405020304" pitchFamily="18" charset="0"/>
              </a:rPr>
              <a:t>c) </a:t>
            </a:r>
            <a:r>
              <a:rPr lang="en-US" sz="1800" b="0" i="0" dirty="0">
                <a:solidFill>
                  <a:srgbClr val="374151"/>
                </a:solidFill>
                <a:effectLst/>
                <a:latin typeface="Times New Roman" panose="02020603050405020304" pitchFamily="18" charset="0"/>
                <a:cs typeface="Times New Roman" panose="02020603050405020304" pitchFamily="18" charset="0"/>
              </a:rPr>
              <a:t>Clear specification of input and output</a:t>
            </a:r>
          </a:p>
          <a:p>
            <a:pPr marL="0" indent="0" algn="l">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d) Complexity beyond current technology</a:t>
            </a:r>
          </a:p>
          <a:p>
            <a:pPr marL="0" indent="0" algn="l">
              <a:lnSpc>
                <a:spcPct val="100000"/>
              </a:lnSpc>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238496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DEED4-4921-CF08-B99B-47119B1125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4F7237-0549-61DC-82DA-BE35803194AC}"/>
              </a:ext>
            </a:extLst>
          </p:cNvPr>
          <p:cNvSpPr>
            <a:spLocks noGrp="1"/>
          </p:cNvSpPr>
          <p:nvPr>
            <p:ph type="title"/>
          </p:nvPr>
        </p:nvSpPr>
        <p:spPr>
          <a:xfrm>
            <a:off x="838200" y="231960"/>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Quiz:</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CFCE27-6EB6-91B1-FF38-9172D1A7B2F5}"/>
              </a:ext>
            </a:extLst>
          </p:cNvPr>
          <p:cNvSpPr>
            <a:spLocks noGrp="1"/>
          </p:cNvSpPr>
          <p:nvPr>
            <p:ph idx="1"/>
          </p:nvPr>
        </p:nvSpPr>
        <p:spPr>
          <a:xfrm>
            <a:off x="121299" y="746449"/>
            <a:ext cx="11924522" cy="6036905"/>
          </a:xfrm>
        </p:spPr>
        <p:txBody>
          <a:bodyPr>
            <a:noAutofit/>
          </a:bodyPr>
          <a:lstStyle/>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Q.10	What is an example of bias in machine learning?</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a) Selecting a model that is too simple</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b) Selecting a model that is too complex</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b="1" i="0" dirty="0">
                <a:solidFill>
                  <a:srgbClr val="374151"/>
                </a:solidFill>
                <a:effectLst/>
                <a:latin typeface="Times New Roman" panose="02020603050405020304" pitchFamily="18" charset="0"/>
                <a:cs typeface="Times New Roman" panose="02020603050405020304" pitchFamily="18" charset="0"/>
              </a:rPr>
              <a:t>c) </a:t>
            </a:r>
            <a:r>
              <a:rPr lang="en-US" sz="1800" b="0" i="0" dirty="0">
                <a:solidFill>
                  <a:srgbClr val="374151"/>
                </a:solidFill>
                <a:effectLst/>
                <a:latin typeface="Times New Roman" panose="02020603050405020304" pitchFamily="18" charset="0"/>
                <a:cs typeface="Times New Roman" panose="02020603050405020304" pitchFamily="18" charset="0"/>
              </a:rPr>
              <a:t>Failing to consider certain features that are important for prediction</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d) Fitting the training data too closely</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Q.11	What is the main goal of the Candidate Elimination Algorithm?</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a) To find the best hyperparameters for a model</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b) To eliminate candidates for the final model based on their performance</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c) To identify the most suitable algorithm for a given dataset</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b="1" i="0" dirty="0">
                <a:solidFill>
                  <a:srgbClr val="374151"/>
                </a:solidFill>
                <a:effectLst/>
                <a:latin typeface="Times New Roman" panose="02020603050405020304" pitchFamily="18" charset="0"/>
                <a:cs typeface="Times New Roman" panose="02020603050405020304" pitchFamily="18" charset="0"/>
              </a:rPr>
              <a:t>d)</a:t>
            </a:r>
            <a:r>
              <a:rPr lang="en-US" sz="1800" b="0" i="0" dirty="0">
                <a:solidFill>
                  <a:srgbClr val="374151"/>
                </a:solidFill>
                <a:effectLst/>
                <a:latin typeface="Times New Roman" panose="02020603050405020304" pitchFamily="18" charset="0"/>
                <a:cs typeface="Times New Roman" panose="02020603050405020304" pitchFamily="18" charset="0"/>
              </a:rPr>
              <a:t> To incrementally update the version space based on observed data</a:t>
            </a:r>
          </a:p>
          <a:p>
            <a:pPr marL="0" indent="0" algn="just">
              <a:lnSpc>
                <a:spcPct val="100000"/>
              </a:lnSpc>
              <a:buNone/>
            </a:pPr>
            <a:r>
              <a:rPr lang="en-US" sz="1800" dirty="0">
                <a:solidFill>
                  <a:srgbClr val="374151"/>
                </a:solidFill>
                <a:latin typeface="Times New Roman" panose="02020603050405020304" pitchFamily="18" charset="0"/>
                <a:cs typeface="Times New Roman" panose="02020603050405020304" pitchFamily="18" charset="0"/>
              </a:rPr>
              <a:t>Q.12	What does inductive bias refer to in machine learning?</a:t>
            </a:r>
          </a:p>
          <a:p>
            <a:pPr marL="0" indent="0" algn="just">
              <a:lnSpc>
                <a:spcPct val="100000"/>
              </a:lnSpc>
              <a:buNone/>
            </a:pPr>
            <a:r>
              <a:rPr lang="en-US" sz="1800" dirty="0">
                <a:solidFill>
                  <a:srgbClr val="374151"/>
                </a:solidFill>
                <a:latin typeface="Times New Roman" panose="02020603050405020304" pitchFamily="18" charset="0"/>
                <a:cs typeface="Times New Roman" panose="02020603050405020304" pitchFamily="18" charset="0"/>
              </a:rPr>
              <a:t>	a) The inherent limitations of the learning algorithm</a:t>
            </a:r>
          </a:p>
          <a:p>
            <a:pPr marL="0" indent="0" algn="just">
              <a:lnSpc>
                <a:spcPct val="100000"/>
              </a:lnSpc>
              <a:buNone/>
            </a:pPr>
            <a:r>
              <a:rPr lang="en-US" sz="1800" dirty="0">
                <a:solidFill>
                  <a:srgbClr val="374151"/>
                </a:solidFill>
                <a:latin typeface="Times New Roman" panose="02020603050405020304" pitchFamily="18" charset="0"/>
                <a:cs typeface="Times New Roman" panose="02020603050405020304" pitchFamily="18" charset="0"/>
              </a:rPr>
              <a:t>	b) The bias introduced by the data collection process</a:t>
            </a:r>
          </a:p>
          <a:p>
            <a:pPr marL="0" indent="0" algn="just">
              <a:lnSpc>
                <a:spcPct val="100000"/>
              </a:lnSpc>
              <a:buNone/>
            </a:pPr>
            <a:r>
              <a:rPr lang="en-US" sz="1800" dirty="0">
                <a:solidFill>
                  <a:srgbClr val="374151"/>
                </a:solidFill>
                <a:latin typeface="Times New Roman" panose="02020603050405020304" pitchFamily="18" charset="0"/>
                <a:cs typeface="Times New Roman" panose="02020603050405020304" pitchFamily="18" charset="0"/>
              </a:rPr>
              <a:t>	c) The bias towards simpler models</a:t>
            </a:r>
          </a:p>
          <a:p>
            <a:pPr marL="0" indent="0" algn="just">
              <a:lnSpc>
                <a:spcPct val="100000"/>
              </a:lnSpc>
              <a:buNone/>
            </a:pPr>
            <a:r>
              <a:rPr lang="en-US" sz="1800" dirty="0">
                <a:solidFill>
                  <a:srgbClr val="374151"/>
                </a:solidFill>
                <a:latin typeface="Times New Roman" panose="02020603050405020304" pitchFamily="18" charset="0"/>
                <a:cs typeface="Times New Roman" panose="02020603050405020304" pitchFamily="18" charset="0"/>
              </a:rPr>
              <a:t>	</a:t>
            </a:r>
            <a:r>
              <a:rPr lang="en-US" sz="1800" b="1" dirty="0">
                <a:solidFill>
                  <a:srgbClr val="374151"/>
                </a:solidFill>
                <a:latin typeface="Times New Roman" panose="02020603050405020304" pitchFamily="18" charset="0"/>
                <a:cs typeface="Times New Roman" panose="02020603050405020304" pitchFamily="18" charset="0"/>
              </a:rPr>
              <a:t>d)</a:t>
            </a:r>
            <a:r>
              <a:rPr lang="en-US" sz="1800" dirty="0">
                <a:solidFill>
                  <a:srgbClr val="374151"/>
                </a:solidFill>
                <a:latin typeface="Times New Roman" panose="02020603050405020304" pitchFamily="18" charset="0"/>
                <a:cs typeface="Times New Roman" panose="02020603050405020304" pitchFamily="18" charset="0"/>
              </a:rPr>
              <a:t> The bias towards complex models</a:t>
            </a:r>
            <a:endParaRPr lang="en-US" sz="18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877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E7DF2-662A-90D4-0487-D1E0458F5B9E}"/>
              </a:ext>
            </a:extLst>
          </p:cNvPr>
          <p:cNvSpPr>
            <a:spLocks noGrp="1"/>
          </p:cNvSpPr>
          <p:nvPr>
            <p:ph type="ctrTitle"/>
          </p:nvPr>
        </p:nvSpPr>
        <p:spPr>
          <a:xfrm>
            <a:off x="1524000" y="421027"/>
            <a:ext cx="9144000" cy="413474"/>
          </a:xfrm>
        </p:spPr>
        <p:txBody>
          <a:bodyPr>
            <a:noAutofit/>
          </a:bodyPr>
          <a:lstStyle/>
          <a:p>
            <a:r>
              <a:rPr lang="en-US" sz="2800" dirty="0">
                <a:latin typeface="Times New Roman" panose="02020603050405020304" pitchFamily="18" charset="0"/>
                <a:cs typeface="Times New Roman" panose="02020603050405020304" pitchFamily="18" charset="0"/>
              </a:rPr>
              <a:t>Machine learning types:</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7E35764-734B-0AE1-54F8-3C75D9533427}"/>
              </a:ext>
            </a:extLst>
          </p:cNvPr>
          <p:cNvSpPr>
            <a:spLocks noGrp="1"/>
          </p:cNvSpPr>
          <p:nvPr>
            <p:ph type="subTitle" idx="1"/>
          </p:nvPr>
        </p:nvSpPr>
        <p:spPr>
          <a:xfrm>
            <a:off x="1524000" y="1340528"/>
            <a:ext cx="9144000" cy="4838330"/>
          </a:xfrm>
        </p:spPr>
        <p:txBody>
          <a:bodyPr>
            <a:normAutofit/>
          </a:bodyPr>
          <a:lstStyle/>
          <a:p>
            <a:pPr marL="342900" indent="-342900" algn="just">
              <a:lnSpc>
                <a:spcPct val="200000"/>
              </a:lnSpc>
              <a:buFont typeface="Wingdings" panose="05000000000000000000"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Supervised Learning:</a:t>
            </a:r>
          </a:p>
          <a:p>
            <a:pPr marL="342900" indent="-342900" algn="just">
              <a:lnSpc>
                <a:spcPct val="200000"/>
              </a:lnSpc>
              <a:buFont typeface="Wingdings" panose="05000000000000000000"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Unsupervised Learning:</a:t>
            </a:r>
            <a:endParaRPr lang="en-IN" sz="2000" dirty="0">
              <a:solidFill>
                <a:srgbClr val="374151"/>
              </a:solidFill>
              <a:latin typeface="Times New Roman" panose="02020603050405020304" pitchFamily="18" charset="0"/>
              <a:cs typeface="Times New Roman" panose="02020603050405020304" pitchFamily="18" charset="0"/>
            </a:endParaRPr>
          </a:p>
          <a:p>
            <a:pPr marL="342900" indent="-342900" algn="just">
              <a:lnSpc>
                <a:spcPct val="200000"/>
              </a:lnSpc>
              <a:buFont typeface="Wingdings" panose="05000000000000000000"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Semi-Supervised Learning:</a:t>
            </a:r>
          </a:p>
          <a:p>
            <a:pPr marL="342900" indent="-342900" algn="just">
              <a:lnSpc>
                <a:spcPct val="200000"/>
              </a:lnSpc>
              <a:buFont typeface="Wingdings" panose="05000000000000000000"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Reinforcement Learning:</a:t>
            </a:r>
            <a:endParaRPr lang="en-IN" sz="2000" dirty="0">
              <a:solidFill>
                <a:srgbClr val="374151"/>
              </a:solidFill>
              <a:latin typeface="Times New Roman" panose="02020603050405020304" pitchFamily="18" charset="0"/>
              <a:cs typeface="Times New Roman" panose="02020603050405020304" pitchFamily="18" charset="0"/>
            </a:endParaRPr>
          </a:p>
          <a:p>
            <a:pPr marL="342900" indent="-342900" algn="just">
              <a:lnSpc>
                <a:spcPct val="200000"/>
              </a:lnSpc>
              <a:buFont typeface="Wingdings" panose="05000000000000000000"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Transfer Learning:</a:t>
            </a:r>
          </a:p>
          <a:p>
            <a:pPr marL="342900" indent="-342900" algn="just">
              <a:lnSpc>
                <a:spcPct val="200000"/>
              </a:lnSpc>
              <a:buFont typeface="Wingdings" panose="05000000000000000000" pitchFamily="2" charset="2"/>
              <a:buChar char="Ø"/>
            </a:pPr>
            <a:r>
              <a:rPr lang="en-IN" sz="2000" b="0" i="0" dirty="0">
                <a:solidFill>
                  <a:srgbClr val="374151"/>
                </a:solidFill>
                <a:effectLst/>
                <a:latin typeface="Times New Roman" panose="02020603050405020304" pitchFamily="18" charset="0"/>
                <a:cs typeface="Times New Roman" panose="02020603050405020304" pitchFamily="18" charset="0"/>
              </a:rPr>
              <a:t>Deep Learning: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74681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845B8-A6D0-1F2C-4CDD-EDF698CAB2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ABEAC3-D5A8-EC4E-D732-5167856B5A66}"/>
              </a:ext>
            </a:extLst>
          </p:cNvPr>
          <p:cNvSpPr>
            <a:spLocks noGrp="1"/>
          </p:cNvSpPr>
          <p:nvPr>
            <p:ph type="title"/>
          </p:nvPr>
        </p:nvSpPr>
        <p:spPr>
          <a:xfrm>
            <a:off x="825760" y="74646"/>
            <a:ext cx="10515600" cy="587827"/>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Quiz:</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D51048-2AE6-EC89-5F29-F2F94253C706}"/>
              </a:ext>
            </a:extLst>
          </p:cNvPr>
          <p:cNvSpPr>
            <a:spLocks noGrp="1"/>
          </p:cNvSpPr>
          <p:nvPr>
            <p:ph idx="1"/>
          </p:nvPr>
        </p:nvSpPr>
        <p:spPr>
          <a:xfrm>
            <a:off x="121299" y="569167"/>
            <a:ext cx="11924522" cy="6214187"/>
          </a:xfrm>
        </p:spPr>
        <p:txBody>
          <a:bodyPr>
            <a:noAutofit/>
          </a:bodyPr>
          <a:lstStyle/>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Q.13	What does sensitivity analysis in machine learning involve?</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b="1" i="0" dirty="0">
                <a:solidFill>
                  <a:srgbClr val="374151"/>
                </a:solidFill>
                <a:effectLst/>
                <a:latin typeface="Times New Roman" panose="02020603050405020304" pitchFamily="18" charset="0"/>
                <a:cs typeface="Times New Roman" panose="02020603050405020304" pitchFamily="18" charset="0"/>
              </a:rPr>
              <a:t>a) </a:t>
            </a:r>
            <a:r>
              <a:rPr lang="en-US" sz="1800" b="0" i="0" dirty="0">
                <a:solidFill>
                  <a:srgbClr val="374151"/>
                </a:solidFill>
                <a:effectLst/>
                <a:latin typeface="Times New Roman" panose="02020603050405020304" pitchFamily="18" charset="0"/>
                <a:cs typeface="Times New Roman" panose="02020603050405020304" pitchFamily="18" charset="0"/>
              </a:rPr>
              <a:t>Analyzing the sensitivity of a model's predictions to changes in its parameters</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b) Analyzing the sensitivity of the dataset</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c) Sensing the environment for data</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d) Analyzing the sensitivity of the loss function	</a:t>
            </a:r>
          </a:p>
          <a:p>
            <a:pPr marL="0" indent="0" algn="just">
              <a:lnSpc>
                <a:spcPct val="100000"/>
              </a:lnSpc>
              <a:buNone/>
            </a:pPr>
            <a:r>
              <a:rPr lang="en-US" sz="1800" dirty="0">
                <a:solidFill>
                  <a:srgbClr val="374151"/>
                </a:solidFill>
                <a:latin typeface="Times New Roman" panose="02020603050405020304" pitchFamily="18" charset="0"/>
                <a:cs typeface="Times New Roman" panose="02020603050405020304" pitchFamily="18" charset="0"/>
              </a:rPr>
              <a:t>Q.14	What is underfitting in machine learning?</a:t>
            </a:r>
          </a:p>
          <a:p>
            <a:pPr marL="0" indent="0" algn="just">
              <a:lnSpc>
                <a:spcPct val="100000"/>
              </a:lnSpc>
              <a:buNone/>
            </a:pPr>
            <a:r>
              <a:rPr lang="en-US" sz="1800" dirty="0">
                <a:solidFill>
                  <a:srgbClr val="374151"/>
                </a:solidFill>
                <a:latin typeface="Times New Roman" panose="02020603050405020304" pitchFamily="18" charset="0"/>
                <a:cs typeface="Times New Roman" panose="02020603050405020304" pitchFamily="18" charset="0"/>
              </a:rPr>
              <a:t>	a) When a model performs well on the training data but poorly on unseen data</a:t>
            </a:r>
          </a:p>
          <a:p>
            <a:pPr marL="0" indent="0" algn="just">
              <a:lnSpc>
                <a:spcPct val="100000"/>
              </a:lnSpc>
              <a:buNone/>
            </a:pPr>
            <a:r>
              <a:rPr lang="en-US" sz="1800" dirty="0">
                <a:solidFill>
                  <a:srgbClr val="374151"/>
                </a:solidFill>
                <a:latin typeface="Times New Roman" panose="02020603050405020304" pitchFamily="18" charset="0"/>
                <a:cs typeface="Times New Roman" panose="02020603050405020304" pitchFamily="18" charset="0"/>
              </a:rPr>
              <a:t>	</a:t>
            </a:r>
            <a:r>
              <a:rPr lang="en-US" sz="1800" b="1" dirty="0">
                <a:solidFill>
                  <a:srgbClr val="374151"/>
                </a:solidFill>
                <a:latin typeface="Times New Roman" panose="02020603050405020304" pitchFamily="18" charset="0"/>
                <a:cs typeface="Times New Roman" panose="02020603050405020304" pitchFamily="18" charset="0"/>
              </a:rPr>
              <a:t>b)</a:t>
            </a:r>
            <a:r>
              <a:rPr lang="en-US" sz="1800" dirty="0">
                <a:solidFill>
                  <a:srgbClr val="374151"/>
                </a:solidFill>
                <a:latin typeface="Times New Roman" panose="02020603050405020304" pitchFamily="18" charset="0"/>
                <a:cs typeface="Times New Roman" panose="02020603050405020304" pitchFamily="18" charset="0"/>
              </a:rPr>
              <a:t> When a model performs poorly on both the training and unseen data</a:t>
            </a:r>
          </a:p>
          <a:p>
            <a:pPr marL="0" indent="0" algn="just">
              <a:lnSpc>
                <a:spcPct val="100000"/>
              </a:lnSpc>
              <a:buNone/>
            </a:pPr>
            <a:r>
              <a:rPr lang="en-US" sz="1800" dirty="0">
                <a:solidFill>
                  <a:srgbClr val="374151"/>
                </a:solidFill>
                <a:latin typeface="Times New Roman" panose="02020603050405020304" pitchFamily="18" charset="0"/>
                <a:cs typeface="Times New Roman" panose="02020603050405020304" pitchFamily="18" charset="0"/>
              </a:rPr>
              <a:t>	c) When a model is too complex and captures noise in the training data</a:t>
            </a:r>
          </a:p>
          <a:p>
            <a:pPr marL="0" indent="0" algn="just">
              <a:lnSpc>
                <a:spcPct val="100000"/>
              </a:lnSpc>
              <a:buNone/>
            </a:pPr>
            <a:r>
              <a:rPr lang="en-US" sz="1800" dirty="0">
                <a:solidFill>
                  <a:srgbClr val="374151"/>
                </a:solidFill>
                <a:latin typeface="Times New Roman" panose="02020603050405020304" pitchFamily="18" charset="0"/>
                <a:cs typeface="Times New Roman" panose="02020603050405020304" pitchFamily="18" charset="0"/>
              </a:rPr>
              <a:t>	d) When a model fails to capture the underlying patterns in the data</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Q.15	What is overfitting in machine learning?</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b="1" i="0" dirty="0">
                <a:solidFill>
                  <a:srgbClr val="374151"/>
                </a:solidFill>
                <a:effectLst/>
                <a:latin typeface="Times New Roman" panose="02020603050405020304" pitchFamily="18" charset="0"/>
                <a:cs typeface="Times New Roman" panose="02020603050405020304" pitchFamily="18" charset="0"/>
              </a:rPr>
              <a:t>a)</a:t>
            </a:r>
            <a:r>
              <a:rPr lang="en-US" sz="1800" b="0" i="0" dirty="0">
                <a:solidFill>
                  <a:srgbClr val="374151"/>
                </a:solidFill>
                <a:effectLst/>
                <a:latin typeface="Times New Roman" panose="02020603050405020304" pitchFamily="18" charset="0"/>
                <a:cs typeface="Times New Roman" panose="02020603050405020304" pitchFamily="18" charset="0"/>
              </a:rPr>
              <a:t> The model fits the training data too closely and fails to generalize well to unseen test data.</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b) The model's predictions are highly sensitive to small changes in the training data, leading to inaccurate 	performance.</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c) The model performs poorly on both the training and unseen test data due to underfitting.</a:t>
            </a:r>
          </a:p>
          <a:p>
            <a:pPr marL="0" indent="0" algn="just">
              <a:lnSpc>
                <a:spcPct val="10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	d) The model tends to oversimplify the underlying patterns in the data, resulting in biased predictions.</a:t>
            </a:r>
          </a:p>
        </p:txBody>
      </p:sp>
    </p:spTree>
    <p:extLst>
      <p:ext uri="{BB962C8B-B14F-4D97-AF65-F5344CB8AC3E}">
        <p14:creationId xmlns:p14="http://schemas.microsoft.com/office/powerpoint/2010/main" val="22270153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AD8D2-95B2-EB59-4456-C60821F5CAD9}"/>
              </a:ext>
            </a:extLst>
          </p:cNvPr>
          <p:cNvSpPr>
            <a:spLocks noGrp="1"/>
          </p:cNvSpPr>
          <p:nvPr>
            <p:ph type="ctrTitle"/>
          </p:nvPr>
        </p:nvSpPr>
        <p:spPr>
          <a:xfrm>
            <a:off x="1452978" y="412150"/>
            <a:ext cx="9144000" cy="386841"/>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4DB75B5-F788-9389-CE3B-B033B1BA8C6E}"/>
              </a:ext>
            </a:extLst>
          </p:cNvPr>
          <p:cNvSpPr>
            <a:spLocks noGrp="1"/>
          </p:cNvSpPr>
          <p:nvPr>
            <p:ph type="subTitle" idx="1"/>
          </p:nvPr>
        </p:nvSpPr>
        <p:spPr>
          <a:xfrm>
            <a:off x="1524000" y="967665"/>
            <a:ext cx="9144000" cy="5619565"/>
          </a:xfrm>
        </p:spPr>
        <p:txBody>
          <a:bodyPr>
            <a:normAutofit fontScale="92500" lnSpcReduction="10000"/>
          </a:bodyPr>
          <a:lstStyle/>
          <a:p>
            <a:pPr marL="457200" indent="-457200" algn="just">
              <a:buFont typeface="+mj-lt"/>
              <a:buAutoNum type="arabicPeriod"/>
            </a:pPr>
            <a:r>
              <a:rPr lang="en-IN" dirty="0">
                <a:hlinkClick r:id="rId2"/>
              </a:rPr>
              <a:t>https://data-flair.training/blogs/machine-learning-tutorial/</a:t>
            </a:r>
            <a:endParaRPr lang="en-IN" dirty="0"/>
          </a:p>
          <a:p>
            <a:pPr marL="457200" indent="-457200" algn="just">
              <a:buFont typeface="+mj-lt"/>
              <a:buAutoNum type="arabicPeriod"/>
            </a:pPr>
            <a:r>
              <a:rPr lang="en-IN" dirty="0">
                <a:hlinkClick r:id="rId3"/>
              </a:rPr>
              <a:t>https://www.javatpoint.com/supervised-machine-learning</a:t>
            </a:r>
            <a:endParaRPr lang="en-IN" dirty="0"/>
          </a:p>
          <a:p>
            <a:pPr marL="457200" indent="-457200" algn="just">
              <a:buFont typeface="+mj-lt"/>
              <a:buAutoNum type="arabicPeriod"/>
            </a:pPr>
            <a:r>
              <a:rPr lang="en-IN" dirty="0">
                <a:hlinkClick r:id="rId4"/>
              </a:rPr>
              <a:t>https://towardsdatascience.com/unsupervised-machine-learning-example-in-keras-8c8bf9e63ee0</a:t>
            </a:r>
            <a:endParaRPr lang="en-IN" dirty="0"/>
          </a:p>
          <a:p>
            <a:pPr marL="457200" indent="-457200" algn="just">
              <a:buFont typeface="+mj-lt"/>
              <a:buAutoNum type="arabicPeriod"/>
            </a:pPr>
            <a:r>
              <a:rPr lang="en-IN" dirty="0">
                <a:hlinkClick r:id="rId5"/>
              </a:rPr>
              <a:t>https://www.enjoyalgorithms.com/blogs/supervised-unsupervised-and-semisupervised-learning</a:t>
            </a:r>
            <a:endParaRPr lang="en-IN" dirty="0"/>
          </a:p>
          <a:p>
            <a:pPr marL="457200" indent="-457200" algn="just">
              <a:buFont typeface="+mj-lt"/>
              <a:buAutoNum type="arabicPeriod"/>
            </a:pPr>
            <a:r>
              <a:rPr lang="en-IN" dirty="0">
                <a:hlinkClick r:id="rId6"/>
              </a:rPr>
              <a:t>https://techvidvan.com/tutorials/reinforcement-learning/#:~:text=What%20is%20Reinforcement%20Learning</a:t>
            </a:r>
            <a:r>
              <a:rPr lang="en-IN" dirty="0"/>
              <a:t>?</a:t>
            </a:r>
          </a:p>
          <a:p>
            <a:pPr marL="457200" indent="-457200" algn="just">
              <a:buFont typeface="+mj-lt"/>
              <a:buAutoNum type="arabicPeriod"/>
            </a:pPr>
            <a:r>
              <a:rPr lang="en-IN" dirty="0">
                <a:hlinkClick r:id="rId7"/>
              </a:rPr>
              <a:t>https://www.javatpoint.com/transfer-learning-in-machine-learning</a:t>
            </a:r>
            <a:endParaRPr lang="en-IN" dirty="0"/>
          </a:p>
          <a:p>
            <a:pPr marL="457200" indent="-457200" algn="just">
              <a:buFont typeface="+mj-lt"/>
              <a:buAutoNum type="arabicPeriod"/>
            </a:pPr>
            <a:r>
              <a:rPr lang="en-IN" dirty="0">
                <a:hlinkClick r:id="rId8"/>
              </a:rPr>
              <a:t>https://john.sisler.info/resume/deep-learning-specialization/neural-networks-and-deep-learning</a:t>
            </a:r>
            <a:endParaRPr lang="en-IN" dirty="0"/>
          </a:p>
          <a:p>
            <a:pPr marL="457200" indent="-457200" algn="just">
              <a:buFont typeface="+mj-lt"/>
              <a:buAutoNum type="arabicPeriod"/>
            </a:pPr>
            <a:r>
              <a:rPr lang="en-IN" dirty="0">
                <a:hlinkClick r:id="rId9"/>
              </a:rPr>
              <a:t>https://www.simplilearn.com/tutorials/machine-learning-tutorial/classification-in-machine-learning</a:t>
            </a:r>
            <a:endParaRPr lang="en-IN" dirty="0"/>
          </a:p>
          <a:p>
            <a:pPr marL="457200" indent="-457200" algn="just">
              <a:buFont typeface="+mj-lt"/>
              <a:buAutoNum type="arabicPeriod"/>
            </a:pPr>
            <a:r>
              <a:rPr lang="en-IN" dirty="0">
                <a:hlinkClick r:id="rId10"/>
              </a:rPr>
              <a:t>https://www.javatpoint.com/bias-and-variance-in-machine-learning</a:t>
            </a:r>
            <a:endParaRPr lang="en-IN" dirty="0"/>
          </a:p>
          <a:p>
            <a:pPr marL="457200" indent="-457200" algn="just">
              <a:buFont typeface="+mj-lt"/>
              <a:buAutoNum type="arabicPeriod"/>
            </a:pPr>
            <a:r>
              <a:rPr lang="en-IN" dirty="0">
                <a:hlinkClick r:id="rId11"/>
              </a:rPr>
              <a:t>https://www.superannotate.com/blog/overfitting-and-underfitting-in-machine-learning</a:t>
            </a:r>
            <a:endParaRPr lang="en-IN" dirty="0"/>
          </a:p>
          <a:p>
            <a:pPr marL="457200" indent="-457200" algn="just">
              <a:buFont typeface="+mj-lt"/>
              <a:buAutoNum type="arabicPeriod"/>
            </a:pPr>
            <a:endParaRPr lang="en-IN" dirty="0"/>
          </a:p>
          <a:p>
            <a:pPr marL="457200" indent="-457200" algn="just">
              <a:buFont typeface="+mj-lt"/>
              <a:buAutoNum type="arabicPeriod"/>
            </a:pPr>
            <a:endParaRPr lang="en-IN" dirty="0"/>
          </a:p>
          <a:p>
            <a:pPr marL="457200" indent="-457200" algn="just">
              <a:buFont typeface="+mj-lt"/>
              <a:buAutoNum type="arabicPeriod"/>
            </a:pPr>
            <a:endParaRPr lang="en-IN" dirty="0"/>
          </a:p>
          <a:p>
            <a:pPr marL="457200" indent="-457200" algn="just">
              <a:buFont typeface="+mj-lt"/>
              <a:buAutoNum type="arabicPeriod"/>
            </a:pPr>
            <a:endParaRPr lang="en-IN" dirty="0"/>
          </a:p>
          <a:p>
            <a:pPr marL="457200" indent="-457200" algn="just">
              <a:buFont typeface="+mj-lt"/>
              <a:buAutoNum type="arabicPeriod"/>
            </a:pPr>
            <a:endParaRPr lang="en-IN" dirty="0"/>
          </a:p>
          <a:p>
            <a:pPr marL="457200" indent="-457200" algn="just">
              <a:buFont typeface="+mj-lt"/>
              <a:buAutoNum type="arabicPeriod"/>
            </a:pPr>
            <a:endParaRPr lang="en-IN" dirty="0"/>
          </a:p>
          <a:p>
            <a:pPr marL="457200" indent="-457200" algn="just">
              <a:buFont typeface="+mj-lt"/>
              <a:buAutoNum type="arabicPeriod"/>
            </a:pPr>
            <a:endParaRPr lang="en-IN" dirty="0"/>
          </a:p>
          <a:p>
            <a:pPr marL="457200" indent="-457200" algn="just">
              <a:buFont typeface="+mj-lt"/>
              <a:buAutoNum type="arabicPeriod"/>
            </a:pPr>
            <a:endParaRPr lang="en-IN" dirty="0"/>
          </a:p>
          <a:p>
            <a:pPr marL="457200" indent="-457200" algn="just">
              <a:buFont typeface="+mj-lt"/>
              <a:buAutoNum type="arabicPeriod"/>
            </a:pPr>
            <a:endParaRPr lang="en-IN" dirty="0"/>
          </a:p>
          <a:p>
            <a:pPr marL="457200" indent="-457200" algn="just">
              <a:buFont typeface="+mj-lt"/>
              <a:buAutoNum type="arabicPeriod"/>
            </a:pPr>
            <a:endParaRPr lang="en-IN" dirty="0"/>
          </a:p>
          <a:p>
            <a:pPr algn="just"/>
            <a:endParaRPr lang="en-IN" dirty="0"/>
          </a:p>
          <a:p>
            <a:pPr marL="457200" indent="-457200" algn="just">
              <a:buFont typeface="+mj-lt"/>
              <a:buAutoNum type="arabicPeriod"/>
            </a:pPr>
            <a:endParaRPr lang="en-IN" dirty="0"/>
          </a:p>
          <a:p>
            <a:pPr marL="457200" indent="-457200" algn="just">
              <a:buFont typeface="+mj-lt"/>
              <a:buAutoNum type="arabicPeriod"/>
            </a:pPr>
            <a:endParaRPr lang="en-IN" dirty="0"/>
          </a:p>
        </p:txBody>
      </p:sp>
    </p:spTree>
    <p:extLst>
      <p:ext uri="{BB962C8B-B14F-4D97-AF65-F5344CB8AC3E}">
        <p14:creationId xmlns:p14="http://schemas.microsoft.com/office/powerpoint/2010/main" val="26396873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AD8D2-95B2-EB59-4456-C60821F5CAD9}"/>
              </a:ext>
            </a:extLst>
          </p:cNvPr>
          <p:cNvSpPr>
            <a:spLocks noGrp="1"/>
          </p:cNvSpPr>
          <p:nvPr>
            <p:ph type="ctrTitle"/>
          </p:nvPr>
        </p:nvSpPr>
        <p:spPr>
          <a:xfrm>
            <a:off x="1452978" y="412150"/>
            <a:ext cx="9144000" cy="386841"/>
          </a:xfrm>
        </p:spPr>
        <p:txBody>
          <a:bodyPr>
            <a:normAutofit fontScale="90000"/>
          </a:bodyPr>
          <a:lstStyle/>
          <a:p>
            <a:r>
              <a:rPr lang="en-US" sz="24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4DB75B5-F788-9389-CE3B-B033B1BA8C6E}"/>
              </a:ext>
            </a:extLst>
          </p:cNvPr>
          <p:cNvSpPr>
            <a:spLocks noGrp="1"/>
          </p:cNvSpPr>
          <p:nvPr>
            <p:ph type="subTitle" idx="1"/>
          </p:nvPr>
        </p:nvSpPr>
        <p:spPr>
          <a:xfrm>
            <a:off x="292963" y="967665"/>
            <a:ext cx="11523215" cy="5619565"/>
          </a:xfrm>
        </p:spPr>
        <p:txBody>
          <a:bodyPr>
            <a:normAutofit/>
          </a:bodyPr>
          <a:lstStyle/>
          <a:p>
            <a:pPr marL="457200" indent="-457200" algn="just">
              <a:buFont typeface="+mj-lt"/>
              <a:buAutoNum type="arabicPeriod" startAt="11"/>
            </a:pPr>
            <a:r>
              <a:rPr lang="en-IN" sz="1800" dirty="0">
                <a:latin typeface="Times New Roman" panose="02020603050405020304" pitchFamily="18" charset="0"/>
                <a:cs typeface="Times New Roman" panose="02020603050405020304" pitchFamily="18" charset="0"/>
                <a:hlinkClick r:id="rId2"/>
              </a:rPr>
              <a:t>https://www.geeksforgeeks.org/ml-find-s-algorithm/</a:t>
            </a:r>
          </a:p>
          <a:p>
            <a:pPr marL="457200" indent="-457200" algn="just">
              <a:buFont typeface="+mj-lt"/>
              <a:buAutoNum type="arabicPeriod" startAt="11"/>
            </a:pPr>
            <a:r>
              <a:rPr lang="en-IN" sz="1800" dirty="0">
                <a:latin typeface="Times New Roman" panose="02020603050405020304" pitchFamily="18" charset="0"/>
                <a:cs typeface="Times New Roman" panose="02020603050405020304" pitchFamily="18" charset="0"/>
                <a:hlinkClick r:id="rId2"/>
              </a:rPr>
              <a:t>https://www.edureka.co/blog/find-s-algorithm-in-machine-learning/</a:t>
            </a:r>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1"/>
            </a:pPr>
            <a:r>
              <a:rPr lang="en-IN" sz="1800" dirty="0">
                <a:latin typeface="Times New Roman" panose="02020603050405020304" pitchFamily="18" charset="0"/>
                <a:cs typeface="Times New Roman" panose="02020603050405020304" pitchFamily="18" charset="0"/>
                <a:hlinkClick r:id="rId3"/>
              </a:rPr>
              <a:t>https://www.geeksforgeeks.org/ml-candidate-elimination-algorithm/?ref=gcse</a:t>
            </a:r>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1"/>
            </a:pPr>
            <a:r>
              <a:rPr lang="en-IN" sz="1800" dirty="0">
                <a:latin typeface="Times New Roman" panose="02020603050405020304" pitchFamily="18" charset="0"/>
                <a:cs typeface="Times New Roman" panose="02020603050405020304" pitchFamily="18" charset="0"/>
                <a:hlinkClick r:id="rId4"/>
              </a:rPr>
              <a:t>https://www.getwayssolution.com/2019/12/candidate-elimination-algorithm-concept.html</a:t>
            </a:r>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1"/>
            </a:pP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1"/>
            </a:pPr>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1"/>
            </a:pPr>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1"/>
            </a:pPr>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1"/>
            </a:pPr>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1"/>
            </a:pPr>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1"/>
            </a:pPr>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1"/>
            </a:pPr>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1"/>
            </a:pPr>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1"/>
            </a:pPr>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1"/>
            </a:pPr>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11"/>
            </a:pPr>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18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7709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DB4B-4419-DE60-3A46-10813873453E}"/>
              </a:ext>
            </a:extLst>
          </p:cNvPr>
          <p:cNvSpPr>
            <a:spLocks noGrp="1"/>
          </p:cNvSpPr>
          <p:nvPr>
            <p:ph type="title"/>
          </p:nvPr>
        </p:nvSpPr>
        <p:spPr>
          <a:xfrm>
            <a:off x="838200" y="365125"/>
            <a:ext cx="10515600" cy="806727"/>
          </a:xfrm>
        </p:spPr>
        <p:txBody>
          <a:bodyPr>
            <a:noAutofit/>
          </a:bodyPr>
          <a:lstStyle/>
          <a:p>
            <a:pPr algn="ctr"/>
            <a:r>
              <a:rPr lang="en-IN" sz="2800" b="0" i="0" dirty="0">
                <a:solidFill>
                  <a:srgbClr val="374151"/>
                </a:solidFill>
                <a:effectLst/>
                <a:latin typeface="Times New Roman" panose="02020603050405020304" pitchFamily="18" charset="0"/>
                <a:cs typeface="Times New Roman" panose="02020603050405020304" pitchFamily="18" charset="0"/>
              </a:rPr>
              <a:t>Supervised learning:</a:t>
            </a:r>
            <a:br>
              <a:rPr lang="en-IN" sz="2800" b="0" i="0" dirty="0">
                <a:solidFill>
                  <a:srgbClr val="374151"/>
                </a:solidFill>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6C5368-EF68-475A-1E54-043787BCF1CE}"/>
              </a:ext>
            </a:extLst>
          </p:cNvPr>
          <p:cNvSpPr>
            <a:spLocks noGrp="1"/>
          </p:cNvSpPr>
          <p:nvPr>
            <p:ph idx="1"/>
          </p:nvPr>
        </p:nvSpPr>
        <p:spPr>
          <a:xfrm>
            <a:off x="838200" y="1171852"/>
            <a:ext cx="10515600" cy="5321023"/>
          </a:xfrm>
        </p:spPr>
        <p:txBody>
          <a:bodyPr>
            <a:normAutofit/>
          </a:bodyPr>
          <a:lstStyle/>
          <a:p>
            <a:pPr algn="just"/>
            <a:r>
              <a:rPr lang="en-US" sz="2000" b="0" i="0" dirty="0">
                <a:solidFill>
                  <a:srgbClr val="374151"/>
                </a:solidFill>
                <a:effectLst/>
                <a:latin typeface="Times New Roman" panose="02020603050405020304" pitchFamily="18" charset="0"/>
                <a:cs typeface="Times New Roman" panose="02020603050405020304" pitchFamily="18" charset="0"/>
              </a:rPr>
              <a:t>Supervised learning involves training a model using labeled data.</a:t>
            </a:r>
          </a:p>
          <a:p>
            <a:pPr algn="just"/>
            <a:r>
              <a:rPr lang="en-US" sz="2000" dirty="0">
                <a:solidFill>
                  <a:srgbClr val="374151"/>
                </a:solidFill>
                <a:latin typeface="Times New Roman" panose="02020603050405020304" pitchFamily="18" charset="0"/>
                <a:cs typeface="Times New Roman" panose="02020603050405020304" pitchFamily="18" charset="0"/>
              </a:rPr>
              <a:t>Labeled data means,</a:t>
            </a:r>
            <a:r>
              <a:rPr lang="en-US" sz="2000" b="0" i="0" dirty="0">
                <a:solidFill>
                  <a:srgbClr val="374151"/>
                </a:solidFill>
                <a:effectLst/>
                <a:latin typeface="Times New Roman" panose="02020603050405020304" pitchFamily="18" charset="0"/>
                <a:cs typeface="Times New Roman" panose="02020603050405020304" pitchFamily="18" charset="0"/>
              </a:rPr>
              <a:t> where each data point is associated with a known target or output. </a:t>
            </a:r>
          </a:p>
          <a:p>
            <a:pPr algn="just"/>
            <a:r>
              <a:rPr lang="en-US" sz="2000" b="0" i="0" dirty="0">
                <a:solidFill>
                  <a:srgbClr val="374151"/>
                </a:solidFill>
                <a:effectLst/>
                <a:latin typeface="Times New Roman" panose="02020603050405020304" pitchFamily="18" charset="0"/>
                <a:cs typeface="Times New Roman" panose="02020603050405020304" pitchFamily="18" charset="0"/>
              </a:rPr>
              <a:t>The goal is to develop a mapping function that can develop relationship between input and output.</a:t>
            </a:r>
          </a:p>
          <a:p>
            <a:pPr algn="just"/>
            <a:r>
              <a:rPr lang="en-US" sz="2000" b="0" i="0" dirty="0">
                <a:solidFill>
                  <a:srgbClr val="374151"/>
                </a:solidFill>
                <a:effectLst/>
                <a:latin typeface="Times New Roman" panose="02020603050405020304" pitchFamily="18" charset="0"/>
                <a:cs typeface="Times New Roman" panose="02020603050405020304" pitchFamily="18" charset="0"/>
              </a:rPr>
              <a:t>It can then make predictions or classify new, unseen data based on what it has learned.</a:t>
            </a:r>
          </a:p>
          <a:p>
            <a:pPr algn="just"/>
            <a:r>
              <a:rPr lang="en-US" sz="2000" dirty="0">
                <a:solidFill>
                  <a:srgbClr val="374151"/>
                </a:solidFill>
                <a:latin typeface="Times New Roman" panose="02020603050405020304" pitchFamily="18" charset="0"/>
                <a:cs typeface="Times New Roman" panose="02020603050405020304" pitchFamily="18" charset="0"/>
              </a:rPr>
              <a:t>It can be used for both classification and regression purpose.</a:t>
            </a:r>
          </a:p>
          <a:p>
            <a:pPr marL="0" indent="0">
              <a:buNone/>
            </a:pPr>
            <a:endParaRPr lang="en-US" sz="1600" dirty="0">
              <a:solidFill>
                <a:srgbClr val="374151"/>
              </a:solidFill>
              <a:latin typeface="Times New Roman" panose="02020603050405020304" pitchFamily="18" charset="0"/>
              <a:cs typeface="Times New Roman" panose="02020603050405020304" pitchFamily="18" charset="0"/>
            </a:endParaRPr>
          </a:p>
          <a:p>
            <a:pPr marL="0" indent="0">
              <a:buNone/>
            </a:pPr>
            <a:r>
              <a:rPr lang="en-US" sz="1600" dirty="0">
                <a:solidFill>
                  <a:srgbClr val="374151"/>
                </a:solidFill>
                <a:latin typeface="Times New Roman" panose="02020603050405020304" pitchFamily="18" charset="0"/>
                <a:cs typeface="Times New Roman" panose="02020603050405020304" pitchFamily="18" charset="0"/>
              </a:rPr>
              <a:t>Table:1 Labeled dataset</a:t>
            </a:r>
          </a:p>
        </p:txBody>
      </p:sp>
      <p:graphicFrame>
        <p:nvGraphicFramePr>
          <p:cNvPr id="4" name="Table 4">
            <a:extLst>
              <a:ext uri="{FF2B5EF4-FFF2-40B4-BE49-F238E27FC236}">
                <a16:creationId xmlns:a16="http://schemas.microsoft.com/office/drawing/2014/main" id="{D69F379C-EF1B-23BA-A108-B8C308B66C37}"/>
              </a:ext>
            </a:extLst>
          </p:cNvPr>
          <p:cNvGraphicFramePr>
            <a:graphicFrameLocks noGrp="1"/>
          </p:cNvGraphicFramePr>
          <p:nvPr>
            <p:extLst>
              <p:ext uri="{D42A27DB-BD31-4B8C-83A1-F6EECF244321}">
                <p14:modId xmlns:p14="http://schemas.microsoft.com/office/powerpoint/2010/main" val="1220638829"/>
              </p:ext>
            </p:extLst>
          </p:nvPr>
        </p:nvGraphicFramePr>
        <p:xfrm>
          <a:off x="1056444" y="3934640"/>
          <a:ext cx="4572000" cy="2346960"/>
        </p:xfrm>
        <a:graphic>
          <a:graphicData uri="http://schemas.openxmlformats.org/drawingml/2006/table">
            <a:tbl>
              <a:tblPr firstRow="1" bandRow="1">
                <a:tableStyleId>{5C22544A-7EE6-4342-B048-85BDC9FD1C3A}</a:tableStyleId>
              </a:tblPr>
              <a:tblGrid>
                <a:gridCol w="692457">
                  <a:extLst>
                    <a:ext uri="{9D8B030D-6E8A-4147-A177-3AD203B41FA5}">
                      <a16:colId xmlns:a16="http://schemas.microsoft.com/office/drawing/2014/main" val="4008248004"/>
                    </a:ext>
                  </a:extLst>
                </a:gridCol>
                <a:gridCol w="713406">
                  <a:extLst>
                    <a:ext uri="{9D8B030D-6E8A-4147-A177-3AD203B41FA5}">
                      <a16:colId xmlns:a16="http://schemas.microsoft.com/office/drawing/2014/main" val="2851753839"/>
                    </a:ext>
                  </a:extLst>
                </a:gridCol>
                <a:gridCol w="1055379">
                  <a:extLst>
                    <a:ext uri="{9D8B030D-6E8A-4147-A177-3AD203B41FA5}">
                      <a16:colId xmlns:a16="http://schemas.microsoft.com/office/drawing/2014/main" val="2211886466"/>
                    </a:ext>
                  </a:extLst>
                </a:gridCol>
                <a:gridCol w="1055379">
                  <a:extLst>
                    <a:ext uri="{9D8B030D-6E8A-4147-A177-3AD203B41FA5}">
                      <a16:colId xmlns:a16="http://schemas.microsoft.com/office/drawing/2014/main" val="2853820553"/>
                    </a:ext>
                  </a:extLst>
                </a:gridCol>
                <a:gridCol w="1055379">
                  <a:extLst>
                    <a:ext uri="{9D8B030D-6E8A-4147-A177-3AD203B41FA5}">
                      <a16:colId xmlns:a16="http://schemas.microsoft.com/office/drawing/2014/main" val="692971259"/>
                    </a:ext>
                  </a:extLst>
                </a:gridCol>
              </a:tblGrid>
              <a:tr h="403434">
                <a:tc>
                  <a:txBody>
                    <a:bodyPr/>
                    <a:lstStyle/>
                    <a:p>
                      <a:r>
                        <a:rPr lang="en-US" sz="1400" dirty="0">
                          <a:latin typeface="Times New Roman" panose="02020603050405020304" pitchFamily="18" charset="0"/>
                          <a:cs typeface="Times New Roman" panose="02020603050405020304" pitchFamily="18" charset="0"/>
                        </a:rPr>
                        <a:t>Data</a:t>
                      </a:r>
                    </a:p>
                    <a:p>
                      <a:r>
                        <a:rPr lang="en-US" sz="1400" dirty="0">
                          <a:latin typeface="Times New Roman" panose="02020603050405020304" pitchFamily="18" charset="0"/>
                          <a:cs typeface="Times New Roman" panose="02020603050405020304" pitchFamily="18" charset="0"/>
                        </a:rPr>
                        <a:t>point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Age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Gender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Income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Purchased</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9424409"/>
                  </a:ext>
                </a:extLst>
              </a:tr>
              <a:tr h="325152">
                <a:tc>
                  <a:txBody>
                    <a:bodyPr/>
                    <a:lstStyle/>
                    <a:p>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Male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mn-lt"/>
                          <a:ea typeface="+mn-ea"/>
                          <a:cs typeface="+mn-cs"/>
                        </a:rPr>
                        <a:t>$40,000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Yes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0842024"/>
                  </a:ext>
                </a:extLst>
              </a:tr>
              <a:tr h="325152">
                <a:tc>
                  <a:txBody>
                    <a:bodyPr/>
                    <a:lstStyle/>
                    <a:p>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30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Female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mn-lt"/>
                          <a:ea typeface="+mn-ea"/>
                          <a:cs typeface="+mn-cs"/>
                        </a:rPr>
                        <a:t>$35,000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No</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44617994"/>
                  </a:ext>
                </a:extLst>
              </a:tr>
              <a:tr h="325152">
                <a:tc>
                  <a:txBody>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Male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mn-lt"/>
                          <a:ea typeface="+mn-ea"/>
                          <a:cs typeface="+mn-cs"/>
                        </a:rPr>
                        <a:t>$28,000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Yes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5984954"/>
                  </a:ext>
                </a:extLst>
              </a:tr>
              <a:tr h="325152">
                <a:tc>
                  <a:txBody>
                    <a:bodyPr/>
                    <a:lstStyle/>
                    <a:p>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Female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mn-lt"/>
                          <a:ea typeface="+mn-ea"/>
                          <a:cs typeface="+mn-cs"/>
                        </a:rPr>
                        <a:t>$45,000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No</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24229234"/>
                  </a:ext>
                </a:extLst>
              </a:tr>
              <a:tr h="325152">
                <a:tc>
                  <a:txBody>
                    <a:bodyPr/>
                    <a:lstStyle/>
                    <a:p>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35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Male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mn-lt"/>
                          <a:ea typeface="+mn-ea"/>
                          <a:cs typeface="+mn-cs"/>
                        </a:rPr>
                        <a:t>$50,000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Yes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86022274"/>
                  </a:ext>
                </a:extLst>
              </a:tr>
            </a:tbl>
          </a:graphicData>
        </a:graphic>
      </p:graphicFrame>
    </p:spTree>
    <p:extLst>
      <p:ext uri="{BB962C8B-B14F-4D97-AF65-F5344CB8AC3E}">
        <p14:creationId xmlns:p14="http://schemas.microsoft.com/office/powerpoint/2010/main" val="284199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F20B-EB9F-5E46-1A19-A0B542EDEF14}"/>
              </a:ext>
            </a:extLst>
          </p:cNvPr>
          <p:cNvSpPr>
            <a:spLocks noGrp="1"/>
          </p:cNvSpPr>
          <p:nvPr>
            <p:ph type="ctrTitle"/>
          </p:nvPr>
        </p:nvSpPr>
        <p:spPr>
          <a:xfrm>
            <a:off x="1586144" y="426906"/>
            <a:ext cx="9144000" cy="477837"/>
          </a:xfrm>
        </p:spPr>
        <p:txBody>
          <a:bodyPr>
            <a:normAutofit/>
          </a:bodyPr>
          <a:lstStyle/>
          <a:p>
            <a:r>
              <a:rPr lang="en-US" sz="2800" dirty="0">
                <a:latin typeface="Times New Roman" panose="02020603050405020304" pitchFamily="18" charset="0"/>
                <a:cs typeface="Times New Roman" panose="02020603050405020304" pitchFamily="18" charset="0"/>
              </a:rPr>
              <a:t>How supervised learning works?</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B175815-6910-1100-B581-4098541E1E30}"/>
              </a:ext>
            </a:extLst>
          </p:cNvPr>
          <p:cNvSpPr>
            <a:spLocks noGrp="1"/>
          </p:cNvSpPr>
          <p:nvPr>
            <p:ph type="subTitle" idx="1"/>
          </p:nvPr>
        </p:nvSpPr>
        <p:spPr>
          <a:xfrm>
            <a:off x="1524000" y="1882066"/>
            <a:ext cx="9144000" cy="4900474"/>
          </a:xfrm>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Fig 2: Supervised learning process [2]</a:t>
            </a:r>
            <a:endParaRPr lang="en-IN" dirty="0"/>
          </a:p>
        </p:txBody>
      </p:sp>
      <p:pic>
        <p:nvPicPr>
          <p:cNvPr id="5" name="Picture 4">
            <a:extLst>
              <a:ext uri="{FF2B5EF4-FFF2-40B4-BE49-F238E27FC236}">
                <a16:creationId xmlns:a16="http://schemas.microsoft.com/office/drawing/2014/main" id="{A168EEDE-9611-BAE0-A2E6-5DEBC45E8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472" y="1367161"/>
            <a:ext cx="8743411" cy="4563122"/>
          </a:xfrm>
          <a:prstGeom prst="rect">
            <a:avLst/>
          </a:prstGeom>
        </p:spPr>
      </p:pic>
    </p:spTree>
    <p:extLst>
      <p:ext uri="{BB962C8B-B14F-4D97-AF65-F5344CB8AC3E}">
        <p14:creationId xmlns:p14="http://schemas.microsoft.com/office/powerpoint/2010/main" val="2529080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89A1-3AD3-DD8D-24F9-6D53DEDD218E}"/>
              </a:ext>
            </a:extLst>
          </p:cNvPr>
          <p:cNvSpPr>
            <a:spLocks noGrp="1"/>
          </p:cNvSpPr>
          <p:nvPr>
            <p:ph type="title"/>
          </p:nvPr>
        </p:nvSpPr>
        <p:spPr>
          <a:xfrm>
            <a:off x="838200" y="365125"/>
            <a:ext cx="10515600" cy="602541"/>
          </a:xfrm>
        </p:spPr>
        <p:txBody>
          <a:bodyPr>
            <a:normAutofit/>
          </a:bodyPr>
          <a:lstStyle/>
          <a:p>
            <a:pPr algn="ctr"/>
            <a:r>
              <a:rPr lang="en-US" sz="2800" dirty="0">
                <a:latin typeface="Times New Roman" panose="02020603050405020304" pitchFamily="18" charset="0"/>
                <a:cs typeface="Times New Roman" panose="02020603050405020304" pitchFamily="18" charset="0"/>
              </a:rPr>
              <a:t>Steps involved in Supervised machine learning: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AC9A11-6412-612D-427F-B24C1AAE855A}"/>
              </a:ext>
            </a:extLst>
          </p:cNvPr>
          <p:cNvSpPr>
            <a:spLocks noGrp="1"/>
          </p:cNvSpPr>
          <p:nvPr>
            <p:ph idx="1"/>
          </p:nvPr>
        </p:nvSpPr>
        <p:spPr>
          <a:xfrm>
            <a:off x="838200" y="1065320"/>
            <a:ext cx="10515600" cy="5726097"/>
          </a:xfrm>
        </p:spPr>
        <p:txBody>
          <a:bodyPr>
            <a:normAutofit fontScale="92500"/>
          </a:bodyPr>
          <a:lstStyle/>
          <a:p>
            <a:pPr algn="just">
              <a:lnSpc>
                <a:spcPct val="150000"/>
              </a:lnSpc>
              <a:buFont typeface="Wingdings" panose="05000000000000000000" pitchFamily="2" charset="2"/>
              <a:buChar char="Ø"/>
            </a:pPr>
            <a:r>
              <a:rPr lang="en-US" sz="2000" b="0" i="0" dirty="0">
                <a:solidFill>
                  <a:srgbClr val="00B0F0"/>
                </a:solidFill>
                <a:effectLst/>
                <a:latin typeface="Söhne"/>
              </a:rPr>
              <a:t>Dataset Creation: </a:t>
            </a:r>
            <a:r>
              <a:rPr lang="en-US" sz="2000" b="0" i="0" dirty="0">
                <a:solidFill>
                  <a:srgbClr val="374151"/>
                </a:solidFill>
                <a:effectLst/>
                <a:latin typeface="Söhne"/>
              </a:rPr>
              <a:t>A labeled dataset is created, comprising input features (also called predictors or independent variables) and their corresponding output labels (also called dependent variables or targets).</a:t>
            </a:r>
          </a:p>
          <a:p>
            <a:pPr algn="just">
              <a:lnSpc>
                <a:spcPct val="150000"/>
              </a:lnSpc>
              <a:buFont typeface="Wingdings" panose="05000000000000000000" pitchFamily="2" charset="2"/>
              <a:buChar char="Ø"/>
            </a:pPr>
            <a:r>
              <a:rPr lang="en-US" sz="2100" dirty="0">
                <a:solidFill>
                  <a:srgbClr val="00B0F0"/>
                </a:solidFill>
                <a:latin typeface="Söhne"/>
              </a:rPr>
              <a:t>Model Training: </a:t>
            </a:r>
            <a:r>
              <a:rPr lang="en-US" sz="2000" b="0" i="0" dirty="0">
                <a:solidFill>
                  <a:srgbClr val="374151"/>
                </a:solidFill>
                <a:effectLst/>
                <a:latin typeface="Söhne"/>
              </a:rPr>
              <a:t>The labeled dataset is used to train a model using various algorithms such as regression, decision trees, random forests, support vector machines, or neural networks. The model learns the underlying patterns and relationships between the input features and the output labels.</a:t>
            </a:r>
            <a:endParaRPr lang="en-US" sz="2000" dirty="0">
              <a:solidFill>
                <a:srgbClr val="374151"/>
              </a:solidFill>
              <a:latin typeface="Söhne"/>
            </a:endParaRPr>
          </a:p>
          <a:p>
            <a:pPr algn="just">
              <a:lnSpc>
                <a:spcPct val="150000"/>
              </a:lnSpc>
              <a:buFont typeface="Wingdings" panose="05000000000000000000" pitchFamily="2" charset="2"/>
              <a:buChar char="Ø"/>
            </a:pPr>
            <a:r>
              <a:rPr lang="en-US" sz="2100" dirty="0">
                <a:solidFill>
                  <a:srgbClr val="00B0F0"/>
                </a:solidFill>
                <a:latin typeface="Söhne"/>
              </a:rPr>
              <a:t>Model Evaluation: </a:t>
            </a:r>
            <a:r>
              <a:rPr lang="en-US" sz="2000" b="0" i="0" dirty="0">
                <a:solidFill>
                  <a:srgbClr val="374151"/>
                </a:solidFill>
                <a:effectLst/>
                <a:latin typeface="Söhne"/>
              </a:rPr>
              <a:t>The trained model is evaluated using separate test data that was not used during the training phase. Evaluation metrics such as accuracy, precision, recall, or mean squared error are commonly used to assess the model's performance.</a:t>
            </a:r>
          </a:p>
          <a:p>
            <a:pPr algn="just">
              <a:lnSpc>
                <a:spcPct val="150000"/>
              </a:lnSpc>
              <a:buFont typeface="Wingdings" panose="05000000000000000000" pitchFamily="2" charset="2"/>
              <a:buChar char="Ø"/>
            </a:pPr>
            <a:r>
              <a:rPr lang="en-US" sz="2100" dirty="0">
                <a:solidFill>
                  <a:srgbClr val="00B0F0"/>
                </a:solidFill>
                <a:latin typeface="Söhne"/>
              </a:rPr>
              <a:t>Prediction:</a:t>
            </a:r>
            <a:r>
              <a:rPr lang="en-US" sz="2000" b="0" i="0" dirty="0">
                <a:solidFill>
                  <a:srgbClr val="374151"/>
                </a:solidFill>
                <a:effectLst/>
                <a:latin typeface="Söhne"/>
              </a:rPr>
              <a:t> Once the model is trained and validated, it can be used to make predictions on new, unseen data by providing the input features, and the model generates the corresponding output based on its learned patterns.</a:t>
            </a:r>
          </a:p>
          <a:p>
            <a:pPr algn="just">
              <a:lnSpc>
                <a:spcPct val="150000"/>
              </a:lnSpc>
              <a:buFont typeface="Wingdings" panose="05000000000000000000" pitchFamily="2" charset="2"/>
              <a:buChar char="Ø"/>
            </a:pPr>
            <a:endParaRPr lang="en-US" sz="2000" b="0" i="0" dirty="0">
              <a:solidFill>
                <a:srgbClr val="374151"/>
              </a:solidFill>
              <a:effectLst/>
              <a:latin typeface="Söhne"/>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19897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953F2-02D1-787F-EB84-3D88CCF67C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7CB757-5FA4-DE16-5A54-8E1E46536F03}"/>
              </a:ext>
            </a:extLst>
          </p:cNvPr>
          <p:cNvSpPr>
            <a:spLocks noGrp="1"/>
          </p:cNvSpPr>
          <p:nvPr>
            <p:ph type="title"/>
          </p:nvPr>
        </p:nvSpPr>
        <p:spPr>
          <a:xfrm>
            <a:off x="838200" y="365125"/>
            <a:ext cx="10515600" cy="602541"/>
          </a:xfrm>
        </p:spPr>
        <p:txBody>
          <a:bodyPr>
            <a:normAutofit/>
          </a:bodyPr>
          <a:lstStyle/>
          <a:p>
            <a:pPr algn="ctr"/>
            <a:r>
              <a:rPr lang="en-US" sz="2800" dirty="0">
                <a:latin typeface="Times New Roman" panose="02020603050405020304" pitchFamily="18" charset="0"/>
                <a:cs typeface="Times New Roman" panose="02020603050405020304" pitchFamily="18" charset="0"/>
              </a:rPr>
              <a:t>Data pre-processing: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F2CB5C-61D6-343C-3F3C-4D53DFF8F033}"/>
              </a:ext>
            </a:extLst>
          </p:cNvPr>
          <p:cNvSpPr>
            <a:spLocks noGrp="1"/>
          </p:cNvSpPr>
          <p:nvPr>
            <p:ph idx="1"/>
          </p:nvPr>
        </p:nvSpPr>
        <p:spPr>
          <a:xfrm>
            <a:off x="233265" y="1065320"/>
            <a:ext cx="11803225" cy="5726097"/>
          </a:xfrm>
        </p:spPr>
        <p:txBody>
          <a:bodyPr>
            <a:normAutofit fontScale="92500"/>
          </a:bodyPr>
          <a:lstStyle/>
          <a:p>
            <a:pPr algn="just">
              <a:lnSpc>
                <a:spcPct val="150000"/>
              </a:lnSpc>
              <a:buFont typeface="Wingdings" panose="05000000000000000000" pitchFamily="2" charset="2"/>
              <a:buChar char="Ø"/>
            </a:pPr>
            <a:r>
              <a:rPr lang="en-US" sz="2000" b="0" i="0" dirty="0">
                <a:solidFill>
                  <a:srgbClr val="374151"/>
                </a:solidFill>
                <a:effectLst/>
                <a:latin typeface="Söhne"/>
              </a:rPr>
              <a:t>Pre-processing includes a number of techniques and actions:</a:t>
            </a:r>
          </a:p>
          <a:p>
            <a:pPr algn="just">
              <a:lnSpc>
                <a:spcPct val="150000"/>
              </a:lnSpc>
              <a:buFont typeface="Wingdings" panose="05000000000000000000" pitchFamily="2" charset="2"/>
              <a:buChar char="Ø"/>
            </a:pPr>
            <a:r>
              <a:rPr lang="en-US" sz="2000" b="0" i="0" dirty="0">
                <a:solidFill>
                  <a:srgbClr val="0070C0"/>
                </a:solidFill>
                <a:effectLst/>
                <a:latin typeface="Söhne"/>
              </a:rPr>
              <a:t>Data cleaning: </a:t>
            </a:r>
            <a:r>
              <a:rPr lang="en-US" sz="2000" b="0" i="0" dirty="0">
                <a:solidFill>
                  <a:srgbClr val="374151"/>
                </a:solidFill>
                <a:effectLst/>
                <a:latin typeface="Söhne"/>
              </a:rPr>
              <a:t>These techniques, manual and automated, remove data incorrectly added or classified.</a:t>
            </a:r>
          </a:p>
          <a:p>
            <a:pPr algn="just">
              <a:lnSpc>
                <a:spcPct val="150000"/>
              </a:lnSpc>
              <a:buFont typeface="Wingdings" panose="05000000000000000000" pitchFamily="2" charset="2"/>
              <a:buChar char="Ø"/>
            </a:pPr>
            <a:r>
              <a:rPr lang="en-US" sz="2000" b="0" i="0" dirty="0">
                <a:solidFill>
                  <a:srgbClr val="0070C0"/>
                </a:solidFill>
                <a:effectLst/>
                <a:latin typeface="Söhne"/>
              </a:rPr>
              <a:t>Data imputations: </a:t>
            </a:r>
            <a:r>
              <a:rPr lang="en-US" sz="2000" b="0" i="0" dirty="0">
                <a:solidFill>
                  <a:srgbClr val="374151"/>
                </a:solidFill>
                <a:effectLst/>
                <a:latin typeface="Söhne"/>
              </a:rPr>
              <a:t>Most ML frameworks include methods and APIs for balancing or filling in missing data. Techniques generally include imputing missing values with standard deviation, mean, median and k-nearest neighbors (k-NN) of the data in the given field.</a:t>
            </a:r>
          </a:p>
          <a:p>
            <a:pPr algn="just">
              <a:lnSpc>
                <a:spcPct val="150000"/>
              </a:lnSpc>
              <a:buFont typeface="Wingdings" panose="05000000000000000000" pitchFamily="2" charset="2"/>
              <a:buChar char="Ø"/>
            </a:pPr>
            <a:r>
              <a:rPr lang="en-US" sz="2100" dirty="0">
                <a:solidFill>
                  <a:srgbClr val="0070C0"/>
                </a:solidFill>
                <a:latin typeface="Söhne"/>
              </a:rPr>
              <a:t>Oversampling: </a:t>
            </a:r>
            <a:r>
              <a:rPr lang="en-US" sz="2000" b="0" i="0" dirty="0">
                <a:solidFill>
                  <a:srgbClr val="374151"/>
                </a:solidFill>
                <a:effectLst/>
                <a:latin typeface="Söhne"/>
              </a:rPr>
              <a:t>Bias or imbalance in the dataset can be corrected by generating more observations/samples with methods like repetition.</a:t>
            </a:r>
          </a:p>
          <a:p>
            <a:pPr algn="just">
              <a:lnSpc>
                <a:spcPct val="150000"/>
              </a:lnSpc>
              <a:buFont typeface="Wingdings" panose="05000000000000000000" pitchFamily="2" charset="2"/>
              <a:buChar char="Ø"/>
            </a:pPr>
            <a:r>
              <a:rPr lang="en-US" sz="2000" b="0" i="0" dirty="0">
                <a:solidFill>
                  <a:srgbClr val="0070C0"/>
                </a:solidFill>
                <a:effectLst/>
                <a:latin typeface="Söhne"/>
              </a:rPr>
              <a:t>Data integration: </a:t>
            </a:r>
            <a:r>
              <a:rPr lang="en-US" sz="2000" b="0" i="0" dirty="0">
                <a:solidFill>
                  <a:srgbClr val="374151"/>
                </a:solidFill>
                <a:effectLst/>
                <a:latin typeface="Söhne"/>
              </a:rPr>
              <a:t>Combining multiple datasets to get a large corpus can overcome incompleteness in a single dataset.</a:t>
            </a:r>
          </a:p>
          <a:p>
            <a:pPr algn="just">
              <a:lnSpc>
                <a:spcPct val="150000"/>
              </a:lnSpc>
              <a:buFont typeface="Wingdings" panose="05000000000000000000" pitchFamily="2" charset="2"/>
              <a:buChar char="Ø"/>
            </a:pPr>
            <a:r>
              <a:rPr lang="en-US" sz="2000" b="0" i="0" dirty="0">
                <a:solidFill>
                  <a:srgbClr val="0070C0"/>
                </a:solidFill>
                <a:effectLst/>
                <a:latin typeface="Söhne"/>
              </a:rPr>
              <a:t>Data normalization: </a:t>
            </a:r>
            <a:r>
              <a:rPr lang="en-US" sz="2000" b="0" i="0" dirty="0">
                <a:solidFill>
                  <a:srgbClr val="374151"/>
                </a:solidFill>
                <a:effectLst/>
                <a:latin typeface="Söhne"/>
              </a:rPr>
              <a:t>The size of a dataset affects the memory and processing required for iterations during training. Normalization reduces the size by reducing the order and magnitude of data.</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741312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5271" y="6669741"/>
            <a:ext cx="1411940" cy="238779"/>
          </a:xfrm>
        </p:spPr>
        <p:txBody>
          <a:bodyPr>
            <a:normAutofit fontScale="90000"/>
          </a:bodyPr>
          <a:lstStyle/>
          <a:p>
            <a:endParaRPr lang="en-US" dirty="0"/>
          </a:p>
        </p:txBody>
      </p:sp>
      <p:sp>
        <p:nvSpPr>
          <p:cNvPr id="3" name="Content Placeholder 2"/>
          <p:cNvSpPr>
            <a:spLocks noGrp="1"/>
          </p:cNvSpPr>
          <p:nvPr>
            <p:ph idx="1"/>
          </p:nvPr>
        </p:nvSpPr>
        <p:spPr>
          <a:xfrm>
            <a:off x="340659" y="600636"/>
            <a:ext cx="11013141" cy="5585292"/>
          </a:xfrm>
        </p:spPr>
        <p:txBody>
          <a:bodyPr>
            <a:normAutofit lnSpcReduction="10000"/>
          </a:bodyPr>
          <a:lstStyle/>
          <a:p>
            <a:pPr fontAlgn="base"/>
            <a:r>
              <a:rPr lang="en-US" b="1" dirty="0"/>
              <a:t>Advantages of Supervised Machine Learning</a:t>
            </a:r>
          </a:p>
          <a:p>
            <a:pPr fontAlgn="base"/>
            <a:r>
              <a:rPr lang="en-US" b="1" dirty="0"/>
              <a:t>Supervised Learning</a:t>
            </a:r>
            <a:r>
              <a:rPr lang="en-US" dirty="0"/>
              <a:t> models can have high accuracy as they are trained on </a:t>
            </a:r>
            <a:r>
              <a:rPr lang="en-US" b="1" dirty="0" err="1"/>
              <a:t>labelled</a:t>
            </a:r>
            <a:r>
              <a:rPr lang="en-US" b="1" dirty="0"/>
              <a:t> data</a:t>
            </a:r>
            <a:r>
              <a:rPr lang="en-US" dirty="0"/>
              <a:t>.</a:t>
            </a:r>
          </a:p>
          <a:p>
            <a:pPr fontAlgn="base"/>
            <a:r>
              <a:rPr lang="en-US" dirty="0"/>
              <a:t>The process of decision-making in supervised learning models is often interpretable.</a:t>
            </a:r>
          </a:p>
          <a:p>
            <a:pPr fontAlgn="base"/>
            <a:r>
              <a:rPr lang="en-US" dirty="0"/>
              <a:t>It can often be used in pre-trained models which saves time and resources when developing new models from scratch.</a:t>
            </a:r>
          </a:p>
          <a:p>
            <a:pPr fontAlgn="base"/>
            <a:r>
              <a:rPr lang="en-US" b="1" dirty="0"/>
              <a:t>Disadvantages of Supervised Machine Learning</a:t>
            </a:r>
          </a:p>
          <a:p>
            <a:pPr fontAlgn="base"/>
            <a:r>
              <a:rPr lang="en-US" dirty="0"/>
              <a:t>It has limitations in knowing patterns and may struggle with unseen or unexpected patterns that are not present in the training data.</a:t>
            </a:r>
          </a:p>
          <a:p>
            <a:pPr fontAlgn="base"/>
            <a:r>
              <a:rPr lang="en-US" dirty="0"/>
              <a:t>It can be time-consuming and costly as it relies on</a:t>
            </a:r>
            <a:r>
              <a:rPr lang="en-US" b="1" dirty="0"/>
              <a:t> labeled </a:t>
            </a:r>
            <a:r>
              <a:rPr lang="en-US" dirty="0"/>
              <a:t>data only.</a:t>
            </a:r>
          </a:p>
          <a:p>
            <a:pPr fontAlgn="base"/>
            <a:r>
              <a:rPr lang="en-US" dirty="0"/>
              <a:t>It may lead to poor generalizations based on new data</a:t>
            </a:r>
          </a:p>
          <a:p>
            <a:endParaRPr lang="en-US" dirty="0"/>
          </a:p>
        </p:txBody>
      </p:sp>
    </p:spTree>
    <p:extLst>
      <p:ext uri="{BB962C8B-B14F-4D97-AF65-F5344CB8AC3E}">
        <p14:creationId xmlns:p14="http://schemas.microsoft.com/office/powerpoint/2010/main" val="1516783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7011" y="365126"/>
            <a:ext cx="1196787" cy="638922"/>
          </a:xfrm>
        </p:spPr>
        <p:txBody>
          <a:bodyPr>
            <a:normAutofit fontScale="90000"/>
          </a:bodyPr>
          <a:lstStyle/>
          <a:p>
            <a:endParaRPr lang="en-US" dirty="0"/>
          </a:p>
        </p:txBody>
      </p:sp>
      <p:sp>
        <p:nvSpPr>
          <p:cNvPr id="3" name="Content Placeholder 2"/>
          <p:cNvSpPr>
            <a:spLocks noGrp="1"/>
          </p:cNvSpPr>
          <p:nvPr>
            <p:ph idx="1"/>
          </p:nvPr>
        </p:nvSpPr>
        <p:spPr>
          <a:xfrm>
            <a:off x="403412" y="286871"/>
            <a:ext cx="10950388" cy="5890092"/>
          </a:xfrm>
        </p:spPr>
        <p:txBody>
          <a:bodyPr>
            <a:normAutofit fontScale="62500" lnSpcReduction="20000"/>
          </a:bodyPr>
          <a:lstStyle/>
          <a:p>
            <a:pPr fontAlgn="base"/>
            <a:r>
              <a:rPr lang="en-US" b="1" dirty="0"/>
              <a:t>Applications of Supervised Learning</a:t>
            </a:r>
          </a:p>
          <a:p>
            <a:pPr fontAlgn="base"/>
            <a:r>
              <a:rPr lang="en-US" dirty="0"/>
              <a:t>Supervised learning is used in a wide variety of applications, including:</a:t>
            </a:r>
          </a:p>
          <a:p>
            <a:pPr fontAlgn="base"/>
            <a:r>
              <a:rPr lang="en-US" b="1" dirty="0"/>
              <a:t>Image classification</a:t>
            </a:r>
            <a:r>
              <a:rPr lang="en-US" dirty="0"/>
              <a:t>: Identify objects, faces, and other features in images.</a:t>
            </a:r>
          </a:p>
          <a:p>
            <a:pPr fontAlgn="base"/>
            <a:r>
              <a:rPr lang="en-US" b="1" dirty="0"/>
              <a:t>Natural language processing:</a:t>
            </a:r>
            <a:r>
              <a:rPr lang="en-US" dirty="0"/>
              <a:t> Extract information from text, such as sentiment, entities, and relationships.</a:t>
            </a:r>
          </a:p>
          <a:p>
            <a:pPr fontAlgn="base"/>
            <a:r>
              <a:rPr lang="en-US" b="1" dirty="0"/>
              <a:t>Speech recognition</a:t>
            </a:r>
            <a:r>
              <a:rPr lang="en-US" dirty="0"/>
              <a:t>: Convert spoken language into text.</a:t>
            </a:r>
          </a:p>
          <a:p>
            <a:pPr fontAlgn="base"/>
            <a:r>
              <a:rPr lang="en-US" b="1" dirty="0"/>
              <a:t>Recommendation systems</a:t>
            </a:r>
            <a:r>
              <a:rPr lang="en-US" dirty="0"/>
              <a:t>: Make personalized recommendations to users.</a:t>
            </a:r>
          </a:p>
          <a:p>
            <a:pPr fontAlgn="base"/>
            <a:r>
              <a:rPr lang="en-US" b="1" dirty="0"/>
              <a:t>Predictive analytics</a:t>
            </a:r>
            <a:r>
              <a:rPr lang="en-US" dirty="0"/>
              <a:t>: Predict outcomes, such as sales, customer churn, and stock prices.</a:t>
            </a:r>
          </a:p>
          <a:p>
            <a:pPr fontAlgn="base"/>
            <a:r>
              <a:rPr lang="en-US" b="1" dirty="0"/>
              <a:t>Medical diagnosis</a:t>
            </a:r>
            <a:r>
              <a:rPr lang="en-US" dirty="0"/>
              <a:t>: Detect diseases and other medical conditions.</a:t>
            </a:r>
          </a:p>
          <a:p>
            <a:pPr fontAlgn="base"/>
            <a:r>
              <a:rPr lang="en-US" b="1" dirty="0"/>
              <a:t>Fraud detection</a:t>
            </a:r>
            <a:r>
              <a:rPr lang="en-US" dirty="0"/>
              <a:t>: Identify fraudulent transactions.</a:t>
            </a:r>
          </a:p>
          <a:p>
            <a:pPr fontAlgn="base"/>
            <a:r>
              <a:rPr lang="en-US" b="1" dirty="0"/>
              <a:t>Autonomous vehicles</a:t>
            </a:r>
            <a:r>
              <a:rPr lang="en-US" dirty="0"/>
              <a:t>: Recognize and respond to objects in the environment.</a:t>
            </a:r>
          </a:p>
          <a:p>
            <a:pPr fontAlgn="base"/>
            <a:r>
              <a:rPr lang="en-US" b="1" dirty="0"/>
              <a:t>Email spam detection</a:t>
            </a:r>
            <a:r>
              <a:rPr lang="en-US" dirty="0"/>
              <a:t>: Classify emails as spam or not spam.</a:t>
            </a:r>
          </a:p>
          <a:p>
            <a:pPr fontAlgn="base"/>
            <a:r>
              <a:rPr lang="en-US" b="1" dirty="0"/>
              <a:t>Quality control in manufacturing</a:t>
            </a:r>
            <a:r>
              <a:rPr lang="en-US" dirty="0"/>
              <a:t>: Inspect products for defects.</a:t>
            </a:r>
          </a:p>
          <a:p>
            <a:pPr fontAlgn="base"/>
            <a:r>
              <a:rPr lang="en-US" b="1" dirty="0"/>
              <a:t>Credit scoring</a:t>
            </a:r>
            <a:r>
              <a:rPr lang="en-US" dirty="0"/>
              <a:t>: Assess the risk of a borrower defaulting on a loan.</a:t>
            </a:r>
          </a:p>
          <a:p>
            <a:pPr fontAlgn="base"/>
            <a:r>
              <a:rPr lang="en-US" b="1" dirty="0"/>
              <a:t>Gaming</a:t>
            </a:r>
            <a:r>
              <a:rPr lang="en-US" dirty="0"/>
              <a:t>: Recognize characters, analyze player behavior, and create NPCs.</a:t>
            </a:r>
          </a:p>
          <a:p>
            <a:pPr fontAlgn="base"/>
            <a:r>
              <a:rPr lang="en-US" b="1" dirty="0"/>
              <a:t>Customer support</a:t>
            </a:r>
            <a:r>
              <a:rPr lang="en-US" dirty="0"/>
              <a:t>: Automate customer support tasks.</a:t>
            </a:r>
          </a:p>
          <a:p>
            <a:pPr fontAlgn="base"/>
            <a:r>
              <a:rPr lang="en-US" b="1" dirty="0"/>
              <a:t>Weather forecasting</a:t>
            </a:r>
            <a:r>
              <a:rPr lang="en-US" dirty="0"/>
              <a:t>: Make predictions for temperature, precipitation, and other meteorological parameters.</a:t>
            </a:r>
          </a:p>
          <a:p>
            <a:pPr fontAlgn="base"/>
            <a:r>
              <a:rPr lang="en-US" b="1" dirty="0"/>
              <a:t>Sports analytics</a:t>
            </a:r>
            <a:r>
              <a:rPr lang="en-US" dirty="0"/>
              <a:t>: Analyze player performance, make game predictions, and optimize strategies.</a:t>
            </a:r>
          </a:p>
          <a:p>
            <a:endParaRPr lang="en-US" dirty="0"/>
          </a:p>
        </p:txBody>
      </p:sp>
    </p:spTree>
    <p:extLst>
      <p:ext uri="{BB962C8B-B14F-4D97-AF65-F5344CB8AC3E}">
        <p14:creationId xmlns:p14="http://schemas.microsoft.com/office/powerpoint/2010/main" val="2055328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85E0B-9CD4-4079-0F57-825C5EFCFA3E}"/>
              </a:ext>
            </a:extLst>
          </p:cNvPr>
          <p:cNvSpPr>
            <a:spLocks noGrp="1"/>
          </p:cNvSpPr>
          <p:nvPr>
            <p:ph type="title"/>
          </p:nvPr>
        </p:nvSpPr>
        <p:spPr>
          <a:xfrm>
            <a:off x="838200" y="365126"/>
            <a:ext cx="10515600" cy="833360"/>
          </a:xfrm>
        </p:spPr>
        <p:txBody>
          <a:bodyPr>
            <a:normAutofit/>
          </a:bodyPr>
          <a:lstStyle/>
          <a:p>
            <a:pPr algn="ctr"/>
            <a:r>
              <a:rPr lang="en-IN" sz="2800" b="0" i="0" dirty="0">
                <a:solidFill>
                  <a:srgbClr val="374151"/>
                </a:solidFill>
                <a:effectLst/>
                <a:latin typeface="Times New Roman" panose="02020603050405020304" pitchFamily="18" charset="0"/>
                <a:cs typeface="Times New Roman" panose="02020603050405020304" pitchFamily="18" charset="0"/>
              </a:rPr>
              <a:t>Unsupervised Learning: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093458-EAC7-41AE-5C66-1363B59FC358}"/>
              </a:ext>
            </a:extLst>
          </p:cNvPr>
          <p:cNvSpPr>
            <a:spLocks noGrp="1"/>
          </p:cNvSpPr>
          <p:nvPr>
            <p:ph idx="1"/>
          </p:nvPr>
        </p:nvSpPr>
        <p:spPr>
          <a:xfrm>
            <a:off x="838200" y="1198486"/>
            <a:ext cx="10515600" cy="5362570"/>
          </a:xfrm>
        </p:spPr>
        <p:txBody>
          <a:bodyPr/>
          <a:lstStyle/>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Unsupervised learning deals with unlabeled data.</a:t>
            </a:r>
          </a:p>
          <a:p>
            <a:pPr>
              <a:lnSpc>
                <a:spcPct val="150000"/>
              </a:lnSpc>
              <a:buFont typeface="Wingdings" panose="05000000000000000000" pitchFamily="2" charset="2"/>
              <a:buChar char="§"/>
            </a:pPr>
            <a:r>
              <a:rPr lang="en-US" sz="1600" dirty="0">
                <a:solidFill>
                  <a:srgbClr val="374151"/>
                </a:solidFill>
                <a:latin typeface="Times New Roman" panose="02020603050405020304" pitchFamily="18" charset="0"/>
                <a:cs typeface="Times New Roman" panose="02020603050405020304" pitchFamily="18" charset="0"/>
              </a:rPr>
              <a:t>T</a:t>
            </a:r>
            <a:r>
              <a:rPr lang="en-US" sz="1600" b="0" i="0" dirty="0">
                <a:solidFill>
                  <a:srgbClr val="374151"/>
                </a:solidFill>
                <a:effectLst/>
                <a:latin typeface="Times New Roman" panose="02020603050405020304" pitchFamily="18" charset="0"/>
                <a:cs typeface="Times New Roman" panose="02020603050405020304" pitchFamily="18" charset="0"/>
              </a:rPr>
              <a:t>he model learns to identify similarities, differences, or groupings in the data based on its intrinsic properties.</a:t>
            </a:r>
          </a:p>
          <a:p>
            <a:pPr>
              <a:lnSpc>
                <a:spcPct val="150000"/>
              </a:lnSpc>
              <a:buFont typeface="Wingdings" panose="05000000000000000000" pitchFamily="2" charset="2"/>
              <a:buChar char="§"/>
            </a:pPr>
            <a:r>
              <a:rPr lang="en-US" sz="1600" b="0" i="0" dirty="0">
                <a:solidFill>
                  <a:srgbClr val="374151"/>
                </a:solidFill>
                <a:effectLst/>
                <a:latin typeface="Times New Roman" panose="02020603050405020304" pitchFamily="18" charset="0"/>
                <a:cs typeface="Times New Roman" panose="02020603050405020304" pitchFamily="18" charset="0"/>
              </a:rPr>
              <a:t>The objective is to discover the underlying structure or patterns within the data without any predefined output labels.</a:t>
            </a:r>
          </a:p>
          <a:p>
            <a:pPr algn="just">
              <a:lnSpc>
                <a:spcPct val="150000"/>
              </a:lnSpc>
              <a:buFont typeface="Wingdings" panose="05000000000000000000" pitchFamily="2" charset="2"/>
              <a:buChar char="§"/>
            </a:pPr>
            <a:r>
              <a:rPr lang="en-US" sz="1600" b="0" i="0" dirty="0">
                <a:solidFill>
                  <a:srgbClr val="374151"/>
                </a:solidFill>
                <a:effectLst/>
                <a:latin typeface="Times New Roman" panose="02020603050405020304" pitchFamily="18" charset="0"/>
                <a:cs typeface="Times New Roman" panose="02020603050405020304" pitchFamily="18" charset="0"/>
              </a:rPr>
              <a:t>Common tasks in unsupervised learning include clustering similar data points together or dimensionality reduction to identify important features.</a:t>
            </a:r>
          </a:p>
          <a:p>
            <a:pPr marL="0" indent="0">
              <a:lnSpc>
                <a:spcPct val="150000"/>
              </a:lnSpc>
              <a:buNone/>
            </a:pPr>
            <a:r>
              <a:rPr lang="en-US" sz="1600" dirty="0">
                <a:solidFill>
                  <a:srgbClr val="374151"/>
                </a:solidFill>
                <a:latin typeface="Times New Roman" panose="02020603050405020304" pitchFamily="18" charset="0"/>
                <a:cs typeface="Times New Roman" panose="02020603050405020304" pitchFamily="18" charset="0"/>
              </a:rPr>
              <a:t>Table 2: Unlabeled data points</a:t>
            </a:r>
          </a:p>
          <a:p>
            <a:pPr marL="0" indent="0">
              <a:lnSpc>
                <a:spcPct val="150000"/>
              </a:lnSpc>
              <a:buNone/>
            </a:pPr>
            <a:endParaRPr lang="en-US" sz="2000" b="0" i="0" dirty="0">
              <a:solidFill>
                <a:srgbClr val="37415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dirty="0"/>
          </a:p>
        </p:txBody>
      </p:sp>
      <p:graphicFrame>
        <p:nvGraphicFramePr>
          <p:cNvPr id="8" name="Table 8">
            <a:extLst>
              <a:ext uri="{FF2B5EF4-FFF2-40B4-BE49-F238E27FC236}">
                <a16:creationId xmlns:a16="http://schemas.microsoft.com/office/drawing/2014/main" id="{46FC575F-A733-FB29-8397-4532C74D2DBB}"/>
              </a:ext>
            </a:extLst>
          </p:cNvPr>
          <p:cNvGraphicFramePr>
            <a:graphicFrameLocks noGrp="1"/>
          </p:cNvGraphicFramePr>
          <p:nvPr>
            <p:extLst>
              <p:ext uri="{D42A27DB-BD31-4B8C-83A1-F6EECF244321}">
                <p14:modId xmlns:p14="http://schemas.microsoft.com/office/powerpoint/2010/main" val="3613083757"/>
              </p:ext>
            </p:extLst>
          </p:nvPr>
        </p:nvGraphicFramePr>
        <p:xfrm>
          <a:off x="989029" y="4080029"/>
          <a:ext cx="4440811" cy="2392655"/>
        </p:xfrm>
        <a:graphic>
          <a:graphicData uri="http://schemas.openxmlformats.org/drawingml/2006/table">
            <a:tbl>
              <a:tblPr firstRow="1" bandRow="1">
                <a:tableStyleId>{5C22544A-7EE6-4342-B048-85BDC9FD1C3A}</a:tableStyleId>
              </a:tblPr>
              <a:tblGrid>
                <a:gridCol w="645189">
                  <a:extLst>
                    <a:ext uri="{9D8B030D-6E8A-4147-A177-3AD203B41FA5}">
                      <a16:colId xmlns:a16="http://schemas.microsoft.com/office/drawing/2014/main" val="2402727118"/>
                    </a:ext>
                  </a:extLst>
                </a:gridCol>
                <a:gridCol w="562227">
                  <a:extLst>
                    <a:ext uri="{9D8B030D-6E8A-4147-A177-3AD203B41FA5}">
                      <a16:colId xmlns:a16="http://schemas.microsoft.com/office/drawing/2014/main" val="2712997206"/>
                    </a:ext>
                  </a:extLst>
                </a:gridCol>
                <a:gridCol w="810706">
                  <a:extLst>
                    <a:ext uri="{9D8B030D-6E8A-4147-A177-3AD203B41FA5}">
                      <a16:colId xmlns:a16="http://schemas.microsoft.com/office/drawing/2014/main" val="2388181305"/>
                    </a:ext>
                  </a:extLst>
                </a:gridCol>
                <a:gridCol w="1093509">
                  <a:extLst>
                    <a:ext uri="{9D8B030D-6E8A-4147-A177-3AD203B41FA5}">
                      <a16:colId xmlns:a16="http://schemas.microsoft.com/office/drawing/2014/main" val="691176407"/>
                    </a:ext>
                  </a:extLst>
                </a:gridCol>
                <a:gridCol w="1329180">
                  <a:extLst>
                    <a:ext uri="{9D8B030D-6E8A-4147-A177-3AD203B41FA5}">
                      <a16:colId xmlns:a16="http://schemas.microsoft.com/office/drawing/2014/main" val="1428223832"/>
                    </a:ext>
                  </a:extLst>
                </a:gridCol>
              </a:tblGrid>
              <a:tr h="451012">
                <a:tc>
                  <a:txBody>
                    <a:bodyPr/>
                    <a:lstStyle/>
                    <a:p>
                      <a:r>
                        <a:rPr lang="en-US" sz="1400" dirty="0">
                          <a:latin typeface="Times New Roman" panose="02020603050405020304" pitchFamily="18" charset="0"/>
                          <a:cs typeface="Times New Roman" panose="02020603050405020304" pitchFamily="18" charset="0"/>
                        </a:rPr>
                        <a:t>Data</a:t>
                      </a:r>
                    </a:p>
                    <a:p>
                      <a:r>
                        <a:rPr lang="en-US" sz="1400" dirty="0">
                          <a:latin typeface="Times New Roman" panose="02020603050405020304" pitchFamily="18" charset="0"/>
                          <a:cs typeface="Times New Roman" panose="02020603050405020304" pitchFamily="18" charset="0"/>
                        </a:rPr>
                        <a:t>point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Age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Gender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Income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dirty="0"/>
                        <a:t>Purchased?</a:t>
                      </a:r>
                      <a:endParaRPr lang="en-IN" dirty="0"/>
                    </a:p>
                  </a:txBody>
                  <a:tcPr/>
                </a:tc>
                <a:extLst>
                  <a:ext uri="{0D108BD9-81ED-4DB2-BD59-A6C34878D82A}">
                    <a16:rowId xmlns:a16="http://schemas.microsoft.com/office/drawing/2014/main" val="3817611303"/>
                  </a:ext>
                </a:extLst>
              </a:tr>
              <a:tr h="374899">
                <a:tc>
                  <a:txBody>
                    <a:bodyPr/>
                    <a:lstStyle/>
                    <a:p>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Male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mn-lt"/>
                          <a:ea typeface="+mn-ea"/>
                          <a:cs typeface="+mn-cs"/>
                        </a:rPr>
                        <a:t>$40,000</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extLst>
                  <a:ext uri="{0D108BD9-81ED-4DB2-BD59-A6C34878D82A}">
                    <a16:rowId xmlns:a16="http://schemas.microsoft.com/office/drawing/2014/main" val="329398388"/>
                  </a:ext>
                </a:extLst>
              </a:tr>
              <a:tr h="374899">
                <a:tc>
                  <a:txBody>
                    <a:bodyPr/>
                    <a:lstStyle/>
                    <a:p>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30</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Female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mn-lt"/>
                          <a:ea typeface="+mn-ea"/>
                          <a:cs typeface="+mn-cs"/>
                        </a:rPr>
                        <a:t>$35,000</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a:p>
                  </a:txBody>
                  <a:tcPr/>
                </a:tc>
                <a:extLst>
                  <a:ext uri="{0D108BD9-81ED-4DB2-BD59-A6C34878D82A}">
                    <a16:rowId xmlns:a16="http://schemas.microsoft.com/office/drawing/2014/main" val="1011762309"/>
                  </a:ext>
                </a:extLst>
              </a:tr>
              <a:tr h="374899">
                <a:tc>
                  <a:txBody>
                    <a:bodyPr/>
                    <a:lstStyle/>
                    <a:p>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22</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Male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mn-lt"/>
                          <a:ea typeface="+mn-ea"/>
                          <a:cs typeface="+mn-cs"/>
                        </a:rPr>
                        <a:t>$28,000</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a:p>
                  </a:txBody>
                  <a:tcPr/>
                </a:tc>
                <a:extLst>
                  <a:ext uri="{0D108BD9-81ED-4DB2-BD59-A6C34878D82A}">
                    <a16:rowId xmlns:a16="http://schemas.microsoft.com/office/drawing/2014/main" val="1860409746"/>
                  </a:ext>
                </a:extLst>
              </a:tr>
              <a:tr h="374899">
                <a:tc>
                  <a:txBody>
                    <a:bodyPr/>
                    <a:lstStyle/>
                    <a:p>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28</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Female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mn-lt"/>
                          <a:ea typeface="+mn-ea"/>
                          <a:cs typeface="+mn-cs"/>
                        </a:rPr>
                        <a:t>$45,000</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a:p>
                  </a:txBody>
                  <a:tcPr/>
                </a:tc>
                <a:extLst>
                  <a:ext uri="{0D108BD9-81ED-4DB2-BD59-A6C34878D82A}">
                    <a16:rowId xmlns:a16="http://schemas.microsoft.com/office/drawing/2014/main" val="1847486810"/>
                  </a:ext>
                </a:extLst>
              </a:tr>
              <a:tr h="374899">
                <a:tc>
                  <a:txBody>
                    <a:bodyPr/>
                    <a:lstStyle/>
                    <a:p>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35</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Male</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mn-lt"/>
                          <a:ea typeface="+mn-ea"/>
                          <a:cs typeface="+mn-cs"/>
                        </a:rPr>
                        <a:t>$50,000</a:t>
                      </a:r>
                      <a:endParaRPr lang="en-IN" sz="1400"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extLst>
                  <a:ext uri="{0D108BD9-81ED-4DB2-BD59-A6C34878D82A}">
                    <a16:rowId xmlns:a16="http://schemas.microsoft.com/office/drawing/2014/main" val="3817454562"/>
                  </a:ext>
                </a:extLst>
              </a:tr>
            </a:tbl>
          </a:graphicData>
        </a:graphic>
      </p:graphicFrame>
    </p:spTree>
    <p:extLst>
      <p:ext uri="{BB962C8B-B14F-4D97-AF65-F5344CB8AC3E}">
        <p14:creationId xmlns:p14="http://schemas.microsoft.com/office/powerpoint/2010/main" val="3579460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202-6DE3-BC0F-B3A8-E33D514DB9BE}"/>
              </a:ext>
            </a:extLst>
          </p:cNvPr>
          <p:cNvSpPr>
            <a:spLocks noGrp="1"/>
          </p:cNvSpPr>
          <p:nvPr>
            <p:ph type="title"/>
          </p:nvPr>
        </p:nvSpPr>
        <p:spPr>
          <a:xfrm>
            <a:off x="838200" y="347370"/>
            <a:ext cx="10515600" cy="926347"/>
          </a:xfrm>
        </p:spPr>
        <p:txBody>
          <a:bodyPr>
            <a:normAutofit/>
          </a:bodyPr>
          <a:lstStyle/>
          <a:p>
            <a:pPr algn="ctr"/>
            <a:r>
              <a:rPr lang="en-IN" sz="2800" b="0" i="0" dirty="0">
                <a:solidFill>
                  <a:srgbClr val="610B38"/>
                </a:solidFill>
                <a:effectLst/>
                <a:latin typeface="Times New Roman" panose="02020603050405020304" pitchFamily="18" charset="0"/>
                <a:cs typeface="Times New Roman" panose="02020603050405020304" pitchFamily="18" charset="0"/>
              </a:rPr>
              <a:t>Working</a:t>
            </a:r>
            <a:r>
              <a:rPr lang="en-IN" sz="2400" b="0" i="0" dirty="0">
                <a:solidFill>
                  <a:srgbClr val="610B38"/>
                </a:solidFill>
                <a:effectLst/>
                <a:latin typeface="Times New Roman" panose="02020603050405020304" pitchFamily="18" charset="0"/>
                <a:cs typeface="Times New Roman" panose="02020603050405020304" pitchFamily="18" charset="0"/>
              </a:rPr>
              <a:t> of Unsupervised </a:t>
            </a:r>
            <a:r>
              <a:rPr lang="en-IN" sz="2400" dirty="0">
                <a:solidFill>
                  <a:srgbClr val="610B38"/>
                </a:solidFill>
                <a:latin typeface="Times New Roman" panose="02020603050405020304" pitchFamily="18" charset="0"/>
                <a:cs typeface="Times New Roman" panose="02020603050405020304" pitchFamily="18" charset="0"/>
              </a:rPr>
              <a:t>machine l</a:t>
            </a:r>
            <a:r>
              <a:rPr lang="en-IN" sz="2400" b="0" i="0" dirty="0">
                <a:solidFill>
                  <a:srgbClr val="610B38"/>
                </a:solidFill>
                <a:effectLst/>
                <a:latin typeface="Times New Roman" panose="02020603050405020304" pitchFamily="18" charset="0"/>
                <a:cs typeface="Times New Roman" panose="02020603050405020304" pitchFamily="18" charset="0"/>
              </a:rPr>
              <a:t>earning:</a:t>
            </a:r>
          </a:p>
        </p:txBody>
      </p:sp>
      <p:sp>
        <p:nvSpPr>
          <p:cNvPr id="4" name="Content Placeholder 3">
            <a:extLst>
              <a:ext uri="{FF2B5EF4-FFF2-40B4-BE49-F238E27FC236}">
                <a16:creationId xmlns:a16="http://schemas.microsoft.com/office/drawing/2014/main" id="{BC809FC5-60E8-1527-EEDC-B510A17FA7F0}"/>
              </a:ext>
            </a:extLst>
          </p:cNvPr>
          <p:cNvSpPr>
            <a:spLocks noGrp="1"/>
          </p:cNvSpPr>
          <p:nvPr>
            <p:ph idx="1"/>
          </p:nvPr>
        </p:nvSpPr>
        <p:spPr>
          <a:xfrm>
            <a:off x="838200" y="1154432"/>
            <a:ext cx="10515600" cy="5494944"/>
          </a:xfrm>
        </p:spPr>
        <p:txBody>
          <a:bodyPr>
            <a:normAutofit fontScale="92500" lnSpcReduction="20000"/>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sz="2200" dirty="0">
                <a:latin typeface="Times New Roman" panose="02020603050405020304" pitchFamily="18" charset="0"/>
                <a:cs typeface="Times New Roman" panose="02020603050405020304" pitchFamily="18" charset="0"/>
              </a:rPr>
              <a:t>Fig 3: Working of Unsupervised machine learning [3]</a:t>
            </a:r>
          </a:p>
        </p:txBody>
      </p:sp>
      <p:pic>
        <p:nvPicPr>
          <p:cNvPr id="7" name="Picture 6">
            <a:extLst>
              <a:ext uri="{FF2B5EF4-FFF2-40B4-BE49-F238E27FC236}">
                <a16:creationId xmlns:a16="http://schemas.microsoft.com/office/drawing/2014/main" id="{B4004265-9783-EB38-6790-50BA154A7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450" y="1740022"/>
            <a:ext cx="6515100" cy="3963547"/>
          </a:xfrm>
          <a:prstGeom prst="rect">
            <a:avLst/>
          </a:prstGeom>
        </p:spPr>
      </p:pic>
    </p:spTree>
    <p:extLst>
      <p:ext uri="{BB962C8B-B14F-4D97-AF65-F5344CB8AC3E}">
        <p14:creationId xmlns:p14="http://schemas.microsoft.com/office/powerpoint/2010/main" val="2921933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95B9F-C1A8-D7FD-AC3D-132B28F9A5A4}"/>
              </a:ext>
            </a:extLst>
          </p:cNvPr>
          <p:cNvSpPr>
            <a:spLocks noGrp="1"/>
          </p:cNvSpPr>
          <p:nvPr>
            <p:ph type="ctrTitle"/>
          </p:nvPr>
        </p:nvSpPr>
        <p:spPr>
          <a:xfrm>
            <a:off x="1373080" y="199748"/>
            <a:ext cx="9144000" cy="706437"/>
          </a:xfrm>
        </p:spPr>
        <p:txBody>
          <a:bodyPr>
            <a:normAutofit/>
          </a:bodyPr>
          <a:lstStyle/>
          <a:p>
            <a:r>
              <a:rPr lang="en-US" sz="2800" dirty="0">
                <a:latin typeface="Times New Roman" panose="02020603050405020304" pitchFamily="18" charset="0"/>
                <a:cs typeface="Times New Roman" panose="02020603050405020304" pitchFamily="18" charset="0"/>
              </a:rPr>
              <a:t>Course outlines:</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6F6E63E-1627-8F98-A35C-F4C13CF5349E}"/>
              </a:ext>
            </a:extLst>
          </p:cNvPr>
          <p:cNvSpPr>
            <a:spLocks noGrp="1"/>
          </p:cNvSpPr>
          <p:nvPr>
            <p:ph type="subTitle" idx="1"/>
          </p:nvPr>
        </p:nvSpPr>
        <p:spPr>
          <a:xfrm>
            <a:off x="257453" y="1056443"/>
            <a:ext cx="11576482" cy="5601809"/>
          </a:xfrm>
        </p:spPr>
        <p:txBody>
          <a:bodyPr>
            <a:normAutofit lnSpcReduction="10000"/>
          </a:bodyPr>
          <a:lstStyle/>
          <a:p>
            <a:pPr algn="just"/>
            <a:r>
              <a:rPr lang="en-US" sz="1600" dirty="0">
                <a:latin typeface="Times New Roman" panose="02020603050405020304" pitchFamily="18" charset="0"/>
                <a:cs typeface="Times New Roman" panose="02020603050405020304" pitchFamily="18" charset="0"/>
              </a:rPr>
              <a:t>Unit I: </a:t>
            </a:r>
            <a:r>
              <a:rPr lang="en-IN" sz="1600" dirty="0">
                <a:latin typeface="Times New Roman" panose="02020603050405020304" pitchFamily="18" charset="0"/>
                <a:cs typeface="Times New Roman" panose="02020603050405020304" pitchFamily="18" charset="0"/>
              </a:rPr>
              <a:t>Introduction to machine learning:</a:t>
            </a:r>
          </a:p>
          <a:p>
            <a:pPr algn="just"/>
            <a:r>
              <a:rPr lang="en-US" sz="1600" dirty="0">
                <a:latin typeface="Times New Roman" panose="02020603050405020304" pitchFamily="18" charset="0"/>
                <a:cs typeface="Times New Roman" panose="02020603050405020304" pitchFamily="18" charset="0"/>
              </a:rPr>
              <a:t>Introduction – Learning, Types of Learning, Well defined learning problems, Designing a Learning System, History of ML, Introduction of Machine Learning Approaches, Introduction to Model Building, Sensitivity Analysis, Underfitting and Overfitting, Bias and Variance, Concept Learning Task, Find – S Algorithms, Version Space and Candidate Elimination Algorithm, Inductive Bias, Issues in Machine Learning and Data Science Vs Machine Learning.</a:t>
            </a:r>
          </a:p>
          <a:p>
            <a:pPr algn="just"/>
            <a:r>
              <a:rPr lang="en-US" sz="1600" dirty="0">
                <a:latin typeface="Times New Roman" panose="02020603050405020304" pitchFamily="18" charset="0"/>
                <a:cs typeface="Times New Roman" panose="02020603050405020304" pitchFamily="18" charset="0"/>
              </a:rPr>
              <a:t>Unit-II Mining association and supervised learning:</a:t>
            </a:r>
          </a:p>
          <a:p>
            <a:pPr algn="just"/>
            <a:r>
              <a:rPr lang="en-IN" sz="1600" dirty="0">
                <a:latin typeface="Times New Roman" panose="02020603050405020304" pitchFamily="18" charset="0"/>
                <a:cs typeface="Times New Roman" panose="02020603050405020304" pitchFamily="18" charset="0"/>
              </a:rPr>
              <a:t>Classification and Regression, Regression: Linear Regression, Multiple Linear Regression, Logistic Regression, Polynomial Regression, Decision Trees: ID3, C4.5, CART. </a:t>
            </a:r>
            <a:r>
              <a:rPr lang="en-IN" sz="1600" dirty="0" err="1">
                <a:latin typeface="Times New Roman" panose="02020603050405020304" pitchFamily="18" charset="0"/>
                <a:cs typeface="Times New Roman" panose="02020603050405020304" pitchFamily="18" charset="0"/>
              </a:rPr>
              <a:t>Apriori</a:t>
            </a:r>
            <a:r>
              <a:rPr lang="en-IN" sz="1600" dirty="0">
                <a:latin typeface="Times New Roman" panose="02020603050405020304" pitchFamily="18" charset="0"/>
                <a:cs typeface="Times New Roman" panose="02020603050405020304" pitchFamily="18" charset="0"/>
              </a:rPr>
              <a:t> Algorithm: Market basket analysis, Association Rules. Neural Networks: Introduction, Perceptron, Multilayer Perceptron, Support vector machine.</a:t>
            </a:r>
          </a:p>
          <a:p>
            <a:pPr algn="just"/>
            <a:r>
              <a:rPr lang="en-IN" sz="1600" dirty="0">
                <a:latin typeface="Times New Roman" panose="02020603050405020304" pitchFamily="18" charset="0"/>
                <a:cs typeface="Times New Roman" panose="02020603050405020304" pitchFamily="18" charset="0"/>
              </a:rPr>
              <a:t>UNIT-III UNSUPERVISED LEARNING:</a:t>
            </a:r>
          </a:p>
          <a:p>
            <a:pPr algn="just"/>
            <a:r>
              <a:rPr lang="en-IN" sz="1600" dirty="0">
                <a:latin typeface="Times New Roman" panose="02020603050405020304" pitchFamily="18" charset="0"/>
                <a:cs typeface="Times New Roman" panose="02020603050405020304" pitchFamily="18" charset="0"/>
              </a:rPr>
              <a:t>Introduction to clustering, K-means clustering, K-Nearest </a:t>
            </a:r>
            <a:r>
              <a:rPr lang="en-IN" sz="1600" dirty="0" err="1">
                <a:latin typeface="Times New Roman" panose="02020603050405020304" pitchFamily="18" charset="0"/>
                <a:cs typeface="Times New Roman" panose="02020603050405020304" pitchFamily="18" charset="0"/>
              </a:rPr>
              <a:t>Neighbor</a:t>
            </a:r>
            <a:r>
              <a:rPr lang="en-IN" sz="1600" dirty="0">
                <a:latin typeface="Times New Roman" panose="02020603050405020304" pitchFamily="18" charset="0"/>
                <a:cs typeface="Times New Roman" panose="02020603050405020304" pitchFamily="18" charset="0"/>
              </a:rPr>
              <a:t>, Iterative distance-based clustering, Dealing with continuous, categorical values in K-Means, Hierarchical: AGNES, DIANA, Partitional: K-means clustering, K-Mode Clustering, density-based clustering, Expectation Maximization, Gaussian Mixture Models.</a:t>
            </a:r>
          </a:p>
          <a:p>
            <a:pPr algn="just"/>
            <a:r>
              <a:rPr lang="en-IN" sz="1600" dirty="0">
                <a:latin typeface="Times New Roman" panose="02020603050405020304" pitchFamily="18" charset="0"/>
                <a:cs typeface="Times New Roman" panose="02020603050405020304" pitchFamily="18" charset="0"/>
              </a:rPr>
              <a:t>UNIT-IV PROBABILISTIC LEARNING &amp; ENSEMBLE</a:t>
            </a:r>
          </a:p>
          <a:p>
            <a:pPr algn="just"/>
            <a:r>
              <a:rPr lang="en-IN" sz="1600" dirty="0">
                <a:latin typeface="Times New Roman" panose="02020603050405020304" pitchFamily="18" charset="0"/>
                <a:cs typeface="Times New Roman" panose="02020603050405020304" pitchFamily="18" charset="0"/>
              </a:rPr>
              <a:t>Bayesian Learning, Bayes Optimal Classifier, </a:t>
            </a:r>
            <a:r>
              <a:rPr lang="en-IN" sz="1600" dirty="0" err="1">
                <a:latin typeface="Times New Roman" panose="02020603050405020304" pitchFamily="18" charset="0"/>
                <a:cs typeface="Times New Roman" panose="02020603050405020304" pitchFamily="18" charset="0"/>
              </a:rPr>
              <a:t>Naıve</a:t>
            </a:r>
            <a:r>
              <a:rPr lang="en-IN" sz="1600" dirty="0">
                <a:latin typeface="Times New Roman" panose="02020603050405020304" pitchFamily="18" charset="0"/>
                <a:cs typeface="Times New Roman" panose="02020603050405020304" pitchFamily="18" charset="0"/>
              </a:rPr>
              <a:t> Bayes Classifier, Bayesian Belief Networks. Ensembles methods: Bagging &amp; boosting, C5.0 boosting, Random Forest, Gradient Boosting Machines and </a:t>
            </a:r>
            <a:r>
              <a:rPr lang="en-IN" sz="1600" dirty="0" err="1">
                <a:latin typeface="Times New Roman" panose="02020603050405020304" pitchFamily="18" charset="0"/>
                <a:cs typeface="Times New Roman" panose="02020603050405020304" pitchFamily="18" charset="0"/>
              </a:rPr>
              <a:t>XGBoost</a:t>
            </a:r>
            <a:r>
              <a:rPr lang="en-IN" sz="1600" dirty="0">
                <a:latin typeface="Times New Roman" panose="02020603050405020304" pitchFamily="18" charset="0"/>
                <a:cs typeface="Times New Roman" panose="02020603050405020304" pitchFamily="18" charset="0"/>
              </a:rPr>
              <a:t>.</a:t>
            </a:r>
          </a:p>
          <a:p>
            <a:pPr algn="just"/>
            <a:r>
              <a:rPr lang="en-US" sz="1600" dirty="0">
                <a:latin typeface="Times New Roman" panose="02020603050405020304" pitchFamily="18" charset="0"/>
                <a:cs typeface="Times New Roman" panose="02020603050405020304" pitchFamily="18" charset="0"/>
              </a:rPr>
              <a:t>UNIT-V REINFORCEMENT LEARNING &amp; CASE STUDIES</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Reinforcement Learning: Introduction to Reinforcement Learning, Learning Task, Example of Reinforcement Learning in Practice, Learning Models for Reinforcement – (Markov Decision process, Q Learning – Q Learning function, </a:t>
            </a:r>
            <a:r>
              <a:rPr lang="en-US" sz="1600" dirty="0" err="1">
                <a:latin typeface="Times New Roman" panose="02020603050405020304" pitchFamily="18" charset="0"/>
                <a:cs typeface="Times New Roman" panose="02020603050405020304" pitchFamily="18" charset="0"/>
              </a:rPr>
              <a:t>QLearning</a:t>
            </a:r>
            <a:r>
              <a:rPr lang="en-US" sz="1600" dirty="0">
                <a:latin typeface="Times New Roman" panose="02020603050405020304" pitchFamily="18" charset="0"/>
                <a:cs typeface="Times New Roman" panose="02020603050405020304" pitchFamily="18" charset="0"/>
              </a:rPr>
              <a:t> Algorithm), Application of Reinforcement Learning. </a:t>
            </a:r>
          </a:p>
          <a:p>
            <a:pPr algn="just"/>
            <a:r>
              <a:rPr lang="en-US" sz="1600" dirty="0">
                <a:latin typeface="Times New Roman" panose="02020603050405020304" pitchFamily="18" charset="0"/>
                <a:cs typeface="Times New Roman" panose="02020603050405020304" pitchFamily="18" charset="0"/>
              </a:rPr>
              <a:t>Case Study: Health Care, E Commerce, Smart Cities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035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8540" y="365125"/>
            <a:ext cx="2855259" cy="298263"/>
          </a:xfrm>
        </p:spPr>
        <p:txBody>
          <a:bodyPr>
            <a:normAutofit fontScale="90000"/>
          </a:bodyPr>
          <a:lstStyle/>
          <a:p>
            <a:endParaRPr lang="en-US" dirty="0"/>
          </a:p>
        </p:txBody>
      </p:sp>
      <p:sp>
        <p:nvSpPr>
          <p:cNvPr id="3" name="Content Placeholder 2"/>
          <p:cNvSpPr>
            <a:spLocks noGrp="1"/>
          </p:cNvSpPr>
          <p:nvPr>
            <p:ph idx="1"/>
          </p:nvPr>
        </p:nvSpPr>
        <p:spPr>
          <a:xfrm>
            <a:off x="385482" y="546847"/>
            <a:ext cx="10968318" cy="5630116"/>
          </a:xfrm>
        </p:spPr>
        <p:txBody>
          <a:bodyPr>
            <a:normAutofit lnSpcReduction="10000"/>
          </a:bodyPr>
          <a:lstStyle/>
          <a:p>
            <a:pPr fontAlgn="base"/>
            <a:r>
              <a:rPr lang="en-US" b="1" dirty="0"/>
              <a:t>Advantages of Unsupervised Machine Learning</a:t>
            </a:r>
          </a:p>
          <a:p>
            <a:pPr fontAlgn="base"/>
            <a:r>
              <a:rPr lang="en-US" dirty="0"/>
              <a:t>It helps to discover hidden patterns and various relationships between the data.</a:t>
            </a:r>
          </a:p>
          <a:p>
            <a:pPr fontAlgn="base"/>
            <a:r>
              <a:rPr lang="en-US" dirty="0"/>
              <a:t>Used for tasks such as</a:t>
            </a:r>
            <a:r>
              <a:rPr lang="en-US" b="1" dirty="0"/>
              <a:t> customer segmentation, anomaly detection, </a:t>
            </a:r>
            <a:r>
              <a:rPr lang="en-US" dirty="0"/>
              <a:t>and </a:t>
            </a:r>
            <a:r>
              <a:rPr lang="en-US" b="1" dirty="0"/>
              <a:t>data exploration</a:t>
            </a:r>
            <a:r>
              <a:rPr lang="en-US" dirty="0"/>
              <a:t>.</a:t>
            </a:r>
          </a:p>
          <a:p>
            <a:pPr fontAlgn="base"/>
            <a:r>
              <a:rPr lang="en-US" dirty="0"/>
              <a:t>It does not require labeled data and reduces the effort of data labeling.</a:t>
            </a:r>
          </a:p>
          <a:p>
            <a:pPr fontAlgn="base"/>
            <a:r>
              <a:rPr lang="en-US" b="1" dirty="0"/>
              <a:t>Disadvantages of Unsupervised Machine Learning</a:t>
            </a:r>
          </a:p>
          <a:p>
            <a:pPr fontAlgn="base"/>
            <a:r>
              <a:rPr lang="en-US" dirty="0"/>
              <a:t>Without using labels, it may be difficult to predict the quality of the model’s output.</a:t>
            </a:r>
          </a:p>
          <a:p>
            <a:pPr fontAlgn="base"/>
            <a:r>
              <a:rPr lang="en-US" dirty="0"/>
              <a:t>Cluster Interpretability may not be clear and may not have meaningful interpretations.</a:t>
            </a:r>
          </a:p>
          <a:p>
            <a:pPr fontAlgn="base"/>
            <a:r>
              <a:rPr lang="en-US" dirty="0"/>
              <a:t>It has techniques such as</a:t>
            </a:r>
            <a:r>
              <a:rPr lang="en-US" u="sng" dirty="0">
                <a:hlinkClick r:id="rId2"/>
              </a:rPr>
              <a:t> </a:t>
            </a:r>
            <a:r>
              <a:rPr lang="en-US" u="sng" dirty="0" err="1">
                <a:hlinkClick r:id="rId2"/>
              </a:rPr>
              <a:t>autoencoders</a:t>
            </a:r>
            <a:r>
              <a:rPr lang="en-US" dirty="0"/>
              <a:t> and </a:t>
            </a:r>
            <a:r>
              <a:rPr lang="en-US" u="sng" dirty="0">
                <a:hlinkClick r:id="rId3"/>
              </a:rPr>
              <a:t>dimensionality reduction</a:t>
            </a:r>
            <a:r>
              <a:rPr lang="en-US" dirty="0"/>
              <a:t> that can be used to extract meaningful features from raw data</a:t>
            </a:r>
          </a:p>
          <a:p>
            <a:endParaRPr lang="en-US" dirty="0"/>
          </a:p>
        </p:txBody>
      </p:sp>
    </p:spTree>
    <p:extLst>
      <p:ext uri="{BB962C8B-B14F-4D97-AF65-F5344CB8AC3E}">
        <p14:creationId xmlns:p14="http://schemas.microsoft.com/office/powerpoint/2010/main" val="3809394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77718" y="365126"/>
            <a:ext cx="1376081" cy="791322"/>
          </a:xfrm>
        </p:spPr>
        <p:txBody>
          <a:bodyPr/>
          <a:lstStyle/>
          <a:p>
            <a:endParaRPr lang="en-US" dirty="0"/>
          </a:p>
        </p:txBody>
      </p:sp>
      <p:sp>
        <p:nvSpPr>
          <p:cNvPr id="3" name="Content Placeholder 2"/>
          <p:cNvSpPr>
            <a:spLocks noGrp="1"/>
          </p:cNvSpPr>
          <p:nvPr>
            <p:ph idx="1"/>
          </p:nvPr>
        </p:nvSpPr>
        <p:spPr>
          <a:xfrm>
            <a:off x="430306" y="233083"/>
            <a:ext cx="10905565" cy="5827339"/>
          </a:xfrm>
        </p:spPr>
        <p:txBody>
          <a:bodyPr>
            <a:normAutofit fontScale="25000" lnSpcReduction="20000"/>
          </a:bodyPr>
          <a:lstStyle/>
          <a:p>
            <a:pPr fontAlgn="base"/>
            <a:r>
              <a:rPr lang="en-US" sz="8000" b="1" dirty="0"/>
              <a:t>Applications of Unsupervised Learning</a:t>
            </a:r>
          </a:p>
          <a:p>
            <a:pPr fontAlgn="base"/>
            <a:r>
              <a:rPr lang="en-US" sz="8000" dirty="0"/>
              <a:t>Here are some common applications of unsupervised learning:</a:t>
            </a:r>
          </a:p>
          <a:p>
            <a:pPr fontAlgn="base"/>
            <a:r>
              <a:rPr lang="en-US" sz="8000" b="1" dirty="0"/>
              <a:t>Clustering</a:t>
            </a:r>
            <a:r>
              <a:rPr lang="en-US" sz="8000" dirty="0"/>
              <a:t>: Group similar data points into clusters.</a:t>
            </a:r>
          </a:p>
          <a:p>
            <a:pPr fontAlgn="base"/>
            <a:r>
              <a:rPr lang="en-US" sz="8000" b="1" dirty="0"/>
              <a:t>Anomaly detection</a:t>
            </a:r>
            <a:r>
              <a:rPr lang="en-US" sz="8000" dirty="0"/>
              <a:t>: Identify outliers or anomalies in data.</a:t>
            </a:r>
          </a:p>
          <a:p>
            <a:pPr fontAlgn="base"/>
            <a:r>
              <a:rPr lang="en-US" sz="8000" b="1" dirty="0"/>
              <a:t>Dimensionality reduction</a:t>
            </a:r>
            <a:r>
              <a:rPr lang="en-US" sz="8000" dirty="0"/>
              <a:t>: Reduce the dimensionality of data while preserving its essential information.</a:t>
            </a:r>
          </a:p>
          <a:p>
            <a:pPr fontAlgn="base"/>
            <a:r>
              <a:rPr lang="en-US" sz="8000" b="1" dirty="0"/>
              <a:t>Recommendation systems</a:t>
            </a:r>
            <a:r>
              <a:rPr lang="en-US" sz="8000" dirty="0"/>
              <a:t>: Suggest products, movies, or content to users based on their historical behavior or preferences.</a:t>
            </a:r>
          </a:p>
          <a:p>
            <a:pPr fontAlgn="base"/>
            <a:r>
              <a:rPr lang="en-US" sz="8000" b="1" dirty="0"/>
              <a:t>Topic modeling</a:t>
            </a:r>
            <a:r>
              <a:rPr lang="en-US" sz="8000" dirty="0"/>
              <a:t>: Discover latent topics within a collection of documents.</a:t>
            </a:r>
          </a:p>
          <a:p>
            <a:pPr fontAlgn="base"/>
            <a:r>
              <a:rPr lang="en-US" sz="8000" b="1" dirty="0"/>
              <a:t>Density estimation</a:t>
            </a:r>
            <a:r>
              <a:rPr lang="en-US" sz="8000" dirty="0"/>
              <a:t>: Estimate the probability density function of data.</a:t>
            </a:r>
          </a:p>
          <a:p>
            <a:pPr fontAlgn="base"/>
            <a:r>
              <a:rPr lang="en-US" sz="8000" b="1" dirty="0"/>
              <a:t>Image and video compression</a:t>
            </a:r>
            <a:r>
              <a:rPr lang="en-US" sz="8000" dirty="0"/>
              <a:t>: Reduce the amount of storage required for multimedia content.</a:t>
            </a:r>
          </a:p>
          <a:p>
            <a:pPr fontAlgn="base"/>
            <a:r>
              <a:rPr lang="en-US" sz="8000" b="1" dirty="0"/>
              <a:t>Data preprocessing</a:t>
            </a:r>
            <a:r>
              <a:rPr lang="en-US" sz="8000" dirty="0"/>
              <a:t>: Help with data preprocessing tasks such as data cleaning, imputation of missing values, and data scaling.</a:t>
            </a:r>
          </a:p>
          <a:p>
            <a:pPr fontAlgn="base"/>
            <a:r>
              <a:rPr lang="en-US" sz="8000" b="1" dirty="0"/>
              <a:t>Market basket analysis</a:t>
            </a:r>
            <a:r>
              <a:rPr lang="en-US" sz="8000" dirty="0"/>
              <a:t>: Discover associations between products.</a:t>
            </a:r>
          </a:p>
          <a:p>
            <a:pPr fontAlgn="base"/>
            <a:r>
              <a:rPr lang="en-US" sz="8000" b="1" dirty="0"/>
              <a:t>Genomic data analysis</a:t>
            </a:r>
            <a:r>
              <a:rPr lang="en-US" sz="8000" dirty="0"/>
              <a:t>: Identify patterns or group genes with similar expression profiles.</a:t>
            </a:r>
          </a:p>
          <a:p>
            <a:pPr fontAlgn="base"/>
            <a:r>
              <a:rPr lang="en-US" sz="8000" b="1" dirty="0"/>
              <a:t>Image segmentation</a:t>
            </a:r>
            <a:r>
              <a:rPr lang="en-US" sz="8000" dirty="0"/>
              <a:t>: Segment images into meaningful regions.</a:t>
            </a:r>
          </a:p>
          <a:p>
            <a:pPr fontAlgn="base"/>
            <a:r>
              <a:rPr lang="en-US" sz="8000" b="1" dirty="0"/>
              <a:t>Community detection in social networks</a:t>
            </a:r>
            <a:r>
              <a:rPr lang="en-US" sz="8000" dirty="0"/>
              <a:t>: Identify communities or groups of individuals with similar interests or connections.</a:t>
            </a:r>
          </a:p>
          <a:p>
            <a:pPr fontAlgn="base"/>
            <a:r>
              <a:rPr lang="en-US" sz="8000" b="1" dirty="0"/>
              <a:t>Customer behavior analysis</a:t>
            </a:r>
            <a:r>
              <a:rPr lang="en-US" sz="8000" dirty="0"/>
              <a:t>: Uncover patterns and insights for better marketing and product recommendations.</a:t>
            </a:r>
          </a:p>
          <a:p>
            <a:pPr fontAlgn="base"/>
            <a:r>
              <a:rPr lang="en-US" sz="8000" b="1" dirty="0"/>
              <a:t>Content recommendation</a:t>
            </a:r>
            <a:r>
              <a:rPr lang="en-US" sz="8000" dirty="0"/>
              <a:t>: Classify and tag content to make it easier to recommend similar items to users.</a:t>
            </a:r>
          </a:p>
          <a:p>
            <a:pPr fontAlgn="base"/>
            <a:r>
              <a:rPr lang="en-US" sz="8000" b="1" dirty="0"/>
              <a:t>Exploratory data analysis (EDA)</a:t>
            </a:r>
            <a:r>
              <a:rPr lang="en-US" sz="8000" dirty="0"/>
              <a:t>: Explore data and gain insights before defining specific tasks.</a:t>
            </a:r>
          </a:p>
          <a:p>
            <a:endParaRPr lang="en-US" dirty="0"/>
          </a:p>
        </p:txBody>
      </p:sp>
    </p:spTree>
    <p:extLst>
      <p:ext uri="{BB962C8B-B14F-4D97-AF65-F5344CB8AC3E}">
        <p14:creationId xmlns:p14="http://schemas.microsoft.com/office/powerpoint/2010/main" val="3864922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202-6DE3-BC0F-B3A8-E33D514DB9BE}"/>
              </a:ext>
            </a:extLst>
          </p:cNvPr>
          <p:cNvSpPr>
            <a:spLocks noGrp="1"/>
          </p:cNvSpPr>
          <p:nvPr>
            <p:ph type="title"/>
          </p:nvPr>
        </p:nvSpPr>
        <p:spPr>
          <a:xfrm>
            <a:off x="838200" y="224102"/>
            <a:ext cx="10515600" cy="628154"/>
          </a:xfrm>
        </p:spPr>
        <p:txBody>
          <a:bodyPr>
            <a:normAutofit/>
          </a:bodyPr>
          <a:lstStyle/>
          <a:p>
            <a:pPr algn="ctr"/>
            <a:r>
              <a:rPr lang="en-IN" sz="2800" dirty="0">
                <a:solidFill>
                  <a:srgbClr val="374151"/>
                </a:solidFill>
                <a:latin typeface="Times New Roman" panose="02020603050405020304" pitchFamily="18" charset="0"/>
                <a:ea typeface="+mn-ea"/>
                <a:cs typeface="Times New Roman" panose="02020603050405020304" pitchFamily="18" charset="0"/>
              </a:rPr>
              <a:t>Steps involved to develop unsupervised model:</a:t>
            </a:r>
          </a:p>
        </p:txBody>
      </p:sp>
      <p:sp>
        <p:nvSpPr>
          <p:cNvPr id="4" name="Content Placeholder 3">
            <a:extLst>
              <a:ext uri="{FF2B5EF4-FFF2-40B4-BE49-F238E27FC236}">
                <a16:creationId xmlns:a16="http://schemas.microsoft.com/office/drawing/2014/main" id="{BC809FC5-60E8-1527-EEDC-B510A17FA7F0}"/>
              </a:ext>
            </a:extLst>
          </p:cNvPr>
          <p:cNvSpPr>
            <a:spLocks noGrp="1"/>
          </p:cNvSpPr>
          <p:nvPr>
            <p:ph idx="1"/>
          </p:nvPr>
        </p:nvSpPr>
        <p:spPr>
          <a:xfrm>
            <a:off x="838200" y="1225118"/>
            <a:ext cx="10515600" cy="5408779"/>
          </a:xfrm>
        </p:spPr>
        <p:txBody>
          <a:bodyPr>
            <a:normAutofit/>
          </a:bodyPr>
          <a:lstStyle/>
          <a:p>
            <a:pPr marL="342900" indent="-342900" algn="just">
              <a:lnSpc>
                <a:spcPct val="150000"/>
              </a:lnSpc>
              <a:buFont typeface="+mj-lt"/>
              <a:buAutoNum type="arabicPeriod"/>
            </a:pPr>
            <a:r>
              <a:rPr lang="en-US" sz="1800" b="0" i="0" dirty="0">
                <a:solidFill>
                  <a:srgbClr val="00B0F0"/>
                </a:solidFill>
                <a:effectLst/>
                <a:latin typeface="Times New Roman" panose="02020603050405020304" pitchFamily="18" charset="0"/>
                <a:cs typeface="Times New Roman" panose="02020603050405020304" pitchFamily="18" charset="0"/>
              </a:rPr>
              <a:t>Dataset Preparation: </a:t>
            </a:r>
            <a:r>
              <a:rPr lang="en-US" sz="1800" b="0" i="0" dirty="0">
                <a:solidFill>
                  <a:srgbClr val="374151"/>
                </a:solidFill>
                <a:effectLst/>
                <a:latin typeface="Times New Roman" panose="02020603050405020304" pitchFamily="18" charset="0"/>
                <a:cs typeface="Times New Roman" panose="02020603050405020304" pitchFamily="18" charset="0"/>
              </a:rPr>
              <a:t>An unlabeled dataset is collected, consisting only of input features without any corresponding output labels.</a:t>
            </a:r>
          </a:p>
          <a:p>
            <a:pPr marL="342900" indent="-342900" algn="just">
              <a:lnSpc>
                <a:spcPct val="150000"/>
              </a:lnSpc>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Model Training:</a:t>
            </a:r>
            <a:r>
              <a:rPr lang="en-US" sz="1800" b="0" i="0" dirty="0">
                <a:solidFill>
                  <a:srgbClr val="374151"/>
                </a:solidFill>
                <a:effectLst/>
                <a:latin typeface="Times New Roman" panose="02020603050405020304" pitchFamily="18" charset="0"/>
                <a:cs typeface="Times New Roman" panose="02020603050405020304" pitchFamily="18" charset="0"/>
              </a:rPr>
              <a:t> The model is trained on the unlabeled data using algorithms such as clustering, dimensionality reduction, or generative models. The model identifies patterns, relationships, or groupings in the data based on statistical properties or other measures of similarity.</a:t>
            </a:r>
          </a:p>
          <a:p>
            <a:pPr marL="342900" indent="-342900" algn="just">
              <a:lnSpc>
                <a:spcPct val="150000"/>
              </a:lnSpc>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Model Evaluation:</a:t>
            </a:r>
            <a:r>
              <a:rPr lang="en-US" sz="1800" b="0" i="0" dirty="0">
                <a:solidFill>
                  <a:srgbClr val="374151"/>
                </a:solidFill>
                <a:effectLst/>
                <a:latin typeface="Times New Roman" panose="02020603050405020304" pitchFamily="18" charset="0"/>
                <a:cs typeface="Times New Roman" panose="02020603050405020304" pitchFamily="18" charset="0"/>
              </a:rPr>
              <a:t> Unsupervised learning models are evaluated based on internal metrics such as cohesion, separation, or reconstruction error. Domain-specific evaluation measures can also be utilized, depending on the task.</a:t>
            </a:r>
          </a:p>
          <a:p>
            <a:pPr marL="342900" indent="-342900" algn="just">
              <a:lnSpc>
                <a:spcPct val="150000"/>
              </a:lnSpc>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Knowledge Extraction: </a:t>
            </a:r>
            <a:r>
              <a:rPr lang="en-US" sz="1800" b="0" i="0" dirty="0">
                <a:solidFill>
                  <a:srgbClr val="374151"/>
                </a:solidFill>
                <a:effectLst/>
                <a:latin typeface="Times New Roman" panose="02020603050405020304" pitchFamily="18" charset="0"/>
                <a:cs typeface="Times New Roman" panose="02020603050405020304" pitchFamily="18" charset="0"/>
              </a:rPr>
              <a:t>Once the model is trained, it can be used to gain insights, find anomalies, or create representations that aid in downstream tasks, such as data visualization, anomaly detection, or feature extraction.</a:t>
            </a: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Tree>
    <p:extLst>
      <p:ext uri="{BB962C8B-B14F-4D97-AF65-F5344CB8AC3E}">
        <p14:creationId xmlns:p14="http://schemas.microsoft.com/office/powerpoint/2010/main" val="799039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202-6DE3-BC0F-B3A8-E33D514DB9BE}"/>
              </a:ext>
            </a:extLst>
          </p:cNvPr>
          <p:cNvSpPr>
            <a:spLocks noGrp="1"/>
          </p:cNvSpPr>
          <p:nvPr>
            <p:ph type="title"/>
          </p:nvPr>
        </p:nvSpPr>
        <p:spPr>
          <a:xfrm>
            <a:off x="838200" y="224102"/>
            <a:ext cx="10515600" cy="433865"/>
          </a:xfrm>
        </p:spPr>
        <p:txBody>
          <a:bodyPr>
            <a:normAutofit fontScale="90000"/>
          </a:bodyPr>
          <a:lstStyle/>
          <a:p>
            <a:pPr algn="ctr"/>
            <a:r>
              <a:rPr lang="en-IN" sz="2800" b="0" i="0" dirty="0">
                <a:solidFill>
                  <a:srgbClr val="610B38"/>
                </a:solidFill>
                <a:effectLst/>
                <a:latin typeface="Times New Roman" panose="02020603050405020304" pitchFamily="18" charset="0"/>
                <a:cs typeface="Times New Roman" panose="02020603050405020304" pitchFamily="18" charset="0"/>
              </a:rPr>
              <a:t>Semi-supervised learning</a:t>
            </a:r>
            <a:r>
              <a:rPr lang="en-IN" sz="2400" b="0" i="0" dirty="0">
                <a:solidFill>
                  <a:srgbClr val="610B38"/>
                </a:solidFill>
                <a:effectLst/>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BC809FC5-60E8-1527-EEDC-B510A17FA7F0}"/>
              </a:ext>
            </a:extLst>
          </p:cNvPr>
          <p:cNvSpPr>
            <a:spLocks noGrp="1"/>
          </p:cNvSpPr>
          <p:nvPr>
            <p:ph idx="1"/>
          </p:nvPr>
        </p:nvSpPr>
        <p:spPr>
          <a:xfrm>
            <a:off x="838200" y="754602"/>
            <a:ext cx="10515600" cy="5879296"/>
          </a:xfrm>
        </p:spPr>
        <p:txBody>
          <a:bodyPr>
            <a:normAutofit lnSpcReduction="10000"/>
          </a:bodyPr>
          <a:lstStyle/>
          <a:p>
            <a:pPr algn="just">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Semi-supervised machine learning is a learning process that combines elements of both </a:t>
            </a:r>
            <a:r>
              <a:rPr lang="en-US" sz="1800" b="0" i="0" dirty="0">
                <a:solidFill>
                  <a:srgbClr val="00B0F0"/>
                </a:solidFill>
                <a:effectLst/>
                <a:latin typeface="Times New Roman" panose="02020603050405020304" pitchFamily="18" charset="0"/>
                <a:cs typeface="Times New Roman" panose="02020603050405020304" pitchFamily="18" charset="0"/>
              </a:rPr>
              <a:t>supervised and unsupervised learning</a:t>
            </a:r>
            <a:r>
              <a:rPr lang="en-US" sz="1800" b="0" i="0" dirty="0">
                <a:solidFill>
                  <a:srgbClr val="374151"/>
                </a:solidFill>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In this approach, a model is trained on a dataset that contains a </a:t>
            </a:r>
            <a:r>
              <a:rPr lang="en-US" sz="1800" b="0" i="0" dirty="0">
                <a:solidFill>
                  <a:srgbClr val="00B0F0"/>
                </a:solidFill>
                <a:effectLst/>
                <a:latin typeface="Times New Roman" panose="02020603050405020304" pitchFamily="18" charset="0"/>
                <a:cs typeface="Times New Roman" panose="02020603050405020304" pitchFamily="18" charset="0"/>
              </a:rPr>
              <a:t>mixture of labeled and unlabeled </a:t>
            </a:r>
            <a:r>
              <a:rPr lang="en-US" sz="1800" b="0" i="0" dirty="0">
                <a:solidFill>
                  <a:srgbClr val="374151"/>
                </a:solidFill>
                <a:effectLst/>
                <a:latin typeface="Times New Roman" panose="02020603050405020304" pitchFamily="18" charset="0"/>
                <a:cs typeface="Times New Roman" panose="02020603050405020304" pitchFamily="18" charset="0"/>
              </a:rPr>
              <a:t>examples. </a:t>
            </a:r>
          </a:p>
          <a:p>
            <a:pPr algn="just">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The goal of semi-supervised learning is to leverage the information present in both labeled and unlabeled data to improve the model's performance, especially when obtaining a large amount of </a:t>
            </a:r>
            <a:r>
              <a:rPr lang="en-US" sz="1800" b="0" i="0" dirty="0">
                <a:solidFill>
                  <a:srgbClr val="00B0F0"/>
                </a:solidFill>
                <a:effectLst/>
                <a:latin typeface="Times New Roman" panose="02020603050405020304" pitchFamily="18" charset="0"/>
                <a:cs typeface="Times New Roman" panose="02020603050405020304" pitchFamily="18" charset="0"/>
              </a:rPr>
              <a:t>labeled data is costly</a:t>
            </a:r>
            <a:r>
              <a:rPr lang="en-US" sz="1800" b="0" i="0" dirty="0">
                <a:solidFill>
                  <a:srgbClr val="374151"/>
                </a:solidFill>
                <a:effectLst/>
                <a:latin typeface="Times New Roman" panose="02020603050405020304" pitchFamily="18" charset="0"/>
                <a:cs typeface="Times New Roman" panose="02020603050405020304" pitchFamily="18" charset="0"/>
              </a:rPr>
              <a:t> or impractical.</a:t>
            </a:r>
            <a:endParaRPr lang="en-IN" sz="1800" dirty="0">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r>
              <a:rPr lang="en-IN" sz="1800" dirty="0">
                <a:solidFill>
                  <a:srgbClr val="374151"/>
                </a:solidFill>
                <a:latin typeface="Times New Roman" panose="02020603050405020304" pitchFamily="18" charset="0"/>
                <a:cs typeface="Times New Roman" panose="02020603050405020304" pitchFamily="18" charset="0"/>
              </a:rPr>
              <a:t>Fig 4: Semi-supervised learning [4]</a:t>
            </a:r>
          </a:p>
          <a:p>
            <a:pPr marL="0" indent="0">
              <a:buNone/>
            </a:pPr>
            <a:endParaRPr lang="en-IN" dirty="0"/>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pic>
        <p:nvPicPr>
          <p:cNvPr id="6" name="Picture 5">
            <a:extLst>
              <a:ext uri="{FF2B5EF4-FFF2-40B4-BE49-F238E27FC236}">
                <a16:creationId xmlns:a16="http://schemas.microsoft.com/office/drawing/2014/main" id="{A66B4951-1DAC-52DD-E1B9-F523EA056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310" y="2840855"/>
            <a:ext cx="9517380" cy="2911876"/>
          </a:xfrm>
          <a:prstGeom prst="rect">
            <a:avLst/>
          </a:prstGeom>
        </p:spPr>
      </p:pic>
    </p:spTree>
    <p:extLst>
      <p:ext uri="{BB962C8B-B14F-4D97-AF65-F5344CB8AC3E}">
        <p14:creationId xmlns:p14="http://schemas.microsoft.com/office/powerpoint/2010/main" val="116760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202-6DE3-BC0F-B3A8-E33D514DB9BE}"/>
              </a:ext>
            </a:extLst>
          </p:cNvPr>
          <p:cNvSpPr>
            <a:spLocks noGrp="1"/>
          </p:cNvSpPr>
          <p:nvPr>
            <p:ph type="title"/>
          </p:nvPr>
        </p:nvSpPr>
        <p:spPr>
          <a:xfrm>
            <a:off x="838200" y="224102"/>
            <a:ext cx="10515600" cy="433865"/>
          </a:xfrm>
        </p:spPr>
        <p:txBody>
          <a:bodyPr>
            <a:normAutofit fontScale="90000"/>
          </a:bodyPr>
          <a:lstStyle/>
          <a:p>
            <a:pPr algn="ctr"/>
            <a:r>
              <a:rPr lang="en-IN" sz="2800" b="0" i="0" dirty="0">
                <a:solidFill>
                  <a:srgbClr val="610B38"/>
                </a:solidFill>
                <a:effectLst/>
                <a:latin typeface="Times New Roman" panose="02020603050405020304" pitchFamily="18" charset="0"/>
                <a:cs typeface="Times New Roman" panose="02020603050405020304" pitchFamily="18" charset="0"/>
              </a:rPr>
              <a:t>Semi-supervised learning</a:t>
            </a:r>
            <a:r>
              <a:rPr lang="en-IN" sz="2400" b="0" i="0" dirty="0">
                <a:solidFill>
                  <a:srgbClr val="610B38"/>
                </a:solidFill>
                <a:effectLst/>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BC809FC5-60E8-1527-EEDC-B510A17FA7F0}"/>
              </a:ext>
            </a:extLst>
          </p:cNvPr>
          <p:cNvSpPr>
            <a:spLocks noGrp="1"/>
          </p:cNvSpPr>
          <p:nvPr>
            <p:ph idx="1"/>
          </p:nvPr>
        </p:nvSpPr>
        <p:spPr>
          <a:xfrm>
            <a:off x="838200" y="754602"/>
            <a:ext cx="10515600" cy="5879296"/>
          </a:xfrm>
        </p:spPr>
        <p:txBody>
          <a:bodyPr>
            <a:normAutofit/>
          </a:bodyPr>
          <a:lstStyle/>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r>
              <a:rPr lang="en-IN" sz="1800" dirty="0">
                <a:solidFill>
                  <a:srgbClr val="374151"/>
                </a:solidFill>
                <a:latin typeface="Times New Roman" panose="02020603050405020304" pitchFamily="18" charset="0"/>
                <a:cs typeface="Times New Roman" panose="02020603050405020304" pitchFamily="18" charset="0"/>
              </a:rPr>
              <a:t>Fig 5: Semi-supervised learning [4]</a:t>
            </a:r>
          </a:p>
          <a:p>
            <a:pPr marL="0" indent="0">
              <a:buNone/>
            </a:pPr>
            <a:endParaRPr lang="en-IN" dirty="0"/>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pic>
        <p:nvPicPr>
          <p:cNvPr id="8" name="Picture 7">
            <a:extLst>
              <a:ext uri="{FF2B5EF4-FFF2-40B4-BE49-F238E27FC236}">
                <a16:creationId xmlns:a16="http://schemas.microsoft.com/office/drawing/2014/main" id="{65FEAB3A-323B-FC48-7DB6-25389B7A9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140" y="1356360"/>
            <a:ext cx="7665720" cy="4387492"/>
          </a:xfrm>
          <a:prstGeom prst="rect">
            <a:avLst/>
          </a:prstGeom>
        </p:spPr>
      </p:pic>
    </p:spTree>
    <p:extLst>
      <p:ext uri="{BB962C8B-B14F-4D97-AF65-F5344CB8AC3E}">
        <p14:creationId xmlns:p14="http://schemas.microsoft.com/office/powerpoint/2010/main" val="4248651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202-6DE3-BC0F-B3A8-E33D514DB9BE}"/>
              </a:ext>
            </a:extLst>
          </p:cNvPr>
          <p:cNvSpPr>
            <a:spLocks noGrp="1"/>
          </p:cNvSpPr>
          <p:nvPr>
            <p:ph type="title"/>
          </p:nvPr>
        </p:nvSpPr>
        <p:spPr>
          <a:xfrm>
            <a:off x="838200" y="224102"/>
            <a:ext cx="10515600" cy="654787"/>
          </a:xfrm>
        </p:spPr>
        <p:txBody>
          <a:bodyPr>
            <a:normAutofit/>
          </a:bodyPr>
          <a:lstStyle/>
          <a:p>
            <a:pPr algn="ctr"/>
            <a:r>
              <a:rPr lang="en-IN" sz="2800" i="0" dirty="0">
                <a:solidFill>
                  <a:srgbClr val="610B38"/>
                </a:solidFill>
                <a:effectLst/>
                <a:latin typeface="Times New Roman" panose="02020603050405020304" pitchFamily="18" charset="0"/>
                <a:cs typeface="Times New Roman" panose="02020603050405020304" pitchFamily="18" charset="0"/>
              </a:rPr>
              <a:t>Semi-supervised learning:</a:t>
            </a:r>
          </a:p>
        </p:txBody>
      </p:sp>
      <p:sp>
        <p:nvSpPr>
          <p:cNvPr id="4" name="Content Placeholder 3">
            <a:extLst>
              <a:ext uri="{FF2B5EF4-FFF2-40B4-BE49-F238E27FC236}">
                <a16:creationId xmlns:a16="http://schemas.microsoft.com/office/drawing/2014/main" id="{BC809FC5-60E8-1527-EEDC-B510A17FA7F0}"/>
              </a:ext>
            </a:extLst>
          </p:cNvPr>
          <p:cNvSpPr>
            <a:spLocks noGrp="1"/>
          </p:cNvSpPr>
          <p:nvPr>
            <p:ph idx="1"/>
          </p:nvPr>
        </p:nvSpPr>
        <p:spPr>
          <a:xfrm>
            <a:off x="838200" y="1091952"/>
            <a:ext cx="10515600" cy="5541945"/>
          </a:xfrm>
        </p:spPr>
        <p:txBody>
          <a:bodyPr>
            <a:normAutofit/>
          </a:bodyPr>
          <a:lstStyle/>
          <a:p>
            <a:pPr algn="just">
              <a:lnSpc>
                <a:spcPct val="150000"/>
              </a:lnSpc>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Suppose you have </a:t>
            </a:r>
            <a:r>
              <a:rPr lang="en-US" sz="1800" b="0" i="0" dirty="0">
                <a:solidFill>
                  <a:srgbClr val="00B0F0"/>
                </a:solidFill>
                <a:effectLst/>
                <a:latin typeface="Times New Roman" panose="02020603050405020304" pitchFamily="18" charset="0"/>
                <a:cs typeface="Times New Roman" panose="02020603050405020304" pitchFamily="18" charset="0"/>
              </a:rPr>
              <a:t>100 labeled movie reviews (50 positive, 50 negative) and 1000</a:t>
            </a:r>
            <a:r>
              <a:rPr lang="en-US" sz="1800" b="0" i="0" dirty="0">
                <a:solidFill>
                  <a:srgbClr val="374151"/>
                </a:solidFill>
                <a:effectLst/>
                <a:latin typeface="Times New Roman" panose="02020603050405020304" pitchFamily="18" charset="0"/>
                <a:cs typeface="Times New Roman" panose="02020603050405020304" pitchFamily="18" charset="0"/>
              </a:rPr>
              <a:t> unlabeled movie reviews.</a:t>
            </a:r>
          </a:p>
          <a:p>
            <a:pPr algn="just">
              <a:lnSpc>
                <a:spcPct val="150000"/>
              </a:lnSpc>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 You train a base sentiment analysis model using the </a:t>
            </a:r>
            <a:r>
              <a:rPr lang="en-US" sz="1800" b="0" i="0" dirty="0">
                <a:solidFill>
                  <a:srgbClr val="00B0F0"/>
                </a:solidFill>
                <a:effectLst/>
                <a:latin typeface="Times New Roman" panose="02020603050405020304" pitchFamily="18" charset="0"/>
                <a:cs typeface="Times New Roman" panose="02020603050405020304" pitchFamily="18" charset="0"/>
              </a:rPr>
              <a:t>labeled data</a:t>
            </a:r>
            <a:r>
              <a:rPr lang="en-US" sz="1800" b="0" i="0" dirty="0">
                <a:solidFill>
                  <a:srgbClr val="374151"/>
                </a:solidFill>
                <a:effectLst/>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In the self-training phase, you use the base model to predict sentiment labels for the </a:t>
            </a:r>
            <a:r>
              <a:rPr lang="en-US" sz="1800" b="0" i="0" dirty="0">
                <a:solidFill>
                  <a:srgbClr val="00B0F0"/>
                </a:solidFill>
                <a:effectLst/>
                <a:latin typeface="Times New Roman" panose="02020603050405020304" pitchFamily="18" charset="0"/>
                <a:cs typeface="Times New Roman" panose="02020603050405020304" pitchFamily="18" charset="0"/>
              </a:rPr>
              <a:t>unlabeled reviews</a:t>
            </a:r>
            <a:r>
              <a:rPr lang="en-US" sz="1800" b="0" i="0" dirty="0">
                <a:solidFill>
                  <a:srgbClr val="374151"/>
                </a:solidFill>
                <a:effectLst/>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 You treat these predictions as </a:t>
            </a:r>
            <a:r>
              <a:rPr lang="en-US" sz="1800" b="0" i="0" dirty="0">
                <a:solidFill>
                  <a:srgbClr val="00B0F0"/>
                </a:solidFill>
                <a:effectLst/>
                <a:latin typeface="Times New Roman" panose="02020603050405020304" pitchFamily="18" charset="0"/>
                <a:cs typeface="Times New Roman" panose="02020603050405020304" pitchFamily="18" charset="0"/>
              </a:rPr>
              <a:t>pseudo-labels</a:t>
            </a:r>
            <a:r>
              <a:rPr lang="en-US" sz="1800" b="0" i="0" dirty="0">
                <a:solidFill>
                  <a:srgbClr val="374151"/>
                </a:solidFill>
                <a:effectLst/>
                <a:latin typeface="Times New Roman" panose="02020603050405020304" pitchFamily="18" charset="0"/>
                <a:cs typeface="Times New Roman" panose="02020603050405020304" pitchFamily="18" charset="0"/>
              </a:rPr>
              <a:t> and incorporate them into the training set. </a:t>
            </a:r>
          </a:p>
          <a:p>
            <a:pPr algn="just">
              <a:lnSpc>
                <a:spcPct val="150000"/>
              </a:lnSpc>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In the co-training phase, you could train two separate sentiment analysis models on different types of features (e.g., bag-of-words). These models exchange their predictions on the unlabeled data to enhance each other's training.</a:t>
            </a: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Tree>
    <p:extLst>
      <p:ext uri="{BB962C8B-B14F-4D97-AF65-F5344CB8AC3E}">
        <p14:creationId xmlns:p14="http://schemas.microsoft.com/office/powerpoint/2010/main" val="1074672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3952" y="365125"/>
            <a:ext cx="1689847" cy="1033369"/>
          </a:xfrm>
        </p:spPr>
        <p:txBody>
          <a:bodyPr/>
          <a:lstStyle/>
          <a:p>
            <a:endParaRPr lang="en-US"/>
          </a:p>
        </p:txBody>
      </p:sp>
      <p:sp>
        <p:nvSpPr>
          <p:cNvPr id="3" name="Content Placeholder 2"/>
          <p:cNvSpPr>
            <a:spLocks noGrp="1"/>
          </p:cNvSpPr>
          <p:nvPr>
            <p:ph idx="1"/>
          </p:nvPr>
        </p:nvSpPr>
        <p:spPr>
          <a:xfrm>
            <a:off x="376518" y="403412"/>
            <a:ext cx="10977282" cy="5773551"/>
          </a:xfrm>
        </p:spPr>
        <p:txBody>
          <a:bodyPr/>
          <a:lstStyle/>
          <a:p>
            <a:pPr fontAlgn="base"/>
            <a:r>
              <a:rPr lang="en-US" b="1" dirty="0"/>
              <a:t>Advantages of Semi- Supervised Machine Learning</a:t>
            </a:r>
          </a:p>
          <a:p>
            <a:pPr fontAlgn="base"/>
            <a:r>
              <a:rPr lang="en-US" dirty="0"/>
              <a:t>It leads to better generalization as compared to </a:t>
            </a:r>
            <a:r>
              <a:rPr lang="en-US" b="1" dirty="0"/>
              <a:t>supervised learning,</a:t>
            </a:r>
            <a:r>
              <a:rPr lang="en-US" dirty="0"/>
              <a:t> as it takes both labeled and unlabeled data.</a:t>
            </a:r>
          </a:p>
          <a:p>
            <a:pPr fontAlgn="base"/>
            <a:r>
              <a:rPr lang="en-US" dirty="0"/>
              <a:t>Can be applied to a wide range of data.</a:t>
            </a:r>
          </a:p>
          <a:p>
            <a:pPr fontAlgn="base"/>
            <a:r>
              <a:rPr lang="en-US" b="1" dirty="0"/>
              <a:t>Disadvantages of Semi- Supervised Machine Learning</a:t>
            </a:r>
          </a:p>
          <a:p>
            <a:pPr fontAlgn="base"/>
            <a:r>
              <a:rPr lang="en-US" b="1" dirty="0"/>
              <a:t>Semi-supervised </a:t>
            </a:r>
            <a:r>
              <a:rPr lang="en-US" dirty="0"/>
              <a:t>methods can be more complex to implement compared to other approaches.</a:t>
            </a:r>
          </a:p>
          <a:p>
            <a:pPr fontAlgn="base"/>
            <a:r>
              <a:rPr lang="en-US" dirty="0"/>
              <a:t>It still requires some </a:t>
            </a:r>
            <a:r>
              <a:rPr lang="en-US" b="1" dirty="0"/>
              <a:t>labeled data</a:t>
            </a:r>
            <a:r>
              <a:rPr lang="en-US" dirty="0"/>
              <a:t> that might not always be available or easy to obtain.</a:t>
            </a:r>
          </a:p>
          <a:p>
            <a:pPr fontAlgn="base"/>
            <a:r>
              <a:rPr lang="en-US" dirty="0"/>
              <a:t>The unlabeled data can impact the model performance accordingly.</a:t>
            </a:r>
          </a:p>
          <a:p>
            <a:endParaRPr lang="en-US" dirty="0"/>
          </a:p>
        </p:txBody>
      </p:sp>
    </p:spTree>
    <p:extLst>
      <p:ext uri="{BB962C8B-B14F-4D97-AF65-F5344CB8AC3E}">
        <p14:creationId xmlns:p14="http://schemas.microsoft.com/office/powerpoint/2010/main" val="680047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b="1" dirty="0"/>
              <a:t>Applications of Semi-Supervised Learning</a:t>
            </a:r>
          </a:p>
          <a:p>
            <a:pPr fontAlgn="base"/>
            <a:r>
              <a:rPr lang="en-US" dirty="0"/>
              <a:t>Here are some common applications of semi-supervised learning:</a:t>
            </a:r>
          </a:p>
          <a:p>
            <a:pPr fontAlgn="base"/>
            <a:r>
              <a:rPr lang="en-US" b="1" dirty="0"/>
              <a:t>Image Classification and Object Recognition</a:t>
            </a:r>
            <a:r>
              <a:rPr lang="en-US" dirty="0"/>
              <a:t>: Improve the accuracy of models by combining a small set of labeled images with a larger set of unlabeled images.</a:t>
            </a:r>
          </a:p>
          <a:p>
            <a:pPr fontAlgn="base"/>
            <a:r>
              <a:rPr lang="en-US" b="1" dirty="0"/>
              <a:t>Natural Language Processing (NLP)</a:t>
            </a:r>
            <a:r>
              <a:rPr lang="en-US" dirty="0"/>
              <a:t>: Enhance the performance of language models and classifiers by combining a small set of labeled text data with a vast amount of unlabeled text.</a:t>
            </a:r>
          </a:p>
          <a:p>
            <a:pPr fontAlgn="base"/>
            <a:r>
              <a:rPr lang="en-US" b="1" dirty="0"/>
              <a:t>Speech Recognition:</a:t>
            </a:r>
            <a:r>
              <a:rPr lang="en-US" dirty="0"/>
              <a:t> Improve the accuracy of speech recognition by leveraging a limited amount of transcribed speech data and a more extensive set of unlabeled audio.</a:t>
            </a:r>
          </a:p>
          <a:p>
            <a:pPr fontAlgn="base"/>
            <a:r>
              <a:rPr lang="en-US" b="1" dirty="0"/>
              <a:t>Recommendation Systems</a:t>
            </a:r>
            <a:r>
              <a:rPr lang="en-US" dirty="0"/>
              <a:t>: Improve the accuracy of personalized recommendations by supplementing a sparse set of user-item interactions (labeled data) with a wealth of unlabeled user behavior data.</a:t>
            </a:r>
          </a:p>
          <a:p>
            <a:pPr fontAlgn="base"/>
            <a:r>
              <a:rPr lang="en-US" b="1" dirty="0"/>
              <a:t>Healthcare and Medical Imaging</a:t>
            </a:r>
            <a:r>
              <a:rPr lang="en-US" dirty="0"/>
              <a:t>: Enhance medical image analysis by utilizing a small set of labeled medical images alongside a larger set of unlabeled images.</a:t>
            </a:r>
          </a:p>
          <a:p>
            <a:endParaRPr lang="en-US" dirty="0"/>
          </a:p>
        </p:txBody>
      </p:sp>
    </p:spTree>
    <p:extLst>
      <p:ext uri="{BB962C8B-B14F-4D97-AF65-F5344CB8AC3E}">
        <p14:creationId xmlns:p14="http://schemas.microsoft.com/office/powerpoint/2010/main" val="3340450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202-6DE3-BC0F-B3A8-E33D514DB9BE}"/>
              </a:ext>
            </a:extLst>
          </p:cNvPr>
          <p:cNvSpPr>
            <a:spLocks noGrp="1"/>
          </p:cNvSpPr>
          <p:nvPr>
            <p:ph type="title"/>
          </p:nvPr>
        </p:nvSpPr>
        <p:spPr>
          <a:xfrm>
            <a:off x="838200" y="224102"/>
            <a:ext cx="10515600" cy="433865"/>
          </a:xfrm>
        </p:spPr>
        <p:txBody>
          <a:bodyPr>
            <a:normAutofit fontScale="90000"/>
          </a:bodyPr>
          <a:lstStyle/>
          <a:p>
            <a:pPr algn="ctr"/>
            <a:r>
              <a:rPr lang="en-IN" sz="3100" b="0" i="0" dirty="0">
                <a:solidFill>
                  <a:srgbClr val="610B38"/>
                </a:solidFill>
                <a:effectLst/>
                <a:latin typeface="Times New Roman" panose="02020603050405020304" pitchFamily="18" charset="0"/>
                <a:cs typeface="Times New Roman" panose="02020603050405020304" pitchFamily="18" charset="0"/>
              </a:rPr>
              <a:t>Reinforcement learning</a:t>
            </a:r>
            <a:r>
              <a:rPr lang="en-IN" sz="2400" b="0" i="0" dirty="0">
                <a:solidFill>
                  <a:srgbClr val="610B38"/>
                </a:solidFill>
                <a:effectLst/>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BC809FC5-60E8-1527-EEDC-B510A17FA7F0}"/>
              </a:ext>
            </a:extLst>
          </p:cNvPr>
          <p:cNvSpPr>
            <a:spLocks noGrp="1"/>
          </p:cNvSpPr>
          <p:nvPr>
            <p:ph idx="1"/>
          </p:nvPr>
        </p:nvSpPr>
        <p:spPr>
          <a:xfrm>
            <a:off x="838200" y="754601"/>
            <a:ext cx="10515600" cy="5992427"/>
          </a:xfrm>
        </p:spPr>
        <p:txBody>
          <a:bodyPr>
            <a:normAutofit lnSpcReduction="10000"/>
          </a:bodyPr>
          <a:lstStyle/>
          <a:p>
            <a:pPr algn="just">
              <a:lnSpc>
                <a:spcPct val="100000"/>
              </a:lnSpc>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Reinforcement learning involves training an </a:t>
            </a:r>
            <a:r>
              <a:rPr lang="en-US" sz="1800" b="0" i="0" dirty="0">
                <a:solidFill>
                  <a:srgbClr val="00B0F0"/>
                </a:solidFill>
                <a:effectLst/>
                <a:latin typeface="Times New Roman" panose="02020603050405020304" pitchFamily="18" charset="0"/>
                <a:cs typeface="Times New Roman" panose="02020603050405020304" pitchFamily="18" charset="0"/>
              </a:rPr>
              <a:t>agent to interact with an environment and learn from the feedback it receives</a:t>
            </a:r>
            <a:r>
              <a:rPr lang="en-US" sz="1800" b="0" i="0" dirty="0">
                <a:solidFill>
                  <a:srgbClr val="374151"/>
                </a:solidFill>
                <a:effectLst/>
                <a:latin typeface="Times New Roman" panose="02020603050405020304" pitchFamily="18" charset="0"/>
                <a:cs typeface="Times New Roman" panose="02020603050405020304" pitchFamily="18" charset="0"/>
              </a:rPr>
              <a:t>. </a:t>
            </a:r>
          </a:p>
          <a:p>
            <a:pPr algn="just">
              <a:lnSpc>
                <a:spcPct val="100000"/>
              </a:lnSpc>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The agent learns through a </a:t>
            </a:r>
            <a:r>
              <a:rPr lang="en-US" sz="1800" b="0" i="0" dirty="0">
                <a:solidFill>
                  <a:srgbClr val="00B0F0"/>
                </a:solidFill>
                <a:effectLst/>
                <a:latin typeface="Times New Roman" panose="02020603050405020304" pitchFamily="18" charset="0"/>
                <a:cs typeface="Times New Roman" panose="02020603050405020304" pitchFamily="18" charset="0"/>
              </a:rPr>
              <a:t>trial-and-error</a:t>
            </a:r>
            <a:r>
              <a:rPr lang="en-US" sz="1800" b="0" i="0" dirty="0">
                <a:solidFill>
                  <a:srgbClr val="374151"/>
                </a:solidFill>
                <a:effectLst/>
                <a:latin typeface="Times New Roman" panose="02020603050405020304" pitchFamily="18" charset="0"/>
                <a:cs typeface="Times New Roman" panose="02020603050405020304" pitchFamily="18" charset="0"/>
              </a:rPr>
              <a:t> process by taking actions and receiving rewards or penalties based on its performance. </a:t>
            </a:r>
          </a:p>
          <a:p>
            <a:pPr algn="just">
              <a:lnSpc>
                <a:spcPct val="100000"/>
              </a:lnSpc>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The goal is to </a:t>
            </a:r>
            <a:r>
              <a:rPr lang="en-US" sz="1800" b="0" i="0" dirty="0">
                <a:solidFill>
                  <a:srgbClr val="00B0F0"/>
                </a:solidFill>
                <a:effectLst/>
                <a:latin typeface="Times New Roman" panose="02020603050405020304" pitchFamily="18" charset="0"/>
                <a:cs typeface="Times New Roman" panose="02020603050405020304" pitchFamily="18" charset="0"/>
              </a:rPr>
              <a:t>maximize the cumulative reward over time</a:t>
            </a:r>
            <a:r>
              <a:rPr lang="en-US" sz="1800" b="0" i="0" dirty="0">
                <a:solidFill>
                  <a:srgbClr val="374151"/>
                </a:solidFill>
                <a:effectLst/>
                <a:latin typeface="Times New Roman" panose="02020603050405020304" pitchFamily="18" charset="0"/>
                <a:cs typeface="Times New Roman" panose="02020603050405020304" pitchFamily="18" charset="0"/>
              </a:rPr>
              <a:t>, leading to the development of optimal strategies or policies.</a:t>
            </a:r>
          </a:p>
          <a:p>
            <a:pPr marL="0" indent="0" algn="just">
              <a:lnSpc>
                <a:spcPct val="100000"/>
              </a:lnSpc>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lnSpc>
                <a:spcPct val="100000"/>
              </a:lnSpc>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ctr">
              <a:lnSpc>
                <a:spcPct val="100000"/>
              </a:lnSpc>
              <a:buNone/>
            </a:pPr>
            <a:r>
              <a:rPr lang="en-US" sz="1800" dirty="0">
                <a:solidFill>
                  <a:srgbClr val="374151"/>
                </a:solidFill>
                <a:latin typeface="Times New Roman" panose="02020603050405020304" pitchFamily="18" charset="0"/>
                <a:cs typeface="Times New Roman" panose="02020603050405020304" pitchFamily="18" charset="0"/>
              </a:rPr>
              <a:t>Fig 6: Reinforcement learning process [5]</a:t>
            </a: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pic>
        <p:nvPicPr>
          <p:cNvPr id="5" name="Picture 4">
            <a:extLst>
              <a:ext uri="{FF2B5EF4-FFF2-40B4-BE49-F238E27FC236}">
                <a16:creationId xmlns:a16="http://schemas.microsoft.com/office/drawing/2014/main" id="{C0910DEE-4DB7-28A8-38BD-790D39E65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0220" y="2556768"/>
            <a:ext cx="8671560" cy="3808521"/>
          </a:xfrm>
          <a:prstGeom prst="rect">
            <a:avLst/>
          </a:prstGeom>
        </p:spPr>
      </p:pic>
    </p:spTree>
    <p:extLst>
      <p:ext uri="{BB962C8B-B14F-4D97-AF65-F5344CB8AC3E}">
        <p14:creationId xmlns:p14="http://schemas.microsoft.com/office/powerpoint/2010/main" val="283014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202-6DE3-BC0F-B3A8-E33D514DB9BE}"/>
              </a:ext>
            </a:extLst>
          </p:cNvPr>
          <p:cNvSpPr>
            <a:spLocks noGrp="1"/>
          </p:cNvSpPr>
          <p:nvPr>
            <p:ph type="title"/>
          </p:nvPr>
        </p:nvSpPr>
        <p:spPr>
          <a:xfrm>
            <a:off x="838200" y="224102"/>
            <a:ext cx="10515600" cy="779075"/>
          </a:xfrm>
        </p:spPr>
        <p:txBody>
          <a:bodyPr>
            <a:noAutofit/>
          </a:bodyPr>
          <a:lstStyle/>
          <a:p>
            <a:pPr algn="ctr"/>
            <a:r>
              <a:rPr lang="en-IN" sz="2800" b="0" i="0" dirty="0">
                <a:solidFill>
                  <a:srgbClr val="610B38"/>
                </a:solidFill>
                <a:effectLst/>
                <a:latin typeface="Times New Roman" panose="02020603050405020304" pitchFamily="18" charset="0"/>
                <a:cs typeface="Times New Roman" panose="02020603050405020304" pitchFamily="18" charset="0"/>
              </a:rPr>
              <a:t>Example of reinforcement learning:</a:t>
            </a:r>
          </a:p>
        </p:txBody>
      </p:sp>
      <p:sp>
        <p:nvSpPr>
          <p:cNvPr id="4" name="Content Placeholder 3">
            <a:extLst>
              <a:ext uri="{FF2B5EF4-FFF2-40B4-BE49-F238E27FC236}">
                <a16:creationId xmlns:a16="http://schemas.microsoft.com/office/drawing/2014/main" id="{BC809FC5-60E8-1527-EEDC-B510A17FA7F0}"/>
              </a:ext>
            </a:extLst>
          </p:cNvPr>
          <p:cNvSpPr>
            <a:spLocks noGrp="1"/>
          </p:cNvSpPr>
          <p:nvPr>
            <p:ph idx="1"/>
          </p:nvPr>
        </p:nvSpPr>
        <p:spPr>
          <a:xfrm>
            <a:off x="494523" y="1003177"/>
            <a:ext cx="11402008" cy="5743851"/>
          </a:xfrm>
        </p:spPr>
        <p:txBody>
          <a:bodyPr>
            <a:normAutofit/>
          </a:bodyPr>
          <a:lstStyle/>
          <a:p>
            <a:pPr algn="just"/>
            <a:r>
              <a:rPr lang="en-US" sz="1800" b="0" i="0" dirty="0">
                <a:solidFill>
                  <a:srgbClr val="374151"/>
                </a:solidFill>
                <a:effectLst/>
                <a:latin typeface="Times New Roman" panose="02020603050405020304" pitchFamily="18" charset="0"/>
                <a:cs typeface="Times New Roman" panose="02020603050405020304" pitchFamily="18" charset="0"/>
              </a:rPr>
              <a:t>Let's consider a simple example of training </a:t>
            </a:r>
            <a:r>
              <a:rPr lang="en-US" sz="1800" b="0" i="0" dirty="0">
                <a:solidFill>
                  <a:srgbClr val="00B0F0"/>
                </a:solidFill>
                <a:effectLst/>
                <a:latin typeface="Times New Roman" panose="02020603050405020304" pitchFamily="18" charset="0"/>
                <a:cs typeface="Times New Roman" panose="02020603050405020304" pitchFamily="18" charset="0"/>
              </a:rPr>
              <a:t>an RL agent to play a game like chess</a:t>
            </a:r>
            <a:r>
              <a:rPr lang="en-US" sz="1800" b="0" i="0" dirty="0">
                <a:solidFill>
                  <a:srgbClr val="374151"/>
                </a:solidFill>
                <a:effectLst/>
                <a:latin typeface="Times New Roman" panose="02020603050405020304" pitchFamily="18" charset="0"/>
                <a:cs typeface="Times New Roman" panose="02020603050405020304" pitchFamily="18" charset="0"/>
              </a:rPr>
              <a:t>.</a:t>
            </a:r>
          </a:p>
          <a:p>
            <a:pPr marL="342900" indent="-342900" algn="just">
              <a:buAutoNum type="arabicPeriod"/>
            </a:pPr>
            <a:r>
              <a:rPr lang="en-US" sz="1800" b="1" i="0" dirty="0">
                <a:solidFill>
                  <a:srgbClr val="00B0F0"/>
                </a:solidFill>
                <a:effectLst/>
                <a:latin typeface="Times New Roman" panose="02020603050405020304" pitchFamily="18" charset="0"/>
                <a:cs typeface="Times New Roman" panose="02020603050405020304" pitchFamily="18" charset="0"/>
              </a:rPr>
              <a:t>Agent:</a:t>
            </a:r>
            <a:r>
              <a:rPr lang="en-US" sz="1800" b="0" i="0" dirty="0">
                <a:solidFill>
                  <a:srgbClr val="00B0F0"/>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The RL agent is a computer program that will learn to play chess.</a:t>
            </a:r>
          </a:p>
          <a:p>
            <a:pPr marL="342900" indent="-342900" algn="just">
              <a:buFont typeface="Arial" panose="020B0604020202020204" pitchFamily="34" charset="0"/>
              <a:buAutoNum type="arabicPeriod"/>
            </a:pPr>
            <a:r>
              <a:rPr lang="en-US" sz="1800" b="1" dirty="0">
                <a:solidFill>
                  <a:srgbClr val="00B0F0"/>
                </a:solidFill>
                <a:latin typeface="Times New Roman" panose="02020603050405020304" pitchFamily="18" charset="0"/>
                <a:cs typeface="Times New Roman" panose="02020603050405020304" pitchFamily="18" charset="0"/>
              </a:rPr>
              <a:t>Environment: </a:t>
            </a:r>
            <a:r>
              <a:rPr lang="en-US" sz="1800" b="0" i="0" dirty="0">
                <a:solidFill>
                  <a:srgbClr val="374151"/>
                </a:solidFill>
                <a:effectLst/>
                <a:latin typeface="Times New Roman" panose="02020603050405020304" pitchFamily="18" charset="0"/>
                <a:cs typeface="Times New Roman" panose="02020603050405020304" pitchFamily="18" charset="0"/>
              </a:rPr>
              <a:t>The environment is the </a:t>
            </a:r>
            <a:r>
              <a:rPr lang="en-US" sz="1800" b="0" i="0" dirty="0">
                <a:solidFill>
                  <a:srgbClr val="00B0F0"/>
                </a:solidFill>
                <a:effectLst/>
                <a:latin typeface="Times New Roman" panose="02020603050405020304" pitchFamily="18" charset="0"/>
                <a:cs typeface="Times New Roman" panose="02020603050405020304" pitchFamily="18" charset="0"/>
              </a:rPr>
              <a:t>chessboard and the rules of chess</a:t>
            </a:r>
            <a:r>
              <a:rPr lang="en-US" sz="1800" b="0" i="0" dirty="0">
                <a:solidFill>
                  <a:srgbClr val="374151"/>
                </a:solidFill>
                <a:effectLst/>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AutoNum type="arabicPeriod"/>
            </a:pPr>
            <a:r>
              <a:rPr lang="en-US" sz="1800" b="1" dirty="0">
                <a:solidFill>
                  <a:srgbClr val="00B0F0"/>
                </a:solidFill>
                <a:latin typeface="Times New Roman" panose="02020603050405020304" pitchFamily="18" charset="0"/>
                <a:cs typeface="Times New Roman" panose="02020603050405020304" pitchFamily="18" charset="0"/>
              </a:rPr>
              <a:t>State: </a:t>
            </a:r>
            <a:r>
              <a:rPr lang="en-US" sz="1800" b="0" i="0" dirty="0">
                <a:solidFill>
                  <a:srgbClr val="374151"/>
                </a:solidFill>
                <a:effectLst/>
                <a:latin typeface="Times New Roman" panose="02020603050405020304" pitchFamily="18" charset="0"/>
                <a:cs typeface="Times New Roman" panose="02020603050405020304" pitchFamily="18" charset="0"/>
              </a:rPr>
              <a:t>The state represents the current arrangement of </a:t>
            </a:r>
            <a:r>
              <a:rPr lang="en-US" sz="1800" b="0" i="0" dirty="0">
                <a:solidFill>
                  <a:srgbClr val="00B0F0"/>
                </a:solidFill>
                <a:effectLst/>
                <a:latin typeface="Times New Roman" panose="02020603050405020304" pitchFamily="18" charset="0"/>
                <a:cs typeface="Times New Roman" panose="02020603050405020304" pitchFamily="18" charset="0"/>
              </a:rPr>
              <a:t>pieces</a:t>
            </a:r>
            <a:r>
              <a:rPr lang="en-US" sz="1800" b="0" i="0" dirty="0">
                <a:solidFill>
                  <a:srgbClr val="374151"/>
                </a:solidFill>
                <a:effectLst/>
                <a:latin typeface="Times New Roman" panose="02020603050405020304" pitchFamily="18" charset="0"/>
                <a:cs typeface="Times New Roman" panose="02020603050405020304" pitchFamily="18" charset="0"/>
              </a:rPr>
              <a:t> on the chessboard.</a:t>
            </a:r>
          </a:p>
          <a:p>
            <a:pPr marL="342900" indent="-342900" algn="just">
              <a:buAutoNum type="arabicPeriod"/>
            </a:pPr>
            <a:r>
              <a:rPr lang="en-US" sz="1800" b="1" dirty="0">
                <a:solidFill>
                  <a:srgbClr val="00B0F0"/>
                </a:solidFill>
                <a:latin typeface="Times New Roman" panose="02020603050405020304" pitchFamily="18" charset="0"/>
                <a:cs typeface="Times New Roman" panose="02020603050405020304" pitchFamily="18" charset="0"/>
              </a:rPr>
              <a:t>Action: </a:t>
            </a:r>
            <a:r>
              <a:rPr lang="en-US" sz="1800" b="0" i="0" dirty="0">
                <a:solidFill>
                  <a:srgbClr val="374151"/>
                </a:solidFill>
                <a:effectLst/>
                <a:latin typeface="Times New Roman" panose="02020603050405020304" pitchFamily="18" charset="0"/>
                <a:cs typeface="Times New Roman" panose="02020603050405020304" pitchFamily="18" charset="0"/>
              </a:rPr>
              <a:t>Actions are the legal moves that the agent can make in the current state (e.g., moving a 	pawn, capturing an opponent's piece).</a:t>
            </a:r>
          </a:p>
          <a:p>
            <a:pPr marL="342900" indent="-342900" algn="just">
              <a:buFont typeface="Arial" panose="020B0604020202020204" pitchFamily="34" charset="0"/>
              <a:buAutoNum type="arabicPeriod"/>
            </a:pPr>
            <a:r>
              <a:rPr lang="en-US" sz="1800" b="1" dirty="0">
                <a:solidFill>
                  <a:srgbClr val="00B0F0"/>
                </a:solidFill>
                <a:latin typeface="Times New Roman" panose="02020603050405020304" pitchFamily="18" charset="0"/>
                <a:cs typeface="Times New Roman" panose="02020603050405020304" pitchFamily="18" charset="0"/>
              </a:rPr>
              <a:t>Reward: </a:t>
            </a:r>
            <a:r>
              <a:rPr lang="en-US" sz="1800" b="0" i="0" dirty="0">
                <a:solidFill>
                  <a:srgbClr val="374151"/>
                </a:solidFill>
                <a:effectLst/>
                <a:latin typeface="Times New Roman" panose="02020603050405020304" pitchFamily="18" charset="0"/>
                <a:cs typeface="Times New Roman" panose="02020603050405020304" pitchFamily="18" charset="0"/>
              </a:rPr>
              <a:t>The reward could be +1 if the agent wins the game, -1 if the agent loses, and 0 for draws 	or intermediate states. The rewards shape the agent's learning by providing feedback on the 	desirability of its actions.</a:t>
            </a:r>
          </a:p>
          <a:p>
            <a:pPr marL="342900" indent="-342900" algn="just">
              <a:buFont typeface="Arial" panose="020B0604020202020204" pitchFamily="34" charset="0"/>
              <a:buAutoNum type="arabicPeriod"/>
            </a:pPr>
            <a:r>
              <a:rPr lang="en-US" sz="1800" b="1" dirty="0">
                <a:solidFill>
                  <a:srgbClr val="00B0F0"/>
                </a:solidFill>
                <a:latin typeface="Times New Roman" panose="02020603050405020304" pitchFamily="18" charset="0"/>
                <a:cs typeface="Times New Roman" panose="02020603050405020304" pitchFamily="18" charset="0"/>
              </a:rPr>
              <a:t>Policy: </a:t>
            </a:r>
            <a:r>
              <a:rPr lang="en-US" sz="1800" b="0" i="0" dirty="0">
                <a:solidFill>
                  <a:srgbClr val="374151"/>
                </a:solidFill>
                <a:effectLst/>
                <a:latin typeface="Times New Roman" panose="02020603050405020304" pitchFamily="18" charset="0"/>
                <a:cs typeface="Times New Roman" panose="02020603050405020304" pitchFamily="18" charset="0"/>
              </a:rPr>
              <a:t>The policy in this case is the strategy the agent uses to decide which move to make based on the current state. It could be a set of rules or a learned policy represented by a neural network.</a:t>
            </a:r>
          </a:p>
          <a:p>
            <a:pPr marL="342900" indent="-342900" algn="just">
              <a:buFont typeface="Arial" panose="020B0604020202020204" pitchFamily="34" charset="0"/>
              <a:buAutoNum type="arabicPeriod"/>
            </a:pPr>
            <a:r>
              <a:rPr lang="en-US" sz="1800" b="1" dirty="0">
                <a:solidFill>
                  <a:srgbClr val="00B0F0"/>
                </a:solidFill>
                <a:latin typeface="Times New Roman" panose="02020603050405020304" pitchFamily="18" charset="0"/>
                <a:cs typeface="Times New Roman" panose="02020603050405020304" pitchFamily="18" charset="0"/>
              </a:rPr>
              <a:t>Value Function: </a:t>
            </a:r>
            <a:r>
              <a:rPr lang="en-US" sz="1800" b="0" i="0" dirty="0">
                <a:solidFill>
                  <a:srgbClr val="374151"/>
                </a:solidFill>
                <a:effectLst/>
                <a:latin typeface="Times New Roman" panose="02020603050405020304" pitchFamily="18" charset="0"/>
                <a:cs typeface="Times New Roman" panose="02020603050405020304" pitchFamily="18" charset="0"/>
              </a:rPr>
              <a:t>The value function estimates how favorable a particular state is for the agent. It helps the agent make decisions that maximize its long-term rewards.</a:t>
            </a:r>
          </a:p>
          <a:p>
            <a:pPr marL="342900" indent="-342900" algn="just">
              <a:buFont typeface="Arial" panose="020B0604020202020204" pitchFamily="34" charset="0"/>
              <a:buAutoNum type="arabicPeriod"/>
            </a:pPr>
            <a:r>
              <a:rPr lang="en-US" sz="1800" b="1" dirty="0">
                <a:solidFill>
                  <a:srgbClr val="00B0F0"/>
                </a:solidFill>
                <a:latin typeface="Times New Roman" panose="02020603050405020304" pitchFamily="18" charset="0"/>
                <a:cs typeface="Times New Roman" panose="02020603050405020304" pitchFamily="18" charset="0"/>
              </a:rPr>
              <a:t>Q-Function: </a:t>
            </a:r>
            <a:r>
              <a:rPr lang="en-US" sz="1800" b="0" i="0" dirty="0">
                <a:solidFill>
                  <a:srgbClr val="374151"/>
                </a:solidFill>
                <a:effectLst/>
                <a:latin typeface="Times New Roman" panose="02020603050405020304" pitchFamily="18" charset="0"/>
                <a:cs typeface="Times New Roman" panose="02020603050405020304" pitchFamily="18" charset="0"/>
              </a:rPr>
              <a:t>The Q-function estimates the value of taking a specific action in a specific state, while considering the agent's future actions.</a:t>
            </a:r>
          </a:p>
          <a:p>
            <a:pPr marL="0" indent="0" algn="just">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a:p>
            <a:pPr marL="0" indent="0" algn="ctr">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0108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A561-AB3C-D9E5-9413-AA6B6C352990}"/>
              </a:ext>
            </a:extLst>
          </p:cNvPr>
          <p:cNvSpPr>
            <a:spLocks noGrp="1"/>
          </p:cNvSpPr>
          <p:nvPr>
            <p:ph type="ctrTitle"/>
          </p:nvPr>
        </p:nvSpPr>
        <p:spPr>
          <a:xfrm>
            <a:off x="1408590" y="556743"/>
            <a:ext cx="9144000" cy="573272"/>
          </a:xfrm>
        </p:spPr>
        <p:txBody>
          <a:bodyPr>
            <a:normAutofit/>
          </a:bodyPr>
          <a:lstStyle/>
          <a:p>
            <a:r>
              <a:rPr lang="en-US" sz="2800" dirty="0">
                <a:latin typeface="Times New Roman" panose="02020603050405020304" pitchFamily="18" charset="0"/>
                <a:cs typeface="Times New Roman" panose="02020603050405020304" pitchFamily="18" charset="0"/>
              </a:rPr>
              <a:t>Introduction: Machine learning</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BD6BE60-7231-BE50-C852-94F87F440E3A}"/>
              </a:ext>
            </a:extLst>
          </p:cNvPr>
          <p:cNvSpPr>
            <a:spLocks noGrp="1"/>
          </p:cNvSpPr>
          <p:nvPr>
            <p:ph type="subTitle" idx="1"/>
          </p:nvPr>
        </p:nvSpPr>
        <p:spPr>
          <a:xfrm>
            <a:off x="1523999" y="1509205"/>
            <a:ext cx="9688497" cy="5131292"/>
          </a:xfrm>
        </p:spPr>
        <p:txBody>
          <a:bodyPr>
            <a:normAutofit fontScale="85000" lnSpcReduction="20000"/>
          </a:bodyPr>
          <a:lstStyle/>
          <a:p>
            <a:pPr marL="285750" indent="-285750" algn="just">
              <a:buFont typeface="Wingdings" panose="05000000000000000000" pitchFamily="2" charset="2"/>
              <a:buChar char="§"/>
            </a:pPr>
            <a:r>
              <a:rPr lang="en-IN" sz="2100" kern="0" dirty="0">
                <a:solidFill>
                  <a:srgbClr val="000000"/>
                </a:solidFill>
                <a:effectLst/>
                <a:latin typeface="Times New Roman" panose="02020603050405020304" pitchFamily="18" charset="0"/>
                <a:ea typeface="Times New Roman" panose="02020603050405020304" pitchFamily="18" charset="0"/>
              </a:rPr>
              <a:t>Machine learning is a </a:t>
            </a:r>
            <a:r>
              <a:rPr lang="en-IN" sz="2100" kern="0" dirty="0">
                <a:solidFill>
                  <a:srgbClr val="00B0F0"/>
                </a:solidFill>
                <a:effectLst/>
                <a:latin typeface="Times New Roman" panose="02020603050405020304" pitchFamily="18" charset="0"/>
                <a:ea typeface="Times New Roman" panose="02020603050405020304" pitchFamily="18" charset="0"/>
              </a:rPr>
              <a:t>subfield of artificial intelligenc</a:t>
            </a:r>
            <a:r>
              <a:rPr lang="en-IN" sz="2100" kern="0" dirty="0">
                <a:solidFill>
                  <a:srgbClr val="000000"/>
                </a:solidFill>
                <a:effectLst/>
                <a:latin typeface="Times New Roman" panose="02020603050405020304" pitchFamily="18" charset="0"/>
                <a:ea typeface="Times New Roman" panose="02020603050405020304" pitchFamily="18" charset="0"/>
              </a:rPr>
              <a:t>e that focuses on the development of algorithms that can learn patterns and make predictions </a:t>
            </a:r>
            <a:r>
              <a:rPr lang="en-IN" sz="2100" kern="0" dirty="0">
                <a:solidFill>
                  <a:srgbClr val="000000"/>
                </a:solidFill>
                <a:latin typeface="Times New Roman" panose="02020603050405020304" pitchFamily="18" charset="0"/>
                <a:ea typeface="Times New Roman" panose="02020603050405020304" pitchFamily="18" charset="0"/>
              </a:rPr>
              <a:t>based on what it has learnt from data</a:t>
            </a:r>
            <a:r>
              <a:rPr lang="en-IN" sz="2100" kern="0" dirty="0">
                <a:solidFill>
                  <a:srgbClr val="000000"/>
                </a:solidFill>
                <a:effectLst/>
                <a:latin typeface="Times New Roman" panose="02020603050405020304" pitchFamily="18" charset="0"/>
                <a:ea typeface="Times New Roman" panose="02020603050405020304" pitchFamily="18" charset="0"/>
              </a:rPr>
              <a:t>.</a:t>
            </a:r>
          </a:p>
          <a:p>
            <a:pPr marL="285750" indent="-285750" algn="just">
              <a:buFont typeface="Wingdings" panose="05000000000000000000" pitchFamily="2" charset="2"/>
              <a:buChar char="§"/>
            </a:pPr>
            <a:r>
              <a:rPr lang="en-IN" sz="2100" kern="0" dirty="0">
                <a:solidFill>
                  <a:srgbClr val="000000"/>
                </a:solidFill>
                <a:latin typeface="Times New Roman" panose="02020603050405020304" pitchFamily="18" charset="0"/>
                <a:ea typeface="Times New Roman" panose="02020603050405020304" pitchFamily="18" charset="0"/>
              </a:rPr>
              <a:t>Aim: </a:t>
            </a:r>
            <a:r>
              <a:rPr lang="en-US" sz="2100" kern="0" dirty="0">
                <a:solidFill>
                  <a:srgbClr val="000000"/>
                </a:solidFill>
                <a:latin typeface="Times New Roman" panose="02020603050405020304" pitchFamily="18" charset="0"/>
                <a:ea typeface="Times New Roman" panose="02020603050405020304" pitchFamily="18" charset="0"/>
              </a:rPr>
              <a:t>Analyse data to discover patterns, make predictions, or automate tasks.</a:t>
            </a:r>
            <a:endParaRPr lang="en-IN" sz="2100" kern="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
            </a:pPr>
            <a:endParaRPr lang="en-IN" sz="1600" kern="0" dirty="0">
              <a:solidFill>
                <a:srgbClr val="000000"/>
              </a:solidFill>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
            </a:pPr>
            <a:endParaRPr lang="en-IN" sz="1600" kern="0" dirty="0">
              <a:solidFill>
                <a:srgbClr val="000000"/>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
            </a:pPr>
            <a:endParaRPr lang="en-IN" sz="1600" kern="0" dirty="0">
              <a:solidFill>
                <a:srgbClr val="000000"/>
              </a:solidFill>
              <a:latin typeface="Times New Roman" panose="02020603050405020304" pitchFamily="18" charset="0"/>
              <a:ea typeface="Times New Roman" panose="02020603050405020304" pitchFamily="18" charset="0"/>
            </a:endParaRPr>
          </a:p>
          <a:p>
            <a:pPr algn="just"/>
            <a:r>
              <a:rPr lang="en-IN" sz="1600" kern="0" dirty="0">
                <a:solidFill>
                  <a:srgbClr val="000000"/>
                </a:solidFill>
                <a:latin typeface="Times New Roman" panose="02020603050405020304" pitchFamily="18" charset="0"/>
                <a:ea typeface="Times New Roman" panose="02020603050405020304" pitchFamily="18" charset="0"/>
              </a:rPr>
              <a:t>           		</a:t>
            </a:r>
          </a:p>
          <a:p>
            <a:pPr marL="285750" indent="-285750" algn="just">
              <a:buFont typeface="Wingdings" panose="05000000000000000000" pitchFamily="2" charset="2"/>
              <a:buChar char="§"/>
            </a:pPr>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r>
              <a:rPr lang="en-IN" kern="0" dirty="0">
                <a:solidFill>
                  <a:srgbClr val="000000"/>
                </a:solidFill>
                <a:latin typeface="Times New Roman" panose="02020603050405020304" pitchFamily="18" charset="0"/>
                <a:ea typeface="Times New Roman" panose="02020603050405020304" pitchFamily="18" charset="0"/>
              </a:rPr>
              <a:t>Fig 1: Machine Learning [1]</a:t>
            </a:r>
            <a:endParaRPr lang="en-IN" kern="0" dirty="0">
              <a:solidFill>
                <a:srgbClr val="000000"/>
              </a:solidFill>
              <a:effectLst/>
              <a:latin typeface="Times New Roman" panose="02020603050405020304" pitchFamily="18" charset="0"/>
              <a:ea typeface="Times New Roman" panose="02020603050405020304" pitchFamily="18" charset="0"/>
            </a:endParaRPr>
          </a:p>
          <a:p>
            <a:pPr algn="just"/>
            <a:endParaRPr lang="en-IN" sz="1600" kern="0" dirty="0">
              <a:solidFill>
                <a:srgbClr val="000000"/>
              </a:solidFill>
              <a:effectLst/>
              <a:latin typeface="Times New Roman" panose="02020603050405020304" pitchFamily="18" charset="0"/>
              <a:ea typeface="Times New Roman" panose="02020603050405020304" pitchFamily="18" charset="0"/>
            </a:endParaRPr>
          </a:p>
          <a:p>
            <a:pPr algn="just"/>
            <a:endParaRPr lang="en-IN" sz="1600" dirty="0"/>
          </a:p>
        </p:txBody>
      </p:sp>
      <p:pic>
        <p:nvPicPr>
          <p:cNvPr id="5" name="Picture 4">
            <a:extLst>
              <a:ext uri="{FF2B5EF4-FFF2-40B4-BE49-F238E27FC236}">
                <a16:creationId xmlns:a16="http://schemas.microsoft.com/office/drawing/2014/main" id="{E51B8179-0B4B-81A5-5741-B3003679E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0760" y="2592280"/>
            <a:ext cx="7650480" cy="3275862"/>
          </a:xfrm>
          <a:prstGeom prst="rect">
            <a:avLst/>
          </a:prstGeom>
        </p:spPr>
      </p:pic>
    </p:spTree>
    <p:extLst>
      <p:ext uri="{BB962C8B-B14F-4D97-AF65-F5344CB8AC3E}">
        <p14:creationId xmlns:p14="http://schemas.microsoft.com/office/powerpoint/2010/main" val="2718020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202-6DE3-BC0F-B3A8-E33D514DB9BE}"/>
              </a:ext>
            </a:extLst>
          </p:cNvPr>
          <p:cNvSpPr>
            <a:spLocks noGrp="1"/>
          </p:cNvSpPr>
          <p:nvPr>
            <p:ph type="title"/>
          </p:nvPr>
        </p:nvSpPr>
        <p:spPr>
          <a:xfrm>
            <a:off x="838200" y="224102"/>
            <a:ext cx="10515600" cy="433865"/>
          </a:xfrm>
        </p:spPr>
        <p:txBody>
          <a:bodyPr>
            <a:noAutofit/>
          </a:bodyPr>
          <a:lstStyle/>
          <a:p>
            <a:pPr algn="ctr"/>
            <a:r>
              <a:rPr lang="en-IN" sz="2800" b="1" i="0" dirty="0">
                <a:solidFill>
                  <a:srgbClr val="610B38"/>
                </a:solidFill>
                <a:effectLst/>
                <a:latin typeface="Times New Roman" panose="02020603050405020304" pitchFamily="18" charset="0"/>
                <a:cs typeface="Times New Roman" panose="02020603050405020304" pitchFamily="18" charset="0"/>
              </a:rPr>
              <a:t>Example of reinforcement learning:</a:t>
            </a:r>
          </a:p>
        </p:txBody>
      </p:sp>
      <p:sp>
        <p:nvSpPr>
          <p:cNvPr id="4" name="Content Placeholder 3">
            <a:extLst>
              <a:ext uri="{FF2B5EF4-FFF2-40B4-BE49-F238E27FC236}">
                <a16:creationId xmlns:a16="http://schemas.microsoft.com/office/drawing/2014/main" id="{BC809FC5-60E8-1527-EEDC-B510A17FA7F0}"/>
              </a:ext>
            </a:extLst>
          </p:cNvPr>
          <p:cNvSpPr>
            <a:spLocks noGrp="1"/>
          </p:cNvSpPr>
          <p:nvPr>
            <p:ph idx="1"/>
          </p:nvPr>
        </p:nvSpPr>
        <p:spPr>
          <a:xfrm>
            <a:off x="838200" y="1003177"/>
            <a:ext cx="10515600" cy="5743851"/>
          </a:xfrm>
        </p:spPr>
        <p:txBody>
          <a:bodyPr>
            <a:normAutofit/>
          </a:bodyPr>
          <a:lstStyle/>
          <a:p>
            <a:pPr algn="l" fontAlgn="base"/>
            <a:r>
              <a:rPr lang="en-US" sz="1800" b="0" i="0" dirty="0">
                <a:solidFill>
                  <a:srgbClr val="444444"/>
                </a:solidFill>
                <a:effectLst/>
                <a:latin typeface="Times New Roman" panose="02020603050405020304" pitchFamily="18" charset="0"/>
                <a:cs typeface="Times New Roman" panose="02020603050405020304" pitchFamily="18" charset="0"/>
              </a:rPr>
              <a:t>For an easier explanation, let’s take the example of a dog.</a:t>
            </a:r>
          </a:p>
          <a:p>
            <a:pPr algn="just" fontAlgn="base"/>
            <a:r>
              <a:rPr lang="en-US" sz="1800" b="0" i="0" dirty="0">
                <a:solidFill>
                  <a:srgbClr val="444444"/>
                </a:solidFill>
                <a:effectLst/>
                <a:latin typeface="Times New Roman" panose="02020603050405020304" pitchFamily="18" charset="0"/>
                <a:cs typeface="Times New Roman" panose="02020603050405020304" pitchFamily="18" charset="0"/>
              </a:rPr>
              <a:t>We can train our dog to perform certain actions, of course, it won’t be an easy task. You would order the dog to do certain actions and for every proper execution, you would give a </a:t>
            </a:r>
            <a:r>
              <a:rPr lang="en-US" sz="1800" b="0" i="0" dirty="0">
                <a:solidFill>
                  <a:srgbClr val="00B0F0"/>
                </a:solidFill>
                <a:effectLst/>
                <a:latin typeface="Times New Roman" panose="02020603050405020304" pitchFamily="18" charset="0"/>
                <a:cs typeface="Times New Roman" panose="02020603050405020304" pitchFamily="18" charset="0"/>
              </a:rPr>
              <a:t>biscuit as a reward</a:t>
            </a:r>
            <a:r>
              <a:rPr lang="en-US" sz="1800" b="0" i="0" dirty="0">
                <a:solidFill>
                  <a:srgbClr val="444444"/>
                </a:solidFill>
                <a:effectLst/>
                <a:latin typeface="Times New Roman" panose="02020603050405020304" pitchFamily="18" charset="0"/>
                <a:cs typeface="Times New Roman" panose="02020603050405020304" pitchFamily="18" charset="0"/>
              </a:rPr>
              <a:t>. The dog will remember that if it does a certain action, it would get biscuits. This way it will follow the instructions properly next time.</a:t>
            </a:r>
          </a:p>
          <a:p>
            <a:pPr marL="0" indent="0" algn="just" fontAlgn="base">
              <a:buNone/>
            </a:pPr>
            <a:endParaRPr lang="en-US" sz="1800" b="0" i="0" dirty="0">
              <a:solidFill>
                <a:srgbClr val="444444"/>
              </a:solidFill>
              <a:effectLst/>
              <a:latin typeface="Times New Roman" panose="02020603050405020304" pitchFamily="18" charset="0"/>
              <a:cs typeface="Times New Roman" panose="02020603050405020304" pitchFamily="18" charset="0"/>
            </a:endParaRPr>
          </a:p>
          <a:p>
            <a:pPr algn="just" fontAlgn="base"/>
            <a:r>
              <a:rPr lang="en-US" sz="1800" b="0" i="0" dirty="0">
                <a:solidFill>
                  <a:srgbClr val="444444"/>
                </a:solidFill>
                <a:effectLst/>
                <a:latin typeface="Times New Roman" panose="02020603050405020304" pitchFamily="18" charset="0"/>
                <a:cs typeface="Times New Roman" panose="02020603050405020304" pitchFamily="18" charset="0"/>
              </a:rPr>
              <a:t>We can take another example, in this case, a human child.</a:t>
            </a:r>
          </a:p>
          <a:p>
            <a:pPr algn="just" fontAlgn="base"/>
            <a:r>
              <a:rPr lang="en-US" sz="1800" b="0" i="0" dirty="0">
                <a:solidFill>
                  <a:srgbClr val="444444"/>
                </a:solidFill>
                <a:effectLst/>
                <a:latin typeface="Times New Roman" panose="02020603050405020304" pitchFamily="18" charset="0"/>
                <a:cs typeface="Times New Roman" panose="02020603050405020304" pitchFamily="18" charset="0"/>
              </a:rPr>
              <a:t>Kids often make mistakes. Adults try to make sure they learn from it and try not to repeat it again. In this case, we can take the concept of feedbacks. </a:t>
            </a:r>
            <a:r>
              <a:rPr lang="en-US" sz="1800" b="0" i="0" dirty="0">
                <a:solidFill>
                  <a:srgbClr val="00B0F0"/>
                </a:solidFill>
                <a:effectLst/>
                <a:latin typeface="Times New Roman" panose="02020603050405020304" pitchFamily="18" charset="0"/>
                <a:cs typeface="Times New Roman" panose="02020603050405020304" pitchFamily="18" charset="0"/>
              </a:rPr>
              <a:t>If the parents are strict, they will scold the children for any mistakes. This is a negative type of feedback</a:t>
            </a:r>
            <a:r>
              <a:rPr lang="en-US" sz="1800" b="0" i="0" dirty="0">
                <a:solidFill>
                  <a:srgbClr val="444444"/>
                </a:solidFill>
                <a:effectLst/>
                <a:latin typeface="Times New Roman" panose="02020603050405020304" pitchFamily="18" charset="0"/>
                <a:cs typeface="Times New Roman" panose="02020603050405020304" pitchFamily="18" charset="0"/>
              </a:rPr>
              <a:t>. The child will remember it as if it does a certain wrong action, the parents will scold the kid.</a:t>
            </a:r>
          </a:p>
          <a:p>
            <a:pPr algn="just" fontAlgn="base"/>
            <a:endParaRPr lang="en-US" sz="1800" b="0" i="0" dirty="0">
              <a:solidFill>
                <a:srgbClr val="444444"/>
              </a:solidFill>
              <a:effectLst/>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Tree>
    <p:extLst>
      <p:ext uri="{BB962C8B-B14F-4D97-AF65-F5344CB8AC3E}">
        <p14:creationId xmlns:p14="http://schemas.microsoft.com/office/powerpoint/2010/main" val="2603800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202-6DE3-BC0F-B3A8-E33D514DB9BE}"/>
              </a:ext>
            </a:extLst>
          </p:cNvPr>
          <p:cNvSpPr>
            <a:spLocks noGrp="1"/>
          </p:cNvSpPr>
          <p:nvPr>
            <p:ph type="title"/>
          </p:nvPr>
        </p:nvSpPr>
        <p:spPr>
          <a:xfrm>
            <a:off x="838200" y="224102"/>
            <a:ext cx="10515600" cy="708053"/>
          </a:xfrm>
        </p:spPr>
        <p:txBody>
          <a:bodyPr>
            <a:normAutofit/>
          </a:bodyPr>
          <a:lstStyle/>
          <a:p>
            <a:pPr algn="ctr"/>
            <a:r>
              <a:rPr lang="en-US" sz="3100" i="0" dirty="0">
                <a:solidFill>
                  <a:srgbClr val="222222"/>
                </a:solidFill>
                <a:effectLst/>
                <a:latin typeface="Times New Roman" panose="02020603050405020304" pitchFamily="18" charset="0"/>
                <a:cs typeface="Times New Roman" panose="02020603050405020304" pitchFamily="18" charset="0"/>
              </a:rPr>
              <a:t>Why use Reinforcement learning?</a:t>
            </a:r>
            <a:endParaRPr lang="en-IN" sz="2400" b="0" i="0" dirty="0">
              <a:solidFill>
                <a:srgbClr val="610B38"/>
              </a:solidFill>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C809FC5-60E8-1527-EEDC-B510A17FA7F0}"/>
              </a:ext>
            </a:extLst>
          </p:cNvPr>
          <p:cNvSpPr>
            <a:spLocks noGrp="1"/>
          </p:cNvSpPr>
          <p:nvPr>
            <p:ph idx="1"/>
          </p:nvPr>
        </p:nvSpPr>
        <p:spPr>
          <a:xfrm>
            <a:off x="838200" y="1242874"/>
            <a:ext cx="10515600" cy="5504154"/>
          </a:xfrm>
        </p:spPr>
        <p:txBody>
          <a:bodyPr>
            <a:normAutofit/>
          </a:bodyPr>
          <a:lstStyle/>
          <a:p>
            <a:pPr algn="just">
              <a:lnSpc>
                <a:spcPct val="150000"/>
              </a:lnSpc>
              <a:buFont typeface="Arial" panose="020B0604020202020204" pitchFamily="34" charset="0"/>
              <a:buChar char="•"/>
            </a:pPr>
            <a:r>
              <a:rPr lang="en-US" sz="1800" b="0" i="0" dirty="0">
                <a:solidFill>
                  <a:srgbClr val="222222"/>
                </a:solidFill>
                <a:effectLst/>
                <a:latin typeface="Times New Roman" panose="02020603050405020304" pitchFamily="18" charset="0"/>
                <a:cs typeface="Times New Roman" panose="02020603050405020304" pitchFamily="18" charset="0"/>
              </a:rPr>
              <a:t>It helps you to find which </a:t>
            </a:r>
            <a:r>
              <a:rPr lang="en-US" sz="1800" b="0" i="0" dirty="0">
                <a:solidFill>
                  <a:srgbClr val="00B0F0"/>
                </a:solidFill>
                <a:effectLst/>
                <a:latin typeface="Times New Roman" panose="02020603050405020304" pitchFamily="18" charset="0"/>
                <a:cs typeface="Times New Roman" panose="02020603050405020304" pitchFamily="18" charset="0"/>
              </a:rPr>
              <a:t>situation needs an action</a:t>
            </a:r>
            <a:r>
              <a:rPr lang="en-US" sz="1800" b="0" i="0" dirty="0">
                <a:solidFill>
                  <a:srgbClr val="222222"/>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1800" b="0" i="0" dirty="0">
                <a:solidFill>
                  <a:srgbClr val="222222"/>
                </a:solidFill>
                <a:effectLst/>
                <a:latin typeface="Times New Roman" panose="02020603050405020304" pitchFamily="18" charset="0"/>
                <a:cs typeface="Times New Roman" panose="02020603050405020304" pitchFamily="18" charset="0"/>
              </a:rPr>
              <a:t>Helps you to discover which action yields the </a:t>
            </a:r>
            <a:r>
              <a:rPr lang="en-US" sz="1800" b="0" i="0" dirty="0">
                <a:solidFill>
                  <a:srgbClr val="00B0F0"/>
                </a:solidFill>
                <a:effectLst/>
                <a:latin typeface="Times New Roman" panose="02020603050405020304" pitchFamily="18" charset="0"/>
                <a:cs typeface="Times New Roman" panose="02020603050405020304" pitchFamily="18" charset="0"/>
              </a:rPr>
              <a:t>highest reward </a:t>
            </a:r>
            <a:r>
              <a:rPr lang="en-US" sz="1800" b="0" i="0" dirty="0">
                <a:solidFill>
                  <a:srgbClr val="222222"/>
                </a:solidFill>
                <a:effectLst/>
                <a:latin typeface="Times New Roman" panose="02020603050405020304" pitchFamily="18" charset="0"/>
                <a:cs typeface="Times New Roman" panose="02020603050405020304" pitchFamily="18" charset="0"/>
              </a:rPr>
              <a:t>over the longer period.</a:t>
            </a:r>
          </a:p>
          <a:p>
            <a:pPr algn="just">
              <a:lnSpc>
                <a:spcPct val="150000"/>
              </a:lnSpc>
              <a:buFont typeface="Arial" panose="020B0604020202020204" pitchFamily="34" charset="0"/>
              <a:buChar char="•"/>
            </a:pPr>
            <a:r>
              <a:rPr lang="en-US" sz="1800" b="0" i="0" dirty="0">
                <a:solidFill>
                  <a:srgbClr val="222222"/>
                </a:solidFill>
                <a:effectLst/>
                <a:latin typeface="Times New Roman" panose="02020603050405020304" pitchFamily="18" charset="0"/>
                <a:cs typeface="Times New Roman" panose="02020603050405020304" pitchFamily="18" charset="0"/>
              </a:rPr>
              <a:t>Reinforcement learning also provides the learning agent with a </a:t>
            </a:r>
            <a:r>
              <a:rPr lang="en-US" sz="1800" b="0" i="0" dirty="0">
                <a:solidFill>
                  <a:srgbClr val="00B0F0"/>
                </a:solidFill>
                <a:effectLst/>
                <a:latin typeface="Times New Roman" panose="02020603050405020304" pitchFamily="18" charset="0"/>
                <a:cs typeface="Times New Roman" panose="02020603050405020304" pitchFamily="18" charset="0"/>
              </a:rPr>
              <a:t>reward function</a:t>
            </a:r>
            <a:r>
              <a:rPr lang="en-US" sz="1800" b="0" i="0" dirty="0">
                <a:solidFill>
                  <a:srgbClr val="222222"/>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1800" b="0" i="0" dirty="0">
                <a:solidFill>
                  <a:srgbClr val="222222"/>
                </a:solidFill>
                <a:effectLst/>
                <a:latin typeface="Times New Roman" panose="02020603050405020304" pitchFamily="18" charset="0"/>
                <a:cs typeface="Times New Roman" panose="02020603050405020304" pitchFamily="18" charset="0"/>
              </a:rPr>
              <a:t>It also allows it to figure out the </a:t>
            </a:r>
            <a:r>
              <a:rPr lang="en-US" sz="1800" b="0" i="0" dirty="0">
                <a:solidFill>
                  <a:srgbClr val="00B0F0"/>
                </a:solidFill>
                <a:effectLst/>
                <a:latin typeface="Times New Roman" panose="02020603050405020304" pitchFamily="18" charset="0"/>
                <a:cs typeface="Times New Roman" panose="02020603050405020304" pitchFamily="18" charset="0"/>
              </a:rPr>
              <a:t>best method for obtaining large rewards</a:t>
            </a:r>
            <a:r>
              <a:rPr lang="en-US" sz="1800" b="0" i="0" dirty="0">
                <a:solidFill>
                  <a:srgbClr val="222222"/>
                </a:solidFill>
                <a:effectLst/>
                <a:latin typeface="Times New Roman" panose="02020603050405020304" pitchFamily="18" charset="0"/>
                <a:cs typeface="Times New Roman" panose="02020603050405020304" pitchFamily="18" charset="0"/>
              </a:rPr>
              <a:t>.</a:t>
            </a:r>
          </a:p>
          <a:p>
            <a:pPr algn="just" fontAlgn="base">
              <a:lnSpc>
                <a:spcPct val="150000"/>
              </a:lnSpc>
            </a:pPr>
            <a:endParaRPr lang="en-US" sz="1800" b="0" i="0" dirty="0">
              <a:solidFill>
                <a:srgbClr val="444444"/>
              </a:solidFill>
              <a:effectLst/>
              <a:latin typeface="Times New Roman" panose="02020603050405020304" pitchFamily="18" charset="0"/>
              <a:cs typeface="Times New Roman" panose="02020603050405020304" pitchFamily="18" charset="0"/>
            </a:endParaRPr>
          </a:p>
          <a:p>
            <a:pPr marL="0" indent="0" algn="just">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Tree>
    <p:extLst>
      <p:ext uri="{BB962C8B-B14F-4D97-AF65-F5344CB8AC3E}">
        <p14:creationId xmlns:p14="http://schemas.microsoft.com/office/powerpoint/2010/main" val="157355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202-6DE3-BC0F-B3A8-E33D514DB9BE}"/>
              </a:ext>
            </a:extLst>
          </p:cNvPr>
          <p:cNvSpPr>
            <a:spLocks noGrp="1"/>
          </p:cNvSpPr>
          <p:nvPr>
            <p:ph type="title"/>
          </p:nvPr>
        </p:nvSpPr>
        <p:spPr>
          <a:xfrm>
            <a:off x="838200" y="224102"/>
            <a:ext cx="10515600" cy="708053"/>
          </a:xfrm>
        </p:spPr>
        <p:txBody>
          <a:bodyPr>
            <a:normAutofit/>
          </a:bodyPr>
          <a:lstStyle/>
          <a:p>
            <a:pPr algn="ctr"/>
            <a:r>
              <a:rPr lang="en-IN" sz="2800" b="0" i="0" dirty="0">
                <a:solidFill>
                  <a:srgbClr val="444444"/>
                </a:solidFill>
                <a:effectLst/>
                <a:latin typeface="Times New Roman" panose="02020603050405020304" pitchFamily="18" charset="0"/>
                <a:cs typeface="Times New Roman" panose="02020603050405020304" pitchFamily="18" charset="0"/>
              </a:rPr>
              <a:t>Advantages and disadvantages of reinforcement learning:</a:t>
            </a:r>
            <a:endParaRPr lang="en-IN" sz="2800" b="0" i="0" dirty="0">
              <a:solidFill>
                <a:srgbClr val="610B38"/>
              </a:solidFill>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C809FC5-60E8-1527-EEDC-B510A17FA7F0}"/>
              </a:ext>
            </a:extLst>
          </p:cNvPr>
          <p:cNvSpPr>
            <a:spLocks noGrp="1"/>
          </p:cNvSpPr>
          <p:nvPr>
            <p:ph idx="1"/>
          </p:nvPr>
        </p:nvSpPr>
        <p:spPr>
          <a:xfrm>
            <a:off x="363895" y="1003177"/>
            <a:ext cx="11541966" cy="5743851"/>
          </a:xfrm>
        </p:spPr>
        <p:txBody>
          <a:bodyPr>
            <a:normAutofit/>
          </a:bodyPr>
          <a:lstStyle/>
          <a:p>
            <a:pPr marL="0" indent="0" algn="just" fontAlgn="base">
              <a:buNone/>
            </a:pPr>
            <a:r>
              <a:rPr lang="en-IN" sz="1800" b="1" i="0" dirty="0">
                <a:solidFill>
                  <a:srgbClr val="444444"/>
                </a:solidFill>
                <a:effectLst/>
                <a:latin typeface="Times New Roman" panose="02020603050405020304" pitchFamily="18" charset="0"/>
                <a:cs typeface="Times New Roman" panose="02020603050405020304" pitchFamily="18" charset="0"/>
              </a:rPr>
              <a:t>Advantages:</a:t>
            </a:r>
            <a:endParaRPr lang="en-US" sz="1800" b="1" i="0" dirty="0">
              <a:solidFill>
                <a:srgbClr val="444444"/>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It can solve higher-order and complex problems. Also, the solutions obtained will be very accurate.</a:t>
            </a:r>
          </a:p>
          <a:p>
            <a:pPr algn="just" fontAlgn="base">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This model will undergo a rigorous training process that can take time. This can help to correct any errors.</a:t>
            </a:r>
          </a:p>
          <a:p>
            <a:pPr algn="just" fontAlgn="base">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Due to it’s learning ability, it can be used with neural networks. This can be termed as </a:t>
            </a:r>
            <a:r>
              <a:rPr lang="en-US" sz="1800" b="1" i="0" dirty="0">
                <a:solidFill>
                  <a:srgbClr val="444444"/>
                </a:solidFill>
                <a:effectLst/>
                <a:latin typeface="Times New Roman" panose="02020603050405020304" pitchFamily="18" charset="0"/>
                <a:cs typeface="Times New Roman" panose="02020603050405020304" pitchFamily="18" charset="0"/>
              </a:rPr>
              <a:t>deep reinforcement learning</a:t>
            </a:r>
            <a:r>
              <a:rPr lang="en-US" sz="1800" b="0" i="0" dirty="0">
                <a:solidFill>
                  <a:srgbClr val="444444"/>
                </a:solidFill>
                <a:effectLst/>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Since the model learns constantly, a mistake made earlier would be unlikely to occur in the future.</a:t>
            </a:r>
          </a:p>
          <a:p>
            <a:pPr algn="just" fontAlgn="base">
              <a:buFont typeface="Arial" panose="020B0604020202020204" pitchFamily="34" charset="0"/>
              <a:buChar char="•"/>
            </a:pPr>
            <a:r>
              <a:rPr lang="en-US" sz="1800" b="0" i="0" dirty="0">
                <a:solidFill>
                  <a:srgbClr val="444444"/>
                </a:solidFill>
                <a:effectLst/>
                <a:latin typeface="Times New Roman" panose="02020603050405020304" pitchFamily="18" charset="0"/>
                <a:cs typeface="Times New Roman" panose="02020603050405020304" pitchFamily="18" charset="0"/>
              </a:rPr>
              <a:t>The best part is that even when there is no training data, it will learn through the experience it has from processing the training data.</a:t>
            </a:r>
          </a:p>
          <a:p>
            <a:pPr marL="0" indent="0" algn="just" fontAlgn="base">
              <a:buNone/>
            </a:pPr>
            <a:endParaRPr lang="en-IN" sz="1800" b="1" dirty="0">
              <a:solidFill>
                <a:srgbClr val="444444"/>
              </a:solidFill>
              <a:latin typeface="Times New Roman" panose="02020603050405020304" pitchFamily="18" charset="0"/>
              <a:cs typeface="Times New Roman" panose="02020603050405020304" pitchFamily="18" charset="0"/>
            </a:endParaRPr>
          </a:p>
          <a:p>
            <a:pPr marL="0" indent="0" algn="just" fontAlgn="base">
              <a:buNone/>
            </a:pPr>
            <a:r>
              <a:rPr lang="en-IN" sz="1800" b="1" dirty="0">
                <a:solidFill>
                  <a:srgbClr val="444444"/>
                </a:solidFill>
                <a:latin typeface="Times New Roman" panose="02020603050405020304" pitchFamily="18" charset="0"/>
                <a:cs typeface="Times New Roman" panose="02020603050405020304" pitchFamily="18" charset="0"/>
              </a:rPr>
              <a:t>Disa</a:t>
            </a:r>
            <a:r>
              <a:rPr lang="en-IN" sz="1800" b="1" i="0" dirty="0">
                <a:solidFill>
                  <a:srgbClr val="444444"/>
                </a:solidFill>
                <a:effectLst/>
                <a:latin typeface="Times New Roman" panose="02020603050405020304" pitchFamily="18" charset="0"/>
                <a:cs typeface="Times New Roman" panose="02020603050405020304" pitchFamily="18" charset="0"/>
              </a:rPr>
              <a:t>dvantages:</a:t>
            </a:r>
            <a:endParaRPr lang="en-US" sz="1800" b="1" i="0" dirty="0">
              <a:solidFill>
                <a:srgbClr val="444444"/>
              </a:solidFill>
              <a:effectLst/>
              <a:latin typeface="Times New Roman" panose="02020603050405020304" pitchFamily="18" charset="0"/>
              <a:cs typeface="Times New Roman" panose="02020603050405020304" pitchFamily="18" charset="0"/>
            </a:endParaRPr>
          </a:p>
          <a:p>
            <a:pPr algn="just" fontAlgn="base"/>
            <a:r>
              <a:rPr lang="en-US" sz="1800" dirty="0">
                <a:solidFill>
                  <a:srgbClr val="444444"/>
                </a:solidFill>
                <a:latin typeface="Times New Roman" panose="02020603050405020304" pitchFamily="18" charset="0"/>
                <a:cs typeface="Times New Roman" panose="02020603050405020304" pitchFamily="18" charset="0"/>
              </a:rPr>
              <a:t>The use of reinforcement learning models for solving simpler problems won’t be correct. The reason being, the models generally tackle complex problems.</a:t>
            </a:r>
          </a:p>
          <a:p>
            <a:pPr algn="just" fontAlgn="base"/>
            <a:r>
              <a:rPr lang="en-US" sz="1800" dirty="0">
                <a:solidFill>
                  <a:srgbClr val="444444"/>
                </a:solidFill>
                <a:latin typeface="Times New Roman" panose="02020603050405020304" pitchFamily="18" charset="0"/>
                <a:cs typeface="Times New Roman" panose="02020603050405020304" pitchFamily="18" charset="0"/>
              </a:rPr>
              <a:t> Reinforcement Learning models require a lot of training data to develop accurate results.</a:t>
            </a:r>
          </a:p>
          <a:p>
            <a:pPr algn="just" fontAlgn="base"/>
            <a:r>
              <a:rPr lang="en-US" sz="1800" dirty="0">
                <a:solidFill>
                  <a:srgbClr val="444444"/>
                </a:solidFill>
                <a:latin typeface="Times New Roman" panose="02020603050405020304" pitchFamily="18" charset="0"/>
                <a:cs typeface="Times New Roman" panose="02020603050405020304" pitchFamily="18" charset="0"/>
              </a:rPr>
              <a:t>This consumes time and lots of computational power.</a:t>
            </a:r>
          </a:p>
          <a:p>
            <a:pPr algn="just" fontAlgn="base"/>
            <a:r>
              <a:rPr lang="en-US" sz="1800" dirty="0">
                <a:solidFill>
                  <a:srgbClr val="444444"/>
                </a:solidFill>
                <a:latin typeface="Times New Roman" panose="02020603050405020304" pitchFamily="18" charset="0"/>
                <a:cs typeface="Times New Roman" panose="02020603050405020304" pitchFamily="18" charset="0"/>
              </a:rPr>
              <a:t>When it comes to building models on real-world examples, the maintenance cost is very high.</a:t>
            </a:r>
          </a:p>
          <a:p>
            <a:pPr algn="just" fontAlgn="base"/>
            <a:r>
              <a:rPr lang="en-US" sz="1800" dirty="0">
                <a:solidFill>
                  <a:srgbClr val="444444"/>
                </a:solidFill>
                <a:latin typeface="Times New Roman" panose="02020603050405020304" pitchFamily="18" charset="0"/>
                <a:cs typeface="Times New Roman" panose="02020603050405020304" pitchFamily="18" charset="0"/>
              </a:rPr>
              <a:t>Excessive training can lead to overloading of the states of the model. </a:t>
            </a:r>
          </a:p>
          <a:p>
            <a:pPr algn="just" fontAlgn="base"/>
            <a:r>
              <a:rPr lang="en-US" sz="1800" dirty="0">
                <a:solidFill>
                  <a:srgbClr val="444444"/>
                </a:solidFill>
                <a:latin typeface="Times New Roman" panose="02020603050405020304" pitchFamily="18" charset="0"/>
                <a:cs typeface="Times New Roman" panose="02020603050405020304" pitchFamily="18" charset="0"/>
              </a:rPr>
              <a:t>This may happen if too much memory space goes out in processing the training data.</a:t>
            </a: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Tree>
    <p:extLst>
      <p:ext uri="{BB962C8B-B14F-4D97-AF65-F5344CB8AC3E}">
        <p14:creationId xmlns:p14="http://schemas.microsoft.com/office/powerpoint/2010/main" val="16154680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202-6DE3-BC0F-B3A8-E33D514DB9BE}"/>
              </a:ext>
            </a:extLst>
          </p:cNvPr>
          <p:cNvSpPr>
            <a:spLocks noGrp="1"/>
          </p:cNvSpPr>
          <p:nvPr>
            <p:ph type="title"/>
          </p:nvPr>
        </p:nvSpPr>
        <p:spPr>
          <a:xfrm>
            <a:off x="838200" y="224102"/>
            <a:ext cx="10515600" cy="708053"/>
          </a:xfrm>
        </p:spPr>
        <p:txBody>
          <a:bodyPr>
            <a:normAutofit/>
          </a:bodyPr>
          <a:lstStyle/>
          <a:p>
            <a:pPr algn="ctr"/>
            <a:r>
              <a:rPr lang="en-IN" sz="2800" b="0" i="0" dirty="0">
                <a:solidFill>
                  <a:srgbClr val="444444"/>
                </a:solidFill>
                <a:effectLst/>
                <a:latin typeface="Times New Roman" panose="02020603050405020304" pitchFamily="18" charset="0"/>
                <a:cs typeface="Times New Roman" panose="02020603050405020304" pitchFamily="18" charset="0"/>
              </a:rPr>
              <a:t>Transfer </a:t>
            </a:r>
            <a:r>
              <a:rPr lang="en-IN" sz="2800" dirty="0">
                <a:solidFill>
                  <a:srgbClr val="444444"/>
                </a:solidFill>
                <a:latin typeface="Times New Roman" panose="02020603050405020304" pitchFamily="18" charset="0"/>
                <a:cs typeface="Times New Roman" panose="02020603050405020304" pitchFamily="18" charset="0"/>
              </a:rPr>
              <a:t>l</a:t>
            </a:r>
            <a:r>
              <a:rPr lang="en-IN" sz="2800" b="0" i="0" dirty="0">
                <a:solidFill>
                  <a:srgbClr val="444444"/>
                </a:solidFill>
                <a:effectLst/>
                <a:latin typeface="Times New Roman" panose="02020603050405020304" pitchFamily="18" charset="0"/>
                <a:cs typeface="Times New Roman" panose="02020603050405020304" pitchFamily="18" charset="0"/>
              </a:rPr>
              <a:t>earning (Pre-trained models):</a:t>
            </a:r>
            <a:endParaRPr lang="en-IN" sz="2800" b="0" i="0" dirty="0">
              <a:solidFill>
                <a:srgbClr val="610B38"/>
              </a:solidFill>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C809FC5-60E8-1527-EEDC-B510A17FA7F0}"/>
              </a:ext>
            </a:extLst>
          </p:cNvPr>
          <p:cNvSpPr>
            <a:spLocks noGrp="1"/>
          </p:cNvSpPr>
          <p:nvPr>
            <p:ph idx="1"/>
          </p:nvPr>
        </p:nvSpPr>
        <p:spPr>
          <a:xfrm>
            <a:off x="373225" y="932155"/>
            <a:ext cx="11523306" cy="5797119"/>
          </a:xfrm>
        </p:spPr>
        <p:txBody>
          <a:bodyPr>
            <a:normAutofit fontScale="92500" lnSpcReduction="10000"/>
          </a:bodyPr>
          <a:lstStyle/>
          <a:p>
            <a:pPr algn="just">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Transfer learning involves leveraging </a:t>
            </a:r>
            <a:r>
              <a:rPr lang="en-US" sz="1800" b="0" i="0" dirty="0">
                <a:solidFill>
                  <a:srgbClr val="00B0F0"/>
                </a:solidFill>
                <a:effectLst/>
                <a:latin typeface="Times New Roman" panose="02020603050405020304" pitchFamily="18" charset="0"/>
                <a:cs typeface="Times New Roman" panose="02020603050405020304" pitchFamily="18" charset="0"/>
              </a:rPr>
              <a:t>knowledge or models learned from one task or domain</a:t>
            </a:r>
            <a:r>
              <a:rPr lang="en-US" sz="1800" b="0" i="0" dirty="0">
                <a:solidFill>
                  <a:srgbClr val="374151"/>
                </a:solidFill>
                <a:effectLst/>
                <a:latin typeface="Times New Roman" panose="02020603050405020304" pitchFamily="18" charset="0"/>
                <a:cs typeface="Times New Roman" panose="02020603050405020304" pitchFamily="18" charset="0"/>
              </a:rPr>
              <a:t> to improve performance on another related task or domain. </a:t>
            </a:r>
          </a:p>
          <a:p>
            <a:pPr algn="just">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 In transfer learning, </a:t>
            </a:r>
            <a:r>
              <a:rPr lang="en-US" sz="1800" b="0" i="0" dirty="0">
                <a:solidFill>
                  <a:srgbClr val="00B0F0"/>
                </a:solidFill>
                <a:effectLst/>
                <a:latin typeface="Times New Roman" panose="02020603050405020304" pitchFamily="18" charset="0"/>
                <a:cs typeface="Times New Roman" panose="02020603050405020304" pitchFamily="18" charset="0"/>
              </a:rPr>
              <a:t>pretrained models </a:t>
            </a:r>
            <a:r>
              <a:rPr lang="en-US" sz="1800" b="0" i="0" dirty="0">
                <a:solidFill>
                  <a:srgbClr val="374151"/>
                </a:solidFill>
                <a:effectLst/>
                <a:latin typeface="Times New Roman" panose="02020603050405020304" pitchFamily="18" charset="0"/>
                <a:cs typeface="Times New Roman" panose="02020603050405020304" pitchFamily="18" charset="0"/>
              </a:rPr>
              <a:t>are commonly used. These are models that have been trained on a </a:t>
            </a:r>
            <a:r>
              <a:rPr lang="en-US" sz="1800" b="0" i="0" dirty="0">
                <a:solidFill>
                  <a:srgbClr val="00B0F0"/>
                </a:solidFill>
                <a:effectLst/>
                <a:latin typeface="Times New Roman" panose="02020603050405020304" pitchFamily="18" charset="0"/>
                <a:cs typeface="Times New Roman" panose="02020603050405020304" pitchFamily="18" charset="0"/>
              </a:rPr>
              <a:t>large dataset </a:t>
            </a:r>
            <a:r>
              <a:rPr lang="en-US" sz="1800" b="0" i="0" dirty="0">
                <a:solidFill>
                  <a:srgbClr val="374151"/>
                </a:solidFill>
                <a:effectLst/>
                <a:latin typeface="Times New Roman" panose="02020603050405020304" pitchFamily="18" charset="0"/>
                <a:cs typeface="Times New Roman" panose="02020603050405020304" pitchFamily="18" charset="0"/>
              </a:rPr>
              <a:t>for a different task, such as image classification on </a:t>
            </a:r>
            <a:r>
              <a:rPr lang="en-US" sz="1800" b="0" i="0" dirty="0">
                <a:solidFill>
                  <a:srgbClr val="00B0F0"/>
                </a:solidFill>
                <a:effectLst/>
                <a:latin typeface="Times New Roman" panose="02020603050405020304" pitchFamily="18" charset="0"/>
                <a:cs typeface="Times New Roman" panose="02020603050405020304" pitchFamily="18" charset="0"/>
              </a:rPr>
              <a:t>ImageNet</a:t>
            </a:r>
            <a:r>
              <a:rPr lang="en-US" sz="1800" b="0" i="0" dirty="0">
                <a:solidFill>
                  <a:srgbClr val="374151"/>
                </a:solidFill>
                <a:effectLst/>
                <a:latin typeface="Times New Roman" panose="02020603050405020304" pitchFamily="18" charset="0"/>
                <a:cs typeface="Times New Roman" panose="02020603050405020304" pitchFamily="18" charset="0"/>
              </a:rPr>
              <a:t> (</a:t>
            </a:r>
            <a:r>
              <a:rPr lang="en-US" sz="1800" b="0" i="0" dirty="0">
                <a:solidFill>
                  <a:srgbClr val="00B0F0"/>
                </a:solidFill>
                <a:effectLst/>
                <a:latin typeface="Times New Roman" panose="02020603050405020304" pitchFamily="18" charset="0"/>
                <a:cs typeface="Times New Roman" panose="02020603050405020304" pitchFamily="18" charset="0"/>
              </a:rPr>
              <a:t>1.2million images with 1000 categories</a:t>
            </a:r>
            <a:r>
              <a:rPr lang="en-US" sz="1800" b="0" i="0" dirty="0">
                <a:solidFill>
                  <a:srgbClr val="374151"/>
                </a:solidFill>
                <a:effectLst/>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These pretrained models capture </a:t>
            </a:r>
            <a:r>
              <a:rPr lang="en-US" sz="1800" b="0" i="0" dirty="0">
                <a:solidFill>
                  <a:srgbClr val="00B0F0"/>
                </a:solidFill>
                <a:effectLst/>
                <a:latin typeface="Times New Roman" panose="02020603050405020304" pitchFamily="18" charset="0"/>
                <a:cs typeface="Times New Roman" panose="02020603050405020304" pitchFamily="18" charset="0"/>
              </a:rPr>
              <a:t>general features </a:t>
            </a:r>
            <a:r>
              <a:rPr lang="en-US" sz="1800" b="0" i="0" dirty="0">
                <a:solidFill>
                  <a:srgbClr val="374151"/>
                </a:solidFill>
                <a:effectLst/>
                <a:latin typeface="Times New Roman" panose="02020603050405020304" pitchFamily="18" charset="0"/>
                <a:cs typeface="Times New Roman" panose="02020603050405020304" pitchFamily="18" charset="0"/>
              </a:rPr>
              <a:t>that can be valuable for a variety of tasks.</a:t>
            </a:r>
          </a:p>
          <a:p>
            <a:pPr algn="just">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The pre-trained models are </a:t>
            </a:r>
            <a:r>
              <a:rPr lang="en-US" sz="1800" b="0" i="0" dirty="0">
                <a:solidFill>
                  <a:srgbClr val="00B0F0"/>
                </a:solidFill>
                <a:effectLst/>
                <a:latin typeface="Times New Roman" panose="02020603050405020304" pitchFamily="18" charset="0"/>
                <a:cs typeface="Times New Roman" panose="02020603050405020304" pitchFamily="18" charset="0"/>
              </a:rPr>
              <a:t>fine-tuned or adapted </a:t>
            </a:r>
            <a:r>
              <a:rPr lang="en-US" sz="1800" b="0" i="0" dirty="0">
                <a:solidFill>
                  <a:srgbClr val="374151"/>
                </a:solidFill>
                <a:effectLst/>
                <a:latin typeface="Times New Roman" panose="02020603050405020304" pitchFamily="18" charset="0"/>
                <a:cs typeface="Times New Roman" panose="02020603050405020304" pitchFamily="18" charset="0"/>
              </a:rPr>
              <a:t>to the </a:t>
            </a:r>
            <a:r>
              <a:rPr lang="en-US" sz="1800" b="0" i="0" dirty="0">
                <a:solidFill>
                  <a:srgbClr val="00B0F0"/>
                </a:solidFill>
                <a:effectLst/>
                <a:latin typeface="Times New Roman" panose="02020603050405020304" pitchFamily="18" charset="0"/>
                <a:cs typeface="Times New Roman" panose="02020603050405020304" pitchFamily="18" charset="0"/>
              </a:rPr>
              <a:t>new problem </a:t>
            </a:r>
            <a:r>
              <a:rPr lang="en-US" sz="1800" b="0" i="0" dirty="0">
                <a:solidFill>
                  <a:srgbClr val="374151"/>
                </a:solidFill>
                <a:effectLst/>
                <a:latin typeface="Times New Roman" panose="02020603050405020304" pitchFamily="18" charset="0"/>
                <a:cs typeface="Times New Roman" panose="02020603050405020304" pitchFamily="18" charset="0"/>
              </a:rPr>
              <a:t>with a smaller amount of task-specific data.</a:t>
            </a:r>
          </a:p>
          <a:p>
            <a:pPr algn="just">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pre-trained models are often used for image classification, object detection, natural language processing, and generative modeling. By leveraging pre-trained models,  we can reduce the need for extensive training on large datasets from scratch.</a:t>
            </a: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1800" dirty="0">
              <a:solidFill>
                <a:srgbClr val="37415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ctr">
              <a:buNone/>
            </a:pPr>
            <a:r>
              <a:rPr lang="en-US" sz="1800" dirty="0">
                <a:solidFill>
                  <a:srgbClr val="374151"/>
                </a:solidFill>
                <a:latin typeface="Times New Roman" panose="02020603050405020304" pitchFamily="18" charset="0"/>
                <a:cs typeface="Times New Roman" panose="02020603050405020304" pitchFamily="18" charset="0"/>
              </a:rPr>
              <a:t>Fig 7: Transfer learning [6]</a:t>
            </a: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pic>
        <p:nvPicPr>
          <p:cNvPr id="3" name="Picture 2">
            <a:extLst>
              <a:ext uri="{FF2B5EF4-FFF2-40B4-BE49-F238E27FC236}">
                <a16:creationId xmlns:a16="http://schemas.microsoft.com/office/drawing/2014/main" id="{19D2C7F5-9627-D557-10CF-150ADDEB3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5072" y="3535758"/>
            <a:ext cx="7513320" cy="2483972"/>
          </a:xfrm>
          <a:prstGeom prst="rect">
            <a:avLst/>
          </a:prstGeom>
        </p:spPr>
      </p:pic>
    </p:spTree>
    <p:extLst>
      <p:ext uri="{BB962C8B-B14F-4D97-AF65-F5344CB8AC3E}">
        <p14:creationId xmlns:p14="http://schemas.microsoft.com/office/powerpoint/2010/main" val="2415800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202-6DE3-BC0F-B3A8-E33D514DB9BE}"/>
              </a:ext>
            </a:extLst>
          </p:cNvPr>
          <p:cNvSpPr>
            <a:spLocks noGrp="1"/>
          </p:cNvSpPr>
          <p:nvPr>
            <p:ph type="title"/>
          </p:nvPr>
        </p:nvSpPr>
        <p:spPr>
          <a:xfrm>
            <a:off x="838200" y="224102"/>
            <a:ext cx="10515600" cy="708053"/>
          </a:xfrm>
        </p:spPr>
        <p:txBody>
          <a:bodyPr>
            <a:normAutofit/>
          </a:bodyPr>
          <a:lstStyle/>
          <a:p>
            <a:pPr algn="ctr"/>
            <a:r>
              <a:rPr lang="en-IN" sz="2800" b="0" i="0" dirty="0">
                <a:solidFill>
                  <a:srgbClr val="444444"/>
                </a:solidFill>
                <a:effectLst/>
                <a:latin typeface="Times New Roman" panose="02020603050405020304" pitchFamily="18" charset="0"/>
                <a:cs typeface="Times New Roman" panose="02020603050405020304" pitchFamily="18" charset="0"/>
              </a:rPr>
              <a:t>Transfer </a:t>
            </a:r>
            <a:r>
              <a:rPr lang="en-IN" sz="2800" dirty="0">
                <a:solidFill>
                  <a:srgbClr val="444444"/>
                </a:solidFill>
                <a:latin typeface="Times New Roman" panose="02020603050405020304" pitchFamily="18" charset="0"/>
                <a:cs typeface="Times New Roman" panose="02020603050405020304" pitchFamily="18" charset="0"/>
              </a:rPr>
              <a:t>l</a:t>
            </a:r>
            <a:r>
              <a:rPr lang="en-IN" sz="2800" b="0" i="0" dirty="0">
                <a:solidFill>
                  <a:srgbClr val="444444"/>
                </a:solidFill>
                <a:effectLst/>
                <a:latin typeface="Times New Roman" panose="02020603050405020304" pitchFamily="18" charset="0"/>
                <a:cs typeface="Times New Roman" panose="02020603050405020304" pitchFamily="18" charset="0"/>
              </a:rPr>
              <a:t>earning (Pre-trained models):</a:t>
            </a:r>
            <a:endParaRPr lang="en-IN" sz="2800" b="0" i="0" dirty="0">
              <a:solidFill>
                <a:srgbClr val="610B38"/>
              </a:solidFill>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C809FC5-60E8-1527-EEDC-B510A17FA7F0}"/>
              </a:ext>
            </a:extLst>
          </p:cNvPr>
          <p:cNvSpPr>
            <a:spLocks noGrp="1"/>
          </p:cNvSpPr>
          <p:nvPr>
            <p:ph idx="1"/>
          </p:nvPr>
        </p:nvSpPr>
        <p:spPr>
          <a:xfrm>
            <a:off x="513184" y="1003178"/>
            <a:ext cx="11290040" cy="5378962"/>
          </a:xfrm>
        </p:spPr>
        <p:txBody>
          <a:bodyPr>
            <a:normAutofit/>
          </a:bodyPr>
          <a:lstStyle/>
          <a:p>
            <a:pPr marL="342900" indent="-342900">
              <a:lnSpc>
                <a:spcPct val="150000"/>
              </a:lnSpc>
              <a:buFont typeface="+mj-lt"/>
              <a:buAutoNum type="arabicPeriod"/>
            </a:pPr>
            <a:r>
              <a:rPr lang="en-IN" sz="1800" b="1" i="0" dirty="0">
                <a:solidFill>
                  <a:srgbClr val="00B0F0"/>
                </a:solidFill>
                <a:effectLst/>
                <a:latin typeface="Times New Roman" panose="02020603050405020304" pitchFamily="18" charset="0"/>
                <a:cs typeface="Times New Roman" panose="02020603050405020304" pitchFamily="18" charset="0"/>
              </a:rPr>
              <a:t>VGG (Visual Geometry Group): </a:t>
            </a:r>
            <a:r>
              <a:rPr lang="en-IN" sz="1800" i="0" dirty="0">
                <a:solidFill>
                  <a:srgbClr val="0D0D0D"/>
                </a:solidFill>
                <a:effectLst/>
                <a:latin typeface="Times New Roman" panose="02020603050405020304" pitchFamily="18" charset="0"/>
                <a:cs typeface="Times New Roman" panose="02020603050405020304" pitchFamily="18" charset="0"/>
              </a:rPr>
              <a:t>VGG16, VGG19</a:t>
            </a:r>
          </a:p>
          <a:p>
            <a:pPr marL="342900" indent="-342900">
              <a:lnSpc>
                <a:spcPct val="150000"/>
              </a:lnSpc>
              <a:buFont typeface="+mj-lt"/>
              <a:buAutoNum type="arabicPeriod"/>
            </a:pPr>
            <a:r>
              <a:rPr lang="en-IN" sz="1800" b="1" dirty="0">
                <a:solidFill>
                  <a:srgbClr val="00B0F0"/>
                </a:solidFill>
                <a:latin typeface="Times New Roman" panose="02020603050405020304" pitchFamily="18" charset="0"/>
                <a:cs typeface="Times New Roman" panose="02020603050405020304" pitchFamily="18" charset="0"/>
              </a:rPr>
              <a:t>ResNet (Residual Network): </a:t>
            </a:r>
            <a:r>
              <a:rPr lang="en-IN" sz="1800" dirty="0">
                <a:solidFill>
                  <a:srgbClr val="0D0D0D"/>
                </a:solidFill>
                <a:latin typeface="Times New Roman" panose="02020603050405020304" pitchFamily="18" charset="0"/>
                <a:cs typeface="Times New Roman" panose="02020603050405020304" pitchFamily="18" charset="0"/>
              </a:rPr>
              <a:t>ResNet50, ResNet101, ResNet52</a:t>
            </a:r>
          </a:p>
          <a:p>
            <a:pPr marL="342900" indent="-342900">
              <a:lnSpc>
                <a:spcPct val="150000"/>
              </a:lnSpc>
              <a:buFont typeface="+mj-lt"/>
              <a:buAutoNum type="arabicPeriod"/>
            </a:pPr>
            <a:r>
              <a:rPr lang="en-IN" sz="1800" b="1" dirty="0">
                <a:solidFill>
                  <a:srgbClr val="00B0F0"/>
                </a:solidFill>
                <a:latin typeface="Times New Roman" panose="02020603050405020304" pitchFamily="18" charset="0"/>
                <a:cs typeface="Times New Roman" panose="02020603050405020304" pitchFamily="18" charset="0"/>
              </a:rPr>
              <a:t>Inception:</a:t>
            </a:r>
            <a:r>
              <a:rPr lang="en-IN" sz="1800" b="1" i="0" dirty="0">
                <a:solidFill>
                  <a:srgbClr val="0D0D0D"/>
                </a:solidFill>
                <a:effectLst/>
                <a:latin typeface="Times New Roman" panose="02020603050405020304" pitchFamily="18" charset="0"/>
                <a:cs typeface="Times New Roman" panose="02020603050405020304" pitchFamily="18" charset="0"/>
              </a:rPr>
              <a:t> </a:t>
            </a:r>
            <a:r>
              <a:rPr lang="en-IN" sz="1800" dirty="0">
                <a:solidFill>
                  <a:srgbClr val="0D0D0D"/>
                </a:solidFill>
                <a:latin typeface="Times New Roman" panose="02020603050405020304" pitchFamily="18" charset="0"/>
                <a:cs typeface="Times New Roman" panose="02020603050405020304" pitchFamily="18" charset="0"/>
              </a:rPr>
              <a:t>InceptionV3, InceptionResNetV2</a:t>
            </a:r>
          </a:p>
          <a:p>
            <a:pPr marL="342900" indent="-342900">
              <a:lnSpc>
                <a:spcPct val="150000"/>
              </a:lnSpc>
              <a:buFont typeface="+mj-lt"/>
              <a:buAutoNum type="arabicPeriod"/>
            </a:pPr>
            <a:r>
              <a:rPr lang="en-IN" sz="1800" b="1" dirty="0" err="1">
                <a:solidFill>
                  <a:srgbClr val="00B0F0"/>
                </a:solidFill>
                <a:latin typeface="Times New Roman" panose="02020603050405020304" pitchFamily="18" charset="0"/>
                <a:cs typeface="Times New Roman" panose="02020603050405020304" pitchFamily="18" charset="0"/>
              </a:rPr>
              <a:t>MobileNet</a:t>
            </a:r>
            <a:r>
              <a:rPr lang="en-IN" sz="1800" b="1" dirty="0">
                <a:solidFill>
                  <a:srgbClr val="00B0F0"/>
                </a:solidFill>
                <a:latin typeface="Times New Roman" panose="02020603050405020304" pitchFamily="18" charset="0"/>
                <a:cs typeface="Times New Roman" panose="02020603050405020304" pitchFamily="18" charset="0"/>
              </a:rPr>
              <a:t>:</a:t>
            </a:r>
            <a:r>
              <a:rPr lang="en-IN" sz="1800" dirty="0">
                <a:solidFill>
                  <a:srgbClr val="0D0D0D"/>
                </a:solidFill>
                <a:latin typeface="Times New Roman" panose="02020603050405020304" pitchFamily="18" charset="0"/>
                <a:cs typeface="Times New Roman" panose="02020603050405020304" pitchFamily="18" charset="0"/>
              </a:rPr>
              <a:t>  MobileNetV1, MobileNetV2, MobileNetV3</a:t>
            </a:r>
          </a:p>
          <a:p>
            <a:pPr marL="342900" indent="-342900">
              <a:lnSpc>
                <a:spcPct val="150000"/>
              </a:lnSpc>
              <a:buFont typeface="+mj-lt"/>
              <a:buAutoNum type="arabicPeriod"/>
            </a:pPr>
            <a:r>
              <a:rPr lang="en-US" sz="1800" b="1" dirty="0" err="1">
                <a:solidFill>
                  <a:srgbClr val="00B0F0"/>
                </a:solidFill>
                <a:latin typeface="Times New Roman" panose="02020603050405020304" pitchFamily="18" charset="0"/>
                <a:cs typeface="Times New Roman" panose="02020603050405020304" pitchFamily="18" charset="0"/>
              </a:rPr>
              <a:t>DenseNet</a:t>
            </a:r>
            <a:r>
              <a:rPr lang="en-US" sz="1800" b="1" dirty="0">
                <a:solidFill>
                  <a:srgbClr val="00B0F0"/>
                </a:solidFill>
                <a:latin typeface="Times New Roman" panose="02020603050405020304" pitchFamily="18" charset="0"/>
                <a:cs typeface="Times New Roman" panose="02020603050405020304" pitchFamily="18" charset="0"/>
              </a:rPr>
              <a:t> (Densely Connected Convolutional Network)</a:t>
            </a:r>
            <a:r>
              <a:rPr lang="en-IN" sz="1800" b="1" dirty="0">
                <a:solidFill>
                  <a:srgbClr val="00B0F0"/>
                </a:solidFill>
                <a:latin typeface="Times New Roman" panose="02020603050405020304" pitchFamily="18" charset="0"/>
                <a:cs typeface="Times New Roman" panose="02020603050405020304" pitchFamily="18" charset="0"/>
              </a:rPr>
              <a:t>:</a:t>
            </a:r>
            <a:r>
              <a:rPr lang="en-IN" sz="1800" b="1" i="0" dirty="0">
                <a:solidFill>
                  <a:srgbClr val="0D0D0D"/>
                </a:solidFill>
                <a:effectLst/>
                <a:latin typeface="Times New Roman" panose="02020603050405020304" pitchFamily="18" charset="0"/>
                <a:cs typeface="Times New Roman" panose="02020603050405020304" pitchFamily="18" charset="0"/>
              </a:rPr>
              <a:t>  </a:t>
            </a:r>
            <a:r>
              <a:rPr lang="en-IN" sz="1800" dirty="0">
                <a:solidFill>
                  <a:srgbClr val="0D0D0D"/>
                </a:solidFill>
                <a:latin typeface="Times New Roman" panose="02020603050405020304" pitchFamily="18" charset="0"/>
                <a:cs typeface="Times New Roman" panose="02020603050405020304" pitchFamily="18" charset="0"/>
              </a:rPr>
              <a:t>DenseNet121, DenseNet169, DenseNet201</a:t>
            </a:r>
          </a:p>
          <a:p>
            <a:pPr marL="342900" indent="-342900">
              <a:lnSpc>
                <a:spcPct val="150000"/>
              </a:lnSpc>
              <a:buFont typeface="+mj-lt"/>
              <a:buAutoNum type="arabicPeriod"/>
            </a:pPr>
            <a:r>
              <a:rPr lang="en-IN" sz="1800" b="1" dirty="0" err="1">
                <a:solidFill>
                  <a:srgbClr val="00B0F0"/>
                </a:solidFill>
                <a:latin typeface="Times New Roman" panose="02020603050405020304" pitchFamily="18" charset="0"/>
                <a:cs typeface="Times New Roman" panose="02020603050405020304" pitchFamily="18" charset="0"/>
              </a:rPr>
              <a:t>EfficientNet</a:t>
            </a:r>
            <a:r>
              <a:rPr lang="en-IN" sz="1800" b="1" dirty="0">
                <a:solidFill>
                  <a:srgbClr val="00B0F0"/>
                </a:solidFill>
                <a:latin typeface="Times New Roman" panose="02020603050405020304" pitchFamily="18" charset="0"/>
                <a:cs typeface="Times New Roman" panose="02020603050405020304" pitchFamily="18" charset="0"/>
              </a:rPr>
              <a:t>:</a:t>
            </a:r>
            <a:r>
              <a:rPr lang="en-IN" sz="1800" dirty="0">
                <a:solidFill>
                  <a:srgbClr val="0D0D0D"/>
                </a:solidFill>
                <a:latin typeface="Times New Roman" panose="02020603050405020304" pitchFamily="18" charset="0"/>
                <a:cs typeface="Times New Roman" panose="02020603050405020304" pitchFamily="18" charset="0"/>
              </a:rPr>
              <a:t> EfficientNetB0-EfficientNetB7</a:t>
            </a:r>
          </a:p>
          <a:p>
            <a:pPr marL="342900" indent="-342900">
              <a:lnSpc>
                <a:spcPct val="150000"/>
              </a:lnSpc>
              <a:buFont typeface="+mj-lt"/>
              <a:buAutoNum type="arabicPeriod"/>
            </a:pPr>
            <a:r>
              <a:rPr lang="en-IN" sz="1800" b="1" dirty="0">
                <a:solidFill>
                  <a:srgbClr val="00B0F0"/>
                </a:solidFill>
                <a:latin typeface="Times New Roman" panose="02020603050405020304" pitchFamily="18" charset="0"/>
                <a:cs typeface="Times New Roman" panose="02020603050405020304" pitchFamily="18" charset="0"/>
              </a:rPr>
              <a:t>GPT (Generative Pre-trained Transformer):</a:t>
            </a:r>
            <a:r>
              <a:rPr lang="en-IN" sz="1800" dirty="0">
                <a:solidFill>
                  <a:srgbClr val="0D0D0D"/>
                </a:solidFill>
                <a:latin typeface="Times New Roman" panose="02020603050405020304" pitchFamily="18" charset="0"/>
                <a:cs typeface="Times New Roman" panose="02020603050405020304" pitchFamily="18" charset="0"/>
              </a:rPr>
              <a:t> GPT2-5</a:t>
            </a:r>
          </a:p>
          <a:p>
            <a:pPr marL="342900" indent="-342900">
              <a:lnSpc>
                <a:spcPct val="150000"/>
              </a:lnSpc>
              <a:buFont typeface="+mj-lt"/>
              <a:buAutoNum type="arabicPeriod"/>
            </a:pPr>
            <a:r>
              <a:rPr lang="en-US" sz="1800" b="1" dirty="0">
                <a:solidFill>
                  <a:srgbClr val="00B0F0"/>
                </a:solidFill>
                <a:latin typeface="Times New Roman" panose="02020603050405020304" pitchFamily="18" charset="0"/>
                <a:cs typeface="Times New Roman" panose="02020603050405020304" pitchFamily="18" charset="0"/>
              </a:rPr>
              <a:t>YOLO (You Only Look Once)</a:t>
            </a:r>
            <a:r>
              <a:rPr lang="en-IN" sz="1800" b="1" dirty="0">
                <a:solidFill>
                  <a:srgbClr val="00B0F0"/>
                </a:solidFill>
                <a:latin typeface="Times New Roman" panose="02020603050405020304" pitchFamily="18" charset="0"/>
                <a:cs typeface="Times New Roman" panose="02020603050405020304" pitchFamily="18" charset="0"/>
              </a:rPr>
              <a:t>: </a:t>
            </a:r>
            <a:r>
              <a:rPr lang="en-IN" sz="1800" dirty="0">
                <a:solidFill>
                  <a:srgbClr val="0D0D0D"/>
                </a:solidFill>
                <a:latin typeface="Times New Roman" panose="02020603050405020304" pitchFamily="18" charset="0"/>
                <a:cs typeface="Times New Roman" panose="02020603050405020304" pitchFamily="18" charset="0"/>
              </a:rPr>
              <a:t>YOLOv3-YOLOv8</a:t>
            </a:r>
          </a:p>
          <a:p>
            <a:pPr marL="342900" indent="-342900">
              <a:lnSpc>
                <a:spcPct val="150000"/>
              </a:lnSpc>
              <a:buFont typeface="+mj-lt"/>
              <a:buAutoNum type="arabicPeriod"/>
            </a:pPr>
            <a:r>
              <a:rPr lang="en-IN" sz="1800" b="1" dirty="0" err="1">
                <a:solidFill>
                  <a:srgbClr val="00B0F0"/>
                </a:solidFill>
                <a:latin typeface="Times New Roman" panose="02020603050405020304" pitchFamily="18" charset="0"/>
                <a:cs typeface="Times New Roman" panose="02020603050405020304" pitchFamily="18" charset="0"/>
              </a:rPr>
              <a:t>Xception</a:t>
            </a:r>
            <a:endParaRPr lang="en-IN" sz="1800" b="1" dirty="0">
              <a:solidFill>
                <a:srgbClr val="00B0F0"/>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800" dirty="0">
              <a:solidFill>
                <a:srgbClr val="0D0D0D"/>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200" b="1" i="0" dirty="0">
              <a:solidFill>
                <a:srgbClr val="0D0D0D"/>
              </a:solidFill>
              <a:effectLst/>
              <a:latin typeface="Söhne"/>
            </a:endParaRPr>
          </a:p>
          <a:p>
            <a:pPr marL="342900" indent="-342900">
              <a:buFont typeface="+mj-lt"/>
              <a:buAutoNum type="arabicPeriod"/>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Tree>
    <p:extLst>
      <p:ext uri="{BB962C8B-B14F-4D97-AF65-F5344CB8AC3E}">
        <p14:creationId xmlns:p14="http://schemas.microsoft.com/office/powerpoint/2010/main" val="1823147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7A69F-0C1F-7D74-FAAE-137B7EFCC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A1FDE8-FBB3-452E-E642-E30238E40730}"/>
              </a:ext>
            </a:extLst>
          </p:cNvPr>
          <p:cNvSpPr>
            <a:spLocks noGrp="1"/>
          </p:cNvSpPr>
          <p:nvPr>
            <p:ph type="title"/>
          </p:nvPr>
        </p:nvSpPr>
        <p:spPr>
          <a:xfrm>
            <a:off x="838200" y="224102"/>
            <a:ext cx="10515600" cy="708053"/>
          </a:xfrm>
        </p:spPr>
        <p:txBody>
          <a:bodyPr>
            <a:normAutofit/>
          </a:bodyPr>
          <a:lstStyle/>
          <a:p>
            <a:pPr algn="ctr"/>
            <a:r>
              <a:rPr lang="en-IN" sz="2800" b="0" i="0" dirty="0">
                <a:solidFill>
                  <a:srgbClr val="444444"/>
                </a:solidFill>
                <a:effectLst/>
                <a:latin typeface="Times New Roman" panose="02020603050405020304" pitchFamily="18" charset="0"/>
                <a:cs typeface="Times New Roman" panose="02020603050405020304" pitchFamily="18" charset="0"/>
              </a:rPr>
              <a:t>Advantages and disadvantages of transfer </a:t>
            </a:r>
            <a:r>
              <a:rPr lang="en-IN" sz="2800" dirty="0">
                <a:solidFill>
                  <a:srgbClr val="444444"/>
                </a:solidFill>
                <a:latin typeface="Times New Roman" panose="02020603050405020304" pitchFamily="18" charset="0"/>
                <a:cs typeface="Times New Roman" panose="02020603050405020304" pitchFamily="18" charset="0"/>
              </a:rPr>
              <a:t>l</a:t>
            </a:r>
            <a:r>
              <a:rPr lang="en-IN" sz="2800" b="0" i="0" dirty="0">
                <a:solidFill>
                  <a:srgbClr val="444444"/>
                </a:solidFill>
                <a:effectLst/>
                <a:latin typeface="Times New Roman" panose="02020603050405020304" pitchFamily="18" charset="0"/>
                <a:cs typeface="Times New Roman" panose="02020603050405020304" pitchFamily="18" charset="0"/>
              </a:rPr>
              <a:t>earning:</a:t>
            </a:r>
            <a:endParaRPr lang="en-IN" sz="2800" b="0" i="0" dirty="0">
              <a:solidFill>
                <a:srgbClr val="610B38"/>
              </a:solidFill>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81CF8A0-A892-023D-999D-D2915235D549}"/>
              </a:ext>
            </a:extLst>
          </p:cNvPr>
          <p:cNvSpPr>
            <a:spLocks noGrp="1"/>
          </p:cNvSpPr>
          <p:nvPr>
            <p:ph idx="1"/>
          </p:nvPr>
        </p:nvSpPr>
        <p:spPr>
          <a:xfrm>
            <a:off x="335902" y="1003177"/>
            <a:ext cx="11495314" cy="5743851"/>
          </a:xfrm>
        </p:spPr>
        <p:txBody>
          <a:bodyPr>
            <a:normAutofit/>
          </a:bodyPr>
          <a:lstStyle/>
          <a:p>
            <a:pPr marL="0" indent="0" algn="just" fontAlgn="base">
              <a:buNone/>
            </a:pPr>
            <a:r>
              <a:rPr lang="en-IN" sz="1800" b="1" i="0" dirty="0">
                <a:solidFill>
                  <a:srgbClr val="444444"/>
                </a:solidFill>
                <a:effectLst/>
                <a:latin typeface="Times New Roman" panose="02020603050405020304" pitchFamily="18" charset="0"/>
                <a:cs typeface="Times New Roman" panose="02020603050405020304" pitchFamily="18" charset="0"/>
              </a:rPr>
              <a:t>Advantages:</a:t>
            </a:r>
            <a:endParaRPr lang="en-US" sz="1800" b="1" i="0" dirty="0">
              <a:solidFill>
                <a:srgbClr val="444444"/>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1800" b="0" i="0" dirty="0">
                <a:solidFill>
                  <a:srgbClr val="00B0F0"/>
                </a:solidFill>
                <a:effectLst/>
                <a:latin typeface="Times New Roman" panose="02020603050405020304" pitchFamily="18" charset="0"/>
                <a:cs typeface="Times New Roman" panose="02020603050405020304" pitchFamily="18" charset="0"/>
              </a:rPr>
              <a:t>Speed up the training process: </a:t>
            </a:r>
            <a:r>
              <a:rPr lang="en-US" sz="1800" b="0" i="0" dirty="0">
                <a:solidFill>
                  <a:srgbClr val="444444"/>
                </a:solidFill>
                <a:effectLst/>
                <a:latin typeface="Times New Roman" panose="02020603050405020304" pitchFamily="18" charset="0"/>
                <a:cs typeface="Times New Roman" panose="02020603050405020304" pitchFamily="18" charset="0"/>
              </a:rPr>
              <a:t>By using a pre-trained model, the model can learn more quickly and effectively on the second task, as it already has a good understanding of the features and patterns in the data.</a:t>
            </a:r>
          </a:p>
          <a:p>
            <a:pPr algn="just" fontAlgn="base">
              <a:buFont typeface="Arial" panose="020B0604020202020204" pitchFamily="34" charset="0"/>
              <a:buChar char="•"/>
            </a:pPr>
            <a:r>
              <a:rPr lang="en-US" sz="1800" b="0" i="0" dirty="0">
                <a:solidFill>
                  <a:srgbClr val="00B0F0"/>
                </a:solidFill>
                <a:effectLst/>
                <a:latin typeface="Times New Roman" panose="02020603050405020304" pitchFamily="18" charset="0"/>
                <a:cs typeface="Times New Roman" panose="02020603050405020304" pitchFamily="18" charset="0"/>
              </a:rPr>
              <a:t>Better performance: </a:t>
            </a:r>
            <a:r>
              <a:rPr lang="en-US" sz="1800" b="0" i="0" dirty="0">
                <a:solidFill>
                  <a:srgbClr val="444444"/>
                </a:solidFill>
                <a:effectLst/>
                <a:latin typeface="Times New Roman" panose="02020603050405020304" pitchFamily="18" charset="0"/>
                <a:cs typeface="Times New Roman" panose="02020603050405020304" pitchFamily="18" charset="0"/>
              </a:rPr>
              <a:t>Transfer learning can lead to better performance on the second task, as the model can leverage the knowledge it has gained from the first task.</a:t>
            </a:r>
          </a:p>
          <a:p>
            <a:pPr algn="just" fontAlgn="base">
              <a:buFont typeface="Arial" panose="020B0604020202020204" pitchFamily="34" charset="0"/>
              <a:buChar char="•"/>
            </a:pPr>
            <a:r>
              <a:rPr lang="en-US" sz="1800" b="0" i="0" dirty="0">
                <a:solidFill>
                  <a:srgbClr val="00B0F0"/>
                </a:solidFill>
                <a:effectLst/>
                <a:latin typeface="Times New Roman" panose="02020603050405020304" pitchFamily="18" charset="0"/>
                <a:cs typeface="Times New Roman" panose="02020603050405020304" pitchFamily="18" charset="0"/>
              </a:rPr>
              <a:t>Handling small datasets: </a:t>
            </a:r>
            <a:r>
              <a:rPr lang="en-US" sz="1800" b="0" i="0" dirty="0">
                <a:solidFill>
                  <a:srgbClr val="444444"/>
                </a:solidFill>
                <a:effectLst/>
                <a:latin typeface="Times New Roman" panose="02020603050405020304" pitchFamily="18" charset="0"/>
                <a:cs typeface="Times New Roman" panose="02020603050405020304" pitchFamily="18" charset="0"/>
              </a:rPr>
              <a:t>When there is limited data available for the second task, transfer learning can help to prevent overfitting, as the model will have already learned general features that are likely to be useful in the second task.</a:t>
            </a:r>
            <a:endParaRPr lang="en-IN" sz="1800" b="1" dirty="0">
              <a:solidFill>
                <a:srgbClr val="444444"/>
              </a:solidFill>
              <a:latin typeface="Times New Roman" panose="02020603050405020304" pitchFamily="18" charset="0"/>
              <a:cs typeface="Times New Roman" panose="02020603050405020304" pitchFamily="18" charset="0"/>
            </a:endParaRPr>
          </a:p>
          <a:p>
            <a:pPr marL="0" indent="0" algn="just" fontAlgn="base">
              <a:buNone/>
            </a:pPr>
            <a:endParaRPr lang="en-IN" sz="1800" b="1" dirty="0">
              <a:solidFill>
                <a:srgbClr val="444444"/>
              </a:solidFill>
              <a:latin typeface="Times New Roman" panose="02020603050405020304" pitchFamily="18" charset="0"/>
              <a:cs typeface="Times New Roman" panose="02020603050405020304" pitchFamily="18" charset="0"/>
            </a:endParaRPr>
          </a:p>
          <a:p>
            <a:pPr marL="0" indent="0" algn="just" fontAlgn="base">
              <a:buNone/>
            </a:pPr>
            <a:r>
              <a:rPr lang="en-IN" sz="1800" b="1" dirty="0">
                <a:solidFill>
                  <a:srgbClr val="444444"/>
                </a:solidFill>
                <a:latin typeface="Times New Roman" panose="02020603050405020304" pitchFamily="18" charset="0"/>
                <a:cs typeface="Times New Roman" panose="02020603050405020304" pitchFamily="18" charset="0"/>
              </a:rPr>
              <a:t>Disa</a:t>
            </a:r>
            <a:r>
              <a:rPr lang="en-IN" sz="1800" b="1" i="0" dirty="0">
                <a:solidFill>
                  <a:srgbClr val="444444"/>
                </a:solidFill>
                <a:effectLst/>
                <a:latin typeface="Times New Roman" panose="02020603050405020304" pitchFamily="18" charset="0"/>
                <a:cs typeface="Times New Roman" panose="02020603050405020304" pitchFamily="18" charset="0"/>
              </a:rPr>
              <a:t>dvantages:</a:t>
            </a:r>
            <a:endParaRPr lang="en-US" sz="1800" b="1" i="0" dirty="0">
              <a:solidFill>
                <a:srgbClr val="444444"/>
              </a:solidFill>
              <a:effectLst/>
              <a:latin typeface="Times New Roman" panose="02020603050405020304" pitchFamily="18" charset="0"/>
              <a:cs typeface="Times New Roman" panose="02020603050405020304" pitchFamily="18" charset="0"/>
            </a:endParaRPr>
          </a:p>
          <a:p>
            <a:pPr algn="just" fontAlgn="base"/>
            <a:r>
              <a:rPr lang="en-US" sz="1800" dirty="0">
                <a:solidFill>
                  <a:srgbClr val="00B0F0"/>
                </a:solidFill>
                <a:latin typeface="Times New Roman" panose="02020603050405020304" pitchFamily="18" charset="0"/>
                <a:cs typeface="Times New Roman" panose="02020603050405020304" pitchFamily="18" charset="0"/>
              </a:rPr>
              <a:t>Domain mismatch: </a:t>
            </a:r>
            <a:r>
              <a:rPr lang="en-US" sz="1800" dirty="0">
                <a:solidFill>
                  <a:srgbClr val="444444"/>
                </a:solidFill>
                <a:latin typeface="Times New Roman" panose="02020603050405020304" pitchFamily="18" charset="0"/>
                <a:cs typeface="Times New Roman" panose="02020603050405020304" pitchFamily="18" charset="0"/>
              </a:rPr>
              <a:t>The pre-trained model may not be well-suited to the second task if the two tasks are vastly different or the data distribution between the two tasks is very different.</a:t>
            </a:r>
          </a:p>
          <a:p>
            <a:pPr algn="just" fontAlgn="base"/>
            <a:r>
              <a:rPr lang="en-US" sz="1800" dirty="0">
                <a:solidFill>
                  <a:srgbClr val="00B0F0"/>
                </a:solidFill>
                <a:latin typeface="Times New Roman" panose="02020603050405020304" pitchFamily="18" charset="0"/>
                <a:cs typeface="Times New Roman" panose="02020603050405020304" pitchFamily="18" charset="0"/>
              </a:rPr>
              <a:t>Overfitting:</a:t>
            </a:r>
            <a:r>
              <a:rPr lang="en-US" sz="1800" dirty="0">
                <a:solidFill>
                  <a:srgbClr val="444444"/>
                </a:solidFill>
                <a:latin typeface="Times New Roman" panose="02020603050405020304" pitchFamily="18" charset="0"/>
                <a:cs typeface="Times New Roman" panose="02020603050405020304" pitchFamily="18" charset="0"/>
              </a:rPr>
              <a:t> Transfer learning can lead to overfitting if the model is fine-tuned too much on the second task, as it may learn task-specific features that do not generalize well to new data.</a:t>
            </a:r>
          </a:p>
          <a:p>
            <a:pPr algn="just" fontAlgn="base"/>
            <a:r>
              <a:rPr lang="en-US" sz="1800" dirty="0">
                <a:solidFill>
                  <a:srgbClr val="00B0F0"/>
                </a:solidFill>
                <a:latin typeface="Times New Roman" panose="02020603050405020304" pitchFamily="18" charset="0"/>
                <a:cs typeface="Times New Roman" panose="02020603050405020304" pitchFamily="18" charset="0"/>
              </a:rPr>
              <a:t>Complexity:</a:t>
            </a:r>
            <a:r>
              <a:rPr lang="en-US" sz="1800" dirty="0">
                <a:solidFill>
                  <a:srgbClr val="444444"/>
                </a:solidFill>
                <a:latin typeface="Times New Roman" panose="02020603050405020304" pitchFamily="18" charset="0"/>
                <a:cs typeface="Times New Roman" panose="02020603050405020304" pitchFamily="18" charset="0"/>
              </a:rPr>
              <a:t> The pre-trained model and the fine-tuning process can be computationally expensive and may require specialized hardware.</a:t>
            </a: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Tree>
    <p:extLst>
      <p:ext uri="{BB962C8B-B14F-4D97-AF65-F5344CB8AC3E}">
        <p14:creationId xmlns:p14="http://schemas.microsoft.com/office/powerpoint/2010/main" val="3200616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202-6DE3-BC0F-B3A8-E33D514DB9BE}"/>
              </a:ext>
            </a:extLst>
          </p:cNvPr>
          <p:cNvSpPr>
            <a:spLocks noGrp="1"/>
          </p:cNvSpPr>
          <p:nvPr>
            <p:ph type="title"/>
          </p:nvPr>
        </p:nvSpPr>
        <p:spPr>
          <a:xfrm>
            <a:off x="838200" y="110972"/>
            <a:ext cx="10515600" cy="450601"/>
          </a:xfrm>
        </p:spPr>
        <p:txBody>
          <a:bodyPr>
            <a:normAutofit fontScale="90000"/>
          </a:bodyPr>
          <a:lstStyle/>
          <a:p>
            <a:pPr algn="ctr"/>
            <a:r>
              <a:rPr lang="en-IN" sz="2800" b="0" i="0" dirty="0">
                <a:solidFill>
                  <a:srgbClr val="444444"/>
                </a:solidFill>
                <a:effectLst/>
                <a:latin typeface="Times New Roman" panose="02020603050405020304" pitchFamily="18" charset="0"/>
                <a:cs typeface="Times New Roman" panose="02020603050405020304" pitchFamily="18" charset="0"/>
              </a:rPr>
              <a:t>Deep </a:t>
            </a:r>
            <a:r>
              <a:rPr lang="en-IN" sz="2800" dirty="0">
                <a:solidFill>
                  <a:srgbClr val="444444"/>
                </a:solidFill>
                <a:latin typeface="Times New Roman" panose="02020603050405020304" pitchFamily="18" charset="0"/>
                <a:cs typeface="Times New Roman" panose="02020603050405020304" pitchFamily="18" charset="0"/>
              </a:rPr>
              <a:t>l</a:t>
            </a:r>
            <a:r>
              <a:rPr lang="en-IN" sz="2800" b="0" i="0" dirty="0">
                <a:solidFill>
                  <a:srgbClr val="444444"/>
                </a:solidFill>
                <a:effectLst/>
                <a:latin typeface="Times New Roman" panose="02020603050405020304" pitchFamily="18" charset="0"/>
                <a:cs typeface="Times New Roman" panose="02020603050405020304" pitchFamily="18" charset="0"/>
              </a:rPr>
              <a:t>earning neural network:</a:t>
            </a:r>
            <a:endParaRPr lang="en-IN" sz="2800" b="0" i="0" dirty="0">
              <a:solidFill>
                <a:srgbClr val="610B38"/>
              </a:solidFill>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C809FC5-60E8-1527-EEDC-B510A17FA7F0}"/>
              </a:ext>
            </a:extLst>
          </p:cNvPr>
          <p:cNvSpPr>
            <a:spLocks noGrp="1"/>
          </p:cNvSpPr>
          <p:nvPr>
            <p:ph idx="1"/>
          </p:nvPr>
        </p:nvSpPr>
        <p:spPr>
          <a:xfrm>
            <a:off x="838200" y="710215"/>
            <a:ext cx="10515600" cy="6036814"/>
          </a:xfrm>
        </p:spPr>
        <p:txBody>
          <a:bodyPr>
            <a:normAutofit/>
          </a:bodyPr>
          <a:lstStyle/>
          <a:p>
            <a:pPr marL="0" indent="0" algn="just">
              <a:lnSpc>
                <a:spcPct val="150000"/>
              </a:lnSpc>
              <a:buNone/>
            </a:pPr>
            <a:endParaRPr lang="en-US" sz="2100" dirty="0">
              <a:solidFill>
                <a:srgbClr val="37415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100" dirty="0">
              <a:solidFill>
                <a:srgbClr val="37415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100" dirty="0">
              <a:solidFill>
                <a:srgbClr val="37415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100" dirty="0">
              <a:solidFill>
                <a:srgbClr val="37415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100" dirty="0">
              <a:solidFill>
                <a:srgbClr val="37415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100" dirty="0">
              <a:solidFill>
                <a:srgbClr val="37415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100" dirty="0">
              <a:solidFill>
                <a:srgbClr val="37415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100" dirty="0">
              <a:solidFill>
                <a:srgbClr val="374151"/>
              </a:solidFill>
              <a:latin typeface="Times New Roman" panose="02020603050405020304" pitchFamily="18" charset="0"/>
              <a:cs typeface="Times New Roman" panose="02020603050405020304" pitchFamily="18" charset="0"/>
            </a:endParaRPr>
          </a:p>
          <a:p>
            <a:pPr marL="0" indent="0" algn="just">
              <a:lnSpc>
                <a:spcPct val="150000"/>
              </a:lnSpc>
              <a:buNone/>
            </a:pPr>
            <a:endParaRPr lang="en-US" sz="2100" dirty="0">
              <a:solidFill>
                <a:srgbClr val="374151"/>
              </a:solidFill>
              <a:latin typeface="Times New Roman" panose="02020603050405020304" pitchFamily="18" charset="0"/>
              <a:cs typeface="Times New Roman" panose="02020603050405020304" pitchFamily="18" charset="0"/>
            </a:endParaRPr>
          </a:p>
          <a:p>
            <a:pPr marL="0" indent="0" algn="ctr">
              <a:lnSpc>
                <a:spcPct val="150000"/>
              </a:lnSpc>
              <a:buNone/>
            </a:pPr>
            <a:r>
              <a:rPr lang="en-US" sz="2100" dirty="0">
                <a:solidFill>
                  <a:srgbClr val="374151"/>
                </a:solidFill>
                <a:latin typeface="Times New Roman" panose="02020603050405020304" pitchFamily="18" charset="0"/>
                <a:cs typeface="Times New Roman" panose="02020603050405020304" pitchFamily="18" charset="0"/>
              </a:rPr>
              <a:t>Fig 8: Deep learning neural network [7]</a:t>
            </a: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pic>
        <p:nvPicPr>
          <p:cNvPr id="5" name="Picture 4">
            <a:extLst>
              <a:ext uri="{FF2B5EF4-FFF2-40B4-BE49-F238E27FC236}">
                <a16:creationId xmlns:a16="http://schemas.microsoft.com/office/drawing/2014/main" id="{ADD72C6F-ADAE-54CD-A1BF-2932B8BDA6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193" y="1287262"/>
            <a:ext cx="7554897" cy="4199138"/>
          </a:xfrm>
          <a:prstGeom prst="rect">
            <a:avLst/>
          </a:prstGeom>
        </p:spPr>
      </p:pic>
    </p:spTree>
    <p:extLst>
      <p:ext uri="{BB962C8B-B14F-4D97-AF65-F5344CB8AC3E}">
        <p14:creationId xmlns:p14="http://schemas.microsoft.com/office/powerpoint/2010/main" val="1852826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202-6DE3-BC0F-B3A8-E33D514DB9BE}"/>
              </a:ext>
            </a:extLst>
          </p:cNvPr>
          <p:cNvSpPr>
            <a:spLocks noGrp="1"/>
          </p:cNvSpPr>
          <p:nvPr>
            <p:ph type="title"/>
          </p:nvPr>
        </p:nvSpPr>
        <p:spPr>
          <a:xfrm>
            <a:off x="838200" y="110972"/>
            <a:ext cx="10515600" cy="599243"/>
          </a:xfrm>
        </p:spPr>
        <p:txBody>
          <a:bodyPr>
            <a:noAutofit/>
          </a:bodyPr>
          <a:lstStyle/>
          <a:p>
            <a:pPr algn="ctr"/>
            <a:r>
              <a:rPr lang="en-IN" sz="2800" b="0" i="0" dirty="0">
                <a:solidFill>
                  <a:srgbClr val="444444"/>
                </a:solidFill>
                <a:effectLst/>
                <a:latin typeface="Times New Roman" panose="02020603050405020304" pitchFamily="18" charset="0"/>
                <a:cs typeface="Times New Roman" panose="02020603050405020304" pitchFamily="18" charset="0"/>
              </a:rPr>
              <a:t>Deep </a:t>
            </a:r>
            <a:r>
              <a:rPr lang="en-IN" sz="2800" dirty="0">
                <a:solidFill>
                  <a:srgbClr val="444444"/>
                </a:solidFill>
                <a:latin typeface="Times New Roman" panose="02020603050405020304" pitchFamily="18" charset="0"/>
                <a:cs typeface="Times New Roman" panose="02020603050405020304" pitchFamily="18" charset="0"/>
              </a:rPr>
              <a:t>l</a:t>
            </a:r>
            <a:r>
              <a:rPr lang="en-IN" sz="2800" b="0" i="0" dirty="0">
                <a:solidFill>
                  <a:srgbClr val="444444"/>
                </a:solidFill>
                <a:effectLst/>
                <a:latin typeface="Times New Roman" panose="02020603050405020304" pitchFamily="18" charset="0"/>
                <a:cs typeface="Times New Roman" panose="02020603050405020304" pitchFamily="18" charset="0"/>
              </a:rPr>
              <a:t>earning:</a:t>
            </a:r>
            <a:endParaRPr lang="en-IN" sz="2800" b="0" i="0" dirty="0">
              <a:solidFill>
                <a:srgbClr val="610B38"/>
              </a:solidFill>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C809FC5-60E8-1527-EEDC-B510A17FA7F0}"/>
              </a:ext>
            </a:extLst>
          </p:cNvPr>
          <p:cNvSpPr>
            <a:spLocks noGrp="1"/>
          </p:cNvSpPr>
          <p:nvPr>
            <p:ph idx="1"/>
          </p:nvPr>
        </p:nvSpPr>
        <p:spPr>
          <a:xfrm>
            <a:off x="457200" y="886407"/>
            <a:ext cx="11346024" cy="5860621"/>
          </a:xfrm>
        </p:spPr>
        <p:txBody>
          <a:bodyPr>
            <a:normAutofit/>
          </a:bodyPr>
          <a:lstStyle/>
          <a:p>
            <a:pPr algn="just">
              <a:buFont typeface="Wingdings" panose="05000000000000000000" pitchFamily="2" charset="2"/>
              <a:buChar char="§"/>
            </a:pPr>
            <a:r>
              <a:rPr lang="en-US" sz="1800" b="0" i="0" dirty="0">
                <a:solidFill>
                  <a:srgbClr val="00B0F0"/>
                </a:solidFill>
                <a:effectLst/>
                <a:latin typeface="Times New Roman" panose="02020603050405020304" pitchFamily="18" charset="0"/>
                <a:cs typeface="Times New Roman" panose="02020603050405020304" pitchFamily="18" charset="0"/>
              </a:rPr>
              <a:t>Deep learning is a subfield of machine learning that focuses on training artificial neural networks with multiple layers to learn and make predictions from complex data. </a:t>
            </a:r>
          </a:p>
          <a:p>
            <a:pPr algn="just">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There are several popular deep learning models, each with its own architecture and characteristics. Here's a brief explanation of some of the commonly used deep learning models:</a:t>
            </a:r>
            <a:endParaRPr lang="en-IN" sz="1800" dirty="0">
              <a:solidFill>
                <a:srgbClr val="374151"/>
              </a:solidFill>
              <a:latin typeface="Times New Roman" panose="02020603050405020304" pitchFamily="18" charset="0"/>
              <a:cs typeface="Times New Roman" panose="02020603050405020304" pitchFamily="18" charset="0"/>
            </a:endParaRPr>
          </a:p>
          <a:p>
            <a:pPr algn="just">
              <a:buFont typeface="+mj-lt"/>
              <a:buAutoNum type="arabicPeriod"/>
            </a:pPr>
            <a:r>
              <a:rPr lang="en-US" sz="1800" b="1" i="0" dirty="0">
                <a:solidFill>
                  <a:srgbClr val="00B0F0"/>
                </a:solidFill>
                <a:effectLst/>
                <a:latin typeface="Times New Roman" panose="02020603050405020304" pitchFamily="18" charset="0"/>
                <a:cs typeface="Times New Roman" panose="02020603050405020304" pitchFamily="18" charset="0"/>
              </a:rPr>
              <a:t>Feedforward Neural Networks (FNN): </a:t>
            </a:r>
            <a:r>
              <a:rPr lang="en-US" sz="1800" b="0" i="0" dirty="0">
                <a:solidFill>
                  <a:srgbClr val="374151"/>
                </a:solidFill>
                <a:effectLst/>
                <a:latin typeface="Times New Roman" panose="02020603050405020304" pitchFamily="18" charset="0"/>
                <a:cs typeface="Times New Roman" panose="02020603050405020304" pitchFamily="18" charset="0"/>
              </a:rPr>
              <a:t>FNN, also known as multilayer </a:t>
            </a:r>
            <a:r>
              <a:rPr lang="en-US" sz="1800" b="0" i="0" dirty="0" err="1">
                <a:solidFill>
                  <a:srgbClr val="374151"/>
                </a:solidFill>
                <a:effectLst/>
                <a:latin typeface="Times New Roman" panose="02020603050405020304" pitchFamily="18" charset="0"/>
                <a:cs typeface="Times New Roman" panose="02020603050405020304" pitchFamily="18" charset="0"/>
              </a:rPr>
              <a:t>perceptrons</a:t>
            </a:r>
            <a:r>
              <a:rPr lang="en-US" sz="1800" b="0" i="0" dirty="0">
                <a:solidFill>
                  <a:srgbClr val="374151"/>
                </a:solidFill>
                <a:effectLst/>
                <a:latin typeface="Times New Roman" panose="02020603050405020304" pitchFamily="18" charset="0"/>
                <a:cs typeface="Times New Roman" panose="02020603050405020304" pitchFamily="18" charset="0"/>
              </a:rPr>
              <a:t> (MLPs), are the simplest form of deep learning models. They consist of an input layer, one or more hidden layers, and an output layer. Information flows in one direction, from the input layer through the hidden layers to the output layer. FNNs are effective for tasks like image classification and natural language processing.</a:t>
            </a:r>
            <a:endParaRPr lang="en-US" sz="1800" dirty="0">
              <a:solidFill>
                <a:srgbClr val="374151"/>
              </a:solidFill>
              <a:latin typeface="Times New Roman" panose="02020603050405020304" pitchFamily="18" charset="0"/>
              <a:cs typeface="Times New Roman" panose="02020603050405020304" pitchFamily="18" charset="0"/>
            </a:endParaRPr>
          </a:p>
          <a:p>
            <a:pPr algn="just">
              <a:buFont typeface="+mj-lt"/>
              <a:buAutoNum type="arabicPeriod"/>
            </a:pPr>
            <a:r>
              <a:rPr lang="en-US" sz="1800" b="1" dirty="0">
                <a:solidFill>
                  <a:srgbClr val="00B0F0"/>
                </a:solidFill>
                <a:latin typeface="Times New Roman" panose="02020603050405020304" pitchFamily="18" charset="0"/>
                <a:cs typeface="Times New Roman" panose="02020603050405020304" pitchFamily="18" charset="0"/>
              </a:rPr>
              <a:t>Convolutional Neural Networks (CNN):</a:t>
            </a:r>
            <a:r>
              <a:rPr lang="en-US" sz="1800" b="0" i="0" dirty="0">
                <a:solidFill>
                  <a:srgbClr val="00B0F0"/>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CNNs are primarily used for analyzing visual data, such as images and videos. They employ convolutional layers that perform localized feature extraction, capturing patterns and spatial dependencies in the data. CNNs are especially effective for tasks like image recognition, object detection, and image segmentation.</a:t>
            </a:r>
          </a:p>
          <a:p>
            <a:pPr algn="just">
              <a:buFont typeface="+mj-lt"/>
              <a:buAutoNum type="arabicPeriod"/>
            </a:pPr>
            <a:r>
              <a:rPr lang="en-US" sz="1800" b="1" i="0" dirty="0">
                <a:solidFill>
                  <a:srgbClr val="00B0F0"/>
                </a:solidFill>
                <a:effectLst/>
                <a:latin typeface="Times New Roman" panose="02020603050405020304" pitchFamily="18" charset="0"/>
                <a:cs typeface="Times New Roman" panose="02020603050405020304" pitchFamily="18" charset="0"/>
              </a:rPr>
              <a:t>Recurrent Neural Networks (RNN):</a:t>
            </a:r>
            <a:r>
              <a:rPr lang="en-US" sz="1800" b="0" i="0" dirty="0">
                <a:solidFill>
                  <a:srgbClr val="00B0F0"/>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RNNs are designed to handle sequential data, where the current input depends on previous inputs. They have loops within their architecture, allowing them to maintain memory of past information. This memory enables RNNs to model sequences effectively, making them suitable for tasks like speech recognition, language modeling, and machine translation.</a:t>
            </a:r>
          </a:p>
          <a:p>
            <a:pPr marL="0" indent="0" algn="just">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Tree>
    <p:extLst>
      <p:ext uri="{BB962C8B-B14F-4D97-AF65-F5344CB8AC3E}">
        <p14:creationId xmlns:p14="http://schemas.microsoft.com/office/powerpoint/2010/main" val="41181390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FD202-6DE3-BC0F-B3A8-E33D514DB9BE}"/>
              </a:ext>
            </a:extLst>
          </p:cNvPr>
          <p:cNvSpPr>
            <a:spLocks noGrp="1"/>
          </p:cNvSpPr>
          <p:nvPr>
            <p:ph type="title"/>
          </p:nvPr>
        </p:nvSpPr>
        <p:spPr>
          <a:xfrm>
            <a:off x="838200" y="110972"/>
            <a:ext cx="10515600" cy="450601"/>
          </a:xfrm>
        </p:spPr>
        <p:txBody>
          <a:bodyPr>
            <a:normAutofit fontScale="90000"/>
          </a:bodyPr>
          <a:lstStyle/>
          <a:p>
            <a:pPr algn="ctr"/>
            <a:r>
              <a:rPr lang="en-IN" sz="2800" b="0" i="0" dirty="0">
                <a:solidFill>
                  <a:srgbClr val="444444"/>
                </a:solidFill>
                <a:effectLst/>
                <a:latin typeface="Times New Roman" panose="02020603050405020304" pitchFamily="18" charset="0"/>
                <a:cs typeface="Times New Roman" panose="02020603050405020304" pitchFamily="18" charset="0"/>
              </a:rPr>
              <a:t>Deep </a:t>
            </a:r>
            <a:r>
              <a:rPr lang="en-IN" sz="2800" dirty="0">
                <a:solidFill>
                  <a:srgbClr val="444444"/>
                </a:solidFill>
                <a:latin typeface="Times New Roman" panose="02020603050405020304" pitchFamily="18" charset="0"/>
                <a:cs typeface="Times New Roman" panose="02020603050405020304" pitchFamily="18" charset="0"/>
              </a:rPr>
              <a:t>l</a:t>
            </a:r>
            <a:r>
              <a:rPr lang="en-IN" sz="2800" b="0" i="0" dirty="0">
                <a:solidFill>
                  <a:srgbClr val="444444"/>
                </a:solidFill>
                <a:effectLst/>
                <a:latin typeface="Times New Roman" panose="02020603050405020304" pitchFamily="18" charset="0"/>
                <a:cs typeface="Times New Roman" panose="02020603050405020304" pitchFamily="18" charset="0"/>
              </a:rPr>
              <a:t>earning:</a:t>
            </a:r>
            <a:endParaRPr lang="en-IN" sz="2800" b="0" i="0" dirty="0">
              <a:solidFill>
                <a:srgbClr val="610B38"/>
              </a:solidFill>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C809FC5-60E8-1527-EEDC-B510A17FA7F0}"/>
              </a:ext>
            </a:extLst>
          </p:cNvPr>
          <p:cNvSpPr>
            <a:spLocks noGrp="1"/>
          </p:cNvSpPr>
          <p:nvPr>
            <p:ph idx="1"/>
          </p:nvPr>
        </p:nvSpPr>
        <p:spPr>
          <a:xfrm>
            <a:off x="438539" y="710215"/>
            <a:ext cx="11429999" cy="6036814"/>
          </a:xfrm>
        </p:spPr>
        <p:txBody>
          <a:bodyPr>
            <a:normAutofit/>
          </a:bodyPr>
          <a:lstStyle/>
          <a:p>
            <a:pPr marL="0" indent="0" algn="just">
              <a:lnSpc>
                <a:spcPct val="150000"/>
              </a:lnSpc>
              <a:buNone/>
            </a:pPr>
            <a:r>
              <a:rPr lang="en-US" sz="2100" b="0" i="0" dirty="0">
                <a:solidFill>
                  <a:srgbClr val="374151"/>
                </a:solidFill>
                <a:effectLst/>
                <a:latin typeface="Times New Roman" panose="02020603050405020304" pitchFamily="18" charset="0"/>
                <a:cs typeface="Times New Roman" panose="02020603050405020304" pitchFamily="18" charset="0"/>
              </a:rPr>
              <a:t>4. </a:t>
            </a:r>
            <a:r>
              <a:rPr lang="en-US" sz="1800" b="1" i="0" dirty="0">
                <a:solidFill>
                  <a:srgbClr val="00B0F0"/>
                </a:solidFill>
                <a:effectLst/>
                <a:latin typeface="Times New Roman" panose="02020603050405020304" pitchFamily="18" charset="0"/>
                <a:cs typeface="Times New Roman" panose="02020603050405020304" pitchFamily="18" charset="0"/>
              </a:rPr>
              <a:t>Long Short-Term Memory (LSTM):</a:t>
            </a:r>
            <a:r>
              <a:rPr lang="en-US" sz="1800" b="0" i="0" dirty="0">
                <a:solidFill>
                  <a:srgbClr val="374151"/>
                </a:solidFill>
                <a:effectLst/>
                <a:latin typeface="Times New Roman" panose="02020603050405020304" pitchFamily="18" charset="0"/>
                <a:cs typeface="Times New Roman" panose="02020603050405020304" pitchFamily="18" charset="0"/>
              </a:rPr>
              <a:t> LSTMs are a specialized type of RNN that addresses the vanishing gradient problem, which occurs when training deep neural networks. LSTMs have a more complex structure with memory cells, input gates, forget gates, and output gates. They are widely used for tasks that involve longer-term dependencies, such as speech recognition, text generation, and sentiment analysis.</a:t>
            </a:r>
          </a:p>
          <a:p>
            <a:pPr marL="0" indent="0" algn="just">
              <a:lnSpc>
                <a:spcPct val="15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5. </a:t>
            </a:r>
            <a:r>
              <a:rPr lang="en-US" sz="1800" b="1" i="0" dirty="0">
                <a:solidFill>
                  <a:srgbClr val="00B0F0"/>
                </a:solidFill>
                <a:effectLst/>
                <a:latin typeface="Times New Roman" panose="02020603050405020304" pitchFamily="18" charset="0"/>
                <a:cs typeface="Times New Roman" panose="02020603050405020304" pitchFamily="18" charset="0"/>
              </a:rPr>
              <a:t>Generative Adversarial Networks (GAN):</a:t>
            </a:r>
            <a:r>
              <a:rPr lang="en-US" sz="1800" b="1" i="0" dirty="0">
                <a:solidFill>
                  <a:srgbClr val="374151"/>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GANs consist of two neural networks, a generator   and a discriminator, that compete against each other in a game-theoretic framework. The generator tries to produce realistic data samples, while the discriminator aims to distinguish between real and generated samples. GANs are popular for generating realistic images, video synthesis, and data augmentation.</a:t>
            </a:r>
          </a:p>
          <a:p>
            <a:pPr marL="0" indent="0" algn="just">
              <a:lnSpc>
                <a:spcPct val="150000"/>
              </a:lnSpc>
              <a:buNone/>
            </a:pPr>
            <a:r>
              <a:rPr lang="en-US" sz="1800" b="0" i="0" dirty="0">
                <a:solidFill>
                  <a:srgbClr val="374151"/>
                </a:solidFill>
                <a:effectLst/>
                <a:latin typeface="Times New Roman" panose="02020603050405020304" pitchFamily="18" charset="0"/>
                <a:cs typeface="Times New Roman" panose="02020603050405020304" pitchFamily="18" charset="0"/>
              </a:rPr>
              <a:t>6. </a:t>
            </a:r>
            <a:r>
              <a:rPr lang="en-US" sz="1800" b="1" i="0" dirty="0">
                <a:solidFill>
                  <a:srgbClr val="00B0F0"/>
                </a:solidFill>
                <a:effectLst/>
                <a:latin typeface="Times New Roman" panose="02020603050405020304" pitchFamily="18" charset="0"/>
                <a:cs typeface="Times New Roman" panose="02020603050405020304" pitchFamily="18" charset="0"/>
              </a:rPr>
              <a:t>Transformer:</a:t>
            </a:r>
            <a:r>
              <a:rPr lang="en-US" sz="1800" b="1" i="0" dirty="0">
                <a:solidFill>
                  <a:srgbClr val="374151"/>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Transformers are an attention-based model architecture that has gained     significant attention in natural language processing (NLP). Unlike traditional sequential models like RNNs, Transformers can capture dependencies between words in a sentence simultaneously, enabling parallel computation and improved performance. Transformers have been used in tasks such as machine translation, question answering, and text summarization.</a:t>
            </a:r>
          </a:p>
          <a:p>
            <a:pPr marL="0" indent="0" algn="just">
              <a:lnSpc>
                <a:spcPct val="150000"/>
              </a:lnSpc>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Tree>
    <p:extLst>
      <p:ext uri="{BB962C8B-B14F-4D97-AF65-F5344CB8AC3E}">
        <p14:creationId xmlns:p14="http://schemas.microsoft.com/office/powerpoint/2010/main" val="3368778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A4D86-D4E1-29CE-8D7C-FAE218B196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9EC8E9-D50E-E71B-1135-F8A8B163C650}"/>
              </a:ext>
            </a:extLst>
          </p:cNvPr>
          <p:cNvSpPr>
            <a:spLocks noGrp="1"/>
          </p:cNvSpPr>
          <p:nvPr>
            <p:ph type="title"/>
          </p:nvPr>
        </p:nvSpPr>
        <p:spPr>
          <a:xfrm>
            <a:off x="838200" y="110972"/>
            <a:ext cx="10515600" cy="450601"/>
          </a:xfrm>
        </p:spPr>
        <p:txBody>
          <a:bodyPr>
            <a:normAutofit fontScale="90000"/>
          </a:bodyPr>
          <a:lstStyle/>
          <a:p>
            <a:pPr algn="ctr"/>
            <a:r>
              <a:rPr lang="en-IN" sz="2800" b="0" i="0" dirty="0">
                <a:solidFill>
                  <a:srgbClr val="444444"/>
                </a:solidFill>
                <a:effectLst/>
                <a:latin typeface="Times New Roman" panose="02020603050405020304" pitchFamily="18" charset="0"/>
                <a:cs typeface="Times New Roman" panose="02020603050405020304" pitchFamily="18" charset="0"/>
              </a:rPr>
              <a:t>Deep </a:t>
            </a:r>
            <a:r>
              <a:rPr lang="en-IN" sz="2800" dirty="0">
                <a:solidFill>
                  <a:srgbClr val="444444"/>
                </a:solidFill>
                <a:latin typeface="Times New Roman" panose="02020603050405020304" pitchFamily="18" charset="0"/>
                <a:cs typeface="Times New Roman" panose="02020603050405020304" pitchFamily="18" charset="0"/>
              </a:rPr>
              <a:t>l</a:t>
            </a:r>
            <a:r>
              <a:rPr lang="en-IN" sz="2800" b="0" i="0" dirty="0">
                <a:solidFill>
                  <a:srgbClr val="444444"/>
                </a:solidFill>
                <a:effectLst/>
                <a:latin typeface="Times New Roman" panose="02020603050405020304" pitchFamily="18" charset="0"/>
                <a:cs typeface="Times New Roman" panose="02020603050405020304" pitchFamily="18" charset="0"/>
              </a:rPr>
              <a:t>earning layers:</a:t>
            </a:r>
            <a:endParaRPr lang="en-IN" sz="2800" b="0" i="0" dirty="0">
              <a:solidFill>
                <a:srgbClr val="610B38"/>
              </a:solidFill>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C19A62E-01F8-81C0-048B-E566D77B833F}"/>
              </a:ext>
            </a:extLst>
          </p:cNvPr>
          <p:cNvSpPr>
            <a:spLocks noGrp="1"/>
          </p:cNvSpPr>
          <p:nvPr>
            <p:ph idx="1"/>
          </p:nvPr>
        </p:nvSpPr>
        <p:spPr>
          <a:xfrm>
            <a:off x="279917" y="710215"/>
            <a:ext cx="11653935" cy="6036814"/>
          </a:xfrm>
        </p:spPr>
        <p:txBody>
          <a:bodyPr>
            <a:normAutofit/>
          </a:bodyPr>
          <a:lstStyle/>
          <a:p>
            <a:pPr marL="342900" indent="-342900" algn="just">
              <a:lnSpc>
                <a:spcPct val="150000"/>
              </a:lnSpc>
              <a:buFont typeface="+mj-lt"/>
              <a:buAutoNum type="arabicPeriod"/>
            </a:pPr>
            <a:r>
              <a:rPr lang="en-US" sz="1800" dirty="0">
                <a:solidFill>
                  <a:srgbClr val="00B0F0"/>
                </a:solidFill>
                <a:latin typeface="Times New Roman" panose="02020603050405020304" pitchFamily="18" charset="0"/>
                <a:cs typeface="Times New Roman" panose="02020603050405020304" pitchFamily="18" charset="0"/>
              </a:rPr>
              <a:t>Input Layer: </a:t>
            </a:r>
            <a:r>
              <a:rPr lang="en-US" sz="1800" dirty="0">
                <a:solidFill>
                  <a:srgbClr val="374151"/>
                </a:solidFill>
                <a:latin typeface="Times New Roman" panose="02020603050405020304" pitchFamily="18" charset="0"/>
                <a:cs typeface="Times New Roman" panose="02020603050405020304" pitchFamily="18" charset="0"/>
              </a:rPr>
              <a:t>This is the first layer of the neural network, which receives the raw input data. Its role is to pass this input data to the next layer without modifying it. The number of neurons in this </a:t>
            </a:r>
            <a:r>
              <a:rPr lang="en-US" sz="1800" dirty="0">
                <a:solidFill>
                  <a:srgbClr val="00B0F0"/>
                </a:solidFill>
                <a:latin typeface="Times New Roman" panose="02020603050405020304" pitchFamily="18" charset="0"/>
                <a:cs typeface="Times New Roman" panose="02020603050405020304" pitchFamily="18" charset="0"/>
              </a:rPr>
              <a:t>layer corresponds to the dimensionality of the input data.</a:t>
            </a:r>
          </a:p>
          <a:p>
            <a:pPr marL="342900" indent="-342900" algn="just">
              <a:lnSpc>
                <a:spcPct val="150000"/>
              </a:lnSpc>
              <a:buFont typeface="+mj-lt"/>
              <a:buAutoNum type="arabicPeriod"/>
            </a:pPr>
            <a:r>
              <a:rPr lang="en-US" sz="1800" dirty="0">
                <a:solidFill>
                  <a:srgbClr val="00B0F0"/>
                </a:solidFill>
                <a:latin typeface="Times New Roman" panose="02020603050405020304" pitchFamily="18" charset="0"/>
                <a:cs typeface="Times New Roman" panose="02020603050405020304" pitchFamily="18" charset="0"/>
              </a:rPr>
              <a:t>Dense (Fully Connected) Layer: </a:t>
            </a:r>
            <a:r>
              <a:rPr lang="en-US" sz="1800" dirty="0">
                <a:solidFill>
                  <a:srgbClr val="374151"/>
                </a:solidFill>
                <a:latin typeface="Times New Roman" panose="02020603050405020304" pitchFamily="18" charset="0"/>
                <a:cs typeface="Times New Roman" panose="02020603050405020304" pitchFamily="18" charset="0"/>
              </a:rPr>
              <a:t>In this layer, each neuron is connected to every neuron in the previous and next layers. This dense connectivity allows the network to learn complex patterns in the data. Each connection has an associated weight, which the network learns during training to make predictions.</a:t>
            </a:r>
          </a:p>
          <a:p>
            <a:pPr marL="342900" indent="-342900" algn="just">
              <a:lnSpc>
                <a:spcPct val="150000"/>
              </a:lnSpc>
              <a:buFont typeface="+mj-lt"/>
              <a:buAutoNum type="arabicPeriod"/>
            </a:pPr>
            <a:r>
              <a:rPr lang="en-US" sz="1800" dirty="0">
                <a:solidFill>
                  <a:srgbClr val="00B0F0"/>
                </a:solidFill>
                <a:latin typeface="Times New Roman" panose="02020603050405020304" pitchFamily="18" charset="0"/>
                <a:cs typeface="Times New Roman" panose="02020603050405020304" pitchFamily="18" charset="0"/>
              </a:rPr>
              <a:t>Convolutional Layer: </a:t>
            </a:r>
            <a:r>
              <a:rPr lang="en-US" sz="1800" dirty="0">
                <a:solidFill>
                  <a:srgbClr val="374151"/>
                </a:solidFill>
                <a:latin typeface="Times New Roman" panose="02020603050405020304" pitchFamily="18" charset="0"/>
                <a:cs typeface="Times New Roman" panose="02020603050405020304" pitchFamily="18" charset="0"/>
              </a:rPr>
              <a:t>This layer applies a set of learnable filters (kernels) to the input data using the convolution operation. Each filter captures different local patterns in the input, allowing the network to </a:t>
            </a:r>
            <a:r>
              <a:rPr lang="en-US" sz="1800" dirty="0">
                <a:solidFill>
                  <a:srgbClr val="00B0F0"/>
                </a:solidFill>
                <a:latin typeface="Times New Roman" panose="02020603050405020304" pitchFamily="18" charset="0"/>
                <a:cs typeface="Times New Roman" panose="02020603050405020304" pitchFamily="18" charset="0"/>
              </a:rPr>
              <a:t>extract hierarchical features</a:t>
            </a:r>
            <a:r>
              <a:rPr lang="en-US" sz="1800" dirty="0">
                <a:solidFill>
                  <a:srgbClr val="374151"/>
                </a:solidFill>
                <a:latin typeface="Times New Roman" panose="02020603050405020304" pitchFamily="18" charset="0"/>
                <a:cs typeface="Times New Roman" panose="02020603050405020304" pitchFamily="18" charset="0"/>
              </a:rPr>
              <a:t> such as edges, textures, and shapes from images or spatial data.</a:t>
            </a:r>
          </a:p>
          <a:p>
            <a:pPr marL="342900" indent="-342900" algn="just">
              <a:lnSpc>
                <a:spcPct val="150000"/>
              </a:lnSpc>
              <a:buFont typeface="+mj-lt"/>
              <a:buAutoNum type="arabicPeriod"/>
            </a:pPr>
            <a:r>
              <a:rPr lang="en-US" sz="1800" dirty="0">
                <a:solidFill>
                  <a:srgbClr val="00B0F0"/>
                </a:solidFill>
                <a:latin typeface="Times New Roman" panose="02020603050405020304" pitchFamily="18" charset="0"/>
                <a:cs typeface="Times New Roman" panose="02020603050405020304" pitchFamily="18" charset="0"/>
              </a:rPr>
              <a:t>Pooling Layer: </a:t>
            </a:r>
            <a:r>
              <a:rPr lang="en-US" sz="1800" dirty="0">
                <a:solidFill>
                  <a:srgbClr val="374151"/>
                </a:solidFill>
                <a:latin typeface="Times New Roman" panose="02020603050405020304" pitchFamily="18" charset="0"/>
                <a:cs typeface="Times New Roman" panose="02020603050405020304" pitchFamily="18" charset="0"/>
              </a:rPr>
              <a:t>Pooling layers </a:t>
            </a:r>
            <a:r>
              <a:rPr lang="en-US" sz="1800" dirty="0">
                <a:solidFill>
                  <a:srgbClr val="00B0F0"/>
                </a:solidFill>
                <a:latin typeface="Times New Roman" panose="02020603050405020304" pitchFamily="18" charset="0"/>
                <a:cs typeface="Times New Roman" panose="02020603050405020304" pitchFamily="18" charset="0"/>
              </a:rPr>
              <a:t>reduce the spatial dimensions </a:t>
            </a:r>
            <a:r>
              <a:rPr lang="en-US" sz="1800" dirty="0">
                <a:solidFill>
                  <a:srgbClr val="374151"/>
                </a:solidFill>
                <a:latin typeface="Times New Roman" panose="02020603050405020304" pitchFamily="18" charset="0"/>
                <a:cs typeface="Times New Roman" panose="02020603050405020304" pitchFamily="18" charset="0"/>
              </a:rPr>
              <a:t>of the input data by down-sampling. Common pooling operations include </a:t>
            </a:r>
            <a:r>
              <a:rPr lang="en-US" sz="1800" dirty="0">
                <a:solidFill>
                  <a:srgbClr val="00B0F0"/>
                </a:solidFill>
                <a:latin typeface="Times New Roman" panose="02020603050405020304" pitchFamily="18" charset="0"/>
                <a:cs typeface="Times New Roman" panose="02020603050405020304" pitchFamily="18" charset="0"/>
              </a:rPr>
              <a:t>max pooling and average pooling</a:t>
            </a:r>
            <a:r>
              <a:rPr lang="en-US" sz="1800" dirty="0">
                <a:solidFill>
                  <a:srgbClr val="374151"/>
                </a:solidFill>
                <a:latin typeface="Times New Roman" panose="02020603050405020304" pitchFamily="18" charset="0"/>
                <a:cs typeface="Times New Roman" panose="02020603050405020304" pitchFamily="18" charset="0"/>
              </a:rPr>
              <a:t>, which respectively take the maximum or average value from a set of values within a small window. Pooling helps to decrease the computational complexity of the model and make it more robust to variations in input data.</a:t>
            </a:r>
            <a:endParaRPr lang="en-IN"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IN" sz="1800" dirty="0">
              <a:solidFill>
                <a:srgbClr val="374151"/>
              </a:solidFill>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Tree>
    <p:extLst>
      <p:ext uri="{BB962C8B-B14F-4D97-AF65-F5344CB8AC3E}">
        <p14:creationId xmlns:p14="http://schemas.microsoft.com/office/powerpoint/2010/main" val="1130055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A561-AB3C-D9E5-9413-AA6B6C352990}"/>
              </a:ext>
            </a:extLst>
          </p:cNvPr>
          <p:cNvSpPr>
            <a:spLocks noGrp="1"/>
          </p:cNvSpPr>
          <p:nvPr>
            <p:ph type="ctrTitle"/>
          </p:nvPr>
        </p:nvSpPr>
        <p:spPr>
          <a:xfrm>
            <a:off x="1408590" y="556743"/>
            <a:ext cx="9144000" cy="573272"/>
          </a:xfrm>
        </p:spPr>
        <p:txBody>
          <a:bodyPr>
            <a:normAutofit/>
          </a:bodyPr>
          <a:lstStyle/>
          <a:p>
            <a:r>
              <a:rPr lang="en-US" sz="2800" dirty="0">
                <a:latin typeface="Times New Roman" panose="02020603050405020304" pitchFamily="18" charset="0"/>
                <a:cs typeface="Times New Roman" panose="02020603050405020304" pitchFamily="18" charset="0"/>
              </a:rPr>
              <a:t>Applications of machine learning:</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BD6BE60-7231-BE50-C852-94F87F440E3A}"/>
              </a:ext>
            </a:extLst>
          </p:cNvPr>
          <p:cNvSpPr>
            <a:spLocks noGrp="1"/>
          </p:cNvSpPr>
          <p:nvPr>
            <p:ph type="subTitle" idx="1"/>
          </p:nvPr>
        </p:nvSpPr>
        <p:spPr>
          <a:xfrm>
            <a:off x="1523999" y="1225118"/>
            <a:ext cx="9688497" cy="5415379"/>
          </a:xfrm>
        </p:spPr>
        <p:txBody>
          <a:bodyPr>
            <a:normAutofit lnSpcReduction="10000"/>
          </a:bodyPr>
          <a:lstStyle/>
          <a:p>
            <a:pPr algn="just"/>
            <a:r>
              <a:rPr lang="en-US" sz="1900" b="0" i="0" dirty="0">
                <a:solidFill>
                  <a:srgbClr val="374151"/>
                </a:solidFill>
                <a:effectLst/>
                <a:latin typeface="Times New Roman" panose="02020603050405020304" pitchFamily="18" charset="0"/>
                <a:cs typeface="Times New Roman" panose="02020603050405020304" pitchFamily="18" charset="0"/>
              </a:rPr>
              <a:t>There are various real-world applications of machine learning with explanations.</a:t>
            </a:r>
          </a:p>
          <a:p>
            <a:pPr algn="just">
              <a:buFont typeface="+mj-lt"/>
              <a:buAutoNum type="arabicPeriod"/>
            </a:pPr>
            <a:r>
              <a:rPr lang="en-US" sz="1900" b="1" i="0" dirty="0">
                <a:solidFill>
                  <a:srgbClr val="0070C0"/>
                </a:solidFill>
                <a:effectLst/>
                <a:latin typeface="Times New Roman" panose="02020603050405020304" pitchFamily="18" charset="0"/>
                <a:cs typeface="Times New Roman" panose="02020603050405020304" pitchFamily="18" charset="0"/>
              </a:rPr>
              <a:t>Healthcare: Disease Diagnosis and Predictions</a:t>
            </a:r>
            <a:endParaRPr lang="en-US" sz="1900" b="0" i="0" dirty="0">
              <a:solidFill>
                <a:srgbClr val="0070C0"/>
              </a:solidFill>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Machine learning is used for diagnosing medical conditions and predicting disease outcomes. For example, ML algorithms can analyze patient data to identify patterns associated with specific diseases, enabling early diagnosis and personalized treatment plans.</a:t>
            </a:r>
          </a:p>
          <a:p>
            <a:pPr algn="just">
              <a:buFont typeface="+mj-lt"/>
              <a:buAutoNum type="arabicPeriod"/>
            </a:pPr>
            <a:r>
              <a:rPr lang="en-US" sz="1900" b="1" i="0" dirty="0">
                <a:solidFill>
                  <a:srgbClr val="0070C0"/>
                </a:solidFill>
                <a:effectLst/>
                <a:latin typeface="Times New Roman" panose="02020603050405020304" pitchFamily="18" charset="0"/>
                <a:cs typeface="Times New Roman" panose="02020603050405020304" pitchFamily="18" charset="0"/>
              </a:rPr>
              <a:t>Finance: Fraud Detection</a:t>
            </a:r>
            <a:endParaRPr lang="en-US" sz="1900" b="0" i="0" dirty="0">
              <a:solidFill>
                <a:srgbClr val="0070C0"/>
              </a:solidFill>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In the financial industry, machine learning is employed for detecting fraudulent activities. Algorithms analyze transaction data and user behavior to identify unusual patterns, helping financial institutions prevent and mitigate fraud.</a:t>
            </a:r>
          </a:p>
          <a:p>
            <a:pPr algn="just">
              <a:buFont typeface="+mj-lt"/>
              <a:buAutoNum type="arabicPeriod"/>
            </a:pPr>
            <a:r>
              <a:rPr lang="en-US" sz="1900" b="1" i="0" dirty="0">
                <a:solidFill>
                  <a:srgbClr val="0070C0"/>
                </a:solidFill>
                <a:effectLst/>
                <a:latin typeface="Times New Roman" panose="02020603050405020304" pitchFamily="18" charset="0"/>
                <a:cs typeface="Times New Roman" panose="02020603050405020304" pitchFamily="18" charset="0"/>
              </a:rPr>
              <a:t>E-commerce: Recommendation Systems</a:t>
            </a:r>
            <a:endParaRPr lang="en-US" sz="1900" b="0" i="0" dirty="0">
              <a:solidFill>
                <a:srgbClr val="0070C0"/>
              </a:solidFill>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Many e-commerce platforms leverage machine learning to provide personalized product recommendations. Algorithms analyze user behavior, purchase history, and preferences to suggest products, enhancing the user experience and increasing sales.</a:t>
            </a:r>
          </a:p>
          <a:p>
            <a:pPr algn="just">
              <a:buFont typeface="+mj-lt"/>
              <a:buAutoNum type="arabicPeriod"/>
            </a:pPr>
            <a:r>
              <a:rPr lang="en-US" sz="1900" b="1" i="0" dirty="0">
                <a:solidFill>
                  <a:srgbClr val="0070C0"/>
                </a:solidFill>
                <a:effectLst/>
                <a:latin typeface="Times New Roman" panose="02020603050405020304" pitchFamily="18" charset="0"/>
                <a:cs typeface="Times New Roman" panose="02020603050405020304" pitchFamily="18" charset="0"/>
              </a:rPr>
              <a:t>Autonomous Vehicles: Computer Vision</a:t>
            </a:r>
            <a:endParaRPr lang="en-US" sz="1900" b="0" i="0" dirty="0">
              <a:solidFill>
                <a:srgbClr val="0070C0"/>
              </a:solidFill>
              <a:effectLst/>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r>
              <a:rPr lang="en-US" sz="1900" b="0" i="0" dirty="0">
                <a:solidFill>
                  <a:srgbClr val="374151"/>
                </a:solidFill>
                <a:effectLst/>
                <a:latin typeface="Times New Roman" panose="02020603050405020304" pitchFamily="18" charset="0"/>
                <a:cs typeface="Times New Roman" panose="02020603050405020304" pitchFamily="18" charset="0"/>
              </a:rPr>
              <a:t>Machine learning plays a crucial role in autonomous vehicles for tasks such as object detection, lane tracking, and decision-making. Computer vision algorithms enable vehicles to interpret and respond to their surroundings, ensuring safe navigation.</a:t>
            </a:r>
            <a:r>
              <a:rPr lang="en-IN" sz="19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0" dirty="0">
                <a:solidFill>
                  <a:srgbClr val="000000"/>
                </a:solidFill>
                <a:latin typeface="Times New Roman" panose="02020603050405020304" pitchFamily="18" charset="0"/>
                <a:ea typeface="Times New Roman" panose="02020603050405020304" pitchFamily="18" charset="0"/>
              </a:rPr>
              <a:t>	</a:t>
            </a:r>
          </a:p>
          <a:p>
            <a:pPr marL="285750" indent="-285750" algn="just">
              <a:buFont typeface="Wingdings" panose="05000000000000000000" pitchFamily="2" charset="2"/>
              <a:buChar char="§"/>
            </a:pPr>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pPr algn="just"/>
            <a:endParaRPr lang="en-IN" sz="1600" kern="0" dirty="0">
              <a:solidFill>
                <a:srgbClr val="000000"/>
              </a:solidFill>
              <a:effectLst/>
              <a:latin typeface="Times New Roman" panose="02020603050405020304" pitchFamily="18" charset="0"/>
              <a:ea typeface="Times New Roman" panose="02020603050405020304" pitchFamily="18" charset="0"/>
            </a:endParaRPr>
          </a:p>
          <a:p>
            <a:pPr algn="just"/>
            <a:endParaRPr lang="en-IN" sz="1600" dirty="0"/>
          </a:p>
        </p:txBody>
      </p:sp>
    </p:spTree>
    <p:extLst>
      <p:ext uri="{BB962C8B-B14F-4D97-AF65-F5344CB8AC3E}">
        <p14:creationId xmlns:p14="http://schemas.microsoft.com/office/powerpoint/2010/main" val="9000982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08980-68CA-3F49-B912-CFC91670C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000BD-51AC-96AD-53A3-07DE8BD58B88}"/>
              </a:ext>
            </a:extLst>
          </p:cNvPr>
          <p:cNvSpPr>
            <a:spLocks noGrp="1"/>
          </p:cNvSpPr>
          <p:nvPr>
            <p:ph type="title"/>
          </p:nvPr>
        </p:nvSpPr>
        <p:spPr>
          <a:xfrm>
            <a:off x="838200" y="110972"/>
            <a:ext cx="10515600" cy="450601"/>
          </a:xfrm>
        </p:spPr>
        <p:txBody>
          <a:bodyPr>
            <a:normAutofit fontScale="90000"/>
          </a:bodyPr>
          <a:lstStyle/>
          <a:p>
            <a:pPr algn="ctr"/>
            <a:r>
              <a:rPr lang="en-IN" sz="2800" b="0" i="0" dirty="0">
                <a:solidFill>
                  <a:srgbClr val="444444"/>
                </a:solidFill>
                <a:effectLst/>
                <a:latin typeface="Times New Roman" panose="02020603050405020304" pitchFamily="18" charset="0"/>
                <a:cs typeface="Times New Roman" panose="02020603050405020304" pitchFamily="18" charset="0"/>
              </a:rPr>
              <a:t>Deep </a:t>
            </a:r>
            <a:r>
              <a:rPr lang="en-IN" sz="2800" dirty="0">
                <a:solidFill>
                  <a:srgbClr val="444444"/>
                </a:solidFill>
                <a:latin typeface="Times New Roman" panose="02020603050405020304" pitchFamily="18" charset="0"/>
                <a:cs typeface="Times New Roman" panose="02020603050405020304" pitchFamily="18" charset="0"/>
              </a:rPr>
              <a:t>l</a:t>
            </a:r>
            <a:r>
              <a:rPr lang="en-IN" sz="2800" b="0" i="0" dirty="0">
                <a:solidFill>
                  <a:srgbClr val="444444"/>
                </a:solidFill>
                <a:effectLst/>
                <a:latin typeface="Times New Roman" panose="02020603050405020304" pitchFamily="18" charset="0"/>
                <a:cs typeface="Times New Roman" panose="02020603050405020304" pitchFamily="18" charset="0"/>
              </a:rPr>
              <a:t>earning layers:</a:t>
            </a:r>
            <a:endParaRPr lang="en-IN" sz="2800" b="0" i="0" dirty="0">
              <a:solidFill>
                <a:srgbClr val="610B38"/>
              </a:solidFill>
              <a:effectLs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F68BA85-CFDF-2142-84CD-78F152577B51}"/>
              </a:ext>
            </a:extLst>
          </p:cNvPr>
          <p:cNvSpPr>
            <a:spLocks noGrp="1"/>
          </p:cNvSpPr>
          <p:nvPr>
            <p:ph idx="1"/>
          </p:nvPr>
        </p:nvSpPr>
        <p:spPr>
          <a:xfrm>
            <a:off x="279917" y="710215"/>
            <a:ext cx="11653935" cy="6036814"/>
          </a:xfrm>
        </p:spPr>
        <p:txBody>
          <a:bodyPr>
            <a:normAutofit/>
          </a:bodyPr>
          <a:lstStyle/>
          <a:p>
            <a:pPr marL="457200" indent="-457200" algn="just">
              <a:buFont typeface="+mj-lt"/>
              <a:buAutoNum type="arabicPeriod" startAt="5"/>
            </a:pPr>
            <a:r>
              <a:rPr lang="en-US" sz="1900" dirty="0">
                <a:solidFill>
                  <a:srgbClr val="00B0F0"/>
                </a:solidFill>
                <a:latin typeface="Times New Roman" panose="02020603050405020304" pitchFamily="18" charset="0"/>
                <a:cs typeface="Times New Roman" panose="02020603050405020304" pitchFamily="18" charset="0"/>
              </a:rPr>
              <a:t>Recurrent Layer: </a:t>
            </a:r>
            <a:r>
              <a:rPr lang="en-US" sz="1900" dirty="0">
                <a:latin typeface="Times New Roman" panose="02020603050405020304" pitchFamily="18" charset="0"/>
                <a:cs typeface="Times New Roman" panose="02020603050405020304" pitchFamily="18" charset="0"/>
              </a:rPr>
              <a:t>Recurrent layers are designed to process sequential data by maintaining an internal state (hidden state) that is updated at each time step. The output of the layer at each time step depends not only on the current input but also on the previous hidden state, allowing the network to capture temporal dependencies in the data.</a:t>
            </a:r>
          </a:p>
          <a:p>
            <a:pPr marL="457200" indent="-457200" algn="just">
              <a:buFont typeface="+mj-lt"/>
              <a:buAutoNum type="arabicPeriod" startAt="5"/>
            </a:pPr>
            <a:r>
              <a:rPr lang="en-US" sz="1900" dirty="0">
                <a:solidFill>
                  <a:srgbClr val="00B0F0"/>
                </a:solidFill>
                <a:latin typeface="Times New Roman" panose="02020603050405020304" pitchFamily="18" charset="0"/>
                <a:cs typeface="Times New Roman" panose="02020603050405020304" pitchFamily="18" charset="0"/>
              </a:rPr>
              <a:t>Dropout Layer: </a:t>
            </a:r>
            <a:r>
              <a:rPr lang="en-US" sz="1900" dirty="0">
                <a:latin typeface="Times New Roman" panose="02020603050405020304" pitchFamily="18" charset="0"/>
                <a:cs typeface="Times New Roman" panose="02020603050405020304" pitchFamily="18" charset="0"/>
              </a:rPr>
              <a:t>Dropout layers are a regularization technique used during training to prevent overfitting. During training, a fraction of randomly selected neurons in the layer are temporarily dropped out (set to zero) with a certain probability. This forces the network to learn more robust features by preventing it from relying too much on any individual neuron.</a:t>
            </a:r>
          </a:p>
          <a:p>
            <a:pPr marL="457200" indent="-457200" algn="just">
              <a:buFont typeface="+mj-lt"/>
              <a:buAutoNum type="arabicPeriod" startAt="5"/>
            </a:pPr>
            <a:r>
              <a:rPr lang="en-US" sz="1900" dirty="0">
                <a:solidFill>
                  <a:srgbClr val="00B0F0"/>
                </a:solidFill>
                <a:latin typeface="Times New Roman" panose="02020603050405020304" pitchFamily="18" charset="0"/>
                <a:cs typeface="Times New Roman" panose="02020603050405020304" pitchFamily="18" charset="0"/>
              </a:rPr>
              <a:t>Batch Normalization Layer: </a:t>
            </a:r>
            <a:r>
              <a:rPr lang="en-US" sz="1900" dirty="0">
                <a:latin typeface="Times New Roman" panose="02020603050405020304" pitchFamily="18" charset="0"/>
                <a:cs typeface="Times New Roman" panose="02020603050405020304" pitchFamily="18" charset="0"/>
              </a:rPr>
              <a:t>This layer normalizes the activations of the previous layer across the mini-batch of data. Normalization helps to stabilize and </a:t>
            </a:r>
            <a:r>
              <a:rPr lang="en-US" sz="1900" dirty="0">
                <a:solidFill>
                  <a:srgbClr val="00B0F0"/>
                </a:solidFill>
                <a:latin typeface="Times New Roman" panose="02020603050405020304" pitchFamily="18" charset="0"/>
                <a:cs typeface="Times New Roman" panose="02020603050405020304" pitchFamily="18" charset="0"/>
              </a:rPr>
              <a:t>accelerate the training process </a:t>
            </a:r>
            <a:r>
              <a:rPr lang="en-US" sz="1900" dirty="0">
                <a:latin typeface="Times New Roman" panose="02020603050405020304" pitchFamily="18" charset="0"/>
                <a:cs typeface="Times New Roman" panose="02020603050405020304" pitchFamily="18" charset="0"/>
              </a:rPr>
              <a:t>by reducing internal covariate shift and allowing higher learning rates.</a:t>
            </a:r>
          </a:p>
          <a:p>
            <a:pPr marL="457200" indent="-457200" algn="just">
              <a:buFont typeface="+mj-lt"/>
              <a:buAutoNum type="arabicPeriod" startAt="5"/>
            </a:pPr>
            <a:r>
              <a:rPr lang="en-US" sz="1900" dirty="0">
                <a:solidFill>
                  <a:srgbClr val="00B0F0"/>
                </a:solidFill>
                <a:latin typeface="Times New Roman" panose="02020603050405020304" pitchFamily="18" charset="0"/>
                <a:cs typeface="Times New Roman" panose="02020603050405020304" pitchFamily="18" charset="0"/>
              </a:rPr>
              <a:t>Activation Layer: </a:t>
            </a:r>
            <a:r>
              <a:rPr lang="en-US" sz="1900" dirty="0">
                <a:latin typeface="Times New Roman" panose="02020603050405020304" pitchFamily="18" charset="0"/>
                <a:cs typeface="Times New Roman" panose="02020603050405020304" pitchFamily="18" charset="0"/>
              </a:rPr>
              <a:t>Activation layers apply non-linear transformations to the output of the previous layer. Common activation functions include </a:t>
            </a:r>
            <a:r>
              <a:rPr lang="en-US" sz="1900" dirty="0" err="1">
                <a:latin typeface="Times New Roman" panose="02020603050405020304" pitchFamily="18" charset="0"/>
                <a:cs typeface="Times New Roman" panose="02020603050405020304" pitchFamily="18" charset="0"/>
              </a:rPr>
              <a:t>ReLU</a:t>
            </a:r>
            <a:r>
              <a:rPr lang="en-US" sz="1900" dirty="0">
                <a:latin typeface="Times New Roman" panose="02020603050405020304" pitchFamily="18" charset="0"/>
                <a:cs typeface="Times New Roman" panose="02020603050405020304" pitchFamily="18" charset="0"/>
              </a:rPr>
              <a:t> (Rectified Linear Unit), sigmoid, and tanh. These non-linearities introduce flexibility into the model, enabling it to learn complex mappings between inputs and outputs.</a:t>
            </a:r>
          </a:p>
          <a:p>
            <a:pPr marL="457200" indent="-457200" algn="just">
              <a:buFont typeface="+mj-lt"/>
              <a:buAutoNum type="arabicPeriod" startAt="5"/>
            </a:pPr>
            <a:r>
              <a:rPr lang="en-US" sz="1900" dirty="0">
                <a:solidFill>
                  <a:srgbClr val="00B0F0"/>
                </a:solidFill>
                <a:latin typeface="Times New Roman" panose="02020603050405020304" pitchFamily="18" charset="0"/>
                <a:cs typeface="Times New Roman" panose="02020603050405020304" pitchFamily="18" charset="0"/>
              </a:rPr>
              <a:t>Output Layer: </a:t>
            </a:r>
            <a:r>
              <a:rPr lang="en-US" sz="1900" dirty="0">
                <a:latin typeface="Times New Roman" panose="02020603050405020304" pitchFamily="18" charset="0"/>
                <a:cs typeface="Times New Roman" panose="02020603050405020304" pitchFamily="18" charset="0"/>
              </a:rPr>
              <a:t>The output layer produces the final predictions or outputs of the network. The number of neurons in this layer depends on the desired output dimensionality for the task at hand. The activation function used in this layer depends on the nature of the task (e.g., </a:t>
            </a:r>
            <a:r>
              <a:rPr lang="en-US" sz="1900" dirty="0" err="1">
                <a:latin typeface="Times New Roman" panose="02020603050405020304" pitchFamily="18" charset="0"/>
                <a:cs typeface="Times New Roman" panose="02020603050405020304" pitchFamily="18" charset="0"/>
              </a:rPr>
              <a:t>softmax</a:t>
            </a:r>
            <a:r>
              <a:rPr lang="en-US" sz="1900" dirty="0">
                <a:latin typeface="Times New Roman" panose="02020603050405020304" pitchFamily="18" charset="0"/>
                <a:cs typeface="Times New Roman" panose="02020603050405020304" pitchFamily="18" charset="0"/>
              </a:rPr>
              <a:t> for multi-class classification, linear for regression).</a:t>
            </a:r>
            <a:endParaRPr lang="en-IN" sz="19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lgn="ctr">
              <a:buNone/>
            </a:pPr>
            <a:endParaRPr lang="en-IN" dirty="0"/>
          </a:p>
          <a:p>
            <a:pPr marL="0" indent="0" algn="ctr">
              <a:buNone/>
            </a:pPr>
            <a:endParaRPr lang="en-IN" dirty="0"/>
          </a:p>
          <a:p>
            <a:pPr marL="0" indent="0" algn="ctr">
              <a:buNone/>
            </a:pPr>
            <a:endParaRPr lang="en-IN" dirty="0"/>
          </a:p>
        </p:txBody>
      </p:sp>
    </p:spTree>
    <p:extLst>
      <p:ext uri="{BB962C8B-B14F-4D97-AF65-F5344CB8AC3E}">
        <p14:creationId xmlns:p14="http://schemas.microsoft.com/office/powerpoint/2010/main" val="1770194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4C08-8303-720F-769D-331E5BD3BBB7}"/>
              </a:ext>
            </a:extLst>
          </p:cNvPr>
          <p:cNvSpPr>
            <a:spLocks noGrp="1"/>
          </p:cNvSpPr>
          <p:nvPr>
            <p:ph type="ctrTitle"/>
          </p:nvPr>
        </p:nvSpPr>
        <p:spPr>
          <a:xfrm>
            <a:off x="1524000" y="381741"/>
            <a:ext cx="9144000" cy="607304"/>
          </a:xfrm>
        </p:spPr>
        <p:txBody>
          <a:bodyPr>
            <a:noAutofit/>
          </a:bodyPr>
          <a:lstStyle/>
          <a:p>
            <a:br>
              <a:rPr lang="en-IN" sz="2800" b="1" i="0" dirty="0">
                <a:solidFill>
                  <a:srgbClr val="273239"/>
                </a:solidFill>
                <a:effectLst/>
                <a:latin typeface="Times New Roman" panose="02020603050405020304" pitchFamily="18" charset="0"/>
                <a:cs typeface="Times New Roman" panose="02020603050405020304" pitchFamily="18" charset="0"/>
              </a:rPr>
            </a:br>
            <a:br>
              <a:rPr lang="en-IN" sz="2800" b="1" i="0" dirty="0">
                <a:solidFill>
                  <a:srgbClr val="273239"/>
                </a:solidFill>
                <a:effectLst/>
                <a:latin typeface="Times New Roman" panose="02020603050405020304" pitchFamily="18" charset="0"/>
                <a:cs typeface="Times New Roman" panose="02020603050405020304" pitchFamily="18" charset="0"/>
              </a:rPr>
            </a:br>
            <a:br>
              <a:rPr lang="en-IN" sz="2800" b="1" i="0" dirty="0">
                <a:solidFill>
                  <a:srgbClr val="273239"/>
                </a:solidFill>
                <a:effectLst/>
                <a:latin typeface="Times New Roman" panose="02020603050405020304" pitchFamily="18" charset="0"/>
                <a:cs typeface="Times New Roman" panose="02020603050405020304" pitchFamily="18" charset="0"/>
              </a:rPr>
            </a:br>
            <a:br>
              <a:rPr lang="en-IN" sz="2800" b="1" i="0" dirty="0">
                <a:solidFill>
                  <a:srgbClr val="273239"/>
                </a:solidFill>
                <a:effectLst/>
                <a:latin typeface="Times New Roman" panose="02020603050405020304" pitchFamily="18" charset="0"/>
                <a:cs typeface="Times New Roman" panose="02020603050405020304" pitchFamily="18" charset="0"/>
              </a:rPr>
            </a:br>
            <a:br>
              <a:rPr lang="en-IN" sz="2800" b="1" i="0" dirty="0">
                <a:solidFill>
                  <a:srgbClr val="273239"/>
                </a:solidFill>
                <a:effectLst/>
                <a:latin typeface="Times New Roman" panose="02020603050405020304" pitchFamily="18" charset="0"/>
                <a:cs typeface="Times New Roman" panose="02020603050405020304" pitchFamily="18" charset="0"/>
              </a:rPr>
            </a:br>
            <a:br>
              <a:rPr lang="en-IN" sz="2800" b="1" i="0" dirty="0">
                <a:solidFill>
                  <a:srgbClr val="273239"/>
                </a:solidFill>
                <a:effectLst/>
                <a:latin typeface="Times New Roman" panose="02020603050405020304" pitchFamily="18" charset="0"/>
                <a:cs typeface="Times New Roman" panose="02020603050405020304" pitchFamily="18" charset="0"/>
              </a:rPr>
            </a:br>
            <a:br>
              <a:rPr lang="en-IN" sz="2800" b="1" i="0" dirty="0">
                <a:solidFill>
                  <a:srgbClr val="273239"/>
                </a:solidFill>
                <a:effectLst/>
                <a:latin typeface="Times New Roman" panose="02020603050405020304" pitchFamily="18" charset="0"/>
                <a:cs typeface="Times New Roman" panose="02020603050405020304" pitchFamily="18" charset="0"/>
              </a:rPr>
            </a:br>
            <a:r>
              <a:rPr lang="en-IN" sz="2800" b="1" i="0" dirty="0">
                <a:solidFill>
                  <a:srgbClr val="273239"/>
                </a:solidFill>
                <a:effectLst/>
                <a:latin typeface="Times New Roman" panose="02020603050405020304" pitchFamily="18" charset="0"/>
                <a:cs typeface="Times New Roman" panose="02020603050405020304" pitchFamily="18" charset="0"/>
              </a:rPr>
              <a:t>Well posed learning problems:</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57D98E8-5C79-4F8D-BEA8-0C0412175AE2}"/>
              </a:ext>
            </a:extLst>
          </p:cNvPr>
          <p:cNvSpPr>
            <a:spLocks noGrp="1"/>
          </p:cNvSpPr>
          <p:nvPr>
            <p:ph type="subTitle" idx="1"/>
          </p:nvPr>
        </p:nvSpPr>
        <p:spPr>
          <a:xfrm>
            <a:off x="578498" y="1268963"/>
            <a:ext cx="11168743" cy="5407045"/>
          </a:xfrm>
        </p:spPr>
        <p:txBody>
          <a:bodyPr>
            <a:normAutofit/>
          </a:bodyPr>
          <a:lstStyle/>
          <a:p>
            <a:pPr algn="just"/>
            <a:r>
              <a:rPr lang="en-US" sz="2000" dirty="0">
                <a:solidFill>
                  <a:srgbClr val="273239"/>
                </a:solidFill>
                <a:latin typeface="Times New Roman" panose="02020603050405020304" pitchFamily="18" charset="0"/>
                <a:cs typeface="Times New Roman" panose="02020603050405020304" pitchFamily="18" charset="0"/>
              </a:rPr>
              <a:t>A well-defined problem includes not only a </a:t>
            </a:r>
            <a:r>
              <a:rPr lang="en-US" sz="2000" dirty="0">
                <a:solidFill>
                  <a:srgbClr val="00B0F0"/>
                </a:solidFill>
                <a:latin typeface="Times New Roman" panose="02020603050405020304" pitchFamily="18" charset="0"/>
                <a:cs typeface="Times New Roman" panose="02020603050405020304" pitchFamily="18" charset="0"/>
              </a:rPr>
              <a:t>clear problem statement </a:t>
            </a:r>
            <a:r>
              <a:rPr lang="en-US" sz="2000" dirty="0">
                <a:solidFill>
                  <a:srgbClr val="273239"/>
                </a:solidFill>
                <a:latin typeface="Times New Roman" panose="02020603050405020304" pitchFamily="18" charset="0"/>
                <a:cs typeface="Times New Roman" panose="02020603050405020304" pitchFamily="18" charset="0"/>
              </a:rPr>
              <a:t>but also well-defined </a:t>
            </a:r>
            <a:r>
              <a:rPr lang="en-US" sz="2000" dirty="0">
                <a:solidFill>
                  <a:srgbClr val="00B0F0"/>
                </a:solidFill>
                <a:latin typeface="Times New Roman" panose="02020603050405020304" pitchFamily="18" charset="0"/>
                <a:cs typeface="Times New Roman" panose="02020603050405020304" pitchFamily="18" charset="0"/>
              </a:rPr>
              <a:t>evaluation criteria</a:t>
            </a:r>
            <a:r>
              <a:rPr lang="en-US" sz="2000" dirty="0">
                <a:solidFill>
                  <a:srgbClr val="273239"/>
                </a:solidFill>
                <a:latin typeface="Times New Roman" panose="02020603050405020304" pitchFamily="18" charset="0"/>
                <a:cs typeface="Times New Roman" panose="02020603050405020304" pitchFamily="18" charset="0"/>
              </a:rPr>
              <a:t>. This means that the problem statement should precisely outline what needs to be achieved or predicted, and the </a:t>
            </a:r>
            <a:r>
              <a:rPr lang="en-US" sz="2000" dirty="0">
                <a:solidFill>
                  <a:srgbClr val="00B0F0"/>
                </a:solidFill>
                <a:latin typeface="Times New Roman" panose="02020603050405020304" pitchFamily="18" charset="0"/>
                <a:cs typeface="Times New Roman" panose="02020603050405020304" pitchFamily="18" charset="0"/>
              </a:rPr>
              <a:t>evaluation criteria should provide a measurable way to assess the performance</a:t>
            </a:r>
            <a:r>
              <a:rPr lang="en-US" sz="2000" dirty="0">
                <a:solidFill>
                  <a:srgbClr val="273239"/>
                </a:solidFill>
                <a:latin typeface="Times New Roman" panose="02020603050405020304" pitchFamily="18" charset="0"/>
                <a:cs typeface="Times New Roman" panose="02020603050405020304" pitchFamily="18" charset="0"/>
              </a:rPr>
              <a:t> of the solution.</a:t>
            </a:r>
          </a:p>
          <a:p>
            <a:pPr algn="just"/>
            <a:endParaRPr lang="en-US" sz="2000" dirty="0">
              <a:solidFill>
                <a:srgbClr val="273239"/>
              </a:solidFill>
              <a:latin typeface="Times New Roman" panose="02020603050405020304" pitchFamily="18" charset="0"/>
              <a:cs typeface="Times New Roman" panose="02020603050405020304" pitchFamily="18" charset="0"/>
            </a:endParaRPr>
          </a:p>
          <a:p>
            <a:pPr algn="just"/>
            <a:r>
              <a:rPr lang="en-US" sz="2000" dirty="0">
                <a:solidFill>
                  <a:srgbClr val="273239"/>
                </a:solidFill>
                <a:latin typeface="Times New Roman" panose="02020603050405020304" pitchFamily="18" charset="0"/>
                <a:cs typeface="Times New Roman" panose="02020603050405020304" pitchFamily="18" charset="0"/>
              </a:rPr>
              <a:t>For example, in a </a:t>
            </a:r>
            <a:r>
              <a:rPr lang="en-US" sz="2000" dirty="0">
                <a:solidFill>
                  <a:srgbClr val="00B0F0"/>
                </a:solidFill>
                <a:latin typeface="Times New Roman" panose="02020603050405020304" pitchFamily="18" charset="0"/>
                <a:cs typeface="Times New Roman" panose="02020603050405020304" pitchFamily="18" charset="0"/>
              </a:rPr>
              <a:t>classification problem</a:t>
            </a:r>
            <a:r>
              <a:rPr lang="en-US" sz="2000" dirty="0">
                <a:solidFill>
                  <a:srgbClr val="273239"/>
                </a:solidFill>
                <a:latin typeface="Times New Roman" panose="02020603050405020304" pitchFamily="18" charset="0"/>
                <a:cs typeface="Times New Roman" panose="02020603050405020304" pitchFamily="18" charset="0"/>
              </a:rPr>
              <a:t>, the problem statement might specify that the task is to classify emails as either spam or not spam. The evaluation criteria could be the accuracy of the classifier, measured by the proportion of correctly classified emails in a test dataset.</a:t>
            </a:r>
          </a:p>
          <a:p>
            <a:pPr algn="just"/>
            <a:endParaRPr lang="en-US" sz="2000" dirty="0">
              <a:solidFill>
                <a:srgbClr val="273239"/>
              </a:solidFill>
              <a:latin typeface="Times New Roman" panose="02020603050405020304" pitchFamily="18" charset="0"/>
              <a:cs typeface="Times New Roman" panose="02020603050405020304" pitchFamily="18" charset="0"/>
            </a:endParaRPr>
          </a:p>
          <a:p>
            <a:pPr algn="just"/>
            <a:r>
              <a:rPr lang="en-US" sz="2000" dirty="0">
                <a:solidFill>
                  <a:srgbClr val="273239"/>
                </a:solidFill>
                <a:latin typeface="Times New Roman" panose="02020603050405020304" pitchFamily="18" charset="0"/>
                <a:cs typeface="Times New Roman" panose="02020603050405020304" pitchFamily="18" charset="0"/>
              </a:rPr>
              <a:t>In a </a:t>
            </a:r>
            <a:r>
              <a:rPr lang="en-US" sz="2000" dirty="0">
                <a:solidFill>
                  <a:srgbClr val="00B0F0"/>
                </a:solidFill>
                <a:latin typeface="Times New Roman" panose="02020603050405020304" pitchFamily="18" charset="0"/>
                <a:cs typeface="Times New Roman" panose="02020603050405020304" pitchFamily="18" charset="0"/>
              </a:rPr>
              <a:t>regression problem</a:t>
            </a:r>
            <a:r>
              <a:rPr lang="en-US" sz="2000" dirty="0">
                <a:solidFill>
                  <a:srgbClr val="273239"/>
                </a:solidFill>
                <a:latin typeface="Times New Roman" panose="02020603050405020304" pitchFamily="18" charset="0"/>
                <a:cs typeface="Times New Roman" panose="02020603050405020304" pitchFamily="18" charset="0"/>
              </a:rPr>
              <a:t>, the problem statement might involve predicting house prices based on various features. The evaluation criteria could be the mean squared error (MSE) between the predicted prices and the actual prices in a test dataset.</a:t>
            </a:r>
            <a:endParaRPr lang="en-IN" sz="2000" dirty="0">
              <a:solidFill>
                <a:srgbClr val="2732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108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5493B-CE71-B79F-6F18-815A8027B5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DAD9E-DAC1-32B1-F857-E1DA71A6741F}"/>
              </a:ext>
            </a:extLst>
          </p:cNvPr>
          <p:cNvSpPr>
            <a:spLocks noGrp="1"/>
          </p:cNvSpPr>
          <p:nvPr>
            <p:ph type="ctrTitle"/>
          </p:nvPr>
        </p:nvSpPr>
        <p:spPr>
          <a:xfrm>
            <a:off x="1524000" y="381741"/>
            <a:ext cx="9144000" cy="607304"/>
          </a:xfrm>
        </p:spPr>
        <p:txBody>
          <a:bodyPr>
            <a:noAutofit/>
          </a:bodyPr>
          <a:lstStyle/>
          <a:p>
            <a:br>
              <a:rPr lang="en-IN" sz="2800" b="1" i="0" dirty="0">
                <a:solidFill>
                  <a:srgbClr val="273239"/>
                </a:solidFill>
                <a:effectLst/>
                <a:latin typeface="Times New Roman" panose="02020603050405020304" pitchFamily="18" charset="0"/>
                <a:cs typeface="Times New Roman" panose="02020603050405020304" pitchFamily="18" charset="0"/>
              </a:rPr>
            </a:br>
            <a:br>
              <a:rPr lang="en-IN" sz="2800" b="1" i="0" dirty="0">
                <a:solidFill>
                  <a:srgbClr val="273239"/>
                </a:solidFill>
                <a:effectLst/>
                <a:latin typeface="Times New Roman" panose="02020603050405020304" pitchFamily="18" charset="0"/>
                <a:cs typeface="Times New Roman" panose="02020603050405020304" pitchFamily="18" charset="0"/>
              </a:rPr>
            </a:br>
            <a:br>
              <a:rPr lang="en-IN" sz="2800" b="1" i="0" dirty="0">
                <a:solidFill>
                  <a:srgbClr val="273239"/>
                </a:solidFill>
                <a:effectLst/>
                <a:latin typeface="Times New Roman" panose="02020603050405020304" pitchFamily="18" charset="0"/>
                <a:cs typeface="Times New Roman" panose="02020603050405020304" pitchFamily="18" charset="0"/>
              </a:rPr>
            </a:br>
            <a:br>
              <a:rPr lang="en-IN" sz="2800" b="1" i="0" dirty="0">
                <a:solidFill>
                  <a:srgbClr val="273239"/>
                </a:solidFill>
                <a:effectLst/>
                <a:latin typeface="Times New Roman" panose="02020603050405020304" pitchFamily="18" charset="0"/>
                <a:cs typeface="Times New Roman" panose="02020603050405020304" pitchFamily="18" charset="0"/>
              </a:rPr>
            </a:br>
            <a:br>
              <a:rPr lang="en-IN" sz="2800" b="1" i="0" dirty="0">
                <a:solidFill>
                  <a:srgbClr val="273239"/>
                </a:solidFill>
                <a:effectLst/>
                <a:latin typeface="Times New Roman" panose="02020603050405020304" pitchFamily="18" charset="0"/>
                <a:cs typeface="Times New Roman" panose="02020603050405020304" pitchFamily="18" charset="0"/>
              </a:rPr>
            </a:br>
            <a:br>
              <a:rPr lang="en-IN" sz="2800" b="1" i="0" dirty="0">
                <a:solidFill>
                  <a:srgbClr val="273239"/>
                </a:solidFill>
                <a:effectLst/>
                <a:latin typeface="Times New Roman" panose="02020603050405020304" pitchFamily="18" charset="0"/>
                <a:cs typeface="Times New Roman" panose="02020603050405020304" pitchFamily="18" charset="0"/>
              </a:rPr>
            </a:br>
            <a:br>
              <a:rPr lang="en-IN" sz="2800" b="1" i="0" dirty="0">
                <a:solidFill>
                  <a:srgbClr val="273239"/>
                </a:solidFill>
                <a:effectLst/>
                <a:latin typeface="Times New Roman" panose="02020603050405020304" pitchFamily="18" charset="0"/>
                <a:cs typeface="Times New Roman" panose="02020603050405020304" pitchFamily="18" charset="0"/>
              </a:rPr>
            </a:br>
            <a:r>
              <a:rPr lang="en-IN" sz="2800" b="1" i="0" dirty="0">
                <a:solidFill>
                  <a:srgbClr val="273239"/>
                </a:solidFill>
                <a:effectLst/>
                <a:latin typeface="Times New Roman" panose="02020603050405020304" pitchFamily="18" charset="0"/>
                <a:cs typeface="Times New Roman" panose="02020603050405020304" pitchFamily="18" charset="0"/>
              </a:rPr>
              <a:t>Well posed learning problems:</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0297DA0-0F55-BA86-9328-FA780B1D9E86}"/>
              </a:ext>
            </a:extLst>
          </p:cNvPr>
          <p:cNvSpPr>
            <a:spLocks noGrp="1"/>
          </p:cNvSpPr>
          <p:nvPr>
            <p:ph type="subTitle" idx="1"/>
          </p:nvPr>
        </p:nvSpPr>
        <p:spPr>
          <a:xfrm>
            <a:off x="578498" y="1268963"/>
            <a:ext cx="11168743" cy="5407045"/>
          </a:xfrm>
        </p:spPr>
        <p:txBody>
          <a:bodyPr>
            <a:normAutofit fontScale="92500" lnSpcReduction="10000"/>
          </a:bodyPr>
          <a:lstStyle/>
          <a:p>
            <a:pPr marL="342900" indent="-342900" algn="just">
              <a:buFont typeface="Wingdings" panose="05000000000000000000" pitchFamily="2" charset="2"/>
              <a:buChar char="§"/>
            </a:pPr>
            <a:r>
              <a:rPr lang="en-US" sz="2000" b="0" i="0" dirty="0">
                <a:solidFill>
                  <a:srgbClr val="273239"/>
                </a:solidFill>
                <a:effectLst/>
                <a:latin typeface="Times New Roman" panose="02020603050405020304" pitchFamily="18" charset="0"/>
                <a:cs typeface="Times New Roman" panose="02020603050405020304" pitchFamily="18" charset="0"/>
              </a:rPr>
              <a:t>A computer program is said to learn from experience E in context to some task T and some performance measure P, if its performance on T, as was measured by P, upgrades with experience E. </a:t>
            </a:r>
          </a:p>
          <a:p>
            <a:pPr marL="342900" indent="-342900" algn="l" fontAlgn="base">
              <a:buFont typeface="Wingdings" panose="05000000000000000000" pitchFamily="2" charset="2"/>
              <a:buChar char="§"/>
            </a:pPr>
            <a:r>
              <a:rPr lang="en-US" sz="2000" dirty="0">
                <a:solidFill>
                  <a:srgbClr val="273239"/>
                </a:solidFill>
                <a:latin typeface="Times New Roman" panose="02020603050405020304" pitchFamily="18" charset="0"/>
                <a:cs typeface="Times New Roman" panose="02020603050405020304" pitchFamily="18" charset="0"/>
              </a:rPr>
              <a:t>Any problem can be segregated as well-posed learning problem if it has three traits – </a:t>
            </a:r>
          </a:p>
          <a:p>
            <a:pPr algn="l" fontAlgn="base"/>
            <a:r>
              <a:rPr lang="en-US" sz="2000" dirty="0">
                <a:solidFill>
                  <a:srgbClr val="273239"/>
                </a:solidFill>
                <a:latin typeface="Times New Roman" panose="02020603050405020304" pitchFamily="18" charset="0"/>
                <a:cs typeface="Times New Roman" panose="02020603050405020304" pitchFamily="18" charset="0"/>
              </a:rPr>
              <a:t>	I. </a:t>
            </a:r>
            <a:r>
              <a:rPr lang="en-US" sz="2000" b="0" i="0" dirty="0">
                <a:solidFill>
                  <a:srgbClr val="273239"/>
                </a:solidFill>
                <a:effectLst/>
                <a:latin typeface="Times New Roman" panose="02020603050405020304" pitchFamily="18" charset="0"/>
                <a:cs typeface="Times New Roman" panose="02020603050405020304" pitchFamily="18" charset="0"/>
              </a:rPr>
              <a:t>Task</a:t>
            </a:r>
          </a:p>
          <a:p>
            <a:pPr algn="l" fontAlgn="base"/>
            <a:r>
              <a:rPr lang="en-US" sz="2000" b="0" i="0" dirty="0">
                <a:solidFill>
                  <a:srgbClr val="273239"/>
                </a:solidFill>
                <a:effectLst/>
                <a:latin typeface="Times New Roman" panose="02020603050405020304" pitchFamily="18" charset="0"/>
                <a:cs typeface="Times New Roman" panose="02020603050405020304" pitchFamily="18" charset="0"/>
              </a:rPr>
              <a:t>	II. </a:t>
            </a:r>
            <a:r>
              <a:rPr lang="en-US" sz="2000" dirty="0">
                <a:solidFill>
                  <a:srgbClr val="273239"/>
                </a:solidFill>
                <a:latin typeface="Times New Roman" panose="02020603050405020304" pitchFamily="18" charset="0"/>
                <a:cs typeface="Times New Roman" panose="02020603050405020304" pitchFamily="18" charset="0"/>
              </a:rPr>
              <a:t>Performance Measure </a:t>
            </a:r>
          </a:p>
          <a:p>
            <a:pPr lvl="2" algn="l" fontAlgn="base"/>
            <a:r>
              <a:rPr lang="en-US" sz="2000" dirty="0">
                <a:solidFill>
                  <a:srgbClr val="273239"/>
                </a:solidFill>
                <a:latin typeface="Times New Roman" panose="02020603050405020304" pitchFamily="18" charset="0"/>
                <a:cs typeface="Times New Roman" panose="02020603050405020304" pitchFamily="18" charset="0"/>
              </a:rPr>
              <a:t>III. Experience </a:t>
            </a:r>
          </a:p>
          <a:p>
            <a:pPr marL="342900" indent="-342900" algn="just">
              <a:buFont typeface="Wingdings" panose="05000000000000000000" pitchFamily="2" charset="2"/>
              <a:buChar char="§"/>
            </a:pPr>
            <a:r>
              <a:rPr lang="en-US" sz="2000" dirty="0">
                <a:solidFill>
                  <a:srgbClr val="273239"/>
                </a:solidFill>
                <a:latin typeface="Times New Roman" panose="02020603050405020304" pitchFamily="18" charset="0"/>
                <a:cs typeface="Times New Roman" panose="02020603050405020304" pitchFamily="18" charset="0"/>
              </a:rPr>
              <a:t>Certain examples that efficiently defines the well-posed learning problem are –</a:t>
            </a:r>
            <a:r>
              <a:rPr lang="en-US" sz="1600" b="1" i="0" dirty="0">
                <a:solidFill>
                  <a:srgbClr val="273239"/>
                </a:solidFill>
                <a:effectLst/>
                <a:latin typeface="Nunito" pitchFamily="2" charset="0"/>
              </a:rPr>
              <a:t> </a:t>
            </a:r>
            <a:endParaRPr lang="en-US" sz="1600" b="1" i="0" dirty="0">
              <a:solidFill>
                <a:srgbClr val="273239"/>
              </a:solidFill>
              <a:effectLst/>
              <a:latin typeface="Nunito" pitchFamily="2" charset="0"/>
              <a:cs typeface="Times New Roman" panose="02020603050405020304" pitchFamily="18" charset="0"/>
            </a:endParaRPr>
          </a:p>
          <a:p>
            <a:pPr algn="just"/>
            <a:r>
              <a:rPr lang="en-US" sz="1600" b="1" dirty="0">
                <a:solidFill>
                  <a:srgbClr val="273239"/>
                </a:solidFill>
                <a:latin typeface="Nunito" pitchFamily="2" charset="0"/>
                <a:cs typeface="Times New Roman" panose="02020603050405020304" pitchFamily="18" charset="0"/>
              </a:rPr>
              <a:t>	</a:t>
            </a:r>
            <a:r>
              <a:rPr lang="en-US" sz="2000" dirty="0">
                <a:solidFill>
                  <a:srgbClr val="273239"/>
                </a:solidFill>
                <a:latin typeface="Times New Roman" panose="02020603050405020304" pitchFamily="18" charset="0"/>
                <a:cs typeface="Times New Roman" panose="02020603050405020304" pitchFamily="18" charset="0"/>
              </a:rPr>
              <a:t>1. </a:t>
            </a:r>
            <a:r>
              <a:rPr lang="en-US" sz="2000" b="1" dirty="0">
                <a:solidFill>
                  <a:srgbClr val="273239"/>
                </a:solidFill>
                <a:latin typeface="Times New Roman" panose="02020603050405020304" pitchFamily="18" charset="0"/>
                <a:cs typeface="Times New Roman" panose="02020603050405020304" pitchFamily="18" charset="0"/>
              </a:rPr>
              <a:t>To better filter emails as spam or not</a:t>
            </a:r>
          </a:p>
          <a:p>
            <a:pPr algn="just"/>
            <a:r>
              <a:rPr lang="en-US" sz="2000" dirty="0">
                <a:solidFill>
                  <a:srgbClr val="273239"/>
                </a:solidFill>
                <a:latin typeface="Times New Roman" panose="02020603050405020304" pitchFamily="18" charset="0"/>
                <a:cs typeface="Times New Roman" panose="02020603050405020304" pitchFamily="18" charset="0"/>
              </a:rPr>
              <a:t>		Task – Classifying emails as spam or not</a:t>
            </a:r>
          </a:p>
          <a:p>
            <a:pPr lvl="1" algn="l" fontAlgn="base"/>
            <a:r>
              <a:rPr lang="en-US" dirty="0">
                <a:solidFill>
                  <a:srgbClr val="273239"/>
                </a:solidFill>
                <a:latin typeface="Times New Roman" panose="02020603050405020304" pitchFamily="18" charset="0"/>
                <a:cs typeface="Times New Roman" panose="02020603050405020304" pitchFamily="18" charset="0"/>
              </a:rPr>
              <a:t>		Performance Measure – The fraction of emails accurately classified as spam or not spam </a:t>
            </a:r>
          </a:p>
          <a:p>
            <a:pPr algn="l" fontAlgn="base"/>
            <a:r>
              <a:rPr lang="en-US" sz="2000" dirty="0">
                <a:solidFill>
                  <a:srgbClr val="273239"/>
                </a:solidFill>
                <a:latin typeface="Times New Roman" panose="02020603050405020304" pitchFamily="18" charset="0"/>
                <a:cs typeface="Times New Roman" panose="02020603050405020304" pitchFamily="18" charset="0"/>
              </a:rPr>
              <a:t>		Experience – Observing you label emails as spam or not spam </a:t>
            </a:r>
          </a:p>
          <a:p>
            <a:pPr algn="l" fontAlgn="base"/>
            <a:r>
              <a:rPr lang="en-US" sz="1600" b="1" i="0" dirty="0">
                <a:solidFill>
                  <a:srgbClr val="273239"/>
                </a:solidFill>
                <a:effectLst/>
                <a:latin typeface="Nunito" pitchFamily="2" charset="0"/>
              </a:rPr>
              <a:t>	</a:t>
            </a:r>
            <a:r>
              <a:rPr lang="en-US" sz="2000" b="1" dirty="0">
                <a:solidFill>
                  <a:srgbClr val="273239"/>
                </a:solidFill>
                <a:latin typeface="Times New Roman" panose="02020603050405020304" pitchFamily="18" charset="0"/>
                <a:cs typeface="Times New Roman" panose="02020603050405020304" pitchFamily="18" charset="0"/>
              </a:rPr>
              <a:t>2. A checkers learning problem</a:t>
            </a:r>
          </a:p>
          <a:p>
            <a:pPr algn="l" fontAlgn="base">
              <a:lnSpc>
                <a:spcPct val="100000"/>
              </a:lnSpc>
            </a:pPr>
            <a:r>
              <a:rPr lang="en-US" sz="2000" b="1" i="0" dirty="0">
                <a:solidFill>
                  <a:srgbClr val="273239"/>
                </a:solidFill>
                <a:effectLst/>
                <a:latin typeface="Times New Roman" panose="02020603050405020304" pitchFamily="18" charset="0"/>
                <a:cs typeface="Times New Roman" panose="02020603050405020304" pitchFamily="18" charset="0"/>
              </a:rPr>
              <a:t>		</a:t>
            </a:r>
            <a:r>
              <a:rPr lang="en-US" sz="2000" dirty="0">
                <a:solidFill>
                  <a:srgbClr val="273239"/>
                </a:solidFill>
                <a:latin typeface="Times New Roman" panose="02020603050405020304" pitchFamily="18" charset="0"/>
                <a:cs typeface="Times New Roman" panose="02020603050405020304" pitchFamily="18" charset="0"/>
              </a:rPr>
              <a:t>Task – Playing checkers game </a:t>
            </a:r>
          </a:p>
          <a:p>
            <a:pPr algn="l" fontAlgn="base">
              <a:lnSpc>
                <a:spcPct val="100000"/>
              </a:lnSpc>
            </a:pPr>
            <a:r>
              <a:rPr lang="en-US" sz="2000" dirty="0">
                <a:solidFill>
                  <a:srgbClr val="273239"/>
                </a:solidFill>
                <a:latin typeface="Times New Roman" panose="02020603050405020304" pitchFamily="18" charset="0"/>
                <a:cs typeface="Times New Roman" panose="02020603050405020304" pitchFamily="18" charset="0"/>
              </a:rPr>
              <a:t>		Performance Measure – percent of games won against opposer</a:t>
            </a:r>
          </a:p>
          <a:p>
            <a:pPr algn="l" fontAlgn="base">
              <a:lnSpc>
                <a:spcPct val="100000"/>
              </a:lnSpc>
            </a:pPr>
            <a:r>
              <a:rPr lang="en-US" sz="2000" dirty="0">
                <a:solidFill>
                  <a:srgbClr val="273239"/>
                </a:solidFill>
                <a:latin typeface="Times New Roman" panose="02020603050405020304" pitchFamily="18" charset="0"/>
                <a:cs typeface="Times New Roman" panose="02020603050405020304" pitchFamily="18" charset="0"/>
              </a:rPr>
              <a:t>		Experience – playing implementation games against itself</a:t>
            </a:r>
          </a:p>
          <a:p>
            <a:pPr algn="just"/>
            <a:endParaRPr lang="en-IN" sz="2000" dirty="0">
              <a:solidFill>
                <a:srgbClr val="2732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8212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26F7-097B-C6F7-75AD-7F96A8AE90AF}"/>
              </a:ext>
            </a:extLst>
          </p:cNvPr>
          <p:cNvSpPr>
            <a:spLocks noGrp="1"/>
          </p:cNvSpPr>
          <p:nvPr>
            <p:ph type="title"/>
          </p:nvPr>
        </p:nvSpPr>
        <p:spPr>
          <a:xfrm>
            <a:off x="838200" y="190871"/>
            <a:ext cx="10515600" cy="563732"/>
          </a:xfrm>
        </p:spPr>
        <p:txBody>
          <a:bodyPr>
            <a:noAutofit/>
          </a:bodyPr>
          <a:lstStyle/>
          <a:p>
            <a:pPr algn="ctr"/>
            <a:br>
              <a:rPr lang="en-IN" sz="2800" b="1" i="0" dirty="0">
                <a:solidFill>
                  <a:srgbClr val="273239"/>
                </a:solidFill>
                <a:effectLst/>
                <a:latin typeface="Times New Roman" panose="02020603050405020304" pitchFamily="18" charset="0"/>
                <a:cs typeface="Times New Roman" panose="02020603050405020304" pitchFamily="18" charset="0"/>
              </a:rPr>
            </a:br>
            <a:r>
              <a:rPr lang="en-IN" sz="2800" b="1" i="0" dirty="0">
                <a:solidFill>
                  <a:srgbClr val="273239"/>
                </a:solidFill>
                <a:effectLst/>
                <a:latin typeface="Times New Roman" panose="02020603050405020304" pitchFamily="18" charset="0"/>
                <a:cs typeface="Times New Roman" panose="02020603050405020304" pitchFamily="18" charset="0"/>
              </a:rPr>
              <a:t>Well posed learning problems:</a:t>
            </a:r>
            <a:br>
              <a:rPr lang="en-IN" sz="2800" b="1" i="0" dirty="0">
                <a:solidFill>
                  <a:srgbClr val="273239"/>
                </a:solidFill>
                <a:effectLst/>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5520B1-7D0A-5339-BB68-4A60EA1106B7}"/>
              </a:ext>
            </a:extLst>
          </p:cNvPr>
          <p:cNvSpPr>
            <a:spLocks noGrp="1"/>
          </p:cNvSpPr>
          <p:nvPr>
            <p:ph idx="1"/>
          </p:nvPr>
        </p:nvSpPr>
        <p:spPr>
          <a:xfrm>
            <a:off x="838200" y="754602"/>
            <a:ext cx="10515600" cy="5912528"/>
          </a:xfrm>
        </p:spPr>
        <p:txBody>
          <a:bodyPr>
            <a:noAutofit/>
          </a:bodyPr>
          <a:lstStyle/>
          <a:p>
            <a:pPr marL="0" indent="0" algn="l" fontAlgn="base">
              <a:buNone/>
            </a:pPr>
            <a:r>
              <a:rPr lang="en-US" sz="1800" b="1" i="0" dirty="0">
                <a:solidFill>
                  <a:srgbClr val="273239"/>
                </a:solidFill>
                <a:effectLst/>
                <a:latin typeface="Times New Roman" panose="02020603050405020304" pitchFamily="18" charset="0"/>
                <a:cs typeface="Times New Roman" panose="02020603050405020304" pitchFamily="18" charset="0"/>
              </a:rPr>
              <a:t>3. Handwriting Recognition Problem </a:t>
            </a:r>
            <a:endParaRPr lang="en-US" sz="18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Task – Acknowledging handwritten words within portrayal </a:t>
            </a: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Performance Measure – percent of words accurately classified</a:t>
            </a: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Experience – a directory of handwritten words with given classifications</a:t>
            </a:r>
          </a:p>
          <a:p>
            <a:pPr marL="0" indent="0" algn="l" fontAlgn="base">
              <a:buNone/>
            </a:pPr>
            <a:r>
              <a:rPr lang="en-US" sz="1800" b="1" i="0" dirty="0">
                <a:solidFill>
                  <a:srgbClr val="273239"/>
                </a:solidFill>
                <a:effectLst/>
                <a:latin typeface="Times New Roman" panose="02020603050405020304" pitchFamily="18" charset="0"/>
                <a:cs typeface="Times New Roman" panose="02020603050405020304" pitchFamily="18" charset="0"/>
              </a:rPr>
              <a:t>4. Fruit Prediction Problem</a:t>
            </a:r>
            <a:endParaRPr lang="en-US" sz="18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Task – forecasting different fruits for recognition</a:t>
            </a: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Performance Measure – able to predict maximum variety of fruits</a:t>
            </a: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Experience – training machine with the largest datasets of fruits images</a:t>
            </a:r>
          </a:p>
          <a:p>
            <a:pPr marL="0" indent="0" algn="l" fontAlgn="base">
              <a:buNone/>
            </a:pPr>
            <a:r>
              <a:rPr lang="en-US" sz="1800" b="1" dirty="0">
                <a:solidFill>
                  <a:srgbClr val="273239"/>
                </a:solidFill>
                <a:latin typeface="Times New Roman" panose="02020603050405020304" pitchFamily="18" charset="0"/>
                <a:cs typeface="Times New Roman" panose="02020603050405020304" pitchFamily="18" charset="0"/>
              </a:rPr>
              <a:t>5</a:t>
            </a:r>
            <a:r>
              <a:rPr lang="en-US" sz="1800" b="1" i="0" dirty="0">
                <a:solidFill>
                  <a:srgbClr val="273239"/>
                </a:solidFill>
                <a:effectLst/>
                <a:latin typeface="Times New Roman" panose="02020603050405020304" pitchFamily="18" charset="0"/>
                <a:cs typeface="Times New Roman" panose="02020603050405020304" pitchFamily="18" charset="0"/>
              </a:rPr>
              <a:t>. Face Recognition Problem</a:t>
            </a:r>
            <a:endParaRPr lang="en-US" sz="18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Task – predicting different types of faces</a:t>
            </a: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Performance Measure – able to predict maximum types of faces</a:t>
            </a: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Experience – training machine with maximum amount of datasets of different face images</a:t>
            </a:r>
          </a:p>
          <a:p>
            <a:pPr marL="0" indent="0" algn="l" fontAlgn="base">
              <a:buNone/>
            </a:pPr>
            <a:r>
              <a:rPr lang="en-US" sz="1800" b="1" dirty="0">
                <a:solidFill>
                  <a:srgbClr val="273239"/>
                </a:solidFill>
                <a:latin typeface="Times New Roman" panose="02020603050405020304" pitchFamily="18" charset="0"/>
                <a:cs typeface="Times New Roman" panose="02020603050405020304" pitchFamily="18" charset="0"/>
              </a:rPr>
              <a:t>6</a:t>
            </a:r>
            <a:r>
              <a:rPr lang="en-US" sz="1800" b="1" i="0" dirty="0">
                <a:solidFill>
                  <a:srgbClr val="273239"/>
                </a:solidFill>
                <a:effectLst/>
                <a:latin typeface="Times New Roman" panose="02020603050405020304" pitchFamily="18" charset="0"/>
                <a:cs typeface="Times New Roman" panose="02020603050405020304" pitchFamily="18" charset="0"/>
              </a:rPr>
              <a:t>. Automatic Translation of documents</a:t>
            </a:r>
            <a:endParaRPr lang="en-US" sz="18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Task – translating one type of language used in a document to other language</a:t>
            </a:r>
          </a:p>
          <a:p>
            <a:pPr marL="0" indent="0" algn="l" fontAlgn="base">
              <a:buNone/>
            </a:pPr>
            <a:r>
              <a:rPr lang="en-US" sz="1800" dirty="0">
                <a:solidFill>
                  <a:srgbClr val="273239"/>
                </a:solidFill>
                <a:latin typeface="Times New Roman" panose="02020603050405020304" pitchFamily="18" charset="0"/>
                <a:cs typeface="Times New Roman" panose="02020603050405020304" pitchFamily="18" charset="0"/>
              </a:rPr>
              <a:t>	</a:t>
            </a:r>
            <a:r>
              <a:rPr lang="en-US" sz="1800" b="0" i="0" dirty="0">
                <a:solidFill>
                  <a:srgbClr val="273239"/>
                </a:solidFill>
                <a:effectLst/>
                <a:latin typeface="Times New Roman" panose="02020603050405020304" pitchFamily="18" charset="0"/>
                <a:cs typeface="Times New Roman" panose="02020603050405020304" pitchFamily="18" charset="0"/>
              </a:rPr>
              <a:t>Performance Measure – able to convert one language to other efficiently</a:t>
            </a:r>
          </a:p>
          <a:p>
            <a:pPr marL="0" indent="0" algn="l" fontAlgn="base">
              <a:buNone/>
            </a:pPr>
            <a:r>
              <a:rPr lang="en-US" sz="1800" b="0" i="0" dirty="0">
                <a:solidFill>
                  <a:srgbClr val="273239"/>
                </a:solidFill>
                <a:effectLst/>
                <a:latin typeface="Times New Roman" panose="02020603050405020304" pitchFamily="18" charset="0"/>
                <a:cs typeface="Times New Roman" panose="02020603050405020304" pitchFamily="18" charset="0"/>
              </a:rPr>
              <a:t>	Experience – training machine with a large dataset of different types of languages</a:t>
            </a:r>
          </a:p>
          <a:p>
            <a:endParaRPr lang="en-IN" sz="1800" dirty="0"/>
          </a:p>
        </p:txBody>
      </p:sp>
    </p:spTree>
    <p:extLst>
      <p:ext uri="{BB962C8B-B14F-4D97-AF65-F5344CB8AC3E}">
        <p14:creationId xmlns:p14="http://schemas.microsoft.com/office/powerpoint/2010/main" val="3170675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65126"/>
            <a:ext cx="10515600" cy="691318"/>
          </a:xfrm>
        </p:spPr>
        <p:txBody>
          <a:bodyPr>
            <a:normAutofit/>
          </a:bodyPr>
          <a:lstStyle/>
          <a:p>
            <a:pPr algn="ctr"/>
            <a:r>
              <a:rPr lang="en-IN" sz="2800" dirty="0">
                <a:solidFill>
                  <a:srgbClr val="343541"/>
                </a:solidFill>
                <a:latin typeface="Times New Roman" panose="02020603050405020304" pitchFamily="18" charset="0"/>
                <a:cs typeface="Times New Roman" panose="02020603050405020304" pitchFamily="18" charset="0"/>
              </a:rPr>
              <a:t>D</a:t>
            </a:r>
            <a:r>
              <a:rPr lang="en-IN" sz="2800" b="0" i="0" dirty="0">
                <a:solidFill>
                  <a:srgbClr val="343541"/>
                </a:solidFill>
                <a:effectLst/>
                <a:latin typeface="Times New Roman" panose="02020603050405020304" pitchFamily="18" charset="0"/>
                <a:cs typeface="Times New Roman" panose="02020603050405020304" pitchFamily="18" charset="0"/>
              </a:rPr>
              <a:t>esigning a learning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03853" y="1154097"/>
            <a:ext cx="11308701" cy="5477522"/>
          </a:xfrm>
        </p:spPr>
        <p:txBody>
          <a:bodyPr>
            <a:noAutofit/>
          </a:bodyPr>
          <a:lstStyle/>
          <a:p>
            <a:pPr algn="just">
              <a:buFont typeface="Wingdings" panose="05000000000000000000" pitchFamily="2" charset="2"/>
              <a:buChar char="§"/>
            </a:pPr>
            <a:r>
              <a:rPr lang="en-US" sz="1800" b="0" i="0" dirty="0">
                <a:solidFill>
                  <a:srgbClr val="374151"/>
                </a:solidFill>
                <a:effectLst/>
                <a:latin typeface="Times New Roman" panose="02020603050405020304" pitchFamily="18" charset="0"/>
                <a:cs typeface="Times New Roman" panose="02020603050405020304" pitchFamily="18" charset="0"/>
              </a:rPr>
              <a:t>Designing a learning system involves several steps which are discussed below.</a:t>
            </a:r>
          </a:p>
          <a:p>
            <a:pPr algn="just">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Problem Definition and Understanding:</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Clearly define the problem you intend to solve. Understand the context, goals, and objectives of the problem.</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Determine whether the problem requires supervised learning, unsupervised learning, reinforcement learning, or a combination of these approaches.</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Identify the input data (features) and the desired output (target) for the learning system.</a:t>
            </a:r>
          </a:p>
          <a:p>
            <a:pPr algn="just">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Data Collection and Preprocessing:</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Gather relevant data for training, validation, and testing. Data can come from various sources, such as databases, APIs, sensors, or surveys.</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Clean the data by handling missing values, outliers, and noisy data.</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Preprocess the data by transforming and scaling features. This might involve techniques like normalization, feature extraction, and dimensionality reduction.</a:t>
            </a:r>
          </a:p>
          <a:p>
            <a:pPr algn="just">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Feature Engineering:</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Select or engineer appropriate features that will be used as input for the learning algorithm.</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Create new features that capture relevant patterns and information from the data.</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Ensure that the features are meaningful, relevant, and contribute to the learning process.</a:t>
            </a: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89360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65126"/>
            <a:ext cx="10515600" cy="691318"/>
          </a:xfrm>
        </p:spPr>
        <p:txBody>
          <a:bodyPr>
            <a:normAutofit fontScale="90000"/>
          </a:bodyPr>
          <a:lstStyle/>
          <a:p>
            <a:pPr algn="ctr"/>
            <a:r>
              <a:rPr lang="en-IN" dirty="0">
                <a:solidFill>
                  <a:srgbClr val="343541"/>
                </a:solidFill>
                <a:latin typeface="Söhne"/>
              </a:rPr>
              <a:t>D</a:t>
            </a:r>
            <a:r>
              <a:rPr lang="en-IN" b="0" i="0" dirty="0">
                <a:solidFill>
                  <a:srgbClr val="343541"/>
                </a:solidFill>
                <a:effectLst/>
                <a:latin typeface="Söhne"/>
              </a:rPr>
              <a:t>esigning a learning system:</a:t>
            </a:r>
            <a:endParaRPr lang="en-IN" dirty="0"/>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838200" y="1154097"/>
            <a:ext cx="10515600" cy="5477522"/>
          </a:xfrm>
        </p:spPr>
        <p:txBody>
          <a:bodyPr>
            <a:noAutofit/>
          </a:bodyPr>
          <a:lstStyle/>
          <a:p>
            <a:pPr marL="0" indent="0" algn="just">
              <a:buNone/>
            </a:pPr>
            <a:r>
              <a:rPr lang="en-US" sz="1800" b="1" i="0" dirty="0">
                <a:solidFill>
                  <a:srgbClr val="374151"/>
                </a:solidFill>
                <a:effectLst/>
                <a:latin typeface="Söhne"/>
                <a:cs typeface="Times New Roman" panose="02020603050405020304" pitchFamily="18" charset="0"/>
              </a:rPr>
              <a:t>4.</a:t>
            </a:r>
            <a:r>
              <a:rPr lang="en-US" sz="1800" b="1" i="0" dirty="0">
                <a:solidFill>
                  <a:srgbClr val="374151"/>
                </a:solidFill>
                <a:effectLst/>
                <a:latin typeface="Times New Roman" panose="02020603050405020304" pitchFamily="18" charset="0"/>
                <a:cs typeface="Times New Roman" panose="02020603050405020304" pitchFamily="18" charset="0"/>
              </a:rPr>
              <a:t>Model Selection:</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Choose a suitable learning algorithm or model architecture based on the problem type (e.g., classification, regression, clustering) and the characteristics of the data.</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Consider factors such as model complexity and computational requirements.</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5.Model Training:</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Split the dataset into training, testing and validation sets.</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Use the training data to train the selected model. During this process, the model learns the relationships between the input features and the target output.</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Tune hyperparameters using the validation set to optimize the model's performance.</a:t>
            </a: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6.Model Evaluation:</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Evaluate the trained model's performance using the testing set, which the model has not seen during training.</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Use appropriate evaluation metrics based on the problem type. For example, accuracy, precision, recall, F1-score, mean squared error, etc.</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Analyze the results to understand how well the model is performing and whether it meets the desired criteria.</a:t>
            </a: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73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65126"/>
            <a:ext cx="10515600" cy="691318"/>
          </a:xfrm>
        </p:spPr>
        <p:txBody>
          <a:bodyPr>
            <a:normAutofit fontScale="90000"/>
          </a:bodyPr>
          <a:lstStyle/>
          <a:p>
            <a:pPr algn="ctr"/>
            <a:r>
              <a:rPr lang="en-IN" dirty="0">
                <a:solidFill>
                  <a:srgbClr val="343541"/>
                </a:solidFill>
                <a:latin typeface="Söhne"/>
              </a:rPr>
              <a:t>D</a:t>
            </a:r>
            <a:r>
              <a:rPr lang="en-IN" b="0" i="0" dirty="0">
                <a:solidFill>
                  <a:srgbClr val="343541"/>
                </a:solidFill>
                <a:effectLst/>
                <a:latin typeface="Söhne"/>
              </a:rPr>
              <a:t>esigning a learning system:</a:t>
            </a:r>
            <a:endParaRPr lang="en-IN" dirty="0"/>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838200" y="1358283"/>
            <a:ext cx="10515600" cy="5273336"/>
          </a:xfrm>
        </p:spPr>
        <p:txBody>
          <a:bodyPr>
            <a:noAutofit/>
          </a:bodyPr>
          <a:lstStyle/>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7. Model Optimization:</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If the model's performance is not satisfactory, consider adjusting hyperparameters, experimenting with different algorithms, or collecting more relevant data.</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Address issues like overfitting (model performs well on training data but poorly on new data) or underfitting (model is too simple to capture underlying patterns).</a:t>
            </a:r>
          </a:p>
          <a:p>
            <a:pPr marL="457200" lvl="1" indent="0" algn="just">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8. Deployment and Integration:</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Once satisfied with the model's performance, deploy it into the intended environment. This could be a web application, mobile app, embedded system, etc.</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Ensure that the deployment environment is compatible with the model's requirements in terms of computing resources and data input format.</a:t>
            </a:r>
          </a:p>
          <a:p>
            <a:pPr marL="457200" lvl="1" indent="0" algn="just">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sz="1800" b="1" i="0" dirty="0">
                <a:solidFill>
                  <a:srgbClr val="374151"/>
                </a:solidFill>
                <a:effectLst/>
                <a:latin typeface="Times New Roman" panose="02020603050405020304" pitchFamily="18" charset="0"/>
                <a:cs typeface="Times New Roman" panose="02020603050405020304" pitchFamily="18" charset="0"/>
              </a:rPr>
              <a:t>9. Monitoring and Maintenance:</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Continuously monitor the performance of the deployed model in real-world scenarios.</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Update the model as new data becomes available or as the problem requirements change.</a:t>
            </a:r>
          </a:p>
          <a:p>
            <a:pPr marL="742950" lvl="1" indent="-285750" algn="just">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Address issues that arise due to changes in the data distribution or environment.</a:t>
            </a:r>
          </a:p>
          <a:p>
            <a:pPr marL="0" indent="0" algn="l">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7280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65126"/>
            <a:ext cx="10515600" cy="691318"/>
          </a:xfrm>
        </p:spPr>
        <p:txBody>
          <a:bodyPr>
            <a:normAutofit fontScale="90000"/>
          </a:bodyPr>
          <a:lstStyle/>
          <a:p>
            <a:pPr algn="ctr"/>
            <a:r>
              <a:rPr lang="en-IN" dirty="0">
                <a:solidFill>
                  <a:srgbClr val="343541"/>
                </a:solidFill>
                <a:latin typeface="Söhne"/>
              </a:rPr>
              <a:t>D</a:t>
            </a:r>
            <a:r>
              <a:rPr lang="en-IN" b="0" i="0" dirty="0">
                <a:solidFill>
                  <a:srgbClr val="343541"/>
                </a:solidFill>
                <a:effectLst/>
                <a:latin typeface="Söhne"/>
              </a:rPr>
              <a:t>esigning a learning system:</a:t>
            </a:r>
            <a:endParaRPr lang="en-IN" dirty="0"/>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838200" y="1358283"/>
            <a:ext cx="10515600" cy="5273336"/>
          </a:xfrm>
        </p:spPr>
        <p:txBody>
          <a:bodyPr>
            <a:noAutofit/>
          </a:bodyPr>
          <a:lstStyle/>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11. Ethical and Legal Considerations:</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Consider ethical implications related to data privacy, bias, fairness, and transparency.</a:t>
            </a: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Ensure compliance with relevant regulations and laws, especially when dealing with sensitive data or critical applications.</a:t>
            </a:r>
          </a:p>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12. Documentation:</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Document the entire process, including problem formulation, data sources, preprocessing steps, model selection, training, evaluation, and deployment.</a:t>
            </a: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Document the decisions made at each step, along with the rationale behind them. This documentation aids in reproducibility and future reference.</a:t>
            </a:r>
          </a:p>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13. Feedback Loop and Iteration:</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Gather feedback from users, stakeholders, and the performance of the deployed system.</a:t>
            </a: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Iterate and improve the learning system based on the feedback received, changing requirements, and emerging technologies.</a:t>
            </a: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5100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65126"/>
            <a:ext cx="10515600" cy="691318"/>
          </a:xfrm>
        </p:spPr>
        <p:txBody>
          <a:bodyPr>
            <a:normAutofit fontScale="90000"/>
          </a:bodyPr>
          <a:lstStyle/>
          <a:p>
            <a:pPr algn="ctr"/>
            <a:r>
              <a:rPr lang="en-IN" dirty="0">
                <a:solidFill>
                  <a:srgbClr val="343541"/>
                </a:solidFill>
                <a:latin typeface="Söhne"/>
              </a:rPr>
              <a:t>D</a:t>
            </a:r>
            <a:r>
              <a:rPr lang="en-IN" b="0" i="0" dirty="0">
                <a:solidFill>
                  <a:srgbClr val="343541"/>
                </a:solidFill>
                <a:effectLst/>
                <a:latin typeface="Söhne"/>
              </a:rPr>
              <a:t>esigning a learning system:</a:t>
            </a:r>
            <a:endParaRPr lang="en-IN" dirty="0"/>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838200" y="1358283"/>
            <a:ext cx="10515600" cy="5273336"/>
          </a:xfrm>
        </p:spPr>
        <p:txBody>
          <a:bodyPr>
            <a:noAutofit/>
          </a:bodyPr>
          <a:lstStyle/>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11. Ethical and Legal Considerations:</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Consider ethical implications related to data privacy, bias, fairness, and transparency.</a:t>
            </a: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Ensure compliance with relevant regulations and laws, especially when dealing with sensitive data or critical applications.</a:t>
            </a:r>
          </a:p>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12. Documentation:</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Document the entire process, including problem formulation, data sources, preprocessing steps, model selection, training, evaluation, and deployment.</a:t>
            </a: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Document the decisions made at each step, along with the rationale behind them. This documentation aids in reproducibility and future reference.</a:t>
            </a:r>
          </a:p>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13. Feedback Loop and Iteration:</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Gather feedback from users, stakeholders, and the performance of the deployed system.</a:t>
            </a:r>
          </a:p>
          <a:p>
            <a:pPr marL="742950" lvl="1" indent="-285750" algn="l">
              <a:buFont typeface="+mj-lt"/>
              <a:buAutoNum type="arabicPeriod"/>
            </a:pPr>
            <a:r>
              <a:rPr lang="en-US" sz="1800" b="0" i="0" dirty="0">
                <a:solidFill>
                  <a:srgbClr val="374151"/>
                </a:solidFill>
                <a:effectLst/>
                <a:latin typeface="Times New Roman" panose="02020603050405020304" pitchFamily="18" charset="0"/>
                <a:cs typeface="Times New Roman" panose="02020603050405020304" pitchFamily="18" charset="0"/>
              </a:rPr>
              <a:t>Iterate and improve the learning system based on the feedback received, changing requirements, and emerging technologies.</a:t>
            </a: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892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Bias and variance in machine learning</a:t>
            </a:r>
            <a:r>
              <a:rPr lang="en-IN" sz="2800" b="0" i="0" dirty="0">
                <a:solidFill>
                  <a:srgbClr val="343541"/>
                </a:solidFill>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180730"/>
            <a:ext cx="11203620" cy="5450889"/>
          </a:xfrm>
        </p:spPr>
        <p:txBody>
          <a:bodyPr>
            <a:noAutofit/>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 machine learning model </a:t>
            </a:r>
            <a:r>
              <a:rPr lang="en-US" sz="1800" dirty="0">
                <a:solidFill>
                  <a:srgbClr val="00B0F0"/>
                </a:solidFill>
                <a:latin typeface="Times New Roman" panose="02020603050405020304" pitchFamily="18" charset="0"/>
                <a:cs typeface="Times New Roman" panose="02020603050405020304" pitchFamily="18" charset="0"/>
              </a:rPr>
              <a:t>analyses the data, find patterns in it and make predictions</a:t>
            </a:r>
            <a:r>
              <a:rPr lang="en-US" sz="1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However, if the machine learning model is not accurate, it can make </a:t>
            </a:r>
            <a:r>
              <a:rPr lang="en-US" sz="1800" dirty="0">
                <a:solidFill>
                  <a:srgbClr val="00B0F0"/>
                </a:solidFill>
                <a:latin typeface="Times New Roman" panose="02020603050405020304" pitchFamily="18" charset="0"/>
                <a:cs typeface="Times New Roman" panose="02020603050405020304" pitchFamily="18" charset="0"/>
              </a:rPr>
              <a:t>predictions errors</a:t>
            </a:r>
            <a:r>
              <a:rPr lang="en-US" sz="1800" dirty="0">
                <a:latin typeface="Times New Roman" panose="02020603050405020304" pitchFamily="18" charset="0"/>
                <a:cs typeface="Times New Roman" panose="02020603050405020304" pitchFamily="18" charset="0"/>
              </a:rPr>
              <a:t>, and these prediction errors are usually known as </a:t>
            </a:r>
            <a:r>
              <a:rPr lang="en-US" sz="1800" dirty="0">
                <a:solidFill>
                  <a:srgbClr val="00B0F0"/>
                </a:solidFill>
                <a:latin typeface="Times New Roman" panose="02020603050405020304" pitchFamily="18" charset="0"/>
                <a:cs typeface="Times New Roman" panose="02020603050405020304" pitchFamily="18" charset="0"/>
              </a:rPr>
              <a:t>Bias and Variance</a:t>
            </a:r>
            <a:r>
              <a:rPr lang="en-US" sz="18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In machine learning, these errors will always be present as there is always a </a:t>
            </a:r>
            <a:r>
              <a:rPr lang="en-US" sz="1800" dirty="0">
                <a:solidFill>
                  <a:srgbClr val="00B0F0"/>
                </a:solidFill>
                <a:latin typeface="Times New Roman" panose="02020603050405020304" pitchFamily="18" charset="0"/>
                <a:cs typeface="Times New Roman" panose="02020603050405020304" pitchFamily="18" charset="0"/>
              </a:rPr>
              <a:t>slight difference </a:t>
            </a:r>
            <a:r>
              <a:rPr lang="en-US" sz="1800" dirty="0">
                <a:latin typeface="Times New Roman" panose="02020603050405020304" pitchFamily="18" charset="0"/>
                <a:cs typeface="Times New Roman" panose="02020603050405020304" pitchFamily="18" charset="0"/>
              </a:rPr>
              <a:t>between the model </a:t>
            </a:r>
            <a:r>
              <a:rPr lang="en-US" sz="1800" dirty="0">
                <a:solidFill>
                  <a:srgbClr val="00B0F0"/>
                </a:solidFill>
                <a:latin typeface="Times New Roman" panose="02020603050405020304" pitchFamily="18" charset="0"/>
                <a:cs typeface="Times New Roman" panose="02020603050405020304" pitchFamily="18" charset="0"/>
              </a:rPr>
              <a:t>predictions and actual predictions</a:t>
            </a:r>
            <a:r>
              <a:rPr lang="en-US" sz="18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main aim of ML/data science analysts is to </a:t>
            </a:r>
            <a:r>
              <a:rPr lang="en-US" sz="1800" dirty="0">
                <a:solidFill>
                  <a:srgbClr val="00B0F0"/>
                </a:solidFill>
                <a:latin typeface="Times New Roman" panose="02020603050405020304" pitchFamily="18" charset="0"/>
                <a:cs typeface="Times New Roman" panose="02020603050405020304" pitchFamily="18" charset="0"/>
              </a:rPr>
              <a:t>reduce these errors </a:t>
            </a:r>
            <a:r>
              <a:rPr lang="en-US" sz="1800" dirty="0">
                <a:latin typeface="Times New Roman" panose="02020603050405020304" pitchFamily="18" charset="0"/>
                <a:cs typeface="Times New Roman" panose="02020603050405020304" pitchFamily="18" charset="0"/>
              </a:rPr>
              <a:t>(bias and variance) in order to develop a robust model.</a:t>
            </a:r>
          </a:p>
          <a:p>
            <a:pPr marL="0" indent="0" algn="just">
              <a:buNone/>
            </a:pPr>
            <a:r>
              <a:rPr lang="en-US" sz="1800" dirty="0">
                <a:solidFill>
                  <a:srgbClr val="00B0F0"/>
                </a:solidFill>
                <a:latin typeface="Times New Roman" panose="02020603050405020304" pitchFamily="18" charset="0"/>
                <a:cs typeface="Times New Roman" panose="02020603050405020304" pitchFamily="18" charset="0"/>
              </a:rPr>
              <a:t>Bias: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While making predictions, a difference occurs between prediction values made by the model and actual values/expected values, and this difference is known as </a:t>
            </a:r>
            <a:r>
              <a:rPr lang="en-US" sz="1800" dirty="0">
                <a:solidFill>
                  <a:srgbClr val="00B0F0"/>
                </a:solidFill>
                <a:latin typeface="Times New Roman" panose="02020603050405020304" pitchFamily="18" charset="0"/>
                <a:cs typeface="Times New Roman" panose="02020603050405020304" pitchFamily="18" charset="0"/>
              </a:rPr>
              <a:t>bias errors </a:t>
            </a:r>
            <a:r>
              <a:rPr lang="en-US" sz="1800" dirty="0">
                <a:latin typeface="Times New Roman" panose="02020603050405020304" pitchFamily="18" charset="0"/>
                <a:cs typeface="Times New Roman" panose="02020603050405020304" pitchFamily="18" charset="0"/>
              </a:rPr>
              <a:t>or errors due to bias.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It can be defined as an inability of machine learning algorithms such as Linear Regression to capture the true relationship between the data points.</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Low Bias: </a:t>
            </a:r>
            <a:r>
              <a:rPr lang="en-US" sz="1800" dirty="0">
                <a:latin typeface="Times New Roman" panose="02020603050405020304" pitchFamily="18" charset="0"/>
                <a:cs typeface="Times New Roman" panose="02020603050405020304" pitchFamily="18" charset="0"/>
              </a:rPr>
              <a:t>A low bias model will make fewer assumptions about the form of the target function.</a:t>
            </a:r>
          </a:p>
          <a:p>
            <a:pPr marL="0" indent="0" algn="just">
              <a:buNone/>
            </a:pPr>
            <a:r>
              <a:rPr lang="en-US" sz="1800" dirty="0">
                <a:latin typeface="Times New Roman" panose="02020603050405020304" pitchFamily="18" charset="0"/>
                <a:cs typeface="Times New Roman" panose="02020603050405020304" pitchFamily="18" charset="0"/>
              </a:rPr>
              <a:t>    </a:t>
            </a:r>
            <a:r>
              <a:rPr lang="en-US" sz="1800" dirty="0">
                <a:solidFill>
                  <a:srgbClr val="00B0F0"/>
                </a:solidFill>
                <a:latin typeface="Times New Roman" panose="02020603050405020304" pitchFamily="18" charset="0"/>
                <a:cs typeface="Times New Roman" panose="02020603050405020304" pitchFamily="18" charset="0"/>
              </a:rPr>
              <a:t>High Bias: </a:t>
            </a:r>
            <a:r>
              <a:rPr lang="en-US" sz="1800" dirty="0">
                <a:latin typeface="Times New Roman" panose="02020603050405020304" pitchFamily="18" charset="0"/>
                <a:cs typeface="Times New Roman" panose="02020603050405020304" pitchFamily="18" charset="0"/>
              </a:rPr>
              <a:t>A model with a high bias makes more assumptions, and the model becomes unable to capture 		         the important features of our dataset. A high bias model also cannot perform well on new data.</a:t>
            </a:r>
          </a:p>
          <a:p>
            <a:pPr algn="l">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681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A561-AB3C-D9E5-9413-AA6B6C352990}"/>
              </a:ext>
            </a:extLst>
          </p:cNvPr>
          <p:cNvSpPr>
            <a:spLocks noGrp="1"/>
          </p:cNvSpPr>
          <p:nvPr>
            <p:ph type="ctrTitle"/>
          </p:nvPr>
        </p:nvSpPr>
        <p:spPr>
          <a:xfrm>
            <a:off x="1399712" y="299291"/>
            <a:ext cx="9144000" cy="573272"/>
          </a:xfrm>
        </p:spPr>
        <p:txBody>
          <a:bodyPr>
            <a:normAutofit/>
          </a:bodyPr>
          <a:lstStyle/>
          <a:p>
            <a:r>
              <a:rPr lang="en-US" sz="2800" dirty="0">
                <a:latin typeface="Times New Roman" panose="02020603050405020304" pitchFamily="18" charset="0"/>
                <a:cs typeface="Times New Roman" panose="02020603050405020304" pitchFamily="18" charset="0"/>
              </a:rPr>
              <a:t>Applications of machine learning:</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BD6BE60-7231-BE50-C852-94F87F440E3A}"/>
              </a:ext>
            </a:extLst>
          </p:cNvPr>
          <p:cNvSpPr>
            <a:spLocks noGrp="1"/>
          </p:cNvSpPr>
          <p:nvPr>
            <p:ph type="subTitle" idx="1"/>
          </p:nvPr>
        </p:nvSpPr>
        <p:spPr>
          <a:xfrm>
            <a:off x="417250" y="1012054"/>
            <a:ext cx="11265763" cy="5726097"/>
          </a:xfrm>
        </p:spPr>
        <p:txBody>
          <a:bodyPr>
            <a:normAutofit fontScale="70000" lnSpcReduction="20000"/>
          </a:bodyPr>
          <a:lstStyle/>
          <a:p>
            <a:pPr algn="l"/>
            <a:r>
              <a:rPr lang="en-US" sz="2300" b="1" i="0" dirty="0">
                <a:solidFill>
                  <a:srgbClr val="0070C0"/>
                </a:solidFill>
                <a:effectLst/>
                <a:latin typeface="Times New Roman" panose="02020603050405020304" pitchFamily="18" charset="0"/>
                <a:cs typeface="Times New Roman" panose="02020603050405020304" pitchFamily="18" charset="0"/>
              </a:rPr>
              <a:t>5. Natural Language Processing (NLP): Chatbots and Virtual Assistants</a:t>
            </a:r>
            <a:endParaRPr lang="en-US" sz="2300" b="0" i="0" dirty="0">
              <a:solidFill>
                <a:srgbClr val="0070C0"/>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sz="2300" b="0" i="0" dirty="0">
                <a:solidFill>
                  <a:srgbClr val="374151"/>
                </a:solidFill>
                <a:effectLst/>
                <a:latin typeface="Times New Roman" panose="02020603050405020304" pitchFamily="18" charset="0"/>
                <a:cs typeface="Times New Roman" panose="02020603050405020304" pitchFamily="18" charset="0"/>
              </a:rPr>
              <a:t>NLP, a subset of machine learning, is used to develop chatbots and virtual assistants that can understand and respond to natural language queries. These applications are widely used in customer service, providing immediate and automated support.</a:t>
            </a:r>
          </a:p>
          <a:p>
            <a:pPr algn="l"/>
            <a:r>
              <a:rPr lang="en-US" sz="2300" b="1" i="0" dirty="0">
                <a:solidFill>
                  <a:srgbClr val="0070C0"/>
                </a:solidFill>
                <a:effectLst/>
                <a:latin typeface="Times New Roman" panose="02020603050405020304" pitchFamily="18" charset="0"/>
                <a:cs typeface="Times New Roman" panose="02020603050405020304" pitchFamily="18" charset="0"/>
              </a:rPr>
              <a:t>6. Manufacturing: Predictive Maintenance</a:t>
            </a:r>
            <a:endParaRPr lang="en-US" sz="2300" b="0" i="0" dirty="0">
              <a:solidFill>
                <a:srgbClr val="0070C0"/>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sz="2300" b="0" i="0" dirty="0">
                <a:solidFill>
                  <a:srgbClr val="374151"/>
                </a:solidFill>
                <a:effectLst/>
                <a:latin typeface="Times New Roman" panose="02020603050405020304" pitchFamily="18" charset="0"/>
                <a:cs typeface="Times New Roman" panose="02020603050405020304" pitchFamily="18" charset="0"/>
              </a:rPr>
              <a:t>Predictive maintenance utilizes machine learning to analyze sensor data from machinery and equipment. By identifying patterns indicative of potential failures, manufacturers can schedule maintenance proactively, reducing downtime and extending the lifespan of equipment.</a:t>
            </a:r>
          </a:p>
          <a:p>
            <a:pPr algn="l"/>
            <a:r>
              <a:rPr lang="en-US" sz="2300" b="1" i="0" dirty="0">
                <a:solidFill>
                  <a:srgbClr val="0070C0"/>
                </a:solidFill>
                <a:effectLst/>
                <a:latin typeface="Times New Roman" panose="02020603050405020304" pitchFamily="18" charset="0"/>
                <a:cs typeface="Times New Roman" panose="02020603050405020304" pitchFamily="18" charset="0"/>
              </a:rPr>
              <a:t>7. Marketing: Customer Segmentation</a:t>
            </a:r>
            <a:endParaRPr lang="en-US" sz="2300" b="0" i="0" dirty="0">
              <a:solidFill>
                <a:srgbClr val="0070C0"/>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sz="2300" b="0" i="0" dirty="0">
                <a:solidFill>
                  <a:srgbClr val="374151"/>
                </a:solidFill>
                <a:effectLst/>
                <a:latin typeface="Times New Roman" panose="02020603050405020304" pitchFamily="18" charset="0"/>
                <a:cs typeface="Times New Roman" panose="02020603050405020304" pitchFamily="18" charset="0"/>
              </a:rPr>
              <a:t>Machine learning is employed in marketing for customer segmentation and targeted advertising. Algorithms analyze customer behavior and preferences to group individuals with similar characteristics, allowing businesses to tailor marketing strategies more effectively.</a:t>
            </a:r>
          </a:p>
          <a:p>
            <a:pPr algn="l"/>
            <a:r>
              <a:rPr lang="en-US" sz="2300" b="1" i="0" dirty="0">
                <a:solidFill>
                  <a:srgbClr val="0070C0"/>
                </a:solidFill>
                <a:effectLst/>
                <a:latin typeface="Times New Roman" panose="02020603050405020304" pitchFamily="18" charset="0"/>
                <a:cs typeface="Times New Roman" panose="02020603050405020304" pitchFamily="18" charset="0"/>
              </a:rPr>
              <a:t>8. Energy: Smart Grids and Consumption Prediction</a:t>
            </a:r>
            <a:endParaRPr lang="en-US" sz="2300" b="0" i="0" dirty="0">
              <a:solidFill>
                <a:srgbClr val="0070C0"/>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sz="2300" b="0" i="0" dirty="0">
                <a:solidFill>
                  <a:srgbClr val="374151"/>
                </a:solidFill>
                <a:effectLst/>
                <a:latin typeface="Times New Roman" panose="02020603050405020304" pitchFamily="18" charset="0"/>
                <a:cs typeface="Times New Roman" panose="02020603050405020304" pitchFamily="18" charset="0"/>
              </a:rPr>
              <a:t>In the energy sector, machine learning is used for optimizing energy distribution in smart grids. ML algorithms analyze data to predict energy consumption patterns, helping utilities manage resources efficiently and reduce waste.</a:t>
            </a:r>
          </a:p>
          <a:p>
            <a:pPr algn="l"/>
            <a:r>
              <a:rPr lang="en-US" sz="2300" b="1" i="0" dirty="0">
                <a:solidFill>
                  <a:srgbClr val="0070C0"/>
                </a:solidFill>
                <a:effectLst/>
                <a:latin typeface="Times New Roman" panose="02020603050405020304" pitchFamily="18" charset="0"/>
                <a:cs typeface="Times New Roman" panose="02020603050405020304" pitchFamily="18" charset="0"/>
              </a:rPr>
              <a:t>9. Human Resources: Talent Acquisition</a:t>
            </a:r>
            <a:endParaRPr lang="en-US" sz="2300" b="0" i="0" dirty="0">
              <a:solidFill>
                <a:srgbClr val="0070C0"/>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sz="2300" b="0" i="0" dirty="0">
                <a:solidFill>
                  <a:srgbClr val="374151"/>
                </a:solidFill>
                <a:effectLst/>
                <a:latin typeface="Times New Roman" panose="02020603050405020304" pitchFamily="18" charset="0"/>
                <a:cs typeface="Times New Roman" panose="02020603050405020304" pitchFamily="18" charset="0"/>
              </a:rPr>
              <a:t>Machine learning is applied in human resources for talent acquisition and recruitment. Algorithms analyze resumes and candidate profiles to match them with job requirements, streamlining the hiring process and improving the quality of candidate selection.</a:t>
            </a:r>
          </a:p>
          <a:p>
            <a:pPr algn="l"/>
            <a:r>
              <a:rPr lang="en-US" sz="2300" b="1" i="0" dirty="0">
                <a:solidFill>
                  <a:srgbClr val="0070C0"/>
                </a:solidFill>
                <a:effectLst/>
                <a:latin typeface="Times New Roman" panose="02020603050405020304" pitchFamily="18" charset="0"/>
                <a:cs typeface="Times New Roman" panose="02020603050405020304" pitchFamily="18" charset="0"/>
              </a:rPr>
              <a:t>10. Agriculture: Crop Monitoring and Yield Prediction</a:t>
            </a:r>
            <a:endParaRPr lang="en-US" sz="2300" b="0" i="0" dirty="0">
              <a:solidFill>
                <a:srgbClr val="0070C0"/>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sz="2300" b="0" i="0" dirty="0">
                <a:solidFill>
                  <a:srgbClr val="374151"/>
                </a:solidFill>
                <a:effectLst/>
                <a:latin typeface="Times New Roman" panose="02020603050405020304" pitchFamily="18" charset="0"/>
                <a:cs typeface="Times New Roman" panose="02020603050405020304" pitchFamily="18" charset="0"/>
              </a:rPr>
              <a:t>Machine learning is used in agriculture for tasks such as crop monitoring, disease detection, and yield prediction. By analyzing data from sensors, satellites, and other sources, farmers can make informed decisions to optimize crop production.</a:t>
            </a:r>
          </a:p>
          <a:p>
            <a:pPr algn="just"/>
            <a:r>
              <a:rPr lang="en-IN" sz="19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0" dirty="0">
                <a:solidFill>
                  <a:srgbClr val="000000"/>
                </a:solidFill>
                <a:latin typeface="Times New Roman" panose="02020603050405020304" pitchFamily="18" charset="0"/>
                <a:ea typeface="Times New Roman" panose="02020603050405020304" pitchFamily="18" charset="0"/>
              </a:rPr>
              <a:t>	</a:t>
            </a:r>
          </a:p>
          <a:p>
            <a:pPr algn="just"/>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pPr algn="just"/>
            <a:endParaRPr lang="en-IN" sz="1600" kern="0" dirty="0">
              <a:solidFill>
                <a:srgbClr val="000000"/>
              </a:solidFill>
              <a:effectLst/>
              <a:latin typeface="Times New Roman" panose="02020603050405020304" pitchFamily="18" charset="0"/>
              <a:ea typeface="Times New Roman" panose="02020603050405020304" pitchFamily="18" charset="0"/>
            </a:endParaRPr>
          </a:p>
          <a:p>
            <a:pPr algn="just"/>
            <a:endParaRPr lang="en-IN" sz="1600" dirty="0"/>
          </a:p>
        </p:txBody>
      </p:sp>
    </p:spTree>
    <p:extLst>
      <p:ext uri="{BB962C8B-B14F-4D97-AF65-F5344CB8AC3E}">
        <p14:creationId xmlns:p14="http://schemas.microsoft.com/office/powerpoint/2010/main" val="4305169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103234"/>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Bias in machine learning</a:t>
            </a:r>
            <a:r>
              <a:rPr lang="en-IN" sz="2800" b="0" i="0" dirty="0">
                <a:solidFill>
                  <a:srgbClr val="343541"/>
                </a:solidFill>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923278"/>
            <a:ext cx="11203620" cy="5934722"/>
          </a:xfrm>
        </p:spPr>
        <p:txBody>
          <a:bodyPr>
            <a:noAutofit/>
          </a:bodyPr>
          <a:lstStyle/>
          <a:p>
            <a:pPr marL="0" indent="0" algn="l">
              <a:buNone/>
            </a:pPr>
            <a:endParaRPr lang="en-US" sz="1800" dirty="0">
              <a:solidFill>
                <a:srgbClr val="333333"/>
              </a:solidFill>
              <a:latin typeface="Times New Roman" panose="02020603050405020304" pitchFamily="18" charset="0"/>
              <a:cs typeface="Times New Roman" panose="02020603050405020304" pitchFamily="18" charset="0"/>
            </a:endParaRPr>
          </a:p>
          <a:p>
            <a:pPr marL="0" indent="0" algn="l">
              <a:buNone/>
            </a:pPr>
            <a:endParaRPr lang="en-US" sz="1800" dirty="0">
              <a:solidFill>
                <a:srgbClr val="333333"/>
              </a:solidFill>
              <a:latin typeface="Times New Roman" panose="02020603050405020304" pitchFamily="18" charset="0"/>
              <a:cs typeface="Times New Roman" panose="02020603050405020304" pitchFamily="18" charset="0"/>
            </a:endParaRPr>
          </a:p>
          <a:p>
            <a:pPr marL="0" indent="0" algn="l">
              <a:buNone/>
            </a:pPr>
            <a:endParaRPr lang="en-US" sz="1800" dirty="0">
              <a:solidFill>
                <a:srgbClr val="333333"/>
              </a:solidFill>
              <a:latin typeface="Times New Roman" panose="02020603050405020304" pitchFamily="18" charset="0"/>
              <a:cs typeface="Times New Roman" panose="02020603050405020304" pitchFamily="18" charset="0"/>
            </a:endParaRPr>
          </a:p>
          <a:p>
            <a:pPr marL="0" indent="0" algn="l">
              <a:buNone/>
            </a:pPr>
            <a:endParaRPr lang="en-US" sz="1800" dirty="0">
              <a:solidFill>
                <a:srgbClr val="333333"/>
              </a:solidFill>
              <a:latin typeface="Times New Roman" panose="02020603050405020304" pitchFamily="18" charset="0"/>
              <a:cs typeface="Times New Roman" panose="02020603050405020304" pitchFamily="18" charset="0"/>
            </a:endParaRPr>
          </a:p>
          <a:p>
            <a:pPr marL="0" indent="0" algn="l">
              <a:buNone/>
            </a:pPr>
            <a:endParaRPr lang="en-US" sz="1800" dirty="0">
              <a:solidFill>
                <a:srgbClr val="333333"/>
              </a:solidFill>
              <a:latin typeface="Times New Roman" panose="02020603050405020304" pitchFamily="18" charset="0"/>
              <a:cs typeface="Times New Roman" panose="02020603050405020304" pitchFamily="18" charset="0"/>
            </a:endParaRPr>
          </a:p>
          <a:p>
            <a:pPr marL="0" indent="0" algn="l">
              <a:buNone/>
            </a:pPr>
            <a:endParaRPr lang="en-US" sz="1800" dirty="0">
              <a:solidFill>
                <a:srgbClr val="333333"/>
              </a:solidFill>
              <a:latin typeface="Times New Roman" panose="02020603050405020304" pitchFamily="18" charset="0"/>
              <a:cs typeface="Times New Roman" panose="02020603050405020304" pitchFamily="18" charset="0"/>
            </a:endParaRPr>
          </a:p>
          <a:p>
            <a:pPr marL="0" indent="0" algn="ctr">
              <a:buNone/>
            </a:pPr>
            <a:endParaRPr lang="en-US" sz="1800" dirty="0">
              <a:solidFill>
                <a:srgbClr val="333333"/>
              </a:solidFill>
              <a:latin typeface="Times New Roman" panose="02020603050405020304" pitchFamily="18" charset="0"/>
              <a:cs typeface="Times New Roman" panose="02020603050405020304" pitchFamily="18" charset="0"/>
            </a:endParaRPr>
          </a:p>
          <a:p>
            <a:pPr marL="0" indent="0" algn="ctr">
              <a:buNone/>
            </a:pPr>
            <a:r>
              <a:rPr lang="en-US" sz="1800" dirty="0">
                <a:solidFill>
                  <a:srgbClr val="333333"/>
                </a:solidFill>
                <a:latin typeface="Times New Roman" panose="02020603050405020304" pitchFamily="18" charset="0"/>
                <a:cs typeface="Times New Roman" panose="02020603050405020304" pitchFamily="18" charset="0"/>
              </a:rPr>
              <a:t>Fig : Biasing [8]</a:t>
            </a:r>
          </a:p>
          <a:p>
            <a:pPr algn="l">
              <a:buFont typeface="Wingdings" panose="05000000000000000000" pitchFamily="2" charset="2"/>
              <a:buChar char="§"/>
            </a:pPr>
            <a:r>
              <a:rPr lang="en-US" sz="1800" b="0" i="0" dirty="0">
                <a:solidFill>
                  <a:srgbClr val="333333"/>
                </a:solidFill>
                <a:effectLst/>
                <a:latin typeface="Times New Roman" panose="02020603050405020304" pitchFamily="18" charset="0"/>
                <a:cs typeface="Times New Roman" panose="02020603050405020304" pitchFamily="18" charset="0"/>
              </a:rPr>
              <a:t>The simpler the algorithm, the higher the bias.</a:t>
            </a:r>
          </a:p>
          <a:p>
            <a:pPr algn="l">
              <a:buFont typeface="Wingdings" panose="05000000000000000000" pitchFamily="2" charset="2"/>
              <a:buChar char="§"/>
            </a:pPr>
            <a:r>
              <a:rPr lang="en-US" sz="1800" dirty="0">
                <a:solidFill>
                  <a:srgbClr val="333333"/>
                </a:solidFill>
                <a:latin typeface="Times New Roman" panose="02020603050405020304" pitchFamily="18" charset="0"/>
                <a:cs typeface="Times New Roman" panose="02020603050405020304" pitchFamily="18" charset="0"/>
              </a:rPr>
              <a:t>A </a:t>
            </a:r>
            <a:r>
              <a:rPr lang="en-US" sz="1800" dirty="0">
                <a:solidFill>
                  <a:srgbClr val="00B0F0"/>
                </a:solidFill>
                <a:latin typeface="Times New Roman" panose="02020603050405020304" pitchFamily="18" charset="0"/>
                <a:cs typeface="Times New Roman" panose="02020603050405020304" pitchFamily="18" charset="0"/>
              </a:rPr>
              <a:t>linear algorithm </a:t>
            </a:r>
            <a:r>
              <a:rPr lang="en-US" sz="1800" dirty="0">
                <a:latin typeface="Times New Roman" panose="02020603050405020304" pitchFamily="18" charset="0"/>
                <a:cs typeface="Times New Roman" panose="02020603050405020304" pitchFamily="18" charset="0"/>
              </a:rPr>
              <a:t>has a </a:t>
            </a:r>
            <a:r>
              <a:rPr lang="en-US" sz="1800" dirty="0">
                <a:solidFill>
                  <a:srgbClr val="00B0F0"/>
                </a:solidFill>
                <a:latin typeface="Times New Roman" panose="02020603050405020304" pitchFamily="18" charset="0"/>
                <a:cs typeface="Times New Roman" panose="02020603050405020304" pitchFamily="18" charset="0"/>
              </a:rPr>
              <a:t>high bias </a:t>
            </a:r>
            <a:r>
              <a:rPr lang="en-US" sz="1800" dirty="0">
                <a:latin typeface="Times New Roman" panose="02020603050405020304" pitchFamily="18" charset="0"/>
                <a:cs typeface="Times New Roman" panose="02020603050405020304" pitchFamily="18" charset="0"/>
              </a:rPr>
              <a:t>(Decision Trees, k-Nearest </a:t>
            </a:r>
            <a:r>
              <a:rPr lang="en-US" sz="1800" dirty="0" err="1">
                <a:latin typeface="Times New Roman" panose="02020603050405020304" pitchFamily="18" charset="0"/>
                <a:cs typeface="Times New Roman" panose="02020603050405020304" pitchFamily="18" charset="0"/>
              </a:rPr>
              <a:t>Neighbours</a:t>
            </a:r>
            <a:r>
              <a:rPr lang="en-US" sz="1800" dirty="0">
                <a:latin typeface="Times New Roman" panose="02020603050405020304" pitchFamily="18" charset="0"/>
                <a:cs typeface="Times New Roman" panose="02020603050405020304" pitchFamily="18" charset="0"/>
              </a:rPr>
              <a:t> and Support Vector Machines).</a:t>
            </a: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 </a:t>
            </a:r>
            <a:r>
              <a:rPr lang="en-US" sz="1800" dirty="0">
                <a:solidFill>
                  <a:srgbClr val="00B0F0"/>
                </a:solidFill>
                <a:latin typeface="Times New Roman" panose="02020603050405020304" pitchFamily="18" charset="0"/>
                <a:cs typeface="Times New Roman" panose="02020603050405020304" pitchFamily="18" charset="0"/>
              </a:rPr>
              <a:t>non-linear model </a:t>
            </a:r>
            <a:r>
              <a:rPr lang="en-US" sz="1800" dirty="0">
                <a:latin typeface="Times New Roman" panose="02020603050405020304" pitchFamily="18" charset="0"/>
                <a:cs typeface="Times New Roman" panose="02020603050405020304" pitchFamily="18" charset="0"/>
              </a:rPr>
              <a:t>has </a:t>
            </a:r>
            <a:r>
              <a:rPr lang="en-US" sz="1800" dirty="0">
                <a:solidFill>
                  <a:srgbClr val="00B0F0"/>
                </a:solidFill>
                <a:latin typeface="Times New Roman" panose="02020603050405020304" pitchFamily="18" charset="0"/>
                <a:cs typeface="Times New Roman" panose="02020603050405020304" pitchFamily="18" charset="0"/>
              </a:rPr>
              <a:t>low bias </a:t>
            </a:r>
            <a:r>
              <a:rPr lang="en-US" sz="1800" dirty="0">
                <a:latin typeface="Times New Roman" panose="02020603050405020304" pitchFamily="18" charset="0"/>
                <a:cs typeface="Times New Roman" panose="02020603050405020304" pitchFamily="18" charset="0"/>
              </a:rPr>
              <a:t>(Linear Regression, Linear Discriminant Analysis and Logistic Regression).</a:t>
            </a:r>
          </a:p>
          <a:p>
            <a:pPr algn="l">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High bias </a:t>
            </a:r>
            <a:r>
              <a:rPr lang="en-US" sz="1800" dirty="0">
                <a:latin typeface="Times New Roman" panose="02020603050405020304" pitchFamily="18" charset="0"/>
                <a:cs typeface="Times New Roman" panose="02020603050405020304" pitchFamily="18" charset="0"/>
              </a:rPr>
              <a:t>mainly occurs due to a much </a:t>
            </a:r>
            <a:r>
              <a:rPr lang="en-US" sz="1800" dirty="0">
                <a:solidFill>
                  <a:srgbClr val="00B0F0"/>
                </a:solidFill>
                <a:latin typeface="Times New Roman" panose="02020603050405020304" pitchFamily="18" charset="0"/>
                <a:cs typeface="Times New Roman" panose="02020603050405020304" pitchFamily="18" charset="0"/>
              </a:rPr>
              <a:t>simple model</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C5A1F1D-827C-8711-E202-9F4B82666E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1569" y="1357950"/>
            <a:ext cx="2661969" cy="2148396"/>
          </a:xfrm>
          <a:prstGeom prst="rect">
            <a:avLst/>
          </a:prstGeom>
        </p:spPr>
      </p:pic>
      <p:pic>
        <p:nvPicPr>
          <p:cNvPr id="7" name="Picture 6">
            <a:extLst>
              <a:ext uri="{FF2B5EF4-FFF2-40B4-BE49-F238E27FC236}">
                <a16:creationId xmlns:a16="http://schemas.microsoft.com/office/drawing/2014/main" id="{71914ECB-A637-8CD3-ED31-03C604295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7736" y="1585885"/>
            <a:ext cx="2948940" cy="1851660"/>
          </a:xfrm>
          <a:prstGeom prst="rect">
            <a:avLst/>
          </a:prstGeom>
        </p:spPr>
      </p:pic>
    </p:spTree>
    <p:extLst>
      <p:ext uri="{BB962C8B-B14F-4D97-AF65-F5344CB8AC3E}">
        <p14:creationId xmlns:p14="http://schemas.microsoft.com/office/powerpoint/2010/main" val="35563622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variance error</a:t>
            </a:r>
            <a:r>
              <a:rPr lang="en-IN" sz="2800" b="0" i="0" dirty="0">
                <a:solidFill>
                  <a:srgbClr val="343541"/>
                </a:solidFill>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180730"/>
            <a:ext cx="11203620" cy="5450889"/>
          </a:xfrm>
        </p:spPr>
        <p:txBody>
          <a:bodyPr>
            <a:noAutofit/>
          </a:bodyPr>
          <a:lstStyle/>
          <a:p>
            <a:pPr algn="l">
              <a:buFont typeface="Wingdings" panose="05000000000000000000" pitchFamily="2" charset="2"/>
              <a:buChar char="§"/>
            </a:pPr>
            <a:r>
              <a:rPr lang="en-US" sz="1800" b="0" i="0" dirty="0">
                <a:solidFill>
                  <a:srgbClr val="333333"/>
                </a:solidFill>
                <a:effectLst/>
                <a:latin typeface="Times New Roman" panose="02020603050405020304" pitchFamily="18" charset="0"/>
                <a:cs typeface="Times New Roman" panose="02020603050405020304" pitchFamily="18" charset="0"/>
              </a:rPr>
              <a:t>The variance would specify the amount of variation in the prediction if the different training data was used.</a:t>
            </a:r>
          </a:p>
          <a:p>
            <a:pPr algn="l">
              <a:buFont typeface="Wingdings" panose="05000000000000000000" pitchFamily="2" charset="2"/>
              <a:buChar char="§"/>
            </a:pPr>
            <a:r>
              <a:rPr lang="en-US" sz="1800" b="0" i="0" dirty="0">
                <a:solidFill>
                  <a:srgbClr val="333333"/>
                </a:solidFill>
                <a:effectLst/>
                <a:latin typeface="Times New Roman" panose="02020603050405020304" pitchFamily="18" charset="0"/>
                <a:cs typeface="Times New Roman" panose="02020603050405020304" pitchFamily="18" charset="0"/>
              </a:rPr>
              <a:t> In simple words, variance tells that how much a random variable is different from its expected value.</a:t>
            </a: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Variance errors are either of low variance or high variance.</a:t>
            </a:r>
          </a:p>
          <a:p>
            <a:pPr algn="l">
              <a:buFont typeface="Wingdings" panose="05000000000000000000" pitchFamily="2" charset="2"/>
              <a:buChar char="Ø"/>
            </a:pPr>
            <a:r>
              <a:rPr lang="en-US" sz="1800" dirty="0">
                <a:solidFill>
                  <a:srgbClr val="00B0F0"/>
                </a:solidFill>
                <a:latin typeface="Times New Roman" panose="02020603050405020304" pitchFamily="18" charset="0"/>
                <a:cs typeface="Times New Roman" panose="02020603050405020304" pitchFamily="18" charset="0"/>
              </a:rPr>
              <a:t>Low variance </a:t>
            </a:r>
            <a:r>
              <a:rPr lang="en-US" sz="1800" dirty="0">
                <a:latin typeface="Times New Roman" panose="02020603050405020304" pitchFamily="18" charset="0"/>
                <a:cs typeface="Times New Roman" panose="02020603050405020304" pitchFamily="18" charset="0"/>
              </a:rPr>
              <a:t>means there is a small variation in the prediction of the target function with changes in the training data set.</a:t>
            </a:r>
          </a:p>
          <a:p>
            <a:pPr algn="l">
              <a:buFont typeface="Wingdings" panose="05000000000000000000" pitchFamily="2" charset="2"/>
              <a:buChar char="Ø"/>
            </a:pPr>
            <a:r>
              <a:rPr lang="en-US" sz="1800" dirty="0">
                <a:solidFill>
                  <a:srgbClr val="00B0F0"/>
                </a:solidFill>
                <a:latin typeface="Times New Roman" panose="02020603050405020304" pitchFamily="18" charset="0"/>
                <a:cs typeface="Times New Roman" panose="02020603050405020304" pitchFamily="18" charset="0"/>
              </a:rPr>
              <a:t>High variance </a:t>
            </a:r>
            <a:r>
              <a:rPr lang="en-US" sz="1800" dirty="0">
                <a:latin typeface="Times New Roman" panose="02020603050405020304" pitchFamily="18" charset="0"/>
                <a:cs typeface="Times New Roman" panose="02020603050405020304" pitchFamily="18" charset="0"/>
              </a:rPr>
              <a:t>shows a large variation in the prediction of the target function with changes in the training dataset.</a:t>
            </a: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 model that shows </a:t>
            </a:r>
            <a:r>
              <a:rPr lang="en-US" sz="1800" dirty="0">
                <a:solidFill>
                  <a:srgbClr val="00B0F0"/>
                </a:solidFill>
                <a:latin typeface="Times New Roman" panose="02020603050405020304" pitchFamily="18" charset="0"/>
                <a:cs typeface="Times New Roman" panose="02020603050405020304" pitchFamily="18" charset="0"/>
              </a:rPr>
              <a:t>high variance learns a lot and perform well with the training dataset, and does not generalize well with the unseen dataset</a:t>
            </a:r>
            <a:r>
              <a:rPr lang="en-US" sz="1800" dirty="0">
                <a:latin typeface="Times New Roman" panose="02020603050405020304" pitchFamily="18" charset="0"/>
                <a:cs typeface="Times New Roman" panose="02020603050405020304" pitchFamily="18" charset="0"/>
              </a:rPr>
              <a:t>.</a:t>
            </a: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Since, with high variance, the model learns too much from the dataset, </a:t>
            </a:r>
            <a:r>
              <a:rPr lang="en-US" sz="1800" dirty="0">
                <a:solidFill>
                  <a:srgbClr val="00B0F0"/>
                </a:solidFill>
                <a:latin typeface="Times New Roman" panose="02020603050405020304" pitchFamily="18" charset="0"/>
                <a:cs typeface="Times New Roman" panose="02020603050405020304" pitchFamily="18" charset="0"/>
              </a:rPr>
              <a:t>it leads to overfitting of the model</a:t>
            </a:r>
            <a:r>
              <a:rPr lang="en-US" sz="1800" dirty="0">
                <a:latin typeface="Times New Roman" panose="02020603050405020304" pitchFamily="18" charset="0"/>
                <a:cs typeface="Times New Roman" panose="02020603050405020304" pitchFamily="18" charset="0"/>
              </a:rPr>
              <a:t>. A model with high variance has the below problems:</a:t>
            </a: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 </a:t>
            </a:r>
            <a:r>
              <a:rPr lang="en-US" sz="1800" dirty="0">
                <a:solidFill>
                  <a:srgbClr val="00B0F0"/>
                </a:solidFill>
                <a:latin typeface="Times New Roman" panose="02020603050405020304" pitchFamily="18" charset="0"/>
                <a:cs typeface="Times New Roman" panose="02020603050405020304" pitchFamily="18" charset="0"/>
              </a:rPr>
              <a:t>high variance model leads to overfitting</a:t>
            </a:r>
            <a:r>
              <a:rPr lang="en-US" sz="1800" dirty="0">
                <a:latin typeface="Times New Roman" panose="02020603050405020304" pitchFamily="18" charset="0"/>
                <a:cs typeface="Times New Roman" panose="02020603050405020304" pitchFamily="18" charset="0"/>
              </a:rPr>
              <a:t>.</a:t>
            </a:r>
          </a:p>
          <a:p>
            <a:pPr algn="l">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Increase model complexities.</a:t>
            </a:r>
          </a:p>
          <a:p>
            <a:pPr marL="0" indent="0" algn="l">
              <a:buNone/>
            </a:pP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Low variance machine learning models: </a:t>
            </a:r>
            <a:r>
              <a:rPr lang="en-US" sz="1800" dirty="0">
                <a:latin typeface="Times New Roman" panose="02020603050405020304" pitchFamily="18" charset="0"/>
                <a:cs typeface="Times New Roman" panose="02020603050405020304" pitchFamily="18" charset="0"/>
              </a:rPr>
              <a:t>linear regression, logistic regression, and linear discriminant analysis. </a:t>
            </a:r>
          </a:p>
          <a:p>
            <a:pPr algn="l">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High variance machine learning models: </a:t>
            </a:r>
            <a:r>
              <a:rPr lang="en-US" sz="1800" dirty="0">
                <a:latin typeface="Times New Roman" panose="02020603050405020304" pitchFamily="18" charset="0"/>
                <a:cs typeface="Times New Roman" panose="02020603050405020304" pitchFamily="18" charset="0"/>
              </a:rPr>
              <a:t>decision tree, support vector machine, and k-nearest </a:t>
            </a:r>
            <a:r>
              <a:rPr lang="en-US" sz="1800" dirty="0" err="1">
                <a:latin typeface="Times New Roman" panose="02020603050405020304" pitchFamily="18" charset="0"/>
                <a:cs typeface="Times New Roman" panose="02020603050405020304" pitchFamily="18" charset="0"/>
              </a:rPr>
              <a:t>neighbours</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0014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Different Combinations of Bias-Variance: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278385"/>
            <a:ext cx="11203620" cy="5415378"/>
          </a:xfrm>
        </p:spPr>
        <p:txBody>
          <a:bodyPr>
            <a:noAutofit/>
          </a:bodyPr>
          <a:lstStyle/>
          <a:p>
            <a:pPr marL="0" indent="0" algn="l">
              <a:buNone/>
            </a:pPr>
            <a:r>
              <a:rPr lang="en-US" sz="1800" dirty="0">
                <a:latin typeface="Times New Roman" panose="02020603050405020304" pitchFamily="18" charset="0"/>
                <a:cs typeface="Times New Roman" panose="02020603050405020304" pitchFamily="18" charset="0"/>
              </a:rPr>
              <a:t>There are four possible combinations of bias and variances, which are represented by the below diagram.</a:t>
            </a: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l">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Fig: Bias variance combination [9]</a:t>
            </a:r>
            <a:endParaRPr lang="en-IN"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1FF44F9-5831-EBBF-422F-002DC2BAF0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760" y="2015230"/>
            <a:ext cx="6528490" cy="3996949"/>
          </a:xfrm>
          <a:prstGeom prst="rect">
            <a:avLst/>
          </a:prstGeom>
        </p:spPr>
      </p:pic>
    </p:spTree>
    <p:extLst>
      <p:ext uri="{BB962C8B-B14F-4D97-AF65-F5344CB8AC3E}">
        <p14:creationId xmlns:p14="http://schemas.microsoft.com/office/powerpoint/2010/main" val="27839755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691318"/>
          </a:xfrm>
        </p:spPr>
        <p:txBody>
          <a:bodyPr>
            <a:noAutofit/>
          </a:bodyPr>
          <a:lstStyle/>
          <a:p>
            <a:pPr algn="ctr"/>
            <a:r>
              <a:rPr lang="en-US" sz="2800" b="1" dirty="0">
                <a:latin typeface="Times New Roman" panose="02020603050405020304" pitchFamily="18" charset="0"/>
                <a:cs typeface="Times New Roman" panose="02020603050405020304" pitchFamily="18" charset="0"/>
              </a:rPr>
              <a:t>Different Combinations of Bias-Variance:</a:t>
            </a: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180730"/>
            <a:ext cx="11203620" cy="5450889"/>
          </a:xfrm>
        </p:spPr>
        <p:txBody>
          <a:bodyPr>
            <a:noAutofit/>
          </a:bodyPr>
          <a:lstStyle/>
          <a:p>
            <a:pPr marL="0" indent="0" algn="just">
              <a:buNone/>
            </a:pPr>
            <a:r>
              <a:rPr lang="en-US" sz="1800" dirty="0">
                <a:latin typeface="Times New Roman" panose="02020603050405020304" pitchFamily="18" charset="0"/>
                <a:cs typeface="Times New Roman" panose="02020603050405020304" pitchFamily="18" charset="0"/>
              </a:rPr>
              <a:t>There can be four combinations between bias and variance.</a:t>
            </a:r>
          </a:p>
          <a:p>
            <a:pPr algn="just">
              <a:lnSpc>
                <a:spcPct val="150000"/>
              </a:lnSpc>
              <a:buFont typeface="Wingdings" panose="05000000000000000000" pitchFamily="2" charset="2"/>
              <a:buChar char="§"/>
            </a:pPr>
            <a:r>
              <a:rPr lang="en-US" sz="1800" b="1" dirty="0">
                <a:solidFill>
                  <a:srgbClr val="0070C0"/>
                </a:solidFill>
                <a:latin typeface="Times New Roman" panose="02020603050405020304" pitchFamily="18" charset="0"/>
                <a:cs typeface="Times New Roman" panose="02020603050405020304" pitchFamily="18" charset="0"/>
              </a:rPr>
              <a:t>High Bias, Low Variance: </a:t>
            </a:r>
            <a:r>
              <a:rPr lang="en-US" sz="1800" dirty="0">
                <a:latin typeface="Times New Roman" panose="02020603050405020304" pitchFamily="18" charset="0"/>
                <a:cs typeface="Times New Roman" panose="02020603050405020304" pitchFamily="18" charset="0"/>
              </a:rPr>
              <a:t>A model with high bias and low variance is said to be underfitting.</a:t>
            </a:r>
          </a:p>
          <a:p>
            <a:pPr algn="just">
              <a:lnSpc>
                <a:spcPct val="150000"/>
              </a:lnSpc>
              <a:buFont typeface="Wingdings" panose="05000000000000000000" pitchFamily="2" charset="2"/>
              <a:buChar char="§"/>
            </a:pPr>
            <a:r>
              <a:rPr lang="en-US" sz="1800" b="1" dirty="0">
                <a:solidFill>
                  <a:srgbClr val="0070C0"/>
                </a:solidFill>
                <a:latin typeface="Times New Roman" panose="02020603050405020304" pitchFamily="18" charset="0"/>
                <a:cs typeface="Times New Roman" panose="02020603050405020304" pitchFamily="18" charset="0"/>
              </a:rPr>
              <a:t>High Variance, Low Bias: </a:t>
            </a:r>
            <a:r>
              <a:rPr lang="en-US" sz="1800" dirty="0">
                <a:latin typeface="Times New Roman" panose="02020603050405020304" pitchFamily="18" charset="0"/>
                <a:cs typeface="Times New Roman" panose="02020603050405020304" pitchFamily="18" charset="0"/>
              </a:rPr>
              <a:t>A model with high variance and low bias is said to be overfitting.</a:t>
            </a:r>
          </a:p>
          <a:p>
            <a:pPr algn="just">
              <a:lnSpc>
                <a:spcPct val="150000"/>
              </a:lnSpc>
              <a:buFont typeface="Wingdings" panose="05000000000000000000" pitchFamily="2" charset="2"/>
              <a:buChar char="§"/>
            </a:pPr>
            <a:r>
              <a:rPr lang="en-US" sz="1800" b="1" dirty="0">
                <a:solidFill>
                  <a:srgbClr val="0070C0"/>
                </a:solidFill>
                <a:latin typeface="Times New Roman" panose="02020603050405020304" pitchFamily="18" charset="0"/>
                <a:cs typeface="Times New Roman" panose="02020603050405020304" pitchFamily="18" charset="0"/>
              </a:rPr>
              <a:t>High-Bias, High-Variance: </a:t>
            </a:r>
            <a:r>
              <a:rPr lang="en-US" sz="1800" dirty="0">
                <a:latin typeface="Times New Roman" panose="02020603050405020304" pitchFamily="18" charset="0"/>
                <a:cs typeface="Times New Roman" panose="02020603050405020304" pitchFamily="18" charset="0"/>
              </a:rPr>
              <a:t>A model has both high bias and high variance, which means that the model is not able to capture the underlying patterns in the data (high bias) and is also too sensitive to changes in the training data (high variance). As a result, the model will produce inconsistent and inaccurate predictions on average.</a:t>
            </a:r>
          </a:p>
          <a:p>
            <a:pPr algn="just">
              <a:lnSpc>
                <a:spcPct val="150000"/>
              </a:lnSpc>
              <a:buFont typeface="Wingdings" panose="05000000000000000000" pitchFamily="2" charset="2"/>
              <a:buChar char="§"/>
            </a:pPr>
            <a:r>
              <a:rPr lang="en-US" sz="1800" b="1" dirty="0">
                <a:solidFill>
                  <a:srgbClr val="0070C0"/>
                </a:solidFill>
                <a:latin typeface="Times New Roman" panose="02020603050405020304" pitchFamily="18" charset="0"/>
                <a:cs typeface="Times New Roman" panose="02020603050405020304" pitchFamily="18" charset="0"/>
              </a:rPr>
              <a:t>Low Bias, Low Variance:</a:t>
            </a:r>
            <a:r>
              <a:rPr lang="en-US" sz="1800" dirty="0">
                <a:solidFill>
                  <a:srgbClr val="0070C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 model that has low bias and low variance means that the model is able to capture the underlying patterns in the data (low bias) and is not too sensitive to changes in the training data (low variance). This is the ideal scenario for a machine learning model, as it is able to generalize well to new, unseen data and produce consistent and accurate predictions. But in practice, it’s not possible.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261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Bias-Variance Trade-Off:</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180730"/>
            <a:ext cx="11203620" cy="5450889"/>
          </a:xfrm>
        </p:spPr>
        <p:txBody>
          <a:bodyPr>
            <a:noAutofit/>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While building the machine learning model, it is really important to take care of bias and variance in order to avoid overfitting and underfitting in the model.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the model is very simple with fewer parameters, it may have low variance and high bias.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Whereas, if the model has a large number of parameters, it will have high variance and low bias.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So, it is required to make a balance between bias and variance errors, and this balance between the bias error and variance error is known as the Bias-Variance trade-off.</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Fig: Bias variance trade-off [8]</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0E888E9-4E49-1834-EE15-E39735370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160" y="3514780"/>
            <a:ext cx="2779402" cy="1952291"/>
          </a:xfrm>
          <a:prstGeom prst="rect">
            <a:avLst/>
          </a:prstGeom>
        </p:spPr>
      </p:pic>
      <p:pic>
        <p:nvPicPr>
          <p:cNvPr id="7" name="Picture 6">
            <a:extLst>
              <a:ext uri="{FF2B5EF4-FFF2-40B4-BE49-F238E27FC236}">
                <a16:creationId xmlns:a16="http://schemas.microsoft.com/office/drawing/2014/main" id="{DCFE9F0D-DD9E-0823-D3A4-B646AE6E9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1832" y="3253300"/>
            <a:ext cx="3697369" cy="2597084"/>
          </a:xfrm>
          <a:prstGeom prst="rect">
            <a:avLst/>
          </a:prstGeom>
        </p:spPr>
      </p:pic>
      <p:pic>
        <p:nvPicPr>
          <p:cNvPr id="9" name="Picture 8">
            <a:extLst>
              <a:ext uri="{FF2B5EF4-FFF2-40B4-BE49-F238E27FC236}">
                <a16:creationId xmlns:a16="http://schemas.microsoft.com/office/drawing/2014/main" id="{062AB1CD-3ADE-4E42-C51E-CE5E068B9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043" y="3313116"/>
            <a:ext cx="3768127" cy="2491740"/>
          </a:xfrm>
          <a:prstGeom prst="rect">
            <a:avLst/>
          </a:prstGeom>
        </p:spPr>
      </p:pic>
    </p:spTree>
    <p:extLst>
      <p:ext uri="{BB962C8B-B14F-4D97-AF65-F5344CB8AC3E}">
        <p14:creationId xmlns:p14="http://schemas.microsoft.com/office/powerpoint/2010/main" val="40112838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691318"/>
          </a:xfrm>
        </p:spPr>
        <p:txBody>
          <a:bodyPr>
            <a:noAutofit/>
          </a:bodyPr>
          <a:lstStyle/>
          <a:p>
            <a:pPr algn="ctr"/>
            <a:r>
              <a:rPr lang="en-US" sz="2800" b="0" i="0" dirty="0">
                <a:solidFill>
                  <a:srgbClr val="333333"/>
                </a:solidFill>
                <a:effectLst/>
                <a:latin typeface="Times New Roman" panose="02020603050405020304" pitchFamily="18" charset="0"/>
                <a:cs typeface="Times New Roman" panose="02020603050405020304" pitchFamily="18" charset="0"/>
              </a:rPr>
              <a:t>Ways to reduce high bias in Machine Learning: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180730"/>
            <a:ext cx="11203620" cy="5450889"/>
          </a:xfrm>
        </p:spPr>
        <p:txBody>
          <a:bodyPr>
            <a:noAutofit/>
          </a:bodyPr>
          <a:lstStyle/>
          <a:p>
            <a:pPr algn="just">
              <a:lnSpc>
                <a:spcPct val="150000"/>
              </a:lnSpc>
              <a:buFont typeface="Wingdings" panose="05000000000000000000" pitchFamily="2" charset="2"/>
              <a:buChar char="§"/>
            </a:pPr>
            <a:r>
              <a:rPr lang="en-US" sz="1800" b="1" i="0" dirty="0">
                <a:solidFill>
                  <a:srgbClr val="0070C0"/>
                </a:solidFill>
                <a:effectLst/>
                <a:latin typeface="Times New Roman" panose="02020603050405020304" pitchFamily="18" charset="0"/>
                <a:cs typeface="Times New Roman" panose="02020603050405020304" pitchFamily="18" charset="0"/>
              </a:rPr>
              <a:t>Use a more complex model: </a:t>
            </a:r>
            <a:r>
              <a:rPr lang="en-US" sz="1800" b="0" i="0" dirty="0">
                <a:solidFill>
                  <a:srgbClr val="333333"/>
                </a:solidFill>
                <a:effectLst/>
                <a:latin typeface="Times New Roman" panose="02020603050405020304" pitchFamily="18" charset="0"/>
                <a:cs typeface="Times New Roman" panose="02020603050405020304" pitchFamily="18" charset="0"/>
              </a:rPr>
              <a:t>One of the main reasons for high bias is the very simplified model. it will not be able to capture the complexity of the data. In such cases, we can make our mode more complex by increasing the number of hidden layers in the case of a deep neural network. Or we can use a more complex model like Polynomial regression for non-linear datasets, CNN for image processing, and RNN for sequence learning.</a:t>
            </a:r>
          </a:p>
          <a:p>
            <a:pPr algn="just">
              <a:lnSpc>
                <a:spcPct val="150000"/>
              </a:lnSpc>
              <a:buFont typeface="Wingdings" panose="05000000000000000000" pitchFamily="2" charset="2"/>
              <a:buChar char="§"/>
            </a:pPr>
            <a:r>
              <a:rPr lang="en-US" sz="1800" b="1" dirty="0">
                <a:solidFill>
                  <a:srgbClr val="0070C0"/>
                </a:solidFill>
                <a:latin typeface="Times New Roman" panose="02020603050405020304" pitchFamily="18" charset="0"/>
                <a:cs typeface="Times New Roman" panose="02020603050405020304" pitchFamily="18" charset="0"/>
              </a:rPr>
              <a:t>Increase the number of features: </a:t>
            </a:r>
            <a:r>
              <a:rPr lang="en-US" sz="1800" b="0" i="0" dirty="0">
                <a:solidFill>
                  <a:srgbClr val="333333"/>
                </a:solidFill>
                <a:effectLst/>
                <a:latin typeface="Times New Roman" panose="02020603050405020304" pitchFamily="18" charset="0"/>
                <a:cs typeface="Times New Roman" panose="02020603050405020304" pitchFamily="18" charset="0"/>
              </a:rPr>
              <a:t>By adding more features to train the dataset will increase the complexity of the model. And improve its ability to capture the underlying patterns in the data.</a:t>
            </a:r>
          </a:p>
          <a:p>
            <a:pPr algn="just">
              <a:lnSpc>
                <a:spcPct val="150000"/>
              </a:lnSpc>
              <a:buFont typeface="Wingdings" panose="05000000000000000000" pitchFamily="2" charset="2"/>
              <a:buChar char="§"/>
            </a:pPr>
            <a:r>
              <a:rPr lang="en-US" sz="1800" b="1" dirty="0">
                <a:solidFill>
                  <a:srgbClr val="0070C0"/>
                </a:solidFill>
                <a:latin typeface="Times New Roman" panose="02020603050405020304" pitchFamily="18" charset="0"/>
                <a:cs typeface="Times New Roman" panose="02020603050405020304" pitchFamily="18" charset="0"/>
              </a:rPr>
              <a:t>Reduce Regularization of the model: </a:t>
            </a:r>
            <a:r>
              <a:rPr lang="en-US" sz="1800" b="0" i="0" dirty="0">
                <a:solidFill>
                  <a:srgbClr val="333333"/>
                </a:solidFill>
                <a:effectLst/>
                <a:latin typeface="Times New Roman" panose="02020603050405020304" pitchFamily="18" charset="0"/>
                <a:cs typeface="Times New Roman" panose="02020603050405020304" pitchFamily="18" charset="0"/>
              </a:rPr>
              <a:t>Regularization techniques such as L1 or L2 regularization can help to prevent overfitting and improve the generalization ability of the model. if the model has a high bias, reducing the strength of regularization or removing it altogether can help to improve its performance.</a:t>
            </a:r>
          </a:p>
          <a:p>
            <a:pPr algn="just">
              <a:lnSpc>
                <a:spcPct val="150000"/>
              </a:lnSpc>
              <a:buFont typeface="Wingdings" panose="05000000000000000000" pitchFamily="2" charset="2"/>
              <a:buChar char="§"/>
            </a:pPr>
            <a:r>
              <a:rPr lang="en-US" sz="1800" b="1" dirty="0">
                <a:solidFill>
                  <a:srgbClr val="0070C0"/>
                </a:solidFill>
                <a:latin typeface="Times New Roman" panose="02020603050405020304" pitchFamily="18" charset="0"/>
                <a:cs typeface="Times New Roman" panose="02020603050405020304" pitchFamily="18" charset="0"/>
              </a:rPr>
              <a:t>Increase the size of the training data: </a:t>
            </a:r>
            <a:r>
              <a:rPr lang="en-US" sz="1800" b="0" i="0" dirty="0">
                <a:solidFill>
                  <a:srgbClr val="333333"/>
                </a:solidFill>
                <a:effectLst/>
                <a:latin typeface="Times New Roman" panose="02020603050405020304" pitchFamily="18" charset="0"/>
                <a:cs typeface="Times New Roman" panose="02020603050405020304" pitchFamily="18" charset="0"/>
              </a:rPr>
              <a:t>Increasing the size of the training data can help to reduce bias by providing the model with more examples to learn from the dataset.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12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691318"/>
          </a:xfrm>
        </p:spPr>
        <p:txBody>
          <a:bodyPr>
            <a:noAutofit/>
          </a:bodyPr>
          <a:lstStyle/>
          <a:p>
            <a:pPr algn="ctr" fontAlgn="base"/>
            <a:r>
              <a:rPr lang="en-US" sz="2800" b="1" dirty="0">
                <a:solidFill>
                  <a:srgbClr val="273239"/>
                </a:solidFill>
                <a:latin typeface="Times New Roman" panose="02020603050405020304" pitchFamily="18" charset="0"/>
                <a:cs typeface="Times New Roman" panose="02020603050405020304" pitchFamily="18" charset="0"/>
              </a:rPr>
              <a:t>W</a:t>
            </a:r>
            <a:r>
              <a:rPr lang="en-US" sz="2800" b="1" i="0" dirty="0">
                <a:solidFill>
                  <a:srgbClr val="273239"/>
                </a:solidFill>
                <a:effectLst/>
                <a:latin typeface="Times New Roman" panose="02020603050405020304" pitchFamily="18" charset="0"/>
                <a:cs typeface="Times New Roman" panose="02020603050405020304" pitchFamily="18" charset="0"/>
              </a:rPr>
              <a:t>ays to reduce variance in machine learning:</a:t>
            </a: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180730"/>
            <a:ext cx="11203620" cy="5450889"/>
          </a:xfrm>
        </p:spPr>
        <p:txBody>
          <a:bodyPr>
            <a:noAutofit/>
          </a:bodyPr>
          <a:lstStyle/>
          <a:p>
            <a:pPr algn="just" fontAlgn="base">
              <a:lnSpc>
                <a:spcPct val="150000"/>
              </a:lnSpc>
              <a:buFont typeface="Arial" panose="020B0604020202020204" pitchFamily="34" charset="0"/>
              <a:buChar char="•"/>
            </a:pPr>
            <a:r>
              <a:rPr lang="en-US" sz="1800" b="1" i="0" u="sng" dirty="0">
                <a:solidFill>
                  <a:srgbClr val="273239"/>
                </a:solidFill>
                <a:effectLst/>
                <a:latin typeface="Times New Roman" panose="02020603050405020304" pitchFamily="18" charset="0"/>
                <a:cs typeface="Times New Roman" panose="02020603050405020304" pitchFamily="18" charset="0"/>
                <a:hlinkClick r:id="rId2"/>
              </a:rPr>
              <a:t>Cross-validation</a:t>
            </a:r>
            <a:r>
              <a:rPr lang="en-US" sz="1800" b="1" i="0" dirty="0">
                <a:solidFill>
                  <a:srgbClr val="273239"/>
                </a:solidFill>
                <a:effectLst/>
                <a:latin typeface="Times New Roman" panose="02020603050405020304" pitchFamily="18" charset="0"/>
                <a:cs typeface="Times New Roman" panose="02020603050405020304" pitchFamily="18" charset="0"/>
              </a:rPr>
              <a:t>:</a:t>
            </a:r>
            <a:r>
              <a:rPr lang="en-US" sz="1800" b="0" i="0" dirty="0">
                <a:solidFill>
                  <a:srgbClr val="273239"/>
                </a:solidFill>
                <a:effectLst/>
                <a:latin typeface="Times New Roman" panose="02020603050405020304" pitchFamily="18" charset="0"/>
                <a:cs typeface="Times New Roman" panose="02020603050405020304" pitchFamily="18" charset="0"/>
              </a:rPr>
              <a:t> By splitting the data into training and testing sets multiple times, cross-validation can help identify if a model is overfitting or underfitting and can be used to tune hyperparameters to reduce variance.</a:t>
            </a:r>
          </a:p>
          <a:p>
            <a:pPr algn="just" fontAlgn="base">
              <a:lnSpc>
                <a:spcPct val="150000"/>
              </a:lnSpc>
              <a:buFont typeface="Arial" panose="020B0604020202020204" pitchFamily="34" charset="0"/>
              <a:buChar char="•"/>
            </a:pPr>
            <a:r>
              <a:rPr lang="en-US" sz="1800" b="1" i="0" u="sng" dirty="0">
                <a:solidFill>
                  <a:srgbClr val="273239"/>
                </a:solidFill>
                <a:effectLst/>
                <a:latin typeface="Times New Roman" panose="02020603050405020304" pitchFamily="18" charset="0"/>
                <a:cs typeface="Times New Roman" panose="02020603050405020304" pitchFamily="18" charset="0"/>
                <a:hlinkClick r:id="rId3"/>
              </a:rPr>
              <a:t>Feature selection:</a:t>
            </a:r>
            <a:r>
              <a:rPr lang="en-US" sz="1800" b="1" i="0" dirty="0">
                <a:solidFill>
                  <a:srgbClr val="273239"/>
                </a:solidFill>
                <a:effectLst/>
                <a:latin typeface="Times New Roman" panose="02020603050405020304" pitchFamily="18" charset="0"/>
                <a:cs typeface="Times New Roman" panose="02020603050405020304" pitchFamily="18" charset="0"/>
              </a:rPr>
              <a:t> </a:t>
            </a:r>
            <a:r>
              <a:rPr lang="en-US" sz="1800" b="0" i="0" dirty="0">
                <a:solidFill>
                  <a:srgbClr val="273239"/>
                </a:solidFill>
                <a:effectLst/>
                <a:latin typeface="Times New Roman" panose="02020603050405020304" pitchFamily="18" charset="0"/>
                <a:cs typeface="Times New Roman" panose="02020603050405020304" pitchFamily="18" charset="0"/>
              </a:rPr>
              <a:t>By choosing the only relevant feature will decrease the model’s complexity. and it can reduce the variance error.</a:t>
            </a:r>
          </a:p>
          <a:p>
            <a:pPr algn="just" fontAlgn="base">
              <a:lnSpc>
                <a:spcPct val="150000"/>
              </a:lnSpc>
              <a:buFont typeface="Arial" panose="020B0604020202020204" pitchFamily="34" charset="0"/>
              <a:buChar char="•"/>
            </a:pPr>
            <a:r>
              <a:rPr lang="en-US" sz="1800" b="1" i="0" u="sng" dirty="0">
                <a:solidFill>
                  <a:srgbClr val="273239"/>
                </a:solidFill>
                <a:effectLst/>
                <a:latin typeface="Times New Roman" panose="02020603050405020304" pitchFamily="18" charset="0"/>
                <a:cs typeface="Times New Roman" panose="02020603050405020304" pitchFamily="18" charset="0"/>
                <a:hlinkClick r:id="rId4"/>
              </a:rPr>
              <a:t>Regularization</a:t>
            </a:r>
            <a:r>
              <a:rPr lang="en-US" sz="1800" b="1" i="0" dirty="0">
                <a:solidFill>
                  <a:srgbClr val="273239"/>
                </a:solidFill>
                <a:effectLst/>
                <a:latin typeface="Times New Roman" panose="02020603050405020304" pitchFamily="18" charset="0"/>
                <a:cs typeface="Times New Roman" panose="02020603050405020304" pitchFamily="18" charset="0"/>
              </a:rPr>
              <a:t>:</a:t>
            </a:r>
            <a:r>
              <a:rPr lang="en-US" sz="1800" b="0" i="0" dirty="0">
                <a:solidFill>
                  <a:srgbClr val="273239"/>
                </a:solidFill>
                <a:effectLst/>
                <a:latin typeface="Times New Roman" panose="02020603050405020304" pitchFamily="18" charset="0"/>
                <a:cs typeface="Times New Roman" panose="02020603050405020304" pitchFamily="18" charset="0"/>
              </a:rPr>
              <a:t> We can use L1 or L2 regularization to reduce variance in machine learning models</a:t>
            </a:r>
          </a:p>
          <a:p>
            <a:pPr algn="just" fontAlgn="base">
              <a:lnSpc>
                <a:spcPct val="150000"/>
              </a:lnSpc>
              <a:buFont typeface="Arial" panose="020B0604020202020204" pitchFamily="34" charset="0"/>
              <a:buChar char="•"/>
            </a:pPr>
            <a:r>
              <a:rPr lang="en-US" sz="1800" b="1" i="0" u="sng" dirty="0">
                <a:solidFill>
                  <a:srgbClr val="273239"/>
                </a:solidFill>
                <a:effectLst/>
                <a:latin typeface="Times New Roman" panose="02020603050405020304" pitchFamily="18" charset="0"/>
                <a:cs typeface="Times New Roman" panose="02020603050405020304" pitchFamily="18" charset="0"/>
                <a:hlinkClick r:id="rId5"/>
              </a:rPr>
              <a:t>Ensemble methods</a:t>
            </a:r>
            <a:r>
              <a:rPr lang="en-US" sz="1800" b="1" i="0" dirty="0">
                <a:solidFill>
                  <a:srgbClr val="273239"/>
                </a:solidFill>
                <a:effectLst/>
                <a:latin typeface="Times New Roman" panose="02020603050405020304" pitchFamily="18" charset="0"/>
                <a:cs typeface="Times New Roman" panose="02020603050405020304" pitchFamily="18" charset="0"/>
              </a:rPr>
              <a:t>:</a:t>
            </a:r>
            <a:r>
              <a:rPr lang="en-US" sz="1800" b="0" i="0" dirty="0">
                <a:solidFill>
                  <a:srgbClr val="273239"/>
                </a:solidFill>
                <a:effectLst/>
                <a:latin typeface="Times New Roman" panose="02020603050405020304" pitchFamily="18" charset="0"/>
                <a:cs typeface="Times New Roman" panose="02020603050405020304" pitchFamily="18" charset="0"/>
              </a:rPr>
              <a:t> It will combine multiple models to improve generalization performance. </a:t>
            </a:r>
            <a:r>
              <a:rPr lang="en-US" sz="1800" b="0" i="0" u="sng" dirty="0">
                <a:solidFill>
                  <a:srgbClr val="273239"/>
                </a:solidFill>
                <a:effectLst/>
                <a:latin typeface="Times New Roman" panose="02020603050405020304" pitchFamily="18" charset="0"/>
                <a:cs typeface="Times New Roman" panose="02020603050405020304" pitchFamily="18" charset="0"/>
                <a:hlinkClick r:id="rId6"/>
              </a:rPr>
              <a:t>Bagging, boosting</a:t>
            </a:r>
            <a:r>
              <a:rPr lang="en-US" sz="1800" b="0" i="0" dirty="0">
                <a:solidFill>
                  <a:srgbClr val="273239"/>
                </a:solidFill>
                <a:effectLst/>
                <a:latin typeface="Times New Roman" panose="02020603050405020304" pitchFamily="18" charset="0"/>
                <a:cs typeface="Times New Roman" panose="02020603050405020304" pitchFamily="18" charset="0"/>
              </a:rPr>
              <a:t>, and stacking are common ensemble methods that can help reduce variance and improve generalization performance.</a:t>
            </a:r>
          </a:p>
          <a:p>
            <a:pPr algn="just" fontAlgn="base">
              <a:lnSpc>
                <a:spcPct val="150000"/>
              </a:lnSpc>
              <a:buFont typeface="Arial" panose="020B0604020202020204" pitchFamily="34" charset="0"/>
              <a:buChar char="•"/>
            </a:pPr>
            <a:r>
              <a:rPr lang="en-US" sz="1800" b="1" u="sng" dirty="0">
                <a:solidFill>
                  <a:srgbClr val="0070C0"/>
                </a:solidFill>
                <a:latin typeface="Times New Roman" panose="02020603050405020304" pitchFamily="18" charset="0"/>
                <a:cs typeface="Times New Roman" panose="02020603050405020304" pitchFamily="18" charset="0"/>
              </a:rPr>
              <a:t>Simplifying the model: </a:t>
            </a:r>
            <a:r>
              <a:rPr lang="en-US" sz="1800" b="0" i="0" dirty="0">
                <a:solidFill>
                  <a:srgbClr val="273239"/>
                </a:solidFill>
                <a:effectLst/>
                <a:latin typeface="Times New Roman" panose="02020603050405020304" pitchFamily="18" charset="0"/>
                <a:cs typeface="Times New Roman" panose="02020603050405020304" pitchFamily="18" charset="0"/>
              </a:rPr>
              <a:t>Reducing the complexity of the model, such as decreasing the number of parameters or layers in a neural network, can also help reduce variance and improve generalization performance.</a:t>
            </a:r>
          </a:p>
          <a:p>
            <a:pPr algn="just" fontAlgn="base">
              <a:lnSpc>
                <a:spcPct val="150000"/>
              </a:lnSpc>
              <a:buFont typeface="Arial" panose="020B0604020202020204" pitchFamily="34" charset="0"/>
              <a:buChar char="•"/>
            </a:pPr>
            <a:r>
              <a:rPr lang="en-US" sz="1800" b="1" i="0" u="sng" dirty="0">
                <a:solidFill>
                  <a:srgbClr val="273239"/>
                </a:solidFill>
                <a:effectLst/>
                <a:latin typeface="Times New Roman" panose="02020603050405020304" pitchFamily="18" charset="0"/>
                <a:cs typeface="Times New Roman" panose="02020603050405020304" pitchFamily="18" charset="0"/>
                <a:hlinkClick r:id="rId7"/>
              </a:rPr>
              <a:t>Early stopping</a:t>
            </a:r>
            <a:r>
              <a:rPr lang="en-US" sz="1800" b="1" i="0" dirty="0">
                <a:solidFill>
                  <a:srgbClr val="273239"/>
                </a:solidFill>
                <a:effectLst/>
                <a:latin typeface="Times New Roman" panose="02020603050405020304" pitchFamily="18" charset="0"/>
                <a:cs typeface="Times New Roman" panose="02020603050405020304" pitchFamily="18" charset="0"/>
              </a:rPr>
              <a:t>:</a:t>
            </a:r>
            <a:r>
              <a:rPr lang="en-US" sz="1800" b="0" i="0" dirty="0">
                <a:solidFill>
                  <a:srgbClr val="273239"/>
                </a:solidFill>
                <a:effectLst/>
                <a:latin typeface="Times New Roman" panose="02020603050405020304" pitchFamily="18" charset="0"/>
                <a:cs typeface="Times New Roman" panose="02020603050405020304" pitchFamily="18" charset="0"/>
              </a:rPr>
              <a:t> Early stopping is a technique used to prevent overfitting by stopping the training of the deep learning model when the performance on the validation set stops improving.</a:t>
            </a:r>
          </a:p>
        </p:txBody>
      </p:sp>
    </p:spTree>
    <p:extLst>
      <p:ext uri="{BB962C8B-B14F-4D97-AF65-F5344CB8AC3E}">
        <p14:creationId xmlns:p14="http://schemas.microsoft.com/office/powerpoint/2010/main" val="3296091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Overfitting and underfitting: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180730"/>
            <a:ext cx="11203620" cy="5450889"/>
          </a:xfrm>
        </p:spPr>
        <p:txBody>
          <a:bodyPr>
            <a:noAutofit/>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Overfitting occurs when a model learns the training data too well, capturing not only the underlying patterns but also the noise and randomness present in the data.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As a result, an overfit model will perform exceptionally well on the training data but will struggle to generalize to new, unseen data.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This phenomenon can be thought of as the model "memorizing" the training data rather than learning the true underlying relationships.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Fig: Bias variance trade-off [10]</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90D0B74-DD5E-B371-8AFB-7D1F40219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025" y="3080551"/>
            <a:ext cx="5688555" cy="2920754"/>
          </a:xfrm>
          <a:prstGeom prst="rect">
            <a:avLst/>
          </a:prstGeom>
        </p:spPr>
      </p:pic>
    </p:spTree>
    <p:extLst>
      <p:ext uri="{BB962C8B-B14F-4D97-AF65-F5344CB8AC3E}">
        <p14:creationId xmlns:p14="http://schemas.microsoft.com/office/powerpoint/2010/main" val="2329510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Characteristics of overfitting: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180730"/>
            <a:ext cx="11203620" cy="5450889"/>
          </a:xfrm>
        </p:spPr>
        <p:txBody>
          <a:bodyPr>
            <a:noAutofit/>
          </a:bodyPr>
          <a:lstStyle/>
          <a:p>
            <a:pPr algn="just">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Low training error: </a:t>
            </a:r>
            <a:r>
              <a:rPr lang="en-US" sz="1800" dirty="0">
                <a:latin typeface="Times New Roman" panose="02020603050405020304" pitchFamily="18" charset="0"/>
                <a:cs typeface="Times New Roman" panose="02020603050405020304" pitchFamily="18" charset="0"/>
              </a:rPr>
              <a:t>The model's performance on the training data is excellent.</a:t>
            </a:r>
          </a:p>
          <a:p>
            <a:pPr algn="just">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High validation/testing error: </a:t>
            </a:r>
            <a:r>
              <a:rPr lang="en-US" sz="1800" dirty="0">
                <a:latin typeface="Times New Roman" panose="02020603050405020304" pitchFamily="18" charset="0"/>
                <a:cs typeface="Times New Roman" panose="02020603050405020304" pitchFamily="18" charset="0"/>
              </a:rPr>
              <a:t>The model's performance on new data is poor.</a:t>
            </a:r>
          </a:p>
          <a:p>
            <a:pPr algn="just">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Model captures noise: </a:t>
            </a:r>
            <a:r>
              <a:rPr lang="en-US" sz="1800" dirty="0">
                <a:latin typeface="Times New Roman" panose="02020603050405020304" pitchFamily="18" charset="0"/>
                <a:cs typeface="Times New Roman" panose="02020603050405020304" pitchFamily="18" charset="0"/>
              </a:rPr>
              <a:t>The model might fit to outlier points, errors, or random fluctuations in the training data.</a:t>
            </a:r>
          </a:p>
          <a:p>
            <a:pPr algn="just">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Complex models:</a:t>
            </a:r>
            <a:r>
              <a:rPr lang="en-US" sz="1800" dirty="0">
                <a:latin typeface="Times New Roman" panose="02020603050405020304" pitchFamily="18" charset="0"/>
                <a:cs typeface="Times New Roman" panose="02020603050405020304" pitchFamily="18" charset="0"/>
              </a:rPr>
              <a:t> Overfitting is more likely to occur when using complex models with a large number of parameters.</a:t>
            </a:r>
          </a:p>
          <a:p>
            <a:pPr algn="just">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Poor generalization: </a:t>
            </a:r>
            <a:r>
              <a:rPr lang="en-US" sz="1800" dirty="0">
                <a:latin typeface="Times New Roman" panose="02020603050405020304" pitchFamily="18" charset="0"/>
                <a:cs typeface="Times New Roman" panose="02020603050405020304" pitchFamily="18" charset="0"/>
              </a:rPr>
              <a:t>The model struggles to make accurate predictions on new, unseen data.</a:t>
            </a:r>
          </a:p>
          <a:p>
            <a:pPr algn="just">
              <a:buFont typeface="Wingdings" panose="05000000000000000000" pitchFamily="2" charset="2"/>
              <a:buChar char="§"/>
            </a:pPr>
            <a:r>
              <a:rPr lang="en-US" sz="1800" b="1" dirty="0">
                <a:solidFill>
                  <a:srgbClr val="00B0F0"/>
                </a:solidFill>
                <a:latin typeface="Times New Roman" panose="02020603050405020304" pitchFamily="18" charset="0"/>
                <a:cs typeface="Times New Roman" panose="02020603050405020304" pitchFamily="18" charset="0"/>
              </a:rPr>
              <a:t>Causes of Overfitting:</a:t>
            </a:r>
          </a:p>
          <a:p>
            <a:pPr algn="just">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Too much complexity: </a:t>
            </a:r>
            <a:r>
              <a:rPr lang="en-US" sz="1800" dirty="0">
                <a:latin typeface="Times New Roman" panose="02020603050405020304" pitchFamily="18" charset="0"/>
                <a:cs typeface="Times New Roman" panose="02020603050405020304" pitchFamily="18" charset="0"/>
              </a:rPr>
              <a:t>Models with too many parameters can easily fit the noise in the data.</a:t>
            </a:r>
          </a:p>
          <a:p>
            <a:pPr algn="just">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Insufficient data: </a:t>
            </a:r>
            <a:r>
              <a:rPr lang="en-US" sz="1800" dirty="0">
                <a:latin typeface="Times New Roman" panose="02020603050405020304" pitchFamily="18" charset="0"/>
                <a:cs typeface="Times New Roman" panose="02020603050405020304" pitchFamily="18" charset="0"/>
              </a:rPr>
              <a:t>If the dataset is small, the model may overfit to the limited information available.</a:t>
            </a:r>
          </a:p>
          <a:p>
            <a:pPr algn="just">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Overtraining:</a:t>
            </a:r>
            <a:r>
              <a:rPr lang="en-US" sz="1800" dirty="0">
                <a:latin typeface="Times New Roman" panose="02020603050405020304" pitchFamily="18" charset="0"/>
                <a:cs typeface="Times New Roman" panose="02020603050405020304" pitchFamily="18" charset="0"/>
              </a:rPr>
              <a:t> Training for too many epochs or iterations can lead to overfitting.</a:t>
            </a:r>
          </a:p>
          <a:p>
            <a:pPr algn="just">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Incorrect features: </a:t>
            </a:r>
            <a:r>
              <a:rPr lang="en-US" sz="1800" dirty="0">
                <a:latin typeface="Times New Roman" panose="02020603050405020304" pitchFamily="18" charset="0"/>
                <a:cs typeface="Times New Roman" panose="02020603050405020304" pitchFamily="18" charset="0"/>
              </a:rPr>
              <a:t>Including irrelevant or redundant features can contribute to overfitting.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3600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Underfitting: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180730"/>
            <a:ext cx="11203620" cy="5450889"/>
          </a:xfrm>
        </p:spPr>
        <p:txBody>
          <a:bodyPr>
            <a:noAutofit/>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Underfitting, on the other hand, occurs when a model is too simplistic to capture the underlying patterns in the data.</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In this case, the model fails to learn even the training data well, resulting in poor performance on both the training data and new data.</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Fig: Underfitting</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3F3E203-A3A5-CF44-FB95-18D5A7E31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4259" y="2201661"/>
            <a:ext cx="3901440" cy="4078147"/>
          </a:xfrm>
          <a:prstGeom prst="rect">
            <a:avLst/>
          </a:prstGeom>
        </p:spPr>
      </p:pic>
    </p:spTree>
    <p:extLst>
      <p:ext uri="{BB962C8B-B14F-4D97-AF65-F5344CB8AC3E}">
        <p14:creationId xmlns:p14="http://schemas.microsoft.com/office/powerpoint/2010/main" val="3966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A561-AB3C-D9E5-9413-AA6B6C352990}"/>
              </a:ext>
            </a:extLst>
          </p:cNvPr>
          <p:cNvSpPr>
            <a:spLocks noGrp="1"/>
          </p:cNvSpPr>
          <p:nvPr>
            <p:ph type="ctrTitle"/>
          </p:nvPr>
        </p:nvSpPr>
        <p:spPr>
          <a:xfrm>
            <a:off x="1399712" y="299291"/>
            <a:ext cx="9144000" cy="573272"/>
          </a:xfrm>
        </p:spPr>
        <p:txBody>
          <a:bodyPr>
            <a:normAutofit/>
          </a:bodyPr>
          <a:lstStyle/>
          <a:p>
            <a:r>
              <a:rPr lang="en-US" sz="2800" dirty="0">
                <a:latin typeface="Times New Roman" panose="02020603050405020304" pitchFamily="18" charset="0"/>
                <a:cs typeface="Times New Roman" panose="02020603050405020304" pitchFamily="18" charset="0"/>
              </a:rPr>
              <a:t>AI, ML, and DL</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BD6BE60-7231-BE50-C852-94F87F440E3A}"/>
              </a:ext>
            </a:extLst>
          </p:cNvPr>
          <p:cNvSpPr>
            <a:spLocks noGrp="1"/>
          </p:cNvSpPr>
          <p:nvPr>
            <p:ph type="subTitle" idx="1"/>
          </p:nvPr>
        </p:nvSpPr>
        <p:spPr>
          <a:xfrm>
            <a:off x="417250" y="1012054"/>
            <a:ext cx="11265763" cy="5726097"/>
          </a:xfrm>
        </p:spPr>
        <p:txBody>
          <a:bodyPr>
            <a:normAutofit/>
          </a:bodyPr>
          <a:lstStyle/>
          <a:p>
            <a:pPr algn="just"/>
            <a:r>
              <a:rPr lang="en-IN" sz="19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0" dirty="0">
                <a:solidFill>
                  <a:srgbClr val="000000"/>
                </a:solidFill>
                <a:latin typeface="Times New Roman" panose="02020603050405020304" pitchFamily="18" charset="0"/>
                <a:ea typeface="Times New Roman" panose="02020603050405020304" pitchFamily="18" charset="0"/>
              </a:rPr>
              <a:t>	</a:t>
            </a:r>
          </a:p>
          <a:p>
            <a:pPr algn="just"/>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pPr algn="just"/>
            <a:endParaRPr lang="en-IN" sz="1600" kern="0" dirty="0">
              <a:solidFill>
                <a:srgbClr val="000000"/>
              </a:solidFill>
              <a:effectLst/>
              <a:latin typeface="Times New Roman" panose="02020603050405020304" pitchFamily="18" charset="0"/>
              <a:ea typeface="Times New Roman" panose="02020603050405020304" pitchFamily="18" charset="0"/>
            </a:endParaRPr>
          </a:p>
          <a:p>
            <a:pPr algn="just"/>
            <a:endParaRPr lang="en-IN" sz="1600" dirty="0"/>
          </a:p>
        </p:txBody>
      </p:sp>
      <p:pic>
        <p:nvPicPr>
          <p:cNvPr id="4" name="Picture 3">
            <a:extLst>
              <a:ext uri="{FF2B5EF4-FFF2-40B4-BE49-F238E27FC236}">
                <a16:creationId xmlns:a16="http://schemas.microsoft.com/office/drawing/2014/main" id="{0387818B-C39E-F92B-215E-D6A2BECE79BC}"/>
              </a:ext>
            </a:extLst>
          </p:cNvPr>
          <p:cNvPicPr>
            <a:picLocks noChangeAspect="1"/>
          </p:cNvPicPr>
          <p:nvPr/>
        </p:nvPicPr>
        <p:blipFill>
          <a:blip r:embed="rId2"/>
          <a:stretch>
            <a:fillRect/>
          </a:stretch>
        </p:blipFill>
        <p:spPr>
          <a:xfrm>
            <a:off x="1203202" y="1655338"/>
            <a:ext cx="10222360" cy="4190608"/>
          </a:xfrm>
          <a:prstGeom prst="rect">
            <a:avLst/>
          </a:prstGeom>
        </p:spPr>
      </p:pic>
    </p:spTree>
    <p:extLst>
      <p:ext uri="{BB962C8B-B14F-4D97-AF65-F5344CB8AC3E}">
        <p14:creationId xmlns:p14="http://schemas.microsoft.com/office/powerpoint/2010/main" val="18559882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Example: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180730"/>
            <a:ext cx="11203620" cy="5450889"/>
          </a:xfrm>
        </p:spPr>
        <p:txBody>
          <a:bodyPr>
            <a:noAutofit/>
          </a:bodyPr>
          <a:lstStyle/>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2D9F26A-3EC1-8200-BA9B-108389224A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180730"/>
            <a:ext cx="8686800" cy="4793942"/>
          </a:xfrm>
          <a:prstGeom prst="rect">
            <a:avLst/>
          </a:prstGeom>
        </p:spPr>
      </p:pic>
    </p:spTree>
    <p:extLst>
      <p:ext uri="{BB962C8B-B14F-4D97-AF65-F5344CB8AC3E}">
        <p14:creationId xmlns:p14="http://schemas.microsoft.com/office/powerpoint/2010/main" val="38480911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E91F3C-FCDD-E148-E509-C6951773F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6295" y="179070"/>
            <a:ext cx="9259410" cy="6499860"/>
          </a:xfrm>
          <a:prstGeom prst="rect">
            <a:avLst/>
          </a:prstGeom>
        </p:spPr>
      </p:pic>
    </p:spTree>
    <p:extLst>
      <p:ext uri="{BB962C8B-B14F-4D97-AF65-F5344CB8AC3E}">
        <p14:creationId xmlns:p14="http://schemas.microsoft.com/office/powerpoint/2010/main" val="12175420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683E70-4587-4A51-E2A5-7BF8DC1A6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053" y="532659"/>
            <a:ext cx="9987379" cy="5637321"/>
          </a:xfrm>
          <a:prstGeom prst="rect">
            <a:avLst/>
          </a:prstGeom>
        </p:spPr>
      </p:pic>
    </p:spTree>
    <p:extLst>
      <p:ext uri="{BB962C8B-B14F-4D97-AF65-F5344CB8AC3E}">
        <p14:creationId xmlns:p14="http://schemas.microsoft.com/office/powerpoint/2010/main" val="322014240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B4786F-B6F9-39C1-9D75-B2D2BA540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81" y="470517"/>
            <a:ext cx="11185864" cy="5832629"/>
          </a:xfrm>
          <a:prstGeom prst="rect">
            <a:avLst/>
          </a:prstGeom>
        </p:spPr>
      </p:pic>
    </p:spTree>
    <p:extLst>
      <p:ext uri="{BB962C8B-B14F-4D97-AF65-F5344CB8AC3E}">
        <p14:creationId xmlns:p14="http://schemas.microsoft.com/office/powerpoint/2010/main" val="16146353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4643A5-BE8C-4070-61D6-63FE628758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911" y="1269507"/>
            <a:ext cx="9969623" cy="4740676"/>
          </a:xfrm>
          <a:prstGeom prst="rect">
            <a:avLst/>
          </a:prstGeom>
        </p:spPr>
      </p:pic>
    </p:spTree>
    <p:extLst>
      <p:ext uri="{BB962C8B-B14F-4D97-AF65-F5344CB8AC3E}">
        <p14:creationId xmlns:p14="http://schemas.microsoft.com/office/powerpoint/2010/main" val="20624883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780375-5D79-150B-3235-FA0B03D41B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681" y="710214"/>
            <a:ext cx="10608815" cy="5646198"/>
          </a:xfrm>
          <a:prstGeom prst="rect">
            <a:avLst/>
          </a:prstGeom>
        </p:spPr>
      </p:pic>
    </p:spTree>
    <p:extLst>
      <p:ext uri="{BB962C8B-B14F-4D97-AF65-F5344CB8AC3E}">
        <p14:creationId xmlns:p14="http://schemas.microsoft.com/office/powerpoint/2010/main" val="21097435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29615"/>
            <a:ext cx="10515600" cy="691318"/>
          </a:xfrm>
        </p:spPr>
        <p:txBody>
          <a:bodyPr>
            <a:noAutofit/>
          </a:bodyPr>
          <a:lstStyle/>
          <a:p>
            <a:pPr algn="ctr"/>
            <a:r>
              <a:rPr lang="en-US" sz="2800" dirty="0">
                <a:latin typeface="Times New Roman" panose="02020603050405020304" pitchFamily="18" charset="0"/>
                <a:cs typeface="Times New Roman" panose="02020603050405020304" pitchFamily="18" charset="0"/>
              </a:rPr>
              <a:t>Characteristics of underfitting </a:t>
            </a:r>
            <a:r>
              <a:rPr lang="en-US" sz="2800" b="0" i="0" dirty="0">
                <a:solidFill>
                  <a:srgbClr val="610B38"/>
                </a:solidFill>
                <a:effectLst/>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180730"/>
            <a:ext cx="11203620" cy="5450889"/>
          </a:xfrm>
        </p:spPr>
        <p:txBody>
          <a:bodyPr>
            <a:noAutofit/>
          </a:bodyPr>
          <a:lstStyle/>
          <a:p>
            <a:pPr algn="just">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High training error: </a:t>
            </a:r>
            <a:r>
              <a:rPr lang="en-US" sz="1800" dirty="0">
                <a:latin typeface="Times New Roman" panose="02020603050405020304" pitchFamily="18" charset="0"/>
                <a:cs typeface="Times New Roman" panose="02020603050405020304" pitchFamily="18" charset="0"/>
              </a:rPr>
              <a:t>The model's performance on the training data is not good.</a:t>
            </a:r>
          </a:p>
          <a:p>
            <a:pPr algn="just">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High validation/testing error: </a:t>
            </a:r>
            <a:r>
              <a:rPr lang="en-US" sz="1800" dirty="0">
                <a:latin typeface="Times New Roman" panose="02020603050405020304" pitchFamily="18" charset="0"/>
                <a:cs typeface="Times New Roman" panose="02020603050405020304" pitchFamily="18" charset="0"/>
              </a:rPr>
              <a:t>The model's performance on new data is also poor.</a:t>
            </a:r>
          </a:p>
          <a:p>
            <a:pPr algn="just">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Model is too simple: </a:t>
            </a:r>
            <a:r>
              <a:rPr lang="en-US" sz="1800" dirty="0">
                <a:latin typeface="Times New Roman" panose="02020603050405020304" pitchFamily="18" charset="0"/>
                <a:cs typeface="Times New Roman" panose="02020603050405020304" pitchFamily="18" charset="0"/>
              </a:rPr>
              <a:t>The model lacks the capacity to capture the underlying relationships in the data.</a:t>
            </a:r>
          </a:p>
          <a:p>
            <a:pPr algn="just">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Oversimplified features: </a:t>
            </a:r>
            <a:r>
              <a:rPr lang="en-US" sz="1800" dirty="0">
                <a:latin typeface="Times New Roman" panose="02020603050405020304" pitchFamily="18" charset="0"/>
                <a:cs typeface="Times New Roman" panose="02020603050405020304" pitchFamily="18" charset="0"/>
              </a:rPr>
              <a:t>The model might not be able to understand the complexities of the data.</a:t>
            </a:r>
          </a:p>
          <a:p>
            <a:pPr marL="0" indent="0" algn="just">
              <a:buNone/>
            </a:pPr>
            <a:endParaRPr lang="en-US" sz="1800" dirty="0">
              <a:latin typeface="Times New Roman" panose="02020603050405020304" pitchFamily="18" charset="0"/>
              <a:cs typeface="Times New Roman" panose="02020603050405020304" pitchFamily="18" charset="0"/>
            </a:endParaRPr>
          </a:p>
          <a:p>
            <a:pPr algn="l"/>
            <a:r>
              <a:rPr lang="en-US" sz="1800" b="1" i="0" dirty="0">
                <a:solidFill>
                  <a:srgbClr val="374151"/>
                </a:solidFill>
                <a:effectLst/>
                <a:latin typeface="Times New Roman" panose="02020603050405020304" pitchFamily="18" charset="0"/>
                <a:cs typeface="Times New Roman" panose="02020603050405020304" pitchFamily="18" charset="0"/>
              </a:rPr>
              <a:t>Causes of Underfitting:</a:t>
            </a:r>
          </a:p>
          <a:p>
            <a:pPr algn="just">
              <a:buFont typeface="Arial" panose="020B0604020202020204" pitchFamily="34" charset="0"/>
              <a:buChar char="•"/>
            </a:pPr>
            <a:r>
              <a:rPr lang="en-US" sz="1800" dirty="0">
                <a:solidFill>
                  <a:srgbClr val="00B0F0"/>
                </a:solidFill>
                <a:latin typeface="Times New Roman" panose="02020603050405020304" pitchFamily="18" charset="0"/>
                <a:cs typeface="Times New Roman" panose="02020603050405020304" pitchFamily="18" charset="0"/>
              </a:rPr>
              <a:t>Simplistic model: </a:t>
            </a:r>
            <a:r>
              <a:rPr lang="en-US" sz="1800" dirty="0">
                <a:latin typeface="Times New Roman" panose="02020603050405020304" pitchFamily="18" charset="0"/>
                <a:cs typeface="Times New Roman" panose="02020603050405020304" pitchFamily="18" charset="0"/>
              </a:rPr>
              <a:t>Using a model with too few parameters or overly simplified structure.</a:t>
            </a:r>
          </a:p>
          <a:p>
            <a:pPr algn="just">
              <a:buFont typeface="Arial" panose="020B0604020202020204" pitchFamily="34" charset="0"/>
              <a:buChar char="•"/>
            </a:pPr>
            <a:r>
              <a:rPr lang="en-US" sz="1800" dirty="0">
                <a:solidFill>
                  <a:srgbClr val="00B0F0"/>
                </a:solidFill>
                <a:latin typeface="Times New Roman" panose="02020603050405020304" pitchFamily="18" charset="0"/>
                <a:cs typeface="Times New Roman" panose="02020603050405020304" pitchFamily="18" charset="0"/>
              </a:rPr>
              <a:t>Insufficient training: </a:t>
            </a:r>
            <a:r>
              <a:rPr lang="en-US" sz="1800" dirty="0">
                <a:latin typeface="Times New Roman" panose="02020603050405020304" pitchFamily="18" charset="0"/>
                <a:cs typeface="Times New Roman" panose="02020603050405020304" pitchFamily="18" charset="0"/>
              </a:rPr>
              <a:t>Not training the model for enough epochs or iterations.</a:t>
            </a:r>
          </a:p>
          <a:p>
            <a:pPr algn="just">
              <a:buFont typeface="Arial" panose="020B0604020202020204" pitchFamily="34" charset="0"/>
              <a:buChar char="•"/>
            </a:pPr>
            <a:r>
              <a:rPr lang="en-US" sz="1800" dirty="0">
                <a:solidFill>
                  <a:srgbClr val="00B0F0"/>
                </a:solidFill>
                <a:latin typeface="Times New Roman" panose="02020603050405020304" pitchFamily="18" charset="0"/>
                <a:cs typeface="Times New Roman" panose="02020603050405020304" pitchFamily="18" charset="0"/>
              </a:rPr>
              <a:t>Insufficient features: </a:t>
            </a:r>
            <a:r>
              <a:rPr lang="en-US" sz="1800" dirty="0">
                <a:latin typeface="Times New Roman" panose="02020603050405020304" pitchFamily="18" charset="0"/>
                <a:cs typeface="Times New Roman" panose="02020603050405020304" pitchFamily="18" charset="0"/>
              </a:rPr>
              <a:t>Lack of relevant features or using overly generalized features.</a:t>
            </a: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2465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691318"/>
          </a:xfrm>
        </p:spPr>
        <p:txBody>
          <a:bodyPr>
            <a:noAutofit/>
          </a:bodyPr>
          <a:lstStyle/>
          <a:p>
            <a:pPr algn="ctr"/>
            <a:r>
              <a:rPr lang="en-US" sz="2800" b="0" i="0" dirty="0" err="1">
                <a:solidFill>
                  <a:srgbClr val="610B38"/>
                </a:solidFill>
                <a:effectLst/>
                <a:latin typeface="Times New Roman" panose="02020603050405020304" pitchFamily="18" charset="0"/>
                <a:cs typeface="Times New Roman" panose="02020603050405020304" pitchFamily="18" charset="0"/>
              </a:rPr>
              <a:t>Vapnik-chervonenkis</a:t>
            </a:r>
            <a:r>
              <a:rPr lang="en-US" sz="2800" b="0" i="0" dirty="0">
                <a:solidFill>
                  <a:srgbClr val="610B38"/>
                </a:solidFill>
                <a:effectLst/>
                <a:latin typeface="Times New Roman" panose="02020603050405020304" pitchFamily="18" charset="0"/>
                <a:cs typeface="Times New Roman" panose="02020603050405020304" pitchFamily="18" charset="0"/>
              </a:rPr>
              <a:t> (VC) dimension: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180730"/>
            <a:ext cx="11203620" cy="5450889"/>
          </a:xfrm>
        </p:spPr>
        <p:txBody>
          <a:bodyPr>
            <a:noAutofit/>
          </a:bodyPr>
          <a:lstStyle/>
          <a:p>
            <a:pPr algn="just">
              <a:buFont typeface="Wingdings" panose="05000000000000000000" pitchFamily="2" charset="2"/>
              <a:buChar char="§"/>
            </a:pPr>
            <a:r>
              <a:rPr lang="en-US" sz="1800" dirty="0" err="1">
                <a:latin typeface="Times New Roman" panose="02020603050405020304" pitchFamily="18" charset="0"/>
                <a:cs typeface="Times New Roman" panose="02020603050405020304" pitchFamily="18" charset="0"/>
              </a:rPr>
              <a:t>Vapnik-Chervonenkis</a:t>
            </a:r>
            <a:r>
              <a:rPr lang="en-US" sz="1800" dirty="0">
                <a:latin typeface="Times New Roman" panose="02020603050405020304" pitchFamily="18" charset="0"/>
                <a:cs typeface="Times New Roman" panose="02020603050405020304" pitchFamily="18" charset="0"/>
              </a:rPr>
              <a:t> (VC) dimension measures the capacity of a </a:t>
            </a:r>
            <a:r>
              <a:rPr lang="en-US" sz="1800" dirty="0">
                <a:solidFill>
                  <a:srgbClr val="00B0F0"/>
                </a:solidFill>
                <a:latin typeface="Times New Roman" panose="02020603050405020304" pitchFamily="18" charset="0"/>
                <a:cs typeface="Times New Roman" panose="02020603050405020304" pitchFamily="18" charset="0"/>
              </a:rPr>
              <a:t>hypothesis space </a:t>
            </a:r>
            <a:r>
              <a:rPr lang="en-US" sz="1800" dirty="0">
                <a:latin typeface="Times New Roman" panose="02020603050405020304" pitchFamily="18" charset="0"/>
                <a:cs typeface="Times New Roman" panose="02020603050405020304" pitchFamily="18" charset="0"/>
              </a:rPr>
              <a:t>(</a:t>
            </a:r>
            <a:r>
              <a:rPr lang="en-US" sz="1800" dirty="0">
                <a:solidFill>
                  <a:srgbClr val="00B0F0"/>
                </a:solidFill>
                <a:latin typeface="Times New Roman" panose="02020603050405020304" pitchFamily="18" charset="0"/>
                <a:cs typeface="Times New Roman" panose="02020603050405020304" pitchFamily="18" charset="0"/>
              </a:rPr>
              <a:t>set of possible functions or classifiers) to shatter a given set of points</a:t>
            </a:r>
            <a:r>
              <a:rPr lang="en-US" sz="1800" dirty="0">
                <a:latin typeface="Times New Roman" panose="02020603050405020304" pitchFamily="18" charset="0"/>
                <a:cs typeface="Times New Roman" panose="02020603050405020304" pitchFamily="18" charset="0"/>
              </a:rPr>
              <a:t>.</a:t>
            </a:r>
          </a:p>
          <a:p>
            <a:pPr algn="just">
              <a:buFont typeface="+mj-lt"/>
              <a:buAutoNum type="arabicPeriod"/>
            </a:pPr>
            <a:r>
              <a:rPr lang="en-US" sz="1800" b="1" i="0" dirty="0">
                <a:solidFill>
                  <a:srgbClr val="00B0F0"/>
                </a:solidFill>
                <a:effectLst/>
                <a:latin typeface="Times New Roman" panose="02020603050405020304" pitchFamily="18" charset="0"/>
                <a:cs typeface="Times New Roman" panose="02020603050405020304" pitchFamily="18" charset="0"/>
              </a:rPr>
              <a:t>Shattering:</a:t>
            </a:r>
            <a:r>
              <a:rPr lang="en-US" sz="1800" b="0" i="0" dirty="0">
                <a:solidFill>
                  <a:srgbClr val="374151"/>
                </a:solidFill>
                <a:effectLst/>
                <a:latin typeface="Times New Roman" panose="02020603050405020304" pitchFamily="18" charset="0"/>
                <a:cs typeface="Times New Roman" panose="02020603050405020304" pitchFamily="18" charset="0"/>
              </a:rPr>
              <a:t> The concept of shattering refers to whether a </a:t>
            </a:r>
            <a:r>
              <a:rPr lang="en-US" sz="1800" b="0" i="0" dirty="0">
                <a:solidFill>
                  <a:srgbClr val="00B0F0"/>
                </a:solidFill>
                <a:effectLst/>
                <a:latin typeface="Times New Roman" panose="02020603050405020304" pitchFamily="18" charset="0"/>
                <a:cs typeface="Times New Roman" panose="02020603050405020304" pitchFamily="18" charset="0"/>
              </a:rPr>
              <a:t>hypothesis space can classify (or label) a given set of points in all possible ways.</a:t>
            </a:r>
            <a:r>
              <a:rPr lang="en-US" sz="1800" b="0" i="0" dirty="0">
                <a:solidFill>
                  <a:srgbClr val="374151"/>
                </a:solidFill>
                <a:effectLst/>
                <a:latin typeface="Times New Roman" panose="02020603050405020304" pitchFamily="18" charset="0"/>
                <a:cs typeface="Times New Roman" panose="02020603050405020304" pitchFamily="18" charset="0"/>
              </a:rPr>
              <a:t> In other words, if a hypothesis space can assign arbitrary labels to a set of points, it is said to shatter those points.</a:t>
            </a:r>
          </a:p>
          <a:p>
            <a:pPr algn="just">
              <a:buFont typeface="+mj-lt"/>
              <a:buAutoNum type="arabicPeriod"/>
            </a:pPr>
            <a:r>
              <a:rPr lang="en-US" sz="1800" b="1" i="0" dirty="0">
                <a:solidFill>
                  <a:srgbClr val="00B0F0"/>
                </a:solidFill>
                <a:effectLst/>
                <a:latin typeface="Times New Roman" panose="02020603050405020304" pitchFamily="18" charset="0"/>
                <a:cs typeface="Times New Roman" panose="02020603050405020304" pitchFamily="18" charset="0"/>
              </a:rPr>
              <a:t>VC Dimension:</a:t>
            </a:r>
            <a:r>
              <a:rPr lang="en-US" sz="1800" b="0" i="0" dirty="0">
                <a:solidFill>
                  <a:srgbClr val="00B0F0"/>
                </a:solidFill>
                <a:effectLst/>
                <a:latin typeface="Times New Roman" panose="02020603050405020304" pitchFamily="18" charset="0"/>
                <a:cs typeface="Times New Roman" panose="02020603050405020304" pitchFamily="18" charset="0"/>
              </a:rPr>
              <a:t> </a:t>
            </a:r>
            <a:r>
              <a:rPr lang="en-US" sz="1800" b="0" i="0" dirty="0">
                <a:solidFill>
                  <a:srgbClr val="374151"/>
                </a:solidFill>
                <a:effectLst/>
                <a:latin typeface="Times New Roman" panose="02020603050405020304" pitchFamily="18" charset="0"/>
                <a:cs typeface="Times New Roman" panose="02020603050405020304" pitchFamily="18" charset="0"/>
              </a:rPr>
              <a:t>The VC dimension of a hypothesis space is the </a:t>
            </a:r>
            <a:r>
              <a:rPr lang="en-US" sz="1800" b="0" i="0" dirty="0">
                <a:solidFill>
                  <a:srgbClr val="00B0F0"/>
                </a:solidFill>
                <a:effectLst/>
                <a:latin typeface="Times New Roman" panose="02020603050405020304" pitchFamily="18" charset="0"/>
                <a:cs typeface="Times New Roman" panose="02020603050405020304" pitchFamily="18" charset="0"/>
              </a:rPr>
              <a:t>maximum number of points that can be shattered by the space</a:t>
            </a:r>
            <a:r>
              <a:rPr lang="en-US" sz="1800" b="0" i="0" dirty="0">
                <a:solidFill>
                  <a:srgbClr val="374151"/>
                </a:solidFill>
                <a:effectLst/>
                <a:latin typeface="Times New Roman" panose="02020603050405020304" pitchFamily="18" charset="0"/>
                <a:cs typeface="Times New Roman" panose="02020603050405020304" pitchFamily="18" charset="0"/>
              </a:rPr>
              <a:t>. In other words, it's the largest dataset size for which the hypothesis space can represent all possible </a:t>
            </a:r>
            <a:r>
              <a:rPr lang="en-US" sz="1800" b="0" i="0" dirty="0" err="1">
                <a:solidFill>
                  <a:srgbClr val="374151"/>
                </a:solidFill>
                <a:effectLst/>
                <a:latin typeface="Times New Roman" panose="02020603050405020304" pitchFamily="18" charset="0"/>
                <a:cs typeface="Times New Roman" panose="02020603050405020304" pitchFamily="18" charset="0"/>
              </a:rPr>
              <a:t>labelings</a:t>
            </a:r>
            <a:r>
              <a:rPr lang="en-US" sz="1800" b="0" i="0" dirty="0">
                <a:solidFill>
                  <a:srgbClr val="374151"/>
                </a:solidFill>
                <a:effectLst/>
                <a:latin typeface="Times New Roman" panose="02020603050405020304" pitchFamily="18" charset="0"/>
                <a:cs typeface="Times New Roman" panose="02020603050405020304" pitchFamily="18" charset="0"/>
              </a:rPr>
              <a:t>.</a:t>
            </a:r>
          </a:p>
          <a:p>
            <a:pPr algn="just">
              <a:buFont typeface="+mj-lt"/>
              <a:buAutoNum type="arabicPeriod"/>
            </a:pPr>
            <a:endParaRPr lang="en-US" sz="1800" dirty="0">
              <a:solidFill>
                <a:srgbClr val="374151"/>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Fig: Shattering with 3 points [10]</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465D9A3-2302-B151-ADBB-CD31F944C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0578" y="3542189"/>
            <a:ext cx="5615940" cy="2689157"/>
          </a:xfrm>
          <a:prstGeom prst="rect">
            <a:avLst/>
          </a:prstGeom>
        </p:spPr>
      </p:pic>
    </p:spTree>
    <p:extLst>
      <p:ext uri="{BB962C8B-B14F-4D97-AF65-F5344CB8AC3E}">
        <p14:creationId xmlns:p14="http://schemas.microsoft.com/office/powerpoint/2010/main" val="358184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477FE-E858-0061-9C00-DD61E980EC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C4438C-E48F-D630-CF01-D9B9F4993D50}"/>
              </a:ext>
            </a:extLst>
          </p:cNvPr>
          <p:cNvSpPr>
            <a:spLocks noGrp="1"/>
          </p:cNvSpPr>
          <p:nvPr>
            <p:ph type="title"/>
          </p:nvPr>
        </p:nvSpPr>
        <p:spPr>
          <a:xfrm>
            <a:off x="838200" y="347371"/>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Sensitivity Analysis: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2166BC-0073-B834-8A87-D9E3F12FE4CF}"/>
              </a:ext>
            </a:extLst>
          </p:cNvPr>
          <p:cNvSpPr>
            <a:spLocks noGrp="1"/>
          </p:cNvSpPr>
          <p:nvPr>
            <p:ph idx="1"/>
          </p:nvPr>
        </p:nvSpPr>
        <p:spPr>
          <a:xfrm>
            <a:off x="585926" y="1180730"/>
            <a:ext cx="11203620" cy="5450889"/>
          </a:xfrm>
        </p:spPr>
        <p:txBody>
          <a:bodyPr>
            <a:noAutofit/>
          </a:bodyPr>
          <a:lstStyle/>
          <a:p>
            <a:pPr marL="0" indent="0" algn="just">
              <a:buNone/>
            </a:pPr>
            <a:r>
              <a:rPr lang="en-US" sz="1800" dirty="0">
                <a:solidFill>
                  <a:srgbClr val="374151"/>
                </a:solidFill>
                <a:latin typeface="Times New Roman" panose="02020603050405020304" pitchFamily="18" charset="0"/>
                <a:cs typeface="Times New Roman" panose="02020603050405020304" pitchFamily="18" charset="0"/>
              </a:rPr>
              <a:t>Sensitivity analysis in machine learning involves assessing how changes in </a:t>
            </a:r>
            <a:r>
              <a:rPr lang="en-US" sz="1800" b="1" dirty="0">
                <a:solidFill>
                  <a:srgbClr val="0070C0"/>
                </a:solidFill>
                <a:latin typeface="Times New Roman" panose="02020603050405020304" pitchFamily="18" charset="0"/>
                <a:cs typeface="Times New Roman" panose="02020603050405020304" pitchFamily="18" charset="0"/>
              </a:rPr>
              <a:t>input variables affect the output of a model</a:t>
            </a:r>
            <a:r>
              <a:rPr lang="en-US" sz="1800" dirty="0">
                <a:solidFill>
                  <a:srgbClr val="374151"/>
                </a:solidFill>
                <a:latin typeface="Times New Roman" panose="02020603050405020304" pitchFamily="18" charset="0"/>
                <a:cs typeface="Times New Roman" panose="02020603050405020304" pitchFamily="18" charset="0"/>
              </a:rPr>
              <a:t>. It helps identify which inputs have the most significant impact on the model's predictions and can be useful for feature selection, understanding model behavior, and assessing robustness. </a:t>
            </a: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ctr">
              <a:buNone/>
            </a:pPr>
            <a:r>
              <a:rPr lang="en-US" sz="1800" dirty="0" err="1">
                <a:solidFill>
                  <a:srgbClr val="374151"/>
                </a:solidFill>
                <a:latin typeface="Times New Roman" panose="02020603050405020304" pitchFamily="18" charset="0"/>
                <a:cs typeface="Times New Roman" panose="02020603050405020304" pitchFamily="18" charset="0"/>
              </a:rPr>
              <a:t>Fig:Correlation</a:t>
            </a:r>
            <a:r>
              <a:rPr lang="en-US" sz="1800" dirty="0">
                <a:solidFill>
                  <a:srgbClr val="374151"/>
                </a:solidFill>
                <a:latin typeface="Times New Roman" panose="02020603050405020304" pitchFamily="18" charset="0"/>
                <a:cs typeface="Times New Roman" panose="02020603050405020304" pitchFamily="18" charset="0"/>
              </a:rPr>
              <a:t> matrix for the five attributes of interest in the diamonds dataset</a:t>
            </a:r>
          </a:p>
          <a:p>
            <a:pPr marL="0" indent="0" algn="just">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E26D5525-A76F-49F8-D2A2-24D9B4847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2295331"/>
            <a:ext cx="8334375" cy="3381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7426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53306-BF79-09E9-B825-EAD1740F2F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7D1459-6AE3-C2E8-FECE-E812DE51A438}"/>
              </a:ext>
            </a:extLst>
          </p:cNvPr>
          <p:cNvSpPr>
            <a:spLocks noGrp="1"/>
          </p:cNvSpPr>
          <p:nvPr>
            <p:ph type="title"/>
          </p:nvPr>
        </p:nvSpPr>
        <p:spPr>
          <a:xfrm>
            <a:off x="838200" y="347371"/>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Sensitivity Analysis: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E471B1-33CC-ABC1-0ED0-4D488134ADB6}"/>
              </a:ext>
            </a:extLst>
          </p:cNvPr>
          <p:cNvSpPr>
            <a:spLocks noGrp="1"/>
          </p:cNvSpPr>
          <p:nvPr>
            <p:ph idx="1"/>
          </p:nvPr>
        </p:nvSpPr>
        <p:spPr>
          <a:xfrm>
            <a:off x="585926" y="1180730"/>
            <a:ext cx="11203620" cy="5450889"/>
          </a:xfrm>
        </p:spPr>
        <p:txBody>
          <a:bodyPr>
            <a:noAutofit/>
          </a:bodyPr>
          <a:lstStyle/>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just">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ctr">
              <a:buNone/>
            </a:pPr>
            <a:endParaRPr lang="en-US" sz="1800" dirty="0">
              <a:solidFill>
                <a:srgbClr val="374151"/>
              </a:solidFill>
              <a:latin typeface="Times New Roman" panose="02020603050405020304" pitchFamily="18" charset="0"/>
              <a:cs typeface="Times New Roman" panose="02020603050405020304" pitchFamily="18" charset="0"/>
            </a:endParaRPr>
          </a:p>
          <a:p>
            <a:pPr marL="0" indent="0" algn="ctr">
              <a:buNone/>
            </a:pPr>
            <a:r>
              <a:rPr lang="en-US" sz="1800" dirty="0">
                <a:solidFill>
                  <a:srgbClr val="374151"/>
                </a:solidFill>
                <a:latin typeface="Times New Roman" panose="02020603050405020304" pitchFamily="18" charset="0"/>
                <a:cs typeface="Times New Roman" panose="02020603050405020304" pitchFamily="18" charset="0"/>
              </a:rPr>
              <a:t>Fig: Pie chart showing the average contribution of each diamond attribute on the diamond price</a:t>
            </a:r>
          </a:p>
          <a:p>
            <a:pPr marL="0" indent="0" algn="just">
              <a:buNone/>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DC7E6C86-5144-E0A1-4765-2A9526CD6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548" y="1270566"/>
            <a:ext cx="8334375" cy="3441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311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9A561-AB3C-D9E5-9413-AA6B6C352990}"/>
              </a:ext>
            </a:extLst>
          </p:cNvPr>
          <p:cNvSpPr>
            <a:spLocks noGrp="1"/>
          </p:cNvSpPr>
          <p:nvPr>
            <p:ph type="ctrTitle"/>
          </p:nvPr>
        </p:nvSpPr>
        <p:spPr>
          <a:xfrm>
            <a:off x="1399712" y="299291"/>
            <a:ext cx="9144000" cy="573272"/>
          </a:xfrm>
        </p:spPr>
        <p:txBody>
          <a:bodyPr>
            <a:normAutofit/>
          </a:bodyPr>
          <a:lstStyle/>
          <a:p>
            <a:r>
              <a:rPr lang="en-US" sz="2800" dirty="0">
                <a:latin typeface="Times New Roman" panose="02020603050405020304" pitchFamily="18" charset="0"/>
                <a:cs typeface="Times New Roman" panose="02020603050405020304" pitchFamily="18" charset="0"/>
              </a:rPr>
              <a:t>AI, ML, and DL</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BD6BE60-7231-BE50-C852-94F87F440E3A}"/>
              </a:ext>
            </a:extLst>
          </p:cNvPr>
          <p:cNvSpPr>
            <a:spLocks noGrp="1"/>
          </p:cNvSpPr>
          <p:nvPr>
            <p:ph type="subTitle" idx="1"/>
          </p:nvPr>
        </p:nvSpPr>
        <p:spPr>
          <a:xfrm>
            <a:off x="417250" y="1012054"/>
            <a:ext cx="11265763" cy="5726097"/>
          </a:xfrm>
        </p:spPr>
        <p:txBody>
          <a:bodyPr>
            <a:normAutofit/>
          </a:bodyPr>
          <a:lstStyle/>
          <a:p>
            <a:pPr algn="just"/>
            <a:r>
              <a:rPr lang="en-US" sz="19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Artificial intelligence, commonly referred to as AI, is the process of imparting data, information, and human intelligence to machines. The main goal of Artificial Intelligence is to develop self-reliant machines that can think and act like humans. These machines can mimic human behavior and perform tasks by learning and problem-solving. Most of the AI systems simulate natural intelligence to solve complex problems.</a:t>
            </a:r>
            <a:r>
              <a:rPr lang="en-IN" sz="1900" kern="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0" dirty="0">
                <a:solidFill>
                  <a:srgbClr val="000000"/>
                </a:solidFill>
                <a:latin typeface="Times New Roman" panose="02020603050405020304" pitchFamily="18" charset="0"/>
                <a:ea typeface="Times New Roman" panose="02020603050405020304" pitchFamily="18" charset="0"/>
              </a:rPr>
              <a:t>	</a:t>
            </a:r>
          </a:p>
          <a:p>
            <a:pPr algn="just"/>
            <a:r>
              <a:rPr lang="en-US" sz="1600" kern="0" dirty="0">
                <a:solidFill>
                  <a:srgbClr val="000000"/>
                </a:solidFill>
                <a:latin typeface="Times New Roman" panose="02020603050405020304" pitchFamily="18" charset="0"/>
                <a:ea typeface="Times New Roman" panose="02020603050405020304" pitchFamily="18" charset="0"/>
              </a:rPr>
              <a:t>Let’s have a look at an example of an AI-driven product - Amazon Echo.</a:t>
            </a:r>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endParaRPr lang="en-IN" sz="1600" kern="0" dirty="0">
              <a:solidFill>
                <a:srgbClr val="000000"/>
              </a:solidFill>
              <a:latin typeface="Times New Roman" panose="02020603050405020304" pitchFamily="18" charset="0"/>
              <a:ea typeface="Times New Roman" panose="02020603050405020304" pitchFamily="18" charset="0"/>
            </a:endParaRPr>
          </a:p>
          <a:p>
            <a:pPr algn="just"/>
            <a:endParaRPr lang="en-IN" sz="1600" kern="0" dirty="0">
              <a:solidFill>
                <a:srgbClr val="000000"/>
              </a:solidFill>
              <a:effectLst/>
              <a:latin typeface="Times New Roman" panose="02020603050405020304" pitchFamily="18" charset="0"/>
              <a:ea typeface="Times New Roman" panose="02020603050405020304" pitchFamily="18" charset="0"/>
            </a:endParaRPr>
          </a:p>
          <a:p>
            <a:pPr algn="just"/>
            <a:endParaRPr lang="en-IN" sz="1600" dirty="0"/>
          </a:p>
        </p:txBody>
      </p:sp>
      <p:pic>
        <p:nvPicPr>
          <p:cNvPr id="2058" name="Picture 10" descr="Amazon Echo">
            <a:extLst>
              <a:ext uri="{FF2B5EF4-FFF2-40B4-BE49-F238E27FC236}">
                <a16:creationId xmlns:a16="http://schemas.microsoft.com/office/drawing/2014/main" id="{46F10A77-7D3F-AE75-ADDE-E3C1362C28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773" y="2967933"/>
            <a:ext cx="7840370" cy="3189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2011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150920"/>
            <a:ext cx="10515600" cy="630315"/>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Concept learning: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213063" y="914400"/>
            <a:ext cx="11745157" cy="5792680"/>
          </a:xfrm>
        </p:spPr>
        <p:txBody>
          <a:bodyPr>
            <a:noAutofit/>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Machine Learning, concept learning can be termed as “</a:t>
            </a:r>
            <a:r>
              <a:rPr lang="en-US" sz="1800" dirty="0">
                <a:solidFill>
                  <a:srgbClr val="0070C0"/>
                </a:solidFill>
                <a:latin typeface="Times New Roman" panose="02020603050405020304" pitchFamily="18" charset="0"/>
                <a:cs typeface="Times New Roman" panose="02020603050405020304" pitchFamily="18" charset="0"/>
              </a:rPr>
              <a:t>a problem of searching through a predefined space of potential hypothesis for the hypothesis that best fits the training examples” </a:t>
            </a:r>
            <a:r>
              <a:rPr lang="en-US" sz="1800" dirty="0">
                <a:latin typeface="Times New Roman" panose="02020603050405020304" pitchFamily="18" charset="0"/>
                <a:cs typeface="Times New Roman" panose="02020603050405020304" pitchFamily="18" charset="0"/>
              </a:rPr>
              <a:t>– Tom Mitchell.</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Fig: Concept learning [11]</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Let’s try to understand concept learning with a real-life example. Most of human learning is based on </a:t>
            </a:r>
            <a:r>
              <a:rPr lang="en-US" sz="1800" dirty="0">
                <a:solidFill>
                  <a:srgbClr val="0070C0"/>
                </a:solidFill>
                <a:latin typeface="Times New Roman" panose="02020603050405020304" pitchFamily="18" charset="0"/>
                <a:cs typeface="Times New Roman" panose="02020603050405020304" pitchFamily="18" charset="0"/>
              </a:rPr>
              <a:t>past instances or experiences</a:t>
            </a:r>
            <a:r>
              <a:rPr lang="en-US" sz="18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For example, we are able to identify any type of vehicle based on a certain set of features like make, model, etc., that are defined over a large set of features.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These special features differentiate the set of cars, trucks,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from the larger set of vehicles. These features that define the set of cars, trucks,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are known as concepts.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Similar to this, machines can also learn from concepts to identify whether an object belongs to a specific category or not.</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B02EC1F-4CE4-BC3F-7D7E-0BB71BA2E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2790" y="1526959"/>
            <a:ext cx="5646420" cy="2627791"/>
          </a:xfrm>
          <a:prstGeom prst="rect">
            <a:avLst/>
          </a:prstGeom>
        </p:spPr>
      </p:pic>
    </p:spTree>
    <p:extLst>
      <p:ext uri="{BB962C8B-B14F-4D97-AF65-F5344CB8AC3E}">
        <p14:creationId xmlns:p14="http://schemas.microsoft.com/office/powerpoint/2010/main" val="13034417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691318"/>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Concept learning: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180730"/>
            <a:ext cx="11203620" cy="5450889"/>
          </a:xfrm>
        </p:spPr>
        <p:txBody>
          <a:bodyPr>
            <a:noAutofit/>
          </a:bodyPr>
          <a:lstStyle/>
          <a:p>
            <a:pPr algn="just">
              <a:buFont typeface="Wingdings" panose="05000000000000000000" pitchFamily="2" charset="2"/>
              <a:buChar char="§"/>
            </a:pPr>
            <a:r>
              <a:rPr lang="en-US" sz="1800" dirty="0">
                <a:solidFill>
                  <a:srgbClr val="00B0F0"/>
                </a:solidFill>
                <a:latin typeface="Times New Roman" panose="02020603050405020304" pitchFamily="18" charset="0"/>
                <a:cs typeface="Times New Roman" panose="02020603050405020304" pitchFamily="18" charset="0"/>
              </a:rPr>
              <a:t>Concept learning is the process of learning to recognize and categorize objects or situations based on their attributes and relations</a:t>
            </a:r>
            <a:r>
              <a:rPr lang="en-US" sz="18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For example, a concept learning system might learn to identify different types of animals based on their shape, size, color, and behavior.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Concept learning can be seen as a form of inductive learning, where the system infers general rules or principles from specific observations or examples.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Concept learning can also be divided into two types: supervised and unsupervised.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Supervised concept learning involves learning from labeled examples, where the system knows the </a:t>
            </a:r>
            <a:r>
              <a:rPr lang="en-US" sz="1800" dirty="0">
                <a:solidFill>
                  <a:srgbClr val="0070C0"/>
                </a:solidFill>
                <a:latin typeface="Times New Roman" panose="02020603050405020304" pitchFamily="18" charset="0"/>
                <a:cs typeface="Times New Roman" panose="02020603050405020304" pitchFamily="18" charset="0"/>
              </a:rPr>
              <a:t>correct category or outcome for each input.</a:t>
            </a:r>
            <a:r>
              <a:rPr lang="en-US" sz="18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Unsupervised concept learning involves learning from unlabeled examples, where the system has to </a:t>
            </a:r>
            <a:r>
              <a:rPr lang="en-US" sz="1800" dirty="0">
                <a:solidFill>
                  <a:srgbClr val="0070C0"/>
                </a:solidFill>
                <a:latin typeface="Times New Roman" panose="02020603050405020304" pitchFamily="18" charset="0"/>
                <a:cs typeface="Times New Roman" panose="02020603050405020304" pitchFamily="18" charset="0"/>
              </a:rPr>
              <a:t>discover the underlying structure or similarity among the inputs</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7691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691318"/>
          </a:xfrm>
        </p:spPr>
        <p:txBody>
          <a:bodyPr>
            <a:noAutofit/>
          </a:bodyPr>
          <a:lstStyle/>
          <a:p>
            <a:pPr algn="ctr"/>
            <a:r>
              <a:rPr lang="en-US" sz="2800" dirty="0">
                <a:latin typeface="Times New Roman" panose="02020603050405020304" pitchFamily="18" charset="0"/>
                <a:cs typeface="Times New Roman" panose="02020603050405020304" pitchFamily="18" charset="0"/>
              </a:rPr>
              <a:t>What is find-S algorithm in machine learning?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180730"/>
            <a:ext cx="11203620" cy="5450889"/>
          </a:xfrm>
        </p:spPr>
        <p:txBody>
          <a:bodyPr>
            <a:noAutofit/>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 order to understand Find-S algorithm, you need to have a basic idea of the following concepts as well:</a:t>
            </a:r>
          </a:p>
          <a:p>
            <a:pPr algn="just">
              <a:buFont typeface="Wingdings" panose="05000000000000000000" pitchFamily="2" charset="2"/>
              <a:buChar char="§"/>
            </a:pPr>
            <a:r>
              <a:rPr lang="en-US" sz="1800" dirty="0">
                <a:solidFill>
                  <a:srgbClr val="0070C0"/>
                </a:solidFill>
                <a:latin typeface="Times New Roman" panose="02020603050405020304" pitchFamily="18" charset="0"/>
                <a:cs typeface="Times New Roman" panose="02020603050405020304" pitchFamily="18" charset="0"/>
              </a:rPr>
              <a:t>Concept Learning: </a:t>
            </a:r>
            <a:r>
              <a:rPr lang="en-US" sz="1800" dirty="0">
                <a:latin typeface="Times New Roman" panose="02020603050405020304" pitchFamily="18" charset="0"/>
                <a:cs typeface="Times New Roman" panose="02020603050405020304" pitchFamily="18" charset="0"/>
              </a:rPr>
              <a:t>discussed already.</a:t>
            </a:r>
          </a:p>
          <a:p>
            <a:pPr algn="just">
              <a:buFont typeface="Wingdings" panose="05000000000000000000" pitchFamily="2" charset="2"/>
              <a:buChar char="§"/>
            </a:pPr>
            <a:r>
              <a:rPr lang="en-US" sz="1800" dirty="0">
                <a:solidFill>
                  <a:srgbClr val="0070C0"/>
                </a:solidFill>
                <a:latin typeface="Times New Roman" panose="02020603050405020304" pitchFamily="18" charset="0"/>
                <a:cs typeface="Times New Roman" panose="02020603050405020304" pitchFamily="18" charset="0"/>
              </a:rPr>
              <a:t>General Hypothesis: </a:t>
            </a:r>
            <a:r>
              <a:rPr lang="en-US" sz="1800" dirty="0">
                <a:latin typeface="Times New Roman" panose="02020603050405020304" pitchFamily="18" charset="0"/>
                <a:cs typeface="Times New Roman" panose="02020603050405020304" pitchFamily="18" charset="0"/>
              </a:rPr>
              <a:t>Hypothesis, in general, is an explanation for something. The general hypothesis basically states the general relationship between the major variables. </a:t>
            </a:r>
          </a:p>
          <a:p>
            <a:pPr marL="0" indent="0" algn="just">
              <a:buNone/>
            </a:pPr>
            <a:r>
              <a:rPr lang="en-US" sz="1800" dirty="0">
                <a:latin typeface="Times New Roman" panose="02020603050405020304" pitchFamily="18" charset="0"/>
                <a:cs typeface="Times New Roman" panose="02020603050405020304" pitchFamily="18" charset="0"/>
              </a:rPr>
              <a:t>	For example, a general hypothesis for ordering food would be I want a burger.</a:t>
            </a:r>
          </a:p>
          <a:p>
            <a:pPr marL="0" indent="0" algn="just">
              <a:buNone/>
            </a:pPr>
            <a:r>
              <a:rPr lang="en-US" sz="1800" dirty="0">
                <a:latin typeface="Times New Roman" panose="02020603050405020304" pitchFamily="18" charset="0"/>
                <a:cs typeface="Times New Roman" panose="02020603050405020304" pitchFamily="18" charset="0"/>
              </a:rPr>
              <a:t>	G = { ‘?’, ‘?’, ‘?’, …..’?’}</a:t>
            </a:r>
          </a:p>
          <a:p>
            <a:pPr algn="just">
              <a:buFont typeface="Wingdings" panose="05000000000000000000" pitchFamily="2" charset="2"/>
              <a:buChar char="§"/>
            </a:pPr>
            <a:r>
              <a:rPr lang="en-US" sz="1800" dirty="0">
                <a:solidFill>
                  <a:srgbClr val="0070C0"/>
                </a:solidFill>
                <a:latin typeface="Times New Roman" panose="02020603050405020304" pitchFamily="18" charset="0"/>
                <a:cs typeface="Times New Roman" panose="02020603050405020304" pitchFamily="18" charset="0"/>
              </a:rPr>
              <a:t>Specific Hypothesis: </a:t>
            </a:r>
            <a:r>
              <a:rPr lang="en-US" sz="1800" dirty="0">
                <a:latin typeface="Times New Roman" panose="02020603050405020304" pitchFamily="18" charset="0"/>
                <a:cs typeface="Times New Roman" panose="02020603050405020304" pitchFamily="18" charset="0"/>
              </a:rPr>
              <a:t>The specific hypothesis fills in all the important details about the variables given in the general hypothesis.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more specific details into the example given above would be I want a cheeseburger with a chicken pepperoni filling with a lot of lettuce. </a:t>
            </a:r>
          </a:p>
          <a:p>
            <a:pPr marL="0" indent="0" algn="just">
              <a:buNone/>
            </a:pPr>
            <a:r>
              <a:rPr lang="en-US" sz="1800" dirty="0">
                <a:latin typeface="Times New Roman" panose="02020603050405020304" pitchFamily="18" charset="0"/>
                <a:cs typeface="Times New Roman" panose="02020603050405020304" pitchFamily="18" charset="0"/>
              </a:rPr>
              <a:t>	S = {‘Φ’,’Φ’,’Φ’, ……,’Φ’}</a:t>
            </a:r>
          </a:p>
          <a:p>
            <a:pPr algn="just"/>
            <a:r>
              <a:rPr lang="en-US" sz="1800" dirty="0">
                <a:solidFill>
                  <a:srgbClr val="0070C0"/>
                </a:solidFill>
                <a:latin typeface="Times New Roman" panose="02020603050405020304" pitchFamily="18" charset="0"/>
                <a:cs typeface="Times New Roman" panose="02020603050405020304" pitchFamily="18" charset="0"/>
              </a:rPr>
              <a:t>Representations:</a:t>
            </a:r>
          </a:p>
          <a:p>
            <a:pPr marL="0" indent="0" algn="just">
              <a:buNone/>
            </a:pPr>
            <a:r>
              <a:rPr lang="en-US" sz="1800" dirty="0">
                <a:latin typeface="Times New Roman" panose="02020603050405020304" pitchFamily="18" charset="0"/>
                <a:cs typeface="Times New Roman" panose="02020603050405020304" pitchFamily="18" charset="0"/>
              </a:rPr>
              <a:t>The most specific hypothesis is represented using </a:t>
            </a:r>
            <a:r>
              <a:rPr lang="en-US" sz="1800" dirty="0">
                <a:solidFill>
                  <a:srgbClr val="0070C0"/>
                </a:solidFill>
                <a:latin typeface="Times New Roman" panose="02020603050405020304" pitchFamily="18" charset="0"/>
                <a:cs typeface="Times New Roman" panose="02020603050405020304" pitchFamily="18" charset="0"/>
              </a:rPr>
              <a:t>ϕ</a:t>
            </a:r>
            <a:r>
              <a:rPr lang="en-US" sz="1800" dirty="0">
                <a:latin typeface="Times New Roman" panose="02020603050405020304" pitchFamily="18" charset="0"/>
                <a:cs typeface="Times New Roman" panose="02020603050405020304" pitchFamily="18" charset="0"/>
              </a:rPr>
              <a:t>.</a:t>
            </a:r>
          </a:p>
          <a:p>
            <a:pPr marL="0" indent="0" algn="just">
              <a:buNone/>
            </a:pPr>
            <a:r>
              <a:rPr lang="en-US" sz="1800" dirty="0">
                <a:latin typeface="Times New Roman" panose="02020603050405020304" pitchFamily="18" charset="0"/>
                <a:cs typeface="Times New Roman" panose="02020603050405020304" pitchFamily="18" charset="0"/>
              </a:rPr>
              <a:t>The most general hypothesis is represented using </a:t>
            </a:r>
            <a:r>
              <a:rPr lang="en-US" sz="1800" dirty="0">
                <a:solidFill>
                  <a:srgbClr val="0070C0"/>
                </a:solidFill>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a:t>
            </a: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2729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691318"/>
          </a:xfrm>
        </p:spPr>
        <p:txBody>
          <a:bodyPr>
            <a:noAutofit/>
          </a:bodyPr>
          <a:lstStyle/>
          <a:p>
            <a:pPr algn="ctr"/>
            <a:r>
              <a:rPr lang="en-US" sz="2800" dirty="0">
                <a:latin typeface="Times New Roman" panose="02020603050405020304" pitchFamily="18" charset="0"/>
                <a:cs typeface="Times New Roman" panose="02020603050405020304" pitchFamily="18" charset="0"/>
              </a:rPr>
              <a:t>What is find-S algorithm in machine learning?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1180730"/>
            <a:ext cx="11203620" cy="5450889"/>
          </a:xfrm>
        </p:spPr>
        <p:txBody>
          <a:bodyPr>
            <a:noAutofit/>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find-S algorithm finds the </a:t>
            </a:r>
            <a:r>
              <a:rPr lang="en-US" sz="1800" dirty="0">
                <a:solidFill>
                  <a:srgbClr val="0070C0"/>
                </a:solidFill>
                <a:latin typeface="Times New Roman" panose="02020603050405020304" pitchFamily="18" charset="0"/>
                <a:cs typeface="Times New Roman" panose="02020603050405020304" pitchFamily="18" charset="0"/>
              </a:rPr>
              <a:t>most specific hypothesis that fits all the positive examples.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We have to note here that the algorithm considers only those positive training example.</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The find-S algorithm starts with the most specific hypothesis and generalizes this hypothesis each time it fails to classify an observed positive training data. </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Hence, the Find-S algorithm moves from the </a:t>
            </a:r>
            <a:r>
              <a:rPr lang="en-US" sz="1800" dirty="0">
                <a:solidFill>
                  <a:srgbClr val="0070C0"/>
                </a:solidFill>
                <a:latin typeface="Times New Roman" panose="02020603050405020304" pitchFamily="18" charset="0"/>
                <a:cs typeface="Times New Roman" panose="02020603050405020304" pitchFamily="18" charset="0"/>
              </a:rPr>
              <a:t>most specific hypothesis to the most general hypothesis</a:t>
            </a:r>
            <a:r>
              <a:rPr lang="en-US" sz="18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Find-S algorithm, is a machine learning algorithm that seeks to find a maximally specific hypothesis based on labeled training data. It starts with the most specific hypothesis and generalizes it by incorporating positive examples. It ignores negative examples during the learning process.</a:t>
            </a:r>
          </a:p>
          <a:p>
            <a:pPr algn="just">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algorithm's objective is to discover a hypothesis that accurately represents the target concept by progressively expanding the hypothesis space until it covers all positive instances.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292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424986"/>
          </a:xfrm>
        </p:spPr>
        <p:txBody>
          <a:bodyPr>
            <a:noAutofit/>
          </a:bodyPr>
          <a:lstStyle/>
          <a:p>
            <a:pPr algn="ctr"/>
            <a:r>
              <a:rPr lang="en-US" sz="2800" dirty="0">
                <a:latin typeface="Times New Roman" panose="02020603050405020304" pitchFamily="18" charset="0"/>
                <a:cs typeface="Times New Roman" panose="02020603050405020304" pitchFamily="18" charset="0"/>
              </a:rPr>
              <a:t>Find-S algorithm follows the steps written below:</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967666"/>
            <a:ext cx="11203620" cy="5663953"/>
          </a:xfrm>
        </p:spPr>
        <p:txBody>
          <a:bodyPr>
            <a:noAutofit/>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Start with the most specific hypothesis i.e. h = {ϕ, ϕ, ϕ, ϕ, ϕ, ϕ}</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Take the next example and if it is negative, then no changes occur to the hypothesis.</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If the example is positive and we find that our initial hypothesis is too specific  then we update our current hypothesis to a general condition.</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Keep repeating the above steps till all the training examples are complete.</a:t>
            </a:r>
          </a:p>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After we have completed all the training examples we will have the final</a:t>
            </a:r>
          </a:p>
          <a:p>
            <a:pPr marL="0" indent="0" algn="just">
              <a:buNone/>
            </a:pPr>
            <a:r>
              <a:rPr lang="en-US" sz="1800" dirty="0">
                <a:latin typeface="Times New Roman" panose="02020603050405020304" pitchFamily="18" charset="0"/>
                <a:cs typeface="Times New Roman" panose="02020603050405020304" pitchFamily="18" charset="0"/>
              </a:rPr>
              <a:t>     hypothesis when can use to classify the new examples.</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r">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   								</a:t>
            </a: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                                                                                                                                    Fig: Find S algorithm [12]</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5A81929-E10E-09FE-990B-92CAF5118D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359" y="2148396"/>
            <a:ext cx="3137850" cy="4208015"/>
          </a:xfrm>
          <a:prstGeom prst="rect">
            <a:avLst/>
          </a:prstGeom>
        </p:spPr>
      </p:pic>
    </p:spTree>
    <p:extLst>
      <p:ext uri="{BB962C8B-B14F-4D97-AF65-F5344CB8AC3E}">
        <p14:creationId xmlns:p14="http://schemas.microsoft.com/office/powerpoint/2010/main" val="15025576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347371"/>
            <a:ext cx="10515600" cy="424986"/>
          </a:xfrm>
        </p:spPr>
        <p:txBody>
          <a:bodyPr>
            <a:noAutofit/>
          </a:bodyPr>
          <a:lstStyle/>
          <a:p>
            <a:pPr algn="ctr"/>
            <a:r>
              <a:rPr lang="en-US" sz="2800" dirty="0">
                <a:latin typeface="Times New Roman" panose="02020603050405020304" pitchFamily="18" charset="0"/>
                <a:cs typeface="Times New Roman" panose="02020603050405020304" pitchFamily="18" charset="0"/>
              </a:rPr>
              <a:t>Example: Find-S algorithm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967666"/>
            <a:ext cx="11203620" cy="5663953"/>
          </a:xfrm>
        </p:spPr>
        <p:txBody>
          <a:bodyPr>
            <a:noAutofit/>
          </a:bodyPr>
          <a:lstStyle/>
          <a:p>
            <a:pPr algn="just">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Consider the following data set having the data about which particular seeds are poisonous.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r">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   								</a:t>
            </a: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FF4FB4D-20E5-807F-CA02-3D282780F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5938" y="1474877"/>
            <a:ext cx="8140823" cy="4837146"/>
          </a:xfrm>
          <a:prstGeom prst="rect">
            <a:avLst/>
          </a:prstGeom>
        </p:spPr>
      </p:pic>
    </p:spTree>
    <p:extLst>
      <p:ext uri="{BB962C8B-B14F-4D97-AF65-F5344CB8AC3E}">
        <p14:creationId xmlns:p14="http://schemas.microsoft.com/office/powerpoint/2010/main" val="19142947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226380"/>
            <a:ext cx="10515600" cy="424986"/>
          </a:xfrm>
        </p:spPr>
        <p:txBody>
          <a:bodyPr>
            <a:noAutofit/>
          </a:bodyPr>
          <a:lstStyle/>
          <a:p>
            <a:pPr algn="ctr"/>
            <a:r>
              <a:rPr lang="en-US" sz="2800" dirty="0">
                <a:latin typeface="Times New Roman" panose="02020603050405020304" pitchFamily="18" charset="0"/>
                <a:cs typeface="Times New Roman" panose="02020603050405020304" pitchFamily="18" charset="0"/>
              </a:rPr>
              <a:t>Example: Find-S algorithm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772358"/>
            <a:ext cx="11203620" cy="5859262"/>
          </a:xfrm>
        </p:spPr>
        <p:txBody>
          <a:bodyPr>
            <a:noAutofit/>
          </a:bodyPr>
          <a:lstStyle/>
          <a:p>
            <a:pPr algn="just">
              <a:buFont typeface="Wingdings" panose="05000000000000000000" pitchFamily="2" charset="2"/>
              <a:buChar char="§"/>
            </a:pPr>
            <a:r>
              <a:rPr lang="en-US" sz="1800" dirty="0">
                <a:solidFill>
                  <a:srgbClr val="0070C0"/>
                </a:solidFill>
                <a:latin typeface="Times New Roman" panose="02020603050405020304" pitchFamily="18" charset="0"/>
                <a:cs typeface="Times New Roman" panose="02020603050405020304" pitchFamily="18" charset="0"/>
              </a:rPr>
              <a:t>First</a:t>
            </a:r>
            <a:r>
              <a:rPr lang="en-US" sz="1800" dirty="0">
                <a:latin typeface="Times New Roman" panose="02020603050405020304" pitchFamily="18" charset="0"/>
                <a:cs typeface="Times New Roman" panose="02020603050405020304" pitchFamily="18" charset="0"/>
              </a:rPr>
              <a:t>, we consider the hypothesis to be a more specific hypothesis. Hence, our hypothesis would be : </a:t>
            </a:r>
          </a:p>
          <a:p>
            <a:pPr marL="0" indent="0" algn="just">
              <a:buNone/>
            </a:pPr>
            <a:r>
              <a:rPr lang="en-US" sz="1800" dirty="0">
                <a:latin typeface="Times New Roman" panose="02020603050405020304" pitchFamily="18" charset="0"/>
                <a:cs typeface="Times New Roman" panose="02020603050405020304" pitchFamily="18" charset="0"/>
              </a:rPr>
              <a:t>	h = {ϕ, ϕ, ϕ, ϕ, ϕ, ϕ} </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800" dirty="0">
                <a:solidFill>
                  <a:srgbClr val="0070C0"/>
                </a:solidFill>
                <a:latin typeface="Times New Roman" panose="02020603050405020304" pitchFamily="18" charset="0"/>
                <a:cs typeface="Times New Roman" panose="02020603050405020304" pitchFamily="18" charset="0"/>
              </a:rPr>
              <a:t>Consider example 1 : </a:t>
            </a:r>
          </a:p>
          <a:p>
            <a:pPr marL="0" indent="0" algn="just">
              <a:buNone/>
            </a:pPr>
            <a:r>
              <a:rPr lang="en-US" sz="1800" dirty="0">
                <a:latin typeface="Times New Roman" panose="02020603050405020304" pitchFamily="18" charset="0"/>
                <a:cs typeface="Times New Roman" panose="02020603050405020304" pitchFamily="18" charset="0"/>
              </a:rPr>
              <a:t>The data in example 1 is { GREEN, HARD, NO, WRINKLED }. We see that our initial hypothesis is more specific and we have to generalize it for this example. Hence, the hypothesis becomes : </a:t>
            </a:r>
          </a:p>
          <a:p>
            <a:pPr marL="0" indent="0" algn="just">
              <a:buNone/>
            </a:pPr>
            <a:r>
              <a:rPr lang="en-US" sz="1800" dirty="0">
                <a:latin typeface="Times New Roman" panose="02020603050405020304" pitchFamily="18" charset="0"/>
                <a:cs typeface="Times New Roman" panose="02020603050405020304" pitchFamily="18" charset="0"/>
              </a:rPr>
              <a:t>h = { GREEN, HARD, NO, WRINKLED } </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solidFill>
                  <a:srgbClr val="0070C0"/>
                </a:solidFill>
                <a:latin typeface="Times New Roman" panose="02020603050405020304" pitchFamily="18" charset="0"/>
                <a:cs typeface="Times New Roman" panose="02020603050405020304" pitchFamily="18" charset="0"/>
              </a:rPr>
              <a:t>Consider example 2 : </a:t>
            </a:r>
          </a:p>
          <a:p>
            <a:pPr marL="0" indent="0" algn="just">
              <a:buNone/>
            </a:pPr>
            <a:r>
              <a:rPr lang="en-US" sz="1800" dirty="0">
                <a:latin typeface="Times New Roman" panose="02020603050405020304" pitchFamily="18" charset="0"/>
                <a:cs typeface="Times New Roman" panose="02020603050405020304" pitchFamily="18" charset="0"/>
              </a:rPr>
              <a:t>Here we see that this example has a negative outcome. Hence we neglect this example and our hypothesis remains the same. </a:t>
            </a:r>
          </a:p>
          <a:p>
            <a:pPr marL="0" indent="0" algn="just">
              <a:buNone/>
            </a:pPr>
            <a:r>
              <a:rPr lang="en-US" sz="1800" dirty="0">
                <a:latin typeface="Times New Roman" panose="02020603050405020304" pitchFamily="18" charset="0"/>
                <a:cs typeface="Times New Roman" panose="02020603050405020304" pitchFamily="18" charset="0"/>
              </a:rPr>
              <a:t>h = { GREEN, HARD, NO, WRINKLED } </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solidFill>
                  <a:srgbClr val="0070C0"/>
                </a:solidFill>
                <a:latin typeface="Times New Roman" panose="02020603050405020304" pitchFamily="18" charset="0"/>
                <a:cs typeface="Times New Roman" panose="02020603050405020304" pitchFamily="18" charset="0"/>
              </a:rPr>
              <a:t>Consider example 3 : </a:t>
            </a:r>
          </a:p>
          <a:p>
            <a:pPr marL="0" indent="0" algn="just">
              <a:buNone/>
            </a:pPr>
            <a:r>
              <a:rPr lang="en-US" sz="1800" dirty="0">
                <a:latin typeface="Times New Roman" panose="02020603050405020304" pitchFamily="18" charset="0"/>
                <a:cs typeface="Times New Roman" panose="02020603050405020304" pitchFamily="18" charset="0"/>
              </a:rPr>
              <a:t>Here we see that this example has a negative outcome. Hence we neglect this example and our hypothesis remains the same. </a:t>
            </a:r>
          </a:p>
          <a:p>
            <a:pPr marL="0" indent="0" algn="just">
              <a:buNone/>
            </a:pPr>
            <a:r>
              <a:rPr lang="en-US" sz="1800" dirty="0">
                <a:latin typeface="Times New Roman" panose="02020603050405020304" pitchFamily="18" charset="0"/>
                <a:cs typeface="Times New Roman" panose="02020603050405020304" pitchFamily="18" charset="0"/>
              </a:rPr>
              <a:t>h = { GREEN, HARD, NO, WRINKLED } </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r">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   								</a:t>
            </a:r>
          </a:p>
          <a:p>
            <a:pPr marL="0" indent="0" algn="ctr">
              <a:buNone/>
            </a:pPr>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9140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226380"/>
            <a:ext cx="10515600" cy="424986"/>
          </a:xfrm>
        </p:spPr>
        <p:txBody>
          <a:bodyPr>
            <a:noAutofit/>
          </a:bodyPr>
          <a:lstStyle/>
          <a:p>
            <a:pPr algn="ctr"/>
            <a:r>
              <a:rPr lang="en-US" sz="2800" dirty="0">
                <a:latin typeface="Times New Roman" panose="02020603050405020304" pitchFamily="18" charset="0"/>
                <a:cs typeface="Times New Roman" panose="02020603050405020304" pitchFamily="18" charset="0"/>
              </a:rPr>
              <a:t>Example: Find-S algorithm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C2E187-1C59-0474-F447-E5A1F75CDFFD}"/>
              </a:ext>
            </a:extLst>
          </p:cNvPr>
          <p:cNvSpPr>
            <a:spLocks noGrp="1"/>
          </p:cNvSpPr>
          <p:nvPr>
            <p:ph idx="1"/>
          </p:nvPr>
        </p:nvSpPr>
        <p:spPr>
          <a:xfrm>
            <a:off x="585926" y="772358"/>
            <a:ext cx="11203620" cy="5859262"/>
          </a:xfrm>
        </p:spPr>
        <p:txBody>
          <a:bodyPr>
            <a:noAutofit/>
          </a:bodyPr>
          <a:lstStyle/>
          <a:p>
            <a:pPr algn="l" fontAlgn="base"/>
            <a:r>
              <a:rPr lang="en-US" sz="1800" b="1" i="0" dirty="0">
                <a:solidFill>
                  <a:srgbClr val="0070C0"/>
                </a:solidFill>
                <a:effectLst/>
                <a:latin typeface="Times New Roman" panose="02020603050405020304" pitchFamily="18" charset="0"/>
                <a:cs typeface="Times New Roman" panose="02020603050405020304" pitchFamily="18" charset="0"/>
              </a:rPr>
              <a:t>Consider example 4 : </a:t>
            </a:r>
            <a:br>
              <a:rPr lang="en-US" sz="1800" b="0" i="0" dirty="0">
                <a:solidFill>
                  <a:srgbClr val="273239"/>
                </a:solidFill>
                <a:effectLst/>
                <a:latin typeface="Times New Roman" panose="02020603050405020304" pitchFamily="18" charset="0"/>
                <a:cs typeface="Times New Roman" panose="02020603050405020304" pitchFamily="18" charset="0"/>
              </a:rPr>
            </a:br>
            <a:r>
              <a:rPr lang="en-US" sz="1800" b="0" i="0" dirty="0">
                <a:solidFill>
                  <a:srgbClr val="273239"/>
                </a:solidFill>
                <a:effectLst/>
                <a:latin typeface="Times New Roman" panose="02020603050405020304" pitchFamily="18" charset="0"/>
                <a:cs typeface="Times New Roman" panose="02020603050405020304" pitchFamily="18" charset="0"/>
              </a:rPr>
              <a:t>The data present in example 4 is { ORANGE, HARD, NO, WRINKLED }. We compare </a:t>
            </a:r>
            <a:r>
              <a:rPr lang="en-US" sz="1800" b="0" i="0" dirty="0">
                <a:solidFill>
                  <a:srgbClr val="0070C0"/>
                </a:solidFill>
                <a:effectLst/>
                <a:latin typeface="Times New Roman" panose="02020603050405020304" pitchFamily="18" charset="0"/>
                <a:cs typeface="Times New Roman" panose="02020603050405020304" pitchFamily="18" charset="0"/>
              </a:rPr>
              <a:t>every single attribute with the initial data and if any mismatch is found we replace that particular attribute with a general case </a:t>
            </a:r>
            <a:r>
              <a:rPr lang="en-US" sz="1800" b="0" i="0" dirty="0">
                <a:solidFill>
                  <a:srgbClr val="273239"/>
                </a:solidFill>
                <a:effectLst/>
                <a:latin typeface="Times New Roman" panose="02020603050405020304" pitchFamily="18" charset="0"/>
                <a:cs typeface="Times New Roman" panose="02020603050405020304" pitchFamily="18" charset="0"/>
              </a:rPr>
              <a:t>( ” ? ” ). After doing the process the hypothesis becomes : </a:t>
            </a:r>
            <a:br>
              <a:rPr lang="en-US" sz="1800" b="0" i="0" dirty="0">
                <a:solidFill>
                  <a:srgbClr val="273239"/>
                </a:solidFill>
                <a:effectLst/>
                <a:latin typeface="Times New Roman" panose="02020603050405020304" pitchFamily="18" charset="0"/>
                <a:cs typeface="Times New Roman" panose="02020603050405020304" pitchFamily="18" charset="0"/>
              </a:rPr>
            </a:br>
            <a:r>
              <a:rPr lang="en-US" sz="1800" b="0" i="0" dirty="0">
                <a:solidFill>
                  <a:srgbClr val="273239"/>
                </a:solidFill>
                <a:effectLst/>
                <a:latin typeface="Times New Roman" panose="02020603050405020304" pitchFamily="18" charset="0"/>
                <a:cs typeface="Times New Roman" panose="02020603050405020304" pitchFamily="18" charset="0"/>
              </a:rPr>
              <a:t>	</a:t>
            </a:r>
            <a:r>
              <a:rPr lang="en-US" sz="1800" i="0" dirty="0">
                <a:solidFill>
                  <a:srgbClr val="273239"/>
                </a:solidFill>
                <a:effectLst/>
                <a:latin typeface="Times New Roman" panose="02020603050405020304" pitchFamily="18" charset="0"/>
                <a:cs typeface="Times New Roman" panose="02020603050405020304" pitchFamily="18" charset="0"/>
              </a:rPr>
              <a:t>h = { ?, HARD, NO, WRINKLED } </a:t>
            </a:r>
          </a:p>
          <a:p>
            <a:pPr fontAlgn="base"/>
            <a:r>
              <a:rPr lang="en-US" sz="1800" b="1" i="0" dirty="0">
                <a:solidFill>
                  <a:srgbClr val="0070C0"/>
                </a:solidFill>
                <a:effectLst/>
                <a:latin typeface="Times New Roman" panose="02020603050405020304" pitchFamily="18" charset="0"/>
                <a:cs typeface="Times New Roman" panose="02020603050405020304" pitchFamily="18" charset="0"/>
              </a:rPr>
              <a:t>Consider example 5 : </a:t>
            </a:r>
            <a:br>
              <a:rPr lang="en-US" sz="1800" b="0" i="0" dirty="0">
                <a:solidFill>
                  <a:srgbClr val="273239"/>
                </a:solidFill>
                <a:effectLst/>
                <a:latin typeface="Times New Roman" panose="02020603050405020304" pitchFamily="18" charset="0"/>
                <a:cs typeface="Times New Roman" panose="02020603050405020304" pitchFamily="18" charset="0"/>
              </a:rPr>
            </a:br>
            <a:r>
              <a:rPr lang="en-US" sz="1800" b="0" i="0" dirty="0">
                <a:solidFill>
                  <a:srgbClr val="273239"/>
                </a:solidFill>
                <a:effectLst/>
                <a:latin typeface="Times New Roman" panose="02020603050405020304" pitchFamily="18" charset="0"/>
                <a:cs typeface="Times New Roman" panose="02020603050405020304" pitchFamily="18" charset="0"/>
              </a:rPr>
              <a:t>The data present in example 5 is { GREEN, SOFT, YES, SMOOTH }. We compare every single attribute with the initial data and if any mismatch is found we replace that particular attribute with a general case ( ” ? ” ). After doing the process the hypothesis becomes : </a:t>
            </a:r>
            <a:br>
              <a:rPr lang="en-US" sz="1800" b="0" i="0" dirty="0">
                <a:solidFill>
                  <a:srgbClr val="273239"/>
                </a:solidFill>
                <a:effectLst/>
                <a:latin typeface="Times New Roman" panose="02020603050405020304" pitchFamily="18" charset="0"/>
                <a:cs typeface="Times New Roman" panose="02020603050405020304" pitchFamily="18" charset="0"/>
              </a:rPr>
            </a:br>
            <a:r>
              <a:rPr lang="en-US" sz="1800" b="0" i="0" dirty="0">
                <a:solidFill>
                  <a:srgbClr val="273239"/>
                </a:solidFill>
                <a:effectLst/>
                <a:latin typeface="Times New Roman" panose="02020603050405020304" pitchFamily="18" charset="0"/>
                <a:cs typeface="Times New Roman" panose="02020603050405020304" pitchFamily="18" charset="0"/>
              </a:rPr>
              <a:t>	</a:t>
            </a:r>
            <a:r>
              <a:rPr lang="en-US" sz="1800" i="0" dirty="0">
                <a:solidFill>
                  <a:srgbClr val="273239"/>
                </a:solidFill>
                <a:effectLst/>
                <a:latin typeface="Times New Roman" panose="02020603050405020304" pitchFamily="18" charset="0"/>
                <a:cs typeface="Times New Roman" panose="02020603050405020304" pitchFamily="18" charset="0"/>
              </a:rPr>
              <a:t>h = { ?, ?, ?, ? } </a:t>
            </a:r>
          </a:p>
          <a:p>
            <a:pPr fontAlgn="base"/>
            <a:r>
              <a:rPr lang="en-US" sz="1800" b="0" i="0" dirty="0">
                <a:solidFill>
                  <a:srgbClr val="273239"/>
                </a:solidFill>
                <a:effectLst/>
                <a:latin typeface="Times New Roman" panose="02020603050405020304" pitchFamily="18" charset="0"/>
                <a:cs typeface="Times New Roman" panose="02020603050405020304" pitchFamily="18" charset="0"/>
              </a:rPr>
              <a:t>Since we have reached a point where all the </a:t>
            </a:r>
            <a:r>
              <a:rPr lang="en-US" sz="1800" b="0" i="0" dirty="0">
                <a:solidFill>
                  <a:srgbClr val="0070C0"/>
                </a:solidFill>
                <a:effectLst/>
                <a:latin typeface="Times New Roman" panose="02020603050405020304" pitchFamily="18" charset="0"/>
                <a:cs typeface="Times New Roman" panose="02020603050405020304" pitchFamily="18" charset="0"/>
              </a:rPr>
              <a:t>attributes in our hypothesis have the general condition, example 6 and example 7 would result in the same hypothesizes with all general attributes</a:t>
            </a:r>
            <a:r>
              <a:rPr lang="en-US" sz="1800" b="0" i="0" dirty="0">
                <a:solidFill>
                  <a:srgbClr val="273239"/>
                </a:solidFill>
                <a:effectLst/>
                <a:latin typeface="Times New Roman" panose="02020603050405020304" pitchFamily="18" charset="0"/>
                <a:cs typeface="Times New Roman" panose="02020603050405020304" pitchFamily="18" charset="0"/>
              </a:rPr>
              <a:t>. </a:t>
            </a:r>
            <a:br>
              <a:rPr lang="en-US" sz="1800" b="0" i="0" dirty="0">
                <a:solidFill>
                  <a:srgbClr val="273239"/>
                </a:solidFill>
                <a:effectLst/>
                <a:latin typeface="Times New Roman" panose="02020603050405020304" pitchFamily="18" charset="0"/>
                <a:cs typeface="Times New Roman" panose="02020603050405020304" pitchFamily="18" charset="0"/>
              </a:rPr>
            </a:br>
            <a:r>
              <a:rPr lang="en-US" sz="1800" b="0" i="0" dirty="0">
                <a:solidFill>
                  <a:srgbClr val="273239"/>
                </a:solidFill>
                <a:effectLst/>
                <a:latin typeface="Times New Roman" panose="02020603050405020304" pitchFamily="18" charset="0"/>
                <a:cs typeface="Times New Roman" panose="02020603050405020304" pitchFamily="18" charset="0"/>
              </a:rPr>
              <a:t>	</a:t>
            </a:r>
            <a:r>
              <a:rPr lang="en-US" sz="1800" i="0" dirty="0">
                <a:solidFill>
                  <a:srgbClr val="273239"/>
                </a:solidFill>
                <a:effectLst/>
                <a:latin typeface="Times New Roman" panose="02020603050405020304" pitchFamily="18" charset="0"/>
                <a:cs typeface="Times New Roman" panose="02020603050405020304" pitchFamily="18" charset="0"/>
              </a:rPr>
              <a:t>h = { ?, ?, ?, ? } </a:t>
            </a:r>
          </a:p>
          <a:p>
            <a:pPr algn="l" fontAlgn="base"/>
            <a:r>
              <a:rPr lang="en-US" sz="1800" b="0" i="0" dirty="0">
                <a:solidFill>
                  <a:srgbClr val="273239"/>
                </a:solidFill>
                <a:effectLst/>
                <a:latin typeface="Times New Roman" panose="02020603050405020304" pitchFamily="18" charset="0"/>
                <a:cs typeface="Times New Roman" panose="02020603050405020304" pitchFamily="18" charset="0"/>
              </a:rPr>
              <a:t>Hence, for the given data the final hypothesis would be : </a:t>
            </a:r>
            <a:br>
              <a:rPr lang="en-US" sz="1800" b="0" i="0" dirty="0">
                <a:solidFill>
                  <a:srgbClr val="273239"/>
                </a:solidFill>
                <a:effectLst/>
                <a:latin typeface="Times New Roman" panose="02020603050405020304" pitchFamily="18" charset="0"/>
                <a:cs typeface="Times New Roman" panose="02020603050405020304" pitchFamily="18" charset="0"/>
              </a:rPr>
            </a:br>
            <a:r>
              <a:rPr lang="en-US" sz="1800" b="1" i="0" dirty="0">
                <a:solidFill>
                  <a:srgbClr val="273239"/>
                </a:solidFill>
                <a:effectLst/>
                <a:latin typeface="Times New Roman" panose="02020603050405020304" pitchFamily="18" charset="0"/>
                <a:cs typeface="Times New Roman" panose="02020603050405020304" pitchFamily="18" charset="0"/>
              </a:rPr>
              <a:t>Final Hypothesis: h = { ?, ?, ?, ? }</a:t>
            </a:r>
            <a:r>
              <a:rPr lang="en-US" sz="1800" b="0" i="0" dirty="0">
                <a:solidFill>
                  <a:srgbClr val="273239"/>
                </a:solidFill>
                <a:effectLst/>
                <a:latin typeface="Times New Roman" panose="02020603050405020304" pitchFamily="18" charset="0"/>
                <a:cs typeface="Times New Roman" panose="02020603050405020304" pitchFamily="18" charset="0"/>
              </a:rPr>
              <a:t> </a:t>
            </a: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8587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2167-7120-BB0B-C110-287C924314CD}"/>
              </a:ext>
            </a:extLst>
          </p:cNvPr>
          <p:cNvSpPr>
            <a:spLocks noGrp="1"/>
          </p:cNvSpPr>
          <p:nvPr>
            <p:ph type="title"/>
          </p:nvPr>
        </p:nvSpPr>
        <p:spPr>
          <a:xfrm>
            <a:off x="838200" y="107674"/>
            <a:ext cx="10515600" cy="478254"/>
          </a:xfrm>
        </p:spPr>
        <p:txBody>
          <a:bodyPr>
            <a:normAutofit/>
          </a:bodyPr>
          <a:lstStyle/>
          <a:p>
            <a:pPr algn="ctr"/>
            <a:r>
              <a:rPr lang="en-US" sz="2800" dirty="0">
                <a:latin typeface="Times New Roman" panose="02020603050405020304" pitchFamily="18" charset="0"/>
                <a:cs typeface="Times New Roman" panose="02020603050405020304" pitchFamily="18" charset="0"/>
              </a:rPr>
              <a:t>Example 2: Find S algorithm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70B5E2-E894-4E23-AC13-043831A8043E}"/>
              </a:ext>
            </a:extLst>
          </p:cNvPr>
          <p:cNvSpPr>
            <a:spLocks noGrp="1"/>
          </p:cNvSpPr>
          <p:nvPr>
            <p:ph idx="1"/>
          </p:nvPr>
        </p:nvSpPr>
        <p:spPr>
          <a:xfrm>
            <a:off x="838200" y="790565"/>
            <a:ext cx="10515600" cy="5969092"/>
          </a:xfrm>
        </p:spPr>
        <p:txBody>
          <a:bodyPr>
            <a:normAutofit/>
          </a:bodyPr>
          <a:lstStyle/>
          <a:p>
            <a:r>
              <a:rPr lang="en-US" sz="1800" dirty="0">
                <a:latin typeface="Times New Roman" panose="02020603050405020304" pitchFamily="18" charset="0"/>
                <a:cs typeface="Times New Roman" panose="02020603050405020304" pitchFamily="18" charset="0"/>
              </a:rPr>
              <a:t>Looking at the data set, we have six attributes and a final attribute that defines the positive or negative example. In this case, yes is a positive example, which means the person will go for a walk.</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So now, the general hypothesis is:</a:t>
            </a:r>
          </a:p>
          <a:p>
            <a:pPr marL="0" indent="0">
              <a:buNone/>
            </a:pPr>
            <a:r>
              <a:rPr lang="en-US" sz="1800" dirty="0">
                <a:latin typeface="Times New Roman" panose="02020603050405020304" pitchFamily="18" charset="0"/>
                <a:cs typeface="Times New Roman" panose="02020603050405020304" pitchFamily="18" charset="0"/>
              </a:rPr>
              <a:t>	h0 = {‘Morning’, ‘Sunny’, ‘Warm’, ‘Yes’, ‘Mild’, ‘Strong’}</a:t>
            </a:r>
          </a:p>
          <a:p>
            <a:pPr marL="0" indent="0">
              <a:buNone/>
            </a:pPr>
            <a:r>
              <a:rPr lang="en-US" sz="1800" dirty="0">
                <a:latin typeface="Times New Roman" panose="02020603050405020304" pitchFamily="18" charset="0"/>
                <a:cs typeface="Times New Roman" panose="02020603050405020304" pitchFamily="18" charset="0"/>
              </a:rPr>
              <a:t>This is our general hypothesis, and now we will consider each example one by one, but only the positive examples.</a:t>
            </a:r>
          </a:p>
          <a:p>
            <a:pPr marL="0" indent="0">
              <a:buNone/>
            </a:pPr>
            <a:r>
              <a:rPr lang="en-US" sz="1800" dirty="0">
                <a:latin typeface="Times New Roman" panose="02020603050405020304" pitchFamily="18" charset="0"/>
                <a:cs typeface="Times New Roman" panose="02020603050405020304" pitchFamily="18" charset="0"/>
              </a:rPr>
              <a:t>	h1= {‘Morning’, ‘Sunny’, ‘?’, ‘Yes’, ‘?’, ‘?’}</a:t>
            </a:r>
          </a:p>
          <a:p>
            <a:pPr marL="0" indent="0">
              <a:buNone/>
            </a:pPr>
            <a:r>
              <a:rPr lang="en-US" sz="1800" dirty="0">
                <a:latin typeface="Times New Roman" panose="02020603050405020304" pitchFamily="18" charset="0"/>
                <a:cs typeface="Times New Roman" panose="02020603050405020304" pitchFamily="18" charset="0"/>
              </a:rPr>
              <a:t>	h2 = {‘?’, ‘Sunny’, ‘?’, ‘Yes’, ‘?’, ‘?’}</a:t>
            </a:r>
          </a:p>
          <a:p>
            <a:pPr marL="0" indent="0">
              <a:buNone/>
            </a:pPr>
            <a:r>
              <a:rPr lang="en-US" sz="1800" dirty="0">
                <a:latin typeface="Times New Roman" panose="02020603050405020304" pitchFamily="18" charset="0"/>
                <a:cs typeface="Times New Roman" panose="02020603050405020304" pitchFamily="18" charset="0"/>
              </a:rPr>
              <a:t>We replaced all the different values in the general hypothesis to get a resultant hypothesis.</a:t>
            </a:r>
          </a:p>
          <a:p>
            <a:pPr marL="0" indent="0">
              <a:buNone/>
            </a:pPr>
            <a:endParaRPr lang="en-IN" sz="18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ED7F30A1-A396-33DE-CF0B-B1E4DC8BEEAA}"/>
              </a:ext>
            </a:extLst>
          </p:cNvPr>
          <p:cNvGraphicFramePr>
            <a:graphicFrameLocks noGrp="1"/>
          </p:cNvGraphicFramePr>
          <p:nvPr>
            <p:extLst>
              <p:ext uri="{D42A27DB-BD31-4B8C-83A1-F6EECF244321}">
                <p14:modId xmlns:p14="http://schemas.microsoft.com/office/powerpoint/2010/main" val="272724330"/>
              </p:ext>
            </p:extLst>
          </p:nvPr>
        </p:nvGraphicFramePr>
        <p:xfrm>
          <a:off x="1633493" y="1573343"/>
          <a:ext cx="7901123" cy="2103120"/>
        </p:xfrm>
        <a:graphic>
          <a:graphicData uri="http://schemas.openxmlformats.org/drawingml/2006/table">
            <a:tbl>
              <a:tblPr/>
              <a:tblGrid>
                <a:gridCol w="1119101">
                  <a:extLst>
                    <a:ext uri="{9D8B030D-6E8A-4147-A177-3AD203B41FA5}">
                      <a16:colId xmlns:a16="http://schemas.microsoft.com/office/drawing/2014/main" val="2925701581"/>
                    </a:ext>
                  </a:extLst>
                </a:gridCol>
                <a:gridCol w="1120697">
                  <a:extLst>
                    <a:ext uri="{9D8B030D-6E8A-4147-A177-3AD203B41FA5}">
                      <a16:colId xmlns:a16="http://schemas.microsoft.com/office/drawing/2014/main" val="3477855081"/>
                    </a:ext>
                  </a:extLst>
                </a:gridCol>
                <a:gridCol w="1186294">
                  <a:extLst>
                    <a:ext uri="{9D8B030D-6E8A-4147-A177-3AD203B41FA5}">
                      <a16:colId xmlns:a16="http://schemas.microsoft.com/office/drawing/2014/main" val="3776603599"/>
                    </a:ext>
                  </a:extLst>
                </a:gridCol>
                <a:gridCol w="1122288">
                  <a:extLst>
                    <a:ext uri="{9D8B030D-6E8A-4147-A177-3AD203B41FA5}">
                      <a16:colId xmlns:a16="http://schemas.microsoft.com/office/drawing/2014/main" val="1213890283"/>
                    </a:ext>
                  </a:extLst>
                </a:gridCol>
                <a:gridCol w="1122075">
                  <a:extLst>
                    <a:ext uri="{9D8B030D-6E8A-4147-A177-3AD203B41FA5}">
                      <a16:colId xmlns:a16="http://schemas.microsoft.com/office/drawing/2014/main" val="1942803993"/>
                    </a:ext>
                  </a:extLst>
                </a:gridCol>
                <a:gridCol w="1117403">
                  <a:extLst>
                    <a:ext uri="{9D8B030D-6E8A-4147-A177-3AD203B41FA5}">
                      <a16:colId xmlns:a16="http://schemas.microsoft.com/office/drawing/2014/main" val="20224162"/>
                    </a:ext>
                  </a:extLst>
                </a:gridCol>
                <a:gridCol w="1113265">
                  <a:extLst>
                    <a:ext uri="{9D8B030D-6E8A-4147-A177-3AD203B41FA5}">
                      <a16:colId xmlns:a16="http://schemas.microsoft.com/office/drawing/2014/main" val="2282088467"/>
                    </a:ext>
                  </a:extLst>
                </a:gridCol>
              </a:tblGrid>
              <a:tr h="0">
                <a:tc>
                  <a:txBody>
                    <a:bodyPr/>
                    <a:lstStyle/>
                    <a:p>
                      <a:pPr algn="ctr"/>
                      <a:r>
                        <a:rPr lang="en-IN" sz="1800" b="1" dirty="0">
                          <a:effectLst/>
                          <a:latin typeface="Times New Roman" panose="02020603050405020304" pitchFamily="18" charset="0"/>
                          <a:cs typeface="Times New Roman" panose="02020603050405020304" pitchFamily="18" charset="0"/>
                        </a:rPr>
                        <a:t>Time</a:t>
                      </a:r>
                      <a:endParaRPr lang="en-IN" sz="1800" dirty="0">
                        <a:effectLst/>
                        <a:latin typeface="Times New Roman" panose="02020603050405020304" pitchFamily="18" charset="0"/>
                        <a:cs typeface="Times New Roman" panose="02020603050405020304" pitchFamily="18" charset="0"/>
                      </a:endParaRPr>
                    </a:p>
                  </a:txBody>
                  <a:tcPr marL="38100" anchor="ctr">
                    <a:lnL>
                      <a:noFill/>
                    </a:lnL>
                    <a:lnR>
                      <a:noFill/>
                    </a:lnR>
                    <a:lnT>
                      <a:noFill/>
                    </a:lnT>
                    <a:lnB>
                      <a:noFill/>
                    </a:lnB>
                    <a:solidFill>
                      <a:srgbClr val="008DD9"/>
                    </a:solidFill>
                  </a:tcPr>
                </a:tc>
                <a:tc>
                  <a:txBody>
                    <a:bodyPr/>
                    <a:lstStyle/>
                    <a:p>
                      <a:pPr algn="ctr"/>
                      <a:r>
                        <a:rPr lang="en-IN" sz="1800" b="1">
                          <a:effectLst/>
                          <a:latin typeface="Times New Roman" panose="02020603050405020304" pitchFamily="18" charset="0"/>
                          <a:cs typeface="Times New Roman" panose="02020603050405020304" pitchFamily="18" charset="0"/>
                        </a:rPr>
                        <a:t>Weather</a:t>
                      </a:r>
                      <a:endParaRPr lang="en-IN" sz="1800">
                        <a:effectLst/>
                        <a:latin typeface="Times New Roman" panose="02020603050405020304" pitchFamily="18" charset="0"/>
                        <a:cs typeface="Times New Roman" panose="02020603050405020304" pitchFamily="18" charset="0"/>
                      </a:endParaRPr>
                    </a:p>
                  </a:txBody>
                  <a:tcPr marL="38100" anchor="ctr">
                    <a:lnL>
                      <a:noFill/>
                    </a:lnL>
                    <a:lnR>
                      <a:noFill/>
                    </a:lnR>
                    <a:lnT>
                      <a:noFill/>
                    </a:lnT>
                    <a:lnB>
                      <a:noFill/>
                    </a:lnB>
                    <a:solidFill>
                      <a:srgbClr val="008DD9"/>
                    </a:solidFill>
                  </a:tcPr>
                </a:tc>
                <a:tc>
                  <a:txBody>
                    <a:bodyPr/>
                    <a:lstStyle/>
                    <a:p>
                      <a:pPr algn="ctr"/>
                      <a:r>
                        <a:rPr lang="en-IN" sz="1800" b="1">
                          <a:effectLst/>
                          <a:latin typeface="Times New Roman" panose="02020603050405020304" pitchFamily="18" charset="0"/>
                          <a:cs typeface="Times New Roman" panose="02020603050405020304" pitchFamily="18" charset="0"/>
                        </a:rPr>
                        <a:t>Temperature</a:t>
                      </a:r>
                      <a:endParaRPr lang="en-IN" sz="1800">
                        <a:effectLst/>
                        <a:latin typeface="Times New Roman" panose="02020603050405020304" pitchFamily="18" charset="0"/>
                        <a:cs typeface="Times New Roman" panose="02020603050405020304" pitchFamily="18" charset="0"/>
                      </a:endParaRPr>
                    </a:p>
                  </a:txBody>
                  <a:tcPr marL="38100" anchor="ctr">
                    <a:lnL>
                      <a:noFill/>
                    </a:lnL>
                    <a:lnR>
                      <a:noFill/>
                    </a:lnR>
                    <a:lnT>
                      <a:noFill/>
                    </a:lnT>
                    <a:lnB>
                      <a:noFill/>
                    </a:lnB>
                    <a:solidFill>
                      <a:srgbClr val="008DD9"/>
                    </a:solidFill>
                  </a:tcPr>
                </a:tc>
                <a:tc>
                  <a:txBody>
                    <a:bodyPr/>
                    <a:lstStyle/>
                    <a:p>
                      <a:pPr algn="ctr"/>
                      <a:r>
                        <a:rPr lang="en-IN" sz="1800" b="1">
                          <a:effectLst/>
                          <a:latin typeface="Times New Roman" panose="02020603050405020304" pitchFamily="18" charset="0"/>
                          <a:cs typeface="Times New Roman" panose="02020603050405020304" pitchFamily="18" charset="0"/>
                        </a:rPr>
                        <a:t>Company</a:t>
                      </a:r>
                      <a:endParaRPr lang="en-IN" sz="1800">
                        <a:effectLst/>
                        <a:latin typeface="Times New Roman" panose="02020603050405020304" pitchFamily="18" charset="0"/>
                        <a:cs typeface="Times New Roman" panose="02020603050405020304" pitchFamily="18" charset="0"/>
                      </a:endParaRPr>
                    </a:p>
                  </a:txBody>
                  <a:tcPr marL="38100" anchor="ctr">
                    <a:lnL>
                      <a:noFill/>
                    </a:lnL>
                    <a:lnR>
                      <a:noFill/>
                    </a:lnR>
                    <a:lnT>
                      <a:noFill/>
                    </a:lnT>
                    <a:lnB>
                      <a:noFill/>
                    </a:lnB>
                    <a:solidFill>
                      <a:srgbClr val="008DD9"/>
                    </a:solidFill>
                  </a:tcPr>
                </a:tc>
                <a:tc>
                  <a:txBody>
                    <a:bodyPr/>
                    <a:lstStyle/>
                    <a:p>
                      <a:pPr algn="ctr"/>
                      <a:r>
                        <a:rPr lang="en-IN" sz="1800" b="1">
                          <a:effectLst/>
                          <a:latin typeface="Times New Roman" panose="02020603050405020304" pitchFamily="18" charset="0"/>
                          <a:cs typeface="Times New Roman" panose="02020603050405020304" pitchFamily="18" charset="0"/>
                        </a:rPr>
                        <a:t>Humidity</a:t>
                      </a:r>
                      <a:endParaRPr lang="en-IN" sz="1800">
                        <a:effectLst/>
                        <a:latin typeface="Times New Roman" panose="02020603050405020304" pitchFamily="18" charset="0"/>
                        <a:cs typeface="Times New Roman" panose="02020603050405020304" pitchFamily="18" charset="0"/>
                      </a:endParaRPr>
                    </a:p>
                  </a:txBody>
                  <a:tcPr marL="38100" anchor="ctr">
                    <a:lnL>
                      <a:noFill/>
                    </a:lnL>
                    <a:lnR>
                      <a:noFill/>
                    </a:lnR>
                    <a:lnT>
                      <a:noFill/>
                    </a:lnT>
                    <a:lnB>
                      <a:noFill/>
                    </a:lnB>
                    <a:solidFill>
                      <a:srgbClr val="008DD9"/>
                    </a:solidFill>
                  </a:tcPr>
                </a:tc>
                <a:tc>
                  <a:txBody>
                    <a:bodyPr/>
                    <a:lstStyle/>
                    <a:p>
                      <a:pPr algn="ctr"/>
                      <a:r>
                        <a:rPr lang="en-IN" sz="1800" b="1">
                          <a:effectLst/>
                          <a:latin typeface="Times New Roman" panose="02020603050405020304" pitchFamily="18" charset="0"/>
                          <a:cs typeface="Times New Roman" panose="02020603050405020304" pitchFamily="18" charset="0"/>
                        </a:rPr>
                        <a:t>Wind</a:t>
                      </a:r>
                      <a:endParaRPr lang="en-IN" sz="1800">
                        <a:effectLst/>
                        <a:latin typeface="Times New Roman" panose="02020603050405020304" pitchFamily="18" charset="0"/>
                        <a:cs typeface="Times New Roman" panose="02020603050405020304" pitchFamily="18" charset="0"/>
                      </a:endParaRPr>
                    </a:p>
                  </a:txBody>
                  <a:tcPr marL="38100" anchor="ctr">
                    <a:lnL>
                      <a:noFill/>
                    </a:lnL>
                    <a:lnR>
                      <a:noFill/>
                    </a:lnR>
                    <a:lnT>
                      <a:noFill/>
                    </a:lnT>
                    <a:lnB>
                      <a:noFill/>
                    </a:lnB>
                    <a:solidFill>
                      <a:srgbClr val="008DD9"/>
                    </a:solidFill>
                  </a:tcPr>
                </a:tc>
                <a:tc>
                  <a:txBody>
                    <a:bodyPr/>
                    <a:lstStyle/>
                    <a:p>
                      <a:pPr algn="ctr"/>
                      <a:r>
                        <a:rPr lang="en-IN" sz="1800" b="1" dirty="0">
                          <a:effectLst/>
                          <a:latin typeface="Times New Roman" panose="02020603050405020304" pitchFamily="18" charset="0"/>
                          <a:cs typeface="Times New Roman" panose="02020603050405020304" pitchFamily="18" charset="0"/>
                        </a:rPr>
                        <a:t>Goes</a:t>
                      </a:r>
                      <a:endParaRPr lang="en-IN" sz="1800" dirty="0">
                        <a:effectLst/>
                        <a:latin typeface="Times New Roman" panose="02020603050405020304" pitchFamily="18" charset="0"/>
                        <a:cs typeface="Times New Roman" panose="02020603050405020304" pitchFamily="18" charset="0"/>
                      </a:endParaRPr>
                    </a:p>
                  </a:txBody>
                  <a:tcPr marL="38100" anchor="ctr">
                    <a:lnL>
                      <a:noFill/>
                    </a:lnL>
                    <a:lnR>
                      <a:noFill/>
                    </a:lnR>
                    <a:lnT>
                      <a:noFill/>
                    </a:lnT>
                    <a:lnB>
                      <a:noFill/>
                    </a:lnB>
                    <a:solidFill>
                      <a:srgbClr val="008DD9"/>
                    </a:solidFill>
                  </a:tcPr>
                </a:tc>
                <a:extLst>
                  <a:ext uri="{0D108BD9-81ED-4DB2-BD59-A6C34878D82A}">
                    <a16:rowId xmlns:a16="http://schemas.microsoft.com/office/drawing/2014/main" val="3009155255"/>
                  </a:ext>
                </a:extLst>
              </a:tr>
              <a:tr h="0">
                <a:tc>
                  <a:txBody>
                    <a:bodyPr/>
                    <a:lstStyle/>
                    <a:p>
                      <a:pPr algn="ctr"/>
                      <a:r>
                        <a:rPr lang="en-IN" sz="1800">
                          <a:effectLst/>
                          <a:latin typeface="Times New Roman" panose="02020603050405020304" pitchFamily="18" charset="0"/>
                          <a:cs typeface="Times New Roman" panose="02020603050405020304" pitchFamily="18" charset="0"/>
                        </a:rPr>
                        <a:t>Morning</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Sunny</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Warm</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Yes</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Mild</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Strong</a:t>
                      </a:r>
                    </a:p>
                  </a:txBody>
                  <a:tcPr marL="38100" anchor="ctr">
                    <a:lnL>
                      <a:noFill/>
                    </a:lnL>
                    <a:lnR>
                      <a:noFill/>
                    </a:lnR>
                    <a:lnT>
                      <a:noFill/>
                    </a:lnT>
                    <a:lnB>
                      <a:noFill/>
                    </a:lnB>
                  </a:tcPr>
                </a:tc>
                <a:tc>
                  <a:txBody>
                    <a:bodyPr/>
                    <a:lstStyle/>
                    <a:p>
                      <a:pPr algn="ctr"/>
                      <a:r>
                        <a:rPr lang="en-IN" sz="1800" dirty="0">
                          <a:effectLst/>
                          <a:latin typeface="Times New Roman" panose="02020603050405020304" pitchFamily="18" charset="0"/>
                          <a:cs typeface="Times New Roman" panose="02020603050405020304" pitchFamily="18" charset="0"/>
                        </a:rPr>
                        <a:t>Yes</a:t>
                      </a:r>
                    </a:p>
                  </a:txBody>
                  <a:tcPr marL="38100" anchor="ctr">
                    <a:lnL>
                      <a:noFill/>
                    </a:lnL>
                    <a:lnR>
                      <a:noFill/>
                    </a:lnR>
                    <a:lnT>
                      <a:noFill/>
                    </a:lnT>
                    <a:lnB>
                      <a:noFill/>
                    </a:lnB>
                  </a:tcPr>
                </a:tc>
                <a:extLst>
                  <a:ext uri="{0D108BD9-81ED-4DB2-BD59-A6C34878D82A}">
                    <a16:rowId xmlns:a16="http://schemas.microsoft.com/office/drawing/2014/main" val="1674538073"/>
                  </a:ext>
                </a:extLst>
              </a:tr>
              <a:tr h="0">
                <a:tc>
                  <a:txBody>
                    <a:bodyPr/>
                    <a:lstStyle/>
                    <a:p>
                      <a:pPr algn="ctr"/>
                      <a:r>
                        <a:rPr lang="en-IN" sz="1800">
                          <a:effectLst/>
                          <a:latin typeface="Times New Roman" panose="02020603050405020304" pitchFamily="18" charset="0"/>
                          <a:cs typeface="Times New Roman" panose="02020603050405020304" pitchFamily="18" charset="0"/>
                        </a:rPr>
                        <a:t>Evening</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Rainy</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Cold</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No</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Mild</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Normal</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No</a:t>
                      </a:r>
                    </a:p>
                  </a:txBody>
                  <a:tcPr marL="38100" anchor="ctr">
                    <a:lnL>
                      <a:noFill/>
                    </a:lnL>
                    <a:lnR>
                      <a:noFill/>
                    </a:lnR>
                    <a:lnT>
                      <a:noFill/>
                    </a:lnT>
                    <a:lnB>
                      <a:noFill/>
                    </a:lnB>
                  </a:tcPr>
                </a:tc>
                <a:extLst>
                  <a:ext uri="{0D108BD9-81ED-4DB2-BD59-A6C34878D82A}">
                    <a16:rowId xmlns:a16="http://schemas.microsoft.com/office/drawing/2014/main" val="387122663"/>
                  </a:ext>
                </a:extLst>
              </a:tr>
              <a:tr h="0">
                <a:tc>
                  <a:txBody>
                    <a:bodyPr/>
                    <a:lstStyle/>
                    <a:p>
                      <a:pPr algn="ctr"/>
                      <a:r>
                        <a:rPr lang="en-IN" sz="1800">
                          <a:effectLst/>
                          <a:latin typeface="Times New Roman" panose="02020603050405020304" pitchFamily="18" charset="0"/>
                          <a:cs typeface="Times New Roman" panose="02020603050405020304" pitchFamily="18" charset="0"/>
                        </a:rPr>
                        <a:t>Morning</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Sunny</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Moderate</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Yes</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Normal</a:t>
                      </a:r>
                    </a:p>
                  </a:txBody>
                  <a:tcPr marL="38100" anchor="ctr">
                    <a:lnL>
                      <a:noFill/>
                    </a:lnL>
                    <a:lnR>
                      <a:noFill/>
                    </a:lnR>
                    <a:lnT>
                      <a:noFill/>
                    </a:lnT>
                    <a:lnB>
                      <a:noFill/>
                    </a:lnB>
                  </a:tcPr>
                </a:tc>
                <a:tc>
                  <a:txBody>
                    <a:bodyPr/>
                    <a:lstStyle/>
                    <a:p>
                      <a:pPr algn="ctr"/>
                      <a:r>
                        <a:rPr lang="en-IN" sz="1800" dirty="0">
                          <a:effectLst/>
                          <a:latin typeface="Times New Roman" panose="02020603050405020304" pitchFamily="18" charset="0"/>
                          <a:cs typeface="Times New Roman" panose="02020603050405020304" pitchFamily="18" charset="0"/>
                        </a:rPr>
                        <a:t>Normal</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Yes</a:t>
                      </a:r>
                    </a:p>
                  </a:txBody>
                  <a:tcPr marL="38100" anchor="ctr">
                    <a:lnL>
                      <a:noFill/>
                    </a:lnL>
                    <a:lnR>
                      <a:noFill/>
                    </a:lnR>
                    <a:lnT>
                      <a:noFill/>
                    </a:lnT>
                    <a:lnB>
                      <a:noFill/>
                    </a:lnB>
                  </a:tcPr>
                </a:tc>
                <a:extLst>
                  <a:ext uri="{0D108BD9-81ED-4DB2-BD59-A6C34878D82A}">
                    <a16:rowId xmlns:a16="http://schemas.microsoft.com/office/drawing/2014/main" val="2015884506"/>
                  </a:ext>
                </a:extLst>
              </a:tr>
              <a:tr h="0">
                <a:tc>
                  <a:txBody>
                    <a:bodyPr/>
                    <a:lstStyle/>
                    <a:p>
                      <a:pPr algn="ctr"/>
                      <a:r>
                        <a:rPr lang="en-IN" sz="1800">
                          <a:effectLst/>
                          <a:latin typeface="Times New Roman" panose="02020603050405020304" pitchFamily="18" charset="0"/>
                          <a:cs typeface="Times New Roman" panose="02020603050405020304" pitchFamily="18" charset="0"/>
                        </a:rPr>
                        <a:t>Evening</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Sunny</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Cold</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Yes</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High</a:t>
                      </a:r>
                    </a:p>
                  </a:txBody>
                  <a:tcPr marL="38100" anchor="ctr">
                    <a:lnL>
                      <a:noFill/>
                    </a:lnL>
                    <a:lnR>
                      <a:noFill/>
                    </a:lnR>
                    <a:lnT>
                      <a:noFill/>
                    </a:lnT>
                    <a:lnB>
                      <a:noFill/>
                    </a:lnB>
                  </a:tcPr>
                </a:tc>
                <a:tc>
                  <a:txBody>
                    <a:bodyPr/>
                    <a:lstStyle/>
                    <a:p>
                      <a:pPr algn="ctr"/>
                      <a:r>
                        <a:rPr lang="en-IN" sz="1800">
                          <a:effectLst/>
                          <a:latin typeface="Times New Roman" panose="02020603050405020304" pitchFamily="18" charset="0"/>
                          <a:cs typeface="Times New Roman" panose="02020603050405020304" pitchFamily="18" charset="0"/>
                        </a:rPr>
                        <a:t>Strong</a:t>
                      </a:r>
                    </a:p>
                  </a:txBody>
                  <a:tcPr marL="38100" anchor="ctr">
                    <a:lnL>
                      <a:noFill/>
                    </a:lnL>
                    <a:lnR>
                      <a:noFill/>
                    </a:lnR>
                    <a:lnT>
                      <a:noFill/>
                    </a:lnT>
                    <a:lnB>
                      <a:noFill/>
                    </a:lnB>
                  </a:tcPr>
                </a:tc>
                <a:tc>
                  <a:txBody>
                    <a:bodyPr/>
                    <a:lstStyle/>
                    <a:p>
                      <a:pPr algn="ctr"/>
                      <a:r>
                        <a:rPr lang="en-IN" sz="1800" dirty="0">
                          <a:effectLst/>
                          <a:latin typeface="Times New Roman" panose="02020603050405020304" pitchFamily="18" charset="0"/>
                          <a:cs typeface="Times New Roman" panose="02020603050405020304" pitchFamily="18" charset="0"/>
                        </a:rPr>
                        <a:t>Yes</a:t>
                      </a:r>
                    </a:p>
                  </a:txBody>
                  <a:tcPr marL="38100" anchor="ctr">
                    <a:lnL>
                      <a:noFill/>
                    </a:lnL>
                    <a:lnR>
                      <a:noFill/>
                    </a:lnR>
                    <a:lnT>
                      <a:noFill/>
                    </a:lnT>
                    <a:lnB>
                      <a:noFill/>
                    </a:lnB>
                  </a:tcPr>
                </a:tc>
                <a:extLst>
                  <a:ext uri="{0D108BD9-81ED-4DB2-BD59-A6C34878D82A}">
                    <a16:rowId xmlns:a16="http://schemas.microsoft.com/office/drawing/2014/main" val="2408470952"/>
                  </a:ext>
                </a:extLst>
              </a:tr>
            </a:tbl>
          </a:graphicData>
        </a:graphic>
      </p:graphicFrame>
    </p:spTree>
    <p:extLst>
      <p:ext uri="{BB962C8B-B14F-4D97-AF65-F5344CB8AC3E}">
        <p14:creationId xmlns:p14="http://schemas.microsoft.com/office/powerpoint/2010/main" val="5186502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2167-7120-BB0B-C110-287C924314CD}"/>
              </a:ext>
            </a:extLst>
          </p:cNvPr>
          <p:cNvSpPr>
            <a:spLocks noGrp="1"/>
          </p:cNvSpPr>
          <p:nvPr>
            <p:ph type="title"/>
          </p:nvPr>
        </p:nvSpPr>
        <p:spPr>
          <a:xfrm>
            <a:off x="838200" y="107674"/>
            <a:ext cx="10515600" cy="478254"/>
          </a:xfrm>
        </p:spPr>
        <p:txBody>
          <a:bodyPr>
            <a:normAutofit/>
          </a:bodyPr>
          <a:lstStyle/>
          <a:p>
            <a:pPr algn="ctr"/>
            <a:r>
              <a:rPr lang="en-US" sz="2800" dirty="0">
                <a:latin typeface="Times New Roman" panose="02020603050405020304" pitchFamily="18" charset="0"/>
                <a:cs typeface="Times New Roman" panose="02020603050405020304" pitchFamily="18" charset="0"/>
              </a:rPr>
              <a:t>Python code for find S algorithm:</a:t>
            </a:r>
            <a:endParaRPr lang="en-IN" sz="28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3EE5966E-A0E7-069F-E450-072A291EA267}"/>
              </a:ext>
            </a:extLst>
          </p:cNvPr>
          <p:cNvSpPr>
            <a:spLocks noGrp="1" noChangeArrowheads="1"/>
          </p:cNvSpPr>
          <p:nvPr>
            <p:ph idx="1"/>
          </p:nvPr>
        </p:nvSpPr>
        <p:spPr bwMode="auto">
          <a:xfrm>
            <a:off x="838200" y="857060"/>
            <a:ext cx="4647362"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Monaco"/>
              </a:rPr>
              <a:t>import</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a:ln>
                  <a:noFill/>
                </a:ln>
                <a:solidFill>
                  <a:srgbClr val="000000"/>
                </a:solidFill>
                <a:effectLst/>
                <a:latin typeface="Monaco"/>
              </a:rPr>
              <a:t>pandas as pd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Monaco"/>
              </a:rPr>
              <a:t>import</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err="1">
                <a:ln>
                  <a:noFill/>
                </a:ln>
                <a:solidFill>
                  <a:srgbClr val="000000"/>
                </a:solidFill>
                <a:effectLst/>
                <a:latin typeface="Monaco"/>
              </a:rPr>
              <a:t>numpy</a:t>
            </a:r>
            <a:r>
              <a:rPr kumimoji="0" lang="en-US" altLang="en-US" sz="1400" b="0" i="0" u="none" strike="noStrike" cap="none" normalizeH="0" baseline="0" dirty="0">
                <a:ln>
                  <a:noFill/>
                </a:ln>
                <a:solidFill>
                  <a:srgbClr val="000000"/>
                </a:solidFill>
                <a:effectLst/>
                <a:latin typeface="Monaco"/>
              </a:rPr>
              <a:t> as np</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Monaco"/>
              </a:rPr>
              <a:t>#to read the data in the csv file</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data </a:t>
            </a:r>
            <a:r>
              <a:rPr kumimoji="0" lang="en-US" altLang="en-US" sz="1400" b="1" i="0" u="none" strike="noStrike" cap="none" normalizeH="0" baseline="0" dirty="0">
                <a:ln>
                  <a:noFill/>
                </a:ln>
                <a:solidFill>
                  <a:srgbClr val="006699"/>
                </a:solidFill>
                <a:effectLst/>
                <a:latin typeface="Monaco"/>
              </a:rPr>
              <a:t>=</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err="1">
                <a:ln>
                  <a:noFill/>
                </a:ln>
                <a:solidFill>
                  <a:srgbClr val="000000"/>
                </a:solidFill>
                <a:effectLst/>
                <a:latin typeface="Monaco"/>
              </a:rPr>
              <a:t>pd.read_csv</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"data.csv"</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1493"/>
                </a:solidFill>
                <a:effectLst/>
                <a:latin typeface="Monaco"/>
              </a:rPr>
              <a:t>print</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err="1">
                <a:ln>
                  <a:noFill/>
                </a:ln>
                <a:solidFill>
                  <a:srgbClr val="000000"/>
                </a:solidFill>
                <a:effectLst/>
                <a:latin typeface="Monaco"/>
              </a:rPr>
              <a:t>data,</a:t>
            </a:r>
            <a:r>
              <a:rPr kumimoji="0" lang="en-US" altLang="en-US" sz="1400" b="0" i="0" u="none" strike="noStrike" cap="none" normalizeH="0" baseline="0" dirty="0" err="1">
                <a:ln>
                  <a:noFill/>
                </a:ln>
                <a:solidFill>
                  <a:srgbClr val="0000FF"/>
                </a:solidFill>
                <a:effectLst/>
                <a:latin typeface="Monaco"/>
              </a:rPr>
              <a:t>"n</a:t>
            </a:r>
            <a:r>
              <a:rPr kumimoji="0" lang="en-US" altLang="en-US" sz="1400" b="0" i="0" u="none" strike="noStrike" cap="none" normalizeH="0" baseline="0" dirty="0">
                <a:ln>
                  <a:noFill/>
                </a:ln>
                <a:solidFill>
                  <a:srgbClr val="0000FF"/>
                </a:solidFill>
                <a:effectLst/>
                <a:latin typeface="Monaco"/>
              </a:rPr>
              <a:t>"</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Monaco"/>
              </a:rPr>
              <a:t>#making an array of all the attributes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d </a:t>
            </a:r>
            <a:r>
              <a:rPr kumimoji="0" lang="en-US" altLang="en-US" sz="1400" b="1" i="0" u="none" strike="noStrike" cap="none" normalizeH="0" baseline="0" dirty="0">
                <a:ln>
                  <a:noFill/>
                </a:ln>
                <a:solidFill>
                  <a:srgbClr val="006699"/>
                </a:solidFill>
                <a:effectLst/>
                <a:latin typeface="Monaco"/>
              </a:rPr>
              <a:t>=</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err="1">
                <a:ln>
                  <a:noFill/>
                </a:ln>
                <a:solidFill>
                  <a:srgbClr val="000000"/>
                </a:solidFill>
                <a:effectLst/>
                <a:latin typeface="Monaco"/>
              </a:rPr>
              <a:t>np.array</a:t>
            </a:r>
            <a:r>
              <a:rPr kumimoji="0" lang="en-US" altLang="en-US" sz="1400" b="0" i="0" u="none" strike="noStrike" cap="none" normalizeH="0" baseline="0" dirty="0">
                <a:ln>
                  <a:noFill/>
                </a:ln>
                <a:solidFill>
                  <a:srgbClr val="000000"/>
                </a:solidFill>
                <a:effectLst/>
                <a:latin typeface="Monaco"/>
              </a:rPr>
              <a:t>(data)[:,:</a:t>
            </a:r>
            <a:r>
              <a:rPr kumimoji="0" lang="en-US" altLang="en-US" sz="1400" b="1" i="0" u="none" strike="noStrike" cap="none" normalizeH="0" baseline="0" dirty="0">
                <a:ln>
                  <a:noFill/>
                </a:ln>
                <a:solidFill>
                  <a:srgbClr val="006699"/>
                </a:solidFill>
                <a:effectLst/>
                <a:latin typeface="Monaco"/>
              </a:rPr>
              <a:t>-</a:t>
            </a:r>
            <a:r>
              <a:rPr kumimoji="0" lang="en-US" altLang="en-US" sz="1400" b="0" i="0" u="none" strike="noStrike" cap="none" normalizeH="0" baseline="0" dirty="0">
                <a:ln>
                  <a:noFill/>
                </a:ln>
                <a:solidFill>
                  <a:srgbClr val="009900"/>
                </a:solidFill>
                <a:effectLst/>
                <a:latin typeface="Monaco"/>
              </a:rPr>
              <a:t>1</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1493"/>
                </a:solidFill>
                <a:effectLst/>
                <a:latin typeface="Monaco"/>
              </a:rPr>
              <a:t>print</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"n The attributes are: "</a:t>
            </a:r>
            <a:r>
              <a:rPr kumimoji="0" lang="en-US" altLang="en-US" sz="1400" b="0" i="0" u="none" strike="noStrike" cap="none" normalizeH="0" baseline="0" dirty="0">
                <a:ln>
                  <a:noFill/>
                </a:ln>
                <a:solidFill>
                  <a:srgbClr val="000000"/>
                </a:solidFill>
                <a:effectLst/>
                <a:latin typeface="Monaco"/>
              </a:rPr>
              <a:t>,d)</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Monaco"/>
              </a:rPr>
              <a:t>#segragating the target that has positive and negative examples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onaco"/>
              </a:rPr>
              <a:t>target </a:t>
            </a:r>
            <a:r>
              <a:rPr kumimoji="0" lang="en-US" altLang="en-US" sz="1400" b="1" i="0" u="none" strike="noStrike" cap="none" normalizeH="0" baseline="0" dirty="0">
                <a:ln>
                  <a:noFill/>
                </a:ln>
                <a:solidFill>
                  <a:srgbClr val="006699"/>
                </a:solidFill>
                <a:effectLst/>
                <a:latin typeface="Monaco"/>
              </a:rPr>
              <a:t>=</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err="1">
                <a:ln>
                  <a:noFill/>
                </a:ln>
                <a:solidFill>
                  <a:srgbClr val="000000"/>
                </a:solidFill>
                <a:effectLst/>
                <a:latin typeface="Monaco"/>
              </a:rPr>
              <a:t>np.array</a:t>
            </a:r>
            <a:r>
              <a:rPr kumimoji="0" lang="en-US" altLang="en-US" sz="1400" b="0" i="0" u="none" strike="noStrike" cap="none" normalizeH="0" baseline="0" dirty="0">
                <a:ln>
                  <a:noFill/>
                </a:ln>
                <a:solidFill>
                  <a:srgbClr val="000000"/>
                </a:solidFill>
                <a:effectLst/>
                <a:latin typeface="Monaco"/>
              </a:rPr>
              <a:t>(data)[:,</a:t>
            </a:r>
            <a:r>
              <a:rPr kumimoji="0" lang="en-US" altLang="en-US" sz="1400" b="1" i="0" u="none" strike="noStrike" cap="none" normalizeH="0" baseline="0" dirty="0">
                <a:ln>
                  <a:noFill/>
                </a:ln>
                <a:solidFill>
                  <a:srgbClr val="006699"/>
                </a:solidFill>
                <a:effectLst/>
                <a:latin typeface="Monaco"/>
              </a:rPr>
              <a:t>-</a:t>
            </a:r>
            <a:r>
              <a:rPr kumimoji="0" lang="en-US" altLang="en-US" sz="1400" b="0" i="0" u="none" strike="noStrike" cap="none" normalizeH="0" baseline="0" dirty="0">
                <a:ln>
                  <a:noFill/>
                </a:ln>
                <a:solidFill>
                  <a:srgbClr val="009900"/>
                </a:solidFill>
                <a:effectLst/>
                <a:latin typeface="Monaco"/>
              </a:rPr>
              <a:t>1</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1493"/>
                </a:solidFill>
                <a:effectLst/>
                <a:latin typeface="Monaco"/>
              </a:rPr>
              <a:t>print</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"n The target is: "</a:t>
            </a:r>
            <a:r>
              <a:rPr kumimoji="0" lang="en-US" altLang="en-US" sz="1400" b="0" i="0" u="none" strike="noStrike" cap="none" normalizeH="0" baseline="0" dirty="0">
                <a:ln>
                  <a:noFill/>
                </a:ln>
                <a:solidFill>
                  <a:srgbClr val="000000"/>
                </a:solidFill>
                <a:effectLst/>
                <a:latin typeface="Monaco"/>
              </a:rPr>
              <a:t>,target)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Monaco"/>
              </a:rPr>
              <a:t>#training function to implement find-s algorithm</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6699"/>
                </a:solidFill>
                <a:effectLst/>
                <a:latin typeface="Monaco"/>
              </a:rPr>
              <a:t>def</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a:ln>
                  <a:noFill/>
                </a:ln>
                <a:solidFill>
                  <a:srgbClr val="000000"/>
                </a:solidFill>
                <a:effectLst/>
                <a:latin typeface="Monaco"/>
              </a:rPr>
              <a:t>train(</a:t>
            </a:r>
            <a:r>
              <a:rPr kumimoji="0" lang="en-US" altLang="en-US" sz="1400" b="0" i="0" u="none" strike="noStrike" cap="none" normalizeH="0" baseline="0" dirty="0" err="1">
                <a:ln>
                  <a:noFill/>
                </a:ln>
                <a:solidFill>
                  <a:srgbClr val="000000"/>
                </a:solidFill>
                <a:effectLst/>
                <a:latin typeface="Monaco"/>
              </a:rPr>
              <a:t>c,t</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3E8C"/>
                </a:solidFill>
                <a:effectLst/>
                <a:latin typeface="Monaco"/>
              </a:rPr>
              <a:t>    </a:t>
            </a:r>
            <a:r>
              <a:rPr kumimoji="0" lang="en-US" altLang="en-US" sz="1400" b="1" i="0" u="none" strike="noStrike" cap="none" normalizeH="0" baseline="0" dirty="0">
                <a:ln>
                  <a:noFill/>
                </a:ln>
                <a:solidFill>
                  <a:srgbClr val="006699"/>
                </a:solidFill>
                <a:effectLst/>
                <a:latin typeface="Monaco"/>
              </a:rPr>
              <a:t>for</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err="1">
                <a:ln>
                  <a:noFill/>
                </a:ln>
                <a:solidFill>
                  <a:srgbClr val="000000"/>
                </a:solidFill>
                <a:effectLst/>
                <a:latin typeface="Monaco"/>
              </a:rPr>
              <a:t>i</a:t>
            </a: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err="1">
                <a:ln>
                  <a:noFill/>
                </a:ln>
                <a:solidFill>
                  <a:srgbClr val="000000"/>
                </a:solidFill>
                <a:effectLst/>
                <a:latin typeface="Monaco"/>
              </a:rPr>
              <a:t>val</a:t>
            </a:r>
            <a:r>
              <a:rPr kumimoji="0" lang="en-US" altLang="en-US" sz="14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in</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a:ln>
                  <a:noFill/>
                </a:ln>
                <a:solidFill>
                  <a:srgbClr val="FF1493"/>
                </a:solidFill>
                <a:effectLst/>
                <a:latin typeface="Monaco"/>
              </a:rPr>
              <a:t>enumerate</a:t>
            </a:r>
            <a:r>
              <a:rPr kumimoji="0" lang="en-US" altLang="en-US" sz="1400" b="0" i="0" u="none" strike="noStrike" cap="none" normalizeH="0" baseline="0" dirty="0">
                <a:ln>
                  <a:noFill/>
                </a:ln>
                <a:solidFill>
                  <a:srgbClr val="000000"/>
                </a:solidFill>
                <a:effectLst/>
                <a:latin typeface="Monaco"/>
              </a:rPr>
              <a:t>(t):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3E8C"/>
                </a:solidFill>
                <a:effectLst/>
                <a:latin typeface="Monaco"/>
              </a:rPr>
              <a:t>        </a:t>
            </a:r>
            <a:r>
              <a:rPr kumimoji="0" lang="en-US" altLang="en-US" sz="1400" b="1" i="0" u="none" strike="noStrike" cap="none" normalizeH="0" baseline="0" dirty="0">
                <a:ln>
                  <a:noFill/>
                </a:ln>
                <a:solidFill>
                  <a:srgbClr val="006699"/>
                </a:solidFill>
                <a:effectLst/>
                <a:latin typeface="Monaco"/>
              </a:rPr>
              <a:t>if</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err="1">
                <a:ln>
                  <a:noFill/>
                </a:ln>
                <a:solidFill>
                  <a:srgbClr val="000000"/>
                </a:solidFill>
                <a:effectLst/>
                <a:latin typeface="Monaco"/>
              </a:rPr>
              <a:t>val</a:t>
            </a:r>
            <a:r>
              <a:rPr kumimoji="0" lang="en-US" altLang="en-US" sz="14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a:ln>
                  <a:noFill/>
                </a:ln>
                <a:solidFill>
                  <a:srgbClr val="0000FF"/>
                </a:solidFill>
                <a:effectLst/>
                <a:latin typeface="Monaco"/>
              </a:rPr>
              <a:t>"Yes"</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3E8C"/>
                </a:solidFill>
                <a:effectLst/>
                <a:latin typeface="Monaco"/>
              </a:rPr>
              <a:t>            </a:t>
            </a:r>
            <a:r>
              <a:rPr kumimoji="0" lang="en-US" altLang="en-US" sz="1400" b="0" i="0" u="none" strike="noStrike" cap="none" normalizeH="0" baseline="0" dirty="0" err="1">
                <a:ln>
                  <a:noFill/>
                </a:ln>
                <a:solidFill>
                  <a:srgbClr val="000000"/>
                </a:solidFill>
                <a:effectLst/>
                <a:latin typeface="Monaco"/>
              </a:rPr>
              <a:t>specific_hypothesis</a:t>
            </a:r>
            <a:r>
              <a:rPr kumimoji="0" lang="en-US" altLang="en-US" sz="14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a:ln>
                  <a:noFill/>
                </a:ln>
                <a:solidFill>
                  <a:srgbClr val="000000"/>
                </a:solidFill>
                <a:effectLst/>
                <a:latin typeface="Monaco"/>
              </a:rPr>
              <a:t>c[</a:t>
            </a:r>
            <a:r>
              <a:rPr kumimoji="0" lang="en-US" altLang="en-US" sz="1400" b="0" i="0" u="none" strike="noStrike" cap="none" normalizeH="0" baseline="0" dirty="0" err="1">
                <a:ln>
                  <a:noFill/>
                </a:ln>
                <a:solidFill>
                  <a:srgbClr val="000000"/>
                </a:solidFill>
                <a:effectLst/>
                <a:latin typeface="Monaco"/>
              </a:rPr>
              <a:t>i</a:t>
            </a:r>
            <a:r>
              <a:rPr kumimoji="0" lang="en-US" altLang="en-US" sz="1400" b="0" i="0" u="none" strike="noStrike" cap="none" normalizeH="0" baseline="0" dirty="0">
                <a:ln>
                  <a:noFill/>
                </a:ln>
                <a:solidFill>
                  <a:srgbClr val="000000"/>
                </a:solidFill>
                <a:effectLst/>
                <a:latin typeface="Monaco"/>
              </a:rPr>
              <a:t>].copy()</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3E8C"/>
                </a:solidFill>
                <a:effectLst/>
                <a:latin typeface="Monaco"/>
              </a:rPr>
              <a:t>            </a:t>
            </a:r>
            <a:r>
              <a:rPr kumimoji="0" lang="en-US" altLang="en-US" sz="1400" b="1" i="0" u="none" strike="noStrike" cap="none" normalizeH="0" baseline="0" dirty="0">
                <a:ln>
                  <a:noFill/>
                </a:ln>
                <a:solidFill>
                  <a:srgbClr val="006699"/>
                </a:solidFill>
                <a:effectLst/>
                <a:latin typeface="Monaco"/>
              </a:rPr>
              <a:t>break</a:t>
            </a:r>
            <a:r>
              <a:rPr kumimoji="0" lang="en-US" altLang="en-US" sz="1400" b="0" i="0" u="none" strike="noStrike" cap="none" normalizeH="0" baseline="0" dirty="0">
                <a:ln>
                  <a:noFill/>
                </a:ln>
                <a:solidFill>
                  <a:srgbClr val="E83E8C"/>
                </a:solidFill>
                <a:effectLst/>
                <a:latin typeface="Monaco"/>
              </a:rPr>
              <a:t>   </a:t>
            </a:r>
            <a:r>
              <a:rPr kumimoji="0" lang="en-US" altLang="en-US" sz="1400" b="0" i="0" u="none" strike="noStrike" cap="none" normalizeH="0" baseline="0" dirty="0">
                <a:ln>
                  <a:noFill/>
                </a:ln>
                <a:solidFill>
                  <a:srgbClr val="FFFFFF"/>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3E8C"/>
                </a:solidFill>
                <a:effectLst/>
                <a:latin typeface="Monaco"/>
              </a:rPr>
              <a:t>    </a:t>
            </a:r>
            <a:r>
              <a:rPr kumimoji="0" lang="en-US" altLang="en-US" sz="1400" b="1" i="0" u="none" strike="noStrike" cap="none" normalizeH="0" baseline="0" dirty="0">
                <a:ln>
                  <a:noFill/>
                </a:ln>
                <a:solidFill>
                  <a:srgbClr val="006699"/>
                </a:solidFill>
                <a:effectLst/>
                <a:latin typeface="Monaco"/>
              </a:rPr>
              <a:t>for</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err="1">
                <a:ln>
                  <a:noFill/>
                </a:ln>
                <a:solidFill>
                  <a:srgbClr val="000000"/>
                </a:solidFill>
                <a:effectLst/>
                <a:latin typeface="Monaco"/>
              </a:rPr>
              <a:t>i</a:t>
            </a:r>
            <a:r>
              <a:rPr kumimoji="0" lang="en-US" altLang="en-US" sz="1400" b="0" i="0" u="none" strike="noStrike" cap="none" normalizeH="0" baseline="0" dirty="0">
                <a:ln>
                  <a:noFill/>
                </a:ln>
                <a:solidFill>
                  <a:srgbClr val="000000"/>
                </a:solidFill>
                <a:effectLst/>
                <a:latin typeface="Monaco"/>
              </a:rPr>
              <a:t>, </a:t>
            </a:r>
            <a:r>
              <a:rPr kumimoji="0" lang="en-US" altLang="en-US" sz="1400" b="0" i="0" u="none" strike="noStrike" cap="none" normalizeH="0" baseline="0" dirty="0" err="1">
                <a:ln>
                  <a:noFill/>
                </a:ln>
                <a:solidFill>
                  <a:srgbClr val="000000"/>
                </a:solidFill>
                <a:effectLst/>
                <a:latin typeface="Monaco"/>
              </a:rPr>
              <a:t>val</a:t>
            </a:r>
            <a:r>
              <a:rPr kumimoji="0" lang="en-US" altLang="en-US" sz="14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in</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a:ln>
                  <a:noFill/>
                </a:ln>
                <a:solidFill>
                  <a:srgbClr val="FF1493"/>
                </a:solidFill>
                <a:effectLst/>
                <a:latin typeface="Monaco"/>
              </a:rPr>
              <a:t>enumerate</a:t>
            </a:r>
            <a:r>
              <a:rPr kumimoji="0" lang="en-US" altLang="en-US" sz="1400" b="0" i="0" u="none" strike="noStrike" cap="none" normalizeH="0" baseline="0" dirty="0">
                <a:ln>
                  <a:noFill/>
                </a:ln>
                <a:solidFill>
                  <a:srgbClr val="000000"/>
                </a:solidFill>
                <a:effectLst/>
                <a:latin typeface="Monaco"/>
              </a:rPr>
              <a:t>(c):</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3E8C"/>
                </a:solidFill>
                <a:effectLst/>
                <a:latin typeface="Monaco"/>
              </a:rPr>
              <a:t>        </a:t>
            </a:r>
            <a:r>
              <a:rPr kumimoji="0" lang="en-US" altLang="en-US" sz="1400" b="1" i="0" u="none" strike="noStrike" cap="none" normalizeH="0" baseline="0" dirty="0">
                <a:ln>
                  <a:noFill/>
                </a:ln>
                <a:solidFill>
                  <a:srgbClr val="006699"/>
                </a:solidFill>
                <a:effectLst/>
                <a:latin typeface="Monaco"/>
              </a:rPr>
              <a:t>if</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a:ln>
                  <a:noFill/>
                </a:ln>
                <a:solidFill>
                  <a:srgbClr val="000000"/>
                </a:solidFill>
                <a:effectLst/>
                <a:latin typeface="Monaco"/>
              </a:rPr>
              <a:t>t[</a:t>
            </a:r>
            <a:r>
              <a:rPr kumimoji="0" lang="en-US" altLang="en-US" sz="1400" b="0" i="0" u="none" strike="noStrike" cap="none" normalizeH="0" baseline="0" dirty="0" err="1">
                <a:ln>
                  <a:noFill/>
                </a:ln>
                <a:solidFill>
                  <a:srgbClr val="000000"/>
                </a:solidFill>
                <a:effectLst/>
                <a:latin typeface="Monaco"/>
              </a:rPr>
              <a:t>i</a:t>
            </a:r>
            <a:r>
              <a:rPr kumimoji="0" lang="en-US" altLang="en-US" sz="1400" b="0" i="0" u="none" strike="noStrike" cap="none" normalizeH="0" baseline="0" dirty="0">
                <a:ln>
                  <a:noFill/>
                </a:ln>
                <a:solidFill>
                  <a:srgbClr val="000000"/>
                </a:solidFill>
                <a:effectLst/>
                <a:latin typeface="Monaco"/>
              </a:rPr>
              <a:t>] </a:t>
            </a:r>
            <a:r>
              <a:rPr kumimoji="0" lang="en-US" altLang="en-US" sz="1400" b="1" i="0" u="none" strike="noStrike" cap="none" normalizeH="0" baseline="0" dirty="0">
                <a:ln>
                  <a:noFill/>
                </a:ln>
                <a:solidFill>
                  <a:srgbClr val="006699"/>
                </a:solidFill>
                <a:effectLst/>
                <a:latin typeface="Monaco"/>
              </a:rPr>
              <a:t>==</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a:ln>
                  <a:noFill/>
                </a:ln>
                <a:solidFill>
                  <a:srgbClr val="0000FF"/>
                </a:solidFill>
                <a:effectLst/>
                <a:latin typeface="Monaco"/>
              </a:rPr>
              <a:t>"Yes"</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3E8C"/>
                </a:solidFill>
                <a:effectLst/>
                <a:latin typeface="Monaco"/>
              </a:rPr>
              <a:t>            </a:t>
            </a:r>
            <a:r>
              <a:rPr kumimoji="0" lang="en-US" altLang="en-US" sz="1400" b="1" i="0" u="none" strike="noStrike" cap="none" normalizeH="0" baseline="0" dirty="0">
                <a:ln>
                  <a:noFill/>
                </a:ln>
                <a:solidFill>
                  <a:srgbClr val="006699"/>
                </a:solidFill>
                <a:effectLst/>
                <a:latin typeface="Monaco"/>
              </a:rPr>
              <a:t>for</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a:ln>
                  <a:noFill/>
                </a:ln>
                <a:solidFill>
                  <a:srgbClr val="000000"/>
                </a:solidFill>
                <a:effectLst/>
                <a:latin typeface="Monaco"/>
              </a:rPr>
              <a:t>x </a:t>
            </a:r>
            <a:r>
              <a:rPr kumimoji="0" lang="en-US" altLang="en-US" sz="1400" b="1" i="0" u="none" strike="noStrike" cap="none" normalizeH="0" baseline="0" dirty="0">
                <a:ln>
                  <a:noFill/>
                </a:ln>
                <a:solidFill>
                  <a:srgbClr val="006699"/>
                </a:solidFill>
                <a:effectLst/>
                <a:latin typeface="Monaco"/>
              </a:rPr>
              <a:t>in</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a:ln>
                  <a:noFill/>
                </a:ln>
                <a:solidFill>
                  <a:srgbClr val="FF1493"/>
                </a:solidFill>
                <a:effectLst/>
                <a:latin typeface="Monaco"/>
              </a:rPr>
              <a:t>range</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err="1">
                <a:ln>
                  <a:noFill/>
                </a:ln>
                <a:solidFill>
                  <a:srgbClr val="FF1493"/>
                </a:solidFill>
                <a:effectLst/>
                <a:latin typeface="Monaco"/>
              </a:rPr>
              <a:t>len</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err="1">
                <a:ln>
                  <a:noFill/>
                </a:ln>
                <a:solidFill>
                  <a:srgbClr val="000000"/>
                </a:solidFill>
                <a:effectLst/>
                <a:latin typeface="Monaco"/>
              </a:rPr>
              <a:t>specific_hypothesis</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3E8C"/>
                </a:solidFill>
                <a:effectLst/>
                <a:latin typeface="Monaco"/>
              </a:rPr>
              <a:t>                </a:t>
            </a:r>
            <a:r>
              <a:rPr kumimoji="0" lang="en-US" altLang="en-US" sz="1400" b="1" i="0" u="none" strike="noStrike" cap="none" normalizeH="0" baseline="0" dirty="0">
                <a:ln>
                  <a:noFill/>
                </a:ln>
                <a:solidFill>
                  <a:srgbClr val="006699"/>
                </a:solidFill>
                <a:effectLst/>
                <a:latin typeface="Monaco"/>
              </a:rPr>
              <a:t>if</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err="1">
                <a:ln>
                  <a:noFill/>
                </a:ln>
                <a:solidFill>
                  <a:srgbClr val="000000"/>
                </a:solidFill>
                <a:effectLst/>
                <a:latin typeface="Monaco"/>
              </a:rPr>
              <a:t>val</a:t>
            </a:r>
            <a:r>
              <a:rPr kumimoji="0" lang="en-US" altLang="en-US" sz="1400" b="0" i="0" u="none" strike="noStrike" cap="none" normalizeH="0" baseline="0" dirty="0">
                <a:ln>
                  <a:noFill/>
                </a:ln>
                <a:solidFill>
                  <a:srgbClr val="000000"/>
                </a:solidFill>
                <a:effectLst/>
                <a:latin typeface="Monaco"/>
              </a:rPr>
              <a:t>[x] !</a:t>
            </a:r>
            <a:r>
              <a:rPr kumimoji="0" lang="en-US" altLang="en-US" sz="1400" b="1" i="0" u="none" strike="noStrike" cap="none" normalizeH="0" baseline="0" dirty="0">
                <a:ln>
                  <a:noFill/>
                </a:ln>
                <a:solidFill>
                  <a:srgbClr val="006699"/>
                </a:solidFill>
                <a:effectLst/>
                <a:latin typeface="Monaco"/>
              </a:rPr>
              <a:t>=</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err="1">
                <a:ln>
                  <a:noFill/>
                </a:ln>
                <a:solidFill>
                  <a:srgbClr val="000000"/>
                </a:solidFill>
                <a:effectLst/>
                <a:latin typeface="Monaco"/>
              </a:rPr>
              <a:t>specific_hypothesis</a:t>
            </a:r>
            <a:r>
              <a:rPr kumimoji="0" lang="en-US" altLang="en-US" sz="1400" b="0" i="0" u="none" strike="noStrike" cap="none" normalizeH="0" baseline="0" dirty="0">
                <a:ln>
                  <a:noFill/>
                </a:ln>
                <a:solidFill>
                  <a:srgbClr val="000000"/>
                </a:solidFill>
                <a:effectLst/>
                <a:latin typeface="Monaco"/>
              </a:rPr>
              <a:t>[x]:</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3E8C"/>
                </a:solidFill>
                <a:effectLst/>
                <a:latin typeface="Monaco"/>
              </a:rPr>
              <a:t>                    </a:t>
            </a:r>
            <a:r>
              <a:rPr kumimoji="0" lang="en-US" altLang="en-US" sz="1400" b="0" i="0" u="none" strike="noStrike" cap="none" normalizeH="0" baseline="0" dirty="0" err="1">
                <a:ln>
                  <a:noFill/>
                </a:ln>
                <a:solidFill>
                  <a:srgbClr val="000000"/>
                </a:solidFill>
                <a:effectLst/>
                <a:latin typeface="Monaco"/>
              </a:rPr>
              <a:t>specific_hypothesis</a:t>
            </a:r>
            <a:r>
              <a:rPr kumimoji="0" lang="en-US" altLang="en-US" sz="1400" b="0" i="0" u="none" strike="noStrike" cap="none" normalizeH="0" baseline="0" dirty="0">
                <a:ln>
                  <a:noFill/>
                </a:ln>
                <a:solidFill>
                  <a:srgbClr val="000000"/>
                </a:solidFill>
                <a:effectLst/>
                <a:latin typeface="Monaco"/>
              </a:rPr>
              <a:t>[x] </a:t>
            </a:r>
            <a:r>
              <a:rPr kumimoji="0" lang="en-US" altLang="en-US" sz="1400" b="1" i="0" u="none" strike="noStrike" cap="none" normalizeH="0" baseline="0" dirty="0">
                <a:ln>
                  <a:noFill/>
                </a:ln>
                <a:solidFill>
                  <a:srgbClr val="006699"/>
                </a:solidFill>
                <a:effectLst/>
                <a:latin typeface="Monaco"/>
              </a:rPr>
              <a:t>=</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a:ln>
                  <a:noFill/>
                </a:ln>
                <a:solidFill>
                  <a:srgbClr val="0000FF"/>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3E8C"/>
                </a:solidFill>
                <a:effectLst/>
                <a:latin typeface="Monaco"/>
              </a:rPr>
              <a:t>                </a:t>
            </a:r>
            <a:r>
              <a:rPr kumimoji="0" lang="en-US" altLang="en-US" sz="1400" b="1" i="0" u="none" strike="noStrike" cap="none" normalizeH="0" baseline="0" dirty="0">
                <a:ln>
                  <a:noFill/>
                </a:ln>
                <a:solidFill>
                  <a:srgbClr val="006699"/>
                </a:solidFill>
                <a:effectLst/>
                <a:latin typeface="Monaco"/>
              </a:rPr>
              <a:t>else</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3E8C"/>
                </a:solidFill>
                <a:effectLst/>
                <a:latin typeface="Monaco"/>
              </a:rPr>
              <a:t>                    </a:t>
            </a:r>
            <a:r>
              <a:rPr kumimoji="0" lang="en-US" altLang="en-US" sz="1400" b="1" i="0" u="none" strike="noStrike" cap="none" normalizeH="0" baseline="0" dirty="0">
                <a:ln>
                  <a:noFill/>
                </a:ln>
                <a:solidFill>
                  <a:srgbClr val="006699"/>
                </a:solidFill>
                <a:effectLst/>
                <a:latin typeface="Monaco"/>
              </a:rPr>
              <a:t>pass</a:t>
            </a:r>
            <a:r>
              <a:rPr kumimoji="0" lang="en-US" altLang="en-US" sz="1400" b="0" i="0" u="none" strike="noStrike" cap="none" normalizeH="0" baseline="0" dirty="0">
                <a:ln>
                  <a:noFill/>
                </a:ln>
                <a:solidFill>
                  <a:srgbClr val="E83E8C"/>
                </a:solidFill>
                <a:effectLst/>
                <a:latin typeface="Monaco"/>
              </a:rPr>
              <a:t>     </a:t>
            </a:r>
            <a:r>
              <a:rPr kumimoji="0" lang="en-US" altLang="en-US" sz="1400" b="0" i="0" u="none" strike="noStrike" cap="none" normalizeH="0" baseline="0" dirty="0">
                <a:ln>
                  <a:noFill/>
                </a:ln>
                <a:solidFill>
                  <a:srgbClr val="FFFFFF"/>
                </a:solidFill>
                <a:effectLst/>
                <a:latin typeface="Monaco"/>
              </a:rPr>
              <a:t> </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E83E8C"/>
                </a:solidFill>
                <a:effectLst/>
                <a:latin typeface="Monaco"/>
              </a:rPr>
              <a:t>    </a:t>
            </a:r>
            <a:r>
              <a:rPr kumimoji="0" lang="en-US" altLang="en-US" sz="1400" b="1" i="0" u="none" strike="noStrike" cap="none" normalizeH="0" baseline="0" dirty="0">
                <a:ln>
                  <a:noFill/>
                </a:ln>
                <a:solidFill>
                  <a:srgbClr val="006699"/>
                </a:solidFill>
                <a:effectLst/>
                <a:latin typeface="Monaco"/>
              </a:rPr>
              <a:t>return</a:t>
            </a:r>
            <a:r>
              <a:rPr kumimoji="0" lang="en-US" altLang="en-US" sz="1400" b="0" i="0" u="none" strike="noStrike" cap="none" normalizeH="0" baseline="0" dirty="0">
                <a:ln>
                  <a:noFill/>
                </a:ln>
                <a:solidFill>
                  <a:srgbClr val="FFFFFF"/>
                </a:solidFill>
                <a:effectLst/>
                <a:latin typeface="Monaco"/>
              </a:rPr>
              <a:t> </a:t>
            </a:r>
            <a:r>
              <a:rPr kumimoji="0" lang="en-US" altLang="en-US" sz="1400" b="0" i="0" u="none" strike="noStrike" cap="none" normalizeH="0" baseline="0" dirty="0" err="1">
                <a:ln>
                  <a:noFill/>
                </a:ln>
                <a:solidFill>
                  <a:srgbClr val="000000"/>
                </a:solidFill>
                <a:effectLst/>
                <a:latin typeface="Monaco"/>
              </a:rPr>
              <a:t>specific_hypothesis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8200"/>
                </a:solidFill>
                <a:effectLst/>
                <a:latin typeface="Monaco"/>
              </a:rPr>
              <a:t>#obtaining the final hypothesis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FF1493"/>
                </a:solidFill>
                <a:effectLst/>
                <a:latin typeface="Monaco"/>
              </a:rPr>
              <a:t>print</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a:ln>
                  <a:noFill/>
                </a:ln>
                <a:solidFill>
                  <a:srgbClr val="0000FF"/>
                </a:solidFill>
                <a:effectLst/>
                <a:latin typeface="Monaco"/>
              </a:rPr>
              <a:t>"n The final hypothesis </a:t>
            </a:r>
            <a:r>
              <a:rPr kumimoji="0" lang="en-US" altLang="en-US" sz="1400" b="0" i="0" u="none" strike="noStrike" cap="none" normalizeH="0" baseline="0" dirty="0" err="1">
                <a:ln>
                  <a:noFill/>
                </a:ln>
                <a:solidFill>
                  <a:srgbClr val="0000FF"/>
                </a:solidFill>
                <a:effectLst/>
                <a:latin typeface="Monaco"/>
              </a:rPr>
              <a:t>is:"</a:t>
            </a:r>
            <a:r>
              <a:rPr kumimoji="0" lang="en-US" altLang="en-US" sz="1400" b="0" i="0" u="none" strike="noStrike" cap="none" normalizeH="0" baseline="0" dirty="0" err="1">
                <a:ln>
                  <a:noFill/>
                </a:ln>
                <a:solidFill>
                  <a:srgbClr val="000000"/>
                </a:solidFill>
                <a:effectLst/>
                <a:latin typeface="Monaco"/>
              </a:rPr>
              <a:t>,train</a:t>
            </a:r>
            <a:r>
              <a:rPr kumimoji="0" lang="en-US" altLang="en-US" sz="1400" b="0" i="0" u="none" strike="noStrike" cap="none" normalizeH="0" baseline="0" dirty="0">
                <a:ln>
                  <a:noFill/>
                </a:ln>
                <a:solidFill>
                  <a:srgbClr val="000000"/>
                </a:solidFill>
                <a:effectLst/>
                <a:latin typeface="Monaco"/>
              </a:rPr>
              <a:t>(</a:t>
            </a:r>
            <a:r>
              <a:rPr kumimoji="0" lang="en-US" altLang="en-US" sz="1400" b="0" i="0" u="none" strike="noStrike" cap="none" normalizeH="0" baseline="0" dirty="0" err="1">
                <a:ln>
                  <a:noFill/>
                </a:ln>
                <a:solidFill>
                  <a:srgbClr val="000000"/>
                </a:solidFill>
                <a:effectLst/>
                <a:latin typeface="Monaco"/>
              </a:rPr>
              <a:t>d,target</a:t>
            </a:r>
            <a:r>
              <a:rPr kumimoji="0" lang="en-US" altLang="en-US" sz="1400" b="0" i="0" u="none" strike="noStrike" cap="none" normalizeH="0" baseline="0" dirty="0">
                <a:ln>
                  <a:noFill/>
                </a:ln>
                <a:solidFill>
                  <a:srgbClr val="000000"/>
                </a:solidFill>
                <a:effectLst/>
                <a:latin typeface="Monaco"/>
              </a:rPr>
              <a:t>))</a:t>
            </a:r>
            <a:endParaRPr kumimoji="0" lang="en-US" altLang="en-US" sz="1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4703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D2170-77E8-7A9B-1B0C-C2E6AE4487C3}"/>
              </a:ext>
            </a:extLst>
          </p:cNvPr>
          <p:cNvSpPr>
            <a:spLocks noGrp="1"/>
          </p:cNvSpPr>
          <p:nvPr>
            <p:ph type="ctrTitle"/>
          </p:nvPr>
        </p:nvSpPr>
        <p:spPr>
          <a:xfrm>
            <a:off x="1426346" y="177553"/>
            <a:ext cx="9144000" cy="763481"/>
          </a:xfrm>
        </p:spPr>
        <p:txBody>
          <a:bodyPr>
            <a:normAutofit/>
          </a:bodyPr>
          <a:lstStyle/>
          <a:p>
            <a:r>
              <a:rPr lang="en-US" sz="2800" dirty="0">
                <a:latin typeface="Times New Roman" panose="02020603050405020304" pitchFamily="18" charset="0"/>
                <a:cs typeface="Times New Roman" panose="02020603050405020304" pitchFamily="18" charset="0"/>
              </a:rPr>
              <a:t>Artificial Intelligence:</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D4F0AA9-AC22-7FBC-D3B4-5071E4E90342}"/>
              </a:ext>
            </a:extLst>
          </p:cNvPr>
          <p:cNvSpPr>
            <a:spLocks noGrp="1"/>
          </p:cNvSpPr>
          <p:nvPr>
            <p:ph type="subTitle" idx="1"/>
          </p:nvPr>
        </p:nvSpPr>
        <p:spPr>
          <a:xfrm>
            <a:off x="1310936" y="1293843"/>
            <a:ext cx="9144000" cy="4157045"/>
          </a:xfrm>
        </p:spPr>
        <p:txBody>
          <a:bodyPr>
            <a:noAutofit/>
          </a:bodyPr>
          <a:lstStyle/>
          <a:p>
            <a:pPr algn="just"/>
            <a:r>
              <a:rPr lang="en-US" sz="1800" dirty="0">
                <a:latin typeface="Times New Roman" panose="02020603050405020304" pitchFamily="18" charset="0"/>
                <a:cs typeface="Times New Roman" panose="02020603050405020304" pitchFamily="18" charset="0"/>
              </a:rPr>
              <a:t>Amazon Echo is a </a:t>
            </a:r>
            <a:r>
              <a:rPr lang="en-US" sz="1800" dirty="0">
                <a:solidFill>
                  <a:srgbClr val="00B0F0"/>
                </a:solidFill>
                <a:latin typeface="Times New Roman" panose="02020603050405020304" pitchFamily="18" charset="0"/>
                <a:cs typeface="Times New Roman" panose="02020603050405020304" pitchFamily="18" charset="0"/>
              </a:rPr>
              <a:t>smart speaker that uses Alexa</a:t>
            </a:r>
            <a:r>
              <a:rPr lang="en-US" sz="1800" dirty="0">
                <a:latin typeface="Times New Roman" panose="02020603050405020304" pitchFamily="18" charset="0"/>
                <a:cs typeface="Times New Roman" panose="02020603050405020304" pitchFamily="18" charset="0"/>
              </a:rPr>
              <a:t>, the </a:t>
            </a:r>
            <a:r>
              <a:rPr lang="en-US" sz="1800" dirty="0">
                <a:solidFill>
                  <a:srgbClr val="00B0F0"/>
                </a:solidFill>
                <a:latin typeface="Times New Roman" panose="02020603050405020304" pitchFamily="18" charset="0"/>
                <a:cs typeface="Times New Roman" panose="02020603050405020304" pitchFamily="18" charset="0"/>
              </a:rPr>
              <a:t>virtual assistant AI </a:t>
            </a:r>
            <a:r>
              <a:rPr lang="en-US" sz="1800" dirty="0">
                <a:latin typeface="Times New Roman" panose="02020603050405020304" pitchFamily="18" charset="0"/>
                <a:cs typeface="Times New Roman" panose="02020603050405020304" pitchFamily="18" charset="0"/>
              </a:rPr>
              <a:t>technology developed by Amazon. Amazon Alexa is capable of voice interaction, playing music, setting alarms, playing audiobooks, and giving </a:t>
            </a:r>
            <a:r>
              <a:rPr lang="en-US" sz="1800" dirty="0">
                <a:solidFill>
                  <a:srgbClr val="00B0F0"/>
                </a:solidFill>
                <a:latin typeface="Times New Roman" panose="02020603050405020304" pitchFamily="18" charset="0"/>
                <a:cs typeface="Times New Roman" panose="02020603050405020304" pitchFamily="18" charset="0"/>
              </a:rPr>
              <a:t>real-time information </a:t>
            </a:r>
            <a:r>
              <a:rPr lang="en-US" sz="1800" dirty="0">
                <a:latin typeface="Times New Roman" panose="02020603050405020304" pitchFamily="18" charset="0"/>
                <a:cs typeface="Times New Roman" panose="02020603050405020304" pitchFamily="18" charset="0"/>
              </a:rPr>
              <a:t>such as news, weather, sports, and traffic reports.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As you can see in the illustration below, the person wants to know the current temperature in Chicago. The person’s voice is first converted into a machine-readable format. The formatted data is then fed into the Amazon Alexa system for </a:t>
            </a:r>
            <a:r>
              <a:rPr lang="en-US" sz="1800" dirty="0">
                <a:solidFill>
                  <a:srgbClr val="00B0F0"/>
                </a:solidFill>
                <a:latin typeface="Times New Roman" panose="02020603050405020304" pitchFamily="18" charset="0"/>
                <a:cs typeface="Times New Roman" panose="02020603050405020304" pitchFamily="18" charset="0"/>
              </a:rPr>
              <a:t>processing and analyzing</a:t>
            </a:r>
            <a:r>
              <a:rPr lang="en-US" sz="1800" dirty="0">
                <a:latin typeface="Times New Roman" panose="02020603050405020304" pitchFamily="18" charset="0"/>
                <a:cs typeface="Times New Roman" panose="02020603050405020304" pitchFamily="18" charset="0"/>
              </a:rPr>
              <a:t>. Finally, Alexa returns the desired voice output via Amazon Echo.</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7602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2167-7120-BB0B-C110-287C924314CD}"/>
              </a:ext>
            </a:extLst>
          </p:cNvPr>
          <p:cNvSpPr>
            <a:spLocks noGrp="1"/>
          </p:cNvSpPr>
          <p:nvPr>
            <p:ph type="title"/>
          </p:nvPr>
        </p:nvSpPr>
        <p:spPr>
          <a:xfrm>
            <a:off x="838200" y="107674"/>
            <a:ext cx="10515600" cy="478254"/>
          </a:xfrm>
        </p:spPr>
        <p:txBody>
          <a:bodyPr>
            <a:normAutofit/>
          </a:bodyPr>
          <a:lstStyle/>
          <a:p>
            <a:pPr algn="ctr"/>
            <a:r>
              <a:rPr lang="en-US" sz="2800" dirty="0">
                <a:latin typeface="Times New Roman" panose="02020603050405020304" pitchFamily="18" charset="0"/>
                <a:cs typeface="Times New Roman" panose="02020603050405020304" pitchFamily="18" charset="0"/>
              </a:rPr>
              <a:t>Find S algorithm: Output</a:t>
            </a:r>
            <a:endParaRPr lang="en-IN" sz="2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7E9F47A1-6D15-9050-C3D5-5FDC55B46B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097" y="1074197"/>
            <a:ext cx="8420433" cy="5291091"/>
          </a:xfrm>
        </p:spPr>
      </p:pic>
    </p:spTree>
    <p:extLst>
      <p:ext uri="{BB962C8B-B14F-4D97-AF65-F5344CB8AC3E}">
        <p14:creationId xmlns:p14="http://schemas.microsoft.com/office/powerpoint/2010/main" val="10033586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F71DC-98C6-8E93-A5C1-B9E541F522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E72449-9379-A395-92AF-DBE072C086C9}"/>
              </a:ext>
            </a:extLst>
          </p:cNvPr>
          <p:cNvSpPr>
            <a:spLocks noGrp="1"/>
          </p:cNvSpPr>
          <p:nvPr>
            <p:ph type="title"/>
          </p:nvPr>
        </p:nvSpPr>
        <p:spPr>
          <a:xfrm>
            <a:off x="838200" y="107674"/>
            <a:ext cx="10515600" cy="478254"/>
          </a:xfrm>
        </p:spPr>
        <p:txBody>
          <a:bodyPr>
            <a:normAutofit/>
          </a:bodyPr>
          <a:lstStyle/>
          <a:p>
            <a:pPr algn="ctr"/>
            <a:r>
              <a:rPr lang="en-US" sz="2800" dirty="0">
                <a:latin typeface="Times New Roman" panose="02020603050405020304" pitchFamily="18" charset="0"/>
                <a:cs typeface="Times New Roman" panose="02020603050405020304" pitchFamily="18" charset="0"/>
              </a:rPr>
              <a:t>Find S algorithm: Output</a:t>
            </a:r>
            <a:endParaRPr lang="en-IN" sz="28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4EE2D1C-0F40-D456-968C-2B84CF8BEA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7982" y="926847"/>
            <a:ext cx="8763000" cy="4012705"/>
          </a:xfrm>
        </p:spPr>
      </p:pic>
    </p:spTree>
    <p:extLst>
      <p:ext uri="{BB962C8B-B14F-4D97-AF65-F5344CB8AC3E}">
        <p14:creationId xmlns:p14="http://schemas.microsoft.com/office/powerpoint/2010/main" val="4120479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643DC-2377-CFA5-8AF2-11FF49A272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9A8E7A-E570-39A9-3380-D9211E70AF4E}"/>
              </a:ext>
            </a:extLst>
          </p:cNvPr>
          <p:cNvSpPr>
            <a:spLocks noGrp="1"/>
          </p:cNvSpPr>
          <p:nvPr>
            <p:ph type="title"/>
          </p:nvPr>
        </p:nvSpPr>
        <p:spPr>
          <a:xfrm>
            <a:off x="838200" y="107674"/>
            <a:ext cx="10515600" cy="478254"/>
          </a:xfrm>
        </p:spPr>
        <p:txBody>
          <a:bodyPr>
            <a:normAutofit/>
          </a:bodyPr>
          <a:lstStyle/>
          <a:p>
            <a:pPr algn="ctr"/>
            <a:r>
              <a:rPr lang="en-US" sz="2800" dirty="0">
                <a:latin typeface="Times New Roman" panose="02020603050405020304" pitchFamily="18" charset="0"/>
                <a:cs typeface="Times New Roman" panose="02020603050405020304" pitchFamily="18" charset="0"/>
              </a:rPr>
              <a:t>Find S algorithm: Output</a:t>
            </a:r>
            <a:endParaRPr lang="en-IN" sz="2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4C340FC-F686-854E-A15E-ADA68720EB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64954"/>
            <a:ext cx="10158926" cy="5128092"/>
          </a:xfrm>
        </p:spPr>
      </p:pic>
    </p:spTree>
    <p:extLst>
      <p:ext uri="{BB962C8B-B14F-4D97-AF65-F5344CB8AC3E}">
        <p14:creationId xmlns:p14="http://schemas.microsoft.com/office/powerpoint/2010/main" val="35271056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2167-7120-BB0B-C110-287C924314CD}"/>
              </a:ext>
            </a:extLst>
          </p:cNvPr>
          <p:cNvSpPr>
            <a:spLocks noGrp="1"/>
          </p:cNvSpPr>
          <p:nvPr>
            <p:ph type="title"/>
          </p:nvPr>
        </p:nvSpPr>
        <p:spPr>
          <a:xfrm>
            <a:off x="838200" y="107674"/>
            <a:ext cx="10515600" cy="478254"/>
          </a:xfrm>
        </p:spPr>
        <p:txBody>
          <a:bodyPr>
            <a:normAutofit/>
          </a:bodyPr>
          <a:lstStyle/>
          <a:p>
            <a:pPr algn="ctr"/>
            <a:r>
              <a:rPr lang="en-US" sz="2800" dirty="0">
                <a:latin typeface="Times New Roman" panose="02020603050405020304" pitchFamily="18" charset="0"/>
                <a:cs typeface="Times New Roman" panose="02020603050405020304" pitchFamily="18" charset="0"/>
              </a:rPr>
              <a:t>Candidate Elimination Algorithm:</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1E69A89-7DC2-B94D-8B83-9656895203F2}"/>
              </a:ext>
            </a:extLst>
          </p:cNvPr>
          <p:cNvSpPr>
            <a:spLocks noGrp="1"/>
          </p:cNvSpPr>
          <p:nvPr>
            <p:ph idx="1"/>
          </p:nvPr>
        </p:nvSpPr>
        <p:spPr>
          <a:xfrm>
            <a:off x="838200" y="656948"/>
            <a:ext cx="10515600" cy="5520015"/>
          </a:xfrm>
        </p:spPr>
        <p:txBody>
          <a:bodyPr>
            <a:normAutofit/>
          </a:bodyPr>
          <a:lstStyle/>
          <a:p>
            <a:r>
              <a:rPr lang="en-US" sz="1800" dirty="0">
                <a:latin typeface="Times New Roman" panose="02020603050405020304" pitchFamily="18" charset="0"/>
                <a:cs typeface="Times New Roman" panose="02020603050405020304" pitchFamily="18" charset="0"/>
              </a:rPr>
              <a:t>Given a hypothesis space H and a collection E of instances, the candidate elimination procedure develops the version space progressively. </a:t>
            </a:r>
          </a:p>
          <a:p>
            <a:r>
              <a:rPr lang="en-US" sz="1800" dirty="0">
                <a:latin typeface="Times New Roman" panose="02020603050405020304" pitchFamily="18" charset="0"/>
                <a:cs typeface="Times New Roman" panose="02020603050405020304" pitchFamily="18" charset="0"/>
              </a:rPr>
              <a:t>The examples are added one by one; each example possibly </a:t>
            </a:r>
            <a:r>
              <a:rPr lang="en-US" sz="1800" dirty="0">
                <a:solidFill>
                  <a:srgbClr val="0070C0"/>
                </a:solidFill>
                <a:latin typeface="Times New Roman" panose="02020603050405020304" pitchFamily="18" charset="0"/>
                <a:cs typeface="Times New Roman" panose="02020603050405020304" pitchFamily="18" charset="0"/>
              </a:rPr>
              <a:t>shrinks the version space </a:t>
            </a:r>
            <a:r>
              <a:rPr lang="en-US" sz="1800" dirty="0">
                <a:latin typeface="Times New Roman" panose="02020603050405020304" pitchFamily="18" charset="0"/>
                <a:cs typeface="Times New Roman" panose="02020603050405020304" pitchFamily="18" charset="0"/>
              </a:rPr>
              <a:t>by removing the hypotheses that are inconsistent with the example. </a:t>
            </a:r>
          </a:p>
          <a:p>
            <a:r>
              <a:rPr lang="en-US" sz="1800" dirty="0">
                <a:latin typeface="Times New Roman" panose="02020603050405020304" pitchFamily="18" charset="0"/>
                <a:cs typeface="Times New Roman" panose="02020603050405020304" pitchFamily="18" charset="0"/>
              </a:rPr>
              <a:t>The candidate elimination algorithm does this by </a:t>
            </a:r>
            <a:r>
              <a:rPr lang="en-US" sz="1800" dirty="0">
                <a:solidFill>
                  <a:srgbClr val="0070C0"/>
                </a:solidFill>
                <a:latin typeface="Times New Roman" panose="02020603050405020304" pitchFamily="18" charset="0"/>
                <a:cs typeface="Times New Roman" panose="02020603050405020304" pitchFamily="18" charset="0"/>
              </a:rPr>
              <a:t>updating the general and specific</a:t>
            </a:r>
            <a:r>
              <a:rPr lang="en-US" sz="1800" dirty="0">
                <a:latin typeface="Times New Roman" panose="02020603050405020304" pitchFamily="18" charset="0"/>
                <a:cs typeface="Times New Roman" panose="02020603050405020304" pitchFamily="18" charset="0"/>
              </a:rPr>
              <a:t> boundary for each new example. </a:t>
            </a:r>
          </a:p>
          <a:p>
            <a:r>
              <a:rPr lang="en-US" sz="1800" dirty="0">
                <a:latin typeface="Times New Roman" panose="02020603050405020304" pitchFamily="18" charset="0"/>
                <a:cs typeface="Times New Roman" panose="02020603050405020304" pitchFamily="18" charset="0"/>
              </a:rPr>
              <a:t>Consider </a:t>
            </a:r>
            <a:r>
              <a:rPr lang="en-US" sz="1800" dirty="0">
                <a:solidFill>
                  <a:srgbClr val="0070C0"/>
                </a:solidFill>
                <a:latin typeface="Times New Roman" panose="02020603050405020304" pitchFamily="18" charset="0"/>
                <a:cs typeface="Times New Roman" panose="02020603050405020304" pitchFamily="18" charset="0"/>
              </a:rPr>
              <a:t>both positive and negative examples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It relies on the concept of version space. </a:t>
            </a:r>
          </a:p>
          <a:p>
            <a:r>
              <a:rPr lang="en-US" sz="1800" dirty="0">
                <a:latin typeface="Times New Roman" panose="02020603050405020304" pitchFamily="18" charset="0"/>
                <a:cs typeface="Times New Roman" panose="02020603050405020304" pitchFamily="18" charset="0"/>
              </a:rPr>
              <a:t>For a </a:t>
            </a:r>
            <a:r>
              <a:rPr lang="en-US" sz="1800" dirty="0">
                <a:solidFill>
                  <a:srgbClr val="0070C0"/>
                </a:solidFill>
                <a:latin typeface="Times New Roman" panose="02020603050405020304" pitchFamily="18" charset="0"/>
                <a:cs typeface="Times New Roman" panose="02020603050405020304" pitchFamily="18" charset="0"/>
              </a:rPr>
              <a:t>positive example</a:t>
            </a:r>
            <a:r>
              <a:rPr lang="en-US" sz="1800" dirty="0">
                <a:latin typeface="Times New Roman" panose="02020603050405020304" pitchFamily="18" charset="0"/>
                <a:cs typeface="Times New Roman" panose="02020603050405020304" pitchFamily="18" charset="0"/>
              </a:rPr>
              <a:t>, we move from the </a:t>
            </a:r>
            <a:r>
              <a:rPr lang="en-US" sz="1800" dirty="0">
                <a:solidFill>
                  <a:srgbClr val="0070C0"/>
                </a:solidFill>
                <a:latin typeface="Times New Roman" panose="02020603050405020304" pitchFamily="18" charset="0"/>
                <a:cs typeface="Times New Roman" panose="02020603050405020304" pitchFamily="18" charset="0"/>
              </a:rPr>
              <a:t>most specific hypothesis to the most general hypothesis</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For a </a:t>
            </a:r>
            <a:r>
              <a:rPr lang="en-US" sz="1800" dirty="0">
                <a:solidFill>
                  <a:srgbClr val="0070C0"/>
                </a:solidFill>
                <a:latin typeface="Times New Roman" panose="02020603050405020304" pitchFamily="18" charset="0"/>
                <a:cs typeface="Times New Roman" panose="02020603050405020304" pitchFamily="18" charset="0"/>
              </a:rPr>
              <a:t>negative example</a:t>
            </a:r>
            <a:r>
              <a:rPr lang="en-US" sz="1800" dirty="0">
                <a:latin typeface="Times New Roman" panose="02020603050405020304" pitchFamily="18" charset="0"/>
                <a:cs typeface="Times New Roman" panose="02020603050405020304" pitchFamily="18" charset="0"/>
              </a:rPr>
              <a:t>, we move from the </a:t>
            </a:r>
            <a:r>
              <a:rPr lang="en-US" sz="1800" dirty="0">
                <a:solidFill>
                  <a:srgbClr val="0070C0"/>
                </a:solidFill>
                <a:latin typeface="Times New Roman" panose="02020603050405020304" pitchFamily="18" charset="0"/>
                <a:cs typeface="Times New Roman" panose="02020603050405020304" pitchFamily="18" charset="0"/>
              </a:rPr>
              <a:t>most general hypothesis to the most specific hypothesis</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At the end of the algorithm, we get both specific and general hypotheses as our final solution.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95434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2167-7120-BB0B-C110-287C924314CD}"/>
              </a:ext>
            </a:extLst>
          </p:cNvPr>
          <p:cNvSpPr>
            <a:spLocks noGrp="1"/>
          </p:cNvSpPr>
          <p:nvPr>
            <p:ph type="title"/>
          </p:nvPr>
        </p:nvSpPr>
        <p:spPr>
          <a:xfrm>
            <a:off x="838200" y="107674"/>
            <a:ext cx="10515600" cy="638050"/>
          </a:xfrm>
        </p:spPr>
        <p:txBody>
          <a:bodyPr>
            <a:normAutofit/>
          </a:bodyPr>
          <a:lstStyle/>
          <a:p>
            <a:pPr algn="ctr"/>
            <a:r>
              <a:rPr lang="en-US" sz="2800" dirty="0">
                <a:latin typeface="Times New Roman" panose="02020603050405020304" pitchFamily="18" charset="0"/>
                <a:cs typeface="Times New Roman" panose="02020603050405020304" pitchFamily="18" charset="0"/>
              </a:rPr>
              <a:t>Terms Used:  </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1E69A89-7DC2-B94D-8B83-9656895203F2}"/>
              </a:ext>
            </a:extLst>
          </p:cNvPr>
          <p:cNvSpPr>
            <a:spLocks noGrp="1"/>
          </p:cNvSpPr>
          <p:nvPr>
            <p:ph idx="1"/>
          </p:nvPr>
        </p:nvSpPr>
        <p:spPr>
          <a:xfrm>
            <a:off x="838200" y="923278"/>
            <a:ext cx="10515600" cy="5253685"/>
          </a:xfrm>
        </p:spPr>
        <p:txBody>
          <a:bodyPr>
            <a:normAutofit/>
          </a:bodyPr>
          <a:lstStyle/>
          <a:p>
            <a:r>
              <a:rPr lang="en-US" sz="1800" dirty="0">
                <a:solidFill>
                  <a:srgbClr val="0070C0"/>
                </a:solidFill>
                <a:latin typeface="Times New Roman" panose="02020603050405020304" pitchFamily="18" charset="0"/>
                <a:cs typeface="Times New Roman" panose="02020603050405020304" pitchFamily="18" charset="0"/>
              </a:rPr>
              <a:t>Concept learning: </a:t>
            </a:r>
            <a:r>
              <a:rPr lang="en-US" sz="1800" dirty="0">
                <a:latin typeface="Times New Roman" panose="02020603050405020304" pitchFamily="18" charset="0"/>
                <a:cs typeface="Times New Roman" panose="02020603050405020304" pitchFamily="18" charset="0"/>
              </a:rPr>
              <a:t>Concept learning is basically the learning task of the machine (Learn by Train data)</a:t>
            </a:r>
          </a:p>
          <a:p>
            <a:r>
              <a:rPr lang="en-US" sz="1800" dirty="0">
                <a:solidFill>
                  <a:srgbClr val="0070C0"/>
                </a:solidFill>
                <a:latin typeface="Times New Roman" panose="02020603050405020304" pitchFamily="18" charset="0"/>
                <a:cs typeface="Times New Roman" panose="02020603050405020304" pitchFamily="18" charset="0"/>
              </a:rPr>
              <a:t>General Hypothesis: </a:t>
            </a:r>
            <a:r>
              <a:rPr lang="en-US" sz="1800" dirty="0">
                <a:latin typeface="Times New Roman" panose="02020603050405020304" pitchFamily="18" charset="0"/>
                <a:cs typeface="Times New Roman" panose="02020603050405020304" pitchFamily="18" charset="0"/>
              </a:rPr>
              <a:t>Not Specifying features to learn the machine.</a:t>
            </a:r>
          </a:p>
          <a:p>
            <a:pPr marL="0" indent="0">
              <a:buNone/>
            </a:pPr>
            <a:r>
              <a:rPr lang="en-US" sz="1800" dirty="0">
                <a:latin typeface="Times New Roman" panose="02020603050405020304" pitchFamily="18" charset="0"/>
                <a:cs typeface="Times New Roman" panose="02020603050405020304" pitchFamily="18" charset="0"/>
              </a:rPr>
              <a:t>	G = {‘?’, ‘?’,’?’,’?’…}: Number of attributes</a:t>
            </a:r>
          </a:p>
          <a:p>
            <a:r>
              <a:rPr lang="en-US" sz="1800" dirty="0">
                <a:solidFill>
                  <a:srgbClr val="0070C0"/>
                </a:solidFill>
                <a:latin typeface="Times New Roman" panose="02020603050405020304" pitchFamily="18" charset="0"/>
                <a:cs typeface="Times New Roman" panose="02020603050405020304" pitchFamily="18" charset="0"/>
              </a:rPr>
              <a:t>Specific Hypothesis:</a:t>
            </a:r>
            <a:r>
              <a:rPr lang="en-US" sz="1800" dirty="0">
                <a:latin typeface="Times New Roman" panose="02020603050405020304" pitchFamily="18" charset="0"/>
                <a:cs typeface="Times New Roman" panose="02020603050405020304" pitchFamily="18" charset="0"/>
              </a:rPr>
              <a:t> Specifying features to learn machine (Specific feature)</a:t>
            </a:r>
          </a:p>
          <a:p>
            <a:pPr marL="0" indent="0">
              <a:buNone/>
            </a:pPr>
            <a:r>
              <a:rPr lang="en-US" sz="1800" dirty="0">
                <a:latin typeface="Times New Roman" panose="02020603050405020304" pitchFamily="18" charset="0"/>
                <a:cs typeface="Times New Roman" panose="02020603050405020304" pitchFamily="18" charset="0"/>
              </a:rPr>
              <a:t>	S= {‘</a:t>
            </a:r>
            <a:r>
              <a:rPr lang="en-US" sz="1800" dirty="0" err="1">
                <a:latin typeface="Times New Roman" panose="02020603050405020304" pitchFamily="18" charset="0"/>
                <a:cs typeface="Times New Roman" panose="02020603050405020304" pitchFamily="18" charset="0"/>
              </a:rPr>
              <a:t>phi’,’phi’,’phi</a:t>
            </a:r>
            <a:r>
              <a:rPr lang="en-US" sz="1800" dirty="0">
                <a:latin typeface="Times New Roman" panose="02020603050405020304" pitchFamily="18" charset="0"/>
                <a:cs typeface="Times New Roman" panose="02020603050405020304" pitchFamily="18" charset="0"/>
              </a:rPr>
              <a:t>’…}: The number of phi depends on a number of attributes.</a:t>
            </a:r>
          </a:p>
          <a:p>
            <a:r>
              <a:rPr lang="en-US" sz="1800" dirty="0">
                <a:solidFill>
                  <a:srgbClr val="0070C0"/>
                </a:solidFill>
                <a:latin typeface="Times New Roman" panose="02020603050405020304" pitchFamily="18" charset="0"/>
                <a:cs typeface="Times New Roman" panose="02020603050405020304" pitchFamily="18" charset="0"/>
              </a:rPr>
              <a:t>Version Space: </a:t>
            </a:r>
            <a:r>
              <a:rPr lang="en-US" sz="1800" dirty="0">
                <a:latin typeface="Times New Roman" panose="02020603050405020304" pitchFamily="18" charset="0"/>
                <a:cs typeface="Times New Roman" panose="02020603050405020304" pitchFamily="18" charset="0"/>
              </a:rPr>
              <a:t>It is an intermediate of general hypothesis and Specific hypothesis. It not only just writes one hypothesis but a set of all possible hypotheses based on training data-set.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224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2167-7120-BB0B-C110-287C924314CD}"/>
              </a:ext>
            </a:extLst>
          </p:cNvPr>
          <p:cNvSpPr>
            <a:spLocks noGrp="1"/>
          </p:cNvSpPr>
          <p:nvPr>
            <p:ph type="title"/>
          </p:nvPr>
        </p:nvSpPr>
        <p:spPr>
          <a:xfrm>
            <a:off x="838200" y="42987"/>
            <a:ext cx="10515600" cy="638050"/>
          </a:xfrm>
        </p:spPr>
        <p:txBody>
          <a:bodyPr>
            <a:normAutofit/>
          </a:bodyPr>
          <a:lstStyle/>
          <a:p>
            <a:pPr algn="ctr"/>
            <a:r>
              <a:rPr lang="en-US" sz="2800" dirty="0">
                <a:latin typeface="Times New Roman" panose="02020603050405020304" pitchFamily="18" charset="0"/>
                <a:cs typeface="Times New Roman" panose="02020603050405020304" pitchFamily="18" charset="0"/>
              </a:rPr>
              <a:t>Algorithm:  </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1E69A89-7DC2-B94D-8B83-9656895203F2}"/>
              </a:ext>
            </a:extLst>
          </p:cNvPr>
          <p:cNvSpPr>
            <a:spLocks noGrp="1"/>
          </p:cNvSpPr>
          <p:nvPr>
            <p:ph idx="1"/>
          </p:nvPr>
        </p:nvSpPr>
        <p:spPr>
          <a:xfrm>
            <a:off x="838200" y="923278"/>
            <a:ext cx="10515600" cy="5253685"/>
          </a:xfrm>
        </p:spPr>
        <p:txBody>
          <a:bodyPr>
            <a:normAutofit/>
          </a:bodyPr>
          <a:lstStyle/>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lgn="ctr">
              <a:buNone/>
            </a:pPr>
            <a:r>
              <a:rPr lang="en-US" sz="1800" dirty="0">
                <a:latin typeface="Times New Roman" panose="02020603050405020304" pitchFamily="18" charset="0"/>
                <a:cs typeface="Times New Roman" panose="02020603050405020304" pitchFamily="18" charset="0"/>
              </a:rPr>
              <a:t>Fig: Candidate elimination method [13]</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D10673F-52EB-BB42-8A7F-A8C8537CB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420" y="923278"/>
            <a:ext cx="6233160" cy="4616462"/>
          </a:xfrm>
          <a:prstGeom prst="rect">
            <a:avLst/>
          </a:prstGeom>
        </p:spPr>
      </p:pic>
    </p:spTree>
    <p:extLst>
      <p:ext uri="{BB962C8B-B14F-4D97-AF65-F5344CB8AC3E}">
        <p14:creationId xmlns:p14="http://schemas.microsoft.com/office/powerpoint/2010/main" val="22704941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2167-7120-BB0B-C110-287C924314CD}"/>
              </a:ext>
            </a:extLst>
          </p:cNvPr>
          <p:cNvSpPr>
            <a:spLocks noGrp="1"/>
          </p:cNvSpPr>
          <p:nvPr>
            <p:ph type="title"/>
          </p:nvPr>
        </p:nvSpPr>
        <p:spPr>
          <a:xfrm>
            <a:off x="838200" y="42987"/>
            <a:ext cx="10515600" cy="638050"/>
          </a:xfrm>
        </p:spPr>
        <p:txBody>
          <a:bodyPr>
            <a:normAutofit/>
          </a:bodyPr>
          <a:lstStyle/>
          <a:p>
            <a:pPr algn="ctr"/>
            <a:r>
              <a:rPr lang="en-IN" sz="2800" b="1" i="0" dirty="0">
                <a:solidFill>
                  <a:srgbClr val="000000"/>
                </a:solidFill>
                <a:effectLst/>
                <a:latin typeface="Times New Roman" panose="02020603050405020304" pitchFamily="18" charset="0"/>
                <a:cs typeface="Times New Roman" panose="02020603050405020304" pitchFamily="18" charset="0"/>
              </a:rPr>
              <a:t>Candidate Elimination Algorithm:</a:t>
            </a:r>
            <a:r>
              <a:rPr lang="en-US" sz="2800" dirty="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1E69A89-7DC2-B94D-8B83-9656895203F2}"/>
              </a:ext>
            </a:extLst>
          </p:cNvPr>
          <p:cNvSpPr>
            <a:spLocks noGrp="1"/>
          </p:cNvSpPr>
          <p:nvPr>
            <p:ph idx="1"/>
          </p:nvPr>
        </p:nvSpPr>
        <p:spPr>
          <a:xfrm>
            <a:off x="838200" y="923278"/>
            <a:ext cx="10515600" cy="5797118"/>
          </a:xfrm>
        </p:spPr>
        <p:txBody>
          <a:bodyPr>
            <a:normAutofit/>
          </a:bodyPr>
          <a:lstStyle/>
          <a:p>
            <a:r>
              <a:rPr lang="en-US" sz="1800" dirty="0">
                <a:latin typeface="Times New Roman" panose="02020603050405020304" pitchFamily="18" charset="0"/>
                <a:cs typeface="Times New Roman" panose="02020603050405020304" pitchFamily="18" charset="0"/>
              </a:rPr>
              <a:t>1. Initialize both specific and general hypotheses.  </a:t>
            </a:r>
          </a:p>
          <a:p>
            <a:pPr marL="0" indent="0">
              <a:buNone/>
            </a:pPr>
            <a:r>
              <a:rPr lang="en-US" sz="1800" dirty="0">
                <a:latin typeface="Times New Roman" panose="02020603050405020304" pitchFamily="18" charset="0"/>
                <a:cs typeface="Times New Roman" panose="02020603050405020304" pitchFamily="18" charset="0"/>
              </a:rPr>
              <a:t>	S = &lt; ‘ϕ’, ‘ϕ’, ‘ϕ’, ….., ‘ϕ’ &gt;</a:t>
            </a:r>
          </a:p>
          <a:p>
            <a:pPr marL="0" indent="0">
              <a:buNone/>
            </a:pPr>
            <a:r>
              <a:rPr lang="en-US" sz="1800" dirty="0">
                <a:latin typeface="Times New Roman" panose="02020603050405020304" pitchFamily="18" charset="0"/>
                <a:cs typeface="Times New Roman" panose="02020603050405020304" pitchFamily="18" charset="0"/>
              </a:rPr>
              <a:t>	G = &lt; ‘?’, ‘?’, ‘?’, ….., ’?’&gt;</a:t>
            </a:r>
          </a:p>
          <a:p>
            <a:pPr marL="0" indent="0">
              <a:buNone/>
            </a:pPr>
            <a:r>
              <a:rPr lang="en-US" sz="1800" dirty="0">
                <a:latin typeface="Times New Roman" panose="02020603050405020304" pitchFamily="18" charset="0"/>
                <a:cs typeface="Times New Roman" panose="02020603050405020304" pitchFamily="18" charset="0"/>
              </a:rPr>
              <a:t>	Depending on the number of attributes.</a:t>
            </a:r>
          </a:p>
          <a:p>
            <a:r>
              <a:rPr lang="en-US" sz="1800" dirty="0">
                <a:latin typeface="Times New Roman" panose="02020603050405020304" pitchFamily="18" charset="0"/>
                <a:cs typeface="Times New Roman" panose="02020603050405020304" pitchFamily="18" charset="0"/>
              </a:rPr>
              <a:t>2. Take the next example, if the taken example is </a:t>
            </a:r>
            <a:r>
              <a:rPr lang="en-US" sz="1800" dirty="0">
                <a:solidFill>
                  <a:srgbClr val="0070C0"/>
                </a:solidFill>
                <a:latin typeface="Times New Roman" panose="02020603050405020304" pitchFamily="18" charset="0"/>
                <a:cs typeface="Times New Roman" panose="02020603050405020304" pitchFamily="18" charset="0"/>
              </a:rPr>
              <a:t>positive make a specific hypothesis to general</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 3. If the taken example is negative make the </a:t>
            </a:r>
            <a:r>
              <a:rPr lang="en-US" sz="1800" dirty="0">
                <a:solidFill>
                  <a:srgbClr val="0070C0"/>
                </a:solidFill>
                <a:latin typeface="Times New Roman" panose="02020603050405020304" pitchFamily="18" charset="0"/>
                <a:cs typeface="Times New Roman" panose="02020603050405020304" pitchFamily="18" charset="0"/>
              </a:rPr>
              <a:t>general hypothesis to a more specific hypothesis</a:t>
            </a:r>
            <a:r>
              <a:rPr lang="en-US" sz="1800" dirty="0">
                <a:latin typeface="Times New Roman" panose="02020603050405020304" pitchFamily="18" charset="0"/>
                <a:cs typeface="Times New Roman" panose="02020603050405020304" pitchFamily="18" charset="0"/>
              </a:rPr>
              <a:t>.</a:t>
            </a:r>
          </a:p>
          <a:p>
            <a:pPr marL="0" indent="0" algn="ctr">
              <a:buNone/>
            </a:pPr>
            <a:r>
              <a:rPr lang="en-US" sz="1800" dirty="0">
                <a:latin typeface="Times New Roman" panose="02020603050405020304" pitchFamily="18" charset="0"/>
                <a:cs typeface="Times New Roman" panose="02020603050405020304" pitchFamily="18" charset="0"/>
              </a:rPr>
              <a:t>Table: dataset for candidate elimination method [13]</a:t>
            </a:r>
          </a:p>
          <a:p>
            <a:pPr marL="0" indent="0" algn="ctr">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1026" name="Picture 2" descr="enter image description here">
            <a:extLst>
              <a:ext uri="{FF2B5EF4-FFF2-40B4-BE49-F238E27FC236}">
                <a16:creationId xmlns:a16="http://schemas.microsoft.com/office/drawing/2014/main" id="{A9A37B42-98DB-A65C-7A7A-90D621B7E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883" y="3673147"/>
            <a:ext cx="9699812" cy="280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0767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128726"/>
            <a:ext cx="10515600" cy="510466"/>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Candidate elimination algorithm:</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0ADBBB5-E9A7-4978-1F27-3FF2810A5004}"/>
              </a:ext>
            </a:extLst>
          </p:cNvPr>
          <p:cNvSpPr>
            <a:spLocks noGrp="1"/>
          </p:cNvSpPr>
          <p:nvPr>
            <p:ph idx="1"/>
          </p:nvPr>
        </p:nvSpPr>
        <p:spPr>
          <a:xfrm>
            <a:off x="79899" y="825623"/>
            <a:ext cx="12002610" cy="5903650"/>
          </a:xfrm>
        </p:spPr>
        <p:txBody>
          <a:bodyPr>
            <a:noAutofit/>
          </a:bodyPr>
          <a:lstStyle/>
          <a:p>
            <a:r>
              <a:rPr lang="en-US" sz="1800" dirty="0">
                <a:solidFill>
                  <a:srgbClr val="0070C0"/>
                </a:solidFill>
                <a:latin typeface="Times New Roman" panose="02020603050405020304" pitchFamily="18" charset="0"/>
                <a:cs typeface="Times New Roman" panose="02020603050405020304" pitchFamily="18" charset="0"/>
              </a:rPr>
              <a:t>Initially : </a:t>
            </a:r>
            <a:r>
              <a:rPr lang="en-US" sz="1800" dirty="0">
                <a:latin typeface="Times New Roman" panose="02020603050405020304" pitchFamily="18" charset="0"/>
                <a:cs typeface="Times New Roman" panose="02020603050405020304" pitchFamily="18" charset="0"/>
              </a:rPr>
              <a:t>G = [[?, ?, ?, ?, ?, ?], [?, ?, ?, ?, ?, ?], [?, ?, ?, ?, ?, ?], [?, ?, ?, ?, ?, ?], [?, ?, ?, ?, ?, ?], [?, ?, ?, ?, ?, ?]]</a:t>
            </a:r>
          </a:p>
          <a:p>
            <a:pPr marL="0" indent="0">
              <a:buNone/>
            </a:pPr>
            <a:r>
              <a:rPr lang="en-US" sz="1800" dirty="0">
                <a:latin typeface="Times New Roman" panose="02020603050405020304" pitchFamily="18" charset="0"/>
                <a:cs typeface="Times New Roman" panose="02020603050405020304" pitchFamily="18" charset="0"/>
              </a:rPr>
              <a:t>            	     S = [Null, Null, Null, Null, Null, Null]    </a:t>
            </a:r>
          </a:p>
          <a:p>
            <a:r>
              <a:rPr lang="en-US" sz="1800" dirty="0">
                <a:solidFill>
                  <a:srgbClr val="0070C0"/>
                </a:solidFill>
                <a:latin typeface="Times New Roman" panose="02020603050405020304" pitchFamily="18" charset="0"/>
                <a:cs typeface="Times New Roman" panose="02020603050405020304" pitchFamily="18" charset="0"/>
              </a:rPr>
              <a:t>For instance 1: </a:t>
            </a: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sunny','warm','normal','strong','warm</a:t>
            </a:r>
            <a:r>
              <a:rPr lang="en-US" sz="1800" dirty="0">
                <a:latin typeface="Times New Roman" panose="02020603050405020304" pitchFamily="18" charset="0"/>
                <a:cs typeface="Times New Roman" panose="02020603050405020304" pitchFamily="18" charset="0"/>
              </a:rPr>
              <a:t> ','same'&gt; and positive output.</a:t>
            </a:r>
          </a:p>
          <a:p>
            <a:pPr marL="0" indent="0">
              <a:buNone/>
            </a:pPr>
            <a:r>
              <a:rPr lang="en-US" sz="1800" dirty="0">
                <a:latin typeface="Times New Roman" panose="02020603050405020304" pitchFamily="18" charset="0"/>
                <a:cs typeface="Times New Roman" panose="02020603050405020304" pitchFamily="18" charset="0"/>
              </a:rPr>
              <a:t>            	G1 = G</a:t>
            </a:r>
          </a:p>
          <a:p>
            <a:pPr marL="0" indent="0">
              <a:buNone/>
            </a:pPr>
            <a:r>
              <a:rPr lang="en-US" sz="1800" dirty="0">
                <a:latin typeface="Times New Roman" panose="02020603050405020304" pitchFamily="18" charset="0"/>
                <a:cs typeface="Times New Roman" panose="02020603050405020304" pitchFamily="18" charset="0"/>
              </a:rPr>
              <a:t>            	S1 = ['</a:t>
            </a:r>
            <a:r>
              <a:rPr lang="en-US" sz="1800" dirty="0" err="1">
                <a:latin typeface="Times New Roman" panose="02020603050405020304" pitchFamily="18" charset="0"/>
                <a:cs typeface="Times New Roman" panose="02020603050405020304" pitchFamily="18" charset="0"/>
              </a:rPr>
              <a:t>sunny','warm','normal','strong','warm</a:t>
            </a:r>
            <a:r>
              <a:rPr lang="en-US" sz="1800" dirty="0">
                <a:latin typeface="Times New Roman" panose="02020603050405020304" pitchFamily="18" charset="0"/>
                <a:cs typeface="Times New Roman" panose="02020603050405020304" pitchFamily="18" charset="0"/>
              </a:rPr>
              <a:t> ','same']        </a:t>
            </a:r>
          </a:p>
          <a:p>
            <a:r>
              <a:rPr lang="en-US" sz="1800" dirty="0">
                <a:solidFill>
                  <a:srgbClr val="0070C0"/>
                </a:solidFill>
                <a:latin typeface="Times New Roman" panose="02020603050405020304" pitchFamily="18" charset="0"/>
                <a:cs typeface="Times New Roman" panose="02020603050405020304" pitchFamily="18" charset="0"/>
              </a:rPr>
              <a:t>For instance 2: </a:t>
            </a: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sunny','warm','high','strong','warm</a:t>
            </a:r>
            <a:r>
              <a:rPr lang="en-US" sz="1800" dirty="0">
                <a:latin typeface="Times New Roman" panose="02020603050405020304" pitchFamily="18" charset="0"/>
                <a:cs typeface="Times New Roman" panose="02020603050405020304" pitchFamily="18" charset="0"/>
              </a:rPr>
              <a:t> ','same'&gt; and positive output.</a:t>
            </a:r>
          </a:p>
          <a:p>
            <a:pPr marL="0" indent="0">
              <a:buNone/>
            </a:pPr>
            <a:r>
              <a:rPr lang="en-US" sz="1800" dirty="0">
                <a:latin typeface="Times New Roman" panose="02020603050405020304" pitchFamily="18" charset="0"/>
                <a:cs typeface="Times New Roman" panose="02020603050405020304" pitchFamily="18" charset="0"/>
              </a:rPr>
              <a:t>            	G2 = G</a:t>
            </a:r>
          </a:p>
          <a:p>
            <a:pPr marL="0" indent="0">
              <a:buNone/>
            </a:pPr>
            <a:r>
              <a:rPr lang="en-US" sz="1800" dirty="0">
                <a:latin typeface="Times New Roman" panose="02020603050405020304" pitchFamily="18" charset="0"/>
                <a:cs typeface="Times New Roman" panose="02020603050405020304" pitchFamily="18" charset="0"/>
              </a:rPr>
              <a:t>            	S2 = ['</a:t>
            </a:r>
            <a:r>
              <a:rPr lang="en-US" sz="1800" dirty="0" err="1">
                <a:latin typeface="Times New Roman" panose="02020603050405020304" pitchFamily="18" charset="0"/>
                <a:cs typeface="Times New Roman" panose="02020603050405020304" pitchFamily="18" charset="0"/>
              </a:rPr>
              <a:t>sunny','warm',?,'strong','warm</a:t>
            </a:r>
            <a:r>
              <a:rPr lang="en-US" sz="1800" dirty="0">
                <a:latin typeface="Times New Roman" panose="02020603050405020304" pitchFamily="18" charset="0"/>
                <a:cs typeface="Times New Roman" panose="02020603050405020304" pitchFamily="18" charset="0"/>
              </a:rPr>
              <a:t> ','same']          </a:t>
            </a:r>
          </a:p>
          <a:p>
            <a:pPr>
              <a:buFont typeface="Wingdings" panose="05000000000000000000" pitchFamily="2" charset="2"/>
              <a:buChar char="§"/>
            </a:pPr>
            <a:r>
              <a:rPr lang="en-US" sz="1800" dirty="0">
                <a:solidFill>
                  <a:srgbClr val="0070C0"/>
                </a:solidFill>
                <a:latin typeface="Times New Roman" panose="02020603050405020304" pitchFamily="18" charset="0"/>
                <a:cs typeface="Times New Roman" panose="02020603050405020304" pitchFamily="18" charset="0"/>
              </a:rPr>
              <a:t>For instance 3: </a:t>
            </a: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rainy','cold','high','strong','warm</a:t>
            </a:r>
            <a:r>
              <a:rPr lang="en-US" sz="1800" dirty="0">
                <a:latin typeface="Times New Roman" panose="02020603050405020304" pitchFamily="18" charset="0"/>
                <a:cs typeface="Times New Roman" panose="02020603050405020304" pitchFamily="18" charset="0"/>
              </a:rPr>
              <a:t> ','change'&gt; and negative output.</a:t>
            </a:r>
          </a:p>
          <a:p>
            <a:pPr marL="0" indent="0">
              <a:buNone/>
            </a:pPr>
            <a:r>
              <a:rPr lang="en-US" sz="1800" dirty="0">
                <a:latin typeface="Times New Roman" panose="02020603050405020304" pitchFamily="18" charset="0"/>
                <a:cs typeface="Times New Roman" panose="02020603050405020304" pitchFamily="18" charset="0"/>
              </a:rPr>
              <a:t>            	G3 = [['sunny', ?, ?, ?, ?, ?], [?, 'warm', ?, ?, ?, ?], [?, ?, ?, ?, ?, ?], [?, ?, ?, ?, ?, ?], [?, ?, ?, ?, ?, ?], [?, ?, ?, ?, ?, 'same']]</a:t>
            </a:r>
          </a:p>
          <a:p>
            <a:pPr marL="0" indent="0">
              <a:buNone/>
            </a:pPr>
            <a:r>
              <a:rPr lang="en-US" sz="1800" dirty="0">
                <a:latin typeface="Times New Roman" panose="02020603050405020304" pitchFamily="18" charset="0"/>
                <a:cs typeface="Times New Roman" panose="02020603050405020304" pitchFamily="18" charset="0"/>
              </a:rPr>
              <a:t>            	S3 = S2             </a:t>
            </a:r>
          </a:p>
          <a:p>
            <a:r>
              <a:rPr lang="en-US" sz="1800" dirty="0">
                <a:solidFill>
                  <a:srgbClr val="0070C0"/>
                </a:solidFill>
                <a:latin typeface="Times New Roman" panose="02020603050405020304" pitchFamily="18" charset="0"/>
                <a:cs typeface="Times New Roman" panose="02020603050405020304" pitchFamily="18" charset="0"/>
              </a:rPr>
              <a:t>For instance 4: </a:t>
            </a:r>
            <a:r>
              <a:rPr lang="en-US" sz="1800" dirty="0">
                <a:latin typeface="Times New Roman" panose="02020603050405020304" pitchFamily="18" charset="0"/>
                <a:cs typeface="Times New Roman" panose="02020603050405020304" pitchFamily="18" charset="0"/>
              </a:rPr>
              <a:t>&lt;'</a:t>
            </a:r>
            <a:r>
              <a:rPr lang="en-US" sz="1800" dirty="0" err="1">
                <a:latin typeface="Times New Roman" panose="02020603050405020304" pitchFamily="18" charset="0"/>
                <a:cs typeface="Times New Roman" panose="02020603050405020304" pitchFamily="18" charset="0"/>
              </a:rPr>
              <a:t>sunny','warm','high','strong','cool','change</a:t>
            </a:r>
            <a:r>
              <a:rPr lang="en-US" sz="1800" dirty="0">
                <a:latin typeface="Times New Roman" panose="02020603050405020304" pitchFamily="18" charset="0"/>
                <a:cs typeface="Times New Roman" panose="02020603050405020304" pitchFamily="18" charset="0"/>
              </a:rPr>
              <a:t>'&gt; and positive output.</a:t>
            </a:r>
          </a:p>
          <a:p>
            <a:pPr marL="0" indent="0">
              <a:buNone/>
            </a:pPr>
            <a:r>
              <a:rPr lang="en-US" sz="1800" dirty="0">
                <a:latin typeface="Times New Roman" panose="02020603050405020304" pitchFamily="18" charset="0"/>
                <a:cs typeface="Times New Roman" panose="02020603050405020304" pitchFamily="18" charset="0"/>
              </a:rPr>
              <a:t>            	G4 = G3</a:t>
            </a:r>
          </a:p>
          <a:p>
            <a:pPr marL="0" indent="0">
              <a:buNone/>
            </a:pPr>
            <a:r>
              <a:rPr lang="en-US" sz="1800" dirty="0">
                <a:latin typeface="Times New Roman" panose="02020603050405020304" pitchFamily="18" charset="0"/>
                <a:cs typeface="Times New Roman" panose="02020603050405020304" pitchFamily="18" charset="0"/>
              </a:rPr>
              <a:t>            	S4 = ['</a:t>
            </a:r>
            <a:r>
              <a:rPr lang="en-US" sz="1800" dirty="0" err="1">
                <a:latin typeface="Times New Roman" panose="02020603050405020304" pitchFamily="18" charset="0"/>
                <a:cs typeface="Times New Roman" panose="02020603050405020304" pitchFamily="18" charset="0"/>
              </a:rPr>
              <a:t>sunny','warm',?,'strong</a:t>
            </a:r>
            <a:r>
              <a:rPr lang="en-US" sz="1800" dirty="0">
                <a:latin typeface="Times New Roman" panose="02020603050405020304" pitchFamily="18" charset="0"/>
                <a:cs typeface="Times New Roman" panose="02020603050405020304" pitchFamily="18" charset="0"/>
              </a:rPr>
              <a:t>', ?, ?]       </a:t>
            </a:r>
          </a:p>
          <a:p>
            <a:pPr marL="0" indent="0">
              <a:buNone/>
            </a:pPr>
            <a:r>
              <a:rPr lang="en-US" sz="1800" dirty="0">
                <a:latin typeface="Times New Roman" panose="02020603050405020304" pitchFamily="18" charset="0"/>
                <a:cs typeface="Times New Roman" panose="02020603050405020304" pitchFamily="18" charset="0"/>
              </a:rPr>
              <a:t>At last, by synchronizing  the G4 and S4 algorithm produce the output.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42791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128726"/>
            <a:ext cx="10515600" cy="510466"/>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Candidate elimination algorithm: Output</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0ADBBB5-E9A7-4978-1F27-3FF2810A5004}"/>
              </a:ext>
            </a:extLst>
          </p:cNvPr>
          <p:cNvSpPr>
            <a:spLocks noGrp="1"/>
          </p:cNvSpPr>
          <p:nvPr>
            <p:ph idx="1"/>
          </p:nvPr>
        </p:nvSpPr>
        <p:spPr>
          <a:xfrm>
            <a:off x="79899" y="825623"/>
            <a:ext cx="12002610" cy="5903650"/>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G = [['sunny', ?, ?, ?, ?, ?], [?, 'warm', ?, ?, ?, ?]]</a:t>
            </a:r>
          </a:p>
          <a:p>
            <a:pPr marL="0" indent="0">
              <a:buNone/>
            </a:pPr>
            <a:r>
              <a:rPr lang="en-US" sz="1800" dirty="0">
                <a:latin typeface="Times New Roman" panose="02020603050405020304" pitchFamily="18" charset="0"/>
                <a:cs typeface="Times New Roman" panose="02020603050405020304" pitchFamily="18" charset="0"/>
              </a:rPr>
              <a:t>S = ['</a:t>
            </a:r>
            <a:r>
              <a:rPr lang="en-US" sz="1800" dirty="0" err="1">
                <a:latin typeface="Times New Roman" panose="02020603050405020304" pitchFamily="18" charset="0"/>
                <a:cs typeface="Times New Roman" panose="02020603050405020304" pitchFamily="18" charset="0"/>
              </a:rPr>
              <a:t>sunny','warm',?,'strong</a:t>
            </a:r>
            <a:r>
              <a:rPr lang="en-US" sz="1800" dirty="0">
                <a:latin typeface="Times New Roman" panose="02020603050405020304" pitchFamily="18" charset="0"/>
                <a:cs typeface="Times New Roman" panose="02020603050405020304" pitchFamily="18" charset="0"/>
              </a:rPr>
              <a:t>', ?, ?]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10814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128726"/>
            <a:ext cx="10515600" cy="510466"/>
          </a:xfrm>
        </p:spPr>
        <p:txBody>
          <a:bodyPr>
            <a:noAutofit/>
          </a:bodyPr>
          <a:lstStyle/>
          <a:p>
            <a:pPr algn="ctr"/>
            <a:r>
              <a:rPr lang="en-IN" sz="2800" b="1" i="0" dirty="0">
                <a:solidFill>
                  <a:srgbClr val="010101"/>
                </a:solidFill>
                <a:effectLst/>
                <a:latin typeface="Times New Roman" panose="02020603050405020304" pitchFamily="18" charset="0"/>
                <a:cs typeface="Times New Roman" panose="02020603050405020304" pitchFamily="18" charset="0"/>
              </a:rPr>
              <a:t>Training Example:</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0ADBBB5-E9A7-4978-1F27-3FF2810A5004}"/>
              </a:ext>
            </a:extLst>
          </p:cNvPr>
          <p:cNvSpPr>
            <a:spLocks noGrp="1"/>
          </p:cNvSpPr>
          <p:nvPr>
            <p:ph idx="1"/>
          </p:nvPr>
        </p:nvSpPr>
        <p:spPr>
          <a:xfrm>
            <a:off x="79899" y="825623"/>
            <a:ext cx="12002610" cy="5903650"/>
          </a:xfrm>
        </p:spPr>
        <p:txBody>
          <a:bodyPr>
            <a:noAutofit/>
          </a:bodyPr>
          <a:lstStyle/>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a:p>
            <a:pPr marL="0" indent="0">
              <a:buNone/>
            </a:pPr>
            <a:r>
              <a:rPr lang="en-IN" sz="1800" dirty="0">
                <a:latin typeface="Times New Roman" panose="02020603050405020304" pitchFamily="18" charset="0"/>
                <a:cs typeface="Times New Roman" panose="02020603050405020304" pitchFamily="18" charset="0"/>
              </a:rPr>
              <a:t>Step 1:</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Initialize G &amp; S as most General and specific hypothesis.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G ={'?', '?','?','?', '?','?'}</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 = {'</a:t>
            </a:r>
            <a:r>
              <a:rPr lang="el-GR" sz="1800" dirty="0">
                <a:latin typeface="Times New Roman" panose="02020603050405020304" pitchFamily="18" charset="0"/>
                <a:cs typeface="Times New Roman" panose="02020603050405020304" pitchFamily="18" charset="0"/>
              </a:rPr>
              <a:t>φ','φ','φ','φ','φ','φ'}</a:t>
            </a:r>
            <a:br>
              <a:rPr lang="el-GR"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Step 2:</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for each +</a:t>
            </a:r>
            <a:r>
              <a:rPr lang="en-IN" sz="1800" dirty="0" err="1">
                <a:latin typeface="Times New Roman" panose="02020603050405020304" pitchFamily="18" charset="0"/>
                <a:cs typeface="Times New Roman" panose="02020603050405020304" pitchFamily="18" charset="0"/>
              </a:rPr>
              <a:t>ve</a:t>
            </a:r>
            <a:r>
              <a:rPr lang="en-IN" sz="1800" dirty="0">
                <a:latin typeface="Times New Roman" panose="02020603050405020304" pitchFamily="18" charset="0"/>
                <a:cs typeface="Times New Roman" panose="02020603050405020304" pitchFamily="18" charset="0"/>
              </a:rPr>
              <a:t> example: make a specific hypothesis more general.</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s = {'</a:t>
            </a:r>
            <a:r>
              <a:rPr lang="el-GR" sz="1800" dirty="0">
                <a:latin typeface="Times New Roman" panose="02020603050405020304" pitchFamily="18" charset="0"/>
                <a:cs typeface="Times New Roman" panose="02020603050405020304" pitchFamily="18" charset="0"/>
              </a:rPr>
              <a:t>φ','φ','φ','φ','φ','φ'}</a:t>
            </a:r>
            <a:br>
              <a:rPr lang="el-GR"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Take the most specific hypothesis as your 1st positive instance.</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h={'sunny', '</a:t>
            </a:r>
            <a:r>
              <a:rPr lang="en-IN" sz="1800" dirty="0" err="1">
                <a:latin typeface="Times New Roman" panose="02020603050405020304" pitchFamily="18" charset="0"/>
                <a:cs typeface="Times New Roman" panose="02020603050405020304" pitchFamily="18" charset="0"/>
              </a:rPr>
              <a:t>warm','Normal</a:t>
            </a:r>
            <a:r>
              <a:rPr lang="en-IN" sz="1800" dirty="0">
                <a:latin typeface="Times New Roman" panose="02020603050405020304" pitchFamily="18" charset="0"/>
                <a:cs typeface="Times New Roman" panose="02020603050405020304" pitchFamily="18" charset="0"/>
              </a:rPr>
              <a:t>', 'Strong', 'warm', 'same'}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General hypothesis will remain same: G ={'?', '?','?','?', '?','?'}</a:t>
            </a:r>
          </a:p>
        </p:txBody>
      </p:sp>
      <p:graphicFrame>
        <p:nvGraphicFramePr>
          <p:cNvPr id="3" name="Table 2">
            <a:extLst>
              <a:ext uri="{FF2B5EF4-FFF2-40B4-BE49-F238E27FC236}">
                <a16:creationId xmlns:a16="http://schemas.microsoft.com/office/drawing/2014/main" id="{3E9FD778-5FB6-B845-8039-00F2F325F83D}"/>
              </a:ext>
            </a:extLst>
          </p:cNvPr>
          <p:cNvGraphicFramePr>
            <a:graphicFrameLocks noGrp="1"/>
          </p:cNvGraphicFramePr>
          <p:nvPr>
            <p:extLst>
              <p:ext uri="{D42A27DB-BD31-4B8C-83A1-F6EECF244321}">
                <p14:modId xmlns:p14="http://schemas.microsoft.com/office/powerpoint/2010/main" val="547134695"/>
              </p:ext>
            </p:extLst>
          </p:nvPr>
        </p:nvGraphicFramePr>
        <p:xfrm>
          <a:off x="1517749" y="967666"/>
          <a:ext cx="8203300" cy="2254930"/>
        </p:xfrm>
        <a:graphic>
          <a:graphicData uri="http://schemas.openxmlformats.org/drawingml/2006/table">
            <a:tbl>
              <a:tblPr/>
              <a:tblGrid>
                <a:gridCol w="1171900">
                  <a:extLst>
                    <a:ext uri="{9D8B030D-6E8A-4147-A177-3AD203B41FA5}">
                      <a16:colId xmlns:a16="http://schemas.microsoft.com/office/drawing/2014/main" val="1018669939"/>
                    </a:ext>
                  </a:extLst>
                </a:gridCol>
                <a:gridCol w="1171900">
                  <a:extLst>
                    <a:ext uri="{9D8B030D-6E8A-4147-A177-3AD203B41FA5}">
                      <a16:colId xmlns:a16="http://schemas.microsoft.com/office/drawing/2014/main" val="2379415156"/>
                    </a:ext>
                  </a:extLst>
                </a:gridCol>
                <a:gridCol w="1171900">
                  <a:extLst>
                    <a:ext uri="{9D8B030D-6E8A-4147-A177-3AD203B41FA5}">
                      <a16:colId xmlns:a16="http://schemas.microsoft.com/office/drawing/2014/main" val="1797615348"/>
                    </a:ext>
                  </a:extLst>
                </a:gridCol>
                <a:gridCol w="1171900">
                  <a:extLst>
                    <a:ext uri="{9D8B030D-6E8A-4147-A177-3AD203B41FA5}">
                      <a16:colId xmlns:a16="http://schemas.microsoft.com/office/drawing/2014/main" val="702929307"/>
                    </a:ext>
                  </a:extLst>
                </a:gridCol>
                <a:gridCol w="1171900">
                  <a:extLst>
                    <a:ext uri="{9D8B030D-6E8A-4147-A177-3AD203B41FA5}">
                      <a16:colId xmlns:a16="http://schemas.microsoft.com/office/drawing/2014/main" val="532544422"/>
                    </a:ext>
                  </a:extLst>
                </a:gridCol>
                <a:gridCol w="1171900">
                  <a:extLst>
                    <a:ext uri="{9D8B030D-6E8A-4147-A177-3AD203B41FA5}">
                      <a16:colId xmlns:a16="http://schemas.microsoft.com/office/drawing/2014/main" val="399198610"/>
                    </a:ext>
                  </a:extLst>
                </a:gridCol>
                <a:gridCol w="1171900">
                  <a:extLst>
                    <a:ext uri="{9D8B030D-6E8A-4147-A177-3AD203B41FA5}">
                      <a16:colId xmlns:a16="http://schemas.microsoft.com/office/drawing/2014/main" val="892808263"/>
                    </a:ext>
                  </a:extLst>
                </a:gridCol>
              </a:tblGrid>
              <a:tr h="450986">
                <a:tc>
                  <a:txBody>
                    <a:bodyPr/>
                    <a:lstStyle/>
                    <a:p>
                      <a:r>
                        <a:rPr lang="en-IN">
                          <a:effectLst/>
                        </a:rPr>
                        <a:t> Sky</a:t>
                      </a:r>
                    </a:p>
                  </a:txBody>
                  <a:tcPr anchor="ctr">
                    <a:lnL>
                      <a:noFill/>
                    </a:lnL>
                    <a:lnR>
                      <a:noFill/>
                    </a:lnR>
                    <a:lnT>
                      <a:noFill/>
                    </a:lnT>
                    <a:lnB>
                      <a:noFill/>
                    </a:lnB>
                  </a:tcPr>
                </a:tc>
                <a:tc>
                  <a:txBody>
                    <a:bodyPr/>
                    <a:lstStyle/>
                    <a:p>
                      <a:r>
                        <a:rPr lang="en-IN">
                          <a:effectLst/>
                        </a:rPr>
                        <a:t> Temp</a:t>
                      </a:r>
                    </a:p>
                  </a:txBody>
                  <a:tcPr anchor="ctr">
                    <a:lnL>
                      <a:noFill/>
                    </a:lnL>
                    <a:lnR>
                      <a:noFill/>
                    </a:lnR>
                    <a:lnT>
                      <a:noFill/>
                    </a:lnT>
                    <a:lnB>
                      <a:noFill/>
                    </a:lnB>
                  </a:tcPr>
                </a:tc>
                <a:tc>
                  <a:txBody>
                    <a:bodyPr/>
                    <a:lstStyle/>
                    <a:p>
                      <a:r>
                        <a:rPr lang="en-IN">
                          <a:effectLst/>
                        </a:rPr>
                        <a:t> Humidity</a:t>
                      </a:r>
                    </a:p>
                  </a:txBody>
                  <a:tcPr anchor="ctr">
                    <a:lnL>
                      <a:noFill/>
                    </a:lnL>
                    <a:lnR>
                      <a:noFill/>
                    </a:lnR>
                    <a:lnT>
                      <a:noFill/>
                    </a:lnT>
                    <a:lnB>
                      <a:noFill/>
                    </a:lnB>
                  </a:tcPr>
                </a:tc>
                <a:tc>
                  <a:txBody>
                    <a:bodyPr/>
                    <a:lstStyle/>
                    <a:p>
                      <a:r>
                        <a:rPr lang="en-IN">
                          <a:effectLst/>
                        </a:rPr>
                        <a:t> wind</a:t>
                      </a:r>
                    </a:p>
                  </a:txBody>
                  <a:tcPr anchor="ctr">
                    <a:lnL>
                      <a:noFill/>
                    </a:lnL>
                    <a:lnR>
                      <a:noFill/>
                    </a:lnR>
                    <a:lnT>
                      <a:noFill/>
                    </a:lnT>
                    <a:lnB>
                      <a:noFill/>
                    </a:lnB>
                  </a:tcPr>
                </a:tc>
                <a:tc>
                  <a:txBody>
                    <a:bodyPr/>
                    <a:lstStyle/>
                    <a:p>
                      <a:r>
                        <a:rPr lang="en-IN">
                          <a:effectLst/>
                        </a:rPr>
                        <a:t> water</a:t>
                      </a:r>
                    </a:p>
                  </a:txBody>
                  <a:tcPr anchor="ctr">
                    <a:lnL>
                      <a:noFill/>
                    </a:lnL>
                    <a:lnR>
                      <a:noFill/>
                    </a:lnR>
                    <a:lnT>
                      <a:noFill/>
                    </a:lnT>
                    <a:lnB>
                      <a:noFill/>
                    </a:lnB>
                  </a:tcPr>
                </a:tc>
                <a:tc>
                  <a:txBody>
                    <a:bodyPr/>
                    <a:lstStyle/>
                    <a:p>
                      <a:r>
                        <a:rPr lang="en-IN">
                          <a:effectLst/>
                        </a:rPr>
                        <a:t> Forecast</a:t>
                      </a:r>
                    </a:p>
                  </a:txBody>
                  <a:tcPr anchor="ctr">
                    <a:lnL>
                      <a:noFill/>
                    </a:lnL>
                    <a:lnR>
                      <a:noFill/>
                    </a:lnR>
                    <a:lnT>
                      <a:noFill/>
                    </a:lnT>
                    <a:lnB>
                      <a:noFill/>
                    </a:lnB>
                  </a:tcPr>
                </a:tc>
                <a:tc>
                  <a:txBody>
                    <a:bodyPr/>
                    <a:lstStyle/>
                    <a:p>
                      <a:r>
                        <a:rPr lang="en-IN">
                          <a:effectLst/>
                        </a:rPr>
                        <a:t> sport</a:t>
                      </a:r>
                    </a:p>
                  </a:txBody>
                  <a:tcPr anchor="ctr">
                    <a:lnL>
                      <a:noFill/>
                    </a:lnL>
                    <a:lnR>
                      <a:noFill/>
                    </a:lnR>
                    <a:lnT>
                      <a:noFill/>
                    </a:lnT>
                    <a:lnB>
                      <a:noFill/>
                    </a:lnB>
                  </a:tcPr>
                </a:tc>
                <a:extLst>
                  <a:ext uri="{0D108BD9-81ED-4DB2-BD59-A6C34878D82A}">
                    <a16:rowId xmlns:a16="http://schemas.microsoft.com/office/drawing/2014/main" val="4247156309"/>
                  </a:ext>
                </a:extLst>
              </a:tr>
              <a:tr h="450986">
                <a:tc>
                  <a:txBody>
                    <a:bodyPr/>
                    <a:lstStyle/>
                    <a:p>
                      <a:r>
                        <a:rPr lang="en-IN">
                          <a:effectLst/>
                        </a:rPr>
                        <a:t> Sunny</a:t>
                      </a:r>
                    </a:p>
                  </a:txBody>
                  <a:tcPr anchor="ctr">
                    <a:lnL>
                      <a:noFill/>
                    </a:lnL>
                    <a:lnR>
                      <a:noFill/>
                    </a:lnR>
                    <a:lnT>
                      <a:noFill/>
                    </a:lnT>
                    <a:lnB>
                      <a:noFill/>
                    </a:lnB>
                  </a:tcPr>
                </a:tc>
                <a:tc>
                  <a:txBody>
                    <a:bodyPr/>
                    <a:lstStyle/>
                    <a:p>
                      <a:r>
                        <a:rPr lang="en-IN">
                          <a:effectLst/>
                        </a:rPr>
                        <a:t> warm</a:t>
                      </a:r>
                    </a:p>
                  </a:txBody>
                  <a:tcPr anchor="ctr">
                    <a:lnL>
                      <a:noFill/>
                    </a:lnL>
                    <a:lnR>
                      <a:noFill/>
                    </a:lnR>
                    <a:lnT>
                      <a:noFill/>
                    </a:lnT>
                    <a:lnB>
                      <a:noFill/>
                    </a:lnB>
                  </a:tcPr>
                </a:tc>
                <a:tc>
                  <a:txBody>
                    <a:bodyPr/>
                    <a:lstStyle/>
                    <a:p>
                      <a:r>
                        <a:rPr lang="en-IN" dirty="0">
                          <a:effectLst/>
                        </a:rPr>
                        <a:t> Normal</a:t>
                      </a:r>
                    </a:p>
                  </a:txBody>
                  <a:tcPr anchor="ctr">
                    <a:lnL>
                      <a:noFill/>
                    </a:lnL>
                    <a:lnR>
                      <a:noFill/>
                    </a:lnR>
                    <a:lnT>
                      <a:noFill/>
                    </a:lnT>
                    <a:lnB>
                      <a:noFill/>
                    </a:lnB>
                  </a:tcPr>
                </a:tc>
                <a:tc>
                  <a:txBody>
                    <a:bodyPr/>
                    <a:lstStyle/>
                    <a:p>
                      <a:r>
                        <a:rPr lang="en-IN">
                          <a:effectLst/>
                        </a:rPr>
                        <a:t> Strong</a:t>
                      </a:r>
                    </a:p>
                  </a:txBody>
                  <a:tcPr anchor="ctr">
                    <a:lnL>
                      <a:noFill/>
                    </a:lnL>
                    <a:lnR>
                      <a:noFill/>
                    </a:lnR>
                    <a:lnT>
                      <a:noFill/>
                    </a:lnT>
                    <a:lnB>
                      <a:noFill/>
                    </a:lnB>
                  </a:tcPr>
                </a:tc>
                <a:tc>
                  <a:txBody>
                    <a:bodyPr/>
                    <a:lstStyle/>
                    <a:p>
                      <a:r>
                        <a:rPr lang="en-IN">
                          <a:effectLst/>
                        </a:rPr>
                        <a:t> warm</a:t>
                      </a:r>
                    </a:p>
                  </a:txBody>
                  <a:tcPr anchor="ctr">
                    <a:lnL>
                      <a:noFill/>
                    </a:lnL>
                    <a:lnR>
                      <a:noFill/>
                    </a:lnR>
                    <a:lnT>
                      <a:noFill/>
                    </a:lnT>
                    <a:lnB>
                      <a:noFill/>
                    </a:lnB>
                  </a:tcPr>
                </a:tc>
                <a:tc>
                  <a:txBody>
                    <a:bodyPr/>
                    <a:lstStyle/>
                    <a:p>
                      <a:r>
                        <a:rPr lang="en-IN">
                          <a:effectLst/>
                        </a:rPr>
                        <a:t> same</a:t>
                      </a:r>
                    </a:p>
                  </a:txBody>
                  <a:tcPr anchor="ctr">
                    <a:lnL>
                      <a:noFill/>
                    </a:lnL>
                    <a:lnR>
                      <a:noFill/>
                    </a:lnR>
                    <a:lnT>
                      <a:noFill/>
                    </a:lnT>
                    <a:lnB>
                      <a:noFill/>
                    </a:lnB>
                  </a:tcPr>
                </a:tc>
                <a:tc>
                  <a:txBody>
                    <a:bodyPr/>
                    <a:lstStyle/>
                    <a:p>
                      <a:r>
                        <a:rPr lang="en-IN">
                          <a:effectLst/>
                        </a:rPr>
                        <a:t> Yes</a:t>
                      </a:r>
                    </a:p>
                  </a:txBody>
                  <a:tcPr anchor="ctr">
                    <a:lnL>
                      <a:noFill/>
                    </a:lnL>
                    <a:lnR>
                      <a:noFill/>
                    </a:lnR>
                    <a:lnT>
                      <a:noFill/>
                    </a:lnT>
                    <a:lnB>
                      <a:noFill/>
                    </a:lnB>
                  </a:tcPr>
                </a:tc>
                <a:extLst>
                  <a:ext uri="{0D108BD9-81ED-4DB2-BD59-A6C34878D82A}">
                    <a16:rowId xmlns:a16="http://schemas.microsoft.com/office/drawing/2014/main" val="73471855"/>
                  </a:ext>
                </a:extLst>
              </a:tr>
              <a:tr h="450986">
                <a:tc>
                  <a:txBody>
                    <a:bodyPr/>
                    <a:lstStyle/>
                    <a:p>
                      <a:r>
                        <a:rPr lang="en-IN">
                          <a:effectLst/>
                        </a:rPr>
                        <a:t> Sunny</a:t>
                      </a:r>
                    </a:p>
                  </a:txBody>
                  <a:tcPr anchor="ctr">
                    <a:lnL>
                      <a:noFill/>
                    </a:lnL>
                    <a:lnR>
                      <a:noFill/>
                    </a:lnR>
                    <a:lnT>
                      <a:noFill/>
                    </a:lnT>
                    <a:lnB>
                      <a:noFill/>
                    </a:lnB>
                  </a:tcPr>
                </a:tc>
                <a:tc>
                  <a:txBody>
                    <a:bodyPr/>
                    <a:lstStyle/>
                    <a:p>
                      <a:r>
                        <a:rPr lang="en-IN">
                          <a:effectLst/>
                        </a:rPr>
                        <a:t> warm</a:t>
                      </a:r>
                    </a:p>
                  </a:txBody>
                  <a:tcPr anchor="ctr">
                    <a:lnL>
                      <a:noFill/>
                    </a:lnL>
                    <a:lnR>
                      <a:noFill/>
                    </a:lnR>
                    <a:lnT>
                      <a:noFill/>
                    </a:lnT>
                    <a:lnB>
                      <a:noFill/>
                    </a:lnB>
                  </a:tcPr>
                </a:tc>
                <a:tc>
                  <a:txBody>
                    <a:bodyPr/>
                    <a:lstStyle/>
                    <a:p>
                      <a:r>
                        <a:rPr lang="en-IN">
                          <a:effectLst/>
                        </a:rPr>
                        <a:t> High</a:t>
                      </a:r>
                    </a:p>
                  </a:txBody>
                  <a:tcPr anchor="ctr">
                    <a:lnL>
                      <a:noFill/>
                    </a:lnL>
                    <a:lnR>
                      <a:noFill/>
                    </a:lnR>
                    <a:lnT>
                      <a:noFill/>
                    </a:lnT>
                    <a:lnB>
                      <a:noFill/>
                    </a:lnB>
                  </a:tcPr>
                </a:tc>
                <a:tc>
                  <a:txBody>
                    <a:bodyPr/>
                    <a:lstStyle/>
                    <a:p>
                      <a:r>
                        <a:rPr lang="en-IN">
                          <a:effectLst/>
                        </a:rPr>
                        <a:t> Strong</a:t>
                      </a:r>
                    </a:p>
                  </a:txBody>
                  <a:tcPr anchor="ctr">
                    <a:lnL>
                      <a:noFill/>
                    </a:lnL>
                    <a:lnR>
                      <a:noFill/>
                    </a:lnR>
                    <a:lnT>
                      <a:noFill/>
                    </a:lnT>
                    <a:lnB>
                      <a:noFill/>
                    </a:lnB>
                  </a:tcPr>
                </a:tc>
                <a:tc>
                  <a:txBody>
                    <a:bodyPr/>
                    <a:lstStyle/>
                    <a:p>
                      <a:r>
                        <a:rPr lang="en-IN">
                          <a:effectLst/>
                        </a:rPr>
                        <a:t> warm</a:t>
                      </a:r>
                    </a:p>
                  </a:txBody>
                  <a:tcPr anchor="ctr">
                    <a:lnL>
                      <a:noFill/>
                    </a:lnL>
                    <a:lnR>
                      <a:noFill/>
                    </a:lnR>
                    <a:lnT>
                      <a:noFill/>
                    </a:lnT>
                    <a:lnB>
                      <a:noFill/>
                    </a:lnB>
                  </a:tcPr>
                </a:tc>
                <a:tc>
                  <a:txBody>
                    <a:bodyPr/>
                    <a:lstStyle/>
                    <a:p>
                      <a:r>
                        <a:rPr lang="en-IN">
                          <a:effectLst/>
                        </a:rPr>
                        <a:t> same</a:t>
                      </a:r>
                    </a:p>
                  </a:txBody>
                  <a:tcPr anchor="ctr">
                    <a:lnL>
                      <a:noFill/>
                    </a:lnL>
                    <a:lnR>
                      <a:noFill/>
                    </a:lnR>
                    <a:lnT>
                      <a:noFill/>
                    </a:lnT>
                    <a:lnB>
                      <a:noFill/>
                    </a:lnB>
                  </a:tcPr>
                </a:tc>
                <a:tc>
                  <a:txBody>
                    <a:bodyPr/>
                    <a:lstStyle/>
                    <a:p>
                      <a:r>
                        <a:rPr lang="en-IN">
                          <a:effectLst/>
                        </a:rPr>
                        <a:t> Yes</a:t>
                      </a:r>
                    </a:p>
                  </a:txBody>
                  <a:tcPr anchor="ctr">
                    <a:lnL>
                      <a:noFill/>
                    </a:lnL>
                    <a:lnR>
                      <a:noFill/>
                    </a:lnR>
                    <a:lnT>
                      <a:noFill/>
                    </a:lnT>
                    <a:lnB>
                      <a:noFill/>
                    </a:lnB>
                  </a:tcPr>
                </a:tc>
                <a:extLst>
                  <a:ext uri="{0D108BD9-81ED-4DB2-BD59-A6C34878D82A}">
                    <a16:rowId xmlns:a16="http://schemas.microsoft.com/office/drawing/2014/main" val="2732179337"/>
                  </a:ext>
                </a:extLst>
              </a:tr>
              <a:tr h="450986">
                <a:tc>
                  <a:txBody>
                    <a:bodyPr/>
                    <a:lstStyle/>
                    <a:p>
                      <a:r>
                        <a:rPr lang="en-IN">
                          <a:effectLst/>
                        </a:rPr>
                        <a:t> Rainy</a:t>
                      </a:r>
                    </a:p>
                  </a:txBody>
                  <a:tcPr anchor="ctr">
                    <a:lnL>
                      <a:noFill/>
                    </a:lnL>
                    <a:lnR>
                      <a:noFill/>
                    </a:lnR>
                    <a:lnT>
                      <a:noFill/>
                    </a:lnT>
                    <a:lnB>
                      <a:noFill/>
                    </a:lnB>
                  </a:tcPr>
                </a:tc>
                <a:tc>
                  <a:txBody>
                    <a:bodyPr/>
                    <a:lstStyle/>
                    <a:p>
                      <a:r>
                        <a:rPr lang="en-IN">
                          <a:effectLst/>
                        </a:rPr>
                        <a:t> cold</a:t>
                      </a:r>
                    </a:p>
                  </a:txBody>
                  <a:tcPr anchor="ctr">
                    <a:lnL>
                      <a:noFill/>
                    </a:lnL>
                    <a:lnR>
                      <a:noFill/>
                    </a:lnR>
                    <a:lnT>
                      <a:noFill/>
                    </a:lnT>
                    <a:lnB>
                      <a:noFill/>
                    </a:lnB>
                  </a:tcPr>
                </a:tc>
                <a:tc>
                  <a:txBody>
                    <a:bodyPr/>
                    <a:lstStyle/>
                    <a:p>
                      <a:r>
                        <a:rPr lang="en-IN">
                          <a:effectLst/>
                        </a:rPr>
                        <a:t> High</a:t>
                      </a:r>
                    </a:p>
                  </a:txBody>
                  <a:tcPr anchor="ctr">
                    <a:lnL>
                      <a:noFill/>
                    </a:lnL>
                    <a:lnR>
                      <a:noFill/>
                    </a:lnR>
                    <a:lnT>
                      <a:noFill/>
                    </a:lnT>
                    <a:lnB>
                      <a:noFill/>
                    </a:lnB>
                  </a:tcPr>
                </a:tc>
                <a:tc>
                  <a:txBody>
                    <a:bodyPr/>
                    <a:lstStyle/>
                    <a:p>
                      <a:r>
                        <a:rPr lang="en-IN">
                          <a:effectLst/>
                        </a:rPr>
                        <a:t> Strong</a:t>
                      </a:r>
                    </a:p>
                  </a:txBody>
                  <a:tcPr anchor="ctr">
                    <a:lnL>
                      <a:noFill/>
                    </a:lnL>
                    <a:lnR>
                      <a:noFill/>
                    </a:lnR>
                    <a:lnT>
                      <a:noFill/>
                    </a:lnT>
                    <a:lnB>
                      <a:noFill/>
                    </a:lnB>
                  </a:tcPr>
                </a:tc>
                <a:tc>
                  <a:txBody>
                    <a:bodyPr/>
                    <a:lstStyle/>
                    <a:p>
                      <a:r>
                        <a:rPr lang="en-IN" dirty="0">
                          <a:effectLst/>
                        </a:rPr>
                        <a:t> warm</a:t>
                      </a:r>
                    </a:p>
                  </a:txBody>
                  <a:tcPr anchor="ctr">
                    <a:lnL>
                      <a:noFill/>
                    </a:lnL>
                    <a:lnR>
                      <a:noFill/>
                    </a:lnR>
                    <a:lnT>
                      <a:noFill/>
                    </a:lnT>
                    <a:lnB>
                      <a:noFill/>
                    </a:lnB>
                  </a:tcPr>
                </a:tc>
                <a:tc>
                  <a:txBody>
                    <a:bodyPr/>
                    <a:lstStyle/>
                    <a:p>
                      <a:r>
                        <a:rPr lang="en-IN">
                          <a:effectLst/>
                        </a:rPr>
                        <a:t> change</a:t>
                      </a:r>
                    </a:p>
                  </a:txBody>
                  <a:tcPr anchor="ctr">
                    <a:lnL>
                      <a:noFill/>
                    </a:lnL>
                    <a:lnR>
                      <a:noFill/>
                    </a:lnR>
                    <a:lnT>
                      <a:noFill/>
                    </a:lnT>
                    <a:lnB>
                      <a:noFill/>
                    </a:lnB>
                  </a:tcPr>
                </a:tc>
                <a:tc>
                  <a:txBody>
                    <a:bodyPr/>
                    <a:lstStyle/>
                    <a:p>
                      <a:r>
                        <a:rPr lang="en-IN">
                          <a:effectLst/>
                        </a:rPr>
                        <a:t> No</a:t>
                      </a:r>
                    </a:p>
                  </a:txBody>
                  <a:tcPr anchor="ctr">
                    <a:lnL>
                      <a:noFill/>
                    </a:lnL>
                    <a:lnR>
                      <a:noFill/>
                    </a:lnR>
                    <a:lnT>
                      <a:noFill/>
                    </a:lnT>
                    <a:lnB>
                      <a:noFill/>
                    </a:lnB>
                  </a:tcPr>
                </a:tc>
                <a:extLst>
                  <a:ext uri="{0D108BD9-81ED-4DB2-BD59-A6C34878D82A}">
                    <a16:rowId xmlns:a16="http://schemas.microsoft.com/office/drawing/2014/main" val="537861166"/>
                  </a:ext>
                </a:extLst>
              </a:tr>
              <a:tr h="450986">
                <a:tc>
                  <a:txBody>
                    <a:bodyPr/>
                    <a:lstStyle/>
                    <a:p>
                      <a:r>
                        <a:rPr lang="en-IN">
                          <a:effectLst/>
                        </a:rPr>
                        <a:t> Sunny</a:t>
                      </a:r>
                    </a:p>
                  </a:txBody>
                  <a:tcPr anchor="ctr">
                    <a:lnL>
                      <a:noFill/>
                    </a:lnL>
                    <a:lnR>
                      <a:noFill/>
                    </a:lnR>
                    <a:lnT>
                      <a:noFill/>
                    </a:lnT>
                    <a:lnB>
                      <a:noFill/>
                    </a:lnB>
                  </a:tcPr>
                </a:tc>
                <a:tc>
                  <a:txBody>
                    <a:bodyPr/>
                    <a:lstStyle/>
                    <a:p>
                      <a:r>
                        <a:rPr lang="en-IN">
                          <a:effectLst/>
                        </a:rPr>
                        <a:t> warm</a:t>
                      </a:r>
                    </a:p>
                  </a:txBody>
                  <a:tcPr anchor="ctr">
                    <a:lnL>
                      <a:noFill/>
                    </a:lnL>
                    <a:lnR>
                      <a:noFill/>
                    </a:lnR>
                    <a:lnT>
                      <a:noFill/>
                    </a:lnT>
                    <a:lnB>
                      <a:noFill/>
                    </a:lnB>
                  </a:tcPr>
                </a:tc>
                <a:tc>
                  <a:txBody>
                    <a:bodyPr/>
                    <a:lstStyle/>
                    <a:p>
                      <a:r>
                        <a:rPr lang="en-IN">
                          <a:effectLst/>
                        </a:rPr>
                        <a:t> High</a:t>
                      </a:r>
                    </a:p>
                  </a:txBody>
                  <a:tcPr anchor="ctr">
                    <a:lnL>
                      <a:noFill/>
                    </a:lnL>
                    <a:lnR>
                      <a:noFill/>
                    </a:lnR>
                    <a:lnT>
                      <a:noFill/>
                    </a:lnT>
                    <a:lnB>
                      <a:noFill/>
                    </a:lnB>
                  </a:tcPr>
                </a:tc>
                <a:tc>
                  <a:txBody>
                    <a:bodyPr/>
                    <a:lstStyle/>
                    <a:p>
                      <a:r>
                        <a:rPr lang="en-IN">
                          <a:effectLst/>
                        </a:rPr>
                        <a:t> Strong</a:t>
                      </a:r>
                    </a:p>
                  </a:txBody>
                  <a:tcPr anchor="ctr">
                    <a:lnL>
                      <a:noFill/>
                    </a:lnL>
                    <a:lnR>
                      <a:noFill/>
                    </a:lnR>
                    <a:lnT>
                      <a:noFill/>
                    </a:lnT>
                    <a:lnB>
                      <a:noFill/>
                    </a:lnB>
                  </a:tcPr>
                </a:tc>
                <a:tc>
                  <a:txBody>
                    <a:bodyPr/>
                    <a:lstStyle/>
                    <a:p>
                      <a:r>
                        <a:rPr lang="en-IN" dirty="0">
                          <a:effectLst/>
                        </a:rPr>
                        <a:t> cool</a:t>
                      </a:r>
                    </a:p>
                  </a:txBody>
                  <a:tcPr anchor="ctr">
                    <a:lnL>
                      <a:noFill/>
                    </a:lnL>
                    <a:lnR>
                      <a:noFill/>
                    </a:lnR>
                    <a:lnT>
                      <a:noFill/>
                    </a:lnT>
                    <a:lnB>
                      <a:noFill/>
                    </a:lnB>
                  </a:tcPr>
                </a:tc>
                <a:tc>
                  <a:txBody>
                    <a:bodyPr/>
                    <a:lstStyle/>
                    <a:p>
                      <a:r>
                        <a:rPr lang="en-IN" dirty="0">
                          <a:effectLst/>
                        </a:rPr>
                        <a:t> change</a:t>
                      </a:r>
                    </a:p>
                  </a:txBody>
                  <a:tcPr anchor="ctr">
                    <a:lnL>
                      <a:noFill/>
                    </a:lnL>
                    <a:lnR>
                      <a:noFill/>
                    </a:lnR>
                    <a:lnT>
                      <a:noFill/>
                    </a:lnT>
                    <a:lnB>
                      <a:noFill/>
                    </a:lnB>
                  </a:tcPr>
                </a:tc>
                <a:tc>
                  <a:txBody>
                    <a:bodyPr/>
                    <a:lstStyle/>
                    <a:p>
                      <a:r>
                        <a:rPr lang="en-IN" dirty="0">
                          <a:effectLst/>
                        </a:rPr>
                        <a:t> Yes</a:t>
                      </a:r>
                    </a:p>
                  </a:txBody>
                  <a:tcPr anchor="ctr">
                    <a:lnL>
                      <a:noFill/>
                    </a:lnL>
                    <a:lnR>
                      <a:noFill/>
                    </a:lnR>
                    <a:lnT>
                      <a:noFill/>
                    </a:lnT>
                    <a:lnB>
                      <a:noFill/>
                    </a:lnB>
                  </a:tcPr>
                </a:tc>
                <a:extLst>
                  <a:ext uri="{0D108BD9-81ED-4DB2-BD59-A6C34878D82A}">
                    <a16:rowId xmlns:a16="http://schemas.microsoft.com/office/drawing/2014/main" val="986341891"/>
                  </a:ext>
                </a:extLst>
              </a:tr>
            </a:tbl>
          </a:graphicData>
        </a:graphic>
      </p:graphicFrame>
    </p:spTree>
    <p:extLst>
      <p:ext uri="{BB962C8B-B14F-4D97-AF65-F5344CB8AC3E}">
        <p14:creationId xmlns:p14="http://schemas.microsoft.com/office/powerpoint/2010/main" val="353340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218EC-8864-7681-00D5-1E6CD7B2E3AF}"/>
              </a:ext>
            </a:extLst>
          </p:cNvPr>
          <p:cNvSpPr>
            <a:spLocks noGrp="1"/>
          </p:cNvSpPr>
          <p:nvPr>
            <p:ph type="title"/>
          </p:nvPr>
        </p:nvSpPr>
        <p:spPr>
          <a:xfrm>
            <a:off x="838200" y="365125"/>
            <a:ext cx="10515600" cy="1046425"/>
          </a:xfrm>
        </p:spPr>
        <p:txBody>
          <a:bodyPr>
            <a:normAutofit/>
          </a:bodyPr>
          <a:lstStyle/>
          <a:p>
            <a:pPr algn="ctr"/>
            <a:r>
              <a:rPr lang="en-US" sz="2800" dirty="0">
                <a:latin typeface="Times New Roman" panose="02020603050405020304" pitchFamily="18" charset="0"/>
                <a:cs typeface="Times New Roman" panose="02020603050405020304" pitchFamily="18" charset="0"/>
              </a:rPr>
              <a:t>AI, ML and DL</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66AF3C-67C6-2267-EADC-6809E54709E1}"/>
              </a:ext>
            </a:extLst>
          </p:cNvPr>
          <p:cNvSpPr>
            <a:spLocks noGrp="1"/>
          </p:cNvSpPr>
          <p:nvPr>
            <p:ph idx="1"/>
          </p:nvPr>
        </p:nvSpPr>
        <p:spPr>
          <a:xfrm>
            <a:off x="838200" y="1802167"/>
            <a:ext cx="10515600" cy="4374796"/>
          </a:xfrm>
        </p:spPr>
        <p:txBody>
          <a:bodyPr>
            <a:normAutofit/>
          </a:bodyPr>
          <a:lstStyle/>
          <a:p>
            <a:pPr algn="just"/>
            <a:r>
              <a:rPr lang="en-US" sz="1800" dirty="0">
                <a:latin typeface="Times New Roman" panose="02020603050405020304" pitchFamily="18" charset="0"/>
                <a:cs typeface="Times New Roman" panose="02020603050405020304" pitchFamily="18" charset="0"/>
              </a:rPr>
              <a:t>Artificial Intelligence is the concept of creating smart intelligent machines.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Machine Learning is a subset of artificial intelligence that helps you build AI-driven applications.</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Deep Learning is a subset of machine learning that uses vast volumes of data and complex algorithms to train a model.</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20969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128726"/>
            <a:ext cx="10515600" cy="510466"/>
          </a:xfrm>
        </p:spPr>
        <p:txBody>
          <a:bodyPr>
            <a:noAutofit/>
          </a:bodyPr>
          <a:lstStyle/>
          <a:p>
            <a:pPr algn="ctr"/>
            <a:r>
              <a:rPr lang="en-IN" sz="2800" b="1" i="0" dirty="0">
                <a:solidFill>
                  <a:srgbClr val="010101"/>
                </a:solidFill>
                <a:effectLst/>
                <a:latin typeface="Times New Roman" panose="02020603050405020304" pitchFamily="18" charset="0"/>
                <a:cs typeface="Times New Roman" panose="02020603050405020304" pitchFamily="18" charset="0"/>
              </a:rPr>
              <a:t>Training Example:</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0ADBBB5-E9A7-4978-1F27-3FF2810A5004}"/>
              </a:ext>
            </a:extLst>
          </p:cNvPr>
          <p:cNvSpPr>
            <a:spLocks noGrp="1"/>
          </p:cNvSpPr>
          <p:nvPr>
            <p:ph idx="1"/>
          </p:nvPr>
        </p:nvSpPr>
        <p:spPr>
          <a:xfrm>
            <a:off x="79899" y="825623"/>
            <a:ext cx="12002610" cy="5903650"/>
          </a:xfrm>
        </p:spPr>
        <p:txBody>
          <a:bodyPr>
            <a:noAutofit/>
          </a:bodyPr>
          <a:lstStyle/>
          <a:p>
            <a:pPr marL="0" indent="0">
              <a:buNone/>
            </a:pPr>
            <a:endParaRPr lang="en-IN" sz="1200" b="1" i="0" dirty="0">
              <a:solidFill>
                <a:srgbClr val="5E5E5E"/>
              </a:solidFill>
              <a:effectLst/>
              <a:latin typeface="Montserrat" panose="00000500000000000000" pitchFamily="2" charset="0"/>
            </a:endParaRPr>
          </a:p>
          <a:p>
            <a:pPr fontAlgn="base"/>
            <a:r>
              <a:rPr lang="en-US" sz="1800" dirty="0">
                <a:solidFill>
                  <a:srgbClr val="3A3A3A"/>
                </a:solidFill>
                <a:latin typeface="Times New Roman" panose="02020603050405020304" pitchFamily="18" charset="0"/>
                <a:cs typeface="Times New Roman" panose="02020603050405020304" pitchFamily="18" charset="0"/>
              </a:rPr>
              <a:t>Step 3:</a:t>
            </a:r>
            <a:br>
              <a:rPr lang="en-US" sz="1800" dirty="0">
                <a:solidFill>
                  <a:srgbClr val="3A3A3A"/>
                </a:solidFill>
                <a:latin typeface="Times New Roman" panose="02020603050405020304" pitchFamily="18" charset="0"/>
                <a:cs typeface="Times New Roman" panose="02020603050405020304" pitchFamily="18" charset="0"/>
              </a:rPr>
            </a:br>
            <a:r>
              <a:rPr lang="en-US" sz="1800" dirty="0">
                <a:solidFill>
                  <a:srgbClr val="3A3A3A"/>
                </a:solidFill>
                <a:latin typeface="Times New Roman" panose="02020603050405020304" pitchFamily="18" charset="0"/>
                <a:cs typeface="Times New Roman" panose="02020603050405020304" pitchFamily="18" charset="0"/>
              </a:rPr>
              <a:t>Compare with another positive instance for each attribute.</a:t>
            </a:r>
            <a:br>
              <a:rPr lang="en-US" sz="1800" dirty="0">
                <a:solidFill>
                  <a:srgbClr val="3A3A3A"/>
                </a:solidFill>
                <a:latin typeface="Times New Roman" panose="02020603050405020304" pitchFamily="18" charset="0"/>
                <a:cs typeface="Times New Roman" panose="02020603050405020304" pitchFamily="18" charset="0"/>
              </a:rPr>
            </a:br>
            <a:r>
              <a:rPr lang="en-US" sz="1800" dirty="0">
                <a:solidFill>
                  <a:srgbClr val="3A3A3A"/>
                </a:solidFill>
                <a:latin typeface="Times New Roman" panose="02020603050405020304" pitchFamily="18" charset="0"/>
                <a:cs typeface="Times New Roman" panose="02020603050405020304" pitchFamily="18" charset="0"/>
              </a:rPr>
              <a:t>if (attribute value = hypothesis value) do nothing. </a:t>
            </a:r>
            <a:br>
              <a:rPr lang="en-US" sz="1800" dirty="0">
                <a:solidFill>
                  <a:srgbClr val="3A3A3A"/>
                </a:solidFill>
                <a:latin typeface="Times New Roman" panose="02020603050405020304" pitchFamily="18" charset="0"/>
                <a:cs typeface="Times New Roman" panose="02020603050405020304" pitchFamily="18" charset="0"/>
              </a:rPr>
            </a:br>
            <a:r>
              <a:rPr lang="en-US" sz="1800" dirty="0">
                <a:solidFill>
                  <a:srgbClr val="3A3A3A"/>
                </a:solidFill>
                <a:latin typeface="Times New Roman" panose="02020603050405020304" pitchFamily="18" charset="0"/>
                <a:cs typeface="Times New Roman" panose="02020603050405020304" pitchFamily="18" charset="0"/>
              </a:rPr>
              <a:t>else </a:t>
            </a:r>
            <a:br>
              <a:rPr lang="en-US" sz="1800" dirty="0">
                <a:solidFill>
                  <a:srgbClr val="3A3A3A"/>
                </a:solidFill>
                <a:latin typeface="Times New Roman" panose="02020603050405020304" pitchFamily="18" charset="0"/>
                <a:cs typeface="Times New Roman" panose="02020603050405020304" pitchFamily="18" charset="0"/>
              </a:rPr>
            </a:br>
            <a:r>
              <a:rPr lang="en-US" sz="1800" dirty="0">
                <a:solidFill>
                  <a:srgbClr val="3A3A3A"/>
                </a:solidFill>
                <a:latin typeface="Times New Roman" panose="02020603050405020304" pitchFamily="18" charset="0"/>
                <a:cs typeface="Times New Roman" panose="02020603050405020304" pitchFamily="18" charset="0"/>
              </a:rPr>
              <a:t>replace the hypothesis value with more general constraint '?'.</a:t>
            </a:r>
            <a:br>
              <a:rPr lang="en-US" sz="1800" dirty="0">
                <a:solidFill>
                  <a:srgbClr val="3A3A3A"/>
                </a:solidFill>
                <a:latin typeface="Times New Roman" panose="02020603050405020304" pitchFamily="18" charset="0"/>
                <a:cs typeface="Times New Roman" panose="02020603050405020304" pitchFamily="18" charset="0"/>
              </a:rPr>
            </a:br>
            <a:r>
              <a:rPr lang="en-US" sz="1800" dirty="0">
                <a:solidFill>
                  <a:srgbClr val="3A3A3A"/>
                </a:solidFill>
                <a:latin typeface="Times New Roman" panose="02020603050405020304" pitchFamily="18" charset="0"/>
                <a:cs typeface="Times New Roman" panose="02020603050405020304" pitchFamily="18" charset="0"/>
              </a:rPr>
              <a:t>Since instance 2 is also positive so we will compare with it. In instance 2 attribute humidity is changing so we will generalize that attribute.</a:t>
            </a:r>
          </a:p>
          <a:p>
            <a:pPr fontAlgn="base"/>
            <a:r>
              <a:rPr lang="en-US" sz="1800" dirty="0">
                <a:solidFill>
                  <a:srgbClr val="3A3A3A"/>
                </a:solidFill>
                <a:latin typeface="Times New Roman" panose="02020603050405020304" pitchFamily="18" charset="0"/>
                <a:cs typeface="Times New Roman" panose="02020603050405020304" pitchFamily="18" charset="0"/>
              </a:rPr>
              <a:t>S={'sunny', 'warm','?', 'Strong', 'warm', 'same'}</a:t>
            </a:r>
            <a:br>
              <a:rPr lang="en-US" sz="1800" dirty="0">
                <a:solidFill>
                  <a:srgbClr val="3A3A3A"/>
                </a:solidFill>
                <a:latin typeface="Times New Roman" panose="02020603050405020304" pitchFamily="18" charset="0"/>
                <a:cs typeface="Times New Roman" panose="02020603050405020304" pitchFamily="18" charset="0"/>
              </a:rPr>
            </a:br>
            <a:br>
              <a:rPr lang="en-US" sz="1800" dirty="0">
                <a:solidFill>
                  <a:srgbClr val="3A3A3A"/>
                </a:solidFill>
                <a:latin typeface="Times New Roman" panose="02020603050405020304" pitchFamily="18" charset="0"/>
                <a:cs typeface="Times New Roman" panose="02020603050405020304" pitchFamily="18" charset="0"/>
              </a:rPr>
            </a:br>
            <a:r>
              <a:rPr lang="en-US" sz="1800" dirty="0">
                <a:solidFill>
                  <a:srgbClr val="3A3A3A"/>
                </a:solidFill>
                <a:latin typeface="Times New Roman" panose="02020603050405020304" pitchFamily="18" charset="0"/>
                <a:cs typeface="Times New Roman" panose="02020603050405020304" pitchFamily="18" charset="0"/>
              </a:rPr>
              <a:t>General hypothesis will remain same: G ={'?', '?','?','?', '?','?'}</a:t>
            </a:r>
            <a:br>
              <a:rPr lang="en-US" sz="1800" dirty="0">
                <a:solidFill>
                  <a:srgbClr val="3A3A3A"/>
                </a:solidFill>
                <a:latin typeface="Times New Roman" panose="02020603050405020304" pitchFamily="18" charset="0"/>
                <a:cs typeface="Times New Roman" panose="02020603050405020304" pitchFamily="18" charset="0"/>
              </a:rPr>
            </a:br>
            <a:br>
              <a:rPr lang="en-US" sz="1800" dirty="0">
                <a:solidFill>
                  <a:srgbClr val="3A3A3A"/>
                </a:solidFill>
                <a:latin typeface="Times New Roman" panose="02020603050405020304" pitchFamily="18" charset="0"/>
                <a:cs typeface="Times New Roman" panose="02020603050405020304" pitchFamily="18" charset="0"/>
              </a:rPr>
            </a:br>
            <a:r>
              <a:rPr lang="en-US" sz="1800" dirty="0">
                <a:solidFill>
                  <a:srgbClr val="3A3A3A"/>
                </a:solidFill>
                <a:latin typeface="Times New Roman" panose="02020603050405020304" pitchFamily="18" charset="0"/>
                <a:cs typeface="Times New Roman" panose="02020603050405020304" pitchFamily="18" charset="0"/>
              </a:rPr>
              <a:t>Step 4:</a:t>
            </a:r>
            <a:br>
              <a:rPr lang="en-US" sz="1800" dirty="0">
                <a:solidFill>
                  <a:srgbClr val="3A3A3A"/>
                </a:solidFill>
                <a:latin typeface="Times New Roman" panose="02020603050405020304" pitchFamily="18" charset="0"/>
                <a:cs typeface="Times New Roman" panose="02020603050405020304" pitchFamily="18" charset="0"/>
              </a:rPr>
            </a:br>
            <a:r>
              <a:rPr lang="en-US" sz="1800" dirty="0">
                <a:solidFill>
                  <a:srgbClr val="3A3A3A"/>
                </a:solidFill>
                <a:latin typeface="Times New Roman" panose="02020603050405020304" pitchFamily="18" charset="0"/>
                <a:cs typeface="Times New Roman" panose="02020603050405020304" pitchFamily="18" charset="0"/>
              </a:rPr>
              <a:t>Instance 3 is negative so for each -</a:t>
            </a:r>
            <a:r>
              <a:rPr lang="en-US" sz="1800" dirty="0" err="1">
                <a:solidFill>
                  <a:srgbClr val="3A3A3A"/>
                </a:solidFill>
                <a:latin typeface="Times New Roman" panose="02020603050405020304" pitchFamily="18" charset="0"/>
                <a:cs typeface="Times New Roman" panose="02020603050405020304" pitchFamily="18" charset="0"/>
              </a:rPr>
              <a:t>ve</a:t>
            </a:r>
            <a:r>
              <a:rPr lang="en-US" sz="1800" dirty="0">
                <a:solidFill>
                  <a:srgbClr val="3A3A3A"/>
                </a:solidFill>
                <a:latin typeface="Times New Roman" panose="02020603050405020304" pitchFamily="18" charset="0"/>
                <a:cs typeface="Times New Roman" panose="02020603050405020304" pitchFamily="18" charset="0"/>
              </a:rPr>
              <a:t> example make general hypothesis more specific.</a:t>
            </a:r>
            <a:br>
              <a:rPr lang="en-US" sz="1800" dirty="0">
                <a:solidFill>
                  <a:srgbClr val="3A3A3A"/>
                </a:solidFill>
                <a:latin typeface="Times New Roman" panose="02020603050405020304" pitchFamily="18" charset="0"/>
                <a:cs typeface="Times New Roman" panose="02020603050405020304" pitchFamily="18" charset="0"/>
              </a:rPr>
            </a:br>
            <a:r>
              <a:rPr lang="en-US" sz="1800" dirty="0">
                <a:solidFill>
                  <a:srgbClr val="3A3A3A"/>
                </a:solidFill>
                <a:latin typeface="Times New Roman" panose="02020603050405020304" pitchFamily="18" charset="0"/>
                <a:cs typeface="Times New Roman" panose="02020603050405020304" pitchFamily="18" charset="0"/>
              </a:rPr>
              <a:t>we will make the general hypothesis more specific by comparing all the attributes of the negative instance with the positive instance if attribute found different to create a dedicated set for the attribute.</a:t>
            </a:r>
            <a:br>
              <a:rPr lang="en-US" sz="1800" dirty="0">
                <a:solidFill>
                  <a:srgbClr val="3A3A3A"/>
                </a:solidFill>
                <a:latin typeface="Times New Roman" panose="02020603050405020304" pitchFamily="18" charset="0"/>
                <a:cs typeface="Times New Roman" panose="02020603050405020304" pitchFamily="18" charset="0"/>
              </a:rPr>
            </a:br>
            <a:r>
              <a:rPr lang="en-US" sz="1800" dirty="0">
                <a:solidFill>
                  <a:srgbClr val="3A3A3A"/>
                </a:solidFill>
                <a:latin typeface="Times New Roman" panose="02020603050405020304" pitchFamily="18" charset="0"/>
                <a:cs typeface="Times New Roman" panose="02020603050405020304" pitchFamily="18" charset="0"/>
              </a:rPr>
              <a:t>G ={&lt;'sunny', '?','?','?', '?','?'&gt; , &lt;'?', 'warm','?','?', '?','?'&gt; , &lt;'?', '?','Normal','?', '?','?'&gt; , &lt; '?', '?','?','?', '?','same'&gt;}</a:t>
            </a:r>
            <a:br>
              <a:rPr lang="en-US" sz="1800" dirty="0">
                <a:solidFill>
                  <a:srgbClr val="3A3A3A"/>
                </a:solidFill>
                <a:latin typeface="Times New Roman" panose="02020603050405020304" pitchFamily="18" charset="0"/>
                <a:cs typeface="Times New Roman" panose="02020603050405020304" pitchFamily="18" charset="0"/>
              </a:rPr>
            </a:br>
            <a:br>
              <a:rPr lang="en-US" sz="1800" dirty="0">
                <a:solidFill>
                  <a:srgbClr val="3A3A3A"/>
                </a:solidFill>
                <a:latin typeface="Times New Roman" panose="02020603050405020304" pitchFamily="18" charset="0"/>
                <a:cs typeface="Times New Roman" panose="02020603050405020304" pitchFamily="18" charset="0"/>
              </a:rPr>
            </a:br>
            <a:r>
              <a:rPr lang="en-US" sz="1800" dirty="0">
                <a:solidFill>
                  <a:srgbClr val="3A3A3A"/>
                </a:solidFill>
                <a:latin typeface="Times New Roman" panose="02020603050405020304" pitchFamily="18" charset="0"/>
                <a:cs typeface="Times New Roman" panose="02020603050405020304" pitchFamily="18" charset="0"/>
              </a:rPr>
              <a:t>Specific hypothesis will be same: S={'sunny', 'warm','?', 'Strong', 'warm', 'same'}</a:t>
            </a:r>
            <a:br>
              <a:rPr lang="en-US" sz="1800" dirty="0">
                <a:solidFill>
                  <a:srgbClr val="3A3A3A"/>
                </a:solidFill>
                <a:latin typeface="Times New Roman" panose="02020603050405020304" pitchFamily="18" charset="0"/>
                <a:cs typeface="Times New Roman" panose="02020603050405020304" pitchFamily="18" charset="0"/>
              </a:rPr>
            </a:br>
            <a:endParaRPr lang="en-IN" sz="1800" dirty="0">
              <a:solidFill>
                <a:srgbClr val="3A3A3A"/>
              </a:solidFill>
              <a:latin typeface="Times New Roman" panose="02020603050405020304" pitchFamily="18" charset="0"/>
              <a:cs typeface="Times New Roman" panose="02020603050405020304" pitchFamily="18" charset="0"/>
            </a:endParaRPr>
          </a:p>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p:txBody>
      </p:sp>
    </p:spTree>
    <p:extLst>
      <p:ext uri="{BB962C8B-B14F-4D97-AF65-F5344CB8AC3E}">
        <p14:creationId xmlns:p14="http://schemas.microsoft.com/office/powerpoint/2010/main" val="42386289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128727"/>
            <a:ext cx="10515600" cy="510466"/>
          </a:xfrm>
        </p:spPr>
        <p:txBody>
          <a:bodyPr>
            <a:noAutofit/>
          </a:bodyPr>
          <a:lstStyle/>
          <a:p>
            <a:pPr algn="ctr"/>
            <a:r>
              <a:rPr lang="en-IN" sz="2800" b="1" i="0" dirty="0">
                <a:solidFill>
                  <a:srgbClr val="010101"/>
                </a:solidFill>
                <a:effectLst/>
                <a:latin typeface="Times New Roman" panose="02020603050405020304" pitchFamily="18" charset="0"/>
                <a:cs typeface="Times New Roman" panose="02020603050405020304" pitchFamily="18" charset="0"/>
              </a:rPr>
              <a:t>Training Example:</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0ADBBB5-E9A7-4978-1F27-3FF2810A5004}"/>
              </a:ext>
            </a:extLst>
          </p:cNvPr>
          <p:cNvSpPr>
            <a:spLocks noGrp="1"/>
          </p:cNvSpPr>
          <p:nvPr>
            <p:ph idx="1"/>
          </p:nvPr>
        </p:nvSpPr>
        <p:spPr>
          <a:xfrm>
            <a:off x="79899" y="639192"/>
            <a:ext cx="12002610" cy="6090081"/>
          </a:xfrm>
        </p:spPr>
        <p:txBody>
          <a:bodyPr>
            <a:noAutofit/>
          </a:bodyPr>
          <a:lstStyle/>
          <a:p>
            <a:pPr fontAlgn="base"/>
            <a:r>
              <a:rPr lang="en-US" sz="1600" dirty="0">
                <a:solidFill>
                  <a:srgbClr val="3A3A3A"/>
                </a:solidFill>
                <a:latin typeface="Times New Roman" panose="02020603050405020304" pitchFamily="18" charset="0"/>
                <a:cs typeface="Times New Roman" panose="02020603050405020304" pitchFamily="18" charset="0"/>
              </a:rPr>
              <a:t>step 5:</a:t>
            </a:r>
          </a:p>
          <a:p>
            <a:pPr fontAlgn="base"/>
            <a:r>
              <a:rPr lang="en-US" sz="1600" dirty="0">
                <a:solidFill>
                  <a:srgbClr val="3A3A3A"/>
                </a:solidFill>
                <a:latin typeface="Times New Roman" panose="02020603050405020304" pitchFamily="18" charset="0"/>
                <a:cs typeface="Times New Roman" panose="02020603050405020304" pitchFamily="18" charset="0"/>
              </a:rPr>
              <a:t>Instance 4 is positive so repeat step 3: S={'sunny', 'warm','?', 'Strong', '?', '?'}</a:t>
            </a:r>
          </a:p>
          <a:p>
            <a:pPr fontAlgn="base"/>
            <a:r>
              <a:rPr lang="en-US" sz="1600" dirty="0">
                <a:solidFill>
                  <a:srgbClr val="3A3A3A"/>
                </a:solidFill>
                <a:latin typeface="Times New Roman" panose="02020603050405020304" pitchFamily="18" charset="0"/>
                <a:cs typeface="Times New Roman" panose="02020603050405020304" pitchFamily="18" charset="0"/>
              </a:rPr>
              <a:t>Discard the general hypothesis set which is contradicting with a resultant specific hypothesis here humidity and forecast attribute is contradicting. G ={&lt;'sunny', '?','?','?', '?','?'&gt; , &lt;'?', 'warm','?','?', '?','?'&gt; }</a:t>
            </a:r>
          </a:p>
          <a:p>
            <a:pPr fontAlgn="base"/>
            <a:r>
              <a:rPr lang="en-US" sz="1600" dirty="0">
                <a:solidFill>
                  <a:srgbClr val="3A3A3A"/>
                </a:solidFill>
                <a:latin typeface="Times New Roman" panose="02020603050405020304" pitchFamily="18" charset="0"/>
                <a:cs typeface="Times New Roman" panose="02020603050405020304" pitchFamily="18" charset="0"/>
              </a:rPr>
              <a:t>Maximally specific and general hypothesis are:</a:t>
            </a:r>
          </a:p>
          <a:p>
            <a:pPr fontAlgn="base"/>
            <a:r>
              <a:rPr lang="en-US" sz="1600" dirty="0">
                <a:solidFill>
                  <a:srgbClr val="3A3A3A"/>
                </a:solidFill>
                <a:latin typeface="Times New Roman" panose="02020603050405020304" pitchFamily="18" charset="0"/>
                <a:cs typeface="Times New Roman" panose="02020603050405020304" pitchFamily="18" charset="0"/>
              </a:rPr>
              <a:t>S={'sunny', 'warm','?', 'Strong', '?', '?'}</a:t>
            </a:r>
          </a:p>
          <a:p>
            <a:pPr fontAlgn="base"/>
            <a:r>
              <a:rPr lang="en-US" sz="1600" dirty="0">
                <a:solidFill>
                  <a:srgbClr val="3A3A3A"/>
                </a:solidFill>
                <a:latin typeface="Times New Roman" panose="02020603050405020304" pitchFamily="18" charset="0"/>
                <a:cs typeface="Times New Roman" panose="02020603050405020304" pitchFamily="18" charset="0"/>
              </a:rPr>
              <a:t>G ={&lt;'sunny', '?','?','?', '?','?'&gt; , &lt;'?', 'warm','?','?', '?','?'&gt; }</a:t>
            </a:r>
            <a:br>
              <a:rPr lang="en-US" sz="1600" dirty="0">
                <a:solidFill>
                  <a:srgbClr val="3A3A3A"/>
                </a:solidFill>
                <a:latin typeface="Times New Roman" panose="02020603050405020304" pitchFamily="18" charset="0"/>
                <a:cs typeface="Times New Roman" panose="02020603050405020304" pitchFamily="18" charset="0"/>
              </a:rPr>
            </a:br>
            <a:r>
              <a:rPr lang="en-US" sz="1600" dirty="0">
                <a:solidFill>
                  <a:srgbClr val="3A3A3A"/>
                </a:solidFill>
                <a:latin typeface="Times New Roman" panose="02020603050405020304" pitchFamily="18" charset="0"/>
                <a:cs typeface="Times New Roman" panose="02020603050405020304" pitchFamily="18" charset="0"/>
              </a:rPr>
              <a:t>Specific hypothesis will be same: S={'sunny', 'warm','?', 'Strong', 'warm', 'same’}</a:t>
            </a:r>
            <a:br>
              <a:rPr lang="en-US" sz="1800" dirty="0">
                <a:solidFill>
                  <a:srgbClr val="3A3A3A"/>
                </a:solidFill>
                <a:latin typeface="Times New Roman" panose="02020603050405020304" pitchFamily="18" charset="0"/>
                <a:cs typeface="Times New Roman" panose="02020603050405020304" pitchFamily="18" charset="0"/>
              </a:rPr>
            </a:br>
            <a:endParaRPr lang="en-US" sz="1800" dirty="0">
              <a:solidFill>
                <a:srgbClr val="3A3A3A"/>
              </a:solidFill>
              <a:latin typeface="Times New Roman" panose="02020603050405020304" pitchFamily="18" charset="0"/>
              <a:cs typeface="Times New Roman" panose="02020603050405020304" pitchFamily="18" charset="0"/>
            </a:endParaRPr>
          </a:p>
          <a:p>
            <a:pPr fontAlgn="base"/>
            <a:endParaRPr lang="en-US" sz="1800" dirty="0">
              <a:solidFill>
                <a:srgbClr val="3A3A3A"/>
              </a:solidFill>
              <a:latin typeface="Times New Roman" panose="02020603050405020304" pitchFamily="18" charset="0"/>
              <a:cs typeface="Times New Roman" panose="02020603050405020304" pitchFamily="18" charset="0"/>
            </a:endParaRPr>
          </a:p>
          <a:p>
            <a:pPr fontAlgn="base"/>
            <a:endParaRPr lang="en-US" sz="1800" dirty="0">
              <a:solidFill>
                <a:srgbClr val="3A3A3A"/>
              </a:solidFill>
              <a:latin typeface="Times New Roman" panose="02020603050405020304" pitchFamily="18" charset="0"/>
              <a:cs typeface="Times New Roman" panose="02020603050405020304" pitchFamily="18" charset="0"/>
            </a:endParaRPr>
          </a:p>
          <a:p>
            <a:pPr fontAlgn="base"/>
            <a:endParaRPr lang="en-US" sz="1800" dirty="0">
              <a:solidFill>
                <a:srgbClr val="3A3A3A"/>
              </a:solidFill>
              <a:latin typeface="Times New Roman" panose="02020603050405020304" pitchFamily="18" charset="0"/>
              <a:cs typeface="Times New Roman" panose="02020603050405020304" pitchFamily="18" charset="0"/>
            </a:endParaRPr>
          </a:p>
          <a:p>
            <a:pPr fontAlgn="base"/>
            <a:endParaRPr lang="en-US" sz="1800" dirty="0">
              <a:solidFill>
                <a:srgbClr val="3A3A3A"/>
              </a:solidFill>
              <a:latin typeface="Times New Roman" panose="02020603050405020304" pitchFamily="18" charset="0"/>
              <a:cs typeface="Times New Roman" panose="02020603050405020304" pitchFamily="18" charset="0"/>
            </a:endParaRPr>
          </a:p>
          <a:p>
            <a:pPr fontAlgn="base"/>
            <a:endParaRPr lang="en-US" sz="1800" dirty="0">
              <a:solidFill>
                <a:srgbClr val="3A3A3A"/>
              </a:solidFill>
              <a:latin typeface="Times New Roman" panose="02020603050405020304" pitchFamily="18" charset="0"/>
              <a:cs typeface="Times New Roman" panose="02020603050405020304" pitchFamily="18" charset="0"/>
            </a:endParaRPr>
          </a:p>
          <a:p>
            <a:pPr fontAlgn="base"/>
            <a:endParaRPr lang="en-US" sz="1800" dirty="0">
              <a:solidFill>
                <a:srgbClr val="3A3A3A"/>
              </a:solidFill>
              <a:latin typeface="Times New Roman" panose="02020603050405020304" pitchFamily="18" charset="0"/>
              <a:cs typeface="Times New Roman" panose="02020603050405020304" pitchFamily="18" charset="0"/>
            </a:endParaRPr>
          </a:p>
          <a:p>
            <a:pPr fontAlgn="base"/>
            <a:endParaRPr lang="en-US" sz="1800" dirty="0">
              <a:solidFill>
                <a:srgbClr val="3A3A3A"/>
              </a:solidFill>
              <a:latin typeface="Times New Roman" panose="02020603050405020304" pitchFamily="18" charset="0"/>
              <a:cs typeface="Times New Roman" panose="02020603050405020304" pitchFamily="18" charset="0"/>
            </a:endParaRPr>
          </a:p>
          <a:p>
            <a:pPr fontAlgn="base"/>
            <a:endParaRPr lang="en-US" sz="1800" dirty="0">
              <a:solidFill>
                <a:srgbClr val="3A3A3A"/>
              </a:solidFill>
              <a:latin typeface="Times New Roman" panose="02020603050405020304" pitchFamily="18" charset="0"/>
              <a:cs typeface="Times New Roman" panose="02020603050405020304" pitchFamily="18" charset="0"/>
            </a:endParaRPr>
          </a:p>
          <a:p>
            <a:pPr marL="0" indent="0" algn="ctr" fontAlgn="base">
              <a:buNone/>
            </a:pPr>
            <a:r>
              <a:rPr lang="en-US" sz="1800" dirty="0">
                <a:solidFill>
                  <a:srgbClr val="3A3A3A"/>
                </a:solidFill>
                <a:latin typeface="Times New Roman" panose="02020603050405020304" pitchFamily="18" charset="0"/>
                <a:cs typeface="Times New Roman" panose="02020603050405020304" pitchFamily="18" charset="0"/>
              </a:rPr>
              <a:t>Fig: Version space [14]</a:t>
            </a:r>
            <a:endParaRPr lang="en-IN" sz="1800" dirty="0">
              <a:solidFill>
                <a:srgbClr val="3A3A3A"/>
              </a:solidFill>
              <a:latin typeface="Times New Roman" panose="02020603050405020304" pitchFamily="18" charset="0"/>
              <a:cs typeface="Times New Roman" panose="02020603050405020304" pitchFamily="18" charset="0"/>
            </a:endParaRPr>
          </a:p>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p:txBody>
      </p:sp>
      <p:pic>
        <p:nvPicPr>
          <p:cNvPr id="5" name="Picture 4">
            <a:extLst>
              <a:ext uri="{FF2B5EF4-FFF2-40B4-BE49-F238E27FC236}">
                <a16:creationId xmlns:a16="http://schemas.microsoft.com/office/drawing/2014/main" id="{361DE59C-DB50-7DE8-D00D-DD59A7D1A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493" y="3133817"/>
            <a:ext cx="6949440" cy="3302493"/>
          </a:xfrm>
          <a:prstGeom prst="rect">
            <a:avLst/>
          </a:prstGeom>
        </p:spPr>
      </p:pic>
    </p:spTree>
    <p:extLst>
      <p:ext uri="{BB962C8B-B14F-4D97-AF65-F5344CB8AC3E}">
        <p14:creationId xmlns:p14="http://schemas.microsoft.com/office/powerpoint/2010/main" val="295487517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128727"/>
            <a:ext cx="10515600" cy="510466"/>
          </a:xfrm>
        </p:spPr>
        <p:txBody>
          <a:bodyPr>
            <a:noAutofit/>
          </a:bodyPr>
          <a:lstStyle/>
          <a:p>
            <a:pPr algn="ctr"/>
            <a:r>
              <a:rPr lang="en-IN" sz="2800" b="1" i="0" dirty="0">
                <a:solidFill>
                  <a:srgbClr val="010101"/>
                </a:solidFill>
                <a:effectLst/>
                <a:latin typeface="Times New Roman" panose="02020603050405020304" pitchFamily="18" charset="0"/>
                <a:cs typeface="Times New Roman" panose="02020603050405020304" pitchFamily="18" charset="0"/>
              </a:rPr>
              <a:t>Candidate elimination example:</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0ADBBB5-E9A7-4978-1F27-3FF2810A5004}"/>
              </a:ext>
            </a:extLst>
          </p:cNvPr>
          <p:cNvSpPr>
            <a:spLocks noGrp="1"/>
          </p:cNvSpPr>
          <p:nvPr>
            <p:ph idx="1"/>
          </p:nvPr>
        </p:nvSpPr>
        <p:spPr>
          <a:xfrm>
            <a:off x="79899" y="639192"/>
            <a:ext cx="12002610" cy="6090081"/>
          </a:xfrm>
        </p:spPr>
        <p:txBody>
          <a:bodyPr>
            <a:noAutofit/>
          </a:bodyPr>
          <a:lstStyle/>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p:txBody>
      </p:sp>
      <p:pic>
        <p:nvPicPr>
          <p:cNvPr id="8" name="Picture 7">
            <a:extLst>
              <a:ext uri="{FF2B5EF4-FFF2-40B4-BE49-F238E27FC236}">
                <a16:creationId xmlns:a16="http://schemas.microsoft.com/office/drawing/2014/main" id="{0ED30158-28E7-29B8-A025-97781C1BA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530" y="1606525"/>
            <a:ext cx="9806940" cy="5042849"/>
          </a:xfrm>
          <a:prstGeom prst="rect">
            <a:avLst/>
          </a:prstGeom>
        </p:spPr>
      </p:pic>
    </p:spTree>
    <p:extLst>
      <p:ext uri="{BB962C8B-B14F-4D97-AF65-F5344CB8AC3E}">
        <p14:creationId xmlns:p14="http://schemas.microsoft.com/office/powerpoint/2010/main" val="393394101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128727"/>
            <a:ext cx="10515600" cy="510466"/>
          </a:xfrm>
        </p:spPr>
        <p:txBody>
          <a:bodyPr>
            <a:noAutofit/>
          </a:bodyPr>
          <a:lstStyle/>
          <a:p>
            <a:pPr algn="ctr"/>
            <a:r>
              <a:rPr lang="en-IN" sz="2800" b="1" i="0" dirty="0">
                <a:solidFill>
                  <a:srgbClr val="010101"/>
                </a:solidFill>
                <a:effectLst/>
                <a:latin typeface="Times New Roman" panose="02020603050405020304" pitchFamily="18" charset="0"/>
                <a:cs typeface="Times New Roman" panose="02020603050405020304" pitchFamily="18" charset="0"/>
              </a:rPr>
              <a:t>Candidate elimination example:</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0ADBBB5-E9A7-4978-1F27-3FF2810A5004}"/>
              </a:ext>
            </a:extLst>
          </p:cNvPr>
          <p:cNvSpPr>
            <a:spLocks noGrp="1"/>
          </p:cNvSpPr>
          <p:nvPr>
            <p:ph idx="1"/>
          </p:nvPr>
        </p:nvSpPr>
        <p:spPr>
          <a:xfrm>
            <a:off x="79899" y="639192"/>
            <a:ext cx="12002610" cy="6090081"/>
          </a:xfrm>
        </p:spPr>
        <p:txBody>
          <a:bodyPr>
            <a:noAutofit/>
          </a:bodyPr>
          <a:lstStyle/>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p:txBody>
      </p:sp>
      <p:pic>
        <p:nvPicPr>
          <p:cNvPr id="5" name="Picture 4">
            <a:extLst>
              <a:ext uri="{FF2B5EF4-FFF2-40B4-BE49-F238E27FC236}">
                <a16:creationId xmlns:a16="http://schemas.microsoft.com/office/drawing/2014/main" id="{36CB5D16-11F6-F3D1-BEB1-D27BEF1CF8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770" y="754603"/>
            <a:ext cx="9776460" cy="5974670"/>
          </a:xfrm>
          <a:prstGeom prst="rect">
            <a:avLst/>
          </a:prstGeom>
        </p:spPr>
      </p:pic>
    </p:spTree>
    <p:extLst>
      <p:ext uri="{BB962C8B-B14F-4D97-AF65-F5344CB8AC3E}">
        <p14:creationId xmlns:p14="http://schemas.microsoft.com/office/powerpoint/2010/main" val="60269912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128727"/>
            <a:ext cx="10515600" cy="510466"/>
          </a:xfrm>
        </p:spPr>
        <p:txBody>
          <a:bodyPr>
            <a:noAutofit/>
          </a:bodyPr>
          <a:lstStyle/>
          <a:p>
            <a:pPr algn="ctr"/>
            <a:r>
              <a:rPr lang="en-IN" sz="2800" b="1" i="0" dirty="0">
                <a:solidFill>
                  <a:srgbClr val="010101"/>
                </a:solidFill>
                <a:effectLst/>
                <a:latin typeface="Times New Roman" panose="02020603050405020304" pitchFamily="18" charset="0"/>
                <a:cs typeface="Times New Roman" panose="02020603050405020304" pitchFamily="18" charset="0"/>
              </a:rPr>
              <a:t>Candidate elimination example:</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0ADBBB5-E9A7-4978-1F27-3FF2810A5004}"/>
              </a:ext>
            </a:extLst>
          </p:cNvPr>
          <p:cNvSpPr>
            <a:spLocks noGrp="1"/>
          </p:cNvSpPr>
          <p:nvPr>
            <p:ph idx="1"/>
          </p:nvPr>
        </p:nvSpPr>
        <p:spPr>
          <a:xfrm>
            <a:off x="0" y="639192"/>
            <a:ext cx="12002610" cy="6090081"/>
          </a:xfrm>
        </p:spPr>
        <p:txBody>
          <a:bodyPr>
            <a:noAutofit/>
          </a:bodyPr>
          <a:lstStyle/>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p:txBody>
      </p:sp>
      <p:pic>
        <p:nvPicPr>
          <p:cNvPr id="6" name="Picture 5">
            <a:extLst>
              <a:ext uri="{FF2B5EF4-FFF2-40B4-BE49-F238E27FC236}">
                <a16:creationId xmlns:a16="http://schemas.microsoft.com/office/drawing/2014/main" id="{142193F7-6A69-7AF3-CD75-CA0B55790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2534" y="1426382"/>
            <a:ext cx="9197340" cy="4938907"/>
          </a:xfrm>
          <a:prstGeom prst="rect">
            <a:avLst/>
          </a:prstGeom>
        </p:spPr>
      </p:pic>
    </p:spTree>
    <p:extLst>
      <p:ext uri="{BB962C8B-B14F-4D97-AF65-F5344CB8AC3E}">
        <p14:creationId xmlns:p14="http://schemas.microsoft.com/office/powerpoint/2010/main" val="33109257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128727"/>
            <a:ext cx="10515600" cy="510466"/>
          </a:xfrm>
        </p:spPr>
        <p:txBody>
          <a:bodyPr>
            <a:noAutofit/>
          </a:bodyPr>
          <a:lstStyle/>
          <a:p>
            <a:pPr algn="ctr"/>
            <a:r>
              <a:rPr lang="en-IN" sz="2800" b="1" i="0" dirty="0">
                <a:solidFill>
                  <a:srgbClr val="010101"/>
                </a:solidFill>
                <a:effectLst/>
                <a:latin typeface="Times New Roman" panose="02020603050405020304" pitchFamily="18" charset="0"/>
                <a:cs typeface="Times New Roman" panose="02020603050405020304" pitchFamily="18" charset="0"/>
              </a:rPr>
              <a:t>Candidate elimination example:</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0ADBBB5-E9A7-4978-1F27-3FF2810A5004}"/>
              </a:ext>
            </a:extLst>
          </p:cNvPr>
          <p:cNvSpPr>
            <a:spLocks noGrp="1"/>
          </p:cNvSpPr>
          <p:nvPr>
            <p:ph idx="1"/>
          </p:nvPr>
        </p:nvSpPr>
        <p:spPr>
          <a:xfrm>
            <a:off x="79899" y="639192"/>
            <a:ext cx="12002610" cy="6090081"/>
          </a:xfrm>
        </p:spPr>
        <p:txBody>
          <a:bodyPr>
            <a:noAutofit/>
          </a:bodyPr>
          <a:lstStyle/>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p:txBody>
      </p:sp>
      <p:pic>
        <p:nvPicPr>
          <p:cNvPr id="5" name="Picture 4">
            <a:extLst>
              <a:ext uri="{FF2B5EF4-FFF2-40B4-BE49-F238E27FC236}">
                <a16:creationId xmlns:a16="http://schemas.microsoft.com/office/drawing/2014/main" id="{8FD21835-AEA8-3405-DE3A-5B7D4958B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107" y="937259"/>
            <a:ext cx="11629747" cy="5703237"/>
          </a:xfrm>
          <a:prstGeom prst="rect">
            <a:avLst/>
          </a:prstGeom>
        </p:spPr>
      </p:pic>
    </p:spTree>
    <p:extLst>
      <p:ext uri="{BB962C8B-B14F-4D97-AF65-F5344CB8AC3E}">
        <p14:creationId xmlns:p14="http://schemas.microsoft.com/office/powerpoint/2010/main" val="91079240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128727"/>
            <a:ext cx="10515600" cy="510466"/>
          </a:xfrm>
        </p:spPr>
        <p:txBody>
          <a:bodyPr>
            <a:noAutofit/>
          </a:bodyPr>
          <a:lstStyle/>
          <a:p>
            <a:pPr algn="ctr"/>
            <a:r>
              <a:rPr lang="en-IN" sz="2800" b="1" i="0" dirty="0">
                <a:solidFill>
                  <a:srgbClr val="010101"/>
                </a:solidFill>
                <a:effectLst/>
                <a:latin typeface="Times New Roman" panose="02020603050405020304" pitchFamily="18" charset="0"/>
                <a:cs typeface="Times New Roman" panose="02020603050405020304" pitchFamily="18" charset="0"/>
              </a:rPr>
              <a:t>Candidate elimination example:</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0ADBBB5-E9A7-4978-1F27-3FF2810A5004}"/>
              </a:ext>
            </a:extLst>
          </p:cNvPr>
          <p:cNvSpPr>
            <a:spLocks noGrp="1"/>
          </p:cNvSpPr>
          <p:nvPr>
            <p:ph idx="1"/>
          </p:nvPr>
        </p:nvSpPr>
        <p:spPr>
          <a:xfrm>
            <a:off x="79899" y="639192"/>
            <a:ext cx="12002610" cy="6090081"/>
          </a:xfrm>
        </p:spPr>
        <p:txBody>
          <a:bodyPr>
            <a:noAutofit/>
          </a:bodyPr>
          <a:lstStyle/>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p:txBody>
      </p:sp>
      <p:pic>
        <p:nvPicPr>
          <p:cNvPr id="6" name="Picture 5">
            <a:extLst>
              <a:ext uri="{FF2B5EF4-FFF2-40B4-BE49-F238E27FC236}">
                <a16:creationId xmlns:a16="http://schemas.microsoft.com/office/drawing/2014/main" id="{9A05FB08-DF7A-2FAD-D22F-5706C9EC0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07" y="967667"/>
            <a:ext cx="11434438" cy="5459766"/>
          </a:xfrm>
          <a:prstGeom prst="rect">
            <a:avLst/>
          </a:prstGeom>
        </p:spPr>
      </p:pic>
    </p:spTree>
    <p:extLst>
      <p:ext uri="{BB962C8B-B14F-4D97-AF65-F5344CB8AC3E}">
        <p14:creationId xmlns:p14="http://schemas.microsoft.com/office/powerpoint/2010/main" val="276923524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128727"/>
            <a:ext cx="10515600" cy="510466"/>
          </a:xfrm>
        </p:spPr>
        <p:txBody>
          <a:bodyPr>
            <a:noAutofit/>
          </a:bodyPr>
          <a:lstStyle/>
          <a:p>
            <a:pPr algn="ctr"/>
            <a:r>
              <a:rPr lang="en-IN" sz="2800" b="1" i="0" dirty="0">
                <a:solidFill>
                  <a:srgbClr val="010101"/>
                </a:solidFill>
                <a:effectLst/>
                <a:latin typeface="Times New Roman" panose="02020603050405020304" pitchFamily="18" charset="0"/>
                <a:cs typeface="Times New Roman" panose="02020603050405020304" pitchFamily="18" charset="0"/>
              </a:rPr>
              <a:t>Candidate elimination example:</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0ADBBB5-E9A7-4978-1F27-3FF2810A5004}"/>
              </a:ext>
            </a:extLst>
          </p:cNvPr>
          <p:cNvSpPr>
            <a:spLocks noGrp="1"/>
          </p:cNvSpPr>
          <p:nvPr>
            <p:ph idx="1"/>
          </p:nvPr>
        </p:nvSpPr>
        <p:spPr>
          <a:xfrm>
            <a:off x="79899" y="639192"/>
            <a:ext cx="12002610" cy="6090081"/>
          </a:xfrm>
        </p:spPr>
        <p:txBody>
          <a:bodyPr>
            <a:noAutofit/>
          </a:bodyPr>
          <a:lstStyle/>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a:p>
            <a:pPr marL="0" indent="0">
              <a:buNone/>
            </a:pPr>
            <a:endParaRPr lang="en-IN" sz="1200" b="1" dirty="0">
              <a:solidFill>
                <a:srgbClr val="5E5E5E"/>
              </a:solidFill>
              <a:latin typeface="Montserrat" panose="00000500000000000000" pitchFamily="2" charset="0"/>
            </a:endParaRPr>
          </a:p>
          <a:p>
            <a:pPr marL="0" indent="0">
              <a:buNone/>
            </a:pPr>
            <a:endParaRPr lang="en-IN" sz="1200" b="1" i="0" dirty="0">
              <a:solidFill>
                <a:srgbClr val="5E5E5E"/>
              </a:solidFill>
              <a:effectLst/>
              <a:latin typeface="Montserrat" panose="00000500000000000000" pitchFamily="2" charset="0"/>
            </a:endParaRPr>
          </a:p>
        </p:txBody>
      </p:sp>
      <p:pic>
        <p:nvPicPr>
          <p:cNvPr id="5" name="Picture 4">
            <a:extLst>
              <a:ext uri="{FF2B5EF4-FFF2-40B4-BE49-F238E27FC236}">
                <a16:creationId xmlns:a16="http://schemas.microsoft.com/office/drawing/2014/main" id="{17DCD539-F2A3-54ED-8E4D-859939028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17" y="914399"/>
            <a:ext cx="11514338" cy="5681709"/>
          </a:xfrm>
          <a:prstGeom prst="rect">
            <a:avLst/>
          </a:prstGeom>
        </p:spPr>
      </p:pic>
    </p:spTree>
    <p:extLst>
      <p:ext uri="{BB962C8B-B14F-4D97-AF65-F5344CB8AC3E}">
        <p14:creationId xmlns:p14="http://schemas.microsoft.com/office/powerpoint/2010/main" val="32064056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C68B4-4C69-8F6D-8F72-F923A5349C73}"/>
              </a:ext>
            </a:extLst>
          </p:cNvPr>
          <p:cNvSpPr>
            <a:spLocks noGrp="1"/>
          </p:cNvSpPr>
          <p:nvPr>
            <p:ph type="title"/>
          </p:nvPr>
        </p:nvSpPr>
        <p:spPr>
          <a:xfrm>
            <a:off x="838200" y="128726"/>
            <a:ext cx="10515600" cy="510466"/>
          </a:xfrm>
        </p:spPr>
        <p:txBody>
          <a:bodyPr>
            <a:noAutofit/>
          </a:bodyPr>
          <a:lstStyle/>
          <a:p>
            <a:pPr algn="ctr"/>
            <a:r>
              <a:rPr lang="en-US" sz="2800" b="0" i="0" dirty="0">
                <a:solidFill>
                  <a:srgbClr val="610B38"/>
                </a:solidFill>
                <a:effectLst/>
                <a:latin typeface="Times New Roman" panose="02020603050405020304" pitchFamily="18" charset="0"/>
                <a:cs typeface="Times New Roman" panose="02020603050405020304" pitchFamily="18" charset="0"/>
              </a:rPr>
              <a:t>Solved Numerical Example – 2 (Candidate Elimination Algorithm)</a:t>
            </a:r>
            <a:endParaRPr lang="en-IN"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D6D1718-A3CB-C76A-BE4B-C4FDA25BED9E}"/>
              </a:ext>
            </a:extLst>
          </p:cNvPr>
          <p:cNvSpPr>
            <a:spLocks noGrp="1"/>
          </p:cNvSpPr>
          <p:nvPr>
            <p:ph idx="1"/>
          </p:nvPr>
        </p:nvSpPr>
        <p:spPr>
          <a:xfrm>
            <a:off x="838200" y="905522"/>
            <a:ext cx="10515600" cy="5823751"/>
          </a:xfrm>
        </p:spPr>
        <p:txBody>
          <a:bodyPr>
            <a:normAutofit/>
          </a:bodyPr>
          <a:lstStyle/>
          <a:p>
            <a:pPr algn="l" fontAlgn="base"/>
            <a:endParaRPr lang="en-US" sz="1800" b="1" i="0" dirty="0">
              <a:solidFill>
                <a:srgbClr val="3A3A3A"/>
              </a:solidFill>
              <a:effectLst/>
              <a:latin typeface="Times New Roman" panose="02020603050405020304" pitchFamily="18" charset="0"/>
              <a:cs typeface="Times New Roman" panose="02020603050405020304" pitchFamily="18" charset="0"/>
            </a:endParaRPr>
          </a:p>
          <a:p>
            <a:pPr marL="0" indent="0" algn="l" fontAlgn="base">
              <a:buNone/>
            </a:pPr>
            <a:endParaRPr lang="en-US" sz="1800" b="1" dirty="0">
              <a:solidFill>
                <a:srgbClr val="3A3A3A"/>
              </a:solidFill>
              <a:latin typeface="Times New Roman" panose="02020603050405020304" pitchFamily="18" charset="0"/>
              <a:cs typeface="Times New Roman" panose="02020603050405020304" pitchFamily="18" charset="0"/>
            </a:endParaRPr>
          </a:p>
          <a:p>
            <a:pPr algn="l" fontAlgn="base"/>
            <a:endParaRPr lang="en-US" sz="1800" b="1" i="0" dirty="0">
              <a:solidFill>
                <a:srgbClr val="3A3A3A"/>
              </a:solidFill>
              <a:effectLst/>
              <a:latin typeface="Times New Roman" panose="02020603050405020304" pitchFamily="18" charset="0"/>
              <a:cs typeface="Times New Roman" panose="02020603050405020304" pitchFamily="18" charset="0"/>
            </a:endParaRPr>
          </a:p>
          <a:p>
            <a:pPr algn="l" fontAlgn="base"/>
            <a:endParaRPr lang="en-US" sz="1800" b="1" dirty="0">
              <a:solidFill>
                <a:srgbClr val="3A3A3A"/>
              </a:solidFill>
              <a:latin typeface="Times New Roman" panose="02020603050405020304" pitchFamily="18" charset="0"/>
              <a:cs typeface="Times New Roman" panose="02020603050405020304" pitchFamily="18" charset="0"/>
            </a:endParaRPr>
          </a:p>
          <a:p>
            <a:pPr algn="l" fontAlgn="base"/>
            <a:endParaRPr lang="en-US" sz="1800" b="1" i="0" dirty="0">
              <a:solidFill>
                <a:srgbClr val="3A3A3A"/>
              </a:solidFill>
              <a:effectLst/>
              <a:latin typeface="Times New Roman" panose="02020603050405020304" pitchFamily="18" charset="0"/>
              <a:cs typeface="Times New Roman" panose="02020603050405020304" pitchFamily="18" charset="0"/>
            </a:endParaRPr>
          </a:p>
          <a:p>
            <a:pPr algn="l" fontAlgn="base"/>
            <a:endParaRPr lang="en-US" sz="1800" b="1" dirty="0">
              <a:solidFill>
                <a:srgbClr val="3A3A3A"/>
              </a:solidFill>
              <a:latin typeface="Times New Roman" panose="02020603050405020304" pitchFamily="18" charset="0"/>
              <a:cs typeface="Times New Roman" panose="02020603050405020304" pitchFamily="18" charset="0"/>
            </a:endParaRPr>
          </a:p>
          <a:p>
            <a:pPr algn="l" fontAlgn="base"/>
            <a:endParaRPr lang="en-US" sz="1800" b="1" i="0" dirty="0">
              <a:solidFill>
                <a:srgbClr val="3A3A3A"/>
              </a:solidFill>
              <a:effectLst/>
              <a:latin typeface="Times New Roman" panose="02020603050405020304" pitchFamily="18" charset="0"/>
              <a:cs typeface="Times New Roman" panose="02020603050405020304" pitchFamily="18" charset="0"/>
            </a:endParaRPr>
          </a:p>
          <a:p>
            <a:pPr algn="l" fontAlgn="base"/>
            <a:endParaRPr lang="en-US" sz="1800" b="1" dirty="0">
              <a:solidFill>
                <a:srgbClr val="3A3A3A"/>
              </a:solidFill>
              <a:latin typeface="Times New Roman" panose="02020603050405020304" pitchFamily="18" charset="0"/>
              <a:cs typeface="Times New Roman" panose="02020603050405020304" pitchFamily="18" charset="0"/>
            </a:endParaRPr>
          </a:p>
          <a:p>
            <a:pPr algn="l" fontAlgn="base"/>
            <a:r>
              <a:rPr lang="en-US" sz="1800" b="1" i="0" dirty="0">
                <a:solidFill>
                  <a:srgbClr val="3A3A3A"/>
                </a:solidFill>
                <a:effectLst/>
                <a:latin typeface="Times New Roman" panose="02020603050405020304" pitchFamily="18" charset="0"/>
                <a:cs typeface="Times New Roman" panose="02020603050405020304" pitchFamily="18" charset="0"/>
              </a:rPr>
              <a:t>Solution:</a:t>
            </a:r>
          </a:p>
          <a:p>
            <a:pPr algn="l" fontAlgn="base"/>
            <a:r>
              <a:rPr lang="en-US" sz="1800" b="0" i="0" dirty="0">
                <a:solidFill>
                  <a:srgbClr val="3A3A3A"/>
                </a:solidFill>
                <a:effectLst/>
                <a:latin typeface="Times New Roman" panose="02020603050405020304" pitchFamily="18" charset="0"/>
                <a:cs typeface="Times New Roman" panose="02020603050405020304" pitchFamily="18" charset="0"/>
              </a:rPr>
              <a:t>S0: (0, 0, 0) Most Specific Boundary</a:t>
            </a:r>
          </a:p>
          <a:p>
            <a:pPr algn="l" fontAlgn="base"/>
            <a:r>
              <a:rPr lang="en-US" sz="1800" b="0" i="0" dirty="0">
                <a:solidFill>
                  <a:srgbClr val="3A3A3A"/>
                </a:solidFill>
                <a:effectLst/>
                <a:latin typeface="Times New Roman" panose="02020603050405020304" pitchFamily="18" charset="0"/>
                <a:cs typeface="Times New Roman" panose="02020603050405020304" pitchFamily="18" charset="0"/>
              </a:rPr>
              <a:t>G0: (?,  ?,  ?) Most Generic Boundary</a:t>
            </a:r>
          </a:p>
          <a:p>
            <a:pPr algn="l" fontAlgn="base"/>
            <a:r>
              <a:rPr lang="en-US" sz="1800" b="0" i="0" dirty="0">
                <a:solidFill>
                  <a:srgbClr val="00B0F0"/>
                </a:solidFill>
                <a:effectLst/>
                <a:latin typeface="Times New Roman" panose="02020603050405020304" pitchFamily="18" charset="0"/>
                <a:cs typeface="Times New Roman" panose="02020603050405020304" pitchFamily="18" charset="0"/>
              </a:rPr>
              <a:t>The first example </a:t>
            </a:r>
            <a:r>
              <a:rPr lang="en-US" sz="1800" b="0" i="0" dirty="0">
                <a:solidFill>
                  <a:srgbClr val="3A3A3A"/>
                </a:solidFill>
                <a:effectLst/>
                <a:latin typeface="Times New Roman" panose="02020603050405020304" pitchFamily="18" charset="0"/>
                <a:cs typeface="Times New Roman" panose="02020603050405020304" pitchFamily="18" charset="0"/>
              </a:rPr>
              <a:t>is negative, the hypothesis at the specific boundary is consistent, hence we retain it, and the hypothesis at the generic boundary is inconsistent hence we write all consistent hypotheses by removing one “?” at a time.</a:t>
            </a:r>
          </a:p>
          <a:p>
            <a:pPr algn="l" fontAlgn="base"/>
            <a:r>
              <a:rPr lang="en-US" sz="1800" b="0" i="0" dirty="0">
                <a:solidFill>
                  <a:srgbClr val="3A3A3A"/>
                </a:solidFill>
                <a:effectLst/>
                <a:latin typeface="Times New Roman" panose="02020603050405020304" pitchFamily="18" charset="0"/>
                <a:cs typeface="Times New Roman" panose="02020603050405020304" pitchFamily="18" charset="0"/>
              </a:rPr>
              <a:t>S1: (0, 0, 0)</a:t>
            </a:r>
          </a:p>
          <a:p>
            <a:r>
              <a:rPr lang="en-IN" sz="1800" dirty="0">
                <a:solidFill>
                  <a:srgbClr val="3A3A3A"/>
                </a:solidFill>
                <a:latin typeface="Times New Roman" panose="02020603050405020304" pitchFamily="18" charset="0"/>
                <a:cs typeface="Times New Roman" panose="02020603050405020304" pitchFamily="18" charset="0"/>
              </a:rPr>
              <a:t>G1: (Small, ?, ?), (?, Blue, ?), (?, ?, Triangle)</a:t>
            </a:r>
          </a:p>
        </p:txBody>
      </p:sp>
      <p:graphicFrame>
        <p:nvGraphicFramePr>
          <p:cNvPr id="7" name="Table 6">
            <a:extLst>
              <a:ext uri="{FF2B5EF4-FFF2-40B4-BE49-F238E27FC236}">
                <a16:creationId xmlns:a16="http://schemas.microsoft.com/office/drawing/2014/main" id="{CE66572C-7496-B5A3-2914-0336D56BD247}"/>
              </a:ext>
            </a:extLst>
          </p:cNvPr>
          <p:cNvGraphicFramePr>
            <a:graphicFrameLocks noGrp="1"/>
          </p:cNvGraphicFramePr>
          <p:nvPr>
            <p:extLst>
              <p:ext uri="{D42A27DB-BD31-4B8C-83A1-F6EECF244321}">
                <p14:modId xmlns:p14="http://schemas.microsoft.com/office/powerpoint/2010/main" val="1988250034"/>
              </p:ext>
            </p:extLst>
          </p:nvPr>
        </p:nvGraphicFramePr>
        <p:xfrm>
          <a:off x="1964273" y="960120"/>
          <a:ext cx="8058615" cy="2848399"/>
        </p:xfrm>
        <a:graphic>
          <a:graphicData uri="http://schemas.openxmlformats.org/drawingml/2006/table">
            <a:tbl>
              <a:tblPr/>
              <a:tblGrid>
                <a:gridCol w="1611723">
                  <a:extLst>
                    <a:ext uri="{9D8B030D-6E8A-4147-A177-3AD203B41FA5}">
                      <a16:colId xmlns:a16="http://schemas.microsoft.com/office/drawing/2014/main" val="247598541"/>
                    </a:ext>
                  </a:extLst>
                </a:gridCol>
                <a:gridCol w="1611723">
                  <a:extLst>
                    <a:ext uri="{9D8B030D-6E8A-4147-A177-3AD203B41FA5}">
                      <a16:colId xmlns:a16="http://schemas.microsoft.com/office/drawing/2014/main" val="3852353309"/>
                    </a:ext>
                  </a:extLst>
                </a:gridCol>
                <a:gridCol w="1611723">
                  <a:extLst>
                    <a:ext uri="{9D8B030D-6E8A-4147-A177-3AD203B41FA5}">
                      <a16:colId xmlns:a16="http://schemas.microsoft.com/office/drawing/2014/main" val="611488804"/>
                    </a:ext>
                  </a:extLst>
                </a:gridCol>
                <a:gridCol w="1611723">
                  <a:extLst>
                    <a:ext uri="{9D8B030D-6E8A-4147-A177-3AD203B41FA5}">
                      <a16:colId xmlns:a16="http://schemas.microsoft.com/office/drawing/2014/main" val="2274000352"/>
                    </a:ext>
                  </a:extLst>
                </a:gridCol>
                <a:gridCol w="1611723">
                  <a:extLst>
                    <a:ext uri="{9D8B030D-6E8A-4147-A177-3AD203B41FA5}">
                      <a16:colId xmlns:a16="http://schemas.microsoft.com/office/drawing/2014/main" val="3219931638"/>
                    </a:ext>
                  </a:extLst>
                </a:gridCol>
              </a:tblGrid>
              <a:tr h="738474">
                <a:tc>
                  <a:txBody>
                    <a:bodyPr/>
                    <a:lstStyle/>
                    <a:p>
                      <a:pPr fontAlgn="base"/>
                      <a:r>
                        <a:rPr lang="en-IN" dirty="0">
                          <a:effectLst/>
                        </a:rPr>
                        <a:t>Example</a:t>
                      </a:r>
                    </a:p>
                  </a:txBody>
                  <a:tcPr anchor="ctr">
                    <a:lnL>
                      <a:noFill/>
                    </a:lnL>
                    <a:lnR>
                      <a:noFill/>
                    </a:lnR>
                    <a:lnT>
                      <a:noFill/>
                    </a:lnT>
                    <a:lnB>
                      <a:noFill/>
                    </a:lnB>
                    <a:solidFill>
                      <a:srgbClr val="F0F0F0"/>
                    </a:solidFill>
                  </a:tcPr>
                </a:tc>
                <a:tc>
                  <a:txBody>
                    <a:bodyPr/>
                    <a:lstStyle/>
                    <a:p>
                      <a:pPr fontAlgn="base"/>
                      <a:r>
                        <a:rPr lang="en-IN">
                          <a:effectLst/>
                        </a:rPr>
                        <a:t>Size</a:t>
                      </a:r>
                    </a:p>
                  </a:txBody>
                  <a:tcPr anchor="ctr">
                    <a:lnL>
                      <a:noFill/>
                    </a:lnL>
                    <a:lnR>
                      <a:noFill/>
                    </a:lnR>
                    <a:lnT>
                      <a:noFill/>
                    </a:lnT>
                    <a:lnB>
                      <a:noFill/>
                    </a:lnB>
                    <a:solidFill>
                      <a:srgbClr val="F0F0F0"/>
                    </a:solidFill>
                  </a:tcPr>
                </a:tc>
                <a:tc>
                  <a:txBody>
                    <a:bodyPr/>
                    <a:lstStyle/>
                    <a:p>
                      <a:pPr fontAlgn="base"/>
                      <a:r>
                        <a:rPr lang="en-IN">
                          <a:effectLst/>
                        </a:rPr>
                        <a:t>Color</a:t>
                      </a:r>
                    </a:p>
                  </a:txBody>
                  <a:tcPr anchor="ctr">
                    <a:lnL>
                      <a:noFill/>
                    </a:lnL>
                    <a:lnR>
                      <a:noFill/>
                    </a:lnR>
                    <a:lnT>
                      <a:noFill/>
                    </a:lnT>
                    <a:lnB>
                      <a:noFill/>
                    </a:lnB>
                    <a:solidFill>
                      <a:srgbClr val="F0F0F0"/>
                    </a:solidFill>
                  </a:tcPr>
                </a:tc>
                <a:tc>
                  <a:txBody>
                    <a:bodyPr/>
                    <a:lstStyle/>
                    <a:p>
                      <a:pPr fontAlgn="base"/>
                      <a:r>
                        <a:rPr lang="en-IN">
                          <a:effectLst/>
                        </a:rPr>
                        <a:t>Shape</a:t>
                      </a:r>
                    </a:p>
                  </a:txBody>
                  <a:tcPr anchor="ctr">
                    <a:lnL>
                      <a:noFill/>
                    </a:lnL>
                    <a:lnR>
                      <a:noFill/>
                    </a:lnR>
                    <a:lnT>
                      <a:noFill/>
                    </a:lnT>
                    <a:lnB>
                      <a:noFill/>
                    </a:lnB>
                    <a:solidFill>
                      <a:srgbClr val="F0F0F0"/>
                    </a:solidFill>
                  </a:tcPr>
                </a:tc>
                <a:tc>
                  <a:txBody>
                    <a:bodyPr/>
                    <a:lstStyle/>
                    <a:p>
                      <a:pPr fontAlgn="base"/>
                      <a:r>
                        <a:rPr lang="en-IN">
                          <a:effectLst/>
                        </a:rPr>
                        <a:t>Class/Label</a:t>
                      </a:r>
                    </a:p>
                  </a:txBody>
                  <a:tcPr anchor="ctr">
                    <a:lnL>
                      <a:noFill/>
                    </a:lnL>
                    <a:lnR>
                      <a:noFill/>
                    </a:lnR>
                    <a:lnT>
                      <a:noFill/>
                    </a:lnT>
                    <a:lnB>
                      <a:noFill/>
                    </a:lnB>
                    <a:solidFill>
                      <a:srgbClr val="F0F0F0"/>
                    </a:solidFill>
                  </a:tcPr>
                </a:tc>
                <a:extLst>
                  <a:ext uri="{0D108BD9-81ED-4DB2-BD59-A6C34878D82A}">
                    <a16:rowId xmlns:a16="http://schemas.microsoft.com/office/drawing/2014/main" val="3520427282"/>
                  </a:ext>
                </a:extLst>
              </a:tr>
              <a:tr h="421985">
                <a:tc>
                  <a:txBody>
                    <a:bodyPr/>
                    <a:lstStyle/>
                    <a:p>
                      <a:pPr fontAlgn="base"/>
                      <a:r>
                        <a:rPr lang="en-IN">
                          <a:effectLst/>
                        </a:rPr>
                        <a:t>1</a:t>
                      </a:r>
                    </a:p>
                  </a:txBody>
                  <a:tcPr anchor="ctr">
                    <a:lnL>
                      <a:noFill/>
                    </a:lnL>
                    <a:lnR>
                      <a:noFill/>
                    </a:lnR>
                    <a:lnT>
                      <a:noFill/>
                    </a:lnT>
                    <a:lnB>
                      <a:noFill/>
                    </a:lnB>
                    <a:solidFill>
                      <a:srgbClr val="FAFAFA"/>
                    </a:solidFill>
                  </a:tcPr>
                </a:tc>
                <a:tc>
                  <a:txBody>
                    <a:bodyPr/>
                    <a:lstStyle/>
                    <a:p>
                      <a:pPr fontAlgn="base"/>
                      <a:r>
                        <a:rPr lang="en-IN">
                          <a:effectLst/>
                        </a:rPr>
                        <a:t>Big</a:t>
                      </a:r>
                    </a:p>
                  </a:txBody>
                  <a:tcPr anchor="ctr">
                    <a:lnL>
                      <a:noFill/>
                    </a:lnL>
                    <a:lnR>
                      <a:noFill/>
                    </a:lnR>
                    <a:lnT>
                      <a:noFill/>
                    </a:lnT>
                    <a:lnB>
                      <a:noFill/>
                    </a:lnB>
                    <a:solidFill>
                      <a:srgbClr val="FAFAFA"/>
                    </a:solidFill>
                  </a:tcPr>
                </a:tc>
                <a:tc>
                  <a:txBody>
                    <a:bodyPr/>
                    <a:lstStyle/>
                    <a:p>
                      <a:pPr fontAlgn="base"/>
                      <a:r>
                        <a:rPr lang="en-IN">
                          <a:effectLst/>
                        </a:rPr>
                        <a:t>Red</a:t>
                      </a:r>
                    </a:p>
                  </a:txBody>
                  <a:tcPr anchor="ctr">
                    <a:lnL>
                      <a:noFill/>
                    </a:lnL>
                    <a:lnR>
                      <a:noFill/>
                    </a:lnR>
                    <a:lnT>
                      <a:noFill/>
                    </a:lnT>
                    <a:lnB>
                      <a:noFill/>
                    </a:lnB>
                    <a:solidFill>
                      <a:srgbClr val="FAFAFA"/>
                    </a:solidFill>
                  </a:tcPr>
                </a:tc>
                <a:tc>
                  <a:txBody>
                    <a:bodyPr/>
                    <a:lstStyle/>
                    <a:p>
                      <a:pPr fontAlgn="base"/>
                      <a:r>
                        <a:rPr lang="en-IN">
                          <a:effectLst/>
                        </a:rPr>
                        <a:t>Circle</a:t>
                      </a:r>
                    </a:p>
                  </a:txBody>
                  <a:tcPr anchor="ctr">
                    <a:lnL>
                      <a:noFill/>
                    </a:lnL>
                    <a:lnR>
                      <a:noFill/>
                    </a:lnR>
                    <a:lnT>
                      <a:noFill/>
                    </a:lnT>
                    <a:lnB>
                      <a:noFill/>
                    </a:lnB>
                    <a:solidFill>
                      <a:srgbClr val="FAFAFA"/>
                    </a:solidFill>
                  </a:tcPr>
                </a:tc>
                <a:tc>
                  <a:txBody>
                    <a:bodyPr/>
                    <a:lstStyle/>
                    <a:p>
                      <a:pPr fontAlgn="base"/>
                      <a:r>
                        <a:rPr lang="en-IN">
                          <a:effectLst/>
                        </a:rPr>
                        <a:t>No</a:t>
                      </a:r>
                    </a:p>
                  </a:txBody>
                  <a:tcPr anchor="ctr">
                    <a:lnL>
                      <a:noFill/>
                    </a:lnL>
                    <a:lnR>
                      <a:noFill/>
                    </a:lnR>
                    <a:lnT>
                      <a:noFill/>
                    </a:lnT>
                    <a:lnB>
                      <a:noFill/>
                    </a:lnB>
                    <a:solidFill>
                      <a:srgbClr val="FAFAFA"/>
                    </a:solidFill>
                  </a:tcPr>
                </a:tc>
                <a:extLst>
                  <a:ext uri="{0D108BD9-81ED-4DB2-BD59-A6C34878D82A}">
                    <a16:rowId xmlns:a16="http://schemas.microsoft.com/office/drawing/2014/main" val="3604142679"/>
                  </a:ext>
                </a:extLst>
              </a:tr>
              <a:tr h="421985">
                <a:tc>
                  <a:txBody>
                    <a:bodyPr/>
                    <a:lstStyle/>
                    <a:p>
                      <a:pPr fontAlgn="base"/>
                      <a:r>
                        <a:rPr lang="en-IN">
                          <a:effectLst/>
                        </a:rPr>
                        <a:t>2</a:t>
                      </a:r>
                    </a:p>
                  </a:txBody>
                  <a:tcPr anchor="ctr">
                    <a:lnL>
                      <a:noFill/>
                    </a:lnL>
                    <a:lnR>
                      <a:noFill/>
                    </a:lnR>
                    <a:lnT>
                      <a:noFill/>
                    </a:lnT>
                    <a:lnB>
                      <a:noFill/>
                    </a:lnB>
                    <a:solidFill>
                      <a:srgbClr val="F0F0F0"/>
                    </a:solidFill>
                  </a:tcPr>
                </a:tc>
                <a:tc>
                  <a:txBody>
                    <a:bodyPr/>
                    <a:lstStyle/>
                    <a:p>
                      <a:pPr fontAlgn="base"/>
                      <a:r>
                        <a:rPr lang="en-IN">
                          <a:effectLst/>
                        </a:rPr>
                        <a:t>Small</a:t>
                      </a:r>
                    </a:p>
                  </a:txBody>
                  <a:tcPr anchor="ctr">
                    <a:lnL>
                      <a:noFill/>
                    </a:lnL>
                    <a:lnR>
                      <a:noFill/>
                    </a:lnR>
                    <a:lnT>
                      <a:noFill/>
                    </a:lnT>
                    <a:lnB>
                      <a:noFill/>
                    </a:lnB>
                    <a:solidFill>
                      <a:srgbClr val="F0F0F0"/>
                    </a:solidFill>
                  </a:tcPr>
                </a:tc>
                <a:tc>
                  <a:txBody>
                    <a:bodyPr/>
                    <a:lstStyle/>
                    <a:p>
                      <a:pPr fontAlgn="base"/>
                      <a:r>
                        <a:rPr lang="en-IN" dirty="0">
                          <a:effectLst/>
                        </a:rPr>
                        <a:t>Red</a:t>
                      </a:r>
                    </a:p>
                  </a:txBody>
                  <a:tcPr anchor="ctr">
                    <a:lnL>
                      <a:noFill/>
                    </a:lnL>
                    <a:lnR>
                      <a:noFill/>
                    </a:lnR>
                    <a:lnT>
                      <a:noFill/>
                    </a:lnT>
                    <a:lnB>
                      <a:noFill/>
                    </a:lnB>
                    <a:solidFill>
                      <a:srgbClr val="F0F0F0"/>
                    </a:solidFill>
                  </a:tcPr>
                </a:tc>
                <a:tc>
                  <a:txBody>
                    <a:bodyPr/>
                    <a:lstStyle/>
                    <a:p>
                      <a:pPr fontAlgn="base"/>
                      <a:r>
                        <a:rPr lang="en-IN">
                          <a:effectLst/>
                        </a:rPr>
                        <a:t>Triangle</a:t>
                      </a:r>
                    </a:p>
                  </a:txBody>
                  <a:tcPr anchor="ctr">
                    <a:lnL>
                      <a:noFill/>
                    </a:lnL>
                    <a:lnR>
                      <a:noFill/>
                    </a:lnR>
                    <a:lnT>
                      <a:noFill/>
                    </a:lnT>
                    <a:lnB>
                      <a:noFill/>
                    </a:lnB>
                    <a:solidFill>
                      <a:srgbClr val="F0F0F0"/>
                    </a:solidFill>
                  </a:tcPr>
                </a:tc>
                <a:tc>
                  <a:txBody>
                    <a:bodyPr/>
                    <a:lstStyle/>
                    <a:p>
                      <a:pPr fontAlgn="base"/>
                      <a:r>
                        <a:rPr lang="en-IN">
                          <a:effectLst/>
                        </a:rPr>
                        <a:t>No</a:t>
                      </a:r>
                    </a:p>
                  </a:txBody>
                  <a:tcPr anchor="ctr">
                    <a:lnL>
                      <a:noFill/>
                    </a:lnL>
                    <a:lnR>
                      <a:noFill/>
                    </a:lnR>
                    <a:lnT>
                      <a:noFill/>
                    </a:lnT>
                    <a:lnB>
                      <a:noFill/>
                    </a:lnB>
                    <a:solidFill>
                      <a:srgbClr val="F0F0F0"/>
                    </a:solidFill>
                  </a:tcPr>
                </a:tc>
                <a:extLst>
                  <a:ext uri="{0D108BD9-81ED-4DB2-BD59-A6C34878D82A}">
                    <a16:rowId xmlns:a16="http://schemas.microsoft.com/office/drawing/2014/main" val="1241942483"/>
                  </a:ext>
                </a:extLst>
              </a:tr>
              <a:tr h="421985">
                <a:tc>
                  <a:txBody>
                    <a:bodyPr/>
                    <a:lstStyle/>
                    <a:p>
                      <a:pPr fontAlgn="base"/>
                      <a:r>
                        <a:rPr lang="en-IN">
                          <a:effectLst/>
                        </a:rPr>
                        <a:t>3</a:t>
                      </a:r>
                    </a:p>
                  </a:txBody>
                  <a:tcPr anchor="ctr">
                    <a:lnL>
                      <a:noFill/>
                    </a:lnL>
                    <a:lnR>
                      <a:noFill/>
                    </a:lnR>
                    <a:lnT>
                      <a:noFill/>
                    </a:lnT>
                    <a:lnB>
                      <a:noFill/>
                    </a:lnB>
                    <a:solidFill>
                      <a:srgbClr val="FAFAFA"/>
                    </a:solidFill>
                  </a:tcPr>
                </a:tc>
                <a:tc>
                  <a:txBody>
                    <a:bodyPr/>
                    <a:lstStyle/>
                    <a:p>
                      <a:pPr fontAlgn="base"/>
                      <a:r>
                        <a:rPr lang="en-IN" dirty="0">
                          <a:effectLst/>
                        </a:rPr>
                        <a:t>mall</a:t>
                      </a:r>
                    </a:p>
                  </a:txBody>
                  <a:tcPr anchor="ctr">
                    <a:lnL>
                      <a:noFill/>
                    </a:lnL>
                    <a:lnR>
                      <a:noFill/>
                    </a:lnR>
                    <a:lnT>
                      <a:noFill/>
                    </a:lnT>
                    <a:lnB>
                      <a:noFill/>
                    </a:lnB>
                    <a:solidFill>
                      <a:srgbClr val="FAFAFA"/>
                    </a:solidFill>
                  </a:tcPr>
                </a:tc>
                <a:tc>
                  <a:txBody>
                    <a:bodyPr/>
                    <a:lstStyle/>
                    <a:p>
                      <a:pPr fontAlgn="base"/>
                      <a:r>
                        <a:rPr lang="en-IN">
                          <a:effectLst/>
                        </a:rPr>
                        <a:t>Red</a:t>
                      </a:r>
                    </a:p>
                  </a:txBody>
                  <a:tcPr anchor="ctr">
                    <a:lnL>
                      <a:noFill/>
                    </a:lnL>
                    <a:lnR>
                      <a:noFill/>
                    </a:lnR>
                    <a:lnT>
                      <a:noFill/>
                    </a:lnT>
                    <a:lnB>
                      <a:noFill/>
                    </a:lnB>
                    <a:solidFill>
                      <a:srgbClr val="FAFAFA"/>
                    </a:solidFill>
                  </a:tcPr>
                </a:tc>
                <a:tc>
                  <a:txBody>
                    <a:bodyPr/>
                    <a:lstStyle/>
                    <a:p>
                      <a:pPr fontAlgn="base"/>
                      <a:r>
                        <a:rPr lang="en-IN">
                          <a:effectLst/>
                        </a:rPr>
                        <a:t>Circle</a:t>
                      </a:r>
                    </a:p>
                  </a:txBody>
                  <a:tcPr anchor="ctr">
                    <a:lnL>
                      <a:noFill/>
                    </a:lnL>
                    <a:lnR>
                      <a:noFill/>
                    </a:lnR>
                    <a:lnT>
                      <a:noFill/>
                    </a:lnT>
                    <a:lnB>
                      <a:noFill/>
                    </a:lnB>
                    <a:solidFill>
                      <a:srgbClr val="FAFAFA"/>
                    </a:solidFill>
                  </a:tcPr>
                </a:tc>
                <a:tc>
                  <a:txBody>
                    <a:bodyPr/>
                    <a:lstStyle/>
                    <a:p>
                      <a:pPr fontAlgn="base"/>
                      <a:r>
                        <a:rPr lang="en-IN">
                          <a:effectLst/>
                        </a:rPr>
                        <a:t>Yes</a:t>
                      </a:r>
                    </a:p>
                  </a:txBody>
                  <a:tcPr anchor="ctr">
                    <a:lnL>
                      <a:noFill/>
                    </a:lnL>
                    <a:lnR>
                      <a:noFill/>
                    </a:lnR>
                    <a:lnT>
                      <a:noFill/>
                    </a:lnT>
                    <a:lnB>
                      <a:noFill/>
                    </a:lnB>
                    <a:solidFill>
                      <a:srgbClr val="FAFAFA"/>
                    </a:solidFill>
                  </a:tcPr>
                </a:tc>
                <a:extLst>
                  <a:ext uri="{0D108BD9-81ED-4DB2-BD59-A6C34878D82A}">
                    <a16:rowId xmlns:a16="http://schemas.microsoft.com/office/drawing/2014/main" val="149937952"/>
                  </a:ext>
                </a:extLst>
              </a:tr>
              <a:tr h="421985">
                <a:tc>
                  <a:txBody>
                    <a:bodyPr/>
                    <a:lstStyle/>
                    <a:p>
                      <a:pPr fontAlgn="base"/>
                      <a:r>
                        <a:rPr lang="en-IN">
                          <a:effectLst/>
                        </a:rPr>
                        <a:t>4</a:t>
                      </a:r>
                    </a:p>
                  </a:txBody>
                  <a:tcPr anchor="ctr">
                    <a:lnL>
                      <a:noFill/>
                    </a:lnL>
                    <a:lnR>
                      <a:noFill/>
                    </a:lnR>
                    <a:lnT>
                      <a:noFill/>
                    </a:lnT>
                    <a:lnB>
                      <a:noFill/>
                    </a:lnB>
                    <a:solidFill>
                      <a:srgbClr val="F0F0F0"/>
                    </a:solidFill>
                  </a:tcPr>
                </a:tc>
                <a:tc>
                  <a:txBody>
                    <a:bodyPr/>
                    <a:lstStyle/>
                    <a:p>
                      <a:pPr fontAlgn="base"/>
                      <a:r>
                        <a:rPr lang="en-IN">
                          <a:effectLst/>
                        </a:rPr>
                        <a:t>Big</a:t>
                      </a:r>
                    </a:p>
                  </a:txBody>
                  <a:tcPr anchor="ctr">
                    <a:lnL>
                      <a:noFill/>
                    </a:lnL>
                    <a:lnR>
                      <a:noFill/>
                    </a:lnR>
                    <a:lnT>
                      <a:noFill/>
                    </a:lnT>
                    <a:lnB>
                      <a:noFill/>
                    </a:lnB>
                    <a:solidFill>
                      <a:srgbClr val="F0F0F0"/>
                    </a:solidFill>
                  </a:tcPr>
                </a:tc>
                <a:tc>
                  <a:txBody>
                    <a:bodyPr/>
                    <a:lstStyle/>
                    <a:p>
                      <a:pPr fontAlgn="base"/>
                      <a:r>
                        <a:rPr lang="en-IN">
                          <a:effectLst/>
                        </a:rPr>
                        <a:t>Blue</a:t>
                      </a:r>
                    </a:p>
                  </a:txBody>
                  <a:tcPr anchor="ctr">
                    <a:lnL>
                      <a:noFill/>
                    </a:lnL>
                    <a:lnR>
                      <a:noFill/>
                    </a:lnR>
                    <a:lnT>
                      <a:noFill/>
                    </a:lnT>
                    <a:lnB>
                      <a:noFill/>
                    </a:lnB>
                    <a:solidFill>
                      <a:srgbClr val="F0F0F0"/>
                    </a:solidFill>
                  </a:tcPr>
                </a:tc>
                <a:tc>
                  <a:txBody>
                    <a:bodyPr/>
                    <a:lstStyle/>
                    <a:p>
                      <a:pPr fontAlgn="base"/>
                      <a:r>
                        <a:rPr lang="en-IN">
                          <a:effectLst/>
                        </a:rPr>
                        <a:t>Circle</a:t>
                      </a:r>
                    </a:p>
                  </a:txBody>
                  <a:tcPr anchor="ctr">
                    <a:lnL>
                      <a:noFill/>
                    </a:lnL>
                    <a:lnR>
                      <a:noFill/>
                    </a:lnR>
                    <a:lnT>
                      <a:noFill/>
                    </a:lnT>
                    <a:lnB>
                      <a:noFill/>
                    </a:lnB>
                    <a:solidFill>
                      <a:srgbClr val="F0F0F0"/>
                    </a:solidFill>
                  </a:tcPr>
                </a:tc>
                <a:tc>
                  <a:txBody>
                    <a:bodyPr/>
                    <a:lstStyle/>
                    <a:p>
                      <a:pPr fontAlgn="base"/>
                      <a:r>
                        <a:rPr lang="en-IN">
                          <a:effectLst/>
                        </a:rPr>
                        <a:t>No</a:t>
                      </a:r>
                    </a:p>
                  </a:txBody>
                  <a:tcPr anchor="ctr">
                    <a:lnL>
                      <a:noFill/>
                    </a:lnL>
                    <a:lnR>
                      <a:noFill/>
                    </a:lnR>
                    <a:lnT>
                      <a:noFill/>
                    </a:lnT>
                    <a:lnB>
                      <a:noFill/>
                    </a:lnB>
                    <a:solidFill>
                      <a:srgbClr val="F0F0F0"/>
                    </a:solidFill>
                  </a:tcPr>
                </a:tc>
                <a:extLst>
                  <a:ext uri="{0D108BD9-81ED-4DB2-BD59-A6C34878D82A}">
                    <a16:rowId xmlns:a16="http://schemas.microsoft.com/office/drawing/2014/main" val="808945502"/>
                  </a:ext>
                </a:extLst>
              </a:tr>
              <a:tr h="421985">
                <a:tc>
                  <a:txBody>
                    <a:bodyPr/>
                    <a:lstStyle/>
                    <a:p>
                      <a:pPr fontAlgn="base"/>
                      <a:r>
                        <a:rPr lang="en-IN">
                          <a:effectLst/>
                        </a:rPr>
                        <a:t>5</a:t>
                      </a:r>
                    </a:p>
                  </a:txBody>
                  <a:tcPr anchor="ctr">
                    <a:lnL>
                      <a:noFill/>
                    </a:lnL>
                    <a:lnR>
                      <a:noFill/>
                    </a:lnR>
                    <a:lnT>
                      <a:noFill/>
                    </a:lnT>
                    <a:lnB>
                      <a:noFill/>
                    </a:lnB>
                    <a:solidFill>
                      <a:srgbClr val="FAFAFA"/>
                    </a:solidFill>
                  </a:tcPr>
                </a:tc>
                <a:tc>
                  <a:txBody>
                    <a:bodyPr/>
                    <a:lstStyle/>
                    <a:p>
                      <a:pPr fontAlgn="base"/>
                      <a:r>
                        <a:rPr lang="en-IN">
                          <a:effectLst/>
                        </a:rPr>
                        <a:t>Small</a:t>
                      </a:r>
                    </a:p>
                  </a:txBody>
                  <a:tcPr anchor="ctr">
                    <a:lnL>
                      <a:noFill/>
                    </a:lnL>
                    <a:lnR>
                      <a:noFill/>
                    </a:lnR>
                    <a:lnT>
                      <a:noFill/>
                    </a:lnT>
                    <a:lnB>
                      <a:noFill/>
                    </a:lnB>
                    <a:solidFill>
                      <a:srgbClr val="FAFAFA"/>
                    </a:solidFill>
                  </a:tcPr>
                </a:tc>
                <a:tc>
                  <a:txBody>
                    <a:bodyPr/>
                    <a:lstStyle/>
                    <a:p>
                      <a:pPr fontAlgn="base"/>
                      <a:r>
                        <a:rPr lang="en-IN">
                          <a:effectLst/>
                        </a:rPr>
                        <a:t>Blue</a:t>
                      </a:r>
                    </a:p>
                  </a:txBody>
                  <a:tcPr anchor="ctr">
                    <a:lnL>
                      <a:noFill/>
                    </a:lnL>
                    <a:lnR>
                      <a:noFill/>
                    </a:lnR>
                    <a:lnT>
                      <a:noFill/>
                    </a:lnT>
                    <a:lnB>
                      <a:noFill/>
                    </a:lnB>
                    <a:solidFill>
                      <a:srgbClr val="FAFAFA"/>
                    </a:solidFill>
                  </a:tcPr>
                </a:tc>
                <a:tc>
                  <a:txBody>
                    <a:bodyPr/>
                    <a:lstStyle/>
                    <a:p>
                      <a:pPr fontAlgn="base"/>
                      <a:r>
                        <a:rPr lang="en-IN">
                          <a:effectLst/>
                        </a:rPr>
                        <a:t>Circle</a:t>
                      </a:r>
                    </a:p>
                  </a:txBody>
                  <a:tcPr anchor="ctr">
                    <a:lnL>
                      <a:noFill/>
                    </a:lnL>
                    <a:lnR>
                      <a:noFill/>
                    </a:lnR>
                    <a:lnT>
                      <a:noFill/>
                    </a:lnT>
                    <a:lnB>
                      <a:noFill/>
                    </a:lnB>
                    <a:solidFill>
                      <a:srgbClr val="FAFAFA"/>
                    </a:solidFill>
                  </a:tcPr>
                </a:tc>
                <a:tc>
                  <a:txBody>
                    <a:bodyPr/>
                    <a:lstStyle/>
                    <a:p>
                      <a:pPr fontAlgn="base"/>
                      <a:r>
                        <a:rPr lang="en-IN" dirty="0">
                          <a:effectLst/>
                        </a:rPr>
                        <a:t>Yes</a:t>
                      </a:r>
                    </a:p>
                  </a:txBody>
                  <a:tcPr anchor="ctr">
                    <a:lnL>
                      <a:noFill/>
                    </a:lnL>
                    <a:lnR>
                      <a:noFill/>
                    </a:lnR>
                    <a:lnT>
                      <a:noFill/>
                    </a:lnT>
                    <a:lnB>
                      <a:noFill/>
                    </a:lnB>
                    <a:solidFill>
                      <a:srgbClr val="FAFAFA"/>
                    </a:solidFill>
                  </a:tcPr>
                </a:tc>
                <a:extLst>
                  <a:ext uri="{0D108BD9-81ED-4DB2-BD59-A6C34878D82A}">
                    <a16:rowId xmlns:a16="http://schemas.microsoft.com/office/drawing/2014/main" val="89010957"/>
                  </a:ext>
                </a:extLst>
              </a:tr>
            </a:tbl>
          </a:graphicData>
        </a:graphic>
      </p:graphicFrame>
    </p:spTree>
    <p:extLst>
      <p:ext uri="{BB962C8B-B14F-4D97-AF65-F5344CB8AC3E}">
        <p14:creationId xmlns:p14="http://schemas.microsoft.com/office/powerpoint/2010/main" val="24062269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4CD1A-0B7C-341A-66F3-561B16211364}"/>
              </a:ext>
            </a:extLst>
          </p:cNvPr>
          <p:cNvSpPr>
            <a:spLocks noGrp="1"/>
          </p:cNvSpPr>
          <p:nvPr>
            <p:ph type="ctrTitle"/>
          </p:nvPr>
        </p:nvSpPr>
        <p:spPr>
          <a:xfrm>
            <a:off x="1399712" y="128064"/>
            <a:ext cx="9144000" cy="617660"/>
          </a:xfrm>
        </p:spPr>
        <p:txBody>
          <a:bodyPr>
            <a:normAutofit/>
          </a:bodyPr>
          <a:lstStyle/>
          <a:p>
            <a:r>
              <a:rPr lang="en-US" sz="2800" b="1" i="0" dirty="0">
                <a:solidFill>
                  <a:srgbClr val="273239"/>
                </a:solidFill>
                <a:effectLst/>
                <a:latin typeface="Times New Roman" panose="02020603050405020304" pitchFamily="18" charset="0"/>
                <a:cs typeface="Times New Roman" panose="02020603050405020304" pitchFamily="18" charset="0"/>
              </a:rPr>
              <a:t>Continue:</a:t>
            </a:r>
            <a:endParaRPr lang="en-IN" sz="2800" dirty="0"/>
          </a:p>
        </p:txBody>
      </p:sp>
      <p:sp>
        <p:nvSpPr>
          <p:cNvPr id="3" name="Subtitle 2">
            <a:extLst>
              <a:ext uri="{FF2B5EF4-FFF2-40B4-BE49-F238E27FC236}">
                <a16:creationId xmlns:a16="http://schemas.microsoft.com/office/drawing/2014/main" id="{7D9157AD-CF0F-4DF6-93D3-ACFEC20CD97F}"/>
              </a:ext>
            </a:extLst>
          </p:cNvPr>
          <p:cNvSpPr>
            <a:spLocks noGrp="1"/>
          </p:cNvSpPr>
          <p:nvPr>
            <p:ph type="subTitle" idx="1"/>
          </p:nvPr>
        </p:nvSpPr>
        <p:spPr>
          <a:xfrm>
            <a:off x="408373" y="825622"/>
            <a:ext cx="11443316" cy="5832629"/>
          </a:xfrm>
        </p:spPr>
        <p:txBody>
          <a:bodyPr>
            <a:noAutofit/>
          </a:bodyPr>
          <a:lstStyle/>
          <a:p>
            <a:pPr algn="l" fontAlgn="base"/>
            <a:r>
              <a:rPr lang="en-US" sz="1800" i="0" dirty="0">
                <a:solidFill>
                  <a:srgbClr val="00B0F0"/>
                </a:solidFill>
                <a:effectLst/>
                <a:latin typeface="Times New Roman" panose="02020603050405020304" pitchFamily="18" charset="0"/>
                <a:cs typeface="Times New Roman" panose="02020603050405020304" pitchFamily="18" charset="0"/>
              </a:rPr>
              <a:t>The second example is negative</a:t>
            </a:r>
            <a:r>
              <a:rPr lang="en-US" sz="1800" i="0" dirty="0">
                <a:solidFill>
                  <a:srgbClr val="273239"/>
                </a:solidFill>
                <a:effectLst/>
                <a:latin typeface="Times New Roman" panose="02020603050405020304" pitchFamily="18" charset="0"/>
                <a:cs typeface="Times New Roman" panose="02020603050405020304" pitchFamily="18" charset="0"/>
              </a:rPr>
              <a:t>, the hypothesis at the specific boundary is consistent, hence we retain it, and the hypothesis at the generic boundary is inconsistent hence we write all consistent hypotheses by removing one “?” at a time.</a:t>
            </a:r>
          </a:p>
          <a:p>
            <a:pPr algn="l" fontAlgn="base"/>
            <a:r>
              <a:rPr lang="en-US" sz="1800" i="0" dirty="0">
                <a:solidFill>
                  <a:srgbClr val="273239"/>
                </a:solidFill>
                <a:effectLst/>
                <a:latin typeface="Times New Roman" panose="02020603050405020304" pitchFamily="18" charset="0"/>
                <a:cs typeface="Times New Roman" panose="02020603050405020304" pitchFamily="18" charset="0"/>
              </a:rPr>
              <a:t>	S2: (0, 0, 0)</a:t>
            </a:r>
          </a:p>
          <a:p>
            <a:pPr algn="l" fontAlgn="base"/>
            <a:r>
              <a:rPr lang="en-US" sz="1800" i="0" dirty="0">
                <a:solidFill>
                  <a:srgbClr val="273239"/>
                </a:solidFill>
                <a:effectLst/>
                <a:latin typeface="Times New Roman" panose="02020603050405020304" pitchFamily="18" charset="0"/>
                <a:cs typeface="Times New Roman" panose="02020603050405020304" pitchFamily="18" charset="0"/>
              </a:rPr>
              <a:t>	G2: (Small, Blue, ?), (Small, ?, Circle), (?, Blue, ?), (Big, ?, Triangle), (?, Blue, Triangle)</a:t>
            </a:r>
          </a:p>
          <a:p>
            <a:pPr algn="l" fontAlgn="base"/>
            <a:endParaRPr lang="en-US" sz="1800" i="0" dirty="0">
              <a:solidFill>
                <a:srgbClr val="00B0F0"/>
              </a:solidFill>
              <a:effectLst/>
              <a:latin typeface="Times New Roman" panose="02020603050405020304" pitchFamily="18" charset="0"/>
              <a:cs typeface="Times New Roman" panose="02020603050405020304" pitchFamily="18" charset="0"/>
            </a:endParaRPr>
          </a:p>
          <a:p>
            <a:pPr algn="l" fontAlgn="base"/>
            <a:r>
              <a:rPr lang="en-US" sz="1800" i="0" dirty="0">
                <a:solidFill>
                  <a:srgbClr val="00B0F0"/>
                </a:solidFill>
                <a:effectLst/>
                <a:latin typeface="Times New Roman" panose="02020603050405020304" pitchFamily="18" charset="0"/>
                <a:cs typeface="Times New Roman" panose="02020603050405020304" pitchFamily="18" charset="0"/>
              </a:rPr>
              <a:t>The third example is positive</a:t>
            </a:r>
            <a:r>
              <a:rPr lang="en-US" sz="1800" i="0" dirty="0">
                <a:solidFill>
                  <a:srgbClr val="273239"/>
                </a:solidFill>
                <a:effectLst/>
                <a:latin typeface="Times New Roman" panose="02020603050405020304" pitchFamily="18" charset="0"/>
                <a:cs typeface="Times New Roman" panose="02020603050405020304" pitchFamily="18" charset="0"/>
              </a:rPr>
              <a:t>, the hypothesis at the specific boundary is inconsistent, hence we extend the specific boundary, and the consistent hypothesis at the generic boundary is retained and inconsistent hypotheses are removed from the generic boundary.</a:t>
            </a:r>
          </a:p>
          <a:p>
            <a:pPr algn="l" fontAlgn="base"/>
            <a:r>
              <a:rPr lang="en-US" sz="1800" dirty="0">
                <a:solidFill>
                  <a:srgbClr val="273239"/>
                </a:solidFill>
                <a:latin typeface="Times New Roman" panose="02020603050405020304" pitchFamily="18" charset="0"/>
                <a:cs typeface="Times New Roman" panose="02020603050405020304" pitchFamily="18" charset="0"/>
              </a:rPr>
              <a:t>	S3: (Small, Red, Circle)</a:t>
            </a:r>
          </a:p>
          <a:p>
            <a:pPr algn="l" fontAlgn="base"/>
            <a:r>
              <a:rPr lang="en-US" sz="1800" dirty="0">
                <a:solidFill>
                  <a:srgbClr val="273239"/>
                </a:solidFill>
                <a:latin typeface="Times New Roman" panose="02020603050405020304" pitchFamily="18" charset="0"/>
                <a:cs typeface="Times New Roman" panose="02020603050405020304" pitchFamily="18" charset="0"/>
              </a:rPr>
              <a:t>	G3: (Small, ?, Circle)</a:t>
            </a:r>
          </a:p>
          <a:p>
            <a:pPr algn="l" fontAlgn="base"/>
            <a:endParaRPr lang="en-US" sz="1800" dirty="0">
              <a:solidFill>
                <a:srgbClr val="00B0F0"/>
              </a:solidFill>
              <a:latin typeface="Times New Roman" panose="02020603050405020304" pitchFamily="18" charset="0"/>
              <a:cs typeface="Times New Roman" panose="02020603050405020304" pitchFamily="18" charset="0"/>
            </a:endParaRPr>
          </a:p>
          <a:p>
            <a:pPr algn="l" fontAlgn="base"/>
            <a:r>
              <a:rPr lang="en-US" sz="1800" dirty="0">
                <a:solidFill>
                  <a:srgbClr val="00B0F0"/>
                </a:solidFill>
                <a:latin typeface="Times New Roman" panose="02020603050405020304" pitchFamily="18" charset="0"/>
                <a:cs typeface="Times New Roman" panose="02020603050405020304" pitchFamily="18" charset="0"/>
              </a:rPr>
              <a:t>The fourth example is negative</a:t>
            </a:r>
            <a:r>
              <a:rPr lang="en-US" sz="1800" dirty="0">
                <a:solidFill>
                  <a:srgbClr val="273239"/>
                </a:solidFill>
                <a:latin typeface="Times New Roman" panose="02020603050405020304" pitchFamily="18" charset="0"/>
                <a:cs typeface="Times New Roman" panose="02020603050405020304" pitchFamily="18" charset="0"/>
              </a:rPr>
              <a:t>, the hypothesis at the specific boundary is consistent, hence we retain it, and the hypothesis at the generic boundary is inconsistent hence we write all consistent hypotheses by removing one “?” at a time.</a:t>
            </a:r>
          </a:p>
          <a:p>
            <a:pPr algn="l" fontAlgn="base"/>
            <a:r>
              <a:rPr lang="en-US" sz="1800" dirty="0">
                <a:solidFill>
                  <a:srgbClr val="273239"/>
                </a:solidFill>
                <a:latin typeface="Times New Roman" panose="02020603050405020304" pitchFamily="18" charset="0"/>
                <a:cs typeface="Times New Roman" panose="02020603050405020304" pitchFamily="18" charset="0"/>
              </a:rPr>
              <a:t>	S4: (Small, Red, Circle)</a:t>
            </a:r>
          </a:p>
          <a:p>
            <a:pPr algn="l" fontAlgn="base"/>
            <a:r>
              <a:rPr lang="en-US" sz="1800" dirty="0">
                <a:solidFill>
                  <a:srgbClr val="273239"/>
                </a:solidFill>
                <a:latin typeface="Times New Roman" panose="02020603050405020304" pitchFamily="18" charset="0"/>
                <a:cs typeface="Times New Roman" panose="02020603050405020304" pitchFamily="18" charset="0"/>
              </a:rPr>
              <a:t>	G4: (Small, ?, Circle)</a:t>
            </a:r>
          </a:p>
          <a:p>
            <a:pPr algn="l" fontAlgn="base"/>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724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6950</TotalTime>
  <Words>13866</Words>
  <Application>Microsoft Office PowerPoint</Application>
  <PresentationFormat>Widescreen</PresentationFormat>
  <Paragraphs>1527</Paragraphs>
  <Slides>112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112</vt:i4>
      </vt:variant>
    </vt:vector>
  </HeadingPairs>
  <TitlesOfParts>
    <vt:vector size="122" baseType="lpstr">
      <vt:lpstr>Arial</vt:lpstr>
      <vt:lpstr>Calibri</vt:lpstr>
      <vt:lpstr>Calibri Light</vt:lpstr>
      <vt:lpstr>Monaco</vt:lpstr>
      <vt:lpstr>Montserrat</vt:lpstr>
      <vt:lpstr>Nunito</vt:lpstr>
      <vt:lpstr>Söhne</vt:lpstr>
      <vt:lpstr>Times New Roman</vt:lpstr>
      <vt:lpstr>Wingdings</vt:lpstr>
      <vt:lpstr>Office Theme</vt:lpstr>
      <vt:lpstr>    Machine Learning Unit 1                   </vt:lpstr>
      <vt:lpstr>Course outlines:</vt:lpstr>
      <vt:lpstr>Introduction: Machine learning</vt:lpstr>
      <vt:lpstr>Applications of machine learning:</vt:lpstr>
      <vt:lpstr>Applications of machine learning:</vt:lpstr>
      <vt:lpstr>AI, ML, and DL</vt:lpstr>
      <vt:lpstr>AI, ML, and DL</vt:lpstr>
      <vt:lpstr>Artificial Intelligence:</vt:lpstr>
      <vt:lpstr>AI, ML and DL</vt:lpstr>
      <vt:lpstr>Difference between AI, ML and DL</vt:lpstr>
      <vt:lpstr>Machine learning types:</vt:lpstr>
      <vt:lpstr>Supervised learning: </vt:lpstr>
      <vt:lpstr>How supervised learning works?</vt:lpstr>
      <vt:lpstr>Steps involved in Supervised machine learning:</vt:lpstr>
      <vt:lpstr>Data pre-processing:</vt:lpstr>
      <vt:lpstr>PowerPoint Presentation</vt:lpstr>
      <vt:lpstr>PowerPoint Presentation</vt:lpstr>
      <vt:lpstr>Unsupervised Learning:</vt:lpstr>
      <vt:lpstr>Working of Unsupervised machine learning:</vt:lpstr>
      <vt:lpstr>PowerPoint Presentation</vt:lpstr>
      <vt:lpstr>PowerPoint Presentation</vt:lpstr>
      <vt:lpstr>Steps involved to develop unsupervised model:</vt:lpstr>
      <vt:lpstr>Semi-supervised learning:</vt:lpstr>
      <vt:lpstr>Semi-supervised learning:</vt:lpstr>
      <vt:lpstr>Semi-supervised learning:</vt:lpstr>
      <vt:lpstr>PowerPoint Presentation</vt:lpstr>
      <vt:lpstr>PowerPoint Presentation</vt:lpstr>
      <vt:lpstr>Reinforcement learning:</vt:lpstr>
      <vt:lpstr>Example of reinforcement learning:</vt:lpstr>
      <vt:lpstr>Example of reinforcement learning:</vt:lpstr>
      <vt:lpstr>Why use Reinforcement learning?</vt:lpstr>
      <vt:lpstr>Advantages and disadvantages of reinforcement learning:</vt:lpstr>
      <vt:lpstr>Transfer learning (Pre-trained models):</vt:lpstr>
      <vt:lpstr>Transfer learning (Pre-trained models):</vt:lpstr>
      <vt:lpstr>Advantages and disadvantages of transfer learning:</vt:lpstr>
      <vt:lpstr>Deep learning neural network:</vt:lpstr>
      <vt:lpstr>Deep learning:</vt:lpstr>
      <vt:lpstr>Deep learning:</vt:lpstr>
      <vt:lpstr>Deep learning layers:</vt:lpstr>
      <vt:lpstr>Deep learning layers:</vt:lpstr>
      <vt:lpstr>       Well posed learning problems:</vt:lpstr>
      <vt:lpstr>       Well posed learning problems:</vt:lpstr>
      <vt:lpstr> Well posed learning problems: </vt:lpstr>
      <vt:lpstr>Designing a learning system:</vt:lpstr>
      <vt:lpstr>Designing a learning system:</vt:lpstr>
      <vt:lpstr>Designing a learning system:</vt:lpstr>
      <vt:lpstr>Designing a learning system:</vt:lpstr>
      <vt:lpstr>Designing a learning system:</vt:lpstr>
      <vt:lpstr>Bias and variance in machine learning:</vt:lpstr>
      <vt:lpstr>Bias in machine learning:</vt:lpstr>
      <vt:lpstr>variance error:</vt:lpstr>
      <vt:lpstr>Different Combinations of Bias-Variance:</vt:lpstr>
      <vt:lpstr>Different Combinations of Bias-Variance:</vt:lpstr>
      <vt:lpstr>Bias-Variance Trade-Off:</vt:lpstr>
      <vt:lpstr>Ways to reduce high bias in Machine Learning:</vt:lpstr>
      <vt:lpstr>Ways to reduce variance in machine learning:</vt:lpstr>
      <vt:lpstr>Overfitting and underfitting:</vt:lpstr>
      <vt:lpstr>Characteristics of overfitting:</vt:lpstr>
      <vt:lpstr>Underfitting:</vt:lpstr>
      <vt:lpstr>Example:</vt:lpstr>
      <vt:lpstr>PowerPoint Presentation</vt:lpstr>
      <vt:lpstr>PowerPoint Presentation</vt:lpstr>
      <vt:lpstr>PowerPoint Presentation</vt:lpstr>
      <vt:lpstr>PowerPoint Presentation</vt:lpstr>
      <vt:lpstr>PowerPoint Presentation</vt:lpstr>
      <vt:lpstr>Characteristics of underfitting :</vt:lpstr>
      <vt:lpstr>Vapnik-chervonenkis (VC) dimension:</vt:lpstr>
      <vt:lpstr>Sensitivity Analysis:</vt:lpstr>
      <vt:lpstr>Sensitivity Analysis:</vt:lpstr>
      <vt:lpstr>Concept learning:</vt:lpstr>
      <vt:lpstr>Concept learning:</vt:lpstr>
      <vt:lpstr>What is find-S algorithm in machine learning?</vt:lpstr>
      <vt:lpstr>What is find-S algorithm in machine learning?</vt:lpstr>
      <vt:lpstr>Find-S algorithm follows the steps written below:</vt:lpstr>
      <vt:lpstr>Example: Find-S algorithm</vt:lpstr>
      <vt:lpstr>Example: Find-S algorithm</vt:lpstr>
      <vt:lpstr>Example: Find-S algorithm</vt:lpstr>
      <vt:lpstr>Example 2: Find S algorithm</vt:lpstr>
      <vt:lpstr>Python code for find S algorithm:</vt:lpstr>
      <vt:lpstr>Find S algorithm: Output</vt:lpstr>
      <vt:lpstr>Find S algorithm: Output</vt:lpstr>
      <vt:lpstr>Find S algorithm: Output</vt:lpstr>
      <vt:lpstr>Candidate Elimination Algorithm:</vt:lpstr>
      <vt:lpstr>Terms Used:  </vt:lpstr>
      <vt:lpstr>Algorithm:  </vt:lpstr>
      <vt:lpstr>Candidate Elimination Algorithm: </vt:lpstr>
      <vt:lpstr>Candidate elimination algorithm:</vt:lpstr>
      <vt:lpstr>Candidate elimination algorithm: Output</vt:lpstr>
      <vt:lpstr>Training Example:</vt:lpstr>
      <vt:lpstr>Training Example:</vt:lpstr>
      <vt:lpstr>Training Example:</vt:lpstr>
      <vt:lpstr>Candidate elimination example:</vt:lpstr>
      <vt:lpstr>Candidate elimination example:</vt:lpstr>
      <vt:lpstr>Candidate elimination example:</vt:lpstr>
      <vt:lpstr>Candidate elimination example:</vt:lpstr>
      <vt:lpstr>Candidate elimination example:</vt:lpstr>
      <vt:lpstr>Candidate elimination example:</vt:lpstr>
      <vt:lpstr>Solved Numerical Example – 2 (Candidate Elimination Algorithm)</vt:lpstr>
      <vt:lpstr>Continue:</vt:lpstr>
      <vt:lpstr>Continue:</vt:lpstr>
      <vt:lpstr>Advantages and disadvantages:</vt:lpstr>
      <vt:lpstr>Issues in machine learning:</vt:lpstr>
      <vt:lpstr>Issues in machine learning with example:</vt:lpstr>
      <vt:lpstr>Issues in machine learning with example:</vt:lpstr>
      <vt:lpstr>Machine learning vs data science:</vt:lpstr>
      <vt:lpstr>Quiz:</vt:lpstr>
      <vt:lpstr>Quiz:</vt:lpstr>
      <vt:lpstr>Quiz:</vt:lpstr>
      <vt:lpstr>Quiz:</vt:lpstr>
      <vt:lpstr>Quiz:</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outlines:</dc:title>
  <dc:creator>ROOP SINGH</dc:creator>
  <cp:lastModifiedBy>IBTESAAM RAIS</cp:lastModifiedBy>
  <cp:revision>267</cp:revision>
  <dcterms:created xsi:type="dcterms:W3CDTF">2023-08-07T04:18:34Z</dcterms:created>
  <dcterms:modified xsi:type="dcterms:W3CDTF">2025-02-04T01:59:26Z</dcterms:modified>
</cp:coreProperties>
</file>