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5" r:id="rId4"/>
    <p:sldId id="260" r:id="rId5"/>
    <p:sldId id="261" r:id="rId6"/>
    <p:sldId id="269" r:id="rId7"/>
    <p:sldId id="270" r:id="rId8"/>
    <p:sldId id="625" r:id="rId9"/>
    <p:sldId id="636" r:id="rId10"/>
    <p:sldId id="618" r:id="rId11"/>
    <p:sldId id="645" r:id="rId12"/>
    <p:sldId id="626" r:id="rId13"/>
    <p:sldId id="627" r:id="rId14"/>
    <p:sldId id="628" r:id="rId15"/>
    <p:sldId id="629" r:id="rId16"/>
    <p:sldId id="633" r:id="rId17"/>
    <p:sldId id="634" r:id="rId18"/>
    <p:sldId id="635" r:id="rId19"/>
    <p:sldId id="637" r:id="rId20"/>
    <p:sldId id="638" r:id="rId21"/>
    <p:sldId id="640" r:id="rId22"/>
    <p:sldId id="639" r:id="rId23"/>
    <p:sldId id="642" r:id="rId24"/>
    <p:sldId id="643" r:id="rId25"/>
    <p:sldId id="641" r:id="rId26"/>
    <p:sldId id="713" r:id="rId27"/>
    <p:sldId id="714" r:id="rId28"/>
    <p:sldId id="715" r:id="rId29"/>
    <p:sldId id="716" r:id="rId30"/>
    <p:sldId id="717" r:id="rId31"/>
    <p:sldId id="646" r:id="rId32"/>
    <p:sldId id="668" r:id="rId33"/>
    <p:sldId id="630" r:id="rId34"/>
    <p:sldId id="647" r:id="rId35"/>
    <p:sldId id="631" r:id="rId36"/>
    <p:sldId id="632" r:id="rId37"/>
    <p:sldId id="729" r:id="rId38"/>
    <p:sldId id="704" r:id="rId39"/>
    <p:sldId id="730" r:id="rId40"/>
    <p:sldId id="731" r:id="rId41"/>
    <p:sldId id="732" r:id="rId42"/>
    <p:sldId id="733" r:id="rId43"/>
    <p:sldId id="734" r:id="rId44"/>
    <p:sldId id="735" r:id="rId45"/>
    <p:sldId id="736" r:id="rId46"/>
    <p:sldId id="737" r:id="rId47"/>
    <p:sldId id="738" r:id="rId48"/>
    <p:sldId id="739" r:id="rId49"/>
    <p:sldId id="740" r:id="rId50"/>
    <p:sldId id="741" r:id="rId51"/>
    <p:sldId id="742" r:id="rId52"/>
    <p:sldId id="706" r:id="rId53"/>
    <p:sldId id="707" r:id="rId54"/>
    <p:sldId id="743" r:id="rId55"/>
    <p:sldId id="744" r:id="rId56"/>
    <p:sldId id="745" r:id="rId57"/>
    <p:sldId id="746" r:id="rId58"/>
    <p:sldId id="747" r:id="rId59"/>
    <p:sldId id="748" r:id="rId60"/>
    <p:sldId id="749" r:id="rId61"/>
    <p:sldId id="750" r:id="rId62"/>
    <p:sldId id="72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2" d="100"/>
          <a:sy n="82"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A75A-9BE8-3D36-762D-15B5961C9D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18CDFD0-6750-82C4-A394-7C28514C47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20D65B-325B-A724-4F33-9558B4DFE688}"/>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5" name="Footer Placeholder 4">
            <a:extLst>
              <a:ext uri="{FF2B5EF4-FFF2-40B4-BE49-F238E27FC236}">
                <a16:creationId xmlns:a16="http://schemas.microsoft.com/office/drawing/2014/main" id="{CBB690D7-031A-F351-FD88-915C73B690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5088B-6149-2EED-EE06-947CD30131AC}"/>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2842708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44C0-CF8F-D63C-E81A-A6ABA8B38B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FEB037-CF3C-A5BF-8520-A46F77743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1AA21A-D8AC-2CC4-025D-1F8AFE1E79B5}"/>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5" name="Footer Placeholder 4">
            <a:extLst>
              <a:ext uri="{FF2B5EF4-FFF2-40B4-BE49-F238E27FC236}">
                <a16:creationId xmlns:a16="http://schemas.microsoft.com/office/drawing/2014/main" id="{7CFEDF2A-B160-CA0A-D23E-BC17C9CD1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DE5CA2-E8D8-11A5-6232-0B7EBCD653B6}"/>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4080175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EDC80A-C432-3222-0D1F-00274F877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867CC-4D3E-5803-038D-EE55AC68AB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FBAFC2-92B8-E578-FD3D-141292B28F8E}"/>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5" name="Footer Placeholder 4">
            <a:extLst>
              <a:ext uri="{FF2B5EF4-FFF2-40B4-BE49-F238E27FC236}">
                <a16:creationId xmlns:a16="http://schemas.microsoft.com/office/drawing/2014/main" id="{CB843D3D-3C4D-9F4A-B8A4-E404B608B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B272D6-76AD-BEE0-105F-E5B002528651}"/>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3617396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464C7-FC89-7CFC-D9A3-2BD4BC2DE5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6D5F9-7EF1-09AA-CA8F-DE92897CE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025B57-D9D9-E360-D2AC-77B563E10670}"/>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5" name="Footer Placeholder 4">
            <a:extLst>
              <a:ext uri="{FF2B5EF4-FFF2-40B4-BE49-F238E27FC236}">
                <a16:creationId xmlns:a16="http://schemas.microsoft.com/office/drawing/2014/main" id="{C6D32A66-DD67-088F-8FF1-A219166E5F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3C23C-5287-ABF6-5989-240A210051A5}"/>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813045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A9607-FC27-50C2-B3C4-67A2F2847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341185-70DB-5970-5826-70E1C1E6B0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4FF1E-AFD0-797D-03D7-D016B09A8434}"/>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5" name="Footer Placeholder 4">
            <a:extLst>
              <a:ext uri="{FF2B5EF4-FFF2-40B4-BE49-F238E27FC236}">
                <a16:creationId xmlns:a16="http://schemas.microsoft.com/office/drawing/2014/main" id="{0916B195-9EE6-B59D-5CAD-417EEE3276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20AB8-9CA0-379B-1FAD-0191263F28FA}"/>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55535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ABE1D-0322-7C42-6BEA-E2E75E8166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E6A26B-485A-0772-7BEA-ADFD3502F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D4F133-04B6-8DAC-8AD7-A8CD48044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CC21D9-0C59-A9FF-6AC2-41E76B174F34}"/>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6" name="Footer Placeholder 5">
            <a:extLst>
              <a:ext uri="{FF2B5EF4-FFF2-40B4-BE49-F238E27FC236}">
                <a16:creationId xmlns:a16="http://schemas.microsoft.com/office/drawing/2014/main" id="{80D03660-CE58-3E6E-0746-A7057FBA48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18EF0-D085-FB76-CE1B-6B1E6F3EECF5}"/>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1018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3023-3187-C19D-56C9-EC28D3CD4C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902632-C0C4-F913-659A-CBF671C04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2DE7F-80A0-BF92-EC75-B42C90AA3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2DE683-C605-0BB2-EAEC-46CAE3161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B3CB4F-89BF-4125-7FCD-4E73A623EC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BF5984-635D-76F4-8D0D-070264036ECF}"/>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8" name="Footer Placeholder 7">
            <a:extLst>
              <a:ext uri="{FF2B5EF4-FFF2-40B4-BE49-F238E27FC236}">
                <a16:creationId xmlns:a16="http://schemas.microsoft.com/office/drawing/2014/main" id="{A8BA9548-173F-C2C5-5BD2-C803964DAB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F26C69-C141-4142-03B3-00B9B981F47E}"/>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120235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241E-7126-BF67-1DDE-432744B5E2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1A6F5F-DB29-6410-FB44-F9676B64EAA1}"/>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4" name="Footer Placeholder 3">
            <a:extLst>
              <a:ext uri="{FF2B5EF4-FFF2-40B4-BE49-F238E27FC236}">
                <a16:creationId xmlns:a16="http://schemas.microsoft.com/office/drawing/2014/main" id="{83A1D501-09E0-7031-2E88-E49F70F65E3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D894CE-7A58-B412-7745-AC39E072928C}"/>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231048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D4A529-612E-77B2-2BC4-C3A793DC21D9}"/>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3" name="Footer Placeholder 2">
            <a:extLst>
              <a:ext uri="{FF2B5EF4-FFF2-40B4-BE49-F238E27FC236}">
                <a16:creationId xmlns:a16="http://schemas.microsoft.com/office/drawing/2014/main" id="{1A0C7027-333F-1F2C-F5C9-240022801D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95B6EF-D10A-8D15-C93E-D579A3793A35}"/>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24197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C1231-0398-A214-39BB-2083D4DE2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752DC2-17EC-2DF4-BDE0-C3783B0129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7AC64C-7E2E-8FB3-663F-F915954DF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D513B-9D6B-A087-24DC-B80AFE2D9EEF}"/>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6" name="Footer Placeholder 5">
            <a:extLst>
              <a:ext uri="{FF2B5EF4-FFF2-40B4-BE49-F238E27FC236}">
                <a16:creationId xmlns:a16="http://schemas.microsoft.com/office/drawing/2014/main" id="{A61AC48B-104D-EBED-D491-9986A40A7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8C98D-1D2D-7DB1-9781-36AE0F61E658}"/>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315364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E150-5BC4-F05B-EFB2-35AAE04BE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3AE356-E613-FFC8-168E-344B4BB31A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85432F-E18C-5045-19BA-CD3B324CC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C1F314-86FE-B9C8-7B6E-A19EC45BBFB5}"/>
              </a:ext>
            </a:extLst>
          </p:cNvPr>
          <p:cNvSpPr>
            <a:spLocks noGrp="1"/>
          </p:cNvSpPr>
          <p:nvPr>
            <p:ph type="dt" sz="half" idx="10"/>
          </p:nvPr>
        </p:nvSpPr>
        <p:spPr/>
        <p:txBody>
          <a:bodyPr/>
          <a:lstStyle/>
          <a:p>
            <a:fld id="{A4365A64-81E0-4D01-9105-9DF87260B91F}" type="datetimeFigureOut">
              <a:rPr lang="en-IN" smtClean="0"/>
              <a:t>01-04-2025</a:t>
            </a:fld>
            <a:endParaRPr lang="en-IN"/>
          </a:p>
        </p:txBody>
      </p:sp>
      <p:sp>
        <p:nvSpPr>
          <p:cNvPr id="6" name="Footer Placeholder 5">
            <a:extLst>
              <a:ext uri="{FF2B5EF4-FFF2-40B4-BE49-F238E27FC236}">
                <a16:creationId xmlns:a16="http://schemas.microsoft.com/office/drawing/2014/main" id="{89A551CD-38FC-AC55-A700-31E8AE48A6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7D5F5D-AFAB-0003-8602-49B237B16CE4}"/>
              </a:ext>
            </a:extLst>
          </p:cNvPr>
          <p:cNvSpPr>
            <a:spLocks noGrp="1"/>
          </p:cNvSpPr>
          <p:nvPr>
            <p:ph type="sldNum" sz="quarter" idx="12"/>
          </p:nvPr>
        </p:nvSpPr>
        <p:spPr/>
        <p:txBody>
          <a:bodyPr/>
          <a:lstStyle/>
          <a:p>
            <a:fld id="{74119747-21B9-4D09-BB5E-85CB11FAA915}" type="slidenum">
              <a:rPr lang="en-IN" smtClean="0"/>
              <a:t>‹#›</a:t>
            </a:fld>
            <a:endParaRPr lang="en-IN"/>
          </a:p>
        </p:txBody>
      </p:sp>
    </p:spTree>
    <p:extLst>
      <p:ext uri="{BB962C8B-B14F-4D97-AF65-F5344CB8AC3E}">
        <p14:creationId xmlns:p14="http://schemas.microsoft.com/office/powerpoint/2010/main" val="332078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761A09-4575-A8D6-85A6-6A559322CD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7A89B3-92A4-A4DA-2EDE-8C00277246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AE4E4-3CC2-D862-FEAC-BA26087A72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65A64-81E0-4D01-9105-9DF87260B91F}" type="datetimeFigureOut">
              <a:rPr lang="en-IN" smtClean="0"/>
              <a:t>01-04-2025</a:t>
            </a:fld>
            <a:endParaRPr lang="en-IN"/>
          </a:p>
        </p:txBody>
      </p:sp>
      <p:sp>
        <p:nvSpPr>
          <p:cNvPr id="5" name="Footer Placeholder 4">
            <a:extLst>
              <a:ext uri="{FF2B5EF4-FFF2-40B4-BE49-F238E27FC236}">
                <a16:creationId xmlns:a16="http://schemas.microsoft.com/office/drawing/2014/main" id="{2897B66B-0BF5-331E-71A5-3A726D935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1AE559-B2D6-9103-EBC9-E05C2DF43E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19747-21B9-4D09-BB5E-85CB11FAA915}" type="slidenum">
              <a:rPr lang="en-IN" smtClean="0"/>
              <a:t>‹#›</a:t>
            </a:fld>
            <a:endParaRPr lang="en-IN"/>
          </a:p>
        </p:txBody>
      </p:sp>
    </p:spTree>
    <p:extLst>
      <p:ext uri="{BB962C8B-B14F-4D97-AF65-F5344CB8AC3E}">
        <p14:creationId xmlns:p14="http://schemas.microsoft.com/office/powerpoint/2010/main" val="358472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lab.research.google.com/drive/1bz2rqtOZcXd2OUobHGgvyVkFsr47Be3H?usp=shar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olab.research.google.com/drive/1dwxNOYw3QMGQobk4ySB3p5-tQahHjiL8?usp=sharing" TargetMode="External"/><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livebook.manning.com/book/transfer-learning-in-action/chapter-1/v-1/18"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olab.research.google.com/drive/1CzSuEAb6bl7ke3iZiEhQgjM1NNGs9C4r?usp=sharing" TargetMode="External"/><Relationship Id="rId4" Type="http://schemas.openxmlformats.org/officeDocument/2006/relationships/hyperlink" Target="https://colab.research.google.com/drive/1vdCZqWNKSb-TQBRyJvguwfgprnqD6k4q?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olab.research.google.com/drive/1dwxNOYw3QMGQobk4ySB3p5-tQahHjiL8?usp=sharing"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1395" y="1928512"/>
            <a:ext cx="8077775" cy="1372529"/>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PDA Workshop, Session: 2024-25</a:t>
            </a:r>
          </a:p>
        </p:txBody>
      </p:sp>
      <p:sp>
        <p:nvSpPr>
          <p:cNvPr id="3" name="Subtitle 2"/>
          <p:cNvSpPr>
            <a:spLocks noGrp="1"/>
          </p:cNvSpPr>
          <p:nvPr>
            <p:ph type="subTitle" idx="1"/>
          </p:nvPr>
        </p:nvSpPr>
        <p:spPr>
          <a:xfrm>
            <a:off x="1391153" y="3775495"/>
            <a:ext cx="9498258" cy="2134587"/>
          </a:xfrm>
        </p:spPr>
        <p:txBody>
          <a:bodyPr>
            <a:normAutofit fontScale="85000" lnSpcReduction="20000"/>
          </a:bodyPr>
          <a:lstStyle/>
          <a:p>
            <a:r>
              <a:rPr lang="en-US" sz="3200" b="1" dirty="0">
                <a:latin typeface="Times New Roman" panose="02020603050405020304" pitchFamily="18" charset="0"/>
                <a:cs typeface="Times New Roman" panose="02020603050405020304" pitchFamily="18" charset="0"/>
              </a:rPr>
              <a:t>UNIT-4</a:t>
            </a:r>
          </a:p>
          <a:p>
            <a:r>
              <a:rPr lang="en-US" sz="3200" b="1" dirty="0">
                <a:solidFill>
                  <a:srgbClr val="C00000"/>
                </a:solidFill>
                <a:latin typeface="Times New Roman" panose="02020603050405020304" pitchFamily="18" charset="0"/>
                <a:cs typeface="Times New Roman" panose="02020603050405020304" pitchFamily="18" charset="0"/>
              </a:rPr>
              <a:t>INTRODUCTION TO TENSOR FLOW AND AI</a:t>
            </a:r>
          </a:p>
          <a:p>
            <a:r>
              <a:rPr lang="en-IN" sz="3200" b="1" dirty="0">
                <a:latin typeface="Times New Roman" panose="02020603050405020304" pitchFamily="18" charset="0"/>
                <a:cs typeface="Times New Roman" panose="02020603050405020304" pitchFamily="18" charset="0"/>
              </a:rPr>
              <a:t>Trainer</a:t>
            </a:r>
          </a:p>
          <a:p>
            <a:r>
              <a:rPr lang="en-IN" sz="3200" b="1" i="1" dirty="0" smtClean="0">
                <a:solidFill>
                  <a:srgbClr val="C00000"/>
                </a:solidFill>
                <a:latin typeface="Times New Roman" panose="02020603050405020304" pitchFamily="18" charset="0"/>
                <a:cs typeface="Times New Roman" panose="02020603050405020304" pitchFamily="18" charset="0"/>
              </a:rPr>
              <a:t>Garima Jain</a:t>
            </a:r>
            <a:endParaRPr lang="en-IN" sz="3200" b="1" i="1" dirty="0">
              <a:solidFill>
                <a:srgbClr val="C00000"/>
              </a:solidFill>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Assistant Professor &amp; </a:t>
            </a:r>
            <a:r>
              <a:rPr lang="en-IN" sz="3200" b="1" dirty="0" smtClean="0">
                <a:latin typeface="Times New Roman" panose="02020603050405020304" pitchFamily="18" charset="0"/>
                <a:cs typeface="Times New Roman" panose="02020603050405020304" pitchFamily="18" charset="0"/>
              </a:rPr>
              <a:t>Deputy Head </a:t>
            </a:r>
            <a:r>
              <a:rPr lang="en-IN" sz="3200" b="1" dirty="0">
                <a:latin typeface="Times New Roman" panose="02020603050405020304" pitchFamily="18" charset="0"/>
                <a:cs typeface="Times New Roman" panose="02020603050405020304" pitchFamily="18" charset="0"/>
              </a:rPr>
              <a:t>of </a:t>
            </a:r>
            <a:r>
              <a:rPr lang="en-IN" sz="3200" b="1" dirty="0" smtClean="0">
                <a:latin typeface="Times New Roman" panose="02020603050405020304" pitchFamily="18" charset="0"/>
                <a:cs typeface="Times New Roman" panose="02020603050405020304" pitchFamily="18" charset="0"/>
              </a:rPr>
              <a:t>CS</a:t>
            </a:r>
            <a:r>
              <a:rPr lang="en-US" sz="3200" b="1" dirty="0" smtClean="0">
                <a:latin typeface="Times New Roman" panose="02020603050405020304" pitchFamily="18" charset="0"/>
                <a:cs typeface="Times New Roman" panose="02020603050405020304" pitchFamily="18" charset="0"/>
              </a:rPr>
              <a:t>BS</a:t>
            </a:r>
            <a:endParaRPr lang="en-US" sz="32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pic>
        <p:nvPicPr>
          <p:cNvPr id="6" name="Picture 2" descr="Home">
            <a:extLst>
              <a:ext uri="{FF2B5EF4-FFF2-40B4-BE49-F238E27FC236}">
                <a16:creationId xmlns:a16="http://schemas.microsoft.com/office/drawing/2014/main" id="{BCE4AC98-3D1F-6255-B056-22C8AE4A4F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2265" y="561437"/>
            <a:ext cx="2727469" cy="11691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pic>
        <p:nvPicPr>
          <p:cNvPr id="8" name="Content Placeholder 7"/>
          <p:cNvPicPr>
            <a:picLocks noGrp="1" noChangeAspect="1"/>
          </p:cNvPicPr>
          <p:nvPr>
            <p:ph idx="1"/>
          </p:nvPr>
        </p:nvPicPr>
        <p:blipFill>
          <a:blip r:embed="rId2"/>
          <a:stretch>
            <a:fillRect/>
          </a:stretch>
        </p:blipFill>
        <p:spPr>
          <a:xfrm>
            <a:off x="878205" y="1253490"/>
            <a:ext cx="10880725" cy="5114290"/>
          </a:xfrm>
          <a:prstGeom prst="rect">
            <a:avLst/>
          </a:prstGeom>
        </p:spPr>
      </p:pic>
      <p:pic>
        <p:nvPicPr>
          <p:cNvPr id="2" name="Picture 2" descr="Home">
            <a:extLst>
              <a:ext uri="{FF2B5EF4-FFF2-40B4-BE49-F238E27FC236}">
                <a16:creationId xmlns:a16="http://schemas.microsoft.com/office/drawing/2014/main" id="{41319BC7-F457-6E84-BE2B-41B1459CEA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pic>
        <p:nvPicPr>
          <p:cNvPr id="2" name="Content Placeholder 1"/>
          <p:cNvPicPr>
            <a:picLocks noGrp="1" noChangeAspect="1"/>
          </p:cNvPicPr>
          <p:nvPr>
            <p:ph idx="1"/>
          </p:nvPr>
        </p:nvPicPr>
        <p:blipFill>
          <a:blip r:embed="rId2"/>
          <a:stretch>
            <a:fillRect/>
          </a:stretch>
        </p:blipFill>
        <p:spPr>
          <a:xfrm>
            <a:off x="1362075" y="1018540"/>
            <a:ext cx="9971405" cy="5337810"/>
          </a:xfrm>
          <a:prstGeom prst="rect">
            <a:avLst/>
          </a:prstGeom>
        </p:spPr>
      </p:pic>
      <p:pic>
        <p:nvPicPr>
          <p:cNvPr id="3" name="Picture 2" descr="Home">
            <a:extLst>
              <a:ext uri="{FF2B5EF4-FFF2-40B4-BE49-F238E27FC236}">
                <a16:creationId xmlns:a16="http://schemas.microsoft.com/office/drawing/2014/main" id="{B98C76E4-B260-4168-39C8-31B16525BC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rmAutofit/>
          </a:bodyPr>
          <a:lstStyle/>
          <a:p>
            <a:r>
              <a:rPr lang="en-US" b="1"/>
              <a:t>Basic Architecture</a:t>
            </a:r>
          </a:p>
          <a:p>
            <a:pPr lvl="0"/>
            <a:endParaRPr lang="en-US"/>
          </a:p>
        </p:txBody>
      </p:sp>
      <p:pic>
        <p:nvPicPr>
          <p:cNvPr id="6" name="Picture 5"/>
          <p:cNvPicPr>
            <a:picLocks noChangeAspect="1"/>
          </p:cNvPicPr>
          <p:nvPr/>
        </p:nvPicPr>
        <p:blipFill>
          <a:blip r:embed="rId2"/>
          <a:stretch>
            <a:fillRect/>
          </a:stretch>
        </p:blipFill>
        <p:spPr>
          <a:xfrm>
            <a:off x="1513205" y="1798955"/>
            <a:ext cx="8997950" cy="4445000"/>
          </a:xfrm>
          <a:prstGeom prst="rect">
            <a:avLst/>
          </a:prstGeom>
        </p:spPr>
      </p:pic>
      <p:pic>
        <p:nvPicPr>
          <p:cNvPr id="2" name="Picture 2" descr="Home">
            <a:extLst>
              <a:ext uri="{FF2B5EF4-FFF2-40B4-BE49-F238E27FC236}">
                <a16:creationId xmlns:a16="http://schemas.microsoft.com/office/drawing/2014/main" id="{1EAF5AF7-4EA9-17D3-8F97-ED28F6887F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rmAutofit lnSpcReduction="10000"/>
          </a:bodyPr>
          <a:lstStyle/>
          <a:p>
            <a:r>
              <a:rPr lang="en-US" b="1"/>
              <a:t>Basic Architecture</a:t>
            </a:r>
          </a:p>
          <a:p>
            <a:pPr lvl="0"/>
            <a:r>
              <a:rPr lang="en-US" b="1"/>
              <a:t>There are two main parts to a CNN architecture</a:t>
            </a:r>
          </a:p>
          <a:p>
            <a:pPr lvl="1"/>
            <a:r>
              <a:rPr lang="en-US"/>
              <a:t>A convolution tool that separates and identifies the various features of the image for analysis in a process called as Feature Extraction. </a:t>
            </a:r>
          </a:p>
          <a:p>
            <a:pPr lvl="1"/>
            <a:r>
              <a:rPr lang="en-US"/>
              <a:t>The network of feature extraction consists of many pairs of convolutional or pooling layers. </a:t>
            </a:r>
          </a:p>
          <a:p>
            <a:pPr lvl="1"/>
            <a:r>
              <a:rPr lang="en-US"/>
              <a:t>A fully connected layer that utilizes the output from the convolution process and predicts the class of the image based on the features extracted in previous stages.</a:t>
            </a:r>
          </a:p>
          <a:p>
            <a:pPr lvl="1"/>
            <a:r>
              <a:rPr lang="en-US"/>
              <a:t>This CNN model of feature extraction aims to reduce the number of features present in a dataset. </a:t>
            </a:r>
          </a:p>
          <a:p>
            <a:pPr lvl="2"/>
            <a:r>
              <a:rPr lang="en-US"/>
              <a:t>It creates new features which summarises the existing features contained in an original set of features. </a:t>
            </a:r>
          </a:p>
          <a:p>
            <a:pPr lvl="2"/>
            <a:r>
              <a:rPr lang="en-US"/>
              <a:t>There are many CNN layers as shown in the CNN architecture diagram.</a:t>
            </a:r>
          </a:p>
        </p:txBody>
      </p:sp>
      <p:pic>
        <p:nvPicPr>
          <p:cNvPr id="2" name="Picture 2" descr="Home">
            <a:extLst>
              <a:ext uri="{FF2B5EF4-FFF2-40B4-BE49-F238E27FC236}">
                <a16:creationId xmlns:a16="http://schemas.microsoft.com/office/drawing/2014/main" id="{5D8E4655-F20F-32E1-0DA4-F1670D4941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097915"/>
            <a:ext cx="10523220" cy="5008880"/>
          </a:xfrm>
        </p:spPr>
        <p:txBody>
          <a:bodyPr>
            <a:noAutofit/>
          </a:bodyPr>
          <a:lstStyle/>
          <a:p>
            <a:pPr lvl="0"/>
            <a:r>
              <a:rPr lang="en-US" b="1"/>
              <a:t>Convolution Layers </a:t>
            </a:r>
          </a:p>
          <a:p>
            <a:pPr lvl="1"/>
            <a:r>
              <a:rPr lang="en-US" sz="2000"/>
              <a:t>There are three types of layers that make up the CNN which are the convolutional layers, pooling layers, and fully-connected (FC) layers. </a:t>
            </a:r>
          </a:p>
          <a:p>
            <a:pPr lvl="1"/>
            <a:r>
              <a:rPr lang="en-US" sz="2000"/>
              <a:t>When these layers are stacked, a CNN architecture will be formed. </a:t>
            </a:r>
          </a:p>
          <a:p>
            <a:pPr lvl="1"/>
            <a:r>
              <a:rPr lang="en-US" sz="2000"/>
              <a:t>In addition to these three layers, there are two more important parameters which are the dropout layer and the activation function which are defined below.</a:t>
            </a:r>
          </a:p>
          <a:p>
            <a:pPr lvl="1"/>
            <a:r>
              <a:rPr lang="en-US" sz="2000" b="1"/>
              <a:t>1. Convolutional Layer</a:t>
            </a:r>
          </a:p>
          <a:p>
            <a:pPr lvl="2"/>
            <a:r>
              <a:rPr lang="en-US" sz="1800"/>
              <a:t>This layer is the first layer that is used to extract the various features from the input images.</a:t>
            </a:r>
          </a:p>
          <a:p>
            <a:pPr lvl="2"/>
            <a:r>
              <a:rPr lang="en-US" sz="1800"/>
              <a:t>In this layer, the mathematical operation of convolution is performed between the input image and a filter of a particular size MxM. </a:t>
            </a:r>
          </a:p>
          <a:p>
            <a:pPr lvl="2"/>
            <a:r>
              <a:rPr lang="en-US" sz="1800"/>
              <a:t>By sliding the filter over the input image, the dot product is taken between the filter and the parts of the input image with respect to the size of the filter (MxM).</a:t>
            </a:r>
          </a:p>
          <a:p>
            <a:pPr lvl="2"/>
            <a:r>
              <a:rPr lang="en-US" sz="1800"/>
              <a:t>The output is termed as the Feature map which gives us information about the image such as the corners and edges. </a:t>
            </a:r>
          </a:p>
          <a:p>
            <a:pPr lvl="2"/>
            <a:r>
              <a:rPr lang="en-US" sz="1800"/>
              <a:t>Later, this feature map is fed to other layers to learn several other features of the input image.</a:t>
            </a:r>
          </a:p>
          <a:p>
            <a:pPr lvl="2"/>
            <a:r>
              <a:rPr lang="en-US" sz="1800"/>
              <a:t>The convolution layer in CNN passes the result to the next layer once applying the convolution operation in the input. </a:t>
            </a:r>
          </a:p>
          <a:p>
            <a:pPr lvl="2"/>
            <a:r>
              <a:rPr lang="en-US" sz="1800"/>
              <a:t>Convolutional layers in CNN benefit a lot as they ensure the spatial relationship between the pixels is intact.</a:t>
            </a:r>
          </a:p>
        </p:txBody>
      </p:sp>
      <p:pic>
        <p:nvPicPr>
          <p:cNvPr id="2" name="Picture 2" descr="Home">
            <a:extLst>
              <a:ext uri="{FF2B5EF4-FFF2-40B4-BE49-F238E27FC236}">
                <a16:creationId xmlns:a16="http://schemas.microsoft.com/office/drawing/2014/main" id="{2947AE37-D5EC-C2E0-7342-FB4504AF6D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2. Pooling Layer</a:t>
            </a:r>
          </a:p>
          <a:p>
            <a:pPr lvl="1"/>
            <a:r>
              <a:rPr lang="en-US" sz="2000"/>
              <a:t>In most cases, a Convolutional Layer is followed by a Pooling Layer. </a:t>
            </a:r>
          </a:p>
          <a:p>
            <a:pPr lvl="1"/>
            <a:r>
              <a:rPr lang="en-US" sz="2000"/>
              <a:t>The primary aim of this layer is to decrease the size of the convolved feature map to reduce the computational costs. </a:t>
            </a:r>
          </a:p>
          <a:p>
            <a:pPr lvl="1"/>
            <a:r>
              <a:rPr lang="en-US" sz="2000"/>
              <a:t>This is performed by decreasing the connections between layers and independently operates on each feature map. </a:t>
            </a:r>
          </a:p>
          <a:p>
            <a:pPr lvl="1"/>
            <a:r>
              <a:rPr lang="en-US" sz="2000"/>
              <a:t>Depending upon method used, there are several types of Pooling operations. It basically summarises the features generated by a convolution layer.</a:t>
            </a:r>
          </a:p>
          <a:p>
            <a:pPr lvl="3"/>
            <a:r>
              <a:rPr lang="en-US" b="1"/>
              <a:t>In Max Pooling, the largest element is taken from feature map. </a:t>
            </a:r>
          </a:p>
          <a:p>
            <a:pPr lvl="3"/>
            <a:r>
              <a:rPr lang="en-US" sz="2000" b="1"/>
              <a:t>Average Pooling calculates the average of the elements in a predefined sized Image section.</a:t>
            </a:r>
          </a:p>
          <a:p>
            <a:pPr lvl="3"/>
            <a:r>
              <a:rPr lang="en-US" sz="2000" b="1"/>
              <a:t>The total sum of the elements in the predefined section is computed in Sum Pooling. </a:t>
            </a:r>
          </a:p>
          <a:p>
            <a:pPr lvl="3"/>
            <a:r>
              <a:rPr lang="en-US" sz="2000" b="1"/>
              <a:t>The Pooling Layer usually serves as a bridge between the Convolutional Layer and the FC Layer.</a:t>
            </a:r>
          </a:p>
          <a:p>
            <a:pPr lvl="2"/>
            <a:endParaRPr lang="en-US" b="1"/>
          </a:p>
          <a:p>
            <a:pPr lvl="1"/>
            <a:r>
              <a:rPr lang="en-US" sz="2000"/>
              <a:t>This CNN model generalises the features extracted by the convolution layer, and helps the networks to recognise the features independently. </a:t>
            </a:r>
          </a:p>
        </p:txBody>
      </p:sp>
      <p:pic>
        <p:nvPicPr>
          <p:cNvPr id="2" name="Picture 2" descr="Home">
            <a:extLst>
              <a:ext uri="{FF2B5EF4-FFF2-40B4-BE49-F238E27FC236}">
                <a16:creationId xmlns:a16="http://schemas.microsoft.com/office/drawing/2014/main" id="{7D698DFD-88A3-3797-2C8B-2361A2172F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2. Types of Pooling Layer</a:t>
            </a:r>
          </a:p>
          <a:p>
            <a:pPr lvl="1"/>
            <a:endParaRPr lang="en-US" sz="2000"/>
          </a:p>
        </p:txBody>
      </p:sp>
      <p:pic>
        <p:nvPicPr>
          <p:cNvPr id="2" name="Picture 1"/>
          <p:cNvPicPr>
            <a:picLocks noChangeAspect="1"/>
          </p:cNvPicPr>
          <p:nvPr/>
        </p:nvPicPr>
        <p:blipFill>
          <a:blip r:embed="rId2"/>
          <a:stretch>
            <a:fillRect/>
          </a:stretch>
        </p:blipFill>
        <p:spPr>
          <a:xfrm>
            <a:off x="1002030" y="2007870"/>
            <a:ext cx="3688080" cy="3183255"/>
          </a:xfrm>
          <a:prstGeom prst="rect">
            <a:avLst/>
          </a:prstGeom>
        </p:spPr>
      </p:pic>
      <p:sp>
        <p:nvSpPr>
          <p:cNvPr id="6" name="Text Box 5"/>
          <p:cNvSpPr txBox="1"/>
          <p:nvPr/>
        </p:nvSpPr>
        <p:spPr>
          <a:xfrm>
            <a:off x="4854575" y="1701800"/>
            <a:ext cx="7279005" cy="1884680"/>
          </a:xfrm>
          <a:prstGeom prst="rect">
            <a:avLst/>
          </a:prstGeom>
          <a:noFill/>
        </p:spPr>
        <p:txBody>
          <a:bodyPr wrap="square" rtlCol="0" anchor="t">
            <a:noAutofit/>
          </a:bodyPr>
          <a:lstStyle/>
          <a:p>
            <a:r>
              <a:rPr lang="en-US" b="1"/>
              <a:t>Max Pooling</a:t>
            </a:r>
          </a:p>
          <a:p>
            <a:pPr marL="285750" indent="-285750">
              <a:buFont typeface="Arial" panose="020B0604020202020204" pitchFamily="34" charset="0"/>
              <a:buChar char="•"/>
            </a:pPr>
            <a:r>
              <a:rPr lang="en-US"/>
              <a:t>Max pooling is a pooling operation that selects the maximum element from the region of the feature map covered by the filter. </a:t>
            </a:r>
          </a:p>
          <a:p>
            <a:pPr marL="285750" indent="-285750">
              <a:buFont typeface="Arial" panose="020B0604020202020204" pitchFamily="34" charset="0"/>
              <a:buChar char="•"/>
            </a:pPr>
            <a:r>
              <a:rPr lang="en-US"/>
              <a:t>Thus, the output after max-pooling layer would be a feature map containing the most prominent features of the previous feature map. </a:t>
            </a:r>
          </a:p>
        </p:txBody>
      </p:sp>
      <p:sp>
        <p:nvSpPr>
          <p:cNvPr id="7" name="Text Box 6"/>
          <p:cNvSpPr txBox="1"/>
          <p:nvPr/>
        </p:nvSpPr>
        <p:spPr>
          <a:xfrm>
            <a:off x="4923790" y="3954780"/>
            <a:ext cx="6096000" cy="1753235"/>
          </a:xfrm>
          <a:prstGeom prst="rect">
            <a:avLst/>
          </a:prstGeom>
          <a:noFill/>
        </p:spPr>
        <p:txBody>
          <a:bodyPr wrap="square" rtlCol="0" anchor="t">
            <a:spAutoFit/>
          </a:bodyPr>
          <a:lstStyle/>
          <a:p>
            <a:r>
              <a:rPr lang="en-US" b="1"/>
              <a:t>Average Pooling</a:t>
            </a:r>
          </a:p>
          <a:p>
            <a:pPr marL="285750" indent="-285750">
              <a:buFont typeface="Arial" panose="020B0604020202020204" pitchFamily="34" charset="0"/>
              <a:buChar char="•"/>
            </a:pPr>
            <a:r>
              <a:rPr lang="en-US"/>
              <a:t>Average pooling computes the average of the elements present in the region of feature map covered by the filter. </a:t>
            </a:r>
          </a:p>
          <a:p>
            <a:pPr marL="285750" indent="-285750">
              <a:buFont typeface="Arial" panose="020B0604020202020204" pitchFamily="34" charset="0"/>
              <a:buChar char="•"/>
            </a:pPr>
            <a:r>
              <a:rPr lang="en-US"/>
              <a:t>Thus, while max pooling gives the most prominent feature in a particular patch of the feature map, average pooling gives the average of features present in a patch. </a:t>
            </a:r>
          </a:p>
        </p:txBody>
      </p:sp>
      <p:pic>
        <p:nvPicPr>
          <p:cNvPr id="8" name="Picture 2" descr="Home">
            <a:extLst>
              <a:ext uri="{FF2B5EF4-FFF2-40B4-BE49-F238E27FC236}">
                <a16:creationId xmlns:a16="http://schemas.microsoft.com/office/drawing/2014/main" id="{1DB8FAC8-9EA3-B1A5-7863-BEF8001BD3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5"/>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Advantages of Pooling Layer:</a:t>
            </a:r>
          </a:p>
          <a:p>
            <a:pPr lvl="1"/>
            <a:r>
              <a:rPr lang="en-US"/>
              <a:t>Dimensionality reduction: The main advantage of pooling layers is that they help in reducing the spatial dimensions of the feature maps. This reduces the computational cost and also helps in avoiding overfitting by reducing the number of parameters in the model.</a:t>
            </a:r>
          </a:p>
          <a:p>
            <a:pPr lvl="1"/>
            <a:r>
              <a:rPr lang="en-US"/>
              <a:t>Translation invariance: Pooling layers are also useful in achieving translation invariance in the feature maps. This means that the position of an object in the image does not affect the classification result, as the same features are detected regardless of the position of the object.</a:t>
            </a:r>
          </a:p>
          <a:p>
            <a:pPr lvl="1"/>
            <a:r>
              <a:rPr lang="en-US"/>
              <a:t>Feature selection: Pooling layers can also help in selecting the most important features from the input, as max pooling selects the most salient features and average pooling preserves more information.</a:t>
            </a:r>
          </a:p>
          <a:p>
            <a:pPr lvl="1"/>
            <a:endParaRPr lang="en-US" sz="2000"/>
          </a:p>
        </p:txBody>
      </p:sp>
      <p:pic>
        <p:nvPicPr>
          <p:cNvPr id="2" name="Picture 2" descr="Home">
            <a:extLst>
              <a:ext uri="{FF2B5EF4-FFF2-40B4-BE49-F238E27FC236}">
                <a16:creationId xmlns:a16="http://schemas.microsoft.com/office/drawing/2014/main" id="{5D72DDBD-57C8-6BDE-0690-2B36076435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Disadvantages of Pooling Layer:</a:t>
            </a:r>
          </a:p>
          <a:p>
            <a:pPr lvl="1"/>
            <a:r>
              <a:rPr lang="en-US" b="1"/>
              <a:t>Information loss: </a:t>
            </a:r>
            <a:r>
              <a:rPr lang="en-US"/>
              <a:t>One of the main disadvantages of pooling layers is that they discard some information from the input feature maps, which can be important for the final classification or regression task.</a:t>
            </a:r>
          </a:p>
          <a:p>
            <a:pPr lvl="1"/>
            <a:r>
              <a:rPr lang="en-US" b="1"/>
              <a:t>Over-smoothing: </a:t>
            </a:r>
            <a:r>
              <a:rPr lang="en-US"/>
              <a:t>Pooling layers can also cause over-smoothing of the feature maps, which can result in the loss of some fine-grained details that are important for the final classification or regression task.</a:t>
            </a:r>
          </a:p>
          <a:p>
            <a:pPr lvl="1"/>
            <a:r>
              <a:rPr lang="en-US" b="1"/>
              <a:t>Hyperparameter tuning: </a:t>
            </a:r>
            <a:r>
              <a:rPr lang="en-US"/>
              <a:t>Pooling layers also introduce hyperparameters such as the size of the pooling regions and the stride, which need to be tuned in order to achieve optimal performance. This can be time-consuming and requires some expertise in model building.</a:t>
            </a:r>
          </a:p>
        </p:txBody>
      </p:sp>
      <p:pic>
        <p:nvPicPr>
          <p:cNvPr id="2" name="Picture 2" descr="Home">
            <a:extLst>
              <a:ext uri="{FF2B5EF4-FFF2-40B4-BE49-F238E27FC236}">
                <a16:creationId xmlns:a16="http://schemas.microsoft.com/office/drawing/2014/main" id="{073BECF0-5D31-6CAC-1738-243E6A2C0D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Feature Map Size Calculation Formula</a:t>
            </a:r>
            <a:endParaRPr lang="en-US"/>
          </a:p>
        </p:txBody>
      </p:sp>
      <p:pic>
        <p:nvPicPr>
          <p:cNvPr id="2" name="Picture 1"/>
          <p:cNvPicPr>
            <a:picLocks noChangeAspect="1"/>
          </p:cNvPicPr>
          <p:nvPr/>
        </p:nvPicPr>
        <p:blipFill>
          <a:blip r:embed="rId2"/>
          <a:stretch>
            <a:fillRect/>
          </a:stretch>
        </p:blipFill>
        <p:spPr>
          <a:xfrm>
            <a:off x="2708910" y="1728470"/>
            <a:ext cx="7071995" cy="4928870"/>
          </a:xfrm>
          <a:prstGeom prst="rect">
            <a:avLst/>
          </a:prstGeom>
        </p:spPr>
      </p:pic>
      <p:pic>
        <p:nvPicPr>
          <p:cNvPr id="6" name="Picture 2" descr="Home">
            <a:extLst>
              <a:ext uri="{FF2B5EF4-FFF2-40B4-BE49-F238E27FC236}">
                <a16:creationId xmlns:a16="http://schemas.microsoft.com/office/drawing/2014/main" id="{B736F77B-4295-B5D6-6687-7058FA81A4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82F4B-8D9F-46E2-4ABC-95AA9A20EE26}"/>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8B780751-18E1-B620-4EC4-DB2891EE23F1}"/>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Topics to be covered</a:t>
            </a:r>
          </a:p>
        </p:txBody>
      </p:sp>
      <p:pic>
        <p:nvPicPr>
          <p:cNvPr id="6" name="Picture 2" descr="Home">
            <a:extLst>
              <a:ext uri="{FF2B5EF4-FFF2-40B4-BE49-F238E27FC236}">
                <a16:creationId xmlns:a16="http://schemas.microsoft.com/office/drawing/2014/main" id="{B9FEDFCE-2C86-80CF-E4B4-44092E020A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0FBD6E9-D1C3-42B8-D2CE-E214D306985F}"/>
              </a:ext>
            </a:extLst>
          </p:cNvPr>
          <p:cNvSpPr txBox="1"/>
          <p:nvPr/>
        </p:nvSpPr>
        <p:spPr>
          <a:xfrm>
            <a:off x="267146" y="1477023"/>
            <a:ext cx="5524056"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Introduction, Using TensorFlow for AI Systems,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Up and Running with TensorFlow,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Understanding TensorFlow Basics,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Convolutional Neural Networks,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Working with Text and Sequences, and </a:t>
            </a:r>
          </a:p>
          <a:p>
            <a:pPr marL="285750" indent="-285750">
              <a:lnSpc>
                <a:spcPct val="150000"/>
              </a:lnSpc>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TensorBoard</a:t>
            </a:r>
            <a:r>
              <a:rPr lang="en-US" sz="2400" dirty="0">
                <a:latin typeface="Times New Roman" panose="02020603050405020304" pitchFamily="18" charset="0"/>
                <a:cs typeface="Times New Roman" panose="02020603050405020304" pitchFamily="18" charset="0"/>
              </a:rPr>
              <a:t> Visualization, </a:t>
            </a:r>
          </a:p>
        </p:txBody>
      </p:sp>
      <p:sp>
        <p:nvSpPr>
          <p:cNvPr id="3" name="TextBox 2">
            <a:extLst>
              <a:ext uri="{FF2B5EF4-FFF2-40B4-BE49-F238E27FC236}">
                <a16:creationId xmlns:a16="http://schemas.microsoft.com/office/drawing/2014/main" id="{2CDDE87D-1784-A52D-5BAF-C2813600006B}"/>
              </a:ext>
            </a:extLst>
          </p:cNvPr>
          <p:cNvSpPr txBox="1"/>
          <p:nvPr/>
        </p:nvSpPr>
        <p:spPr>
          <a:xfrm>
            <a:off x="5917721" y="1477023"/>
            <a:ext cx="6334939"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Word Vectors,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Advanced RNN, and Embedding Visualization.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TensorFlow Abstractions and Simplifications,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Queues, Threads, and Reading Data,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Distributed TensorFlow, </a:t>
            </a:r>
          </a:p>
          <a:p>
            <a:pPr marL="285750"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Exporting and Serving Models with TensorFlow.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22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5"/>
            <a:ext cx="10347960" cy="85043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Padding</a:t>
            </a:r>
          </a:p>
          <a:p>
            <a:pPr lvl="0"/>
            <a:r>
              <a:rPr lang="en-US"/>
              <a:t>Padding is a technique used to preserve the spatial dimensions of the input image after convolution operations on a feature map. </a:t>
            </a:r>
          </a:p>
          <a:p>
            <a:pPr lvl="0"/>
            <a:r>
              <a:rPr lang="en-US"/>
              <a:t>Padding involves adding extra pixels around the border of the input feature map before convolution. </a:t>
            </a:r>
          </a:p>
          <a:p>
            <a:pPr lvl="0"/>
            <a:r>
              <a:rPr lang="en-US"/>
              <a:t>This can be done in two ways:</a:t>
            </a:r>
          </a:p>
          <a:p>
            <a:pPr lvl="1"/>
            <a:r>
              <a:rPr lang="en-US" b="1"/>
              <a:t>Valid Padding:</a:t>
            </a:r>
            <a:r>
              <a:rPr lang="en-US"/>
              <a:t> In the valid padding, no padding is added to the input feature map, and the output feature map is smaller than the input feature map. This is useful when we want to reduce the spatial dimensions of the feature maps.</a:t>
            </a:r>
          </a:p>
          <a:p>
            <a:pPr lvl="1"/>
            <a:r>
              <a:rPr lang="en-US" b="1"/>
              <a:t>Same Padding:</a:t>
            </a:r>
            <a:r>
              <a:rPr lang="en-US"/>
              <a:t> In the same padding, padding is added to the input feature map such that the size of the output feature map is the same as the input feature map. This is useful when we want to preserve the spatial dimensions of the feature maps.</a:t>
            </a:r>
          </a:p>
          <a:p>
            <a:pPr lvl="0"/>
            <a:endParaRPr lang="en-US"/>
          </a:p>
        </p:txBody>
      </p:sp>
      <p:pic>
        <p:nvPicPr>
          <p:cNvPr id="2" name="Picture 2" descr="Home">
            <a:extLst>
              <a:ext uri="{FF2B5EF4-FFF2-40B4-BE49-F238E27FC236}">
                <a16:creationId xmlns:a16="http://schemas.microsoft.com/office/drawing/2014/main" id="{9D9AF501-7044-4C03-76FD-97A09791DC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Padding</a:t>
            </a:r>
          </a:p>
          <a:p>
            <a:pPr lvl="0"/>
            <a:endParaRPr lang="en-US"/>
          </a:p>
        </p:txBody>
      </p:sp>
      <p:pic>
        <p:nvPicPr>
          <p:cNvPr id="2" name="Picture 1"/>
          <p:cNvPicPr>
            <a:picLocks noChangeAspect="1"/>
          </p:cNvPicPr>
          <p:nvPr/>
        </p:nvPicPr>
        <p:blipFill>
          <a:blip r:embed="rId2"/>
          <a:stretch>
            <a:fillRect/>
          </a:stretch>
        </p:blipFill>
        <p:spPr>
          <a:xfrm>
            <a:off x="2237105" y="1018540"/>
            <a:ext cx="4685030" cy="2342515"/>
          </a:xfrm>
          <a:prstGeom prst="rect">
            <a:avLst/>
          </a:prstGeom>
        </p:spPr>
      </p:pic>
      <p:pic>
        <p:nvPicPr>
          <p:cNvPr id="6" name="Picture 5"/>
          <p:cNvPicPr>
            <a:picLocks noChangeAspect="1"/>
          </p:cNvPicPr>
          <p:nvPr/>
        </p:nvPicPr>
        <p:blipFill>
          <a:blip r:embed="rId3"/>
          <a:stretch>
            <a:fillRect/>
          </a:stretch>
        </p:blipFill>
        <p:spPr>
          <a:xfrm>
            <a:off x="6156325" y="4354195"/>
            <a:ext cx="5197475" cy="2442845"/>
          </a:xfrm>
          <a:prstGeom prst="rect">
            <a:avLst/>
          </a:prstGeom>
        </p:spPr>
      </p:pic>
      <p:sp>
        <p:nvSpPr>
          <p:cNvPr id="7" name="Text Box 6"/>
          <p:cNvSpPr txBox="1"/>
          <p:nvPr/>
        </p:nvSpPr>
        <p:spPr>
          <a:xfrm>
            <a:off x="6801485" y="1253490"/>
            <a:ext cx="4849495" cy="2584450"/>
          </a:xfrm>
          <a:prstGeom prst="rect">
            <a:avLst/>
          </a:prstGeom>
          <a:noFill/>
        </p:spPr>
        <p:txBody>
          <a:bodyPr wrap="square" rtlCol="0">
            <a:spAutoFit/>
          </a:bodyPr>
          <a:lstStyle/>
          <a:p>
            <a:pPr algn="ctr"/>
            <a:r>
              <a:rPr lang="en-US" b="1">
                <a:solidFill>
                  <a:srgbClr val="0070C0"/>
                </a:solidFill>
              </a:rPr>
              <a:t>Same Padding</a:t>
            </a:r>
          </a:p>
          <a:p>
            <a:pPr algn="ctr"/>
            <a:r>
              <a:rPr lang="en-US" b="1"/>
              <a:t>same padding adds additional rows and columns of pixels around the edges of the input data so that the size of the output feature map is the same as the size of the input data. This is achieved by adding rows and columns of pixels with a value of zero around the edges of the input data before the convolution operation.</a:t>
            </a:r>
          </a:p>
          <a:p>
            <a:pPr algn="ctr"/>
            <a:endParaRPr lang="en-US" b="1"/>
          </a:p>
        </p:txBody>
      </p:sp>
      <p:sp>
        <p:nvSpPr>
          <p:cNvPr id="8" name="Text Box 7"/>
          <p:cNvSpPr txBox="1"/>
          <p:nvPr/>
        </p:nvSpPr>
        <p:spPr>
          <a:xfrm>
            <a:off x="671830" y="4354195"/>
            <a:ext cx="5814695" cy="1753235"/>
          </a:xfrm>
          <a:prstGeom prst="rect">
            <a:avLst/>
          </a:prstGeom>
          <a:noFill/>
        </p:spPr>
        <p:txBody>
          <a:bodyPr wrap="square" rtlCol="0">
            <a:spAutoFit/>
          </a:bodyPr>
          <a:lstStyle/>
          <a:p>
            <a:pPr algn="ctr"/>
            <a:r>
              <a:rPr lang="en-US" b="1">
                <a:solidFill>
                  <a:srgbClr val="0070C0"/>
                </a:solidFill>
              </a:rPr>
              <a:t>Valid Padding</a:t>
            </a:r>
          </a:p>
          <a:p>
            <a:pPr algn="ctr"/>
            <a:r>
              <a:rPr lang="en-US" b="1"/>
              <a:t>Valid padding is used when it is desired to reduce the size of the output feature map in order to reduce the number of parameters in the model and improve its computational efficiency.</a:t>
            </a:r>
          </a:p>
          <a:p>
            <a:pPr algn="ctr"/>
            <a:endParaRPr lang="en-US" b="1"/>
          </a:p>
        </p:txBody>
      </p:sp>
      <p:pic>
        <p:nvPicPr>
          <p:cNvPr id="9" name="Picture 2" descr="Home">
            <a:extLst>
              <a:ext uri="{FF2B5EF4-FFF2-40B4-BE49-F238E27FC236}">
                <a16:creationId xmlns:a16="http://schemas.microsoft.com/office/drawing/2014/main" id="{2D228836-4509-0F9C-CD72-83A0D7CE67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Padding</a:t>
            </a:r>
          </a:p>
          <a:p>
            <a:pPr lvl="0"/>
            <a:r>
              <a:rPr lang="en-US"/>
              <a:t>The most common padding value is zero-padding, which involves adding zeros to the borders of the input feature map.</a:t>
            </a:r>
          </a:p>
          <a:p>
            <a:pPr lvl="0"/>
            <a:r>
              <a:rPr lang="en-US"/>
              <a:t>Padding can help in reducing the loss of information at the borders of the input feature map and can improve the performance of the model. </a:t>
            </a:r>
          </a:p>
          <a:p>
            <a:pPr lvl="0"/>
            <a:r>
              <a:rPr lang="en-US"/>
              <a:t>However, it also increases the computational cost of the convolution operation. </a:t>
            </a:r>
          </a:p>
          <a:p>
            <a:pPr lvl="0"/>
            <a:r>
              <a:rPr lang="en-US"/>
              <a:t>Overall, padding is an important technique in CNNs that helps in preserving the spatial dimensions of the feature maps and can improve the performance of the model.</a:t>
            </a:r>
          </a:p>
        </p:txBody>
      </p:sp>
      <p:pic>
        <p:nvPicPr>
          <p:cNvPr id="2" name="Picture 2" descr="Home">
            <a:extLst>
              <a:ext uri="{FF2B5EF4-FFF2-40B4-BE49-F238E27FC236}">
                <a16:creationId xmlns:a16="http://schemas.microsoft.com/office/drawing/2014/main" id="{292DC796-508D-D7C3-1124-8FE8AF5107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lvl="0"/>
            <a:r>
              <a:rPr lang="en-US" b="1"/>
              <a:t>Reasons of using Striding in CNNs </a:t>
            </a:r>
          </a:p>
          <a:p>
            <a:pPr lvl="1"/>
            <a:r>
              <a:rPr lang="en-US"/>
              <a:t>Downsampling: Striding with a larger value helps downsample the feature map, reducing its spatial dimensions. This can be beneficial in reducing computational complexity and memory usage, especially in deep networks.</a:t>
            </a:r>
          </a:p>
          <a:p>
            <a:pPr lvl="1"/>
            <a:r>
              <a:rPr lang="en-US"/>
              <a:t>Increasing Receptive Field: Larger strides can increase the receptive field of neurons in deeper layers, allowing them to capture information from a larger portion of the input image.</a:t>
            </a:r>
          </a:p>
          <a:p>
            <a:pPr lvl="1"/>
            <a:r>
              <a:rPr lang="en-US"/>
              <a:t>Dimension Reduction: Striding can be used to reduce the spatial dimensions of the feature map gradually as you move deeper into the network, which can be helpful in certain tasks like object detection and image classification.</a:t>
            </a:r>
          </a:p>
        </p:txBody>
      </p:sp>
      <p:pic>
        <p:nvPicPr>
          <p:cNvPr id="2" name="Picture 2" descr="Home">
            <a:extLst>
              <a:ext uri="{FF2B5EF4-FFF2-40B4-BE49-F238E27FC236}">
                <a16:creationId xmlns:a16="http://schemas.microsoft.com/office/drawing/2014/main" id="{4B48249D-DAFE-D6D8-8D17-447B2AA1F7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lvl="0"/>
            <a:r>
              <a:rPr lang="en-US" b="1"/>
              <a:t>Example of padding = 1 and striding = 2 </a:t>
            </a:r>
          </a:p>
          <a:p>
            <a:pPr lvl="1"/>
            <a:endParaRPr lang="en-US"/>
          </a:p>
        </p:txBody>
      </p:sp>
      <p:pic>
        <p:nvPicPr>
          <p:cNvPr id="2" name="Picture 1"/>
          <p:cNvPicPr>
            <a:picLocks noChangeAspect="1"/>
          </p:cNvPicPr>
          <p:nvPr/>
        </p:nvPicPr>
        <p:blipFill>
          <a:blip r:embed="rId2"/>
          <a:stretch>
            <a:fillRect/>
          </a:stretch>
        </p:blipFill>
        <p:spPr>
          <a:xfrm>
            <a:off x="1649730" y="1762760"/>
            <a:ext cx="9031605" cy="4674870"/>
          </a:xfrm>
          <a:prstGeom prst="rect">
            <a:avLst/>
          </a:prstGeom>
        </p:spPr>
      </p:pic>
      <p:pic>
        <p:nvPicPr>
          <p:cNvPr id="6" name="Picture 2" descr="Home">
            <a:extLst>
              <a:ext uri="{FF2B5EF4-FFF2-40B4-BE49-F238E27FC236}">
                <a16:creationId xmlns:a16="http://schemas.microsoft.com/office/drawing/2014/main" id="{6384B7C4-013F-284C-F356-D09A5FF6F8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4822825" cy="5008880"/>
          </a:xfrm>
        </p:spPr>
        <p:txBody>
          <a:bodyPr>
            <a:noAutofit/>
          </a:bodyPr>
          <a:lstStyle/>
          <a:p>
            <a:pPr lvl="0"/>
            <a:r>
              <a:rPr lang="en-US" b="1"/>
              <a:t>Striding</a:t>
            </a:r>
          </a:p>
          <a:p>
            <a:pPr lvl="0"/>
            <a:r>
              <a:rPr lang="en-US"/>
              <a:t> "striding" refers to the step size or the distance by which the convolutional filter or kernel moves across the input image during the convolution operation. </a:t>
            </a:r>
          </a:p>
          <a:p>
            <a:pPr lvl="0"/>
            <a:r>
              <a:rPr lang="en-US"/>
              <a:t>Striding is an important parameter that determines how much the output feature map's spatial dimensions are reduced compared to the input.</a:t>
            </a:r>
          </a:p>
        </p:txBody>
      </p:sp>
      <p:pic>
        <p:nvPicPr>
          <p:cNvPr id="7" name="Picture 6"/>
          <p:cNvPicPr>
            <a:picLocks noChangeAspect="1"/>
          </p:cNvPicPr>
          <p:nvPr/>
        </p:nvPicPr>
        <p:blipFill>
          <a:blip r:embed="rId2"/>
          <a:stretch>
            <a:fillRect/>
          </a:stretch>
        </p:blipFill>
        <p:spPr>
          <a:xfrm>
            <a:off x="5561965" y="1743075"/>
            <a:ext cx="6460490" cy="4293235"/>
          </a:xfrm>
          <a:prstGeom prst="rect">
            <a:avLst/>
          </a:prstGeom>
        </p:spPr>
      </p:pic>
      <p:pic>
        <p:nvPicPr>
          <p:cNvPr id="2" name="Picture 2" descr="Home">
            <a:extLst>
              <a:ext uri="{FF2B5EF4-FFF2-40B4-BE49-F238E27FC236}">
                <a16:creationId xmlns:a16="http://schemas.microsoft.com/office/drawing/2014/main" id="{31ECD18F-9136-0735-100F-2908EC76C7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7A22C-E80C-DB4D-5DC0-4E95683848CE}"/>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29F9C958-4ADD-519E-FC5D-0AB4ED5326E2}"/>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a:extLst>
              <a:ext uri="{FF2B5EF4-FFF2-40B4-BE49-F238E27FC236}">
                <a16:creationId xmlns:a16="http://schemas.microsoft.com/office/drawing/2014/main" id="{CFCB1615-B515-CEF8-2675-0D6610280236}"/>
              </a:ext>
            </a:extLst>
          </p:cNvPr>
          <p:cNvSpPr>
            <a:spLocks noGrp="1"/>
          </p:cNvSpPr>
          <p:nvPr>
            <p:ph idx="1"/>
          </p:nvPr>
        </p:nvSpPr>
        <p:spPr>
          <a:xfrm>
            <a:off x="830580" y="1168400"/>
            <a:ext cx="11303000" cy="5008880"/>
          </a:xfrm>
        </p:spPr>
        <p:txBody>
          <a:bodyPr>
            <a:noAutofit/>
          </a:bodyPr>
          <a:lstStyle/>
          <a:p>
            <a:pPr lvl="0"/>
            <a:r>
              <a:rPr lang="en-US" b="1" dirty="0"/>
              <a:t>Parameter Calculation</a:t>
            </a:r>
          </a:p>
          <a:p>
            <a:pPr lvl="0"/>
            <a:r>
              <a:rPr lang="en-US" dirty="0"/>
              <a:t>In Convolutional Neural Networks (CNNs), </a:t>
            </a:r>
            <a:r>
              <a:rPr lang="en-US" b="1" dirty="0"/>
              <a:t>parameter calculation</a:t>
            </a:r>
            <a:r>
              <a:rPr lang="en-US" dirty="0"/>
              <a:t> refers to determining the number of learnable parameters (weights and biases) that need to be optimized during training. </a:t>
            </a:r>
          </a:p>
          <a:p>
            <a:pPr lvl="0"/>
            <a:r>
              <a:rPr lang="en-US" dirty="0"/>
              <a:t>These parameters help the model learn the mapping between input data and output predictions. </a:t>
            </a:r>
          </a:p>
          <a:p>
            <a:pPr lvl="0"/>
            <a:r>
              <a:rPr lang="en-US" dirty="0"/>
              <a:t>step by step calculation for parameters.</a:t>
            </a:r>
          </a:p>
        </p:txBody>
      </p:sp>
      <p:pic>
        <p:nvPicPr>
          <p:cNvPr id="2" name="Picture 2" descr="Home">
            <a:extLst>
              <a:ext uri="{FF2B5EF4-FFF2-40B4-BE49-F238E27FC236}">
                <a16:creationId xmlns:a16="http://schemas.microsoft.com/office/drawing/2014/main" id="{60F8B24E-72CC-7481-958C-6D315B33FE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23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D720A-F192-508E-3FF2-3541B8579F2F}"/>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0006467B-707F-DC66-4407-317E7726370B}"/>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a:extLst>
              <a:ext uri="{FF2B5EF4-FFF2-40B4-BE49-F238E27FC236}">
                <a16:creationId xmlns:a16="http://schemas.microsoft.com/office/drawing/2014/main" id="{EB39AA60-F15A-F844-2A92-3A375F9CB35E}"/>
              </a:ext>
            </a:extLst>
          </p:cNvPr>
          <p:cNvSpPr>
            <a:spLocks noGrp="1"/>
          </p:cNvSpPr>
          <p:nvPr>
            <p:ph idx="1"/>
          </p:nvPr>
        </p:nvSpPr>
        <p:spPr>
          <a:xfrm>
            <a:off x="830580" y="1168400"/>
            <a:ext cx="11303000" cy="5008880"/>
          </a:xfrm>
        </p:spPr>
        <p:txBody>
          <a:bodyPr>
            <a:noAutofit/>
          </a:bodyPr>
          <a:lstStyle/>
          <a:p>
            <a:r>
              <a:rPr lang="en-US" b="1" dirty="0"/>
              <a:t>1. Convolutional Layer</a:t>
            </a:r>
          </a:p>
          <a:p>
            <a:pPr lvl="1"/>
            <a:r>
              <a:rPr lang="en-US" dirty="0"/>
              <a:t>The convolutional layer consists of </a:t>
            </a:r>
            <a:r>
              <a:rPr lang="en-US" b="1" dirty="0"/>
              <a:t>filters (kernels)</a:t>
            </a:r>
            <a:r>
              <a:rPr lang="en-US" dirty="0"/>
              <a:t> that convolve over the input data to extract features.</a:t>
            </a:r>
          </a:p>
          <a:p>
            <a:pPr lvl="1"/>
            <a:r>
              <a:rPr lang="en-US" b="1" dirty="0"/>
              <a:t>Parameters in a Convolutional Layer:</a:t>
            </a:r>
          </a:p>
          <a:p>
            <a:pPr lvl="1"/>
            <a:r>
              <a:rPr lang="en-US" b="1" dirty="0"/>
              <a:t>Filter size (K x K)</a:t>
            </a:r>
            <a:r>
              <a:rPr lang="en-US" dirty="0"/>
              <a:t>: A filter (also called a kernel) is a small matrix used to convolve over the input. The dimensions of this filter are K×K, where K is typically a small value like 3, 5, or 7.</a:t>
            </a:r>
          </a:p>
          <a:p>
            <a:pPr lvl="1"/>
            <a:r>
              <a:rPr lang="en-US" b="1" dirty="0"/>
              <a:t>Number of filters (F)</a:t>
            </a:r>
            <a:r>
              <a:rPr lang="en-US" dirty="0"/>
              <a:t>: The number of filters used to capture different features in the input. For example, if you use 32 filters, the output depth will be 32.</a:t>
            </a:r>
          </a:p>
          <a:p>
            <a:pPr lvl="1"/>
            <a:r>
              <a:rPr lang="en-US" b="1" dirty="0"/>
              <a:t>Input depth (C)</a:t>
            </a:r>
            <a:r>
              <a:rPr lang="en-US" dirty="0"/>
              <a:t>: The depth of the input (for example, 3 channels for RGB images).</a:t>
            </a:r>
          </a:p>
        </p:txBody>
      </p:sp>
      <p:pic>
        <p:nvPicPr>
          <p:cNvPr id="2" name="Picture 2" descr="Home">
            <a:extLst>
              <a:ext uri="{FF2B5EF4-FFF2-40B4-BE49-F238E27FC236}">
                <a16:creationId xmlns:a16="http://schemas.microsoft.com/office/drawing/2014/main" id="{04E3686D-D97E-B0F4-B9E0-ECDB762F96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17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0B817-A22F-1066-4A6E-E4BAF8413276}"/>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599C56B1-6C8A-BC3E-7A94-6A26A58B0810}"/>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a:extLst>
              <a:ext uri="{FF2B5EF4-FFF2-40B4-BE49-F238E27FC236}">
                <a16:creationId xmlns:a16="http://schemas.microsoft.com/office/drawing/2014/main" id="{5BCBCB36-2A79-39BC-88CA-0034C1BFA515}"/>
              </a:ext>
            </a:extLst>
          </p:cNvPr>
          <p:cNvSpPr>
            <a:spLocks noGrp="1"/>
          </p:cNvSpPr>
          <p:nvPr>
            <p:ph idx="1"/>
          </p:nvPr>
        </p:nvSpPr>
        <p:spPr>
          <a:xfrm>
            <a:off x="830580" y="1168400"/>
            <a:ext cx="11303000" cy="5008880"/>
          </a:xfrm>
        </p:spPr>
        <p:txBody>
          <a:bodyPr>
            <a:noAutofit/>
          </a:bodyPr>
          <a:lstStyle/>
          <a:p>
            <a:r>
              <a:rPr lang="en-US" b="1" dirty="0"/>
              <a:t>Parameter Calculation for a Convolutional Layer:</a:t>
            </a:r>
          </a:p>
          <a:p>
            <a:pPr lvl="1"/>
            <a:r>
              <a:rPr lang="en-US" b="1" dirty="0"/>
              <a:t>Number of parameters per filter</a:t>
            </a:r>
            <a:r>
              <a:rPr lang="en-US" dirty="0"/>
              <a:t> = K×K×C+1 (the extra 1 is for the bias term)</a:t>
            </a:r>
          </a:p>
          <a:p>
            <a:pPr marL="1200150" lvl="2" indent="-285750"/>
            <a:r>
              <a:rPr lang="en-US" dirty="0"/>
              <a:t>K×K×C is the number of weights for each filter, where C is the input depth.</a:t>
            </a:r>
          </a:p>
          <a:p>
            <a:pPr marL="1200150" lvl="2" indent="-285750"/>
            <a:r>
              <a:rPr lang="en-US" dirty="0"/>
              <a:t>+1 is for the bias term for each filter.</a:t>
            </a:r>
          </a:p>
          <a:p>
            <a:pPr lvl="1"/>
            <a:r>
              <a:rPr lang="en-US" b="1" dirty="0"/>
              <a:t>Total parameters</a:t>
            </a:r>
            <a:r>
              <a:rPr lang="en-US" dirty="0"/>
              <a:t> = Number of filters F × (Number of parameters per filter)</a:t>
            </a:r>
          </a:p>
          <a:p>
            <a:pPr lvl="1"/>
            <a:r>
              <a:rPr lang="en-US" dirty="0"/>
              <a:t>So the total parameters for a convolutional layer are calculated as:</a:t>
            </a:r>
          </a:p>
          <a:p>
            <a:pPr lvl="1"/>
            <a:endParaRPr lang="en-US" dirty="0"/>
          </a:p>
          <a:p>
            <a:pPr marL="457200" lvl="1" indent="0" algn="ctr">
              <a:buNone/>
            </a:pPr>
            <a:r>
              <a:rPr lang="en-US" b="1" dirty="0"/>
              <a:t>Total Parameters=F×(K×K×C+1)</a:t>
            </a:r>
          </a:p>
        </p:txBody>
      </p:sp>
      <p:pic>
        <p:nvPicPr>
          <p:cNvPr id="2" name="Picture 2" descr="Home">
            <a:extLst>
              <a:ext uri="{FF2B5EF4-FFF2-40B4-BE49-F238E27FC236}">
                <a16:creationId xmlns:a16="http://schemas.microsoft.com/office/drawing/2014/main" id="{12825721-B219-C574-34F3-5E5299C54A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513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648A8-F779-6377-43F9-F198ADBBA39E}"/>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17C6D2E0-6401-E500-10FF-4EB0DD4918C6}"/>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a:extLst>
              <a:ext uri="{FF2B5EF4-FFF2-40B4-BE49-F238E27FC236}">
                <a16:creationId xmlns:a16="http://schemas.microsoft.com/office/drawing/2014/main" id="{E682228F-7C21-9F1C-887A-690C112F9858}"/>
              </a:ext>
            </a:extLst>
          </p:cNvPr>
          <p:cNvSpPr>
            <a:spLocks noGrp="1"/>
          </p:cNvSpPr>
          <p:nvPr>
            <p:ph idx="1"/>
          </p:nvPr>
        </p:nvSpPr>
        <p:spPr>
          <a:xfrm>
            <a:off x="830580" y="1168400"/>
            <a:ext cx="11303000" cy="5008880"/>
          </a:xfrm>
        </p:spPr>
        <p:txBody>
          <a:bodyPr>
            <a:noAutofit/>
          </a:bodyPr>
          <a:lstStyle/>
          <a:p>
            <a:r>
              <a:rPr lang="en-US" b="1" dirty="0"/>
              <a:t>2. Fully Connected Layer (Dense Layer)</a:t>
            </a:r>
          </a:p>
          <a:p>
            <a:pPr lvl="1"/>
            <a:r>
              <a:rPr lang="en-US" dirty="0"/>
              <a:t>A fully connected layer connects every neuron to every neuron in the previous layer. The number of parameters in a fully connected layer depends on the number of inputs (neurons from the previous layer) and the number of neurons in the current layer.</a:t>
            </a:r>
          </a:p>
          <a:p>
            <a:pPr lvl="1"/>
            <a:r>
              <a:rPr lang="en-US" b="1" dirty="0"/>
              <a:t>Parameters in a Fully Connected Layer:</a:t>
            </a:r>
          </a:p>
          <a:p>
            <a:pPr lvl="2"/>
            <a:r>
              <a:rPr lang="en-US" b="1" dirty="0"/>
              <a:t>Input size (N)</a:t>
            </a:r>
            <a:r>
              <a:rPr lang="en-US" dirty="0"/>
              <a:t>: The number of neurons from the previous layer (for example, after flattening the output of the convolutional layers).</a:t>
            </a:r>
          </a:p>
          <a:p>
            <a:pPr lvl="2"/>
            <a:r>
              <a:rPr lang="en-US" b="1" dirty="0"/>
              <a:t>Number of neurons (M)</a:t>
            </a:r>
            <a:r>
              <a:rPr lang="en-US" dirty="0"/>
              <a:t>: The number of neurons in the current layer.</a:t>
            </a:r>
          </a:p>
          <a:p>
            <a:pPr lvl="2"/>
            <a:r>
              <a:rPr lang="en-US" b="1" dirty="0"/>
              <a:t>Bias</a:t>
            </a:r>
            <a:r>
              <a:rPr lang="en-US" dirty="0"/>
              <a:t>: Each neuron in the fully connected layer has a bias.</a:t>
            </a:r>
          </a:p>
          <a:p>
            <a:pPr lvl="2"/>
            <a:r>
              <a:rPr lang="en-US" b="1" dirty="0"/>
              <a:t>Parameter Calculation for a Fully Connected Layer:</a:t>
            </a:r>
          </a:p>
          <a:p>
            <a:pPr lvl="2"/>
            <a:r>
              <a:rPr lang="en-US" b="1" dirty="0"/>
              <a:t>Number of parameters</a:t>
            </a:r>
            <a:r>
              <a:rPr lang="en-US" dirty="0"/>
              <a:t> = N×M+M</a:t>
            </a:r>
          </a:p>
          <a:p>
            <a:pPr lvl="3"/>
            <a:r>
              <a:rPr lang="en-US" dirty="0"/>
              <a:t>N×M represents the weights between each input neuron and each output neuron.</a:t>
            </a:r>
          </a:p>
          <a:p>
            <a:pPr marL="2114550" lvl="4" indent="-285750"/>
            <a:r>
              <a:rPr lang="en-US" dirty="0"/>
              <a:t>+M accounts for the bias terms for each output neuron.</a:t>
            </a:r>
          </a:p>
        </p:txBody>
      </p:sp>
      <p:pic>
        <p:nvPicPr>
          <p:cNvPr id="2" name="Picture 2" descr="Home">
            <a:extLst>
              <a:ext uri="{FF2B5EF4-FFF2-40B4-BE49-F238E27FC236}">
                <a16:creationId xmlns:a16="http://schemas.microsoft.com/office/drawing/2014/main" id="{F753EF7F-C56A-6761-EBD6-2B2ADFD0C88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8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21DF1-B46E-2287-6CB5-14CA00B634BF}"/>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FEAEFD60-F54C-8E45-BA12-DF1F744CF717}"/>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latin typeface="Times New Roman" panose="02020603050405020304" pitchFamily="18" charset="0"/>
                <a:cs typeface="Times New Roman" panose="02020603050405020304" pitchFamily="18" charset="0"/>
              </a:rPr>
              <a:t>Introduction, Using TensorFlow for AI Systems, </a:t>
            </a:r>
          </a:p>
        </p:txBody>
      </p:sp>
      <p:pic>
        <p:nvPicPr>
          <p:cNvPr id="6" name="Picture 2" descr="Home">
            <a:extLst>
              <a:ext uri="{FF2B5EF4-FFF2-40B4-BE49-F238E27FC236}">
                <a16:creationId xmlns:a16="http://schemas.microsoft.com/office/drawing/2014/main" id="{016B26DD-9B60-A4F1-BE36-636C60FAA4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715169C-BDBB-094F-789C-4E3C95DACDF8}"/>
              </a:ext>
            </a:extLst>
          </p:cNvPr>
          <p:cNvSpPr txBox="1"/>
          <p:nvPr/>
        </p:nvSpPr>
        <p:spPr>
          <a:xfrm>
            <a:off x="195759" y="1087955"/>
            <a:ext cx="11937821" cy="2677656"/>
          </a:xfrm>
          <a:prstGeom prst="rect">
            <a:avLst/>
          </a:prstGeom>
          <a:noFill/>
        </p:spPr>
        <p:txBody>
          <a:bodyPr wrap="square">
            <a:spAutoFit/>
          </a:bodyPr>
          <a:lstStyle/>
          <a:p>
            <a:pPr marL="914400" lvl="1" indent="-457200">
              <a:buFont typeface="+mj-lt"/>
              <a:buAutoNum type="arabicPeriod"/>
            </a:pPr>
            <a:r>
              <a:rPr lang="en-US" sz="2400" dirty="0"/>
              <a:t>TensorFlow is an open-source machine learning framework that facilitates the creation, training, and deployment of AI models. </a:t>
            </a:r>
          </a:p>
          <a:p>
            <a:pPr marL="914400" lvl="1" indent="-457200">
              <a:buFont typeface="+mj-lt"/>
              <a:buAutoNum type="arabicPeriod"/>
            </a:pPr>
            <a:r>
              <a:rPr lang="en-US" sz="2400" dirty="0"/>
              <a:t>Developed by Google Brain.</a:t>
            </a:r>
          </a:p>
          <a:p>
            <a:pPr marL="914400" lvl="1" indent="-457200">
              <a:buFont typeface="+mj-lt"/>
              <a:buAutoNum type="arabicPeriod"/>
            </a:pPr>
            <a:r>
              <a:rPr lang="en-US" sz="2400" dirty="0"/>
              <a:t>It supports a wide variety of applications, from computer vision to natural language processing and beyond. Whether you are building deep learning models, reinforcement learning agents, or simple machine learning algorithms, TensorFlow offers the tools needed to power your AI systems.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232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42D6B-7A57-2E65-7A50-08F2D6201836}"/>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1E569B6C-9579-416B-AD39-3D342FB0941A}"/>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6" name="Content Placeholder 5">
            <a:extLst>
              <a:ext uri="{FF2B5EF4-FFF2-40B4-BE49-F238E27FC236}">
                <a16:creationId xmlns:a16="http://schemas.microsoft.com/office/drawing/2014/main" id="{A37AC752-B8EE-0647-9CF4-1BA7B5C1CDE6}"/>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D1AA4060-F9AC-80DD-E624-88C74D3455E5}"/>
              </a:ext>
            </a:extLst>
          </p:cNvPr>
          <p:cNvPicPr>
            <a:picLocks noChangeAspect="1"/>
          </p:cNvPicPr>
          <p:nvPr/>
        </p:nvPicPr>
        <p:blipFill>
          <a:blip r:embed="rId2"/>
          <a:stretch>
            <a:fillRect/>
          </a:stretch>
        </p:blipFill>
        <p:spPr>
          <a:xfrm>
            <a:off x="313055" y="1080638"/>
            <a:ext cx="11820525" cy="5467350"/>
          </a:xfrm>
          <a:prstGeom prst="rect">
            <a:avLst/>
          </a:prstGeom>
        </p:spPr>
      </p:pic>
      <p:pic>
        <p:nvPicPr>
          <p:cNvPr id="9" name="Picture 2" descr="Home">
            <a:extLst>
              <a:ext uri="{FF2B5EF4-FFF2-40B4-BE49-F238E27FC236}">
                <a16:creationId xmlns:a16="http://schemas.microsoft.com/office/drawing/2014/main" id="{836E51C5-354B-8ADC-8D1D-A41A8D146B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823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lvl="0"/>
            <a:r>
              <a:rPr lang="en-US" b="1" dirty="0"/>
              <a:t>Implementation of Padding and Striding</a:t>
            </a:r>
          </a:p>
          <a:p>
            <a:pPr lvl="0"/>
            <a:endParaRPr lang="en-US" b="1" dirty="0"/>
          </a:p>
          <a:p>
            <a:pPr lvl="0"/>
            <a:endParaRPr lang="en-US" b="1" dirty="0"/>
          </a:p>
          <a:p>
            <a:pPr lvl="0"/>
            <a:endParaRPr lang="en-US" b="1" dirty="0"/>
          </a:p>
          <a:p>
            <a:pPr lvl="0"/>
            <a:endParaRPr lang="en-US" b="1" dirty="0"/>
          </a:p>
          <a:p>
            <a:pPr lvl="0"/>
            <a:r>
              <a:rPr lang="en-US" b="1" dirty="0"/>
              <a:t>Simple CNN visualization </a:t>
            </a:r>
          </a:p>
          <a:p>
            <a:pPr lvl="1"/>
            <a:endParaRPr lang="en-US" dirty="0"/>
          </a:p>
        </p:txBody>
      </p:sp>
      <p:sp>
        <p:nvSpPr>
          <p:cNvPr id="6" name="Text Box 5"/>
          <p:cNvSpPr txBox="1"/>
          <p:nvPr/>
        </p:nvSpPr>
        <p:spPr>
          <a:xfrm>
            <a:off x="2961735" y="1887220"/>
            <a:ext cx="6096000" cy="922020"/>
          </a:xfrm>
          <a:prstGeom prst="rect">
            <a:avLst/>
          </a:prstGeom>
          <a:noFill/>
        </p:spPr>
        <p:txBody>
          <a:bodyPr wrap="square" rtlCol="0" anchor="t">
            <a:spAutoFit/>
          </a:bodyPr>
          <a:lstStyle/>
          <a:p>
            <a:r>
              <a:rPr lang="en-US" dirty="0"/>
              <a:t>https://colab.research.google.com/drive/116QNuxPQtxhb-1zqyWqDIboYh2GzTvDD?authuser=1#scrollTo=Esb12gcaa9V_</a:t>
            </a:r>
          </a:p>
          <a:p>
            <a:endParaRPr lang="en-US" dirty="0"/>
          </a:p>
        </p:txBody>
      </p:sp>
      <p:pic>
        <p:nvPicPr>
          <p:cNvPr id="2" name="Picture 2" descr="Home">
            <a:extLst>
              <a:ext uri="{FF2B5EF4-FFF2-40B4-BE49-F238E27FC236}">
                <a16:creationId xmlns:a16="http://schemas.microsoft.com/office/drawing/2014/main" id="{E0309F38-E3E6-AE26-029F-24B7D38F54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714747-E10C-D56C-C0CB-6355F6AED5DB}"/>
              </a:ext>
            </a:extLst>
          </p:cNvPr>
          <p:cNvSpPr txBox="1"/>
          <p:nvPr/>
        </p:nvSpPr>
        <p:spPr>
          <a:xfrm>
            <a:off x="2877412" y="4647086"/>
            <a:ext cx="6096000" cy="646331"/>
          </a:xfrm>
          <a:prstGeom prst="rect">
            <a:avLst/>
          </a:prstGeom>
          <a:noFill/>
        </p:spPr>
        <p:txBody>
          <a:bodyPr wrap="square">
            <a:spAutoFit/>
          </a:bodyPr>
          <a:lstStyle/>
          <a:p>
            <a:r>
              <a:rPr lang="en-IN" dirty="0"/>
              <a:t>https://colab.research.google.com/drive/1LJUx72Qkp756U1mT9BQcW19n9TF-VToH?usp=sharing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3. Fully Connected Layer</a:t>
            </a:r>
          </a:p>
          <a:p>
            <a:pPr lvl="1"/>
            <a:endParaRPr lang="en-US"/>
          </a:p>
        </p:txBody>
      </p:sp>
      <p:pic>
        <p:nvPicPr>
          <p:cNvPr id="2" name="Picture 1"/>
          <p:cNvPicPr>
            <a:picLocks noChangeAspect="1"/>
          </p:cNvPicPr>
          <p:nvPr/>
        </p:nvPicPr>
        <p:blipFill>
          <a:blip r:embed="rId2"/>
          <a:stretch>
            <a:fillRect/>
          </a:stretch>
        </p:blipFill>
        <p:spPr>
          <a:xfrm>
            <a:off x="365125" y="1975485"/>
            <a:ext cx="11620500" cy="4362450"/>
          </a:xfrm>
          <a:prstGeom prst="rect">
            <a:avLst/>
          </a:prstGeom>
        </p:spPr>
      </p:pic>
      <p:pic>
        <p:nvPicPr>
          <p:cNvPr id="6" name="Picture 2" descr="Home">
            <a:extLst>
              <a:ext uri="{FF2B5EF4-FFF2-40B4-BE49-F238E27FC236}">
                <a16:creationId xmlns:a16="http://schemas.microsoft.com/office/drawing/2014/main" id="{4492F969-C72D-A4C3-55A9-4CD79CC0AC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3. Fully Connected Layer</a:t>
            </a:r>
          </a:p>
          <a:p>
            <a:pPr lvl="1"/>
            <a:r>
              <a:rPr lang="en-US"/>
              <a:t>The Fully Connected (FC) layer consists of the weights and biases along with the neurons and is used to connect the neurons between two different layers. </a:t>
            </a:r>
          </a:p>
          <a:p>
            <a:pPr lvl="1"/>
            <a:r>
              <a:rPr lang="en-US"/>
              <a:t>These layers are usually placed before the output layer and form the last few layers of a CNN Architecture.</a:t>
            </a:r>
          </a:p>
          <a:p>
            <a:pPr lvl="1"/>
            <a:r>
              <a:rPr lang="en-US"/>
              <a:t>In this, the input image from the previous layers are flattened and fed to the FC layer. </a:t>
            </a:r>
          </a:p>
          <a:p>
            <a:pPr lvl="1"/>
            <a:r>
              <a:rPr lang="en-US"/>
              <a:t>The flattened vector then undergoes few more FC layers where the mathematical functions operations usually take place. </a:t>
            </a:r>
          </a:p>
          <a:p>
            <a:pPr lvl="1"/>
            <a:r>
              <a:rPr lang="en-US"/>
              <a:t>In this stage, the classification process begins to take place. </a:t>
            </a:r>
          </a:p>
          <a:p>
            <a:pPr lvl="1"/>
            <a:r>
              <a:rPr lang="en-US"/>
              <a:t>The reason two layers are connected is that two fully connected layers will perform better than a single connected layer. </a:t>
            </a:r>
          </a:p>
          <a:p>
            <a:pPr lvl="1"/>
            <a:r>
              <a:rPr lang="en-US"/>
              <a:t>These layers in CNN reduce the human supervision</a:t>
            </a:r>
          </a:p>
        </p:txBody>
      </p:sp>
      <p:pic>
        <p:nvPicPr>
          <p:cNvPr id="2" name="Picture 2" descr="Home">
            <a:extLst>
              <a:ext uri="{FF2B5EF4-FFF2-40B4-BE49-F238E27FC236}">
                <a16:creationId xmlns:a16="http://schemas.microsoft.com/office/drawing/2014/main" id="{B9908D10-B7E4-FC0D-25FE-1BBAA5C416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5"/>
            <a:ext cx="10347960" cy="805451"/>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4. Dropout</a:t>
            </a:r>
          </a:p>
          <a:p>
            <a:pPr lvl="1"/>
            <a:endParaRPr lang="en-US"/>
          </a:p>
        </p:txBody>
      </p:sp>
      <p:pic>
        <p:nvPicPr>
          <p:cNvPr id="2" name="Picture 1"/>
          <p:cNvPicPr>
            <a:picLocks noChangeAspect="1"/>
          </p:cNvPicPr>
          <p:nvPr/>
        </p:nvPicPr>
        <p:blipFill>
          <a:blip r:embed="rId2"/>
          <a:stretch>
            <a:fillRect/>
          </a:stretch>
        </p:blipFill>
        <p:spPr>
          <a:xfrm>
            <a:off x="1781175" y="1920240"/>
            <a:ext cx="9452610" cy="4092575"/>
          </a:xfrm>
          <a:prstGeom prst="rect">
            <a:avLst/>
          </a:prstGeom>
        </p:spPr>
      </p:pic>
      <p:pic>
        <p:nvPicPr>
          <p:cNvPr id="6" name="Picture 2" descr="Home">
            <a:extLst>
              <a:ext uri="{FF2B5EF4-FFF2-40B4-BE49-F238E27FC236}">
                <a16:creationId xmlns:a16="http://schemas.microsoft.com/office/drawing/2014/main" id="{F2019B7F-5A2B-066D-7FEE-2EA3B25230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a:t>4. Dropout</a:t>
            </a:r>
          </a:p>
          <a:p>
            <a:pPr lvl="1"/>
            <a:r>
              <a:rPr lang="en-US"/>
              <a:t>When all the features are connected to the FC layer, it can cause overfitting in the training dataset. </a:t>
            </a:r>
          </a:p>
          <a:p>
            <a:pPr lvl="1"/>
            <a:r>
              <a:rPr lang="en-US"/>
              <a:t>Overfitting occurs when a particular model works so well on the training data causing a negative impact in the model’s performance when used on a new data.</a:t>
            </a:r>
          </a:p>
          <a:p>
            <a:pPr lvl="1"/>
            <a:r>
              <a:rPr lang="en-US"/>
              <a:t>To overcome this problem, a dropout layer is utilised wherein a few neurons are dropped from the neural network during training process resulting in reduced size of the model. </a:t>
            </a:r>
          </a:p>
          <a:p>
            <a:pPr lvl="1"/>
            <a:r>
              <a:rPr lang="en-US"/>
              <a:t>On passing a dropout of 0.3, 30% of the nodes are dropped out randomly from the neural network.</a:t>
            </a:r>
          </a:p>
          <a:p>
            <a:pPr lvl="1"/>
            <a:r>
              <a:rPr lang="en-US"/>
              <a:t>Dropout results in improving the performance of a machine learning model as it prevents overfitting by making the network simpler. </a:t>
            </a:r>
          </a:p>
          <a:p>
            <a:pPr lvl="1"/>
            <a:r>
              <a:rPr lang="en-US"/>
              <a:t>It drops neurons from the neural networks during training.</a:t>
            </a:r>
          </a:p>
        </p:txBody>
      </p:sp>
      <p:pic>
        <p:nvPicPr>
          <p:cNvPr id="2" name="Picture 2" descr="Home">
            <a:extLst>
              <a:ext uri="{FF2B5EF4-FFF2-40B4-BE49-F238E27FC236}">
                <a16:creationId xmlns:a16="http://schemas.microsoft.com/office/drawing/2014/main" id="{49E61007-829D-043F-1E03-2C44316359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sp>
        <p:nvSpPr>
          <p:cNvPr id="3" name="Content Placeholder 2"/>
          <p:cNvSpPr>
            <a:spLocks noGrp="1"/>
          </p:cNvSpPr>
          <p:nvPr>
            <p:ph idx="1"/>
          </p:nvPr>
        </p:nvSpPr>
        <p:spPr>
          <a:xfrm>
            <a:off x="830580" y="1168400"/>
            <a:ext cx="10523220" cy="5008880"/>
          </a:xfrm>
        </p:spPr>
        <p:txBody>
          <a:bodyPr>
            <a:noAutofit/>
          </a:bodyPr>
          <a:lstStyle/>
          <a:p>
            <a:pPr marL="0" lvl="0" indent="0">
              <a:buNone/>
            </a:pPr>
            <a:r>
              <a:rPr lang="en-US" b="1" dirty="0"/>
              <a:t>5. Activation Functions</a:t>
            </a:r>
          </a:p>
          <a:p>
            <a:pPr lvl="1"/>
            <a:r>
              <a:rPr lang="en-US" dirty="0"/>
              <a:t>Finally, one of the most important parameters of the CNN model is the activation function. </a:t>
            </a:r>
          </a:p>
          <a:p>
            <a:pPr lvl="1"/>
            <a:r>
              <a:rPr lang="en-US" dirty="0"/>
              <a:t>They are used to learn and approximate any kind of continuous and complex relationship between variables of the network. </a:t>
            </a:r>
          </a:p>
          <a:p>
            <a:pPr lvl="1"/>
            <a:r>
              <a:rPr lang="en-US" dirty="0"/>
              <a:t>It decides which information of the model should fire in the forward direction and which ones should not at the end of the network.</a:t>
            </a:r>
          </a:p>
          <a:p>
            <a:pPr lvl="1"/>
            <a:r>
              <a:rPr lang="en-US" dirty="0"/>
              <a:t>It adds non-linearity to the network. </a:t>
            </a:r>
          </a:p>
          <a:p>
            <a:pPr lvl="1"/>
            <a:r>
              <a:rPr lang="en-US" dirty="0"/>
              <a:t>There are several commonly used activation functions such as the </a:t>
            </a:r>
            <a:r>
              <a:rPr lang="en-US" dirty="0" err="1"/>
              <a:t>ReLU</a:t>
            </a:r>
            <a:r>
              <a:rPr lang="en-US" dirty="0"/>
              <a:t>, </a:t>
            </a:r>
            <a:r>
              <a:rPr lang="en-US" dirty="0" err="1"/>
              <a:t>Softmax</a:t>
            </a:r>
            <a:r>
              <a:rPr lang="en-US" dirty="0"/>
              <a:t>, </a:t>
            </a:r>
            <a:r>
              <a:rPr lang="en-US" dirty="0" err="1"/>
              <a:t>tanH</a:t>
            </a:r>
            <a:r>
              <a:rPr lang="en-US" dirty="0"/>
              <a:t> and the Sigmoid functions. </a:t>
            </a:r>
          </a:p>
          <a:p>
            <a:pPr lvl="1"/>
            <a:r>
              <a:rPr lang="en-US" dirty="0"/>
              <a:t>Each of these functions have a specific usage. For a binary classification CNN model, sigmoid and </a:t>
            </a:r>
            <a:r>
              <a:rPr lang="en-US" dirty="0" err="1"/>
              <a:t>softmax</a:t>
            </a:r>
            <a:r>
              <a:rPr lang="en-US" dirty="0"/>
              <a:t> functions are preferred and for a multi-class classification, generally </a:t>
            </a:r>
            <a:r>
              <a:rPr lang="en-US" dirty="0" err="1"/>
              <a:t>softmax</a:t>
            </a:r>
            <a:r>
              <a:rPr lang="en-US" dirty="0"/>
              <a:t> us used. </a:t>
            </a:r>
          </a:p>
          <a:p>
            <a:pPr marL="457200" lvl="1" indent="0">
              <a:buNone/>
            </a:pPr>
            <a:endParaRPr lang="en-US" dirty="0"/>
          </a:p>
        </p:txBody>
      </p:sp>
      <p:pic>
        <p:nvPicPr>
          <p:cNvPr id="2" name="Picture 2" descr="Home">
            <a:extLst>
              <a:ext uri="{FF2B5EF4-FFF2-40B4-BE49-F238E27FC236}">
                <a16:creationId xmlns:a16="http://schemas.microsoft.com/office/drawing/2014/main" id="{5D41C6A3-4919-0111-FEC6-DEE0649E6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EF274-4A60-6335-91A7-676D6FDECE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69255-FAE9-D0AF-7D38-ABBE50104F2A}"/>
              </a:ext>
            </a:extLst>
          </p:cNvPr>
          <p:cNvSpPr>
            <a:spLocks noGrp="1"/>
          </p:cNvSpPr>
          <p:nvPr>
            <p:ph idx="1"/>
          </p:nvPr>
        </p:nvSpPr>
        <p:spPr>
          <a:xfrm>
            <a:off x="1059180" y="1222375"/>
            <a:ext cx="10438765" cy="533781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Text classification is the process of categorizing text data into predefined groups or labels.</a:t>
            </a:r>
          </a:p>
          <a:p>
            <a:r>
              <a:rPr lang="en-US" sz="2400" dirty="0">
                <a:latin typeface="Times New Roman" panose="02020603050405020304" pitchFamily="18" charset="0"/>
                <a:cs typeface="Times New Roman" panose="02020603050405020304" pitchFamily="18" charset="0"/>
              </a:rPr>
              <a:t>Text Classification is the task of assigning a sentence or document an appropriate category. The categories depend on the chosen dataset and can range from topics.</a:t>
            </a:r>
          </a:p>
          <a:p>
            <a:r>
              <a:rPr lang="en-US" sz="2400" dirty="0">
                <a:latin typeface="Times New Roman" panose="02020603050405020304" pitchFamily="18" charset="0"/>
                <a:cs typeface="Times New Roman" panose="02020603050405020304" pitchFamily="18" charset="0"/>
              </a:rPr>
              <a:t>It is a type of supervised learning, where a machine learning model learns from a labeled dataset and then predicts the category of unseen data.</a:t>
            </a:r>
          </a:p>
          <a:p>
            <a:r>
              <a:rPr lang="en-US" sz="2400" dirty="0">
                <a:latin typeface="Times New Roman" panose="02020603050405020304" pitchFamily="18" charset="0"/>
                <a:cs typeface="Times New Roman" panose="02020603050405020304" pitchFamily="18" charset="0"/>
              </a:rPr>
              <a:t>Text Classification problems include emotion classification, news classification, citation intent classification, among others. </a:t>
            </a:r>
          </a:p>
          <a:p>
            <a:r>
              <a:rPr lang="en-US" sz="2400" dirty="0">
                <a:latin typeface="Times New Roman" panose="02020603050405020304" pitchFamily="18" charset="0"/>
                <a:cs typeface="Times New Roman" panose="02020603050405020304" pitchFamily="18" charset="0"/>
              </a:rPr>
              <a:t>Text classification can also be applied to various tasks such as spam detection, sentiment analysis, topic categorization, and language identification.</a:t>
            </a:r>
          </a:p>
          <a:p>
            <a:r>
              <a:rPr lang="en-US" sz="2400" dirty="0">
                <a:latin typeface="Times New Roman" panose="02020603050405020304" pitchFamily="18" charset="0"/>
                <a:cs typeface="Times New Roman" panose="02020603050405020304" pitchFamily="18" charset="0"/>
              </a:rPr>
              <a:t>Benchmark datasets for evaluating text classification capabilities include GLUE, </a:t>
            </a:r>
            <a:r>
              <a:rPr lang="en-US" sz="2400" dirty="0" err="1">
                <a:latin typeface="Times New Roman" panose="02020603050405020304" pitchFamily="18" charset="0"/>
                <a:cs typeface="Times New Roman" panose="02020603050405020304" pitchFamily="18" charset="0"/>
              </a:rPr>
              <a:t>AGNews</a:t>
            </a:r>
            <a:r>
              <a:rPr lang="en-US" sz="2400" dirty="0">
                <a:latin typeface="Times New Roman" panose="02020603050405020304" pitchFamily="18" charset="0"/>
                <a:cs typeface="Times New Roman" panose="02020603050405020304" pitchFamily="18" charset="0"/>
              </a:rPr>
              <a:t>, among others.</a:t>
            </a:r>
          </a:p>
          <a:p>
            <a:r>
              <a:rPr lang="en-US" sz="2400" b="1" i="1" dirty="0">
                <a:solidFill>
                  <a:srgbClr val="C00000"/>
                </a:solidFill>
                <a:latin typeface="Times New Roman" panose="02020603050405020304" pitchFamily="18" charset="0"/>
                <a:cs typeface="Times New Roman" panose="02020603050405020304" pitchFamily="18" charset="0"/>
              </a:rPr>
              <a:t>The primary goal of text classification is to automatically assign a category or class to a given text based on its content.</a:t>
            </a:r>
            <a:endParaRPr lang="en-US" sz="3600" b="1" i="1" dirty="0">
              <a:solidFill>
                <a:srgbClr val="C00000"/>
              </a:solidFill>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a:p>
            <a:pPr lvl="0"/>
            <a:endParaRPr lang="en-US" sz="2400" dirty="0">
              <a:latin typeface="Times New Roman" panose="02020603050405020304" pitchFamily="18" charset="0"/>
              <a:cs typeface="Times New Roman" panose="02020603050405020304" pitchFamily="18" charset="0"/>
            </a:endParaRPr>
          </a:p>
        </p:txBody>
      </p:sp>
      <p:sp>
        <p:nvSpPr>
          <p:cNvPr id="5" name="Rectangles 4">
            <a:extLst>
              <a:ext uri="{FF2B5EF4-FFF2-40B4-BE49-F238E27FC236}">
                <a16:creationId xmlns:a16="http://schemas.microsoft.com/office/drawing/2014/main" id="{0D967DD4-1B81-BF2E-0C8E-82C16DE11B5B}"/>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a:t>
            </a:r>
            <a:endParaRPr lang="en-US" sz="3200" b="1"/>
          </a:p>
        </p:txBody>
      </p:sp>
      <p:pic>
        <p:nvPicPr>
          <p:cNvPr id="2" name="Picture 2" descr="Home">
            <a:extLst>
              <a:ext uri="{FF2B5EF4-FFF2-40B4-BE49-F238E27FC236}">
                <a16:creationId xmlns:a16="http://schemas.microsoft.com/office/drawing/2014/main" id="{8A042AFD-A553-5CF8-269C-21344ED3BC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10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1222375"/>
            <a:ext cx="10438765" cy="5337810"/>
          </a:xfrm>
        </p:spPr>
        <p:txBody>
          <a:bodyPr>
            <a:normAutofit fontScale="92500" lnSpcReduction="10000"/>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You need a labeled dataset where each text sample is associated with a category label. The quality and quantity of data significantly impact the performance of a text classification model.</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Text Preprocessing:</a:t>
            </a:r>
            <a:r>
              <a:rPr lang="en-US" sz="2400" dirty="0">
                <a:latin typeface="Times New Roman" panose="02020603050405020304" pitchFamily="18" charset="0"/>
                <a:cs typeface="Times New Roman" panose="02020603050405020304" pitchFamily="18" charset="0"/>
              </a:rPr>
              <a:t> Text data is often noisy and unstructured, so preprocessing is crucial. The preprocessing steps may include:</a:t>
            </a:r>
          </a:p>
          <a:p>
            <a:pPr lvl="1">
              <a:lnSpc>
                <a:spcPct val="110000"/>
              </a:lnSpc>
            </a:pPr>
            <a:r>
              <a:rPr lang="en-US" b="1" dirty="0">
                <a:latin typeface="Times New Roman" panose="02020603050405020304" pitchFamily="18" charset="0"/>
                <a:cs typeface="Times New Roman" panose="02020603050405020304" pitchFamily="18" charset="0"/>
              </a:rPr>
              <a:t>Tokenization:</a:t>
            </a:r>
            <a:r>
              <a:rPr lang="en-US" dirty="0">
                <a:latin typeface="Times New Roman" panose="02020603050405020304" pitchFamily="18" charset="0"/>
                <a:cs typeface="Times New Roman" panose="02020603050405020304" pitchFamily="18" charset="0"/>
              </a:rPr>
              <a:t> Splitting the text into smaller pieces (tokens), typically words or sentences.</a:t>
            </a:r>
          </a:p>
          <a:p>
            <a:pPr lvl="1"/>
            <a:r>
              <a:rPr lang="en-US" b="1" dirty="0">
                <a:latin typeface="Times New Roman" panose="02020603050405020304" pitchFamily="18" charset="0"/>
                <a:cs typeface="Times New Roman" panose="02020603050405020304" pitchFamily="18" charset="0"/>
              </a:rPr>
              <a:t>Lowercasing:</a:t>
            </a:r>
            <a:r>
              <a:rPr lang="en-US" dirty="0">
                <a:latin typeface="Times New Roman" panose="02020603050405020304" pitchFamily="18" charset="0"/>
                <a:cs typeface="Times New Roman" panose="02020603050405020304" pitchFamily="18" charset="0"/>
              </a:rPr>
              <a:t> Converting all the text to lowercase to maintain uniformity.</a:t>
            </a:r>
          </a:p>
          <a:p>
            <a:pPr lvl="1"/>
            <a:r>
              <a:rPr lang="en-US" b="1" dirty="0" err="1">
                <a:latin typeface="Times New Roman" panose="02020603050405020304" pitchFamily="18" charset="0"/>
                <a:cs typeface="Times New Roman" panose="02020603050405020304" pitchFamily="18" charset="0"/>
              </a:rPr>
              <a:t>Stopword</a:t>
            </a:r>
            <a:r>
              <a:rPr lang="en-US" b="1" dirty="0">
                <a:latin typeface="Times New Roman" panose="02020603050405020304" pitchFamily="18" charset="0"/>
                <a:cs typeface="Times New Roman" panose="02020603050405020304" pitchFamily="18" charset="0"/>
              </a:rPr>
              <a:t> Removal:</a:t>
            </a:r>
            <a:r>
              <a:rPr lang="en-US" dirty="0">
                <a:latin typeface="Times New Roman" panose="02020603050405020304" pitchFamily="18" charset="0"/>
                <a:cs typeface="Times New Roman" panose="02020603050405020304" pitchFamily="18" charset="0"/>
              </a:rPr>
              <a:t> Removing common words such as "the", "and", "is", etc., that do not contribute much to the meaning of the text.</a:t>
            </a:r>
          </a:p>
          <a:p>
            <a:pPr lvl="1"/>
            <a:r>
              <a:rPr lang="en-US" b="1" dirty="0">
                <a:latin typeface="Times New Roman" panose="02020603050405020304" pitchFamily="18" charset="0"/>
                <a:cs typeface="Times New Roman" panose="02020603050405020304" pitchFamily="18" charset="0"/>
              </a:rPr>
              <a:t>Stemming or Lemmatization:</a:t>
            </a:r>
            <a:r>
              <a:rPr lang="en-US" dirty="0">
                <a:latin typeface="Times New Roman" panose="02020603050405020304" pitchFamily="18" charset="0"/>
                <a:cs typeface="Times New Roman" panose="02020603050405020304" pitchFamily="18" charset="0"/>
              </a:rPr>
              <a:t> Reducing words to their root form, e.g., "running" → "run".</a:t>
            </a:r>
          </a:p>
          <a:p>
            <a:pPr lvl="1"/>
            <a:r>
              <a:rPr lang="en-US" b="1" dirty="0">
                <a:latin typeface="Times New Roman" panose="02020603050405020304" pitchFamily="18" charset="0"/>
                <a:cs typeface="Times New Roman" panose="02020603050405020304" pitchFamily="18" charset="0"/>
              </a:rPr>
              <a:t>Punctuation Removal:</a:t>
            </a:r>
            <a:r>
              <a:rPr lang="en-US" dirty="0">
                <a:latin typeface="Times New Roman" panose="02020603050405020304" pitchFamily="18" charset="0"/>
                <a:cs typeface="Times New Roman" panose="02020603050405020304" pitchFamily="18" charset="0"/>
              </a:rPr>
              <a:t> Removing unnecessary punctuation marks.</a:t>
            </a:r>
          </a:p>
          <a:p>
            <a:pPr lvl="1"/>
            <a:r>
              <a:rPr lang="en-US" b="1" dirty="0">
                <a:latin typeface="Times New Roman" panose="02020603050405020304" pitchFamily="18" charset="0"/>
                <a:cs typeface="Times New Roman" panose="02020603050405020304" pitchFamily="18" charset="0"/>
              </a:rPr>
              <a:t>Vectorization:</a:t>
            </a:r>
            <a:r>
              <a:rPr lang="en-US" dirty="0">
                <a:latin typeface="Times New Roman" panose="02020603050405020304" pitchFamily="18" charset="0"/>
                <a:cs typeface="Times New Roman" panose="02020603050405020304" pitchFamily="18" charset="0"/>
              </a:rPr>
              <a:t> Converting text into numerical features using techniques like Bag of Words (</a:t>
            </a:r>
            <a:r>
              <a:rPr lang="en-US" dirty="0" err="1">
                <a:latin typeface="Times New Roman" panose="02020603050405020304" pitchFamily="18" charset="0"/>
                <a:cs typeface="Times New Roman" panose="02020603050405020304" pitchFamily="18" charset="0"/>
              </a:rPr>
              <a:t>BoW</a:t>
            </a:r>
            <a:r>
              <a:rPr lang="en-US" dirty="0">
                <a:latin typeface="Times New Roman" panose="02020603050405020304" pitchFamily="18" charset="0"/>
                <a:cs typeface="Times New Roman" panose="02020603050405020304" pitchFamily="18" charset="0"/>
              </a:rPr>
              <a:t>), Term Frequency-Inverse Document Frequency (TF-IDF), or word embeddings (Word2Vec, </a:t>
            </a:r>
            <a:r>
              <a:rPr lang="en-US" dirty="0" err="1">
                <a:latin typeface="Times New Roman" panose="02020603050405020304" pitchFamily="18" charset="0"/>
                <a:cs typeface="Times New Roman" panose="02020603050405020304" pitchFamily="18" charset="0"/>
              </a:rPr>
              <a:t>GloVe</a:t>
            </a:r>
            <a:r>
              <a:rPr lang="en-US" dirty="0">
                <a:latin typeface="Times New Roman" panose="02020603050405020304" pitchFamily="18" charset="0"/>
                <a:cs typeface="Times New Roman" panose="02020603050405020304" pitchFamily="18" charset="0"/>
              </a:rPr>
              <a:t>, etc.).</a:t>
            </a:r>
          </a:p>
          <a:p>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a:p>
            <a:pPr lvl="0"/>
            <a:endParaRPr lang="en-US" sz="3600" dirty="0">
              <a:latin typeface="Times New Roman" panose="02020603050405020304" pitchFamily="18" charset="0"/>
              <a:cs typeface="Times New Roman" panose="02020603050405020304" pitchFamily="18" charset="0"/>
            </a:endParaRPr>
          </a:p>
        </p:txBody>
      </p:sp>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Steps in Text Classification:</a:t>
            </a:r>
            <a:endParaRPr lang="en-US" sz="3200" b="1" dirty="0"/>
          </a:p>
        </p:txBody>
      </p:sp>
      <p:pic>
        <p:nvPicPr>
          <p:cNvPr id="2" name="Picture 2" descr="Home">
            <a:extLst>
              <a:ext uri="{FF2B5EF4-FFF2-40B4-BE49-F238E27FC236}">
                <a16:creationId xmlns:a16="http://schemas.microsoft.com/office/drawing/2014/main" id="{DDED5918-911F-80F0-62B9-9F45CBDA0E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8E571-9431-0269-9A57-0482D63A354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60F30-AEC6-95BD-D017-60D3019C4556}"/>
              </a:ext>
            </a:extLst>
          </p:cNvPr>
          <p:cNvSpPr>
            <a:spLocks noGrp="1"/>
          </p:cNvSpPr>
          <p:nvPr>
            <p:ph idx="1"/>
          </p:nvPr>
        </p:nvSpPr>
        <p:spPr>
          <a:xfrm>
            <a:off x="1059180" y="1222375"/>
            <a:ext cx="10438765" cy="5337810"/>
          </a:xfrm>
        </p:spPr>
        <p:txBody>
          <a:bodyPr>
            <a:normAutofit fontScale="92500" lnSpcReduction="10000"/>
          </a:bodyPr>
          <a:lstStyle/>
          <a:p>
            <a:pPr marL="457200" indent="-457200">
              <a:buFont typeface="+mj-lt"/>
              <a:buAutoNum type="arabicPeriod" startAt="3"/>
            </a:pPr>
            <a:r>
              <a:rPr lang="en-US" sz="2200" b="1" dirty="0">
                <a:latin typeface="Times New Roman" panose="02020603050405020304" pitchFamily="18" charset="0"/>
                <a:cs typeface="Times New Roman" panose="02020603050405020304" pitchFamily="18" charset="0"/>
              </a:rPr>
              <a:t>Feature Extraction:</a:t>
            </a:r>
            <a:r>
              <a:rPr lang="en-US" sz="2200" dirty="0">
                <a:latin typeface="Times New Roman" panose="02020603050405020304" pitchFamily="18" charset="0"/>
                <a:cs typeface="Times New Roman" panose="02020603050405020304" pitchFamily="18" charset="0"/>
              </a:rPr>
              <a:t> Once the text is preprocessed, the next step is to convert the text into numerical representations (vectors). This allows the machine learning model to process the text effectively. Some common methods include:</a:t>
            </a:r>
          </a:p>
          <a:p>
            <a:pPr lvl="1"/>
            <a:r>
              <a:rPr lang="en-US" sz="2200" b="1" dirty="0">
                <a:latin typeface="Times New Roman" panose="02020603050405020304" pitchFamily="18" charset="0"/>
                <a:cs typeface="Times New Roman" panose="02020603050405020304" pitchFamily="18" charset="0"/>
              </a:rPr>
              <a:t>Bag of Words (</a:t>
            </a:r>
            <a:r>
              <a:rPr lang="en-US" sz="2200" b="1" dirty="0" err="1">
                <a:latin typeface="Times New Roman" panose="02020603050405020304" pitchFamily="18" charset="0"/>
                <a:cs typeface="Times New Roman" panose="02020603050405020304" pitchFamily="18" charset="0"/>
              </a:rPr>
              <a:t>BoW</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This method represents each document as a vector of word frequencies.</a:t>
            </a:r>
          </a:p>
          <a:p>
            <a:pPr lvl="1"/>
            <a:r>
              <a:rPr lang="en-US" sz="2200" b="1" dirty="0">
                <a:latin typeface="Times New Roman" panose="02020603050405020304" pitchFamily="18" charset="0"/>
                <a:cs typeface="Times New Roman" panose="02020603050405020304" pitchFamily="18" charset="0"/>
              </a:rPr>
              <a:t>TF-IDF:</a:t>
            </a:r>
            <a:r>
              <a:rPr lang="en-US" sz="2200" dirty="0">
                <a:latin typeface="Times New Roman" panose="02020603050405020304" pitchFamily="18" charset="0"/>
                <a:cs typeface="Times New Roman" panose="02020603050405020304" pitchFamily="18" charset="0"/>
              </a:rPr>
              <a:t> This technique takes into account the frequency of terms within a document and the rarity of those terms across a corpus, assigning higher weight to rare words.</a:t>
            </a:r>
          </a:p>
          <a:p>
            <a:pPr lvl="1"/>
            <a:r>
              <a:rPr lang="en-US" sz="2200" b="1" dirty="0">
                <a:latin typeface="Times New Roman" panose="02020603050405020304" pitchFamily="18" charset="0"/>
                <a:cs typeface="Times New Roman" panose="02020603050405020304" pitchFamily="18" charset="0"/>
              </a:rPr>
              <a:t>Word Embeddings:</a:t>
            </a:r>
            <a:r>
              <a:rPr lang="en-US" sz="2200" dirty="0">
                <a:latin typeface="Times New Roman" panose="02020603050405020304" pitchFamily="18" charset="0"/>
                <a:cs typeface="Times New Roman" panose="02020603050405020304" pitchFamily="18" charset="0"/>
              </a:rPr>
              <a:t> These are dense vector representations of words in a continuous vector space, capturing semantic meanings and relationships between words.</a:t>
            </a:r>
          </a:p>
          <a:p>
            <a:pPr marL="457200" indent="-457200">
              <a:buFont typeface="+mj-lt"/>
              <a:buAutoNum type="arabicPeriod" startAt="3"/>
            </a:pPr>
            <a:r>
              <a:rPr lang="en-US" sz="2200" b="1" dirty="0">
                <a:latin typeface="Times New Roman" panose="02020603050405020304" pitchFamily="18" charset="0"/>
                <a:cs typeface="Times New Roman" panose="02020603050405020304" pitchFamily="18" charset="0"/>
              </a:rPr>
              <a:t>Model Training:</a:t>
            </a:r>
            <a:r>
              <a:rPr lang="en-US" sz="2200" dirty="0">
                <a:latin typeface="Times New Roman" panose="02020603050405020304" pitchFamily="18" charset="0"/>
                <a:cs typeface="Times New Roman" panose="02020603050405020304" pitchFamily="18" charset="0"/>
              </a:rPr>
              <a:t> With the prepared feature set, you can train a classification model. Some popular models for text classification include:</a:t>
            </a:r>
          </a:p>
          <a:p>
            <a:pPr lvl="1"/>
            <a:r>
              <a:rPr lang="en-US" sz="2200" b="1" dirty="0">
                <a:latin typeface="Times New Roman" panose="02020603050405020304" pitchFamily="18" charset="0"/>
                <a:cs typeface="Times New Roman" panose="02020603050405020304" pitchFamily="18" charset="0"/>
              </a:rPr>
              <a:t>Naive Bayes:</a:t>
            </a:r>
            <a:r>
              <a:rPr lang="en-US" sz="2200" dirty="0">
                <a:latin typeface="Times New Roman" panose="02020603050405020304" pitchFamily="18" charset="0"/>
                <a:cs typeface="Times New Roman" panose="02020603050405020304" pitchFamily="18" charset="0"/>
              </a:rPr>
              <a:t> A probabilistic classifier based on Bayes' theorem, often used for tasks like spam detection.</a:t>
            </a:r>
          </a:p>
          <a:p>
            <a:pPr lvl="1"/>
            <a:r>
              <a:rPr lang="en-US" sz="2200" b="1" dirty="0">
                <a:latin typeface="Times New Roman" panose="02020603050405020304" pitchFamily="18" charset="0"/>
                <a:cs typeface="Times New Roman" panose="02020603050405020304" pitchFamily="18" charset="0"/>
              </a:rPr>
              <a:t>Support Vector Machines (SVM):</a:t>
            </a:r>
            <a:r>
              <a:rPr lang="en-US" sz="2200" dirty="0">
                <a:latin typeface="Times New Roman" panose="02020603050405020304" pitchFamily="18" charset="0"/>
                <a:cs typeface="Times New Roman" panose="02020603050405020304" pitchFamily="18" charset="0"/>
              </a:rPr>
              <a:t> A powerful classifier that tries to find the best boundary between different classes.</a:t>
            </a:r>
          </a:p>
          <a:p>
            <a:pPr lvl="1"/>
            <a:r>
              <a:rPr lang="en-US" sz="2200" b="1" dirty="0">
                <a:latin typeface="Times New Roman" panose="02020603050405020304" pitchFamily="18" charset="0"/>
                <a:cs typeface="Times New Roman" panose="02020603050405020304" pitchFamily="18" charset="0"/>
              </a:rPr>
              <a:t>Deep Learning Models (e.g., CNNs, RNNs, Transformers):</a:t>
            </a:r>
            <a:r>
              <a:rPr lang="en-US" sz="2200" dirty="0">
                <a:latin typeface="Times New Roman" panose="02020603050405020304" pitchFamily="18" charset="0"/>
                <a:cs typeface="Times New Roman" panose="02020603050405020304" pitchFamily="18" charset="0"/>
              </a:rPr>
              <a:t> These models, especially with architectures like LSTMs, GRUs, or BERT, have proven highly effective in text classification tasks.</a:t>
            </a:r>
          </a:p>
          <a:p>
            <a:endParaRPr lang="en-US" sz="3200" dirty="0">
              <a:latin typeface="Times New Roman" panose="02020603050405020304" pitchFamily="18" charset="0"/>
              <a:cs typeface="Times New Roman" panose="02020603050405020304" pitchFamily="18" charset="0"/>
            </a:endParaRPr>
          </a:p>
          <a:p>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p:txBody>
      </p:sp>
      <p:sp>
        <p:nvSpPr>
          <p:cNvPr id="5" name="Rectangles 4">
            <a:extLst>
              <a:ext uri="{FF2B5EF4-FFF2-40B4-BE49-F238E27FC236}">
                <a16:creationId xmlns:a16="http://schemas.microsoft.com/office/drawing/2014/main" id="{2F582239-388E-5C64-237B-434CF54E1367}"/>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Steps in Text Classification:</a:t>
            </a:r>
            <a:endParaRPr lang="en-US" sz="3200" b="1" dirty="0"/>
          </a:p>
        </p:txBody>
      </p:sp>
      <p:pic>
        <p:nvPicPr>
          <p:cNvPr id="2" name="Picture 2" descr="Home">
            <a:extLst>
              <a:ext uri="{FF2B5EF4-FFF2-40B4-BE49-F238E27FC236}">
                <a16:creationId xmlns:a16="http://schemas.microsoft.com/office/drawing/2014/main" id="{BC60E5DB-4E27-78B7-EBC6-139732F7BF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01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4B600-3F37-247D-7E3B-B8CE771A06B5}"/>
            </a:ext>
          </a:extLst>
        </p:cNvPr>
        <p:cNvGrpSpPr/>
        <p:nvPr/>
      </p:nvGrpSpPr>
      <p:grpSpPr>
        <a:xfrm>
          <a:off x="0" y="0"/>
          <a:ext cx="0" cy="0"/>
          <a:chOff x="0" y="0"/>
          <a:chExt cx="0" cy="0"/>
        </a:xfrm>
      </p:grpSpPr>
      <p:pic>
        <p:nvPicPr>
          <p:cNvPr id="6" name="Picture 2" descr="Home">
            <a:extLst>
              <a:ext uri="{FF2B5EF4-FFF2-40B4-BE49-F238E27FC236}">
                <a16:creationId xmlns:a16="http://schemas.microsoft.com/office/drawing/2014/main" id="{B2D0D7B2-3D11-E05D-AD15-46F98EE77A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14215CF-502A-ED66-B601-67F37D0ADD2A}"/>
              </a:ext>
            </a:extLst>
          </p:cNvPr>
          <p:cNvSpPr txBox="1"/>
          <p:nvPr/>
        </p:nvSpPr>
        <p:spPr>
          <a:xfrm>
            <a:off x="1334219" y="863668"/>
            <a:ext cx="11937821" cy="6370975"/>
          </a:xfrm>
          <a:prstGeom prst="rect">
            <a:avLst/>
          </a:prstGeom>
          <a:noFill/>
        </p:spPr>
        <p:txBody>
          <a:bodyPr wrap="square">
            <a:spAutoFit/>
          </a:bodyPr>
          <a:lstStyle/>
          <a:p>
            <a:pPr marL="914400" lvl="1" indent="-457200">
              <a:buFont typeface="+mj-lt"/>
              <a:buAutoNum type="arabicPeriod"/>
            </a:pPr>
            <a:r>
              <a:rPr lang="en-IN" sz="2400" b="1" dirty="0">
                <a:latin typeface="Times New Roman" panose="02020603050405020304" pitchFamily="18" charset="0"/>
                <a:cs typeface="Times New Roman" panose="02020603050405020304" pitchFamily="18" charset="0"/>
              </a:rPr>
              <a:t>Install TensorFlow</a:t>
            </a:r>
          </a:p>
          <a:p>
            <a:pPr marL="1371600" lvl="2" indent="-457200">
              <a:buFont typeface="+mj-lt"/>
              <a:buAutoNum type="alphaLcPeriod"/>
            </a:pPr>
            <a:r>
              <a:rPr lang="en-US" sz="2400" dirty="0"/>
              <a:t>To install the latest stable version of TensorFlow</a:t>
            </a:r>
          </a:p>
          <a:p>
            <a:pPr lvl="3"/>
            <a:r>
              <a:rPr lang="en-IN" sz="2400" b="1" i="1" dirty="0">
                <a:solidFill>
                  <a:srgbClr val="002060"/>
                </a:solidFill>
                <a:latin typeface="Times New Roman" panose="02020603050405020304" pitchFamily="18" charset="0"/>
                <a:cs typeface="Times New Roman" panose="02020603050405020304" pitchFamily="18" charset="0"/>
              </a:rPr>
              <a:t>pip install </a:t>
            </a:r>
            <a:r>
              <a:rPr lang="en-IN" sz="2400" b="1" i="1" dirty="0" err="1">
                <a:solidFill>
                  <a:srgbClr val="002060"/>
                </a:solidFill>
                <a:latin typeface="Times New Roman" panose="02020603050405020304" pitchFamily="18" charset="0"/>
                <a:cs typeface="Times New Roman" panose="02020603050405020304" pitchFamily="18" charset="0"/>
              </a:rPr>
              <a:t>tensorflow</a:t>
            </a:r>
            <a:endParaRPr lang="en-US" sz="2400" dirty="0"/>
          </a:p>
          <a:p>
            <a:pPr marL="1371600" lvl="2" indent="-457200">
              <a:buFont typeface="+mj-lt"/>
              <a:buAutoNum type="alphaLcPeriod"/>
            </a:pPr>
            <a:r>
              <a:rPr lang="en-US" sz="2400" dirty="0"/>
              <a:t>To install TensorFlow with GPU support, use:</a:t>
            </a:r>
          </a:p>
          <a:p>
            <a:pPr lvl="2"/>
            <a:r>
              <a:rPr lang="en-IN" sz="2400" b="1" i="1" dirty="0">
                <a:solidFill>
                  <a:srgbClr val="002060"/>
                </a:solidFill>
                <a:latin typeface="Times New Roman" panose="02020603050405020304" pitchFamily="18" charset="0"/>
                <a:cs typeface="Times New Roman" panose="02020603050405020304" pitchFamily="18" charset="0"/>
              </a:rPr>
              <a:t>      pip install </a:t>
            </a:r>
            <a:r>
              <a:rPr lang="en-IN" sz="2400" b="1" i="1" dirty="0" err="1">
                <a:solidFill>
                  <a:srgbClr val="002060"/>
                </a:solidFill>
                <a:latin typeface="Times New Roman" panose="02020603050405020304" pitchFamily="18" charset="0"/>
                <a:cs typeface="Times New Roman" panose="02020603050405020304" pitchFamily="18" charset="0"/>
              </a:rPr>
              <a:t>tensorflow-gpu</a:t>
            </a:r>
            <a:endParaRPr lang="en-US" sz="2400" i="1" dirty="0">
              <a:solidFill>
                <a:srgbClr val="002060"/>
              </a:solidFill>
            </a:endParaRPr>
          </a:p>
          <a:p>
            <a:pPr marL="914400" lvl="1" indent="-457200">
              <a:buFont typeface="+mj-lt"/>
              <a:buAutoNum type="arabicPeriod"/>
            </a:pPr>
            <a:r>
              <a:rPr lang="en-US" sz="2400" b="1" dirty="0">
                <a:latin typeface="Times New Roman" panose="02020603050405020304" pitchFamily="18" charset="0"/>
                <a:cs typeface="Times New Roman" panose="02020603050405020304" pitchFamily="18" charset="0"/>
              </a:rPr>
              <a:t>Install in a Virtual Environment (Recommended)</a:t>
            </a:r>
          </a:p>
          <a:p>
            <a:pPr marL="1371600" lvl="2" indent="-457200">
              <a:buFont typeface="+mj-lt"/>
              <a:buAutoNum type="alphaLcPeriod"/>
            </a:pPr>
            <a:r>
              <a:rPr lang="en-IN" sz="2400" dirty="0"/>
              <a:t>Create a virtual environment:</a:t>
            </a:r>
          </a:p>
          <a:p>
            <a:pPr lvl="3"/>
            <a:r>
              <a:rPr lang="en-IN" sz="2400" b="1" i="1" dirty="0">
                <a:solidFill>
                  <a:srgbClr val="002060"/>
                </a:solidFill>
                <a:latin typeface="Times New Roman" panose="02020603050405020304" pitchFamily="18" charset="0"/>
                <a:cs typeface="Times New Roman" panose="02020603050405020304" pitchFamily="18" charset="0"/>
              </a:rPr>
              <a:t>python -m </a:t>
            </a:r>
            <a:r>
              <a:rPr lang="en-IN" sz="2400" b="1" i="1" dirty="0" err="1">
                <a:solidFill>
                  <a:srgbClr val="002060"/>
                </a:solidFill>
                <a:latin typeface="Times New Roman" panose="02020603050405020304" pitchFamily="18" charset="0"/>
                <a:cs typeface="Times New Roman" panose="02020603050405020304" pitchFamily="18" charset="0"/>
              </a:rPr>
              <a:t>venv</a:t>
            </a:r>
            <a:r>
              <a:rPr lang="en-IN" sz="2400" b="1" i="1" dirty="0">
                <a:solidFill>
                  <a:srgbClr val="002060"/>
                </a:solidFill>
                <a:latin typeface="Times New Roman" panose="02020603050405020304" pitchFamily="18" charset="0"/>
                <a:cs typeface="Times New Roman" panose="02020603050405020304" pitchFamily="18" charset="0"/>
              </a:rPr>
              <a:t> </a:t>
            </a:r>
            <a:r>
              <a:rPr lang="en-IN" sz="2400" b="1" i="1" dirty="0" err="1">
                <a:solidFill>
                  <a:srgbClr val="002060"/>
                </a:solidFill>
                <a:latin typeface="Times New Roman" panose="02020603050405020304" pitchFamily="18" charset="0"/>
                <a:cs typeface="Times New Roman" panose="02020603050405020304" pitchFamily="18" charset="0"/>
              </a:rPr>
              <a:t>tensorflow_env</a:t>
            </a:r>
            <a:endParaRPr lang="en-IN" sz="2400" b="1" i="1" dirty="0">
              <a:solidFill>
                <a:srgbClr val="002060"/>
              </a:solidFill>
              <a:latin typeface="Times New Roman" panose="02020603050405020304" pitchFamily="18" charset="0"/>
              <a:cs typeface="Times New Roman" panose="02020603050405020304" pitchFamily="18" charset="0"/>
            </a:endParaRPr>
          </a:p>
          <a:p>
            <a:pPr marL="1371600" lvl="2" indent="-457200">
              <a:buFont typeface="+mj-lt"/>
              <a:buAutoNum type="alphaLcPeriod"/>
            </a:pPr>
            <a:r>
              <a:rPr lang="en-IN" sz="2400" dirty="0"/>
              <a:t>Activate the environment:</a:t>
            </a:r>
          </a:p>
          <a:p>
            <a:pPr marL="1828800" lvl="3" indent="-457200">
              <a:buFont typeface="Arial" panose="020B0604020202020204" pitchFamily="34" charset="0"/>
              <a:buChar char="•"/>
            </a:pPr>
            <a:r>
              <a:rPr lang="en-IN" sz="2400" dirty="0"/>
              <a:t>For Windows:</a:t>
            </a:r>
          </a:p>
          <a:p>
            <a:pPr marL="2286000" lvl="4" indent="-457200">
              <a:buFont typeface="Arial" panose="020B0604020202020204" pitchFamily="34" charset="0"/>
              <a:buChar char="•"/>
            </a:pPr>
            <a:r>
              <a:rPr lang="en-IN" sz="2400" b="1" i="1" dirty="0" err="1">
                <a:solidFill>
                  <a:srgbClr val="002060"/>
                </a:solidFill>
                <a:latin typeface="Times New Roman" panose="02020603050405020304" pitchFamily="18" charset="0"/>
                <a:cs typeface="Times New Roman" panose="02020603050405020304" pitchFamily="18" charset="0"/>
              </a:rPr>
              <a:t>tensorflow_env</a:t>
            </a:r>
            <a:r>
              <a:rPr lang="en-IN" sz="2400" b="1" i="1" dirty="0">
                <a:solidFill>
                  <a:srgbClr val="002060"/>
                </a:solidFill>
                <a:latin typeface="Times New Roman" panose="02020603050405020304" pitchFamily="18" charset="0"/>
                <a:cs typeface="Times New Roman" panose="02020603050405020304" pitchFamily="18" charset="0"/>
              </a:rPr>
              <a:t>\Scripts\activate</a:t>
            </a:r>
          </a:p>
          <a:p>
            <a:pPr marL="1828800" lvl="3" indent="-457200">
              <a:buFont typeface="Arial" panose="020B0604020202020204" pitchFamily="34" charset="0"/>
              <a:buChar char="•"/>
            </a:pPr>
            <a:r>
              <a:rPr lang="en-IN" sz="2400" dirty="0"/>
              <a:t>For macOS/Linux:</a:t>
            </a:r>
          </a:p>
          <a:p>
            <a:pPr marL="2286000" lvl="4" indent="-457200">
              <a:buFont typeface="Arial" panose="020B0604020202020204" pitchFamily="34" charset="0"/>
              <a:buChar char="•"/>
            </a:pPr>
            <a:r>
              <a:rPr lang="en-IN" sz="2400" b="1" i="1" dirty="0">
                <a:solidFill>
                  <a:srgbClr val="002060"/>
                </a:solidFill>
                <a:latin typeface="Times New Roman" panose="02020603050405020304" pitchFamily="18" charset="0"/>
                <a:cs typeface="Times New Roman" panose="02020603050405020304" pitchFamily="18" charset="0"/>
              </a:rPr>
              <a:t>source </a:t>
            </a:r>
            <a:r>
              <a:rPr lang="en-IN" sz="2400" b="1" i="1" dirty="0" err="1">
                <a:solidFill>
                  <a:srgbClr val="002060"/>
                </a:solidFill>
                <a:latin typeface="Times New Roman" panose="02020603050405020304" pitchFamily="18" charset="0"/>
                <a:cs typeface="Times New Roman" panose="02020603050405020304" pitchFamily="18" charset="0"/>
              </a:rPr>
              <a:t>tensorflow_env</a:t>
            </a:r>
            <a:r>
              <a:rPr lang="en-IN" sz="2400" b="1" i="1" dirty="0">
                <a:solidFill>
                  <a:srgbClr val="002060"/>
                </a:solidFill>
                <a:latin typeface="Times New Roman" panose="02020603050405020304" pitchFamily="18" charset="0"/>
                <a:cs typeface="Times New Roman" panose="02020603050405020304" pitchFamily="18" charset="0"/>
              </a:rPr>
              <a:t>/bin/activate</a:t>
            </a:r>
          </a:p>
          <a:p>
            <a:r>
              <a:rPr lang="en-IN" sz="2400" b="1" i="1" dirty="0">
                <a:solidFill>
                  <a:srgbClr val="002060"/>
                </a:solidFill>
                <a:latin typeface="Times New Roman" panose="02020603050405020304" pitchFamily="18" charset="0"/>
                <a:cs typeface="Times New Roman" panose="02020603050405020304" pitchFamily="18" charset="0"/>
              </a:rPr>
              <a:t>Simple Model: </a:t>
            </a:r>
            <a:r>
              <a:rPr lang="en-IN" sz="2400" b="1" i="1" dirty="0">
                <a:solidFill>
                  <a:srgbClr val="002060"/>
                </a:solidFill>
                <a:latin typeface="Times New Roman" panose="02020603050405020304" pitchFamily="18" charset="0"/>
                <a:cs typeface="Times New Roman" panose="02020603050405020304" pitchFamily="18" charset="0"/>
                <a:hlinkClick r:id="rId3"/>
              </a:rPr>
              <a:t>https://colab.research.google.com/drive/1bz2rqtOZcXd2OUobHGgvyVkFsr47Be3H?usp=sharing</a:t>
            </a:r>
            <a:endParaRPr lang="en-IN" sz="2400" b="1" i="1" dirty="0">
              <a:solidFill>
                <a:srgbClr val="002060"/>
              </a:solidFill>
              <a:latin typeface="Times New Roman" panose="02020603050405020304" pitchFamily="18" charset="0"/>
              <a:cs typeface="Times New Roman" panose="02020603050405020304" pitchFamily="18" charset="0"/>
            </a:endParaRPr>
          </a:p>
          <a:p>
            <a:endParaRPr lang="en-IN" sz="2400" b="1" i="1" dirty="0">
              <a:solidFill>
                <a:srgbClr val="002060"/>
              </a:solidFill>
              <a:latin typeface="Times New Roman" panose="02020603050405020304" pitchFamily="18" charset="0"/>
              <a:cs typeface="Times New Roman" panose="02020603050405020304" pitchFamily="18" charset="0"/>
            </a:endParaRPr>
          </a:p>
        </p:txBody>
      </p:sp>
      <p:sp>
        <p:nvSpPr>
          <p:cNvPr id="2" name="Rectangles 4">
            <a:extLst>
              <a:ext uri="{FF2B5EF4-FFF2-40B4-BE49-F238E27FC236}">
                <a16:creationId xmlns:a16="http://schemas.microsoft.com/office/drawing/2014/main" id="{F4729FAF-89DA-A5DE-7406-BC4FBAC4D055}"/>
              </a:ext>
            </a:extLst>
          </p:cNvPr>
          <p:cNvSpPr/>
          <p:nvPr/>
        </p:nvSpPr>
        <p:spPr>
          <a:xfrm>
            <a:off x="1891512" y="-10795"/>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latin typeface="Times New Roman" panose="02020603050405020304" pitchFamily="18" charset="0"/>
                <a:cs typeface="Times New Roman" panose="02020603050405020304" pitchFamily="18" charset="0"/>
              </a:rPr>
              <a:t>Up and Running with TensorFlow</a:t>
            </a:r>
            <a:endParaRPr lang="en-US" sz="2800" b="1"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269839D7-FD6A-6987-213A-DE752E20A6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Install TensorFlow in the virtual environment: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bash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822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E817-0DAD-6B71-C864-092D85145D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BEF8B-199F-D9E5-51AF-E9E5C59BF751}"/>
              </a:ext>
            </a:extLst>
          </p:cNvPr>
          <p:cNvSpPr>
            <a:spLocks noGrp="1"/>
          </p:cNvSpPr>
          <p:nvPr>
            <p:ph idx="1"/>
          </p:nvPr>
        </p:nvSpPr>
        <p:spPr>
          <a:xfrm>
            <a:off x="1059180" y="1222375"/>
            <a:ext cx="10438765" cy="5337810"/>
          </a:xfrm>
        </p:spPr>
        <p:txBody>
          <a:bodyPr>
            <a:normAutofit/>
          </a:bodyPr>
          <a:lstStyle/>
          <a:p>
            <a:endParaRPr lang="en-US" sz="3200" dirty="0">
              <a:latin typeface="Times New Roman" panose="02020603050405020304" pitchFamily="18" charset="0"/>
              <a:cs typeface="Times New Roman" panose="02020603050405020304" pitchFamily="18" charset="0"/>
            </a:endParaRPr>
          </a:p>
          <a:p>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a:p>
            <a:pPr lvl="0"/>
            <a:endParaRPr lang="en-US" sz="6000" dirty="0">
              <a:latin typeface="Times New Roman" panose="02020603050405020304" pitchFamily="18" charset="0"/>
              <a:cs typeface="Times New Roman" panose="02020603050405020304" pitchFamily="18" charset="0"/>
            </a:endParaRPr>
          </a:p>
        </p:txBody>
      </p:sp>
      <p:sp>
        <p:nvSpPr>
          <p:cNvPr id="5" name="Rectangles 4">
            <a:extLst>
              <a:ext uri="{FF2B5EF4-FFF2-40B4-BE49-F238E27FC236}">
                <a16:creationId xmlns:a16="http://schemas.microsoft.com/office/drawing/2014/main" id="{149938EC-9DA5-CCEB-5AAA-C128E0038976}"/>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Steps in Text Classification:</a:t>
            </a:r>
            <a:endParaRPr lang="en-US" sz="3200" b="1" dirty="0"/>
          </a:p>
        </p:txBody>
      </p:sp>
      <p:pic>
        <p:nvPicPr>
          <p:cNvPr id="2" name="Picture 2" descr="Home">
            <a:extLst>
              <a:ext uri="{FF2B5EF4-FFF2-40B4-BE49-F238E27FC236}">
                <a16:creationId xmlns:a16="http://schemas.microsoft.com/office/drawing/2014/main" id="{64F356AE-6698-FB29-9BA1-C4E6C7F547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4D5EEB26-A49B-BF9C-F71D-E56876CD8FBD}"/>
              </a:ext>
            </a:extLst>
          </p:cNvPr>
          <p:cNvSpPr>
            <a:spLocks noChangeArrowheads="1"/>
          </p:cNvSpPr>
          <p:nvPr/>
        </p:nvSpPr>
        <p:spPr bwMode="auto">
          <a:xfrm>
            <a:off x="1553761" y="1222374"/>
            <a:ext cx="1007609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Model Evaluation:</a:t>
            </a:r>
            <a:r>
              <a:rPr kumimoji="0" lang="en-US" altLang="en-US" sz="2400" b="0" i="0" u="none" strike="noStrike" cap="none" normalizeH="0" baseline="0" dirty="0">
                <a:ln>
                  <a:noFill/>
                </a:ln>
                <a:solidFill>
                  <a:schemeClr val="tx1"/>
                </a:solidFill>
                <a:effectLst/>
                <a:latin typeface="Arial" panose="020B0604020202020204" pitchFamily="34" charset="0"/>
              </a:rPr>
              <a:t> After training the model, it's essential to evaluate its performance. Common evaluation metrics include:</a:t>
            </a: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Accuracy:</a:t>
            </a:r>
            <a:r>
              <a:rPr kumimoji="0" lang="en-US" altLang="en-US" sz="2400" b="0" i="0" u="none" strike="noStrike" cap="none" normalizeH="0" baseline="0" dirty="0">
                <a:ln>
                  <a:noFill/>
                </a:ln>
                <a:solidFill>
                  <a:schemeClr val="tx1"/>
                </a:solidFill>
                <a:effectLst/>
                <a:latin typeface="Arial" panose="020B0604020202020204" pitchFamily="34" charset="0"/>
              </a:rPr>
              <a:t> The proportion of correctly classified instances out of the total instances.</a:t>
            </a: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Precision:</a:t>
            </a:r>
            <a:r>
              <a:rPr kumimoji="0" lang="en-US" altLang="en-US" sz="2400" b="0" i="0" u="none" strike="noStrike" cap="none" normalizeH="0" baseline="0" dirty="0">
                <a:ln>
                  <a:noFill/>
                </a:ln>
                <a:solidFill>
                  <a:schemeClr val="tx1"/>
                </a:solidFill>
                <a:effectLst/>
                <a:latin typeface="Arial" panose="020B0604020202020204" pitchFamily="34" charset="0"/>
              </a:rPr>
              <a:t> The proportion of true positives out of all predicted positives.</a:t>
            </a: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Recall:</a:t>
            </a:r>
            <a:r>
              <a:rPr kumimoji="0" lang="en-US" altLang="en-US" sz="2400" b="0" i="0" u="none" strike="noStrike" cap="none" normalizeH="0" baseline="0" dirty="0">
                <a:ln>
                  <a:noFill/>
                </a:ln>
                <a:solidFill>
                  <a:schemeClr val="tx1"/>
                </a:solidFill>
                <a:effectLst/>
                <a:latin typeface="Arial" panose="020B0604020202020204" pitchFamily="34" charset="0"/>
              </a:rPr>
              <a:t> The proportion of true positives out of all actual positives.</a:t>
            </a: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F1-Score:</a:t>
            </a:r>
            <a:r>
              <a:rPr kumimoji="0" lang="en-US" altLang="en-US" sz="2400" b="0" i="0" u="none" strike="noStrike" cap="none" normalizeH="0" baseline="0" dirty="0">
                <a:ln>
                  <a:noFill/>
                </a:ln>
                <a:solidFill>
                  <a:schemeClr val="tx1"/>
                </a:solidFill>
                <a:effectLst/>
                <a:latin typeface="Arial" panose="020B0604020202020204" pitchFamily="34" charset="0"/>
              </a:rPr>
              <a:t> The harmonic mean of precision and recall, providing a balance between the two.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Prediction:</a:t>
            </a:r>
            <a:r>
              <a:rPr kumimoji="0" lang="en-US" altLang="en-US" sz="2400" b="0" i="0" u="none" strike="noStrike" cap="none" normalizeH="0" baseline="0" dirty="0">
                <a:ln>
                  <a:noFill/>
                </a:ln>
                <a:solidFill>
                  <a:schemeClr val="tx1"/>
                </a:solidFill>
                <a:effectLst/>
                <a:latin typeface="Arial" panose="020B0604020202020204" pitchFamily="34" charset="0"/>
              </a:rPr>
              <a:t> Once the model is trained and evaluated, you can use it to classify unseen text. The model will output a predicted category label for the new text.</a:t>
            </a:r>
          </a:p>
        </p:txBody>
      </p:sp>
    </p:spTree>
    <p:extLst>
      <p:ext uri="{BB962C8B-B14F-4D97-AF65-F5344CB8AC3E}">
        <p14:creationId xmlns:p14="http://schemas.microsoft.com/office/powerpoint/2010/main" val="6172690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6AA17-6601-C99A-82E2-FC43DB0421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A2CC6-6C3A-D7CF-CA65-A2F01181D160}"/>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1619B9F7-18B8-801F-7211-23552EE78ADA}"/>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F58B4E61-6CFC-8D7F-8E9B-4D829B67F4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0D26CF7F-C8AD-DD36-8195-8209B02F8EAE}"/>
              </a:ext>
            </a:extLst>
          </p:cNvPr>
          <p:cNvSpPr>
            <a:spLocks noChangeArrowheads="1"/>
          </p:cNvSpPr>
          <p:nvPr/>
        </p:nvSpPr>
        <p:spPr bwMode="auto">
          <a:xfrm>
            <a:off x="1178944" y="1192983"/>
            <a:ext cx="1059086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400" b="1" dirty="0"/>
              <a:t>1. Text Corpus</a:t>
            </a:r>
          </a:p>
          <a:p>
            <a:pPr algn="just"/>
            <a:r>
              <a:rPr lang="en-US" sz="2400" dirty="0"/>
              <a:t>A </a:t>
            </a:r>
            <a:r>
              <a:rPr lang="en-US" sz="2400" b="1" dirty="0"/>
              <a:t>corpus</a:t>
            </a:r>
            <a:r>
              <a:rPr lang="en-US" sz="2400" dirty="0"/>
              <a:t> (plural: corpora) is a large collection of text data used for training and evaluating text classification models. The corpus can consist of documents, sentences, or words, depending on the application.</a:t>
            </a:r>
          </a:p>
          <a:p>
            <a:pPr algn="just"/>
            <a:r>
              <a:rPr lang="en-US" sz="2400" b="1" dirty="0"/>
              <a:t>Example:</a:t>
            </a:r>
            <a:r>
              <a:rPr lang="en-US" sz="2400" dirty="0"/>
              <a:t> A corpus could be a collection of movie reviews, where each review is a document that will be labeled for sentiment (positive or negative).</a:t>
            </a:r>
          </a:p>
          <a:p>
            <a:pPr algn="just"/>
            <a:endParaRPr lang="en-US" sz="2400" dirty="0"/>
          </a:p>
          <a:p>
            <a:pPr algn="just"/>
            <a:r>
              <a:rPr lang="en-US" sz="2400" b="1" dirty="0"/>
              <a:t>2. Label/Category</a:t>
            </a:r>
          </a:p>
          <a:p>
            <a:pPr algn="just"/>
            <a:r>
              <a:rPr lang="en-US" sz="2400" dirty="0"/>
              <a:t>A </a:t>
            </a:r>
            <a:r>
              <a:rPr lang="en-US" sz="2400" b="1" dirty="0"/>
              <a:t>label</a:t>
            </a:r>
            <a:r>
              <a:rPr lang="en-US" sz="2400" dirty="0"/>
              <a:t> or </a:t>
            </a:r>
            <a:r>
              <a:rPr lang="en-US" sz="2400" b="1" dirty="0"/>
              <a:t>category</a:t>
            </a:r>
            <a:r>
              <a:rPr lang="en-US" sz="2400" dirty="0"/>
              <a:t> is the class or category assigned to a given text. In supervised learning, each piece of text in the training dataset is associated with a label.</a:t>
            </a:r>
          </a:p>
          <a:p>
            <a:pPr algn="just"/>
            <a:r>
              <a:rPr lang="en-US" sz="2400" b="1" dirty="0"/>
              <a:t>Example:</a:t>
            </a:r>
            <a:endParaRPr lang="en-US" sz="2400" dirty="0"/>
          </a:p>
          <a:p>
            <a:pPr algn="just">
              <a:buFont typeface="Arial" panose="020B0604020202020204" pitchFamily="34" charset="0"/>
              <a:buChar char="•"/>
            </a:pPr>
            <a:r>
              <a:rPr lang="en-US" sz="2400" dirty="0"/>
              <a:t>In a </a:t>
            </a:r>
            <a:r>
              <a:rPr lang="en-US" sz="2400" b="1" dirty="0"/>
              <a:t>sentiment analysis</a:t>
            </a:r>
            <a:r>
              <a:rPr lang="en-US" sz="2400" dirty="0"/>
              <a:t> task, the labels could be "positive" or "negative."</a:t>
            </a:r>
          </a:p>
          <a:p>
            <a:pPr algn="just">
              <a:buFont typeface="Arial" panose="020B0604020202020204" pitchFamily="34" charset="0"/>
              <a:buChar char="•"/>
            </a:pPr>
            <a:r>
              <a:rPr lang="en-US" sz="2400" dirty="0"/>
              <a:t>In </a:t>
            </a:r>
            <a:r>
              <a:rPr lang="en-US" sz="2400" b="1" dirty="0"/>
              <a:t>spam detection</a:t>
            </a:r>
            <a:r>
              <a:rPr lang="en-US" sz="2400" dirty="0"/>
              <a:t>, labels could be "spam" or "ham" (non-spam).</a:t>
            </a:r>
          </a:p>
        </p:txBody>
      </p:sp>
    </p:spTree>
    <p:extLst>
      <p:ext uri="{BB962C8B-B14F-4D97-AF65-F5344CB8AC3E}">
        <p14:creationId xmlns:p14="http://schemas.microsoft.com/office/powerpoint/2010/main" val="1193862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6060C-998B-65DC-1F10-EBEA2AB90D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CAD32-A465-D93A-8199-634BCC4D86FA}"/>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E625AE5C-6A00-3C9B-4908-567BA45192FD}"/>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EC04897F-4142-83A3-2918-09A2263107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8805BBA1-A588-7F36-92BC-C7BDC706A219}"/>
              </a:ext>
            </a:extLst>
          </p:cNvPr>
          <p:cNvSpPr>
            <a:spLocks noChangeArrowheads="1"/>
          </p:cNvSpPr>
          <p:nvPr/>
        </p:nvSpPr>
        <p:spPr bwMode="auto">
          <a:xfrm>
            <a:off x="1178944" y="1192983"/>
            <a:ext cx="1059086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3. Tokenization</a:t>
            </a:r>
          </a:p>
          <a:p>
            <a:r>
              <a:rPr lang="en-US" sz="2400" b="1" dirty="0"/>
              <a:t>Tokenization</a:t>
            </a:r>
            <a:r>
              <a:rPr lang="en-US" sz="2400" dirty="0"/>
              <a:t> is the process of splitting a text into smaller units, typically words or phrases. Tokens are the building blocks used for analysis.</a:t>
            </a:r>
          </a:p>
          <a:p>
            <a:r>
              <a:rPr lang="en-US" sz="2400" b="1" dirty="0"/>
              <a:t>Example:</a:t>
            </a:r>
            <a:endParaRPr lang="en-US" sz="2400" dirty="0"/>
          </a:p>
          <a:p>
            <a:pPr>
              <a:buFont typeface="Arial" panose="020B0604020202020204" pitchFamily="34" charset="0"/>
              <a:buChar char="•"/>
            </a:pPr>
            <a:r>
              <a:rPr lang="en-US" sz="2400" dirty="0"/>
              <a:t>Text: "I love programming!"</a:t>
            </a:r>
          </a:p>
          <a:p>
            <a:pPr>
              <a:buFont typeface="Arial" panose="020B0604020202020204" pitchFamily="34" charset="0"/>
              <a:buChar char="•"/>
            </a:pPr>
            <a:r>
              <a:rPr lang="en-US" sz="2400" dirty="0"/>
              <a:t>Tokens: ["I", "love", "programming"]</a:t>
            </a:r>
          </a:p>
          <a:p>
            <a:r>
              <a:rPr lang="en-US" sz="2400" b="1" dirty="0"/>
              <a:t>4. Stop Words</a:t>
            </a:r>
          </a:p>
          <a:p>
            <a:r>
              <a:rPr lang="en-US" sz="2400" b="1" dirty="0"/>
              <a:t>Stop words</a:t>
            </a:r>
            <a:r>
              <a:rPr lang="en-US" sz="2400" dirty="0"/>
              <a:t> are common words like "the", "and", "is", "to", etc., that do not carry significant meaning and are usually removed during preprocessing. The rationale is that these words do not help in distinguishing between different text categories.</a:t>
            </a:r>
          </a:p>
          <a:p>
            <a:r>
              <a:rPr lang="en-US" sz="2400" b="1" dirty="0"/>
              <a:t>Example:</a:t>
            </a:r>
            <a:endParaRPr lang="en-US" sz="2400" dirty="0"/>
          </a:p>
          <a:p>
            <a:pPr>
              <a:buFont typeface="Arial" panose="020B0604020202020204" pitchFamily="34" charset="0"/>
              <a:buChar char="•"/>
            </a:pPr>
            <a:r>
              <a:rPr lang="en-US" sz="2400" dirty="0"/>
              <a:t>Sentence: "The movie was amazing."</a:t>
            </a:r>
          </a:p>
          <a:p>
            <a:pPr>
              <a:buFont typeface="Arial" panose="020B0604020202020204" pitchFamily="34" charset="0"/>
              <a:buChar char="•"/>
            </a:pPr>
            <a:r>
              <a:rPr lang="en-US" sz="2400" dirty="0"/>
              <a:t>Stop words might be removed, leaving: "movie amazing."</a:t>
            </a:r>
          </a:p>
        </p:txBody>
      </p:sp>
    </p:spTree>
    <p:extLst>
      <p:ext uri="{BB962C8B-B14F-4D97-AF65-F5344CB8AC3E}">
        <p14:creationId xmlns:p14="http://schemas.microsoft.com/office/powerpoint/2010/main" val="1552806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9C241-7708-D085-3364-7095947F99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1D3C24-49AE-47C1-2531-F8D4B97E31F8}"/>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799ADED4-B291-8382-0A1F-9B0CDFCCAD2C}"/>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59AAF83C-2BE5-03D5-049E-D9E54CD7EA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6F5BF5DA-2702-8BD4-4984-B3506608498E}"/>
              </a:ext>
            </a:extLst>
          </p:cNvPr>
          <p:cNvSpPr>
            <a:spLocks noChangeArrowheads="1"/>
          </p:cNvSpPr>
          <p:nvPr/>
        </p:nvSpPr>
        <p:spPr bwMode="auto">
          <a:xfrm>
            <a:off x="1178944" y="1192983"/>
            <a:ext cx="1059086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5. Stemming</a:t>
            </a:r>
          </a:p>
          <a:p>
            <a:r>
              <a:rPr lang="en-US" sz="2400" b="1" dirty="0"/>
              <a:t>Stemming</a:t>
            </a:r>
            <a:r>
              <a:rPr lang="en-US" sz="2400" dirty="0"/>
              <a:t> is the process of reducing words to their root form. The idea is to treat different forms of the same word as equivalent.</a:t>
            </a:r>
          </a:p>
          <a:p>
            <a:r>
              <a:rPr lang="en-US" sz="2400" b="1" dirty="0"/>
              <a:t>Example:</a:t>
            </a:r>
            <a:endParaRPr lang="en-US" sz="2400" dirty="0"/>
          </a:p>
          <a:p>
            <a:pPr>
              <a:buFont typeface="Arial" panose="020B0604020202020204" pitchFamily="34" charset="0"/>
              <a:buChar char="•"/>
            </a:pPr>
            <a:r>
              <a:rPr lang="en-US" sz="2400" dirty="0"/>
              <a:t>"running" → "run"</a:t>
            </a:r>
          </a:p>
          <a:p>
            <a:pPr>
              <a:buFont typeface="Arial" panose="020B0604020202020204" pitchFamily="34" charset="0"/>
              <a:buChar char="•"/>
            </a:pPr>
            <a:r>
              <a:rPr lang="en-US" sz="2400" dirty="0"/>
              <a:t>"better" → "good"</a:t>
            </a:r>
          </a:p>
          <a:p>
            <a:r>
              <a:rPr lang="en-US" sz="2400" b="1" dirty="0"/>
              <a:t>6. Lemmatization</a:t>
            </a:r>
          </a:p>
          <a:p>
            <a:r>
              <a:rPr lang="en-US" sz="2400" b="1" dirty="0"/>
              <a:t>Lemmatization</a:t>
            </a:r>
            <a:r>
              <a:rPr lang="en-US" sz="2400" dirty="0"/>
              <a:t> is similar to stemming, but it involves reducing a word to its </a:t>
            </a:r>
            <a:r>
              <a:rPr lang="en-US" sz="2400" b="1" dirty="0"/>
              <a:t>dictionary form</a:t>
            </a:r>
            <a:r>
              <a:rPr lang="en-US" sz="2400" dirty="0"/>
              <a:t> (lemma). Unlike stemming, lemmatization considers the context of a word and reduces it to a valid word (lemma) that exists in the dictionary.</a:t>
            </a:r>
          </a:p>
          <a:p>
            <a:r>
              <a:rPr lang="en-US" sz="2400" b="1" dirty="0"/>
              <a:t>Example:</a:t>
            </a:r>
            <a:endParaRPr lang="en-US" sz="2400" dirty="0"/>
          </a:p>
          <a:p>
            <a:pPr>
              <a:buFont typeface="Arial" panose="020B0604020202020204" pitchFamily="34" charset="0"/>
              <a:buChar char="•"/>
            </a:pPr>
            <a:r>
              <a:rPr lang="en-US" sz="2400" dirty="0"/>
              <a:t>"running" → "run"</a:t>
            </a:r>
          </a:p>
          <a:p>
            <a:pPr>
              <a:buFont typeface="Arial" panose="020B0604020202020204" pitchFamily="34" charset="0"/>
              <a:buChar char="•"/>
            </a:pPr>
            <a:r>
              <a:rPr lang="en-US" sz="2400" dirty="0"/>
              <a:t>"better" → "good"</a:t>
            </a:r>
          </a:p>
        </p:txBody>
      </p:sp>
    </p:spTree>
    <p:extLst>
      <p:ext uri="{BB962C8B-B14F-4D97-AF65-F5344CB8AC3E}">
        <p14:creationId xmlns:p14="http://schemas.microsoft.com/office/powerpoint/2010/main" val="2985137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EBC19-CCE3-E6F6-B9BD-D9490931AF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727C2-1D16-B98F-2760-4B70FA672CE6}"/>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F5BA8D57-D81E-1CD9-FDC6-A7C8F388F3BD}"/>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49B0CBE4-31B6-6C5E-F4F6-0B0AF005E1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4BE68B95-FF1D-B932-C6DB-77669874D4C7}"/>
              </a:ext>
            </a:extLst>
          </p:cNvPr>
          <p:cNvSpPr>
            <a:spLocks noChangeArrowheads="1"/>
          </p:cNvSpPr>
          <p:nvPr/>
        </p:nvSpPr>
        <p:spPr bwMode="auto">
          <a:xfrm>
            <a:off x="1367812" y="1128052"/>
            <a:ext cx="1021458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7. 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Feature extraction</a:t>
            </a:r>
            <a:r>
              <a:rPr kumimoji="0" lang="en-US" altLang="en-US" sz="2000" b="0" i="0" u="none" strike="noStrike" cap="none" normalizeH="0" baseline="0">
                <a:ln>
                  <a:noFill/>
                </a:ln>
                <a:solidFill>
                  <a:schemeClr val="tx1"/>
                </a:solidFill>
                <a:effectLst/>
                <a:latin typeface="Arial" panose="020B0604020202020204" pitchFamily="34" charset="0"/>
              </a:rPr>
              <a:t> refers to the process of transforming raw text into numerical representations that can be fed into a machine learning model. These numerical features capture the important aspects of the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Common methods include:</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Bag of Words (BoW):</a:t>
            </a:r>
            <a:r>
              <a:rPr kumimoji="0" lang="en-US" altLang="en-US" sz="2000" b="0" i="0" u="none" strike="noStrike" cap="none" normalizeH="0" baseline="0">
                <a:ln>
                  <a:noFill/>
                </a:ln>
                <a:solidFill>
                  <a:schemeClr val="tx1"/>
                </a:solidFill>
                <a:effectLst/>
                <a:latin typeface="Arial" panose="020B0604020202020204" pitchFamily="34" charset="0"/>
              </a:rPr>
              <a:t> A simple representation where each word in a document is counted, and the frequency of each word is used as a feature.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TF-IDF (Term Frequency-Inverse Document Frequency):</a:t>
            </a:r>
            <a:r>
              <a:rPr kumimoji="0" lang="en-US" altLang="en-US" sz="2000" b="0" i="0" u="none" strike="noStrike" cap="none" normalizeH="0" baseline="0">
                <a:ln>
                  <a:noFill/>
                </a:ln>
                <a:solidFill>
                  <a:schemeClr val="tx1"/>
                </a:solidFill>
                <a:effectLst/>
                <a:latin typeface="Arial" panose="020B0604020202020204" pitchFamily="34" charset="0"/>
              </a:rPr>
              <a:t> Weighs words by their frequency in a document and how rare they are in the entire corpus. It helps in reducing the importance of common words and emphasizes rare but significant 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8. Vocabulary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A </a:t>
            </a:r>
            <a:r>
              <a:rPr kumimoji="0" lang="en-US" altLang="en-US" sz="2000" b="1" i="0" u="none" strike="noStrike" cap="none" normalizeH="0" baseline="0">
                <a:ln>
                  <a:noFill/>
                </a:ln>
                <a:solidFill>
                  <a:schemeClr val="tx1"/>
                </a:solidFill>
                <a:effectLst/>
                <a:latin typeface="Arial" panose="020B0604020202020204" pitchFamily="34" charset="0"/>
              </a:rPr>
              <a:t>vocabulary</a:t>
            </a:r>
            <a:r>
              <a:rPr kumimoji="0" lang="en-US" altLang="en-US" sz="2000" b="0" i="0" u="none" strike="noStrike" cap="none" normalizeH="0" baseline="0">
                <a:ln>
                  <a:noFill/>
                </a:ln>
                <a:solidFill>
                  <a:schemeClr val="tx1"/>
                </a:solidFill>
                <a:effectLst/>
                <a:latin typeface="Arial" panose="020B0604020202020204" pitchFamily="34" charset="0"/>
              </a:rPr>
              <a:t> refers to the set of unique words that exist in the corpus after preprocessing (tokenization, stopword removal, etc.). It forms the basis for vectorizing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Example:</a:t>
            </a:r>
            <a:r>
              <a:rPr kumimoji="0" lang="en-US" altLang="en-US" sz="2000" b="0" i="0" u="none" strike="noStrike" cap="none" normalizeH="0" baseline="0">
                <a:ln>
                  <a:noFill/>
                </a:ln>
                <a:solidFill>
                  <a:schemeClr val="tx1"/>
                </a:solidFill>
                <a:effectLst/>
                <a:latin typeface="Arial" panose="020B0604020202020204" pitchFamily="34" charset="0"/>
              </a:rPr>
              <a:t> In the sentence "I love programming", the vocabulary could be </a:t>
            </a:r>
            <a:r>
              <a:rPr kumimoji="0" lang="en-US" altLang="en-US" sz="2000" b="0" i="0" u="none" strike="noStrike" cap="none" normalizeH="0" baseline="0">
                <a:ln>
                  <a:noFill/>
                </a:ln>
                <a:solidFill>
                  <a:schemeClr val="tx1"/>
                </a:solidFill>
                <a:effectLst/>
                <a:latin typeface="Arial Unicode MS"/>
              </a:rPr>
              <a:t>["I", "love", "programming"]</a:t>
            </a:r>
            <a:r>
              <a:rPr kumimoji="0" lang="en-US" altLang="en-US" sz="2000" b="0" i="0" u="none" strike="noStrike" cap="none" normalizeH="0" baseline="0">
                <a:ln>
                  <a:noFill/>
                </a:ln>
                <a:solidFill>
                  <a:schemeClr val="tx1"/>
                </a:solidFill>
                <a:effectLst/>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977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DAE43-AD08-8007-648D-FC8CB63A2B2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9993C-B8BB-71A8-92EF-4182DBB8AD0B}"/>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C1FACD75-FB7A-A6C7-7065-58E45529ECAE}"/>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0B59398A-1FEF-5978-864D-C2DF74230D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49E0BBDA-950B-A006-1837-A8CB22E2FF37}"/>
              </a:ext>
            </a:extLst>
          </p:cNvPr>
          <p:cNvSpPr>
            <a:spLocks noChangeArrowheads="1"/>
          </p:cNvSpPr>
          <p:nvPr/>
        </p:nvSpPr>
        <p:spPr bwMode="auto">
          <a:xfrm>
            <a:off x="1367812" y="1128052"/>
            <a:ext cx="1021458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7. 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Feature extraction</a:t>
            </a:r>
            <a:r>
              <a:rPr kumimoji="0" lang="en-US" altLang="en-US" sz="2000" b="0" i="0" u="none" strike="noStrike" cap="none" normalizeH="0" baseline="0">
                <a:ln>
                  <a:noFill/>
                </a:ln>
                <a:solidFill>
                  <a:schemeClr val="tx1"/>
                </a:solidFill>
                <a:effectLst/>
                <a:latin typeface="Arial" panose="020B0604020202020204" pitchFamily="34" charset="0"/>
              </a:rPr>
              <a:t> refers to the process of transforming raw text into numerical representations that can be fed into a machine learning model. These numerical features capture the important aspects of the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Common methods include:</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Bag of Words (BoW):</a:t>
            </a:r>
            <a:r>
              <a:rPr kumimoji="0" lang="en-US" altLang="en-US" sz="2000" b="0" i="0" u="none" strike="noStrike" cap="none" normalizeH="0" baseline="0">
                <a:ln>
                  <a:noFill/>
                </a:ln>
                <a:solidFill>
                  <a:schemeClr val="tx1"/>
                </a:solidFill>
                <a:effectLst/>
                <a:latin typeface="Arial" panose="020B0604020202020204" pitchFamily="34" charset="0"/>
              </a:rPr>
              <a:t> A simple representation where each word in a document is counted, and the frequency of each word is used as a feature.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TF-IDF (Term Frequency-Inverse Document Frequency):</a:t>
            </a:r>
            <a:r>
              <a:rPr kumimoji="0" lang="en-US" altLang="en-US" sz="2000" b="0" i="0" u="none" strike="noStrike" cap="none" normalizeH="0" baseline="0">
                <a:ln>
                  <a:noFill/>
                </a:ln>
                <a:solidFill>
                  <a:schemeClr val="tx1"/>
                </a:solidFill>
                <a:effectLst/>
                <a:latin typeface="Arial" panose="020B0604020202020204" pitchFamily="34" charset="0"/>
              </a:rPr>
              <a:t> Weighs words by their frequency in a document and how rare they are in the entire corpus. It helps in reducing the importance of common words and emphasizes rare but significant words.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8. Vocabulary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A </a:t>
            </a:r>
            <a:r>
              <a:rPr kumimoji="0" lang="en-US" altLang="en-US" sz="2000" b="1" i="0" u="none" strike="noStrike" cap="none" normalizeH="0" baseline="0">
                <a:ln>
                  <a:noFill/>
                </a:ln>
                <a:solidFill>
                  <a:schemeClr val="tx1"/>
                </a:solidFill>
                <a:effectLst/>
                <a:latin typeface="Arial" panose="020B0604020202020204" pitchFamily="34" charset="0"/>
              </a:rPr>
              <a:t>vocabulary</a:t>
            </a:r>
            <a:r>
              <a:rPr kumimoji="0" lang="en-US" altLang="en-US" sz="2000" b="0" i="0" u="none" strike="noStrike" cap="none" normalizeH="0" baseline="0">
                <a:ln>
                  <a:noFill/>
                </a:ln>
                <a:solidFill>
                  <a:schemeClr val="tx1"/>
                </a:solidFill>
                <a:effectLst/>
                <a:latin typeface="Arial" panose="020B0604020202020204" pitchFamily="34" charset="0"/>
              </a:rPr>
              <a:t> refers to the set of unique words that exist in the corpus after preprocessing (tokenization, stopword removal, etc.). It forms the basis for vectorizing text.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Example:</a:t>
            </a:r>
            <a:r>
              <a:rPr kumimoji="0" lang="en-US" altLang="en-US" sz="2000" b="0" i="0" u="none" strike="noStrike" cap="none" normalizeH="0" baseline="0">
                <a:ln>
                  <a:noFill/>
                </a:ln>
                <a:solidFill>
                  <a:schemeClr val="tx1"/>
                </a:solidFill>
                <a:effectLst/>
                <a:latin typeface="Arial" panose="020B0604020202020204" pitchFamily="34" charset="0"/>
              </a:rPr>
              <a:t> In the sentence "I love programming", the vocabulary could be </a:t>
            </a:r>
            <a:r>
              <a:rPr kumimoji="0" lang="en-US" altLang="en-US" sz="2000" b="0" i="0" u="none" strike="noStrike" cap="none" normalizeH="0" baseline="0">
                <a:ln>
                  <a:noFill/>
                </a:ln>
                <a:solidFill>
                  <a:schemeClr val="tx1"/>
                </a:solidFill>
                <a:effectLst/>
                <a:latin typeface="Arial Unicode MS"/>
              </a:rPr>
              <a:t>["I", "love", "programming"]</a:t>
            </a:r>
            <a:r>
              <a:rPr kumimoji="0" lang="en-US" altLang="en-US" sz="2000" b="0" i="0" u="none" strike="noStrike" cap="none" normalizeH="0" baseline="0">
                <a:ln>
                  <a:noFill/>
                </a:ln>
                <a:solidFill>
                  <a:schemeClr val="tx1"/>
                </a:solidFill>
                <a:effectLst/>
              </a:rPr>
              <a:t>.</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3551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11EF3-4A14-4FFD-8086-B72E275800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040A72-9658-BB53-B566-AA614A86DB6D}"/>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0F268C8C-A647-7EEC-F3BE-4F7B02DB2264}"/>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52CCF02E-A1C9-C89A-56CF-7F277A3C9E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0210B233-EA57-A0DD-930F-076E161B578C}"/>
              </a:ext>
            </a:extLst>
          </p:cNvPr>
          <p:cNvSpPr>
            <a:spLocks noChangeArrowheads="1"/>
          </p:cNvSpPr>
          <p:nvPr/>
        </p:nvSpPr>
        <p:spPr bwMode="auto">
          <a:xfrm>
            <a:off x="798010" y="921130"/>
            <a:ext cx="10961103"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9. Bag of Words (BoW)</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The </a:t>
            </a:r>
            <a:r>
              <a:rPr kumimoji="0" lang="en-US" altLang="en-US" sz="2000" b="1" i="0" u="none" strike="noStrike" cap="none" normalizeH="0" baseline="0">
                <a:ln>
                  <a:noFill/>
                </a:ln>
                <a:solidFill>
                  <a:schemeClr val="tx1"/>
                </a:solidFill>
                <a:effectLst/>
                <a:latin typeface="Arial" panose="020B0604020202020204" pitchFamily="34" charset="0"/>
              </a:rPr>
              <a:t>Bag of Words (BoW)</a:t>
            </a:r>
            <a:r>
              <a:rPr kumimoji="0" lang="en-US" altLang="en-US" sz="2000" b="0" i="0" u="none" strike="noStrike" cap="none" normalizeH="0" baseline="0">
                <a:ln>
                  <a:noFill/>
                </a:ln>
                <a:solidFill>
                  <a:schemeClr val="tx1"/>
                </a:solidFill>
                <a:effectLst/>
                <a:latin typeface="Arial" panose="020B0604020202020204" pitchFamily="34" charset="0"/>
              </a:rPr>
              <a:t> model is a simple text representation technique where the text is represented as a vector, and each word's frequency in the document is used as a feature. The order of words is ignored, making it a "bag" of words.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Arial" panose="020B0604020202020204" pitchFamily="34" charset="0"/>
              </a:rPr>
              <a:t>Example:</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Document 1: "I love programming."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Document 2: "I enjoy coding."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BoW vectors could look like this: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Vocabulary: </a:t>
            </a:r>
            <a:r>
              <a:rPr kumimoji="0" lang="en-US" altLang="en-US" sz="2000" b="0" i="0" u="none" strike="noStrike" cap="none" normalizeH="0" baseline="0">
                <a:ln>
                  <a:noFill/>
                </a:ln>
                <a:solidFill>
                  <a:schemeClr val="tx1"/>
                </a:solidFill>
                <a:effectLst/>
                <a:latin typeface="Arial Unicode MS"/>
              </a:rPr>
              <a:t>["I", "love", "programming", "enjoy", "coding"]</a:t>
            </a:r>
            <a:endParaRPr kumimoji="0" lang="en-US" altLang="en-US" sz="2000" b="0" i="0" u="none" strike="noStrike" cap="none" normalizeH="0" baseline="0">
              <a:ln>
                <a:noFill/>
              </a:ln>
              <a:solidFill>
                <a:schemeClr val="tx1"/>
              </a:solidFill>
              <a:effectLst/>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rPr>
              <a:t>Document 1: [1, 1, 1, 0, 0] (indicating the presence of "I", "love", and "programming")</a:t>
            </a:r>
            <a:endParaRPr kumimoji="0" lang="en-US" altLang="en-US" sz="20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Document 2: [1, 0, 0, 1, 1]</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539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6C916-835C-25FE-D90A-EF8070B8608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35CC2-F6A3-B5BB-50D3-86E6C946A6D5}"/>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9998108B-C35C-0658-EBFB-2CC37BAFCA67}"/>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5CC76572-6026-7574-A50A-1D73D05537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6898DC2-F484-8F66-E0F4-B3A3E1BF5832}"/>
              </a:ext>
            </a:extLst>
          </p:cNvPr>
          <p:cNvPicPr>
            <a:picLocks noChangeAspect="1"/>
          </p:cNvPicPr>
          <p:nvPr/>
        </p:nvPicPr>
        <p:blipFill>
          <a:blip r:embed="rId3"/>
          <a:stretch>
            <a:fillRect/>
          </a:stretch>
        </p:blipFill>
        <p:spPr>
          <a:xfrm>
            <a:off x="1104391" y="960116"/>
            <a:ext cx="11029189" cy="5859783"/>
          </a:xfrm>
          <a:prstGeom prst="rect">
            <a:avLst/>
          </a:prstGeom>
        </p:spPr>
      </p:pic>
    </p:spTree>
    <p:extLst>
      <p:ext uri="{BB962C8B-B14F-4D97-AF65-F5344CB8AC3E}">
        <p14:creationId xmlns:p14="http://schemas.microsoft.com/office/powerpoint/2010/main" val="20877451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21249-C05D-6D79-64B6-6A93247BD8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D2E61-D5CF-8451-B526-EC6CA6D4EA93}"/>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4FF407C1-E402-519F-476A-575C66C93538}"/>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9C6F47F3-53C1-97AD-62B9-C67F76C697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78D8E93-6F8B-47C6-EFCE-8455A3544736}"/>
              </a:ext>
            </a:extLst>
          </p:cNvPr>
          <p:cNvPicPr>
            <a:picLocks noChangeAspect="1"/>
          </p:cNvPicPr>
          <p:nvPr/>
        </p:nvPicPr>
        <p:blipFill>
          <a:blip r:embed="rId3"/>
          <a:stretch>
            <a:fillRect/>
          </a:stretch>
        </p:blipFill>
        <p:spPr>
          <a:xfrm>
            <a:off x="547894" y="948817"/>
            <a:ext cx="11448637" cy="5611368"/>
          </a:xfrm>
          <a:prstGeom prst="rect">
            <a:avLst/>
          </a:prstGeom>
        </p:spPr>
      </p:pic>
    </p:spTree>
    <p:extLst>
      <p:ext uri="{BB962C8B-B14F-4D97-AF65-F5344CB8AC3E}">
        <p14:creationId xmlns:p14="http://schemas.microsoft.com/office/powerpoint/2010/main" val="3512938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98C1D-BDE8-0280-346D-CD9EF14813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41AD9-5717-DED7-E8E7-A8008B86DE24}"/>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98777D6E-FD72-3EC4-FA20-29513D583510}"/>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55A98BC3-F654-3413-5CF3-9191962353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B4F39FA-7F13-AFF5-7DB2-030221D1EE7A}"/>
              </a:ext>
            </a:extLst>
          </p:cNvPr>
          <p:cNvPicPr>
            <a:picLocks noChangeAspect="1"/>
          </p:cNvPicPr>
          <p:nvPr/>
        </p:nvPicPr>
        <p:blipFill>
          <a:blip r:embed="rId3"/>
          <a:stretch>
            <a:fillRect/>
          </a:stretch>
        </p:blipFill>
        <p:spPr>
          <a:xfrm>
            <a:off x="1639018" y="939138"/>
            <a:ext cx="9015839" cy="5811749"/>
          </a:xfrm>
          <a:prstGeom prst="rect">
            <a:avLst/>
          </a:prstGeom>
        </p:spPr>
      </p:pic>
    </p:spTree>
    <p:extLst>
      <p:ext uri="{BB962C8B-B14F-4D97-AF65-F5344CB8AC3E}">
        <p14:creationId xmlns:p14="http://schemas.microsoft.com/office/powerpoint/2010/main" val="45265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F8CD-E3DF-D793-9A55-75774691E5F1}"/>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F851D583-5E7A-EA99-8E53-EEC14DD574D5}"/>
              </a:ext>
            </a:extLst>
          </p:cNvPr>
          <p:cNvSpPr/>
          <p:nvPr/>
        </p:nvSpPr>
        <p:spPr>
          <a:xfrm>
            <a:off x="1844040" y="0"/>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Understanding TensorFlow Basics</a:t>
            </a:r>
          </a:p>
        </p:txBody>
      </p:sp>
      <p:pic>
        <p:nvPicPr>
          <p:cNvPr id="6" name="Picture 2" descr="Home">
            <a:extLst>
              <a:ext uri="{FF2B5EF4-FFF2-40B4-BE49-F238E27FC236}">
                <a16:creationId xmlns:a16="http://schemas.microsoft.com/office/drawing/2014/main" id="{F91B442F-529B-B64E-5570-802DD8F48A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A3C797E-BB29-4565-9591-C8371DCB4DFC}"/>
              </a:ext>
            </a:extLst>
          </p:cNvPr>
          <p:cNvSpPr>
            <a:spLocks noChangeArrowheads="1"/>
          </p:cNvSpPr>
          <p:nvPr/>
        </p:nvSpPr>
        <p:spPr bwMode="auto">
          <a:xfrm>
            <a:off x="966158" y="699955"/>
            <a:ext cx="10857781" cy="611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400" dirty="0">
                <a:latin typeface="Times New Roman" panose="02020603050405020304" pitchFamily="18" charset="0"/>
                <a:cs typeface="Times New Roman" panose="02020603050405020304" pitchFamily="18" charset="0"/>
              </a:rPr>
              <a:t>TensorFlow is a versatile and powerful library for building machine learning and deep learning models. Let's break down some of the core concepts of TensorFlow and explore them with code examples:</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Tensors</a:t>
            </a:r>
            <a:r>
              <a:rPr lang="en-US" sz="2400" dirty="0">
                <a:latin typeface="Times New Roman" panose="02020603050405020304" pitchFamily="18" charset="0"/>
                <a:cs typeface="Times New Roman" panose="02020603050405020304" pitchFamily="18" charset="0"/>
              </a:rPr>
              <a:t>: The core data structure in TensorFlow</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Operations</a:t>
            </a:r>
            <a:r>
              <a:rPr lang="en-US" sz="2400" dirty="0">
                <a:latin typeface="Times New Roman" panose="02020603050405020304" pitchFamily="18" charset="0"/>
                <a:cs typeface="Times New Roman" panose="02020603050405020304" pitchFamily="18" charset="0"/>
              </a:rPr>
              <a:t>: How to perform mathematical operations on tensors</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Graphs and Sessions</a:t>
            </a:r>
            <a:r>
              <a:rPr lang="en-US" sz="2400" dirty="0">
                <a:latin typeface="Times New Roman" panose="02020603050405020304" pitchFamily="18" charset="0"/>
                <a:cs typeface="Times New Roman" panose="02020603050405020304" pitchFamily="18" charset="0"/>
              </a:rPr>
              <a:t>: How TensorFlow executes computations (in older versions of TensorFlow, this was done using graphs and sessions, but newer TensorFlow uses eager execution by default)</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Variables</a:t>
            </a:r>
            <a:r>
              <a:rPr lang="en-US" sz="2400" dirty="0">
                <a:latin typeface="Times New Roman" panose="02020603050405020304" pitchFamily="18" charset="0"/>
                <a:cs typeface="Times New Roman" panose="02020603050405020304" pitchFamily="18" charset="0"/>
              </a:rPr>
              <a:t>: Variables hold and update parameters for models</a:t>
            </a:r>
          </a:p>
          <a:p>
            <a:pPr>
              <a:lnSpc>
                <a:spcPct val="150000"/>
              </a:lnSpc>
              <a:buFont typeface="+mj-lt"/>
              <a:buAutoNum type="arabicPeriod"/>
            </a:pPr>
            <a:r>
              <a:rPr lang="en-US" sz="2400" b="1" dirty="0" err="1">
                <a:latin typeface="Times New Roman" panose="02020603050405020304" pitchFamily="18" charset="0"/>
                <a:cs typeface="Times New Roman" panose="02020603050405020304" pitchFamily="18" charset="0"/>
              </a:rPr>
              <a:t>Keras</a:t>
            </a:r>
            <a:r>
              <a:rPr lang="en-US" sz="2400" b="1" dirty="0">
                <a:latin typeface="Times New Roman" panose="02020603050405020304" pitchFamily="18" charset="0"/>
                <a:cs typeface="Times New Roman" panose="02020603050405020304" pitchFamily="18" charset="0"/>
              </a:rPr>
              <a:t> API</a:t>
            </a:r>
            <a:r>
              <a:rPr lang="en-US" sz="2400" dirty="0">
                <a:latin typeface="Times New Roman" panose="02020603050405020304" pitchFamily="18" charset="0"/>
                <a:cs typeface="Times New Roman" panose="02020603050405020304" pitchFamily="18" charset="0"/>
              </a:rPr>
              <a:t>: A high-level API for building neural networks, part of TensorFlow</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9770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782BA-ACD4-F657-86B1-01714376E2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B356BB-A071-26C8-8A18-052E161A8BA8}"/>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3C37C1E6-C7BF-9B33-DA87-F309AEC75818}"/>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967087CB-E9C5-56E3-4BC8-C23574C5C8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6D7407-8A2F-ECBB-F266-990BF943A7F3}"/>
              </a:ext>
            </a:extLst>
          </p:cNvPr>
          <p:cNvPicPr>
            <a:picLocks noChangeAspect="1"/>
          </p:cNvPicPr>
          <p:nvPr/>
        </p:nvPicPr>
        <p:blipFill>
          <a:blip r:embed="rId3"/>
          <a:stretch>
            <a:fillRect/>
          </a:stretch>
        </p:blipFill>
        <p:spPr>
          <a:xfrm>
            <a:off x="1719533" y="890242"/>
            <a:ext cx="9859962" cy="6002076"/>
          </a:xfrm>
          <a:prstGeom prst="rect">
            <a:avLst/>
          </a:prstGeom>
        </p:spPr>
      </p:pic>
    </p:spTree>
    <p:extLst>
      <p:ext uri="{BB962C8B-B14F-4D97-AF65-F5344CB8AC3E}">
        <p14:creationId xmlns:p14="http://schemas.microsoft.com/office/powerpoint/2010/main" val="42219391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23F5E-3291-A108-0474-E1D8406753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F3E94-FE83-FCCF-4D20-35202C12CF96}"/>
              </a:ext>
            </a:extLst>
          </p:cNvPr>
          <p:cNvSpPr>
            <a:spLocks noGrp="1"/>
          </p:cNvSpPr>
          <p:nvPr>
            <p:ph idx="1"/>
          </p:nvPr>
        </p:nvSpPr>
        <p:spPr>
          <a:xfrm>
            <a:off x="1059180" y="1222375"/>
            <a:ext cx="10438765" cy="5337810"/>
          </a:xfrm>
        </p:spPr>
        <p:txBody>
          <a:bodyPr>
            <a:normAutofit/>
          </a:bodyPr>
          <a:lstStyle/>
          <a:p>
            <a:endParaRPr lang="en-US" sz="3200" dirty="0"/>
          </a:p>
          <a:p>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a:p>
            <a:pPr lvl="0"/>
            <a:endParaRPr lang="en-US" sz="6000" dirty="0"/>
          </a:p>
        </p:txBody>
      </p:sp>
      <p:sp>
        <p:nvSpPr>
          <p:cNvPr id="5" name="Rectangles 4">
            <a:extLst>
              <a:ext uri="{FF2B5EF4-FFF2-40B4-BE49-F238E27FC236}">
                <a16:creationId xmlns:a16="http://schemas.microsoft.com/office/drawing/2014/main" id="{F6EF48E2-B4EA-F7F0-0574-202FD8566C55}"/>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IN" sz="3200" dirty="0"/>
              <a:t>Terms used in Text Classification:</a:t>
            </a:r>
            <a:endParaRPr lang="en-US" sz="3200" b="1" dirty="0"/>
          </a:p>
        </p:txBody>
      </p:sp>
      <p:pic>
        <p:nvPicPr>
          <p:cNvPr id="2" name="Picture 2" descr="Home">
            <a:extLst>
              <a:ext uri="{FF2B5EF4-FFF2-40B4-BE49-F238E27FC236}">
                <a16:creationId xmlns:a16="http://schemas.microsoft.com/office/drawing/2014/main" id="{BA0EB0A6-9154-44F4-14B4-D929228B057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9E04F7C-27A6-1C82-AC18-5F98C229F86F}"/>
              </a:ext>
            </a:extLst>
          </p:cNvPr>
          <p:cNvPicPr>
            <a:picLocks noChangeAspect="1"/>
          </p:cNvPicPr>
          <p:nvPr/>
        </p:nvPicPr>
        <p:blipFill>
          <a:blip r:embed="rId3"/>
          <a:stretch>
            <a:fillRect/>
          </a:stretch>
        </p:blipFill>
        <p:spPr>
          <a:xfrm>
            <a:off x="666307" y="1357312"/>
            <a:ext cx="11410950" cy="4143375"/>
          </a:xfrm>
          <a:prstGeom prst="rect">
            <a:avLst/>
          </a:prstGeom>
        </p:spPr>
      </p:pic>
    </p:spTree>
    <p:extLst>
      <p:ext uri="{BB962C8B-B14F-4D97-AF65-F5344CB8AC3E}">
        <p14:creationId xmlns:p14="http://schemas.microsoft.com/office/powerpoint/2010/main" val="1051403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a:t>
            </a:r>
            <a:endParaRPr lang="en-US" sz="3200" b="1"/>
          </a:p>
        </p:txBody>
      </p:sp>
      <p:pic>
        <p:nvPicPr>
          <p:cNvPr id="2" name="Picture 1"/>
          <p:cNvPicPr>
            <a:picLocks noChangeAspect="1"/>
          </p:cNvPicPr>
          <p:nvPr/>
        </p:nvPicPr>
        <p:blipFill>
          <a:blip r:embed="rId2"/>
          <a:stretch>
            <a:fillRect/>
          </a:stretch>
        </p:blipFill>
        <p:spPr>
          <a:xfrm>
            <a:off x="969645" y="1079500"/>
            <a:ext cx="9674225" cy="5441950"/>
          </a:xfrm>
          <a:prstGeom prst="rect">
            <a:avLst/>
          </a:prstGeom>
        </p:spPr>
      </p:pic>
      <p:pic>
        <p:nvPicPr>
          <p:cNvPr id="6" name="Picture 2" descr="Home">
            <a:extLst>
              <a:ext uri="{FF2B5EF4-FFF2-40B4-BE49-F238E27FC236}">
                <a16:creationId xmlns:a16="http://schemas.microsoft.com/office/drawing/2014/main" id="{87AF479B-89B6-A73E-779E-3B03E56C8E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p:cNvSpPr/>
          <p:nvPr/>
        </p:nvSpPr>
        <p:spPr>
          <a:xfrm>
            <a:off x="1785620" y="-10795"/>
            <a:ext cx="10347960" cy="85043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a:t>
            </a:r>
            <a:endParaRPr lang="en-US" sz="3200" b="1"/>
          </a:p>
        </p:txBody>
      </p:sp>
      <p:pic>
        <p:nvPicPr>
          <p:cNvPr id="8" name="Picture 7"/>
          <p:cNvPicPr>
            <a:picLocks noChangeAspect="1"/>
          </p:cNvPicPr>
          <p:nvPr/>
        </p:nvPicPr>
        <p:blipFill>
          <a:blip r:embed="rId2"/>
          <a:stretch>
            <a:fillRect/>
          </a:stretch>
        </p:blipFill>
        <p:spPr>
          <a:xfrm>
            <a:off x="1109345" y="1581150"/>
            <a:ext cx="9972675" cy="3695700"/>
          </a:xfrm>
          <a:prstGeom prst="rect">
            <a:avLst/>
          </a:prstGeom>
        </p:spPr>
      </p:pic>
      <p:pic>
        <p:nvPicPr>
          <p:cNvPr id="2" name="Picture 2" descr="Home">
            <a:extLst>
              <a:ext uri="{FF2B5EF4-FFF2-40B4-BE49-F238E27FC236}">
                <a16:creationId xmlns:a16="http://schemas.microsoft.com/office/drawing/2014/main" id="{E12FA30B-634B-BA0A-F214-11D48CA5A0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FD36-DD55-F3EE-0A69-1D9968C7350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99FAC-C5B3-0575-4290-A8583E2C5AB3}"/>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D8436D6C-A968-208F-705F-152DB556D2E0}"/>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14646076-C70D-68DA-D0E7-2769E9D283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23426A8-9B1B-D910-F6D8-BA0558305582}"/>
              </a:ext>
            </a:extLst>
          </p:cNvPr>
          <p:cNvPicPr>
            <a:picLocks noChangeAspect="1"/>
          </p:cNvPicPr>
          <p:nvPr/>
        </p:nvPicPr>
        <p:blipFill>
          <a:blip r:embed="rId3"/>
          <a:stretch>
            <a:fillRect/>
          </a:stretch>
        </p:blipFill>
        <p:spPr>
          <a:xfrm>
            <a:off x="954087" y="1271905"/>
            <a:ext cx="10648950" cy="5238750"/>
          </a:xfrm>
          <a:prstGeom prst="rect">
            <a:avLst/>
          </a:prstGeom>
        </p:spPr>
      </p:pic>
    </p:spTree>
    <p:extLst>
      <p:ext uri="{BB962C8B-B14F-4D97-AF65-F5344CB8AC3E}">
        <p14:creationId xmlns:p14="http://schemas.microsoft.com/office/powerpoint/2010/main" val="7481364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77EA-9D07-2A43-6774-34DDDA8DDA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20BBC-A9AD-ED39-2262-BB4BE9D03D56}"/>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39710D4C-9FA8-F9E1-B099-64836FF4987F}"/>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812DC7BC-BC76-94F5-311C-4A98906FD3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DF638B1-3675-DE87-7357-400F71D36C52}"/>
              </a:ext>
            </a:extLst>
          </p:cNvPr>
          <p:cNvPicPr>
            <a:picLocks noChangeAspect="1"/>
          </p:cNvPicPr>
          <p:nvPr/>
        </p:nvPicPr>
        <p:blipFill>
          <a:blip r:embed="rId3"/>
          <a:srcRect r="9251"/>
          <a:stretch/>
        </p:blipFill>
        <p:spPr>
          <a:xfrm>
            <a:off x="247774" y="855946"/>
            <a:ext cx="6312310" cy="5895866"/>
          </a:xfrm>
          <a:prstGeom prst="rect">
            <a:avLst/>
          </a:prstGeom>
        </p:spPr>
      </p:pic>
      <p:pic>
        <p:nvPicPr>
          <p:cNvPr id="9" name="Picture 8">
            <a:extLst>
              <a:ext uri="{FF2B5EF4-FFF2-40B4-BE49-F238E27FC236}">
                <a16:creationId xmlns:a16="http://schemas.microsoft.com/office/drawing/2014/main" id="{C037A145-2214-1B68-34E5-E404107CE032}"/>
              </a:ext>
            </a:extLst>
          </p:cNvPr>
          <p:cNvPicPr>
            <a:picLocks noChangeAspect="1"/>
          </p:cNvPicPr>
          <p:nvPr/>
        </p:nvPicPr>
        <p:blipFill>
          <a:blip r:embed="rId4"/>
          <a:stretch>
            <a:fillRect/>
          </a:stretch>
        </p:blipFill>
        <p:spPr>
          <a:xfrm>
            <a:off x="6212963" y="1847706"/>
            <a:ext cx="5942061" cy="3845171"/>
          </a:xfrm>
          <a:prstGeom prst="rect">
            <a:avLst/>
          </a:prstGeom>
        </p:spPr>
      </p:pic>
    </p:spTree>
    <p:extLst>
      <p:ext uri="{BB962C8B-B14F-4D97-AF65-F5344CB8AC3E}">
        <p14:creationId xmlns:p14="http://schemas.microsoft.com/office/powerpoint/2010/main" val="36853327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20DAF-1CDE-0314-07B1-83579975E17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022D96-CDB7-4119-0437-C950ED0442D0}"/>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D7E40841-6470-4517-145F-1FD7DC5BA812}"/>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16BB1FDD-FE05-BE84-9DED-87F294F220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C5B61B5-3A5F-2B22-2B00-5BAC2CCFF9F9}"/>
              </a:ext>
            </a:extLst>
          </p:cNvPr>
          <p:cNvPicPr>
            <a:picLocks noChangeAspect="1"/>
          </p:cNvPicPr>
          <p:nvPr/>
        </p:nvPicPr>
        <p:blipFill>
          <a:blip r:embed="rId3"/>
          <a:stretch>
            <a:fillRect/>
          </a:stretch>
        </p:blipFill>
        <p:spPr>
          <a:xfrm>
            <a:off x="648929" y="1326735"/>
            <a:ext cx="11101053" cy="4995043"/>
          </a:xfrm>
          <a:prstGeom prst="rect">
            <a:avLst/>
          </a:prstGeom>
        </p:spPr>
      </p:pic>
    </p:spTree>
    <p:extLst>
      <p:ext uri="{BB962C8B-B14F-4D97-AF65-F5344CB8AC3E}">
        <p14:creationId xmlns:p14="http://schemas.microsoft.com/office/powerpoint/2010/main" val="932912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5F18E-A491-DDA4-6645-E02628DD55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57531-F0EB-BF14-D1C9-25ACAD769AC9}"/>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40508485-B817-472A-04A2-19DA455F27AF}"/>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509199FA-A9F3-BF0E-32FC-6A65DFE29E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3FD0940-B3D7-C8D1-8CAE-E20708B9E5D3}"/>
              </a:ext>
            </a:extLst>
          </p:cNvPr>
          <p:cNvPicPr>
            <a:picLocks noChangeAspect="1"/>
          </p:cNvPicPr>
          <p:nvPr/>
        </p:nvPicPr>
        <p:blipFill>
          <a:blip r:embed="rId3"/>
          <a:stretch>
            <a:fillRect/>
          </a:stretch>
        </p:blipFill>
        <p:spPr>
          <a:xfrm>
            <a:off x="170180" y="951055"/>
            <a:ext cx="11963400" cy="5534025"/>
          </a:xfrm>
          <a:prstGeom prst="rect">
            <a:avLst/>
          </a:prstGeom>
        </p:spPr>
      </p:pic>
    </p:spTree>
    <p:extLst>
      <p:ext uri="{BB962C8B-B14F-4D97-AF65-F5344CB8AC3E}">
        <p14:creationId xmlns:p14="http://schemas.microsoft.com/office/powerpoint/2010/main" val="227316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C7F22-6723-C3E0-3C93-F4338A15A8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38AE4-663B-5F1C-9FDA-153D2E9E27D1}"/>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CF014ED7-1A65-044F-291C-3D13058B3233}"/>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5100821F-FE08-55A1-3F3D-0E7B95FEC5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E345045A-2F66-96CF-B5DA-EBC34FCFB9B3}"/>
              </a:ext>
            </a:extLst>
          </p:cNvPr>
          <p:cNvPicPr>
            <a:picLocks noChangeAspect="1"/>
          </p:cNvPicPr>
          <p:nvPr/>
        </p:nvPicPr>
        <p:blipFill>
          <a:blip r:embed="rId3"/>
          <a:stretch>
            <a:fillRect/>
          </a:stretch>
        </p:blipFill>
        <p:spPr>
          <a:xfrm>
            <a:off x="170180" y="951055"/>
            <a:ext cx="11963400" cy="5534025"/>
          </a:xfrm>
          <a:prstGeom prst="rect">
            <a:avLst/>
          </a:prstGeom>
        </p:spPr>
      </p:pic>
    </p:spTree>
    <p:extLst>
      <p:ext uri="{BB962C8B-B14F-4D97-AF65-F5344CB8AC3E}">
        <p14:creationId xmlns:p14="http://schemas.microsoft.com/office/powerpoint/2010/main" val="4148828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326C8-EFB7-5371-3A3A-F87E8DFA8A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7A400-17B8-45AB-9E36-54BADB321D5E}"/>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53059961-FF65-0F0F-15D4-7AD5D2600239}"/>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29271823-9082-6106-37DC-66B8E2F117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1B6B13E-A4D8-6FE5-2A56-553BA7B7A4B3}"/>
              </a:ext>
            </a:extLst>
          </p:cNvPr>
          <p:cNvPicPr>
            <a:picLocks noChangeAspect="1"/>
          </p:cNvPicPr>
          <p:nvPr/>
        </p:nvPicPr>
        <p:blipFill>
          <a:blip r:embed="rId3"/>
          <a:stretch>
            <a:fillRect/>
          </a:stretch>
        </p:blipFill>
        <p:spPr>
          <a:xfrm>
            <a:off x="182880" y="992556"/>
            <a:ext cx="6200222" cy="5567629"/>
          </a:xfrm>
          <a:prstGeom prst="rect">
            <a:avLst/>
          </a:prstGeom>
        </p:spPr>
      </p:pic>
      <p:pic>
        <p:nvPicPr>
          <p:cNvPr id="9" name="Picture 8">
            <a:extLst>
              <a:ext uri="{FF2B5EF4-FFF2-40B4-BE49-F238E27FC236}">
                <a16:creationId xmlns:a16="http://schemas.microsoft.com/office/drawing/2014/main" id="{D20F25B9-60B2-9173-14D1-1D844D9DD337}"/>
              </a:ext>
            </a:extLst>
          </p:cNvPr>
          <p:cNvPicPr>
            <a:picLocks noChangeAspect="1"/>
          </p:cNvPicPr>
          <p:nvPr/>
        </p:nvPicPr>
        <p:blipFill>
          <a:blip r:embed="rId4"/>
          <a:stretch>
            <a:fillRect/>
          </a:stretch>
        </p:blipFill>
        <p:spPr>
          <a:xfrm>
            <a:off x="6412599" y="1368650"/>
            <a:ext cx="4786342" cy="4507291"/>
          </a:xfrm>
          <a:prstGeom prst="rect">
            <a:avLst/>
          </a:prstGeom>
        </p:spPr>
      </p:pic>
    </p:spTree>
    <p:extLst>
      <p:ext uri="{BB962C8B-B14F-4D97-AF65-F5344CB8AC3E}">
        <p14:creationId xmlns:p14="http://schemas.microsoft.com/office/powerpoint/2010/main" val="1994335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C1329-BE6B-93FB-02DB-D4E85B3782A5}"/>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119EF4F3-1655-4924-F696-FF923628B356}"/>
              </a:ext>
            </a:extLst>
          </p:cNvPr>
          <p:cNvSpPr/>
          <p:nvPr/>
        </p:nvSpPr>
        <p:spPr>
          <a:xfrm>
            <a:off x="1844040" y="0"/>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TensorFlow Basics</a:t>
            </a:r>
          </a:p>
        </p:txBody>
      </p:sp>
      <p:pic>
        <p:nvPicPr>
          <p:cNvPr id="6" name="Picture 2" descr="Home">
            <a:extLst>
              <a:ext uri="{FF2B5EF4-FFF2-40B4-BE49-F238E27FC236}">
                <a16:creationId xmlns:a16="http://schemas.microsoft.com/office/drawing/2014/main" id="{3DB582E7-C0AA-568B-5E35-E020BBC5F67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330AD4C-F0EC-4675-9EB7-02AF34637752}"/>
              </a:ext>
            </a:extLst>
          </p:cNvPr>
          <p:cNvSpPr>
            <a:spLocks noChangeArrowheads="1"/>
          </p:cNvSpPr>
          <p:nvPr/>
        </p:nvSpPr>
        <p:spPr bwMode="auto">
          <a:xfrm>
            <a:off x="822384" y="972127"/>
            <a:ext cx="10857781"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b="1" dirty="0">
                <a:latin typeface="Times New Roman" panose="02020603050405020304" pitchFamily="18" charset="0"/>
                <a:cs typeface="Times New Roman" panose="02020603050405020304" pitchFamily="18" charset="0"/>
              </a:rPr>
              <a:t>Tensors: The Core Data Structure in TensorFlow</a:t>
            </a:r>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tensor</a:t>
            </a:r>
            <a:r>
              <a:rPr lang="en-US" sz="2400" dirty="0">
                <a:latin typeface="Times New Roman" panose="02020603050405020304" pitchFamily="18" charset="0"/>
                <a:cs typeface="Times New Roman" panose="02020603050405020304" pitchFamily="18" charset="0"/>
              </a:rPr>
              <a:t> is a multi-dimensional array or matrix that contains elements of a single data type.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descr="What is a Tensor in Deep Learning? | by ...">
            <a:extLst>
              <a:ext uri="{FF2B5EF4-FFF2-40B4-BE49-F238E27FC236}">
                <a16:creationId xmlns:a16="http://schemas.microsoft.com/office/drawing/2014/main" id="{6FFBCB80-C50A-3F05-1687-8DBA7A1FE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69" y="2413794"/>
            <a:ext cx="4597219" cy="28551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TF is a Tensor?!? - KDnuggets">
            <a:extLst>
              <a:ext uri="{FF2B5EF4-FFF2-40B4-BE49-F238E27FC236}">
                <a16:creationId xmlns:a16="http://schemas.microsoft.com/office/drawing/2014/main" id="{93EBC498-0D35-0D69-18BB-D45BFC734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3109" y="2770353"/>
            <a:ext cx="4462734" cy="1570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D5CDBF-2BEC-64DF-EDA8-17364E67CF5E}"/>
              </a:ext>
            </a:extLst>
          </p:cNvPr>
          <p:cNvSpPr txBox="1"/>
          <p:nvPr/>
        </p:nvSpPr>
        <p:spPr>
          <a:xfrm>
            <a:off x="1035169" y="5761333"/>
            <a:ext cx="10294189" cy="923330"/>
          </a:xfrm>
          <a:prstGeom prst="rect">
            <a:avLst/>
          </a:prstGeom>
          <a:noFill/>
        </p:spPr>
        <p:txBody>
          <a:bodyPr wrap="square">
            <a:spAutoFit/>
          </a:bodyPr>
          <a:lstStyle/>
          <a:p>
            <a:r>
              <a:rPr lang="en-IN" b="1" dirty="0">
                <a:hlinkClick r:id="rId5">
                  <a:extLst>
                    <a:ext uri="{A12FA001-AC4F-418D-AE19-62706E023703}">
                      <ahyp:hlinkClr xmlns:ahyp="http://schemas.microsoft.com/office/drawing/2018/hyperlinkcolor" xmlns="" val="tx"/>
                    </a:ext>
                  </a:extLst>
                </a:hlinkClick>
              </a:rPr>
              <a:t>Operations on </a:t>
            </a:r>
            <a:r>
              <a:rPr lang="en-IN" b="1" dirty="0" err="1">
                <a:hlinkClick r:id="rId5">
                  <a:extLst>
                    <a:ext uri="{A12FA001-AC4F-418D-AE19-62706E023703}">
                      <ahyp:hlinkClr xmlns:ahyp="http://schemas.microsoft.com/office/drawing/2018/hyperlinkcolor" xmlns="" val="tx"/>
                    </a:ext>
                  </a:extLst>
                </a:hlinkClick>
              </a:rPr>
              <a:t>Tesnors</a:t>
            </a:r>
            <a:endParaRPr lang="en-IN" b="1" dirty="0">
              <a:hlinkClick r:id="rId5">
                <a:extLst>
                  <a:ext uri="{A12FA001-AC4F-418D-AE19-62706E023703}">
                    <ahyp:hlinkClr xmlns:ahyp="http://schemas.microsoft.com/office/drawing/2018/hyperlinkcolor" xmlns="" val="tx"/>
                  </a:ext>
                </a:extLst>
              </a:hlinkClick>
            </a:endParaRPr>
          </a:p>
          <a:p>
            <a:r>
              <a:rPr lang="en-IN" dirty="0">
                <a:solidFill>
                  <a:srgbClr val="0563C1"/>
                </a:solidFill>
                <a:hlinkClick r:id="rId5">
                  <a:extLst>
                    <a:ext uri="{A12FA001-AC4F-418D-AE19-62706E023703}">
                      <ahyp:hlinkClr xmlns:ahyp="http://schemas.microsoft.com/office/drawing/2018/hyperlinkcolor" xmlns="" val="tx"/>
                    </a:ext>
                  </a:extLst>
                </a:hlinkClick>
              </a:rPr>
              <a:t>https://colab.research.google.com/drive/1dwxNOYw3QMGQobk4ySB3p5-tQahHjiL8?usp=sharing</a:t>
            </a:r>
            <a:endParaRPr lang="en-IN" dirty="0"/>
          </a:p>
          <a:p>
            <a:endParaRPr lang="en-IN" dirty="0"/>
          </a:p>
        </p:txBody>
      </p:sp>
    </p:spTree>
    <p:extLst>
      <p:ext uri="{BB962C8B-B14F-4D97-AF65-F5344CB8AC3E}">
        <p14:creationId xmlns:p14="http://schemas.microsoft.com/office/powerpoint/2010/main" val="30027146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FBFAE-0690-D976-57BF-BFBB01F092E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EE426-AA90-1B47-3699-3F4736AA3DCD}"/>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451EDBD6-E32A-79A2-E62D-A329E011B5A1}"/>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14506451-66DB-543D-EF04-2DDC04AE75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3BEEEBB-3264-8A32-9350-65533CF5FF2F}"/>
              </a:ext>
            </a:extLst>
          </p:cNvPr>
          <p:cNvPicPr>
            <a:picLocks noChangeAspect="1"/>
          </p:cNvPicPr>
          <p:nvPr/>
        </p:nvPicPr>
        <p:blipFill>
          <a:blip r:embed="rId3"/>
          <a:stretch>
            <a:fillRect/>
          </a:stretch>
        </p:blipFill>
        <p:spPr>
          <a:xfrm>
            <a:off x="637130" y="1397719"/>
            <a:ext cx="11183294" cy="4354151"/>
          </a:xfrm>
          <a:prstGeom prst="rect">
            <a:avLst/>
          </a:prstGeom>
        </p:spPr>
      </p:pic>
    </p:spTree>
    <p:extLst>
      <p:ext uri="{BB962C8B-B14F-4D97-AF65-F5344CB8AC3E}">
        <p14:creationId xmlns:p14="http://schemas.microsoft.com/office/powerpoint/2010/main" val="11897934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570E7-54D6-56FC-5BDE-5E291AE2C3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AD58B-8A8D-EFAE-9EC4-CF22645DFA6B}"/>
              </a:ext>
            </a:extLst>
          </p:cNvPr>
          <p:cNvSpPr>
            <a:spLocks noGrp="1"/>
          </p:cNvSpPr>
          <p:nvPr>
            <p:ph idx="1"/>
          </p:nvPr>
        </p:nvSpPr>
        <p:spPr>
          <a:xfrm>
            <a:off x="1059180" y="1222375"/>
            <a:ext cx="10438765" cy="5337810"/>
          </a:xfrm>
        </p:spPr>
        <p:txBody>
          <a:bodyPr>
            <a:normAutofit/>
          </a:bodyPr>
          <a:lstStyle/>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a:p>
            <a:pPr lvl="0"/>
            <a:endParaRPr lang="en-US" sz="1520"/>
          </a:p>
        </p:txBody>
      </p:sp>
      <p:sp>
        <p:nvSpPr>
          <p:cNvPr id="5" name="Rectangles 4">
            <a:extLst>
              <a:ext uri="{FF2B5EF4-FFF2-40B4-BE49-F238E27FC236}">
                <a16:creationId xmlns:a16="http://schemas.microsoft.com/office/drawing/2014/main" id="{38FD8FFF-8A82-8DD7-F07D-9DBD6F9DFCBB}"/>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Text Classification (Example)</a:t>
            </a:r>
            <a:endParaRPr lang="en-US" sz="3200" b="1"/>
          </a:p>
        </p:txBody>
      </p:sp>
      <p:pic>
        <p:nvPicPr>
          <p:cNvPr id="6" name="Picture 2" descr="Home">
            <a:extLst>
              <a:ext uri="{FF2B5EF4-FFF2-40B4-BE49-F238E27FC236}">
                <a16:creationId xmlns:a16="http://schemas.microsoft.com/office/drawing/2014/main" id="{13253C7F-6B5C-C4DA-6512-52939E4A55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AF016B1-D090-A7F4-5FEC-58553EEFB5F2}"/>
              </a:ext>
            </a:extLst>
          </p:cNvPr>
          <p:cNvPicPr>
            <a:picLocks noChangeAspect="1"/>
          </p:cNvPicPr>
          <p:nvPr/>
        </p:nvPicPr>
        <p:blipFill>
          <a:blip r:embed="rId3"/>
          <a:stretch>
            <a:fillRect/>
          </a:stretch>
        </p:blipFill>
        <p:spPr>
          <a:xfrm>
            <a:off x="439737" y="1085757"/>
            <a:ext cx="11677650" cy="5229225"/>
          </a:xfrm>
          <a:prstGeom prst="rect">
            <a:avLst/>
          </a:prstGeom>
        </p:spPr>
      </p:pic>
    </p:spTree>
    <p:extLst>
      <p:ext uri="{BB962C8B-B14F-4D97-AF65-F5344CB8AC3E}">
        <p14:creationId xmlns:p14="http://schemas.microsoft.com/office/powerpoint/2010/main" val="1581617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8CB58-BD39-9E40-D10A-BB4D5A6B6BB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18D4E9-28B9-AEBC-EC21-9C31EE01640E}"/>
              </a:ext>
            </a:extLst>
          </p:cNvPr>
          <p:cNvSpPr>
            <a:spLocks noGrp="1"/>
          </p:cNvSpPr>
          <p:nvPr>
            <p:ph idx="1"/>
          </p:nvPr>
        </p:nvSpPr>
        <p:spPr>
          <a:xfrm>
            <a:off x="1059180" y="1222375"/>
            <a:ext cx="10438765" cy="5337810"/>
          </a:xfrm>
        </p:spPr>
        <p:txBody>
          <a:bodyPr>
            <a:normAutofit/>
          </a:bodyPr>
          <a:lstStyle/>
          <a:p>
            <a:pPr lvl="0"/>
            <a:endParaRPr lang="en-US" sz="1520" dirty="0"/>
          </a:p>
          <a:p>
            <a:pPr lvl="0"/>
            <a:endParaRPr lang="en-US" sz="1520" dirty="0"/>
          </a:p>
          <a:p>
            <a:pPr lvl="0"/>
            <a:endParaRPr lang="en-US" sz="1520" dirty="0"/>
          </a:p>
          <a:p>
            <a:pPr lvl="0"/>
            <a:endParaRPr lang="en-US" sz="1520" dirty="0"/>
          </a:p>
          <a:p>
            <a:pPr lvl="0"/>
            <a:endParaRPr lang="en-US" sz="1520" dirty="0"/>
          </a:p>
          <a:p>
            <a:pPr lvl="0"/>
            <a:endParaRPr lang="en-US" sz="1520" dirty="0"/>
          </a:p>
          <a:p>
            <a:pPr lvl="0"/>
            <a:endParaRPr lang="en-US" sz="1520" dirty="0"/>
          </a:p>
          <a:p>
            <a:pPr lvl="0"/>
            <a:endParaRPr lang="en-US" sz="1520" dirty="0"/>
          </a:p>
          <a:p>
            <a:pPr lvl="0"/>
            <a:endParaRPr lang="en-US" sz="1520" dirty="0"/>
          </a:p>
        </p:txBody>
      </p:sp>
      <p:sp>
        <p:nvSpPr>
          <p:cNvPr id="5" name="Rectangles 4">
            <a:extLst>
              <a:ext uri="{FF2B5EF4-FFF2-40B4-BE49-F238E27FC236}">
                <a16:creationId xmlns:a16="http://schemas.microsoft.com/office/drawing/2014/main" id="{4FC2634F-4C40-4811-45BB-94B2A1AEF5AF}"/>
              </a:ext>
            </a:extLst>
          </p:cNvPr>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UNIT-2 </a:t>
            </a:r>
            <a:r>
              <a:rPr lang="en-US" sz="3200" dirty="0">
                <a:sym typeface="+mn-ea"/>
              </a:rPr>
              <a:t>References</a:t>
            </a:r>
            <a:endParaRPr lang="en-US" sz="3200" b="1" dirty="0"/>
          </a:p>
        </p:txBody>
      </p:sp>
      <p:pic>
        <p:nvPicPr>
          <p:cNvPr id="6" name="Picture 2" descr="Home">
            <a:extLst>
              <a:ext uri="{FF2B5EF4-FFF2-40B4-BE49-F238E27FC236}">
                <a16:creationId xmlns:a16="http://schemas.microsoft.com/office/drawing/2014/main" id="{9AC84023-81C3-A0C7-0A92-24291FED28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B794A0-9D21-E0B6-2984-5014B0A3EDCE}"/>
              </a:ext>
            </a:extLst>
          </p:cNvPr>
          <p:cNvSpPr txBox="1"/>
          <p:nvPr/>
        </p:nvSpPr>
        <p:spPr>
          <a:xfrm>
            <a:off x="1606303" y="1638761"/>
            <a:ext cx="10223388" cy="2585323"/>
          </a:xfrm>
          <a:prstGeom prst="rect">
            <a:avLst/>
          </a:prstGeom>
          <a:noFill/>
        </p:spPr>
        <p:txBody>
          <a:bodyPr wrap="square">
            <a:spAutoFit/>
          </a:bodyPr>
          <a:lstStyle/>
          <a:p>
            <a:r>
              <a:rPr lang="en-IN" b="1" dirty="0">
                <a:solidFill>
                  <a:srgbClr val="0563C1"/>
                </a:solidFill>
                <a:hlinkClick r:id="rId3">
                  <a:extLst>
                    <a:ext uri="{A12FA001-AC4F-418D-AE19-62706E023703}">
                      <ahyp:hlinkClr xmlns:ahyp="http://schemas.microsoft.com/office/drawing/2018/hyperlinkcolor" xmlns="" val="tx"/>
                    </a:ext>
                  </a:extLst>
                </a:hlinkClick>
              </a:rPr>
              <a:t>Book:</a:t>
            </a:r>
            <a:endParaRPr lang="en-IN" b="1" dirty="0">
              <a:hlinkClick r:id="rId3">
                <a:extLst>
                  <a:ext uri="{A12FA001-AC4F-418D-AE19-62706E023703}">
                    <ahyp:hlinkClr xmlns:ahyp="http://schemas.microsoft.com/office/drawing/2018/hyperlinkcolor" xmlns="" val="tx"/>
                  </a:ext>
                </a:extLst>
              </a:hlinkClick>
            </a:endParaRPr>
          </a:p>
          <a:p>
            <a:r>
              <a:rPr lang="en-IN" dirty="0">
                <a:solidFill>
                  <a:srgbClr val="0563C1"/>
                </a:solidFill>
                <a:hlinkClick r:id="rId3">
                  <a:extLst>
                    <a:ext uri="{A12FA001-AC4F-418D-AE19-62706E023703}">
                      <ahyp:hlinkClr xmlns:ahyp="http://schemas.microsoft.com/office/drawing/2018/hyperlinkcolor" xmlns="" val="tx"/>
                    </a:ext>
                  </a:extLst>
                </a:hlinkClick>
              </a:rPr>
              <a:t>https://livebook.manning.com/book/transfer-learning-in-action/chapter-1/v-1/18</a:t>
            </a:r>
            <a:endParaRPr lang="en-IN" dirty="0"/>
          </a:p>
          <a:p>
            <a:endParaRPr lang="en-IN" dirty="0"/>
          </a:p>
          <a:p>
            <a:r>
              <a:rPr lang="en-IN" b="1" dirty="0"/>
              <a:t>Text Sequence</a:t>
            </a:r>
          </a:p>
          <a:p>
            <a:r>
              <a:rPr lang="en-IN" dirty="0">
                <a:hlinkClick r:id="rId4"/>
              </a:rPr>
              <a:t>https://colab.research.google.com/drive/1vdCZqWNKSb-TQBRyJvguwfgprnqD6k4q?usp=sharing</a:t>
            </a:r>
            <a:endParaRPr lang="en-IN" dirty="0"/>
          </a:p>
          <a:p>
            <a:endParaRPr lang="en-IN" dirty="0"/>
          </a:p>
          <a:p>
            <a:r>
              <a:rPr lang="en-IN" b="1" dirty="0"/>
              <a:t>Text Classification: </a:t>
            </a:r>
            <a:r>
              <a:rPr lang="en-IN" dirty="0">
                <a:hlinkClick r:id="rId5"/>
              </a:rPr>
              <a:t>https://colab.research.google.com/drive/1CzSuEAb6bl7ke3iZiEhQgjM1NNGs9C4r?usp=sharing</a:t>
            </a:r>
            <a:endParaRPr lang="en-IN" dirty="0"/>
          </a:p>
          <a:p>
            <a:endParaRPr lang="en-IN" dirty="0"/>
          </a:p>
        </p:txBody>
      </p:sp>
    </p:spTree>
    <p:extLst>
      <p:ext uri="{BB962C8B-B14F-4D97-AF65-F5344CB8AC3E}">
        <p14:creationId xmlns:p14="http://schemas.microsoft.com/office/powerpoint/2010/main" val="237247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A0CF5-1C42-267B-B1B0-43C64FA82D07}"/>
            </a:ext>
          </a:extLst>
        </p:cNvPr>
        <p:cNvGrpSpPr/>
        <p:nvPr/>
      </p:nvGrpSpPr>
      <p:grpSpPr>
        <a:xfrm>
          <a:off x="0" y="0"/>
          <a:ext cx="0" cy="0"/>
          <a:chOff x="0" y="0"/>
          <a:chExt cx="0" cy="0"/>
        </a:xfrm>
      </p:grpSpPr>
      <p:sp>
        <p:nvSpPr>
          <p:cNvPr id="5" name="Rectangles 4">
            <a:extLst>
              <a:ext uri="{FF2B5EF4-FFF2-40B4-BE49-F238E27FC236}">
                <a16:creationId xmlns:a16="http://schemas.microsoft.com/office/drawing/2014/main" id="{E08FF50D-D5D8-F792-D660-5E63A705B5A3}"/>
              </a:ext>
            </a:extLst>
          </p:cNvPr>
          <p:cNvSpPr/>
          <p:nvPr/>
        </p:nvSpPr>
        <p:spPr>
          <a:xfrm>
            <a:off x="1844040" y="0"/>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Times New Roman" panose="02020603050405020304" pitchFamily="18" charset="0"/>
                <a:cs typeface="Times New Roman" panose="02020603050405020304" pitchFamily="18" charset="0"/>
              </a:rPr>
              <a:t>Convolutional Neural Networks</a:t>
            </a:r>
          </a:p>
        </p:txBody>
      </p:sp>
      <p:pic>
        <p:nvPicPr>
          <p:cNvPr id="6" name="Picture 2" descr="Home">
            <a:extLst>
              <a:ext uri="{FF2B5EF4-FFF2-40B4-BE49-F238E27FC236}">
                <a16:creationId xmlns:a16="http://schemas.microsoft.com/office/drawing/2014/main" id="{92563A4C-79B6-1E8D-FCFC-7AD841B148D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936BDF8-02BF-1CAC-9537-F7F1B0CE1AAF}"/>
              </a:ext>
            </a:extLst>
          </p:cNvPr>
          <p:cNvSpPr>
            <a:spLocks noChangeArrowheads="1"/>
          </p:cNvSpPr>
          <p:nvPr/>
        </p:nvSpPr>
        <p:spPr bwMode="auto">
          <a:xfrm>
            <a:off x="822384" y="972127"/>
            <a:ext cx="10857781"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b="1" dirty="0">
                <a:latin typeface="Times New Roman" panose="02020603050405020304" pitchFamily="18" charset="0"/>
                <a:cs typeface="Times New Roman" panose="02020603050405020304" pitchFamily="18" charset="0"/>
              </a:rPr>
              <a:t>Tensors: The Core Data Structure in TensorFlow</a:t>
            </a:r>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tensor</a:t>
            </a:r>
            <a:r>
              <a:rPr lang="en-US" sz="2400" dirty="0">
                <a:latin typeface="Times New Roman" panose="02020603050405020304" pitchFamily="18" charset="0"/>
                <a:cs typeface="Times New Roman" panose="02020603050405020304" pitchFamily="18" charset="0"/>
              </a:rPr>
              <a:t> is a multi-dimensional array or matrix that contains elements of a single data type.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descr="What is a Tensor in Deep Learning? | by ...">
            <a:extLst>
              <a:ext uri="{FF2B5EF4-FFF2-40B4-BE49-F238E27FC236}">
                <a16:creationId xmlns:a16="http://schemas.microsoft.com/office/drawing/2014/main" id="{05B10F47-B71B-9233-9AE7-7E754708B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69" y="2413794"/>
            <a:ext cx="4597219" cy="285511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TF is a Tensor?!? - KDnuggets">
            <a:extLst>
              <a:ext uri="{FF2B5EF4-FFF2-40B4-BE49-F238E27FC236}">
                <a16:creationId xmlns:a16="http://schemas.microsoft.com/office/drawing/2014/main" id="{B360FD31-3D66-B3E9-77CE-C685CC1BEA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3109" y="2770353"/>
            <a:ext cx="4462734" cy="15702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0B980B-7127-B4B3-028C-4E0474BD0D07}"/>
              </a:ext>
            </a:extLst>
          </p:cNvPr>
          <p:cNvSpPr txBox="1"/>
          <p:nvPr/>
        </p:nvSpPr>
        <p:spPr>
          <a:xfrm>
            <a:off x="1035169" y="5761333"/>
            <a:ext cx="10294189" cy="923330"/>
          </a:xfrm>
          <a:prstGeom prst="rect">
            <a:avLst/>
          </a:prstGeom>
          <a:noFill/>
        </p:spPr>
        <p:txBody>
          <a:bodyPr wrap="square">
            <a:spAutoFit/>
          </a:bodyPr>
          <a:lstStyle/>
          <a:p>
            <a:r>
              <a:rPr lang="en-IN" b="1" dirty="0">
                <a:hlinkClick r:id="rId5">
                  <a:extLst>
                    <a:ext uri="{A12FA001-AC4F-418D-AE19-62706E023703}">
                      <ahyp:hlinkClr xmlns:ahyp="http://schemas.microsoft.com/office/drawing/2018/hyperlinkcolor" xmlns="" val="tx"/>
                    </a:ext>
                  </a:extLst>
                </a:hlinkClick>
              </a:rPr>
              <a:t>Operations on </a:t>
            </a:r>
            <a:r>
              <a:rPr lang="en-IN" b="1" dirty="0" err="1">
                <a:hlinkClick r:id="rId5">
                  <a:extLst>
                    <a:ext uri="{A12FA001-AC4F-418D-AE19-62706E023703}">
                      <ahyp:hlinkClr xmlns:ahyp="http://schemas.microsoft.com/office/drawing/2018/hyperlinkcolor" xmlns="" val="tx"/>
                    </a:ext>
                  </a:extLst>
                </a:hlinkClick>
              </a:rPr>
              <a:t>Tesnors</a:t>
            </a:r>
            <a:endParaRPr lang="en-IN" b="1" dirty="0">
              <a:hlinkClick r:id="rId5">
                <a:extLst>
                  <a:ext uri="{A12FA001-AC4F-418D-AE19-62706E023703}">
                    <ahyp:hlinkClr xmlns:ahyp="http://schemas.microsoft.com/office/drawing/2018/hyperlinkcolor" xmlns="" val="tx"/>
                  </a:ext>
                </a:extLst>
              </a:hlinkClick>
            </a:endParaRPr>
          </a:p>
          <a:p>
            <a:r>
              <a:rPr lang="en-IN" dirty="0">
                <a:solidFill>
                  <a:srgbClr val="0563C1"/>
                </a:solidFill>
                <a:hlinkClick r:id="rId5">
                  <a:extLst>
                    <a:ext uri="{A12FA001-AC4F-418D-AE19-62706E023703}">
                      <ahyp:hlinkClr xmlns:ahyp="http://schemas.microsoft.com/office/drawing/2018/hyperlinkcolor" xmlns="" val="tx"/>
                    </a:ext>
                  </a:extLst>
                </a:hlinkClick>
              </a:rPr>
              <a:t>https://colab.research.google.com/drive/1dwxNOYw3QMGQobk4ySB3p5-tQahHjiL8?usp=sharing</a:t>
            </a:r>
            <a:endParaRPr lang="en-IN" dirty="0"/>
          </a:p>
          <a:p>
            <a:endParaRPr lang="en-IN" dirty="0"/>
          </a:p>
        </p:txBody>
      </p:sp>
    </p:spTree>
    <p:extLst>
      <p:ext uri="{BB962C8B-B14F-4D97-AF65-F5344CB8AC3E}">
        <p14:creationId xmlns:p14="http://schemas.microsoft.com/office/powerpoint/2010/main" val="253937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1222375"/>
            <a:ext cx="10438765" cy="5337810"/>
          </a:xfrm>
        </p:spPr>
        <p:txBody>
          <a:bodyPr vert="horz" lIns="91440" tIns="45720" rIns="91440" bIns="45720" rtlCol="0" anchor="t">
            <a:normAutofit/>
          </a:bodyPr>
          <a:lstStyle/>
          <a:p>
            <a:pPr>
              <a:buAutoNum type="arabicPeriod"/>
            </a:pPr>
            <a:r>
              <a:rPr lang="en-US" dirty="0"/>
              <a:t>   CNN stands for Convolutional Neural Network. </a:t>
            </a:r>
          </a:p>
          <a:p>
            <a:pPr marL="514350" indent="-514350">
              <a:buAutoNum type="arabicPeriod"/>
            </a:pPr>
            <a:r>
              <a:rPr lang="en-US" dirty="0"/>
              <a:t>It is a specialized type of ANN that has proven to be highly effective in various computer vision tasks, such as image classification, object detection, and image segmentation. </a:t>
            </a:r>
            <a:endParaRPr lang="en-US" dirty="0">
              <a:cs typeface="Calibri"/>
            </a:endParaRPr>
          </a:p>
          <a:p>
            <a:pPr marL="514350" indent="-514350">
              <a:buAutoNum type="arabicPeriod"/>
            </a:pPr>
            <a:r>
              <a:rPr lang="en-US" dirty="0"/>
              <a:t>CNNs are designed to automatically and adaptively learn patterns and features from input images, making them well-suited for tasks that involve analyzing visual data.</a:t>
            </a:r>
            <a:endParaRPr lang="en-US" dirty="0">
              <a:cs typeface="Calibri"/>
            </a:endParaRPr>
          </a:p>
        </p:txBody>
      </p:sp>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pic>
        <p:nvPicPr>
          <p:cNvPr id="2" name="Picture 2" descr="Home">
            <a:extLst>
              <a:ext uri="{FF2B5EF4-FFF2-40B4-BE49-F238E27FC236}">
                <a16:creationId xmlns:a16="http://schemas.microsoft.com/office/drawing/2014/main" id="{4DE06DCC-E041-EA79-8AB6-B7E5A1737E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9180" y="1222375"/>
            <a:ext cx="10438765" cy="5337810"/>
          </a:xfrm>
        </p:spPr>
        <p:txBody>
          <a:bodyPr>
            <a:normAutofit lnSpcReduction="10000"/>
          </a:bodyPr>
          <a:lstStyle/>
          <a:p>
            <a:r>
              <a:rPr lang="en-US" sz="3200" b="1"/>
              <a:t>Advantages of Convolutional Neural Networks (CNNs):</a:t>
            </a:r>
            <a:endParaRPr lang="en-US" sz="3200"/>
          </a:p>
          <a:p>
            <a:pPr lvl="1"/>
            <a:r>
              <a:rPr lang="en-US" sz="2800"/>
              <a:t>Good at detecting patterns and features in images, videos, and audio signals.</a:t>
            </a:r>
          </a:p>
          <a:p>
            <a:pPr lvl="1"/>
            <a:r>
              <a:rPr lang="en-US" sz="2800"/>
              <a:t>Robust to translation, rotation, and scaling invariance.</a:t>
            </a:r>
          </a:p>
          <a:p>
            <a:pPr lvl="1"/>
            <a:r>
              <a:rPr lang="en-US" sz="2800"/>
              <a:t>End-to-end training, no need for manual feature extraction.</a:t>
            </a:r>
          </a:p>
          <a:p>
            <a:pPr lvl="1"/>
            <a:r>
              <a:rPr lang="en-US" sz="2800"/>
              <a:t>Can handle large amounts of data and achieve high accuracy.</a:t>
            </a:r>
          </a:p>
          <a:p>
            <a:r>
              <a:rPr lang="en-US" sz="3200" b="1"/>
              <a:t>Disadvantages of Convolutional Neural Networks (CNNs):</a:t>
            </a:r>
          </a:p>
          <a:p>
            <a:pPr lvl="1"/>
            <a:r>
              <a:rPr lang="en-US" sz="2800"/>
              <a:t>Computationally expensive to train and require a lot of memory.</a:t>
            </a:r>
          </a:p>
          <a:p>
            <a:pPr lvl="1"/>
            <a:r>
              <a:rPr lang="en-US" sz="2800"/>
              <a:t>Can be prone to overfitting if not enough data or proper regularization is used.</a:t>
            </a:r>
          </a:p>
          <a:p>
            <a:pPr lvl="1"/>
            <a:r>
              <a:rPr lang="en-US" sz="2800"/>
              <a:t>Requires large amounts of labeled data.</a:t>
            </a:r>
          </a:p>
          <a:p>
            <a:pPr lvl="1"/>
            <a:r>
              <a:rPr lang="en-US" sz="2800"/>
              <a:t>Interpretability is limited, it’s hard to understand what the network has learned.</a:t>
            </a:r>
          </a:p>
        </p:txBody>
      </p:sp>
      <p:sp>
        <p:nvSpPr>
          <p:cNvPr id="5" name="Rectangles 4"/>
          <p:cNvSpPr/>
          <p:nvPr/>
        </p:nvSpPr>
        <p:spPr>
          <a:xfrm>
            <a:off x="1785620" y="-10794"/>
            <a:ext cx="10347960" cy="8054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UNIT-2 </a:t>
            </a:r>
            <a:r>
              <a:rPr lang="en-US" sz="3200">
                <a:sym typeface="+mn-ea"/>
              </a:rPr>
              <a:t>Introduction to CNN </a:t>
            </a:r>
            <a:endParaRPr lang="en-US" sz="3200" b="1"/>
          </a:p>
        </p:txBody>
      </p:sp>
      <p:pic>
        <p:nvPicPr>
          <p:cNvPr id="2" name="Picture 2" descr="Home">
            <a:extLst>
              <a:ext uri="{FF2B5EF4-FFF2-40B4-BE49-F238E27FC236}">
                <a16:creationId xmlns:a16="http://schemas.microsoft.com/office/drawing/2014/main" id="{366548EB-4945-9E02-3882-59D359F775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1"/>
            <a:ext cx="1764991" cy="7565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4627</Words>
  <Application>Microsoft Office PowerPoint</Application>
  <PresentationFormat>Widescreen</PresentationFormat>
  <Paragraphs>558</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Arial Unicode MS</vt:lpstr>
      <vt:lpstr>Calibri</vt:lpstr>
      <vt:lpstr>Calibri Light</vt:lpstr>
      <vt:lpstr>Times New Roman</vt:lpstr>
      <vt:lpstr>Office Theme</vt:lpstr>
      <vt:lpstr>PDA Workshop, Session: 2024-25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PDA Workshop, Session: 2024-25</dc:title>
  <dc:creator>Dr Raju Chauhan</dc:creator>
  <cp:lastModifiedBy>Garima Jain</cp:lastModifiedBy>
  <cp:revision>3</cp:revision>
  <dcterms:created xsi:type="dcterms:W3CDTF">2025-03-24T16:19:18Z</dcterms:created>
  <dcterms:modified xsi:type="dcterms:W3CDTF">2025-04-01T07:10:16Z</dcterms:modified>
</cp:coreProperties>
</file>