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256" r:id="rId2"/>
    <p:sldId id="257" r:id="rId3"/>
    <p:sldId id="380" r:id="rId4"/>
    <p:sldId id="381" r:id="rId5"/>
    <p:sldId id="382" r:id="rId6"/>
    <p:sldId id="383" r:id="rId7"/>
    <p:sldId id="271" r:id="rId8"/>
    <p:sldId id="282" r:id="rId9"/>
    <p:sldId id="281" r:id="rId10"/>
    <p:sldId id="357" r:id="rId11"/>
    <p:sldId id="280" r:id="rId12"/>
    <p:sldId id="276" r:id="rId13"/>
    <p:sldId id="285" r:id="rId14"/>
    <p:sldId id="291" r:id="rId15"/>
    <p:sldId id="292" r:id="rId16"/>
    <p:sldId id="293" r:id="rId17"/>
    <p:sldId id="295" r:id="rId18"/>
    <p:sldId id="296" r:id="rId19"/>
    <p:sldId id="297" r:id="rId20"/>
    <p:sldId id="302" r:id="rId21"/>
    <p:sldId id="303" r:id="rId22"/>
    <p:sldId id="305" r:id="rId23"/>
    <p:sldId id="320" r:id="rId24"/>
    <p:sldId id="321" r:id="rId25"/>
    <p:sldId id="322" r:id="rId26"/>
    <p:sldId id="323" r:id="rId27"/>
    <p:sldId id="324" r:id="rId28"/>
    <p:sldId id="325" r:id="rId29"/>
    <p:sldId id="326" r:id="rId30"/>
    <p:sldId id="328" r:id="rId31"/>
    <p:sldId id="333" r:id="rId32"/>
    <p:sldId id="334" r:id="rId33"/>
    <p:sldId id="336" r:id="rId34"/>
    <p:sldId id="358" r:id="rId35"/>
    <p:sldId id="385" r:id="rId36"/>
    <p:sldId id="360" r:id="rId37"/>
    <p:sldId id="361" r:id="rId38"/>
    <p:sldId id="362" r:id="rId39"/>
    <p:sldId id="363" r:id="rId40"/>
    <p:sldId id="364" r:id="rId41"/>
    <p:sldId id="365" r:id="rId42"/>
    <p:sldId id="366" r:id="rId43"/>
    <p:sldId id="367" r:id="rId44"/>
    <p:sldId id="368" r:id="rId45"/>
    <p:sldId id="369" r:id="rId46"/>
    <p:sldId id="370" r:id="rId47"/>
    <p:sldId id="371" r:id="rId48"/>
    <p:sldId id="372" r:id="rId49"/>
    <p:sldId id="373" r:id="rId50"/>
    <p:sldId id="374" r:id="rId51"/>
    <p:sldId id="375" r:id="rId52"/>
    <p:sldId id="376" r:id="rId53"/>
    <p:sldId id="377" r:id="rId54"/>
    <p:sldId id="338" r:id="rId55"/>
    <p:sldId id="340" r:id="rId56"/>
    <p:sldId id="341" r:id="rId57"/>
    <p:sldId id="343" r:id="rId58"/>
    <p:sldId id="345" r:id="rId59"/>
    <p:sldId id="346" r:id="rId60"/>
    <p:sldId id="348" r:id="rId61"/>
    <p:sldId id="350" r:id="rId62"/>
    <p:sldId id="351" r:id="rId63"/>
    <p:sldId id="355" r:id="rId64"/>
    <p:sldId id="275" r:id="rId65"/>
    <p:sldId id="384" r:id="rId66"/>
    <p:sldId id="270" r:id="rId67"/>
    <p:sldId id="273" r:id="rId68"/>
    <p:sldId id="264" r:id="rId69"/>
    <p:sldId id="378" r:id="rId70"/>
    <p:sldId id="274" r:id="rId71"/>
    <p:sldId id="267" r:id="rId72"/>
    <p:sldId id="265" r:id="rId73"/>
    <p:sldId id="283"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p:scale>
          <a:sx n="77" d="100"/>
          <a:sy n="77" d="100"/>
        </p:scale>
        <p:origin x="-1176" y="28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9/15/2022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9/15/2022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622C52D-04E2-4B8B-93A0-B77F02F8E0A1}" type="slidenum">
              <a:rPr lang="en-US"/>
              <a:pPr/>
              <a:t>20</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8952F0A-6F74-4614-ADFE-31CA0F5159F8}" type="slidenum">
              <a:rPr lang="en-US"/>
              <a:pPr/>
              <a:t>21</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FA18800-3B1D-43A9-BDED-4C8F9676C38E}" type="slidenum">
              <a:rPr lang="en-US"/>
              <a:pPr/>
              <a:t>22</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99FA45D-8DC3-4395-B3B2-3D11C89FBB94}" type="slidenum">
              <a:rPr lang="en-US"/>
              <a:pPr/>
              <a:t>23</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882E9CD-6B28-4DF1-B54C-A87EC0789B37}" type="slidenum">
              <a:rPr lang="en-US"/>
              <a:pPr/>
              <a:t>24</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52443D5-7557-4619-82CF-ADFC83EE5BFF}" type="slidenum">
              <a:rPr lang="en-US"/>
              <a:pPr/>
              <a:t>25</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1E9F600-A5A6-4032-A769-78F5CB700097}" type="slidenum">
              <a:rPr lang="en-US"/>
              <a:pPr/>
              <a:t>26</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EC50F527-7B18-4E59-8C66-D86168F0E05B}" type="slidenum">
              <a:rPr lang="en-US"/>
              <a:pPr/>
              <a:t>27</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183ED991-54FA-481A-BA02-6A53F4642090}" type="slidenum">
              <a:rPr lang="en-US"/>
              <a:pPr/>
              <a:t>28</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85316A12-9DE6-48BC-95AC-297ED52180E6}" type="slidenum">
              <a:rPr lang="en-US"/>
              <a:pPr/>
              <a:t>29</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DEAD2ABB-419A-46FE-83ED-9718FB4A33FB}" type="slidenum">
              <a:rPr lang="en-US"/>
              <a:pPr/>
              <a:t>30</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6638D70-5C71-46AD-B8DC-2B0410C691E6}" type="slidenum">
              <a:rPr lang="en-US"/>
              <a:pPr/>
              <a:t>31</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32</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EA47AC-BB24-49C4-AEC2-BBE96CDADCB5}" type="slidenum">
              <a:rPr lang="en-US"/>
              <a:pPr/>
              <a:t>33</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34</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36</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37</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38</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39</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40</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220167F6-0492-49C6-830A-E7D0BDB4AA02}" type="slidenum">
              <a:rPr lang="en-US"/>
              <a:pPr/>
              <a:t>13</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41</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42</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43</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44</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45</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46</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47</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48</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49</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50</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072979EB-D076-4305-81AA-D1D1E44A6901}" type="slidenum">
              <a:rPr lang="en-US"/>
              <a:pPr/>
              <a:t>14</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51</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52</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53</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7955DFC-E856-4B09-A411-346E585E1996}" type="slidenum">
              <a:rPr lang="en-US" smtClean="0"/>
              <a:pPr/>
              <a:t>54</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807380F-19FC-4695-BE48-494A6A5AA771}" type="slidenum">
              <a:rPr lang="en-US" smtClean="0"/>
              <a:pPr/>
              <a:t>55</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A61D9E25-2D35-4703-AF12-9D2F9ADE2101}" type="slidenum">
              <a:rPr lang="en-US" smtClean="0"/>
              <a:pPr/>
              <a:t>56</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EDBCF70-6326-4017-AABD-1F08B6D417B7}" type="slidenum">
              <a:rPr lang="en-US" smtClean="0"/>
              <a:pPr/>
              <a:t>57</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0E1FC78C-F08A-46C8-9BC2-8F1D511AAC79}" type="slidenum">
              <a:rPr lang="en-US" smtClean="0"/>
              <a:pPr/>
              <a:t>58</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CE379530-4FBD-4213-998E-62574B347C7A}" type="slidenum">
              <a:rPr lang="en-US" smtClean="0"/>
              <a:pPr/>
              <a:t>59</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D311836-B4E2-49EE-91B6-7AD512E76426}" type="slidenum">
              <a:rPr lang="en-US" smtClean="0"/>
              <a:pPr/>
              <a:t>60</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ED6EC2B-5608-4685-AFFF-62442E4B0119}" type="slidenum">
              <a:rPr lang="en-US"/>
              <a:pPr/>
              <a:t>15</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EDDD8828-D9D9-4AA0-A6DD-CC6D06DACCAF}" type="slidenum">
              <a:rPr lang="en-US" smtClean="0"/>
              <a:pPr/>
              <a:t>61</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34C96485-C768-4FBA-8D55-A0D8B844E530}" type="slidenum">
              <a:rPr lang="en-US" smtClean="0"/>
              <a:pPr/>
              <a:t>62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7C1DFAEA-7EC0-445E-BE96-24A815162FF0}" type="slidenum">
              <a:rPr lang="en-US" smtClean="0"/>
              <a:pPr/>
              <a:t>63</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CA7DE39-F06F-434A-9447-8205E3911541}" type="slidenum">
              <a:rPr lang="en-US"/>
              <a:pPr/>
              <a:t>16</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AD3CC7A7-97F9-44A3-8A4C-88DFEA12C31B}" type="slidenum">
              <a:rPr lang="en-US"/>
              <a:pPr/>
              <a:t>17</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D5F5478-343C-497D-B620-2AF20A181F46}" type="slidenum">
              <a:rPr lang="en-US"/>
              <a:pPr/>
              <a:t>18</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874C9A6-BA2D-4DA0-A186-8292F574E55E}" type="slidenum">
              <a:rPr lang="en-US"/>
              <a:pPr/>
              <a:t>19</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F3D9B7-D3FE-4D6F-8834-484917CB4AAE}" type="datetime1">
              <a:rPr lang="en-US" smtClean="0"/>
              <a:pPr/>
              <a:t>9/15/2022</a:t>
            </a:fld>
            <a:endParaRPr lang="en-US"/>
          </a:p>
        </p:txBody>
      </p:sp>
      <p:sp>
        <p:nvSpPr>
          <p:cNvPr id="5" name="Footer Placeholder 4"/>
          <p:cNvSpPr>
            <a:spLocks noGrp="1"/>
          </p:cNvSpPr>
          <p:nvPr>
            <p:ph type="ftr" sz="quarter" idx="11"/>
          </p:nvPr>
        </p:nvSpPr>
        <p:spPr/>
        <p:txBody>
          <a:bodyPr/>
          <a:lstStyle/>
          <a:p>
            <a:r>
              <a:rPr lang="en-IN" dirty="0" smtClean="0"/>
              <a:t>Akanksha  ACSE0502CN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B8B18-8E17-48DB-AF5A-D239F14E89CC}" type="datetime1">
              <a:rPr lang="en-US" smtClean="0"/>
              <a:pPr/>
              <a:t>9/15/2022</a:t>
            </a:fld>
            <a:endParaRPr lang="en-US"/>
          </a:p>
        </p:txBody>
      </p:sp>
      <p:sp>
        <p:nvSpPr>
          <p:cNvPr id="5" name="Footer Placeholder 4"/>
          <p:cNvSpPr>
            <a:spLocks noGrp="1"/>
          </p:cNvSpPr>
          <p:nvPr>
            <p:ph type="ftr" sz="quarter" idx="11"/>
          </p:nvPr>
        </p:nvSpPr>
        <p:spPr/>
        <p:txBody>
          <a:bodyPr/>
          <a:lstStyle/>
          <a:p>
            <a:r>
              <a:rPr lang="en-IN" dirty="0" smtClean="0"/>
              <a:t>Akanksha  ACSE0502CN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64F3F2-8B38-4D21-95FD-D1CB4A7E02BD}" type="datetime1">
              <a:rPr lang="en-US" smtClean="0"/>
              <a:pPr/>
              <a:t>9/15/2022</a:t>
            </a:fld>
            <a:endParaRPr lang="en-US"/>
          </a:p>
        </p:txBody>
      </p:sp>
      <p:sp>
        <p:nvSpPr>
          <p:cNvPr id="5" name="Footer Placeholder 4"/>
          <p:cNvSpPr>
            <a:spLocks noGrp="1"/>
          </p:cNvSpPr>
          <p:nvPr>
            <p:ph type="ftr" sz="quarter" idx="11"/>
          </p:nvPr>
        </p:nvSpPr>
        <p:spPr/>
        <p:txBody>
          <a:bodyPr/>
          <a:lstStyle/>
          <a:p>
            <a:r>
              <a:rPr lang="en-IN" dirty="0" smtClean="0"/>
              <a:t>Akanksha  ACSE0502CN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F36B25-E4B9-4EED-943B-7E9EC129F069}" type="datetime1">
              <a:rPr lang="en-US" smtClean="0"/>
              <a:pPr/>
              <a:t>9/15/2022</a:t>
            </a:fld>
            <a:endParaRPr lang="en-US"/>
          </a:p>
        </p:txBody>
      </p:sp>
      <p:sp>
        <p:nvSpPr>
          <p:cNvPr id="5" name="Footer Placeholder 4"/>
          <p:cNvSpPr>
            <a:spLocks noGrp="1"/>
          </p:cNvSpPr>
          <p:nvPr>
            <p:ph type="ftr" sz="quarter" idx="11"/>
          </p:nvPr>
        </p:nvSpPr>
        <p:spPr/>
        <p:txBody>
          <a:bodyPr/>
          <a:lstStyle/>
          <a:p>
            <a:r>
              <a:rPr lang="en-IN" dirty="0" smtClean="0"/>
              <a:t>Akanksha  ACSE0502CN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70367F-0FCD-42C6-A9D9-C2474A43C07E}" type="datetime1">
              <a:rPr lang="en-US" smtClean="0"/>
              <a:pPr/>
              <a:t>9/15/2022</a:t>
            </a:fld>
            <a:endParaRPr lang="en-US"/>
          </a:p>
        </p:txBody>
      </p:sp>
      <p:sp>
        <p:nvSpPr>
          <p:cNvPr id="5" name="Footer Placeholder 4"/>
          <p:cNvSpPr>
            <a:spLocks noGrp="1"/>
          </p:cNvSpPr>
          <p:nvPr>
            <p:ph type="ftr" sz="quarter" idx="11"/>
          </p:nvPr>
        </p:nvSpPr>
        <p:spPr/>
        <p:txBody>
          <a:bodyPr/>
          <a:lstStyle/>
          <a:p>
            <a:r>
              <a:rPr lang="en-IN" dirty="0" smtClean="0"/>
              <a:t>Akanksha  ACSE0502CN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DDE83E-81D7-487A-BE8B-7EA713AC12E5}" type="datetime1">
              <a:rPr lang="en-US" smtClean="0"/>
              <a:pPr/>
              <a:t>9/15/2022</a:t>
            </a:fld>
            <a:endParaRPr lang="en-US"/>
          </a:p>
        </p:txBody>
      </p:sp>
      <p:sp>
        <p:nvSpPr>
          <p:cNvPr id="6" name="Footer Placeholder 5"/>
          <p:cNvSpPr>
            <a:spLocks noGrp="1"/>
          </p:cNvSpPr>
          <p:nvPr>
            <p:ph type="ftr" sz="quarter" idx="11"/>
          </p:nvPr>
        </p:nvSpPr>
        <p:spPr/>
        <p:txBody>
          <a:bodyPr/>
          <a:lstStyle/>
          <a:p>
            <a:r>
              <a:rPr lang="en-IN" dirty="0" smtClean="0"/>
              <a:t>Akanksha  ACSE0502CN  Unit Number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B24E30-7DF0-4391-B3BA-1A3472ACAB63}" type="datetime1">
              <a:rPr lang="en-US" smtClean="0"/>
              <a:pPr/>
              <a:t>9/15/2022</a:t>
            </a:fld>
            <a:endParaRPr lang="en-US"/>
          </a:p>
        </p:txBody>
      </p:sp>
      <p:sp>
        <p:nvSpPr>
          <p:cNvPr id="8" name="Footer Placeholder 7"/>
          <p:cNvSpPr>
            <a:spLocks noGrp="1"/>
          </p:cNvSpPr>
          <p:nvPr>
            <p:ph type="ftr" sz="quarter" idx="11"/>
          </p:nvPr>
        </p:nvSpPr>
        <p:spPr/>
        <p:txBody>
          <a:bodyPr/>
          <a:lstStyle/>
          <a:p>
            <a:r>
              <a:rPr lang="en-IN" dirty="0" smtClean="0"/>
              <a:t>Akanksha  ACSE0502CN  Unit Number 3</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67FC81-C028-4F28-904C-5E2761CCF895}" type="datetime1">
              <a:rPr lang="en-US" smtClean="0"/>
              <a:pPr/>
              <a:t>9/15/2022</a:t>
            </a:fld>
            <a:endParaRPr lang="en-US"/>
          </a:p>
        </p:txBody>
      </p:sp>
      <p:sp>
        <p:nvSpPr>
          <p:cNvPr id="4" name="Footer Placeholder 3"/>
          <p:cNvSpPr>
            <a:spLocks noGrp="1"/>
          </p:cNvSpPr>
          <p:nvPr>
            <p:ph type="ftr" sz="quarter" idx="11"/>
          </p:nvPr>
        </p:nvSpPr>
        <p:spPr/>
        <p:txBody>
          <a:bodyPr/>
          <a:lstStyle/>
          <a:p>
            <a:r>
              <a:rPr lang="en-IN" dirty="0" smtClean="0"/>
              <a:t>Akanksha  ACSE0502CN  Unit Number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62C676-187D-4566-9026-1E3FD731605B}" type="datetime1">
              <a:rPr lang="en-US" smtClean="0"/>
              <a:pPr/>
              <a:t>9/15/2022</a:t>
            </a:fld>
            <a:endParaRPr lang="en-US"/>
          </a:p>
        </p:txBody>
      </p:sp>
      <p:sp>
        <p:nvSpPr>
          <p:cNvPr id="3" name="Footer Placeholder 2"/>
          <p:cNvSpPr>
            <a:spLocks noGrp="1"/>
          </p:cNvSpPr>
          <p:nvPr>
            <p:ph type="ftr" sz="quarter" idx="11"/>
          </p:nvPr>
        </p:nvSpPr>
        <p:spPr/>
        <p:txBody>
          <a:bodyPr/>
          <a:lstStyle/>
          <a:p>
            <a:r>
              <a:rPr lang="en-IN" dirty="0" smtClean="0"/>
              <a:t>Akanksha  ACSE0502CN  Unit Number 3</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BB86BB-90C8-4626-BBB0-B5C3E4E5DC5D}" type="datetime1">
              <a:rPr lang="en-US" smtClean="0"/>
              <a:pPr/>
              <a:t>9/15/2022</a:t>
            </a:fld>
            <a:endParaRPr lang="en-US"/>
          </a:p>
        </p:txBody>
      </p:sp>
      <p:sp>
        <p:nvSpPr>
          <p:cNvPr id="6" name="Footer Placeholder 5"/>
          <p:cNvSpPr>
            <a:spLocks noGrp="1"/>
          </p:cNvSpPr>
          <p:nvPr>
            <p:ph type="ftr" sz="quarter" idx="11"/>
          </p:nvPr>
        </p:nvSpPr>
        <p:spPr/>
        <p:txBody>
          <a:bodyPr/>
          <a:lstStyle/>
          <a:p>
            <a:r>
              <a:rPr lang="en-IN" dirty="0" smtClean="0"/>
              <a:t>Akanksha  ACSE0502CN  Unit Number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69D2E-BCCC-4238-B8C2-1BE703A3F53A}" type="datetime1">
              <a:rPr lang="en-US" smtClean="0"/>
              <a:pPr/>
              <a:t>9/15/2022</a:t>
            </a:fld>
            <a:endParaRPr lang="en-US"/>
          </a:p>
        </p:txBody>
      </p:sp>
      <p:sp>
        <p:nvSpPr>
          <p:cNvPr id="6" name="Footer Placeholder 5"/>
          <p:cNvSpPr>
            <a:spLocks noGrp="1"/>
          </p:cNvSpPr>
          <p:nvPr>
            <p:ph type="ftr" sz="quarter" idx="11"/>
          </p:nvPr>
        </p:nvSpPr>
        <p:spPr/>
        <p:txBody>
          <a:bodyPr/>
          <a:lstStyle/>
          <a:p>
            <a:r>
              <a:rPr lang="en-IN" dirty="0" smtClean="0"/>
              <a:t>Akanksha  ACSE0502CN  Unit Number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2CBF8-15D8-40B3-A050-E9366FF2BD98}" type="datetime1">
              <a:rPr lang="en-US" smtClean="0"/>
              <a:pPr/>
              <a:t>9/15/2022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Akanksha  ACSE0502CN  Unit Number 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8.wmf"/></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png"/><Relationship Id="rId7"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53.wmf"/></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62.png"/><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hyperlink" Target="https://www.youtube.com/watch?v=JhBnOamc_8s" TargetMode="External"/><Relationship Id="rId2" Type="http://schemas.openxmlformats.org/officeDocument/2006/relationships/hyperlink" Target="https://www.youtube.com/watch?v=aqtd8iZlSAA"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ululu.in/computer-networks-solved-sample-papers-btech-6th-semester/"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57231"/>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err="1"/>
              <a:t>Noida</a:t>
            </a:r>
            <a:r>
              <a:rPr lang="en-US" sz="3200" dirty="0"/>
              <a:t> Institute of Engineering and Technology, Greater </a:t>
            </a:r>
            <a:r>
              <a:rPr lang="en-US" sz="3200" dirty="0" err="1"/>
              <a:t>Noida</a:t>
            </a:r>
            <a:endParaRPr lang="en-US" sz="3200" dirty="0"/>
          </a:p>
        </p:txBody>
      </p:sp>
      <p:sp>
        <p:nvSpPr>
          <p:cNvPr id="3" name="Subtitle 2"/>
          <p:cNvSpPr>
            <a:spLocks noGrp="1"/>
          </p:cNvSpPr>
          <p:nvPr>
            <p:ph type="subTitle" idx="1"/>
          </p:nvPr>
        </p:nvSpPr>
        <p:spPr>
          <a:xfrm>
            <a:off x="1785918" y="1142984"/>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dirty="0" smtClean="0">
                <a:solidFill>
                  <a:schemeClr val="tx1"/>
                </a:solidFill>
              </a:rPr>
              <a:t>Computer Networks</a:t>
            </a:r>
          </a:p>
          <a:p>
            <a:endParaRPr lang="en-US" dirty="0" smtClean="0">
              <a:solidFill>
                <a:schemeClr val="tx1"/>
              </a:solidFill>
            </a:endParaRPr>
          </a:p>
          <a:p>
            <a:r>
              <a:rPr lang="en-US" dirty="0" smtClean="0">
                <a:solidFill>
                  <a:schemeClr val="tx1"/>
                </a:solidFill>
              </a:rPr>
              <a:t>Network Layer </a:t>
            </a:r>
            <a:endParaRPr lang="en-US" dirty="0">
              <a:solidFill>
                <a:schemeClr val="tx1"/>
              </a:solidFill>
            </a:endParaRP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smtClean="0">
                <a:solidFill>
                  <a:schemeClr val="tx1"/>
                </a:solidFill>
              </a:rPr>
              <a:t>Ms. Akanksha</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ECE</a:t>
            </a:r>
            <a:endParaRPr kumimoji="0" lang="en-US" sz="2400" b="0" i="0" u="none" strike="noStrike" kern="1200" cap="none" spc="0" normalizeH="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kumimoji="0" lang="en-US" sz="2500" b="0" i="0" u="none" strike="noStrike" kern="1200" cap="none" spc="0" normalizeH="0" noProof="0" dirty="0" smtClean="0">
                <a:ln>
                  <a:noFill/>
                </a:ln>
                <a:solidFill>
                  <a:schemeClr val="tx1"/>
                </a:solidFill>
                <a:effectLst/>
                <a:uLnTx/>
                <a:uFillTx/>
                <a:latin typeface="+mn-lt"/>
                <a:ea typeface="+mn-ea"/>
                <a:cs typeface="+mn-cs"/>
              </a:rPr>
              <a:t>3</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r>
              <a:rPr lang="en-US" sz="2800" dirty="0" smtClean="0">
                <a:solidFill>
                  <a:schemeClr val="tx1"/>
                </a:solidFill>
              </a:rPr>
              <a:t>Computer Networks</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B.Te</a:t>
            </a:r>
            <a:r>
              <a:rPr lang="en-US" sz="2000" dirty="0" err="1" smtClean="0">
                <a:solidFill>
                  <a:schemeClr val="tx1"/>
                </a:solidFill>
              </a:rPr>
              <a:t>ch</a:t>
            </a:r>
            <a:r>
              <a:rPr lang="en-US" sz="2000" dirty="0" smtClean="0">
                <a:solidFill>
                  <a:schemeClr val="tx1"/>
                </a:solidFill>
              </a:rPr>
              <a:t> VI </a:t>
            </a:r>
            <a:r>
              <a:rPr lang="en-US" sz="2000" dirty="0" err="1" smtClean="0">
                <a:solidFill>
                  <a:schemeClr val="tx1"/>
                </a:solidFill>
              </a:rPr>
              <a:t>sem</a:t>
            </a:r>
            <a:r>
              <a:rPr lang="en-US" sz="2000" dirty="0" smtClean="0">
                <a:solidFill>
                  <a:schemeClr val="tx1"/>
                </a:solidFill>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Date Placeholder 12"/>
          <p:cNvSpPr>
            <a:spLocks noGrp="1"/>
          </p:cNvSpPr>
          <p:nvPr>
            <p:ph type="dt" sz="half" idx="10"/>
          </p:nvPr>
        </p:nvSpPr>
        <p:spPr/>
        <p:txBody>
          <a:bodyPr/>
          <a:lstStyle/>
          <a:p>
            <a:fld id="{E3624D69-8DB2-415D-BFD1-D2F74A27476D}" type="datetime1">
              <a:rPr lang="en-US" smtClean="0"/>
              <a:pPr/>
              <a:t>9/15/2022</a:t>
            </a:fld>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1</a:t>
            </a:fld>
            <a:endParaRPr lang="en-US"/>
          </a:p>
        </p:txBody>
      </p:sp>
      <p:sp>
        <p:nvSpPr>
          <p:cNvPr id="17" name="Footer Placeholder 16"/>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357158" y="1643050"/>
            <a:ext cx="7916862" cy="3578225"/>
          </a:xfrm>
          <a:prstGeom prst="rect">
            <a:avLst/>
          </a:prstGeom>
          <a:noFill/>
          <a:ln w="9525">
            <a:noFill/>
            <a:miter lim="800000"/>
            <a:headEnd/>
            <a:tailEnd/>
          </a:ln>
        </p:spPr>
      </p:pic>
      <p:sp>
        <p:nvSpPr>
          <p:cNvPr id="5"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Network Layer Protocols </a:t>
            </a:r>
            <a:endParaRPr lang="en-US" sz="3200" dirty="0"/>
          </a:p>
        </p:txBody>
      </p:sp>
      <p:pic>
        <p:nvPicPr>
          <p:cNvPr id="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7" name="Date Placeholder 6"/>
          <p:cNvSpPr>
            <a:spLocks noGrp="1"/>
          </p:cNvSpPr>
          <p:nvPr>
            <p:ph type="dt" sz="half" idx="10"/>
          </p:nvPr>
        </p:nvSpPr>
        <p:spPr/>
        <p:txBody>
          <a:bodyPr/>
          <a:lstStyle/>
          <a:p>
            <a:fld id="{649B2841-1A5C-4F69-A270-D47E135BC50D}" type="datetime1">
              <a:rPr lang="en-US" smtClean="0"/>
              <a:pPr/>
              <a:t>9/15/2022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10</a:t>
            </a:fld>
            <a:endParaRPr lang="en-US"/>
          </a:p>
        </p:txBody>
      </p:sp>
      <p:sp>
        <p:nvSpPr>
          <p:cNvPr id="9" name="Footer Placeholder 8"/>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IN" sz="2200" dirty="0" smtClean="0"/>
              <a:t>     There are several network layer protocols in existence; however, only the following two are commonly implemented:</a:t>
            </a:r>
          </a:p>
          <a:p>
            <a:pPr>
              <a:buNone/>
            </a:pPr>
            <a:endParaRPr lang="en-IN" sz="2200" dirty="0" smtClean="0"/>
          </a:p>
          <a:p>
            <a:r>
              <a:rPr lang="en-IN" sz="2200" b="1" dirty="0" smtClean="0"/>
              <a:t>Internet Protocol version 4 (IPv4)</a:t>
            </a:r>
          </a:p>
          <a:p>
            <a:r>
              <a:rPr lang="en-IN" sz="2200" b="1" dirty="0" smtClean="0"/>
              <a:t>Internet Protocol version 6 (IPv6)</a:t>
            </a:r>
          </a:p>
          <a:p>
            <a:endParaRPr lang="en-IN" sz="2200" b="1" dirty="0" smtClean="0"/>
          </a:p>
          <a:p>
            <a:pPr>
              <a:buNone/>
            </a:pPr>
            <a:r>
              <a:rPr lang="en-IN" sz="2200" b="1" dirty="0" smtClean="0"/>
              <a:t>     </a:t>
            </a:r>
            <a:r>
              <a:rPr lang="en-IN" sz="2200" dirty="0" smtClean="0"/>
              <a:t>Other legacy network layer protocols that are not widely used include:</a:t>
            </a:r>
          </a:p>
          <a:p>
            <a:r>
              <a:rPr lang="en-IN" sz="2200" dirty="0" smtClean="0"/>
              <a:t>Novell Internetwork Packet Exchange (IPX)</a:t>
            </a:r>
          </a:p>
          <a:p>
            <a:r>
              <a:rPr lang="en-IN" sz="2200" dirty="0" err="1" smtClean="0"/>
              <a:t>AppleTalkConnectionless</a:t>
            </a:r>
            <a:r>
              <a:rPr lang="en-IN" sz="2200" dirty="0" smtClean="0"/>
              <a:t> Network Service (CLNS/</a:t>
            </a:r>
            <a:r>
              <a:rPr lang="en-IN" sz="2200" dirty="0" err="1" smtClean="0"/>
              <a:t>DECNet</a:t>
            </a:r>
            <a:r>
              <a:rPr lang="en-IN" sz="2200" dirty="0" smtClean="0"/>
              <a:t>)</a:t>
            </a:r>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smtClean="0"/>
              <a:t>Network Layer Protocols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49329D9A-F9E1-4AED-8231-DE699703638B}"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9" name="Footer Placeholder 8"/>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Protocol </a:t>
            </a:r>
            <a:endParaRPr lang="en-US" sz="24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Content Placeholder 8" descr="MOD5-53"/>
          <p:cNvPicPr>
            <a:picLocks noGrp="1" noChangeAspect="1" noChangeArrowheads="1"/>
          </p:cNvPicPr>
          <p:nvPr>
            <p:ph idx="1"/>
          </p:nvPr>
        </p:nvPicPr>
        <p:blipFill>
          <a:blip r:embed="rId3" cstate="print"/>
          <a:srcRect/>
          <a:stretch>
            <a:fillRect/>
          </a:stretch>
        </p:blipFill>
        <p:spPr bwMode="auto">
          <a:xfrm>
            <a:off x="1142976" y="928670"/>
            <a:ext cx="7000924" cy="3786214"/>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7A065742-0006-43EA-A4E1-E5AD390ECBF6}"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10" name="Footer Placeholder 9"/>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baseline="0">
              <a:latin typeface="Times New Roman" pitchFamily="18" charset="0"/>
            </a:endParaRPr>
          </a:p>
        </p:txBody>
      </p:sp>
      <p:sp>
        <p:nvSpPr>
          <p:cNvPr id="565253" name="Rectangle 5"/>
          <p:cNvSpPr>
            <a:spLocks noChangeArrowheads="1"/>
          </p:cNvSpPr>
          <p:nvPr/>
        </p:nvSpPr>
        <p:spPr bwMode="auto">
          <a:xfrm>
            <a:off x="304800" y="1600200"/>
            <a:ext cx="8229600" cy="1107996"/>
          </a:xfrm>
          <a:prstGeom prst="rect">
            <a:avLst/>
          </a:prstGeom>
          <a:noFill/>
          <a:ln w="9525">
            <a:noFill/>
            <a:miter lim="800000"/>
            <a:headEnd/>
            <a:tailEnd/>
          </a:ln>
          <a:effectLst/>
        </p:spPr>
        <p:txBody>
          <a:bodyPr anchor="ctr">
            <a:spAutoFit/>
          </a:bodyPr>
          <a:lstStyle/>
          <a:p>
            <a:pPr algn="just" eaLnBrk="1" hangingPunct="1">
              <a:defRPr/>
            </a:pPr>
            <a:r>
              <a:rPr lang="en-US" sz="2200" baseline="0" dirty="0">
                <a:effectLst>
                  <a:outerShdw blurRad="38100" dist="38100" dir="2700000" algn="tl">
                    <a:srgbClr val="C0C0C0"/>
                  </a:outerShdw>
                </a:effectLst>
              </a:rPr>
              <a:t>An </a:t>
            </a:r>
            <a:r>
              <a:rPr lang="en-US" sz="2200" baseline="0" dirty="0">
                <a:solidFill>
                  <a:schemeClr val="hlink"/>
                </a:solidFill>
                <a:effectLst>
                  <a:outerShdw blurRad="38100" dist="38100" dir="2700000" algn="tl">
                    <a:srgbClr val="C0C0C0"/>
                  </a:outerShdw>
                </a:effectLst>
              </a:rPr>
              <a:t>IPv4 address</a:t>
            </a:r>
            <a:r>
              <a:rPr lang="en-US" sz="2200" baseline="0" dirty="0">
                <a:effectLst>
                  <a:outerShdw blurRad="38100" dist="38100" dir="2700000" algn="tl">
                    <a:srgbClr val="C0C0C0"/>
                  </a:outerShdw>
                </a:effectLst>
              </a:rPr>
              <a:t> is a </a:t>
            </a:r>
            <a:r>
              <a:rPr lang="en-US" sz="2200" baseline="0" dirty="0">
                <a:solidFill>
                  <a:schemeClr val="folHlink"/>
                </a:solidFill>
                <a:effectLst>
                  <a:outerShdw blurRad="38100" dist="38100" dir="2700000" algn="tl">
                    <a:srgbClr val="C0C0C0"/>
                  </a:outerShdw>
                </a:effectLst>
              </a:rPr>
              <a:t>32-bit</a:t>
            </a:r>
            <a:r>
              <a:rPr lang="en-US" sz="2200" baseline="0" dirty="0">
                <a:effectLst>
                  <a:outerShdw blurRad="38100" dist="38100" dir="2700000" algn="tl">
                    <a:srgbClr val="C0C0C0"/>
                  </a:outerShdw>
                </a:effectLst>
              </a:rPr>
              <a:t> address that uniquely and universally defines the connection of a device (for example, a computer or a router) to the Internet.</a:t>
            </a:r>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Protocol </a:t>
            </a:r>
            <a:endParaRPr lang="en-US" sz="24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Rectangle 11"/>
          <p:cNvSpPr>
            <a:spLocks noChangeArrowheads="1"/>
          </p:cNvSpPr>
          <p:nvPr/>
        </p:nvSpPr>
        <p:spPr bwMode="auto">
          <a:xfrm>
            <a:off x="357158" y="3071810"/>
            <a:ext cx="8077200" cy="769441"/>
          </a:xfrm>
          <a:prstGeom prst="rect">
            <a:avLst/>
          </a:prstGeom>
          <a:solidFill>
            <a:srgbClr val="99FF33"/>
          </a:solidFill>
          <a:ln w="76200" algn="ctr">
            <a:noFill/>
            <a:miter lim="800000"/>
            <a:headEnd/>
            <a:tailEnd/>
          </a:ln>
        </p:spPr>
        <p:txBody>
          <a:bodyPr>
            <a:spAutoFit/>
          </a:bodyPr>
          <a:lstStyle/>
          <a:p>
            <a:pPr algn="ctr"/>
            <a:r>
              <a:rPr lang="en-US" sz="2200" baseline="0" dirty="0"/>
              <a:t>The address space of IPv4 is </a:t>
            </a:r>
            <a:br>
              <a:rPr lang="en-US" sz="2200" baseline="0" dirty="0"/>
            </a:br>
            <a:r>
              <a:rPr lang="en-US" sz="2200" baseline="0" dirty="0"/>
              <a:t>2</a:t>
            </a:r>
            <a:r>
              <a:rPr lang="en-US" sz="2200" baseline="30000" dirty="0"/>
              <a:t>32</a:t>
            </a:r>
            <a:r>
              <a:rPr lang="en-US" sz="2200" baseline="0" dirty="0"/>
              <a:t>  or  4,294,967,296.</a:t>
            </a:r>
          </a:p>
        </p:txBody>
      </p:sp>
      <p:pic>
        <p:nvPicPr>
          <p:cNvPr id="12" name="Picture 8"/>
          <p:cNvPicPr>
            <a:picLocks noChangeAspect="1" noChangeArrowheads="1"/>
          </p:cNvPicPr>
          <p:nvPr/>
        </p:nvPicPr>
        <p:blipFill>
          <a:blip r:embed="rId4" cstate="print"/>
          <a:srcRect/>
          <a:stretch>
            <a:fillRect/>
          </a:stretch>
        </p:blipFill>
        <p:spPr bwMode="auto">
          <a:xfrm>
            <a:off x="500034" y="4429132"/>
            <a:ext cx="7650163" cy="1790700"/>
          </a:xfrm>
          <a:prstGeom prst="rect">
            <a:avLst/>
          </a:prstGeom>
          <a:noFill/>
          <a:ln w="9525">
            <a:noFill/>
            <a:miter lim="800000"/>
            <a:headEnd/>
            <a:tailEnd/>
          </a:ln>
        </p:spPr>
      </p:pic>
      <p:sp>
        <p:nvSpPr>
          <p:cNvPr id="13" name="Text Box 4"/>
          <p:cNvSpPr txBox="1">
            <a:spLocks noChangeArrowheads="1"/>
          </p:cNvSpPr>
          <p:nvPr/>
        </p:nvSpPr>
        <p:spPr bwMode="auto">
          <a:xfrm>
            <a:off x="500034" y="3929066"/>
            <a:ext cx="8707897" cy="461665"/>
          </a:xfrm>
          <a:prstGeom prst="rect">
            <a:avLst/>
          </a:prstGeom>
          <a:noFill/>
          <a:ln w="9525">
            <a:noFill/>
            <a:miter lim="800000"/>
            <a:headEnd/>
            <a:tailEnd/>
          </a:ln>
        </p:spPr>
        <p:txBody>
          <a:bodyPr wrap="none">
            <a:spAutoFit/>
          </a:bodyPr>
          <a:lstStyle/>
          <a:p>
            <a:r>
              <a:rPr lang="en-US" sz="2400" b="1" baseline="0" dirty="0" smtClean="0">
                <a:latin typeface="Times New Roman" pitchFamily="18" charset="0"/>
              </a:rPr>
              <a:t>Dotted-decimal </a:t>
            </a:r>
            <a:r>
              <a:rPr lang="en-US" sz="2400" b="1" baseline="0" dirty="0">
                <a:latin typeface="Times New Roman" pitchFamily="18" charset="0"/>
              </a:rPr>
              <a:t>notation and binary notation for an IPv4 address</a:t>
            </a:r>
          </a:p>
        </p:txBody>
      </p:sp>
      <p:sp>
        <p:nvSpPr>
          <p:cNvPr id="14" name="Date Placeholder 13"/>
          <p:cNvSpPr>
            <a:spLocks noGrp="1"/>
          </p:cNvSpPr>
          <p:nvPr>
            <p:ph type="dt" sz="half" idx="10"/>
          </p:nvPr>
        </p:nvSpPr>
        <p:spPr/>
        <p:txBody>
          <a:bodyPr/>
          <a:lstStyle/>
          <a:p>
            <a:fld id="{E27F7462-96FE-4F90-8AD7-B4647FF3F33A}" type="datetime1">
              <a:rPr lang="en-US" smtClean="0"/>
              <a:pPr/>
              <a:t>9/15/2022</a:t>
            </a:fld>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13</a:t>
            </a:fld>
            <a:endParaRPr lang="en-US"/>
          </a:p>
        </p:txBody>
      </p:sp>
      <p:sp>
        <p:nvSpPr>
          <p:cNvPr id="16" name="Footer Placeholder 15"/>
          <p:cNvSpPr>
            <a:spLocks noGrp="1"/>
          </p:cNvSpPr>
          <p:nvPr>
            <p:ph type="ftr" sz="quarter" idx="11"/>
          </p:nvPr>
        </p:nvSpPr>
        <p:spPr/>
        <p:txBody>
          <a:bodyPr/>
          <a:lstStyle/>
          <a:p>
            <a:r>
              <a:rPr lang="en-IN" dirty="0" smtClean="0"/>
              <a:t>Akanksha  ACSE0502CN  Unit Number 3</a:t>
            </a:r>
            <a:endParaRPr lang="en-US" dirty="0"/>
          </a:p>
        </p:txBody>
      </p:sp>
      <p:sp>
        <p:nvSpPr>
          <p:cNvPr id="17" name="TextBox 8"/>
          <p:cNvSpPr txBox="1"/>
          <p:nvPr/>
        </p:nvSpPr>
        <p:spPr>
          <a:xfrm>
            <a:off x="755576" y="980728"/>
            <a:ext cx="770485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latin typeface="Times New Roman" pitchFamily="18" charset="0"/>
                <a:cs typeface="Times New Roman" pitchFamily="18" charset="0"/>
              </a:rPr>
              <a:t>Objective</a:t>
            </a:r>
            <a:r>
              <a:rPr lang="en-US" dirty="0" smtClean="0">
                <a:latin typeface="Times New Roman" pitchFamily="18" charset="0"/>
                <a:cs typeface="Times New Roman" pitchFamily="18" charset="0"/>
              </a:rPr>
              <a:t>: Study about basic concept of IP addressing and its type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02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0250" name="Rectangle 9"/>
          <p:cNvSpPr>
            <a:spLocks noChangeArrowheads="1"/>
          </p:cNvSpPr>
          <p:nvPr/>
        </p:nvSpPr>
        <p:spPr bwMode="auto">
          <a:xfrm>
            <a:off x="228600" y="1143000"/>
            <a:ext cx="8686800" cy="769441"/>
          </a:xfrm>
          <a:prstGeom prst="rect">
            <a:avLst/>
          </a:prstGeom>
          <a:solidFill>
            <a:schemeClr val="bg1"/>
          </a:solidFill>
          <a:ln w="9525">
            <a:noFill/>
            <a:miter lim="800000"/>
            <a:headEnd/>
            <a:tailEnd/>
          </a:ln>
        </p:spPr>
        <p:txBody>
          <a:bodyPr>
            <a:spAutoFit/>
          </a:bodyPr>
          <a:lstStyle/>
          <a:p>
            <a:pPr algn="just"/>
            <a:r>
              <a:rPr lang="en-US" sz="2200" baseline="0" dirty="0">
                <a:latin typeface="+mj-lt"/>
              </a:rPr>
              <a:t>Change the following IPv4 addresses from binary notation to dotted-decimal notation.</a:t>
            </a:r>
          </a:p>
        </p:txBody>
      </p:sp>
      <p:pic>
        <p:nvPicPr>
          <p:cNvPr id="10252" name="Picture 12"/>
          <p:cNvPicPr>
            <a:picLocks noChangeAspect="1" noChangeArrowheads="1"/>
          </p:cNvPicPr>
          <p:nvPr/>
        </p:nvPicPr>
        <p:blipFill>
          <a:blip r:embed="rId3" cstate="print"/>
          <a:srcRect/>
          <a:stretch>
            <a:fillRect/>
          </a:stretch>
        </p:blipFill>
        <p:spPr bwMode="auto">
          <a:xfrm>
            <a:off x="152400" y="2362200"/>
            <a:ext cx="7715250" cy="977900"/>
          </a:xfrm>
          <a:prstGeom prst="rect">
            <a:avLst/>
          </a:prstGeom>
          <a:noFill/>
          <a:ln w="9525">
            <a:noFill/>
            <a:miter lim="800000"/>
            <a:headEnd/>
            <a:tailEnd/>
          </a:ln>
        </p:spPr>
      </p:pic>
      <p:sp>
        <p:nvSpPr>
          <p:cNvPr id="10253" name="Rectangle 13"/>
          <p:cNvSpPr>
            <a:spLocks noChangeArrowheads="1"/>
          </p:cNvSpPr>
          <p:nvPr/>
        </p:nvSpPr>
        <p:spPr bwMode="auto">
          <a:xfrm>
            <a:off x="228600" y="3581400"/>
            <a:ext cx="8686800" cy="1107996"/>
          </a:xfrm>
          <a:prstGeom prst="rect">
            <a:avLst/>
          </a:prstGeom>
          <a:solidFill>
            <a:schemeClr val="bg1"/>
          </a:solidFill>
          <a:ln w="9525">
            <a:noFill/>
            <a:miter lim="800000"/>
            <a:headEnd/>
            <a:tailEnd/>
          </a:ln>
        </p:spPr>
        <p:txBody>
          <a:bodyPr>
            <a:spAutoFit/>
          </a:bodyPr>
          <a:lstStyle/>
          <a:p>
            <a:pPr algn="just"/>
            <a:r>
              <a:rPr lang="en-US" sz="2200" baseline="0">
                <a:solidFill>
                  <a:schemeClr val="hlink"/>
                </a:solidFill>
                <a:latin typeface="+mj-lt"/>
              </a:rPr>
              <a:t>Solution</a:t>
            </a:r>
          </a:p>
          <a:p>
            <a:pPr algn="just"/>
            <a:r>
              <a:rPr lang="en-US" sz="2200" baseline="0">
                <a:latin typeface="+mj-lt"/>
              </a:rPr>
              <a:t>We replace each group of 8 bits with its equivalent decimal number (see Appendix B) and add dots for separation.</a:t>
            </a:r>
          </a:p>
        </p:txBody>
      </p:sp>
      <p:pic>
        <p:nvPicPr>
          <p:cNvPr id="10254" name="Picture 14"/>
          <p:cNvPicPr>
            <a:picLocks noChangeAspect="1" noChangeArrowheads="1"/>
          </p:cNvPicPr>
          <p:nvPr/>
        </p:nvPicPr>
        <p:blipFill>
          <a:blip r:embed="rId4" cstate="print"/>
          <a:srcRect/>
          <a:stretch>
            <a:fillRect/>
          </a:stretch>
        </p:blipFill>
        <p:spPr bwMode="auto">
          <a:xfrm>
            <a:off x="304800" y="5486400"/>
            <a:ext cx="3071813" cy="914400"/>
          </a:xfrm>
          <a:prstGeom prst="rect">
            <a:avLst/>
          </a:prstGeom>
          <a:noFill/>
          <a:ln w="9525">
            <a:noFill/>
            <a:miter lim="800000"/>
            <a:headEnd/>
            <a:tailEnd/>
          </a:ln>
        </p:spPr>
      </p:pic>
      <p:sp>
        <p:nvSpPr>
          <p:cNvPr id="15"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Example  </a:t>
            </a:r>
            <a:endParaRPr lang="en-US" sz="2400" dirty="0"/>
          </a:p>
        </p:txBody>
      </p:sp>
      <p:pic>
        <p:nvPicPr>
          <p:cNvPr id="16" name="Picture 2" descr="E:\NIET\Project\xLogo11.png.pagespeed.ic.pydHLuCQEZ.png"/>
          <p:cNvPicPr>
            <a:picLocks noChangeAspect="1" noChangeArrowheads="1"/>
          </p:cNvPicPr>
          <p:nvPr/>
        </p:nvPicPr>
        <p:blipFill>
          <a:blip r:embed="rId5" cstate="print"/>
          <a:srcRect/>
          <a:stretch>
            <a:fillRect/>
          </a:stretch>
        </p:blipFill>
        <p:spPr bwMode="auto">
          <a:xfrm>
            <a:off x="0" y="0"/>
            <a:ext cx="1447800" cy="817163"/>
          </a:xfrm>
          <a:prstGeom prst="rect">
            <a:avLst/>
          </a:prstGeom>
          <a:noFill/>
        </p:spPr>
      </p:pic>
      <p:sp>
        <p:nvSpPr>
          <p:cNvPr id="10" name="Date Placeholder 9"/>
          <p:cNvSpPr>
            <a:spLocks noGrp="1"/>
          </p:cNvSpPr>
          <p:nvPr>
            <p:ph type="dt" sz="half" idx="10"/>
          </p:nvPr>
        </p:nvSpPr>
        <p:spPr/>
        <p:txBody>
          <a:bodyPr/>
          <a:lstStyle/>
          <a:p>
            <a:fld id="{F53A6024-00A4-4594-B9AD-9A9E988DF99E}" type="datetime1">
              <a:rPr lang="en-US" smtClean="0"/>
              <a:pPr/>
              <a:t>9/15/2022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14</a:t>
            </a:fld>
            <a:endParaRPr lang="en-US"/>
          </a:p>
        </p:txBody>
      </p:sp>
      <p:sp>
        <p:nvSpPr>
          <p:cNvPr id="12" name="Footer Placeholder 11"/>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12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1274" name="Rectangle 9"/>
          <p:cNvSpPr>
            <a:spLocks noChangeArrowheads="1"/>
          </p:cNvSpPr>
          <p:nvPr/>
        </p:nvSpPr>
        <p:spPr bwMode="auto">
          <a:xfrm>
            <a:off x="228600" y="1143000"/>
            <a:ext cx="8686800" cy="769441"/>
          </a:xfrm>
          <a:prstGeom prst="rect">
            <a:avLst/>
          </a:prstGeom>
          <a:solidFill>
            <a:schemeClr val="bg1"/>
          </a:solidFill>
          <a:ln w="9525">
            <a:noFill/>
            <a:miter lim="800000"/>
            <a:headEnd/>
            <a:tailEnd/>
          </a:ln>
        </p:spPr>
        <p:txBody>
          <a:bodyPr>
            <a:spAutoFit/>
          </a:bodyPr>
          <a:lstStyle/>
          <a:p>
            <a:pPr algn="just"/>
            <a:r>
              <a:rPr lang="en-US" sz="2200" baseline="0" dirty="0">
                <a:latin typeface="+mj-lt"/>
              </a:rPr>
              <a:t>Change the following IPv4 addresses from dotted-decimal notation to binary notation.</a:t>
            </a:r>
          </a:p>
        </p:txBody>
      </p:sp>
      <p:pic>
        <p:nvPicPr>
          <p:cNvPr id="11276" name="Picture 11"/>
          <p:cNvPicPr>
            <a:picLocks noChangeAspect="1" noChangeArrowheads="1"/>
          </p:cNvPicPr>
          <p:nvPr/>
        </p:nvPicPr>
        <p:blipFill>
          <a:blip r:embed="rId3" cstate="print"/>
          <a:srcRect/>
          <a:stretch>
            <a:fillRect/>
          </a:stretch>
        </p:blipFill>
        <p:spPr bwMode="auto">
          <a:xfrm>
            <a:off x="228600" y="2209800"/>
            <a:ext cx="2870200" cy="876300"/>
          </a:xfrm>
          <a:prstGeom prst="rect">
            <a:avLst/>
          </a:prstGeom>
          <a:noFill/>
          <a:ln w="9525">
            <a:noFill/>
            <a:miter lim="800000"/>
            <a:headEnd/>
            <a:tailEnd/>
          </a:ln>
        </p:spPr>
      </p:pic>
      <p:sp>
        <p:nvSpPr>
          <p:cNvPr id="11277" name="Rectangle 12"/>
          <p:cNvSpPr>
            <a:spLocks noChangeArrowheads="1"/>
          </p:cNvSpPr>
          <p:nvPr/>
        </p:nvSpPr>
        <p:spPr bwMode="auto">
          <a:xfrm>
            <a:off x="228600" y="3276600"/>
            <a:ext cx="8686800" cy="769441"/>
          </a:xfrm>
          <a:prstGeom prst="rect">
            <a:avLst/>
          </a:prstGeom>
          <a:solidFill>
            <a:schemeClr val="bg1"/>
          </a:solidFill>
          <a:ln w="9525">
            <a:noFill/>
            <a:miter lim="800000"/>
            <a:headEnd/>
            <a:tailEnd/>
          </a:ln>
        </p:spPr>
        <p:txBody>
          <a:bodyPr>
            <a:spAutoFit/>
          </a:bodyPr>
          <a:lstStyle/>
          <a:p>
            <a:pPr algn="just"/>
            <a:r>
              <a:rPr lang="en-US" sz="2200" baseline="0" dirty="0">
                <a:solidFill>
                  <a:schemeClr val="hlink"/>
                </a:solidFill>
                <a:latin typeface="+mj-lt"/>
              </a:rPr>
              <a:t>Solution</a:t>
            </a:r>
          </a:p>
          <a:p>
            <a:pPr algn="just"/>
            <a:r>
              <a:rPr lang="en-US" sz="2200" baseline="0" dirty="0">
                <a:latin typeface="+mj-lt"/>
              </a:rPr>
              <a:t>We replace each decimal number with its binary </a:t>
            </a:r>
            <a:r>
              <a:rPr lang="en-US" sz="2200" baseline="0" dirty="0" smtClean="0">
                <a:latin typeface="+mj-lt"/>
              </a:rPr>
              <a:t>equivalent</a:t>
            </a:r>
            <a:endParaRPr lang="en-US" sz="2200" baseline="0" dirty="0">
              <a:latin typeface="+mj-lt"/>
            </a:endParaRPr>
          </a:p>
        </p:txBody>
      </p:sp>
      <p:pic>
        <p:nvPicPr>
          <p:cNvPr id="11278" name="Picture 13"/>
          <p:cNvPicPr>
            <a:picLocks noChangeAspect="1" noChangeArrowheads="1"/>
          </p:cNvPicPr>
          <p:nvPr/>
        </p:nvPicPr>
        <p:blipFill>
          <a:blip r:embed="rId4" cstate="print"/>
          <a:srcRect/>
          <a:stretch>
            <a:fillRect/>
          </a:stretch>
        </p:blipFill>
        <p:spPr bwMode="auto">
          <a:xfrm>
            <a:off x="342900" y="4821238"/>
            <a:ext cx="7277100" cy="1046162"/>
          </a:xfrm>
          <a:prstGeom prst="rect">
            <a:avLst/>
          </a:prstGeom>
          <a:noFill/>
          <a:ln w="9525">
            <a:noFill/>
            <a:miter lim="800000"/>
            <a:headEnd/>
            <a:tailEnd/>
          </a:ln>
        </p:spPr>
      </p:pic>
      <p:sp>
        <p:nvSpPr>
          <p:cNvPr id="15"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example </a:t>
            </a:r>
            <a:endParaRPr lang="en-US" sz="2400" dirty="0"/>
          </a:p>
        </p:txBody>
      </p:sp>
      <p:pic>
        <p:nvPicPr>
          <p:cNvPr id="16" name="Picture 2" descr="E:\NIET\Project\xLogo11.png.pagespeed.ic.pydHLuCQEZ.png"/>
          <p:cNvPicPr>
            <a:picLocks noChangeAspect="1" noChangeArrowheads="1"/>
          </p:cNvPicPr>
          <p:nvPr/>
        </p:nvPicPr>
        <p:blipFill>
          <a:blip r:embed="rId5" cstate="print"/>
          <a:srcRect/>
          <a:stretch>
            <a:fillRect/>
          </a:stretch>
        </p:blipFill>
        <p:spPr bwMode="auto">
          <a:xfrm>
            <a:off x="0" y="0"/>
            <a:ext cx="1447800" cy="817163"/>
          </a:xfrm>
          <a:prstGeom prst="rect">
            <a:avLst/>
          </a:prstGeom>
          <a:noFill/>
        </p:spPr>
      </p:pic>
      <p:sp>
        <p:nvSpPr>
          <p:cNvPr id="10" name="Date Placeholder 9"/>
          <p:cNvSpPr>
            <a:spLocks noGrp="1"/>
          </p:cNvSpPr>
          <p:nvPr>
            <p:ph type="dt" sz="half" idx="10"/>
          </p:nvPr>
        </p:nvSpPr>
        <p:spPr/>
        <p:txBody>
          <a:bodyPr/>
          <a:lstStyle/>
          <a:p>
            <a:fld id="{2FA94620-4307-4430-8755-66992470632D}" type="datetime1">
              <a:rPr lang="en-US" smtClean="0"/>
              <a:pPr/>
              <a:t>9/15/2022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15</a:t>
            </a:fld>
            <a:endParaRPr lang="en-US"/>
          </a:p>
        </p:txBody>
      </p:sp>
      <p:sp>
        <p:nvSpPr>
          <p:cNvPr id="12" name="Footer Placeholder 11"/>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229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2298" name="Rectangle 9"/>
          <p:cNvSpPr>
            <a:spLocks noChangeArrowheads="1"/>
          </p:cNvSpPr>
          <p:nvPr/>
        </p:nvSpPr>
        <p:spPr bwMode="auto">
          <a:xfrm>
            <a:off x="800072" y="990600"/>
            <a:ext cx="8115328" cy="430887"/>
          </a:xfrm>
          <a:prstGeom prst="rect">
            <a:avLst/>
          </a:prstGeom>
          <a:solidFill>
            <a:schemeClr val="bg1"/>
          </a:solidFill>
          <a:ln w="9525">
            <a:noFill/>
            <a:miter lim="800000"/>
            <a:headEnd/>
            <a:tailEnd/>
          </a:ln>
        </p:spPr>
        <p:txBody>
          <a:bodyPr wrap="square">
            <a:spAutoFit/>
          </a:bodyPr>
          <a:lstStyle/>
          <a:p>
            <a:pPr algn="just"/>
            <a:r>
              <a:rPr lang="en-US" sz="2200" baseline="0" dirty="0">
                <a:latin typeface="Times New Roman" pitchFamily="18" charset="0"/>
              </a:rPr>
              <a:t>Find the error, if any, in the following IPv4 addresses.</a:t>
            </a:r>
          </a:p>
        </p:txBody>
      </p:sp>
      <p:pic>
        <p:nvPicPr>
          <p:cNvPr id="12300" name="Picture 11"/>
          <p:cNvPicPr>
            <a:picLocks noChangeAspect="1" noChangeArrowheads="1"/>
          </p:cNvPicPr>
          <p:nvPr/>
        </p:nvPicPr>
        <p:blipFill>
          <a:blip r:embed="rId3" cstate="print"/>
          <a:srcRect/>
          <a:stretch>
            <a:fillRect/>
          </a:stretch>
        </p:blipFill>
        <p:spPr bwMode="auto">
          <a:xfrm>
            <a:off x="284163" y="1447800"/>
            <a:ext cx="3602037" cy="2074863"/>
          </a:xfrm>
          <a:prstGeom prst="rect">
            <a:avLst/>
          </a:prstGeom>
          <a:noFill/>
          <a:ln w="9525">
            <a:noFill/>
            <a:miter lim="800000"/>
            <a:headEnd/>
            <a:tailEnd/>
          </a:ln>
        </p:spPr>
      </p:pic>
      <p:sp>
        <p:nvSpPr>
          <p:cNvPr id="12301" name="Rectangle 12"/>
          <p:cNvSpPr>
            <a:spLocks noChangeArrowheads="1"/>
          </p:cNvSpPr>
          <p:nvPr/>
        </p:nvSpPr>
        <p:spPr bwMode="auto">
          <a:xfrm>
            <a:off x="571472" y="3657600"/>
            <a:ext cx="8115328" cy="2123658"/>
          </a:xfrm>
          <a:prstGeom prst="rect">
            <a:avLst/>
          </a:prstGeom>
          <a:solidFill>
            <a:schemeClr val="bg1"/>
          </a:solidFill>
          <a:ln w="9525">
            <a:noFill/>
            <a:miter lim="800000"/>
            <a:headEnd/>
            <a:tailEnd/>
          </a:ln>
        </p:spPr>
        <p:txBody>
          <a:bodyPr wrap="square">
            <a:spAutoFit/>
          </a:bodyPr>
          <a:lstStyle/>
          <a:p>
            <a:r>
              <a:rPr lang="en-US" sz="2200" baseline="0">
                <a:solidFill>
                  <a:schemeClr val="hlink"/>
                </a:solidFill>
                <a:latin typeface="Times New Roman" pitchFamily="18" charset="0"/>
              </a:rPr>
              <a:t>Solution</a:t>
            </a:r>
          </a:p>
          <a:p>
            <a:r>
              <a:rPr lang="en-US" sz="2200" baseline="0">
                <a:solidFill>
                  <a:schemeClr val="hlink"/>
                </a:solidFill>
                <a:latin typeface="Times New Roman" pitchFamily="18" charset="0"/>
              </a:rPr>
              <a:t>a.</a:t>
            </a:r>
            <a:r>
              <a:rPr lang="en-US" sz="2200" baseline="0">
                <a:latin typeface="Times New Roman" pitchFamily="18" charset="0"/>
              </a:rPr>
              <a:t> There must be no leading zero (045).</a:t>
            </a:r>
          </a:p>
          <a:p>
            <a:r>
              <a:rPr lang="en-US" sz="2200" baseline="0">
                <a:solidFill>
                  <a:schemeClr val="hlink"/>
                </a:solidFill>
                <a:latin typeface="Times New Roman" pitchFamily="18" charset="0"/>
              </a:rPr>
              <a:t>b.</a:t>
            </a:r>
            <a:r>
              <a:rPr lang="en-US" sz="2200" baseline="0">
                <a:latin typeface="Times New Roman" pitchFamily="18" charset="0"/>
              </a:rPr>
              <a:t> There can be no more than four numbers.</a:t>
            </a:r>
          </a:p>
          <a:p>
            <a:r>
              <a:rPr lang="en-US" sz="2200" baseline="0">
                <a:solidFill>
                  <a:schemeClr val="hlink"/>
                </a:solidFill>
                <a:latin typeface="Times New Roman" pitchFamily="18" charset="0"/>
              </a:rPr>
              <a:t>c.</a:t>
            </a:r>
            <a:r>
              <a:rPr lang="en-US" sz="2200" baseline="0">
                <a:latin typeface="Times New Roman" pitchFamily="18" charset="0"/>
              </a:rPr>
              <a:t> Each number needs to be less than or equal to 255.</a:t>
            </a:r>
          </a:p>
          <a:p>
            <a:r>
              <a:rPr lang="en-US" sz="2200" baseline="0">
                <a:solidFill>
                  <a:schemeClr val="hlink"/>
                </a:solidFill>
                <a:latin typeface="Times New Roman" pitchFamily="18" charset="0"/>
              </a:rPr>
              <a:t>d.</a:t>
            </a:r>
            <a:r>
              <a:rPr lang="en-US" sz="2200" baseline="0">
                <a:latin typeface="Times New Roman" pitchFamily="18" charset="0"/>
              </a:rPr>
              <a:t> A mixture of binary notation and dotted-decimal</a:t>
            </a:r>
            <a:br>
              <a:rPr lang="en-US" sz="2200" baseline="0">
                <a:latin typeface="Times New Roman" pitchFamily="18" charset="0"/>
              </a:rPr>
            </a:br>
            <a:r>
              <a:rPr lang="en-US" sz="2200" baseline="0">
                <a:latin typeface="Times New Roman" pitchFamily="18" charset="0"/>
              </a:rPr>
              <a:t>    notation is not allowed.</a:t>
            </a:r>
          </a:p>
        </p:txBody>
      </p:sp>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example </a:t>
            </a:r>
            <a:endParaRPr lang="en-US" sz="2400" dirty="0"/>
          </a:p>
        </p:txBody>
      </p:sp>
      <p:pic>
        <p:nvPicPr>
          <p:cNvPr id="15"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9" name="Date Placeholder 8"/>
          <p:cNvSpPr>
            <a:spLocks noGrp="1"/>
          </p:cNvSpPr>
          <p:nvPr>
            <p:ph type="dt" sz="half" idx="10"/>
          </p:nvPr>
        </p:nvSpPr>
        <p:spPr/>
        <p:txBody>
          <a:bodyPr/>
          <a:lstStyle/>
          <a:p>
            <a:fld id="{5F0A3CD8-4814-486A-BA31-6615DF557100}" type="datetime1">
              <a:rPr lang="en-US" smtClean="0"/>
              <a:pPr/>
              <a:t>9/15/2022</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16</a:t>
            </a:fld>
            <a:endParaRPr lang="en-US"/>
          </a:p>
        </p:txBody>
      </p:sp>
      <p:sp>
        <p:nvSpPr>
          <p:cNvPr id="11" name="Footer Placeholder 10"/>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4"/>
          <p:cNvSpPr txBox="1">
            <a:spLocks noChangeArrowheads="1"/>
          </p:cNvSpPr>
          <p:nvPr/>
        </p:nvSpPr>
        <p:spPr bwMode="auto">
          <a:xfrm>
            <a:off x="428596" y="1285860"/>
            <a:ext cx="6691575" cy="430887"/>
          </a:xfrm>
          <a:prstGeom prst="rect">
            <a:avLst/>
          </a:prstGeom>
          <a:noFill/>
          <a:ln w="9525">
            <a:noFill/>
            <a:miter lim="800000"/>
            <a:headEnd/>
            <a:tailEnd/>
          </a:ln>
        </p:spPr>
        <p:txBody>
          <a:bodyPr wrap="none">
            <a:spAutoFit/>
          </a:bodyPr>
          <a:lstStyle/>
          <a:p>
            <a:r>
              <a:rPr lang="en-US" sz="2200" baseline="0" dirty="0" smtClean="0"/>
              <a:t>Finding </a:t>
            </a:r>
            <a:r>
              <a:rPr lang="en-US" sz="2200" baseline="0" dirty="0"/>
              <a:t>the classes in binary and dotted-decimal notation</a:t>
            </a:r>
          </a:p>
        </p:txBody>
      </p:sp>
      <p:pic>
        <p:nvPicPr>
          <p:cNvPr id="14343" name="Picture 6"/>
          <p:cNvPicPr>
            <a:picLocks noChangeAspect="1" noChangeArrowheads="1"/>
          </p:cNvPicPr>
          <p:nvPr/>
        </p:nvPicPr>
        <p:blipFill>
          <a:blip r:embed="rId3" cstate="print"/>
          <a:srcRect/>
          <a:stretch>
            <a:fillRect/>
          </a:stretch>
        </p:blipFill>
        <p:spPr bwMode="auto">
          <a:xfrm>
            <a:off x="381000" y="2133600"/>
            <a:ext cx="8226425" cy="2859088"/>
          </a:xfrm>
          <a:prstGeom prst="rect">
            <a:avLst/>
          </a:prstGeom>
          <a:noFill/>
          <a:ln w="9525">
            <a:noFill/>
            <a:miter lim="800000"/>
            <a:headEnd/>
            <a:tailEnd/>
          </a:ln>
        </p:spPr>
      </p:pic>
      <p:sp>
        <p:nvSpPr>
          <p:cNvPr id="8" name="Rectangle 11"/>
          <p:cNvSpPr>
            <a:spLocks noChangeArrowheads="1"/>
          </p:cNvSpPr>
          <p:nvPr/>
        </p:nvSpPr>
        <p:spPr bwMode="auto">
          <a:xfrm>
            <a:off x="357158" y="5072074"/>
            <a:ext cx="8077200" cy="769441"/>
          </a:xfrm>
          <a:prstGeom prst="rect">
            <a:avLst/>
          </a:prstGeom>
          <a:solidFill>
            <a:srgbClr val="99FF33"/>
          </a:solidFill>
          <a:ln w="76200" algn="ctr">
            <a:noFill/>
            <a:miter lim="800000"/>
            <a:headEnd/>
            <a:tailEnd/>
          </a:ln>
        </p:spPr>
        <p:txBody>
          <a:bodyPr wrap="square">
            <a:spAutoFit/>
          </a:bodyPr>
          <a:lstStyle/>
          <a:p>
            <a:pPr algn="ctr"/>
            <a:r>
              <a:rPr lang="en-US" sz="2200" baseline="0" dirty="0"/>
              <a:t>In </a:t>
            </a:r>
            <a:r>
              <a:rPr lang="en-US" sz="2200" baseline="0" dirty="0" err="1"/>
              <a:t>classful</a:t>
            </a:r>
            <a:r>
              <a:rPr lang="en-US" sz="2200" baseline="0" dirty="0"/>
              <a:t> addressing, the address space is divided into five classes:</a:t>
            </a:r>
          </a:p>
          <a:p>
            <a:pPr algn="ctr"/>
            <a:r>
              <a:rPr lang="en-US" sz="2200" baseline="0" dirty="0"/>
              <a:t>A, B, C, D, and E.</a:t>
            </a:r>
          </a:p>
        </p:txBody>
      </p:sp>
      <p:sp>
        <p:nvSpPr>
          <p:cNvPr id="9" name="Title 1"/>
          <p:cNvSpPr txBox="1">
            <a:spLocks/>
          </p:cNvSpPr>
          <p:nvPr/>
        </p:nvSpPr>
        <p:spPr>
          <a:xfrm>
            <a:off x="1371600" y="4006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address classification </a:t>
            </a:r>
            <a:endParaRPr lang="en-US" sz="2400" dirty="0"/>
          </a:p>
        </p:txBody>
      </p:sp>
      <p:pic>
        <p:nvPicPr>
          <p:cNvPr id="10" name="Picture 2" descr="E:\NIET\Project\xLogo11.png.pagespeed.ic.pydHLuCQEZ.png"/>
          <p:cNvPicPr>
            <a:picLocks noChangeAspect="1" noChangeArrowheads="1"/>
          </p:cNvPicPr>
          <p:nvPr/>
        </p:nvPicPr>
        <p:blipFill>
          <a:blip r:embed="rId4" cstate="print"/>
          <a:srcRect/>
          <a:stretch>
            <a:fillRect/>
          </a:stretch>
        </p:blipFill>
        <p:spPr bwMode="auto">
          <a:xfrm>
            <a:off x="0" y="40069"/>
            <a:ext cx="1447800" cy="817163"/>
          </a:xfrm>
          <a:prstGeom prst="rect">
            <a:avLst/>
          </a:prstGeom>
          <a:noFill/>
        </p:spPr>
      </p:pic>
      <p:sp>
        <p:nvSpPr>
          <p:cNvPr id="7" name="Date Placeholder 6"/>
          <p:cNvSpPr>
            <a:spLocks noGrp="1"/>
          </p:cNvSpPr>
          <p:nvPr>
            <p:ph type="dt" sz="half" idx="10"/>
          </p:nvPr>
        </p:nvSpPr>
        <p:spPr/>
        <p:txBody>
          <a:bodyPr/>
          <a:lstStyle/>
          <a:p>
            <a:fld id="{A7617FF9-750A-4F4F-B1B7-A9F8E88BC37F}" type="datetime1">
              <a:rPr lang="en-US" smtClean="0"/>
              <a:pPr/>
              <a:t>9/15/2022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17</a:t>
            </a:fld>
            <a:endParaRPr lang="en-US"/>
          </a:p>
        </p:txBody>
      </p:sp>
      <p:sp>
        <p:nvSpPr>
          <p:cNvPr id="12" name="Footer Placeholder 11"/>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5370" name="Rectangle 9"/>
          <p:cNvSpPr>
            <a:spLocks noChangeArrowheads="1"/>
          </p:cNvSpPr>
          <p:nvPr/>
        </p:nvSpPr>
        <p:spPr bwMode="auto">
          <a:xfrm>
            <a:off x="228600" y="1143000"/>
            <a:ext cx="8686800" cy="1785104"/>
          </a:xfrm>
          <a:prstGeom prst="rect">
            <a:avLst/>
          </a:prstGeom>
          <a:solidFill>
            <a:schemeClr val="bg1"/>
          </a:solidFill>
          <a:ln w="9525">
            <a:noFill/>
            <a:miter lim="800000"/>
            <a:headEnd/>
            <a:tailEnd/>
          </a:ln>
        </p:spPr>
        <p:txBody>
          <a:bodyPr>
            <a:spAutoFit/>
          </a:bodyPr>
          <a:lstStyle/>
          <a:p>
            <a:pPr algn="just"/>
            <a:r>
              <a:rPr lang="en-US" sz="2200" baseline="0" dirty="0">
                <a:latin typeface="+mj-lt"/>
              </a:rPr>
              <a:t>Find the class of each address.</a:t>
            </a:r>
          </a:p>
          <a:p>
            <a:pPr algn="just"/>
            <a:r>
              <a:rPr lang="en-US" sz="2200" baseline="0" dirty="0">
                <a:solidFill>
                  <a:schemeClr val="hlink"/>
                </a:solidFill>
                <a:latin typeface="+mj-lt"/>
              </a:rPr>
              <a:t>a.</a:t>
            </a:r>
            <a:r>
              <a:rPr lang="en-US" sz="2200" baseline="0" dirty="0">
                <a:latin typeface="+mj-lt"/>
              </a:rPr>
              <a:t>   </a:t>
            </a:r>
            <a:r>
              <a:rPr lang="en-US" sz="2200" u="sng" baseline="0" dirty="0">
                <a:solidFill>
                  <a:srgbClr val="009900"/>
                </a:solidFill>
                <a:latin typeface="+mj-lt"/>
              </a:rPr>
              <a:t>0</a:t>
            </a:r>
            <a:r>
              <a:rPr lang="en-US" sz="2200" b="0" baseline="0" dirty="0">
                <a:latin typeface="+mj-lt"/>
              </a:rPr>
              <a:t>0000001 00001011 00001011 11101111</a:t>
            </a:r>
          </a:p>
          <a:p>
            <a:pPr algn="just"/>
            <a:r>
              <a:rPr lang="en-US" sz="2200" baseline="0" dirty="0">
                <a:solidFill>
                  <a:schemeClr val="hlink"/>
                </a:solidFill>
                <a:latin typeface="+mj-lt"/>
              </a:rPr>
              <a:t>b.</a:t>
            </a:r>
            <a:r>
              <a:rPr lang="en-US" sz="2200" baseline="0" dirty="0">
                <a:latin typeface="+mj-lt"/>
              </a:rPr>
              <a:t>   </a:t>
            </a:r>
            <a:r>
              <a:rPr lang="en-US" sz="2200" u="sng" baseline="0" dirty="0">
                <a:solidFill>
                  <a:srgbClr val="009900"/>
                </a:solidFill>
                <a:latin typeface="+mj-lt"/>
              </a:rPr>
              <a:t>110</a:t>
            </a:r>
            <a:r>
              <a:rPr lang="en-US" sz="2200" b="0" baseline="0" dirty="0">
                <a:latin typeface="+mj-lt"/>
              </a:rPr>
              <a:t>00001 10000011 00011011 11111111</a:t>
            </a:r>
          </a:p>
          <a:p>
            <a:pPr algn="just"/>
            <a:r>
              <a:rPr lang="en-US" sz="2200" baseline="0" dirty="0">
                <a:solidFill>
                  <a:schemeClr val="hlink"/>
                </a:solidFill>
                <a:latin typeface="+mj-lt"/>
              </a:rPr>
              <a:t>c.</a:t>
            </a:r>
            <a:r>
              <a:rPr lang="en-US" sz="2200" baseline="0" dirty="0">
                <a:latin typeface="+mj-lt"/>
              </a:rPr>
              <a:t>   </a:t>
            </a:r>
            <a:r>
              <a:rPr lang="en-US" sz="2200" u="sng" baseline="0" dirty="0">
                <a:solidFill>
                  <a:srgbClr val="009900"/>
                </a:solidFill>
                <a:latin typeface="+mj-lt"/>
              </a:rPr>
              <a:t>14</a:t>
            </a:r>
            <a:r>
              <a:rPr lang="en-US" sz="2200" b="0" baseline="0" dirty="0">
                <a:latin typeface="+mj-lt"/>
              </a:rPr>
              <a:t>.23.120.8</a:t>
            </a:r>
          </a:p>
          <a:p>
            <a:pPr algn="just"/>
            <a:r>
              <a:rPr lang="en-US" sz="2200" baseline="0" dirty="0">
                <a:solidFill>
                  <a:schemeClr val="hlink"/>
                </a:solidFill>
                <a:latin typeface="+mj-lt"/>
              </a:rPr>
              <a:t>d.</a:t>
            </a:r>
            <a:r>
              <a:rPr lang="en-US" sz="2200" baseline="0" dirty="0">
                <a:latin typeface="+mj-lt"/>
              </a:rPr>
              <a:t>   </a:t>
            </a:r>
            <a:r>
              <a:rPr lang="en-US" sz="2200" u="sng" baseline="0" dirty="0">
                <a:solidFill>
                  <a:srgbClr val="009900"/>
                </a:solidFill>
                <a:latin typeface="+mj-lt"/>
              </a:rPr>
              <a:t>252</a:t>
            </a:r>
            <a:r>
              <a:rPr lang="en-US" sz="2200" b="0" baseline="0" dirty="0">
                <a:latin typeface="+mj-lt"/>
              </a:rPr>
              <a:t>.5.15.111</a:t>
            </a:r>
          </a:p>
        </p:txBody>
      </p:sp>
      <p:sp>
        <p:nvSpPr>
          <p:cNvPr id="15372" name="Rectangle 11"/>
          <p:cNvSpPr>
            <a:spLocks noChangeArrowheads="1"/>
          </p:cNvSpPr>
          <p:nvPr/>
        </p:nvSpPr>
        <p:spPr bwMode="auto">
          <a:xfrm>
            <a:off x="152400" y="3657600"/>
            <a:ext cx="8686800" cy="2123658"/>
          </a:xfrm>
          <a:prstGeom prst="rect">
            <a:avLst/>
          </a:prstGeom>
          <a:solidFill>
            <a:schemeClr val="bg1"/>
          </a:solidFill>
          <a:ln w="9525">
            <a:noFill/>
            <a:miter lim="800000"/>
            <a:headEnd/>
            <a:tailEnd/>
          </a:ln>
        </p:spPr>
        <p:txBody>
          <a:bodyPr>
            <a:spAutoFit/>
          </a:bodyPr>
          <a:lstStyle/>
          <a:p>
            <a:r>
              <a:rPr lang="en-US" sz="2200" baseline="0" dirty="0">
                <a:latin typeface="+mj-lt"/>
              </a:rPr>
              <a:t>Solution</a:t>
            </a:r>
          </a:p>
          <a:p>
            <a:r>
              <a:rPr lang="en-US" sz="2200" baseline="0" dirty="0">
                <a:solidFill>
                  <a:schemeClr val="hlink"/>
                </a:solidFill>
                <a:latin typeface="+mj-lt"/>
              </a:rPr>
              <a:t>a.</a:t>
            </a:r>
            <a:r>
              <a:rPr lang="en-US" sz="2200" baseline="0" dirty="0">
                <a:latin typeface="+mj-lt"/>
              </a:rPr>
              <a:t> The first bit is 0. This is a class A address.</a:t>
            </a:r>
          </a:p>
          <a:p>
            <a:r>
              <a:rPr lang="en-US" sz="2200" baseline="0" dirty="0">
                <a:solidFill>
                  <a:schemeClr val="hlink"/>
                </a:solidFill>
                <a:latin typeface="+mj-lt"/>
              </a:rPr>
              <a:t>b.</a:t>
            </a:r>
            <a:r>
              <a:rPr lang="en-US" sz="2200" baseline="0" dirty="0">
                <a:latin typeface="+mj-lt"/>
              </a:rPr>
              <a:t> The first 2 bits are 1; the third bit is 0. This is a class C</a:t>
            </a:r>
            <a:br>
              <a:rPr lang="en-US" sz="2200" baseline="0" dirty="0">
                <a:latin typeface="+mj-lt"/>
              </a:rPr>
            </a:br>
            <a:r>
              <a:rPr lang="en-US" sz="2200" baseline="0" dirty="0">
                <a:latin typeface="+mj-lt"/>
              </a:rPr>
              <a:t>     address.</a:t>
            </a:r>
          </a:p>
          <a:p>
            <a:r>
              <a:rPr lang="en-US" sz="2200" baseline="0" dirty="0">
                <a:solidFill>
                  <a:schemeClr val="hlink"/>
                </a:solidFill>
                <a:latin typeface="+mj-lt"/>
              </a:rPr>
              <a:t>c.</a:t>
            </a:r>
            <a:r>
              <a:rPr lang="en-US" sz="2200" baseline="0" dirty="0">
                <a:latin typeface="+mj-lt"/>
              </a:rPr>
              <a:t> The first byte is 14; the class is A.</a:t>
            </a:r>
          </a:p>
          <a:p>
            <a:r>
              <a:rPr lang="en-US" sz="2200" baseline="0" dirty="0">
                <a:solidFill>
                  <a:schemeClr val="hlink"/>
                </a:solidFill>
                <a:latin typeface="+mj-lt"/>
              </a:rPr>
              <a:t>d.</a:t>
            </a:r>
            <a:r>
              <a:rPr lang="en-US" sz="2200" baseline="0" dirty="0">
                <a:latin typeface="+mj-lt"/>
              </a:rPr>
              <a:t> The first byte is 252; the class is E.</a:t>
            </a:r>
          </a:p>
        </p:txBody>
      </p:sp>
      <p:sp>
        <p:nvSpPr>
          <p:cNvPr id="13"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address classification </a:t>
            </a:r>
            <a:endParaRPr lang="en-US" sz="2400" dirty="0"/>
          </a:p>
        </p:txBody>
      </p:sp>
      <p:pic>
        <p:nvPicPr>
          <p:cNvPr id="14"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7" name="Date Placeholder 6"/>
          <p:cNvSpPr>
            <a:spLocks noGrp="1"/>
          </p:cNvSpPr>
          <p:nvPr>
            <p:ph type="dt" sz="half" idx="10"/>
          </p:nvPr>
        </p:nvSpPr>
        <p:spPr/>
        <p:txBody>
          <a:bodyPr/>
          <a:lstStyle/>
          <a:p>
            <a:fld id="{AAF4FA6C-630A-4B9B-A5A5-98689AF3AB24}" type="datetime1">
              <a:rPr lang="en-US" smtClean="0"/>
              <a:pPr/>
              <a:t>9/15/2022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18</a:t>
            </a:fld>
            <a:endParaRPr lang="en-US"/>
          </a:p>
        </p:txBody>
      </p:sp>
      <p:sp>
        <p:nvSpPr>
          <p:cNvPr id="9" name="Footer Placeholder 8"/>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714348" y="928670"/>
            <a:ext cx="6876306" cy="430887"/>
          </a:xfrm>
          <a:prstGeom prst="rect">
            <a:avLst/>
          </a:prstGeom>
          <a:noFill/>
          <a:ln w="9525">
            <a:noFill/>
            <a:miter lim="800000"/>
            <a:headEnd/>
            <a:tailEnd/>
          </a:ln>
        </p:spPr>
        <p:txBody>
          <a:bodyPr wrap="none">
            <a:spAutoFit/>
          </a:bodyPr>
          <a:lstStyle/>
          <a:p>
            <a:r>
              <a:rPr lang="en-US" sz="2200" baseline="0" dirty="0" smtClean="0"/>
              <a:t>Number </a:t>
            </a:r>
            <a:r>
              <a:rPr lang="en-US" sz="2200" baseline="0" dirty="0"/>
              <a:t>of blocks and block size in </a:t>
            </a:r>
            <a:r>
              <a:rPr lang="en-US" sz="2200" baseline="0" dirty="0" err="1"/>
              <a:t>classful</a:t>
            </a:r>
            <a:r>
              <a:rPr lang="en-US" sz="2200" baseline="0" dirty="0"/>
              <a:t> IPv4 addressing</a:t>
            </a:r>
          </a:p>
        </p:txBody>
      </p:sp>
      <p:pic>
        <p:nvPicPr>
          <p:cNvPr id="16388" name="Picture 4"/>
          <p:cNvPicPr>
            <a:picLocks noChangeAspect="1" noChangeArrowheads="1"/>
          </p:cNvPicPr>
          <p:nvPr/>
        </p:nvPicPr>
        <p:blipFill>
          <a:blip r:embed="rId3" cstate="print"/>
          <a:srcRect/>
          <a:stretch>
            <a:fillRect/>
          </a:stretch>
        </p:blipFill>
        <p:spPr bwMode="auto">
          <a:xfrm>
            <a:off x="500034" y="1500174"/>
            <a:ext cx="8026400" cy="2139948"/>
          </a:xfrm>
          <a:prstGeom prst="rect">
            <a:avLst/>
          </a:prstGeom>
          <a:noFill/>
          <a:ln w="9525">
            <a:noFill/>
            <a:miter lim="800000"/>
            <a:headEnd/>
            <a:tailEnd/>
          </a:ln>
        </p:spPr>
      </p:pic>
      <p:sp>
        <p:nvSpPr>
          <p:cNvPr id="5"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address classification </a:t>
            </a:r>
            <a:endParaRPr lang="en-US" sz="2400" dirty="0"/>
          </a:p>
        </p:txBody>
      </p:sp>
      <p:pic>
        <p:nvPicPr>
          <p:cNvPr id="6"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7" name="Rectangle 11"/>
          <p:cNvSpPr>
            <a:spLocks noChangeArrowheads="1"/>
          </p:cNvSpPr>
          <p:nvPr/>
        </p:nvSpPr>
        <p:spPr bwMode="auto">
          <a:xfrm>
            <a:off x="571472" y="3643314"/>
            <a:ext cx="7929618" cy="769441"/>
          </a:xfrm>
          <a:prstGeom prst="rect">
            <a:avLst/>
          </a:prstGeom>
          <a:solidFill>
            <a:srgbClr val="99FF33"/>
          </a:solidFill>
          <a:ln w="76200" algn="ctr">
            <a:noFill/>
            <a:miter lim="800000"/>
            <a:headEnd/>
            <a:tailEnd/>
          </a:ln>
        </p:spPr>
        <p:txBody>
          <a:bodyPr wrap="square">
            <a:spAutoFit/>
          </a:bodyPr>
          <a:lstStyle/>
          <a:p>
            <a:pPr algn="ctr"/>
            <a:r>
              <a:rPr lang="en-US" sz="2200" baseline="0" dirty="0"/>
              <a:t>In </a:t>
            </a:r>
            <a:r>
              <a:rPr lang="en-US" sz="2200" baseline="0" dirty="0" err="1"/>
              <a:t>classful</a:t>
            </a:r>
            <a:r>
              <a:rPr lang="en-US" sz="2200" baseline="0" dirty="0"/>
              <a:t> addressing, a large part of the available addresses were wasted.</a:t>
            </a:r>
          </a:p>
        </p:txBody>
      </p:sp>
      <p:sp>
        <p:nvSpPr>
          <p:cNvPr id="8" name="Text Box 2"/>
          <p:cNvSpPr txBox="1">
            <a:spLocks noChangeArrowheads="1"/>
          </p:cNvSpPr>
          <p:nvPr/>
        </p:nvSpPr>
        <p:spPr bwMode="auto">
          <a:xfrm>
            <a:off x="571472" y="4500570"/>
            <a:ext cx="4895699" cy="430887"/>
          </a:xfrm>
          <a:prstGeom prst="rect">
            <a:avLst/>
          </a:prstGeom>
          <a:noFill/>
          <a:ln w="9525">
            <a:noFill/>
            <a:miter lim="800000"/>
            <a:headEnd/>
            <a:tailEnd/>
          </a:ln>
        </p:spPr>
        <p:txBody>
          <a:bodyPr wrap="square">
            <a:spAutoFit/>
          </a:bodyPr>
          <a:lstStyle/>
          <a:p>
            <a:r>
              <a:rPr lang="en-US" sz="2200" baseline="0" dirty="0" smtClean="0">
                <a:solidFill>
                  <a:schemeClr val="folHlink"/>
                </a:solidFill>
              </a:rPr>
              <a:t> </a:t>
            </a:r>
            <a:r>
              <a:rPr lang="en-US" sz="2200" baseline="0" dirty="0"/>
              <a:t>Default masks for </a:t>
            </a:r>
            <a:r>
              <a:rPr lang="en-US" sz="2200" baseline="0" dirty="0" err="1"/>
              <a:t>classful</a:t>
            </a:r>
            <a:r>
              <a:rPr lang="en-US" sz="2200" baseline="0" dirty="0"/>
              <a:t> addressing</a:t>
            </a:r>
          </a:p>
        </p:txBody>
      </p:sp>
      <p:pic>
        <p:nvPicPr>
          <p:cNvPr id="9" name="Picture 4"/>
          <p:cNvPicPr>
            <a:picLocks noChangeAspect="1" noChangeArrowheads="1"/>
          </p:cNvPicPr>
          <p:nvPr/>
        </p:nvPicPr>
        <p:blipFill>
          <a:blip r:embed="rId5" cstate="print"/>
          <a:srcRect/>
          <a:stretch>
            <a:fillRect/>
          </a:stretch>
        </p:blipFill>
        <p:spPr bwMode="auto">
          <a:xfrm>
            <a:off x="433360" y="5013333"/>
            <a:ext cx="8291512" cy="1344625"/>
          </a:xfrm>
          <a:prstGeom prst="rect">
            <a:avLst/>
          </a:prstGeom>
          <a:noFill/>
          <a:ln w="9525">
            <a:noFill/>
            <a:miter lim="800000"/>
            <a:headEnd/>
            <a:tailEnd/>
          </a:ln>
        </p:spPr>
      </p:pic>
      <p:sp>
        <p:nvSpPr>
          <p:cNvPr id="10" name="Date Placeholder 9"/>
          <p:cNvSpPr>
            <a:spLocks noGrp="1"/>
          </p:cNvSpPr>
          <p:nvPr>
            <p:ph type="dt" sz="half" idx="10"/>
          </p:nvPr>
        </p:nvSpPr>
        <p:spPr/>
        <p:txBody>
          <a:bodyPr/>
          <a:lstStyle/>
          <a:p>
            <a:fld id="{94804CF6-35AE-44C8-B9DA-3DD277D7D603}" type="datetime1">
              <a:rPr lang="en-US" smtClean="0"/>
              <a:pPr/>
              <a:t>9/15/2022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19</a:t>
            </a:fld>
            <a:endParaRPr lang="en-US"/>
          </a:p>
        </p:txBody>
      </p:sp>
      <p:sp>
        <p:nvSpPr>
          <p:cNvPr id="12" name="Footer Placeholder 11"/>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4724400" cy="4525963"/>
          </a:xfrm>
        </p:spPr>
        <p:txBody>
          <a:bodyPr>
            <a:normAutofit/>
          </a:bodyPr>
          <a:lstStyle/>
          <a:p>
            <a:r>
              <a:rPr lang="en-US" sz="2400" dirty="0" smtClean="0"/>
              <a:t>Functions of Network Layer </a:t>
            </a:r>
          </a:p>
          <a:p>
            <a:r>
              <a:rPr lang="en-US" sz="2400" dirty="0" smtClean="0"/>
              <a:t>IP addressing </a:t>
            </a:r>
          </a:p>
          <a:p>
            <a:pPr marL="630238" indent="-360363"/>
            <a:r>
              <a:rPr lang="en-US" sz="2400" dirty="0" smtClean="0"/>
              <a:t>IPV4</a:t>
            </a:r>
          </a:p>
          <a:p>
            <a:pPr marL="630238" indent="-360363"/>
            <a:r>
              <a:rPr lang="en-US" sz="2400" dirty="0" smtClean="0"/>
              <a:t>IPv6</a:t>
            </a:r>
          </a:p>
          <a:p>
            <a:r>
              <a:rPr lang="en-US" sz="2400" dirty="0" smtClean="0"/>
              <a:t>Routing Methods  </a:t>
            </a:r>
          </a:p>
          <a:p>
            <a:pPr marL="630238" indent="-360363"/>
            <a:r>
              <a:rPr lang="en-US" sz="2400" dirty="0" smtClean="0"/>
              <a:t>   Distance vector Routing</a:t>
            </a:r>
          </a:p>
          <a:p>
            <a:pPr marL="630238" indent="-360363"/>
            <a:r>
              <a:rPr lang="en-US" sz="2400" dirty="0" smtClean="0"/>
              <a:t>   Link state routing </a:t>
            </a:r>
          </a:p>
          <a:p>
            <a:r>
              <a:rPr lang="en-US" sz="2400" dirty="0" smtClean="0"/>
              <a:t>Congestion control</a:t>
            </a:r>
            <a:endParaRPr lang="en-US" sz="2400"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D1B224F0-BC25-4CC9-B7E2-805904EDD432}"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Footer Placeholder 6"/>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ext Box 4"/>
          <p:cNvSpPr txBox="1">
            <a:spLocks noChangeArrowheads="1"/>
          </p:cNvSpPr>
          <p:nvPr/>
        </p:nvSpPr>
        <p:spPr bwMode="auto">
          <a:xfrm>
            <a:off x="571472" y="1571612"/>
            <a:ext cx="6493124" cy="430887"/>
          </a:xfrm>
          <a:prstGeom prst="rect">
            <a:avLst/>
          </a:prstGeom>
          <a:noFill/>
          <a:ln w="9525">
            <a:noFill/>
            <a:miter lim="800000"/>
            <a:headEnd/>
            <a:tailEnd/>
          </a:ln>
        </p:spPr>
        <p:txBody>
          <a:bodyPr wrap="none">
            <a:spAutoFit/>
          </a:bodyPr>
          <a:lstStyle/>
          <a:p>
            <a:r>
              <a:rPr lang="en-US" sz="2200" baseline="0" dirty="0" smtClean="0">
                <a:solidFill>
                  <a:schemeClr val="folHlink"/>
                </a:solidFill>
                <a:latin typeface="+mj-lt"/>
              </a:rPr>
              <a:t> </a:t>
            </a:r>
            <a:r>
              <a:rPr lang="en-US" sz="2200" baseline="0" dirty="0">
                <a:latin typeface="+mj-lt"/>
              </a:rPr>
              <a:t>A block of 16 addresses granted to a small organization</a:t>
            </a:r>
          </a:p>
        </p:txBody>
      </p:sp>
      <p:pic>
        <p:nvPicPr>
          <p:cNvPr id="21511" name="Picture 6"/>
          <p:cNvPicPr>
            <a:picLocks noChangeAspect="1" noChangeArrowheads="1"/>
          </p:cNvPicPr>
          <p:nvPr/>
        </p:nvPicPr>
        <p:blipFill>
          <a:blip r:embed="rId3" cstate="print"/>
          <a:srcRect/>
          <a:stretch>
            <a:fillRect/>
          </a:stretch>
        </p:blipFill>
        <p:spPr bwMode="auto">
          <a:xfrm>
            <a:off x="428596" y="2285992"/>
            <a:ext cx="8235950" cy="2341563"/>
          </a:xfrm>
          <a:prstGeom prst="rect">
            <a:avLst/>
          </a:prstGeom>
          <a:noFill/>
          <a:ln w="9525">
            <a:noFill/>
            <a:miter lim="800000"/>
            <a:headEnd/>
            <a:tailEnd/>
          </a:ln>
        </p:spPr>
      </p:pic>
      <p:sp>
        <p:nvSpPr>
          <p:cNvPr id="8" name="Rectangle 11"/>
          <p:cNvSpPr>
            <a:spLocks noChangeArrowheads="1"/>
          </p:cNvSpPr>
          <p:nvPr/>
        </p:nvSpPr>
        <p:spPr bwMode="auto">
          <a:xfrm>
            <a:off x="571472" y="5000636"/>
            <a:ext cx="8077200" cy="769441"/>
          </a:xfrm>
          <a:prstGeom prst="rect">
            <a:avLst/>
          </a:prstGeom>
          <a:solidFill>
            <a:srgbClr val="99FF33"/>
          </a:solidFill>
          <a:ln w="76200" algn="ctr">
            <a:noFill/>
            <a:miter lim="800000"/>
            <a:headEnd/>
            <a:tailEnd/>
          </a:ln>
        </p:spPr>
        <p:txBody>
          <a:bodyPr wrap="square">
            <a:spAutoFit/>
          </a:bodyPr>
          <a:lstStyle/>
          <a:p>
            <a:pPr algn="ctr"/>
            <a:r>
              <a:rPr lang="en-US" sz="2200" baseline="0" dirty="0" err="1">
                <a:latin typeface="+mj-lt"/>
              </a:rPr>
              <a:t>Classful</a:t>
            </a:r>
            <a:r>
              <a:rPr lang="en-US" sz="2200" baseline="0" dirty="0">
                <a:latin typeface="+mj-lt"/>
              </a:rPr>
              <a:t> addressing, which is almost obsolete, is replaced with classless addressing.</a:t>
            </a:r>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address classification </a:t>
            </a:r>
            <a:endParaRPr lang="en-US" sz="2400" dirty="0"/>
          </a:p>
        </p:txBody>
      </p:sp>
      <p:pic>
        <p:nvPicPr>
          <p:cNvPr id="10"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7" name="Date Placeholder 6"/>
          <p:cNvSpPr>
            <a:spLocks noGrp="1"/>
          </p:cNvSpPr>
          <p:nvPr>
            <p:ph type="dt" sz="half" idx="10"/>
          </p:nvPr>
        </p:nvSpPr>
        <p:spPr/>
        <p:txBody>
          <a:bodyPr/>
          <a:lstStyle/>
          <a:p>
            <a:fld id="{680C8513-4D77-43CF-AC2B-402FB1FD5EF6}" type="datetime1">
              <a:rPr lang="en-US" smtClean="0"/>
              <a:pPr/>
              <a:t>9/15/2022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20</a:t>
            </a:fld>
            <a:endParaRPr lang="en-US"/>
          </a:p>
        </p:txBody>
      </p:sp>
      <p:sp>
        <p:nvSpPr>
          <p:cNvPr id="12" name="Footer Placeholder 11"/>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253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2540" name="Rectangle 11"/>
          <p:cNvSpPr>
            <a:spLocks noChangeArrowheads="1"/>
          </p:cNvSpPr>
          <p:nvPr/>
        </p:nvSpPr>
        <p:spPr bwMode="auto">
          <a:xfrm>
            <a:off x="428596" y="1357298"/>
            <a:ext cx="8429684" cy="1446550"/>
          </a:xfrm>
          <a:prstGeom prst="rect">
            <a:avLst/>
          </a:prstGeom>
          <a:solidFill>
            <a:srgbClr val="99FF33"/>
          </a:solidFill>
          <a:ln w="76200" algn="ctr">
            <a:noFill/>
            <a:miter lim="800000"/>
            <a:headEnd/>
            <a:tailEnd/>
          </a:ln>
        </p:spPr>
        <p:txBody>
          <a:bodyPr wrap="square">
            <a:spAutoFit/>
          </a:bodyPr>
          <a:lstStyle/>
          <a:p>
            <a:r>
              <a:rPr lang="en-US" sz="2200" baseline="0" dirty="0"/>
              <a:t>In IPv4 addressing, a block of </a:t>
            </a:r>
            <a:r>
              <a:rPr lang="en-US" sz="2200" baseline="0" dirty="0" smtClean="0"/>
              <a:t>addresses </a:t>
            </a:r>
            <a:r>
              <a:rPr lang="en-US" sz="2200" baseline="0" dirty="0"/>
              <a:t>can be defined as</a:t>
            </a:r>
          </a:p>
          <a:p>
            <a:r>
              <a:rPr lang="en-US" sz="2200" baseline="0" dirty="0" err="1"/>
              <a:t>x.y.z.t</a:t>
            </a:r>
            <a:r>
              <a:rPr lang="en-US" sz="2200" baseline="0" dirty="0"/>
              <a:t> /</a:t>
            </a:r>
            <a:r>
              <a:rPr lang="en-US" sz="2200" i="1" baseline="0" dirty="0"/>
              <a:t>n</a:t>
            </a:r>
          </a:p>
          <a:p>
            <a:r>
              <a:rPr lang="en-US" sz="2200" baseline="0" dirty="0"/>
              <a:t>in which </a:t>
            </a:r>
            <a:r>
              <a:rPr lang="en-US" sz="2200" baseline="0" dirty="0" err="1"/>
              <a:t>x.y.z.t</a:t>
            </a:r>
            <a:r>
              <a:rPr lang="en-US" sz="2200" baseline="0" dirty="0"/>
              <a:t> defines one of the addresses and the /</a:t>
            </a:r>
            <a:r>
              <a:rPr lang="en-US" sz="2200" i="1" baseline="0" dirty="0"/>
              <a:t>n</a:t>
            </a:r>
            <a:r>
              <a:rPr lang="en-US" sz="2200" baseline="0" dirty="0"/>
              <a:t> defines the mask.</a:t>
            </a:r>
          </a:p>
        </p:txBody>
      </p:sp>
      <p:sp>
        <p:nvSpPr>
          <p:cNvPr id="16"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address : classless addressing</a:t>
            </a:r>
            <a:endParaRPr lang="en-US" sz="2400" dirty="0"/>
          </a:p>
        </p:txBody>
      </p:sp>
      <p:pic>
        <p:nvPicPr>
          <p:cNvPr id="17"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8" name="Rectangle 11"/>
          <p:cNvSpPr>
            <a:spLocks noChangeArrowheads="1"/>
          </p:cNvSpPr>
          <p:nvPr/>
        </p:nvSpPr>
        <p:spPr bwMode="auto">
          <a:xfrm>
            <a:off x="357158" y="3286124"/>
            <a:ext cx="8429684" cy="769441"/>
          </a:xfrm>
          <a:prstGeom prst="rect">
            <a:avLst/>
          </a:prstGeom>
          <a:solidFill>
            <a:srgbClr val="99FF33"/>
          </a:solidFill>
          <a:ln w="76200" algn="ctr">
            <a:noFill/>
            <a:miter lim="800000"/>
            <a:headEnd/>
            <a:tailEnd/>
          </a:ln>
        </p:spPr>
        <p:txBody>
          <a:bodyPr wrap="square">
            <a:spAutoFit/>
          </a:bodyPr>
          <a:lstStyle/>
          <a:p>
            <a:r>
              <a:rPr lang="en-US" sz="2200" baseline="0" dirty="0"/>
              <a:t>The first address in the block can be found by setting the rightmost </a:t>
            </a:r>
            <a:br>
              <a:rPr lang="en-US" sz="2200" baseline="0" dirty="0"/>
            </a:br>
            <a:r>
              <a:rPr lang="en-US" sz="2200" baseline="0" dirty="0"/>
              <a:t>32 − </a:t>
            </a:r>
            <a:r>
              <a:rPr lang="en-US" sz="2200" i="1" baseline="0" dirty="0"/>
              <a:t>n</a:t>
            </a:r>
            <a:r>
              <a:rPr lang="en-US" sz="2200" baseline="0" dirty="0"/>
              <a:t> bits to 0s.</a:t>
            </a:r>
          </a:p>
        </p:txBody>
      </p:sp>
      <p:sp>
        <p:nvSpPr>
          <p:cNvPr id="19" name="Rectangle 11"/>
          <p:cNvSpPr>
            <a:spLocks noChangeArrowheads="1"/>
          </p:cNvSpPr>
          <p:nvPr/>
        </p:nvSpPr>
        <p:spPr bwMode="auto">
          <a:xfrm>
            <a:off x="357158" y="4714884"/>
            <a:ext cx="8429684" cy="769441"/>
          </a:xfrm>
          <a:prstGeom prst="rect">
            <a:avLst/>
          </a:prstGeom>
          <a:solidFill>
            <a:srgbClr val="99FF33"/>
          </a:solidFill>
          <a:ln w="76200" algn="ctr">
            <a:noFill/>
            <a:miter lim="800000"/>
            <a:headEnd/>
            <a:tailEnd/>
          </a:ln>
        </p:spPr>
        <p:txBody>
          <a:bodyPr wrap="square">
            <a:spAutoFit/>
          </a:bodyPr>
          <a:lstStyle/>
          <a:p>
            <a:r>
              <a:rPr lang="en-US" sz="2200" baseline="0" dirty="0"/>
              <a:t>The last address in the block can be found by setting the rightmost </a:t>
            </a:r>
            <a:br>
              <a:rPr lang="en-US" sz="2200" baseline="0" dirty="0"/>
            </a:br>
            <a:r>
              <a:rPr lang="en-US" sz="2200" baseline="0" dirty="0"/>
              <a:t>32 − n bits to 1s.</a:t>
            </a:r>
          </a:p>
        </p:txBody>
      </p:sp>
      <p:sp>
        <p:nvSpPr>
          <p:cNvPr id="20" name="Rectangle 11"/>
          <p:cNvSpPr>
            <a:spLocks noChangeArrowheads="1"/>
          </p:cNvSpPr>
          <p:nvPr/>
        </p:nvSpPr>
        <p:spPr bwMode="auto">
          <a:xfrm>
            <a:off x="357158" y="5657671"/>
            <a:ext cx="8501122" cy="769441"/>
          </a:xfrm>
          <a:prstGeom prst="rect">
            <a:avLst/>
          </a:prstGeom>
          <a:solidFill>
            <a:srgbClr val="99FF33"/>
          </a:solidFill>
          <a:ln w="76200" algn="ctr">
            <a:noFill/>
            <a:miter lim="800000"/>
            <a:headEnd/>
            <a:tailEnd/>
          </a:ln>
        </p:spPr>
        <p:txBody>
          <a:bodyPr wrap="square">
            <a:spAutoFit/>
          </a:bodyPr>
          <a:lstStyle/>
          <a:p>
            <a:r>
              <a:rPr lang="en-US" sz="2200" baseline="0" dirty="0"/>
              <a:t>The number of addresses in the block can be found by using </a:t>
            </a:r>
            <a:r>
              <a:rPr lang="en-US" sz="2200" baseline="0" dirty="0" smtClean="0"/>
              <a:t>the</a:t>
            </a:r>
            <a:r>
              <a:rPr lang="en-US" sz="2200" dirty="0" smtClean="0"/>
              <a:t> </a:t>
            </a:r>
            <a:r>
              <a:rPr lang="en-US" sz="2200" baseline="0" dirty="0" smtClean="0"/>
              <a:t>formula  2</a:t>
            </a:r>
            <a:r>
              <a:rPr lang="en-US" sz="2200" baseline="30000" dirty="0" smtClean="0"/>
              <a:t>32</a:t>
            </a:r>
            <a:r>
              <a:rPr lang="en-US" sz="2200" baseline="30000" dirty="0"/>
              <a:t>−n</a:t>
            </a:r>
            <a:r>
              <a:rPr lang="en-US" sz="2200" baseline="0" dirty="0"/>
              <a:t>.</a:t>
            </a:r>
          </a:p>
        </p:txBody>
      </p:sp>
      <p:sp>
        <p:nvSpPr>
          <p:cNvPr id="10" name="Date Placeholder 9"/>
          <p:cNvSpPr>
            <a:spLocks noGrp="1"/>
          </p:cNvSpPr>
          <p:nvPr>
            <p:ph type="dt" sz="half" idx="10"/>
          </p:nvPr>
        </p:nvSpPr>
        <p:spPr/>
        <p:txBody>
          <a:bodyPr/>
          <a:lstStyle/>
          <a:p>
            <a:fld id="{88227695-401B-49B5-8B21-53654FC85DB9}" type="datetime1">
              <a:rPr lang="en-US" smtClean="0"/>
              <a:pPr/>
              <a:t>9/15/2022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21</a:t>
            </a:fld>
            <a:endParaRPr lang="en-US"/>
          </a:p>
        </p:txBody>
      </p:sp>
      <p:sp>
        <p:nvSpPr>
          <p:cNvPr id="12" name="Footer Placeholder 11"/>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458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458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4586" name="Rectangle 9"/>
          <p:cNvSpPr>
            <a:spLocks noChangeArrowheads="1"/>
          </p:cNvSpPr>
          <p:nvPr/>
        </p:nvSpPr>
        <p:spPr bwMode="auto">
          <a:xfrm>
            <a:off x="228600" y="1143000"/>
            <a:ext cx="8686800" cy="4154984"/>
          </a:xfrm>
          <a:prstGeom prst="rect">
            <a:avLst/>
          </a:prstGeom>
          <a:solidFill>
            <a:schemeClr val="bg1"/>
          </a:solidFill>
          <a:ln w="9525">
            <a:noFill/>
            <a:miter lim="800000"/>
            <a:headEnd/>
            <a:tailEnd/>
          </a:ln>
        </p:spPr>
        <p:txBody>
          <a:bodyPr>
            <a:spAutoFit/>
          </a:bodyPr>
          <a:lstStyle/>
          <a:p>
            <a:pPr algn="just"/>
            <a:r>
              <a:rPr lang="en-US" sz="2200" baseline="0" dirty="0">
                <a:latin typeface="+mj-lt"/>
              </a:rPr>
              <a:t>A block of addresses is granted to a small organization. We know that one of the addresses is 205.16.37.39/28. What is the first address in the block?</a:t>
            </a:r>
          </a:p>
          <a:p>
            <a:pPr algn="just"/>
            <a:endParaRPr lang="en-US" sz="2200" baseline="0" dirty="0">
              <a:latin typeface="+mj-lt"/>
            </a:endParaRPr>
          </a:p>
          <a:p>
            <a:pPr algn="just"/>
            <a:r>
              <a:rPr lang="en-US" sz="2200" baseline="0" dirty="0">
                <a:solidFill>
                  <a:schemeClr val="hlink"/>
                </a:solidFill>
                <a:latin typeface="+mj-lt"/>
              </a:rPr>
              <a:t>Solution</a:t>
            </a:r>
          </a:p>
          <a:p>
            <a:pPr algn="just"/>
            <a:r>
              <a:rPr lang="en-US" sz="2200" baseline="0" dirty="0">
                <a:latin typeface="+mj-lt"/>
              </a:rPr>
              <a:t>The binary representation of the given address is</a:t>
            </a:r>
          </a:p>
          <a:p>
            <a:pPr algn="ctr"/>
            <a:r>
              <a:rPr lang="en-US" sz="2200" baseline="0" dirty="0">
                <a:solidFill>
                  <a:schemeClr val="folHlink"/>
                </a:solidFill>
                <a:latin typeface="+mj-lt"/>
              </a:rPr>
              <a:t>11001101   00010000   00100101   </a:t>
            </a:r>
            <a:r>
              <a:rPr lang="en-US" sz="2200" baseline="0" dirty="0" smtClean="0">
                <a:solidFill>
                  <a:schemeClr val="folHlink"/>
                </a:solidFill>
                <a:latin typeface="+mj-lt"/>
              </a:rPr>
              <a:t>00100111</a:t>
            </a:r>
          </a:p>
          <a:p>
            <a:pPr algn="ctr"/>
            <a:endParaRPr lang="en-US" sz="2200" baseline="0" dirty="0">
              <a:solidFill>
                <a:schemeClr val="folHlink"/>
              </a:solidFill>
              <a:latin typeface="+mj-lt"/>
            </a:endParaRPr>
          </a:p>
          <a:p>
            <a:r>
              <a:rPr lang="en-US" sz="2200" baseline="0" dirty="0">
                <a:latin typeface="+mj-lt"/>
              </a:rPr>
              <a:t>If we set 32−28 rightmost bits to 0, we </a:t>
            </a:r>
            <a:r>
              <a:rPr lang="en-US" sz="2200" baseline="0" dirty="0" smtClean="0">
                <a:latin typeface="+mj-lt"/>
              </a:rPr>
              <a:t>get</a:t>
            </a:r>
          </a:p>
          <a:p>
            <a:r>
              <a:rPr lang="en-US" sz="2200" baseline="0" dirty="0" smtClean="0">
                <a:latin typeface="+mj-lt"/>
              </a:rPr>
              <a:t> </a:t>
            </a:r>
            <a:endParaRPr lang="en-US" sz="2200" baseline="0" dirty="0">
              <a:latin typeface="+mj-lt"/>
            </a:endParaRPr>
          </a:p>
          <a:p>
            <a:pPr algn="ctr"/>
            <a:r>
              <a:rPr lang="en-US" sz="2200" baseline="0" dirty="0">
                <a:solidFill>
                  <a:schemeClr val="folHlink"/>
                </a:solidFill>
                <a:latin typeface="+mj-lt"/>
              </a:rPr>
              <a:t>11001101    00010000    00100101   0010000</a:t>
            </a:r>
            <a:r>
              <a:rPr lang="en-US" sz="2200" baseline="0" dirty="0">
                <a:latin typeface="+mj-lt"/>
              </a:rPr>
              <a:t> </a:t>
            </a:r>
          </a:p>
          <a:p>
            <a:pPr algn="ctr"/>
            <a:r>
              <a:rPr lang="en-US" sz="2200" baseline="0" dirty="0">
                <a:latin typeface="+mj-lt"/>
              </a:rPr>
              <a:t>or </a:t>
            </a:r>
            <a:br>
              <a:rPr lang="en-US" sz="2200" baseline="0" dirty="0">
                <a:latin typeface="+mj-lt"/>
              </a:rPr>
            </a:br>
            <a:r>
              <a:rPr lang="en-US" sz="2200" baseline="0" dirty="0">
                <a:solidFill>
                  <a:schemeClr val="folHlink"/>
                </a:solidFill>
                <a:latin typeface="+mj-lt"/>
              </a:rPr>
              <a:t>205.16.37.32</a:t>
            </a:r>
            <a:r>
              <a:rPr lang="en-US" sz="2200" baseline="0" dirty="0">
                <a:latin typeface="+mj-lt"/>
              </a:rPr>
              <a:t>. </a:t>
            </a:r>
          </a:p>
        </p:txBody>
      </p:sp>
      <p:sp>
        <p:nvSpPr>
          <p:cNvPr id="24587" name="Text Box 10"/>
          <p:cNvSpPr txBox="1">
            <a:spLocks noChangeArrowheads="1"/>
          </p:cNvSpPr>
          <p:nvPr/>
        </p:nvSpPr>
        <p:spPr bwMode="auto">
          <a:xfrm>
            <a:off x="1143000" y="0"/>
            <a:ext cx="2487613" cy="579438"/>
          </a:xfrm>
          <a:prstGeom prst="rect">
            <a:avLst/>
          </a:prstGeom>
          <a:noFill/>
          <a:ln w="9525">
            <a:noFill/>
            <a:miter lim="800000"/>
            <a:headEnd/>
            <a:tailEnd/>
          </a:ln>
        </p:spPr>
        <p:txBody>
          <a:bodyPr wrap="none">
            <a:spAutoFit/>
          </a:bodyPr>
          <a:lstStyle/>
          <a:p>
            <a:r>
              <a:rPr lang="en-US" i="1" baseline="0">
                <a:solidFill>
                  <a:schemeClr val="hlink"/>
                </a:solidFill>
                <a:latin typeface="Times New Roman" pitchFamily="18" charset="0"/>
              </a:rPr>
              <a:t>Example 19.6</a:t>
            </a:r>
          </a:p>
        </p:txBody>
      </p:sp>
      <p:sp>
        <p:nvSpPr>
          <p:cNvPr id="12"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address : classless addressing</a:t>
            </a:r>
            <a:endParaRPr lang="en-US" sz="2400" dirty="0"/>
          </a:p>
        </p:txBody>
      </p:sp>
      <p:pic>
        <p:nvPicPr>
          <p:cNvPr id="13"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Date Placeholder 8"/>
          <p:cNvSpPr>
            <a:spLocks noGrp="1"/>
          </p:cNvSpPr>
          <p:nvPr>
            <p:ph type="dt" sz="half" idx="10"/>
          </p:nvPr>
        </p:nvSpPr>
        <p:spPr/>
        <p:txBody>
          <a:bodyPr/>
          <a:lstStyle/>
          <a:p>
            <a:fld id="{6205172C-FB7E-47B8-8A3F-1F827E24BF19}" type="datetime1">
              <a:rPr lang="en-US" smtClean="0"/>
              <a:pPr/>
              <a:t>9/15/2022</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22</a:t>
            </a:fld>
            <a:endParaRPr lang="en-US"/>
          </a:p>
        </p:txBody>
      </p:sp>
      <p:sp>
        <p:nvSpPr>
          <p:cNvPr id="11" name="Footer Placeholder 10"/>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Text Box 4"/>
          <p:cNvSpPr txBox="1">
            <a:spLocks noChangeArrowheads="1"/>
          </p:cNvSpPr>
          <p:nvPr/>
        </p:nvSpPr>
        <p:spPr bwMode="auto">
          <a:xfrm>
            <a:off x="357158" y="1857364"/>
            <a:ext cx="4795608" cy="430887"/>
          </a:xfrm>
          <a:prstGeom prst="rect">
            <a:avLst/>
          </a:prstGeom>
          <a:noFill/>
          <a:ln w="9525">
            <a:noFill/>
            <a:miter lim="800000"/>
            <a:headEnd/>
            <a:tailEnd/>
          </a:ln>
        </p:spPr>
        <p:txBody>
          <a:bodyPr wrap="none">
            <a:spAutoFit/>
          </a:bodyPr>
          <a:lstStyle/>
          <a:p>
            <a:r>
              <a:rPr lang="en-US" sz="2200" baseline="0" dirty="0" smtClean="0"/>
              <a:t>Three-level </a:t>
            </a:r>
            <a:r>
              <a:rPr lang="en-US" sz="2200" baseline="0" dirty="0"/>
              <a:t>hierarchy in an IPv4 address</a:t>
            </a:r>
          </a:p>
        </p:txBody>
      </p:sp>
      <p:pic>
        <p:nvPicPr>
          <p:cNvPr id="39943" name="Picture 6"/>
          <p:cNvPicPr>
            <a:picLocks noChangeAspect="1" noChangeArrowheads="1"/>
          </p:cNvPicPr>
          <p:nvPr/>
        </p:nvPicPr>
        <p:blipFill>
          <a:blip r:embed="rId3" cstate="print"/>
          <a:srcRect/>
          <a:stretch>
            <a:fillRect/>
          </a:stretch>
        </p:blipFill>
        <p:spPr bwMode="auto">
          <a:xfrm>
            <a:off x="311150" y="2600325"/>
            <a:ext cx="8299450" cy="1670050"/>
          </a:xfrm>
          <a:prstGeom prst="rect">
            <a:avLst/>
          </a:prstGeom>
          <a:noFill/>
          <a:ln w="9525">
            <a:noFill/>
            <a:miter lim="800000"/>
            <a:headEnd/>
            <a:tailEnd/>
          </a:ln>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address : classless addressing</a:t>
            </a:r>
            <a:endParaRPr lang="en-US" sz="2400" dirty="0"/>
          </a:p>
        </p:txBody>
      </p:sp>
      <p:pic>
        <p:nvPicPr>
          <p:cNvPr id="10"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69090F7D-BB52-45E8-A000-E85334F90162}" type="datetime1">
              <a:rPr lang="en-US" smtClean="0"/>
              <a:pPr/>
              <a:t>9/15/2022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
        <p:nvSpPr>
          <p:cNvPr id="8" name="Footer Placeholder 7"/>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09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0970" name="Rectangle 9"/>
          <p:cNvSpPr>
            <a:spLocks noChangeArrowheads="1"/>
          </p:cNvSpPr>
          <p:nvPr/>
        </p:nvSpPr>
        <p:spPr bwMode="auto">
          <a:xfrm>
            <a:off x="228600" y="1143000"/>
            <a:ext cx="8686800" cy="4154984"/>
          </a:xfrm>
          <a:prstGeom prst="rect">
            <a:avLst/>
          </a:prstGeom>
          <a:solidFill>
            <a:schemeClr val="bg1"/>
          </a:solidFill>
          <a:ln w="9525">
            <a:noFill/>
            <a:miter lim="800000"/>
            <a:headEnd/>
            <a:tailEnd/>
          </a:ln>
        </p:spPr>
        <p:txBody>
          <a:bodyPr>
            <a:spAutoFit/>
          </a:bodyPr>
          <a:lstStyle/>
          <a:p>
            <a:pPr algn="just"/>
            <a:r>
              <a:rPr lang="en-US" sz="2200" baseline="0" dirty="0">
                <a:latin typeface="+mj-lt"/>
              </a:rPr>
              <a:t>An ISP is granted a block of addresses starting with 190.100.0.0/16 (65,536 addresses). The ISP needs to distribute these addresses to three groups of customers as follows</a:t>
            </a:r>
            <a:r>
              <a:rPr lang="en-US" sz="2200" baseline="0" dirty="0" smtClean="0">
                <a:latin typeface="+mj-lt"/>
              </a:rPr>
              <a:t>:</a:t>
            </a:r>
          </a:p>
          <a:p>
            <a:pPr algn="just"/>
            <a:endParaRPr lang="en-US" sz="2200" baseline="0" dirty="0">
              <a:latin typeface="+mj-lt"/>
            </a:endParaRPr>
          </a:p>
          <a:p>
            <a:pPr marL="457200" indent="-457200">
              <a:buAutoNum type="alphaLcPeriod"/>
            </a:pPr>
            <a:r>
              <a:rPr lang="en-US" sz="2200" baseline="0" dirty="0" smtClean="0">
                <a:latin typeface="+mj-lt"/>
              </a:rPr>
              <a:t>The </a:t>
            </a:r>
            <a:r>
              <a:rPr lang="en-US" sz="2200" baseline="0" dirty="0">
                <a:latin typeface="+mj-lt"/>
              </a:rPr>
              <a:t>first group has 64 customers; each needs </a:t>
            </a:r>
            <a:r>
              <a:rPr lang="en-US" sz="2200" baseline="0" dirty="0" smtClean="0">
                <a:latin typeface="+mj-lt"/>
              </a:rPr>
              <a:t>256 addresses.</a:t>
            </a:r>
          </a:p>
          <a:p>
            <a:pPr marL="457200" indent="-457200">
              <a:buAutoNum type="alphaLcPeriod"/>
            </a:pPr>
            <a:endParaRPr lang="en-US" sz="2200" baseline="0" dirty="0">
              <a:latin typeface="+mj-lt"/>
            </a:endParaRPr>
          </a:p>
          <a:p>
            <a:r>
              <a:rPr lang="en-US" sz="2200" baseline="0" dirty="0">
                <a:solidFill>
                  <a:schemeClr val="hlink"/>
                </a:solidFill>
                <a:latin typeface="+mj-lt"/>
              </a:rPr>
              <a:t>b.</a:t>
            </a:r>
            <a:r>
              <a:rPr lang="en-US" sz="2200" baseline="0" dirty="0">
                <a:latin typeface="+mj-lt"/>
              </a:rPr>
              <a:t> </a:t>
            </a:r>
            <a:r>
              <a:rPr lang="en-US" sz="2200" baseline="0" dirty="0" smtClean="0">
                <a:latin typeface="+mj-lt"/>
              </a:rPr>
              <a:t>    The </a:t>
            </a:r>
            <a:r>
              <a:rPr lang="en-US" sz="2200" baseline="0" dirty="0">
                <a:latin typeface="+mj-lt"/>
              </a:rPr>
              <a:t>second group has 128 customers; each needs </a:t>
            </a:r>
            <a:r>
              <a:rPr lang="en-US" sz="2200" baseline="0" dirty="0" smtClean="0">
                <a:latin typeface="+mj-lt"/>
              </a:rPr>
              <a:t>128 addresses.</a:t>
            </a:r>
          </a:p>
          <a:p>
            <a:endParaRPr lang="en-US" sz="2200" baseline="0" dirty="0">
              <a:latin typeface="+mj-lt"/>
            </a:endParaRPr>
          </a:p>
          <a:p>
            <a:r>
              <a:rPr lang="en-US" sz="2200" baseline="0" dirty="0">
                <a:solidFill>
                  <a:schemeClr val="hlink"/>
                </a:solidFill>
                <a:latin typeface="+mj-lt"/>
              </a:rPr>
              <a:t>c.</a:t>
            </a:r>
            <a:r>
              <a:rPr lang="en-US" sz="2200" baseline="0" dirty="0">
                <a:latin typeface="+mj-lt"/>
              </a:rPr>
              <a:t> </a:t>
            </a:r>
            <a:r>
              <a:rPr lang="en-US" sz="2200" baseline="0" dirty="0" smtClean="0">
                <a:latin typeface="+mj-lt"/>
              </a:rPr>
              <a:t>     The </a:t>
            </a:r>
            <a:r>
              <a:rPr lang="en-US" sz="2200" baseline="0" dirty="0">
                <a:latin typeface="+mj-lt"/>
              </a:rPr>
              <a:t>third group has 128 customers; each needs </a:t>
            </a:r>
            <a:r>
              <a:rPr lang="en-US" sz="2200" baseline="0" dirty="0" smtClean="0">
                <a:latin typeface="+mj-lt"/>
              </a:rPr>
              <a:t>64 addresses.</a:t>
            </a:r>
          </a:p>
          <a:p>
            <a:pPr algn="just"/>
            <a:endParaRPr lang="en-US" sz="2200" baseline="0" dirty="0">
              <a:latin typeface="+mj-lt"/>
            </a:endParaRPr>
          </a:p>
          <a:p>
            <a:pPr algn="just"/>
            <a:r>
              <a:rPr lang="en-US" sz="2200" baseline="0" dirty="0">
                <a:latin typeface="+mj-lt"/>
              </a:rPr>
              <a:t>Design the </a:t>
            </a:r>
            <a:r>
              <a:rPr lang="en-US" sz="2200" baseline="0" dirty="0" smtClean="0">
                <a:latin typeface="+mj-lt"/>
              </a:rPr>
              <a:t>sub blocks </a:t>
            </a:r>
            <a:r>
              <a:rPr lang="en-US" sz="2200" baseline="0" dirty="0">
                <a:latin typeface="+mj-lt"/>
              </a:rPr>
              <a:t>and find out how many addresses are still available after these allocations.</a:t>
            </a:r>
          </a:p>
        </p:txBody>
      </p:sp>
      <p:sp>
        <p:nvSpPr>
          <p:cNvPr id="12"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address : classless addressing</a:t>
            </a:r>
            <a:endParaRPr lang="en-US" sz="2400" dirty="0"/>
          </a:p>
        </p:txBody>
      </p:sp>
      <p:pic>
        <p:nvPicPr>
          <p:cNvPr id="13"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7" name="Date Placeholder 6"/>
          <p:cNvSpPr>
            <a:spLocks noGrp="1"/>
          </p:cNvSpPr>
          <p:nvPr>
            <p:ph type="dt" sz="half" idx="10"/>
          </p:nvPr>
        </p:nvSpPr>
        <p:spPr/>
        <p:txBody>
          <a:bodyPr/>
          <a:lstStyle/>
          <a:p>
            <a:fld id="{97C9CCA2-9A1E-4B1B-B75D-AD8A1CB90803}" type="datetime1">
              <a:rPr lang="en-US" smtClean="0"/>
              <a:pPr/>
              <a:t>9/15/2022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24</a:t>
            </a:fld>
            <a:endParaRPr lang="en-US"/>
          </a:p>
        </p:txBody>
      </p:sp>
      <p:sp>
        <p:nvSpPr>
          <p:cNvPr id="9" name="Footer Placeholder 8"/>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1996" name="Rectangle 12"/>
          <p:cNvSpPr>
            <a:spLocks noChangeArrowheads="1"/>
          </p:cNvSpPr>
          <p:nvPr/>
        </p:nvSpPr>
        <p:spPr bwMode="auto">
          <a:xfrm>
            <a:off x="214282" y="1214422"/>
            <a:ext cx="8686800" cy="1446550"/>
          </a:xfrm>
          <a:prstGeom prst="rect">
            <a:avLst/>
          </a:prstGeom>
          <a:solidFill>
            <a:schemeClr val="bg1"/>
          </a:solidFill>
          <a:ln w="9525">
            <a:noFill/>
            <a:miter lim="800000"/>
            <a:headEnd/>
            <a:tailEnd/>
          </a:ln>
        </p:spPr>
        <p:txBody>
          <a:bodyPr>
            <a:spAutoFit/>
          </a:bodyPr>
          <a:lstStyle/>
          <a:p>
            <a:pPr algn="just"/>
            <a:r>
              <a:rPr lang="en-US" sz="2200" baseline="0" dirty="0">
                <a:solidFill>
                  <a:schemeClr val="hlink"/>
                </a:solidFill>
                <a:latin typeface="+mj-lt"/>
              </a:rPr>
              <a:t>Group 1</a:t>
            </a:r>
          </a:p>
          <a:p>
            <a:pPr algn="just"/>
            <a:r>
              <a:rPr lang="en-US" sz="2200" baseline="0" dirty="0">
                <a:latin typeface="+mj-lt"/>
              </a:rPr>
              <a:t>For this group, each customer needs 256 addresses. This means that 8 (log2 256) bits are needed to define each host. The prefix length is then 32 − 8 = 24. The addresses are</a:t>
            </a:r>
          </a:p>
        </p:txBody>
      </p:sp>
      <p:pic>
        <p:nvPicPr>
          <p:cNvPr id="41997" name="Picture 13"/>
          <p:cNvPicPr>
            <a:picLocks noChangeAspect="1" noChangeArrowheads="1"/>
          </p:cNvPicPr>
          <p:nvPr/>
        </p:nvPicPr>
        <p:blipFill>
          <a:blip r:embed="rId3" cstate="print"/>
          <a:srcRect/>
          <a:stretch>
            <a:fillRect/>
          </a:stretch>
        </p:blipFill>
        <p:spPr bwMode="auto">
          <a:xfrm>
            <a:off x="1071538" y="3786190"/>
            <a:ext cx="6902450" cy="1871663"/>
          </a:xfrm>
          <a:prstGeom prst="rect">
            <a:avLst/>
          </a:prstGeom>
          <a:noFill/>
          <a:ln w="57150" cmpd="thickThin">
            <a:solidFill>
              <a:schemeClr val="folHlink"/>
            </a:solidFill>
            <a:miter lim="800000"/>
            <a:headEnd/>
            <a:tailEnd/>
          </a:ln>
        </p:spPr>
      </p:pic>
      <p:sp>
        <p:nvSpPr>
          <p:cNvPr id="14"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address : classless addressing</a:t>
            </a:r>
            <a:endParaRPr lang="en-US" sz="2400" dirty="0"/>
          </a:p>
        </p:txBody>
      </p:sp>
      <p:pic>
        <p:nvPicPr>
          <p:cNvPr id="15"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7" name="Date Placeholder 6"/>
          <p:cNvSpPr>
            <a:spLocks noGrp="1"/>
          </p:cNvSpPr>
          <p:nvPr>
            <p:ph type="dt" sz="half" idx="10"/>
          </p:nvPr>
        </p:nvSpPr>
        <p:spPr/>
        <p:txBody>
          <a:bodyPr/>
          <a:lstStyle/>
          <a:p>
            <a:fld id="{963E8598-817B-4D63-8E58-8658B47FF7A2}" type="datetime1">
              <a:rPr lang="en-US" smtClean="0"/>
              <a:pPr/>
              <a:t>9/15/2022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25</a:t>
            </a:fld>
            <a:endParaRPr lang="en-US"/>
          </a:p>
        </p:txBody>
      </p:sp>
      <p:sp>
        <p:nvSpPr>
          <p:cNvPr id="9" name="Footer Placeholder 8"/>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3018" name="Text Box 10"/>
          <p:cNvSpPr txBox="1">
            <a:spLocks noChangeArrowheads="1"/>
          </p:cNvSpPr>
          <p:nvPr/>
        </p:nvSpPr>
        <p:spPr bwMode="auto">
          <a:xfrm>
            <a:off x="1143000" y="0"/>
            <a:ext cx="4732338" cy="579438"/>
          </a:xfrm>
          <a:prstGeom prst="rect">
            <a:avLst/>
          </a:prstGeom>
          <a:noFill/>
          <a:ln w="9525">
            <a:noFill/>
            <a:miter lim="800000"/>
            <a:headEnd/>
            <a:tailEnd/>
          </a:ln>
        </p:spPr>
        <p:txBody>
          <a:bodyPr wrap="none">
            <a:spAutoFit/>
          </a:bodyPr>
          <a:lstStyle/>
          <a:p>
            <a:r>
              <a:rPr lang="en-US" i="1" baseline="0">
                <a:solidFill>
                  <a:schemeClr val="hlink"/>
                </a:solidFill>
                <a:latin typeface="Times New Roman" pitchFamily="18" charset="0"/>
              </a:rPr>
              <a:t>Example 19.10 (continued)</a:t>
            </a:r>
          </a:p>
        </p:txBody>
      </p:sp>
      <p:sp>
        <p:nvSpPr>
          <p:cNvPr id="43019" name="Rectangle 11"/>
          <p:cNvSpPr>
            <a:spLocks noChangeArrowheads="1"/>
          </p:cNvSpPr>
          <p:nvPr/>
        </p:nvSpPr>
        <p:spPr bwMode="auto">
          <a:xfrm>
            <a:off x="152400" y="1295400"/>
            <a:ext cx="8686800" cy="1446550"/>
          </a:xfrm>
          <a:prstGeom prst="rect">
            <a:avLst/>
          </a:prstGeom>
          <a:solidFill>
            <a:schemeClr val="bg1"/>
          </a:solidFill>
          <a:ln w="9525">
            <a:noFill/>
            <a:miter lim="800000"/>
            <a:headEnd/>
            <a:tailEnd/>
          </a:ln>
        </p:spPr>
        <p:txBody>
          <a:bodyPr>
            <a:spAutoFit/>
          </a:bodyPr>
          <a:lstStyle/>
          <a:p>
            <a:pPr algn="just"/>
            <a:r>
              <a:rPr lang="en-US" sz="2200" baseline="0" dirty="0">
                <a:solidFill>
                  <a:schemeClr val="hlink"/>
                </a:solidFill>
                <a:latin typeface="+mj-lt"/>
              </a:rPr>
              <a:t>Group 2</a:t>
            </a:r>
          </a:p>
          <a:p>
            <a:pPr algn="just"/>
            <a:r>
              <a:rPr lang="en-US" sz="2200" baseline="0" dirty="0">
                <a:latin typeface="+mj-lt"/>
              </a:rPr>
              <a:t>For this group, each customer needs 128 addresses. This means that 7 (log2 128) bits are needed to define each host. The prefix length is then 32 − 7 = 25. The addresses are</a:t>
            </a:r>
          </a:p>
        </p:txBody>
      </p:sp>
      <p:pic>
        <p:nvPicPr>
          <p:cNvPr id="43020" name="Picture 13"/>
          <p:cNvPicPr>
            <a:picLocks noChangeAspect="1" noChangeArrowheads="1"/>
          </p:cNvPicPr>
          <p:nvPr/>
        </p:nvPicPr>
        <p:blipFill>
          <a:blip r:embed="rId3" cstate="print"/>
          <a:srcRect/>
          <a:stretch>
            <a:fillRect/>
          </a:stretch>
        </p:blipFill>
        <p:spPr bwMode="auto">
          <a:xfrm>
            <a:off x="1209675" y="3730625"/>
            <a:ext cx="6723063" cy="1908175"/>
          </a:xfrm>
          <a:prstGeom prst="rect">
            <a:avLst/>
          </a:prstGeom>
          <a:noFill/>
          <a:ln w="57150" cmpd="thickThin">
            <a:solidFill>
              <a:schemeClr val="folHlink"/>
            </a:solidFill>
            <a:miter lim="800000"/>
            <a:headEnd/>
            <a:tailEnd/>
          </a:ln>
        </p:spPr>
      </p:pic>
      <p:sp>
        <p:nvSpPr>
          <p:cNvPr id="13"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address : classless addressing</a:t>
            </a:r>
            <a:endParaRPr lang="en-US" sz="2400" dirty="0"/>
          </a:p>
        </p:txBody>
      </p:sp>
      <p:pic>
        <p:nvPicPr>
          <p:cNvPr id="14"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8" name="Date Placeholder 7"/>
          <p:cNvSpPr>
            <a:spLocks noGrp="1"/>
          </p:cNvSpPr>
          <p:nvPr>
            <p:ph type="dt" sz="half" idx="10"/>
          </p:nvPr>
        </p:nvSpPr>
        <p:spPr/>
        <p:txBody>
          <a:bodyPr/>
          <a:lstStyle/>
          <a:p>
            <a:fld id="{8083961A-6A18-4FB5-BFB2-45B2E8250FB3}" type="datetime1">
              <a:rPr lang="en-US" smtClean="0"/>
              <a:pPr/>
              <a:t>9/15/2022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26</a:t>
            </a:fld>
            <a:endParaRPr lang="en-US"/>
          </a:p>
        </p:txBody>
      </p:sp>
      <p:sp>
        <p:nvSpPr>
          <p:cNvPr id="10" name="Footer Placeholder 9"/>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404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404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4042" name="Text Box 9"/>
          <p:cNvSpPr txBox="1">
            <a:spLocks noChangeArrowheads="1"/>
          </p:cNvSpPr>
          <p:nvPr/>
        </p:nvSpPr>
        <p:spPr bwMode="auto">
          <a:xfrm>
            <a:off x="1143000" y="0"/>
            <a:ext cx="4732338" cy="579438"/>
          </a:xfrm>
          <a:prstGeom prst="rect">
            <a:avLst/>
          </a:prstGeom>
          <a:noFill/>
          <a:ln w="9525">
            <a:noFill/>
            <a:miter lim="800000"/>
            <a:headEnd/>
            <a:tailEnd/>
          </a:ln>
        </p:spPr>
        <p:txBody>
          <a:bodyPr wrap="none">
            <a:spAutoFit/>
          </a:bodyPr>
          <a:lstStyle/>
          <a:p>
            <a:r>
              <a:rPr lang="en-US" i="1" baseline="0">
                <a:solidFill>
                  <a:schemeClr val="hlink"/>
                </a:solidFill>
                <a:latin typeface="Times New Roman" pitchFamily="18" charset="0"/>
              </a:rPr>
              <a:t>Example 19.10 (continued)</a:t>
            </a:r>
          </a:p>
        </p:txBody>
      </p:sp>
      <p:sp>
        <p:nvSpPr>
          <p:cNvPr id="44043" name="Rectangle 10"/>
          <p:cNvSpPr>
            <a:spLocks noChangeArrowheads="1"/>
          </p:cNvSpPr>
          <p:nvPr/>
        </p:nvSpPr>
        <p:spPr bwMode="auto">
          <a:xfrm>
            <a:off x="152400" y="838200"/>
            <a:ext cx="8686800" cy="1446550"/>
          </a:xfrm>
          <a:prstGeom prst="rect">
            <a:avLst/>
          </a:prstGeom>
          <a:solidFill>
            <a:schemeClr val="bg1"/>
          </a:solidFill>
          <a:ln w="9525">
            <a:noFill/>
            <a:miter lim="800000"/>
            <a:headEnd/>
            <a:tailEnd/>
          </a:ln>
        </p:spPr>
        <p:txBody>
          <a:bodyPr>
            <a:spAutoFit/>
          </a:bodyPr>
          <a:lstStyle/>
          <a:p>
            <a:pPr algn="just"/>
            <a:r>
              <a:rPr lang="en-US" sz="2200" baseline="0" dirty="0">
                <a:solidFill>
                  <a:schemeClr val="hlink"/>
                </a:solidFill>
                <a:latin typeface="+mj-lt"/>
              </a:rPr>
              <a:t>Group 3</a:t>
            </a:r>
          </a:p>
          <a:p>
            <a:pPr algn="just"/>
            <a:r>
              <a:rPr lang="en-US" sz="2200" baseline="0" dirty="0">
                <a:latin typeface="+mj-lt"/>
              </a:rPr>
              <a:t>For this group, each customer needs 64 addresses. This means that 6 (log</a:t>
            </a:r>
            <a:r>
              <a:rPr lang="en-US" sz="2200" baseline="-16000" dirty="0">
                <a:latin typeface="+mj-lt"/>
              </a:rPr>
              <a:t>2</a:t>
            </a:r>
            <a:r>
              <a:rPr lang="en-US" sz="2200" baseline="0" dirty="0">
                <a:latin typeface="+mj-lt"/>
              </a:rPr>
              <a:t>64) bits are needed to each host. The prefix length is then 32 − 6 = 26. The addresses are</a:t>
            </a:r>
          </a:p>
        </p:txBody>
      </p:sp>
      <p:pic>
        <p:nvPicPr>
          <p:cNvPr id="44044" name="Picture 12"/>
          <p:cNvPicPr>
            <a:picLocks noChangeAspect="1" noChangeArrowheads="1"/>
          </p:cNvPicPr>
          <p:nvPr/>
        </p:nvPicPr>
        <p:blipFill>
          <a:blip r:embed="rId3" cstate="print"/>
          <a:srcRect/>
          <a:stretch>
            <a:fillRect/>
          </a:stretch>
        </p:blipFill>
        <p:spPr bwMode="auto">
          <a:xfrm>
            <a:off x="1155700" y="2843213"/>
            <a:ext cx="6831013" cy="1881187"/>
          </a:xfrm>
          <a:prstGeom prst="rect">
            <a:avLst/>
          </a:prstGeom>
          <a:noFill/>
          <a:ln w="57150" cmpd="thickThin">
            <a:solidFill>
              <a:schemeClr val="folHlink"/>
            </a:solidFill>
            <a:miter lim="800000"/>
            <a:headEnd/>
            <a:tailEnd/>
          </a:ln>
        </p:spPr>
      </p:pic>
      <p:sp>
        <p:nvSpPr>
          <p:cNvPr id="44045" name="Rectangle 13"/>
          <p:cNvSpPr>
            <a:spLocks noChangeArrowheads="1"/>
          </p:cNvSpPr>
          <p:nvPr/>
        </p:nvSpPr>
        <p:spPr bwMode="auto">
          <a:xfrm>
            <a:off x="152400" y="4875213"/>
            <a:ext cx="8686800" cy="1107996"/>
          </a:xfrm>
          <a:prstGeom prst="rect">
            <a:avLst/>
          </a:prstGeom>
          <a:solidFill>
            <a:schemeClr val="bg1"/>
          </a:solidFill>
          <a:ln w="9525">
            <a:noFill/>
            <a:miter lim="800000"/>
            <a:headEnd/>
            <a:tailEnd/>
          </a:ln>
        </p:spPr>
        <p:txBody>
          <a:bodyPr>
            <a:spAutoFit/>
          </a:bodyPr>
          <a:lstStyle/>
          <a:p>
            <a:pPr algn="just"/>
            <a:r>
              <a:rPr lang="en-US" sz="2200" baseline="0">
                <a:latin typeface="+mj-lt"/>
              </a:rPr>
              <a:t>Number of granted addresses to the ISP: 65,536</a:t>
            </a:r>
          </a:p>
          <a:p>
            <a:pPr algn="just"/>
            <a:r>
              <a:rPr lang="en-US" sz="2200" baseline="0">
                <a:latin typeface="+mj-lt"/>
              </a:rPr>
              <a:t>Number of allocated addresses by the ISP: 40,960</a:t>
            </a:r>
          </a:p>
          <a:p>
            <a:pPr algn="just"/>
            <a:r>
              <a:rPr lang="en-US" sz="2200" baseline="0">
                <a:latin typeface="+mj-lt"/>
              </a:rPr>
              <a:t>Number of available addresses: 24,576</a:t>
            </a:r>
          </a:p>
        </p:txBody>
      </p:sp>
      <p:sp>
        <p:nvSpPr>
          <p:cNvPr id="14"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address : classless addressing</a:t>
            </a:r>
            <a:endParaRPr lang="en-US" sz="2400" dirty="0"/>
          </a:p>
        </p:txBody>
      </p:sp>
      <p:pic>
        <p:nvPicPr>
          <p:cNvPr id="15"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1B9A32D0-79C4-4904-833B-E70E2AAA1A9A}" type="datetime1">
              <a:rPr lang="en-US" smtClean="0"/>
              <a:pPr/>
              <a:t>9/15/2022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27</a:t>
            </a:fld>
            <a:endParaRPr lang="en-US"/>
          </a:p>
        </p:txBody>
      </p:sp>
      <p:sp>
        <p:nvSpPr>
          <p:cNvPr id="13" name="Footer Placeholder 12"/>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Text Box 4"/>
          <p:cNvSpPr txBox="1">
            <a:spLocks noChangeArrowheads="1"/>
          </p:cNvSpPr>
          <p:nvPr/>
        </p:nvSpPr>
        <p:spPr bwMode="auto">
          <a:xfrm>
            <a:off x="357158" y="1071546"/>
            <a:ext cx="7063024" cy="430887"/>
          </a:xfrm>
          <a:prstGeom prst="rect">
            <a:avLst/>
          </a:prstGeom>
          <a:noFill/>
          <a:ln w="9525">
            <a:noFill/>
            <a:miter lim="800000"/>
            <a:headEnd/>
            <a:tailEnd/>
          </a:ln>
        </p:spPr>
        <p:txBody>
          <a:bodyPr wrap="none">
            <a:spAutoFit/>
          </a:bodyPr>
          <a:lstStyle/>
          <a:p>
            <a:r>
              <a:rPr lang="en-US" sz="2200" baseline="0" dirty="0" smtClean="0">
                <a:solidFill>
                  <a:schemeClr val="folHlink"/>
                </a:solidFill>
                <a:latin typeface="+mj-lt"/>
              </a:rPr>
              <a:t>  </a:t>
            </a:r>
            <a:r>
              <a:rPr lang="en-US" sz="2200" baseline="0" dirty="0">
                <a:latin typeface="+mj-lt"/>
              </a:rPr>
              <a:t>An example of address allocation and distribution by an ISP</a:t>
            </a:r>
          </a:p>
        </p:txBody>
      </p:sp>
      <p:pic>
        <p:nvPicPr>
          <p:cNvPr id="45063" name="Picture 7"/>
          <p:cNvPicPr>
            <a:picLocks noChangeAspect="1" noChangeArrowheads="1"/>
          </p:cNvPicPr>
          <p:nvPr/>
        </p:nvPicPr>
        <p:blipFill>
          <a:blip r:embed="rId3" cstate="print"/>
          <a:srcRect/>
          <a:stretch>
            <a:fillRect/>
          </a:stretch>
        </p:blipFill>
        <p:spPr bwMode="auto">
          <a:xfrm>
            <a:off x="214282" y="2000240"/>
            <a:ext cx="8428037" cy="4111625"/>
          </a:xfrm>
          <a:prstGeom prst="rect">
            <a:avLst/>
          </a:prstGeom>
          <a:noFill/>
          <a:ln w="9525">
            <a:noFill/>
            <a:miter lim="800000"/>
            <a:headEnd/>
            <a:tailEnd/>
          </a:ln>
        </p:spPr>
      </p:pic>
      <p:sp>
        <p:nvSpPr>
          <p:cNvPr id="8"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address : classless addressing</a:t>
            </a:r>
            <a:endParaRPr lang="en-US" sz="2400" dirty="0"/>
          </a:p>
        </p:txBody>
      </p:sp>
      <p:pic>
        <p:nvPicPr>
          <p:cNvPr id="9"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F093D573-8F57-4289-AADB-835A19227DBD}" type="datetime1">
              <a:rPr lang="en-US" smtClean="0"/>
              <a:pPr/>
              <a:t>9/15/2022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28</a:t>
            </a:fld>
            <a:endParaRPr lang="en-US"/>
          </a:p>
        </p:txBody>
      </p:sp>
      <p:sp>
        <p:nvSpPr>
          <p:cNvPr id="10" name="Footer Placeholder 9"/>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2"/>
          <p:cNvSpPr txBox="1">
            <a:spLocks noChangeArrowheads="1"/>
          </p:cNvSpPr>
          <p:nvPr/>
        </p:nvSpPr>
        <p:spPr bwMode="auto">
          <a:xfrm>
            <a:off x="1214414" y="1214422"/>
            <a:ext cx="3731599" cy="430887"/>
          </a:xfrm>
          <a:prstGeom prst="rect">
            <a:avLst/>
          </a:prstGeom>
          <a:noFill/>
          <a:ln w="9525">
            <a:noFill/>
            <a:miter lim="800000"/>
            <a:headEnd/>
            <a:tailEnd/>
          </a:ln>
        </p:spPr>
        <p:txBody>
          <a:bodyPr wrap="none">
            <a:spAutoFit/>
          </a:bodyPr>
          <a:lstStyle/>
          <a:p>
            <a:r>
              <a:rPr lang="en-US" sz="2200" baseline="0" dirty="0" smtClean="0">
                <a:latin typeface="+mj-lt"/>
              </a:rPr>
              <a:t>Addresses </a:t>
            </a:r>
            <a:r>
              <a:rPr lang="en-US" sz="2200" baseline="0" dirty="0">
                <a:latin typeface="+mj-lt"/>
              </a:rPr>
              <a:t>for private networks</a:t>
            </a:r>
          </a:p>
        </p:txBody>
      </p:sp>
      <p:pic>
        <p:nvPicPr>
          <p:cNvPr id="46084" name="Picture 4"/>
          <p:cNvPicPr>
            <a:picLocks noChangeAspect="1" noChangeArrowheads="1"/>
          </p:cNvPicPr>
          <p:nvPr/>
        </p:nvPicPr>
        <p:blipFill>
          <a:blip r:embed="rId3" cstate="print"/>
          <a:srcRect/>
          <a:stretch>
            <a:fillRect/>
          </a:stretch>
        </p:blipFill>
        <p:spPr bwMode="auto">
          <a:xfrm>
            <a:off x="1142976" y="1785926"/>
            <a:ext cx="6434137" cy="2133600"/>
          </a:xfrm>
          <a:prstGeom prst="rect">
            <a:avLst/>
          </a:prstGeom>
          <a:noFill/>
          <a:ln w="9525">
            <a:noFill/>
            <a:miter lim="800000"/>
            <a:headEnd/>
            <a:tailEnd/>
          </a:ln>
        </p:spPr>
      </p:pic>
      <p:sp>
        <p:nvSpPr>
          <p:cNvPr id="5"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address : classless addressing</a:t>
            </a:r>
            <a:endParaRPr lang="en-US" sz="2400" dirty="0"/>
          </a:p>
        </p:txBody>
      </p:sp>
      <p:pic>
        <p:nvPicPr>
          <p:cNvPr id="6"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pic>
        <p:nvPicPr>
          <p:cNvPr id="7" name="Picture 6"/>
          <p:cNvPicPr>
            <a:picLocks noChangeAspect="1" noChangeArrowheads="1"/>
          </p:cNvPicPr>
          <p:nvPr/>
        </p:nvPicPr>
        <p:blipFill>
          <a:blip r:embed="rId5" cstate="print"/>
          <a:srcRect/>
          <a:stretch>
            <a:fillRect/>
          </a:stretch>
        </p:blipFill>
        <p:spPr bwMode="auto">
          <a:xfrm>
            <a:off x="414337" y="3929066"/>
            <a:ext cx="8301067" cy="2225675"/>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0786C4DD-1279-4B73-85F1-2AF59410BFA9}" type="datetime1">
              <a:rPr lang="en-US" smtClean="0"/>
              <a:pPr/>
              <a:t>9/15/2022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29</a:t>
            </a:fld>
            <a:endParaRPr lang="en-US"/>
          </a:p>
        </p:txBody>
      </p:sp>
      <p:sp>
        <p:nvSpPr>
          <p:cNvPr id="10" name="Footer Placeholder 9"/>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2"/>
            <a:ext cx="8229600" cy="4525963"/>
          </a:xfrm>
        </p:spPr>
        <p:txBody>
          <a:bodyPr>
            <a:normAutofit/>
          </a:bodyPr>
          <a:lstStyle/>
          <a:p>
            <a:pPr algn="just"/>
            <a:r>
              <a:rPr lang="en-US" sz="2400" dirty="0" smtClean="0"/>
              <a:t>Introduction of computer networks with suitable transmission media and different networking devices. Network protocols which are essential for the computer network are need to explain such as data link layer protocols and routing protocols.</a:t>
            </a:r>
          </a:p>
          <a:p>
            <a:pPr algn="just"/>
            <a:endParaRPr lang="en-US" sz="2400" dirty="0" smtClean="0"/>
          </a:p>
          <a:p>
            <a:pPr algn="just"/>
            <a:r>
              <a:rPr lang="en-US" sz="2400" dirty="0" smtClean="0"/>
              <a:t>A detail explanation of IP addressing , TCP/IP protocols and application layer protocols are covered in this course. </a:t>
            </a:r>
            <a:endParaRPr lang="en-US" sz="2400" dirty="0"/>
          </a:p>
        </p:txBody>
      </p:sp>
      <p:sp>
        <p:nvSpPr>
          <p:cNvPr id="4" name="Date Placeholder 3"/>
          <p:cNvSpPr>
            <a:spLocks noGrp="1"/>
          </p:cNvSpPr>
          <p:nvPr>
            <p:ph type="dt" sz="half" idx="10"/>
          </p:nvPr>
        </p:nvSpPr>
        <p:spPr>
          <a:xfrm>
            <a:off x="457201" y="6356350"/>
            <a:ext cx="2133600" cy="365125"/>
          </a:xfrm>
          <a:prstGeom prst="rect">
            <a:avLst/>
          </a:prstGeom>
        </p:spPr>
        <p:txBody>
          <a:bodyPr lIns="91422" tIns="45710" rIns="91422" bIns="45710"/>
          <a:lstStyle/>
          <a:p>
            <a:r>
              <a:rPr lang="en-US" smtClean="0"/>
              <a:t>9/5/2020</a:t>
            </a:r>
            <a:endParaRPr lang="en-US"/>
          </a:p>
        </p:txBody>
      </p:sp>
      <p:sp>
        <p:nvSpPr>
          <p:cNvPr id="5" name="Footer Placeholder 4"/>
          <p:cNvSpPr>
            <a:spLocks noGrp="1"/>
          </p:cNvSpPr>
          <p:nvPr>
            <p:ph type="ftr" sz="quarter" idx="11"/>
          </p:nvPr>
        </p:nvSpPr>
        <p:spPr>
          <a:xfrm>
            <a:off x="2819401" y="6248400"/>
            <a:ext cx="4724400" cy="365125"/>
          </a:xfrm>
          <a:prstGeom prst="rect">
            <a:avLst/>
          </a:prstGeom>
        </p:spPr>
        <p:txBody>
          <a:bodyPr lIns="91422" tIns="45710" rIns="91422" bIns="45710"/>
          <a:lstStyle/>
          <a:p>
            <a:r>
              <a:rPr lang="en-IN" dirty="0" smtClean="0"/>
              <a:t>Akanksha  ACSE0502CN    Unit Number:5</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lIns="91422" tIns="45710" rIns="91422" bIns="45710"/>
          <a:lstStyle/>
          <a:p>
            <a:fld id="{B6F15528-21DE-4FAA-801E-634DDDAF4B2B}" type="slidenum">
              <a:rPr lang="en-US" smtClean="0"/>
              <a:pPr/>
              <a:t>3</a:t>
            </a:fld>
            <a:endParaRPr lang="en-US"/>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22" tIns="45710" rIns="91422" bIns="45710" rtlCol="0" anchor="ctr">
            <a:noAutofit/>
          </a:bodyPr>
          <a:lstStyle/>
          <a:p>
            <a:pPr algn="ctr" defTabSz="914222">
              <a:spcBef>
                <a:spcPct val="0"/>
              </a:spcBef>
              <a:defRPr/>
            </a:pPr>
            <a:r>
              <a:rPr lang="en-US" sz="2800" dirty="0"/>
              <a:t>Course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2"/>
            <a:ext cx="1447800" cy="817163"/>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Text Box 4"/>
          <p:cNvSpPr txBox="1">
            <a:spLocks noChangeArrowheads="1"/>
          </p:cNvSpPr>
          <p:nvPr/>
        </p:nvSpPr>
        <p:spPr bwMode="auto">
          <a:xfrm>
            <a:off x="357158" y="1357298"/>
            <a:ext cx="2548262" cy="461665"/>
          </a:xfrm>
          <a:prstGeom prst="rect">
            <a:avLst/>
          </a:prstGeom>
          <a:noFill/>
          <a:ln w="9525">
            <a:noFill/>
            <a:miter lim="800000"/>
            <a:headEnd/>
            <a:tailEnd/>
          </a:ln>
        </p:spPr>
        <p:txBody>
          <a:bodyPr wrap="none">
            <a:spAutoFit/>
          </a:bodyPr>
          <a:lstStyle/>
          <a:p>
            <a:r>
              <a:rPr lang="en-US" sz="2400" baseline="0" dirty="0" smtClean="0">
                <a:latin typeface="+mj-lt"/>
              </a:rPr>
              <a:t>Addresses </a:t>
            </a:r>
            <a:r>
              <a:rPr lang="en-US" sz="2400" baseline="0" dirty="0">
                <a:latin typeface="+mj-lt"/>
              </a:rPr>
              <a:t>in a NAT</a:t>
            </a:r>
          </a:p>
        </p:txBody>
      </p:sp>
      <p:pic>
        <p:nvPicPr>
          <p:cNvPr id="48135" name="Picture 6"/>
          <p:cNvPicPr>
            <a:picLocks noChangeAspect="1" noChangeArrowheads="1"/>
          </p:cNvPicPr>
          <p:nvPr/>
        </p:nvPicPr>
        <p:blipFill>
          <a:blip r:embed="rId3" cstate="print"/>
          <a:srcRect/>
          <a:stretch>
            <a:fillRect/>
          </a:stretch>
        </p:blipFill>
        <p:spPr bwMode="auto">
          <a:xfrm>
            <a:off x="500035" y="2162175"/>
            <a:ext cx="8286808" cy="2333625"/>
          </a:xfrm>
          <a:prstGeom prst="rect">
            <a:avLst/>
          </a:prstGeom>
          <a:noFill/>
          <a:ln w="9525">
            <a:noFill/>
            <a:miter lim="800000"/>
            <a:headEnd/>
            <a:tailEnd/>
          </a:ln>
        </p:spPr>
      </p:pic>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IPv4 address</a:t>
            </a:r>
            <a:endParaRPr lang="en-US" sz="2400" dirty="0"/>
          </a:p>
        </p:txBody>
      </p:sp>
      <p:pic>
        <p:nvPicPr>
          <p:cNvPr id="10"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182A5C84-5B0C-42B6-BACF-BB12004EC18A}" type="datetime1">
              <a:rPr lang="en-US" smtClean="0"/>
              <a:pPr/>
              <a:t>9/15/2022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30</a:t>
            </a:fld>
            <a:endParaRPr lang="en-US"/>
          </a:p>
        </p:txBody>
      </p:sp>
      <p:sp>
        <p:nvSpPr>
          <p:cNvPr id="8" name="Footer Placeholder 7"/>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3260" name="Rectangle 11"/>
          <p:cNvSpPr>
            <a:spLocks noChangeArrowheads="1"/>
          </p:cNvSpPr>
          <p:nvPr/>
        </p:nvSpPr>
        <p:spPr bwMode="auto">
          <a:xfrm>
            <a:off x="467544" y="3717032"/>
            <a:ext cx="8077200" cy="430887"/>
          </a:xfrm>
          <a:prstGeom prst="rect">
            <a:avLst/>
          </a:prstGeom>
          <a:solidFill>
            <a:srgbClr val="99FF33"/>
          </a:solidFill>
          <a:ln w="76200" algn="ctr">
            <a:noFill/>
            <a:miter lim="800000"/>
            <a:headEnd/>
            <a:tailEnd/>
          </a:ln>
        </p:spPr>
        <p:txBody>
          <a:bodyPr>
            <a:spAutoFit/>
          </a:bodyPr>
          <a:lstStyle/>
          <a:p>
            <a:pPr algn="ctr"/>
            <a:r>
              <a:rPr lang="en-US" sz="2200" baseline="0" dirty="0"/>
              <a:t>An IPv6 address is 128 bits long.</a:t>
            </a:r>
          </a:p>
        </p:txBody>
      </p:sp>
      <p:sp>
        <p:nvSpPr>
          <p:cNvPr id="16" name="Rectangle 15"/>
          <p:cNvSpPr/>
          <p:nvPr/>
        </p:nvSpPr>
        <p:spPr>
          <a:xfrm>
            <a:off x="395536" y="2276872"/>
            <a:ext cx="8429684" cy="1107996"/>
          </a:xfrm>
          <a:prstGeom prst="rect">
            <a:avLst/>
          </a:prstGeom>
        </p:spPr>
        <p:txBody>
          <a:bodyPr wrap="square">
            <a:spAutoFit/>
          </a:bodyPr>
          <a:lstStyle/>
          <a:p>
            <a:r>
              <a:rPr lang="en-US" sz="2200" dirty="0" smtClean="0">
                <a:effectLst>
                  <a:outerShdw blurRad="38100" dist="38100" dir="2700000" algn="tl">
                    <a:srgbClr val="C0C0C0"/>
                  </a:outerShdw>
                </a:effectLst>
              </a:rPr>
              <a:t>Despite all short-term solutions, address depletion is still a long-term problem for the Internet. This and other problems in the IP protocol itself have been the motivation for IPv6</a:t>
            </a:r>
            <a:endParaRPr lang="en-IN" sz="2200" dirty="0"/>
          </a:p>
        </p:txBody>
      </p:sp>
      <p:sp>
        <p:nvSpPr>
          <p:cNvPr id="17"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IPv6 address</a:t>
            </a:r>
            <a:endParaRPr lang="en-US" sz="2400" dirty="0"/>
          </a:p>
        </p:txBody>
      </p:sp>
      <p:pic>
        <p:nvPicPr>
          <p:cNvPr id="18" name="Picture 2" descr="E:\NIET\Project\xLogo11.png.pagespeed.ic.pydHLuCQEZ.png"/>
          <p:cNvPicPr>
            <a:picLocks noChangeAspect="1" noChangeArrowheads="1"/>
          </p:cNvPicPr>
          <p:nvPr/>
        </p:nvPicPr>
        <p:blipFill>
          <a:blip r:embed="rId3" cstate="print"/>
          <a:srcRect/>
          <a:stretch>
            <a:fillRect/>
          </a:stretch>
        </p:blipFill>
        <p:spPr bwMode="auto">
          <a:xfrm>
            <a:off x="-285784" y="0"/>
            <a:ext cx="1447800" cy="817163"/>
          </a:xfrm>
          <a:prstGeom prst="rect">
            <a:avLst/>
          </a:prstGeom>
          <a:noFill/>
        </p:spPr>
      </p:pic>
      <p:pic>
        <p:nvPicPr>
          <p:cNvPr id="19" name="Picture 7"/>
          <p:cNvPicPr>
            <a:picLocks noChangeAspect="1" noChangeArrowheads="1"/>
          </p:cNvPicPr>
          <p:nvPr/>
        </p:nvPicPr>
        <p:blipFill>
          <a:blip r:embed="rId4" cstate="print"/>
          <a:srcRect/>
          <a:stretch>
            <a:fillRect/>
          </a:stretch>
        </p:blipFill>
        <p:spPr bwMode="auto">
          <a:xfrm>
            <a:off x="539552" y="4437112"/>
            <a:ext cx="7989888" cy="1754187"/>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642ACCD7-E566-4B36-AF04-79E718E526B8}" type="datetime1">
              <a:rPr lang="en-US" smtClean="0"/>
              <a:pPr/>
              <a:t>9/15/2022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31</a:t>
            </a:fld>
            <a:endParaRPr lang="en-US"/>
          </a:p>
        </p:txBody>
      </p:sp>
      <p:sp>
        <p:nvSpPr>
          <p:cNvPr id="10" name="Footer Placeholder 9"/>
          <p:cNvSpPr>
            <a:spLocks noGrp="1"/>
          </p:cNvSpPr>
          <p:nvPr>
            <p:ph type="ftr" sz="quarter" idx="11"/>
          </p:nvPr>
        </p:nvSpPr>
        <p:spPr/>
        <p:txBody>
          <a:bodyPr/>
          <a:lstStyle/>
          <a:p>
            <a:r>
              <a:rPr lang="en-IN" dirty="0" smtClean="0"/>
              <a:t>Akanksha  ACSE0502CN  Unit Number 3</a:t>
            </a:r>
            <a:endParaRPr lang="en-US" dirty="0"/>
          </a:p>
        </p:txBody>
      </p:sp>
      <p:sp>
        <p:nvSpPr>
          <p:cNvPr id="11" name="TextBox 8"/>
          <p:cNvSpPr txBox="1"/>
          <p:nvPr/>
        </p:nvSpPr>
        <p:spPr>
          <a:xfrm>
            <a:off x="683568" y="1268760"/>
            <a:ext cx="770485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latin typeface="Times New Roman" pitchFamily="18" charset="0"/>
                <a:cs typeface="Times New Roman" pitchFamily="18" charset="0"/>
              </a:rPr>
              <a:t>Objective</a:t>
            </a:r>
            <a:r>
              <a:rPr lang="en-US" dirty="0" smtClean="0">
                <a:latin typeface="Times New Roman" pitchFamily="18" charset="0"/>
                <a:cs typeface="Times New Roman" pitchFamily="18" charset="0"/>
              </a:rPr>
              <a:t>: Study about basic concept of IPv6 and  its function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Text Box 4"/>
          <p:cNvSpPr txBox="1">
            <a:spLocks noChangeArrowheads="1"/>
          </p:cNvSpPr>
          <p:nvPr/>
        </p:nvSpPr>
        <p:spPr bwMode="auto">
          <a:xfrm>
            <a:off x="500034" y="1714488"/>
            <a:ext cx="6381875" cy="430887"/>
          </a:xfrm>
          <a:prstGeom prst="rect">
            <a:avLst/>
          </a:prstGeom>
          <a:noFill/>
          <a:ln w="9525">
            <a:noFill/>
            <a:miter lim="800000"/>
            <a:headEnd/>
            <a:tailEnd/>
          </a:ln>
        </p:spPr>
        <p:txBody>
          <a:bodyPr wrap="none">
            <a:spAutoFit/>
          </a:bodyPr>
          <a:lstStyle/>
          <a:p>
            <a:r>
              <a:rPr lang="en-US" sz="2200" baseline="0" dirty="0" smtClean="0">
                <a:latin typeface="+mj-lt"/>
              </a:rPr>
              <a:t>IPv6 </a:t>
            </a:r>
            <a:r>
              <a:rPr lang="en-US" sz="2200" baseline="0" dirty="0">
                <a:latin typeface="+mj-lt"/>
              </a:rPr>
              <a:t>address in binary and hexadecimal colon notation</a:t>
            </a:r>
          </a:p>
        </p:txBody>
      </p:sp>
      <p:pic>
        <p:nvPicPr>
          <p:cNvPr id="8" name="Picture 6"/>
          <p:cNvPicPr>
            <a:picLocks noChangeAspect="1" noChangeArrowheads="1"/>
          </p:cNvPicPr>
          <p:nvPr/>
        </p:nvPicPr>
        <p:blipFill>
          <a:blip r:embed="rId3" cstate="print"/>
          <a:srcRect/>
          <a:stretch>
            <a:fillRect/>
          </a:stretch>
        </p:blipFill>
        <p:spPr bwMode="auto">
          <a:xfrm>
            <a:off x="714348" y="2643182"/>
            <a:ext cx="7304088" cy="2103464"/>
          </a:xfrm>
          <a:prstGeom prst="rect">
            <a:avLst/>
          </a:prstGeom>
          <a:noFill/>
          <a:ln w="9525">
            <a:noFill/>
            <a:miter lim="800000"/>
            <a:headEnd/>
            <a:tailEnd/>
          </a:ln>
        </p:spPr>
      </p:pic>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IPv6 address</a:t>
            </a:r>
            <a:endParaRPr lang="en-US" sz="2400" dirty="0"/>
          </a:p>
        </p:txBody>
      </p:sp>
      <p:pic>
        <p:nvPicPr>
          <p:cNvPr id="10"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3F16BBDD-53A7-4D24-AC59-64B6F65E9DE7}" type="datetime1">
              <a:rPr lang="en-US" smtClean="0"/>
              <a:pPr/>
              <a:t>9/15/2022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32</a:t>
            </a:fld>
            <a:endParaRPr lang="en-US"/>
          </a:p>
        </p:txBody>
      </p:sp>
      <p:sp>
        <p:nvSpPr>
          <p:cNvPr id="11" name="Footer Placeholder 10"/>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63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6330" name="Rectangle 9"/>
          <p:cNvSpPr>
            <a:spLocks noChangeArrowheads="1"/>
          </p:cNvSpPr>
          <p:nvPr/>
        </p:nvSpPr>
        <p:spPr bwMode="auto">
          <a:xfrm>
            <a:off x="457200" y="1214422"/>
            <a:ext cx="8686800" cy="430887"/>
          </a:xfrm>
          <a:prstGeom prst="rect">
            <a:avLst/>
          </a:prstGeom>
          <a:solidFill>
            <a:schemeClr val="bg1"/>
          </a:solidFill>
          <a:ln w="9525">
            <a:noFill/>
            <a:miter lim="800000"/>
            <a:headEnd/>
            <a:tailEnd/>
          </a:ln>
        </p:spPr>
        <p:txBody>
          <a:bodyPr>
            <a:spAutoFit/>
          </a:bodyPr>
          <a:lstStyle/>
          <a:p>
            <a:pPr algn="just"/>
            <a:r>
              <a:rPr lang="en-US" sz="2200" baseline="0" dirty="0">
                <a:latin typeface="+mj-lt"/>
              </a:rPr>
              <a:t>Expand the address 0:15::1:12:1213 to its original.</a:t>
            </a:r>
          </a:p>
        </p:txBody>
      </p:sp>
      <p:sp>
        <p:nvSpPr>
          <p:cNvPr id="56332" name="Rectangle 11"/>
          <p:cNvSpPr>
            <a:spLocks noChangeArrowheads="1"/>
          </p:cNvSpPr>
          <p:nvPr/>
        </p:nvSpPr>
        <p:spPr bwMode="auto">
          <a:xfrm>
            <a:off x="500034" y="1752600"/>
            <a:ext cx="8339166" cy="1785104"/>
          </a:xfrm>
          <a:prstGeom prst="rect">
            <a:avLst/>
          </a:prstGeom>
          <a:solidFill>
            <a:schemeClr val="bg1"/>
          </a:solidFill>
          <a:ln w="9525">
            <a:noFill/>
            <a:miter lim="800000"/>
            <a:headEnd/>
            <a:tailEnd/>
          </a:ln>
        </p:spPr>
        <p:txBody>
          <a:bodyPr wrap="square">
            <a:spAutoFit/>
          </a:bodyPr>
          <a:lstStyle/>
          <a:p>
            <a:pPr algn="just"/>
            <a:r>
              <a:rPr lang="en-US" sz="2200" baseline="0" dirty="0">
                <a:solidFill>
                  <a:schemeClr val="hlink"/>
                </a:solidFill>
                <a:latin typeface="+mj-lt"/>
              </a:rPr>
              <a:t>Solution</a:t>
            </a:r>
          </a:p>
          <a:p>
            <a:pPr algn="just"/>
            <a:r>
              <a:rPr lang="en-US" sz="2200" baseline="0" dirty="0">
                <a:latin typeface="+mj-lt"/>
              </a:rPr>
              <a:t>We first need to align the left side of the double colon to the left of the original pattern and the right side of the double colon to the right of the original pattern to find how many 0s we need to replace the double colon.</a:t>
            </a:r>
          </a:p>
        </p:txBody>
      </p:sp>
      <p:pic>
        <p:nvPicPr>
          <p:cNvPr id="56333" name="Picture 12"/>
          <p:cNvPicPr>
            <a:picLocks noChangeAspect="1" noChangeArrowheads="1"/>
          </p:cNvPicPr>
          <p:nvPr/>
        </p:nvPicPr>
        <p:blipFill>
          <a:blip r:embed="rId3" cstate="print"/>
          <a:srcRect/>
          <a:stretch>
            <a:fillRect/>
          </a:stretch>
        </p:blipFill>
        <p:spPr bwMode="auto">
          <a:xfrm>
            <a:off x="2001838" y="4152900"/>
            <a:ext cx="5138737" cy="647700"/>
          </a:xfrm>
          <a:prstGeom prst="rect">
            <a:avLst/>
          </a:prstGeom>
          <a:noFill/>
          <a:ln w="57150" cmpd="thickThin">
            <a:solidFill>
              <a:schemeClr val="folHlink"/>
            </a:solidFill>
            <a:miter lim="800000"/>
            <a:headEnd/>
            <a:tailEnd/>
          </a:ln>
        </p:spPr>
      </p:pic>
      <p:sp>
        <p:nvSpPr>
          <p:cNvPr id="56334" name="Rectangle 13"/>
          <p:cNvSpPr>
            <a:spLocks noChangeArrowheads="1"/>
          </p:cNvSpPr>
          <p:nvPr/>
        </p:nvSpPr>
        <p:spPr bwMode="auto">
          <a:xfrm>
            <a:off x="457200" y="5000636"/>
            <a:ext cx="8686800" cy="430887"/>
          </a:xfrm>
          <a:prstGeom prst="rect">
            <a:avLst/>
          </a:prstGeom>
          <a:solidFill>
            <a:schemeClr val="bg1"/>
          </a:solidFill>
          <a:ln w="9525">
            <a:noFill/>
            <a:miter lim="800000"/>
            <a:headEnd/>
            <a:tailEnd/>
          </a:ln>
        </p:spPr>
        <p:txBody>
          <a:bodyPr>
            <a:spAutoFit/>
          </a:bodyPr>
          <a:lstStyle/>
          <a:p>
            <a:pPr algn="just"/>
            <a:r>
              <a:rPr lang="en-US" sz="2200" baseline="0" dirty="0">
                <a:latin typeface="+mj-lt"/>
              </a:rPr>
              <a:t>This means that the original address is.</a:t>
            </a:r>
          </a:p>
        </p:txBody>
      </p:sp>
      <p:pic>
        <p:nvPicPr>
          <p:cNvPr id="56335" name="Picture 14"/>
          <p:cNvPicPr>
            <a:picLocks noChangeAspect="1" noChangeArrowheads="1"/>
          </p:cNvPicPr>
          <p:nvPr/>
        </p:nvPicPr>
        <p:blipFill>
          <a:blip r:embed="rId4" cstate="print"/>
          <a:srcRect/>
          <a:stretch>
            <a:fillRect/>
          </a:stretch>
        </p:blipFill>
        <p:spPr bwMode="auto">
          <a:xfrm>
            <a:off x="2020888" y="5799138"/>
            <a:ext cx="5102225" cy="296862"/>
          </a:xfrm>
          <a:prstGeom prst="rect">
            <a:avLst/>
          </a:prstGeom>
          <a:noFill/>
          <a:ln w="57150" cmpd="thickThin">
            <a:solidFill>
              <a:schemeClr val="folHlink"/>
            </a:solidFill>
            <a:miter lim="800000"/>
            <a:headEnd/>
            <a:tailEnd/>
          </a:ln>
        </p:spPr>
      </p:pic>
      <p:sp>
        <p:nvSpPr>
          <p:cNvPr id="16"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IPv6 address</a:t>
            </a:r>
            <a:endParaRPr lang="en-US" sz="2400" dirty="0"/>
          </a:p>
        </p:txBody>
      </p:sp>
      <p:pic>
        <p:nvPicPr>
          <p:cNvPr id="17" name="Picture 2" descr="E:\NIET\Project\xLogo11.png.pagespeed.ic.pydHLuCQEZ.png"/>
          <p:cNvPicPr>
            <a:picLocks noChangeAspect="1" noChangeArrowheads="1"/>
          </p:cNvPicPr>
          <p:nvPr/>
        </p:nvPicPr>
        <p:blipFill>
          <a:blip r:embed="rId5" cstate="print"/>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102C34E2-F879-4892-BB04-A9AF93690972}" type="datetime1">
              <a:rPr lang="en-US" smtClean="0"/>
              <a:pPr/>
              <a:t>9/15/2022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33</a:t>
            </a:fld>
            <a:endParaRPr lang="en-US"/>
          </a:p>
        </p:txBody>
      </p:sp>
      <p:sp>
        <p:nvSpPr>
          <p:cNvPr id="13" name="Footer Placeholder 12"/>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Text Box 4"/>
          <p:cNvSpPr txBox="1">
            <a:spLocks noChangeArrowheads="1"/>
          </p:cNvSpPr>
          <p:nvPr/>
        </p:nvSpPr>
        <p:spPr bwMode="auto">
          <a:xfrm>
            <a:off x="500034" y="1714488"/>
            <a:ext cx="6938118" cy="461665"/>
          </a:xfrm>
          <a:prstGeom prst="rect">
            <a:avLst/>
          </a:prstGeom>
          <a:noFill/>
          <a:ln w="9525">
            <a:noFill/>
            <a:miter lim="800000"/>
            <a:headEnd/>
            <a:tailEnd/>
          </a:ln>
        </p:spPr>
        <p:txBody>
          <a:bodyPr wrap="none">
            <a:spAutoFit/>
          </a:bodyPr>
          <a:lstStyle/>
          <a:p>
            <a:r>
              <a:rPr lang="en-US" sz="2400" baseline="0" dirty="0" smtClean="0"/>
              <a:t>IPv6 </a:t>
            </a:r>
            <a:r>
              <a:rPr lang="en-US" sz="2400" baseline="0" dirty="0"/>
              <a:t>address in binary and hexadecimal colon notation</a:t>
            </a:r>
          </a:p>
        </p:txBody>
      </p:sp>
      <p:pic>
        <p:nvPicPr>
          <p:cNvPr id="8" name="Picture 6"/>
          <p:cNvPicPr>
            <a:picLocks noChangeAspect="1" noChangeArrowheads="1"/>
          </p:cNvPicPr>
          <p:nvPr/>
        </p:nvPicPr>
        <p:blipFill>
          <a:blip r:embed="rId3" cstate="print"/>
          <a:srcRect/>
          <a:stretch>
            <a:fillRect/>
          </a:stretch>
        </p:blipFill>
        <p:spPr bwMode="auto">
          <a:xfrm>
            <a:off x="714348" y="2643182"/>
            <a:ext cx="7304088" cy="2103464"/>
          </a:xfrm>
          <a:prstGeom prst="rect">
            <a:avLst/>
          </a:prstGeom>
          <a:noFill/>
          <a:ln w="9525">
            <a:noFill/>
            <a:miter lim="800000"/>
            <a:headEnd/>
            <a:tailEnd/>
          </a:ln>
        </p:spPr>
      </p:pic>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IPv6 address</a:t>
            </a:r>
            <a:endParaRPr lang="en-US" sz="2400" dirty="0"/>
          </a:p>
        </p:txBody>
      </p:sp>
      <p:pic>
        <p:nvPicPr>
          <p:cNvPr id="10"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288BFDFA-73AA-4C64-82FD-B44FC481627D}" type="datetime1">
              <a:rPr lang="en-US" smtClean="0"/>
              <a:pPr/>
              <a:t>9/15/2022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34</a:t>
            </a:fld>
            <a:endParaRPr lang="en-US"/>
          </a:p>
        </p:txBody>
      </p:sp>
      <p:sp>
        <p:nvSpPr>
          <p:cNvPr id="11" name="Footer Placeholder 10"/>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IPv6 Protocol </a:t>
            </a:r>
            <a:endParaRPr lang="en-US" sz="24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7A065742-0006-43EA-A4E1-E5AD390ECBF6}"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10" name="Footer Placeholder 9"/>
          <p:cNvSpPr>
            <a:spLocks noGrp="1"/>
          </p:cNvSpPr>
          <p:nvPr>
            <p:ph type="ftr" sz="quarter" idx="11"/>
          </p:nvPr>
        </p:nvSpPr>
        <p:spPr/>
        <p:txBody>
          <a:bodyPr/>
          <a:lstStyle/>
          <a:p>
            <a:r>
              <a:rPr lang="en-IN" dirty="0" smtClean="0"/>
              <a:t>Akanksha  ACSE0502CN  Unit Number 3</a:t>
            </a:r>
            <a:endParaRPr lang="en-US" dirty="0"/>
          </a:p>
        </p:txBody>
      </p:sp>
      <p:pic>
        <p:nvPicPr>
          <p:cNvPr id="1026" name="Picture 2" descr="C:\Users\Dell PC\Downloads\WhatsApp Image 2022-09-14 at 1.44.20 PM.jpeg"/>
          <p:cNvPicPr>
            <a:picLocks noGrp="1" noChangeAspect="1" noChangeArrowheads="1"/>
          </p:cNvPicPr>
          <p:nvPr>
            <p:ph idx="1"/>
          </p:nvPr>
        </p:nvPicPr>
        <p:blipFill>
          <a:blip r:embed="rId3" cstate="print"/>
          <a:srcRect/>
          <a:stretch>
            <a:fillRect/>
          </a:stretch>
        </p:blipFill>
        <p:spPr bwMode="auto">
          <a:xfrm>
            <a:off x="812530" y="1600200"/>
            <a:ext cx="7518939" cy="4525963"/>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285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Routing </a:t>
            </a:r>
            <a:endParaRPr lang="en-US" sz="32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Rectangle 5"/>
          <p:cNvSpPr>
            <a:spLocks noChangeArrowheads="1"/>
          </p:cNvSpPr>
          <p:nvPr/>
        </p:nvSpPr>
        <p:spPr bwMode="auto">
          <a:xfrm>
            <a:off x="179512" y="2636912"/>
            <a:ext cx="8534400" cy="1785104"/>
          </a:xfrm>
          <a:prstGeom prst="rect">
            <a:avLst/>
          </a:prstGeom>
          <a:noFill/>
          <a:ln w="9525">
            <a:noFill/>
            <a:miter lim="800000"/>
            <a:headEnd/>
            <a:tailEnd/>
          </a:ln>
          <a:effectLst/>
        </p:spPr>
        <p:txBody>
          <a:bodyPr>
            <a:spAutoFit/>
          </a:bodyPr>
          <a:lstStyle/>
          <a:p>
            <a:pPr algn="just"/>
            <a:r>
              <a:rPr lang="en-US" altLang="zh-TW" sz="2200" dirty="0">
                <a:latin typeface="+mj-lt"/>
                <a:ea typeface="新細明體" pitchFamily="18" charset="-120"/>
              </a:rPr>
              <a:t>An internet is a combination of networks connected by routers. When a datagram goes from a source to a destination, it will probably pass through many routers until it reaches the router attached to the destination network.</a:t>
            </a:r>
          </a:p>
          <a:p>
            <a:pPr algn="just"/>
            <a:r>
              <a:rPr lang="en-US" altLang="zh-TW" sz="2200" dirty="0">
                <a:latin typeface="+mj-lt"/>
                <a:ea typeface="新細明體" pitchFamily="18" charset="-120"/>
              </a:rPr>
              <a:t>      </a:t>
            </a:r>
          </a:p>
        </p:txBody>
      </p:sp>
      <p:sp>
        <p:nvSpPr>
          <p:cNvPr id="5" name="Date Placeholder 4"/>
          <p:cNvSpPr>
            <a:spLocks noGrp="1"/>
          </p:cNvSpPr>
          <p:nvPr>
            <p:ph type="dt" sz="half" idx="10"/>
          </p:nvPr>
        </p:nvSpPr>
        <p:spPr/>
        <p:txBody>
          <a:bodyPr/>
          <a:lstStyle/>
          <a:p>
            <a:fld id="{9445B755-BA7A-4AC9-A6E2-B7CE2F65D7C7}" type="datetime1">
              <a:rPr lang="en-US" smtClean="0"/>
              <a:pPr/>
              <a:t>9/15/2022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36</a:t>
            </a:fld>
            <a:endParaRPr lang="en-US"/>
          </a:p>
        </p:txBody>
      </p:sp>
      <p:sp>
        <p:nvSpPr>
          <p:cNvPr id="8" name="Footer Placeholder 7"/>
          <p:cNvSpPr>
            <a:spLocks noGrp="1"/>
          </p:cNvSpPr>
          <p:nvPr>
            <p:ph type="ftr" sz="quarter" idx="11"/>
          </p:nvPr>
        </p:nvSpPr>
        <p:spPr/>
        <p:txBody>
          <a:bodyPr/>
          <a:lstStyle/>
          <a:p>
            <a:r>
              <a:rPr lang="en-IN" dirty="0" smtClean="0"/>
              <a:t>Akanksha  ACSE0502CN  Unit Number 3</a:t>
            </a:r>
            <a:endParaRPr lang="en-US" dirty="0"/>
          </a:p>
        </p:txBody>
      </p:sp>
      <p:sp>
        <p:nvSpPr>
          <p:cNvPr id="11" name="TextBox 8"/>
          <p:cNvSpPr txBox="1"/>
          <p:nvPr/>
        </p:nvSpPr>
        <p:spPr>
          <a:xfrm>
            <a:off x="971600" y="1412776"/>
            <a:ext cx="770485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latin typeface="Times New Roman" pitchFamily="18" charset="0"/>
                <a:cs typeface="Times New Roman" pitchFamily="18" charset="0"/>
              </a:rPr>
              <a:t>Objective</a:t>
            </a:r>
            <a:r>
              <a:rPr lang="en-US" dirty="0" smtClean="0">
                <a:latin typeface="Times New Roman" pitchFamily="18" charset="0"/>
                <a:cs typeface="Times New Roman" pitchFamily="18" charset="0"/>
              </a:rPr>
              <a:t>: Study about basic concept of Routing and its type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Routing </a:t>
            </a:r>
            <a:endParaRPr lang="en-US" sz="32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142976" cy="817163"/>
          </a:xfrm>
          <a:prstGeom prst="rect">
            <a:avLst/>
          </a:prstGeom>
          <a:noFill/>
        </p:spPr>
      </p:pic>
      <p:pic>
        <p:nvPicPr>
          <p:cNvPr id="4" name="Picture 10"/>
          <p:cNvPicPr>
            <a:picLocks noChangeAspect="1" noChangeArrowheads="1"/>
          </p:cNvPicPr>
          <p:nvPr/>
        </p:nvPicPr>
        <p:blipFill>
          <a:blip r:embed="rId4" cstate="print"/>
          <a:srcRect/>
          <a:stretch>
            <a:fillRect/>
          </a:stretch>
        </p:blipFill>
        <p:spPr bwMode="auto">
          <a:xfrm>
            <a:off x="685800" y="1600200"/>
            <a:ext cx="6654800" cy="236378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1D0F005-2E73-42C8-9650-12CB7795C066}"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Footer Placeholder 6"/>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Routing </a:t>
            </a:r>
            <a:endParaRPr lang="en-US" sz="32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Rectangle 3"/>
          <p:cNvSpPr/>
          <p:nvPr/>
        </p:nvSpPr>
        <p:spPr>
          <a:xfrm>
            <a:off x="1214414" y="1000108"/>
            <a:ext cx="6583341" cy="430887"/>
          </a:xfrm>
          <a:prstGeom prst="rect">
            <a:avLst/>
          </a:prstGeom>
        </p:spPr>
        <p:txBody>
          <a:bodyPr wrap="none">
            <a:spAutoFit/>
          </a:bodyPr>
          <a:lstStyle/>
          <a:p>
            <a:r>
              <a:rPr lang="en-US" altLang="zh-TW" sz="2200" dirty="0" smtClean="0">
                <a:latin typeface="+mj-lt"/>
                <a:ea typeface="新細明體" pitchFamily="18" charset="-120"/>
                <a:cs typeface="Times New Roman" pitchFamily="18" charset="0"/>
              </a:rPr>
              <a:t>DISTANCE VECTOR ROUTING: Updating of Routing table </a:t>
            </a:r>
            <a:endParaRPr lang="en-IN" sz="2200" dirty="0">
              <a:latin typeface="+mj-lt"/>
              <a:cs typeface="Times New Roman" pitchFamily="18" charset="0"/>
            </a:endParaRPr>
          </a:p>
        </p:txBody>
      </p:sp>
      <p:sp>
        <p:nvSpPr>
          <p:cNvPr id="5" name="Rectangle 3"/>
          <p:cNvSpPr txBox="1">
            <a:spLocks noChangeArrowheads="1"/>
          </p:cNvSpPr>
          <p:nvPr/>
        </p:nvSpPr>
        <p:spPr>
          <a:xfrm>
            <a:off x="685800" y="1785926"/>
            <a:ext cx="7696200" cy="5072074"/>
          </a:xfrm>
          <a:prstGeom prst="rect">
            <a:avLst/>
          </a:prstGeom>
        </p:spPr>
        <p:txBody>
          <a:bodyPr/>
          <a:lstStyle/>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smtClean="0">
                <a:ln>
                  <a:noFill/>
                </a:ln>
                <a:effectLst/>
                <a:uLnTx/>
                <a:uFillTx/>
                <a:latin typeface="+mj-lt"/>
                <a:cs typeface="Times New Roman" pitchFamily="18" charset="0"/>
              </a:rPr>
              <a:t>If the next-node entry is different</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smtClean="0">
                <a:ln>
                  <a:noFill/>
                </a:ln>
                <a:effectLst/>
                <a:uLnTx/>
                <a:uFillTx/>
                <a:latin typeface="+mj-lt"/>
                <a:cs typeface="Times New Roman" pitchFamily="18" charset="0"/>
              </a:rPr>
              <a:t>The receiving node chooses the row with the smaller cost</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smtClean="0">
                <a:ln>
                  <a:noFill/>
                </a:ln>
                <a:effectLst/>
                <a:uLnTx/>
                <a:uFillTx/>
                <a:latin typeface="+mj-lt"/>
                <a:cs typeface="Times New Roman" pitchFamily="18" charset="0"/>
              </a:rPr>
              <a:t>If there is a tie, the old one is kept</a:t>
            </a: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smtClean="0">
                <a:ln>
                  <a:noFill/>
                </a:ln>
                <a:effectLst/>
                <a:uLnTx/>
                <a:uFillTx/>
                <a:latin typeface="+mj-lt"/>
                <a:cs typeface="Times New Roman" pitchFamily="18" charset="0"/>
              </a:rPr>
              <a:t>If the next-node entry is the same</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smtClean="0">
                <a:ln>
                  <a:noFill/>
                </a:ln>
                <a:effectLst/>
                <a:uLnTx/>
                <a:uFillTx/>
                <a:latin typeface="+mj-lt"/>
                <a:cs typeface="Times New Roman" pitchFamily="18" charset="0"/>
              </a:rPr>
              <a:t>i.e. the sender of the new row is the provider of the old entry</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smtClean="0">
                <a:ln>
                  <a:noFill/>
                </a:ln>
                <a:effectLst/>
                <a:uLnTx/>
                <a:uFillTx/>
                <a:latin typeface="+mj-lt"/>
                <a:cs typeface="Times New Roman" pitchFamily="18" charset="0"/>
              </a:rPr>
              <a:t>The receiving node chooses the new row, even though the new value is infinity.</a:t>
            </a:r>
          </a:p>
        </p:txBody>
      </p:sp>
      <p:sp>
        <p:nvSpPr>
          <p:cNvPr id="6" name="Date Placeholder 5"/>
          <p:cNvSpPr>
            <a:spLocks noGrp="1"/>
          </p:cNvSpPr>
          <p:nvPr>
            <p:ph type="dt" sz="half" idx="10"/>
          </p:nvPr>
        </p:nvSpPr>
        <p:spPr/>
        <p:txBody>
          <a:bodyPr/>
          <a:lstStyle/>
          <a:p>
            <a:fld id="{67C59DEF-77EB-49B5-A0EE-480B83DDF45D}" type="datetime1">
              <a:rPr lang="en-US" smtClean="0"/>
              <a:pPr/>
              <a:t>9/15/2022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38</a:t>
            </a:fld>
            <a:endParaRPr lang="en-US"/>
          </a:p>
        </p:txBody>
      </p:sp>
      <p:sp>
        <p:nvSpPr>
          <p:cNvPr id="8" name="Footer Placeholder 7"/>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mj-lt"/>
                <a:cs typeface="Times New Roman" pitchFamily="18" charset="0"/>
              </a:rPr>
              <a:t>Routing </a:t>
            </a:r>
            <a:endParaRPr lang="en-US" sz="3200" dirty="0">
              <a:latin typeface="+mj-lt"/>
              <a:cs typeface="Times New Roman" pitchFamily="18" charset="0"/>
            </a:endParaRP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Rectangle 3"/>
          <p:cNvSpPr txBox="1">
            <a:spLocks noChangeArrowheads="1"/>
          </p:cNvSpPr>
          <p:nvPr/>
        </p:nvSpPr>
        <p:spPr>
          <a:xfrm>
            <a:off x="685800" y="1219200"/>
            <a:ext cx="7696200" cy="4724400"/>
          </a:xfrm>
          <a:prstGeom prst="rect">
            <a:avLst/>
          </a:prstGeom>
        </p:spPr>
        <p:txBody>
          <a:bodyPr/>
          <a:lstStyle/>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TW" sz="3200" b="0" i="0" u="none" strike="noStrike" kern="1200" cap="none" spc="0" normalizeH="0" baseline="0" noProof="0" dirty="0" smtClean="0">
                <a:ln>
                  <a:noFill/>
                </a:ln>
                <a:effectLst/>
                <a:uLnTx/>
                <a:uFillTx/>
                <a:latin typeface="+mj-lt"/>
                <a:cs typeface="Times New Roman" pitchFamily="18" charset="0"/>
              </a:rPr>
              <a:t>Periodic Update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600" b="0" i="0" u="none" strike="noStrike" kern="1200" cap="none" spc="0" normalizeH="0" baseline="0" noProof="0" dirty="0" smtClean="0">
                <a:ln>
                  <a:noFill/>
                </a:ln>
                <a:effectLst/>
                <a:uLnTx/>
                <a:uFillTx/>
                <a:latin typeface="+mj-lt"/>
                <a:cs typeface="Times New Roman" pitchFamily="18" charset="0"/>
              </a:rPr>
              <a:t>A node sends its routing table, normally 30 seconds, in a periodic update</a:t>
            </a: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TW" sz="3200" b="0" i="0" u="none" strike="noStrike" kern="1200" cap="none" spc="0" normalizeH="0" baseline="0" noProof="0" dirty="0" smtClean="0">
                <a:ln>
                  <a:noFill/>
                </a:ln>
                <a:effectLst/>
                <a:uLnTx/>
                <a:uFillTx/>
                <a:latin typeface="+mj-lt"/>
                <a:cs typeface="Times New Roman" pitchFamily="18" charset="0"/>
              </a:rPr>
              <a:t>Triggered Update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600" b="0" i="0" u="none" strike="noStrike" kern="1200" cap="none" spc="0" normalizeH="0" baseline="0" noProof="0" dirty="0" smtClean="0">
                <a:ln>
                  <a:noFill/>
                </a:ln>
                <a:effectLst/>
                <a:uLnTx/>
                <a:uFillTx/>
                <a:latin typeface="+mj-lt"/>
                <a:cs typeface="Times New Roman" pitchFamily="18" charset="0"/>
              </a:rPr>
              <a:t>A node sends its routing table to its neighbors any time when there is a change in its routing table</a:t>
            </a:r>
          </a:p>
          <a:p>
            <a:pPr marL="1143000" marR="0" lvl="2" indent="-228600" algn="l" defTabSz="914400" rtl="0" eaLnBrk="1" fontAlgn="auto" latinLnBrk="0" hangingPunct="1">
              <a:lnSpc>
                <a:spcPct val="120000"/>
              </a:lnSpc>
              <a:spcBef>
                <a:spcPct val="20000"/>
              </a:spcBef>
              <a:spcAft>
                <a:spcPts val="0"/>
              </a:spcAft>
              <a:buClrTx/>
              <a:buSzTx/>
              <a:tabLst/>
              <a:defRPr/>
            </a:pPr>
            <a:r>
              <a:rPr kumimoji="0" lang="en-US" altLang="zh-TW" sz="2200" b="0" i="0" u="none" strike="noStrike" kern="1200" cap="none" spc="0" normalizeH="0" baseline="0" noProof="0" dirty="0" smtClean="0">
                <a:ln>
                  <a:noFill/>
                </a:ln>
                <a:effectLst/>
                <a:uLnTx/>
                <a:uFillTx/>
                <a:latin typeface="+mj-lt"/>
                <a:cs typeface="Times New Roman" pitchFamily="18" charset="0"/>
              </a:rPr>
              <a:t>1. After updating its routing table, or</a:t>
            </a:r>
          </a:p>
          <a:p>
            <a:pPr marL="1143000" marR="0" lvl="2" indent="-228600" algn="l" defTabSz="914400" rtl="0" eaLnBrk="1" fontAlgn="auto" latinLnBrk="0" hangingPunct="1">
              <a:lnSpc>
                <a:spcPct val="120000"/>
              </a:lnSpc>
              <a:spcBef>
                <a:spcPct val="20000"/>
              </a:spcBef>
              <a:spcAft>
                <a:spcPts val="0"/>
              </a:spcAft>
              <a:buClrTx/>
              <a:buSzTx/>
              <a:tabLst/>
              <a:defRPr/>
            </a:pPr>
            <a:r>
              <a:rPr kumimoji="0" lang="en-US" altLang="zh-TW" sz="2200" b="0" i="0" u="none" strike="noStrike" kern="1200" cap="none" spc="0" normalizeH="0" baseline="0" noProof="0" dirty="0" smtClean="0">
                <a:ln>
                  <a:noFill/>
                </a:ln>
                <a:effectLst/>
                <a:uLnTx/>
                <a:uFillTx/>
                <a:latin typeface="+mj-lt"/>
                <a:cs typeface="Times New Roman" pitchFamily="18" charset="0"/>
              </a:rPr>
              <a:t>2. Detects some failure in the neighboring links</a:t>
            </a:r>
          </a:p>
        </p:txBody>
      </p:sp>
      <p:sp>
        <p:nvSpPr>
          <p:cNvPr id="5" name="Date Placeholder 4"/>
          <p:cNvSpPr>
            <a:spLocks noGrp="1"/>
          </p:cNvSpPr>
          <p:nvPr>
            <p:ph type="dt" sz="half" idx="10"/>
          </p:nvPr>
        </p:nvSpPr>
        <p:spPr/>
        <p:txBody>
          <a:bodyPr/>
          <a:lstStyle/>
          <a:p>
            <a:fld id="{544705E6-29DC-4AF7-A3D2-BFFE420023E3}"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Footer Placeholder 6"/>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337" y="524435"/>
            <a:ext cx="8715436" cy="5784885"/>
          </a:xfrm>
        </p:spPr>
        <p:txBody>
          <a:bodyPr>
            <a:noAutofit/>
          </a:bodyPr>
          <a:lstStyle/>
          <a:p>
            <a:pPr algn="just">
              <a:buNone/>
            </a:pPr>
            <a:endParaRPr lang="en-US" sz="1800" dirty="0" smtClean="0">
              <a:latin typeface="Times New Roman" pitchFamily="18" charset="0"/>
              <a:cs typeface="Times New Roman" pitchFamily="18" charset="0"/>
            </a:endParaRPr>
          </a:p>
          <a:p>
            <a:pPr algn="just">
              <a:buNone/>
            </a:pPr>
            <a:r>
              <a:rPr lang="en-US" sz="2200" dirty="0" smtClean="0">
                <a:latin typeface="Times New Roman" pitchFamily="18" charset="0"/>
                <a:cs typeface="Times New Roman" pitchFamily="18" charset="0"/>
              </a:rPr>
              <a:t>At the end of semester students will be able to</a:t>
            </a:r>
          </a:p>
          <a:p>
            <a:pPr>
              <a:buNone/>
            </a:pPr>
            <a:r>
              <a:rPr lang="en-US" sz="2200" dirty="0" smtClean="0">
                <a:latin typeface="Times New Roman" pitchFamily="18" charset="0"/>
                <a:cs typeface="Times New Roman" pitchFamily="18" charset="0"/>
              </a:rPr>
              <a:t>CO1:Explain basic concepts, OSI reference model, services and role of each layer of OSI model and TCP/IP, networks devices and transmission  </a:t>
            </a:r>
          </a:p>
          <a:p>
            <a:pPr>
              <a:buNone/>
            </a:pPr>
            <a:r>
              <a:rPr lang="en-US" sz="2200" dirty="0" smtClean="0">
                <a:latin typeface="Times New Roman" pitchFamily="18" charset="0"/>
                <a:cs typeface="Times New Roman" pitchFamily="18" charset="0"/>
              </a:rPr>
              <a:t>          media, Analog and digital data transmission.</a:t>
            </a:r>
            <a:endParaRPr lang="en-IN" sz="2200" dirty="0" smtClean="0">
              <a:latin typeface="Times New Roman" pitchFamily="18" charset="0"/>
              <a:cs typeface="Times New Roman" pitchFamily="18" charset="0"/>
            </a:endParaRPr>
          </a:p>
          <a:p>
            <a:pPr marL="630238" indent="-630238" algn="just">
              <a:buNone/>
            </a:pPr>
            <a:r>
              <a:rPr lang="en-US" sz="2200" dirty="0" smtClean="0">
                <a:latin typeface="Times New Roman" pitchFamily="18" charset="0"/>
                <a:cs typeface="Times New Roman" pitchFamily="18" charset="0"/>
              </a:rPr>
              <a:t>CO2:  Apply channel allocation, framing, error and flow control techniques.</a:t>
            </a:r>
            <a:endParaRPr lang="en-IN"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CO3: Describe the functions of Network Layer i.e. Logical addressing,  </a:t>
            </a:r>
          </a:p>
          <a:p>
            <a:pPr>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subnetting</a:t>
            </a:r>
            <a:r>
              <a:rPr lang="en-US" sz="2200" dirty="0" smtClean="0">
                <a:latin typeface="Times New Roman" pitchFamily="18" charset="0"/>
                <a:cs typeface="Times New Roman" pitchFamily="18" charset="0"/>
              </a:rPr>
              <a:t> &amp; Routing Mechanism.</a:t>
            </a:r>
          </a:p>
          <a:p>
            <a:pPr>
              <a:buNone/>
            </a:pPr>
            <a:r>
              <a:rPr lang="en-US" sz="2200" dirty="0" smtClean="0">
                <a:latin typeface="Times New Roman" pitchFamily="18" charset="0"/>
                <a:cs typeface="Times New Roman" pitchFamily="18" charset="0"/>
              </a:rPr>
              <a:t>CO4:  Explain the different Transport Layer function i.e. Port addressing,          </a:t>
            </a:r>
          </a:p>
          <a:p>
            <a:pPr>
              <a:buNone/>
            </a:pPr>
            <a:r>
              <a:rPr lang="en-US" sz="2200" dirty="0" smtClean="0">
                <a:latin typeface="Times New Roman" pitchFamily="18" charset="0"/>
                <a:cs typeface="Times New Roman" pitchFamily="18" charset="0"/>
              </a:rPr>
              <a:t>          Connection Management, Error control and Flow control mechanism.</a:t>
            </a:r>
            <a:endParaRPr lang="en-IN" sz="2200" dirty="0" smtClean="0">
              <a:latin typeface="Times New Roman" pitchFamily="18" charset="0"/>
              <a:cs typeface="Times New Roman" pitchFamily="18" charset="0"/>
            </a:endParaRPr>
          </a:p>
          <a:p>
            <a:pPr marL="630238" indent="-630238" algn="just">
              <a:buNone/>
            </a:pPr>
            <a:r>
              <a:rPr lang="en-US" sz="2200" dirty="0" smtClean="0">
                <a:latin typeface="Times New Roman" pitchFamily="18" charset="0"/>
                <a:cs typeface="Times New Roman" pitchFamily="18" charset="0"/>
              </a:rPr>
              <a:t>CO5: Explain the functions offered by session and presentation layer and their   Implementation.</a:t>
            </a:r>
            <a:endParaRPr lang="en-IN"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CO6:  Explain the different protocols used at application layer i.e. HTTP,  </a:t>
            </a:r>
          </a:p>
          <a:p>
            <a:pPr>
              <a:buNone/>
            </a:pPr>
            <a:r>
              <a:rPr lang="en-US" sz="2200" dirty="0" smtClean="0">
                <a:latin typeface="Times New Roman" pitchFamily="18" charset="0"/>
                <a:cs typeface="Times New Roman" pitchFamily="18" charset="0"/>
              </a:rPr>
              <a:t>           SNMP, SMTP, FTP,TELNET and VPN.</a:t>
            </a:r>
            <a:endParaRPr lang="en-IN" sz="2200" dirty="0" smtClean="0">
              <a:latin typeface="Times New Roman" pitchFamily="18" charset="0"/>
              <a:cs typeface="Times New Roman" pitchFamily="18" charset="0"/>
            </a:endParaRPr>
          </a:p>
          <a:p>
            <a:pPr marL="630115" indent="-630115" algn="just"/>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a:xfrm>
            <a:off x="457201" y="6356350"/>
            <a:ext cx="2133600" cy="365125"/>
          </a:xfrm>
          <a:prstGeom prst="rect">
            <a:avLst/>
          </a:prstGeom>
        </p:spPr>
        <p:txBody>
          <a:bodyPr lIns="91422" tIns="45710" rIns="91422" bIns="45710"/>
          <a:lstStyle/>
          <a:p>
            <a:r>
              <a:rPr lang="en-US" smtClean="0"/>
              <a:t>9/5/2020</a:t>
            </a:r>
            <a:endParaRPr lang="en-US"/>
          </a:p>
        </p:txBody>
      </p:sp>
      <p:sp>
        <p:nvSpPr>
          <p:cNvPr id="5" name="Footer Placeholder 4"/>
          <p:cNvSpPr>
            <a:spLocks noGrp="1"/>
          </p:cNvSpPr>
          <p:nvPr>
            <p:ph type="ftr" sz="quarter" idx="11"/>
          </p:nvPr>
        </p:nvSpPr>
        <p:spPr>
          <a:xfrm>
            <a:off x="2514600" y="6356350"/>
            <a:ext cx="5029200" cy="365125"/>
          </a:xfrm>
          <a:prstGeom prst="rect">
            <a:avLst/>
          </a:prstGeom>
        </p:spPr>
        <p:txBody>
          <a:bodyPr lIns="91422" tIns="45710" rIns="91422" bIns="45710"/>
          <a:lstStyle/>
          <a:p>
            <a:r>
              <a:rPr lang="en-IN" dirty="0" smtClean="0"/>
              <a:t>Akanksha  ACSE0502CN    Unit Number:5</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lIns="91422" tIns="45710" rIns="91422" bIns="45710"/>
          <a:lstStyle/>
          <a:p>
            <a:fld id="{B6F15528-21DE-4FAA-801E-634DDDAF4B2B}" type="slidenum">
              <a:rPr lang="en-US" smtClean="0"/>
              <a:pPr/>
              <a:t>4</a:t>
            </a:fld>
            <a:endParaRPr lang="en-US"/>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22" tIns="45710" rIns="91422" bIns="45710" rtlCol="0" anchor="ctr">
            <a:noAutofit/>
          </a:bodyPr>
          <a:lstStyle/>
          <a:p>
            <a:pPr algn="ctr" defTabSz="914222">
              <a:spcBef>
                <a:spcPct val="0"/>
              </a:spcBef>
              <a:defRPr/>
            </a:pPr>
            <a:r>
              <a:rPr lang="en-US" sz="2800" dirty="0"/>
              <a:t>Course Outcome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2"/>
            <a:ext cx="1447800" cy="817163"/>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Routing </a:t>
            </a:r>
            <a:endParaRPr lang="en-US" sz="32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Text Box 2"/>
          <p:cNvSpPr txBox="1">
            <a:spLocks noChangeArrowheads="1"/>
          </p:cNvSpPr>
          <p:nvPr/>
        </p:nvSpPr>
        <p:spPr bwMode="auto">
          <a:xfrm>
            <a:off x="1000100" y="1000108"/>
            <a:ext cx="7429552" cy="1446550"/>
          </a:xfrm>
          <a:prstGeom prst="rect">
            <a:avLst/>
          </a:prstGeom>
          <a:noFill/>
          <a:ln w="9525">
            <a:noFill/>
            <a:miter lim="800000"/>
            <a:headEnd/>
            <a:tailEnd/>
          </a:ln>
          <a:effectLst/>
        </p:spPr>
        <p:txBody>
          <a:bodyPr wrap="square">
            <a:spAutoFit/>
          </a:bodyPr>
          <a:lstStyle/>
          <a:p>
            <a:pPr algn="just"/>
            <a:r>
              <a:rPr lang="en-US" altLang="zh-TW" sz="2200" dirty="0">
                <a:latin typeface="+mj-lt"/>
                <a:ea typeface="新細明體" pitchFamily="18" charset="-120"/>
              </a:rPr>
              <a:t>Figure </a:t>
            </a:r>
            <a:r>
              <a:rPr lang="en-US" altLang="zh-TW" sz="2200" dirty="0" smtClean="0">
                <a:latin typeface="+mj-lt"/>
                <a:ea typeface="新細明體" pitchFamily="18" charset="-120"/>
              </a:rPr>
              <a:t>shows </a:t>
            </a:r>
            <a:r>
              <a:rPr lang="en-US" altLang="zh-TW" sz="2200" dirty="0">
                <a:latin typeface="+mj-lt"/>
                <a:ea typeface="新細明體" pitchFamily="18" charset="-120"/>
              </a:rPr>
              <a:t>the initial routing table for an AS. Note that the figure does not mean that all routing tables have been created at the same time; each router creates its own routing table when it is booted.</a:t>
            </a:r>
          </a:p>
        </p:txBody>
      </p:sp>
      <p:pic>
        <p:nvPicPr>
          <p:cNvPr id="5" name="Picture 11"/>
          <p:cNvPicPr>
            <a:picLocks noChangeAspect="1" noChangeArrowheads="1"/>
          </p:cNvPicPr>
          <p:nvPr/>
        </p:nvPicPr>
        <p:blipFill>
          <a:blip r:embed="rId4" cstate="print"/>
          <a:srcRect/>
          <a:stretch>
            <a:fillRect/>
          </a:stretch>
        </p:blipFill>
        <p:spPr bwMode="auto">
          <a:xfrm>
            <a:off x="785786" y="2643182"/>
            <a:ext cx="7715250" cy="357190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7DA51064-BB48-4A86-852F-0E20010EFDF5}" type="datetime1">
              <a:rPr lang="en-US" smtClean="0"/>
              <a:pPr/>
              <a:t>9/15/2022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a:p>
        </p:txBody>
      </p:sp>
      <p:sp>
        <p:nvSpPr>
          <p:cNvPr id="8" name="Footer Placeholder 7"/>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Effect transition="in" filter="fade">
                                      <p:cBhvr>
                                        <p:cTn id="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Routing </a:t>
            </a:r>
            <a:endParaRPr lang="en-US" sz="32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Text Box 2"/>
          <p:cNvSpPr txBox="1">
            <a:spLocks noChangeArrowheads="1"/>
          </p:cNvSpPr>
          <p:nvPr/>
        </p:nvSpPr>
        <p:spPr bwMode="auto">
          <a:xfrm>
            <a:off x="928662" y="696913"/>
            <a:ext cx="7986738" cy="1107996"/>
          </a:xfrm>
          <a:prstGeom prst="rect">
            <a:avLst/>
          </a:prstGeom>
          <a:noFill/>
          <a:ln w="9525">
            <a:noFill/>
            <a:miter lim="800000"/>
            <a:headEnd/>
            <a:tailEnd/>
          </a:ln>
          <a:effectLst/>
        </p:spPr>
        <p:txBody>
          <a:bodyPr wrap="square">
            <a:spAutoFit/>
          </a:bodyPr>
          <a:lstStyle/>
          <a:p>
            <a:pPr algn="just"/>
            <a:r>
              <a:rPr lang="en-US" altLang="zh-TW" sz="2200" dirty="0">
                <a:latin typeface="+mj-lt"/>
                <a:ea typeface="新細明體" pitchFamily="18" charset="-120"/>
              </a:rPr>
              <a:t>Now assume router A sends four records to its neighbors, routers B, D, and C. </a:t>
            </a:r>
            <a:r>
              <a:rPr lang="en-US" altLang="zh-TW" sz="2200" dirty="0" smtClean="0">
                <a:latin typeface="+mj-lt"/>
                <a:ea typeface="新細明體" pitchFamily="18" charset="-120"/>
              </a:rPr>
              <a:t>shows </a:t>
            </a:r>
            <a:r>
              <a:rPr lang="en-US" altLang="zh-TW" sz="2200" dirty="0">
                <a:latin typeface="+mj-lt"/>
                <a:ea typeface="新細明體" pitchFamily="18" charset="-120"/>
              </a:rPr>
              <a:t>the changes in B’s routing table when it receives these records. </a:t>
            </a:r>
          </a:p>
        </p:txBody>
      </p:sp>
      <p:pic>
        <p:nvPicPr>
          <p:cNvPr id="5" name="Picture 10"/>
          <p:cNvPicPr>
            <a:picLocks noChangeAspect="1" noChangeArrowheads="1"/>
          </p:cNvPicPr>
          <p:nvPr/>
        </p:nvPicPr>
        <p:blipFill>
          <a:blip r:embed="rId4" cstate="print"/>
          <a:srcRect/>
          <a:stretch>
            <a:fillRect/>
          </a:stretch>
        </p:blipFill>
        <p:spPr bwMode="auto">
          <a:xfrm>
            <a:off x="928662" y="1857364"/>
            <a:ext cx="7129462" cy="2073275"/>
          </a:xfrm>
          <a:prstGeom prst="rect">
            <a:avLst/>
          </a:prstGeom>
          <a:noFill/>
          <a:ln w="9525">
            <a:noFill/>
            <a:miter lim="800000"/>
            <a:headEnd/>
            <a:tailEnd/>
          </a:ln>
          <a:effectLst/>
        </p:spPr>
      </p:pic>
      <p:pic>
        <p:nvPicPr>
          <p:cNvPr id="6" name="Picture 12"/>
          <p:cNvPicPr>
            <a:picLocks noChangeAspect="1" noChangeArrowheads="1"/>
          </p:cNvPicPr>
          <p:nvPr/>
        </p:nvPicPr>
        <p:blipFill>
          <a:blip r:embed="rId5" cstate="print"/>
          <a:srcRect/>
          <a:stretch>
            <a:fillRect/>
          </a:stretch>
        </p:blipFill>
        <p:spPr bwMode="auto">
          <a:xfrm>
            <a:off x="819124" y="4619614"/>
            <a:ext cx="1262063" cy="1682750"/>
          </a:xfrm>
          <a:prstGeom prst="rect">
            <a:avLst/>
          </a:prstGeom>
          <a:noFill/>
          <a:ln w="9525">
            <a:noFill/>
            <a:miter lim="800000"/>
            <a:headEnd/>
            <a:tailEnd/>
          </a:ln>
          <a:effectLst/>
        </p:spPr>
      </p:pic>
      <p:pic>
        <p:nvPicPr>
          <p:cNvPr id="7" name="Picture 14"/>
          <p:cNvPicPr>
            <a:picLocks noChangeAspect="1" noChangeArrowheads="1"/>
          </p:cNvPicPr>
          <p:nvPr/>
        </p:nvPicPr>
        <p:blipFill>
          <a:blip r:embed="rId6" cstate="print"/>
          <a:srcRect/>
          <a:stretch>
            <a:fillRect/>
          </a:stretch>
        </p:blipFill>
        <p:spPr bwMode="auto">
          <a:xfrm>
            <a:off x="2820962" y="4594214"/>
            <a:ext cx="1252537" cy="1708150"/>
          </a:xfrm>
          <a:prstGeom prst="rect">
            <a:avLst/>
          </a:prstGeom>
          <a:noFill/>
          <a:ln w="9525">
            <a:noFill/>
            <a:miter lim="800000"/>
            <a:headEnd/>
            <a:tailEnd/>
          </a:ln>
          <a:effectLst/>
        </p:spPr>
      </p:pic>
      <p:pic>
        <p:nvPicPr>
          <p:cNvPr id="8" name="Picture 15"/>
          <p:cNvPicPr>
            <a:picLocks noChangeAspect="1" noChangeArrowheads="1"/>
          </p:cNvPicPr>
          <p:nvPr/>
        </p:nvPicPr>
        <p:blipFill>
          <a:blip r:embed="rId7" cstate="print"/>
          <a:srcRect/>
          <a:stretch>
            <a:fillRect/>
          </a:stretch>
        </p:blipFill>
        <p:spPr bwMode="auto">
          <a:xfrm>
            <a:off x="4813274" y="4454514"/>
            <a:ext cx="1252538" cy="1847850"/>
          </a:xfrm>
          <a:prstGeom prst="rect">
            <a:avLst/>
          </a:prstGeom>
          <a:noFill/>
          <a:ln w="9525">
            <a:noFill/>
            <a:miter lim="800000"/>
            <a:headEnd/>
            <a:tailEnd/>
          </a:ln>
          <a:effectLst/>
        </p:spPr>
      </p:pic>
      <p:pic>
        <p:nvPicPr>
          <p:cNvPr id="11" name="Picture 16"/>
          <p:cNvPicPr>
            <a:picLocks noChangeAspect="1" noChangeArrowheads="1"/>
          </p:cNvPicPr>
          <p:nvPr/>
        </p:nvPicPr>
        <p:blipFill>
          <a:blip r:embed="rId8" cstate="print"/>
          <a:srcRect/>
          <a:stretch>
            <a:fillRect/>
          </a:stretch>
        </p:blipFill>
        <p:spPr bwMode="auto">
          <a:xfrm>
            <a:off x="6805587" y="4230677"/>
            <a:ext cx="1252537" cy="2071687"/>
          </a:xfrm>
          <a:prstGeom prst="rect">
            <a:avLst/>
          </a:prstGeom>
          <a:noFill/>
          <a:ln w="9525">
            <a:noFill/>
            <a:miter lim="800000"/>
            <a:headEnd/>
            <a:tailEnd/>
          </a:ln>
          <a:effectLst/>
        </p:spPr>
      </p:pic>
      <p:sp>
        <p:nvSpPr>
          <p:cNvPr id="12" name="Date Placeholder 11"/>
          <p:cNvSpPr>
            <a:spLocks noGrp="1"/>
          </p:cNvSpPr>
          <p:nvPr>
            <p:ph type="dt" sz="half" idx="10"/>
          </p:nvPr>
        </p:nvSpPr>
        <p:spPr/>
        <p:txBody>
          <a:bodyPr/>
          <a:lstStyle/>
          <a:p>
            <a:fld id="{28645C6E-C961-4BDA-9406-91EC9C465AC0}" type="datetime1">
              <a:rPr lang="en-US" smtClean="0"/>
              <a:pPr/>
              <a:t>9/15/2022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41</a:t>
            </a:fld>
            <a:endParaRPr lang="en-US"/>
          </a:p>
        </p:txBody>
      </p:sp>
      <p:sp>
        <p:nvSpPr>
          <p:cNvPr id="14" name="Footer Placeholder 13"/>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Routing </a:t>
            </a:r>
            <a:endParaRPr lang="en-US" sz="32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4" name="Picture 11"/>
          <p:cNvPicPr>
            <a:picLocks noChangeAspect="1" noChangeArrowheads="1"/>
          </p:cNvPicPr>
          <p:nvPr/>
        </p:nvPicPr>
        <p:blipFill>
          <a:blip r:embed="rId4" cstate="print"/>
          <a:srcRect/>
          <a:stretch>
            <a:fillRect/>
          </a:stretch>
        </p:blipFill>
        <p:spPr bwMode="auto">
          <a:xfrm>
            <a:off x="850900" y="1455738"/>
            <a:ext cx="1252538" cy="2174875"/>
          </a:xfrm>
          <a:prstGeom prst="rect">
            <a:avLst/>
          </a:prstGeom>
          <a:noFill/>
          <a:ln w="9525">
            <a:noFill/>
            <a:miter lim="800000"/>
            <a:headEnd/>
            <a:tailEnd/>
          </a:ln>
          <a:effectLst/>
        </p:spPr>
      </p:pic>
      <p:pic>
        <p:nvPicPr>
          <p:cNvPr id="5" name="Picture 12"/>
          <p:cNvPicPr>
            <a:picLocks noChangeAspect="1" noChangeArrowheads="1"/>
          </p:cNvPicPr>
          <p:nvPr/>
        </p:nvPicPr>
        <p:blipFill>
          <a:blip r:embed="rId5" cstate="print"/>
          <a:srcRect/>
          <a:stretch>
            <a:fillRect/>
          </a:stretch>
        </p:blipFill>
        <p:spPr bwMode="auto">
          <a:xfrm>
            <a:off x="3625850" y="1455738"/>
            <a:ext cx="1252538" cy="2174875"/>
          </a:xfrm>
          <a:prstGeom prst="rect">
            <a:avLst/>
          </a:prstGeom>
          <a:noFill/>
          <a:ln w="9525">
            <a:noFill/>
            <a:miter lim="800000"/>
            <a:headEnd/>
            <a:tailEnd/>
          </a:ln>
          <a:effectLst/>
        </p:spPr>
      </p:pic>
      <p:pic>
        <p:nvPicPr>
          <p:cNvPr id="6" name="Picture 13"/>
          <p:cNvPicPr>
            <a:picLocks noChangeAspect="1" noChangeArrowheads="1"/>
          </p:cNvPicPr>
          <p:nvPr/>
        </p:nvPicPr>
        <p:blipFill>
          <a:blip r:embed="rId6" cstate="print"/>
          <a:srcRect/>
          <a:stretch>
            <a:fillRect/>
          </a:stretch>
        </p:blipFill>
        <p:spPr bwMode="auto">
          <a:xfrm>
            <a:off x="6400800" y="1455738"/>
            <a:ext cx="1252538" cy="2174875"/>
          </a:xfrm>
          <a:prstGeom prst="rect">
            <a:avLst/>
          </a:prstGeom>
          <a:noFill/>
          <a:ln w="9525">
            <a:noFill/>
            <a:miter lim="800000"/>
            <a:headEnd/>
            <a:tailEnd/>
          </a:ln>
          <a:effectLst/>
        </p:spPr>
      </p:pic>
      <p:pic>
        <p:nvPicPr>
          <p:cNvPr id="7" name="Picture 14"/>
          <p:cNvPicPr>
            <a:picLocks noChangeAspect="1" noChangeArrowheads="1"/>
          </p:cNvPicPr>
          <p:nvPr/>
        </p:nvPicPr>
        <p:blipFill>
          <a:blip r:embed="rId7" cstate="print"/>
          <a:srcRect/>
          <a:stretch>
            <a:fillRect/>
          </a:stretch>
        </p:blipFill>
        <p:spPr bwMode="auto">
          <a:xfrm>
            <a:off x="2286000" y="4073525"/>
            <a:ext cx="1252538" cy="2174875"/>
          </a:xfrm>
          <a:prstGeom prst="rect">
            <a:avLst/>
          </a:prstGeom>
          <a:noFill/>
          <a:ln w="9525">
            <a:noFill/>
            <a:miter lim="800000"/>
            <a:headEnd/>
            <a:tailEnd/>
          </a:ln>
          <a:effectLst/>
        </p:spPr>
      </p:pic>
      <p:pic>
        <p:nvPicPr>
          <p:cNvPr id="8" name="Picture 15"/>
          <p:cNvPicPr>
            <a:picLocks noChangeAspect="1" noChangeArrowheads="1"/>
          </p:cNvPicPr>
          <p:nvPr/>
        </p:nvPicPr>
        <p:blipFill>
          <a:blip r:embed="rId8" cstate="print"/>
          <a:srcRect/>
          <a:stretch>
            <a:fillRect/>
          </a:stretch>
        </p:blipFill>
        <p:spPr bwMode="auto">
          <a:xfrm>
            <a:off x="5105400" y="4073525"/>
            <a:ext cx="1252538" cy="2174875"/>
          </a:xfrm>
          <a:prstGeom prst="rect">
            <a:avLst/>
          </a:prstGeom>
          <a:noFill/>
          <a:ln w="9525">
            <a:noFill/>
            <a:miter lim="800000"/>
            <a:headEnd/>
            <a:tailEnd/>
          </a:ln>
          <a:effectLst/>
        </p:spPr>
      </p:pic>
      <p:sp>
        <p:nvSpPr>
          <p:cNvPr id="11" name="Date Placeholder 10"/>
          <p:cNvSpPr>
            <a:spLocks noGrp="1"/>
          </p:cNvSpPr>
          <p:nvPr>
            <p:ph type="dt" sz="half" idx="10"/>
          </p:nvPr>
        </p:nvSpPr>
        <p:spPr/>
        <p:txBody>
          <a:bodyPr/>
          <a:lstStyle/>
          <a:p>
            <a:fld id="{8A304E2D-25B1-4D33-8096-31300DB671AB}" type="datetime1">
              <a:rPr lang="en-US" smtClean="0"/>
              <a:pPr/>
              <a:t>9/15/2022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42</a:t>
            </a:fld>
            <a:endParaRPr lang="en-US"/>
          </a:p>
        </p:txBody>
      </p:sp>
      <p:sp>
        <p:nvSpPr>
          <p:cNvPr id="13" name="Footer Placeholder 12"/>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iterate type="lt">
                                    <p:tmPct val="5000"/>
                                  </p:iterate>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iterate type="lt">
                                    <p:tmPct val="5000"/>
                                  </p:iterate>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iterate type="lt">
                                    <p:tmPct val="5000"/>
                                  </p:iterate>
                                  <p:childTnLst>
                                    <p:set>
                                      <p:cBhvr>
                                        <p:cTn id="38" dur="1" fill="hold">
                                          <p:stCondLst>
                                            <p:cond delay="0"/>
                                          </p:stCondLst>
                                        </p:cTn>
                                        <p:tgtEl>
                                          <p:spTgt spid="8"/>
                                        </p:tgtEl>
                                        <p:attrNameLst>
                                          <p:attrName>style.visibility</p:attrName>
                                        </p:attrNameLst>
                                      </p:cBhvr>
                                      <p:to>
                                        <p:strVal val="visible"/>
                                      </p:to>
                                    </p:set>
                                    <p:anim calcmode="lin" valueType="num">
                                      <p:cBhvr>
                                        <p:cTn id="39" dur="1000" fill="hold"/>
                                        <p:tgtEl>
                                          <p:spTgt spid="8"/>
                                        </p:tgtEl>
                                        <p:attrNameLst>
                                          <p:attrName>ppt_w</p:attrName>
                                        </p:attrNameLst>
                                      </p:cBhvr>
                                      <p:tavLst>
                                        <p:tav tm="0">
                                          <p:val>
                                            <p:fltVal val="0"/>
                                          </p:val>
                                        </p:tav>
                                        <p:tav tm="100000">
                                          <p:val>
                                            <p:strVal val="#ppt_w"/>
                                          </p:val>
                                        </p:tav>
                                      </p:tavLst>
                                    </p:anim>
                                    <p:anim calcmode="lin" valueType="num">
                                      <p:cBhvr>
                                        <p:cTn id="40" dur="1000" fill="hold"/>
                                        <p:tgtEl>
                                          <p:spTgt spid="8"/>
                                        </p:tgtEl>
                                        <p:attrNameLst>
                                          <p:attrName>ppt_h</p:attrName>
                                        </p:attrNameLst>
                                      </p:cBhvr>
                                      <p:tavLst>
                                        <p:tav tm="0">
                                          <p:val>
                                            <p:fltVal val="0"/>
                                          </p:val>
                                        </p:tav>
                                        <p:tav tm="100000">
                                          <p:val>
                                            <p:strVal val="#ppt_h"/>
                                          </p:val>
                                        </p:tav>
                                      </p:tavLst>
                                    </p:anim>
                                    <p:anim calcmode="lin" valueType="num">
                                      <p:cBhvr>
                                        <p:cTn id="41" dur="1000" fill="hold"/>
                                        <p:tgtEl>
                                          <p:spTgt spid="8"/>
                                        </p:tgtEl>
                                        <p:attrNameLst>
                                          <p:attrName>style.rotation</p:attrName>
                                        </p:attrNameLst>
                                      </p:cBhvr>
                                      <p:tavLst>
                                        <p:tav tm="0">
                                          <p:val>
                                            <p:fltVal val="90"/>
                                          </p:val>
                                        </p:tav>
                                        <p:tav tm="100000">
                                          <p:val>
                                            <p:fltVal val="0"/>
                                          </p:val>
                                        </p:tav>
                                      </p:tavLst>
                                    </p:anim>
                                    <p:animEffect transition="in" filter="fade">
                                      <p:cBhvr>
                                        <p:cTn id="4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Routing </a:t>
            </a:r>
            <a:endParaRPr lang="en-US" sz="32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Rectangle 5"/>
          <p:cNvSpPr>
            <a:spLocks noChangeArrowheads="1"/>
          </p:cNvSpPr>
          <p:nvPr/>
        </p:nvSpPr>
        <p:spPr bwMode="auto">
          <a:xfrm>
            <a:off x="1214414" y="1524000"/>
            <a:ext cx="7143800" cy="2123658"/>
          </a:xfrm>
          <a:prstGeom prst="rect">
            <a:avLst/>
          </a:prstGeom>
          <a:noFill/>
          <a:ln w="9525">
            <a:noFill/>
            <a:miter lim="800000"/>
            <a:headEnd/>
            <a:tailEnd/>
          </a:ln>
          <a:effectLst/>
        </p:spPr>
        <p:txBody>
          <a:bodyPr wrap="square">
            <a:spAutoFit/>
          </a:bodyPr>
          <a:lstStyle/>
          <a:p>
            <a:pPr algn="just"/>
            <a:r>
              <a:rPr lang="en-US" altLang="zh-TW" sz="2200" dirty="0">
                <a:latin typeface="+mj-lt"/>
                <a:ea typeface="新細明體" pitchFamily="18" charset="-120"/>
              </a:rPr>
              <a:t>The Routing Information Protocol (RIP) is an intra-domain (interior) routing protocol used inside an autonomous system. It is a very simple protocol based on distance vector routing. RIP implements distance vector routing directly with some considerations. </a:t>
            </a:r>
          </a:p>
          <a:p>
            <a:pPr algn="just"/>
            <a:r>
              <a:rPr lang="en-US" altLang="zh-TW" sz="2200" dirty="0">
                <a:latin typeface="+mj-lt"/>
                <a:ea typeface="新細明體" pitchFamily="18" charset="-120"/>
              </a:rPr>
              <a:t>      </a:t>
            </a:r>
          </a:p>
        </p:txBody>
      </p:sp>
      <p:sp>
        <p:nvSpPr>
          <p:cNvPr id="5" name="Date Placeholder 4"/>
          <p:cNvSpPr>
            <a:spLocks noGrp="1"/>
          </p:cNvSpPr>
          <p:nvPr>
            <p:ph type="dt" sz="half" idx="10"/>
          </p:nvPr>
        </p:nvSpPr>
        <p:spPr/>
        <p:txBody>
          <a:bodyPr/>
          <a:lstStyle/>
          <a:p>
            <a:fld id="{3BE55265-B951-4648-9EB1-29B7BB37A948}"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Footer Placeholder 6"/>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Routing: Link state Routing  </a:t>
            </a:r>
            <a:endParaRPr lang="en-US" sz="32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Rectangle 5"/>
          <p:cNvSpPr>
            <a:spLocks noChangeArrowheads="1"/>
          </p:cNvSpPr>
          <p:nvPr/>
        </p:nvSpPr>
        <p:spPr bwMode="auto">
          <a:xfrm>
            <a:off x="381000" y="1524000"/>
            <a:ext cx="8534400" cy="2462213"/>
          </a:xfrm>
          <a:prstGeom prst="rect">
            <a:avLst/>
          </a:prstGeom>
          <a:noFill/>
          <a:ln w="9525">
            <a:noFill/>
            <a:miter lim="800000"/>
            <a:headEnd/>
            <a:tailEnd/>
          </a:ln>
          <a:effectLst/>
        </p:spPr>
        <p:txBody>
          <a:bodyPr>
            <a:spAutoFit/>
          </a:bodyPr>
          <a:lstStyle/>
          <a:p>
            <a:pPr algn="just"/>
            <a:r>
              <a:rPr lang="en-US" altLang="zh-TW" sz="2200" dirty="0">
                <a:latin typeface="+mj-lt"/>
                <a:ea typeface="新細明體" pitchFamily="18" charset="-120"/>
              </a:rPr>
              <a:t>Link state routing has a different philosophy from that of distance vector routing. In link state routing, if each node in the domain has the entire topology of the domain—the list of nodes and links, how they are connected including the type, cost (metric), and the condition of the links (up or down)—the node can use the </a:t>
            </a:r>
            <a:r>
              <a:rPr lang="en-US" altLang="zh-TW" sz="2200" dirty="0" err="1">
                <a:latin typeface="+mj-lt"/>
                <a:ea typeface="新細明體" pitchFamily="18" charset="-120"/>
              </a:rPr>
              <a:t>Dijkstra</a:t>
            </a:r>
            <a:r>
              <a:rPr lang="en-US" altLang="zh-TW" sz="2200" dirty="0">
                <a:latin typeface="+mj-lt"/>
                <a:ea typeface="新細明體" pitchFamily="18" charset="-120"/>
              </a:rPr>
              <a:t> algorithm to build a routing table.</a:t>
            </a:r>
          </a:p>
          <a:p>
            <a:pPr algn="just"/>
            <a:r>
              <a:rPr lang="en-US" altLang="zh-TW" sz="2200" dirty="0">
                <a:latin typeface="+mj-lt"/>
                <a:ea typeface="新細明體" pitchFamily="18" charset="-120"/>
              </a:rPr>
              <a:t>      </a:t>
            </a:r>
          </a:p>
        </p:txBody>
      </p:sp>
      <p:sp>
        <p:nvSpPr>
          <p:cNvPr id="5" name="Date Placeholder 4"/>
          <p:cNvSpPr>
            <a:spLocks noGrp="1"/>
          </p:cNvSpPr>
          <p:nvPr>
            <p:ph type="dt" sz="half" idx="10"/>
          </p:nvPr>
        </p:nvSpPr>
        <p:spPr/>
        <p:txBody>
          <a:bodyPr/>
          <a:lstStyle/>
          <a:p>
            <a:fld id="{72719C04-69D9-4902-BF53-B61E1E48C438}"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Footer Placeholder 6"/>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Routing </a:t>
            </a:r>
            <a:endParaRPr lang="en-US" sz="32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4" name="Picture 10"/>
          <p:cNvPicPr>
            <a:picLocks noChangeAspect="1" noChangeArrowheads="1"/>
          </p:cNvPicPr>
          <p:nvPr/>
        </p:nvPicPr>
        <p:blipFill>
          <a:blip r:embed="rId4" cstate="print"/>
          <a:srcRect/>
          <a:stretch>
            <a:fillRect/>
          </a:stretch>
        </p:blipFill>
        <p:spPr bwMode="auto">
          <a:xfrm>
            <a:off x="1919288" y="779463"/>
            <a:ext cx="6005512" cy="5546725"/>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63D3EB09-11D7-4644-85BA-C6B439C3EA18}"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Footer Placeholder 6"/>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Routing </a:t>
            </a:r>
            <a:endParaRPr lang="en-US" sz="32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4" name="Picture 10"/>
          <p:cNvPicPr>
            <a:picLocks noChangeAspect="1" noChangeArrowheads="1"/>
          </p:cNvPicPr>
          <p:nvPr/>
        </p:nvPicPr>
        <p:blipFill>
          <a:blip r:embed="rId4" cstate="print"/>
          <a:srcRect/>
          <a:stretch>
            <a:fillRect/>
          </a:stretch>
        </p:blipFill>
        <p:spPr bwMode="auto">
          <a:xfrm>
            <a:off x="1017588" y="2181225"/>
            <a:ext cx="6754812" cy="2543175"/>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E0DE2051-C3FF-4544-8B6F-6D363E8D6883}"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Footer Placeholder 6"/>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Routing </a:t>
            </a:r>
            <a:endParaRPr lang="en-US" sz="32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Rectangle 2"/>
          <p:cNvSpPr txBox="1">
            <a:spLocks noChangeArrowheads="1"/>
          </p:cNvSpPr>
          <p:nvPr/>
        </p:nvSpPr>
        <p:spPr>
          <a:xfrm>
            <a:off x="928662" y="928670"/>
            <a:ext cx="6870700" cy="739391"/>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TW" sz="2400" b="0" i="0" u="none" strike="noStrike" kern="1200" cap="none" spc="0" normalizeH="0" baseline="0" noProof="0" dirty="0" smtClean="0">
                <a:ln>
                  <a:noFill/>
                </a:ln>
                <a:solidFill>
                  <a:schemeClr val="tx1"/>
                </a:solidFill>
                <a:effectLst/>
                <a:uLnTx/>
                <a:uFillTx/>
                <a:latin typeface="+mj-lt"/>
                <a:ea typeface="+mj-ea"/>
                <a:cs typeface="+mj-cs"/>
              </a:rPr>
              <a:t>Building Routing Tables</a:t>
            </a:r>
          </a:p>
        </p:txBody>
      </p:sp>
      <p:sp>
        <p:nvSpPr>
          <p:cNvPr id="5" name="Rectangle 3"/>
          <p:cNvSpPr txBox="1">
            <a:spLocks noChangeArrowheads="1"/>
          </p:cNvSpPr>
          <p:nvPr/>
        </p:nvSpPr>
        <p:spPr>
          <a:xfrm>
            <a:off x="857224" y="1714488"/>
            <a:ext cx="7696200" cy="431007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smtClean="0">
                <a:ln>
                  <a:noFill/>
                </a:ln>
                <a:solidFill>
                  <a:srgbClr val="0000CC"/>
                </a:solidFill>
                <a:effectLst/>
                <a:uLnTx/>
                <a:uFillTx/>
                <a:latin typeface="+mn-lt"/>
                <a:ea typeface="+mn-ea"/>
                <a:cs typeface="+mn-cs"/>
              </a:rPr>
              <a:t>Creation of the states of the links by each node, called the </a:t>
            </a:r>
            <a:r>
              <a:rPr kumimoji="0" lang="en-US" altLang="zh-TW" sz="2200" b="0" i="0" u="none" strike="noStrike" kern="1200" cap="none" spc="0" normalizeH="0" baseline="0" noProof="0" dirty="0" smtClean="0">
                <a:ln>
                  <a:noFill/>
                </a:ln>
                <a:solidFill>
                  <a:schemeClr val="tx2"/>
                </a:solidFill>
                <a:effectLst/>
                <a:uLnTx/>
                <a:uFillTx/>
                <a:latin typeface="+mn-lt"/>
                <a:ea typeface="+mn-ea"/>
                <a:cs typeface="+mn-cs"/>
              </a:rPr>
              <a:t>link state packets</a:t>
            </a:r>
            <a:r>
              <a:rPr kumimoji="0" lang="en-US" altLang="zh-TW" sz="2200" b="0" i="0" u="none" strike="noStrike" kern="1200" cap="none" spc="0" normalizeH="0" baseline="0" noProof="0" dirty="0" smtClean="0">
                <a:ln>
                  <a:noFill/>
                </a:ln>
                <a:solidFill>
                  <a:srgbClr val="0000CC"/>
                </a:solidFill>
                <a:effectLst/>
                <a:uLnTx/>
                <a:uFillTx/>
                <a:latin typeface="+mn-lt"/>
                <a:ea typeface="+mn-ea"/>
                <a:cs typeface="+mn-cs"/>
              </a:rPr>
              <a:t> (</a:t>
            </a:r>
            <a:r>
              <a:rPr kumimoji="0" lang="en-US" altLang="zh-TW" sz="2200" b="0" i="0" u="none" strike="noStrike" kern="1200" cap="none" spc="0" normalizeH="0" baseline="0" noProof="0" dirty="0" smtClean="0">
                <a:ln>
                  <a:noFill/>
                </a:ln>
                <a:solidFill>
                  <a:schemeClr val="tx2"/>
                </a:solidFill>
                <a:effectLst/>
                <a:uLnTx/>
                <a:uFillTx/>
                <a:latin typeface="+mn-lt"/>
                <a:ea typeface="+mn-ea"/>
                <a:cs typeface="+mn-cs"/>
              </a:rPr>
              <a:t>LSP</a:t>
            </a:r>
            <a:r>
              <a:rPr kumimoji="0" lang="en-US" altLang="zh-TW" sz="2200" b="0" i="0" u="none" strike="noStrike" kern="1200" cap="none" spc="0" normalizeH="0" baseline="0" noProof="0" dirty="0" smtClean="0">
                <a:ln>
                  <a:noFill/>
                </a:ln>
                <a:solidFill>
                  <a:srgbClr val="0000CC"/>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smtClean="0">
                <a:ln>
                  <a:noFill/>
                </a:ln>
                <a:solidFill>
                  <a:srgbClr val="0000CC"/>
                </a:solidFill>
                <a:effectLst/>
                <a:uLnTx/>
                <a:uFillTx/>
                <a:latin typeface="+mn-lt"/>
                <a:ea typeface="+mn-ea"/>
                <a:cs typeface="+mn-cs"/>
              </a:rPr>
              <a:t>Dissemination of LSPs to every other routers, called </a:t>
            </a:r>
            <a:r>
              <a:rPr kumimoji="0" lang="en-US" altLang="zh-TW" sz="2200" b="0" i="0" u="none" strike="noStrike" kern="1200" cap="none" spc="0" normalizeH="0" baseline="0" noProof="0" dirty="0" smtClean="0">
                <a:ln>
                  <a:noFill/>
                </a:ln>
                <a:solidFill>
                  <a:schemeClr val="tx2"/>
                </a:solidFill>
                <a:effectLst/>
                <a:uLnTx/>
                <a:uFillTx/>
                <a:latin typeface="+mn-lt"/>
                <a:ea typeface="+mn-ea"/>
                <a:cs typeface="+mn-cs"/>
              </a:rPr>
              <a:t>flooding </a:t>
            </a:r>
            <a:r>
              <a:rPr kumimoji="0" lang="en-US" altLang="zh-TW" sz="2200" b="0" i="0" u="none" strike="noStrike" kern="1200" cap="none" spc="0" normalizeH="0" baseline="0" noProof="0" dirty="0" smtClean="0">
                <a:ln>
                  <a:noFill/>
                </a:ln>
                <a:solidFill>
                  <a:srgbClr val="0000CC"/>
                </a:solidFill>
                <a:effectLst/>
                <a:uLnTx/>
                <a:uFillTx/>
                <a:latin typeface="+mn-lt"/>
                <a:ea typeface="+mn-ea"/>
                <a:cs typeface="+mn-cs"/>
              </a:rPr>
              <a:t>(efficiently)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smtClean="0">
                <a:ln>
                  <a:noFill/>
                </a:ln>
                <a:solidFill>
                  <a:srgbClr val="0000CC"/>
                </a:solidFill>
                <a:effectLst/>
                <a:uLnTx/>
                <a:uFillTx/>
                <a:latin typeface="+mn-lt"/>
                <a:ea typeface="+mn-ea"/>
                <a:cs typeface="+mn-cs"/>
              </a:rPr>
              <a:t>Formation of a </a:t>
            </a:r>
            <a:r>
              <a:rPr kumimoji="0" lang="en-US" altLang="zh-TW" sz="2200" b="0" i="0" u="none" strike="noStrike" kern="1200" cap="none" spc="0" normalizeH="0" baseline="0" noProof="0" dirty="0" smtClean="0">
                <a:ln>
                  <a:noFill/>
                </a:ln>
                <a:solidFill>
                  <a:schemeClr val="tx2"/>
                </a:solidFill>
                <a:effectLst/>
                <a:uLnTx/>
                <a:uFillTx/>
                <a:latin typeface="+mn-lt"/>
                <a:ea typeface="+mn-ea"/>
                <a:cs typeface="+mn-cs"/>
              </a:rPr>
              <a:t>shortest path tree</a:t>
            </a:r>
            <a:r>
              <a:rPr kumimoji="0" lang="en-US" altLang="zh-TW" sz="2200" b="0" i="0" u="none" strike="noStrike" kern="1200" cap="none" spc="0" normalizeH="0" baseline="0" noProof="0" dirty="0" smtClean="0">
                <a:ln>
                  <a:noFill/>
                </a:ln>
                <a:solidFill>
                  <a:srgbClr val="0000CC"/>
                </a:solidFill>
                <a:effectLst/>
                <a:uLnTx/>
                <a:uFillTx/>
                <a:latin typeface="+mn-lt"/>
                <a:ea typeface="+mn-ea"/>
                <a:cs typeface="+mn-cs"/>
              </a:rPr>
              <a:t> for each node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smtClean="0">
                <a:ln>
                  <a:noFill/>
                </a:ln>
                <a:solidFill>
                  <a:srgbClr val="0000CC"/>
                </a:solidFill>
                <a:effectLst/>
                <a:uLnTx/>
                <a:uFillTx/>
                <a:latin typeface="+mn-lt"/>
                <a:ea typeface="+mn-ea"/>
                <a:cs typeface="+mn-cs"/>
              </a:rPr>
              <a:t>Calculation of a </a:t>
            </a:r>
            <a:r>
              <a:rPr kumimoji="0" lang="en-US" altLang="zh-TW" sz="2200" b="0" i="0" u="none" strike="noStrike" kern="1200" cap="none" spc="0" normalizeH="0" baseline="0" noProof="0" dirty="0" smtClean="0">
                <a:ln>
                  <a:noFill/>
                </a:ln>
                <a:solidFill>
                  <a:schemeClr val="tx2"/>
                </a:solidFill>
                <a:effectLst/>
                <a:uLnTx/>
                <a:uFillTx/>
                <a:latin typeface="+mn-lt"/>
                <a:ea typeface="+mn-ea"/>
                <a:cs typeface="+mn-cs"/>
              </a:rPr>
              <a:t>routing table</a:t>
            </a:r>
            <a:r>
              <a:rPr kumimoji="0" lang="en-US" altLang="zh-TW" sz="2200" b="0" i="0" u="none" strike="noStrike" kern="1200" cap="none" spc="0" normalizeH="0" baseline="0" noProof="0" dirty="0" smtClean="0">
                <a:ln>
                  <a:noFill/>
                </a:ln>
                <a:solidFill>
                  <a:srgbClr val="0000CC"/>
                </a:solidFill>
                <a:effectLst/>
                <a:uLnTx/>
                <a:uFillTx/>
                <a:latin typeface="+mn-lt"/>
                <a:ea typeface="+mn-ea"/>
                <a:cs typeface="+mn-cs"/>
              </a:rPr>
              <a:t> based on the shortest path tree</a:t>
            </a:r>
          </a:p>
        </p:txBody>
      </p:sp>
      <p:sp>
        <p:nvSpPr>
          <p:cNvPr id="6" name="Date Placeholder 5"/>
          <p:cNvSpPr>
            <a:spLocks noGrp="1"/>
          </p:cNvSpPr>
          <p:nvPr>
            <p:ph type="dt" sz="half" idx="10"/>
          </p:nvPr>
        </p:nvSpPr>
        <p:spPr/>
        <p:txBody>
          <a:bodyPr/>
          <a:lstStyle/>
          <a:p>
            <a:fld id="{7312F48F-88F3-43C5-B0EF-499E108DE4F1}" type="datetime1">
              <a:rPr lang="en-US" smtClean="0"/>
              <a:pPr/>
              <a:t>9/15/2022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47</a:t>
            </a:fld>
            <a:endParaRPr lang="en-US"/>
          </a:p>
        </p:txBody>
      </p:sp>
      <p:sp>
        <p:nvSpPr>
          <p:cNvPr id="8" name="Footer Placeholder 7"/>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Routing </a:t>
            </a:r>
            <a:endParaRPr lang="en-US" sz="32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Rectangle 2"/>
          <p:cNvSpPr txBox="1">
            <a:spLocks noChangeArrowheads="1"/>
          </p:cNvSpPr>
          <p:nvPr/>
        </p:nvSpPr>
        <p:spPr>
          <a:xfrm>
            <a:off x="857224" y="857232"/>
            <a:ext cx="6870700" cy="83661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TW" sz="2400" b="0" i="0" u="none" strike="noStrike" kern="1200" cap="none" spc="0" normalizeH="0" baseline="0" noProof="0" smtClean="0">
                <a:ln>
                  <a:noFill/>
                </a:ln>
                <a:solidFill>
                  <a:schemeClr val="tx1"/>
                </a:solidFill>
                <a:effectLst/>
                <a:uLnTx/>
                <a:uFillTx/>
                <a:latin typeface="+mj-lt"/>
                <a:ea typeface="+mj-ea"/>
                <a:cs typeface="+mj-cs"/>
              </a:rPr>
              <a:t>Creation of LSP</a:t>
            </a:r>
            <a:endParaRPr kumimoji="0" lang="en-US" altLang="zh-TW" sz="2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Rectangle 3"/>
          <p:cNvSpPr txBox="1">
            <a:spLocks noChangeArrowheads="1"/>
          </p:cNvSpPr>
          <p:nvPr/>
        </p:nvSpPr>
        <p:spPr>
          <a:xfrm>
            <a:off x="857224" y="1770044"/>
            <a:ext cx="7696200" cy="4876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smtClean="0">
                <a:ln>
                  <a:noFill/>
                </a:ln>
                <a:effectLst/>
                <a:uLnTx/>
                <a:uFillTx/>
                <a:latin typeface="+mn-lt"/>
                <a:ea typeface="+mn-ea"/>
                <a:cs typeface="+mn-cs"/>
              </a:rPr>
              <a:t>LSP data: the node ID, the list of links, a sequence number, and age.</a:t>
            </a:r>
          </a:p>
          <a:p>
            <a:pPr marL="342900" marR="0" lvl="0" indent="-342900" algn="l" defTabSz="914400" rtl="0" eaLnBrk="1" fontAlgn="auto" latinLnBrk="0" hangingPunct="1">
              <a:lnSpc>
                <a:spcPct val="100000"/>
              </a:lnSpc>
              <a:spcBef>
                <a:spcPct val="40000"/>
              </a:spcBef>
              <a:spcAft>
                <a:spcPts val="0"/>
              </a:spcAft>
              <a:buClrTx/>
              <a:buSzTx/>
              <a:buFont typeface="Arial" pitchFamily="34" charset="0"/>
              <a:buChar char="•"/>
              <a:tabLst/>
              <a:defRPr/>
            </a:pPr>
            <a:r>
              <a:rPr kumimoji="0" lang="en-US" altLang="zh-TW" sz="2200" b="0" i="0" u="none" strike="noStrike" kern="1200" cap="none" spc="0" normalizeH="0" baseline="0" noProof="0" dirty="0" smtClean="0">
                <a:ln>
                  <a:noFill/>
                </a:ln>
                <a:effectLst/>
                <a:uLnTx/>
                <a:uFillTx/>
                <a:latin typeface="+mn-lt"/>
                <a:ea typeface="+mn-ea"/>
                <a:cs typeface="+mn-cs"/>
              </a:rPr>
              <a:t>LSP Generation</a:t>
            </a:r>
          </a:p>
          <a:p>
            <a:pPr marL="742950" marR="0" lvl="1" indent="-285750" algn="l" defTabSz="914400" rtl="0" eaLnBrk="1" fontAlgn="auto" latinLnBrk="0" hangingPunct="1">
              <a:lnSpc>
                <a:spcPct val="100000"/>
              </a:lnSpc>
              <a:spcBef>
                <a:spcPct val="30000"/>
              </a:spcBef>
              <a:spcAft>
                <a:spcPts val="0"/>
              </a:spcAft>
              <a:buClrTx/>
              <a:buSzTx/>
              <a:buFont typeface="Arial" pitchFamily="34" charset="0"/>
              <a:buChar char="–"/>
              <a:tabLst/>
              <a:defRPr/>
            </a:pPr>
            <a:r>
              <a:rPr kumimoji="0" lang="en-US" altLang="zh-TW" sz="2200" b="0" i="0" u="none" strike="noStrike" kern="1200" cap="none" spc="0" normalizeH="0" baseline="0" noProof="0" dirty="0" smtClean="0">
                <a:ln>
                  <a:noFill/>
                </a:ln>
                <a:effectLst/>
                <a:uLnTx/>
                <a:uFillTx/>
                <a:latin typeface="+mn-lt"/>
                <a:ea typeface="+mn-ea"/>
                <a:cs typeface="+mn-cs"/>
              </a:rPr>
              <a:t>When there is a change in the topology of the domain</a:t>
            </a:r>
          </a:p>
          <a:p>
            <a:pPr marL="742950" marR="0" lvl="1" indent="-285750" algn="l" defTabSz="914400" rtl="0" eaLnBrk="1" fontAlgn="auto" latinLnBrk="0" hangingPunct="1">
              <a:lnSpc>
                <a:spcPct val="100000"/>
              </a:lnSpc>
              <a:spcBef>
                <a:spcPct val="30000"/>
              </a:spcBef>
              <a:spcAft>
                <a:spcPts val="0"/>
              </a:spcAft>
              <a:buClrTx/>
              <a:buSzTx/>
              <a:buFont typeface="Arial" pitchFamily="34" charset="0"/>
              <a:buChar char="–"/>
              <a:tabLst/>
              <a:defRPr/>
            </a:pPr>
            <a:r>
              <a:rPr kumimoji="0" lang="en-US" altLang="zh-TW" sz="2200" b="0" i="0" u="none" strike="noStrike" kern="1200" cap="none" spc="0" normalizeH="0" baseline="0" noProof="0" dirty="0" smtClean="0">
                <a:ln>
                  <a:noFill/>
                </a:ln>
                <a:effectLst/>
                <a:uLnTx/>
                <a:uFillTx/>
                <a:latin typeface="+mn-lt"/>
                <a:ea typeface="+mn-ea"/>
                <a:cs typeface="+mn-cs"/>
              </a:rPr>
              <a:t>On a periodic basis</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smtClean="0">
                <a:ln>
                  <a:noFill/>
                </a:ln>
                <a:effectLst/>
                <a:uLnTx/>
                <a:uFillTx/>
                <a:latin typeface="+mn-lt"/>
                <a:ea typeface="+mn-ea"/>
                <a:cs typeface="+mn-cs"/>
              </a:rPr>
              <a:t>There is no actual need for this type of LSP, normally 60 minutes or 2 hours</a:t>
            </a:r>
          </a:p>
        </p:txBody>
      </p:sp>
      <p:sp>
        <p:nvSpPr>
          <p:cNvPr id="6" name="Date Placeholder 5"/>
          <p:cNvSpPr>
            <a:spLocks noGrp="1"/>
          </p:cNvSpPr>
          <p:nvPr>
            <p:ph type="dt" sz="half" idx="10"/>
          </p:nvPr>
        </p:nvSpPr>
        <p:spPr/>
        <p:txBody>
          <a:bodyPr/>
          <a:lstStyle/>
          <a:p>
            <a:fld id="{7EB351E3-A90B-4778-8E7E-F3CBBAC38C05}" type="datetime1">
              <a:rPr lang="en-US" smtClean="0"/>
              <a:pPr/>
              <a:t>9/15/2022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48</a:t>
            </a:fld>
            <a:endParaRPr lang="en-US"/>
          </a:p>
        </p:txBody>
      </p:sp>
      <p:sp>
        <p:nvSpPr>
          <p:cNvPr id="8" name="Footer Placeholder 7"/>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Routing </a:t>
            </a:r>
            <a:endParaRPr lang="en-US" sz="32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Text Box 2"/>
          <p:cNvSpPr txBox="1">
            <a:spLocks noChangeArrowheads="1"/>
          </p:cNvSpPr>
          <p:nvPr/>
        </p:nvSpPr>
        <p:spPr bwMode="auto">
          <a:xfrm>
            <a:off x="928662" y="857232"/>
            <a:ext cx="7086600" cy="461665"/>
          </a:xfrm>
          <a:prstGeom prst="rect">
            <a:avLst/>
          </a:prstGeom>
          <a:noFill/>
          <a:ln w="9525">
            <a:noFill/>
            <a:miter lim="800000"/>
            <a:headEnd/>
            <a:tailEnd/>
          </a:ln>
          <a:effectLst/>
        </p:spPr>
        <p:txBody>
          <a:bodyPr>
            <a:spAutoFit/>
          </a:bodyPr>
          <a:lstStyle/>
          <a:p>
            <a:r>
              <a:rPr lang="en-US" altLang="en-US" sz="2400" dirty="0" smtClean="0"/>
              <a:t> </a:t>
            </a:r>
            <a:r>
              <a:rPr lang="en-US" altLang="en-US" sz="2400" dirty="0"/>
              <a:t>Forming shortest path three for router A in a graph</a:t>
            </a:r>
          </a:p>
        </p:txBody>
      </p:sp>
      <p:pic>
        <p:nvPicPr>
          <p:cNvPr id="5" name="Picture 10"/>
          <p:cNvPicPr>
            <a:picLocks noChangeAspect="1" noChangeArrowheads="1"/>
          </p:cNvPicPr>
          <p:nvPr/>
        </p:nvPicPr>
        <p:blipFill>
          <a:blip r:embed="rId4" cstate="print"/>
          <a:srcRect/>
          <a:stretch>
            <a:fillRect/>
          </a:stretch>
        </p:blipFill>
        <p:spPr bwMode="auto">
          <a:xfrm>
            <a:off x="1142976" y="1643050"/>
            <a:ext cx="6892925" cy="1793875"/>
          </a:xfrm>
          <a:prstGeom prst="rect">
            <a:avLst/>
          </a:prstGeom>
          <a:noFill/>
          <a:ln w="9525">
            <a:noFill/>
            <a:miter lim="800000"/>
            <a:headEnd/>
            <a:tailEnd/>
          </a:ln>
          <a:effectLst/>
        </p:spPr>
      </p:pic>
      <p:pic>
        <p:nvPicPr>
          <p:cNvPr id="6" name="Picture 11"/>
          <p:cNvPicPr>
            <a:picLocks noChangeAspect="1" noChangeArrowheads="1"/>
          </p:cNvPicPr>
          <p:nvPr/>
        </p:nvPicPr>
        <p:blipFill>
          <a:blip r:embed="rId5" cstate="print"/>
          <a:srcRect/>
          <a:stretch>
            <a:fillRect/>
          </a:stretch>
        </p:blipFill>
        <p:spPr bwMode="auto">
          <a:xfrm>
            <a:off x="2409825" y="3952875"/>
            <a:ext cx="3609975" cy="1838325"/>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33B3D57D-71BC-4196-BD6F-BB28CA967044}" type="datetime1">
              <a:rPr lang="en-US" smtClean="0"/>
              <a:pPr/>
              <a:t>9/15/2022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49</a:t>
            </a:fld>
            <a:endParaRPr lang="en-US"/>
          </a:p>
        </p:txBody>
      </p:sp>
      <p:sp>
        <p:nvSpPr>
          <p:cNvPr id="11" name="Footer Placeholder 10"/>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2000" fill="hold"/>
                                        <p:tgtEl>
                                          <p:spTgt spid="6"/>
                                        </p:tgtEl>
                                        <p:attrNameLst>
                                          <p:attrName>ppt_w</p:attrName>
                                        </p:attrNameLst>
                                      </p:cBhvr>
                                      <p:tavLst>
                                        <p:tav tm="0">
                                          <p:val>
                                            <p:fltVal val="0"/>
                                          </p:val>
                                        </p:tav>
                                        <p:tav tm="100000">
                                          <p:val>
                                            <p:strVal val="#ppt_w"/>
                                          </p:val>
                                        </p:tav>
                                      </p:tavLst>
                                    </p:anim>
                                    <p:anim calcmode="lin" valueType="num">
                                      <p:cBhvr>
                                        <p:cTn id="16" dur="2000" fill="hold"/>
                                        <p:tgtEl>
                                          <p:spTgt spid="6"/>
                                        </p:tgtEl>
                                        <p:attrNameLst>
                                          <p:attrName>ppt_h</p:attrName>
                                        </p:attrNameLst>
                                      </p:cBhvr>
                                      <p:tavLst>
                                        <p:tav tm="0">
                                          <p:val>
                                            <p:fltVal val="0"/>
                                          </p:val>
                                        </p:tav>
                                        <p:tav tm="100000">
                                          <p:val>
                                            <p:strVal val="#ppt_h"/>
                                          </p:val>
                                        </p:tav>
                                      </p:tavLst>
                                    </p:anim>
                                    <p:animEffect transition="in" filter="fade">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1" y="6356350"/>
            <a:ext cx="2133600" cy="365125"/>
          </a:xfrm>
          <a:prstGeom prst="rect">
            <a:avLst/>
          </a:prstGeom>
        </p:spPr>
        <p:txBody>
          <a:bodyPr lIns="91422" tIns="45710" rIns="91422" bIns="45710"/>
          <a:lstStyle/>
          <a:p>
            <a:r>
              <a:rPr lang="en-US" smtClean="0"/>
              <a:t>9/5/2020</a:t>
            </a:r>
            <a:endParaRPr lang="en-US"/>
          </a:p>
        </p:txBody>
      </p:sp>
      <p:sp>
        <p:nvSpPr>
          <p:cNvPr id="5" name="Footer Placeholder 4"/>
          <p:cNvSpPr>
            <a:spLocks noGrp="1"/>
          </p:cNvSpPr>
          <p:nvPr>
            <p:ph type="ftr" sz="quarter" idx="11"/>
          </p:nvPr>
        </p:nvSpPr>
        <p:spPr>
          <a:xfrm>
            <a:off x="2514600" y="6356350"/>
            <a:ext cx="5029200" cy="365125"/>
          </a:xfrm>
          <a:prstGeom prst="rect">
            <a:avLst/>
          </a:prstGeom>
        </p:spPr>
        <p:txBody>
          <a:bodyPr lIns="91422" tIns="45710" rIns="91422" bIns="45710"/>
          <a:lstStyle/>
          <a:p>
            <a:r>
              <a:rPr lang="en-IN" dirty="0" smtClean="0"/>
              <a:t>Akanksha  ACSE0502CN    Unit Number:5</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lIns="91422" tIns="45710" rIns="91422" bIns="45710"/>
          <a:lstStyle/>
          <a:p>
            <a:fld id="{B6F15528-21DE-4FAA-801E-634DDDAF4B2B}" type="slidenum">
              <a:rPr lang="en-US" smtClean="0"/>
              <a:pPr/>
              <a:t>5</a:t>
            </a:fld>
            <a:endParaRPr lang="en-US"/>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22" tIns="45710" rIns="91422" bIns="45710" rtlCol="0" anchor="ctr">
            <a:noAutofit/>
          </a:bodyPr>
          <a:lstStyle/>
          <a:p>
            <a:pPr algn="ctr" defTabSz="914222">
              <a:spcBef>
                <a:spcPct val="0"/>
              </a:spcBef>
              <a:defRPr/>
            </a:pPr>
            <a:r>
              <a:rPr lang="en-US" sz="2400" dirty="0"/>
              <a:t>CO-PO and PSO Mapping</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2"/>
            <a:ext cx="1447800" cy="817163"/>
          </a:xfrm>
          <a:prstGeom prst="rect">
            <a:avLst/>
          </a:prstGeom>
          <a:noFill/>
        </p:spPr>
      </p:pic>
      <p:graphicFrame>
        <p:nvGraphicFramePr>
          <p:cNvPr id="11" name="Table 10"/>
          <p:cNvGraphicFramePr>
            <a:graphicFrameLocks noGrp="1"/>
          </p:cNvGraphicFramePr>
          <p:nvPr/>
        </p:nvGraphicFramePr>
        <p:xfrm>
          <a:off x="323527" y="1052738"/>
          <a:ext cx="8568946" cy="5112563"/>
        </p:xfrm>
        <a:graphic>
          <a:graphicData uri="http://schemas.openxmlformats.org/drawingml/2006/table">
            <a:tbl>
              <a:tblPr/>
              <a:tblGrid>
                <a:gridCol w="1005640"/>
                <a:gridCol w="624494"/>
                <a:gridCol w="555105"/>
                <a:gridCol w="624494"/>
                <a:gridCol w="462435"/>
                <a:gridCol w="603580"/>
                <a:gridCol w="603580"/>
                <a:gridCol w="603580"/>
                <a:gridCol w="603580"/>
                <a:gridCol w="603580"/>
                <a:gridCol w="718833"/>
                <a:gridCol w="718833"/>
                <a:gridCol w="841212"/>
              </a:tblGrid>
              <a:tr h="412238">
                <a:tc gridSpan="9">
                  <a:txBody>
                    <a:bodyPr/>
                    <a:lstStyle/>
                    <a:p>
                      <a:pPr marL="0" marR="0" algn="ctr">
                        <a:lnSpc>
                          <a:spcPct val="115000"/>
                        </a:lnSpc>
                        <a:spcBef>
                          <a:spcPts val="0"/>
                        </a:spcBef>
                        <a:spcAft>
                          <a:spcPts val="1000"/>
                        </a:spcAft>
                      </a:pPr>
                      <a:r>
                        <a:rPr lang="en-US" sz="1400" b="1" dirty="0">
                          <a:latin typeface="Times New Roman" pitchFamily="18" charset="0"/>
                          <a:ea typeface="Calibri"/>
                          <a:cs typeface="Times New Roman" pitchFamily="18" charset="0"/>
                        </a:rPr>
                        <a:t>Computer Networks(KCS- 603)</a:t>
                      </a:r>
                      <a:endParaRPr lang="en-US" sz="1400" dirty="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1000"/>
                        </a:spcAft>
                      </a:pPr>
                      <a:r>
                        <a:rPr lang="en-US" sz="1400" b="1">
                          <a:latin typeface="Times New Roman" pitchFamily="18" charset="0"/>
                          <a:ea typeface="Calibri"/>
                          <a:cs typeface="Times New Roman" pitchFamily="18" charset="0"/>
                        </a:rPr>
                        <a:t>Year of Study: 2020-21</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671475">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CO</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PO1</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PO2</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PO3 </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PO4</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PO5</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PO6</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PO7</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PO8</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PO9</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PO10</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PO11</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PO12</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475">
                <a:tc>
                  <a:txBody>
                    <a:bodyPr/>
                    <a:lstStyle/>
                    <a:p>
                      <a:pPr marL="0" marR="0">
                        <a:lnSpc>
                          <a:spcPct val="115000"/>
                        </a:lnSpc>
                        <a:spcBef>
                          <a:spcPts val="0"/>
                        </a:spcBef>
                        <a:spcAft>
                          <a:spcPts val="1000"/>
                        </a:spcAft>
                      </a:pPr>
                      <a:r>
                        <a:rPr lang="en-US" sz="1400" b="1" dirty="0">
                          <a:latin typeface="Times New Roman" pitchFamily="18" charset="0"/>
                          <a:ea typeface="Calibri"/>
                          <a:cs typeface="Times New Roman" pitchFamily="18" charset="0"/>
                        </a:rPr>
                        <a:t>KCS603.1</a:t>
                      </a:r>
                      <a:endParaRPr lang="en-US" sz="1400" dirty="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475">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KCS603.2</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475">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KCS603.3</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475">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KCS603.4</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475">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KCS603.5</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Times New Roman" pitchFamily="18" charset="0"/>
                          <a:ea typeface="Calibri"/>
                          <a:cs typeface="Times New Roman"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475">
                <a:tc>
                  <a:txBody>
                    <a:bodyPr/>
                    <a:lstStyle/>
                    <a:p>
                      <a:pPr marL="0" marR="0" algn="ctr">
                        <a:lnSpc>
                          <a:spcPct val="115000"/>
                        </a:lnSpc>
                        <a:spcBef>
                          <a:spcPts val="0"/>
                        </a:spcBef>
                        <a:spcAft>
                          <a:spcPts val="1000"/>
                        </a:spcAft>
                      </a:pPr>
                      <a:r>
                        <a:rPr lang="en-US" sz="1400" b="1">
                          <a:latin typeface="Times New Roman" pitchFamily="18" charset="0"/>
                          <a:ea typeface="Calibri"/>
                          <a:cs typeface="Times New Roman" pitchFamily="18" charset="0"/>
                        </a:rPr>
                        <a:t>KCS603.6</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3</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2</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2</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2</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2</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2</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2</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2</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a:latin typeface="Times New Roman" pitchFamily="18" charset="0"/>
                          <a:ea typeface="Calibri"/>
                          <a:cs typeface="Times New Roman" pitchFamily="18" charset="0"/>
                        </a:rPr>
                        <a:t>2</a:t>
                      </a:r>
                      <a:endParaRPr lang="en-US" sz="140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dirty="0">
                          <a:latin typeface="Times New Roman" pitchFamily="18" charset="0"/>
                          <a:ea typeface="Calibri"/>
                          <a:cs typeface="Times New Roman" pitchFamily="18" charset="0"/>
                        </a:rPr>
                        <a:t>3</a:t>
                      </a:r>
                      <a:endParaRPr lang="en-US" sz="1400" dirty="0">
                        <a:latin typeface="Times New Roman" pitchFamily="18" charset="0"/>
                        <a:ea typeface="Calibri"/>
                        <a:cs typeface="Times New Roman"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Routing </a:t>
            </a:r>
            <a:endParaRPr lang="en-US" sz="32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4" name="Picture 11"/>
          <p:cNvPicPr>
            <a:picLocks noChangeAspect="1" noChangeArrowheads="1"/>
          </p:cNvPicPr>
          <p:nvPr/>
        </p:nvPicPr>
        <p:blipFill>
          <a:blip r:embed="rId4" cstate="print"/>
          <a:srcRect/>
          <a:stretch>
            <a:fillRect/>
          </a:stretch>
        </p:blipFill>
        <p:spPr bwMode="auto">
          <a:xfrm>
            <a:off x="228600" y="1295400"/>
            <a:ext cx="3016250" cy="1573213"/>
          </a:xfrm>
          <a:prstGeom prst="rect">
            <a:avLst/>
          </a:prstGeom>
          <a:noFill/>
          <a:ln w="9525">
            <a:noFill/>
            <a:miter lim="800000"/>
            <a:headEnd/>
            <a:tailEnd/>
          </a:ln>
          <a:effectLst/>
        </p:spPr>
      </p:pic>
      <p:pic>
        <p:nvPicPr>
          <p:cNvPr id="5" name="Picture 12"/>
          <p:cNvPicPr>
            <a:picLocks noChangeAspect="1" noChangeArrowheads="1"/>
          </p:cNvPicPr>
          <p:nvPr/>
        </p:nvPicPr>
        <p:blipFill>
          <a:blip r:embed="rId5" cstate="print"/>
          <a:srcRect/>
          <a:stretch>
            <a:fillRect/>
          </a:stretch>
        </p:blipFill>
        <p:spPr bwMode="auto">
          <a:xfrm>
            <a:off x="2362200" y="3048000"/>
            <a:ext cx="3035300" cy="1574800"/>
          </a:xfrm>
          <a:prstGeom prst="rect">
            <a:avLst/>
          </a:prstGeom>
          <a:noFill/>
          <a:ln w="9525">
            <a:noFill/>
            <a:miter lim="800000"/>
            <a:headEnd/>
            <a:tailEnd/>
          </a:ln>
          <a:effectLst/>
        </p:spPr>
      </p:pic>
      <p:pic>
        <p:nvPicPr>
          <p:cNvPr id="6" name="Picture 13"/>
          <p:cNvPicPr>
            <a:picLocks noChangeAspect="1" noChangeArrowheads="1"/>
          </p:cNvPicPr>
          <p:nvPr/>
        </p:nvPicPr>
        <p:blipFill>
          <a:blip r:embed="rId6" cstate="print"/>
          <a:srcRect/>
          <a:stretch>
            <a:fillRect/>
          </a:stretch>
        </p:blipFill>
        <p:spPr bwMode="auto">
          <a:xfrm>
            <a:off x="5562600" y="4572000"/>
            <a:ext cx="3006725" cy="1574800"/>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4603AB62-9D85-4B94-84EA-5BACEB752998}" type="datetime1">
              <a:rPr lang="en-US" smtClean="0"/>
              <a:pPr/>
              <a:t>9/15/2022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50</a:t>
            </a:fld>
            <a:endParaRPr lang="en-US"/>
          </a:p>
        </p:txBody>
      </p:sp>
      <p:sp>
        <p:nvSpPr>
          <p:cNvPr id="11" name="Footer Placeholder 10"/>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Effect transition="in" filter="fade">
                                      <p:cBhvr>
                                        <p:cTn id="9" dur="2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2000" fill="hold"/>
                                        <p:tgtEl>
                                          <p:spTgt spid="5"/>
                                        </p:tgtEl>
                                        <p:attrNameLst>
                                          <p:attrName>ppt_w</p:attrName>
                                        </p:attrNameLst>
                                      </p:cBhvr>
                                      <p:tavLst>
                                        <p:tav tm="0">
                                          <p:val>
                                            <p:fltVal val="0"/>
                                          </p:val>
                                        </p:tav>
                                        <p:tav tm="100000">
                                          <p:val>
                                            <p:strVal val="#ppt_w"/>
                                          </p:val>
                                        </p:tav>
                                      </p:tavLst>
                                    </p:anim>
                                    <p:anim calcmode="lin" valueType="num">
                                      <p:cBhvr>
                                        <p:cTn id="15" dur="2000" fill="hold"/>
                                        <p:tgtEl>
                                          <p:spTgt spid="5"/>
                                        </p:tgtEl>
                                        <p:attrNameLst>
                                          <p:attrName>ppt_h</p:attrName>
                                        </p:attrNameLst>
                                      </p:cBhvr>
                                      <p:tavLst>
                                        <p:tav tm="0">
                                          <p:val>
                                            <p:fltVal val="0"/>
                                          </p:val>
                                        </p:tav>
                                        <p:tav tm="100000">
                                          <p:val>
                                            <p:strVal val="#ppt_h"/>
                                          </p:val>
                                        </p:tav>
                                      </p:tavLst>
                                    </p:anim>
                                    <p:animEffect transition="in" filter="fade">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2000" fill="hold"/>
                                        <p:tgtEl>
                                          <p:spTgt spid="6"/>
                                        </p:tgtEl>
                                        <p:attrNameLst>
                                          <p:attrName>ppt_w</p:attrName>
                                        </p:attrNameLst>
                                      </p:cBhvr>
                                      <p:tavLst>
                                        <p:tav tm="0">
                                          <p:val>
                                            <p:fltVal val="0"/>
                                          </p:val>
                                        </p:tav>
                                        <p:tav tm="100000">
                                          <p:val>
                                            <p:strVal val="#ppt_w"/>
                                          </p:val>
                                        </p:tav>
                                      </p:tavLst>
                                    </p:anim>
                                    <p:anim calcmode="lin" valueType="num">
                                      <p:cBhvr>
                                        <p:cTn id="22" dur="2000" fill="hold"/>
                                        <p:tgtEl>
                                          <p:spTgt spid="6"/>
                                        </p:tgtEl>
                                        <p:attrNameLst>
                                          <p:attrName>ppt_h</p:attrName>
                                        </p:attrNameLst>
                                      </p:cBhvr>
                                      <p:tavLst>
                                        <p:tav tm="0">
                                          <p:val>
                                            <p:fltVal val="0"/>
                                          </p:val>
                                        </p:tav>
                                        <p:tav tm="100000">
                                          <p:val>
                                            <p:strVal val="#ppt_h"/>
                                          </p:val>
                                        </p:tav>
                                      </p:tavLst>
                                    </p:anim>
                                    <p:animEffect transition="in" filter="fade">
                                      <p:cBhvr>
                                        <p:cTn id="2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Routing </a:t>
            </a:r>
            <a:endParaRPr lang="en-US" sz="32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4" name="Picture 13"/>
          <p:cNvPicPr>
            <a:picLocks noChangeAspect="1" noChangeArrowheads="1"/>
          </p:cNvPicPr>
          <p:nvPr/>
        </p:nvPicPr>
        <p:blipFill>
          <a:blip r:embed="rId4" cstate="print"/>
          <a:srcRect/>
          <a:stretch>
            <a:fillRect/>
          </a:stretch>
        </p:blipFill>
        <p:spPr bwMode="auto">
          <a:xfrm>
            <a:off x="685800" y="1219200"/>
            <a:ext cx="3006725" cy="1571625"/>
          </a:xfrm>
          <a:prstGeom prst="rect">
            <a:avLst/>
          </a:prstGeom>
          <a:noFill/>
          <a:ln w="9525">
            <a:noFill/>
            <a:miter lim="800000"/>
            <a:headEnd/>
            <a:tailEnd/>
          </a:ln>
          <a:effectLst/>
        </p:spPr>
      </p:pic>
      <p:pic>
        <p:nvPicPr>
          <p:cNvPr id="5" name="Picture 14"/>
          <p:cNvPicPr>
            <a:picLocks noChangeAspect="1" noChangeArrowheads="1"/>
          </p:cNvPicPr>
          <p:nvPr/>
        </p:nvPicPr>
        <p:blipFill>
          <a:blip r:embed="rId5" cstate="print"/>
          <a:srcRect/>
          <a:stretch>
            <a:fillRect/>
          </a:stretch>
        </p:blipFill>
        <p:spPr bwMode="auto">
          <a:xfrm>
            <a:off x="2403475" y="3032125"/>
            <a:ext cx="3006725" cy="1616075"/>
          </a:xfrm>
          <a:prstGeom prst="rect">
            <a:avLst/>
          </a:prstGeom>
          <a:noFill/>
          <a:ln w="9525">
            <a:noFill/>
            <a:miter lim="800000"/>
            <a:headEnd/>
            <a:tailEnd/>
          </a:ln>
          <a:effectLst/>
        </p:spPr>
      </p:pic>
      <p:pic>
        <p:nvPicPr>
          <p:cNvPr id="6" name="Picture 15"/>
          <p:cNvPicPr>
            <a:picLocks noChangeAspect="1" noChangeArrowheads="1"/>
          </p:cNvPicPr>
          <p:nvPr/>
        </p:nvPicPr>
        <p:blipFill>
          <a:blip r:embed="rId6" cstate="print"/>
          <a:srcRect/>
          <a:stretch>
            <a:fillRect/>
          </a:stretch>
        </p:blipFill>
        <p:spPr bwMode="auto">
          <a:xfrm>
            <a:off x="5299075" y="4902200"/>
            <a:ext cx="3006725" cy="1574800"/>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2072FB31-2976-4252-BAFF-01CBC69AB2DF}" type="datetime1">
              <a:rPr lang="en-US" smtClean="0"/>
              <a:pPr/>
              <a:t>9/15/2022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51</a:t>
            </a:fld>
            <a:endParaRPr lang="en-US"/>
          </a:p>
        </p:txBody>
      </p:sp>
      <p:sp>
        <p:nvSpPr>
          <p:cNvPr id="11" name="Footer Placeholder 10"/>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Effect transition="in" filter="fade">
                                      <p:cBhvr>
                                        <p:cTn id="9" dur="2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2000" fill="hold"/>
                                        <p:tgtEl>
                                          <p:spTgt spid="5"/>
                                        </p:tgtEl>
                                        <p:attrNameLst>
                                          <p:attrName>ppt_w</p:attrName>
                                        </p:attrNameLst>
                                      </p:cBhvr>
                                      <p:tavLst>
                                        <p:tav tm="0">
                                          <p:val>
                                            <p:fltVal val="0"/>
                                          </p:val>
                                        </p:tav>
                                        <p:tav tm="100000">
                                          <p:val>
                                            <p:strVal val="#ppt_w"/>
                                          </p:val>
                                        </p:tav>
                                      </p:tavLst>
                                    </p:anim>
                                    <p:anim calcmode="lin" valueType="num">
                                      <p:cBhvr>
                                        <p:cTn id="15" dur="2000" fill="hold"/>
                                        <p:tgtEl>
                                          <p:spTgt spid="5"/>
                                        </p:tgtEl>
                                        <p:attrNameLst>
                                          <p:attrName>ppt_h</p:attrName>
                                        </p:attrNameLst>
                                      </p:cBhvr>
                                      <p:tavLst>
                                        <p:tav tm="0">
                                          <p:val>
                                            <p:fltVal val="0"/>
                                          </p:val>
                                        </p:tav>
                                        <p:tav tm="100000">
                                          <p:val>
                                            <p:strVal val="#ppt_h"/>
                                          </p:val>
                                        </p:tav>
                                      </p:tavLst>
                                    </p:anim>
                                    <p:animEffect transition="in" filter="fade">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2000" fill="hold"/>
                                        <p:tgtEl>
                                          <p:spTgt spid="6"/>
                                        </p:tgtEl>
                                        <p:attrNameLst>
                                          <p:attrName>ppt_w</p:attrName>
                                        </p:attrNameLst>
                                      </p:cBhvr>
                                      <p:tavLst>
                                        <p:tav tm="0">
                                          <p:val>
                                            <p:fltVal val="0"/>
                                          </p:val>
                                        </p:tav>
                                        <p:tav tm="100000">
                                          <p:val>
                                            <p:strVal val="#ppt_w"/>
                                          </p:val>
                                        </p:tav>
                                      </p:tavLst>
                                    </p:anim>
                                    <p:anim calcmode="lin" valueType="num">
                                      <p:cBhvr>
                                        <p:cTn id="22" dur="2000" fill="hold"/>
                                        <p:tgtEl>
                                          <p:spTgt spid="6"/>
                                        </p:tgtEl>
                                        <p:attrNameLst>
                                          <p:attrName>ppt_h</p:attrName>
                                        </p:attrNameLst>
                                      </p:cBhvr>
                                      <p:tavLst>
                                        <p:tav tm="0">
                                          <p:val>
                                            <p:fltVal val="0"/>
                                          </p:val>
                                        </p:tav>
                                        <p:tav tm="100000">
                                          <p:val>
                                            <p:strVal val="#ppt_h"/>
                                          </p:val>
                                        </p:tav>
                                      </p:tavLst>
                                    </p:anim>
                                    <p:animEffect transition="in" filter="fade">
                                      <p:cBhvr>
                                        <p:cTn id="2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Routing </a:t>
            </a:r>
            <a:endParaRPr lang="en-US" sz="32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Text Box 2"/>
          <p:cNvSpPr txBox="1">
            <a:spLocks noChangeArrowheads="1"/>
          </p:cNvSpPr>
          <p:nvPr/>
        </p:nvSpPr>
        <p:spPr bwMode="auto">
          <a:xfrm>
            <a:off x="500034" y="1357298"/>
            <a:ext cx="8410604" cy="769441"/>
          </a:xfrm>
          <a:prstGeom prst="rect">
            <a:avLst/>
          </a:prstGeom>
          <a:noFill/>
          <a:ln w="9525">
            <a:noFill/>
            <a:miter lim="800000"/>
            <a:headEnd/>
            <a:tailEnd/>
          </a:ln>
          <a:effectLst/>
        </p:spPr>
        <p:txBody>
          <a:bodyPr wrap="square">
            <a:spAutoFit/>
          </a:bodyPr>
          <a:lstStyle/>
          <a:p>
            <a:pPr algn="just"/>
            <a:r>
              <a:rPr lang="en-US" altLang="zh-TW" sz="2200" dirty="0">
                <a:latin typeface="+mj-lt"/>
                <a:ea typeface="新細明體" pitchFamily="18" charset="-120"/>
              </a:rPr>
              <a:t>To show that the shortest path tree for each node is different, we found the shortest path tree as seen by node </a:t>
            </a:r>
            <a:r>
              <a:rPr lang="en-US" altLang="zh-TW" sz="2200" dirty="0" smtClean="0">
                <a:latin typeface="+mj-lt"/>
                <a:ea typeface="新細明體" pitchFamily="18" charset="-120"/>
              </a:rPr>
              <a:t>C.</a:t>
            </a:r>
            <a:endParaRPr lang="en-US" altLang="zh-TW" sz="2200" dirty="0">
              <a:latin typeface="+mj-lt"/>
              <a:ea typeface="新細明體" pitchFamily="18" charset="-120"/>
            </a:endParaRPr>
          </a:p>
        </p:txBody>
      </p:sp>
      <p:pic>
        <p:nvPicPr>
          <p:cNvPr id="5" name="Picture 11"/>
          <p:cNvPicPr>
            <a:picLocks noChangeAspect="1" noChangeArrowheads="1"/>
          </p:cNvPicPr>
          <p:nvPr/>
        </p:nvPicPr>
        <p:blipFill>
          <a:blip r:embed="rId4" cstate="print"/>
          <a:srcRect/>
          <a:stretch>
            <a:fillRect/>
          </a:stretch>
        </p:blipFill>
        <p:spPr bwMode="auto">
          <a:xfrm>
            <a:off x="1857356" y="2928934"/>
            <a:ext cx="5553075" cy="278130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ACD3F06E-5EA0-434F-B98F-9DE9DD3026E9}" type="datetime1">
              <a:rPr lang="en-US" smtClean="0"/>
              <a:pPr/>
              <a:t>9/15/2022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52</a:t>
            </a:fld>
            <a:endParaRPr lang="en-US"/>
          </a:p>
        </p:txBody>
      </p:sp>
      <p:sp>
        <p:nvSpPr>
          <p:cNvPr id="8" name="Footer Placeholder 7"/>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Routing </a:t>
            </a:r>
            <a:endParaRPr lang="en-US" sz="32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4" name="Picture 27"/>
          <p:cNvPicPr>
            <a:picLocks noChangeAspect="1" noChangeArrowheads="1"/>
          </p:cNvPicPr>
          <p:nvPr/>
        </p:nvPicPr>
        <p:blipFill>
          <a:blip r:embed="rId4" cstate="print"/>
          <a:srcRect/>
          <a:stretch>
            <a:fillRect/>
          </a:stretch>
        </p:blipFill>
        <p:spPr bwMode="auto">
          <a:xfrm>
            <a:off x="1516063" y="1300163"/>
            <a:ext cx="6110287" cy="4257675"/>
          </a:xfrm>
          <a:prstGeom prst="rect">
            <a:avLst/>
          </a:prstGeom>
          <a:noFill/>
          <a:ln w="9525">
            <a:noFill/>
            <a:miter lim="800000"/>
            <a:headEnd/>
            <a:tailEnd/>
          </a:ln>
          <a:effectLst/>
        </p:spPr>
      </p:pic>
      <p:sp>
        <p:nvSpPr>
          <p:cNvPr id="5" name="Rectangle 4"/>
          <p:cNvSpPr/>
          <p:nvPr/>
        </p:nvSpPr>
        <p:spPr>
          <a:xfrm>
            <a:off x="1643042" y="1357298"/>
            <a:ext cx="1857388" cy="500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6" name="Date Placeholder 5"/>
          <p:cNvSpPr>
            <a:spLocks noGrp="1"/>
          </p:cNvSpPr>
          <p:nvPr>
            <p:ph type="dt" sz="half" idx="10"/>
          </p:nvPr>
        </p:nvSpPr>
        <p:spPr/>
        <p:txBody>
          <a:bodyPr/>
          <a:lstStyle/>
          <a:p>
            <a:fld id="{CD4DF25B-C6B4-4F66-9097-1211E3EEF394}" type="datetime1">
              <a:rPr lang="en-US" smtClean="0"/>
              <a:pPr/>
              <a:t>9/15/2022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53</a:t>
            </a:fld>
            <a:endParaRPr lang="en-US"/>
          </a:p>
        </p:txBody>
      </p:sp>
      <p:sp>
        <p:nvSpPr>
          <p:cNvPr id="8" name="Footer Placeholder 7"/>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565253" name="Rectangle 5"/>
          <p:cNvSpPr>
            <a:spLocks noChangeArrowheads="1"/>
          </p:cNvSpPr>
          <p:nvPr/>
        </p:nvSpPr>
        <p:spPr bwMode="auto">
          <a:xfrm>
            <a:off x="683568" y="1556792"/>
            <a:ext cx="8229600" cy="2462213"/>
          </a:xfrm>
          <a:prstGeom prst="rect">
            <a:avLst/>
          </a:prstGeom>
          <a:noFill/>
          <a:ln w="9525">
            <a:noFill/>
            <a:miter lim="800000"/>
            <a:headEnd/>
            <a:tailEnd/>
          </a:ln>
          <a:effectLst/>
        </p:spPr>
        <p:txBody>
          <a:bodyPr wrap="square" anchor="ctr">
            <a:spAutoFit/>
          </a:bodyPr>
          <a:lstStyle/>
          <a:p>
            <a:pPr algn="just" eaLnBrk="1" hangingPunct="1">
              <a:defRPr/>
            </a:pPr>
            <a:endParaRPr lang="en-US" sz="2200" dirty="0" smtClean="0">
              <a:effectLst>
                <a:outerShdw blurRad="38100" dist="38100" dir="2700000" algn="tl">
                  <a:srgbClr val="C0C0C0"/>
                </a:outerShdw>
              </a:effectLst>
              <a:latin typeface="+mj-lt"/>
            </a:endParaRPr>
          </a:p>
          <a:p>
            <a:pPr algn="ctr">
              <a:defRPr/>
            </a:pPr>
            <a:r>
              <a:rPr lang="en-US" sz="2200" dirty="0" smtClean="0">
                <a:solidFill>
                  <a:schemeClr val="hlink"/>
                </a:solidFill>
                <a:effectLst>
                  <a:outerShdw blurRad="38100" dist="38100" dir="2700000" algn="tl">
                    <a:srgbClr val="C0C0C0"/>
                  </a:outerShdw>
                </a:effectLst>
                <a:latin typeface="+mj-lt"/>
              </a:rPr>
              <a:t>Data traffic</a:t>
            </a:r>
            <a:endParaRPr lang="en-US" sz="2200" dirty="0" smtClean="0">
              <a:effectLst>
                <a:outerShdw blurRad="38100" dist="38100" dir="2700000" algn="tl">
                  <a:srgbClr val="C0C0C0"/>
                </a:outerShdw>
              </a:effectLst>
              <a:latin typeface="+mj-lt"/>
            </a:endParaRPr>
          </a:p>
          <a:p>
            <a:pPr algn="just" eaLnBrk="1" hangingPunct="1">
              <a:defRPr/>
            </a:pPr>
            <a:r>
              <a:rPr lang="en-US" sz="2200" dirty="0" smtClean="0">
                <a:effectLst>
                  <a:outerShdw blurRad="38100" dist="38100" dir="2700000" algn="tl">
                    <a:srgbClr val="C0C0C0"/>
                  </a:outerShdw>
                </a:effectLst>
                <a:latin typeface="+mj-lt"/>
              </a:rPr>
              <a:t>The </a:t>
            </a:r>
            <a:r>
              <a:rPr lang="en-US" sz="2200" dirty="0">
                <a:effectLst>
                  <a:outerShdw blurRad="38100" dist="38100" dir="2700000" algn="tl">
                    <a:srgbClr val="C0C0C0"/>
                  </a:outerShdw>
                </a:effectLst>
                <a:latin typeface="+mj-lt"/>
              </a:rPr>
              <a:t>main focus of congestion control and quality of service is </a:t>
            </a:r>
            <a:r>
              <a:rPr lang="en-US" sz="2200" dirty="0">
                <a:solidFill>
                  <a:schemeClr val="hlink"/>
                </a:solidFill>
                <a:effectLst>
                  <a:outerShdw blurRad="38100" dist="38100" dir="2700000" algn="tl">
                    <a:srgbClr val="C0C0C0"/>
                  </a:outerShdw>
                </a:effectLst>
                <a:latin typeface="+mj-lt"/>
              </a:rPr>
              <a:t>data traffic</a:t>
            </a:r>
            <a:r>
              <a:rPr lang="en-US" sz="2200" dirty="0">
                <a:effectLst>
                  <a:outerShdw blurRad="38100" dist="38100" dir="2700000" algn="tl">
                    <a:srgbClr val="C0C0C0"/>
                  </a:outerShdw>
                </a:effectLst>
                <a:latin typeface="+mj-lt"/>
              </a:rPr>
              <a:t>. In congestion control we try to avoid traffic congestion. In quality of service, we try to create an appropriate environment for the traffic. So, before talking about congestion control and quality of service, we discuss the data traffic itself.</a:t>
            </a:r>
          </a:p>
        </p:txBody>
      </p:sp>
      <p:sp>
        <p:nvSpPr>
          <p:cNvPr id="8"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Congestion Control </a:t>
            </a:r>
            <a:endParaRPr lang="en-US" sz="2400" dirty="0"/>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0" name="Picture 6"/>
          <p:cNvPicPr>
            <a:picLocks noChangeAspect="1" noChangeArrowheads="1"/>
          </p:cNvPicPr>
          <p:nvPr/>
        </p:nvPicPr>
        <p:blipFill>
          <a:blip r:embed="rId4" cstate="print"/>
          <a:srcRect/>
          <a:stretch>
            <a:fillRect/>
          </a:stretch>
        </p:blipFill>
        <p:spPr bwMode="auto">
          <a:xfrm>
            <a:off x="467544" y="4797151"/>
            <a:ext cx="7558834" cy="1560807"/>
          </a:xfrm>
          <a:prstGeom prst="rect">
            <a:avLst/>
          </a:prstGeom>
          <a:noFill/>
          <a:ln w="9525">
            <a:noFill/>
            <a:miter lim="800000"/>
            <a:headEnd/>
            <a:tailEnd/>
          </a:ln>
        </p:spPr>
      </p:pic>
      <p:sp>
        <p:nvSpPr>
          <p:cNvPr id="11" name="Text Box 4"/>
          <p:cNvSpPr txBox="1">
            <a:spLocks noChangeArrowheads="1"/>
          </p:cNvSpPr>
          <p:nvPr/>
        </p:nvSpPr>
        <p:spPr bwMode="auto">
          <a:xfrm>
            <a:off x="2555776" y="4005064"/>
            <a:ext cx="2460802" cy="461665"/>
          </a:xfrm>
          <a:prstGeom prst="rect">
            <a:avLst/>
          </a:prstGeom>
          <a:noFill/>
          <a:ln w="9525">
            <a:noFill/>
            <a:miter lim="800000"/>
            <a:headEnd/>
            <a:tailEnd/>
          </a:ln>
        </p:spPr>
        <p:txBody>
          <a:bodyPr wrap="none">
            <a:spAutoFit/>
          </a:bodyPr>
          <a:lstStyle/>
          <a:p>
            <a:r>
              <a:rPr lang="en-US" sz="2400" b="1" dirty="0" smtClean="0">
                <a:solidFill>
                  <a:srgbClr val="0070C0"/>
                </a:solidFill>
                <a:latin typeface="+mj-lt"/>
              </a:rPr>
              <a:t>Traffic </a:t>
            </a:r>
            <a:r>
              <a:rPr lang="en-US" sz="2400" b="1" dirty="0">
                <a:solidFill>
                  <a:srgbClr val="0070C0"/>
                </a:solidFill>
                <a:latin typeface="+mj-lt"/>
              </a:rPr>
              <a:t>descriptors</a:t>
            </a:r>
          </a:p>
        </p:txBody>
      </p:sp>
      <p:sp>
        <p:nvSpPr>
          <p:cNvPr id="12" name="Date Placeholder 11"/>
          <p:cNvSpPr>
            <a:spLocks noGrp="1"/>
          </p:cNvSpPr>
          <p:nvPr>
            <p:ph type="dt" sz="half" idx="10"/>
          </p:nvPr>
        </p:nvSpPr>
        <p:spPr/>
        <p:txBody>
          <a:bodyPr/>
          <a:lstStyle/>
          <a:p>
            <a:fld id="{C5B96952-2568-4421-B147-2A5DC1499FB5}" type="datetime1">
              <a:rPr lang="en-US" smtClean="0"/>
              <a:pPr/>
              <a:t>9/15/2022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54</a:t>
            </a:fld>
            <a:endParaRPr lang="en-US"/>
          </a:p>
        </p:txBody>
      </p:sp>
      <p:sp>
        <p:nvSpPr>
          <p:cNvPr id="14" name="Footer Placeholder 13"/>
          <p:cNvSpPr>
            <a:spLocks noGrp="1"/>
          </p:cNvSpPr>
          <p:nvPr>
            <p:ph type="ftr" sz="quarter" idx="11"/>
          </p:nvPr>
        </p:nvSpPr>
        <p:spPr/>
        <p:txBody>
          <a:bodyPr/>
          <a:lstStyle/>
          <a:p>
            <a:r>
              <a:rPr lang="en-IN" dirty="0" smtClean="0"/>
              <a:t>Akanksha  ACSE0502CN  Unit Number 3</a:t>
            </a:r>
            <a:endParaRPr lang="en-US" dirty="0"/>
          </a:p>
        </p:txBody>
      </p:sp>
      <p:sp>
        <p:nvSpPr>
          <p:cNvPr id="15" name="TextBox 8"/>
          <p:cNvSpPr txBox="1"/>
          <p:nvPr/>
        </p:nvSpPr>
        <p:spPr>
          <a:xfrm>
            <a:off x="899592" y="1052736"/>
            <a:ext cx="770485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latin typeface="Times New Roman" pitchFamily="18" charset="0"/>
                <a:cs typeface="Times New Roman" pitchFamily="18" charset="0"/>
              </a:rPr>
              <a:t>Objective</a:t>
            </a:r>
            <a:r>
              <a:rPr lang="en-US" dirty="0" smtClean="0">
                <a:latin typeface="Times New Roman" pitchFamily="18" charset="0"/>
                <a:cs typeface="Times New Roman" pitchFamily="18" charset="0"/>
              </a:rPr>
              <a:t>: Study about basic concept of congestion control and its type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785786" y="1000108"/>
            <a:ext cx="2723438" cy="461665"/>
          </a:xfrm>
          <a:prstGeom prst="rect">
            <a:avLst/>
          </a:prstGeom>
          <a:noFill/>
          <a:ln w="9525">
            <a:noFill/>
            <a:miter lim="800000"/>
            <a:headEnd/>
            <a:tailEnd/>
          </a:ln>
        </p:spPr>
        <p:txBody>
          <a:bodyPr wrap="none">
            <a:spAutoFit/>
          </a:bodyPr>
          <a:lstStyle/>
          <a:p>
            <a:r>
              <a:rPr lang="en-US" sz="2400" dirty="0" smtClean="0">
                <a:latin typeface="+mj-lt"/>
              </a:rPr>
              <a:t>Three </a:t>
            </a:r>
            <a:r>
              <a:rPr lang="en-US" sz="2400" dirty="0">
                <a:latin typeface="+mj-lt"/>
              </a:rPr>
              <a:t>traffic profiles</a:t>
            </a:r>
          </a:p>
        </p:txBody>
      </p:sp>
      <p:pic>
        <p:nvPicPr>
          <p:cNvPr id="6150" name="Picture 6"/>
          <p:cNvPicPr>
            <a:picLocks noChangeAspect="1" noChangeArrowheads="1"/>
          </p:cNvPicPr>
          <p:nvPr/>
        </p:nvPicPr>
        <p:blipFill>
          <a:blip r:embed="rId3" cstate="print"/>
          <a:srcRect/>
          <a:stretch>
            <a:fillRect/>
          </a:stretch>
        </p:blipFill>
        <p:spPr bwMode="auto">
          <a:xfrm>
            <a:off x="928688" y="1808163"/>
            <a:ext cx="7148512" cy="4135437"/>
          </a:xfrm>
          <a:prstGeom prst="rect">
            <a:avLst/>
          </a:prstGeom>
          <a:noFill/>
          <a:ln w="9525">
            <a:noFill/>
            <a:miter lim="800000"/>
            <a:headEnd/>
            <a:tailEnd/>
          </a:ln>
        </p:spPr>
      </p:pic>
      <p:sp>
        <p:nvSpPr>
          <p:cNvPr id="7"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Congestion Control </a:t>
            </a:r>
            <a:endParaRPr lang="en-US" sz="2400" dirty="0"/>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C8ECFBAE-4D08-416D-8503-22882F6B85D8}" type="datetime1">
              <a:rPr lang="en-US" smtClean="0"/>
              <a:pPr/>
              <a:t>9/15/2022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55</a:t>
            </a:fld>
            <a:endParaRPr lang="en-US"/>
          </a:p>
        </p:txBody>
      </p:sp>
      <p:sp>
        <p:nvSpPr>
          <p:cNvPr id="10" name="Footer Placeholder 9"/>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858117" name="Rectangle 5"/>
          <p:cNvSpPr>
            <a:spLocks noChangeArrowheads="1"/>
          </p:cNvSpPr>
          <p:nvPr/>
        </p:nvSpPr>
        <p:spPr bwMode="auto">
          <a:xfrm>
            <a:off x="285720" y="928670"/>
            <a:ext cx="8229600" cy="3108543"/>
          </a:xfrm>
          <a:prstGeom prst="rect">
            <a:avLst/>
          </a:prstGeom>
          <a:noFill/>
          <a:ln w="9525">
            <a:noFill/>
            <a:miter lim="800000"/>
            <a:headEnd/>
            <a:tailEnd/>
          </a:ln>
          <a:effectLst/>
        </p:spPr>
        <p:txBody>
          <a:bodyPr anchor="ctr">
            <a:spAutoFit/>
          </a:bodyPr>
          <a:lstStyle/>
          <a:p>
            <a:pPr algn="just" eaLnBrk="1" hangingPunct="1">
              <a:defRPr/>
            </a:pPr>
            <a:r>
              <a:rPr lang="en-US" sz="2800" dirty="0">
                <a:effectLst>
                  <a:outerShdw blurRad="38100" dist="38100" dir="2700000" algn="tl">
                    <a:srgbClr val="C0C0C0"/>
                  </a:outerShdw>
                </a:effectLst>
              </a:rPr>
              <a:t>Congestion in a network may occur if the load on the network—the number of packets sent to the network—is greater than the capacity of the network—the number of </a:t>
            </a:r>
            <a:r>
              <a:rPr lang="en-US" sz="2200" dirty="0">
                <a:effectLst>
                  <a:outerShdw blurRad="38100" dist="38100" dir="2700000" algn="tl">
                    <a:srgbClr val="C0C0C0"/>
                  </a:outerShdw>
                </a:effectLst>
              </a:rPr>
              <a:t>packets</a:t>
            </a:r>
            <a:r>
              <a:rPr lang="en-US" sz="2800" dirty="0">
                <a:effectLst>
                  <a:outerShdw blurRad="38100" dist="38100" dir="2700000" algn="tl">
                    <a:srgbClr val="C0C0C0"/>
                  </a:outerShdw>
                </a:effectLst>
              </a:rPr>
              <a:t> a network can handle. Congestion control refers to the mechanisms and techniques to control the congestion and keep the load below the capacity.</a:t>
            </a:r>
          </a:p>
        </p:txBody>
      </p:sp>
      <p:sp>
        <p:nvSpPr>
          <p:cNvPr id="8"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Congestion Control </a:t>
            </a:r>
            <a:endParaRPr lang="en-US" sz="2400" dirty="0"/>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214346" y="0"/>
            <a:ext cx="1447800" cy="817163"/>
          </a:xfrm>
          <a:prstGeom prst="rect">
            <a:avLst/>
          </a:prstGeom>
          <a:noFill/>
        </p:spPr>
      </p:pic>
      <p:pic>
        <p:nvPicPr>
          <p:cNvPr id="10" name="Picture 6"/>
          <p:cNvPicPr>
            <a:picLocks noChangeAspect="1" noChangeArrowheads="1"/>
          </p:cNvPicPr>
          <p:nvPr/>
        </p:nvPicPr>
        <p:blipFill>
          <a:blip r:embed="rId4" cstate="print"/>
          <a:srcRect/>
          <a:stretch>
            <a:fillRect/>
          </a:stretch>
        </p:blipFill>
        <p:spPr bwMode="auto">
          <a:xfrm>
            <a:off x="500034" y="4214818"/>
            <a:ext cx="7761287" cy="2247900"/>
          </a:xfrm>
          <a:prstGeom prst="rect">
            <a:avLst/>
          </a:prstGeom>
          <a:noFill/>
          <a:ln w="9525">
            <a:noFill/>
            <a:miter lim="800000"/>
            <a:headEnd/>
            <a:tailEnd/>
          </a:ln>
        </p:spPr>
      </p:pic>
      <p:sp>
        <p:nvSpPr>
          <p:cNvPr id="11" name="Text Box 4"/>
          <p:cNvSpPr txBox="1">
            <a:spLocks noChangeArrowheads="1"/>
          </p:cNvSpPr>
          <p:nvPr/>
        </p:nvSpPr>
        <p:spPr bwMode="auto">
          <a:xfrm>
            <a:off x="3143240" y="3643314"/>
            <a:ext cx="2631682" cy="461665"/>
          </a:xfrm>
          <a:prstGeom prst="rect">
            <a:avLst/>
          </a:prstGeom>
          <a:noFill/>
          <a:ln w="9525">
            <a:noFill/>
            <a:miter lim="800000"/>
            <a:headEnd/>
            <a:tailEnd/>
          </a:ln>
        </p:spPr>
        <p:txBody>
          <a:bodyPr wrap="none">
            <a:spAutoFit/>
          </a:bodyPr>
          <a:lstStyle/>
          <a:p>
            <a:r>
              <a:rPr lang="en-US" sz="2400" b="1" dirty="0" smtClean="0">
                <a:solidFill>
                  <a:srgbClr val="0070C0"/>
                </a:solidFill>
                <a:latin typeface="Times New Roman" pitchFamily="18" charset="0"/>
              </a:rPr>
              <a:t>Queues </a:t>
            </a:r>
            <a:r>
              <a:rPr lang="en-US" sz="2400" b="1" dirty="0">
                <a:solidFill>
                  <a:srgbClr val="0070C0"/>
                </a:solidFill>
                <a:latin typeface="Times New Roman" pitchFamily="18" charset="0"/>
              </a:rPr>
              <a:t>in a router</a:t>
            </a:r>
          </a:p>
        </p:txBody>
      </p:sp>
      <p:sp>
        <p:nvSpPr>
          <p:cNvPr id="12" name="Date Placeholder 11"/>
          <p:cNvSpPr>
            <a:spLocks noGrp="1"/>
          </p:cNvSpPr>
          <p:nvPr>
            <p:ph type="dt" sz="half" idx="10"/>
          </p:nvPr>
        </p:nvSpPr>
        <p:spPr/>
        <p:txBody>
          <a:bodyPr/>
          <a:lstStyle/>
          <a:p>
            <a:fld id="{EFEB3FB1-43E3-4274-B745-1692DBD0832C}" type="datetime1">
              <a:rPr lang="en-US" smtClean="0"/>
              <a:pPr/>
              <a:t>9/15/2022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56</a:t>
            </a:fld>
            <a:endParaRPr lang="en-US"/>
          </a:p>
        </p:txBody>
      </p:sp>
      <p:sp>
        <p:nvSpPr>
          <p:cNvPr id="14" name="Footer Placeholder 13"/>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714348" y="1285860"/>
            <a:ext cx="6274475" cy="461665"/>
          </a:xfrm>
          <a:prstGeom prst="rect">
            <a:avLst/>
          </a:prstGeom>
          <a:noFill/>
          <a:ln w="9525">
            <a:noFill/>
            <a:miter lim="800000"/>
            <a:headEnd/>
            <a:tailEnd/>
          </a:ln>
        </p:spPr>
        <p:txBody>
          <a:bodyPr wrap="none">
            <a:spAutoFit/>
          </a:bodyPr>
          <a:lstStyle/>
          <a:p>
            <a:r>
              <a:rPr lang="en-US" sz="2400" dirty="0" smtClean="0">
                <a:latin typeface="+mj-lt"/>
              </a:rPr>
              <a:t>Packet </a:t>
            </a:r>
            <a:r>
              <a:rPr lang="en-US" sz="2400" dirty="0">
                <a:latin typeface="+mj-lt"/>
              </a:rPr>
              <a:t>delay and throughput as functions of load</a:t>
            </a:r>
          </a:p>
        </p:txBody>
      </p:sp>
      <p:pic>
        <p:nvPicPr>
          <p:cNvPr id="9222" name="Picture 6"/>
          <p:cNvPicPr>
            <a:picLocks noChangeAspect="1" noChangeArrowheads="1"/>
          </p:cNvPicPr>
          <p:nvPr/>
        </p:nvPicPr>
        <p:blipFill>
          <a:blip r:embed="rId3" cstate="print"/>
          <a:srcRect/>
          <a:stretch>
            <a:fillRect/>
          </a:stretch>
        </p:blipFill>
        <p:spPr bwMode="auto">
          <a:xfrm>
            <a:off x="706438" y="2182813"/>
            <a:ext cx="7751762" cy="2944812"/>
          </a:xfrm>
          <a:prstGeom prst="rect">
            <a:avLst/>
          </a:prstGeom>
          <a:noFill/>
          <a:ln w="9525">
            <a:noFill/>
            <a:miter lim="800000"/>
            <a:headEnd/>
            <a:tailEnd/>
          </a:ln>
        </p:spPr>
      </p:pic>
      <p:sp>
        <p:nvSpPr>
          <p:cNvPr id="7"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Congestion Control </a:t>
            </a:r>
            <a:endParaRPr lang="en-US" sz="2400" dirty="0"/>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214346" y="0"/>
            <a:ext cx="1447800" cy="817163"/>
          </a:xfrm>
          <a:prstGeom prst="rect">
            <a:avLst/>
          </a:prstGeom>
          <a:noFill/>
        </p:spPr>
      </p:pic>
      <p:sp>
        <p:nvSpPr>
          <p:cNvPr id="6" name="Date Placeholder 5"/>
          <p:cNvSpPr>
            <a:spLocks noGrp="1"/>
          </p:cNvSpPr>
          <p:nvPr>
            <p:ph type="dt" sz="half" idx="10"/>
          </p:nvPr>
        </p:nvSpPr>
        <p:spPr/>
        <p:txBody>
          <a:bodyPr/>
          <a:lstStyle/>
          <a:p>
            <a:fld id="{A8B931A6-949A-478A-B844-E20A96A96CF4}" type="datetime1">
              <a:rPr lang="en-US" smtClean="0"/>
              <a:pPr/>
              <a:t>9/15/2022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57</a:t>
            </a:fld>
            <a:endParaRPr lang="en-US"/>
          </a:p>
        </p:txBody>
      </p:sp>
      <p:sp>
        <p:nvSpPr>
          <p:cNvPr id="10" name="Footer Placeholder 9"/>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285720" y="1000108"/>
            <a:ext cx="3986797" cy="523220"/>
          </a:xfrm>
          <a:prstGeom prst="rect">
            <a:avLst/>
          </a:prstGeom>
          <a:noFill/>
          <a:ln w="9525">
            <a:noFill/>
            <a:miter lim="800000"/>
            <a:headEnd/>
            <a:tailEnd/>
          </a:ln>
        </p:spPr>
        <p:txBody>
          <a:bodyPr wrap="none">
            <a:spAutoFit/>
          </a:bodyPr>
          <a:lstStyle/>
          <a:p>
            <a:r>
              <a:rPr lang="en-US" sz="2800" dirty="0" smtClean="0">
                <a:solidFill>
                  <a:schemeClr val="folHlink"/>
                </a:solidFill>
                <a:latin typeface="+mj-lt"/>
              </a:rPr>
              <a:t> </a:t>
            </a:r>
            <a:r>
              <a:rPr lang="en-US" sz="2400" dirty="0">
                <a:latin typeface="+mj-lt"/>
              </a:rPr>
              <a:t>Congestion control categories</a:t>
            </a:r>
          </a:p>
        </p:txBody>
      </p:sp>
      <p:pic>
        <p:nvPicPr>
          <p:cNvPr id="11270" name="Picture 6"/>
          <p:cNvPicPr>
            <a:picLocks noChangeAspect="1" noChangeArrowheads="1"/>
          </p:cNvPicPr>
          <p:nvPr/>
        </p:nvPicPr>
        <p:blipFill>
          <a:blip r:embed="rId3" cstate="print"/>
          <a:srcRect/>
          <a:stretch>
            <a:fillRect/>
          </a:stretch>
        </p:blipFill>
        <p:spPr bwMode="auto">
          <a:xfrm>
            <a:off x="1143000" y="1905000"/>
            <a:ext cx="6773863" cy="3438525"/>
          </a:xfrm>
          <a:prstGeom prst="rect">
            <a:avLst/>
          </a:prstGeom>
          <a:noFill/>
          <a:ln w="9525">
            <a:noFill/>
            <a:miter lim="800000"/>
            <a:headEnd/>
            <a:tailEnd/>
          </a:ln>
        </p:spPr>
      </p:pic>
      <p:sp>
        <p:nvSpPr>
          <p:cNvPr id="7"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Congestion Control </a:t>
            </a:r>
            <a:endParaRPr lang="en-US" sz="2400" dirty="0"/>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214346" y="0"/>
            <a:ext cx="1447800" cy="817163"/>
          </a:xfrm>
          <a:prstGeom prst="rect">
            <a:avLst/>
          </a:prstGeom>
          <a:noFill/>
        </p:spPr>
      </p:pic>
      <p:sp>
        <p:nvSpPr>
          <p:cNvPr id="6" name="Date Placeholder 5"/>
          <p:cNvSpPr>
            <a:spLocks noGrp="1"/>
          </p:cNvSpPr>
          <p:nvPr>
            <p:ph type="dt" sz="half" idx="10"/>
          </p:nvPr>
        </p:nvSpPr>
        <p:spPr/>
        <p:txBody>
          <a:bodyPr/>
          <a:lstStyle/>
          <a:p>
            <a:fld id="{D06B556E-E303-482B-B78E-ECDE6E169455}" type="datetime1">
              <a:rPr lang="en-US" smtClean="0"/>
              <a:pPr/>
              <a:t>9/15/2022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58</a:t>
            </a:fld>
            <a:endParaRPr lang="en-US"/>
          </a:p>
        </p:txBody>
      </p:sp>
      <p:sp>
        <p:nvSpPr>
          <p:cNvPr id="10" name="Footer Placeholder 9"/>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285720" y="1142984"/>
            <a:ext cx="5670655" cy="430887"/>
          </a:xfrm>
          <a:prstGeom prst="rect">
            <a:avLst/>
          </a:prstGeom>
          <a:noFill/>
          <a:ln w="9525">
            <a:noFill/>
            <a:miter lim="800000"/>
            <a:headEnd/>
            <a:tailEnd/>
          </a:ln>
        </p:spPr>
        <p:txBody>
          <a:bodyPr wrap="none">
            <a:spAutoFit/>
          </a:bodyPr>
          <a:lstStyle/>
          <a:p>
            <a:r>
              <a:rPr lang="en-US" sz="2200" dirty="0" smtClean="0">
                <a:solidFill>
                  <a:schemeClr val="folHlink"/>
                </a:solidFill>
                <a:latin typeface="+mj-lt"/>
              </a:rPr>
              <a:t> </a:t>
            </a:r>
            <a:r>
              <a:rPr lang="en-US" sz="2200" dirty="0">
                <a:latin typeface="+mj-lt"/>
              </a:rPr>
              <a:t>Backpressure method for alleviating congestion</a:t>
            </a:r>
          </a:p>
        </p:txBody>
      </p:sp>
      <p:pic>
        <p:nvPicPr>
          <p:cNvPr id="12294" name="Picture 6"/>
          <p:cNvPicPr>
            <a:picLocks noChangeAspect="1" noChangeArrowheads="1"/>
          </p:cNvPicPr>
          <p:nvPr/>
        </p:nvPicPr>
        <p:blipFill>
          <a:blip r:embed="rId3" cstate="print"/>
          <a:srcRect/>
          <a:stretch>
            <a:fillRect/>
          </a:stretch>
        </p:blipFill>
        <p:spPr bwMode="auto">
          <a:xfrm>
            <a:off x="214282" y="1857364"/>
            <a:ext cx="8528050" cy="1377950"/>
          </a:xfrm>
          <a:prstGeom prst="rect">
            <a:avLst/>
          </a:prstGeom>
          <a:noFill/>
          <a:ln w="9525">
            <a:noFill/>
            <a:miter lim="800000"/>
            <a:headEnd/>
            <a:tailEnd/>
          </a:ln>
        </p:spPr>
      </p:pic>
      <p:sp>
        <p:nvSpPr>
          <p:cNvPr id="7"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Congestion Control </a:t>
            </a:r>
            <a:endParaRPr lang="en-US" sz="2400" dirty="0"/>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214346" y="0"/>
            <a:ext cx="1447800" cy="817163"/>
          </a:xfrm>
          <a:prstGeom prst="rect">
            <a:avLst/>
          </a:prstGeom>
          <a:noFill/>
        </p:spPr>
      </p:pic>
      <p:pic>
        <p:nvPicPr>
          <p:cNvPr id="9" name="Picture 6"/>
          <p:cNvPicPr>
            <a:picLocks noChangeAspect="1" noChangeArrowheads="1"/>
          </p:cNvPicPr>
          <p:nvPr/>
        </p:nvPicPr>
        <p:blipFill>
          <a:blip r:embed="rId5" cstate="print"/>
          <a:srcRect/>
          <a:stretch>
            <a:fillRect/>
          </a:stretch>
        </p:blipFill>
        <p:spPr bwMode="auto">
          <a:xfrm>
            <a:off x="285720" y="3786190"/>
            <a:ext cx="8528050" cy="1790704"/>
          </a:xfrm>
          <a:prstGeom prst="rect">
            <a:avLst/>
          </a:prstGeom>
          <a:noFill/>
          <a:ln w="9525">
            <a:noFill/>
            <a:miter lim="800000"/>
            <a:headEnd/>
            <a:tailEnd/>
          </a:ln>
        </p:spPr>
      </p:pic>
      <p:sp>
        <p:nvSpPr>
          <p:cNvPr id="10" name="Text Box 4"/>
          <p:cNvSpPr txBox="1">
            <a:spLocks noChangeArrowheads="1"/>
          </p:cNvSpPr>
          <p:nvPr/>
        </p:nvSpPr>
        <p:spPr bwMode="auto">
          <a:xfrm>
            <a:off x="571472" y="3214686"/>
            <a:ext cx="1710212" cy="430887"/>
          </a:xfrm>
          <a:prstGeom prst="rect">
            <a:avLst/>
          </a:prstGeom>
          <a:noFill/>
          <a:ln w="9525">
            <a:noFill/>
            <a:miter lim="800000"/>
            <a:headEnd/>
            <a:tailEnd/>
          </a:ln>
        </p:spPr>
        <p:txBody>
          <a:bodyPr wrap="none">
            <a:spAutoFit/>
          </a:bodyPr>
          <a:lstStyle/>
          <a:p>
            <a:r>
              <a:rPr lang="en-US" sz="2200" dirty="0" smtClean="0">
                <a:latin typeface="+mj-lt"/>
              </a:rPr>
              <a:t>Choke </a:t>
            </a:r>
            <a:r>
              <a:rPr lang="en-US" sz="2200" dirty="0">
                <a:latin typeface="+mj-lt"/>
              </a:rPr>
              <a:t>packet</a:t>
            </a:r>
          </a:p>
        </p:txBody>
      </p:sp>
      <p:sp>
        <p:nvSpPr>
          <p:cNvPr id="11" name="Date Placeholder 10"/>
          <p:cNvSpPr>
            <a:spLocks noGrp="1"/>
          </p:cNvSpPr>
          <p:nvPr>
            <p:ph type="dt" sz="half" idx="10"/>
          </p:nvPr>
        </p:nvSpPr>
        <p:spPr/>
        <p:txBody>
          <a:bodyPr/>
          <a:lstStyle/>
          <a:p>
            <a:fld id="{3EF3C4C6-A4A2-4B29-B3A2-F2BCDC873F6E}" type="datetime1">
              <a:rPr lang="en-US" smtClean="0"/>
              <a:pPr/>
              <a:t>9/15/2022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59</a:t>
            </a:fld>
            <a:endParaRPr lang="en-US"/>
          </a:p>
        </p:txBody>
      </p:sp>
      <p:sp>
        <p:nvSpPr>
          <p:cNvPr id="13" name="Footer Placeholder 12"/>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1" y="6356350"/>
            <a:ext cx="2133600" cy="365125"/>
          </a:xfrm>
          <a:prstGeom prst="rect">
            <a:avLst/>
          </a:prstGeom>
        </p:spPr>
        <p:txBody>
          <a:bodyPr lIns="91422" tIns="45710" rIns="91422" bIns="45710"/>
          <a:lstStyle/>
          <a:p>
            <a:r>
              <a:rPr lang="en-US" smtClean="0"/>
              <a:t>9/5/2020</a:t>
            </a:r>
            <a:endParaRPr lang="en-US"/>
          </a:p>
        </p:txBody>
      </p:sp>
      <p:sp>
        <p:nvSpPr>
          <p:cNvPr id="5" name="Footer Placeholder 4"/>
          <p:cNvSpPr>
            <a:spLocks noGrp="1"/>
          </p:cNvSpPr>
          <p:nvPr>
            <p:ph type="ftr" sz="quarter" idx="11"/>
          </p:nvPr>
        </p:nvSpPr>
        <p:spPr>
          <a:xfrm>
            <a:off x="2514600" y="6356350"/>
            <a:ext cx="5029200" cy="365125"/>
          </a:xfrm>
          <a:prstGeom prst="rect">
            <a:avLst/>
          </a:prstGeom>
        </p:spPr>
        <p:txBody>
          <a:bodyPr lIns="91422" tIns="45710" rIns="91422" bIns="45710"/>
          <a:lstStyle/>
          <a:p>
            <a:r>
              <a:rPr lang="en-IN" dirty="0" smtClean="0"/>
              <a:t>Akanksha  ACSE0502CN    Unit Number:5</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lIns="91422" tIns="45710" rIns="91422" bIns="45710"/>
          <a:lstStyle/>
          <a:p>
            <a:fld id="{B6F15528-21DE-4FAA-801E-634DDDAF4B2B}" type="slidenum">
              <a:rPr lang="en-US" smtClean="0"/>
              <a:pPr/>
              <a:t>6</a:t>
            </a:fld>
            <a:endParaRPr lang="en-US"/>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22" tIns="45710" rIns="91422" bIns="45710" rtlCol="0" anchor="ctr">
            <a:noAutofit/>
          </a:bodyPr>
          <a:lstStyle/>
          <a:p>
            <a:pPr algn="ctr" defTabSz="914222">
              <a:spcBef>
                <a:spcPct val="0"/>
              </a:spcBef>
              <a:defRPr/>
            </a:pPr>
            <a:r>
              <a:rPr lang="en-US" sz="2800" dirty="0"/>
              <a:t>CO-PO and PSO Mapping</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2"/>
            <a:ext cx="1447800" cy="817163"/>
          </a:xfrm>
          <a:prstGeom prst="rect">
            <a:avLst/>
          </a:prstGeom>
          <a:noFill/>
        </p:spPr>
      </p:pic>
      <p:graphicFrame>
        <p:nvGraphicFramePr>
          <p:cNvPr id="10" name="Table 9"/>
          <p:cNvGraphicFramePr>
            <a:graphicFrameLocks noGrp="1"/>
          </p:cNvGraphicFramePr>
          <p:nvPr/>
        </p:nvGraphicFramePr>
        <p:xfrm>
          <a:off x="971598" y="1124748"/>
          <a:ext cx="7344818" cy="4680515"/>
        </p:xfrm>
        <a:graphic>
          <a:graphicData uri="http://schemas.openxmlformats.org/drawingml/2006/table">
            <a:tbl>
              <a:tblPr/>
              <a:tblGrid>
                <a:gridCol w="1032006"/>
                <a:gridCol w="1558709"/>
                <a:gridCol w="1584701"/>
                <a:gridCol w="1584701"/>
                <a:gridCol w="1584701"/>
              </a:tblGrid>
              <a:tr h="668645">
                <a:tc>
                  <a:txBody>
                    <a:bodyPr/>
                    <a:lstStyle/>
                    <a:p>
                      <a:pPr marL="0" marR="0" algn="ctr">
                        <a:lnSpc>
                          <a:spcPct val="115000"/>
                        </a:lnSpc>
                        <a:spcBef>
                          <a:spcPts val="0"/>
                        </a:spcBef>
                        <a:spcAft>
                          <a:spcPts val="1000"/>
                        </a:spcAft>
                      </a:pPr>
                      <a:r>
                        <a:rPr lang="en-US" sz="1800" b="1" dirty="0">
                          <a:latin typeface="+mj-lt"/>
                          <a:ea typeface="Calibri"/>
                          <a:cs typeface="Times New Roman"/>
                        </a:rPr>
                        <a:t>CO</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b="1" dirty="0">
                          <a:latin typeface="+mj-lt"/>
                          <a:ea typeface="Calibri"/>
                          <a:cs typeface="Times New Roman"/>
                        </a:rPr>
                        <a:t>PSO1</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b="1" dirty="0">
                          <a:latin typeface="+mj-lt"/>
                          <a:ea typeface="Calibri"/>
                          <a:cs typeface="Times New Roman"/>
                        </a:rPr>
                        <a:t>PSO2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b="1">
                          <a:latin typeface="+mj-lt"/>
                          <a:ea typeface="Calibri"/>
                          <a:cs typeface="Times New Roman"/>
                        </a:rPr>
                        <a:t>PSO3</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b="1" dirty="0">
                          <a:latin typeface="+mj-lt"/>
                          <a:ea typeface="Calibri"/>
                          <a:cs typeface="Times New Roman"/>
                        </a:rPr>
                        <a:t>PSO4</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645">
                <a:tc>
                  <a:txBody>
                    <a:bodyPr/>
                    <a:lstStyle/>
                    <a:p>
                      <a:pPr marL="0" marR="0" algn="ctr">
                        <a:lnSpc>
                          <a:spcPct val="115000"/>
                        </a:lnSpc>
                        <a:spcBef>
                          <a:spcPts val="0"/>
                        </a:spcBef>
                        <a:spcAft>
                          <a:spcPts val="1000"/>
                        </a:spcAft>
                      </a:pPr>
                      <a:r>
                        <a:rPr lang="en-US" sz="1800" b="1" dirty="0">
                          <a:latin typeface="+mj-lt"/>
                          <a:ea typeface="Calibri"/>
                          <a:cs typeface="Times New Roman"/>
                        </a:rPr>
                        <a:t>KCS603.1</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645">
                <a:tc>
                  <a:txBody>
                    <a:bodyPr/>
                    <a:lstStyle/>
                    <a:p>
                      <a:pPr marL="0" marR="0" algn="ctr">
                        <a:lnSpc>
                          <a:spcPct val="115000"/>
                        </a:lnSpc>
                        <a:spcBef>
                          <a:spcPts val="0"/>
                        </a:spcBef>
                        <a:spcAft>
                          <a:spcPts val="1000"/>
                        </a:spcAft>
                      </a:pPr>
                      <a:r>
                        <a:rPr lang="en-US" sz="1800" b="1" dirty="0">
                          <a:latin typeface="+mj-lt"/>
                          <a:ea typeface="Calibri"/>
                          <a:cs typeface="Times New Roman"/>
                        </a:rPr>
                        <a:t>KCS603.2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tabLst>
                          <a:tab pos="544830" algn="l"/>
                          <a:tab pos="591185" algn="ctr"/>
                        </a:tabLst>
                      </a:pPr>
                      <a:r>
                        <a:rPr lang="en-US" sz="1800" dirty="0">
                          <a:latin typeface="+mj-lt"/>
                          <a:ea typeface="Calibri"/>
                          <a:cs typeface="Times New Roman"/>
                        </a:rPr>
                        <a:t>                    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645">
                <a:tc>
                  <a:txBody>
                    <a:bodyPr/>
                    <a:lstStyle/>
                    <a:p>
                      <a:pPr marL="0" marR="0" algn="ctr">
                        <a:lnSpc>
                          <a:spcPct val="115000"/>
                        </a:lnSpc>
                        <a:spcBef>
                          <a:spcPts val="0"/>
                        </a:spcBef>
                        <a:spcAft>
                          <a:spcPts val="1000"/>
                        </a:spcAft>
                      </a:pPr>
                      <a:r>
                        <a:rPr lang="en-US" sz="1800" b="1" dirty="0">
                          <a:latin typeface="+mj-lt"/>
                          <a:ea typeface="Calibri"/>
                          <a:cs typeface="Times New Roman"/>
                        </a:rPr>
                        <a:t>KCS603.3</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3</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645">
                <a:tc>
                  <a:txBody>
                    <a:bodyPr/>
                    <a:lstStyle/>
                    <a:p>
                      <a:pPr marL="0" marR="0" algn="ctr">
                        <a:lnSpc>
                          <a:spcPct val="115000"/>
                        </a:lnSpc>
                        <a:spcBef>
                          <a:spcPts val="0"/>
                        </a:spcBef>
                        <a:spcAft>
                          <a:spcPts val="1000"/>
                        </a:spcAft>
                      </a:pPr>
                      <a:r>
                        <a:rPr lang="en-US" sz="1800" b="1" dirty="0">
                          <a:latin typeface="+mj-lt"/>
                          <a:ea typeface="Calibri"/>
                          <a:cs typeface="Times New Roman"/>
                        </a:rPr>
                        <a:t>KCS603.4</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645">
                <a:tc>
                  <a:txBody>
                    <a:bodyPr/>
                    <a:lstStyle/>
                    <a:p>
                      <a:pPr marL="0" marR="0" algn="ctr">
                        <a:lnSpc>
                          <a:spcPct val="115000"/>
                        </a:lnSpc>
                        <a:spcBef>
                          <a:spcPts val="0"/>
                        </a:spcBef>
                        <a:spcAft>
                          <a:spcPts val="1000"/>
                        </a:spcAft>
                      </a:pPr>
                      <a:r>
                        <a:rPr lang="en-US" sz="1800" b="1" dirty="0">
                          <a:latin typeface="+mj-lt"/>
                          <a:ea typeface="Calibri"/>
                          <a:cs typeface="Times New Roman"/>
                        </a:rPr>
                        <a:t>KCS603.5</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645">
                <a:tc>
                  <a:txBody>
                    <a:bodyPr/>
                    <a:lstStyle/>
                    <a:p>
                      <a:pPr marL="0" marR="0" algn="ctr">
                        <a:lnSpc>
                          <a:spcPct val="115000"/>
                        </a:lnSpc>
                        <a:spcBef>
                          <a:spcPts val="0"/>
                        </a:spcBef>
                        <a:spcAft>
                          <a:spcPts val="1000"/>
                        </a:spcAft>
                      </a:pPr>
                      <a:r>
                        <a:rPr lang="en-US" sz="1800" b="1" dirty="0">
                          <a:latin typeface="+mj-lt"/>
                          <a:ea typeface="Calibri"/>
                          <a:cs typeface="Times New Roman"/>
                        </a:rPr>
                        <a:t>KCS606</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b="0" dirty="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b="0" dirty="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b="0" dirty="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b="0" dirty="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642910" y="1214422"/>
            <a:ext cx="1488613" cy="430887"/>
          </a:xfrm>
          <a:prstGeom prst="rect">
            <a:avLst/>
          </a:prstGeom>
          <a:noFill/>
          <a:ln w="9525">
            <a:noFill/>
            <a:miter lim="800000"/>
            <a:headEnd/>
            <a:tailEnd/>
          </a:ln>
        </p:spPr>
        <p:txBody>
          <a:bodyPr wrap="none">
            <a:spAutoFit/>
          </a:bodyPr>
          <a:lstStyle/>
          <a:p>
            <a:r>
              <a:rPr lang="en-US" sz="2200" dirty="0" smtClean="0">
                <a:latin typeface="+mj-lt"/>
              </a:rPr>
              <a:t>FIFO </a:t>
            </a:r>
            <a:r>
              <a:rPr lang="en-US" sz="2200" dirty="0">
                <a:latin typeface="+mj-lt"/>
              </a:rPr>
              <a:t>queue</a:t>
            </a:r>
          </a:p>
        </p:txBody>
      </p:sp>
      <p:pic>
        <p:nvPicPr>
          <p:cNvPr id="14342" name="Picture 6"/>
          <p:cNvPicPr>
            <a:picLocks noChangeAspect="1" noChangeArrowheads="1"/>
          </p:cNvPicPr>
          <p:nvPr/>
        </p:nvPicPr>
        <p:blipFill>
          <a:blip r:embed="rId3" cstate="print"/>
          <a:srcRect/>
          <a:stretch>
            <a:fillRect/>
          </a:stretch>
        </p:blipFill>
        <p:spPr bwMode="auto">
          <a:xfrm>
            <a:off x="571472" y="1643050"/>
            <a:ext cx="7285037" cy="1497012"/>
          </a:xfrm>
          <a:prstGeom prst="rect">
            <a:avLst/>
          </a:prstGeom>
          <a:noFill/>
          <a:ln w="9525">
            <a:noFill/>
            <a:miter lim="800000"/>
            <a:headEnd/>
            <a:tailEnd/>
          </a:ln>
        </p:spPr>
      </p:pic>
      <p:sp>
        <p:nvSpPr>
          <p:cNvPr id="8"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Congestion Control </a:t>
            </a:r>
            <a:endParaRPr lang="en-US" sz="2400" dirty="0"/>
          </a:p>
        </p:txBody>
      </p:sp>
      <p:pic>
        <p:nvPicPr>
          <p:cNvPr id="9" name="Picture 2" descr="E:\NIET\Project\xLogo11.png.pagespeed.ic.pydHLuCQEZ.png"/>
          <p:cNvPicPr>
            <a:picLocks noChangeAspect="1" noChangeArrowheads="1"/>
          </p:cNvPicPr>
          <p:nvPr/>
        </p:nvPicPr>
        <p:blipFill>
          <a:blip r:embed="rId4" cstate="print"/>
          <a:srcRect/>
          <a:stretch>
            <a:fillRect/>
          </a:stretch>
        </p:blipFill>
        <p:spPr bwMode="auto">
          <a:xfrm>
            <a:off x="-214346" y="0"/>
            <a:ext cx="1447800" cy="817163"/>
          </a:xfrm>
          <a:prstGeom prst="rect">
            <a:avLst/>
          </a:prstGeom>
          <a:noFill/>
        </p:spPr>
      </p:pic>
      <p:sp>
        <p:nvSpPr>
          <p:cNvPr id="7" name="Text Box 4"/>
          <p:cNvSpPr txBox="1">
            <a:spLocks noChangeArrowheads="1"/>
          </p:cNvSpPr>
          <p:nvPr/>
        </p:nvSpPr>
        <p:spPr bwMode="auto">
          <a:xfrm>
            <a:off x="428596" y="3429000"/>
            <a:ext cx="3686175" cy="430887"/>
          </a:xfrm>
          <a:prstGeom prst="rect">
            <a:avLst/>
          </a:prstGeom>
          <a:noFill/>
          <a:ln w="9525">
            <a:noFill/>
            <a:miter lim="800000"/>
            <a:headEnd/>
            <a:tailEnd/>
          </a:ln>
        </p:spPr>
        <p:txBody>
          <a:bodyPr wrap="square">
            <a:spAutoFit/>
          </a:bodyPr>
          <a:lstStyle/>
          <a:p>
            <a:r>
              <a:rPr lang="en-US" sz="2200" dirty="0" smtClean="0">
                <a:solidFill>
                  <a:schemeClr val="folHlink"/>
                </a:solidFill>
                <a:latin typeface="+mj-lt"/>
              </a:rPr>
              <a:t> </a:t>
            </a:r>
            <a:r>
              <a:rPr lang="en-US" sz="2200" dirty="0">
                <a:latin typeface="+mj-lt"/>
              </a:rPr>
              <a:t>Priority queuing</a:t>
            </a:r>
          </a:p>
        </p:txBody>
      </p:sp>
      <p:pic>
        <p:nvPicPr>
          <p:cNvPr id="10" name="Picture 6"/>
          <p:cNvPicPr>
            <a:picLocks noChangeAspect="1" noChangeArrowheads="1"/>
          </p:cNvPicPr>
          <p:nvPr/>
        </p:nvPicPr>
        <p:blipFill>
          <a:blip r:embed="rId5" cstate="print"/>
          <a:srcRect/>
          <a:stretch>
            <a:fillRect/>
          </a:stretch>
        </p:blipFill>
        <p:spPr bwMode="auto">
          <a:xfrm>
            <a:off x="214282" y="4214818"/>
            <a:ext cx="8593137" cy="2190752"/>
          </a:xfrm>
          <a:prstGeom prst="rect">
            <a:avLst/>
          </a:prstGeom>
          <a:noFill/>
          <a:ln w="9525">
            <a:noFill/>
            <a:miter lim="800000"/>
            <a:headEnd/>
            <a:tailEnd/>
          </a:ln>
        </p:spPr>
      </p:pic>
      <p:sp>
        <p:nvSpPr>
          <p:cNvPr id="11" name="Date Placeholder 10"/>
          <p:cNvSpPr>
            <a:spLocks noGrp="1"/>
          </p:cNvSpPr>
          <p:nvPr>
            <p:ph type="dt" sz="half" idx="10"/>
          </p:nvPr>
        </p:nvSpPr>
        <p:spPr/>
        <p:txBody>
          <a:bodyPr/>
          <a:lstStyle/>
          <a:p>
            <a:fld id="{5A874E93-F59D-4E08-9027-28E2C50C92E4}" type="datetime1">
              <a:rPr lang="en-US" smtClean="0"/>
              <a:pPr/>
              <a:t>9/15/2022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60</a:t>
            </a:fld>
            <a:endParaRPr lang="en-US"/>
          </a:p>
        </p:txBody>
      </p:sp>
      <p:sp>
        <p:nvSpPr>
          <p:cNvPr id="13" name="Footer Placeholder 12"/>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428596" y="1357298"/>
            <a:ext cx="2958374" cy="461665"/>
          </a:xfrm>
          <a:prstGeom prst="rect">
            <a:avLst/>
          </a:prstGeom>
          <a:noFill/>
          <a:ln w="9525">
            <a:noFill/>
            <a:miter lim="800000"/>
            <a:headEnd/>
            <a:tailEnd/>
          </a:ln>
        </p:spPr>
        <p:txBody>
          <a:bodyPr wrap="none">
            <a:spAutoFit/>
          </a:bodyPr>
          <a:lstStyle/>
          <a:p>
            <a:r>
              <a:rPr lang="en-US" sz="2400" dirty="0" smtClean="0">
                <a:latin typeface="+mj-lt"/>
              </a:rPr>
              <a:t>Weighted </a:t>
            </a:r>
            <a:r>
              <a:rPr lang="en-US" sz="2400" dirty="0">
                <a:latin typeface="+mj-lt"/>
              </a:rPr>
              <a:t>fair queuing</a:t>
            </a:r>
          </a:p>
        </p:txBody>
      </p:sp>
      <p:pic>
        <p:nvPicPr>
          <p:cNvPr id="16390" name="Picture 6"/>
          <p:cNvPicPr>
            <a:picLocks noChangeAspect="1" noChangeArrowheads="1"/>
          </p:cNvPicPr>
          <p:nvPr/>
        </p:nvPicPr>
        <p:blipFill>
          <a:blip r:embed="rId3" cstate="print"/>
          <a:srcRect/>
          <a:stretch>
            <a:fillRect/>
          </a:stretch>
        </p:blipFill>
        <p:spPr bwMode="auto">
          <a:xfrm>
            <a:off x="487363" y="1997075"/>
            <a:ext cx="7970837" cy="3421063"/>
          </a:xfrm>
          <a:prstGeom prst="rect">
            <a:avLst/>
          </a:prstGeom>
          <a:noFill/>
          <a:ln w="9525">
            <a:noFill/>
            <a:miter lim="800000"/>
            <a:headEnd/>
            <a:tailEnd/>
          </a:ln>
        </p:spPr>
      </p:pic>
      <p:sp>
        <p:nvSpPr>
          <p:cNvPr id="7"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Congestion Control </a:t>
            </a:r>
            <a:endParaRPr lang="en-US" sz="2400" dirty="0"/>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214346" y="0"/>
            <a:ext cx="1447800" cy="817163"/>
          </a:xfrm>
          <a:prstGeom prst="rect">
            <a:avLst/>
          </a:prstGeom>
          <a:noFill/>
        </p:spPr>
      </p:pic>
      <p:sp>
        <p:nvSpPr>
          <p:cNvPr id="6" name="Date Placeholder 5"/>
          <p:cNvSpPr>
            <a:spLocks noGrp="1"/>
          </p:cNvSpPr>
          <p:nvPr>
            <p:ph type="dt" sz="half" idx="10"/>
          </p:nvPr>
        </p:nvSpPr>
        <p:spPr/>
        <p:txBody>
          <a:bodyPr/>
          <a:lstStyle/>
          <a:p>
            <a:fld id="{5DE0310E-5F8F-48E5-85F9-E8397C9B5831}" type="datetime1">
              <a:rPr lang="en-US" smtClean="0"/>
              <a:pPr/>
              <a:t>9/15/2022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61</a:t>
            </a:fld>
            <a:endParaRPr lang="en-US"/>
          </a:p>
        </p:txBody>
      </p:sp>
      <p:sp>
        <p:nvSpPr>
          <p:cNvPr id="10" name="Footer Placeholder 9"/>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7412" name="Text Box 4"/>
          <p:cNvSpPr txBox="1">
            <a:spLocks noChangeArrowheads="1"/>
          </p:cNvSpPr>
          <p:nvPr/>
        </p:nvSpPr>
        <p:spPr bwMode="auto">
          <a:xfrm>
            <a:off x="1214414" y="1000108"/>
            <a:ext cx="1730538" cy="430887"/>
          </a:xfrm>
          <a:prstGeom prst="rect">
            <a:avLst/>
          </a:prstGeom>
          <a:noFill/>
          <a:ln w="9525">
            <a:noFill/>
            <a:miter lim="800000"/>
            <a:headEnd/>
            <a:tailEnd/>
          </a:ln>
        </p:spPr>
        <p:txBody>
          <a:bodyPr wrap="none">
            <a:spAutoFit/>
          </a:bodyPr>
          <a:lstStyle/>
          <a:p>
            <a:r>
              <a:rPr lang="en-US" sz="2200" dirty="0" smtClean="0">
                <a:solidFill>
                  <a:schemeClr val="folHlink"/>
                </a:solidFill>
                <a:latin typeface="+mj-lt"/>
              </a:rPr>
              <a:t> </a:t>
            </a:r>
            <a:r>
              <a:rPr lang="en-US" sz="2200" dirty="0" smtClean="0">
                <a:latin typeface="+mj-lt"/>
              </a:rPr>
              <a:t>Leaky bucket</a:t>
            </a:r>
            <a:endParaRPr lang="en-US" sz="2200" dirty="0">
              <a:latin typeface="+mj-lt"/>
            </a:endParaRPr>
          </a:p>
        </p:txBody>
      </p:sp>
      <p:pic>
        <p:nvPicPr>
          <p:cNvPr id="17414" name="Picture 6"/>
          <p:cNvPicPr>
            <a:picLocks noChangeAspect="1" noChangeArrowheads="1"/>
          </p:cNvPicPr>
          <p:nvPr/>
        </p:nvPicPr>
        <p:blipFill>
          <a:blip r:embed="rId3" cstate="print"/>
          <a:srcRect/>
          <a:stretch>
            <a:fillRect/>
          </a:stretch>
        </p:blipFill>
        <p:spPr bwMode="auto">
          <a:xfrm>
            <a:off x="1428728" y="1643050"/>
            <a:ext cx="5630862" cy="2214578"/>
          </a:xfrm>
          <a:prstGeom prst="rect">
            <a:avLst/>
          </a:prstGeom>
          <a:noFill/>
          <a:ln w="9525">
            <a:noFill/>
            <a:miter lim="800000"/>
            <a:headEnd/>
            <a:tailEnd/>
          </a:ln>
        </p:spPr>
      </p:pic>
      <p:sp>
        <p:nvSpPr>
          <p:cNvPr id="7"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Congestion Control </a:t>
            </a:r>
            <a:endParaRPr lang="en-US" sz="2400" dirty="0"/>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214346" y="0"/>
            <a:ext cx="1447800" cy="817163"/>
          </a:xfrm>
          <a:prstGeom prst="rect">
            <a:avLst/>
          </a:prstGeom>
          <a:noFill/>
        </p:spPr>
      </p:pic>
      <p:sp>
        <p:nvSpPr>
          <p:cNvPr id="9" name="Text Box 4"/>
          <p:cNvSpPr txBox="1">
            <a:spLocks noChangeArrowheads="1"/>
          </p:cNvSpPr>
          <p:nvPr/>
        </p:nvSpPr>
        <p:spPr bwMode="auto">
          <a:xfrm>
            <a:off x="214282" y="3929066"/>
            <a:ext cx="5045075" cy="430887"/>
          </a:xfrm>
          <a:prstGeom prst="rect">
            <a:avLst/>
          </a:prstGeom>
          <a:noFill/>
          <a:ln w="9525">
            <a:noFill/>
            <a:miter lim="800000"/>
            <a:headEnd/>
            <a:tailEnd/>
          </a:ln>
        </p:spPr>
        <p:txBody>
          <a:bodyPr wrap="square">
            <a:spAutoFit/>
          </a:bodyPr>
          <a:lstStyle/>
          <a:p>
            <a:r>
              <a:rPr lang="en-US" sz="2200" dirty="0" smtClean="0">
                <a:latin typeface="+mj-lt"/>
              </a:rPr>
              <a:t>Leaky </a:t>
            </a:r>
            <a:r>
              <a:rPr lang="en-US" sz="2200" dirty="0">
                <a:latin typeface="+mj-lt"/>
              </a:rPr>
              <a:t>bucket implementation</a:t>
            </a:r>
          </a:p>
        </p:txBody>
      </p:sp>
      <p:pic>
        <p:nvPicPr>
          <p:cNvPr id="10" name="Picture 6"/>
          <p:cNvPicPr>
            <a:picLocks noChangeAspect="1" noChangeArrowheads="1"/>
          </p:cNvPicPr>
          <p:nvPr/>
        </p:nvPicPr>
        <p:blipFill>
          <a:blip r:embed="rId5" cstate="print"/>
          <a:srcRect/>
          <a:stretch>
            <a:fillRect/>
          </a:stretch>
        </p:blipFill>
        <p:spPr bwMode="auto">
          <a:xfrm>
            <a:off x="857224" y="4333875"/>
            <a:ext cx="7248525" cy="1952645"/>
          </a:xfrm>
          <a:prstGeom prst="rect">
            <a:avLst/>
          </a:prstGeom>
          <a:noFill/>
          <a:ln w="9525">
            <a:noFill/>
            <a:miter lim="800000"/>
            <a:headEnd/>
            <a:tailEnd/>
          </a:ln>
        </p:spPr>
      </p:pic>
      <p:sp>
        <p:nvSpPr>
          <p:cNvPr id="11" name="Rectangle 10"/>
          <p:cNvSpPr/>
          <p:nvPr/>
        </p:nvSpPr>
        <p:spPr>
          <a:xfrm>
            <a:off x="7215206" y="1428736"/>
            <a:ext cx="1928794" cy="3929090"/>
          </a:xfrm>
          <a:prstGeom prst="rect">
            <a:avLst/>
          </a:prstGeom>
        </p:spPr>
        <p:txBody>
          <a:bodyPr wrap="square">
            <a:spAutoFit/>
          </a:bodyPr>
          <a:lstStyle/>
          <a:p>
            <a:r>
              <a:rPr lang="en-US" sz="2200" dirty="0" smtClean="0">
                <a:latin typeface="+mj-lt"/>
                <a:cs typeface="Times New Roman" pitchFamily="18" charset="0"/>
              </a:rPr>
              <a:t>A leaky bucket algorithm shapes busty traffic into fixed-rate traffic by averaging the data rate. It may drop the packets if the bucket is full.</a:t>
            </a:r>
            <a:endParaRPr lang="en-US" sz="2200" dirty="0">
              <a:latin typeface="+mj-lt"/>
              <a:cs typeface="Times New Roman" pitchFamily="18" charset="0"/>
            </a:endParaRPr>
          </a:p>
        </p:txBody>
      </p:sp>
      <p:sp>
        <p:nvSpPr>
          <p:cNvPr id="12" name="Date Placeholder 11"/>
          <p:cNvSpPr>
            <a:spLocks noGrp="1"/>
          </p:cNvSpPr>
          <p:nvPr>
            <p:ph type="dt" sz="half" idx="10"/>
          </p:nvPr>
        </p:nvSpPr>
        <p:spPr/>
        <p:txBody>
          <a:bodyPr/>
          <a:lstStyle/>
          <a:p>
            <a:fld id="{B38B1533-BB44-4E53-8C5B-D5EEDD1FE1EF}" type="datetime1">
              <a:rPr lang="en-US" smtClean="0"/>
              <a:pPr/>
              <a:t>9/15/2022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62</a:t>
            </a:fld>
            <a:endParaRPr lang="en-US"/>
          </a:p>
        </p:txBody>
      </p:sp>
      <p:sp>
        <p:nvSpPr>
          <p:cNvPr id="14" name="Footer Placeholder 13"/>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571472" y="1071546"/>
            <a:ext cx="1844736" cy="461665"/>
          </a:xfrm>
          <a:prstGeom prst="rect">
            <a:avLst/>
          </a:prstGeom>
          <a:noFill/>
          <a:ln w="9525">
            <a:noFill/>
            <a:miter lim="800000"/>
            <a:headEnd/>
            <a:tailEnd/>
          </a:ln>
        </p:spPr>
        <p:txBody>
          <a:bodyPr wrap="none">
            <a:spAutoFit/>
          </a:bodyPr>
          <a:lstStyle/>
          <a:p>
            <a:r>
              <a:rPr lang="en-US" sz="2400" dirty="0" smtClean="0">
                <a:latin typeface="+mj-lt"/>
              </a:rPr>
              <a:t>Token </a:t>
            </a:r>
            <a:r>
              <a:rPr lang="en-US" sz="2400" dirty="0">
                <a:latin typeface="+mj-lt"/>
              </a:rPr>
              <a:t>bucket</a:t>
            </a:r>
          </a:p>
        </p:txBody>
      </p:sp>
      <p:pic>
        <p:nvPicPr>
          <p:cNvPr id="21510" name="Picture 6"/>
          <p:cNvPicPr>
            <a:picLocks noChangeAspect="1" noChangeArrowheads="1"/>
          </p:cNvPicPr>
          <p:nvPr/>
        </p:nvPicPr>
        <p:blipFill>
          <a:blip r:embed="rId3" cstate="print"/>
          <a:srcRect/>
          <a:stretch>
            <a:fillRect/>
          </a:stretch>
        </p:blipFill>
        <p:spPr bwMode="auto">
          <a:xfrm>
            <a:off x="990600" y="1625600"/>
            <a:ext cx="7394575" cy="4394200"/>
          </a:xfrm>
          <a:prstGeom prst="rect">
            <a:avLst/>
          </a:prstGeom>
          <a:noFill/>
          <a:ln w="9525">
            <a:noFill/>
            <a:miter lim="800000"/>
            <a:headEnd/>
            <a:tailEnd/>
          </a:ln>
        </p:spPr>
      </p:pic>
      <p:sp>
        <p:nvSpPr>
          <p:cNvPr id="7"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Congestion Control </a:t>
            </a:r>
            <a:endParaRPr lang="en-US" sz="2400" dirty="0"/>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214346" y="0"/>
            <a:ext cx="1447800" cy="817163"/>
          </a:xfrm>
          <a:prstGeom prst="rect">
            <a:avLst/>
          </a:prstGeom>
          <a:noFill/>
        </p:spPr>
      </p:pic>
      <p:sp>
        <p:nvSpPr>
          <p:cNvPr id="6" name="Date Placeholder 5"/>
          <p:cNvSpPr>
            <a:spLocks noGrp="1"/>
          </p:cNvSpPr>
          <p:nvPr>
            <p:ph type="dt" sz="half" idx="10"/>
          </p:nvPr>
        </p:nvSpPr>
        <p:spPr/>
        <p:txBody>
          <a:bodyPr/>
          <a:lstStyle/>
          <a:p>
            <a:fld id="{4E8E295C-5D88-4EF3-A0C9-2DBE0A6F74BD}" type="datetime1">
              <a:rPr lang="en-US" smtClean="0"/>
              <a:pPr/>
              <a:t>9/15/2022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63</a:t>
            </a:fld>
            <a:endParaRPr lang="en-US"/>
          </a:p>
        </p:txBody>
      </p:sp>
      <p:sp>
        <p:nvSpPr>
          <p:cNvPr id="10" name="Footer Placeholder 9"/>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endParaRPr lang="en-US" sz="2200" dirty="0"/>
          </a:p>
          <a:p>
            <a:r>
              <a:rPr lang="en-US" sz="2200" dirty="0" smtClean="0"/>
              <a:t>You tube/other  </a:t>
            </a:r>
            <a:r>
              <a:rPr lang="en-US" sz="2200" dirty="0"/>
              <a:t>Video </a:t>
            </a:r>
            <a:r>
              <a:rPr lang="en-US" sz="2200" dirty="0" smtClean="0"/>
              <a:t>Links</a:t>
            </a:r>
          </a:p>
          <a:p>
            <a:endParaRPr lang="en-US" sz="2200" dirty="0" smtClean="0"/>
          </a:p>
          <a:p>
            <a:r>
              <a:rPr lang="en-IN" sz="2200" dirty="0" smtClean="0">
                <a:hlinkClick r:id="rId2"/>
              </a:rPr>
              <a:t>https://www.youtube.com/watch?v=aqtd8iZlSAA</a:t>
            </a:r>
            <a:endParaRPr lang="en-IN" sz="2200" dirty="0" smtClean="0"/>
          </a:p>
          <a:p>
            <a:r>
              <a:rPr lang="en-IN" sz="2200" dirty="0" smtClean="0">
                <a:hlinkClick r:id="rId3"/>
              </a:rPr>
              <a:t>https://www.youtube.com/watch?v=JhBnOamc_8s</a:t>
            </a:r>
            <a:endParaRPr lang="en-US" sz="2200"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0" i="0" u="none" strike="noStrike" kern="1200" cap="none" spc="0" normalizeH="0" noProof="0" dirty="0">
                <a:ln>
                  <a:noFill/>
                </a:ln>
                <a:solidFill>
                  <a:schemeClr val="dk1"/>
                </a:solidFill>
                <a:effectLst/>
                <a:uLnTx/>
                <a:uFillTx/>
                <a:latin typeface="+mn-lt"/>
                <a:ea typeface="+mn-ea"/>
                <a:cs typeface="+mn-cs"/>
              </a:rPr>
              <a:t> Links, </a:t>
            </a:r>
            <a:r>
              <a:rPr kumimoji="0" lang="en-US" sz="3200" b="0" i="0" u="none" strike="noStrike" kern="1200" cap="none" spc="0" normalizeH="0" noProof="0" dirty="0" err="1">
                <a:ln>
                  <a:noFill/>
                </a:ln>
                <a:solidFill>
                  <a:schemeClr val="dk1"/>
                </a:solidFill>
                <a:effectLst/>
                <a:uLnTx/>
                <a:uFillTx/>
                <a:latin typeface="+mn-lt"/>
                <a:ea typeface="+mn-ea"/>
                <a:cs typeface="+mn-cs"/>
              </a:rPr>
              <a:t>Youtube</a:t>
            </a:r>
            <a:r>
              <a:rPr kumimoji="0" lang="en-US" sz="32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EB2121A1-CE96-4AA9-BEFD-3759DA86C95E}" type="datetime1">
              <a:rPr lang="en-US" smtClean="0"/>
              <a:pPr/>
              <a:t>9/15/2022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9" name="Footer Placeholder 8"/>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238328"/>
          </a:xfrm>
        </p:spPr>
        <p:txBody>
          <a:bodyPr>
            <a:noAutofit/>
          </a:bodyPr>
          <a:lstStyle/>
          <a:p>
            <a:pPr>
              <a:buNone/>
            </a:pPr>
            <a:r>
              <a:rPr lang="en-IN" sz="2200" dirty="0" smtClean="0"/>
              <a:t>1. Routing tables of a router keeps track of 		</a:t>
            </a:r>
            <a:br>
              <a:rPr lang="en-IN" sz="2200" dirty="0" smtClean="0"/>
            </a:br>
            <a:endParaRPr lang="en-IN" sz="2200" dirty="0" smtClean="0"/>
          </a:p>
          <a:p>
            <a:pPr>
              <a:buNone/>
            </a:pPr>
            <a:r>
              <a:rPr lang="en-IN" sz="2200" dirty="0" smtClean="0"/>
              <a:t>	A. MAC Address Assignments</a:t>
            </a:r>
            <a:br>
              <a:rPr lang="en-IN" sz="2200" dirty="0" smtClean="0"/>
            </a:br>
            <a:r>
              <a:rPr lang="en-IN" sz="2200" dirty="0" smtClean="0"/>
              <a:t>B. Port Assignments to network devices</a:t>
            </a:r>
            <a:br>
              <a:rPr lang="en-IN" sz="2200" dirty="0" smtClean="0"/>
            </a:br>
            <a:r>
              <a:rPr lang="en-IN" sz="2200" dirty="0" smtClean="0"/>
              <a:t>C. Distribute IP address to network devices</a:t>
            </a:r>
            <a:br>
              <a:rPr lang="en-IN" sz="2200" dirty="0" smtClean="0"/>
            </a:br>
            <a:r>
              <a:rPr lang="en-IN" sz="2200" b="1" dirty="0" smtClean="0"/>
              <a:t>D. Routes to use for forwarding data to its destination</a:t>
            </a:r>
          </a:p>
          <a:p>
            <a:pPr>
              <a:buNone/>
            </a:pPr>
            <a:endParaRPr lang="en-IN" sz="2200" dirty="0" smtClean="0"/>
          </a:p>
          <a:p>
            <a:pPr>
              <a:buNone/>
            </a:pPr>
            <a:r>
              <a:rPr lang="en-IN" sz="2200" dirty="0" smtClean="0"/>
              <a:t>2. What is the use of Ping command?			</a:t>
            </a:r>
            <a:br>
              <a:rPr lang="en-IN" sz="2200" dirty="0" smtClean="0"/>
            </a:br>
            <a:r>
              <a:rPr lang="en-IN" sz="2200" b="1" dirty="0" smtClean="0"/>
              <a:t> A. To test a device on the network is reachable</a:t>
            </a:r>
            <a:r>
              <a:rPr lang="en-IN" sz="2200" dirty="0" smtClean="0"/>
              <a:t/>
            </a:r>
            <a:br>
              <a:rPr lang="en-IN" sz="2200" dirty="0" smtClean="0"/>
            </a:br>
            <a:r>
              <a:rPr lang="en-IN" sz="2200" dirty="0" smtClean="0"/>
              <a:t>B. To test a hard disk fault</a:t>
            </a:r>
            <a:br>
              <a:rPr lang="en-IN" sz="2200" dirty="0" smtClean="0"/>
            </a:br>
            <a:r>
              <a:rPr lang="en-IN" sz="2200" dirty="0" smtClean="0"/>
              <a:t>C. To test a bug in an Application</a:t>
            </a:r>
            <a:br>
              <a:rPr lang="en-IN" sz="2200" dirty="0" smtClean="0"/>
            </a:br>
            <a:r>
              <a:rPr lang="en-IN" sz="2200" dirty="0" smtClean="0"/>
              <a:t>D. To test a Pinter Quality</a:t>
            </a:r>
          </a:p>
          <a:p>
            <a:pPr>
              <a:buNone/>
            </a:pPr>
            <a:r>
              <a:rPr lang="en-IN" sz="2200" dirty="0" smtClean="0"/>
              <a:t>3. Router and 3 layer switch work on which layer of OSI model.</a:t>
            </a:r>
          </a:p>
          <a:p>
            <a:pPr>
              <a:buNone/>
            </a:pPr>
            <a:r>
              <a:rPr lang="en-IN" sz="2200" dirty="0" smtClean="0"/>
              <a:t>	A. Physical layer    B. Data Link layer   C. </a:t>
            </a:r>
            <a:r>
              <a:rPr lang="en-IN" sz="2200" b="1" dirty="0" smtClean="0"/>
              <a:t>Network layer  </a:t>
            </a:r>
            <a:r>
              <a:rPr lang="en-IN" sz="2200" dirty="0" smtClean="0"/>
              <a:t>D. None</a:t>
            </a:r>
          </a:p>
          <a:p>
            <a:pPr>
              <a:buNone/>
            </a:pPr>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D3558A3A-606A-447F-B562-E59FBF81F26E}"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9" name="Footer Placeholder 8"/>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6712"/>
            <a:ext cx="8229600" cy="5472608"/>
          </a:xfrm>
        </p:spPr>
        <p:txBody>
          <a:bodyPr>
            <a:noAutofit/>
          </a:bodyPr>
          <a:lstStyle/>
          <a:p>
            <a:pPr marL="457200" indent="-457200">
              <a:buAutoNum type="arabicPeriod" startAt="4"/>
            </a:pPr>
            <a:r>
              <a:rPr lang="en-IN" sz="2200" dirty="0" smtClean="0"/>
              <a:t>Which is correct for IPv4 and IPv6			</a:t>
            </a:r>
            <a:br>
              <a:rPr lang="en-IN" sz="2200" dirty="0" smtClean="0"/>
            </a:br>
            <a:r>
              <a:rPr lang="en-IN" sz="2200" b="1" dirty="0" smtClean="0"/>
              <a:t> A. 32 &amp; 128</a:t>
            </a:r>
            <a:r>
              <a:rPr lang="en-IN" sz="2200" dirty="0" smtClean="0"/>
              <a:t>   B.  32 &amp; 48    C. 48 &amp; 128      D. 64 &amp; 132</a:t>
            </a:r>
          </a:p>
          <a:p>
            <a:pPr marL="457200" indent="-457200">
              <a:buAutoNum type="arabicPeriod" startAt="4"/>
            </a:pPr>
            <a:r>
              <a:rPr lang="en-IN" sz="2200" dirty="0" smtClean="0"/>
              <a:t>Find out wrong IP address</a:t>
            </a:r>
            <a:br>
              <a:rPr lang="en-IN" sz="2200" dirty="0" smtClean="0"/>
            </a:br>
            <a:r>
              <a:rPr lang="en-IN" sz="2200" dirty="0" smtClean="0"/>
              <a:t>A. 192.168.2.50    </a:t>
            </a:r>
            <a:r>
              <a:rPr lang="en-IN" sz="2200" b="1" dirty="0" smtClean="0"/>
              <a:t>B.168.02.34.1</a:t>
            </a:r>
            <a:r>
              <a:rPr lang="en-IN" sz="2200" dirty="0" smtClean="0"/>
              <a:t>   C. 127.0.0.0   D. 111.2.56.39</a:t>
            </a:r>
          </a:p>
          <a:p>
            <a:pPr marL="457200" indent="-457200">
              <a:buAutoNum type="arabicPeriod" startAt="4"/>
            </a:pPr>
            <a:r>
              <a:rPr lang="en-IN" sz="2200" dirty="0" smtClean="0"/>
              <a:t>Class C IP address default mask address</a:t>
            </a:r>
          </a:p>
          <a:p>
            <a:pPr marL="457200" indent="-457200">
              <a:buNone/>
            </a:pPr>
            <a:r>
              <a:rPr lang="en-IN" sz="2200" dirty="0" smtClean="0"/>
              <a:t>       A. 255.0.0.0   B. </a:t>
            </a:r>
            <a:r>
              <a:rPr lang="en-IN" sz="2200" b="1" dirty="0" smtClean="0"/>
              <a:t>255.255.255.0</a:t>
            </a:r>
            <a:r>
              <a:rPr lang="en-IN" sz="2200" dirty="0" smtClean="0"/>
              <a:t>   C. 255.255.0.0  D. None</a:t>
            </a:r>
          </a:p>
          <a:p>
            <a:pPr marL="457200" indent="-457200">
              <a:buAutoNum type="arabicPeriod" startAt="7"/>
            </a:pPr>
            <a:r>
              <a:rPr lang="en-IN" sz="2200" dirty="0" smtClean="0"/>
              <a:t>Hub work on which layer of OSI model</a:t>
            </a:r>
          </a:p>
          <a:p>
            <a:pPr marL="457200" indent="-457200">
              <a:buNone/>
            </a:pPr>
            <a:r>
              <a:rPr lang="en-IN" sz="2200" dirty="0" smtClean="0"/>
              <a:t>      A. </a:t>
            </a:r>
            <a:r>
              <a:rPr lang="en-IN" sz="2200" b="1" dirty="0" smtClean="0"/>
              <a:t>Physical layer    </a:t>
            </a:r>
            <a:r>
              <a:rPr lang="en-IN" sz="2200" dirty="0" smtClean="0"/>
              <a:t>B. Data Link layer   C. Network layer</a:t>
            </a:r>
            <a:r>
              <a:rPr lang="en-IN" sz="2200" b="1" dirty="0" smtClean="0"/>
              <a:t>  </a:t>
            </a:r>
            <a:r>
              <a:rPr lang="en-IN" sz="2200" dirty="0" smtClean="0"/>
              <a:t>D. None</a:t>
            </a:r>
          </a:p>
          <a:p>
            <a:pPr marL="457200" indent="-457200">
              <a:buNone/>
            </a:pPr>
            <a:r>
              <a:rPr lang="en-IN" sz="2200" dirty="0" smtClean="0"/>
              <a:t>8. Main function of network layer of OSI model</a:t>
            </a:r>
          </a:p>
          <a:p>
            <a:pPr marL="457200" indent="-457200">
              <a:buNone/>
            </a:pPr>
            <a:r>
              <a:rPr lang="en-IN" sz="2200" dirty="0" smtClean="0"/>
              <a:t>    A. Routing     B. Logical addressing     C. </a:t>
            </a:r>
            <a:r>
              <a:rPr lang="en-IN" sz="2200" b="1" dirty="0" smtClean="0"/>
              <a:t>Both A&amp;B    </a:t>
            </a:r>
            <a:r>
              <a:rPr lang="en-IN" sz="2200" dirty="0" smtClean="0"/>
              <a:t>D. None</a:t>
            </a:r>
          </a:p>
          <a:p>
            <a:pPr marL="457200" indent="-457200">
              <a:buNone/>
            </a:pPr>
            <a:r>
              <a:rPr lang="en-IN" sz="2200" dirty="0" smtClean="0"/>
              <a:t>9. Which IP address version have five classes</a:t>
            </a:r>
          </a:p>
          <a:p>
            <a:pPr marL="457200" indent="-457200">
              <a:buNone/>
            </a:pPr>
            <a:r>
              <a:rPr lang="en-IN" sz="2200" dirty="0" smtClean="0"/>
              <a:t>    A. </a:t>
            </a:r>
            <a:r>
              <a:rPr lang="en-IN" sz="2200" b="1" dirty="0" smtClean="0"/>
              <a:t>IPv4</a:t>
            </a:r>
            <a:r>
              <a:rPr lang="en-IN" sz="2200" dirty="0" smtClean="0"/>
              <a:t>      B. IPv6      C. Both A &amp; B   D. None   </a:t>
            </a:r>
          </a:p>
          <a:p>
            <a:pPr marL="457200" indent="-457200">
              <a:buNone/>
            </a:pPr>
            <a:r>
              <a:rPr lang="en-IN" sz="2200" dirty="0" smtClean="0"/>
              <a:t>10. Supernetting found  in which type of IP addresses </a:t>
            </a:r>
          </a:p>
          <a:p>
            <a:pPr marL="457200" indent="-457200">
              <a:buNone/>
            </a:pPr>
            <a:r>
              <a:rPr lang="en-IN" sz="2200" dirty="0" smtClean="0"/>
              <a:t>       A. Classfull     B</a:t>
            </a:r>
            <a:r>
              <a:rPr lang="en-IN" sz="2200" b="1" dirty="0" smtClean="0"/>
              <a:t>. Classless    </a:t>
            </a:r>
            <a:r>
              <a:rPr lang="en-IN" sz="2200" dirty="0" smtClean="0"/>
              <a:t>C. Both A &amp;B     D. None    </a:t>
            </a:r>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D3558A3A-606A-447F-B562-E59FBF81F26E}"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9" name="Footer Placeholder 8"/>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F81FD598-1FA1-4E34-A571-C00237982F0A}"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9" name="Footer Placeholder 8"/>
          <p:cNvSpPr>
            <a:spLocks noGrp="1"/>
          </p:cNvSpPr>
          <p:nvPr>
            <p:ph type="ftr" sz="quarter" idx="11"/>
          </p:nvPr>
        </p:nvSpPr>
        <p:spPr/>
        <p:txBody>
          <a:bodyPr/>
          <a:lstStyle/>
          <a:p>
            <a:r>
              <a:rPr lang="en-IN" dirty="0" smtClean="0"/>
              <a:t>Akanksha  ACSE0502CN  Unit Number 3</a:t>
            </a:r>
            <a:endParaRPr lang="en-US" dirty="0"/>
          </a:p>
        </p:txBody>
      </p:sp>
      <p:sp>
        <p:nvSpPr>
          <p:cNvPr id="11" name="Content Placeholder 5"/>
          <p:cNvSpPr txBox="1">
            <a:spLocks/>
          </p:cNvSpPr>
          <p:nvPr/>
        </p:nvSpPr>
        <p:spPr bwMode="auto">
          <a:xfrm>
            <a:off x="457200" y="1617681"/>
            <a:ext cx="8229600" cy="4525963"/>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1.   A computer on 6 mbps network is regulated by a token bucket</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     The token bucket is filled at a rate of 1 mbps. It is initially Filled to capacity with 8 mega bits. How long can the Computer transmit at the full 6 mbps.</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	Solution:   S=C/(M-P)=8/(6-1)=1.6 sec 		(CO2)</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r>
              <a:rPr lang="en-US" sz="2200" dirty="0" smtClean="0"/>
              <a:t>     </a:t>
            </a:r>
            <a:r>
              <a:rPr kumimoji="0" lang="en-US" sz="2200" b="0" i="0" u="none" strike="noStrike" kern="1200" cap="none" spc="0" normalizeH="0" baseline="0" noProof="0" dirty="0" err="1" smtClean="0">
                <a:ln>
                  <a:noFill/>
                </a:ln>
                <a:solidFill>
                  <a:schemeClr val="tx1"/>
                </a:solidFill>
                <a:effectLst/>
                <a:uLnTx/>
                <a:uFillTx/>
                <a:latin typeface="+mn-lt"/>
                <a:ea typeface="+mn-ea"/>
                <a:cs typeface="+mn-cs"/>
              </a:rPr>
              <a:t>Ans</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	Capacity C=8 Mb</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	S Burst length in sec</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	M=6Mbps</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	P=1 Mbps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62500" lnSpcReduction="20000"/>
          </a:bodyPr>
          <a:lstStyle/>
          <a:p>
            <a:pPr>
              <a:buNone/>
            </a:pPr>
            <a:r>
              <a:rPr lang="en-IN" dirty="0" smtClean="0"/>
              <a:t>1.   Which of the following is true of the IP address 192.0.0.10? (CO4)</a:t>
            </a:r>
            <a:br>
              <a:rPr lang="en-IN" dirty="0" smtClean="0"/>
            </a:br>
            <a:endParaRPr lang="en-IN" dirty="0" smtClean="0"/>
          </a:p>
          <a:p>
            <a:pPr>
              <a:buNone/>
            </a:pPr>
            <a:r>
              <a:rPr lang="en-IN" dirty="0" smtClean="0"/>
              <a:t/>
            </a:r>
            <a:br>
              <a:rPr lang="en-IN" dirty="0" smtClean="0"/>
            </a:br>
            <a:r>
              <a:rPr lang="en-IN" dirty="0" smtClean="0"/>
              <a:t>A) The </a:t>
            </a:r>
            <a:r>
              <a:rPr lang="en-IN" dirty="0" err="1" smtClean="0"/>
              <a:t>netid</a:t>
            </a:r>
            <a:r>
              <a:rPr lang="en-IN" dirty="0" smtClean="0"/>
              <a:t> is 192.</a:t>
            </a:r>
            <a:br>
              <a:rPr lang="en-IN" dirty="0" smtClean="0"/>
            </a:br>
            <a:r>
              <a:rPr lang="en-IN" dirty="0" smtClean="0"/>
              <a:t>B) The </a:t>
            </a:r>
            <a:r>
              <a:rPr lang="en-IN" dirty="0" err="1" smtClean="0"/>
              <a:t>hostid</a:t>
            </a:r>
            <a:r>
              <a:rPr lang="en-IN" dirty="0" smtClean="0"/>
              <a:t> is 0.10.</a:t>
            </a:r>
            <a:br>
              <a:rPr lang="en-IN" dirty="0" smtClean="0"/>
            </a:br>
            <a:r>
              <a:rPr lang="en-IN" b="1" dirty="0" smtClean="0"/>
              <a:t>C) The network address is 192.0.0.0.</a:t>
            </a:r>
            <a:r>
              <a:rPr lang="en-IN" dirty="0" smtClean="0"/>
              <a:t/>
            </a:r>
            <a:br>
              <a:rPr lang="en-IN" dirty="0" smtClean="0"/>
            </a:br>
            <a:r>
              <a:rPr lang="en-IN" dirty="0" smtClean="0"/>
              <a:t>D) none of the above</a:t>
            </a:r>
            <a:br>
              <a:rPr lang="en-IN" dirty="0" smtClean="0"/>
            </a:br>
            <a:endParaRPr lang="en-IN" dirty="0" smtClean="0"/>
          </a:p>
          <a:p>
            <a:pPr>
              <a:buNone/>
            </a:pPr>
            <a:r>
              <a:rPr lang="en-IN" dirty="0" smtClean="0"/>
              <a:t>2.   A subnet mask in class A has 14 1s. How many subnets does it define? (CO4)</a:t>
            </a:r>
            <a:br>
              <a:rPr lang="en-IN" dirty="0" smtClean="0"/>
            </a:br>
            <a:r>
              <a:rPr lang="en-IN" dirty="0" smtClean="0"/>
              <a:t/>
            </a:r>
            <a:br>
              <a:rPr lang="en-IN" dirty="0" smtClean="0"/>
            </a:br>
            <a:endParaRPr lang="en-IN" dirty="0" smtClean="0"/>
          </a:p>
          <a:p>
            <a:pPr>
              <a:buNone/>
            </a:pPr>
            <a:r>
              <a:rPr lang="en-IN" dirty="0" smtClean="0"/>
              <a:t>      A) 32</a:t>
            </a:r>
            <a:br>
              <a:rPr lang="en-IN" dirty="0" smtClean="0"/>
            </a:br>
            <a:r>
              <a:rPr lang="en-IN" dirty="0" smtClean="0"/>
              <a:t>B) 8</a:t>
            </a:r>
            <a:br>
              <a:rPr lang="en-IN" dirty="0" smtClean="0"/>
            </a:br>
            <a:r>
              <a:rPr lang="en-IN" dirty="0" smtClean="0"/>
              <a:t>C) 64</a:t>
            </a:r>
            <a:br>
              <a:rPr lang="en-IN" dirty="0" smtClean="0"/>
            </a:br>
            <a:r>
              <a:rPr lang="en-IN" b="1" dirty="0" smtClean="0"/>
              <a:t>D) none of the above</a:t>
            </a:r>
            <a:r>
              <a:rPr lang="en-IN" dirty="0" smtClean="0"/>
              <a:t/>
            </a:r>
            <a:br>
              <a:rPr lang="en-IN" dirty="0" smtClean="0"/>
            </a:br>
            <a:endParaRPr lang="en-IN" dirty="0" smtClean="0"/>
          </a:p>
          <a:p>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49DF1823-FA8B-4C18-8D7B-21C48EB56366}"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9" name="Footer Placeholder 8"/>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62500" lnSpcReduction="20000"/>
          </a:bodyPr>
          <a:lstStyle/>
          <a:p>
            <a:pPr>
              <a:buNone/>
            </a:pPr>
            <a:r>
              <a:rPr lang="en-IN" dirty="0" smtClean="0"/>
              <a:t>3.   Given the IP address 201.14.78.65 and the subnet mask 255.255.255.224, what is the subnet address? (CO4)</a:t>
            </a:r>
            <a:br>
              <a:rPr lang="en-IN" dirty="0" smtClean="0"/>
            </a:br>
            <a:endParaRPr lang="en-IN" dirty="0" smtClean="0"/>
          </a:p>
          <a:p>
            <a:pPr>
              <a:buNone/>
            </a:pPr>
            <a:r>
              <a:rPr lang="en-IN" dirty="0" smtClean="0"/>
              <a:t/>
            </a:r>
            <a:br>
              <a:rPr lang="en-IN" dirty="0" smtClean="0"/>
            </a:br>
            <a:r>
              <a:rPr lang="en-IN" dirty="0" smtClean="0"/>
              <a:t>A) 201.14.78.32</a:t>
            </a:r>
            <a:br>
              <a:rPr lang="en-IN" dirty="0" smtClean="0"/>
            </a:br>
            <a:r>
              <a:rPr lang="en-IN" dirty="0" smtClean="0"/>
              <a:t>B) 201.14.78.65</a:t>
            </a:r>
            <a:br>
              <a:rPr lang="en-IN" dirty="0" smtClean="0"/>
            </a:br>
            <a:r>
              <a:rPr lang="en-IN" b="1" dirty="0" smtClean="0"/>
              <a:t>C) 201.14.78.64</a:t>
            </a:r>
            <a:r>
              <a:rPr lang="en-IN" dirty="0" smtClean="0"/>
              <a:t/>
            </a:r>
            <a:br>
              <a:rPr lang="en-IN" dirty="0" smtClean="0"/>
            </a:br>
            <a:r>
              <a:rPr lang="en-IN" dirty="0" smtClean="0"/>
              <a:t>D) none of the above</a:t>
            </a:r>
            <a:br>
              <a:rPr lang="en-IN" dirty="0" smtClean="0"/>
            </a:br>
            <a:endParaRPr lang="en-IN" dirty="0" smtClean="0"/>
          </a:p>
          <a:p>
            <a:pPr>
              <a:buNone/>
            </a:pPr>
            <a:r>
              <a:rPr lang="en-IN" dirty="0" smtClean="0"/>
              <a:t>4.    Routers function in the _______ layers. (CO4)</a:t>
            </a:r>
            <a:br>
              <a:rPr lang="en-IN" dirty="0" smtClean="0"/>
            </a:br>
            <a:endParaRPr lang="en-IN" dirty="0" smtClean="0"/>
          </a:p>
          <a:p>
            <a:pPr>
              <a:buNone/>
            </a:pPr>
            <a:r>
              <a:rPr lang="en-IN" dirty="0" smtClean="0"/>
              <a:t/>
            </a:r>
            <a:br>
              <a:rPr lang="en-IN" dirty="0" smtClean="0"/>
            </a:br>
            <a:r>
              <a:rPr lang="en-IN" dirty="0" smtClean="0"/>
              <a:t>A) physical and data link</a:t>
            </a:r>
            <a:br>
              <a:rPr lang="en-IN" dirty="0" smtClean="0"/>
            </a:br>
            <a:r>
              <a:rPr lang="en-IN" b="1" dirty="0" smtClean="0"/>
              <a:t>B) physical, data link, and network</a:t>
            </a:r>
            <a:r>
              <a:rPr lang="en-IN" dirty="0" smtClean="0"/>
              <a:t/>
            </a:r>
            <a:br>
              <a:rPr lang="en-IN" dirty="0" smtClean="0"/>
            </a:br>
            <a:r>
              <a:rPr lang="en-IN" dirty="0" smtClean="0"/>
              <a:t>C) data link and network</a:t>
            </a:r>
            <a:br>
              <a:rPr lang="en-IN" dirty="0" smtClean="0"/>
            </a:br>
            <a:r>
              <a:rPr lang="en-IN" dirty="0" smtClean="0"/>
              <a:t>D) none of the above</a:t>
            </a:r>
            <a:br>
              <a:rPr lang="en-IN" dirty="0" smtClean="0"/>
            </a:br>
            <a:endParaRPr lang="en-IN" dirty="0" smtClean="0"/>
          </a:p>
          <a:p>
            <a:pPr>
              <a:buNone/>
            </a:pPr>
            <a:endParaRPr lang="en-IN" dirty="0" smtClean="0"/>
          </a:p>
          <a:p>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49DF1823-FA8B-4C18-8D7B-21C48EB56366}"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9" name="Footer Placeholder 8"/>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916833"/>
            <a:ext cx="8229600" cy="3672408"/>
          </a:xfrm>
        </p:spPr>
        <p:txBody>
          <a:bodyPr>
            <a:normAutofit/>
          </a:bodyPr>
          <a:lstStyle/>
          <a:p>
            <a:pPr>
              <a:buFontTx/>
              <a:buChar char="•"/>
            </a:pPr>
            <a:r>
              <a:rPr lang="en-US" sz="2200" dirty="0" smtClean="0">
                <a:latin typeface="Times New Roman" pitchFamily="18" charset="0"/>
              </a:rPr>
              <a:t>Getting packets from the source all the way to the destination</a:t>
            </a:r>
          </a:p>
          <a:p>
            <a:pPr>
              <a:buFontTx/>
              <a:buChar char="•"/>
            </a:pPr>
            <a:r>
              <a:rPr lang="en-US" sz="2200" dirty="0" smtClean="0">
                <a:latin typeface="Times New Roman" pitchFamily="18" charset="0"/>
              </a:rPr>
              <a:t>May require many hops through intermediate routers.</a:t>
            </a:r>
          </a:p>
          <a:p>
            <a:pPr>
              <a:buFontTx/>
              <a:buChar char="•"/>
            </a:pPr>
            <a:r>
              <a:rPr lang="en-US" sz="2200" dirty="0" smtClean="0">
                <a:latin typeface="Times New Roman" pitchFamily="18" charset="0"/>
              </a:rPr>
              <a:t>It must know about the topology of the communication subnet ( the set of all routers) and choose appropriate paths through it.</a:t>
            </a:r>
          </a:p>
          <a:p>
            <a:pPr>
              <a:buFontTx/>
              <a:buChar char="•"/>
            </a:pPr>
            <a:r>
              <a:rPr lang="en-US" sz="2200" dirty="0" smtClean="0">
                <a:latin typeface="Times New Roman" pitchFamily="18" charset="0"/>
              </a:rPr>
              <a:t>It must take care to choose routers to avoid overloading some of the lines and routers while leaving others idle.</a:t>
            </a:r>
          </a:p>
          <a:p>
            <a:pPr>
              <a:buFontTx/>
              <a:buChar char="•"/>
            </a:pPr>
            <a:r>
              <a:rPr lang="en-US" sz="2200" dirty="0" smtClean="0">
                <a:latin typeface="Times New Roman" pitchFamily="18" charset="0"/>
              </a:rPr>
              <a:t>When source and destination are in different networks, it has to deal with the differences. </a:t>
            </a:r>
          </a:p>
          <a:p>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Network Layer Functions  </a:t>
            </a:r>
            <a:endParaRPr lang="en-US" sz="32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904A7901-0665-4FFD-BD07-1B589FEA4BB4}"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9" name="Footer Placeholder 8"/>
          <p:cNvSpPr>
            <a:spLocks noGrp="1"/>
          </p:cNvSpPr>
          <p:nvPr>
            <p:ph type="ftr" sz="quarter" idx="11"/>
          </p:nvPr>
        </p:nvSpPr>
        <p:spPr/>
        <p:txBody>
          <a:bodyPr/>
          <a:lstStyle/>
          <a:p>
            <a:r>
              <a:rPr lang="en-IN" dirty="0" smtClean="0"/>
              <a:t>Akanksha  ACSE0502CN  Unit Number 3</a:t>
            </a:r>
            <a:endParaRPr lang="en-US" dirty="0"/>
          </a:p>
        </p:txBody>
      </p:sp>
      <p:sp>
        <p:nvSpPr>
          <p:cNvPr id="10" name="TextBox 8"/>
          <p:cNvSpPr txBox="1"/>
          <p:nvPr/>
        </p:nvSpPr>
        <p:spPr>
          <a:xfrm>
            <a:off x="827584" y="1124744"/>
            <a:ext cx="770485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latin typeface="Times New Roman" pitchFamily="18" charset="0"/>
                <a:cs typeface="Times New Roman" pitchFamily="18" charset="0"/>
              </a:rPr>
              <a:t>Objective</a:t>
            </a:r>
            <a:r>
              <a:rPr lang="en-US" dirty="0" smtClean="0">
                <a:latin typeface="Times New Roman" pitchFamily="18" charset="0"/>
                <a:cs typeface="Times New Roman" pitchFamily="18" charset="0"/>
              </a:rPr>
              <a:t>: Study about basic concept of Network layer and its function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IN" dirty="0" smtClean="0">
                <a:hlinkClick r:id="rId2"/>
              </a:rPr>
              <a:t>http://www.ululu.in/computer-networks-solved-sample-papers-btech-6th-semester/</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Old</a:t>
            </a:r>
            <a:r>
              <a:rPr kumimoji="0" lang="en-US" sz="32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1ADE91B1-CC63-48BB-B6C3-407A8AAE9E07}"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9" name="Footer Placeholder 8"/>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857232"/>
            <a:ext cx="8229600" cy="4525963"/>
          </a:xfrm>
        </p:spPr>
        <p:txBody>
          <a:bodyPr>
            <a:noAutofit/>
          </a:bodyPr>
          <a:lstStyle/>
          <a:p>
            <a:pPr marL="514350" indent="-514350">
              <a:buAutoNum type="arabicPeriod"/>
            </a:pPr>
            <a:r>
              <a:rPr lang="en-US" sz="2200" dirty="0" smtClean="0"/>
              <a:t>Compare routers and gateways.</a:t>
            </a:r>
            <a:r>
              <a:rPr lang="en-IN" sz="2200" dirty="0" smtClean="0"/>
              <a:t> (CO4)</a:t>
            </a:r>
            <a:endParaRPr lang="en-US" sz="2200" dirty="0" smtClean="0"/>
          </a:p>
          <a:p>
            <a:pPr marL="514350" indent="-514350">
              <a:buAutoNum type="arabicPeriod"/>
            </a:pPr>
            <a:r>
              <a:rPr lang="en-US" sz="2200" dirty="0" smtClean="0"/>
              <a:t>Write the IP address range of each class.</a:t>
            </a:r>
            <a:r>
              <a:rPr lang="en-IN" sz="2200" dirty="0" smtClean="0"/>
              <a:t> (CO4)</a:t>
            </a:r>
          </a:p>
          <a:p>
            <a:pPr>
              <a:buNone/>
            </a:pPr>
            <a:r>
              <a:rPr lang="en-US" sz="2200" dirty="0" smtClean="0"/>
              <a:t>3.    Explain the need of subnet.</a:t>
            </a:r>
            <a:r>
              <a:rPr lang="en-IN" sz="2200" dirty="0" smtClean="0"/>
              <a:t> (CO4)</a:t>
            </a:r>
          </a:p>
          <a:p>
            <a:pPr>
              <a:buNone/>
            </a:pPr>
            <a:r>
              <a:rPr lang="en-US" sz="2200" dirty="0" smtClean="0"/>
              <a:t>4.    Write acronym for  ARP, RARP, ICMP</a:t>
            </a:r>
            <a:r>
              <a:rPr lang="en-IN" sz="2200" dirty="0" smtClean="0"/>
              <a:t>(CO4)</a:t>
            </a:r>
          </a:p>
          <a:p>
            <a:pPr marL="514350" indent="-514350">
              <a:buAutoNum type="arabicPeriod" startAt="5"/>
            </a:pPr>
            <a:r>
              <a:rPr lang="en-US" sz="2200" dirty="0" smtClean="0"/>
              <a:t>For the given IP address 192.168.2.9 find the class,  network address and host address.</a:t>
            </a:r>
            <a:r>
              <a:rPr lang="en-IN" sz="2200" dirty="0" smtClean="0"/>
              <a:t> (CO4)</a:t>
            </a:r>
            <a:endParaRPr lang="en-US" sz="2200" dirty="0" smtClean="0"/>
          </a:p>
          <a:p>
            <a:pPr marL="514350" indent="-514350">
              <a:buAutoNum type="arabicPeriod" startAt="5"/>
            </a:pPr>
            <a:r>
              <a:rPr lang="en-US" sz="2200" dirty="0" smtClean="0"/>
              <a:t>Write down default mask for each class IP address.</a:t>
            </a:r>
            <a:r>
              <a:rPr lang="en-IN" sz="2200" dirty="0" smtClean="0"/>
              <a:t> (CO4)</a:t>
            </a:r>
          </a:p>
          <a:p>
            <a:pPr marL="514350" indent="-514350">
              <a:buAutoNum type="arabicPeriod" startAt="7"/>
            </a:pPr>
            <a:r>
              <a:rPr lang="en-US" sz="2200" dirty="0" smtClean="0"/>
              <a:t>Write down subnet mask for given 192.12.3.9/26  IP address.</a:t>
            </a:r>
            <a:r>
              <a:rPr lang="en-IN" sz="2200" dirty="0" smtClean="0"/>
              <a:t> (CO4)</a:t>
            </a:r>
          </a:p>
          <a:p>
            <a:pPr marL="514350" indent="-514350">
              <a:buAutoNum type="arabicPeriod" startAt="7"/>
            </a:pPr>
            <a:r>
              <a:rPr lang="en-US" sz="2200" dirty="0" smtClean="0"/>
              <a:t>List the functions of network layer.</a:t>
            </a:r>
            <a:r>
              <a:rPr lang="en-IN" sz="2200" dirty="0" smtClean="0"/>
              <a:t> (CO4)</a:t>
            </a:r>
            <a:br>
              <a:rPr lang="en-IN" sz="2200" dirty="0" smtClean="0"/>
            </a:br>
            <a:endParaRPr lang="en-IN" sz="2200" dirty="0" smtClean="0"/>
          </a:p>
          <a:p>
            <a:endParaRPr lang="en-US" sz="2200"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Questions for University Exam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52D21079-A195-4D4D-A2DC-DE5B2AB747F8}"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9" name="Footer Placeholder 8"/>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4" name="Date Placeholder 3"/>
          <p:cNvSpPr>
            <a:spLocks noGrp="1"/>
          </p:cNvSpPr>
          <p:nvPr>
            <p:ph type="dt" sz="half" idx="10"/>
          </p:nvPr>
        </p:nvSpPr>
        <p:spPr/>
        <p:txBody>
          <a:bodyPr/>
          <a:lstStyle/>
          <a:p>
            <a:fld id="{0D11116C-AC49-4130-9882-D78E589004BB}" type="datetime1">
              <a:rPr lang="en-US" smtClean="0"/>
              <a:pPr/>
              <a:t>9/15/2022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a:p>
        </p:txBody>
      </p:sp>
      <p:sp>
        <p:nvSpPr>
          <p:cNvPr id="6" name="Footer Placeholder 5"/>
          <p:cNvSpPr>
            <a:spLocks noGrp="1"/>
          </p:cNvSpPr>
          <p:nvPr>
            <p:ph type="ftr" sz="quarter" idx="11"/>
          </p:nvPr>
        </p:nvSpPr>
        <p:spPr/>
        <p:txBody>
          <a:bodyPr/>
          <a:lstStyle/>
          <a:p>
            <a:r>
              <a:rPr lang="en-IN" dirty="0" smtClean="0"/>
              <a:t>Akanksha  ACSE0502CN  Unit Number 3</a:t>
            </a:r>
            <a:endParaRPr lang="en-US" dirty="0"/>
          </a:p>
        </p:txBody>
      </p:sp>
      <p:sp>
        <p:nvSpPr>
          <p:cNvPr id="9" name="TextBox 8"/>
          <p:cNvSpPr txBox="1"/>
          <p:nvPr/>
        </p:nvSpPr>
        <p:spPr>
          <a:xfrm>
            <a:off x="1285852" y="1357298"/>
            <a:ext cx="6643734" cy="2123658"/>
          </a:xfrm>
          <a:prstGeom prst="rect">
            <a:avLst/>
          </a:prstGeom>
          <a:noFill/>
        </p:spPr>
        <p:txBody>
          <a:bodyPr wrap="square" rtlCol="0">
            <a:spAutoFit/>
          </a:bodyPr>
          <a:lstStyle/>
          <a:p>
            <a:pPr algn="just"/>
            <a:r>
              <a:rPr lang="en-IN" sz="2200" dirty="0" smtClean="0"/>
              <a:t>In this unit 3 we have studied about Network layer of OSI model, its functions and how it handles the packet received from transport layer. Routing methods are also explained and comparison IPv4 and IPv6 completed.</a:t>
            </a:r>
          </a:p>
          <a:p>
            <a:pPr algn="just"/>
            <a:r>
              <a:rPr lang="en-IN" sz="2200" dirty="0" smtClean="0"/>
              <a:t>To manage the traffic congestion control is covered.</a:t>
            </a:r>
          </a:p>
          <a:p>
            <a:pPr algn="just"/>
            <a:endParaRPr lang="en-IN" sz="22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References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3071802" y="4000504"/>
            <a:ext cx="2095189" cy="1243417"/>
          </a:xfrm>
          <a:prstGeom prst="rect">
            <a:avLst/>
          </a:prstGeom>
          <a:noFill/>
        </p:spPr>
        <p:txBody>
          <a:bodyPr wrap="none" lIns="91440" tIns="45720" rIns="91440" bIns="45720">
            <a:spAutoFit/>
          </a:bodyPr>
          <a:lstStyle/>
          <a:p>
            <a:pPr algn="ctr">
              <a:buNone/>
            </a:pPr>
            <a:endParaRPr lang="en-US" sz="2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2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2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Thank </a:t>
            </a:r>
            <a:r>
              <a:rPr lang="en-US"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You</a:t>
            </a:r>
          </a:p>
        </p:txBody>
      </p:sp>
      <p:sp>
        <p:nvSpPr>
          <p:cNvPr id="5" name="Date Placeholder 4"/>
          <p:cNvSpPr>
            <a:spLocks noGrp="1"/>
          </p:cNvSpPr>
          <p:nvPr>
            <p:ph type="dt" sz="half" idx="10"/>
          </p:nvPr>
        </p:nvSpPr>
        <p:spPr/>
        <p:txBody>
          <a:bodyPr/>
          <a:lstStyle/>
          <a:p>
            <a:fld id="{F155CA88-481F-48F9-BDA8-0F0554B52ADF}"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10" name="Footer Placeholder 9"/>
          <p:cNvSpPr>
            <a:spLocks noGrp="1"/>
          </p:cNvSpPr>
          <p:nvPr>
            <p:ph type="ftr" sz="quarter" idx="11"/>
          </p:nvPr>
        </p:nvSpPr>
        <p:spPr/>
        <p:txBody>
          <a:bodyPr/>
          <a:lstStyle/>
          <a:p>
            <a:r>
              <a:rPr lang="en-IN" dirty="0" smtClean="0"/>
              <a:t>Akanksha  ACSE0502CN  Unit Number 3</a:t>
            </a:r>
            <a:endParaRPr lang="en-US" dirty="0"/>
          </a:p>
        </p:txBody>
      </p:sp>
      <p:sp>
        <p:nvSpPr>
          <p:cNvPr id="11" name="TextBox 10"/>
          <p:cNvSpPr txBox="1"/>
          <p:nvPr/>
        </p:nvSpPr>
        <p:spPr>
          <a:xfrm>
            <a:off x="1500166" y="1000108"/>
            <a:ext cx="7429552" cy="2800767"/>
          </a:xfrm>
          <a:prstGeom prst="rect">
            <a:avLst/>
          </a:prstGeom>
          <a:noFill/>
        </p:spPr>
        <p:txBody>
          <a:bodyPr wrap="square" rtlCol="0">
            <a:spAutoFit/>
          </a:bodyPr>
          <a:lstStyle/>
          <a:p>
            <a:r>
              <a:rPr lang="en-IN" sz="2200" dirty="0" smtClean="0"/>
              <a:t>Books: </a:t>
            </a:r>
          </a:p>
          <a:p>
            <a:pPr marL="342900" lvl="0" indent="-342900">
              <a:buFont typeface="+mj-lt"/>
              <a:buAutoNum type="arabicPeriod"/>
            </a:pPr>
            <a:r>
              <a:rPr lang="en-US" sz="2200" dirty="0" err="1" smtClean="0"/>
              <a:t>Forouzen</a:t>
            </a:r>
            <a:r>
              <a:rPr lang="en-US" sz="2200" dirty="0" smtClean="0"/>
              <a:t>, "Data Communication and </a:t>
            </a:r>
            <a:r>
              <a:rPr lang="en-US" sz="2200" dirty="0" err="1" smtClean="0"/>
              <a:t>Networking",TMH</a:t>
            </a:r>
            <a:endParaRPr lang="en-US" sz="2200" dirty="0" smtClean="0"/>
          </a:p>
          <a:p>
            <a:pPr marL="342900" lvl="0" indent="-342900">
              <a:buFont typeface="+mj-lt"/>
              <a:buAutoNum type="arabicPeriod"/>
            </a:pPr>
            <a:endParaRPr lang="en-IN" sz="2200" dirty="0" smtClean="0"/>
          </a:p>
          <a:p>
            <a:pPr marL="342900" lvl="0" indent="-342900">
              <a:buFont typeface="+mj-lt"/>
              <a:buAutoNum type="arabicPeriod"/>
            </a:pPr>
            <a:r>
              <a:rPr lang="en-US" sz="2200" dirty="0" smtClean="0"/>
              <a:t>A.S. </a:t>
            </a:r>
            <a:r>
              <a:rPr lang="en-US" sz="2200" dirty="0" err="1" smtClean="0"/>
              <a:t>Tanenbaum</a:t>
            </a:r>
            <a:r>
              <a:rPr lang="en-US" sz="2200" dirty="0" smtClean="0"/>
              <a:t>, Computer Networks, Pearson Education</a:t>
            </a:r>
          </a:p>
          <a:p>
            <a:pPr marL="342900" lvl="0" indent="-342900">
              <a:buFont typeface="+mj-lt"/>
              <a:buAutoNum type="arabicPeriod"/>
            </a:pPr>
            <a:endParaRPr lang="en-IN" sz="2200" dirty="0" smtClean="0"/>
          </a:p>
          <a:p>
            <a:pPr marL="342900" lvl="0" indent="-342900">
              <a:buFont typeface="+mj-lt"/>
              <a:buAutoNum type="arabicPeriod"/>
            </a:pPr>
            <a:r>
              <a:rPr lang="en-US" sz="2200" dirty="0" smtClean="0"/>
              <a:t>W. Stallings, Data and Computer Communication, </a:t>
            </a:r>
            <a:r>
              <a:rPr lang="en-US" sz="2200" dirty="0" err="1" smtClean="0"/>
              <a:t>MacmillanPress</a:t>
            </a:r>
            <a:endParaRPr lang="en-IN" sz="2200" dirty="0" smtClean="0"/>
          </a:p>
          <a:p>
            <a:pPr marL="342900" indent="-342900">
              <a:buFont typeface="+mj-lt"/>
              <a:buAutoNum type="arabicPeriod"/>
            </a:pPr>
            <a:endParaRPr lang="en-IN" sz="2200" dirty="0"/>
          </a:p>
        </p:txBody>
      </p:sp>
    </p:spTree>
    <p:extLst>
      <p:ext uri="{BB962C8B-B14F-4D97-AF65-F5344CB8AC3E}">
        <p14:creationId xmlns:p14="http://schemas.microsoft.com/office/powerpoint/2010/main" xmlns="" val="255522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857232"/>
            <a:ext cx="8229600" cy="4525963"/>
          </a:xfrm>
        </p:spPr>
        <p:txBody>
          <a:bodyPr>
            <a:noAutofit/>
          </a:bodyPr>
          <a:lstStyle/>
          <a:p>
            <a:pPr algn="just"/>
            <a:r>
              <a:rPr lang="en-IN" sz="2200" b="1" dirty="0" smtClean="0"/>
              <a:t>Encapsulation</a:t>
            </a:r>
            <a:r>
              <a:rPr lang="en-IN" sz="2200" dirty="0" smtClean="0"/>
              <a:t> - The network layer receives a protocol data unit (PDU) from the transport layer. In a process called encapsulation, the network layer </a:t>
            </a:r>
            <a:r>
              <a:rPr lang="en-IN" sz="2200" dirty="0" smtClean="0">
                <a:latin typeface="Times New Roman" pitchFamily="18" charset="0"/>
                <a:cs typeface="Times New Roman" pitchFamily="18" charset="0"/>
              </a:rPr>
              <a:t>adds</a:t>
            </a:r>
            <a:r>
              <a:rPr lang="en-IN" sz="2200" dirty="0" smtClean="0"/>
              <a:t> IP header information, such as the IP address of the source (sending) and destination (receiving) hosts. After header information is added to the PDU, the PDU is called a packet.</a:t>
            </a:r>
          </a:p>
          <a:p>
            <a:pPr algn="just"/>
            <a:endParaRPr lang="en-IN" sz="2200" dirty="0" smtClean="0"/>
          </a:p>
          <a:p>
            <a:pPr algn="just"/>
            <a:r>
              <a:rPr lang="en-IN" sz="2200" b="1" dirty="0" smtClean="0"/>
              <a:t>Routing</a:t>
            </a:r>
            <a:r>
              <a:rPr lang="en-IN" sz="2200" dirty="0" smtClean="0"/>
              <a:t> - The network layer provides services to direct packets to a destination host on another network. To travel to other networks, the packet must be processed by a router. </a:t>
            </a:r>
          </a:p>
          <a:p>
            <a:pPr algn="just"/>
            <a:endParaRPr lang="en-IN" sz="2200" dirty="0" smtClean="0"/>
          </a:p>
          <a:p>
            <a:pPr algn="just"/>
            <a:r>
              <a:rPr lang="en-IN" sz="2200" b="1" dirty="0" smtClean="0"/>
              <a:t>De-encapsulation </a:t>
            </a:r>
            <a:r>
              <a:rPr lang="en-IN" sz="2200" dirty="0" smtClean="0"/>
              <a:t>- When the packet arrives at the network layer of the destination host, the host checks the IP header of the packet. If the destination IP address within the header matches its own IP address, the IP header is removed from the packet. This process of removing headers from lower layers is known as de-encapsulation. </a:t>
            </a:r>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Network Layer Functions  </a:t>
            </a:r>
            <a:endParaRPr lang="en-US" sz="32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110464BA-EBE7-449C-9B96-9088584EBEEB}" type="datetime1">
              <a:rPr lang="en-US" smtClean="0"/>
              <a:pPr/>
              <a:t>9/15/2022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9" name="Footer Placeholder 8"/>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dirty="0" smtClean="0"/>
          </a:p>
          <a:p>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Network Layer</a:t>
            </a:r>
            <a:endParaRPr lang="en-US" sz="24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2290" name="Picture 2" descr="C:\Users\hp\Desktop\6.1.1.1_the_network_layer_small.gif"/>
          <p:cNvPicPr>
            <a:picLocks noChangeAspect="1" noChangeArrowheads="1" noCrop="1"/>
          </p:cNvPicPr>
          <p:nvPr/>
        </p:nvPicPr>
        <p:blipFill>
          <a:blip r:embed="rId3" cstate="print"/>
          <a:srcRect/>
          <a:stretch>
            <a:fillRect/>
          </a:stretch>
        </p:blipFill>
        <p:spPr bwMode="auto">
          <a:xfrm>
            <a:off x="1071538" y="1285860"/>
            <a:ext cx="7072362" cy="4286280"/>
          </a:xfrm>
          <a:prstGeom prst="rect">
            <a:avLst/>
          </a:prstGeom>
          <a:noFill/>
        </p:spPr>
      </p:pic>
      <p:sp>
        <p:nvSpPr>
          <p:cNvPr id="6" name="Date Placeholder 5"/>
          <p:cNvSpPr>
            <a:spLocks noGrp="1"/>
          </p:cNvSpPr>
          <p:nvPr>
            <p:ph type="dt" sz="half" idx="10"/>
          </p:nvPr>
        </p:nvSpPr>
        <p:spPr/>
        <p:txBody>
          <a:bodyPr/>
          <a:lstStyle/>
          <a:p>
            <a:fld id="{8BA5ABFD-7ABC-4652-95F6-4580F99A26FB}" type="datetime1">
              <a:rPr lang="en-US" smtClean="0"/>
              <a:pPr/>
              <a:t>9/15/2022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9</a:t>
            </a:fld>
            <a:endParaRPr lang="en-US"/>
          </a:p>
        </p:txBody>
      </p:sp>
      <p:sp>
        <p:nvSpPr>
          <p:cNvPr id="10" name="Footer Placeholder 9"/>
          <p:cNvSpPr>
            <a:spLocks noGrp="1"/>
          </p:cNvSpPr>
          <p:nvPr>
            <p:ph type="ftr" sz="quarter" idx="11"/>
          </p:nvPr>
        </p:nvSpPr>
        <p:spPr/>
        <p:txBody>
          <a:bodyPr/>
          <a:lstStyle/>
          <a:p>
            <a:r>
              <a:rPr lang="en-IN" dirty="0" smtClean="0"/>
              <a:t>Akanksha  ACSE0502CN  Unit Number 3</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1036</TotalTime>
  <Words>3120</Words>
  <Application>Microsoft Office PowerPoint</Application>
  <PresentationFormat>On-screen Show (4:3)</PresentationFormat>
  <Paragraphs>688</Paragraphs>
  <Slides>73</Slides>
  <Notes>52</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Dell PC</cp:lastModifiedBy>
  <cp:revision>50</cp:revision>
  <dcterms:created xsi:type="dcterms:W3CDTF">2006-08-16T00:00:00Z</dcterms:created>
  <dcterms:modified xsi:type="dcterms:W3CDTF">2022-09-15T09:08:05Z</dcterms:modified>
</cp:coreProperties>
</file>