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257" r:id="rId2"/>
    <p:sldId id="258" r:id="rId3"/>
    <p:sldId id="573" r:id="rId4"/>
    <p:sldId id="608" r:id="rId5"/>
    <p:sldId id="583" r:id="rId6"/>
    <p:sldId id="612" r:id="rId7"/>
    <p:sldId id="574" r:id="rId8"/>
    <p:sldId id="634" r:id="rId9"/>
    <p:sldId id="614" r:id="rId10"/>
    <p:sldId id="334" r:id="rId11"/>
    <p:sldId id="635" r:id="rId12"/>
    <p:sldId id="636" r:id="rId13"/>
    <p:sldId id="637" r:id="rId14"/>
    <p:sldId id="638" r:id="rId15"/>
    <p:sldId id="639" r:id="rId16"/>
    <p:sldId id="640" r:id="rId17"/>
    <p:sldId id="641" r:id="rId18"/>
    <p:sldId id="642" r:id="rId19"/>
    <p:sldId id="643" r:id="rId20"/>
    <p:sldId id="770" r:id="rId21"/>
    <p:sldId id="772" r:id="rId22"/>
    <p:sldId id="771" r:id="rId23"/>
    <p:sldId id="773" r:id="rId24"/>
    <p:sldId id="774" r:id="rId25"/>
    <p:sldId id="775" r:id="rId26"/>
    <p:sldId id="776" r:id="rId27"/>
    <p:sldId id="777" r:id="rId28"/>
    <p:sldId id="644" r:id="rId29"/>
    <p:sldId id="645" r:id="rId30"/>
    <p:sldId id="646" r:id="rId31"/>
    <p:sldId id="778" r:id="rId32"/>
    <p:sldId id="900" r:id="rId33"/>
    <p:sldId id="901" r:id="rId34"/>
    <p:sldId id="902" r:id="rId35"/>
    <p:sldId id="903" r:id="rId36"/>
    <p:sldId id="904" r:id="rId37"/>
    <p:sldId id="905" r:id="rId38"/>
    <p:sldId id="906" r:id="rId39"/>
    <p:sldId id="907" r:id="rId40"/>
    <p:sldId id="908" r:id="rId41"/>
    <p:sldId id="909" r:id="rId42"/>
    <p:sldId id="910" r:id="rId43"/>
    <p:sldId id="911" r:id="rId44"/>
    <p:sldId id="912" r:id="rId45"/>
    <p:sldId id="913" r:id="rId46"/>
    <p:sldId id="915" r:id="rId47"/>
    <p:sldId id="916" r:id="rId48"/>
    <p:sldId id="917" r:id="rId49"/>
    <p:sldId id="919" r:id="rId50"/>
    <p:sldId id="920" r:id="rId51"/>
    <p:sldId id="914" r:id="rId52"/>
    <p:sldId id="921" r:id="rId53"/>
    <p:sldId id="922" r:id="rId54"/>
    <p:sldId id="924" r:id="rId55"/>
    <p:sldId id="923" r:id="rId56"/>
    <p:sldId id="925" r:id="rId57"/>
    <p:sldId id="926" r:id="rId58"/>
    <p:sldId id="928" r:id="rId59"/>
    <p:sldId id="929" r:id="rId60"/>
    <p:sldId id="930" r:id="rId61"/>
    <p:sldId id="931" r:id="rId62"/>
    <p:sldId id="932" r:id="rId63"/>
    <p:sldId id="933" r:id="rId64"/>
    <p:sldId id="934" r:id="rId65"/>
    <p:sldId id="935" r:id="rId66"/>
    <p:sldId id="936" r:id="rId67"/>
    <p:sldId id="938" r:id="rId68"/>
    <p:sldId id="939" r:id="rId69"/>
    <p:sldId id="940" r:id="rId70"/>
    <p:sldId id="941" r:id="rId71"/>
    <p:sldId id="942" r:id="rId72"/>
    <p:sldId id="943" r:id="rId73"/>
    <p:sldId id="944" r:id="rId74"/>
    <p:sldId id="945" r:id="rId75"/>
    <p:sldId id="946" r:id="rId76"/>
    <p:sldId id="937" r:id="rId77"/>
    <p:sldId id="947" r:id="rId78"/>
    <p:sldId id="948" r:id="rId79"/>
    <p:sldId id="949" r:id="rId80"/>
    <p:sldId id="950" r:id="rId81"/>
    <p:sldId id="951" r:id="rId82"/>
    <p:sldId id="952" r:id="rId83"/>
    <p:sldId id="953" r:id="rId84"/>
    <p:sldId id="954" r:id="rId85"/>
    <p:sldId id="955" r:id="rId86"/>
    <p:sldId id="957" r:id="rId87"/>
    <p:sldId id="958" r:id="rId88"/>
    <p:sldId id="959" r:id="rId89"/>
    <p:sldId id="960" r:id="rId90"/>
    <p:sldId id="961" r:id="rId91"/>
    <p:sldId id="962" r:id="rId92"/>
    <p:sldId id="963" r:id="rId93"/>
    <p:sldId id="964" r:id="rId94"/>
    <p:sldId id="965" r:id="rId95"/>
    <p:sldId id="967" r:id="rId96"/>
    <p:sldId id="968" r:id="rId97"/>
    <p:sldId id="969" r:id="rId98"/>
    <p:sldId id="970" r:id="rId99"/>
    <p:sldId id="971" r:id="rId100"/>
    <p:sldId id="972" r:id="rId101"/>
    <p:sldId id="973" r:id="rId102"/>
    <p:sldId id="975" r:id="rId103"/>
    <p:sldId id="976" r:id="rId104"/>
    <p:sldId id="977" r:id="rId105"/>
    <p:sldId id="978" r:id="rId106"/>
    <p:sldId id="979" r:id="rId107"/>
    <p:sldId id="980" r:id="rId108"/>
    <p:sldId id="981" r:id="rId109"/>
    <p:sldId id="982" r:id="rId110"/>
    <p:sldId id="983" r:id="rId111"/>
    <p:sldId id="984" r:id="rId112"/>
    <p:sldId id="769"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07EEEA-EEED-45B5-BF38-A2DBCCED8AB3}">
          <p14:sldIdLst>
            <p14:sldId id="257"/>
            <p14:sldId id="258"/>
            <p14:sldId id="573"/>
            <p14:sldId id="608"/>
            <p14:sldId id="583"/>
            <p14:sldId id="612"/>
            <p14:sldId id="574"/>
            <p14:sldId id="634"/>
            <p14:sldId id="614"/>
            <p14:sldId id="334"/>
            <p14:sldId id="635"/>
            <p14:sldId id="636"/>
            <p14:sldId id="637"/>
            <p14:sldId id="638"/>
            <p14:sldId id="639"/>
            <p14:sldId id="640"/>
            <p14:sldId id="641"/>
            <p14:sldId id="642"/>
            <p14:sldId id="643"/>
            <p14:sldId id="770"/>
            <p14:sldId id="772"/>
            <p14:sldId id="771"/>
            <p14:sldId id="773"/>
            <p14:sldId id="774"/>
            <p14:sldId id="775"/>
            <p14:sldId id="776"/>
            <p14:sldId id="777"/>
            <p14:sldId id="644"/>
            <p14:sldId id="645"/>
            <p14:sldId id="646"/>
            <p14:sldId id="778"/>
            <p14:sldId id="900"/>
            <p14:sldId id="901"/>
            <p14:sldId id="902"/>
            <p14:sldId id="903"/>
            <p14:sldId id="904"/>
            <p14:sldId id="905"/>
            <p14:sldId id="906"/>
            <p14:sldId id="907"/>
            <p14:sldId id="908"/>
            <p14:sldId id="909"/>
            <p14:sldId id="910"/>
            <p14:sldId id="911"/>
            <p14:sldId id="912"/>
            <p14:sldId id="913"/>
            <p14:sldId id="915"/>
            <p14:sldId id="916"/>
            <p14:sldId id="917"/>
            <p14:sldId id="919"/>
            <p14:sldId id="920"/>
            <p14:sldId id="914"/>
            <p14:sldId id="921"/>
            <p14:sldId id="922"/>
            <p14:sldId id="924"/>
            <p14:sldId id="923"/>
            <p14:sldId id="925"/>
            <p14:sldId id="926"/>
            <p14:sldId id="928"/>
            <p14:sldId id="929"/>
            <p14:sldId id="930"/>
            <p14:sldId id="931"/>
            <p14:sldId id="932"/>
            <p14:sldId id="933"/>
            <p14:sldId id="934"/>
            <p14:sldId id="935"/>
            <p14:sldId id="936"/>
            <p14:sldId id="938"/>
            <p14:sldId id="939"/>
            <p14:sldId id="940"/>
            <p14:sldId id="941"/>
            <p14:sldId id="942"/>
            <p14:sldId id="943"/>
            <p14:sldId id="944"/>
            <p14:sldId id="945"/>
            <p14:sldId id="946"/>
            <p14:sldId id="937"/>
            <p14:sldId id="947"/>
            <p14:sldId id="948"/>
            <p14:sldId id="949"/>
            <p14:sldId id="950"/>
            <p14:sldId id="951"/>
            <p14:sldId id="952"/>
            <p14:sldId id="953"/>
            <p14:sldId id="954"/>
            <p14:sldId id="955"/>
            <p14:sldId id="957"/>
            <p14:sldId id="958"/>
            <p14:sldId id="959"/>
            <p14:sldId id="960"/>
            <p14:sldId id="961"/>
            <p14:sldId id="962"/>
            <p14:sldId id="963"/>
            <p14:sldId id="964"/>
            <p14:sldId id="965"/>
            <p14:sldId id="967"/>
            <p14:sldId id="968"/>
            <p14:sldId id="969"/>
            <p14:sldId id="970"/>
            <p14:sldId id="971"/>
            <p14:sldId id="972"/>
            <p14:sldId id="973"/>
            <p14:sldId id="975"/>
            <p14:sldId id="976"/>
            <p14:sldId id="977"/>
            <p14:sldId id="978"/>
            <p14:sldId id="979"/>
            <p14:sldId id="980"/>
            <p14:sldId id="981"/>
            <p14:sldId id="982"/>
            <p14:sldId id="983"/>
            <p14:sldId id="984"/>
          </p14:sldIdLst>
        </p14:section>
        <p14:section name="Untitled Section" id="{1EC7522B-346A-41C1-A094-ED3CFFB08AD8}">
          <p14:sldIdLst>
            <p14:sldId id="7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AF3"/>
    <a:srgbClr val="FFCCFF"/>
    <a:srgbClr val="FF99CC"/>
    <a:srgbClr val="F8AEED"/>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94660"/>
  </p:normalViewPr>
  <p:slideViewPr>
    <p:cSldViewPr snapToGrid="0">
      <p:cViewPr varScale="1">
        <p:scale>
          <a:sx n="59" d="100"/>
          <a:sy n="59" d="100"/>
        </p:scale>
        <p:origin x="9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a:solidFill>
          <a:schemeClr val="accent2">
            <a:lumMod val="20000"/>
            <a:lumOff val="80000"/>
          </a:schemeClr>
        </a:solidFill>
      </dgm:spPr>
      <dgm:t>
        <a:bodyPr/>
        <a:lstStyle/>
        <a:p>
          <a:r>
            <a:rPr lang="en-US" sz="2800" b="0" baseline="0" dirty="0"/>
            <a:t>Structural Pattern Part-I, Adapter, Bridge, Composite.</a:t>
          </a:r>
        </a:p>
        <a:p>
          <a:r>
            <a:rPr lang="en-US" sz="2800" b="0" baseline="0" dirty="0"/>
            <a:t>Structural Pattern Part-II, Decorator, Facade, Flyweight, Proxy.</a:t>
          </a:r>
          <a:endParaRPr lang="en-IN" sz="2800" b="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X="305" custLinFactNeighborY="12382">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a:solidFill>
          <a:schemeClr val="bg1"/>
        </a:solidFill>
      </dgm:spPr>
      <dgm:t>
        <a:bodyPr/>
        <a:lstStyle/>
        <a:p>
          <a:r>
            <a:rPr lang="en-IN" b="1" dirty="0"/>
            <a:t>CO3 : Distinguish between different categories of design patterns.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a:solidFill>
          <a:schemeClr val="bg1"/>
        </a:solidFill>
        <a:ln>
          <a:solidFill>
            <a:schemeClr val="accent1"/>
          </a:solidFill>
        </a:ln>
      </dgm:spPr>
      <dgm:t>
        <a:bodyPr/>
        <a:lstStyle/>
        <a:p>
          <a:r>
            <a:rPr lang="en-US" b="1" dirty="0"/>
            <a:t>CO4 : Ability to common design pattern for incremental development.</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a:solidFill>
          <a:schemeClr val="bg1"/>
        </a:solidFill>
      </dgm:spPr>
      <dgm:t>
        <a:bodyPr/>
        <a:lstStyle/>
        <a:p>
          <a:r>
            <a:rPr lang="en-IN" sz="2500" b="1" dirty="0"/>
            <a:t>CO5 : Identify appropriate design pattern for a given problem and design the software using pattern oriented architecture.</a:t>
          </a:r>
          <a:endParaRPr lang="en-IN" sz="25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100040"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kern="1200" dirty="0">
              <a:solidFill>
                <a:prstClr val="black"/>
              </a:solidFill>
              <a:latin typeface="Calibri" panose="020F0502020204030204"/>
              <a:ea typeface="+mn-ea"/>
              <a:cs typeface="+mn-cs"/>
            </a:rPr>
            <a:t>Engineering</a:t>
          </a:r>
          <a:r>
            <a:rPr lang="en-US" sz="2800" b="1" kern="1200" dirty="0"/>
            <a:t> Graduates will be able to</a:t>
          </a:r>
          <a:r>
            <a:rPr lang="en-US" sz="2800" kern="1200" dirty="0"/>
            <a:t>:</a:t>
          </a:r>
          <a:endParaRPr lang="en-IN" sz="2800" kern="12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a:xfrm>
          <a:off x="0" y="334"/>
          <a:ext cx="7620000" cy="685128"/>
        </a:xfrm>
        <a:prstGeom prst="roundRect">
          <a:avLst/>
        </a:prstGeom>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t>PO1 : </a:t>
          </a:r>
          <a:r>
            <a:rPr lang="en-US" sz="2800" kern="1200" dirty="0">
              <a:solidFill>
                <a:prstClr val="black"/>
              </a:solidFill>
              <a:latin typeface="Calibri" panose="020F0502020204030204"/>
              <a:ea typeface="+mn-ea"/>
              <a:cs typeface="+mn-cs"/>
            </a:rPr>
            <a:t>Engineering</a:t>
          </a:r>
          <a:r>
            <a:rPr lang="en-US" sz="2800" b="1" kern="1200" dirty="0"/>
            <a:t> Knowledge</a:t>
          </a:r>
          <a:endParaRPr lang="en-IN" sz="2800" kern="1200"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PO2 : Problem Analysis</a:t>
          </a:r>
          <a:endParaRPr lang="en-IN" sz="2800" kern="1200" dirty="0">
            <a:solidFill>
              <a:prstClr val="black"/>
            </a:solidFill>
            <a:latin typeface="Calibri" panose="020F0502020204030204"/>
            <a:ea typeface="+mn-ea"/>
            <a:cs typeface="+mn-cs"/>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a:xfrm>
          <a:off x="0" y="12128"/>
          <a:ext cx="7619999" cy="647595"/>
        </a:xfrm>
        <a:prstGeom prst="roundRect">
          <a:avLst/>
        </a:prstGeom>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t>PO5 : </a:t>
          </a:r>
          <a:r>
            <a:rPr lang="en-US" sz="2800" kern="1200" dirty="0">
              <a:solidFill>
                <a:prstClr val="black"/>
              </a:solidFill>
              <a:latin typeface="Calibri" panose="020F0502020204030204"/>
              <a:ea typeface="+mn-ea"/>
              <a:cs typeface="+mn-cs"/>
            </a:rPr>
            <a:t>Modern</a:t>
          </a:r>
          <a:r>
            <a:rPr lang="en-US" sz="2800" b="1" kern="1200" dirty="0"/>
            <a:t> tool usage</a:t>
          </a:r>
          <a:endParaRPr lang="en-IN" sz="2800" kern="12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a:xfrm>
          <a:off x="0" y="270"/>
          <a:ext cx="7620000" cy="671580"/>
        </a:xfrm>
        <a:prstGeom prst="roundRect">
          <a:avLst/>
        </a:prstGeom>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a:xfrm>
          <a:off x="0" y="656"/>
          <a:ext cx="7620000" cy="671194"/>
        </a:xfrm>
        <a:prstGeom prst="roundRect">
          <a:avLst/>
        </a:prstGeom>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IN"/>
        </a:p>
      </dgm:t>
    </dgm:pt>
    <dgm:pt modelId="{12DD1199-91E2-4078-A2C6-82ED080F9D95}">
      <dgm:prSet custT="1"/>
      <dgm:spPr>
        <a:solidFill>
          <a:schemeClr val="bg1"/>
        </a:solidFill>
      </dgm:spPr>
      <dgm:t>
        <a:bodyPr/>
        <a:lstStyle/>
        <a:p>
          <a:r>
            <a:rPr lang="en-US" sz="2800" dirty="0">
              <a:solidFill>
                <a:schemeClr val="tx1"/>
              </a:solidFill>
            </a:rPr>
            <a:t>In this semester, the students will </a:t>
          </a:r>
          <a:endParaRPr lang="en-IN" sz="2800" dirty="0">
            <a:solidFill>
              <a:schemeClr val="tx1"/>
            </a:solidFill>
          </a:endParaRPr>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
  </dgm:cxnLst>
  <dgm:bg>
    <a:solidFill>
      <a:schemeClr val="accent2">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rgbClr val="FCBAF3"/>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latin typeface="+mj-lt"/>
            </a:rPr>
            <a:t>PO7 : </a:t>
          </a:r>
          <a:r>
            <a:rPr lang="en-US" sz="2800" kern="1200" dirty="0">
              <a:solidFill>
                <a:prstClr val="black"/>
              </a:solidFill>
              <a:latin typeface="Calibri" panose="020F0502020204030204"/>
              <a:ea typeface="+mn-ea"/>
              <a:cs typeface="+mn-cs"/>
            </a:rPr>
            <a:t>Environment</a:t>
          </a:r>
          <a:r>
            <a:rPr lang="en-US" sz="2800" b="1" kern="1200" dirty="0">
              <a:latin typeface="+mj-lt"/>
              <a:ea typeface="Calibri" panose="020F0502020204030204" pitchFamily="34" charset="0"/>
            </a:rPr>
            <a:t> and sustainability</a:t>
          </a:r>
          <a:endParaRPr lang="en-IN" sz="2800" kern="1200"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kern="1200" dirty="0">
              <a:latin typeface="+mj-lt"/>
              <a:ea typeface="Times New Roman" panose="02020603050405020304" pitchFamily="18" charset="0"/>
              <a:cs typeface="Times New Roman" panose="02020603050405020304" pitchFamily="18" charset="0"/>
            </a:rPr>
            <a:t>PO8 : </a:t>
          </a:r>
          <a:r>
            <a:rPr lang="en-US" sz="2800" kern="1200" dirty="0">
              <a:solidFill>
                <a:prstClr val="black"/>
              </a:solidFill>
              <a:latin typeface="Calibri" panose="020F0502020204030204"/>
              <a:ea typeface="+mn-ea"/>
              <a:cs typeface="+mn-cs"/>
            </a:rPr>
            <a:t>Ethics</a:t>
          </a:r>
          <a:endParaRPr lang="en-IN" sz="2800" kern="1200" dirty="0">
            <a:solidFill>
              <a:prstClr val="black"/>
            </a:solidFill>
            <a:latin typeface="Calibri" panose="020F0502020204030204"/>
            <a:ea typeface="+mn-ea"/>
            <a:cs typeface="+mn-cs"/>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PO9 : Individual and teamwork</a:t>
          </a:r>
          <a:endParaRPr lang="en-IN" sz="2800" kern="1200" dirty="0">
            <a:solidFill>
              <a:prstClr val="black"/>
            </a:solidFill>
            <a:latin typeface="Calibri" panose="020F0502020204030204"/>
            <a:ea typeface="+mn-ea"/>
            <a:cs typeface="+mn-cs"/>
          </a:endParaRP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latin typeface="+mj-lt"/>
            </a:rPr>
            <a:t>PO10 : </a:t>
          </a:r>
          <a:r>
            <a:rPr lang="en-US" sz="2800" kern="1200" dirty="0">
              <a:solidFill>
                <a:prstClr val="black"/>
              </a:solidFill>
              <a:latin typeface="Calibri" panose="020F0502020204030204"/>
              <a:ea typeface="+mn-ea"/>
              <a:cs typeface="+mn-cs"/>
            </a:rPr>
            <a:t>Communication</a:t>
          </a:r>
          <a:endParaRPr lang="en-IN" sz="2800" kern="1200" dirty="0">
            <a:solidFill>
              <a:prstClr val="black"/>
            </a:solidFill>
            <a:latin typeface="Calibri" panose="020F0502020204030204"/>
            <a:ea typeface="+mn-ea"/>
            <a:cs typeface="+mn-cs"/>
          </a:endParaRP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a:xfrm>
          <a:off x="0" y="135"/>
          <a:ext cx="7619999" cy="671580"/>
        </a:xfrm>
        <a:prstGeom prst="roundRect">
          <a:avLst/>
        </a:prstGeom>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kern="1200" dirty="0">
              <a:latin typeface="+mj-lt"/>
              <a:ea typeface="Times New Roman" panose="02020603050405020304" pitchFamily="18" charset="0"/>
              <a:cs typeface="Times New Roman" panose="02020603050405020304" pitchFamily="18" charset="0"/>
            </a:rPr>
            <a:t>PO11 : Project </a:t>
          </a:r>
          <a:r>
            <a:rPr lang="en-US" sz="2800" kern="1200" dirty="0">
              <a:solidFill>
                <a:prstClr val="black"/>
              </a:solidFill>
              <a:latin typeface="Calibri" panose="020F0502020204030204"/>
              <a:ea typeface="+mn-ea"/>
              <a:cs typeface="+mn-cs"/>
            </a:rPr>
            <a:t>management</a:t>
          </a:r>
          <a:r>
            <a:rPr lang="en-US" sz="2800" b="1" kern="1200" dirty="0">
              <a:latin typeface="+mj-lt"/>
              <a:ea typeface="Times New Roman" panose="02020603050405020304" pitchFamily="18" charset="0"/>
              <a:cs typeface="Times New Roman" panose="02020603050405020304" pitchFamily="18" charset="0"/>
            </a:rPr>
            <a:t> and finance</a:t>
          </a:r>
          <a:endParaRPr lang="en-IN" sz="2800" kern="12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a:xfrm>
          <a:off x="0" y="270"/>
          <a:ext cx="7620000" cy="671580"/>
        </a:xfrm>
        <a:prstGeom prst="roundRect">
          <a:avLst/>
        </a:prstGeom>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kern="1200" dirty="0">
              <a:latin typeface="+mj-lt"/>
              <a:ea typeface="Times New Roman" panose="02020603050405020304" pitchFamily="18" charset="0"/>
              <a:cs typeface="Times New Roman" panose="02020603050405020304" pitchFamily="18" charset="0"/>
            </a:rPr>
            <a:t>PO12 : Life-long </a:t>
          </a:r>
          <a:r>
            <a:rPr lang="en-US" sz="2800" kern="1200" dirty="0">
              <a:solidFill>
                <a:prstClr val="black"/>
              </a:solidFill>
              <a:latin typeface="Calibri" panose="020F0502020204030204"/>
              <a:ea typeface="+mn-ea"/>
              <a:cs typeface="+mn-cs"/>
            </a:rPr>
            <a:t>learning</a:t>
          </a:r>
          <a:endParaRPr lang="en-IN" sz="2800" kern="1200" dirty="0">
            <a:solidFill>
              <a:prstClr val="black"/>
            </a:solidFill>
            <a:latin typeface="Calibri" panose="020F0502020204030204"/>
            <a:ea typeface="+mn-ea"/>
            <a:cs typeface="+mn-cs"/>
          </a:endParaRPr>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a:xfrm>
          <a:off x="0" y="0"/>
          <a:ext cx="7620000" cy="671194"/>
        </a:xfrm>
        <a:prstGeom prst="roundRect">
          <a:avLst/>
        </a:prstGeom>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EAC6C9-E9EE-4C88-9286-99D02ED2B8F0}">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kern="1200" dirty="0">
              <a:solidFill>
                <a:prstClr val="black"/>
              </a:solidFill>
              <a:latin typeface="Calibri" panose="020F0502020204030204"/>
              <a:ea typeface="+mn-ea"/>
              <a:cs typeface="+mn-cs"/>
            </a:rPr>
            <a:t>Study </a:t>
          </a:r>
          <a:r>
            <a:rPr lang="en-US" sz="2400" kern="1200" dirty="0"/>
            <a:t>how to </a:t>
          </a:r>
          <a:r>
            <a:rPr lang="en-US" sz="2400" b="0" i="0" kern="1200" dirty="0"/>
            <a:t>show relationships and interactions between classes or objects.</a:t>
          </a:r>
          <a:endParaRPr lang="en-IN" sz="2800" kern="12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103878">
        <dgm:presLayoutVars>
          <dgm:chMax val="0"/>
          <dgm:bulletEnabled val="1"/>
        </dgm:presLayoutVars>
      </dgm:prSet>
      <dgm:spPr>
        <a:xfrm>
          <a:off x="0" y="594"/>
          <a:ext cx="10134600" cy="881459"/>
        </a:xfrm>
        <a:prstGeom prst="roundRect">
          <a:avLst/>
        </a:prstGeom>
      </dgm:spPr>
    </dgm:pt>
  </dgm:ptLst>
  <dgm:cxnLst>
    <dgm:cxn modelId="{A4759718-D329-48FB-9AC0-AB5B23FB3BCA}" type="presOf" srcId="{62087D5B-D783-472D-88B5-FF8830383D40}" destId="{BAC330DF-63D6-4D05-B05B-326D87078E16}" srcOrd="0" destOrd="0" presId="urn:microsoft.com/office/officeart/2005/8/layout/vList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
    <dgm:cxn modelId="{5B626400-7C3F-4782-84D2-3C27A1C69694}" type="presParOf" srcId="{BAC330DF-63D6-4D05-B05B-326D87078E16}" destId="{80E7BA34-FA84-45EB-89F5-AA12E2797A4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478CAB5-7AE2-456C-89C3-072C47566E3A}">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Study to speed up the development process by providing well-tested, proven development/design paradigms. </a:t>
          </a:r>
          <a:endParaRPr lang="en-IN" sz="2800" kern="1200" dirty="0">
            <a:solidFill>
              <a:prstClr val="black"/>
            </a:solidFill>
            <a:latin typeface="Calibri" panose="020F0502020204030204"/>
            <a:ea typeface="+mn-ea"/>
            <a:cs typeface="+mn-cs"/>
          </a:endParaRPr>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Y="3199">
        <dgm:presLayoutVars>
          <dgm:chMax val="0"/>
          <dgm:bulletEnabled val="1"/>
        </dgm:presLayoutVars>
      </dgm:prSet>
      <dgm:spPr>
        <a:xfrm>
          <a:off x="0" y="922"/>
          <a:ext cx="10134600" cy="953184"/>
        </a:xfrm>
        <a:prstGeom prst="roundRect">
          <a:avLst/>
        </a:prstGeom>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
    <dgm:cxn modelId="{AF4CFE83-9E2D-4B66-97C8-AF93CEB80A1B}" type="presOf" srcId="{C04877D1-03B1-4454-BEC3-DD4BDE35EAFA}" destId="{A8CAAB2E-DFF4-4B46-AFF4-DC7FC380F713}" srcOrd="0" destOrd="0" presId="urn:microsoft.com/office/officeart/2005/8/layout/vList2"/>
    <dgm:cxn modelId="{AB585AB2-D712-4C1F-B186-7B3C1234D6CB}" type="presParOf" srcId="{A8CAAB2E-DFF4-4B46-AFF4-DC7FC380F713}" destId="{1A3ADADF-1651-46C2-846B-A7F79BFA24C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101FA42-0C28-44AC-8614-BCD10EA95182}">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Select a specific design pattern for the solution of a given design problem.</a:t>
          </a:r>
          <a:endParaRPr lang="en-IN" sz="2800" kern="1200" dirty="0">
            <a:solidFill>
              <a:prstClr val="black"/>
            </a:solidFill>
            <a:latin typeface="Calibri" panose="020F0502020204030204"/>
            <a:ea typeface="+mn-ea"/>
            <a:cs typeface="+mn-cs"/>
          </a:endParaRPr>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60044" custLinFactNeighborX="300" custLinFactNeighborY="8735">
        <dgm:presLayoutVars>
          <dgm:chMax val="0"/>
          <dgm:bulletEnabled val="1"/>
        </dgm:presLayoutVars>
      </dgm:prSet>
      <dgm:spPr>
        <a:xfrm>
          <a:off x="0" y="513513"/>
          <a:ext cx="10165080" cy="730615"/>
        </a:xfrm>
        <a:prstGeom prst="roundRect">
          <a:avLst/>
        </a:prstGeom>
      </dgm:spPr>
    </dgm:pt>
  </dgm:ptLst>
  <dgm:cxnLst>
    <dgm:cxn modelId="{3583BF19-DB75-44AD-A9E8-ABF5BE2F95EB}" type="presOf" srcId="{935442EA-3D11-4D44-8E73-F6D5E0819A38}" destId="{1582B9EB-B4CE-4A6A-916D-2795B4AC0216}" srcOrd="0" destOrd="0" presId="urn:microsoft.com/office/officeart/2005/8/layout/vList2"/>
    <dgm:cxn modelId="{F4F5262D-7F4C-492A-9885-91530C6CE254}" type="presOf" srcId="{A101FA42-0C28-44AC-8614-BCD10EA95182}" destId="{94DF58AF-4B5A-40D5-876B-C773221F443C}" srcOrd="0" destOrd="0" presId="urn:microsoft.com/office/officeart/2005/8/layout/vList2"/>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C9149EB-4966-4FC9-84A5-2B265D92C4EA}">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Create a catalog entry for a simple design pattern whose purpose and application are understood.</a:t>
          </a:r>
          <a:endParaRPr lang="en-IN" sz="2800" kern="1200" dirty="0">
            <a:solidFill>
              <a:prstClr val="black"/>
            </a:solidFill>
            <a:latin typeface="Calibri" panose="020F0502020204030204"/>
            <a:ea typeface="+mn-ea"/>
            <a:cs typeface="+mn-cs"/>
          </a:endParaRPr>
        </a:p>
      </dgm:t>
    </dgm:pt>
    <dgm:pt modelId="{BCB043BE-38B4-451D-A3CA-5544958EA9E9}" type="parTrans" cxnId="{6D4048F6-3B5B-4F0D-B3C9-074D7F87A84B}">
      <dgm:prSet/>
      <dgm:spPr/>
      <dgm:t>
        <a:bodyPr/>
        <a:lstStyle/>
        <a:p>
          <a:endParaRPr lang="en-IN"/>
        </a:p>
      </dgm:t>
    </dgm:pt>
    <dgm:pt modelId="{7B1251F8-3BFD-43BE-B6B4-60C98597D653}" type="sibTrans" cxnId="{6D4048F6-3B5B-4F0D-B3C9-074D7F87A84B}">
      <dgm:prSet/>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pt>
    <dgm:pt modelId="{516B7FBA-CAF3-4274-AEB4-00729BD1494C}" type="pres">
      <dgm:prSet presAssocID="{6C9149EB-4966-4FC9-84A5-2B265D92C4EA}" presName="parentText" presStyleLbl="node1" presStyleIdx="0" presStyleCnt="1" custScaleY="416917">
        <dgm:presLayoutVars>
          <dgm:chMax val="0"/>
          <dgm:bulletEnabled val="1"/>
        </dgm:presLayoutVars>
      </dgm:prSet>
      <dgm:spPr>
        <a:xfrm>
          <a:off x="0" y="578"/>
          <a:ext cx="10165080" cy="1183822"/>
        </a:xfrm>
        <a:prstGeom prst="roundRect">
          <a:avLst/>
        </a:prstGeom>
      </dgm:spPr>
    </dgm:pt>
  </dgm:ptLst>
  <dgm:cxnLst>
    <dgm:cxn modelId="{F01C1A4D-2D88-46FC-AA1C-174B089A1D23}" type="presOf" srcId="{1D8AF22B-6E01-4F33-9B54-590076F38756}" destId="{6B117771-AD3E-410E-8C2D-70661DFBA6BA}" srcOrd="0" destOrd="0" presId="urn:microsoft.com/office/officeart/2005/8/layout/vList2"/>
    <dgm:cxn modelId="{CF4B0ED1-F244-4FCD-A238-694B98A49368}" type="presOf" srcId="{6C9149EB-4966-4FC9-84A5-2B265D92C4EA}" destId="{516B7FBA-CAF3-4274-AEB4-00729BD1494C}" srcOrd="0" destOrd="0" presId="urn:microsoft.com/office/officeart/2005/8/layout/vList2"/>
    <dgm:cxn modelId="{6D4048F6-3B5B-4F0D-B3C9-074D7F87A84B}" srcId="{1D8AF22B-6E01-4F33-9B54-590076F38756}" destId="{6C9149EB-4966-4FC9-84A5-2B265D92C4EA}" srcOrd="0" destOrd="0" parTransId="{BCB043BE-38B4-451D-A3CA-5544958EA9E9}" sibTransId="{7B1251F8-3BFD-43BE-B6B4-60C98597D653}"/>
    <dgm:cxn modelId="{25E3078B-7A81-41B7-AAB3-6FEA8B425B2F}" type="presParOf" srcId="{6B117771-AD3E-410E-8C2D-70661DFBA6BA}" destId="{516B7FBA-CAF3-4274-AEB4-00729BD1494C}"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rgbClr val="FCBAF3"/>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02C141FE-9ABF-48FD-9848-42A0EFA33222}">
      <dgm:prSet/>
      <dgm:spPr>
        <a:solidFill>
          <a:schemeClr val="bg1"/>
        </a:solidFill>
      </dgm:spPr>
      <dgm:t>
        <a:bodyPr/>
        <a:lstStyle/>
        <a:p>
          <a:r>
            <a:rPr lang="en-IN" b="1" dirty="0">
              <a:solidFill>
                <a:schemeClr val="tx1"/>
              </a:solidFill>
            </a:rPr>
            <a:t>CO1 : Construct a design consisting of collection of modules.</a:t>
          </a:r>
          <a:endParaRPr lang="en-IN" dirty="0">
            <a:solidFill>
              <a:schemeClr val="tx1"/>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a:solidFill>
          <a:schemeClr val="bg1"/>
        </a:solidFill>
      </dgm:spPr>
      <dgm:t>
        <a:bodyPr/>
        <a:lstStyle/>
        <a:p>
          <a:r>
            <a:rPr lang="en-US" b="1" dirty="0"/>
            <a:t>CO2 : Exploit well known design pattern such as Factory, visitor etc.</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488431"/>
          <a:ext cx="9982200" cy="1292850"/>
        </a:xfrm>
        <a:prstGeom prst="roundRect">
          <a:avLst/>
        </a:prstGeom>
        <a:solidFill>
          <a:schemeClr val="accent2">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kern="1200" baseline="0" dirty="0"/>
            <a:t>Structural Pattern Part-I, Adapter, Bridge, Composite.</a:t>
          </a:r>
        </a:p>
        <a:p>
          <a:pPr marL="0" lvl="0" indent="0" algn="l" defTabSz="1244600">
            <a:lnSpc>
              <a:spcPct val="90000"/>
            </a:lnSpc>
            <a:spcBef>
              <a:spcPct val="0"/>
            </a:spcBef>
            <a:spcAft>
              <a:spcPct val="35000"/>
            </a:spcAft>
            <a:buNone/>
          </a:pPr>
          <a:r>
            <a:rPr lang="en-US" sz="2800" b="0" kern="1200" baseline="0" dirty="0"/>
            <a:t>Structural Pattern Part-II, Decorator, Facade, Flyweight, Proxy.</a:t>
          </a:r>
          <a:endParaRPr lang="en-IN" sz="2800" b="0" kern="1200" dirty="0"/>
        </a:p>
      </dsp:txBody>
      <dsp:txXfrm>
        <a:off x="63112" y="551543"/>
        <a:ext cx="9855976" cy="11666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23995"/>
          <a:ext cx="9601200" cy="623610"/>
        </a:xfrm>
        <a:prstGeom prst="roundRect">
          <a:avLst/>
        </a:prstGeom>
        <a:solidFill>
          <a:schemeClr val="bg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kern="1200" dirty="0"/>
            <a:t>CO3 : Distinguish between different categories of design patterns.</a:t>
          </a:r>
          <a:endParaRPr lang="en-IN" sz="2600" kern="1200" dirty="0"/>
        </a:p>
      </dsp:txBody>
      <dsp:txXfrm>
        <a:off x="30442" y="54437"/>
        <a:ext cx="9540316" cy="56272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36113"/>
          <a:ext cx="9601201" cy="599625"/>
        </a:xfrm>
        <a:prstGeom prst="roundRect">
          <a:avLst/>
        </a:prstGeom>
        <a:solidFill>
          <a:schemeClr val="bg1"/>
        </a:solidFill>
        <a:ln>
          <a:solidFill>
            <a:schemeClr val="accent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CO4 : Ability to common design pattern for incremental development.</a:t>
          </a:r>
          <a:endParaRPr lang="en-IN" sz="2500" kern="1200" dirty="0"/>
        </a:p>
      </dsp:txBody>
      <dsp:txXfrm>
        <a:off x="29271" y="65384"/>
        <a:ext cx="9542659" cy="54108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91967"/>
          <a:ext cx="9601200" cy="1217286"/>
        </a:xfrm>
        <a:prstGeom prst="roundRect">
          <a:avLst/>
        </a:prstGeom>
        <a:solidFill>
          <a:schemeClr val="bg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kern="1200" dirty="0"/>
            <a:t>CO5 : Identify appropriate design pattern for a given problem and design the software using pattern oriented architecture.</a:t>
          </a:r>
          <a:endParaRPr lang="en-IN" sz="2500" kern="1200" dirty="0"/>
        </a:p>
      </dsp:txBody>
      <dsp:txXfrm>
        <a:off x="59423" y="251390"/>
        <a:ext cx="9482354" cy="10984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Engineering</a:t>
          </a:r>
          <a:r>
            <a:rPr lang="en-US" sz="2800" b="1" kern="1200" dirty="0"/>
            <a:t> Graduates will be able to</a:t>
          </a:r>
          <a:r>
            <a:rPr lang="en-US" sz="2800" kern="1200" dirty="0"/>
            <a:t>:</a:t>
          </a:r>
          <a:endParaRPr lang="en-IN" sz="2800" kern="1200" dirty="0"/>
        </a:p>
      </dsp:txBody>
      <dsp:txXfrm>
        <a:off x="33445" y="33779"/>
        <a:ext cx="7553110" cy="61823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27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kern="1200" dirty="0">
              <a:solidFill>
                <a:prstClr val="black"/>
              </a:solidFill>
              <a:latin typeface="Calibri" panose="020F0502020204030204"/>
              <a:ea typeface="+mn-ea"/>
              <a:cs typeface="+mn-cs"/>
            </a:rPr>
            <a:t>Engineering</a:t>
          </a:r>
          <a:r>
            <a:rPr lang="en-US" sz="2800" b="1" kern="1200" dirty="0"/>
            <a:t> Knowledge</a:t>
          </a:r>
          <a:endParaRPr lang="en-IN" sz="2800" kern="1200" dirty="0"/>
        </a:p>
      </dsp:txBody>
      <dsp:txXfrm>
        <a:off x="32771" y="33041"/>
        <a:ext cx="7554458" cy="60576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7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PO2 : Problem Analysis</a:t>
          </a:r>
          <a:endParaRPr lang="en-IN" sz="2800" kern="1200" dirty="0">
            <a:solidFill>
              <a:prstClr val="black"/>
            </a:solidFill>
            <a:latin typeface="Calibri" panose="020F0502020204030204"/>
            <a:ea typeface="+mn-ea"/>
            <a:cs typeface="+mn-cs"/>
          </a:endParaRPr>
        </a:p>
      </dsp:txBody>
      <dsp:txXfrm>
        <a:off x="32771" y="33041"/>
        <a:ext cx="7554458" cy="6057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4230"/>
          <a:ext cx="7619999" cy="663389"/>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2384" y="36614"/>
        <a:ext cx="7555231" cy="59862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54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kern="1200" dirty="0">
              <a:solidFill>
                <a:prstClr val="black"/>
              </a:solidFill>
              <a:latin typeface="Calibri" panose="020F0502020204030204"/>
              <a:ea typeface="+mn-ea"/>
              <a:cs typeface="+mn-cs"/>
            </a:rPr>
            <a:t>Modern</a:t>
          </a:r>
          <a:r>
            <a:rPr lang="en-US" sz="2800" b="1" kern="1200" dirty="0"/>
            <a:t> tool usage</a:t>
          </a:r>
          <a:endParaRPr lang="en-IN" sz="2800" kern="1200" dirty="0"/>
        </a:p>
      </dsp:txBody>
      <dsp:txXfrm>
        <a:off x="32771" y="33311"/>
        <a:ext cx="7554458" cy="60576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In this semester, the students will </a:t>
          </a:r>
          <a:endParaRPr lang="en-IN" sz="2800" kern="1200" dirty="0">
            <a:solidFill>
              <a:schemeClr val="tx1"/>
            </a:solidFill>
          </a:endParaRPr>
        </a:p>
      </dsp:txBody>
      <dsp:txXfrm>
        <a:off x="25524" y="25700"/>
        <a:ext cx="6121151" cy="47181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rgbClr val="FCBAF3"/>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27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kern="1200" dirty="0">
              <a:solidFill>
                <a:prstClr val="black"/>
              </a:solidFill>
              <a:latin typeface="Calibri" panose="020F0502020204030204"/>
              <a:ea typeface="+mn-ea"/>
              <a:cs typeface="+mn-cs"/>
            </a:rPr>
            <a:t>Environment</a:t>
          </a:r>
          <a:r>
            <a:rPr lang="en-US" sz="2800" b="1" kern="1200" dirty="0">
              <a:latin typeface="+mj-lt"/>
              <a:ea typeface="Calibri" panose="020F0502020204030204" pitchFamily="34" charset="0"/>
            </a:rPr>
            <a:t> and sustainability</a:t>
          </a:r>
          <a:endParaRPr lang="en-IN" sz="2800" kern="1200" dirty="0"/>
        </a:p>
      </dsp:txBody>
      <dsp:txXfrm>
        <a:off x="32771" y="33041"/>
        <a:ext cx="7554458" cy="60576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7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a:t>
          </a:r>
          <a:r>
            <a:rPr lang="en-US" sz="2800" kern="1200" dirty="0">
              <a:solidFill>
                <a:prstClr val="black"/>
              </a:solidFill>
              <a:latin typeface="Calibri" panose="020F0502020204030204"/>
              <a:ea typeface="+mn-ea"/>
              <a:cs typeface="+mn-cs"/>
            </a:rPr>
            <a:t>Ethics</a:t>
          </a:r>
          <a:endParaRPr lang="en-IN" sz="2800" kern="1200" dirty="0">
            <a:solidFill>
              <a:prstClr val="black"/>
            </a:solidFill>
            <a:latin typeface="Calibri" panose="020F0502020204030204"/>
            <a:ea typeface="+mn-ea"/>
            <a:cs typeface="+mn-cs"/>
          </a:endParaRPr>
        </a:p>
      </dsp:txBody>
      <dsp:txXfrm>
        <a:off x="32771" y="33041"/>
        <a:ext cx="7554458" cy="60576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27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PO9 : Individual and teamwork</a:t>
          </a:r>
          <a:endParaRPr lang="en-IN" sz="2800" kern="1200" dirty="0">
            <a:solidFill>
              <a:prstClr val="black"/>
            </a:solidFill>
            <a:latin typeface="Calibri" panose="020F0502020204030204"/>
            <a:ea typeface="+mn-ea"/>
            <a:cs typeface="+mn-cs"/>
          </a:endParaRPr>
        </a:p>
      </dsp:txBody>
      <dsp:txXfrm>
        <a:off x="32771" y="33041"/>
        <a:ext cx="7554458" cy="60576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270"/>
          <a:ext cx="7619999"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kern="1200" dirty="0">
              <a:solidFill>
                <a:prstClr val="black"/>
              </a:solidFill>
              <a:latin typeface="Calibri" panose="020F0502020204030204"/>
              <a:ea typeface="+mn-ea"/>
              <a:cs typeface="+mn-cs"/>
            </a:rPr>
            <a:t>Communication</a:t>
          </a:r>
          <a:endParaRPr lang="en-IN" sz="2800" kern="1200" dirty="0">
            <a:solidFill>
              <a:prstClr val="black"/>
            </a:solidFill>
            <a:latin typeface="Calibri" panose="020F0502020204030204"/>
            <a:ea typeface="+mn-ea"/>
            <a:cs typeface="+mn-cs"/>
          </a:endParaRPr>
        </a:p>
      </dsp:txBody>
      <dsp:txXfrm>
        <a:off x="32771" y="33041"/>
        <a:ext cx="7554457" cy="60576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54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a:t>
          </a:r>
          <a:r>
            <a:rPr lang="en-US" sz="2800" kern="1200" dirty="0">
              <a:solidFill>
                <a:prstClr val="black"/>
              </a:solidFill>
              <a:latin typeface="Calibri" panose="020F0502020204030204"/>
              <a:ea typeface="+mn-ea"/>
              <a:cs typeface="+mn-cs"/>
            </a:rPr>
            <a:t>management</a:t>
          </a:r>
          <a:r>
            <a:rPr lang="en-US" sz="2800" b="1" kern="1200" dirty="0">
              <a:latin typeface="+mj-lt"/>
              <a:ea typeface="Times New Roman" panose="02020603050405020304" pitchFamily="18" charset="0"/>
              <a:cs typeface="Times New Roman" panose="02020603050405020304" pitchFamily="18" charset="0"/>
            </a:rPr>
            <a:t> and finance</a:t>
          </a:r>
          <a:endParaRPr lang="en-IN" sz="2800" kern="1200" dirty="0"/>
        </a:p>
      </dsp:txBody>
      <dsp:txXfrm>
        <a:off x="32771" y="33311"/>
        <a:ext cx="7554458" cy="60576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a:t>
          </a:r>
          <a:r>
            <a:rPr lang="en-US" sz="2800" kern="1200" dirty="0">
              <a:solidFill>
                <a:prstClr val="black"/>
              </a:solidFill>
              <a:latin typeface="Calibri" panose="020F0502020204030204"/>
              <a:ea typeface="+mn-ea"/>
              <a:cs typeface="+mn-cs"/>
            </a:rPr>
            <a:t>learning</a:t>
          </a:r>
          <a:endParaRPr lang="en-IN" sz="2800" kern="1200" dirty="0">
            <a:solidFill>
              <a:prstClr val="black"/>
            </a:solidFill>
            <a:latin typeface="Calibri" panose="020F0502020204030204"/>
            <a:ea typeface="+mn-ea"/>
            <a:cs typeface="+mn-cs"/>
          </a:endParaRPr>
        </a:p>
      </dsp:txBody>
      <dsp:txXfrm>
        <a:off x="32765" y="32765"/>
        <a:ext cx="7554470" cy="605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594"/>
          <a:ext cx="10134600" cy="881459"/>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Study </a:t>
          </a:r>
          <a:r>
            <a:rPr lang="en-US" sz="2400" kern="1200" dirty="0"/>
            <a:t>how to </a:t>
          </a:r>
          <a:r>
            <a:rPr lang="en-US" sz="2400" b="0" i="0" kern="1200" dirty="0"/>
            <a:t>show relationships and interactions between classes or objects.</a:t>
          </a:r>
          <a:endParaRPr lang="en-IN" sz="2800" kern="1200" dirty="0"/>
        </a:p>
      </dsp:txBody>
      <dsp:txXfrm>
        <a:off x="43029" y="43623"/>
        <a:ext cx="10048542" cy="79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922"/>
          <a:ext cx="10134600" cy="953184"/>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Study to speed up the development process by providing well-tested, proven development/design paradigms. </a:t>
          </a:r>
          <a:endParaRPr lang="en-IN" sz="2800" kern="1200" dirty="0">
            <a:solidFill>
              <a:prstClr val="black"/>
            </a:solidFill>
            <a:latin typeface="Calibri" panose="020F0502020204030204"/>
            <a:ea typeface="+mn-ea"/>
            <a:cs typeface="+mn-cs"/>
          </a:endParaRPr>
        </a:p>
      </dsp:txBody>
      <dsp:txXfrm>
        <a:off x="46531" y="47453"/>
        <a:ext cx="10041538" cy="8601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508201"/>
          <a:ext cx="10165080" cy="719375"/>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Select a specific design pattern for the solution of a given design problem.</a:t>
          </a:r>
          <a:endParaRPr lang="en-IN" sz="2800" kern="1200" dirty="0">
            <a:solidFill>
              <a:prstClr val="black"/>
            </a:solidFill>
            <a:latin typeface="Calibri" panose="020F0502020204030204"/>
            <a:ea typeface="+mn-ea"/>
            <a:cs typeface="+mn-cs"/>
          </a:endParaRPr>
        </a:p>
      </dsp:txBody>
      <dsp:txXfrm>
        <a:off x="35117" y="543318"/>
        <a:ext cx="10094846" cy="6491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B7FBA-CAF3-4274-AEB4-00729BD1494C}">
      <dsp:nvSpPr>
        <dsp:cNvPr id="0" name=""/>
        <dsp:cNvSpPr/>
      </dsp:nvSpPr>
      <dsp:spPr>
        <a:xfrm>
          <a:off x="0" y="578"/>
          <a:ext cx="10165080" cy="1183822"/>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Create a catalog entry for a simple design pattern whose purpose and application are understood.</a:t>
          </a:r>
          <a:endParaRPr lang="en-IN" sz="2800" kern="1200" dirty="0">
            <a:solidFill>
              <a:prstClr val="black"/>
            </a:solidFill>
            <a:latin typeface="Calibri" panose="020F0502020204030204"/>
            <a:ea typeface="+mn-ea"/>
            <a:cs typeface="+mn-cs"/>
          </a:endParaRPr>
        </a:p>
      </dsp:txBody>
      <dsp:txXfrm>
        <a:off x="57789" y="58367"/>
        <a:ext cx="10049502" cy="10682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43766"/>
          <a:ext cx="9601200" cy="598264"/>
        </a:xfrm>
        <a:prstGeom prst="roundRect">
          <a:avLst/>
        </a:prstGeom>
        <a:solidFill>
          <a:srgbClr val="FCBAF3"/>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29205" y="72971"/>
        <a:ext cx="9542790" cy="5398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9601200" cy="671580"/>
        </a:xfrm>
        <a:prstGeom prst="roundRect">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solidFill>
                <a:schemeClr val="tx1"/>
              </a:solidFill>
            </a:rPr>
            <a:t>CO1 : Construct a design consisting of collection of modules.</a:t>
          </a:r>
          <a:endParaRPr lang="en-IN" sz="2800" kern="1200" dirty="0">
            <a:solidFill>
              <a:schemeClr val="tx1"/>
            </a:solidFill>
          </a:endParaRPr>
        </a:p>
      </dsp:txBody>
      <dsp:txXfrm>
        <a:off x="32784" y="32919"/>
        <a:ext cx="9535632" cy="6060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4120"/>
          <a:ext cx="9601200" cy="623610"/>
        </a:xfrm>
        <a:prstGeom prst="roundRect">
          <a:avLst/>
        </a:prstGeom>
        <a:solidFill>
          <a:schemeClr val="bg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CO2 : Exploit well known design pattern such as Factory, visitor etc.</a:t>
          </a:r>
          <a:endParaRPr lang="en-IN" sz="2600" kern="1200" dirty="0"/>
        </a:p>
      </dsp:txBody>
      <dsp:txXfrm>
        <a:off x="30442" y="54562"/>
        <a:ext cx="9540316" cy="5627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70BA8-F2A7-4144-9FC8-3BC9866D8187}" type="datetimeFigureOut">
              <a:rPr lang="en-IN" smtClean="0"/>
              <a:t>14-10-2024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FAC18-5705-4CC6-9CEC-5C8FFDA54FC2}" type="slidenum">
              <a:rPr lang="en-IN" smtClean="0"/>
              <a:t>‹#›</a:t>
            </a:fld>
            <a:endParaRPr lang="en-IN"/>
          </a:p>
        </p:txBody>
      </p:sp>
    </p:spTree>
    <p:extLst>
      <p:ext uri="{BB962C8B-B14F-4D97-AF65-F5344CB8AC3E}">
        <p14:creationId xmlns:p14="http://schemas.microsoft.com/office/powerpoint/2010/main" val="2344997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592596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0EA2-9C23-0220-8EAA-E146FD636D0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0F3567-E3B4-C50A-F922-A777841CB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CC6A3F-EFCE-298D-E7F2-3CC70CD8A98B}"/>
              </a:ext>
            </a:extLst>
          </p:cNvPr>
          <p:cNvSpPr>
            <a:spLocks noGrp="1"/>
          </p:cNvSpPr>
          <p:nvPr>
            <p:ph type="dt" sz="half" idx="10"/>
          </p:nvPr>
        </p:nvSpPr>
        <p:spPr/>
        <p:txBody>
          <a:bodyPr/>
          <a:lstStyle/>
          <a:p>
            <a:fld id="{A895FFA8-B0E2-4018-B7DA-27ADEB545696}" type="datetime1">
              <a:rPr lang="en-US" smtClean="0"/>
              <a:t>10/14/2024</a:t>
            </a:fld>
            <a:endParaRPr lang="en-IN"/>
          </a:p>
        </p:txBody>
      </p:sp>
      <p:sp>
        <p:nvSpPr>
          <p:cNvPr id="5" name="Footer Placeholder 4">
            <a:extLst>
              <a:ext uri="{FF2B5EF4-FFF2-40B4-BE49-F238E27FC236}">
                <a16:creationId xmlns:a16="http://schemas.microsoft.com/office/drawing/2014/main" id="{5AC1C644-651C-FECF-6688-15E41524F625}"/>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4D6D8F36-52E2-83C8-B884-951329CACF9F}"/>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4141179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8028-CD4A-C286-06E8-EA3534A6759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C62D76-1A82-E25B-8F6D-461C3E1A2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1BEE4-DB72-7FDD-D62F-98BC2320C289}"/>
              </a:ext>
            </a:extLst>
          </p:cNvPr>
          <p:cNvSpPr>
            <a:spLocks noGrp="1"/>
          </p:cNvSpPr>
          <p:nvPr>
            <p:ph type="dt" sz="half" idx="10"/>
          </p:nvPr>
        </p:nvSpPr>
        <p:spPr/>
        <p:txBody>
          <a:bodyPr/>
          <a:lstStyle/>
          <a:p>
            <a:fld id="{F326BCAC-F6F5-4B82-AD55-F5A144825A69}" type="datetime1">
              <a:rPr lang="en-US" smtClean="0"/>
              <a:t>10/14/2024</a:t>
            </a:fld>
            <a:endParaRPr lang="en-IN"/>
          </a:p>
        </p:txBody>
      </p:sp>
      <p:sp>
        <p:nvSpPr>
          <p:cNvPr id="5" name="Footer Placeholder 4">
            <a:extLst>
              <a:ext uri="{FF2B5EF4-FFF2-40B4-BE49-F238E27FC236}">
                <a16:creationId xmlns:a16="http://schemas.microsoft.com/office/drawing/2014/main" id="{16A7053B-8F27-2480-649D-CA15E40E3F49}"/>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89192D65-9EFA-E051-C073-BB93E0129361}"/>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95051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9525B9-7601-06B2-3D29-1501B2937C6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1B5A9-C8E9-FD46-8DCE-E03978290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90C45-135F-563E-374E-1699147847BA}"/>
              </a:ext>
            </a:extLst>
          </p:cNvPr>
          <p:cNvSpPr>
            <a:spLocks noGrp="1"/>
          </p:cNvSpPr>
          <p:nvPr>
            <p:ph type="dt" sz="half" idx="10"/>
          </p:nvPr>
        </p:nvSpPr>
        <p:spPr/>
        <p:txBody>
          <a:bodyPr/>
          <a:lstStyle/>
          <a:p>
            <a:fld id="{C02F13D4-0B7E-4D07-AF59-65B2774FB733}" type="datetime1">
              <a:rPr lang="en-US" smtClean="0"/>
              <a:t>10/14/2024</a:t>
            </a:fld>
            <a:endParaRPr lang="en-IN"/>
          </a:p>
        </p:txBody>
      </p:sp>
      <p:sp>
        <p:nvSpPr>
          <p:cNvPr id="5" name="Footer Placeholder 4">
            <a:extLst>
              <a:ext uri="{FF2B5EF4-FFF2-40B4-BE49-F238E27FC236}">
                <a16:creationId xmlns:a16="http://schemas.microsoft.com/office/drawing/2014/main" id="{AAC7DC0C-B3CA-B743-9BCB-18DEFC68A377}"/>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C33DAC65-A7F2-DE7F-A618-1028623E3E29}"/>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41644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6236-3C6E-C142-BDF7-CC6BFF57251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24C662-F8E4-1C91-F26A-CDDA685B19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DFEFFD-694F-542B-B035-A06B8985A330}"/>
              </a:ext>
            </a:extLst>
          </p:cNvPr>
          <p:cNvSpPr>
            <a:spLocks noGrp="1"/>
          </p:cNvSpPr>
          <p:nvPr>
            <p:ph type="dt" sz="half" idx="10"/>
          </p:nvPr>
        </p:nvSpPr>
        <p:spPr/>
        <p:txBody>
          <a:bodyPr/>
          <a:lstStyle/>
          <a:p>
            <a:fld id="{F81DD2E6-7240-4FFD-A615-3660C3DA7611}" type="datetime1">
              <a:rPr lang="en-US" smtClean="0"/>
              <a:t>10/14/2024</a:t>
            </a:fld>
            <a:endParaRPr lang="en-IN"/>
          </a:p>
        </p:txBody>
      </p:sp>
      <p:sp>
        <p:nvSpPr>
          <p:cNvPr id="5" name="Footer Placeholder 4">
            <a:extLst>
              <a:ext uri="{FF2B5EF4-FFF2-40B4-BE49-F238E27FC236}">
                <a16:creationId xmlns:a16="http://schemas.microsoft.com/office/drawing/2014/main" id="{D3AFC543-1381-358C-B41C-C5C9DA6A9C47}"/>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355F7CC2-BD79-8DC3-04C6-4F6D7DAA5901}"/>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90192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F21F-00CB-9BCE-3472-704394CCFCD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6809A5-8CB2-C495-A5BF-F4FC3AA5CA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C7312-E80F-29DE-3590-4036A630742E}"/>
              </a:ext>
            </a:extLst>
          </p:cNvPr>
          <p:cNvSpPr>
            <a:spLocks noGrp="1"/>
          </p:cNvSpPr>
          <p:nvPr>
            <p:ph type="dt" sz="half" idx="10"/>
          </p:nvPr>
        </p:nvSpPr>
        <p:spPr/>
        <p:txBody>
          <a:bodyPr/>
          <a:lstStyle/>
          <a:p>
            <a:fld id="{0B178DD1-5F08-4759-9262-8595B7413594}" type="datetime1">
              <a:rPr lang="en-US" smtClean="0"/>
              <a:t>10/14/2024</a:t>
            </a:fld>
            <a:endParaRPr lang="en-IN"/>
          </a:p>
        </p:txBody>
      </p:sp>
      <p:sp>
        <p:nvSpPr>
          <p:cNvPr id="5" name="Footer Placeholder 4">
            <a:extLst>
              <a:ext uri="{FF2B5EF4-FFF2-40B4-BE49-F238E27FC236}">
                <a16:creationId xmlns:a16="http://schemas.microsoft.com/office/drawing/2014/main" id="{1FF19720-E1B4-D817-4D9A-F6B7DE1A43A6}"/>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221C970B-3549-ECB4-09B1-3747364A0BBC}"/>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29501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3665-1945-3A0C-0DD7-15D28352FFA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C3F5C2-5253-AF1E-A259-E9A8D228CC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39652D-F3DF-134C-A21E-B71AEC5FF8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DF806A-7F34-57F5-7D05-CB6DF55740FD}"/>
              </a:ext>
            </a:extLst>
          </p:cNvPr>
          <p:cNvSpPr>
            <a:spLocks noGrp="1"/>
          </p:cNvSpPr>
          <p:nvPr>
            <p:ph type="dt" sz="half" idx="10"/>
          </p:nvPr>
        </p:nvSpPr>
        <p:spPr/>
        <p:txBody>
          <a:bodyPr/>
          <a:lstStyle/>
          <a:p>
            <a:fld id="{0F26AE53-3CBA-44E1-A8B0-8C1BEFF5485F}" type="datetime1">
              <a:rPr lang="en-US" smtClean="0"/>
              <a:t>10/14/2024</a:t>
            </a:fld>
            <a:endParaRPr lang="en-IN"/>
          </a:p>
        </p:txBody>
      </p:sp>
      <p:sp>
        <p:nvSpPr>
          <p:cNvPr id="6" name="Footer Placeholder 5">
            <a:extLst>
              <a:ext uri="{FF2B5EF4-FFF2-40B4-BE49-F238E27FC236}">
                <a16:creationId xmlns:a16="http://schemas.microsoft.com/office/drawing/2014/main" id="{6AEB1495-C0D0-8E82-2A93-4EC8624CAEF6}"/>
              </a:ext>
            </a:extLst>
          </p:cNvPr>
          <p:cNvSpPr>
            <a:spLocks noGrp="1"/>
          </p:cNvSpPr>
          <p:nvPr>
            <p:ph type="ftr" sz="quarter" idx="11"/>
          </p:nvPr>
        </p:nvSpPr>
        <p:spPr/>
        <p:txBody>
          <a:bodyPr/>
          <a:lstStyle/>
          <a:p>
            <a:r>
              <a:rPr lang="en-IN"/>
              <a:t>Renu  Panwar           ACSE0514    Design  Pattern               Unit-3</a:t>
            </a:r>
          </a:p>
        </p:txBody>
      </p:sp>
      <p:sp>
        <p:nvSpPr>
          <p:cNvPr id="7" name="Slide Number Placeholder 6">
            <a:extLst>
              <a:ext uri="{FF2B5EF4-FFF2-40B4-BE49-F238E27FC236}">
                <a16:creationId xmlns:a16="http://schemas.microsoft.com/office/drawing/2014/main" id="{9E43CFD3-322B-640A-10C3-8151DA22F40B}"/>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390666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2259-FEAF-49BE-6B5E-FB8FF5D1F84F}"/>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8A2A30-CC47-E4BB-9FF3-F6C0BF820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967493-1A93-7B64-C7B9-BCAEF91F1C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2362BC-CF70-8199-6502-F726E6FC2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C4541E-CF68-B1FC-BF40-60F1B6F8C5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AC1C3D-2CB8-0051-009C-9A2E9302DC40}"/>
              </a:ext>
            </a:extLst>
          </p:cNvPr>
          <p:cNvSpPr>
            <a:spLocks noGrp="1"/>
          </p:cNvSpPr>
          <p:nvPr>
            <p:ph type="dt" sz="half" idx="10"/>
          </p:nvPr>
        </p:nvSpPr>
        <p:spPr/>
        <p:txBody>
          <a:bodyPr/>
          <a:lstStyle/>
          <a:p>
            <a:fld id="{4F06CBDE-661B-4EB9-A6CA-2795BBA8E493}" type="datetime1">
              <a:rPr lang="en-US" smtClean="0"/>
              <a:t>10/14/2024</a:t>
            </a:fld>
            <a:endParaRPr lang="en-IN"/>
          </a:p>
        </p:txBody>
      </p:sp>
      <p:sp>
        <p:nvSpPr>
          <p:cNvPr id="8" name="Footer Placeholder 7">
            <a:extLst>
              <a:ext uri="{FF2B5EF4-FFF2-40B4-BE49-F238E27FC236}">
                <a16:creationId xmlns:a16="http://schemas.microsoft.com/office/drawing/2014/main" id="{89A5AF3E-0265-B759-A0E7-DE3F3E1196C9}"/>
              </a:ext>
            </a:extLst>
          </p:cNvPr>
          <p:cNvSpPr>
            <a:spLocks noGrp="1"/>
          </p:cNvSpPr>
          <p:nvPr>
            <p:ph type="ftr" sz="quarter" idx="11"/>
          </p:nvPr>
        </p:nvSpPr>
        <p:spPr/>
        <p:txBody>
          <a:bodyPr/>
          <a:lstStyle/>
          <a:p>
            <a:r>
              <a:rPr lang="en-IN"/>
              <a:t>Renu  Panwar           ACSE0514    Design  Pattern               Unit-3</a:t>
            </a:r>
          </a:p>
        </p:txBody>
      </p:sp>
      <p:sp>
        <p:nvSpPr>
          <p:cNvPr id="9" name="Slide Number Placeholder 8">
            <a:extLst>
              <a:ext uri="{FF2B5EF4-FFF2-40B4-BE49-F238E27FC236}">
                <a16:creationId xmlns:a16="http://schemas.microsoft.com/office/drawing/2014/main" id="{BF301FDA-7822-45E4-92C3-7E6B3EADA76F}"/>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64409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CA50-4134-2AFE-DB5F-40867D1EA12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3F3DAF-1AF1-A5C0-55F3-CD4100E8A8F2}"/>
              </a:ext>
            </a:extLst>
          </p:cNvPr>
          <p:cNvSpPr>
            <a:spLocks noGrp="1"/>
          </p:cNvSpPr>
          <p:nvPr>
            <p:ph type="dt" sz="half" idx="10"/>
          </p:nvPr>
        </p:nvSpPr>
        <p:spPr/>
        <p:txBody>
          <a:bodyPr/>
          <a:lstStyle/>
          <a:p>
            <a:fld id="{9BEBE912-2A5A-42A3-8747-05DAAD1E450C}" type="datetime1">
              <a:rPr lang="en-US" smtClean="0"/>
              <a:t>10/14/2024</a:t>
            </a:fld>
            <a:endParaRPr lang="en-IN"/>
          </a:p>
        </p:txBody>
      </p:sp>
      <p:sp>
        <p:nvSpPr>
          <p:cNvPr id="4" name="Footer Placeholder 3">
            <a:extLst>
              <a:ext uri="{FF2B5EF4-FFF2-40B4-BE49-F238E27FC236}">
                <a16:creationId xmlns:a16="http://schemas.microsoft.com/office/drawing/2014/main" id="{C7B18070-4D9C-3BFA-E089-8FA78C1B0859}"/>
              </a:ext>
            </a:extLst>
          </p:cNvPr>
          <p:cNvSpPr>
            <a:spLocks noGrp="1"/>
          </p:cNvSpPr>
          <p:nvPr>
            <p:ph type="ftr" sz="quarter" idx="11"/>
          </p:nvPr>
        </p:nvSpPr>
        <p:spPr/>
        <p:txBody>
          <a:bodyPr/>
          <a:lstStyle/>
          <a:p>
            <a:r>
              <a:rPr lang="en-IN"/>
              <a:t>Renu  Panwar           ACSE0514    Design  Pattern               Unit-3</a:t>
            </a:r>
          </a:p>
        </p:txBody>
      </p:sp>
      <p:sp>
        <p:nvSpPr>
          <p:cNvPr id="5" name="Slide Number Placeholder 4">
            <a:extLst>
              <a:ext uri="{FF2B5EF4-FFF2-40B4-BE49-F238E27FC236}">
                <a16:creationId xmlns:a16="http://schemas.microsoft.com/office/drawing/2014/main" id="{894FED35-5B27-6E71-427E-E614B1547372}"/>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32164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47EEE-68BF-F16D-A642-DC5D97AD9DA5}"/>
              </a:ext>
            </a:extLst>
          </p:cNvPr>
          <p:cNvSpPr>
            <a:spLocks noGrp="1"/>
          </p:cNvSpPr>
          <p:nvPr>
            <p:ph type="dt" sz="half" idx="10"/>
          </p:nvPr>
        </p:nvSpPr>
        <p:spPr/>
        <p:txBody>
          <a:bodyPr/>
          <a:lstStyle/>
          <a:p>
            <a:fld id="{DD9BF2B7-A674-45FD-AC84-640C7C8AAE93}" type="datetime1">
              <a:rPr lang="en-US" smtClean="0"/>
              <a:t>10/14/2024</a:t>
            </a:fld>
            <a:endParaRPr lang="en-IN"/>
          </a:p>
        </p:txBody>
      </p:sp>
      <p:sp>
        <p:nvSpPr>
          <p:cNvPr id="3" name="Footer Placeholder 2">
            <a:extLst>
              <a:ext uri="{FF2B5EF4-FFF2-40B4-BE49-F238E27FC236}">
                <a16:creationId xmlns:a16="http://schemas.microsoft.com/office/drawing/2014/main" id="{0CBB5DA0-46E4-A594-549C-1EA2173F4CB5}"/>
              </a:ext>
            </a:extLst>
          </p:cNvPr>
          <p:cNvSpPr>
            <a:spLocks noGrp="1"/>
          </p:cNvSpPr>
          <p:nvPr>
            <p:ph type="ftr" sz="quarter" idx="11"/>
          </p:nvPr>
        </p:nvSpPr>
        <p:spPr/>
        <p:txBody>
          <a:bodyPr/>
          <a:lstStyle/>
          <a:p>
            <a:r>
              <a:rPr lang="en-IN"/>
              <a:t>Renu  Panwar           ACSE0514    Design  Pattern               Unit-3</a:t>
            </a:r>
          </a:p>
        </p:txBody>
      </p:sp>
      <p:sp>
        <p:nvSpPr>
          <p:cNvPr id="4" name="Slide Number Placeholder 3">
            <a:extLst>
              <a:ext uri="{FF2B5EF4-FFF2-40B4-BE49-F238E27FC236}">
                <a16:creationId xmlns:a16="http://schemas.microsoft.com/office/drawing/2014/main" id="{622F1D94-51FA-47ED-07D1-7D086A229E48}"/>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69658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8D04-0833-3D51-19EA-7922717549D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844941-E959-51EE-F288-B536BD304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2FA8C8-78B6-414B-363E-725D0FA20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EB706-35D4-DC38-81A3-92E6748671B9}"/>
              </a:ext>
            </a:extLst>
          </p:cNvPr>
          <p:cNvSpPr>
            <a:spLocks noGrp="1"/>
          </p:cNvSpPr>
          <p:nvPr>
            <p:ph type="dt" sz="half" idx="10"/>
          </p:nvPr>
        </p:nvSpPr>
        <p:spPr/>
        <p:txBody>
          <a:bodyPr/>
          <a:lstStyle/>
          <a:p>
            <a:fld id="{88F6DCC4-C56D-41C3-8787-A1D5CB703A58}" type="datetime1">
              <a:rPr lang="en-US" smtClean="0"/>
              <a:t>10/14/2024</a:t>
            </a:fld>
            <a:endParaRPr lang="en-IN"/>
          </a:p>
        </p:txBody>
      </p:sp>
      <p:sp>
        <p:nvSpPr>
          <p:cNvPr id="6" name="Footer Placeholder 5">
            <a:extLst>
              <a:ext uri="{FF2B5EF4-FFF2-40B4-BE49-F238E27FC236}">
                <a16:creationId xmlns:a16="http://schemas.microsoft.com/office/drawing/2014/main" id="{E5138C0B-1A32-20D9-EEB9-A6C627358EEA}"/>
              </a:ext>
            </a:extLst>
          </p:cNvPr>
          <p:cNvSpPr>
            <a:spLocks noGrp="1"/>
          </p:cNvSpPr>
          <p:nvPr>
            <p:ph type="ftr" sz="quarter" idx="11"/>
          </p:nvPr>
        </p:nvSpPr>
        <p:spPr/>
        <p:txBody>
          <a:bodyPr/>
          <a:lstStyle/>
          <a:p>
            <a:r>
              <a:rPr lang="en-IN"/>
              <a:t>Renu  Panwar           ACSE0514    Design  Pattern               Unit-3</a:t>
            </a:r>
          </a:p>
        </p:txBody>
      </p:sp>
      <p:sp>
        <p:nvSpPr>
          <p:cNvPr id="7" name="Slide Number Placeholder 6">
            <a:extLst>
              <a:ext uri="{FF2B5EF4-FFF2-40B4-BE49-F238E27FC236}">
                <a16:creationId xmlns:a16="http://schemas.microsoft.com/office/drawing/2014/main" id="{8FF53098-6668-D3F8-E546-90933C89DC5D}"/>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76495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C286-60E7-A2DD-05F3-46BBA547962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ADC73C-8B77-FB4C-E986-B8EC937D4C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17BA25-0B26-B2A9-D6E6-1466CA278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A9E29-657E-61C8-3151-10631BE39F50}"/>
              </a:ext>
            </a:extLst>
          </p:cNvPr>
          <p:cNvSpPr>
            <a:spLocks noGrp="1"/>
          </p:cNvSpPr>
          <p:nvPr>
            <p:ph type="dt" sz="half" idx="10"/>
          </p:nvPr>
        </p:nvSpPr>
        <p:spPr/>
        <p:txBody>
          <a:bodyPr/>
          <a:lstStyle/>
          <a:p>
            <a:fld id="{8BDE3441-50EB-4299-AC1D-F178439A449C}" type="datetime1">
              <a:rPr lang="en-US" smtClean="0"/>
              <a:t>10/14/2024</a:t>
            </a:fld>
            <a:endParaRPr lang="en-IN"/>
          </a:p>
        </p:txBody>
      </p:sp>
      <p:sp>
        <p:nvSpPr>
          <p:cNvPr id="6" name="Footer Placeholder 5">
            <a:extLst>
              <a:ext uri="{FF2B5EF4-FFF2-40B4-BE49-F238E27FC236}">
                <a16:creationId xmlns:a16="http://schemas.microsoft.com/office/drawing/2014/main" id="{90731CB1-2773-EDB6-7C10-887E08F78238}"/>
              </a:ext>
            </a:extLst>
          </p:cNvPr>
          <p:cNvSpPr>
            <a:spLocks noGrp="1"/>
          </p:cNvSpPr>
          <p:nvPr>
            <p:ph type="ftr" sz="quarter" idx="11"/>
          </p:nvPr>
        </p:nvSpPr>
        <p:spPr/>
        <p:txBody>
          <a:bodyPr/>
          <a:lstStyle/>
          <a:p>
            <a:r>
              <a:rPr lang="en-IN"/>
              <a:t>Renu  Panwar           ACSE0514    Design  Pattern               Unit-3</a:t>
            </a:r>
          </a:p>
        </p:txBody>
      </p:sp>
      <p:sp>
        <p:nvSpPr>
          <p:cNvPr id="7" name="Slide Number Placeholder 6">
            <a:extLst>
              <a:ext uri="{FF2B5EF4-FFF2-40B4-BE49-F238E27FC236}">
                <a16:creationId xmlns:a16="http://schemas.microsoft.com/office/drawing/2014/main" id="{A717EDBB-262D-CD7B-338B-882EC16C51F4}"/>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53750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4DACC5-E80B-88C7-86B1-B8742F4FD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857BF6-D948-4632-1F54-1EA34A2B1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3C978-B6E7-474B-A50F-45EEE7625791}" type="datetime1">
              <a:rPr lang="en-US" smtClean="0"/>
              <a:t>10/14/2024</a:t>
            </a:fld>
            <a:endParaRPr lang="en-IN"/>
          </a:p>
        </p:txBody>
      </p:sp>
      <p:sp>
        <p:nvSpPr>
          <p:cNvPr id="5" name="Footer Placeholder 4">
            <a:extLst>
              <a:ext uri="{FF2B5EF4-FFF2-40B4-BE49-F238E27FC236}">
                <a16:creationId xmlns:a16="http://schemas.microsoft.com/office/drawing/2014/main" id="{4D7C5CEC-A4BC-1FE4-39D4-E83C548D9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Renu  Panwar           ACSE0514    Design  Pattern               Unit-3</a:t>
            </a:r>
          </a:p>
        </p:txBody>
      </p:sp>
      <p:sp>
        <p:nvSpPr>
          <p:cNvPr id="6" name="Slide Number Placeholder 5">
            <a:extLst>
              <a:ext uri="{FF2B5EF4-FFF2-40B4-BE49-F238E27FC236}">
                <a16:creationId xmlns:a16="http://schemas.microsoft.com/office/drawing/2014/main" id="{BB1C94CD-2826-662B-4F8E-319236F8F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C43BF-6EE8-4137-B6AC-14832BEEB3CF}" type="slidenum">
              <a:rPr lang="en-IN" smtClean="0"/>
              <a:t>‹#›</a:t>
            </a:fld>
            <a:endParaRPr lang="en-IN"/>
          </a:p>
        </p:txBody>
      </p:sp>
      <p:pic>
        <p:nvPicPr>
          <p:cNvPr id="8" name="Picture 7">
            <a:extLst>
              <a:ext uri="{FF2B5EF4-FFF2-40B4-BE49-F238E27FC236}">
                <a16:creationId xmlns:a16="http://schemas.microsoft.com/office/drawing/2014/main" id="{A20669CB-E62D-3C7D-DB52-B02C5D2BCA0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4961" y="1"/>
            <a:ext cx="1272021" cy="1108364"/>
          </a:xfrm>
          <a:prstGeom prst="rect">
            <a:avLst/>
          </a:prstGeom>
        </p:spPr>
      </p:pic>
      <p:sp>
        <p:nvSpPr>
          <p:cNvPr id="9" name="Title 1">
            <a:extLst>
              <a:ext uri="{FF2B5EF4-FFF2-40B4-BE49-F238E27FC236}">
                <a16:creationId xmlns:a16="http://schemas.microsoft.com/office/drawing/2014/main" id="{9EAAD6F2-EC7F-5C10-7E20-FA83A302C9CD}"/>
              </a:ext>
            </a:extLst>
          </p:cNvPr>
          <p:cNvSpPr txBox="1">
            <a:spLocks/>
          </p:cNvSpPr>
          <p:nvPr userDrawn="1"/>
        </p:nvSpPr>
        <p:spPr>
          <a:xfrm>
            <a:off x="1366982" y="0"/>
            <a:ext cx="10730057"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800" dirty="0"/>
          </a:p>
        </p:txBody>
      </p:sp>
    </p:spTree>
    <p:extLst>
      <p:ext uri="{BB962C8B-B14F-4D97-AF65-F5344CB8AC3E}">
        <p14:creationId xmlns:p14="http://schemas.microsoft.com/office/powerpoint/2010/main" val="3323164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26" Type="http://schemas.microsoft.com/office/2007/relationships/diagramDrawing" Target="../diagrams/drawing6.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5" Type="http://schemas.openxmlformats.org/officeDocument/2006/relationships/diagramColors" Target="../diagrams/colors6.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24" Type="http://schemas.openxmlformats.org/officeDocument/2006/relationships/diagramQuickStyle" Target="../diagrams/quickStyle6.xml"/><Relationship Id="rId5" Type="http://schemas.openxmlformats.org/officeDocument/2006/relationships/diagramColors" Target="../diagrams/colors2.xml"/><Relationship Id="rId15" Type="http://schemas.openxmlformats.org/officeDocument/2006/relationships/diagramColors" Target="../diagrams/colors4.xml"/><Relationship Id="rId23" Type="http://schemas.openxmlformats.org/officeDocument/2006/relationships/diagramLayout" Target="../diagrams/layout6.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diagramData" Target="../diagrams/data6.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18" Type="http://schemas.openxmlformats.org/officeDocument/2006/relationships/diagramLayout" Target="../diagrams/layout10.xml"/><Relationship Id="rId26" Type="http://schemas.microsoft.com/office/2007/relationships/diagramDrawing" Target="../diagrams/drawing11.xml"/><Relationship Id="rId3" Type="http://schemas.openxmlformats.org/officeDocument/2006/relationships/diagramLayout" Target="../diagrams/layout7.xml"/><Relationship Id="rId21" Type="http://schemas.microsoft.com/office/2007/relationships/diagramDrawing" Target="../diagrams/drawing10.xml"/><Relationship Id="rId7" Type="http://schemas.openxmlformats.org/officeDocument/2006/relationships/diagramData" Target="../diagrams/data8.xml"/><Relationship Id="rId12" Type="http://schemas.openxmlformats.org/officeDocument/2006/relationships/diagramData" Target="../diagrams/data9.xml"/><Relationship Id="rId17" Type="http://schemas.openxmlformats.org/officeDocument/2006/relationships/diagramData" Target="../diagrams/data10.xml"/><Relationship Id="rId25" Type="http://schemas.openxmlformats.org/officeDocument/2006/relationships/diagramColors" Target="../diagrams/colors11.xml"/><Relationship Id="rId2" Type="http://schemas.openxmlformats.org/officeDocument/2006/relationships/diagramData" Target="../diagrams/data7.xml"/><Relationship Id="rId16" Type="http://schemas.microsoft.com/office/2007/relationships/diagramDrawing" Target="../diagrams/drawing9.xml"/><Relationship Id="rId20" Type="http://schemas.openxmlformats.org/officeDocument/2006/relationships/diagramColors" Target="../diagrams/colors10.xml"/><Relationship Id="rId29" Type="http://schemas.openxmlformats.org/officeDocument/2006/relationships/diagramQuickStyle" Target="../diagrams/quickStyle12.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24" Type="http://schemas.openxmlformats.org/officeDocument/2006/relationships/diagramQuickStyle" Target="../diagrams/quickStyle11.xml"/><Relationship Id="rId5" Type="http://schemas.openxmlformats.org/officeDocument/2006/relationships/diagramColors" Target="../diagrams/colors7.xml"/><Relationship Id="rId15" Type="http://schemas.openxmlformats.org/officeDocument/2006/relationships/diagramColors" Target="../diagrams/colors9.xml"/><Relationship Id="rId23" Type="http://schemas.openxmlformats.org/officeDocument/2006/relationships/diagramLayout" Target="../diagrams/layout11.xml"/><Relationship Id="rId28" Type="http://schemas.openxmlformats.org/officeDocument/2006/relationships/diagramLayout" Target="../diagrams/layout12.xml"/><Relationship Id="rId10" Type="http://schemas.openxmlformats.org/officeDocument/2006/relationships/diagramColors" Target="../diagrams/colors8.xml"/><Relationship Id="rId19" Type="http://schemas.openxmlformats.org/officeDocument/2006/relationships/diagramQuickStyle" Target="../diagrams/quickStyle10.xml"/><Relationship Id="rId31" Type="http://schemas.microsoft.com/office/2007/relationships/diagramDrawing" Target="../diagrams/drawing12.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 Id="rId22" Type="http://schemas.openxmlformats.org/officeDocument/2006/relationships/diagramData" Target="../diagrams/data11.xml"/><Relationship Id="rId27" Type="http://schemas.openxmlformats.org/officeDocument/2006/relationships/diagramData" Target="../diagrams/data12.xml"/><Relationship Id="rId30" Type="http://schemas.openxmlformats.org/officeDocument/2006/relationships/diagramColors" Target="../diagrams/colors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diagramLayout" Target="../diagrams/layout15.xml"/><Relationship Id="rId18" Type="http://schemas.openxmlformats.org/officeDocument/2006/relationships/diagramLayout" Target="../diagrams/layout16.xml"/><Relationship Id="rId26" Type="http://schemas.microsoft.com/office/2007/relationships/diagramDrawing" Target="../diagrams/drawing17.xml"/><Relationship Id="rId3" Type="http://schemas.openxmlformats.org/officeDocument/2006/relationships/diagramLayout" Target="../diagrams/layout13.xml"/><Relationship Id="rId21" Type="http://schemas.microsoft.com/office/2007/relationships/diagramDrawing" Target="../diagrams/drawing16.xml"/><Relationship Id="rId34" Type="http://schemas.openxmlformats.org/officeDocument/2006/relationships/diagramQuickStyle" Target="../diagrams/quickStyle19.xml"/><Relationship Id="rId7" Type="http://schemas.openxmlformats.org/officeDocument/2006/relationships/diagramData" Target="../diagrams/data14.xml"/><Relationship Id="rId12" Type="http://schemas.openxmlformats.org/officeDocument/2006/relationships/diagramData" Target="../diagrams/data15.xml"/><Relationship Id="rId17" Type="http://schemas.openxmlformats.org/officeDocument/2006/relationships/diagramData" Target="../diagrams/data16.xml"/><Relationship Id="rId25" Type="http://schemas.openxmlformats.org/officeDocument/2006/relationships/diagramColors" Target="../diagrams/colors17.xml"/><Relationship Id="rId33" Type="http://schemas.openxmlformats.org/officeDocument/2006/relationships/diagramLayout" Target="../diagrams/layout19.xml"/><Relationship Id="rId2" Type="http://schemas.openxmlformats.org/officeDocument/2006/relationships/diagramData" Target="../diagrams/data13.xml"/><Relationship Id="rId16" Type="http://schemas.microsoft.com/office/2007/relationships/diagramDrawing" Target="../diagrams/drawing15.xml"/><Relationship Id="rId20" Type="http://schemas.openxmlformats.org/officeDocument/2006/relationships/diagramColors" Target="../diagrams/colors16.xml"/><Relationship Id="rId29" Type="http://schemas.openxmlformats.org/officeDocument/2006/relationships/diagramQuickStyle" Target="../diagrams/quickStyle18.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24" Type="http://schemas.openxmlformats.org/officeDocument/2006/relationships/diagramQuickStyle" Target="../diagrams/quickStyle17.xml"/><Relationship Id="rId32" Type="http://schemas.openxmlformats.org/officeDocument/2006/relationships/diagramData" Target="../diagrams/data19.xml"/><Relationship Id="rId5" Type="http://schemas.openxmlformats.org/officeDocument/2006/relationships/diagramColors" Target="../diagrams/colors13.xml"/><Relationship Id="rId15" Type="http://schemas.openxmlformats.org/officeDocument/2006/relationships/diagramColors" Target="../diagrams/colors15.xml"/><Relationship Id="rId23" Type="http://schemas.openxmlformats.org/officeDocument/2006/relationships/diagramLayout" Target="../diagrams/layout17.xml"/><Relationship Id="rId28" Type="http://schemas.openxmlformats.org/officeDocument/2006/relationships/diagramLayout" Target="../diagrams/layout18.xml"/><Relationship Id="rId36" Type="http://schemas.microsoft.com/office/2007/relationships/diagramDrawing" Target="../diagrams/drawing19.xml"/><Relationship Id="rId10" Type="http://schemas.openxmlformats.org/officeDocument/2006/relationships/diagramColors" Target="../diagrams/colors14.xml"/><Relationship Id="rId19" Type="http://schemas.openxmlformats.org/officeDocument/2006/relationships/diagramQuickStyle" Target="../diagrams/quickStyle16.xml"/><Relationship Id="rId31" Type="http://schemas.microsoft.com/office/2007/relationships/diagramDrawing" Target="../diagrams/drawing18.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 Id="rId22" Type="http://schemas.openxmlformats.org/officeDocument/2006/relationships/diagramData" Target="../diagrams/data17.xml"/><Relationship Id="rId27" Type="http://schemas.openxmlformats.org/officeDocument/2006/relationships/diagramData" Target="../diagrams/data18.xml"/><Relationship Id="rId30" Type="http://schemas.openxmlformats.org/officeDocument/2006/relationships/diagramColors" Target="../diagrams/colors18.xml"/><Relationship Id="rId35" Type="http://schemas.openxmlformats.org/officeDocument/2006/relationships/diagramColors" Target="../diagrams/colors19.xml"/><Relationship Id="rId8" Type="http://schemas.openxmlformats.org/officeDocument/2006/relationships/diagramLayout" Target="../diagrams/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8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diagramLayout" Target="../diagrams/layout22.xml"/><Relationship Id="rId18" Type="http://schemas.openxmlformats.org/officeDocument/2006/relationships/diagramLayout" Target="../diagrams/layout23.xml"/><Relationship Id="rId26" Type="http://schemas.microsoft.com/office/2007/relationships/diagramDrawing" Target="../diagrams/drawing24.xml"/><Relationship Id="rId3" Type="http://schemas.openxmlformats.org/officeDocument/2006/relationships/diagramLayout" Target="../diagrams/layout20.xml"/><Relationship Id="rId21" Type="http://schemas.microsoft.com/office/2007/relationships/diagramDrawing" Target="../diagrams/drawing23.xml"/><Relationship Id="rId34" Type="http://schemas.openxmlformats.org/officeDocument/2006/relationships/diagramQuickStyle" Target="../diagrams/quickStyle26.xml"/><Relationship Id="rId7" Type="http://schemas.openxmlformats.org/officeDocument/2006/relationships/diagramData" Target="../diagrams/data21.xml"/><Relationship Id="rId12" Type="http://schemas.openxmlformats.org/officeDocument/2006/relationships/diagramData" Target="../diagrams/data22.xml"/><Relationship Id="rId17" Type="http://schemas.openxmlformats.org/officeDocument/2006/relationships/diagramData" Target="../diagrams/data23.xml"/><Relationship Id="rId25" Type="http://schemas.openxmlformats.org/officeDocument/2006/relationships/diagramColors" Target="../diagrams/colors24.xml"/><Relationship Id="rId33" Type="http://schemas.openxmlformats.org/officeDocument/2006/relationships/diagramLayout" Target="../diagrams/layout26.xml"/><Relationship Id="rId2" Type="http://schemas.openxmlformats.org/officeDocument/2006/relationships/diagramData" Target="../diagrams/data20.xml"/><Relationship Id="rId16" Type="http://schemas.microsoft.com/office/2007/relationships/diagramDrawing" Target="../diagrams/drawing22.xml"/><Relationship Id="rId20" Type="http://schemas.openxmlformats.org/officeDocument/2006/relationships/diagramColors" Target="../diagrams/colors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24" Type="http://schemas.openxmlformats.org/officeDocument/2006/relationships/diagramQuickStyle" Target="../diagrams/quickStyle24.xml"/><Relationship Id="rId32" Type="http://schemas.openxmlformats.org/officeDocument/2006/relationships/diagramData" Target="../diagrams/data26.xml"/><Relationship Id="rId5" Type="http://schemas.openxmlformats.org/officeDocument/2006/relationships/diagramColors" Target="../diagrams/colors20.xml"/><Relationship Id="rId15" Type="http://schemas.openxmlformats.org/officeDocument/2006/relationships/diagramColors" Target="../diagrams/colors22.xml"/><Relationship Id="rId23" Type="http://schemas.openxmlformats.org/officeDocument/2006/relationships/diagramLayout" Target="../diagrams/layout24.xml"/><Relationship Id="rId28" Type="http://schemas.openxmlformats.org/officeDocument/2006/relationships/diagramLayout" Target="../diagrams/layout25.xml"/><Relationship Id="rId36" Type="http://schemas.microsoft.com/office/2007/relationships/diagramDrawing" Target="../diagrams/drawing26.xml"/><Relationship Id="rId10" Type="http://schemas.openxmlformats.org/officeDocument/2006/relationships/diagramColors" Target="../diagrams/colors21.xml"/><Relationship Id="rId19" Type="http://schemas.openxmlformats.org/officeDocument/2006/relationships/diagramQuickStyle" Target="../diagrams/quickStyle23.xml"/><Relationship Id="rId31" Type="http://schemas.microsoft.com/office/2007/relationships/diagramDrawing" Target="../diagrams/drawing25.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 Id="rId22" Type="http://schemas.openxmlformats.org/officeDocument/2006/relationships/diagramData" Target="../diagrams/data24.xml"/><Relationship Id="rId27" Type="http://schemas.openxmlformats.org/officeDocument/2006/relationships/diagramData" Target="../diagrams/data25.xml"/><Relationship Id="rId30" Type="http://schemas.openxmlformats.org/officeDocument/2006/relationships/diagramColors" Target="../diagrams/colors25.xml"/><Relationship Id="rId35" Type="http://schemas.openxmlformats.org/officeDocument/2006/relationships/diagramColors" Target="../diagrams/colors26.xml"/><Relationship Id="rId8" Type="http://schemas.openxmlformats.org/officeDocument/2006/relationships/diagramLayout" Target="../diagrams/layout21.xml"/></Relationships>
</file>

<file path=ppt/slides/_rels/slide9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9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t>Noida Institute of Engineering and Technology, Greater Noida</a:t>
            </a:r>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r>
              <a:rPr lang="en-US" sz="2800" dirty="0">
                <a:solidFill>
                  <a:schemeClr val="tx1"/>
                </a:solidFill>
              </a:rPr>
              <a:t>Structural Design Pattern</a:t>
            </a:r>
            <a:endParaRPr lang="en-US" sz="2500" dirty="0">
              <a:solidFill>
                <a:schemeClr val="tx1"/>
              </a:solidFill>
            </a:endParaRP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rPr>
              <a:t>Renu   Panwar</a:t>
            </a:r>
          </a:p>
          <a:p>
            <a:pPr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CSE(AIML)</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9DDFA147-75A6-4D49-9131-9A6F241F344D}" type="datetime1">
              <a:rPr lang="en-US" smtClean="0"/>
              <a:t>10/14/2024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3</a:t>
            </a:r>
          </a:p>
        </p:txBody>
      </p:sp>
      <p:sp>
        <p:nvSpPr>
          <p:cNvPr id="13" name="Footer Placeholder 12"/>
          <p:cNvSpPr>
            <a:spLocks noGrp="1"/>
          </p:cNvSpPr>
          <p:nvPr>
            <p:ph type="ftr" sz="quarter" idx="11"/>
          </p:nvPr>
        </p:nvSpPr>
        <p:spPr>
          <a:xfrm>
            <a:off x="3810000" y="6248401"/>
            <a:ext cx="5029200" cy="365125"/>
          </a:xfrm>
        </p:spPr>
        <p:txBody>
          <a:bodyPr/>
          <a:lstStyle/>
          <a:p>
            <a:r>
              <a:rPr lang="en-US" dirty="0"/>
              <a:t>Renu  Panwar           ACSE0514    Design  Pattern               Unit-3</a:t>
            </a:r>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Design Pattern(ACSE0514)</a:t>
            </a:r>
          </a:p>
          <a:p>
            <a:pPr algn="ctr">
              <a:spcBef>
                <a:spcPct val="20000"/>
              </a:spcBef>
              <a:defRPr/>
            </a:pPr>
            <a:r>
              <a:rPr lang="en-US" sz="2000" dirty="0">
                <a:solidFill>
                  <a:schemeClr val="tx1"/>
                </a:solidFill>
              </a:rPr>
              <a:t>Structural Design Pattern</a:t>
            </a:r>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5</a:t>
            </a:r>
            <a:r>
              <a:rPr lang="en-US" sz="2000" baseline="30000" dirty="0">
                <a:solidFill>
                  <a:schemeClr val="tx1"/>
                </a:solidFill>
              </a:rPr>
              <a:t>th</a:t>
            </a:r>
            <a:r>
              <a:rPr lang="en-US" sz="2000" dirty="0">
                <a:solidFill>
                  <a:schemeClr val="tx1"/>
                </a:solidFill>
              </a:rPr>
              <a:t> Sem)</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5923"/>
            <a:ext cx="2209800" cy="947268"/>
          </a:xfrm>
          <a:prstGeom prst="rect">
            <a:avLst/>
          </a:prstGeom>
        </p:spPr>
      </p:pic>
      <p:pic>
        <p:nvPicPr>
          <p:cNvPr id="5" name="Picture 4">
            <a:extLst>
              <a:ext uri="{FF2B5EF4-FFF2-40B4-BE49-F238E27FC236}">
                <a16:creationId xmlns:a16="http://schemas.microsoft.com/office/drawing/2014/main" id="{FC2C1D59-666F-4551-9C6B-E11FBD840E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10700" y="2117726"/>
            <a:ext cx="2057400" cy="21050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7F21FA-51A5-4B58-9308-8F304C7AA452}" type="datetime1">
              <a:rPr lang="en-US" smtClean="0"/>
              <a:t>10/14/2024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2860643875"/>
              </p:ext>
            </p:extLst>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795970929"/>
                    </a:ext>
                  </a:extLst>
                </a:gridCol>
                <a:gridCol w="817746">
                  <a:extLst>
                    <a:ext uri="{9D8B030D-6E8A-4147-A177-3AD203B41FA5}">
                      <a16:colId xmlns:a16="http://schemas.microsoft.com/office/drawing/2014/main" val="937651517"/>
                    </a:ext>
                  </a:extLst>
                </a:gridCol>
                <a:gridCol w="817746">
                  <a:extLst>
                    <a:ext uri="{9D8B030D-6E8A-4147-A177-3AD203B41FA5}">
                      <a16:colId xmlns:a16="http://schemas.microsoft.com/office/drawing/2014/main" val="2579388657"/>
                    </a:ext>
                  </a:extLst>
                </a:gridCol>
                <a:gridCol w="817746">
                  <a:extLst>
                    <a:ext uri="{9D8B030D-6E8A-4147-A177-3AD203B41FA5}">
                      <a16:colId xmlns:a16="http://schemas.microsoft.com/office/drawing/2014/main" val="4274486272"/>
                    </a:ext>
                  </a:extLst>
                </a:gridCol>
                <a:gridCol w="817746">
                  <a:extLst>
                    <a:ext uri="{9D8B030D-6E8A-4147-A177-3AD203B41FA5}">
                      <a16:colId xmlns:a16="http://schemas.microsoft.com/office/drawing/2014/main" val="117179822"/>
                    </a:ext>
                  </a:extLst>
                </a:gridCol>
                <a:gridCol w="817746">
                  <a:extLst>
                    <a:ext uri="{9D8B030D-6E8A-4147-A177-3AD203B41FA5}">
                      <a16:colId xmlns:a16="http://schemas.microsoft.com/office/drawing/2014/main" val="1944862725"/>
                    </a:ext>
                  </a:extLst>
                </a:gridCol>
                <a:gridCol w="817746">
                  <a:extLst>
                    <a:ext uri="{9D8B030D-6E8A-4147-A177-3AD203B41FA5}">
                      <a16:colId xmlns:a16="http://schemas.microsoft.com/office/drawing/2014/main" val="3301730808"/>
                    </a:ext>
                  </a:extLst>
                </a:gridCol>
                <a:gridCol w="817746">
                  <a:extLst>
                    <a:ext uri="{9D8B030D-6E8A-4147-A177-3AD203B41FA5}">
                      <a16:colId xmlns:a16="http://schemas.microsoft.com/office/drawing/2014/main" val="1019184723"/>
                    </a:ext>
                  </a:extLst>
                </a:gridCol>
                <a:gridCol w="817746">
                  <a:extLst>
                    <a:ext uri="{9D8B030D-6E8A-4147-A177-3AD203B41FA5}">
                      <a16:colId xmlns:a16="http://schemas.microsoft.com/office/drawing/2014/main" val="152610545"/>
                    </a:ext>
                  </a:extLst>
                </a:gridCol>
                <a:gridCol w="817746">
                  <a:extLst>
                    <a:ext uri="{9D8B030D-6E8A-4147-A177-3AD203B41FA5}">
                      <a16:colId xmlns:a16="http://schemas.microsoft.com/office/drawing/2014/main" val="906752748"/>
                    </a:ext>
                  </a:extLst>
                </a:gridCol>
                <a:gridCol w="817746">
                  <a:extLst>
                    <a:ext uri="{9D8B030D-6E8A-4147-A177-3AD203B41FA5}">
                      <a16:colId xmlns:a16="http://schemas.microsoft.com/office/drawing/2014/main" val="1596455435"/>
                    </a:ext>
                  </a:extLst>
                </a:gridCol>
                <a:gridCol w="817746">
                  <a:extLst>
                    <a:ext uri="{9D8B030D-6E8A-4147-A177-3AD203B41FA5}">
                      <a16:colId xmlns:a16="http://schemas.microsoft.com/office/drawing/2014/main" val="2096782459"/>
                    </a:ext>
                  </a:extLst>
                </a:gridCol>
                <a:gridCol w="817746">
                  <a:extLst>
                    <a:ext uri="{9D8B030D-6E8A-4147-A177-3AD203B41FA5}">
                      <a16:colId xmlns:a16="http://schemas.microsoft.com/office/drawing/2014/main" val="590504669"/>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3199435395"/>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3079903705"/>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3041487185"/>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3230989355"/>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4294284923"/>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1022190676"/>
                  </a:ext>
                </a:extLst>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1419157533"/>
                  </a:ext>
                </a:extLst>
              </a:tr>
            </a:tbl>
          </a:graphicData>
        </a:graphic>
      </p:graphicFrame>
      <p:sp>
        <p:nvSpPr>
          <p:cNvPr id="3" name="TextBox 2">
            <a:extLst>
              <a:ext uri="{FF2B5EF4-FFF2-40B4-BE49-F238E27FC236}">
                <a16:creationId xmlns:a16="http://schemas.microsoft.com/office/drawing/2014/main" id="{F89485D1-C48C-386E-B808-A6152ED60F22}"/>
              </a:ext>
            </a:extLst>
          </p:cNvPr>
          <p:cNvSpPr txBox="1"/>
          <p:nvPr/>
        </p:nvSpPr>
        <p:spPr>
          <a:xfrm>
            <a:off x="3126658" y="284714"/>
            <a:ext cx="6096000" cy="646331"/>
          </a:xfrm>
          <a:prstGeom prst="rect">
            <a:avLst/>
          </a:prstGeom>
          <a:noFill/>
        </p:spPr>
        <p:txBody>
          <a:bodyPr wrap="square">
            <a:spAutoFit/>
          </a:bodyPr>
          <a:lstStyle/>
          <a:p>
            <a:pPr algn="ctr">
              <a:spcBef>
                <a:spcPct val="0"/>
              </a:spcBef>
              <a:defRPr/>
            </a:pPr>
            <a:r>
              <a:rPr lang="en-US" sz="3600" b="1" dirty="0"/>
              <a:t>COs - POs  Mapping</a:t>
            </a:r>
          </a:p>
        </p:txBody>
      </p:sp>
    </p:spTree>
    <p:extLst>
      <p:ext uri="{BB962C8B-B14F-4D97-AF65-F5344CB8AC3E}">
        <p14:creationId xmlns:p14="http://schemas.microsoft.com/office/powerpoint/2010/main" val="25093718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10E1B6-4172-4CDF-8DFC-E71E964467CD}"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dirty="0"/>
          </a:p>
        </p:txBody>
      </p:sp>
      <p:sp>
        <p:nvSpPr>
          <p:cNvPr id="2" name="Rectangle 1"/>
          <p:cNvSpPr/>
          <p:nvPr/>
        </p:nvSpPr>
        <p:spPr>
          <a:xfrm>
            <a:off x="609600" y="144307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5334000" y="1016587"/>
            <a:ext cx="5124984" cy="5711426"/>
          </a:xfrm>
          <a:prstGeom prst="rect">
            <a:avLst/>
          </a:prstGeom>
          <a:ln w="12700">
            <a:solidFill>
              <a:schemeClr val="tx1"/>
            </a:solidFill>
          </a:ln>
        </p:spPr>
      </p:pic>
      <p:sp>
        <p:nvSpPr>
          <p:cNvPr id="8" name="TextBox 7"/>
          <p:cNvSpPr txBox="1"/>
          <p:nvPr/>
        </p:nvSpPr>
        <p:spPr>
          <a:xfrm>
            <a:off x="1600200" y="1016587"/>
            <a:ext cx="3084503" cy="461665"/>
          </a:xfrm>
          <a:prstGeom prst="rect">
            <a:avLst/>
          </a:prstGeom>
          <a:noFill/>
          <a:ln w="12700">
            <a:solidFill>
              <a:schemeClr val="tx1"/>
            </a:solidFill>
          </a:ln>
        </p:spPr>
        <p:txBody>
          <a:bodyPr wrap="square" rtlCol="0">
            <a:spAutoFit/>
          </a:bodyPr>
          <a:lstStyle/>
          <a:p>
            <a:r>
              <a:rPr lang="en-US" sz="2400" dirty="0"/>
              <a:t>Step -2 Cont.……..</a:t>
            </a:r>
          </a:p>
        </p:txBody>
      </p:sp>
      <p:sp>
        <p:nvSpPr>
          <p:cNvPr id="9" name="Footer Placeholder 8"/>
          <p:cNvSpPr>
            <a:spLocks noGrp="1"/>
          </p:cNvSpPr>
          <p:nvPr>
            <p:ph type="ftr" sz="quarter" idx="11"/>
          </p:nvPr>
        </p:nvSpPr>
        <p:spPr/>
        <p:txBody>
          <a:bodyPr/>
          <a:lstStyle/>
          <a:p>
            <a:r>
              <a:rPr lang="de-DE"/>
              <a:t>Renu   Panwar           Design Pattern            Unit 3</a:t>
            </a:r>
            <a:endParaRPr lang="en-US" dirty="0"/>
          </a:p>
        </p:txBody>
      </p:sp>
      <p:sp>
        <p:nvSpPr>
          <p:cNvPr id="10" name="TextBox 9">
            <a:extLst>
              <a:ext uri="{FF2B5EF4-FFF2-40B4-BE49-F238E27FC236}">
                <a16:creationId xmlns:a16="http://schemas.microsoft.com/office/drawing/2014/main" id="{4647D862-04DD-4EBB-A886-6A310466A64B}"/>
              </a:ext>
            </a:extLst>
          </p:cNvPr>
          <p:cNvSpPr txBox="1"/>
          <p:nvPr/>
        </p:nvSpPr>
        <p:spPr>
          <a:xfrm>
            <a:off x="1909689" y="240016"/>
            <a:ext cx="819091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(Proxy  Design Pattern)</a:t>
            </a:r>
          </a:p>
        </p:txBody>
      </p:sp>
    </p:spTree>
    <p:extLst>
      <p:ext uri="{BB962C8B-B14F-4D97-AF65-F5344CB8AC3E}">
        <p14:creationId xmlns:p14="http://schemas.microsoft.com/office/powerpoint/2010/main" val="37178545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08C165-B15E-4F51-A149-87EA54AB4DFA}"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dirty="0"/>
          </a:p>
        </p:txBody>
      </p:sp>
      <p:sp>
        <p:nvSpPr>
          <p:cNvPr id="2" name="Rectangle 1"/>
          <p:cNvSpPr/>
          <p:nvPr/>
        </p:nvSpPr>
        <p:spPr>
          <a:xfrm>
            <a:off x="609600" y="1443075"/>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734266" y="1015778"/>
            <a:ext cx="6761069" cy="5842222"/>
          </a:xfrm>
          <a:prstGeom prst="rect">
            <a:avLst/>
          </a:prstGeom>
          <a:ln w="9525">
            <a:solidFill>
              <a:schemeClr val="tx1"/>
            </a:solidFill>
          </a:ln>
        </p:spPr>
      </p:pic>
      <p:pic>
        <p:nvPicPr>
          <p:cNvPr id="9" name="Picture 8"/>
          <p:cNvPicPr>
            <a:picLocks noChangeAspect="1"/>
          </p:cNvPicPr>
          <p:nvPr/>
        </p:nvPicPr>
        <p:blipFill>
          <a:blip r:embed="rId3"/>
          <a:stretch>
            <a:fillRect/>
          </a:stretch>
        </p:blipFill>
        <p:spPr>
          <a:xfrm>
            <a:off x="7620000" y="1910024"/>
            <a:ext cx="3714606" cy="2534968"/>
          </a:xfrm>
          <a:prstGeom prst="rect">
            <a:avLst/>
          </a:prstGeom>
          <a:ln w="12700">
            <a:solidFill>
              <a:schemeClr val="tx1"/>
            </a:solidFill>
          </a:ln>
        </p:spPr>
      </p:pic>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10" name="TextBox 9">
            <a:extLst>
              <a:ext uri="{FF2B5EF4-FFF2-40B4-BE49-F238E27FC236}">
                <a16:creationId xmlns:a16="http://schemas.microsoft.com/office/drawing/2014/main" id="{39818551-2B73-42DE-B5A2-3510CEB93A10}"/>
              </a:ext>
            </a:extLst>
          </p:cNvPr>
          <p:cNvSpPr txBox="1"/>
          <p:nvPr/>
        </p:nvSpPr>
        <p:spPr>
          <a:xfrm>
            <a:off x="2209799" y="238802"/>
            <a:ext cx="7721991"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(Proxy  Design Pattern)</a:t>
            </a:r>
          </a:p>
        </p:txBody>
      </p:sp>
    </p:spTree>
    <p:extLst>
      <p:ext uri="{BB962C8B-B14F-4D97-AF65-F5344CB8AC3E}">
        <p14:creationId xmlns:p14="http://schemas.microsoft.com/office/powerpoint/2010/main" val="13290978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FFA46E-60D1-41E3-9F91-4CA3F68DA447}"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219200"/>
            <a:ext cx="11353800" cy="4893647"/>
          </a:xfrm>
          <a:prstGeom prst="rect">
            <a:avLst/>
          </a:prstGeom>
          <a:solidFill>
            <a:schemeClr val="bg1"/>
          </a:solidFill>
          <a:ln w="28575">
            <a:solidFill>
              <a:schemeClr val="tx1"/>
            </a:solidFill>
          </a:ln>
        </p:spPr>
        <p:txBody>
          <a:bodyPr wrap="square">
            <a:spAutoFit/>
          </a:bodyPr>
          <a:lstStyle/>
          <a:p>
            <a:pPr algn="just"/>
            <a:r>
              <a:rPr lang="en-US" sz="2400" b="1" dirty="0">
                <a:latin typeface="+mj-lt"/>
              </a:rPr>
              <a:t>You want to minimize development cost by reusing methods? Which design pattern would you choose? </a:t>
            </a:r>
          </a:p>
          <a:p>
            <a:pPr marL="457200" indent="-457200" algn="just">
              <a:buFont typeface="+mj-lt"/>
              <a:buAutoNum type="alphaUcPeriod"/>
            </a:pPr>
            <a:r>
              <a:rPr lang="en-US" sz="2400" b="1" dirty="0">
                <a:latin typeface="+mj-lt"/>
              </a:rPr>
              <a:t> </a:t>
            </a:r>
            <a:r>
              <a:rPr lang="en-US" sz="2400" dirty="0">
                <a:latin typeface="+mj-lt"/>
              </a:rPr>
              <a:t>Adapter Pattern</a:t>
            </a:r>
          </a:p>
          <a:p>
            <a:pPr marL="457200" indent="-457200" algn="just">
              <a:buFont typeface="+mj-lt"/>
              <a:buAutoNum type="alphaUcPeriod"/>
            </a:pPr>
            <a:r>
              <a:rPr lang="en-US" sz="2400" dirty="0">
                <a:latin typeface="+mj-lt"/>
              </a:rPr>
              <a:t> Singleton Pattern</a:t>
            </a:r>
          </a:p>
          <a:p>
            <a:pPr marL="457200" indent="-457200" algn="just">
              <a:buFont typeface="+mj-lt"/>
              <a:buAutoNum type="alphaUcPeriod"/>
            </a:pPr>
            <a:r>
              <a:rPr lang="en-US" sz="2400" dirty="0">
                <a:latin typeface="+mj-lt"/>
              </a:rPr>
              <a:t> Delegation pattern</a:t>
            </a:r>
          </a:p>
          <a:p>
            <a:pPr marL="457200" indent="-457200" algn="just">
              <a:buFont typeface="+mj-lt"/>
              <a:buAutoNum type="alphaUcPeriod"/>
            </a:pPr>
            <a:r>
              <a:rPr lang="en-US" sz="2400" dirty="0">
                <a:latin typeface="+mj-lt"/>
              </a:rPr>
              <a:t> Immutable Pattern</a:t>
            </a:r>
          </a:p>
          <a:p>
            <a:pPr algn="just"/>
            <a:endParaRPr lang="en-US" sz="2400" dirty="0">
              <a:latin typeface="+mj-lt"/>
            </a:endParaRPr>
          </a:p>
          <a:p>
            <a:pPr algn="just"/>
            <a:r>
              <a:rPr lang="en-US" sz="2400" b="1" dirty="0">
                <a:latin typeface="+mj-lt"/>
              </a:rPr>
              <a:t>Which design pattern defines one-to-many dependency among objects? </a:t>
            </a:r>
          </a:p>
          <a:p>
            <a:pPr marL="457200" indent="-457200" algn="just">
              <a:buFont typeface="+mj-lt"/>
              <a:buAutoNum type="alphaUcPeriod"/>
            </a:pPr>
            <a:r>
              <a:rPr lang="en-US" sz="2400" dirty="0">
                <a:latin typeface="+mj-lt"/>
              </a:rPr>
              <a:t> Singleton pattern</a:t>
            </a:r>
          </a:p>
          <a:p>
            <a:pPr marL="457200" indent="-457200" algn="just">
              <a:buFont typeface="+mj-lt"/>
              <a:buAutoNum type="alphaUcPeriod"/>
            </a:pPr>
            <a:r>
              <a:rPr lang="en-US" sz="2400" dirty="0">
                <a:latin typeface="+mj-lt"/>
              </a:rPr>
              <a:t> Facade Pattern</a:t>
            </a:r>
          </a:p>
          <a:p>
            <a:pPr marL="457200" indent="-457200" algn="just">
              <a:buFont typeface="+mj-lt"/>
              <a:buAutoNum type="alphaUcPeriod"/>
            </a:pPr>
            <a:r>
              <a:rPr lang="en-US" sz="2400" dirty="0">
                <a:latin typeface="+mj-lt"/>
              </a:rPr>
              <a:t> Observer pattern</a:t>
            </a:r>
          </a:p>
          <a:p>
            <a:pPr marL="457200" indent="-457200" algn="just">
              <a:buFont typeface="+mj-lt"/>
              <a:buAutoNum type="alphaUcPeriod"/>
            </a:pPr>
            <a:r>
              <a:rPr lang="en-US" sz="2400" dirty="0">
                <a:latin typeface="+mj-lt"/>
              </a:rPr>
              <a:t> Factory method pattern</a:t>
            </a:r>
          </a:p>
          <a:p>
            <a:pPr algn="just"/>
            <a:endParaRPr lang="en-US" sz="24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132572E0-4CEB-4474-82B0-20577491E7AA}"/>
              </a:ext>
            </a:extLst>
          </p:cNvPr>
          <p:cNvSpPr txBox="1"/>
          <p:nvPr/>
        </p:nvSpPr>
        <p:spPr>
          <a:xfrm>
            <a:off x="1909689" y="215280"/>
            <a:ext cx="6098344"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Daily    Quiz</a:t>
            </a:r>
          </a:p>
        </p:txBody>
      </p:sp>
    </p:spTree>
    <p:extLst>
      <p:ext uri="{BB962C8B-B14F-4D97-AF65-F5344CB8AC3E}">
        <p14:creationId xmlns:p14="http://schemas.microsoft.com/office/powerpoint/2010/main" val="34379154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3E693E-6003-4F35-867F-A83EE3404D8D}"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5262979"/>
          </a:xfrm>
          <a:prstGeom prst="rect">
            <a:avLst/>
          </a:prstGeom>
          <a:solidFill>
            <a:schemeClr val="bg1"/>
          </a:solidFill>
          <a:ln w="28575">
            <a:solidFill>
              <a:schemeClr val="tx1"/>
            </a:solidFill>
          </a:ln>
        </p:spPr>
        <p:txBody>
          <a:bodyPr wrap="square">
            <a:spAutoFit/>
          </a:bodyPr>
          <a:lstStyle/>
          <a:p>
            <a:pPr algn="just"/>
            <a:r>
              <a:rPr lang="en-US" sz="2400" b="1" dirty="0">
                <a:latin typeface="+mj-lt"/>
              </a:rPr>
              <a:t>Which design pattern suggest multiple classes through which request is passed and multiple but only relevant classes carry out operations on the request.</a:t>
            </a:r>
          </a:p>
          <a:p>
            <a:pPr algn="just"/>
            <a:endParaRPr lang="en-US" sz="2400" b="1" dirty="0">
              <a:latin typeface="+mj-lt"/>
            </a:endParaRPr>
          </a:p>
          <a:p>
            <a:pPr marL="457200" indent="-457200" algn="just">
              <a:buFont typeface="+mj-lt"/>
              <a:buAutoNum type="alphaUcPeriod"/>
            </a:pPr>
            <a:r>
              <a:rPr lang="en-US" sz="2400" dirty="0">
                <a:latin typeface="+mj-lt"/>
              </a:rPr>
              <a:t>Singleton pattern</a:t>
            </a:r>
          </a:p>
          <a:p>
            <a:pPr marL="457200" indent="-457200" algn="just">
              <a:buFont typeface="+mj-lt"/>
              <a:buAutoNum type="alphaUcPeriod"/>
            </a:pPr>
            <a:r>
              <a:rPr lang="en-US" sz="2400" dirty="0">
                <a:latin typeface="+mj-lt"/>
              </a:rPr>
              <a:t>Chain of responsibility pattern</a:t>
            </a:r>
          </a:p>
          <a:p>
            <a:pPr marL="457200" indent="-457200" algn="just">
              <a:buFont typeface="+mj-lt"/>
              <a:buAutoNum type="alphaUcPeriod"/>
            </a:pPr>
            <a:r>
              <a:rPr lang="en-US" sz="2400" dirty="0">
                <a:latin typeface="+mj-lt"/>
              </a:rPr>
              <a:t>State pattern</a:t>
            </a:r>
          </a:p>
          <a:p>
            <a:pPr marL="457200" indent="-457200" algn="just">
              <a:buFont typeface="+mj-lt"/>
              <a:buAutoNum type="alphaUcPeriod"/>
            </a:pPr>
            <a:r>
              <a:rPr lang="en-US" sz="2400" dirty="0">
                <a:latin typeface="+mj-lt"/>
              </a:rPr>
              <a:t>Bridge pattern</a:t>
            </a:r>
          </a:p>
          <a:p>
            <a:pPr algn="just"/>
            <a:endParaRPr lang="en-US" sz="2400" dirty="0">
              <a:latin typeface="+mj-lt"/>
            </a:endParaRPr>
          </a:p>
          <a:p>
            <a:pPr algn="just"/>
            <a:r>
              <a:rPr lang="en-US" sz="2400" b="1" dirty="0">
                <a:latin typeface="+mj-lt"/>
              </a:rPr>
              <a:t>Most user interface design patterns fall with in one of ____ categories of patterns.</a:t>
            </a:r>
          </a:p>
          <a:p>
            <a:pPr algn="just"/>
            <a:endParaRPr lang="en-US" sz="2400" dirty="0">
              <a:latin typeface="+mj-lt"/>
            </a:endParaRPr>
          </a:p>
          <a:p>
            <a:pPr marL="457200" indent="-457200" algn="just">
              <a:buFont typeface="+mj-lt"/>
              <a:buAutoNum type="alphaUcPeriod"/>
            </a:pPr>
            <a:r>
              <a:rPr lang="en-US" sz="2400" dirty="0">
                <a:latin typeface="+mj-lt"/>
              </a:rPr>
              <a:t>5</a:t>
            </a:r>
          </a:p>
          <a:p>
            <a:pPr marL="457200" indent="-457200" algn="just">
              <a:buFont typeface="+mj-lt"/>
              <a:buAutoNum type="alphaUcPeriod"/>
            </a:pPr>
            <a:r>
              <a:rPr lang="en-US" sz="2400" dirty="0">
                <a:latin typeface="+mj-lt"/>
              </a:rPr>
              <a:t>10</a:t>
            </a:r>
          </a:p>
          <a:p>
            <a:pPr marL="457200" indent="-457200" algn="just">
              <a:buFont typeface="+mj-lt"/>
              <a:buAutoNum type="alphaUcPeriod"/>
            </a:pPr>
            <a:r>
              <a:rPr lang="en-US" sz="2400" dirty="0">
                <a:latin typeface="+mj-lt"/>
              </a:rPr>
              <a:t>25</a:t>
            </a:r>
          </a:p>
          <a:p>
            <a:pPr marL="457200" indent="-457200" algn="just">
              <a:buFont typeface="+mj-lt"/>
              <a:buAutoNum type="alphaUcPeriod"/>
            </a:pPr>
            <a:r>
              <a:rPr lang="en-US" sz="2400" dirty="0">
                <a:latin typeface="+mj-lt"/>
              </a:rPr>
              <a:t>100</a:t>
            </a:r>
          </a:p>
        </p:txBody>
      </p:sp>
      <p:sp>
        <p:nvSpPr>
          <p:cNvPr id="8" name="Footer Placeholder 4"/>
          <p:cNvSpPr>
            <a:spLocks noGrp="1"/>
          </p:cNvSpPr>
          <p:nvPr>
            <p:ph type="ftr" sz="quarter" idx="11"/>
          </p:nvPr>
        </p:nvSpPr>
        <p:spPr>
          <a:xfrm>
            <a:off x="3581400" y="6381168"/>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D38632E9-829A-4FEB-B786-E9E38413BF44}"/>
              </a:ext>
            </a:extLst>
          </p:cNvPr>
          <p:cNvSpPr txBox="1"/>
          <p:nvPr/>
        </p:nvSpPr>
        <p:spPr>
          <a:xfrm>
            <a:off x="2331720" y="136525"/>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Daily      Quiz</a:t>
            </a:r>
          </a:p>
        </p:txBody>
      </p:sp>
    </p:spTree>
    <p:extLst>
      <p:ext uri="{BB962C8B-B14F-4D97-AF65-F5344CB8AC3E}">
        <p14:creationId xmlns:p14="http://schemas.microsoft.com/office/powerpoint/2010/main" val="11464490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A10B52-92E3-46A5-82C3-C40C37FA019D}"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046988"/>
          </a:xfrm>
          <a:prstGeom prst="rect">
            <a:avLst/>
          </a:prstGeom>
          <a:solidFill>
            <a:schemeClr val="bg1"/>
          </a:solidFill>
          <a:ln w="28575">
            <a:solidFill>
              <a:schemeClr val="tx1"/>
            </a:solidFill>
          </a:ln>
        </p:spPr>
        <p:txBody>
          <a:bodyPr wrap="square">
            <a:spAutoFit/>
          </a:bodyPr>
          <a:lstStyle/>
          <a:p>
            <a:pPr marL="457200" indent="-457200">
              <a:buFont typeface="+mj-lt"/>
              <a:buAutoNum type="arabicPeriod"/>
            </a:pPr>
            <a:r>
              <a:rPr lang="en-US" sz="3200" dirty="0">
                <a:latin typeface="+mj-lt"/>
              </a:rPr>
              <a:t>What are Design Patterns in Java? What are the types of design patterns in Java.</a:t>
            </a:r>
          </a:p>
          <a:p>
            <a:pPr marL="457200" indent="-457200">
              <a:buFont typeface="+mj-lt"/>
              <a:buAutoNum type="arabicPeriod"/>
            </a:pPr>
            <a:r>
              <a:rPr lang="en-US" sz="3200" dirty="0"/>
              <a:t>What are the Structural Patterns and What Is Façade Pattern.</a:t>
            </a:r>
          </a:p>
          <a:p>
            <a:pPr marL="457200" indent="-457200">
              <a:buFont typeface="+mj-lt"/>
              <a:buAutoNum type="arabicPeriod"/>
            </a:pPr>
            <a:r>
              <a:rPr lang="en-US" sz="3200" dirty="0"/>
              <a:t>What Is Flyweight Design  Pattern.</a:t>
            </a:r>
          </a:p>
          <a:p>
            <a:pPr marL="457200" indent="-457200">
              <a:buFont typeface="+mj-lt"/>
              <a:buAutoNum type="arabicPeriod"/>
            </a:pPr>
            <a:r>
              <a:rPr lang="en-US" sz="3200" dirty="0">
                <a:latin typeface="+mj-lt"/>
              </a:rPr>
              <a:t>Explain Facade Pattern in Java.</a:t>
            </a:r>
          </a:p>
          <a:p>
            <a:r>
              <a:rPr lang="en-US" sz="3200" dirty="0">
                <a:latin typeface="+mj-lt"/>
              </a:rPr>
              <a:t>5.  Explain the Proxy pattern.</a:t>
            </a: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967A7382-DAC5-408C-B4C8-159A899756DE}"/>
              </a:ext>
            </a:extLst>
          </p:cNvPr>
          <p:cNvSpPr txBox="1"/>
          <p:nvPr/>
        </p:nvSpPr>
        <p:spPr>
          <a:xfrm>
            <a:off x="1867486" y="136519"/>
            <a:ext cx="6098344" cy="532903"/>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Weekly     Assignment </a:t>
            </a:r>
          </a:p>
        </p:txBody>
      </p:sp>
    </p:spTree>
    <p:extLst>
      <p:ext uri="{BB962C8B-B14F-4D97-AF65-F5344CB8AC3E}">
        <p14:creationId xmlns:p14="http://schemas.microsoft.com/office/powerpoint/2010/main" val="9664932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09806C-97C9-4924-81BB-DE7235D8ED5D}" type="datetime1">
              <a:rPr lang="en-US" smtClean="0"/>
              <a:t>10/14/2024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dirty="0"/>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bg1"/>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
        <p:nvSpPr>
          <p:cNvPr id="10" name="TextBox 9">
            <a:extLst>
              <a:ext uri="{FF2B5EF4-FFF2-40B4-BE49-F238E27FC236}">
                <a16:creationId xmlns:a16="http://schemas.microsoft.com/office/drawing/2014/main" id="{AEC47214-989C-4EBF-BAC5-6FAF859393AE}"/>
              </a:ext>
            </a:extLst>
          </p:cNvPr>
          <p:cNvSpPr txBox="1"/>
          <p:nvPr/>
        </p:nvSpPr>
        <p:spPr>
          <a:xfrm>
            <a:off x="2209800" y="106727"/>
            <a:ext cx="974271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Topic Link ( YouTube &amp; NPTEL Video Links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9612042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BF9CC2-F964-4A72-81E1-523AC472A391}"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062651"/>
          </a:xfrm>
          <a:prstGeom prst="rect">
            <a:avLst/>
          </a:prstGeom>
          <a:solidFill>
            <a:schemeClr val="bg1"/>
          </a:solidFill>
          <a:ln w="28575">
            <a:solidFill>
              <a:schemeClr val="tx1"/>
            </a:solidFill>
          </a:ln>
        </p:spPr>
        <p:txBody>
          <a:bodyPr wrap="square">
            <a:spAutoFit/>
          </a:bodyPr>
          <a:lstStyle/>
          <a:p>
            <a:r>
              <a:rPr lang="en-US" sz="2000" b="1" dirty="0"/>
              <a:t>1. </a:t>
            </a:r>
            <a:r>
              <a:rPr lang="en-US" sz="2300" b="1" dirty="0"/>
              <a:t>Design patterns can be classified in _______ categories.</a:t>
            </a:r>
          </a:p>
          <a:p>
            <a:pPr marL="285750" indent="-285750">
              <a:buFont typeface="Wingdings" panose="05000000000000000000" pitchFamily="2" charset="2"/>
              <a:buChar char="q"/>
            </a:pPr>
            <a:r>
              <a:rPr lang="en-US" dirty="0"/>
              <a:t> 1</a:t>
            </a:r>
          </a:p>
          <a:p>
            <a:pPr marL="285750" indent="-285750">
              <a:buFont typeface="Wingdings" panose="05000000000000000000" pitchFamily="2" charset="2"/>
              <a:buChar char="q"/>
            </a:pPr>
            <a:r>
              <a:rPr lang="en-US" dirty="0"/>
              <a:t> 2</a:t>
            </a:r>
          </a:p>
          <a:p>
            <a:pPr marL="285750" indent="-285750">
              <a:buFont typeface="Wingdings" panose="05000000000000000000" pitchFamily="2" charset="2"/>
              <a:buChar char="q"/>
            </a:pPr>
            <a:r>
              <a:rPr lang="en-US" dirty="0"/>
              <a:t> 3</a:t>
            </a:r>
          </a:p>
          <a:p>
            <a:pPr marL="285750" indent="-285750">
              <a:buFont typeface="Wingdings" panose="05000000000000000000" pitchFamily="2" charset="2"/>
              <a:buChar char="q"/>
            </a:pPr>
            <a:r>
              <a:rPr lang="en-US" dirty="0"/>
              <a:t> 4</a:t>
            </a:r>
          </a:p>
          <a:p>
            <a:pPr algn="just"/>
            <a:endParaRPr lang="en-US" sz="2000" dirty="0">
              <a:latin typeface="+mj-lt"/>
            </a:endParaRPr>
          </a:p>
          <a:p>
            <a:pPr algn="just"/>
            <a:r>
              <a:rPr lang="en-US" sz="2300" b="1" dirty="0">
                <a:latin typeface="+mj-lt"/>
              </a:rPr>
              <a:t>2. Which design patterns are specifically concerned with communication between objects?</a:t>
            </a:r>
          </a:p>
          <a:p>
            <a:pPr algn="just"/>
            <a:endParaRPr lang="en-US" sz="2000" dirty="0">
              <a:latin typeface="+mj-lt"/>
            </a:endParaRPr>
          </a:p>
          <a:p>
            <a:pPr marL="342900" indent="-342900" algn="just">
              <a:buFont typeface="Wingdings" panose="05000000000000000000" pitchFamily="2" charset="2"/>
              <a:buChar char="q"/>
            </a:pPr>
            <a:r>
              <a:rPr lang="en-US" sz="2000" dirty="0">
                <a:latin typeface="+mj-lt"/>
              </a:rPr>
              <a:t>Creational Patterns</a:t>
            </a:r>
          </a:p>
          <a:p>
            <a:pPr marL="342900" indent="-342900" algn="just">
              <a:buFont typeface="Wingdings" panose="05000000000000000000" pitchFamily="2" charset="2"/>
              <a:buChar char="q"/>
            </a:pPr>
            <a:r>
              <a:rPr lang="en-US" sz="2000" dirty="0">
                <a:latin typeface="+mj-lt"/>
              </a:rPr>
              <a:t>Structural Patterns</a:t>
            </a:r>
          </a:p>
          <a:p>
            <a:pPr marL="342900" indent="-342900" algn="just">
              <a:buFont typeface="Wingdings" panose="05000000000000000000" pitchFamily="2" charset="2"/>
              <a:buChar char="q"/>
            </a:pPr>
            <a:r>
              <a:rPr lang="en-US" sz="2000" dirty="0">
                <a:latin typeface="+mj-lt"/>
              </a:rPr>
              <a:t>Behavioral Patterns</a:t>
            </a:r>
          </a:p>
          <a:p>
            <a:pPr marL="342900" indent="-342900" algn="just">
              <a:buFont typeface="Wingdings" panose="05000000000000000000" pitchFamily="2" charset="2"/>
              <a:buChar char="q"/>
            </a:pPr>
            <a:r>
              <a:rPr lang="en-US" sz="2000" dirty="0">
                <a:latin typeface="+mj-lt"/>
              </a:rPr>
              <a:t>J2EE Patterns</a:t>
            </a:r>
          </a:p>
          <a:p>
            <a:pPr algn="just"/>
            <a:endParaRPr lang="en-US" sz="20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42C45901-BEA5-4EA2-9E92-1CDBC2367F65}"/>
              </a:ext>
            </a:extLst>
          </p:cNvPr>
          <p:cNvSpPr txBox="1"/>
          <p:nvPr/>
        </p:nvSpPr>
        <p:spPr>
          <a:xfrm>
            <a:off x="2008163" y="248124"/>
            <a:ext cx="6098344" cy="593304"/>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MCQ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94986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FBC531-AF6B-4C9C-B78A-71D41B850C28}"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708981"/>
          </a:xfrm>
          <a:prstGeom prst="rect">
            <a:avLst/>
          </a:prstGeom>
          <a:solidFill>
            <a:schemeClr val="bg1"/>
          </a:solidFill>
          <a:ln w="28575">
            <a:solidFill>
              <a:schemeClr val="tx1"/>
            </a:solidFill>
          </a:ln>
        </p:spPr>
        <p:txBody>
          <a:bodyPr wrap="square">
            <a:spAutoFit/>
          </a:bodyPr>
          <a:lstStyle/>
          <a:p>
            <a:pPr algn="just"/>
            <a:r>
              <a:rPr lang="en-US" sz="2000" b="1" dirty="0">
                <a:latin typeface="+mj-lt"/>
              </a:rPr>
              <a:t> 3. Which design pattern provides a single class which provides simplified methods required by client and  </a:t>
            </a:r>
            <a:br>
              <a:rPr lang="en-US" sz="2000" b="1" dirty="0">
                <a:latin typeface="+mj-lt"/>
              </a:rPr>
            </a:br>
            <a:r>
              <a:rPr lang="en-US" sz="2000" b="1" dirty="0">
                <a:latin typeface="+mj-lt"/>
              </a:rPr>
              <a:t> delegates call to those methods? </a:t>
            </a:r>
          </a:p>
          <a:p>
            <a:pPr marL="342900" indent="-342900" algn="just">
              <a:buFont typeface="Wingdings" panose="05000000000000000000" pitchFamily="2" charset="2"/>
              <a:buChar char="q"/>
            </a:pPr>
            <a:r>
              <a:rPr lang="en-US" sz="2000" b="1" dirty="0">
                <a:latin typeface="+mj-lt"/>
              </a:rPr>
              <a:t> </a:t>
            </a:r>
            <a:r>
              <a:rPr lang="en-US" sz="2000" dirty="0">
                <a:latin typeface="+mj-lt"/>
              </a:rPr>
              <a:t>Adapter pattern</a:t>
            </a:r>
          </a:p>
          <a:p>
            <a:pPr marL="342900" indent="-342900" algn="just">
              <a:buFont typeface="Wingdings" panose="05000000000000000000" pitchFamily="2" charset="2"/>
              <a:buChar char="q"/>
            </a:pPr>
            <a:r>
              <a:rPr lang="en-US" sz="2000" dirty="0">
                <a:latin typeface="+mj-lt"/>
              </a:rPr>
              <a:t> Builder pattern</a:t>
            </a:r>
          </a:p>
          <a:p>
            <a:pPr marL="342900" indent="-342900" algn="just">
              <a:buFont typeface="Wingdings" panose="05000000000000000000" pitchFamily="2" charset="2"/>
              <a:buChar char="q"/>
            </a:pPr>
            <a:r>
              <a:rPr lang="en-US" sz="2000" dirty="0">
                <a:latin typeface="+mj-lt"/>
              </a:rPr>
              <a:t> Facade pattern</a:t>
            </a:r>
          </a:p>
          <a:p>
            <a:pPr marL="342900" indent="-342900" algn="just">
              <a:buFont typeface="Wingdings" panose="05000000000000000000" pitchFamily="2" charset="2"/>
              <a:buChar char="q"/>
            </a:pPr>
            <a:r>
              <a:rPr lang="en-US" sz="2000" dirty="0">
                <a:latin typeface="+mj-lt"/>
              </a:rPr>
              <a:t> Prototype pattern</a:t>
            </a:r>
          </a:p>
          <a:p>
            <a:pPr marL="342900" indent="-342900" algn="just">
              <a:buFont typeface="Wingdings" panose="05000000000000000000" pitchFamily="2" charset="2"/>
              <a:buChar char="q"/>
            </a:pPr>
            <a:endParaRPr lang="en-US" sz="2000" dirty="0">
              <a:latin typeface="+mj-lt"/>
            </a:endParaRPr>
          </a:p>
          <a:p>
            <a:pPr algn="just"/>
            <a:r>
              <a:rPr lang="en-US" sz="2000" b="1" dirty="0">
                <a:latin typeface="+mj-lt"/>
              </a:rPr>
              <a:t>4. Which design pattern suggests multiple classes through which request is passed and multiple but only relevant classes carry out operations on the request? </a:t>
            </a:r>
          </a:p>
          <a:p>
            <a:pPr algn="just"/>
            <a:endParaRPr lang="en-US" sz="2000" b="1" dirty="0">
              <a:latin typeface="+mj-lt"/>
            </a:endParaRPr>
          </a:p>
          <a:p>
            <a:pPr marL="342900" indent="-342900" algn="just">
              <a:buFont typeface="Wingdings" panose="05000000000000000000" pitchFamily="2" charset="2"/>
              <a:buChar char="q"/>
            </a:pPr>
            <a:r>
              <a:rPr lang="en-US" sz="2000" dirty="0">
                <a:latin typeface="+mj-lt"/>
              </a:rPr>
              <a:t> Singleton pattern</a:t>
            </a:r>
          </a:p>
          <a:p>
            <a:pPr marL="342900" indent="-342900" algn="just">
              <a:buFont typeface="Wingdings" panose="05000000000000000000" pitchFamily="2" charset="2"/>
              <a:buChar char="q"/>
            </a:pPr>
            <a:r>
              <a:rPr lang="en-US" sz="2000" dirty="0">
                <a:latin typeface="+mj-lt"/>
              </a:rPr>
              <a:t> Chain of responsibility pattern</a:t>
            </a:r>
          </a:p>
          <a:p>
            <a:pPr marL="342900" indent="-342900" algn="just">
              <a:buFont typeface="Wingdings" panose="05000000000000000000" pitchFamily="2" charset="2"/>
              <a:buChar char="q"/>
            </a:pPr>
            <a:r>
              <a:rPr lang="en-US" sz="2000" dirty="0">
                <a:latin typeface="+mj-lt"/>
              </a:rPr>
              <a:t> State pattern</a:t>
            </a:r>
          </a:p>
          <a:p>
            <a:pPr marL="342900" indent="-342900" algn="just">
              <a:buFont typeface="Wingdings" panose="05000000000000000000" pitchFamily="2" charset="2"/>
              <a:buChar char="q"/>
            </a:pPr>
            <a:r>
              <a:rPr lang="en-US" sz="2000" dirty="0">
                <a:latin typeface="+mj-lt"/>
              </a:rPr>
              <a:t> Bridge pattern</a:t>
            </a:r>
          </a:p>
          <a:p>
            <a:pPr algn="just"/>
            <a:endParaRPr lang="en-US" sz="20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7619D23A-89CC-4BC0-AC21-4A340D65CF6B}"/>
              </a:ext>
            </a:extLst>
          </p:cNvPr>
          <p:cNvSpPr txBox="1"/>
          <p:nvPr/>
        </p:nvSpPr>
        <p:spPr>
          <a:xfrm>
            <a:off x="1783080" y="136519"/>
            <a:ext cx="6098344"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MCQ</a:t>
            </a:r>
          </a:p>
        </p:txBody>
      </p:sp>
    </p:spTree>
    <p:extLst>
      <p:ext uri="{BB962C8B-B14F-4D97-AF65-F5344CB8AC3E}">
        <p14:creationId xmlns:p14="http://schemas.microsoft.com/office/powerpoint/2010/main" val="12946499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FDF1A8-CB3B-4A69-87D0-4001FC219F4C}"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bg1"/>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What are design patterns?</a:t>
            </a:r>
          </a:p>
          <a:p>
            <a:pPr marL="342900" indent="-342900">
              <a:buFont typeface="+mj-lt"/>
              <a:buAutoNum type="arabicPeriod"/>
            </a:pPr>
            <a:r>
              <a:rPr lang="en-US" sz="2800" dirty="0"/>
              <a:t>How are design patterns categorized?</a:t>
            </a:r>
          </a:p>
          <a:p>
            <a:pPr marL="342900" indent="-342900">
              <a:buFont typeface="+mj-lt"/>
              <a:buAutoNum type="arabicPeriod"/>
            </a:pPr>
            <a:r>
              <a:rPr lang="en-US" sz="2800" dirty="0"/>
              <a:t>Explain the benefits of design patterns in Java.</a:t>
            </a:r>
          </a:p>
          <a:p>
            <a:pPr marL="342900" indent="-342900">
              <a:buFont typeface="+mj-lt"/>
              <a:buAutoNum type="arabicPeriod"/>
            </a:pPr>
            <a:r>
              <a:rPr lang="en-US" sz="2800" dirty="0"/>
              <a:t>Describe the factory pattern.</a:t>
            </a:r>
          </a:p>
          <a:p>
            <a:pPr marL="342900" indent="-342900">
              <a:buFont typeface="+mj-lt"/>
              <a:buAutoNum type="arabicPeriod"/>
            </a:pPr>
            <a:r>
              <a:rPr lang="en-US" sz="2800" dirty="0"/>
              <a:t>Differentiate ordinary and abstract factory design patterns.</a:t>
            </a:r>
          </a:p>
          <a:p>
            <a:pPr marL="342900" indent="-342900">
              <a:buFont typeface="+mj-lt"/>
              <a:buAutoNum type="arabicPeriod"/>
            </a:pPr>
            <a:r>
              <a:rPr lang="en-US" sz="2800" dirty="0"/>
              <a:t> What do you think are the advantages of builder design patterns?</a:t>
            </a:r>
          </a:p>
          <a:p>
            <a:pPr marL="342900" indent="-342900">
              <a:buFont typeface="+mj-lt"/>
              <a:buAutoNum type="arabicPeriod"/>
            </a:pPr>
            <a:r>
              <a:rPr lang="en-US" sz="2800" dirty="0"/>
              <a:t>How is the bridge pattern different from the adapter pattern?</a:t>
            </a:r>
          </a:p>
          <a:p>
            <a:pPr marL="342900" indent="-342900">
              <a:buFont typeface="+mj-lt"/>
              <a:buAutoNum type="arabicPeriod"/>
            </a:pPr>
            <a:r>
              <a:rPr lang="en-US" sz="2800" dirty="0"/>
              <a:t>What is a command pattern?</a:t>
            </a:r>
          </a:p>
          <a:p>
            <a:pPr marL="342900" indent="-342900">
              <a:buFont typeface="+mj-lt"/>
              <a:buAutoNum type="arabicPeriod"/>
            </a:pPr>
            <a:r>
              <a:rPr lang="en-US" sz="2800" dirty="0"/>
              <a:t>Describe the singleton pattern along with its advantages and disadvantages.</a:t>
            </a:r>
          </a:p>
          <a:p>
            <a:pPr marL="342900" indent="-342900">
              <a:buFont typeface="+mj-lt"/>
              <a:buAutoNum type="arabicPeriod"/>
            </a:pPr>
            <a:r>
              <a:rPr lang="en-US" sz="2800" dirty="0"/>
              <a:t>What are anti patterns?</a:t>
            </a:r>
          </a:p>
          <a:p>
            <a:endParaRPr lang="en-US" sz="2800" dirty="0"/>
          </a:p>
        </p:txBody>
      </p:sp>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000793A6-226B-4B0C-A412-0D23AAD26632}"/>
              </a:ext>
            </a:extLst>
          </p:cNvPr>
          <p:cNvSpPr txBox="1"/>
          <p:nvPr/>
        </p:nvSpPr>
        <p:spPr>
          <a:xfrm>
            <a:off x="2055056" y="343470"/>
            <a:ext cx="6098344" cy="532903"/>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Glossary   Questions</a:t>
            </a:r>
          </a:p>
        </p:txBody>
      </p:sp>
    </p:spTree>
    <p:extLst>
      <p:ext uri="{BB962C8B-B14F-4D97-AF65-F5344CB8AC3E}">
        <p14:creationId xmlns:p14="http://schemas.microsoft.com/office/powerpoint/2010/main" val="28479007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127C26-CAD6-43D8-97D6-E881EC523C11}"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151206"/>
            <a:ext cx="11620500" cy="5816977"/>
          </a:xfrm>
          <a:prstGeom prst="rect">
            <a:avLst/>
          </a:prstGeom>
          <a:solidFill>
            <a:schemeClr val="bg1"/>
          </a:solidFill>
          <a:ln w="28575">
            <a:solidFill>
              <a:schemeClr val="tx1"/>
            </a:solidFill>
          </a:ln>
        </p:spPr>
        <p:txBody>
          <a:bodyPr wrap="square">
            <a:spAutoFit/>
          </a:bodyPr>
          <a:lstStyle/>
          <a:p>
            <a:pPr marL="342900" indent="-342900" algn="ctr">
              <a:buFont typeface="Arial" panose="020B0604020202020204" pitchFamily="34" charset="0"/>
              <a:buChar char="•"/>
            </a:pPr>
            <a:endParaRPr lang="en-US" b="1" u="sng" dirty="0">
              <a:latin typeface="+mj-lt"/>
            </a:endParaRPr>
          </a:p>
          <a:p>
            <a:pPr marL="457200" indent="-457200">
              <a:buFont typeface="Arial" panose="020B0604020202020204" pitchFamily="34" charset="0"/>
              <a:buChar char="•"/>
            </a:pPr>
            <a:r>
              <a:rPr lang="en-US" sz="2000" dirty="0"/>
              <a:t>What are design patterns?</a:t>
            </a:r>
          </a:p>
          <a:p>
            <a:pPr marL="457200" indent="-457200">
              <a:buFont typeface="Arial" panose="020B0604020202020204" pitchFamily="34" charset="0"/>
              <a:buChar char="•"/>
            </a:pPr>
            <a:r>
              <a:rPr lang="en-US" sz="2000" dirty="0"/>
              <a:t>How are design patterns categorized?</a:t>
            </a:r>
          </a:p>
          <a:p>
            <a:pPr marL="457200" indent="-457200">
              <a:buFont typeface="Arial" panose="020B0604020202020204" pitchFamily="34" charset="0"/>
              <a:buChar char="•"/>
            </a:pPr>
            <a:r>
              <a:rPr lang="en-US" sz="2000" dirty="0"/>
              <a:t>Explain the benefits of design patterns in Java.</a:t>
            </a:r>
          </a:p>
          <a:p>
            <a:pPr marL="457200" indent="-457200">
              <a:buFont typeface="Arial" panose="020B0604020202020204" pitchFamily="34" charset="0"/>
              <a:buChar char="•"/>
            </a:pPr>
            <a:r>
              <a:rPr lang="en-US" sz="2000" dirty="0"/>
              <a:t>Describe the factory pattern.</a:t>
            </a:r>
          </a:p>
          <a:p>
            <a:pPr marL="457200" indent="-457200">
              <a:buFont typeface="Arial" panose="020B0604020202020204" pitchFamily="34" charset="0"/>
              <a:buChar char="•"/>
            </a:pPr>
            <a:r>
              <a:rPr lang="en-US" sz="2000" dirty="0"/>
              <a:t>Differentiate ordinary and abstract factory design patterns.</a:t>
            </a:r>
          </a:p>
          <a:p>
            <a:pPr marL="457200" indent="-457200">
              <a:buFont typeface="Arial" panose="020B0604020202020204" pitchFamily="34" charset="0"/>
              <a:buChar char="•"/>
            </a:pPr>
            <a:r>
              <a:rPr lang="en-US" sz="2000" dirty="0"/>
              <a:t> What do you think are the advantages of builder design patterns?</a:t>
            </a:r>
          </a:p>
          <a:p>
            <a:pPr marL="457200" indent="-457200">
              <a:buFont typeface="Arial" panose="020B0604020202020204" pitchFamily="34" charset="0"/>
              <a:buChar char="•"/>
            </a:pPr>
            <a:r>
              <a:rPr lang="en-US" sz="2000" dirty="0"/>
              <a:t>How is the bridge pattern different from the adapter pattern?</a:t>
            </a:r>
          </a:p>
          <a:p>
            <a:pPr marL="457200" indent="-457200">
              <a:buFont typeface="Arial" panose="020B0604020202020204" pitchFamily="34" charset="0"/>
              <a:buChar char="•"/>
            </a:pPr>
            <a:r>
              <a:rPr lang="en-US" sz="2000" dirty="0"/>
              <a:t>What is a command pattern?</a:t>
            </a:r>
          </a:p>
          <a:p>
            <a:pPr marL="457200" indent="-457200">
              <a:buFont typeface="Arial" panose="020B0604020202020204" pitchFamily="34" charset="0"/>
              <a:buChar char="•"/>
            </a:pPr>
            <a:r>
              <a:rPr lang="en-US" sz="2000" dirty="0"/>
              <a:t>Describe the singleton pattern along with its advantages and disadvantages.</a:t>
            </a:r>
          </a:p>
          <a:p>
            <a:pPr marL="457200" indent="-457200">
              <a:buFont typeface="Arial" panose="020B0604020202020204" pitchFamily="34" charset="0"/>
              <a:buChar char="•"/>
            </a:pPr>
            <a:r>
              <a:rPr lang="en-US" sz="2000" dirty="0"/>
              <a:t>What are anti patterns?</a:t>
            </a:r>
          </a:p>
          <a:p>
            <a:pPr marL="457200" indent="-457200">
              <a:buFont typeface="Arial" panose="020B0604020202020204" pitchFamily="34" charset="0"/>
              <a:buChar char="•"/>
            </a:pPr>
            <a:r>
              <a:rPr lang="en-US" sz="2000" dirty="0"/>
              <a:t>Explain proxy design pattern in detail?</a:t>
            </a:r>
          </a:p>
          <a:p>
            <a:pPr marL="457200" indent="-457200">
              <a:buFont typeface="Arial" panose="020B0604020202020204" pitchFamily="34" charset="0"/>
              <a:buChar char="•"/>
            </a:pPr>
            <a:r>
              <a:rPr lang="en-US" sz="2000" dirty="0"/>
              <a:t>Explain the features of structural pattern?</a:t>
            </a:r>
          </a:p>
          <a:p>
            <a:pPr marL="457200" indent="-457200">
              <a:buFont typeface="Arial" panose="020B0604020202020204" pitchFamily="34" charset="0"/>
              <a:buChar char="•"/>
            </a:pPr>
            <a:r>
              <a:rPr lang="en-US" sz="2000" dirty="0"/>
              <a:t>Explain the advantages and disadvantages of structural patterns?</a:t>
            </a:r>
          </a:p>
          <a:p>
            <a:pPr marL="457200" indent="-457200">
              <a:buFont typeface="Arial" panose="020B0604020202020204" pitchFamily="34" charset="0"/>
              <a:buChar char="•"/>
            </a:pPr>
            <a:r>
              <a:rPr lang="en-US" dirty="0"/>
              <a:t>Illustrate the uses of Adapter Patterns?</a:t>
            </a:r>
          </a:p>
          <a:p>
            <a:pPr marL="457200" indent="-457200">
              <a:buFont typeface="Arial" panose="020B0604020202020204" pitchFamily="34" charset="0"/>
              <a:buChar char="•"/>
            </a:pPr>
            <a:r>
              <a:rPr lang="en-US" dirty="0"/>
              <a:t>What are the advantages of Composite design Pattern in Java?</a:t>
            </a:r>
          </a:p>
          <a:p>
            <a:endParaRPr lang="en-US" dirty="0"/>
          </a:p>
          <a:p>
            <a:endParaRPr lang="en-US" sz="2000" dirty="0"/>
          </a:p>
          <a:p>
            <a:endParaRPr lang="en-US" sz="2000" dirty="0"/>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41A9DC05-800D-4F26-AA30-76D24AC558BD}"/>
              </a:ext>
            </a:extLst>
          </p:cNvPr>
          <p:cNvSpPr txBox="1"/>
          <p:nvPr/>
        </p:nvSpPr>
        <p:spPr>
          <a:xfrm>
            <a:off x="1586132" y="136519"/>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Expected Questions for University Exam </a:t>
            </a:r>
          </a:p>
        </p:txBody>
      </p:sp>
    </p:spTree>
    <p:extLst>
      <p:ext uri="{BB962C8B-B14F-4D97-AF65-F5344CB8AC3E}">
        <p14:creationId xmlns:p14="http://schemas.microsoft.com/office/powerpoint/2010/main" val="1663942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73E110-4411-4665-958F-81F1BAC407D6}" type="datetime1">
              <a:rPr lang="en-US" smtClean="0"/>
              <a:t>10/14/2024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189688565"/>
              </p:ext>
            </p:extLst>
          </p:nvPr>
        </p:nvGraphicFramePr>
        <p:xfrm>
          <a:off x="599768" y="815932"/>
          <a:ext cx="11513574" cy="5766310"/>
        </p:xfrm>
        <a:graphic>
          <a:graphicData uri="http://schemas.openxmlformats.org/drawingml/2006/table">
            <a:tbl>
              <a:tblPr firstRow="1" bandRow="1">
                <a:tableStyleId>{5C22544A-7EE6-4342-B048-85BDC9FD1C3A}</a:tableStyleId>
              </a:tblPr>
              <a:tblGrid>
                <a:gridCol w="2017956">
                  <a:extLst>
                    <a:ext uri="{9D8B030D-6E8A-4147-A177-3AD203B41FA5}">
                      <a16:colId xmlns:a16="http://schemas.microsoft.com/office/drawing/2014/main" val="20000"/>
                    </a:ext>
                  </a:extLst>
                </a:gridCol>
                <a:gridCol w="3211755">
                  <a:extLst>
                    <a:ext uri="{9D8B030D-6E8A-4147-A177-3AD203B41FA5}">
                      <a16:colId xmlns:a16="http://schemas.microsoft.com/office/drawing/2014/main" val="20001"/>
                    </a:ext>
                  </a:extLst>
                </a:gridCol>
                <a:gridCol w="6283863">
                  <a:extLst>
                    <a:ext uri="{9D8B030D-6E8A-4147-A177-3AD203B41FA5}">
                      <a16:colId xmlns:a16="http://schemas.microsoft.com/office/drawing/2014/main" val="20002"/>
                    </a:ext>
                  </a:extLst>
                </a:gridCol>
              </a:tblGrid>
              <a:tr h="63450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07761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Understand  to shows relationships and interactions</a:t>
                      </a:r>
                      <a:r>
                        <a:rPr lang="en-US" sz="2000" b="0" baseline="0" dirty="0">
                          <a:solidFill>
                            <a:schemeClr val="accent4">
                              <a:lumMod val="50000"/>
                            </a:schemeClr>
                          </a:solidFill>
                          <a:latin typeface="+mn-lt"/>
                          <a:ea typeface="Times New Roman"/>
                        </a:rPr>
                        <a:t> </a:t>
                      </a:r>
                      <a:r>
                        <a:rPr lang="en-US" sz="2000" b="0" dirty="0">
                          <a:solidFill>
                            <a:schemeClr val="accent4">
                              <a:lumMod val="50000"/>
                            </a:schemeClr>
                          </a:solidFill>
                          <a:latin typeface="+mn-lt"/>
                          <a:ea typeface="Times New Roman"/>
                        </a:rPr>
                        <a:t>between classes or objects</a:t>
                      </a:r>
                      <a:r>
                        <a:rPr lang="en-US" sz="2000" b="0" baseline="0" dirty="0">
                          <a:solidFill>
                            <a:schemeClr val="accent4">
                              <a:lumMod val="50000"/>
                            </a:schemeClr>
                          </a:solidFill>
                          <a:latin typeface="+mn-lt"/>
                          <a:ea typeface="Times New Roman"/>
                        </a:rPr>
                        <a:t> of a pattern.</a:t>
                      </a: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 </a:t>
                      </a:r>
                      <a:endParaRPr lang="en-US" sz="2000" b="0" baseline="0" dirty="0">
                        <a:solidFill>
                          <a:schemeClr val="accent4">
                            <a:lumMod val="50000"/>
                          </a:schemeClr>
                        </a:solidFill>
                        <a:latin typeface="+mn-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9558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l">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Times New Roman"/>
                          <a:ea typeface="Times New Roman"/>
                        </a:rPr>
                        <a:t>Study to speed up the development process by providing well-tested, proven development</a:t>
                      </a: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1350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just">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baseline="0" dirty="0">
                          <a:solidFill>
                            <a:schemeClr val="accent4">
                              <a:lumMod val="50000"/>
                            </a:schemeClr>
                          </a:solidFill>
                          <a:latin typeface="+mn-lt"/>
                          <a:ea typeface="Times New Roman"/>
                        </a:rPr>
                        <a:t>Select a specific design pattern for the solution of a given design problem</a:t>
                      </a:r>
                    </a:p>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16980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l">
                        <a:lnSpc>
                          <a:spcPct val="100000"/>
                        </a:lnSpc>
                        <a:spcBef>
                          <a:spcPts val="0"/>
                        </a:spcBef>
                        <a:spcAft>
                          <a:spcPts val="0"/>
                        </a:spcAft>
                      </a:pPr>
                      <a:r>
                        <a:rPr lang="en-US" sz="2000" b="0" dirty="0">
                          <a:solidFill>
                            <a:schemeClr val="accent4">
                              <a:lumMod val="50000"/>
                            </a:schemeClr>
                          </a:solidFill>
                          <a:latin typeface="+mn-lt"/>
                          <a:ea typeface="Times New Roman"/>
                        </a:rPr>
                        <a:t>Create a catalogue entry for a simple design pattern whose purpose and application is understood.</a:t>
                      </a:r>
                    </a:p>
                    <a:p>
                      <a:pPr marL="67945"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6FF8D258-0646-FC6C-23FA-C1CB15053BA7}"/>
              </a:ext>
            </a:extLst>
          </p:cNvPr>
          <p:cNvSpPr txBox="1"/>
          <p:nvPr/>
        </p:nvSpPr>
        <p:spPr>
          <a:xfrm>
            <a:off x="3323303" y="231157"/>
            <a:ext cx="6096000" cy="584775"/>
          </a:xfrm>
          <a:prstGeom prst="rect">
            <a:avLst/>
          </a:prstGeom>
          <a:noFill/>
        </p:spPr>
        <p:txBody>
          <a:bodyPr wrap="square">
            <a:spAutoFit/>
          </a:bodyPr>
          <a:lstStyle/>
          <a:p>
            <a:pPr algn="ctr">
              <a:spcBef>
                <a:spcPct val="0"/>
              </a:spcBef>
              <a:defRPr/>
            </a:pPr>
            <a:r>
              <a:rPr lang="en-US" sz="3200" b="1" dirty="0"/>
              <a:t>Program Specific Outcomes(PSOs)</a:t>
            </a:r>
          </a:p>
        </p:txBody>
      </p:sp>
    </p:spTree>
    <p:extLst>
      <p:ext uri="{BB962C8B-B14F-4D97-AF65-F5344CB8AC3E}">
        <p14:creationId xmlns:p14="http://schemas.microsoft.com/office/powerpoint/2010/main" val="35298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53FFF3-CEA1-4F26-8B72-C78C2DABAE05}"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142330" y="1012376"/>
            <a:ext cx="11907339" cy="5693866"/>
          </a:xfrm>
          <a:prstGeom prst="rect">
            <a:avLst/>
          </a:prstGeom>
          <a:solidFill>
            <a:schemeClr val="bg1"/>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b="1" dirty="0"/>
              <a:t>Till Now we understand, </a:t>
            </a:r>
            <a:r>
              <a:rPr lang="en-US" sz="2800" dirty="0">
                <a:solidFill>
                  <a:schemeClr val="accent6">
                    <a:lumMod val="75000"/>
                  </a:schemeClr>
                </a:solidFill>
              </a:rPr>
              <a:t>The idea of a Structural design pattern, It concerned with how classes and objects can be composed, </a:t>
            </a:r>
            <a:r>
              <a:rPr lang="en-US" sz="2800" dirty="0"/>
              <a:t>to form larger structures. The structural design patterns simplifies the structure by identifying the relationships.</a:t>
            </a:r>
          </a:p>
          <a:p>
            <a:pPr marL="457200" indent="-457200" algn="just">
              <a:buFont typeface="Wingdings" panose="05000000000000000000" pitchFamily="2" charset="2"/>
              <a:buChar char="Ø"/>
            </a:pPr>
            <a:r>
              <a:rPr lang="en-US" sz="2800" dirty="0"/>
              <a:t> A Facade Pattern says that just "just provide a unified and simplified interface to a set of interfaces in a subsystem, therefore it hides the complexities of the subsystem from the client".</a:t>
            </a:r>
          </a:p>
          <a:p>
            <a:pPr algn="just"/>
            <a:endParaRPr lang="en-US" sz="2800" dirty="0"/>
          </a:p>
          <a:p>
            <a:pPr marL="457200" indent="-457200" algn="just">
              <a:buFont typeface="Wingdings" panose="05000000000000000000" pitchFamily="2" charset="2"/>
              <a:buChar char="Ø"/>
            </a:pPr>
            <a:r>
              <a:rPr lang="en-US" sz="2800" dirty="0"/>
              <a:t>You also learn, </a:t>
            </a:r>
            <a:r>
              <a:rPr lang="en-US" sz="2800" dirty="0">
                <a:solidFill>
                  <a:schemeClr val="accent6">
                    <a:lumMod val="75000"/>
                  </a:schemeClr>
                </a:solidFill>
              </a:rPr>
              <a:t>a Proxy Pattern "provides the control </a:t>
            </a:r>
            <a:r>
              <a:rPr lang="en-US" sz="2800" dirty="0"/>
              <a:t>for accessing the original object".</a:t>
            </a:r>
          </a:p>
          <a:p>
            <a:pPr marL="457200" indent="-457200" algn="just">
              <a:buFont typeface="Wingdings" panose="05000000000000000000" pitchFamily="2" charset="2"/>
              <a:buChar char="Ø"/>
            </a:pPr>
            <a:r>
              <a:rPr lang="en-US" sz="2800" dirty="0"/>
              <a:t>A </a:t>
            </a:r>
            <a:r>
              <a:rPr lang="en-US" sz="2800" dirty="0">
                <a:solidFill>
                  <a:schemeClr val="accent6">
                    <a:lumMod val="75000"/>
                  </a:schemeClr>
                </a:solidFill>
              </a:rPr>
              <a:t>Flyweight Pattern says that just "to reuse already existing similar kind of objects by storing them and create new object when </a:t>
            </a:r>
            <a:r>
              <a:rPr lang="en-US" sz="2800" dirty="0"/>
              <a:t>no matching object is found".</a:t>
            </a:r>
          </a:p>
        </p:txBody>
      </p:sp>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C121505A-89AE-4705-9469-9360BCA5F1AC}"/>
              </a:ext>
            </a:extLst>
          </p:cNvPr>
          <p:cNvSpPr txBox="1"/>
          <p:nvPr/>
        </p:nvSpPr>
        <p:spPr>
          <a:xfrm>
            <a:off x="2209800" y="0"/>
            <a:ext cx="6948268"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Summary</a:t>
            </a:r>
          </a:p>
        </p:txBody>
      </p:sp>
    </p:spTree>
    <p:extLst>
      <p:ext uri="{BB962C8B-B14F-4D97-AF65-F5344CB8AC3E}">
        <p14:creationId xmlns:p14="http://schemas.microsoft.com/office/powerpoint/2010/main" val="39467370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6B5563-15E7-4AFD-9215-EA8F3A0485AC}"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09600" y="685806"/>
            <a:ext cx="11449050" cy="5909310"/>
          </a:xfrm>
          <a:prstGeom prst="rect">
            <a:avLst/>
          </a:prstGeom>
          <a:noFill/>
        </p:spPr>
        <p:txBody>
          <a:bodyPr wrap="square" rtlCol="0">
            <a:spAutoFit/>
          </a:bodyPr>
          <a:lstStyle/>
          <a:p>
            <a:pPr marL="971550" lvl="1" indent="-514350" algn="just">
              <a:lnSpc>
                <a:spcPct val="150000"/>
              </a:lnSpc>
              <a:buFont typeface="+mj-lt"/>
              <a:buAutoNum type="arabicPeriod"/>
            </a:pPr>
            <a:r>
              <a:rPr lang="en-US" sz="2800" dirty="0"/>
              <a:t>Eric Freeman, Elisabeth Freeman, Kathy Sierra, Bert Bates Head First Design Patterns, 2004, O'Reilly.</a:t>
            </a:r>
          </a:p>
          <a:p>
            <a:pPr marL="971550" lvl="1" indent="-514350" algn="just">
              <a:lnSpc>
                <a:spcPct val="150000"/>
              </a:lnSpc>
              <a:buFont typeface="+mj-lt"/>
              <a:buAutoNum type="arabicPeriod"/>
            </a:pPr>
            <a:r>
              <a:rPr lang="en-US" sz="2800" dirty="0"/>
              <a:t>Erich Gamma, Richard Helm, Ralph Johnson, John Vlissides Design Patterns: Elements of Reusable Object-oriented Software Addison-Wesley, 1995.</a:t>
            </a:r>
          </a:p>
          <a:p>
            <a:pPr marL="971550" lvl="1" indent="-514350" algn="just">
              <a:lnSpc>
                <a:spcPct val="150000"/>
              </a:lnSpc>
              <a:buFont typeface="+mj-lt"/>
              <a:buAutoNum type="arabicPeriod"/>
            </a:pPr>
            <a:r>
              <a:rPr lang="en-US" sz="2800" dirty="0"/>
              <a:t>Design Pattern s By Erich Gamma , Pearson Education, 2001.</a:t>
            </a:r>
          </a:p>
          <a:p>
            <a:pPr marL="971550" lvl="1" indent="-514350" algn="just">
              <a:lnSpc>
                <a:spcPct val="150000"/>
              </a:lnSpc>
              <a:buFont typeface="+mj-lt"/>
              <a:buAutoNum type="arabicPeriod"/>
            </a:pPr>
            <a:r>
              <a:rPr lang="en-US" sz="2800" dirty="0"/>
              <a:t>Patterns in JAVA Volume -I By Mark Grand, Wiley Dream.2002.</a:t>
            </a:r>
          </a:p>
          <a:p>
            <a:pPr marL="971550" lvl="1" indent="-514350" algn="just">
              <a:lnSpc>
                <a:spcPct val="150000"/>
              </a:lnSpc>
              <a:buFont typeface="+mj-lt"/>
              <a:buAutoNum type="arabicPeriod"/>
            </a:pPr>
            <a:r>
              <a:rPr lang="en-US" sz="2800" dirty="0"/>
              <a:t>Patterns of Enterprise Application Architecture , Pearson Education India, 2002.</a:t>
            </a:r>
          </a:p>
        </p:txBody>
      </p:sp>
      <p:sp>
        <p:nvSpPr>
          <p:cNvPr id="5" name="Footer Placeholder 4"/>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22CA0003-BACA-4252-989F-F036D6EC2F0E}"/>
              </a:ext>
            </a:extLst>
          </p:cNvPr>
          <p:cNvSpPr txBox="1"/>
          <p:nvPr/>
        </p:nvSpPr>
        <p:spPr>
          <a:xfrm>
            <a:off x="1839350" y="75108"/>
            <a:ext cx="6098344"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References</a:t>
            </a:r>
          </a:p>
        </p:txBody>
      </p:sp>
    </p:spTree>
    <p:extLst>
      <p:ext uri="{BB962C8B-B14F-4D97-AF65-F5344CB8AC3E}">
        <p14:creationId xmlns:p14="http://schemas.microsoft.com/office/powerpoint/2010/main" val="1955532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0E9EA1-BC05-4B38-91F0-39A2436342AE}" type="datetime1">
              <a:rPr lang="en-US" smtClean="0"/>
              <a:t>10/14/2024</a:t>
            </a:fld>
            <a:endParaRPr lang="en-US"/>
          </a:p>
        </p:txBody>
      </p:sp>
      <p:sp>
        <p:nvSpPr>
          <p:cNvPr id="5" name="Footer Placeholder 4"/>
          <p:cNvSpPr>
            <a:spLocks noGrp="1"/>
          </p:cNvSpPr>
          <p:nvPr>
            <p:ph type="ftr" sz="quarter" idx="11"/>
          </p:nvPr>
        </p:nvSpPr>
        <p:spPr>
          <a:xfrm>
            <a:off x="3733800" y="6356356"/>
            <a:ext cx="55626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10" name="Rectangle 9">
            <a:extLst>
              <a:ext uri="{FF2B5EF4-FFF2-40B4-BE49-F238E27FC236}">
                <a16:creationId xmlns:a16="http://schemas.microsoft.com/office/drawing/2014/main" id="{6C347AEB-0CE8-4933-B463-5582E57CBB68}"/>
              </a:ext>
            </a:extLst>
          </p:cNvPr>
          <p:cNvSpPr/>
          <p:nvPr/>
        </p:nvSpPr>
        <p:spPr>
          <a:xfrm>
            <a:off x="3098800" y="2438400"/>
            <a:ext cx="5638800" cy="1200329"/>
          </a:xfrm>
          <a:prstGeom prst="rect">
            <a:avLst/>
          </a:prstGeom>
          <a:solidFill>
            <a:schemeClr val="accent2">
              <a:lumMod val="20000"/>
              <a:lumOff val="80000"/>
            </a:schemeClr>
          </a:solid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17069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3877B4-876E-4464-8F04-5994767444A6}" type="datetime1">
              <a:rPr lang="en-US" smtClean="0"/>
              <a:t>10/14/2024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186252062"/>
              </p:ext>
            </p:extLst>
          </p:nvPr>
        </p:nvGraphicFramePr>
        <p:xfrm>
          <a:off x="1463040" y="1195754"/>
          <a:ext cx="9585961" cy="4934806"/>
        </p:xfrm>
        <a:graphic>
          <a:graphicData uri="http://schemas.openxmlformats.org/drawingml/2006/table">
            <a:tbl>
              <a:tblPr firstRow="1" bandRow="1">
                <a:tableStyleId>{5C22544A-7EE6-4342-B048-85BDC9FD1C3A}</a:tableStyleId>
              </a:tblPr>
              <a:tblGrid>
                <a:gridCol w="1637937">
                  <a:extLst>
                    <a:ext uri="{9D8B030D-6E8A-4147-A177-3AD203B41FA5}">
                      <a16:colId xmlns:a16="http://schemas.microsoft.com/office/drawing/2014/main" val="20000"/>
                    </a:ext>
                  </a:extLst>
                </a:gridCol>
                <a:gridCol w="2054134">
                  <a:extLst>
                    <a:ext uri="{9D8B030D-6E8A-4147-A177-3AD203B41FA5}">
                      <a16:colId xmlns:a16="http://schemas.microsoft.com/office/drawing/2014/main" val="20001"/>
                    </a:ext>
                  </a:extLst>
                </a:gridCol>
                <a:gridCol w="2054134">
                  <a:extLst>
                    <a:ext uri="{9D8B030D-6E8A-4147-A177-3AD203B41FA5}">
                      <a16:colId xmlns:a16="http://schemas.microsoft.com/office/drawing/2014/main" val="20002"/>
                    </a:ext>
                  </a:extLst>
                </a:gridCol>
                <a:gridCol w="1978055">
                  <a:extLst>
                    <a:ext uri="{9D8B030D-6E8A-4147-A177-3AD203B41FA5}">
                      <a16:colId xmlns:a16="http://schemas.microsoft.com/office/drawing/2014/main" val="306484564"/>
                    </a:ext>
                  </a:extLst>
                </a:gridCol>
                <a:gridCol w="1861701">
                  <a:extLst>
                    <a:ext uri="{9D8B030D-6E8A-4147-A177-3AD203B41FA5}">
                      <a16:colId xmlns:a16="http://schemas.microsoft.com/office/drawing/2014/main" val="2204462268"/>
                    </a:ext>
                  </a:extLst>
                </a:gridCol>
              </a:tblGrid>
              <a:tr h="81644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13414">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3189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9100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891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891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0596025"/>
                  </a:ext>
                </a:extLst>
              </a:tr>
            </a:tbl>
          </a:graphicData>
        </a:graphic>
      </p:graphicFrame>
      <p:sp>
        <p:nvSpPr>
          <p:cNvPr id="3" name="TextBox 2">
            <a:extLst>
              <a:ext uri="{FF2B5EF4-FFF2-40B4-BE49-F238E27FC236}">
                <a16:creationId xmlns:a16="http://schemas.microsoft.com/office/drawing/2014/main" id="{51A7DA04-7869-FB49-58B4-B35EA2BABC05}"/>
              </a:ext>
            </a:extLst>
          </p:cNvPr>
          <p:cNvSpPr txBox="1"/>
          <p:nvPr/>
        </p:nvSpPr>
        <p:spPr>
          <a:xfrm>
            <a:off x="3505200" y="267618"/>
            <a:ext cx="6096000" cy="646331"/>
          </a:xfrm>
          <a:prstGeom prst="rect">
            <a:avLst/>
          </a:prstGeom>
          <a:noFill/>
        </p:spPr>
        <p:txBody>
          <a:bodyPr wrap="square">
            <a:spAutoFit/>
          </a:bodyPr>
          <a:lstStyle/>
          <a:p>
            <a:pPr algn="ctr">
              <a:spcBef>
                <a:spcPct val="0"/>
              </a:spcBef>
              <a:defRPr/>
            </a:pPr>
            <a:r>
              <a:rPr lang="en-US" sz="3600" b="1" dirty="0"/>
              <a:t>COs - PSOs  Mapping</a:t>
            </a:r>
          </a:p>
        </p:txBody>
      </p:sp>
    </p:spTree>
    <p:extLst>
      <p:ext uri="{BB962C8B-B14F-4D97-AF65-F5344CB8AC3E}">
        <p14:creationId xmlns:p14="http://schemas.microsoft.com/office/powerpoint/2010/main" val="5218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076892-B820-432E-86A3-198840490555}" type="datetime1">
              <a:rPr lang="en-US" smtClean="0"/>
              <a:t>10/14/2024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579911605"/>
              </p:ext>
            </p:extLst>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1"/>
                    </a:ext>
                  </a:extLst>
                </a:gridCol>
                <a:gridCol w="8033327">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689376DE-CF4D-31F8-32B9-E6CF52B094F7}"/>
              </a:ext>
            </a:extLst>
          </p:cNvPr>
          <p:cNvSpPr txBox="1"/>
          <p:nvPr/>
        </p:nvSpPr>
        <p:spPr>
          <a:xfrm>
            <a:off x="2084436" y="177689"/>
            <a:ext cx="8045245" cy="584775"/>
          </a:xfrm>
          <a:prstGeom prst="rect">
            <a:avLst/>
          </a:prstGeom>
          <a:noFill/>
        </p:spPr>
        <p:txBody>
          <a:bodyPr wrap="square">
            <a:spAutoFit/>
          </a:bodyPr>
          <a:lstStyle/>
          <a:p>
            <a:pPr algn="ctr">
              <a:spcBef>
                <a:spcPct val="0"/>
              </a:spcBef>
              <a:defRPr/>
            </a:pPr>
            <a:r>
              <a:rPr lang="en-US" sz="3200" b="1" dirty="0"/>
              <a:t>Program Educational Objectives (PEOs)</a:t>
            </a:r>
          </a:p>
        </p:txBody>
      </p:sp>
    </p:spTree>
    <p:extLst>
      <p:ext uri="{BB962C8B-B14F-4D97-AF65-F5344CB8AC3E}">
        <p14:creationId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956726-ED99-4EFC-A320-E0EBD6EA012B}" type="datetime1">
              <a:rPr lang="en-US" smtClean="0"/>
              <a:t>10/14/2024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169077103"/>
              </p:ext>
            </p:extLst>
          </p:nvPr>
        </p:nvGraphicFramePr>
        <p:xfrm>
          <a:off x="1097280" y="1223888"/>
          <a:ext cx="10637520" cy="1728577"/>
        </p:xfrm>
        <a:graphic>
          <a:graphicData uri="http://schemas.openxmlformats.org/drawingml/2006/table">
            <a:tbl>
              <a:tblPr firstRow="1" bandRow="1">
                <a:tableStyleId>{5C22544A-7EE6-4342-B048-85BDC9FD1C3A}</a:tableStyleId>
              </a:tblPr>
              <a:tblGrid>
                <a:gridCol w="2225793">
                  <a:extLst>
                    <a:ext uri="{9D8B030D-6E8A-4147-A177-3AD203B41FA5}">
                      <a16:colId xmlns:a16="http://schemas.microsoft.com/office/drawing/2014/main" val="20001"/>
                    </a:ext>
                  </a:extLst>
                </a:gridCol>
                <a:gridCol w="2307420">
                  <a:extLst>
                    <a:ext uri="{9D8B030D-6E8A-4147-A177-3AD203B41FA5}">
                      <a16:colId xmlns:a16="http://schemas.microsoft.com/office/drawing/2014/main" val="133495037"/>
                    </a:ext>
                  </a:extLst>
                </a:gridCol>
                <a:gridCol w="6104307">
                  <a:extLst>
                    <a:ext uri="{9D8B030D-6E8A-4147-A177-3AD203B41FA5}">
                      <a16:colId xmlns:a16="http://schemas.microsoft.com/office/drawing/2014/main" val="20002"/>
                    </a:ext>
                  </a:extLst>
                </a:gridCol>
              </a:tblGrid>
              <a:tr h="865894">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Name</a:t>
                      </a:r>
                      <a:r>
                        <a:rPr lang="en-US" sz="2000" b="0" baseline="0" dirty="0">
                          <a:solidFill>
                            <a:schemeClr val="accent4">
                              <a:lumMod val="50000"/>
                            </a:schemeClr>
                          </a:solidFill>
                          <a:latin typeface="Times New Roman"/>
                          <a:ea typeface="Times New Roman"/>
                        </a:rPr>
                        <a:t> of the faculty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62683">
                <a:tc>
                  <a:txBody>
                    <a:bodyPr/>
                    <a:lstStyle/>
                    <a:p>
                      <a:pPr marL="0" marR="0" algn="ctr">
                        <a:lnSpc>
                          <a:spcPct val="115000"/>
                        </a:lnSpc>
                        <a:spcBef>
                          <a:spcPts val="0"/>
                        </a:spcBef>
                        <a:spcAft>
                          <a:spcPts val="0"/>
                        </a:spcAft>
                      </a:pPr>
                      <a:r>
                        <a:rPr lang="en-US" sz="2000" b="0" dirty="0" err="1">
                          <a:solidFill>
                            <a:schemeClr val="accent4">
                              <a:lumMod val="50000"/>
                            </a:schemeClr>
                          </a:solidFill>
                          <a:latin typeface="Times New Roman"/>
                          <a:ea typeface="Times New Roman"/>
                        </a:rPr>
                        <a:t>Ms.Renu</a:t>
                      </a:r>
                      <a:r>
                        <a:rPr lang="en-US" sz="2000" b="0" dirty="0">
                          <a:solidFill>
                            <a:schemeClr val="accent4">
                              <a:lumMod val="50000"/>
                            </a:schemeClr>
                          </a:solidFill>
                          <a:latin typeface="Times New Roman"/>
                          <a:ea typeface="Times New Roman"/>
                        </a:rPr>
                        <a:t>  Panwar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ACSE0514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l">
                        <a:lnSpc>
                          <a:spcPct val="100000"/>
                        </a:lnSpc>
                        <a:spcBef>
                          <a:spcPts val="0"/>
                        </a:spcBef>
                        <a:spcAft>
                          <a:spcPts val="0"/>
                        </a:spcAft>
                      </a:pPr>
                      <a:r>
                        <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                   99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223F38D7-684B-F866-E658-77E2B89120FE}"/>
              </a:ext>
            </a:extLst>
          </p:cNvPr>
          <p:cNvSpPr txBox="1"/>
          <p:nvPr/>
        </p:nvSpPr>
        <p:spPr>
          <a:xfrm>
            <a:off x="1474839" y="-64932"/>
            <a:ext cx="10432026" cy="954107"/>
          </a:xfrm>
          <a:prstGeom prst="rect">
            <a:avLst/>
          </a:prstGeom>
          <a:noFill/>
        </p:spPr>
        <p:txBody>
          <a:bodyPr wrap="square">
            <a:spAutoFit/>
          </a:bodyPr>
          <a:lstStyle/>
          <a:p>
            <a:pPr algn="ctr">
              <a:spcBef>
                <a:spcPct val="0"/>
              </a:spcBef>
              <a:defRPr/>
            </a:pPr>
            <a:r>
              <a:rPr lang="en-US" sz="2800" b="1" dirty="0"/>
              <a:t>Result Analysis(Department Result &amp; Subject Result &amp; Individual result</a:t>
            </a:r>
          </a:p>
        </p:txBody>
      </p:sp>
    </p:spTree>
    <p:extLst>
      <p:ext uri="{BB962C8B-B14F-4D97-AF65-F5344CB8AC3E}">
        <p14:creationId xmlns:p14="http://schemas.microsoft.com/office/powerpoint/2010/main" val="42930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A31394-1CE6-41B1-BF2F-DBE0BD99E0BD}" type="datetime1">
              <a:rPr lang="en-US" smtClean="0"/>
              <a:t>10/14/2024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8" name="Picture 7">
            <a:extLst>
              <a:ext uri="{FF2B5EF4-FFF2-40B4-BE49-F238E27FC236}">
                <a16:creationId xmlns:a16="http://schemas.microsoft.com/office/drawing/2014/main" id="{0B77B11B-9C15-4679-A934-EBBF86AE34F6}"/>
              </a:ext>
            </a:extLst>
          </p:cNvPr>
          <p:cNvPicPr>
            <a:picLocks noChangeAspect="1"/>
          </p:cNvPicPr>
          <p:nvPr/>
        </p:nvPicPr>
        <p:blipFill>
          <a:blip r:embed="rId2"/>
          <a:stretch>
            <a:fillRect/>
          </a:stretch>
        </p:blipFill>
        <p:spPr>
          <a:xfrm>
            <a:off x="1181100" y="924232"/>
            <a:ext cx="10744200" cy="5363415"/>
          </a:xfrm>
          <a:prstGeom prst="rect">
            <a:avLst/>
          </a:prstGeom>
        </p:spPr>
      </p:pic>
      <p:sp>
        <p:nvSpPr>
          <p:cNvPr id="3" name="TextBox 2">
            <a:extLst>
              <a:ext uri="{FF2B5EF4-FFF2-40B4-BE49-F238E27FC236}">
                <a16:creationId xmlns:a16="http://schemas.microsoft.com/office/drawing/2014/main" id="{24657531-B866-CCCB-859E-9486FFBBBA77}"/>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304317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EB39AF-93BF-4ED1-AE50-69504C740AD4}" type="datetime1">
              <a:rPr lang="en-US" smtClean="0"/>
              <a:t>10/14/2024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9" name="Picture 8">
            <a:extLst>
              <a:ext uri="{FF2B5EF4-FFF2-40B4-BE49-F238E27FC236}">
                <a16:creationId xmlns:a16="http://schemas.microsoft.com/office/drawing/2014/main" id="{F82AF081-83E9-40E3-85C9-062E3E753D2B}"/>
              </a:ext>
            </a:extLst>
          </p:cNvPr>
          <p:cNvPicPr>
            <a:picLocks noChangeAspect="1"/>
          </p:cNvPicPr>
          <p:nvPr/>
        </p:nvPicPr>
        <p:blipFill>
          <a:blip r:embed="rId2"/>
          <a:stretch>
            <a:fillRect/>
          </a:stretch>
        </p:blipFill>
        <p:spPr>
          <a:xfrm>
            <a:off x="1028700" y="793756"/>
            <a:ext cx="11049000" cy="5454649"/>
          </a:xfrm>
          <a:prstGeom prst="rect">
            <a:avLst/>
          </a:prstGeom>
        </p:spPr>
      </p:pic>
      <p:sp>
        <p:nvSpPr>
          <p:cNvPr id="2" name="TextBox 1">
            <a:extLst>
              <a:ext uri="{FF2B5EF4-FFF2-40B4-BE49-F238E27FC236}">
                <a16:creationId xmlns:a16="http://schemas.microsoft.com/office/drawing/2014/main" id="{E68112F6-452B-F4FE-9FD4-FE8B86DC9C36}"/>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2011547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8ED004-BC55-4D45-BF70-11CBD814AD56}" type="datetime1">
              <a:rPr lang="en-US" smtClean="0"/>
              <a:t>10/14/2024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8" name="Picture 7">
            <a:extLst>
              <a:ext uri="{FF2B5EF4-FFF2-40B4-BE49-F238E27FC236}">
                <a16:creationId xmlns:a16="http://schemas.microsoft.com/office/drawing/2014/main" id="{D6AD0FEF-91AB-4622-BD71-AF17C265451A}"/>
              </a:ext>
            </a:extLst>
          </p:cNvPr>
          <p:cNvPicPr>
            <a:picLocks noChangeAspect="1"/>
          </p:cNvPicPr>
          <p:nvPr/>
        </p:nvPicPr>
        <p:blipFill>
          <a:blip r:embed="rId2"/>
          <a:stretch>
            <a:fillRect/>
          </a:stretch>
        </p:blipFill>
        <p:spPr>
          <a:xfrm>
            <a:off x="623047" y="811873"/>
            <a:ext cx="11506200" cy="5346697"/>
          </a:xfrm>
          <a:prstGeom prst="rect">
            <a:avLst/>
          </a:prstGeom>
        </p:spPr>
      </p:pic>
      <p:sp>
        <p:nvSpPr>
          <p:cNvPr id="2" name="TextBox 1">
            <a:extLst>
              <a:ext uri="{FF2B5EF4-FFF2-40B4-BE49-F238E27FC236}">
                <a16:creationId xmlns:a16="http://schemas.microsoft.com/office/drawing/2014/main" id="{A0A1E6F5-EEC1-EDB4-1265-4A02076AAD65}"/>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291774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596F11-E9CB-45DB-8F6F-D504E0489569}" type="datetime1">
              <a:rPr lang="en-US" smtClean="0"/>
              <a:t>10/14/2024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9" name="Picture 8">
            <a:extLst>
              <a:ext uri="{FF2B5EF4-FFF2-40B4-BE49-F238E27FC236}">
                <a16:creationId xmlns:a16="http://schemas.microsoft.com/office/drawing/2014/main" id="{8C7C6038-4342-4904-B836-C5BF3F62F169}"/>
              </a:ext>
            </a:extLst>
          </p:cNvPr>
          <p:cNvPicPr>
            <a:picLocks noChangeAspect="1"/>
          </p:cNvPicPr>
          <p:nvPr/>
        </p:nvPicPr>
        <p:blipFill>
          <a:blip r:embed="rId2"/>
          <a:stretch>
            <a:fillRect/>
          </a:stretch>
        </p:blipFill>
        <p:spPr>
          <a:xfrm>
            <a:off x="838200" y="849315"/>
            <a:ext cx="11353800" cy="5343531"/>
          </a:xfrm>
          <a:prstGeom prst="rect">
            <a:avLst/>
          </a:prstGeom>
        </p:spPr>
      </p:pic>
      <p:sp>
        <p:nvSpPr>
          <p:cNvPr id="2" name="TextBox 1">
            <a:extLst>
              <a:ext uri="{FF2B5EF4-FFF2-40B4-BE49-F238E27FC236}">
                <a16:creationId xmlns:a16="http://schemas.microsoft.com/office/drawing/2014/main" id="{A3AD7298-CC20-6BF7-8A92-B64CD3201171}"/>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3054875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979651-2FEE-4860-AEAA-FD2EB0A2D854}" type="datetime1">
              <a:rPr lang="en-US" smtClean="0"/>
              <a:t>10/14/2024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pic>
        <p:nvPicPr>
          <p:cNvPr id="8" name="Picture 7">
            <a:extLst>
              <a:ext uri="{FF2B5EF4-FFF2-40B4-BE49-F238E27FC236}">
                <a16:creationId xmlns:a16="http://schemas.microsoft.com/office/drawing/2014/main" id="{CF080F34-6289-4751-AE3C-849A673B260C}"/>
              </a:ext>
            </a:extLst>
          </p:cNvPr>
          <p:cNvPicPr>
            <a:picLocks noChangeAspect="1"/>
          </p:cNvPicPr>
          <p:nvPr/>
        </p:nvPicPr>
        <p:blipFill>
          <a:blip r:embed="rId2"/>
          <a:stretch>
            <a:fillRect/>
          </a:stretch>
        </p:blipFill>
        <p:spPr>
          <a:xfrm>
            <a:off x="952500" y="757897"/>
            <a:ext cx="11201400" cy="5454649"/>
          </a:xfrm>
          <a:prstGeom prst="rect">
            <a:avLst/>
          </a:prstGeom>
        </p:spPr>
      </p:pic>
      <p:sp>
        <p:nvSpPr>
          <p:cNvPr id="2" name="TextBox 1">
            <a:extLst>
              <a:ext uri="{FF2B5EF4-FFF2-40B4-BE49-F238E27FC236}">
                <a16:creationId xmlns:a16="http://schemas.microsoft.com/office/drawing/2014/main" id="{5C692C67-3E1D-589F-5B8D-FBB12540F8C5}"/>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279400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6F5E005-B6BF-3D04-1CEF-32C9D63B176F}"/>
              </a:ext>
            </a:extLst>
          </p:cNvPr>
          <p:cNvSpPr>
            <a:spLocks noGrp="1"/>
          </p:cNvSpPr>
          <p:nvPr>
            <p:ph type="dt" sz="half" idx="10"/>
          </p:nvPr>
        </p:nvSpPr>
        <p:spPr/>
        <p:txBody>
          <a:bodyPr/>
          <a:lstStyle/>
          <a:p>
            <a:fld id="{701CE29B-99B5-4B4F-80D1-AE3EE1B06F7F}" type="datetime1">
              <a:rPr lang="en-US" smtClean="0"/>
              <a:t>10/14/2024</a:t>
            </a:fld>
            <a:endParaRPr lang="en-IN"/>
          </a:p>
        </p:txBody>
      </p:sp>
      <p:sp>
        <p:nvSpPr>
          <p:cNvPr id="5" name="Footer Placeholder 4">
            <a:extLst>
              <a:ext uri="{FF2B5EF4-FFF2-40B4-BE49-F238E27FC236}">
                <a16:creationId xmlns:a16="http://schemas.microsoft.com/office/drawing/2014/main" id="{23EDDD69-9478-5B6A-67C5-E8A6B57569DA}"/>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C590A776-899F-41B6-AC6F-4C521EFDBC21}"/>
              </a:ext>
            </a:extLst>
          </p:cNvPr>
          <p:cNvSpPr>
            <a:spLocks noGrp="1"/>
          </p:cNvSpPr>
          <p:nvPr>
            <p:ph type="sldNum" sz="quarter" idx="12"/>
          </p:nvPr>
        </p:nvSpPr>
        <p:spPr/>
        <p:txBody>
          <a:bodyPr/>
          <a:lstStyle/>
          <a:p>
            <a:fld id="{D4AC43BF-6EE8-4137-B6AC-14832BEEB3CF}" type="slidenum">
              <a:rPr lang="en-IN" smtClean="0"/>
              <a:t>2</a:t>
            </a:fld>
            <a:endParaRPr lang="en-IN"/>
          </a:p>
        </p:txBody>
      </p:sp>
      <p:sp>
        <p:nvSpPr>
          <p:cNvPr id="8" name="TextBox 7">
            <a:extLst>
              <a:ext uri="{FF2B5EF4-FFF2-40B4-BE49-F238E27FC236}">
                <a16:creationId xmlns:a16="http://schemas.microsoft.com/office/drawing/2014/main" id="{1C50E4DD-003C-9E58-8E62-90EE1F55A436}"/>
              </a:ext>
            </a:extLst>
          </p:cNvPr>
          <p:cNvSpPr txBox="1"/>
          <p:nvPr/>
        </p:nvSpPr>
        <p:spPr>
          <a:xfrm>
            <a:off x="3048000" y="103194"/>
            <a:ext cx="6096000" cy="707886"/>
          </a:xfrm>
          <a:prstGeom prst="rect">
            <a:avLst/>
          </a:prstGeom>
          <a:noFill/>
        </p:spPr>
        <p:txBody>
          <a:bodyPr wrap="square">
            <a:spAutoFit/>
          </a:bodyPr>
          <a:lstStyle/>
          <a:p>
            <a:pPr algn="ctr">
              <a:spcBef>
                <a:spcPct val="0"/>
              </a:spcBef>
              <a:defRPr/>
            </a:pPr>
            <a:r>
              <a:rPr lang="en-US" sz="4000" dirty="0"/>
              <a:t>Faculty Introduction</a:t>
            </a:r>
          </a:p>
        </p:txBody>
      </p:sp>
      <p:graphicFrame>
        <p:nvGraphicFramePr>
          <p:cNvPr id="9" name="Table 10">
            <a:extLst>
              <a:ext uri="{FF2B5EF4-FFF2-40B4-BE49-F238E27FC236}">
                <a16:creationId xmlns:a16="http://schemas.microsoft.com/office/drawing/2014/main" id="{0D2886FD-CB5D-71BF-DFBC-CDCFE2DC2785}"/>
              </a:ext>
            </a:extLst>
          </p:cNvPr>
          <p:cNvGraphicFramePr>
            <a:graphicFrameLocks noGrp="1"/>
          </p:cNvGraphicFramePr>
          <p:nvPr>
            <p:extLst>
              <p:ext uri="{D42A27DB-BD31-4B8C-83A1-F6EECF244321}">
                <p14:modId xmlns:p14="http://schemas.microsoft.com/office/powerpoint/2010/main" val="2086906919"/>
              </p:ext>
            </p:extLst>
          </p:nvPr>
        </p:nvGraphicFramePr>
        <p:xfrm>
          <a:off x="609600" y="1143000"/>
          <a:ext cx="11201400" cy="4592524"/>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US" sz="2600" dirty="0"/>
                        <a:t>Renu   Panwar</a:t>
                      </a:r>
                      <a:endParaRPr lang="en-IN" sz="2600" dirty="0"/>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solidFill>
                      <a:schemeClr val="accent2">
                        <a:lumMod val="60000"/>
                        <a:lumOff val="40000"/>
                        <a:alpha val="20000"/>
                      </a:schemeClr>
                    </a:solidFill>
                  </a:tcPr>
                </a:tc>
                <a:tc>
                  <a:txBody>
                    <a:bodyPr/>
                    <a:lstStyle/>
                    <a:p>
                      <a:r>
                        <a:rPr lang="en-US" sz="2600" dirty="0" err="1"/>
                        <a:t>B.Tech</a:t>
                      </a:r>
                      <a:r>
                        <a:rPr lang="en-US" sz="2600" dirty="0"/>
                        <a:t>  (CSE),M. Tech. (CSE)</a:t>
                      </a:r>
                      <a:endParaRPr lang="en-IN" sz="2600" dirty="0"/>
                    </a:p>
                  </a:txBody>
                  <a:tcPr>
                    <a:solidFill>
                      <a:schemeClr val="accent2">
                        <a:lumMod val="60000"/>
                        <a:lumOff val="40000"/>
                        <a:alpha val="20000"/>
                      </a:schemeClr>
                    </a:solidFill>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solidFill>
                      <a:schemeClr val="accent2">
                        <a:lumMod val="60000"/>
                        <a:lumOff val="40000"/>
                        <a:alpha val="20000"/>
                      </a:schemeClr>
                    </a:solidFill>
                  </a:tcPr>
                </a:tc>
                <a:tc>
                  <a:txBody>
                    <a:bodyPr/>
                    <a:lstStyle/>
                    <a:p>
                      <a:r>
                        <a:rPr lang="en-IN" sz="2600" dirty="0"/>
                        <a:t>Computer</a:t>
                      </a:r>
                      <a:r>
                        <a:rPr lang="en-IN" sz="2600" baseline="0" dirty="0"/>
                        <a:t> Science &amp; Engineering-AIML</a:t>
                      </a:r>
                      <a:endParaRPr lang="en-IN" sz="2600" dirty="0"/>
                    </a:p>
                  </a:txBody>
                  <a:tcPr>
                    <a:solidFill>
                      <a:schemeClr val="accent2">
                        <a:lumMod val="60000"/>
                        <a:lumOff val="40000"/>
                        <a:alpha val="20000"/>
                      </a:schemeClr>
                    </a:solidFill>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12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solidFill>
                      <a:schemeClr val="accent2">
                        <a:lumMod val="60000"/>
                        <a:lumOff val="40000"/>
                        <a:alpha val="2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dirty="0"/>
                        <a:t> 5.5 years</a:t>
                      </a:r>
                    </a:p>
                  </a:txBody>
                  <a:tcPr>
                    <a:solidFill>
                      <a:schemeClr val="accent2">
                        <a:lumMod val="60000"/>
                        <a:lumOff val="40000"/>
                        <a:alpha val="20000"/>
                      </a:schemeClr>
                    </a:solidFill>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algn="just"/>
                      <a:r>
                        <a:rPr lang="en-US" sz="2600" dirty="0"/>
                        <a:t>Core Java and Advance Java, Artificial Intelligence, Soft Computing, C Programming, Web Technology, Operating System, Machine  Learning, Deep  </a:t>
                      </a:r>
                      <a:r>
                        <a:rPr lang="en-US" sz="2600" dirty="0" err="1"/>
                        <a:t>Learning,design</a:t>
                      </a:r>
                      <a:r>
                        <a:rPr lang="en-US" sz="2600" dirty="0"/>
                        <a:t>  Pattern</a:t>
                      </a:r>
                      <a:endParaRPr lang="en-IN" sz="2600" dirty="0"/>
                    </a:p>
                  </a:txBody>
                  <a:tcPr/>
                </a:tc>
                <a:extLst>
                  <a:ext uri="{0D108BD9-81ED-4DB2-BD59-A6C34878D82A}">
                    <a16:rowId xmlns:a16="http://schemas.microsoft.com/office/drawing/2014/main" val="3013650449"/>
                  </a:ext>
                </a:extLst>
              </a:tr>
            </a:tbl>
          </a:graphicData>
        </a:graphic>
      </p:graphicFrame>
    </p:spTree>
    <p:extLst>
      <p:ext uri="{BB962C8B-B14F-4D97-AF65-F5344CB8AC3E}">
        <p14:creationId xmlns:p14="http://schemas.microsoft.com/office/powerpoint/2010/main" val="334230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682D-CA0B-4FFB-80F0-88472C8B5C7B}"/>
              </a:ext>
            </a:extLst>
          </p:cNvPr>
          <p:cNvSpPr>
            <a:spLocks noGrp="1"/>
          </p:cNvSpPr>
          <p:nvPr>
            <p:ph type="title"/>
          </p:nvPr>
        </p:nvSpPr>
        <p:spPr/>
        <p:txBody>
          <a:bodyPr/>
          <a:lstStyle/>
          <a:p>
            <a:r>
              <a:rPr lang="en-US" dirty="0"/>
              <a:t>         </a:t>
            </a:r>
            <a:r>
              <a:rPr lang="en-US" sz="3600" dirty="0">
                <a:latin typeface="Times New Roman" panose="02020603050405020304" pitchFamily="18" charset="0"/>
                <a:cs typeface="Times New Roman" panose="02020603050405020304" pitchFamily="18" charset="0"/>
              </a:rPr>
              <a:t>Design  Pattern  Previous  Year  Question  Paper..</a:t>
            </a:r>
          </a:p>
        </p:txBody>
      </p:sp>
      <p:pic>
        <p:nvPicPr>
          <p:cNvPr id="9" name="Content Placeholder 8">
            <a:extLst>
              <a:ext uri="{FF2B5EF4-FFF2-40B4-BE49-F238E27FC236}">
                <a16:creationId xmlns:a16="http://schemas.microsoft.com/office/drawing/2014/main" id="{C60D7653-0AD8-43C4-887C-E0341DE154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5173" y="1364566"/>
            <a:ext cx="7095257" cy="4991783"/>
          </a:xfrm>
        </p:spPr>
      </p:pic>
      <p:sp>
        <p:nvSpPr>
          <p:cNvPr id="4" name="Date Placeholder 3">
            <a:extLst>
              <a:ext uri="{FF2B5EF4-FFF2-40B4-BE49-F238E27FC236}">
                <a16:creationId xmlns:a16="http://schemas.microsoft.com/office/drawing/2014/main" id="{6E694E70-7F10-4E3E-B12B-58CB7916AF63}"/>
              </a:ext>
            </a:extLst>
          </p:cNvPr>
          <p:cNvSpPr>
            <a:spLocks noGrp="1"/>
          </p:cNvSpPr>
          <p:nvPr>
            <p:ph type="dt" sz="half" idx="10"/>
          </p:nvPr>
        </p:nvSpPr>
        <p:spPr/>
        <p:txBody>
          <a:bodyPr/>
          <a:lstStyle/>
          <a:p>
            <a:fld id="{F81DD2E6-7240-4FFD-A615-3660C3DA7611}" type="datetime1">
              <a:rPr lang="en-US" smtClean="0"/>
              <a:t>10/14/2024</a:t>
            </a:fld>
            <a:endParaRPr lang="en-IN"/>
          </a:p>
        </p:txBody>
      </p:sp>
      <p:sp>
        <p:nvSpPr>
          <p:cNvPr id="5" name="Footer Placeholder 4">
            <a:extLst>
              <a:ext uri="{FF2B5EF4-FFF2-40B4-BE49-F238E27FC236}">
                <a16:creationId xmlns:a16="http://schemas.microsoft.com/office/drawing/2014/main" id="{E896B38F-B6B7-46EB-96A3-F955FCE63492}"/>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29D5D592-FB48-411A-850D-FAC1AC4347C2}"/>
              </a:ext>
            </a:extLst>
          </p:cNvPr>
          <p:cNvSpPr>
            <a:spLocks noGrp="1"/>
          </p:cNvSpPr>
          <p:nvPr>
            <p:ph type="sldNum" sz="quarter" idx="12"/>
          </p:nvPr>
        </p:nvSpPr>
        <p:spPr/>
        <p:txBody>
          <a:bodyPr/>
          <a:lstStyle/>
          <a:p>
            <a:fld id="{D4AC43BF-6EE8-4137-B6AC-14832BEEB3CF}" type="slidenum">
              <a:rPr lang="en-IN" smtClean="0"/>
              <a:t>20</a:t>
            </a:fld>
            <a:endParaRPr lang="en-IN"/>
          </a:p>
        </p:txBody>
      </p:sp>
    </p:spTree>
    <p:extLst>
      <p:ext uri="{BB962C8B-B14F-4D97-AF65-F5344CB8AC3E}">
        <p14:creationId xmlns:p14="http://schemas.microsoft.com/office/powerpoint/2010/main" val="2349027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A84F-47F5-4634-8079-552AC485FC78}"/>
              </a:ext>
            </a:extLst>
          </p:cNvPr>
          <p:cNvSpPr>
            <a:spLocks noGrp="1"/>
          </p:cNvSpPr>
          <p:nvPr>
            <p:ph type="title"/>
          </p:nvPr>
        </p:nvSpPr>
        <p:spPr/>
        <p:txBody>
          <a:bodyPr/>
          <a:lstStyle/>
          <a:p>
            <a:r>
              <a:rPr lang="en-US" dirty="0"/>
              <a:t>    </a:t>
            </a:r>
            <a:r>
              <a:rPr lang="en-US" sz="3200" dirty="0">
                <a:latin typeface="Times New Roman" panose="02020603050405020304" pitchFamily="18" charset="0"/>
                <a:cs typeface="Times New Roman" panose="02020603050405020304" pitchFamily="18" charset="0"/>
              </a:rPr>
              <a:t>Design  Pattern  Previous  Year  Question  Paper..</a:t>
            </a:r>
          </a:p>
        </p:txBody>
      </p:sp>
      <p:pic>
        <p:nvPicPr>
          <p:cNvPr id="8" name="Content Placeholder 7">
            <a:extLst>
              <a:ext uri="{FF2B5EF4-FFF2-40B4-BE49-F238E27FC236}">
                <a16:creationId xmlns:a16="http://schemas.microsoft.com/office/drawing/2014/main" id="{FCFDE0A5-4249-4C39-82EF-8FB1EEF0B3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5286" y="1825625"/>
            <a:ext cx="5761427" cy="4351338"/>
          </a:xfrm>
        </p:spPr>
      </p:pic>
      <p:sp>
        <p:nvSpPr>
          <p:cNvPr id="4" name="Date Placeholder 3">
            <a:extLst>
              <a:ext uri="{FF2B5EF4-FFF2-40B4-BE49-F238E27FC236}">
                <a16:creationId xmlns:a16="http://schemas.microsoft.com/office/drawing/2014/main" id="{37E70319-95C0-42EF-9742-AC33A0E9875F}"/>
              </a:ext>
            </a:extLst>
          </p:cNvPr>
          <p:cNvSpPr>
            <a:spLocks noGrp="1"/>
          </p:cNvSpPr>
          <p:nvPr>
            <p:ph type="dt" sz="half" idx="10"/>
          </p:nvPr>
        </p:nvSpPr>
        <p:spPr/>
        <p:txBody>
          <a:bodyPr/>
          <a:lstStyle/>
          <a:p>
            <a:fld id="{F81DD2E6-7240-4FFD-A615-3660C3DA7611}" type="datetime1">
              <a:rPr lang="en-US" smtClean="0"/>
              <a:t>10/14/2024</a:t>
            </a:fld>
            <a:endParaRPr lang="en-IN"/>
          </a:p>
        </p:txBody>
      </p:sp>
      <p:sp>
        <p:nvSpPr>
          <p:cNvPr id="5" name="Footer Placeholder 4">
            <a:extLst>
              <a:ext uri="{FF2B5EF4-FFF2-40B4-BE49-F238E27FC236}">
                <a16:creationId xmlns:a16="http://schemas.microsoft.com/office/drawing/2014/main" id="{9E2764C4-DD3D-4BD8-AF7C-B2563A74C35B}"/>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8E902E27-F41B-408E-9569-E1B45152FC33}"/>
              </a:ext>
            </a:extLst>
          </p:cNvPr>
          <p:cNvSpPr>
            <a:spLocks noGrp="1"/>
          </p:cNvSpPr>
          <p:nvPr>
            <p:ph type="sldNum" sz="quarter" idx="12"/>
          </p:nvPr>
        </p:nvSpPr>
        <p:spPr/>
        <p:txBody>
          <a:bodyPr/>
          <a:lstStyle/>
          <a:p>
            <a:fld id="{D4AC43BF-6EE8-4137-B6AC-14832BEEB3CF}" type="slidenum">
              <a:rPr lang="en-IN" smtClean="0"/>
              <a:t>21</a:t>
            </a:fld>
            <a:endParaRPr lang="en-IN"/>
          </a:p>
        </p:txBody>
      </p:sp>
    </p:spTree>
    <p:extLst>
      <p:ext uri="{BB962C8B-B14F-4D97-AF65-F5344CB8AC3E}">
        <p14:creationId xmlns:p14="http://schemas.microsoft.com/office/powerpoint/2010/main" val="1665224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2A2E-3394-4D7D-A471-C6F5B0E36408}"/>
              </a:ext>
            </a:extLst>
          </p:cNvPr>
          <p:cNvSpPr>
            <a:spLocks noGrp="1"/>
          </p:cNvSpPr>
          <p:nvPr>
            <p:ph type="title"/>
          </p:nvPr>
        </p:nvSpPr>
        <p:spPr/>
        <p:txBody>
          <a:bodyPr/>
          <a:lstStyle/>
          <a:p>
            <a:r>
              <a:rPr lang="en-US" dirty="0"/>
              <a:t>     </a:t>
            </a:r>
            <a:r>
              <a:rPr lang="en-US" sz="3200" dirty="0">
                <a:latin typeface="Times New Roman" panose="02020603050405020304" pitchFamily="18" charset="0"/>
                <a:cs typeface="Times New Roman" panose="02020603050405020304" pitchFamily="18" charset="0"/>
              </a:rPr>
              <a:t>Design  Pattern  Previous  Year  Question  Paper..</a:t>
            </a:r>
          </a:p>
        </p:txBody>
      </p:sp>
      <p:pic>
        <p:nvPicPr>
          <p:cNvPr id="8" name="Content Placeholder 7">
            <a:extLst>
              <a:ext uri="{FF2B5EF4-FFF2-40B4-BE49-F238E27FC236}">
                <a16:creationId xmlns:a16="http://schemas.microsoft.com/office/drawing/2014/main" id="{E6CF3653-055C-4286-991C-FD52DB8380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8068" y="1825625"/>
            <a:ext cx="5295864" cy="4351338"/>
          </a:xfrm>
        </p:spPr>
      </p:pic>
      <p:sp>
        <p:nvSpPr>
          <p:cNvPr id="4" name="Date Placeholder 3">
            <a:extLst>
              <a:ext uri="{FF2B5EF4-FFF2-40B4-BE49-F238E27FC236}">
                <a16:creationId xmlns:a16="http://schemas.microsoft.com/office/drawing/2014/main" id="{BED90B8C-5066-43D7-881E-EF28CBB3C9AD}"/>
              </a:ext>
            </a:extLst>
          </p:cNvPr>
          <p:cNvSpPr>
            <a:spLocks noGrp="1"/>
          </p:cNvSpPr>
          <p:nvPr>
            <p:ph type="dt" sz="half" idx="10"/>
          </p:nvPr>
        </p:nvSpPr>
        <p:spPr/>
        <p:txBody>
          <a:bodyPr/>
          <a:lstStyle/>
          <a:p>
            <a:fld id="{F81DD2E6-7240-4FFD-A615-3660C3DA7611}" type="datetime1">
              <a:rPr lang="en-US" smtClean="0"/>
              <a:t>10/14/2024</a:t>
            </a:fld>
            <a:endParaRPr lang="en-IN"/>
          </a:p>
        </p:txBody>
      </p:sp>
      <p:sp>
        <p:nvSpPr>
          <p:cNvPr id="5" name="Footer Placeholder 4">
            <a:extLst>
              <a:ext uri="{FF2B5EF4-FFF2-40B4-BE49-F238E27FC236}">
                <a16:creationId xmlns:a16="http://schemas.microsoft.com/office/drawing/2014/main" id="{B6A4CB89-AE5C-4F8D-A9BA-850D2AB128DE}"/>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65B8518A-125F-47F8-9AFC-77908BD25195}"/>
              </a:ext>
            </a:extLst>
          </p:cNvPr>
          <p:cNvSpPr>
            <a:spLocks noGrp="1"/>
          </p:cNvSpPr>
          <p:nvPr>
            <p:ph type="sldNum" sz="quarter" idx="12"/>
          </p:nvPr>
        </p:nvSpPr>
        <p:spPr/>
        <p:txBody>
          <a:bodyPr/>
          <a:lstStyle/>
          <a:p>
            <a:fld id="{D4AC43BF-6EE8-4137-B6AC-14832BEEB3CF}" type="slidenum">
              <a:rPr lang="en-IN" smtClean="0"/>
              <a:t>22</a:t>
            </a:fld>
            <a:endParaRPr lang="en-IN"/>
          </a:p>
        </p:txBody>
      </p:sp>
    </p:spTree>
    <p:extLst>
      <p:ext uri="{BB962C8B-B14F-4D97-AF65-F5344CB8AC3E}">
        <p14:creationId xmlns:p14="http://schemas.microsoft.com/office/powerpoint/2010/main" val="2145541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C4E6-60B5-4262-87FE-D7F7B92E3D50}"/>
              </a:ext>
            </a:extLst>
          </p:cNvPr>
          <p:cNvSpPr>
            <a:spLocks noGrp="1"/>
          </p:cNvSpPr>
          <p:nvPr>
            <p:ph type="title"/>
          </p:nvPr>
        </p:nvSpPr>
        <p:spPr>
          <a:xfrm>
            <a:off x="838200" y="308854"/>
            <a:ext cx="10515600" cy="1325563"/>
          </a:xfrm>
        </p:spPr>
        <p:txBody>
          <a:bodyPr/>
          <a:lstStyle/>
          <a:p>
            <a:r>
              <a:rPr lang="en-US" dirty="0"/>
              <a:t>   </a:t>
            </a:r>
            <a:r>
              <a:rPr lang="en-US" sz="3600" dirty="0">
                <a:latin typeface="Times New Roman" panose="02020603050405020304" pitchFamily="18" charset="0"/>
                <a:cs typeface="Times New Roman" panose="02020603050405020304" pitchFamily="18" charset="0"/>
              </a:rPr>
              <a:t>Design  Pattern  Previous  Year  Question Paper..</a:t>
            </a:r>
          </a:p>
        </p:txBody>
      </p:sp>
      <p:pic>
        <p:nvPicPr>
          <p:cNvPr id="8" name="Content Placeholder 7">
            <a:extLst>
              <a:ext uri="{FF2B5EF4-FFF2-40B4-BE49-F238E27FC236}">
                <a16:creationId xmlns:a16="http://schemas.microsoft.com/office/drawing/2014/main" id="{F2F2ED70-002D-4F55-8B28-5502F5FA2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0604" y="1825625"/>
            <a:ext cx="5430791" cy="4351338"/>
          </a:xfrm>
        </p:spPr>
      </p:pic>
      <p:sp>
        <p:nvSpPr>
          <p:cNvPr id="4" name="Date Placeholder 3">
            <a:extLst>
              <a:ext uri="{FF2B5EF4-FFF2-40B4-BE49-F238E27FC236}">
                <a16:creationId xmlns:a16="http://schemas.microsoft.com/office/drawing/2014/main" id="{5E87CACF-0E0E-491C-B125-F7504BC49337}"/>
              </a:ext>
            </a:extLst>
          </p:cNvPr>
          <p:cNvSpPr>
            <a:spLocks noGrp="1"/>
          </p:cNvSpPr>
          <p:nvPr>
            <p:ph type="dt" sz="half" idx="10"/>
          </p:nvPr>
        </p:nvSpPr>
        <p:spPr/>
        <p:txBody>
          <a:bodyPr/>
          <a:lstStyle/>
          <a:p>
            <a:fld id="{F81DD2E6-7240-4FFD-A615-3660C3DA7611}" type="datetime1">
              <a:rPr lang="en-US" smtClean="0"/>
              <a:t>10/14/2024</a:t>
            </a:fld>
            <a:endParaRPr lang="en-IN"/>
          </a:p>
        </p:txBody>
      </p:sp>
      <p:sp>
        <p:nvSpPr>
          <p:cNvPr id="5" name="Footer Placeholder 4">
            <a:extLst>
              <a:ext uri="{FF2B5EF4-FFF2-40B4-BE49-F238E27FC236}">
                <a16:creationId xmlns:a16="http://schemas.microsoft.com/office/drawing/2014/main" id="{ACC424F2-7464-4418-895F-9C16B9267079}"/>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B41B15DC-F7B4-4BC1-BDF1-4214CB638A49}"/>
              </a:ext>
            </a:extLst>
          </p:cNvPr>
          <p:cNvSpPr>
            <a:spLocks noGrp="1"/>
          </p:cNvSpPr>
          <p:nvPr>
            <p:ph type="sldNum" sz="quarter" idx="12"/>
          </p:nvPr>
        </p:nvSpPr>
        <p:spPr/>
        <p:txBody>
          <a:bodyPr/>
          <a:lstStyle/>
          <a:p>
            <a:fld id="{D4AC43BF-6EE8-4137-B6AC-14832BEEB3CF}" type="slidenum">
              <a:rPr lang="en-IN" smtClean="0"/>
              <a:t>23</a:t>
            </a:fld>
            <a:endParaRPr lang="en-IN"/>
          </a:p>
        </p:txBody>
      </p:sp>
    </p:spTree>
    <p:extLst>
      <p:ext uri="{BB962C8B-B14F-4D97-AF65-F5344CB8AC3E}">
        <p14:creationId xmlns:p14="http://schemas.microsoft.com/office/powerpoint/2010/main" val="2333803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D486-0EBB-4BCC-9BC1-DC5A72605877}"/>
              </a:ext>
            </a:extLst>
          </p:cNvPr>
          <p:cNvSpPr>
            <a:spLocks noGrp="1"/>
          </p:cNvSpPr>
          <p:nvPr>
            <p:ph type="title"/>
          </p:nvPr>
        </p:nvSpPr>
        <p:spPr/>
        <p:txBody>
          <a:bodyPr/>
          <a:lstStyle/>
          <a:p>
            <a:r>
              <a:rPr lang="en-US" dirty="0"/>
              <a:t>     </a:t>
            </a:r>
            <a:r>
              <a:rPr lang="en-US" sz="3200" dirty="0">
                <a:latin typeface="Times New Roman" panose="02020603050405020304" pitchFamily="18" charset="0"/>
                <a:cs typeface="Times New Roman" panose="02020603050405020304" pitchFamily="18" charset="0"/>
              </a:rPr>
              <a:t>Design  Pattern  Previous  Year  Question  Paper..</a:t>
            </a:r>
            <a:br>
              <a:rPr lang="en-US" dirty="0"/>
            </a:br>
            <a:endParaRPr lang="en-US" dirty="0"/>
          </a:p>
        </p:txBody>
      </p:sp>
      <p:pic>
        <p:nvPicPr>
          <p:cNvPr id="8" name="Content Placeholder 7">
            <a:extLst>
              <a:ext uri="{FF2B5EF4-FFF2-40B4-BE49-F238E27FC236}">
                <a16:creationId xmlns:a16="http://schemas.microsoft.com/office/drawing/2014/main" id="{B3FCE33A-39A4-4190-9F08-052AA5CDB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500" y="1825625"/>
            <a:ext cx="5332999" cy="4351338"/>
          </a:xfrm>
        </p:spPr>
      </p:pic>
      <p:sp>
        <p:nvSpPr>
          <p:cNvPr id="4" name="Date Placeholder 3">
            <a:extLst>
              <a:ext uri="{FF2B5EF4-FFF2-40B4-BE49-F238E27FC236}">
                <a16:creationId xmlns:a16="http://schemas.microsoft.com/office/drawing/2014/main" id="{6CE06F62-E81D-4124-8E88-EFB031218639}"/>
              </a:ext>
            </a:extLst>
          </p:cNvPr>
          <p:cNvSpPr>
            <a:spLocks noGrp="1"/>
          </p:cNvSpPr>
          <p:nvPr>
            <p:ph type="dt" sz="half" idx="10"/>
          </p:nvPr>
        </p:nvSpPr>
        <p:spPr/>
        <p:txBody>
          <a:bodyPr/>
          <a:lstStyle/>
          <a:p>
            <a:fld id="{F81DD2E6-7240-4FFD-A615-3660C3DA7611}" type="datetime1">
              <a:rPr lang="en-US" smtClean="0"/>
              <a:t>10/14/2024</a:t>
            </a:fld>
            <a:endParaRPr lang="en-IN"/>
          </a:p>
        </p:txBody>
      </p:sp>
      <p:sp>
        <p:nvSpPr>
          <p:cNvPr id="5" name="Footer Placeholder 4">
            <a:extLst>
              <a:ext uri="{FF2B5EF4-FFF2-40B4-BE49-F238E27FC236}">
                <a16:creationId xmlns:a16="http://schemas.microsoft.com/office/drawing/2014/main" id="{8DA9BCB2-F699-4AFC-9501-9587CF2BE957}"/>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07F1F6C8-2775-4282-9422-248B202B79BC}"/>
              </a:ext>
            </a:extLst>
          </p:cNvPr>
          <p:cNvSpPr>
            <a:spLocks noGrp="1"/>
          </p:cNvSpPr>
          <p:nvPr>
            <p:ph type="sldNum" sz="quarter" idx="12"/>
          </p:nvPr>
        </p:nvSpPr>
        <p:spPr/>
        <p:txBody>
          <a:bodyPr/>
          <a:lstStyle/>
          <a:p>
            <a:fld id="{D4AC43BF-6EE8-4137-B6AC-14832BEEB3CF}" type="slidenum">
              <a:rPr lang="en-IN" smtClean="0"/>
              <a:t>24</a:t>
            </a:fld>
            <a:endParaRPr lang="en-IN"/>
          </a:p>
        </p:txBody>
      </p:sp>
    </p:spTree>
    <p:extLst>
      <p:ext uri="{BB962C8B-B14F-4D97-AF65-F5344CB8AC3E}">
        <p14:creationId xmlns:p14="http://schemas.microsoft.com/office/powerpoint/2010/main" val="660863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6356-8B60-4A29-AB7D-AEE68E16B9E9}"/>
              </a:ext>
            </a:extLst>
          </p:cNvPr>
          <p:cNvSpPr>
            <a:spLocks noGrp="1"/>
          </p:cNvSpPr>
          <p:nvPr>
            <p:ph type="title"/>
          </p:nvPr>
        </p:nvSpPr>
        <p:spPr/>
        <p:txBody>
          <a:bodyPr/>
          <a:lstStyle/>
          <a:p>
            <a:r>
              <a:rPr lang="en-US" dirty="0"/>
              <a:t>     </a:t>
            </a:r>
            <a:r>
              <a:rPr lang="en-US" sz="3200" dirty="0">
                <a:latin typeface="Times New Roman" panose="02020603050405020304" pitchFamily="18" charset="0"/>
                <a:cs typeface="Times New Roman" panose="02020603050405020304" pitchFamily="18" charset="0"/>
              </a:rPr>
              <a:t>Design  Pattern  Previous  Year  Question  Paper..</a:t>
            </a:r>
          </a:p>
        </p:txBody>
      </p:sp>
      <p:pic>
        <p:nvPicPr>
          <p:cNvPr id="8" name="Content Placeholder 7">
            <a:extLst>
              <a:ext uri="{FF2B5EF4-FFF2-40B4-BE49-F238E27FC236}">
                <a16:creationId xmlns:a16="http://schemas.microsoft.com/office/drawing/2014/main" id="{65882DA9-3E80-473D-A5DF-CE1B66A034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5613" y="1825625"/>
            <a:ext cx="5020774" cy="4351338"/>
          </a:xfrm>
        </p:spPr>
      </p:pic>
      <p:sp>
        <p:nvSpPr>
          <p:cNvPr id="4" name="Date Placeholder 3">
            <a:extLst>
              <a:ext uri="{FF2B5EF4-FFF2-40B4-BE49-F238E27FC236}">
                <a16:creationId xmlns:a16="http://schemas.microsoft.com/office/drawing/2014/main" id="{BE7E8532-F286-4CD1-8C08-CCBB72CD02C2}"/>
              </a:ext>
            </a:extLst>
          </p:cNvPr>
          <p:cNvSpPr>
            <a:spLocks noGrp="1"/>
          </p:cNvSpPr>
          <p:nvPr>
            <p:ph type="dt" sz="half" idx="10"/>
          </p:nvPr>
        </p:nvSpPr>
        <p:spPr/>
        <p:txBody>
          <a:bodyPr/>
          <a:lstStyle/>
          <a:p>
            <a:fld id="{F81DD2E6-7240-4FFD-A615-3660C3DA7611}" type="datetime1">
              <a:rPr lang="en-US" smtClean="0"/>
              <a:t>10/14/2024</a:t>
            </a:fld>
            <a:endParaRPr lang="en-IN"/>
          </a:p>
        </p:txBody>
      </p:sp>
      <p:sp>
        <p:nvSpPr>
          <p:cNvPr id="5" name="Footer Placeholder 4">
            <a:extLst>
              <a:ext uri="{FF2B5EF4-FFF2-40B4-BE49-F238E27FC236}">
                <a16:creationId xmlns:a16="http://schemas.microsoft.com/office/drawing/2014/main" id="{F5E3C361-8F75-49C2-B516-E9EAEDCEA942}"/>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989CE828-D85C-46DC-B78E-E5E9AC71D0C3}"/>
              </a:ext>
            </a:extLst>
          </p:cNvPr>
          <p:cNvSpPr>
            <a:spLocks noGrp="1"/>
          </p:cNvSpPr>
          <p:nvPr>
            <p:ph type="sldNum" sz="quarter" idx="12"/>
          </p:nvPr>
        </p:nvSpPr>
        <p:spPr/>
        <p:txBody>
          <a:bodyPr/>
          <a:lstStyle/>
          <a:p>
            <a:fld id="{D4AC43BF-6EE8-4137-B6AC-14832BEEB3CF}" type="slidenum">
              <a:rPr lang="en-IN" smtClean="0"/>
              <a:t>25</a:t>
            </a:fld>
            <a:endParaRPr lang="en-IN"/>
          </a:p>
        </p:txBody>
      </p:sp>
    </p:spTree>
    <p:extLst>
      <p:ext uri="{BB962C8B-B14F-4D97-AF65-F5344CB8AC3E}">
        <p14:creationId xmlns:p14="http://schemas.microsoft.com/office/powerpoint/2010/main" val="458029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18CD-F651-46FD-B749-5193445EC72E}"/>
              </a:ext>
            </a:extLst>
          </p:cNvPr>
          <p:cNvSpPr>
            <a:spLocks noGrp="1"/>
          </p:cNvSpPr>
          <p:nvPr>
            <p:ph type="title"/>
          </p:nvPr>
        </p:nvSpPr>
        <p:spPr/>
        <p:txBody>
          <a:bodyPr/>
          <a:lstStyle/>
          <a:p>
            <a:r>
              <a:rPr lang="en-US" dirty="0"/>
              <a:t>     </a:t>
            </a:r>
            <a:r>
              <a:rPr lang="en-US" sz="3200" dirty="0">
                <a:latin typeface="Times New Roman" panose="02020603050405020304" pitchFamily="18" charset="0"/>
                <a:cs typeface="Times New Roman" panose="02020603050405020304" pitchFamily="18" charset="0"/>
              </a:rPr>
              <a:t>Design  Pattern  Previous  Year  Question  Paper..</a:t>
            </a:r>
          </a:p>
        </p:txBody>
      </p:sp>
      <p:pic>
        <p:nvPicPr>
          <p:cNvPr id="8" name="Content Placeholder 7">
            <a:extLst>
              <a:ext uri="{FF2B5EF4-FFF2-40B4-BE49-F238E27FC236}">
                <a16:creationId xmlns:a16="http://schemas.microsoft.com/office/drawing/2014/main" id="{A756D7DE-3250-4C1D-8AB8-F7E3C6507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502" y="1825625"/>
            <a:ext cx="4824995" cy="4351338"/>
          </a:xfrm>
        </p:spPr>
      </p:pic>
      <p:sp>
        <p:nvSpPr>
          <p:cNvPr id="4" name="Date Placeholder 3">
            <a:extLst>
              <a:ext uri="{FF2B5EF4-FFF2-40B4-BE49-F238E27FC236}">
                <a16:creationId xmlns:a16="http://schemas.microsoft.com/office/drawing/2014/main" id="{A61B27B9-8941-4C8E-BC42-0C517081F48F}"/>
              </a:ext>
            </a:extLst>
          </p:cNvPr>
          <p:cNvSpPr>
            <a:spLocks noGrp="1"/>
          </p:cNvSpPr>
          <p:nvPr>
            <p:ph type="dt" sz="half" idx="10"/>
          </p:nvPr>
        </p:nvSpPr>
        <p:spPr/>
        <p:txBody>
          <a:bodyPr/>
          <a:lstStyle/>
          <a:p>
            <a:fld id="{F81DD2E6-7240-4FFD-A615-3660C3DA7611}" type="datetime1">
              <a:rPr lang="en-US" smtClean="0"/>
              <a:t>10/14/2024</a:t>
            </a:fld>
            <a:endParaRPr lang="en-IN"/>
          </a:p>
        </p:txBody>
      </p:sp>
      <p:sp>
        <p:nvSpPr>
          <p:cNvPr id="5" name="Footer Placeholder 4">
            <a:extLst>
              <a:ext uri="{FF2B5EF4-FFF2-40B4-BE49-F238E27FC236}">
                <a16:creationId xmlns:a16="http://schemas.microsoft.com/office/drawing/2014/main" id="{3D0D334B-0DE8-4A6B-9AFE-E783B670E3B2}"/>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0350C7C5-761A-4BC4-B178-B86E67ADB1C4}"/>
              </a:ext>
            </a:extLst>
          </p:cNvPr>
          <p:cNvSpPr>
            <a:spLocks noGrp="1"/>
          </p:cNvSpPr>
          <p:nvPr>
            <p:ph type="sldNum" sz="quarter" idx="12"/>
          </p:nvPr>
        </p:nvSpPr>
        <p:spPr/>
        <p:txBody>
          <a:bodyPr/>
          <a:lstStyle/>
          <a:p>
            <a:fld id="{D4AC43BF-6EE8-4137-B6AC-14832BEEB3CF}" type="slidenum">
              <a:rPr lang="en-IN" smtClean="0"/>
              <a:t>26</a:t>
            </a:fld>
            <a:endParaRPr lang="en-IN"/>
          </a:p>
        </p:txBody>
      </p:sp>
    </p:spTree>
    <p:extLst>
      <p:ext uri="{BB962C8B-B14F-4D97-AF65-F5344CB8AC3E}">
        <p14:creationId xmlns:p14="http://schemas.microsoft.com/office/powerpoint/2010/main" val="3983480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9A1-BBD7-4AF1-8408-3E10905EA429}"/>
              </a:ext>
            </a:extLst>
          </p:cNvPr>
          <p:cNvSpPr>
            <a:spLocks noGrp="1"/>
          </p:cNvSpPr>
          <p:nvPr>
            <p:ph type="title"/>
          </p:nvPr>
        </p:nvSpPr>
        <p:spPr/>
        <p:txBody>
          <a:bodyPr/>
          <a:lstStyle/>
          <a:p>
            <a:r>
              <a:rPr lang="en-US" dirty="0"/>
              <a:t>     </a:t>
            </a:r>
            <a:r>
              <a:rPr lang="en-US" sz="3600" dirty="0">
                <a:latin typeface="Times New Roman" panose="02020603050405020304" pitchFamily="18" charset="0"/>
                <a:cs typeface="Times New Roman" panose="02020603050405020304" pitchFamily="18" charset="0"/>
              </a:rPr>
              <a:t>Design  Pattern  Previous  Year  Question  Paper..</a:t>
            </a:r>
          </a:p>
        </p:txBody>
      </p:sp>
      <p:pic>
        <p:nvPicPr>
          <p:cNvPr id="8" name="Content Placeholder 7">
            <a:extLst>
              <a:ext uri="{FF2B5EF4-FFF2-40B4-BE49-F238E27FC236}">
                <a16:creationId xmlns:a16="http://schemas.microsoft.com/office/drawing/2014/main" id="{36BF4194-73EF-4385-9386-34B6D0CC11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0001" y="1825625"/>
            <a:ext cx="7071997" cy="4351338"/>
          </a:xfrm>
        </p:spPr>
      </p:pic>
      <p:sp>
        <p:nvSpPr>
          <p:cNvPr id="4" name="Date Placeholder 3">
            <a:extLst>
              <a:ext uri="{FF2B5EF4-FFF2-40B4-BE49-F238E27FC236}">
                <a16:creationId xmlns:a16="http://schemas.microsoft.com/office/drawing/2014/main" id="{78BDDDCD-E2CD-4782-86D7-62DCABA91CE7}"/>
              </a:ext>
            </a:extLst>
          </p:cNvPr>
          <p:cNvSpPr>
            <a:spLocks noGrp="1"/>
          </p:cNvSpPr>
          <p:nvPr>
            <p:ph type="dt" sz="half" idx="10"/>
          </p:nvPr>
        </p:nvSpPr>
        <p:spPr/>
        <p:txBody>
          <a:bodyPr/>
          <a:lstStyle/>
          <a:p>
            <a:fld id="{F81DD2E6-7240-4FFD-A615-3660C3DA7611}" type="datetime1">
              <a:rPr lang="en-US" smtClean="0"/>
              <a:t>10/14/2024</a:t>
            </a:fld>
            <a:endParaRPr lang="en-IN"/>
          </a:p>
        </p:txBody>
      </p:sp>
      <p:sp>
        <p:nvSpPr>
          <p:cNvPr id="5" name="Footer Placeholder 4">
            <a:extLst>
              <a:ext uri="{FF2B5EF4-FFF2-40B4-BE49-F238E27FC236}">
                <a16:creationId xmlns:a16="http://schemas.microsoft.com/office/drawing/2014/main" id="{5B639864-B868-4EDB-938F-BF5356663A32}"/>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2682942D-1497-47DA-BC6D-3FFDD8751874}"/>
              </a:ext>
            </a:extLst>
          </p:cNvPr>
          <p:cNvSpPr>
            <a:spLocks noGrp="1"/>
          </p:cNvSpPr>
          <p:nvPr>
            <p:ph type="sldNum" sz="quarter" idx="12"/>
          </p:nvPr>
        </p:nvSpPr>
        <p:spPr/>
        <p:txBody>
          <a:bodyPr/>
          <a:lstStyle/>
          <a:p>
            <a:fld id="{D4AC43BF-6EE8-4137-B6AC-14832BEEB3CF}" type="slidenum">
              <a:rPr lang="en-IN" smtClean="0"/>
              <a:t>27</a:t>
            </a:fld>
            <a:endParaRPr lang="en-IN"/>
          </a:p>
        </p:txBody>
      </p:sp>
    </p:spTree>
    <p:extLst>
      <p:ext uri="{BB962C8B-B14F-4D97-AF65-F5344CB8AC3E}">
        <p14:creationId xmlns:p14="http://schemas.microsoft.com/office/powerpoint/2010/main" val="700767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BE1884-6988-4B25-91B2-CF9E5B0CDC5C}" type="datetime1">
              <a:rPr lang="en-US" smtClean="0"/>
              <a:t>10/14/2024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9" name="Content Placeholder 2"/>
          <p:cNvSpPr>
            <a:spLocks noGrp="1"/>
          </p:cNvSpPr>
          <p:nvPr>
            <p:ph idx="1"/>
          </p:nvPr>
        </p:nvSpPr>
        <p:spPr>
          <a:xfrm>
            <a:off x="914400" y="1066800"/>
            <a:ext cx="11049000" cy="4525963"/>
          </a:xfrm>
          <a:solidFill>
            <a:schemeClr val="accent4">
              <a:lumMod val="20000"/>
              <a:lumOff val="80000"/>
            </a:schemeClr>
          </a:solidFill>
          <a:ln w="19050">
            <a:solidFill>
              <a:schemeClr val="tx1"/>
            </a:solidFill>
          </a:ln>
        </p:spPr>
        <p:txBody>
          <a:bodyPr>
            <a:normAutofit/>
          </a:bodyPr>
          <a:lstStyle/>
          <a:p>
            <a:pPr algn="just">
              <a:lnSpc>
                <a:spcPct val="200000"/>
              </a:lnSpc>
            </a:pPr>
            <a:r>
              <a:rPr lang="en-US" sz="2800" dirty="0"/>
              <a:t> Students should know object-oriented analysis and design.</a:t>
            </a:r>
          </a:p>
          <a:p>
            <a:pPr algn="just">
              <a:lnSpc>
                <a:spcPct val="200000"/>
              </a:lnSpc>
            </a:pPr>
            <a:r>
              <a:rPr lang="en-US" sz="2800" dirty="0"/>
              <a:t>Knowledge of Data structure and algorithm.</a:t>
            </a:r>
          </a:p>
          <a:p>
            <a:pPr algn="just">
              <a:lnSpc>
                <a:spcPct val="200000"/>
              </a:lnSpc>
            </a:pPr>
            <a:r>
              <a:rPr lang="en-US" sz="2800" dirty="0"/>
              <a:t>knowledge of Programming languages such as C/C++ etc. </a:t>
            </a:r>
          </a:p>
          <a:p>
            <a:pPr algn="just">
              <a:lnSpc>
                <a:spcPct val="200000"/>
              </a:lnSpc>
            </a:pPr>
            <a:r>
              <a:rPr lang="en-US" sz="2800" dirty="0"/>
              <a:t>Good problem-solving Skills.</a:t>
            </a:r>
          </a:p>
          <a:p>
            <a:pPr marL="0" indent="0" algn="just">
              <a:buNone/>
            </a:pPr>
            <a:endParaRPr lang="en-US" sz="2800" dirty="0"/>
          </a:p>
          <a:p>
            <a:pPr>
              <a:buNone/>
            </a:pPr>
            <a:endParaRPr lang="en-US" dirty="0"/>
          </a:p>
        </p:txBody>
      </p:sp>
      <p:sp>
        <p:nvSpPr>
          <p:cNvPr id="3" name="TextBox 2">
            <a:extLst>
              <a:ext uri="{FF2B5EF4-FFF2-40B4-BE49-F238E27FC236}">
                <a16:creationId xmlns:a16="http://schemas.microsoft.com/office/drawing/2014/main" id="{3E2DA7DB-F2BD-F0E4-AEB0-FFCD6288465D}"/>
              </a:ext>
            </a:extLst>
          </p:cNvPr>
          <p:cNvSpPr txBox="1"/>
          <p:nvPr/>
        </p:nvSpPr>
        <p:spPr>
          <a:xfrm>
            <a:off x="3205316" y="228289"/>
            <a:ext cx="6096000" cy="646331"/>
          </a:xfrm>
          <a:prstGeom prst="rect">
            <a:avLst/>
          </a:prstGeom>
          <a:noFill/>
        </p:spPr>
        <p:txBody>
          <a:bodyPr wrap="square">
            <a:spAutoFit/>
          </a:bodyPr>
          <a:lstStyle/>
          <a:p>
            <a:pPr algn="ctr">
              <a:spcBef>
                <a:spcPct val="0"/>
              </a:spcBef>
              <a:defRPr/>
            </a:pPr>
            <a:r>
              <a:rPr lang="en-US" sz="3600" b="1" dirty="0"/>
              <a:t>Prerequisite / Recap</a:t>
            </a:r>
          </a:p>
        </p:txBody>
      </p:sp>
    </p:spTree>
    <p:extLst>
      <p:ext uri="{BB962C8B-B14F-4D97-AF65-F5344CB8AC3E}">
        <p14:creationId xmlns:p14="http://schemas.microsoft.com/office/powerpoint/2010/main" val="4051111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3B52AD-D5FE-4810-A113-ABBFD70B36FD}" type="datetime1">
              <a:rPr lang="en-US" smtClean="0"/>
              <a:t>10/14/2024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accent2">
              <a:lumMod val="20000"/>
              <a:lumOff val="80000"/>
            </a:schemeClr>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
        <p:nvSpPr>
          <p:cNvPr id="3" name="TextBox 2">
            <a:extLst>
              <a:ext uri="{FF2B5EF4-FFF2-40B4-BE49-F238E27FC236}">
                <a16:creationId xmlns:a16="http://schemas.microsoft.com/office/drawing/2014/main" id="{3EE536DB-7DFC-A74E-88A0-64BE9129FAB5}"/>
              </a:ext>
            </a:extLst>
          </p:cNvPr>
          <p:cNvSpPr txBox="1"/>
          <p:nvPr/>
        </p:nvSpPr>
        <p:spPr>
          <a:xfrm>
            <a:off x="1573161" y="294503"/>
            <a:ext cx="9901084" cy="646331"/>
          </a:xfrm>
          <a:prstGeom prst="rect">
            <a:avLst/>
          </a:prstGeom>
          <a:noFill/>
        </p:spPr>
        <p:txBody>
          <a:bodyPr wrap="square">
            <a:spAutoFit/>
          </a:bodyPr>
          <a:lstStyle/>
          <a:p>
            <a:r>
              <a:rPr lang="en-US" sz="3600" b="1" dirty="0"/>
              <a:t>Brief Introduction about the Subject with video</a:t>
            </a:r>
            <a:endParaRPr lang="en-IN" sz="3600" b="1" dirty="0"/>
          </a:p>
        </p:txBody>
      </p:sp>
    </p:spTree>
    <p:extLst>
      <p:ext uri="{BB962C8B-B14F-4D97-AF65-F5344CB8AC3E}">
        <p14:creationId xmlns:p14="http://schemas.microsoft.com/office/powerpoint/2010/main" val="79967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29FE21-936A-400D-8FE8-EE7747F49EE8}"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3" name="TextBox 2">
            <a:extLst>
              <a:ext uri="{FF2B5EF4-FFF2-40B4-BE49-F238E27FC236}">
                <a16:creationId xmlns:a16="http://schemas.microsoft.com/office/drawing/2014/main" id="{92DEF285-1457-32E8-282D-509524C0E7EE}"/>
              </a:ext>
            </a:extLst>
          </p:cNvPr>
          <p:cNvSpPr txBox="1"/>
          <p:nvPr/>
        </p:nvSpPr>
        <p:spPr>
          <a:xfrm>
            <a:off x="2971800" y="271455"/>
            <a:ext cx="6096000" cy="646331"/>
          </a:xfrm>
          <a:prstGeom prst="rect">
            <a:avLst/>
          </a:prstGeom>
          <a:noFill/>
        </p:spPr>
        <p:txBody>
          <a:bodyPr wrap="square">
            <a:spAutoFit/>
          </a:bodyPr>
          <a:lstStyle/>
          <a:p>
            <a:pPr algn="ctr">
              <a:spcBef>
                <a:spcPct val="0"/>
              </a:spcBef>
              <a:defRPr/>
            </a:pPr>
            <a:r>
              <a:rPr lang="en-US" sz="3600" b="1" dirty="0"/>
              <a:t>Evaluation Scheme</a:t>
            </a:r>
          </a:p>
        </p:txBody>
      </p:sp>
      <p:pic>
        <p:nvPicPr>
          <p:cNvPr id="7" name="Picture 6">
            <a:extLst>
              <a:ext uri="{FF2B5EF4-FFF2-40B4-BE49-F238E27FC236}">
                <a16:creationId xmlns:a16="http://schemas.microsoft.com/office/drawing/2014/main" id="{A362EC10-44DF-E411-7DA2-0F45E5FBC92D}"/>
              </a:ext>
            </a:extLst>
          </p:cNvPr>
          <p:cNvPicPr>
            <a:picLocks noChangeAspect="1"/>
          </p:cNvPicPr>
          <p:nvPr/>
        </p:nvPicPr>
        <p:blipFill>
          <a:blip r:embed="rId2">
            <a:extLst>
              <a:ext uri="{28A0092B-C50C-407E-A947-70E740481C1C}">
                <a14:useLocalDpi xmlns:a14="http://schemas.microsoft.com/office/drawing/2010/main" val="0"/>
              </a:ext>
            </a:extLst>
          </a:blip>
          <a:srcRect l="10479" t="3501" r="17254"/>
          <a:stretch/>
        </p:blipFill>
        <p:spPr>
          <a:xfrm>
            <a:off x="1262742" y="917786"/>
            <a:ext cx="8708571" cy="5268702"/>
          </a:xfrm>
          <a:prstGeom prst="rect">
            <a:avLst/>
          </a:prstGeom>
        </p:spPr>
      </p:pic>
    </p:spTree>
    <p:extLst>
      <p:ext uri="{BB962C8B-B14F-4D97-AF65-F5344CB8AC3E}">
        <p14:creationId xmlns:p14="http://schemas.microsoft.com/office/powerpoint/2010/main" val="127056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D11EBB7-33C9-43EE-8508-1029C29AC21D}" type="datetime1">
              <a:rPr lang="en-US" smtClean="0"/>
              <a:t>10/14/2024</a:t>
            </a:fld>
            <a:endParaRPr lang="en-US" dirty="0"/>
          </a:p>
        </p:txBody>
      </p:sp>
      <p:sp>
        <p:nvSpPr>
          <p:cNvPr id="10" name="Footer Placeholder 9"/>
          <p:cNvSpPr>
            <a:spLocks noGrp="1"/>
          </p:cNvSpPr>
          <p:nvPr>
            <p:ph type="ftr" sz="quarter" idx="11"/>
          </p:nvPr>
        </p:nvSpPr>
        <p:spPr/>
        <p:txBody>
          <a:bodyPr/>
          <a:lstStyle/>
          <a:p>
            <a:r>
              <a:rPr lang="en-US"/>
              <a:t>Renu  Panwar           ACSE0514    Design  Pattern               Unit-3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30</a:t>
            </a:fld>
            <a:endParaRPr lang="en-US" dirty="0"/>
          </a:p>
        </p:txBody>
      </p:sp>
      <p:sp>
        <p:nvSpPr>
          <p:cNvPr id="4" name="TextBox 3">
            <a:extLst>
              <a:ext uri="{FF2B5EF4-FFF2-40B4-BE49-F238E27FC236}">
                <a16:creationId xmlns:a16="http://schemas.microsoft.com/office/drawing/2014/main" id="{A587787A-685A-25FA-A8C8-FA6443F5F73D}"/>
              </a:ext>
            </a:extLst>
          </p:cNvPr>
          <p:cNvSpPr txBox="1"/>
          <p:nvPr/>
        </p:nvSpPr>
        <p:spPr>
          <a:xfrm>
            <a:off x="3156155" y="163564"/>
            <a:ext cx="6096000" cy="584775"/>
          </a:xfrm>
          <a:prstGeom prst="rect">
            <a:avLst/>
          </a:prstGeom>
          <a:noFill/>
        </p:spPr>
        <p:txBody>
          <a:bodyPr wrap="square">
            <a:spAutoFit/>
          </a:bodyPr>
          <a:lstStyle/>
          <a:p>
            <a:pPr algn="ctr">
              <a:spcBef>
                <a:spcPct val="0"/>
              </a:spcBef>
              <a:defRPr/>
            </a:pPr>
            <a:r>
              <a:rPr lang="en-US" sz="3200" b="1" dirty="0"/>
              <a:t>Unit III Content</a:t>
            </a:r>
          </a:p>
        </p:txBody>
      </p:sp>
      <p:sp>
        <p:nvSpPr>
          <p:cNvPr id="11" name="Content Placeholder 2">
            <a:extLst>
              <a:ext uri="{FF2B5EF4-FFF2-40B4-BE49-F238E27FC236}">
                <a16:creationId xmlns:a16="http://schemas.microsoft.com/office/drawing/2014/main" id="{AACA456E-6D49-49AD-B5D1-073F2F2B53BB}"/>
              </a:ext>
            </a:extLst>
          </p:cNvPr>
          <p:cNvSpPr txBox="1">
            <a:spLocks/>
          </p:cNvSpPr>
          <p:nvPr/>
        </p:nvSpPr>
        <p:spPr>
          <a:xfrm>
            <a:off x="2664097" y="944351"/>
            <a:ext cx="6863806" cy="5545877"/>
          </a:xfrm>
          <a:prstGeom prst="rect">
            <a:avLst/>
          </a:prstGeom>
          <a:solidFill>
            <a:schemeClr val="bg1"/>
          </a:solidFill>
          <a:ln w="19050">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solidFill>
                  <a:srgbClr val="00B050"/>
                </a:solidFill>
              </a:rPr>
              <a:t>Structural Pattern Part-I :</a:t>
            </a:r>
          </a:p>
          <a:p>
            <a:pPr>
              <a:lnSpc>
                <a:spcPct val="120000"/>
              </a:lnSpc>
            </a:pPr>
            <a:r>
              <a:rPr lang="en-US" dirty="0">
                <a:solidFill>
                  <a:srgbClr val="00B050"/>
                </a:solidFill>
              </a:rPr>
              <a:t> Adapter Pattern</a:t>
            </a:r>
          </a:p>
          <a:p>
            <a:pPr>
              <a:lnSpc>
                <a:spcPct val="120000"/>
              </a:lnSpc>
            </a:pPr>
            <a:r>
              <a:rPr lang="en-US" dirty="0">
                <a:solidFill>
                  <a:srgbClr val="00B050"/>
                </a:solidFill>
              </a:rPr>
              <a:t> Bridge Pattern</a:t>
            </a:r>
          </a:p>
          <a:p>
            <a:pPr>
              <a:lnSpc>
                <a:spcPct val="120000"/>
              </a:lnSpc>
            </a:pPr>
            <a:r>
              <a:rPr lang="en-US" dirty="0">
                <a:solidFill>
                  <a:srgbClr val="00B050"/>
                </a:solidFill>
              </a:rPr>
              <a:t> Composite Pattern</a:t>
            </a:r>
          </a:p>
          <a:p>
            <a:pPr>
              <a:lnSpc>
                <a:spcPct val="120000"/>
              </a:lnSpc>
            </a:pPr>
            <a:r>
              <a:rPr lang="en-US" dirty="0">
                <a:solidFill>
                  <a:srgbClr val="00B050"/>
                </a:solidFill>
              </a:rPr>
              <a:t>Structural Pattern Part-II : </a:t>
            </a:r>
          </a:p>
          <a:p>
            <a:pPr>
              <a:lnSpc>
                <a:spcPct val="120000"/>
              </a:lnSpc>
            </a:pPr>
            <a:r>
              <a:rPr lang="en-US" dirty="0">
                <a:solidFill>
                  <a:srgbClr val="00B050"/>
                </a:solidFill>
              </a:rPr>
              <a:t> Decorator Pattern</a:t>
            </a:r>
          </a:p>
          <a:p>
            <a:pPr>
              <a:lnSpc>
                <a:spcPct val="120000"/>
              </a:lnSpc>
            </a:pPr>
            <a:r>
              <a:rPr lang="en-US" dirty="0">
                <a:solidFill>
                  <a:srgbClr val="00B050"/>
                </a:solidFill>
              </a:rPr>
              <a:t> Facade Pattern</a:t>
            </a:r>
          </a:p>
          <a:p>
            <a:pPr>
              <a:lnSpc>
                <a:spcPct val="120000"/>
              </a:lnSpc>
            </a:pPr>
            <a:r>
              <a:rPr lang="en-US" dirty="0">
                <a:solidFill>
                  <a:srgbClr val="00B050"/>
                </a:solidFill>
              </a:rPr>
              <a:t> Flyweight Pattern</a:t>
            </a:r>
          </a:p>
          <a:p>
            <a:pPr>
              <a:lnSpc>
                <a:spcPct val="120000"/>
              </a:lnSpc>
            </a:pPr>
            <a:r>
              <a:rPr lang="en-US" dirty="0">
                <a:solidFill>
                  <a:srgbClr val="00B050"/>
                </a:solidFill>
              </a:rPr>
              <a:t> Proxy Pattern</a:t>
            </a:r>
          </a:p>
          <a:p>
            <a:pPr>
              <a:lnSpc>
                <a:spcPct val="120000"/>
              </a:lnSpc>
            </a:pPr>
            <a:endParaRPr lang="en-US" dirty="0"/>
          </a:p>
          <a:p>
            <a:pPr marL="0" indent="0">
              <a:buFont typeface="Arial" panose="020B0604020202020204" pitchFamily="34" charset="0"/>
              <a:buNone/>
            </a:pPr>
            <a:endParaRPr lang="en-US" sz="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5269-93DD-4261-A109-3852A08C8250}"/>
              </a:ext>
            </a:extLst>
          </p:cNvPr>
          <p:cNvSpPr>
            <a:spLocks noGrp="1"/>
          </p:cNvSpPr>
          <p:nvPr>
            <p:ph type="title"/>
          </p:nvPr>
        </p:nvSpPr>
        <p:spPr>
          <a:xfrm>
            <a:off x="838200" y="365125"/>
            <a:ext cx="10515600" cy="365125"/>
          </a:xfrm>
        </p:spPr>
        <p:txBody>
          <a:bodyPr/>
          <a:lstStyle/>
          <a:p>
            <a:r>
              <a:rPr lang="en-US" dirty="0"/>
              <a:t>          Structural  Design  Pattern…</a:t>
            </a:r>
          </a:p>
        </p:txBody>
      </p:sp>
      <p:sp>
        <p:nvSpPr>
          <p:cNvPr id="5" name="Date Placeholder 4">
            <a:extLst>
              <a:ext uri="{FF2B5EF4-FFF2-40B4-BE49-F238E27FC236}">
                <a16:creationId xmlns:a16="http://schemas.microsoft.com/office/drawing/2014/main" id="{2F031D6B-12D2-42D8-AFDD-D2F411B81EC7}"/>
              </a:ext>
            </a:extLst>
          </p:cNvPr>
          <p:cNvSpPr>
            <a:spLocks noGrp="1"/>
          </p:cNvSpPr>
          <p:nvPr>
            <p:ph type="dt" sz="half" idx="10"/>
          </p:nvPr>
        </p:nvSpPr>
        <p:spPr/>
        <p:txBody>
          <a:bodyPr/>
          <a:lstStyle/>
          <a:p>
            <a:fld id="{0F26AE53-3CBA-44E1-A8B0-8C1BEFF5485F}" type="datetime1">
              <a:rPr lang="en-US" smtClean="0"/>
              <a:t>10/14/2024</a:t>
            </a:fld>
            <a:endParaRPr lang="en-IN"/>
          </a:p>
        </p:txBody>
      </p:sp>
      <p:sp>
        <p:nvSpPr>
          <p:cNvPr id="6" name="Footer Placeholder 5">
            <a:extLst>
              <a:ext uri="{FF2B5EF4-FFF2-40B4-BE49-F238E27FC236}">
                <a16:creationId xmlns:a16="http://schemas.microsoft.com/office/drawing/2014/main" id="{BE6CE313-2A0B-41AB-8936-0DFCEEFC4EB9}"/>
              </a:ext>
            </a:extLst>
          </p:cNvPr>
          <p:cNvSpPr>
            <a:spLocks noGrp="1"/>
          </p:cNvSpPr>
          <p:nvPr>
            <p:ph type="ftr" sz="quarter" idx="11"/>
          </p:nvPr>
        </p:nvSpPr>
        <p:spPr/>
        <p:txBody>
          <a:bodyPr/>
          <a:lstStyle/>
          <a:p>
            <a:r>
              <a:rPr lang="en-IN"/>
              <a:t>Renu  Panwar           ACSE0514    Design  Pattern               Unit-3</a:t>
            </a:r>
          </a:p>
        </p:txBody>
      </p:sp>
      <p:sp>
        <p:nvSpPr>
          <p:cNvPr id="7" name="Slide Number Placeholder 6">
            <a:extLst>
              <a:ext uri="{FF2B5EF4-FFF2-40B4-BE49-F238E27FC236}">
                <a16:creationId xmlns:a16="http://schemas.microsoft.com/office/drawing/2014/main" id="{DBE65A6D-84DE-46E7-902E-DEBFDFE70949}"/>
              </a:ext>
            </a:extLst>
          </p:cNvPr>
          <p:cNvSpPr>
            <a:spLocks noGrp="1"/>
          </p:cNvSpPr>
          <p:nvPr>
            <p:ph type="sldNum" sz="quarter" idx="12"/>
          </p:nvPr>
        </p:nvSpPr>
        <p:spPr/>
        <p:txBody>
          <a:bodyPr/>
          <a:lstStyle/>
          <a:p>
            <a:fld id="{D4AC43BF-6EE8-4137-B6AC-14832BEEB3CF}" type="slidenum">
              <a:rPr lang="en-IN" smtClean="0"/>
              <a:t>31</a:t>
            </a:fld>
            <a:endParaRPr lang="en-IN"/>
          </a:p>
        </p:txBody>
      </p:sp>
      <p:sp>
        <p:nvSpPr>
          <p:cNvPr id="8" name="Content Placeholder 2">
            <a:extLst>
              <a:ext uri="{FF2B5EF4-FFF2-40B4-BE49-F238E27FC236}">
                <a16:creationId xmlns:a16="http://schemas.microsoft.com/office/drawing/2014/main" id="{EA28173B-8C7F-40D6-B29C-40F52E1CE03D}"/>
              </a:ext>
            </a:extLst>
          </p:cNvPr>
          <p:cNvSpPr>
            <a:spLocks noGrp="1"/>
          </p:cNvSpPr>
          <p:nvPr>
            <p:ph idx="1"/>
          </p:nvPr>
        </p:nvSpPr>
        <p:spPr>
          <a:xfrm>
            <a:off x="881575" y="2203001"/>
            <a:ext cx="10605052" cy="3641035"/>
          </a:xfrm>
          <a:solidFill>
            <a:schemeClr val="bg1"/>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Structural Pattern (Adapter)</a:t>
            </a:r>
          </a:p>
          <a:p>
            <a:pPr marL="0" indent="0" algn="just">
              <a:buNone/>
            </a:pPr>
            <a:endParaRPr lang="en-US" sz="2800" dirty="0"/>
          </a:p>
          <a:p>
            <a:pPr algn="just"/>
            <a:r>
              <a:rPr lang="en-US" sz="2800" dirty="0"/>
              <a:t>In this topic, the students will gain , The idea of a Structural design pattern, It concerned with how classes and objects can be composed, to form larger structures. The structural design patterns simplifies the structure by identifying the relationships.</a:t>
            </a:r>
          </a:p>
        </p:txBody>
      </p:sp>
    </p:spTree>
    <p:extLst>
      <p:ext uri="{BB962C8B-B14F-4D97-AF65-F5344CB8AC3E}">
        <p14:creationId xmlns:p14="http://schemas.microsoft.com/office/powerpoint/2010/main" val="840197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355319-74C6-4D93-AF72-D530CA83EF97}"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18405"/>
            <a:ext cx="11277600" cy="5940088"/>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Structural design patterns:-</a:t>
            </a:r>
          </a:p>
          <a:p>
            <a:pPr algn="just"/>
            <a:endParaRPr lang="en-US" sz="2800" b="1" u="sng" dirty="0">
              <a:latin typeface="+mj-lt"/>
            </a:endParaRPr>
          </a:p>
          <a:p>
            <a:pPr marL="457200" indent="-457200" algn="just">
              <a:buFont typeface="Wingdings" panose="05000000000000000000" pitchFamily="2" charset="2"/>
              <a:buChar char="Ø"/>
            </a:pPr>
            <a:r>
              <a:rPr lang="en-US" sz="2700" dirty="0">
                <a:latin typeface="+mj-lt"/>
              </a:rPr>
              <a:t>Structural design patterns are concerned with how classes and objects can be composed, to form larger structures.</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latin typeface="+mj-lt"/>
              </a:rPr>
              <a:t>The structural design patterns simplifies the structure by identifying the relationships.</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latin typeface="+mj-lt"/>
              </a:rPr>
              <a:t>These patterns focus on, how the classes inherit from each other and how they are composed from other classes.</a:t>
            </a:r>
          </a:p>
          <a:p>
            <a:pPr algn="just"/>
            <a:endParaRPr lang="en-US" sz="2700" dirty="0">
              <a:latin typeface="+mj-lt"/>
            </a:endParaRPr>
          </a:p>
          <a:p>
            <a:pPr marL="457200" indent="-457200" algn="just">
              <a:buFont typeface="Wingdings" panose="05000000000000000000" pitchFamily="2" charset="2"/>
              <a:buChar char="Ø"/>
            </a:pPr>
            <a:r>
              <a:rPr lang="en-US" sz="2700" dirty="0">
                <a:latin typeface="+mj-lt"/>
              </a:rPr>
              <a:t>structural design patterns are design patterns that ease the design by identifying a simple way to realize relationships among entities. Examples of Structural Patterns include Adapter pattern, Bridge, Composite etc.</a:t>
            </a:r>
          </a:p>
        </p:txBody>
      </p:sp>
      <p:sp>
        <p:nvSpPr>
          <p:cNvPr id="10" name="TextBox 9">
            <a:extLst>
              <a:ext uri="{FF2B5EF4-FFF2-40B4-BE49-F238E27FC236}">
                <a16:creationId xmlns:a16="http://schemas.microsoft.com/office/drawing/2014/main" id="{6EEB7C02-16E1-4900-BAEA-A8BD4C95B344}"/>
              </a:ext>
            </a:extLst>
          </p:cNvPr>
          <p:cNvSpPr txBox="1"/>
          <p:nvPr/>
        </p:nvSpPr>
        <p:spPr>
          <a:xfrm flipH="1">
            <a:off x="3277771" y="136525"/>
            <a:ext cx="479708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Structural  Design  Pattern</a:t>
            </a:r>
          </a:p>
        </p:txBody>
      </p:sp>
    </p:spTree>
    <p:extLst>
      <p:ext uri="{BB962C8B-B14F-4D97-AF65-F5344CB8AC3E}">
        <p14:creationId xmlns:p14="http://schemas.microsoft.com/office/powerpoint/2010/main" val="345760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7C1F3D-3561-4BDF-A807-BF2563257B35}"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9194" y="793757"/>
            <a:ext cx="112776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Adapter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An Adapter Pattern says that just "converts the interface of a class into another interface that a client wants".</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In other words, to provide the interface according to client requirement while using the services of a class with a different interface.</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The Adapter Pattern is also known as Wrapper.</a:t>
            </a:r>
          </a:p>
          <a:p>
            <a:pPr algn="just"/>
            <a:endParaRPr lang="en-US" sz="2800" dirty="0">
              <a:latin typeface="+mj-lt"/>
            </a:endParaRPr>
          </a:p>
          <a:p>
            <a:pPr algn="just"/>
            <a:r>
              <a:rPr lang="en-US" sz="2800" b="1" u="sng" dirty="0">
                <a:latin typeface="+mj-lt"/>
              </a:rPr>
              <a:t>Advantage of Adapter Pattern:-</a:t>
            </a:r>
          </a:p>
          <a:p>
            <a:pPr marL="457200" indent="-457200" algn="just">
              <a:buFont typeface="Wingdings" panose="05000000000000000000" pitchFamily="2" charset="2"/>
              <a:buChar char="q"/>
            </a:pPr>
            <a:r>
              <a:rPr lang="en-US" sz="2800" dirty="0">
                <a:latin typeface="+mj-lt"/>
              </a:rPr>
              <a:t>It allows two or more previously incompatible objects to interact.</a:t>
            </a:r>
          </a:p>
          <a:p>
            <a:pPr marL="457200" indent="-457200" algn="just">
              <a:buFont typeface="Wingdings" panose="05000000000000000000" pitchFamily="2" charset="2"/>
              <a:buChar char="q"/>
            </a:pPr>
            <a:r>
              <a:rPr lang="en-US" sz="2800" dirty="0">
                <a:latin typeface="+mj-lt"/>
              </a:rPr>
              <a:t>It allows reusability of existing functionality.</a:t>
            </a:r>
          </a:p>
        </p:txBody>
      </p:sp>
      <p:sp>
        <p:nvSpPr>
          <p:cNvPr id="10" name="TextBox 9">
            <a:extLst>
              <a:ext uri="{FF2B5EF4-FFF2-40B4-BE49-F238E27FC236}">
                <a16:creationId xmlns:a16="http://schemas.microsoft.com/office/drawing/2014/main" id="{F8F44778-A954-47E8-824D-FD76F85B8835}"/>
              </a:ext>
            </a:extLst>
          </p:cNvPr>
          <p:cNvSpPr txBox="1"/>
          <p:nvPr/>
        </p:nvSpPr>
        <p:spPr>
          <a:xfrm>
            <a:off x="2616592" y="0"/>
            <a:ext cx="707604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Structural  Design  Pattern(Adapter   Pattern)</a:t>
            </a:r>
          </a:p>
        </p:txBody>
      </p:sp>
    </p:spTree>
    <p:extLst>
      <p:ext uri="{BB962C8B-B14F-4D97-AF65-F5344CB8AC3E}">
        <p14:creationId xmlns:p14="http://schemas.microsoft.com/office/powerpoint/2010/main" val="3635928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ADA73F-D2DC-45F2-BC60-BD8E7A6AF1E5}"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275933"/>
            <a:ext cx="11277600" cy="5262979"/>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Usage of Adapter pattern:-</a:t>
            </a:r>
          </a:p>
          <a:p>
            <a:pPr algn="just"/>
            <a:endParaRPr lang="en-US" sz="2800" b="1" u="sng" dirty="0">
              <a:latin typeface="+mj-lt"/>
            </a:endParaRPr>
          </a:p>
          <a:p>
            <a:pPr algn="just"/>
            <a:r>
              <a:rPr lang="en-US" sz="2800" dirty="0">
                <a:latin typeface="+mj-lt"/>
              </a:rPr>
              <a:t>It is used</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When an object needs to utilize an existing class with an incompatible interface.</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When you want to create a reusable class that cooperates with classes which don't have compatible interfaces.</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When you want to create a reusable class that cooperates with classes which don't have compatible interfaces.</a:t>
            </a: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D138872C-E1AF-4489-A340-BEB03648C225}"/>
              </a:ext>
            </a:extLst>
          </p:cNvPr>
          <p:cNvSpPr txBox="1"/>
          <p:nvPr/>
        </p:nvSpPr>
        <p:spPr>
          <a:xfrm>
            <a:off x="2489982" y="136519"/>
            <a:ext cx="6657534"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Structural  Design  Pattern(Adapter   Pattern)</a:t>
            </a:r>
          </a:p>
        </p:txBody>
      </p:sp>
    </p:spTree>
    <p:extLst>
      <p:ext uri="{BB962C8B-B14F-4D97-AF65-F5344CB8AC3E}">
        <p14:creationId xmlns:p14="http://schemas.microsoft.com/office/powerpoint/2010/main" val="4021629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44D641-14E0-4524-946A-DE6F91BEEC36}"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995214" y="1092601"/>
            <a:ext cx="7986986" cy="5446311"/>
          </a:xfrm>
          <a:prstGeom prst="rect">
            <a:avLst/>
          </a:prstGeom>
          <a:solidFill>
            <a:srgbClr val="FFCCFF"/>
          </a:solidFill>
          <a:ln w="19050">
            <a:solidFill>
              <a:schemeClr val="tx1"/>
            </a:solidFill>
          </a:ln>
        </p:spPr>
      </p:pic>
      <p:sp>
        <p:nvSpPr>
          <p:cNvPr id="8" name="Footer Placeholder 4"/>
          <p:cNvSpPr>
            <a:spLocks noGrp="1"/>
          </p:cNvSpPr>
          <p:nvPr>
            <p:ph type="ftr" sz="quarter" idx="11"/>
          </p:nvPr>
        </p:nvSpPr>
        <p:spPr>
          <a:xfrm>
            <a:off x="3733800" y="6406742"/>
            <a:ext cx="5562600" cy="365125"/>
          </a:xfrm>
        </p:spPr>
        <p:txBody>
          <a:bodyPr/>
          <a:lstStyle/>
          <a:p>
            <a:r>
              <a:rPr lang="de-DE"/>
              <a:t>Renu   Panwar           Design Pattern            Unit 3</a:t>
            </a:r>
            <a:endParaRPr lang="en-US" dirty="0"/>
          </a:p>
        </p:txBody>
      </p:sp>
      <p:sp>
        <p:nvSpPr>
          <p:cNvPr id="12" name="TextBox 11">
            <a:extLst>
              <a:ext uri="{FF2B5EF4-FFF2-40B4-BE49-F238E27FC236}">
                <a16:creationId xmlns:a16="http://schemas.microsoft.com/office/drawing/2014/main" id="{61CBAB7E-D056-4F15-A14F-C6B66922B363}"/>
              </a:ext>
            </a:extLst>
          </p:cNvPr>
          <p:cNvSpPr txBox="1"/>
          <p:nvPr/>
        </p:nvSpPr>
        <p:spPr>
          <a:xfrm>
            <a:off x="2841674" y="86134"/>
            <a:ext cx="6305841" cy="1110689"/>
          </a:xfrm>
          <a:prstGeom prst="rect">
            <a:avLst/>
          </a:prstGeom>
          <a:noFill/>
        </p:spPr>
        <p:txBody>
          <a:bodyPr wrap="square">
            <a:spAutoFit/>
          </a:bodyPr>
          <a:lstStyle/>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UML\Structure for Adapter Design Pattern</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7972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5E1A56-DDC0-43A5-864C-FA8E7A994448}"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9194" y="793757"/>
            <a:ext cx="11277600" cy="5262979"/>
          </a:xfrm>
          <a:prstGeom prst="rect">
            <a:avLst/>
          </a:prstGeom>
          <a:solidFill>
            <a:schemeClr val="bg1"/>
          </a:solidFill>
          <a:ln w="28575">
            <a:solidFill>
              <a:schemeClr val="tx1"/>
            </a:solidFill>
          </a:ln>
        </p:spPr>
        <p:txBody>
          <a:bodyPr wrap="square">
            <a:spAutoFit/>
          </a:bodyPr>
          <a:lstStyle/>
          <a:p>
            <a:pPr algn="just"/>
            <a:r>
              <a:rPr lang="en-US" sz="2400" dirty="0">
                <a:latin typeface="+mj-lt"/>
              </a:rPr>
              <a:t>We have a </a:t>
            </a:r>
            <a:r>
              <a:rPr lang="en-US" sz="2400" dirty="0" err="1">
                <a:latin typeface="+mj-lt"/>
              </a:rPr>
              <a:t>MediaPlayer</a:t>
            </a:r>
            <a:r>
              <a:rPr lang="en-US" sz="2400" dirty="0">
                <a:latin typeface="+mj-lt"/>
              </a:rPr>
              <a:t> interface and a concrete class </a:t>
            </a:r>
            <a:r>
              <a:rPr lang="en-US" sz="2400" dirty="0" err="1">
                <a:latin typeface="+mj-lt"/>
              </a:rPr>
              <a:t>AudioPlayer</a:t>
            </a:r>
            <a:r>
              <a:rPr lang="en-US" sz="2400" dirty="0">
                <a:latin typeface="+mj-lt"/>
              </a:rPr>
              <a:t> implementing the </a:t>
            </a:r>
            <a:r>
              <a:rPr lang="en-US" sz="2400" dirty="0" err="1">
                <a:latin typeface="+mj-lt"/>
              </a:rPr>
              <a:t>MediaPlayer</a:t>
            </a:r>
            <a:r>
              <a:rPr lang="en-US" sz="2400" dirty="0">
                <a:latin typeface="+mj-lt"/>
              </a:rPr>
              <a:t> interface. </a:t>
            </a:r>
            <a:r>
              <a:rPr lang="en-US" sz="2400" dirty="0" err="1">
                <a:latin typeface="+mj-lt"/>
              </a:rPr>
              <a:t>AudioPlayer</a:t>
            </a:r>
            <a:r>
              <a:rPr lang="en-US" sz="2400" dirty="0">
                <a:latin typeface="+mj-lt"/>
              </a:rPr>
              <a:t> can play mp3 format audio files by default.</a:t>
            </a:r>
          </a:p>
          <a:p>
            <a:pPr algn="just"/>
            <a:endParaRPr lang="en-US" sz="2400" dirty="0">
              <a:latin typeface="+mj-lt"/>
            </a:endParaRPr>
          </a:p>
          <a:p>
            <a:pPr algn="just"/>
            <a:r>
              <a:rPr lang="en-US" sz="2400" dirty="0">
                <a:latin typeface="+mj-lt"/>
              </a:rPr>
              <a:t>We are having another interface </a:t>
            </a:r>
            <a:r>
              <a:rPr lang="en-US" sz="2400" dirty="0" err="1">
                <a:latin typeface="+mj-lt"/>
              </a:rPr>
              <a:t>AdvancedMediaPlayer</a:t>
            </a:r>
            <a:r>
              <a:rPr lang="en-US" sz="2400" dirty="0">
                <a:latin typeface="+mj-lt"/>
              </a:rPr>
              <a:t> and concrete classes implementing the </a:t>
            </a:r>
            <a:r>
              <a:rPr lang="en-US" sz="2400" dirty="0" err="1">
                <a:latin typeface="+mj-lt"/>
              </a:rPr>
              <a:t>AdvancedMediaPlayer</a:t>
            </a:r>
            <a:r>
              <a:rPr lang="en-US" sz="2400" dirty="0">
                <a:latin typeface="+mj-lt"/>
              </a:rPr>
              <a:t> interface. These classes can play </a:t>
            </a:r>
            <a:r>
              <a:rPr lang="en-US" sz="2400" dirty="0" err="1">
                <a:latin typeface="+mj-lt"/>
              </a:rPr>
              <a:t>vlc</a:t>
            </a:r>
            <a:r>
              <a:rPr lang="en-US" sz="2400" dirty="0">
                <a:latin typeface="+mj-lt"/>
              </a:rPr>
              <a:t> and mp4 format files.</a:t>
            </a:r>
          </a:p>
          <a:p>
            <a:pPr algn="just"/>
            <a:endParaRPr lang="en-US" sz="2400" dirty="0">
              <a:latin typeface="+mj-lt"/>
            </a:endParaRPr>
          </a:p>
          <a:p>
            <a:pPr algn="just"/>
            <a:r>
              <a:rPr lang="en-US" sz="2400" dirty="0">
                <a:latin typeface="+mj-lt"/>
              </a:rPr>
              <a:t>We want to make </a:t>
            </a:r>
            <a:r>
              <a:rPr lang="en-US" sz="2400" dirty="0" err="1">
                <a:latin typeface="+mj-lt"/>
              </a:rPr>
              <a:t>AudioPlayer</a:t>
            </a:r>
            <a:r>
              <a:rPr lang="en-US" sz="2400" dirty="0">
                <a:latin typeface="+mj-lt"/>
              </a:rPr>
              <a:t> to play other formats as well. To attain this, we have created an adapter class </a:t>
            </a:r>
            <a:r>
              <a:rPr lang="en-US" sz="2400" dirty="0" err="1">
                <a:latin typeface="+mj-lt"/>
              </a:rPr>
              <a:t>MediaAdapter</a:t>
            </a:r>
            <a:r>
              <a:rPr lang="en-US" sz="2400" dirty="0">
                <a:latin typeface="+mj-lt"/>
              </a:rPr>
              <a:t> which implements the </a:t>
            </a:r>
            <a:r>
              <a:rPr lang="en-US" sz="2400" dirty="0" err="1">
                <a:latin typeface="+mj-lt"/>
              </a:rPr>
              <a:t>MediaPlayer</a:t>
            </a:r>
            <a:r>
              <a:rPr lang="en-US" sz="2400" dirty="0">
                <a:latin typeface="+mj-lt"/>
              </a:rPr>
              <a:t> interface and uses </a:t>
            </a:r>
            <a:r>
              <a:rPr lang="en-US" sz="2400" dirty="0" err="1">
                <a:latin typeface="+mj-lt"/>
              </a:rPr>
              <a:t>AdvancedMediaPlayer</a:t>
            </a:r>
            <a:r>
              <a:rPr lang="en-US" sz="2400" dirty="0">
                <a:latin typeface="+mj-lt"/>
              </a:rPr>
              <a:t> objects to play the required format.</a:t>
            </a:r>
          </a:p>
          <a:p>
            <a:pPr algn="just"/>
            <a:endParaRPr lang="en-US" sz="2400" dirty="0">
              <a:latin typeface="+mj-lt"/>
            </a:endParaRPr>
          </a:p>
          <a:p>
            <a:pPr algn="just"/>
            <a:r>
              <a:rPr lang="en-US" sz="2400" dirty="0" err="1">
                <a:latin typeface="+mj-lt"/>
              </a:rPr>
              <a:t>AudioPlayer</a:t>
            </a:r>
            <a:r>
              <a:rPr lang="en-US" sz="2400" dirty="0">
                <a:latin typeface="+mj-lt"/>
              </a:rPr>
              <a:t> uses the adapter class </a:t>
            </a:r>
            <a:r>
              <a:rPr lang="en-US" sz="2400" dirty="0" err="1">
                <a:latin typeface="+mj-lt"/>
              </a:rPr>
              <a:t>MediaAdapter</a:t>
            </a:r>
            <a:r>
              <a:rPr lang="en-US" sz="2400" dirty="0">
                <a:latin typeface="+mj-lt"/>
              </a:rPr>
              <a:t> passing it the desired audio type without knowing the actual class which can play the desired format. </a:t>
            </a:r>
            <a:r>
              <a:rPr lang="en-US" sz="2400" dirty="0" err="1">
                <a:latin typeface="+mj-lt"/>
              </a:rPr>
              <a:t>AdapterPatternDemo</a:t>
            </a:r>
            <a:r>
              <a:rPr lang="en-US" sz="2400" dirty="0">
                <a:latin typeface="+mj-lt"/>
              </a:rPr>
              <a:t>, our demo class will use </a:t>
            </a:r>
            <a:r>
              <a:rPr lang="en-US" sz="2400" dirty="0" err="1">
                <a:latin typeface="+mj-lt"/>
              </a:rPr>
              <a:t>AudioPlayer</a:t>
            </a:r>
            <a:r>
              <a:rPr lang="en-US" sz="2400" dirty="0">
                <a:latin typeface="+mj-lt"/>
              </a:rPr>
              <a:t> class to play various formats.</a:t>
            </a:r>
          </a:p>
        </p:txBody>
      </p:sp>
      <p:sp>
        <p:nvSpPr>
          <p:cNvPr id="9" name="TextBox 8">
            <a:extLst>
              <a:ext uri="{FF2B5EF4-FFF2-40B4-BE49-F238E27FC236}">
                <a16:creationId xmlns:a16="http://schemas.microsoft.com/office/drawing/2014/main" id="{CB1491AB-5A62-4820-A73E-E93999E06779}"/>
              </a:ext>
            </a:extLst>
          </p:cNvPr>
          <p:cNvSpPr txBox="1"/>
          <p:nvPr/>
        </p:nvSpPr>
        <p:spPr>
          <a:xfrm>
            <a:off x="3774832" y="95773"/>
            <a:ext cx="6832208" cy="460895"/>
          </a:xfrm>
          <a:prstGeom prst="rect">
            <a:avLst/>
          </a:prstGeom>
          <a:noFill/>
        </p:spPr>
        <p:txBody>
          <a:bodyPr wrap="square">
            <a:spAutoFit/>
          </a:bodyPr>
          <a:lstStyle/>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Implementation of (Adapter Design Pattern)</a:t>
            </a:r>
          </a:p>
        </p:txBody>
      </p:sp>
    </p:spTree>
    <p:extLst>
      <p:ext uri="{BB962C8B-B14F-4D97-AF65-F5344CB8AC3E}">
        <p14:creationId xmlns:p14="http://schemas.microsoft.com/office/powerpoint/2010/main" val="2153600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36A246-4928-4314-86CB-4855892BF15D}"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2206761" y="1111412"/>
            <a:ext cx="7778479" cy="5841545"/>
          </a:xfrm>
          <a:prstGeom prst="rect">
            <a:avLst/>
          </a:prstGeom>
          <a:solidFill>
            <a:srgbClr val="FFCCFF"/>
          </a:solidFill>
          <a:ln w="12700">
            <a:solidFill>
              <a:schemeClr val="tx1"/>
            </a:solidFill>
          </a:ln>
        </p:spPr>
      </p:pic>
      <p:sp>
        <p:nvSpPr>
          <p:cNvPr id="9" name="TextBox 8">
            <a:extLst>
              <a:ext uri="{FF2B5EF4-FFF2-40B4-BE49-F238E27FC236}">
                <a16:creationId xmlns:a16="http://schemas.microsoft.com/office/drawing/2014/main" id="{0153E353-2239-430D-AE7A-50E14DCA26C1}"/>
              </a:ext>
            </a:extLst>
          </p:cNvPr>
          <p:cNvSpPr txBox="1"/>
          <p:nvPr/>
        </p:nvSpPr>
        <p:spPr>
          <a:xfrm>
            <a:off x="2096087" y="244469"/>
            <a:ext cx="7051430"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(Adapter Design Pattern)</a:t>
            </a:r>
          </a:p>
        </p:txBody>
      </p:sp>
    </p:spTree>
    <p:extLst>
      <p:ext uri="{BB962C8B-B14F-4D97-AF65-F5344CB8AC3E}">
        <p14:creationId xmlns:p14="http://schemas.microsoft.com/office/powerpoint/2010/main" val="749001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94B7E5-1581-4B84-892C-5CC86BD73551}"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296373" y="974718"/>
            <a:ext cx="8361254" cy="5883282"/>
          </a:xfrm>
          <a:prstGeom prst="rect">
            <a:avLst/>
          </a:prstGeom>
          <a:ln w="12700">
            <a:solidFill>
              <a:schemeClr val="tx1"/>
            </a:solidFill>
          </a:ln>
        </p:spPr>
      </p:pic>
      <p:sp>
        <p:nvSpPr>
          <p:cNvPr id="9" name="TextBox 8">
            <a:extLst>
              <a:ext uri="{FF2B5EF4-FFF2-40B4-BE49-F238E27FC236}">
                <a16:creationId xmlns:a16="http://schemas.microsoft.com/office/drawing/2014/main" id="{22921FF0-1999-4ABF-B866-4B9AAA0AF1F1}"/>
              </a:ext>
            </a:extLst>
          </p:cNvPr>
          <p:cNvSpPr txBox="1"/>
          <p:nvPr/>
        </p:nvSpPr>
        <p:spPr>
          <a:xfrm>
            <a:off x="3043311" y="175211"/>
            <a:ext cx="6105378" cy="369332"/>
          </a:xfrm>
          <a:prstGeom prst="rect">
            <a:avLst/>
          </a:prstGeom>
          <a:noFill/>
        </p:spPr>
        <p:txBody>
          <a:bodyPr wrap="square">
            <a:spAutoFit/>
          </a:bodyPr>
          <a:lstStyle/>
          <a:p>
            <a:pPr algn="ctr">
              <a:spcBef>
                <a:spcPct val="0"/>
              </a:spcBef>
              <a:defRPr/>
            </a:pPr>
            <a:r>
              <a:rPr lang="en-US" sz="1800" dirty="0"/>
              <a:t>Implementation of (Adapter Design Pattern)</a:t>
            </a:r>
          </a:p>
        </p:txBody>
      </p:sp>
    </p:spTree>
    <p:extLst>
      <p:ext uri="{BB962C8B-B14F-4D97-AF65-F5344CB8AC3E}">
        <p14:creationId xmlns:p14="http://schemas.microsoft.com/office/powerpoint/2010/main" val="3793763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CD518F-2B13-4E3F-B0E4-AA79B9B71755}"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2040709" y="831809"/>
            <a:ext cx="9568777" cy="5916839"/>
          </a:xfrm>
          <a:prstGeom prst="rect">
            <a:avLst/>
          </a:prstGeom>
          <a:ln w="12700">
            <a:solidFill>
              <a:schemeClr val="tx1"/>
            </a:solidFill>
          </a:ln>
        </p:spPr>
      </p:pic>
      <p:pic>
        <p:nvPicPr>
          <p:cNvPr id="9" name="Picture 8"/>
          <p:cNvPicPr>
            <a:picLocks noChangeAspect="1"/>
          </p:cNvPicPr>
          <p:nvPr/>
        </p:nvPicPr>
        <p:blipFill>
          <a:blip r:embed="rId3"/>
          <a:stretch>
            <a:fillRect/>
          </a:stretch>
        </p:blipFill>
        <p:spPr>
          <a:xfrm>
            <a:off x="457200" y="831809"/>
            <a:ext cx="1383264" cy="565881"/>
          </a:xfrm>
          <a:prstGeom prst="rect">
            <a:avLst/>
          </a:prstGeom>
        </p:spPr>
      </p:pic>
      <p:sp>
        <p:nvSpPr>
          <p:cNvPr id="10" name="TextBox 9">
            <a:extLst>
              <a:ext uri="{FF2B5EF4-FFF2-40B4-BE49-F238E27FC236}">
                <a16:creationId xmlns:a16="http://schemas.microsoft.com/office/drawing/2014/main" id="{9D7404B6-0B9E-42F6-8F88-CC470E36270E}"/>
              </a:ext>
            </a:extLst>
          </p:cNvPr>
          <p:cNvSpPr txBox="1"/>
          <p:nvPr/>
        </p:nvSpPr>
        <p:spPr>
          <a:xfrm>
            <a:off x="2962422" y="244469"/>
            <a:ext cx="6105378" cy="369332"/>
          </a:xfrm>
          <a:prstGeom prst="rect">
            <a:avLst/>
          </a:prstGeom>
          <a:noFill/>
        </p:spPr>
        <p:txBody>
          <a:bodyPr wrap="square">
            <a:spAutoFit/>
          </a:bodyPr>
          <a:lstStyle/>
          <a:p>
            <a:pPr algn="ctr">
              <a:spcBef>
                <a:spcPct val="0"/>
              </a:spcBef>
              <a:defRPr/>
            </a:pPr>
            <a:r>
              <a:rPr lang="en-US" sz="1800" dirty="0"/>
              <a:t>Implementation of (Adapter Design Pattern)</a:t>
            </a:r>
          </a:p>
        </p:txBody>
      </p:sp>
    </p:spTree>
    <p:extLst>
      <p:ext uri="{BB962C8B-B14F-4D97-AF65-F5344CB8AC3E}">
        <p14:creationId xmlns:p14="http://schemas.microsoft.com/office/powerpoint/2010/main" val="155063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411E6-3D90-4A33-B41D-9F29E512D25C}"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10" name="TextBox 9">
            <a:extLst>
              <a:ext uri="{FF2B5EF4-FFF2-40B4-BE49-F238E27FC236}">
                <a16:creationId xmlns:a16="http://schemas.microsoft.com/office/drawing/2014/main" id="{067567D3-B65B-4752-8952-9BA2BB96D648}"/>
              </a:ext>
            </a:extLst>
          </p:cNvPr>
          <p:cNvSpPr txBox="1"/>
          <p:nvPr/>
        </p:nvSpPr>
        <p:spPr>
          <a:xfrm>
            <a:off x="1478280" y="1162431"/>
            <a:ext cx="6096000" cy="523220"/>
          </a:xfrm>
          <a:prstGeom prst="rect">
            <a:avLst/>
          </a:prstGeom>
          <a:solidFill>
            <a:schemeClr val="accent2">
              <a:lumMod val="20000"/>
              <a:lumOff val="80000"/>
            </a:schemeClr>
          </a:soli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solidFill>
                  <a:schemeClr val="tx1"/>
                </a:solidFill>
              </a:rPr>
              <a:t>UNIT-III: </a:t>
            </a:r>
            <a:r>
              <a:rPr lang="en-US" sz="2800" b="1" dirty="0">
                <a:solidFill>
                  <a:schemeClr val="tx1"/>
                </a:solidFill>
              </a:rPr>
              <a:t>Structural Design Pattern </a:t>
            </a:r>
            <a:endParaRPr lang="en-IN" sz="2800" b="1" dirty="0">
              <a:solidFill>
                <a:schemeClr val="tx1"/>
              </a:solidFill>
            </a:endParaRP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1564304771"/>
              </p:ext>
            </p:extLst>
          </p:nvPr>
        </p:nvGraphicFramePr>
        <p:xfrm>
          <a:off x="1478280" y="1914376"/>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F02894A6-34EA-7DB8-3B10-4E60CE1164FF}"/>
              </a:ext>
            </a:extLst>
          </p:cNvPr>
          <p:cNvSpPr txBox="1"/>
          <p:nvPr/>
        </p:nvSpPr>
        <p:spPr>
          <a:xfrm>
            <a:off x="3055376" y="22907"/>
            <a:ext cx="6096000" cy="707886"/>
          </a:xfrm>
          <a:prstGeom prst="rect">
            <a:avLst/>
          </a:prstGeom>
          <a:noFill/>
        </p:spPr>
        <p:txBody>
          <a:bodyPr wrap="square">
            <a:spAutoFit/>
          </a:bodyPr>
          <a:lstStyle/>
          <a:p>
            <a:pPr algn="ctr">
              <a:spcBef>
                <a:spcPct val="0"/>
              </a:spcBef>
              <a:defRPr/>
            </a:pPr>
            <a:r>
              <a:rPr lang="en-US" sz="4000" b="1" dirty="0"/>
              <a:t>Syllabus</a:t>
            </a:r>
          </a:p>
        </p:txBody>
      </p:sp>
    </p:spTree>
    <p:extLst>
      <p:ext uri="{BB962C8B-B14F-4D97-AF65-F5344CB8AC3E}">
        <p14:creationId xmlns:p14="http://schemas.microsoft.com/office/powerpoint/2010/main" val="375323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A1829A-FDEF-49BF-9B66-01F322D7F983}"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914614" y="995017"/>
            <a:ext cx="6362771" cy="5887936"/>
          </a:xfrm>
          <a:prstGeom prst="rect">
            <a:avLst/>
          </a:prstGeom>
          <a:ln w="19050">
            <a:solidFill>
              <a:schemeClr val="tx1"/>
            </a:solidFill>
          </a:ln>
        </p:spPr>
      </p:pic>
      <p:sp>
        <p:nvSpPr>
          <p:cNvPr id="9" name="TextBox 8">
            <a:extLst>
              <a:ext uri="{FF2B5EF4-FFF2-40B4-BE49-F238E27FC236}">
                <a16:creationId xmlns:a16="http://schemas.microsoft.com/office/drawing/2014/main" id="{AD00E2C3-CE86-4085-86A1-678DC39AE004}"/>
              </a:ext>
            </a:extLst>
          </p:cNvPr>
          <p:cNvSpPr txBox="1"/>
          <p:nvPr/>
        </p:nvSpPr>
        <p:spPr>
          <a:xfrm>
            <a:off x="2812306" y="169273"/>
            <a:ext cx="7232026"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Implementation of (Adapter Design Pattern)</a:t>
            </a:r>
          </a:p>
        </p:txBody>
      </p:sp>
    </p:spTree>
    <p:extLst>
      <p:ext uri="{BB962C8B-B14F-4D97-AF65-F5344CB8AC3E}">
        <p14:creationId xmlns:p14="http://schemas.microsoft.com/office/powerpoint/2010/main" val="1866151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09EFEA-BEE3-4B95-989C-89FB9F4402B0}"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1458686" y="1804523"/>
            <a:ext cx="9178170" cy="4341026"/>
          </a:xfrm>
          <a:prstGeom prst="rect">
            <a:avLst/>
          </a:prstGeom>
          <a:ln w="12700">
            <a:solidFill>
              <a:schemeClr val="tx1"/>
            </a:solidFill>
          </a:ln>
        </p:spPr>
      </p:pic>
      <p:pic>
        <p:nvPicPr>
          <p:cNvPr id="9" name="Picture 8"/>
          <p:cNvPicPr>
            <a:picLocks noChangeAspect="1"/>
          </p:cNvPicPr>
          <p:nvPr/>
        </p:nvPicPr>
        <p:blipFill>
          <a:blip r:embed="rId3"/>
          <a:stretch>
            <a:fillRect/>
          </a:stretch>
        </p:blipFill>
        <p:spPr>
          <a:xfrm>
            <a:off x="429777" y="896614"/>
            <a:ext cx="1392068" cy="805052"/>
          </a:xfrm>
          <a:prstGeom prst="rect">
            <a:avLst/>
          </a:prstGeom>
        </p:spPr>
      </p:pic>
      <p:sp>
        <p:nvSpPr>
          <p:cNvPr id="10"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11" name="TextBox 10">
            <a:extLst>
              <a:ext uri="{FF2B5EF4-FFF2-40B4-BE49-F238E27FC236}">
                <a16:creationId xmlns:a16="http://schemas.microsoft.com/office/drawing/2014/main" id="{2FE90ACD-DB0B-4118-BF09-7C9E29AC6E5E}"/>
              </a:ext>
            </a:extLst>
          </p:cNvPr>
          <p:cNvSpPr txBox="1"/>
          <p:nvPr/>
        </p:nvSpPr>
        <p:spPr>
          <a:xfrm>
            <a:off x="2869809" y="339602"/>
            <a:ext cx="6105378" cy="369332"/>
          </a:xfrm>
          <a:prstGeom prst="rect">
            <a:avLst/>
          </a:prstGeom>
          <a:noFill/>
        </p:spPr>
        <p:txBody>
          <a:bodyPr wrap="square">
            <a:spAutoFit/>
          </a:bodyPr>
          <a:lstStyle/>
          <a:p>
            <a:pPr algn="ctr">
              <a:spcBef>
                <a:spcPct val="0"/>
              </a:spcBef>
              <a:defRPr/>
            </a:pPr>
            <a:r>
              <a:rPr lang="en-US" sz="1800" dirty="0"/>
              <a:t>Implementation of (Adapter Design Pattern)</a:t>
            </a:r>
          </a:p>
        </p:txBody>
      </p:sp>
    </p:spTree>
    <p:extLst>
      <p:ext uri="{BB962C8B-B14F-4D97-AF65-F5344CB8AC3E}">
        <p14:creationId xmlns:p14="http://schemas.microsoft.com/office/powerpoint/2010/main" val="905420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D6F0BA-972E-459D-80B7-04E7F79F9F1B}"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209800" y="1287517"/>
            <a:ext cx="8045322" cy="4852938"/>
          </a:xfrm>
          <a:prstGeom prst="rect">
            <a:avLst/>
          </a:prstGeom>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E8E492BF-9218-4245-9377-FE992DFCBD67}"/>
              </a:ext>
            </a:extLst>
          </p:cNvPr>
          <p:cNvSpPr txBox="1"/>
          <p:nvPr/>
        </p:nvSpPr>
        <p:spPr>
          <a:xfrm>
            <a:off x="2799471" y="302493"/>
            <a:ext cx="6105378" cy="369332"/>
          </a:xfrm>
          <a:prstGeom prst="rect">
            <a:avLst/>
          </a:prstGeom>
          <a:noFill/>
        </p:spPr>
        <p:txBody>
          <a:bodyPr wrap="square">
            <a:spAutoFit/>
          </a:bodyPr>
          <a:lstStyle/>
          <a:p>
            <a:pPr algn="ctr">
              <a:spcBef>
                <a:spcPct val="0"/>
              </a:spcBef>
              <a:defRPr/>
            </a:pPr>
            <a:r>
              <a:rPr lang="en-US" sz="1800" dirty="0"/>
              <a:t>Implementation of (Adapter Design Pattern)</a:t>
            </a:r>
          </a:p>
        </p:txBody>
      </p:sp>
    </p:spTree>
    <p:extLst>
      <p:ext uri="{BB962C8B-B14F-4D97-AF65-F5344CB8AC3E}">
        <p14:creationId xmlns:p14="http://schemas.microsoft.com/office/powerpoint/2010/main" val="1068045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219D66-AF7A-4A79-B3B5-423DD4E19605}"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611777" y="2000558"/>
            <a:ext cx="11219700" cy="3875897"/>
          </a:xfrm>
          <a:prstGeom prst="rect">
            <a:avLst/>
          </a:prstGeom>
          <a:ln w="12700">
            <a:solidFill>
              <a:schemeClr val="tx1"/>
            </a:solidFill>
          </a:ln>
        </p:spPr>
      </p:pic>
      <p:pic>
        <p:nvPicPr>
          <p:cNvPr id="9" name="Picture 8"/>
          <p:cNvPicPr>
            <a:picLocks noChangeAspect="1"/>
          </p:cNvPicPr>
          <p:nvPr/>
        </p:nvPicPr>
        <p:blipFill>
          <a:blip r:embed="rId3"/>
          <a:stretch>
            <a:fillRect/>
          </a:stretch>
        </p:blipFill>
        <p:spPr>
          <a:xfrm>
            <a:off x="675872" y="1014853"/>
            <a:ext cx="1838728" cy="901685"/>
          </a:xfrm>
          <a:prstGeom prst="rect">
            <a:avLst/>
          </a:prstGeom>
        </p:spPr>
      </p:pic>
      <p:sp>
        <p:nvSpPr>
          <p:cNvPr id="10"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11" name="TextBox 10">
            <a:extLst>
              <a:ext uri="{FF2B5EF4-FFF2-40B4-BE49-F238E27FC236}">
                <a16:creationId xmlns:a16="http://schemas.microsoft.com/office/drawing/2014/main" id="{EC22A7A3-EC08-4926-AD0A-53FDF17D497C}"/>
              </a:ext>
            </a:extLst>
          </p:cNvPr>
          <p:cNvSpPr txBox="1"/>
          <p:nvPr/>
        </p:nvSpPr>
        <p:spPr>
          <a:xfrm>
            <a:off x="3191022" y="272534"/>
            <a:ext cx="6105378" cy="461665"/>
          </a:xfrm>
          <a:prstGeom prst="rect">
            <a:avLst/>
          </a:prstGeom>
          <a:noFill/>
        </p:spPr>
        <p:txBody>
          <a:bodyPr wrap="square">
            <a:spAutoFit/>
          </a:bodyPr>
          <a:lstStyle/>
          <a:p>
            <a:pPr algn="ctr">
              <a:spcBef>
                <a:spcPct val="0"/>
              </a:spcBef>
              <a:defRPr/>
            </a:pPr>
            <a:r>
              <a:rPr lang="en-US" sz="2400" dirty="0">
                <a:latin typeface="Times New Roman" panose="02020603050405020304" pitchFamily="18" charset="0"/>
                <a:cs typeface="Times New Roman" panose="02020603050405020304" pitchFamily="18" charset="0"/>
              </a:rPr>
              <a:t>Implementation of (Adapter Design Pattern)</a:t>
            </a:r>
          </a:p>
        </p:txBody>
      </p:sp>
    </p:spTree>
    <p:extLst>
      <p:ext uri="{BB962C8B-B14F-4D97-AF65-F5344CB8AC3E}">
        <p14:creationId xmlns:p14="http://schemas.microsoft.com/office/powerpoint/2010/main" val="3213454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E42441-11A8-48DA-93AD-760D6CBDEDD3}"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123499" y="914401"/>
            <a:ext cx="8036501" cy="5772248"/>
          </a:xfrm>
          <a:prstGeom prst="rect">
            <a:avLst/>
          </a:prstGeom>
          <a:solidFill>
            <a:srgbClr val="FFCCFF"/>
          </a:solidFill>
          <a:ln w="12700">
            <a:solidFill>
              <a:schemeClr val="tx1"/>
            </a:solidFill>
          </a:ln>
        </p:spPr>
      </p:pic>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63D1C318-A879-4D99-BF73-50AF725D165E}"/>
              </a:ext>
            </a:extLst>
          </p:cNvPr>
          <p:cNvSpPr txBox="1"/>
          <p:nvPr/>
        </p:nvSpPr>
        <p:spPr>
          <a:xfrm>
            <a:off x="3291840" y="308868"/>
            <a:ext cx="6105378" cy="369332"/>
          </a:xfrm>
          <a:prstGeom prst="rect">
            <a:avLst/>
          </a:prstGeom>
          <a:noFill/>
        </p:spPr>
        <p:txBody>
          <a:bodyPr wrap="square">
            <a:spAutoFit/>
          </a:bodyPr>
          <a:lstStyle/>
          <a:p>
            <a:pPr algn="ctr">
              <a:spcBef>
                <a:spcPct val="0"/>
              </a:spcBef>
              <a:defRPr/>
            </a:pPr>
            <a:r>
              <a:rPr lang="en-US" sz="1800" dirty="0"/>
              <a:t>Implementation of (Adapter Design Pattern)</a:t>
            </a:r>
          </a:p>
        </p:txBody>
      </p:sp>
    </p:spTree>
    <p:extLst>
      <p:ext uri="{BB962C8B-B14F-4D97-AF65-F5344CB8AC3E}">
        <p14:creationId xmlns:p14="http://schemas.microsoft.com/office/powerpoint/2010/main" val="3739409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C73023-46C1-457B-BB21-67E29C6FEC00}"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676400" y="1910024"/>
            <a:ext cx="7558566" cy="3638696"/>
          </a:xfrm>
          <a:prstGeom prst="rect">
            <a:avLst/>
          </a:prstGeom>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10" name="TextBox 9">
            <a:extLst>
              <a:ext uri="{FF2B5EF4-FFF2-40B4-BE49-F238E27FC236}">
                <a16:creationId xmlns:a16="http://schemas.microsoft.com/office/drawing/2014/main" id="{BC70CC54-49D7-4E09-813F-C502B4117A77}"/>
              </a:ext>
            </a:extLst>
          </p:cNvPr>
          <p:cNvSpPr txBox="1"/>
          <p:nvPr/>
        </p:nvSpPr>
        <p:spPr>
          <a:xfrm>
            <a:off x="3129588" y="209836"/>
            <a:ext cx="6105378" cy="369332"/>
          </a:xfrm>
          <a:prstGeom prst="rect">
            <a:avLst/>
          </a:prstGeom>
          <a:noFill/>
        </p:spPr>
        <p:txBody>
          <a:bodyPr wrap="square">
            <a:spAutoFit/>
          </a:bodyPr>
          <a:lstStyle/>
          <a:p>
            <a:pPr algn="ctr">
              <a:spcBef>
                <a:spcPct val="0"/>
              </a:spcBef>
              <a:defRPr/>
            </a:pPr>
            <a:r>
              <a:rPr lang="en-US" sz="1800" dirty="0"/>
              <a:t>Implementation of (Adapter Design Pattern)</a:t>
            </a:r>
          </a:p>
        </p:txBody>
      </p:sp>
    </p:spTree>
    <p:extLst>
      <p:ext uri="{BB962C8B-B14F-4D97-AF65-F5344CB8AC3E}">
        <p14:creationId xmlns:p14="http://schemas.microsoft.com/office/powerpoint/2010/main" val="1319905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bg1"/>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Structural Pattern (Bridge Design Pattern)</a:t>
            </a:r>
          </a:p>
          <a:p>
            <a:pPr marL="0" indent="0" algn="just">
              <a:buNone/>
            </a:pPr>
            <a:endParaRPr lang="en-US" sz="2800" dirty="0"/>
          </a:p>
          <a:p>
            <a:pPr algn="just"/>
            <a:r>
              <a:rPr lang="en-US" sz="2800" dirty="0"/>
              <a:t>In this topic, the students will gain , The idea of a Structural design pattern, It concerned with how classes and objects can be composed, to form larger structures. "decouple the functional abstraction from the implementation so that the two can vary independently".</a:t>
            </a:r>
          </a:p>
        </p:txBody>
      </p:sp>
      <p:sp>
        <p:nvSpPr>
          <p:cNvPr id="4" name="Date Placeholder 3"/>
          <p:cNvSpPr>
            <a:spLocks noGrp="1"/>
          </p:cNvSpPr>
          <p:nvPr>
            <p:ph type="dt" sz="half" idx="10"/>
          </p:nvPr>
        </p:nvSpPr>
        <p:spPr/>
        <p:txBody>
          <a:bodyPr/>
          <a:lstStyle/>
          <a:p>
            <a:fld id="{F63A8CE2-A8B9-493F-8BF3-E2E5CE68969A}"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8" name="TextBox 7">
            <a:extLst>
              <a:ext uri="{FF2B5EF4-FFF2-40B4-BE49-F238E27FC236}">
                <a16:creationId xmlns:a16="http://schemas.microsoft.com/office/drawing/2014/main" id="{74D533F1-81B0-4BC8-856D-A97FE10AF387}"/>
              </a:ext>
            </a:extLst>
          </p:cNvPr>
          <p:cNvSpPr txBox="1"/>
          <p:nvPr/>
        </p:nvSpPr>
        <p:spPr>
          <a:xfrm>
            <a:off x="3165231" y="244469"/>
            <a:ext cx="6105378" cy="369332"/>
          </a:xfrm>
          <a:prstGeom prst="rect">
            <a:avLst/>
          </a:prstGeom>
          <a:noFill/>
        </p:spPr>
        <p:txBody>
          <a:bodyPr wrap="square">
            <a:spAutoFit/>
          </a:bodyPr>
          <a:lstStyle/>
          <a:p>
            <a:pPr algn="ctr">
              <a:spcBef>
                <a:spcPct val="0"/>
              </a:spcBef>
              <a:defRPr/>
            </a:pPr>
            <a:r>
              <a:rPr lang="en-US" sz="1800" dirty="0"/>
              <a:t>Topic     Objective</a:t>
            </a:r>
          </a:p>
        </p:txBody>
      </p:sp>
    </p:spTree>
    <p:extLst>
      <p:ext uri="{BB962C8B-B14F-4D97-AF65-F5344CB8AC3E}">
        <p14:creationId xmlns:p14="http://schemas.microsoft.com/office/powerpoint/2010/main" val="255363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186AB0-99FB-4CAF-9A03-39BBB6F2F12A}"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919665"/>
            <a:ext cx="115062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Bridge Design Pattern:-</a:t>
            </a:r>
          </a:p>
          <a:p>
            <a:pPr marL="457200" indent="-457200" algn="just">
              <a:buFont typeface="Wingdings" panose="05000000000000000000" pitchFamily="2" charset="2"/>
              <a:buChar char="Ø"/>
            </a:pPr>
            <a:r>
              <a:rPr lang="en-US" sz="2800" dirty="0">
                <a:latin typeface="+mj-lt"/>
              </a:rPr>
              <a:t>A Bridge Pattern says that just "decouple the functional abstraction from the implementation so that the two can vary independently".</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The Bridge Pattern is also known as Handle or Body. This pattern involves an interface which acts as a bridge which makes the functionality of concrete classes independent from interface implementer classes.</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Bridge is used when we need to decouple an abstraction from its implementation so that the two can vary independently. This type of design pattern comes under structural pattern as this pattern decouples implementation class and abstract class by providing a bridge structure between them.</a:t>
            </a:r>
          </a:p>
        </p:txBody>
      </p:sp>
      <p:sp>
        <p:nvSpPr>
          <p:cNvPr id="9" name="TextBox 8">
            <a:extLst>
              <a:ext uri="{FF2B5EF4-FFF2-40B4-BE49-F238E27FC236}">
                <a16:creationId xmlns:a16="http://schemas.microsoft.com/office/drawing/2014/main" id="{739EA681-2A9E-4959-96DD-0A3F264E8393}"/>
              </a:ext>
            </a:extLst>
          </p:cNvPr>
          <p:cNvSpPr txBox="1"/>
          <p:nvPr/>
        </p:nvSpPr>
        <p:spPr>
          <a:xfrm>
            <a:off x="3766624" y="136525"/>
            <a:ext cx="6098344"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Structural patterns (Bridge Pattern)</a:t>
            </a:r>
          </a:p>
        </p:txBody>
      </p:sp>
    </p:spTree>
    <p:extLst>
      <p:ext uri="{BB962C8B-B14F-4D97-AF65-F5344CB8AC3E}">
        <p14:creationId xmlns:p14="http://schemas.microsoft.com/office/powerpoint/2010/main" val="211672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807026-51E2-4B23-B18E-5823A53FAAE6}"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919665"/>
            <a:ext cx="115062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Advantage of Bridge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It enables the separation of implementation from the interface.</a:t>
            </a:r>
          </a:p>
          <a:p>
            <a:pPr marL="457200" indent="-457200" algn="just">
              <a:buFont typeface="Wingdings" panose="05000000000000000000" pitchFamily="2" charset="2"/>
              <a:buChar char="Ø"/>
            </a:pPr>
            <a:r>
              <a:rPr lang="en-US" sz="2800" dirty="0">
                <a:latin typeface="+mj-lt"/>
              </a:rPr>
              <a:t>It improves the extensibility.</a:t>
            </a:r>
          </a:p>
          <a:p>
            <a:pPr marL="457200" indent="-457200" algn="just">
              <a:buFont typeface="Wingdings" panose="05000000000000000000" pitchFamily="2" charset="2"/>
              <a:buChar char="Ø"/>
            </a:pPr>
            <a:r>
              <a:rPr lang="en-US" sz="2800" dirty="0">
                <a:latin typeface="+mj-lt"/>
              </a:rPr>
              <a:t>It allows the hiding of implementation details from the client.</a:t>
            </a:r>
          </a:p>
          <a:p>
            <a:pPr algn="just"/>
            <a:endParaRPr lang="en-US" sz="2800" dirty="0">
              <a:latin typeface="+mj-lt"/>
            </a:endParaRPr>
          </a:p>
          <a:p>
            <a:pPr algn="just"/>
            <a:r>
              <a:rPr lang="en-US" sz="2800" b="1" u="sng" dirty="0">
                <a:latin typeface="+mj-lt"/>
              </a:rPr>
              <a:t>Usage of Bridge Pattern:-</a:t>
            </a:r>
          </a:p>
          <a:p>
            <a:pPr marL="457200" indent="-457200" algn="just">
              <a:buFont typeface="Wingdings" panose="05000000000000000000" pitchFamily="2" charset="2"/>
              <a:buChar char="Ø"/>
            </a:pPr>
            <a:r>
              <a:rPr lang="en-US" sz="2800" dirty="0">
                <a:latin typeface="+mj-lt"/>
              </a:rPr>
              <a:t>When you don't want a permanent binding between the functional abstraction and its implementation.</a:t>
            </a:r>
          </a:p>
          <a:p>
            <a:pPr marL="457200" indent="-457200" algn="just">
              <a:buFont typeface="Wingdings" panose="05000000000000000000" pitchFamily="2" charset="2"/>
              <a:buChar char="Ø"/>
            </a:pPr>
            <a:r>
              <a:rPr lang="en-US" sz="2800" dirty="0">
                <a:latin typeface="+mj-lt"/>
              </a:rPr>
              <a:t>When both the functional abstraction and its implementation need to extended using sub-classes.</a:t>
            </a:r>
          </a:p>
          <a:p>
            <a:pPr marL="457200" indent="-457200" algn="just">
              <a:buFont typeface="Wingdings" panose="05000000000000000000" pitchFamily="2" charset="2"/>
              <a:buChar char="Ø"/>
            </a:pPr>
            <a:r>
              <a:rPr lang="en-US" sz="2800" dirty="0">
                <a:latin typeface="+mj-lt"/>
              </a:rPr>
              <a:t>It is mostly used in those places where changes are made in the implementation does not affect the clients.</a:t>
            </a:r>
          </a:p>
        </p:txBody>
      </p:sp>
      <p:sp>
        <p:nvSpPr>
          <p:cNvPr id="9" name="TextBox 8">
            <a:extLst>
              <a:ext uri="{FF2B5EF4-FFF2-40B4-BE49-F238E27FC236}">
                <a16:creationId xmlns:a16="http://schemas.microsoft.com/office/drawing/2014/main" id="{1B769782-7CB8-454B-B70A-0C4EC2F01D91}"/>
              </a:ext>
            </a:extLst>
          </p:cNvPr>
          <p:cNvSpPr txBox="1"/>
          <p:nvPr/>
        </p:nvSpPr>
        <p:spPr>
          <a:xfrm>
            <a:off x="3443067" y="244469"/>
            <a:ext cx="6098344"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Structural patterns (Bridge Pattern)</a:t>
            </a:r>
          </a:p>
        </p:txBody>
      </p:sp>
    </p:spTree>
    <p:extLst>
      <p:ext uri="{BB962C8B-B14F-4D97-AF65-F5344CB8AC3E}">
        <p14:creationId xmlns:p14="http://schemas.microsoft.com/office/powerpoint/2010/main" val="425853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DD4C62-D83F-43A9-A53C-5627D6733616}"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478280" y="1337399"/>
            <a:ext cx="9721337" cy="4671293"/>
          </a:xfrm>
          <a:prstGeom prst="rect">
            <a:avLst/>
          </a:prstGeom>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A8763F09-17A4-4BA8-9D0C-CDF510F9B103}"/>
              </a:ext>
            </a:extLst>
          </p:cNvPr>
          <p:cNvSpPr txBox="1"/>
          <p:nvPr/>
        </p:nvSpPr>
        <p:spPr>
          <a:xfrm>
            <a:off x="2067951" y="255356"/>
            <a:ext cx="7228449"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UML\Structure for Bridge Design Pattern</a:t>
            </a:r>
          </a:p>
        </p:txBody>
      </p:sp>
    </p:spTree>
    <p:extLst>
      <p:ext uri="{BB962C8B-B14F-4D97-AF65-F5344CB8AC3E}">
        <p14:creationId xmlns:p14="http://schemas.microsoft.com/office/powerpoint/2010/main" val="83687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BC6397-5A20-4762-950E-8FC6CF323E70}"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667889666"/>
              </p:ext>
            </p:extLst>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3381697907"/>
                    </a:ext>
                  </a:extLst>
                </a:gridCol>
              </a:tblGrid>
              <a:tr h="370840">
                <a:tc>
                  <a:txBody>
                    <a:bodyPr/>
                    <a:lstStyle/>
                    <a:p>
                      <a:r>
                        <a:rPr lang="en-US" sz="2400" b="0" dirty="0">
                          <a:solidFill>
                            <a:schemeClr val="tx1"/>
                          </a:solidFill>
                        </a:rPr>
                        <a:t>1. Real-time web analytics</a:t>
                      </a:r>
                    </a:p>
                  </a:txBody>
                  <a:tcPr>
                    <a:solidFill>
                      <a:schemeClr val="accent2">
                        <a:lumMod val="20000"/>
                        <a:lumOff val="80000"/>
                      </a:schemeClr>
                    </a:solidFill>
                  </a:tcPr>
                </a:tc>
                <a:extLst>
                  <a:ext uri="{0D108BD9-81ED-4DB2-BD59-A6C34878D82A}">
                    <a16:rowId xmlns:a16="http://schemas.microsoft.com/office/drawing/2014/main" val="2041522289"/>
                  </a:ext>
                </a:extLst>
              </a:tr>
              <a:tr h="370840">
                <a:tc>
                  <a:txBody>
                    <a:bodyPr/>
                    <a:lstStyle/>
                    <a:p>
                      <a:pPr marL="0" indent="0">
                        <a:lnSpc>
                          <a:spcPct val="120000"/>
                        </a:lnSpc>
                        <a:buNone/>
                      </a:pPr>
                      <a:r>
                        <a:rPr lang="en-US" sz="2400" b="0" dirty="0">
                          <a:solidFill>
                            <a:schemeClr val="tx1"/>
                          </a:solidFill>
                        </a:rPr>
                        <a:t>2. Digital Advertising</a:t>
                      </a:r>
                    </a:p>
                  </a:txBody>
                  <a:tcPr>
                    <a:solidFill>
                      <a:schemeClr val="accent2">
                        <a:lumMod val="20000"/>
                        <a:lumOff val="80000"/>
                      </a:schemeClr>
                    </a:solidFill>
                  </a:tcPr>
                </a:tc>
                <a:extLst>
                  <a:ext uri="{0D108BD9-81ED-4DB2-BD59-A6C34878D82A}">
                    <a16:rowId xmlns:a16="http://schemas.microsoft.com/office/drawing/2014/main" val="4237819354"/>
                  </a:ext>
                </a:extLst>
              </a:tr>
              <a:tr h="370840">
                <a:tc>
                  <a:txBody>
                    <a:bodyPr/>
                    <a:lstStyle/>
                    <a:p>
                      <a:r>
                        <a:rPr lang="en-US" sz="2400" b="0" dirty="0">
                          <a:solidFill>
                            <a:schemeClr val="tx1"/>
                          </a:solidFill>
                        </a:rPr>
                        <a:t>3. E-Commerce</a:t>
                      </a:r>
                    </a:p>
                  </a:txBody>
                  <a:tcPr>
                    <a:solidFill>
                      <a:schemeClr val="accent2">
                        <a:lumMod val="20000"/>
                        <a:lumOff val="80000"/>
                      </a:schemeClr>
                    </a:solidFill>
                  </a:tcPr>
                </a:tc>
                <a:extLst>
                  <a:ext uri="{0D108BD9-81ED-4DB2-BD59-A6C34878D82A}">
                    <a16:rowId xmlns:a16="http://schemas.microsoft.com/office/drawing/2014/main" val="336423183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4. E-Publishing</a:t>
                      </a:r>
                    </a:p>
                  </a:txBody>
                  <a:tcPr>
                    <a:solidFill>
                      <a:schemeClr val="accent2">
                        <a:lumMod val="20000"/>
                        <a:lumOff val="80000"/>
                      </a:schemeClr>
                    </a:solidFill>
                  </a:tcPr>
                </a:tc>
                <a:extLst>
                  <a:ext uri="{0D108BD9-81ED-4DB2-BD59-A6C34878D82A}">
                    <a16:rowId xmlns:a16="http://schemas.microsoft.com/office/drawing/2014/main" val="859735425"/>
                  </a:ext>
                </a:extLst>
              </a:tr>
              <a:tr h="370840">
                <a:tc>
                  <a:txBody>
                    <a:bodyPr/>
                    <a:lstStyle/>
                    <a:p>
                      <a:pPr marL="0" indent="0">
                        <a:lnSpc>
                          <a:spcPct val="120000"/>
                        </a:lnSpc>
                        <a:buNone/>
                      </a:pPr>
                      <a:r>
                        <a:rPr lang="en-US" sz="2400" b="0" dirty="0">
                          <a:solidFill>
                            <a:schemeClr val="tx1"/>
                          </a:solidFill>
                        </a:rPr>
                        <a:t>5. Massively Multiplayer Online Games</a:t>
                      </a:r>
                    </a:p>
                  </a:txBody>
                  <a:tcPr>
                    <a:solidFill>
                      <a:schemeClr val="accent2">
                        <a:lumMod val="20000"/>
                        <a:lumOff val="80000"/>
                      </a:schemeClr>
                    </a:solidFill>
                  </a:tcPr>
                </a:tc>
                <a:extLst>
                  <a:ext uri="{0D108BD9-81ED-4DB2-BD59-A6C34878D82A}">
                    <a16:rowId xmlns:a16="http://schemas.microsoft.com/office/drawing/2014/main" val="3838202114"/>
                  </a:ext>
                </a:extLst>
              </a:tr>
              <a:tr h="370840">
                <a:tc>
                  <a:txBody>
                    <a:bodyPr/>
                    <a:lstStyle/>
                    <a:p>
                      <a:r>
                        <a:rPr lang="en-US" sz="2400" b="0" dirty="0">
                          <a:solidFill>
                            <a:schemeClr val="tx1"/>
                          </a:solidFill>
                        </a:rPr>
                        <a:t>6. Backend Services and Messaging</a:t>
                      </a:r>
                    </a:p>
                  </a:txBody>
                  <a:tcPr>
                    <a:solidFill>
                      <a:schemeClr val="accent2">
                        <a:lumMod val="20000"/>
                        <a:lumOff val="80000"/>
                      </a:schemeClr>
                    </a:solidFill>
                  </a:tcPr>
                </a:tc>
                <a:extLst>
                  <a:ext uri="{0D108BD9-81ED-4DB2-BD59-A6C34878D82A}">
                    <a16:rowId xmlns:a16="http://schemas.microsoft.com/office/drawing/2014/main" val="2179510869"/>
                  </a:ext>
                </a:extLst>
              </a:tr>
              <a:tr h="370840">
                <a:tc>
                  <a:txBody>
                    <a:bodyPr/>
                    <a:lstStyle/>
                    <a:p>
                      <a:r>
                        <a:rPr lang="en-US" sz="2400" b="0" dirty="0">
                          <a:solidFill>
                            <a:schemeClr val="tx1"/>
                          </a:solidFill>
                        </a:rPr>
                        <a:t>7. Project Management &amp; Collaboration</a:t>
                      </a:r>
                    </a:p>
                  </a:txBody>
                  <a:tcPr>
                    <a:solidFill>
                      <a:schemeClr val="accent2">
                        <a:lumMod val="20000"/>
                        <a:lumOff val="80000"/>
                      </a:schemeClr>
                    </a:solidFill>
                  </a:tcPr>
                </a:tc>
                <a:extLst>
                  <a:ext uri="{0D108BD9-81ED-4DB2-BD59-A6C34878D82A}">
                    <a16:rowId xmlns:a16="http://schemas.microsoft.com/office/drawing/2014/main" val="42319192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8. Real time Monitoring Services</a:t>
                      </a:r>
                    </a:p>
                  </a:txBody>
                  <a:tcPr>
                    <a:solidFill>
                      <a:schemeClr val="accent2">
                        <a:lumMod val="20000"/>
                        <a:lumOff val="80000"/>
                      </a:schemeClr>
                    </a:solidFill>
                  </a:tcPr>
                </a:tc>
                <a:extLst>
                  <a:ext uri="{0D108BD9-81ED-4DB2-BD59-A6C34878D82A}">
                    <a16:rowId xmlns:a16="http://schemas.microsoft.com/office/drawing/2014/main" val="2668177381"/>
                  </a:ext>
                </a:extLst>
              </a:tr>
              <a:tr h="370840">
                <a:tc>
                  <a:txBody>
                    <a:bodyPr/>
                    <a:lstStyle/>
                    <a:p>
                      <a:r>
                        <a:rPr lang="en-US" sz="2400" b="0" dirty="0">
                          <a:solidFill>
                            <a:schemeClr val="tx1"/>
                          </a:solidFill>
                        </a:rPr>
                        <a:t>9.Live Charting and Graphing</a:t>
                      </a:r>
                    </a:p>
                  </a:txBody>
                  <a:tcPr>
                    <a:solidFill>
                      <a:schemeClr val="accent2">
                        <a:lumMod val="20000"/>
                        <a:lumOff val="80000"/>
                      </a:schemeClr>
                    </a:solidFill>
                  </a:tcPr>
                </a:tc>
                <a:extLst>
                  <a:ext uri="{0D108BD9-81ED-4DB2-BD59-A6C34878D82A}">
                    <a16:rowId xmlns:a16="http://schemas.microsoft.com/office/drawing/2014/main" val="3851611393"/>
                  </a:ext>
                </a:extLst>
              </a:tr>
              <a:tr h="370840">
                <a:tc>
                  <a:txBody>
                    <a:bodyPr/>
                    <a:lstStyle/>
                    <a:p>
                      <a:pPr marL="0" indent="0">
                        <a:lnSpc>
                          <a:spcPct val="120000"/>
                        </a:lnSpc>
                        <a:buNone/>
                      </a:pPr>
                      <a:r>
                        <a:rPr lang="en-US" sz="2400" b="0" dirty="0">
                          <a:solidFill>
                            <a:schemeClr val="tx1"/>
                          </a:solidFill>
                        </a:rPr>
                        <a:t>10. Group and Private Chat</a:t>
                      </a:r>
                    </a:p>
                  </a:txBody>
                  <a:tcPr>
                    <a:solidFill>
                      <a:schemeClr val="accent2">
                        <a:lumMod val="20000"/>
                        <a:lumOff val="80000"/>
                      </a:schemeClr>
                    </a:solidFill>
                  </a:tcPr>
                </a:tc>
                <a:extLst>
                  <a:ext uri="{0D108BD9-81ED-4DB2-BD59-A6C34878D82A}">
                    <a16:rowId xmlns:a16="http://schemas.microsoft.com/office/drawing/2014/main" val="3340821400"/>
                  </a:ext>
                </a:extLst>
              </a:tr>
            </a:tbl>
          </a:graphicData>
        </a:graphic>
      </p:graphicFrame>
      <p:sp>
        <p:nvSpPr>
          <p:cNvPr id="3" name="TextBox 2">
            <a:extLst>
              <a:ext uri="{FF2B5EF4-FFF2-40B4-BE49-F238E27FC236}">
                <a16:creationId xmlns:a16="http://schemas.microsoft.com/office/drawing/2014/main" id="{07EDAECE-F1A2-4825-A638-E1CFABC16E4B}"/>
              </a:ext>
            </a:extLst>
          </p:cNvPr>
          <p:cNvSpPr txBox="1"/>
          <p:nvPr/>
        </p:nvSpPr>
        <p:spPr>
          <a:xfrm>
            <a:off x="3048000" y="346276"/>
            <a:ext cx="6096000" cy="584775"/>
          </a:xfrm>
          <a:prstGeom prst="rect">
            <a:avLst/>
          </a:prstGeom>
          <a:noFill/>
        </p:spPr>
        <p:txBody>
          <a:bodyPr wrap="square">
            <a:spAutoFit/>
          </a:bodyPr>
          <a:lstStyle/>
          <a:p>
            <a:pPr algn="ctr">
              <a:spcBef>
                <a:spcPct val="0"/>
              </a:spcBef>
              <a:defRPr/>
            </a:pPr>
            <a:r>
              <a:rPr lang="en-IN" sz="3200" b="1" dirty="0"/>
              <a:t>Design  Pattens  Application</a:t>
            </a:r>
            <a:endParaRPr lang="en-IN" sz="3200" dirty="0"/>
          </a:p>
        </p:txBody>
      </p:sp>
    </p:spTree>
    <p:extLst>
      <p:ext uri="{BB962C8B-B14F-4D97-AF65-F5344CB8AC3E}">
        <p14:creationId xmlns:p14="http://schemas.microsoft.com/office/powerpoint/2010/main" val="2579124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C4C07E-EDED-4B57-84B4-B754ED2A5CF7}"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90006" y="940261"/>
            <a:ext cx="11277600" cy="5139869"/>
          </a:xfrm>
          <a:prstGeom prst="rect">
            <a:avLst/>
          </a:prstGeom>
          <a:solidFill>
            <a:schemeClr val="bg1"/>
          </a:solidFill>
          <a:ln w="28575">
            <a:solidFill>
              <a:schemeClr val="tx1"/>
            </a:solidFill>
          </a:ln>
        </p:spPr>
        <p:txBody>
          <a:bodyPr wrap="square">
            <a:spAutoFit/>
          </a:bodyPr>
          <a:lstStyle/>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We are demonstrating use of Bridge pattern via following example in which a circle can be drawn in different colors using same abstract class method but different bridge implementer classes.</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We have a </a:t>
            </a:r>
            <a:r>
              <a:rPr lang="en-US" sz="2800" dirty="0" err="1">
                <a:latin typeface="+mj-lt"/>
              </a:rPr>
              <a:t>DrawAPI</a:t>
            </a:r>
            <a:r>
              <a:rPr lang="en-US" sz="2800" dirty="0">
                <a:latin typeface="+mj-lt"/>
              </a:rPr>
              <a:t> interface which is acting as a bridge implementer and concrete classes </a:t>
            </a:r>
            <a:r>
              <a:rPr lang="en-US" sz="2800" dirty="0" err="1">
                <a:latin typeface="+mj-lt"/>
              </a:rPr>
              <a:t>RedCircle</a:t>
            </a:r>
            <a:r>
              <a:rPr lang="en-US" sz="2800" dirty="0">
                <a:latin typeface="+mj-lt"/>
              </a:rPr>
              <a:t>, </a:t>
            </a:r>
            <a:r>
              <a:rPr lang="en-US" sz="2800" dirty="0" err="1">
                <a:latin typeface="+mj-lt"/>
              </a:rPr>
              <a:t>GreenCircle</a:t>
            </a:r>
            <a:r>
              <a:rPr lang="en-US" sz="2800" dirty="0">
                <a:latin typeface="+mj-lt"/>
              </a:rPr>
              <a:t> implementing the </a:t>
            </a:r>
            <a:r>
              <a:rPr lang="en-US" sz="2800" dirty="0" err="1">
                <a:latin typeface="+mj-lt"/>
              </a:rPr>
              <a:t>DrawAPI</a:t>
            </a:r>
            <a:r>
              <a:rPr lang="en-US" sz="2800" dirty="0">
                <a:latin typeface="+mj-lt"/>
              </a:rPr>
              <a:t> interface. Shape is an abstract class and will use object of </a:t>
            </a:r>
            <a:r>
              <a:rPr lang="en-US" sz="2800" dirty="0" err="1">
                <a:latin typeface="+mj-lt"/>
              </a:rPr>
              <a:t>DrawAPI</a:t>
            </a:r>
            <a:r>
              <a:rPr lang="en-US" sz="2800" dirty="0">
                <a:latin typeface="+mj-lt"/>
              </a:rPr>
              <a:t>. </a:t>
            </a:r>
            <a:r>
              <a:rPr lang="en-US" sz="2800" dirty="0" err="1">
                <a:latin typeface="+mj-lt"/>
              </a:rPr>
              <a:t>BridgePatternDemo</a:t>
            </a:r>
            <a:r>
              <a:rPr lang="en-US" sz="2800" dirty="0">
                <a:latin typeface="+mj-lt"/>
              </a:rPr>
              <a:t>, our demo class will use Shape class to draw different colored circle.</a:t>
            </a:r>
          </a:p>
          <a:p>
            <a:pPr algn="just"/>
            <a:endParaRPr lang="en-US" sz="2400" dirty="0">
              <a:latin typeface="+mj-lt"/>
            </a:endParaRPr>
          </a:p>
          <a:p>
            <a:pPr algn="just"/>
            <a:endParaRPr lang="en-US" sz="2400" dirty="0">
              <a:latin typeface="+mj-lt"/>
            </a:endParaRPr>
          </a:p>
        </p:txBody>
      </p:sp>
      <p:sp>
        <p:nvSpPr>
          <p:cNvPr id="9" name="TextBox 8">
            <a:extLst>
              <a:ext uri="{FF2B5EF4-FFF2-40B4-BE49-F238E27FC236}">
                <a16:creationId xmlns:a16="http://schemas.microsoft.com/office/drawing/2014/main" id="{B43477AE-03CE-4697-B023-A9C450BB0541}"/>
              </a:ext>
            </a:extLst>
          </p:cNvPr>
          <p:cNvSpPr txBox="1"/>
          <p:nvPr/>
        </p:nvSpPr>
        <p:spPr>
          <a:xfrm>
            <a:off x="1730326" y="288489"/>
            <a:ext cx="7337474"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Implementation of (Bridge Design Pattern)</a:t>
            </a:r>
          </a:p>
        </p:txBody>
      </p:sp>
    </p:spTree>
    <p:extLst>
      <p:ext uri="{BB962C8B-B14F-4D97-AF65-F5344CB8AC3E}">
        <p14:creationId xmlns:p14="http://schemas.microsoft.com/office/powerpoint/2010/main" val="2840922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F8D6F3-3B78-4151-AFE2-D2363A8B8E7F}"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470567" y="1280680"/>
            <a:ext cx="10483455" cy="3914054"/>
          </a:xfrm>
          <a:prstGeom prst="rect">
            <a:avLst/>
          </a:prstGeom>
          <a:solidFill>
            <a:srgbClr val="FFCCFF"/>
          </a:solidFill>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79FA6882-B57E-408F-B37F-2BCED6613324}"/>
              </a:ext>
            </a:extLst>
          </p:cNvPr>
          <p:cNvSpPr txBox="1"/>
          <p:nvPr/>
        </p:nvSpPr>
        <p:spPr>
          <a:xfrm>
            <a:off x="2700997" y="242665"/>
            <a:ext cx="7281203"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(Bridge Design Pattern)</a:t>
            </a:r>
          </a:p>
        </p:txBody>
      </p:sp>
    </p:spTree>
    <p:extLst>
      <p:ext uri="{BB962C8B-B14F-4D97-AF65-F5344CB8AC3E}">
        <p14:creationId xmlns:p14="http://schemas.microsoft.com/office/powerpoint/2010/main" val="14826153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D4703C-7E50-491C-8E04-33CC4C02146A}"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76200" y="838200"/>
            <a:ext cx="7665402" cy="1313347"/>
          </a:xfrm>
          <a:prstGeom prst="rect">
            <a:avLst/>
          </a:prstGeom>
          <a:ln w="12700">
            <a:solidFill>
              <a:schemeClr val="tx1"/>
            </a:solidFill>
          </a:ln>
        </p:spPr>
      </p:pic>
      <p:pic>
        <p:nvPicPr>
          <p:cNvPr id="5" name="Picture 4"/>
          <p:cNvPicPr>
            <a:picLocks noChangeAspect="1"/>
          </p:cNvPicPr>
          <p:nvPr/>
        </p:nvPicPr>
        <p:blipFill>
          <a:blip r:embed="rId3"/>
          <a:stretch>
            <a:fillRect/>
          </a:stretch>
        </p:blipFill>
        <p:spPr>
          <a:xfrm>
            <a:off x="17417" y="2458628"/>
            <a:ext cx="7844199" cy="2845870"/>
          </a:xfrm>
          <a:prstGeom prst="rect">
            <a:avLst/>
          </a:prstGeom>
          <a:solidFill>
            <a:srgbClr val="FFCCFF"/>
          </a:solidFill>
        </p:spPr>
      </p:pic>
      <p:pic>
        <p:nvPicPr>
          <p:cNvPr id="9" name="Picture 8"/>
          <p:cNvPicPr>
            <a:picLocks noChangeAspect="1"/>
          </p:cNvPicPr>
          <p:nvPr/>
        </p:nvPicPr>
        <p:blipFill>
          <a:blip r:embed="rId4"/>
          <a:stretch>
            <a:fillRect/>
          </a:stretch>
        </p:blipFill>
        <p:spPr>
          <a:xfrm>
            <a:off x="7741602" y="2611022"/>
            <a:ext cx="4273033" cy="2799178"/>
          </a:xfrm>
          <a:prstGeom prst="rect">
            <a:avLst/>
          </a:prstGeom>
        </p:spPr>
      </p:pic>
      <p:sp>
        <p:nvSpPr>
          <p:cNvPr id="10"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11" name="TextBox 10">
            <a:extLst>
              <a:ext uri="{FF2B5EF4-FFF2-40B4-BE49-F238E27FC236}">
                <a16:creationId xmlns:a16="http://schemas.microsoft.com/office/drawing/2014/main" id="{2686A895-608B-4806-9C43-3E7EF5B1EB4E}"/>
              </a:ext>
            </a:extLst>
          </p:cNvPr>
          <p:cNvSpPr txBox="1"/>
          <p:nvPr/>
        </p:nvSpPr>
        <p:spPr>
          <a:xfrm>
            <a:off x="1814732" y="221125"/>
            <a:ext cx="7481668"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Implementation of (Bridge Design Pattern)</a:t>
            </a:r>
          </a:p>
        </p:txBody>
      </p:sp>
    </p:spTree>
    <p:extLst>
      <p:ext uri="{BB962C8B-B14F-4D97-AF65-F5344CB8AC3E}">
        <p14:creationId xmlns:p14="http://schemas.microsoft.com/office/powerpoint/2010/main" val="16527691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836AFC-7070-4A70-B932-943DEDF86C76}"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52400" y="1143124"/>
            <a:ext cx="8429280" cy="2990066"/>
          </a:xfrm>
          <a:prstGeom prst="rect">
            <a:avLst/>
          </a:prstGeom>
          <a:solidFill>
            <a:srgbClr val="FFCCFF"/>
          </a:solidFill>
        </p:spPr>
      </p:pic>
      <p:pic>
        <p:nvPicPr>
          <p:cNvPr id="8" name="Picture 7"/>
          <p:cNvPicPr>
            <a:picLocks noChangeAspect="1"/>
          </p:cNvPicPr>
          <p:nvPr/>
        </p:nvPicPr>
        <p:blipFill>
          <a:blip r:embed="rId3"/>
          <a:stretch>
            <a:fillRect/>
          </a:stretch>
        </p:blipFill>
        <p:spPr>
          <a:xfrm>
            <a:off x="8351987" y="1219201"/>
            <a:ext cx="3460106" cy="2913989"/>
          </a:xfrm>
          <a:prstGeom prst="rect">
            <a:avLst/>
          </a:prstGeom>
        </p:spPr>
      </p:pic>
      <p:sp>
        <p:nvSpPr>
          <p:cNvPr id="9"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10" name="TextBox 9">
            <a:extLst>
              <a:ext uri="{FF2B5EF4-FFF2-40B4-BE49-F238E27FC236}">
                <a16:creationId xmlns:a16="http://schemas.microsoft.com/office/drawing/2014/main" id="{2AC0A8E6-A3CD-4745-81F5-8DF032BD9069}"/>
              </a:ext>
            </a:extLst>
          </p:cNvPr>
          <p:cNvSpPr txBox="1"/>
          <p:nvPr/>
        </p:nvSpPr>
        <p:spPr>
          <a:xfrm>
            <a:off x="1477108" y="136519"/>
            <a:ext cx="7133492"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(Bridge Design Pattern)</a:t>
            </a:r>
          </a:p>
        </p:txBody>
      </p:sp>
    </p:spTree>
    <p:extLst>
      <p:ext uri="{BB962C8B-B14F-4D97-AF65-F5344CB8AC3E}">
        <p14:creationId xmlns:p14="http://schemas.microsoft.com/office/powerpoint/2010/main" val="23765368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DCD544-AB1B-46A1-86C9-C60FC803B314}"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921124" y="838200"/>
            <a:ext cx="7003371" cy="5700719"/>
          </a:xfrm>
          <a:prstGeom prst="rect">
            <a:avLst/>
          </a:prstGeom>
          <a:ln w="12700">
            <a:solidFill>
              <a:schemeClr val="tx1"/>
            </a:solidFill>
          </a:ln>
        </p:spPr>
      </p:pic>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FD45A649-6AB4-4716-B491-8DAED1F5039F}"/>
              </a:ext>
            </a:extLst>
          </p:cNvPr>
          <p:cNvSpPr txBox="1"/>
          <p:nvPr/>
        </p:nvSpPr>
        <p:spPr>
          <a:xfrm>
            <a:off x="1482964" y="280092"/>
            <a:ext cx="7003371"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(Bridge Design Pattern)</a:t>
            </a:r>
          </a:p>
        </p:txBody>
      </p:sp>
    </p:spTree>
    <p:extLst>
      <p:ext uri="{BB962C8B-B14F-4D97-AF65-F5344CB8AC3E}">
        <p14:creationId xmlns:p14="http://schemas.microsoft.com/office/powerpoint/2010/main" val="1498855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44E199-32F5-4137-812F-2402E90510C2}"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9" name="Picture 8"/>
          <p:cNvPicPr>
            <a:picLocks noChangeAspect="1"/>
          </p:cNvPicPr>
          <p:nvPr/>
        </p:nvPicPr>
        <p:blipFill>
          <a:blip r:embed="rId2"/>
          <a:stretch>
            <a:fillRect/>
          </a:stretch>
        </p:blipFill>
        <p:spPr>
          <a:xfrm>
            <a:off x="1560533" y="990601"/>
            <a:ext cx="10021867" cy="5704756"/>
          </a:xfrm>
          <a:prstGeom prst="rect">
            <a:avLst/>
          </a:prstGeom>
          <a:ln w="12700">
            <a:solidFill>
              <a:schemeClr val="tx1"/>
            </a:solidFill>
          </a:ln>
        </p:spPr>
      </p:pic>
      <p:sp>
        <p:nvSpPr>
          <p:cNvPr id="5" name="Footer Placeholder 4"/>
          <p:cNvSpPr>
            <a:spLocks noGrp="1"/>
          </p:cNvSpPr>
          <p:nvPr>
            <p:ph type="ftr" sz="quarter" idx="11"/>
          </p:nvPr>
        </p:nvSpPr>
        <p:spPr/>
        <p:txBody>
          <a:bodyPr/>
          <a:lstStyle/>
          <a:p>
            <a:r>
              <a:rPr lang="de-DE"/>
              <a:t>Renu   Panwar           Design Pattern            Unit 3</a:t>
            </a:r>
            <a:endParaRPr lang="en-US" dirty="0"/>
          </a:p>
        </p:txBody>
      </p:sp>
      <p:sp>
        <p:nvSpPr>
          <p:cNvPr id="10" name="TextBox 9">
            <a:extLst>
              <a:ext uri="{FF2B5EF4-FFF2-40B4-BE49-F238E27FC236}">
                <a16:creationId xmlns:a16="http://schemas.microsoft.com/office/drawing/2014/main" id="{5303FF82-C6D8-40A0-861E-40313B5F52B5}"/>
              </a:ext>
            </a:extLst>
          </p:cNvPr>
          <p:cNvSpPr txBox="1"/>
          <p:nvPr/>
        </p:nvSpPr>
        <p:spPr>
          <a:xfrm>
            <a:off x="3386796" y="136525"/>
            <a:ext cx="7967003"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(Bridge Design Pattern)</a:t>
            </a:r>
          </a:p>
        </p:txBody>
      </p:sp>
    </p:spTree>
    <p:extLst>
      <p:ext uri="{BB962C8B-B14F-4D97-AF65-F5344CB8AC3E}">
        <p14:creationId xmlns:p14="http://schemas.microsoft.com/office/powerpoint/2010/main" val="20505767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A8B516-D5B7-4606-BB02-128C85322FA2}"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752600" y="1120990"/>
            <a:ext cx="9146846" cy="5235367"/>
          </a:xfrm>
          <a:prstGeom prst="rect">
            <a:avLst/>
          </a:prstGeom>
          <a:ln>
            <a:solidFill>
              <a:schemeClr val="tx1"/>
            </a:solidFill>
            <a:prstDash val="solid"/>
          </a:ln>
        </p:spPr>
      </p:pic>
      <p:sp>
        <p:nvSpPr>
          <p:cNvPr id="8" name="Footer Placeholder 4"/>
          <p:cNvSpPr>
            <a:spLocks noGrp="1"/>
          </p:cNvSpPr>
          <p:nvPr>
            <p:ph type="ftr" sz="quarter" idx="11"/>
          </p:nvPr>
        </p:nvSpPr>
        <p:spPr>
          <a:xfrm>
            <a:off x="3733800" y="6421162"/>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85907196-A871-4180-BA69-A86ED793A0A0}"/>
              </a:ext>
            </a:extLst>
          </p:cNvPr>
          <p:cNvSpPr txBox="1"/>
          <p:nvPr/>
        </p:nvSpPr>
        <p:spPr>
          <a:xfrm>
            <a:off x="1752600" y="136525"/>
            <a:ext cx="7127629"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(Bridge Design Pattern)</a:t>
            </a:r>
          </a:p>
        </p:txBody>
      </p:sp>
    </p:spTree>
    <p:extLst>
      <p:ext uri="{BB962C8B-B14F-4D97-AF65-F5344CB8AC3E}">
        <p14:creationId xmlns:p14="http://schemas.microsoft.com/office/powerpoint/2010/main" val="14313200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8D7553-F311-4DAF-8631-66A73882E989}"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2" name="Rectangle 1"/>
          <p:cNvSpPr/>
          <p:nvPr/>
        </p:nvSpPr>
        <p:spPr>
          <a:xfrm>
            <a:off x="609600" y="144307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401458" y="1821078"/>
            <a:ext cx="11389083" cy="3185384"/>
          </a:xfrm>
          <a:prstGeom prst="rect">
            <a:avLst/>
          </a:prstGeom>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7B7C2E63-2993-4346-87AE-3C7177903D03}"/>
              </a:ext>
            </a:extLst>
          </p:cNvPr>
          <p:cNvSpPr txBox="1"/>
          <p:nvPr/>
        </p:nvSpPr>
        <p:spPr>
          <a:xfrm>
            <a:off x="2711547" y="283408"/>
            <a:ext cx="8500403"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(Bridge Design Pattern)</a:t>
            </a:r>
          </a:p>
        </p:txBody>
      </p:sp>
    </p:spTree>
    <p:extLst>
      <p:ext uri="{BB962C8B-B14F-4D97-AF65-F5344CB8AC3E}">
        <p14:creationId xmlns:p14="http://schemas.microsoft.com/office/powerpoint/2010/main" val="5324350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6EDC4E-0812-4E18-AFF6-097309AE1A9E}"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919665"/>
            <a:ext cx="115062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Composite Design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A Composite Pattern says that just "allow clients to operate in generic manner on objects that may or may not represent a hierarchy of objects".</a:t>
            </a:r>
          </a:p>
          <a:p>
            <a:pPr algn="just"/>
            <a:endParaRPr lang="en-US" sz="2800" b="1" dirty="0">
              <a:latin typeface="+mj-lt"/>
            </a:endParaRPr>
          </a:p>
          <a:p>
            <a:pPr marL="457200" indent="-457200" algn="just">
              <a:buFont typeface="Wingdings" panose="05000000000000000000" pitchFamily="2" charset="2"/>
              <a:buChar char="Ø"/>
            </a:pPr>
            <a:r>
              <a:rPr lang="en-US" sz="2800" b="1" dirty="0">
                <a:latin typeface="+mj-lt"/>
              </a:rPr>
              <a:t>Composite pattern is used where we need to treat a group of objects in similar way as a single object</a:t>
            </a:r>
            <a:r>
              <a:rPr lang="en-US" sz="2800" dirty="0">
                <a:latin typeface="+mj-lt"/>
              </a:rPr>
              <a:t>. Composite pattern composes objects in term of a tree structure to represent part as well as whole hierarchy. </a:t>
            </a:r>
            <a:r>
              <a:rPr lang="en-US" sz="2800" b="1" dirty="0">
                <a:latin typeface="+mj-lt"/>
              </a:rPr>
              <a:t>This type of design pattern comes under structural pattern as this pattern creates a tree structure of group of objects.</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This pattern creates a class that contains group of its own objects. This class provides ways to modify its group of same objects.</a:t>
            </a:r>
          </a:p>
        </p:txBody>
      </p:sp>
      <p:sp>
        <p:nvSpPr>
          <p:cNvPr id="9" name="TextBox 8">
            <a:extLst>
              <a:ext uri="{FF2B5EF4-FFF2-40B4-BE49-F238E27FC236}">
                <a16:creationId xmlns:a16="http://schemas.microsoft.com/office/drawing/2014/main" id="{2E498188-13FF-465F-AE41-CF4F1DC82C68}"/>
              </a:ext>
            </a:extLst>
          </p:cNvPr>
          <p:cNvSpPr txBox="1"/>
          <p:nvPr/>
        </p:nvSpPr>
        <p:spPr>
          <a:xfrm>
            <a:off x="2767819" y="302365"/>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Structural patterns (Composite Pattern)</a:t>
            </a:r>
          </a:p>
        </p:txBody>
      </p:sp>
    </p:spTree>
    <p:extLst>
      <p:ext uri="{BB962C8B-B14F-4D97-AF65-F5344CB8AC3E}">
        <p14:creationId xmlns:p14="http://schemas.microsoft.com/office/powerpoint/2010/main" val="42663583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1E20C3-DEF5-44D0-95F6-38B29E174E42}"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919665"/>
            <a:ext cx="115062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Advantage of Composite Design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It defines class hierarchies that contain primitive and complex objects.</a:t>
            </a:r>
          </a:p>
          <a:p>
            <a:pPr marL="457200" indent="-457200" algn="just">
              <a:buFont typeface="Wingdings" panose="05000000000000000000" pitchFamily="2" charset="2"/>
              <a:buChar char="Ø"/>
            </a:pPr>
            <a:r>
              <a:rPr lang="en-US" sz="2800" dirty="0">
                <a:latin typeface="+mj-lt"/>
              </a:rPr>
              <a:t>It makes easier to you to add new kinds of components.</a:t>
            </a:r>
          </a:p>
          <a:p>
            <a:pPr marL="457200" indent="-457200" algn="just">
              <a:buFont typeface="Wingdings" panose="05000000000000000000" pitchFamily="2" charset="2"/>
              <a:buChar char="Ø"/>
            </a:pPr>
            <a:r>
              <a:rPr lang="en-US" sz="2800" dirty="0">
                <a:latin typeface="+mj-lt"/>
              </a:rPr>
              <a:t>It provides flexibility of structure with manageable class or interface.</a:t>
            </a:r>
          </a:p>
          <a:p>
            <a:pPr algn="just"/>
            <a:endParaRPr lang="en-US" sz="2800" dirty="0">
              <a:latin typeface="+mj-lt"/>
            </a:endParaRPr>
          </a:p>
          <a:p>
            <a:pPr algn="just"/>
            <a:r>
              <a:rPr lang="en-US" sz="2800" b="1" u="sng" dirty="0">
                <a:latin typeface="+mj-lt"/>
              </a:rPr>
              <a:t>Usage of Composite Design Pattern:-</a:t>
            </a:r>
          </a:p>
          <a:p>
            <a:pPr algn="just"/>
            <a:r>
              <a:rPr lang="en-US" sz="2800" dirty="0">
                <a:latin typeface="+mj-lt"/>
              </a:rPr>
              <a:t>It is used:</a:t>
            </a:r>
          </a:p>
          <a:p>
            <a:pPr marL="457200" indent="-457200" algn="just">
              <a:buFont typeface="Wingdings" panose="05000000000000000000" pitchFamily="2" charset="2"/>
              <a:buChar char="Ø"/>
            </a:pPr>
            <a:r>
              <a:rPr lang="en-US" sz="2800" dirty="0">
                <a:latin typeface="+mj-lt"/>
              </a:rPr>
              <a:t>When you want to represent a full or partial hierarchy of objects.</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When the responsibilities are needed to be added dynamically to the individual objects without affecting other objects. Where the responsibility of object may vary from time to time.</a:t>
            </a:r>
          </a:p>
        </p:txBody>
      </p:sp>
      <p:sp>
        <p:nvSpPr>
          <p:cNvPr id="9" name="TextBox 8">
            <a:extLst>
              <a:ext uri="{FF2B5EF4-FFF2-40B4-BE49-F238E27FC236}">
                <a16:creationId xmlns:a16="http://schemas.microsoft.com/office/drawing/2014/main" id="{978250C5-0710-4CA8-A720-F37838CA3F3C}"/>
              </a:ext>
            </a:extLst>
          </p:cNvPr>
          <p:cNvSpPr txBox="1"/>
          <p:nvPr/>
        </p:nvSpPr>
        <p:spPr>
          <a:xfrm>
            <a:off x="1617785" y="244469"/>
            <a:ext cx="6975230"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Structural patterns (Composite Design Pattern)</a:t>
            </a:r>
          </a:p>
        </p:txBody>
      </p:sp>
    </p:spTree>
    <p:extLst>
      <p:ext uri="{BB962C8B-B14F-4D97-AF65-F5344CB8AC3E}">
        <p14:creationId xmlns:p14="http://schemas.microsoft.com/office/powerpoint/2010/main" val="132967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B88959-50E5-4973-B05A-39D86C227252}"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grpSp>
        <p:nvGrpSpPr>
          <p:cNvPr id="8" name="Group 7">
            <a:extLst>
              <a:ext uri="{FF2B5EF4-FFF2-40B4-BE49-F238E27FC236}">
                <a16:creationId xmlns:a16="http://schemas.microsoft.com/office/drawing/2014/main" id="{963909B7-1828-98B7-B271-1B5CF0A5D968}"/>
              </a:ext>
            </a:extLst>
          </p:cNvPr>
          <p:cNvGrpSpPr/>
          <p:nvPr/>
        </p:nvGrpSpPr>
        <p:grpSpPr>
          <a:xfrm>
            <a:off x="1011283" y="990600"/>
            <a:ext cx="10169434" cy="4884512"/>
            <a:chOff x="1417320" y="990600"/>
            <a:chExt cx="10169434" cy="4884512"/>
          </a:xfrm>
          <a:solidFill>
            <a:schemeClr val="bg1"/>
          </a:solidFill>
        </p:grpSpPr>
        <p:graphicFrame>
          <p:nvGraphicFramePr>
            <p:cNvPr id="18" name="Diagram 17">
              <a:extLst>
                <a:ext uri="{FF2B5EF4-FFF2-40B4-BE49-F238E27FC236}">
                  <a16:creationId xmlns:a16="http://schemas.microsoft.com/office/drawing/2014/main" id="{9543BB0E-4B34-41A6-8377-ED0BEFF27559}"/>
                </a:ext>
              </a:extLst>
            </p:cNvPr>
            <p:cNvGraphicFramePr/>
            <p:nvPr>
              <p:extLst>
                <p:ext uri="{D42A27DB-BD31-4B8C-83A1-F6EECF244321}">
                  <p14:modId xmlns:p14="http://schemas.microsoft.com/office/powerpoint/2010/main" val="4046854162"/>
                </p:ext>
              </p:extLst>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DE6980AE-8C03-45D0-8DE7-A5C1FF65544F}"/>
                </a:ext>
              </a:extLst>
            </p:cNvPr>
            <p:cNvGraphicFramePr/>
            <p:nvPr>
              <p:extLst>
                <p:ext uri="{D42A27DB-BD31-4B8C-83A1-F6EECF244321}">
                  <p14:modId xmlns:p14="http://schemas.microsoft.com/office/powerpoint/2010/main" val="3677538030"/>
                </p:ext>
              </p:extLst>
            </p:nvPr>
          </p:nvGraphicFramePr>
          <p:xfrm>
            <a:off x="1452154" y="1621771"/>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a:extLst>
                <a:ext uri="{FF2B5EF4-FFF2-40B4-BE49-F238E27FC236}">
                  <a16:creationId xmlns:a16="http://schemas.microsoft.com/office/drawing/2014/main" id="{9B70875F-83EC-41AC-90E2-352EB6BEB0EE}"/>
                </a:ext>
              </a:extLst>
            </p:cNvPr>
            <p:cNvGraphicFramePr/>
            <p:nvPr>
              <p:extLst>
                <p:ext uri="{D42A27DB-BD31-4B8C-83A1-F6EECF244321}">
                  <p14:modId xmlns:p14="http://schemas.microsoft.com/office/powerpoint/2010/main" val="3660871584"/>
                </p:ext>
              </p:extLst>
            </p:nvPr>
          </p:nvGraphicFramePr>
          <p:xfrm>
            <a:off x="1447800" y="2667000"/>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a:extLst>
                <a:ext uri="{FF2B5EF4-FFF2-40B4-BE49-F238E27FC236}">
                  <a16:creationId xmlns:a16="http://schemas.microsoft.com/office/drawing/2014/main" id="{48C4ED4A-4AA9-4E26-97D5-1E626AAFF23D}"/>
                </a:ext>
              </a:extLst>
            </p:cNvPr>
            <p:cNvGraphicFramePr/>
            <p:nvPr>
              <p:extLst>
                <p:ext uri="{D42A27DB-BD31-4B8C-83A1-F6EECF244321}">
                  <p14:modId xmlns:p14="http://schemas.microsoft.com/office/powerpoint/2010/main" val="3190234360"/>
                </p:ext>
              </p:extLst>
            </p:nvPr>
          </p:nvGraphicFramePr>
          <p:xfrm>
            <a:off x="1417320" y="3287731"/>
            <a:ext cx="10165080" cy="15264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72B28E27-B03F-4901-8614-B7F4E6B51B27}"/>
                </a:ext>
              </a:extLst>
            </p:cNvPr>
            <p:cNvGraphicFramePr/>
            <p:nvPr>
              <p:extLst>
                <p:ext uri="{D42A27DB-BD31-4B8C-83A1-F6EECF244321}">
                  <p14:modId xmlns:p14="http://schemas.microsoft.com/office/powerpoint/2010/main" val="3996861163"/>
                </p:ext>
              </p:extLst>
            </p:nvPr>
          </p:nvGraphicFramePr>
          <p:xfrm>
            <a:off x="1417320" y="4690132"/>
            <a:ext cx="10165080" cy="118498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sp>
        <p:nvSpPr>
          <p:cNvPr id="3" name="TextBox 2">
            <a:extLst>
              <a:ext uri="{FF2B5EF4-FFF2-40B4-BE49-F238E27FC236}">
                <a16:creationId xmlns:a16="http://schemas.microsoft.com/office/drawing/2014/main" id="{DE3E1ACB-890D-665D-7634-58AE5A7C1818}"/>
              </a:ext>
            </a:extLst>
          </p:cNvPr>
          <p:cNvSpPr txBox="1"/>
          <p:nvPr/>
        </p:nvSpPr>
        <p:spPr>
          <a:xfrm>
            <a:off x="3048000" y="186196"/>
            <a:ext cx="6096000" cy="646331"/>
          </a:xfrm>
          <a:prstGeom prst="rect">
            <a:avLst/>
          </a:prstGeom>
          <a:noFill/>
        </p:spPr>
        <p:txBody>
          <a:bodyPr wrap="square">
            <a:spAutoFit/>
          </a:bodyPr>
          <a:lstStyle/>
          <a:p>
            <a:pPr algn="ctr">
              <a:spcBef>
                <a:spcPct val="0"/>
              </a:spcBef>
              <a:defRPr/>
            </a:pPr>
            <a:r>
              <a:rPr lang="en-US" sz="3600" b="1" dirty="0"/>
              <a:t>Course Objective</a:t>
            </a:r>
          </a:p>
        </p:txBody>
      </p:sp>
    </p:spTree>
    <p:extLst>
      <p:ext uri="{BB962C8B-B14F-4D97-AF65-F5344CB8AC3E}">
        <p14:creationId xmlns:p14="http://schemas.microsoft.com/office/powerpoint/2010/main" val="1434172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B1E9B9-0177-40AD-912F-89A4447B9220}"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3193986" y="838200"/>
            <a:ext cx="5204725" cy="5865865"/>
          </a:xfrm>
          <a:prstGeom prst="rect">
            <a:avLst/>
          </a:prstGeom>
          <a:ln w="19050">
            <a:solidFill>
              <a:schemeClr val="tx1"/>
            </a:solidFill>
          </a:ln>
        </p:spPr>
      </p:pic>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6116A2F7-1992-488B-8290-779A93944A85}"/>
              </a:ext>
            </a:extLst>
          </p:cNvPr>
          <p:cNvSpPr txBox="1"/>
          <p:nvPr/>
        </p:nvSpPr>
        <p:spPr>
          <a:xfrm>
            <a:off x="1937824" y="188346"/>
            <a:ext cx="8556673"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UML\Structure for Composite Design Pattern</a:t>
            </a:r>
          </a:p>
        </p:txBody>
      </p:sp>
    </p:spTree>
    <p:extLst>
      <p:ext uri="{BB962C8B-B14F-4D97-AF65-F5344CB8AC3E}">
        <p14:creationId xmlns:p14="http://schemas.microsoft.com/office/powerpoint/2010/main" val="17763948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073326-C8F7-4588-94BE-CE577B2A11CA}"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386804"/>
            <a:ext cx="11277600" cy="4339650"/>
          </a:xfrm>
          <a:prstGeom prst="rect">
            <a:avLst/>
          </a:prstGeom>
          <a:solidFill>
            <a:schemeClr val="bg1"/>
          </a:solidFill>
          <a:ln w="28575">
            <a:solidFill>
              <a:schemeClr val="tx1"/>
            </a:solidFill>
          </a:ln>
        </p:spPr>
        <p:txBody>
          <a:bodyPr wrap="square">
            <a:spAutoFit/>
          </a:bodyPr>
          <a:lstStyle/>
          <a:p>
            <a:pPr marL="342900" indent="-342900" algn="just">
              <a:buFont typeface="Wingdings" panose="05000000000000000000" pitchFamily="2" charset="2"/>
              <a:buChar char="Ø"/>
            </a:pPr>
            <a:r>
              <a:rPr lang="en-US" sz="2800" dirty="0">
                <a:latin typeface="+mj-lt"/>
              </a:rPr>
              <a:t>This pattern creates a class that contains group of its own objects. This class provides ways to modify its group of same objects.</a:t>
            </a:r>
          </a:p>
          <a:p>
            <a:pPr marL="342900" indent="-342900" algn="just">
              <a:buFont typeface="Wingdings" panose="05000000000000000000" pitchFamily="2" charset="2"/>
              <a:buChar char="Ø"/>
            </a:pPr>
            <a:endParaRPr lang="en-US" sz="2800" dirty="0">
              <a:latin typeface="+mj-lt"/>
            </a:endParaRPr>
          </a:p>
          <a:p>
            <a:pPr marL="342900" indent="-342900" algn="just">
              <a:buFont typeface="Wingdings" panose="05000000000000000000" pitchFamily="2" charset="2"/>
              <a:buChar char="Ø"/>
            </a:pPr>
            <a:r>
              <a:rPr lang="en-US" sz="2800" dirty="0">
                <a:latin typeface="+mj-lt"/>
              </a:rPr>
              <a:t>We are demonstrating use of composite pattern via following example in which we will show employees hierarchy of an organization.</a:t>
            </a:r>
          </a:p>
          <a:p>
            <a:pPr marL="342900" indent="-342900" algn="just">
              <a:buFont typeface="Wingdings" panose="05000000000000000000" pitchFamily="2" charset="2"/>
              <a:buChar char="Ø"/>
            </a:pPr>
            <a:endParaRPr lang="en-US" sz="2800" dirty="0">
              <a:latin typeface="+mj-lt"/>
            </a:endParaRPr>
          </a:p>
          <a:p>
            <a:pPr marL="342900" indent="-342900" algn="just">
              <a:buFont typeface="Wingdings" panose="05000000000000000000" pitchFamily="2" charset="2"/>
              <a:buChar char="Ø"/>
            </a:pPr>
            <a:r>
              <a:rPr lang="en-US" sz="2800" dirty="0">
                <a:latin typeface="+mj-lt"/>
              </a:rPr>
              <a:t>We have a class Employee which acts as composite pattern actor class. CompositePatternDemo, our demo class will use Employee class to add department level hierarchy and print all employees.</a:t>
            </a:r>
          </a:p>
          <a:p>
            <a:pPr algn="just"/>
            <a:endParaRPr lang="en-US" sz="24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45A69932-AC57-4D7F-B429-84E53498E960}"/>
              </a:ext>
            </a:extLst>
          </p:cNvPr>
          <p:cNvSpPr txBox="1"/>
          <p:nvPr/>
        </p:nvSpPr>
        <p:spPr>
          <a:xfrm>
            <a:off x="2512256" y="381350"/>
            <a:ext cx="88415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(Composite Design Pattern)</a:t>
            </a:r>
          </a:p>
        </p:txBody>
      </p:sp>
    </p:spTree>
    <p:extLst>
      <p:ext uri="{BB962C8B-B14F-4D97-AF65-F5344CB8AC3E}">
        <p14:creationId xmlns:p14="http://schemas.microsoft.com/office/powerpoint/2010/main" val="34372531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E4C5FB-8651-424E-9489-DD6B5BE1BB58}"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3166328" y="1013590"/>
            <a:ext cx="6285988" cy="5844410"/>
          </a:xfrm>
          <a:prstGeom prst="rect">
            <a:avLst/>
          </a:prstGeom>
          <a:solidFill>
            <a:srgbClr val="FFCCFF"/>
          </a:solidFill>
          <a:ln w="19050">
            <a:solidFill>
              <a:schemeClr val="tx1"/>
            </a:solidFill>
          </a:ln>
        </p:spPr>
      </p:pic>
      <p:pic>
        <p:nvPicPr>
          <p:cNvPr id="8" name="Picture 7"/>
          <p:cNvPicPr>
            <a:picLocks noChangeAspect="1"/>
          </p:cNvPicPr>
          <p:nvPr/>
        </p:nvPicPr>
        <p:blipFill>
          <a:blip r:embed="rId3"/>
          <a:stretch>
            <a:fillRect/>
          </a:stretch>
        </p:blipFill>
        <p:spPr>
          <a:xfrm>
            <a:off x="304800" y="896562"/>
            <a:ext cx="2778037" cy="980484"/>
          </a:xfrm>
          <a:prstGeom prst="rect">
            <a:avLst/>
          </a:prstGeom>
        </p:spPr>
      </p:pic>
      <p:sp>
        <p:nvSpPr>
          <p:cNvPr id="9" name="Footer Placeholder 8"/>
          <p:cNvSpPr>
            <a:spLocks noGrp="1"/>
          </p:cNvSpPr>
          <p:nvPr>
            <p:ph type="ftr" sz="quarter" idx="11"/>
          </p:nvPr>
        </p:nvSpPr>
        <p:spPr/>
        <p:txBody>
          <a:bodyPr/>
          <a:lstStyle/>
          <a:p>
            <a:r>
              <a:rPr lang="de-DE"/>
              <a:t>Renu   Panwar           Design Pattern            Unit 3</a:t>
            </a:r>
            <a:endParaRPr lang="en-US" dirty="0"/>
          </a:p>
        </p:txBody>
      </p:sp>
      <p:sp>
        <p:nvSpPr>
          <p:cNvPr id="10" name="TextBox 9">
            <a:extLst>
              <a:ext uri="{FF2B5EF4-FFF2-40B4-BE49-F238E27FC236}">
                <a16:creationId xmlns:a16="http://schemas.microsoft.com/office/drawing/2014/main" id="{D75B89DB-2E32-4266-A4DF-CF49BDBCA345}"/>
              </a:ext>
            </a:extLst>
          </p:cNvPr>
          <p:cNvSpPr txBox="1"/>
          <p:nvPr/>
        </p:nvSpPr>
        <p:spPr>
          <a:xfrm>
            <a:off x="2055056" y="205141"/>
            <a:ext cx="8833338"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Implementation of (Composite Design Pattern)</a:t>
            </a:r>
          </a:p>
        </p:txBody>
      </p:sp>
    </p:spTree>
    <p:extLst>
      <p:ext uri="{BB962C8B-B14F-4D97-AF65-F5344CB8AC3E}">
        <p14:creationId xmlns:p14="http://schemas.microsoft.com/office/powerpoint/2010/main" val="381517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9F2F7B-A68B-4A5D-8E88-17DC084C00DC}"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58781" y="896562"/>
            <a:ext cx="2778037" cy="980484"/>
          </a:xfrm>
          <a:prstGeom prst="rect">
            <a:avLst/>
          </a:prstGeom>
        </p:spPr>
      </p:pic>
      <p:pic>
        <p:nvPicPr>
          <p:cNvPr id="3" name="Picture 2"/>
          <p:cNvPicPr>
            <a:picLocks noChangeAspect="1"/>
          </p:cNvPicPr>
          <p:nvPr/>
        </p:nvPicPr>
        <p:blipFill>
          <a:blip r:embed="rId3"/>
          <a:stretch>
            <a:fillRect/>
          </a:stretch>
        </p:blipFill>
        <p:spPr>
          <a:xfrm>
            <a:off x="1898469" y="896562"/>
            <a:ext cx="8118906" cy="5642357"/>
          </a:xfrm>
          <a:prstGeom prst="rect">
            <a:avLst/>
          </a:prstGeom>
          <a:ln w="12700">
            <a:solidFill>
              <a:schemeClr val="tx1"/>
            </a:solidFill>
          </a:ln>
        </p:spPr>
      </p:pic>
      <p:pic>
        <p:nvPicPr>
          <p:cNvPr id="9" name="Picture 8"/>
          <p:cNvPicPr>
            <a:picLocks noChangeAspect="1"/>
          </p:cNvPicPr>
          <p:nvPr/>
        </p:nvPicPr>
        <p:blipFill>
          <a:blip r:embed="rId4"/>
          <a:stretch>
            <a:fillRect/>
          </a:stretch>
        </p:blipFill>
        <p:spPr>
          <a:xfrm>
            <a:off x="10017375" y="5033788"/>
            <a:ext cx="2137464" cy="909812"/>
          </a:xfrm>
          <a:prstGeom prst="rect">
            <a:avLst/>
          </a:prstGeom>
          <a:ln w="12700">
            <a:solidFill>
              <a:schemeClr val="tx1"/>
            </a:solidFill>
          </a:ln>
        </p:spPr>
      </p:pic>
      <p:sp>
        <p:nvSpPr>
          <p:cNvPr id="10" name="Footer Placeholder 9"/>
          <p:cNvSpPr>
            <a:spLocks noGrp="1"/>
          </p:cNvSpPr>
          <p:nvPr>
            <p:ph type="ftr" sz="quarter" idx="11"/>
          </p:nvPr>
        </p:nvSpPr>
        <p:spPr/>
        <p:txBody>
          <a:bodyPr/>
          <a:lstStyle/>
          <a:p>
            <a:r>
              <a:rPr lang="de-DE"/>
              <a:t>Renu   Panwar           Design Pattern            Unit 3</a:t>
            </a:r>
            <a:endParaRPr lang="en-US" dirty="0"/>
          </a:p>
        </p:txBody>
      </p:sp>
      <p:sp>
        <p:nvSpPr>
          <p:cNvPr id="11" name="TextBox 10">
            <a:extLst>
              <a:ext uri="{FF2B5EF4-FFF2-40B4-BE49-F238E27FC236}">
                <a16:creationId xmlns:a16="http://schemas.microsoft.com/office/drawing/2014/main" id="{563FBCC1-F337-49F6-9F5D-7A8E90AC73AB}"/>
              </a:ext>
            </a:extLst>
          </p:cNvPr>
          <p:cNvSpPr txBox="1"/>
          <p:nvPr/>
        </p:nvSpPr>
        <p:spPr>
          <a:xfrm>
            <a:off x="2572043" y="136525"/>
            <a:ext cx="7721487"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(Composite Design Pattern)</a:t>
            </a:r>
          </a:p>
        </p:txBody>
      </p:sp>
    </p:spTree>
    <p:extLst>
      <p:ext uri="{BB962C8B-B14F-4D97-AF65-F5344CB8AC3E}">
        <p14:creationId xmlns:p14="http://schemas.microsoft.com/office/powerpoint/2010/main" val="42514862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BD8619-2723-407E-AE0C-AB4AB29765B0}"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209800" y="928687"/>
            <a:ext cx="8590916" cy="5929313"/>
          </a:xfrm>
          <a:prstGeom prst="rect">
            <a:avLst/>
          </a:prstGeom>
          <a:solidFill>
            <a:srgbClr val="FFCCFF"/>
          </a:solidFill>
          <a:ln w="12700">
            <a:solidFill>
              <a:schemeClr val="tx1"/>
            </a:solidFill>
          </a:ln>
        </p:spPr>
      </p:pic>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CD04D63F-B30F-492F-B3BB-2CA8FF6DE72B}"/>
              </a:ext>
            </a:extLst>
          </p:cNvPr>
          <p:cNvSpPr txBox="1"/>
          <p:nvPr/>
        </p:nvSpPr>
        <p:spPr>
          <a:xfrm>
            <a:off x="2023291" y="136518"/>
            <a:ext cx="8590916"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(Composite Design Pattern)</a:t>
            </a:r>
          </a:p>
        </p:txBody>
      </p:sp>
    </p:spTree>
    <p:extLst>
      <p:ext uri="{BB962C8B-B14F-4D97-AF65-F5344CB8AC3E}">
        <p14:creationId xmlns:p14="http://schemas.microsoft.com/office/powerpoint/2010/main" val="32879474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29024E-92E3-483D-A921-D4AFB12DC683}"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344615" y="1040765"/>
            <a:ext cx="7899824" cy="6016332"/>
          </a:xfrm>
          <a:prstGeom prst="rect">
            <a:avLst/>
          </a:prstGeom>
        </p:spPr>
      </p:pic>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02AC78CB-9C71-4BD2-850D-E6CC8232794B}"/>
              </a:ext>
            </a:extLst>
          </p:cNvPr>
          <p:cNvSpPr txBox="1"/>
          <p:nvPr/>
        </p:nvSpPr>
        <p:spPr>
          <a:xfrm>
            <a:off x="2512256" y="304418"/>
            <a:ext cx="8390206"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(Composite Design Pattern)</a:t>
            </a:r>
          </a:p>
        </p:txBody>
      </p:sp>
    </p:spTree>
    <p:extLst>
      <p:ext uri="{BB962C8B-B14F-4D97-AF65-F5344CB8AC3E}">
        <p14:creationId xmlns:p14="http://schemas.microsoft.com/office/powerpoint/2010/main" val="10406712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F8EDBA-FD16-4D58-99C7-EC0F41915191}"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423851" y="1676400"/>
            <a:ext cx="9431954" cy="4181654"/>
          </a:xfrm>
          <a:prstGeom prst="rect">
            <a:avLst/>
          </a:prstGeom>
          <a:ln w="9525">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F36CC762-EECB-420D-969B-E650D1FD4B49}"/>
              </a:ext>
            </a:extLst>
          </p:cNvPr>
          <p:cNvSpPr txBox="1"/>
          <p:nvPr/>
        </p:nvSpPr>
        <p:spPr>
          <a:xfrm>
            <a:off x="1656469" y="217385"/>
            <a:ext cx="9199335"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(Composite Design Pattern)</a:t>
            </a:r>
          </a:p>
        </p:txBody>
      </p:sp>
    </p:spTree>
    <p:extLst>
      <p:ext uri="{BB962C8B-B14F-4D97-AF65-F5344CB8AC3E}">
        <p14:creationId xmlns:p14="http://schemas.microsoft.com/office/powerpoint/2010/main" val="6561340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EBB208-A7D3-452D-B9DD-CF986558D8E4}"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894227"/>
            <a:ext cx="115062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Decorator Design Pattern:-</a:t>
            </a:r>
          </a:p>
          <a:p>
            <a:pPr marL="457200" indent="-457200" algn="just">
              <a:buFont typeface="Wingdings" panose="05000000000000000000" pitchFamily="2" charset="2"/>
              <a:buChar char="Ø"/>
            </a:pPr>
            <a:r>
              <a:rPr lang="en-US" sz="2800" dirty="0">
                <a:latin typeface="+mj-lt"/>
              </a:rPr>
              <a:t>A Decorator Pattern says that just "attach a flexible additional responsibilities to an object dynamically".</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In other words, The Decorator Pattern uses composition instead of inheritance to extend the functionality of an object at runtime.</a:t>
            </a:r>
            <a:r>
              <a:rPr lang="en-US" sz="2800" dirty="0"/>
              <a:t> The Decorator Pattern is also known as Wrapper.</a:t>
            </a:r>
            <a:endParaRPr lang="en-US" sz="2800" dirty="0">
              <a:latin typeface="+mj-lt"/>
            </a:endParaRP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Decorator pattern allows a user to add new functionality to an existing object without altering its structure.</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This pattern creates a decorator class which wraps the original class and provides additional functionality keeping class methods signature intact.</a:t>
            </a:r>
          </a:p>
        </p:txBody>
      </p:sp>
      <p:sp>
        <p:nvSpPr>
          <p:cNvPr id="9" name="TextBox 8">
            <a:extLst>
              <a:ext uri="{FF2B5EF4-FFF2-40B4-BE49-F238E27FC236}">
                <a16:creationId xmlns:a16="http://schemas.microsoft.com/office/drawing/2014/main" id="{7730A647-0323-4316-85C1-904F084BD026}"/>
              </a:ext>
            </a:extLst>
          </p:cNvPr>
          <p:cNvSpPr txBox="1"/>
          <p:nvPr/>
        </p:nvSpPr>
        <p:spPr>
          <a:xfrm>
            <a:off x="4033910" y="136525"/>
            <a:ext cx="6098344" cy="523220"/>
          </a:xfrm>
          <a:prstGeom prst="rect">
            <a:avLst/>
          </a:prstGeom>
          <a:noFill/>
        </p:spPr>
        <p:txBody>
          <a:bodyPr wrap="square">
            <a:spAutoFit/>
          </a:bodyPr>
          <a:lstStyle/>
          <a:p>
            <a:pPr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Structural patterns II (Decorator Pattern)</a:t>
            </a:r>
          </a:p>
        </p:txBody>
      </p:sp>
    </p:spTree>
    <p:extLst>
      <p:ext uri="{BB962C8B-B14F-4D97-AF65-F5344CB8AC3E}">
        <p14:creationId xmlns:p14="http://schemas.microsoft.com/office/powerpoint/2010/main" val="21938006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AB819F-36C9-4E40-B5B6-79BA2927C924}"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28600" y="700595"/>
            <a:ext cx="11734800" cy="6124754"/>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Advantage of Decorator  Design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It provides greater flexibility than static inheritance.</a:t>
            </a:r>
          </a:p>
          <a:p>
            <a:pPr marL="457200" indent="-457200" algn="just">
              <a:buFont typeface="Wingdings" panose="05000000000000000000" pitchFamily="2" charset="2"/>
              <a:buChar char="Ø"/>
            </a:pPr>
            <a:r>
              <a:rPr lang="en-US" sz="2800" dirty="0">
                <a:latin typeface="+mj-lt"/>
              </a:rPr>
              <a:t>It enhances the extensibility of the object, because changes are made by coding new classes.</a:t>
            </a:r>
            <a:r>
              <a:rPr lang="en-US" sz="2800" dirty="0"/>
              <a:t> It simplifies the coding by allowing you to develop a series of functionality from targeted classes instead of coding all of the behavior into the object.</a:t>
            </a:r>
            <a:endParaRPr lang="en-US" sz="2800" dirty="0">
              <a:latin typeface="+mj-lt"/>
            </a:endParaRPr>
          </a:p>
          <a:p>
            <a:pPr algn="just"/>
            <a:r>
              <a:rPr lang="en-US" sz="2800" b="1" u="sng" dirty="0">
                <a:latin typeface="+mj-lt"/>
              </a:rPr>
              <a:t>Usage of Decorator  Design Pattern:-</a:t>
            </a:r>
          </a:p>
          <a:p>
            <a:pPr algn="just"/>
            <a:r>
              <a:rPr lang="en-US" sz="2800" dirty="0"/>
              <a:t>      It is used:</a:t>
            </a:r>
          </a:p>
          <a:p>
            <a:pPr marL="457200" indent="-457200" algn="just">
              <a:buFont typeface="Wingdings" panose="05000000000000000000" pitchFamily="2" charset="2"/>
              <a:buChar char="Ø"/>
            </a:pPr>
            <a:r>
              <a:rPr lang="en-US" sz="2800" dirty="0">
                <a:latin typeface="+mj-lt"/>
              </a:rPr>
              <a:t>When you want to transparently and dynamically add responsibilities to objects without affecting other objects.</a:t>
            </a:r>
          </a:p>
          <a:p>
            <a:pPr marL="457200" indent="-457200" algn="just">
              <a:buFont typeface="Wingdings" panose="05000000000000000000" pitchFamily="2" charset="2"/>
              <a:buChar char="Ø"/>
            </a:pPr>
            <a:r>
              <a:rPr lang="en-US" sz="2800" dirty="0">
                <a:latin typeface="+mj-lt"/>
              </a:rPr>
              <a:t>When you want to add responsibilities to an object that you may want to change in future.</a:t>
            </a:r>
            <a:r>
              <a:rPr lang="en-US" sz="2800" dirty="0"/>
              <a:t> Extending functionality by sub-classing is no longer practical.</a:t>
            </a:r>
          </a:p>
        </p:txBody>
      </p:sp>
      <p:sp>
        <p:nvSpPr>
          <p:cNvPr id="9" name="TextBox 8">
            <a:extLst>
              <a:ext uri="{FF2B5EF4-FFF2-40B4-BE49-F238E27FC236}">
                <a16:creationId xmlns:a16="http://schemas.microsoft.com/office/drawing/2014/main" id="{D215AE7B-A85F-4271-B257-ABD9845850BC}"/>
              </a:ext>
            </a:extLst>
          </p:cNvPr>
          <p:cNvSpPr txBox="1"/>
          <p:nvPr/>
        </p:nvSpPr>
        <p:spPr>
          <a:xfrm>
            <a:off x="2655276" y="136525"/>
            <a:ext cx="6098344" cy="983283"/>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Structural patterns (Decorator Design Pattern)</a:t>
            </a:r>
          </a:p>
        </p:txBody>
      </p:sp>
    </p:spTree>
    <p:extLst>
      <p:ext uri="{BB962C8B-B14F-4D97-AF65-F5344CB8AC3E}">
        <p14:creationId xmlns:p14="http://schemas.microsoft.com/office/powerpoint/2010/main" val="27888917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5B00E2-15A1-483F-B78E-2B14E5344C33}"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828800" y="1003345"/>
            <a:ext cx="8829051" cy="5518157"/>
          </a:xfrm>
          <a:prstGeom prst="rect">
            <a:avLst/>
          </a:prstGeom>
          <a:ln w="19050">
            <a:solidFill>
              <a:schemeClr val="tx1"/>
            </a:solidFill>
          </a:ln>
        </p:spPr>
      </p:pic>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607E29B7-DECE-438C-B6B4-9772509A0985}"/>
              </a:ext>
            </a:extLst>
          </p:cNvPr>
          <p:cNvSpPr txBox="1"/>
          <p:nvPr/>
        </p:nvSpPr>
        <p:spPr>
          <a:xfrm>
            <a:off x="2641209" y="148722"/>
            <a:ext cx="8016642"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UML\Structure for Decorator Design Pattern</a:t>
            </a:r>
          </a:p>
        </p:txBody>
      </p:sp>
    </p:spTree>
    <p:extLst>
      <p:ext uri="{BB962C8B-B14F-4D97-AF65-F5344CB8AC3E}">
        <p14:creationId xmlns:p14="http://schemas.microsoft.com/office/powerpoint/2010/main" val="245120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032ADD-5BB3-4148-857F-BB8F854B5B17}" type="datetime1">
              <a:rPr lang="en-US" smtClean="0"/>
              <a:t>10/14/2024</a:t>
            </a:fld>
            <a:endParaRPr lang="en-US" dirty="0"/>
          </a:p>
        </p:txBody>
      </p:sp>
      <p:sp>
        <p:nvSpPr>
          <p:cNvPr id="5" name="Footer Placeholder 4"/>
          <p:cNvSpPr>
            <a:spLocks noGrp="1"/>
          </p:cNvSpPr>
          <p:nvPr>
            <p:ph type="ftr" sz="quarter" idx="11"/>
          </p:nvPr>
        </p:nvSpPr>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2054633457"/>
              </p:ext>
            </p:extLst>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2220780330"/>
              </p:ext>
            </p:extLst>
          </p:nvPr>
        </p:nvGraphicFramePr>
        <p:xfrm>
          <a:off x="1447800" y="1676400"/>
          <a:ext cx="96012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4145532498"/>
              </p:ext>
            </p:extLst>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2251025716"/>
              </p:ext>
            </p:extLst>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195647218"/>
              </p:ext>
            </p:extLst>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154816154"/>
              </p:ext>
            </p:extLst>
          </p:nvPr>
        </p:nvGraphicFramePr>
        <p:xfrm>
          <a:off x="1447800" y="4644732"/>
          <a:ext cx="9601200" cy="153794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2" name="TextBox 1">
            <a:extLst>
              <a:ext uri="{FF2B5EF4-FFF2-40B4-BE49-F238E27FC236}">
                <a16:creationId xmlns:a16="http://schemas.microsoft.com/office/drawing/2014/main" id="{C0E81122-44EE-445F-978A-EDD536954BAC}"/>
              </a:ext>
            </a:extLst>
          </p:cNvPr>
          <p:cNvSpPr txBox="1"/>
          <p:nvPr/>
        </p:nvSpPr>
        <p:spPr>
          <a:xfrm flipH="1">
            <a:off x="3581400" y="309489"/>
            <a:ext cx="6772422" cy="52322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          </a:t>
            </a:r>
            <a:r>
              <a:rPr lang="en-US" sz="2800" dirty="0">
                <a:latin typeface="Times New Roman" panose="02020603050405020304" pitchFamily="18" charset="0"/>
                <a:cs typeface="Times New Roman" panose="02020603050405020304" pitchFamily="18" charset="0"/>
              </a:rPr>
              <a:t>Course      Outcomes</a:t>
            </a:r>
          </a:p>
        </p:txBody>
      </p:sp>
    </p:spTree>
    <p:extLst>
      <p:ext uri="{BB962C8B-B14F-4D97-AF65-F5344CB8AC3E}">
        <p14:creationId xmlns:p14="http://schemas.microsoft.com/office/powerpoint/2010/main" val="14393684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378B1F-7EBF-4640-94D2-2A555E75D63B}"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99446"/>
            <a:ext cx="11277600" cy="5693866"/>
          </a:xfrm>
          <a:prstGeom prst="rect">
            <a:avLst/>
          </a:prstGeom>
          <a:solidFill>
            <a:schemeClr val="bg1"/>
          </a:solidFill>
          <a:ln w="28575">
            <a:solidFill>
              <a:schemeClr val="tx1"/>
            </a:solidFill>
          </a:ln>
        </p:spPr>
        <p:txBody>
          <a:bodyPr wrap="square">
            <a:spAutoFit/>
          </a:bodyPr>
          <a:lstStyle/>
          <a:p>
            <a:pPr marL="342900" indent="-342900" algn="just">
              <a:buFont typeface="Wingdings" panose="05000000000000000000" pitchFamily="2" charset="2"/>
              <a:buChar char="Ø"/>
            </a:pPr>
            <a:r>
              <a:rPr lang="en-US" sz="2800" dirty="0">
                <a:latin typeface="+mj-lt"/>
              </a:rPr>
              <a:t>We are demonstrating the use of decorator pattern via following example in which we will decorate a shape with some color without alter shape class.</a:t>
            </a:r>
          </a:p>
          <a:p>
            <a:pPr marL="342900" indent="-342900" algn="just">
              <a:buFont typeface="Wingdings" panose="05000000000000000000" pitchFamily="2" charset="2"/>
              <a:buChar char="Ø"/>
            </a:pPr>
            <a:endParaRPr lang="en-US" sz="2800" dirty="0">
              <a:latin typeface="+mj-lt"/>
            </a:endParaRPr>
          </a:p>
          <a:p>
            <a:pPr marL="342900" indent="-342900" algn="just">
              <a:buFont typeface="Wingdings" panose="05000000000000000000" pitchFamily="2" charset="2"/>
              <a:buChar char="Ø"/>
            </a:pPr>
            <a:r>
              <a:rPr lang="en-US" sz="2800" dirty="0">
                <a:latin typeface="+mj-lt"/>
              </a:rPr>
              <a:t>We're going to create a Shape interface and concrete classes implementing the Shape interface. We will then create an abstract decorator class </a:t>
            </a:r>
            <a:r>
              <a:rPr lang="en-US" sz="2800" dirty="0" err="1">
                <a:latin typeface="+mj-lt"/>
              </a:rPr>
              <a:t>ShapeDecorator</a:t>
            </a:r>
            <a:r>
              <a:rPr lang="en-US" sz="2800" dirty="0">
                <a:latin typeface="+mj-lt"/>
              </a:rPr>
              <a:t> implementing the Shape interface and having Shape object as its instance variable.</a:t>
            </a:r>
          </a:p>
          <a:p>
            <a:pPr marL="342900" indent="-342900" algn="just">
              <a:buFont typeface="Wingdings" panose="05000000000000000000" pitchFamily="2" charset="2"/>
              <a:buChar char="Ø"/>
            </a:pPr>
            <a:endParaRPr lang="en-US" sz="2800" dirty="0">
              <a:latin typeface="+mj-lt"/>
            </a:endParaRPr>
          </a:p>
          <a:p>
            <a:pPr marL="342900" indent="-342900" algn="just">
              <a:buFont typeface="Wingdings" panose="05000000000000000000" pitchFamily="2" charset="2"/>
              <a:buChar char="Ø"/>
            </a:pPr>
            <a:r>
              <a:rPr lang="en-US" sz="2800" dirty="0" err="1">
                <a:latin typeface="+mj-lt"/>
              </a:rPr>
              <a:t>RedShapeDecorator</a:t>
            </a:r>
            <a:r>
              <a:rPr lang="en-US" sz="2800" dirty="0">
                <a:latin typeface="+mj-lt"/>
              </a:rPr>
              <a:t> is concrete class implementing </a:t>
            </a:r>
            <a:r>
              <a:rPr lang="en-US" sz="2800" dirty="0" err="1">
                <a:latin typeface="+mj-lt"/>
              </a:rPr>
              <a:t>ShapeDecorator</a:t>
            </a:r>
            <a:r>
              <a:rPr lang="en-US" sz="2800" dirty="0">
                <a:latin typeface="+mj-lt"/>
              </a:rPr>
              <a:t>.</a:t>
            </a:r>
          </a:p>
          <a:p>
            <a:pPr marL="342900" indent="-342900" algn="just">
              <a:buFont typeface="Wingdings" panose="05000000000000000000" pitchFamily="2" charset="2"/>
              <a:buChar char="Ø"/>
            </a:pPr>
            <a:endParaRPr lang="en-US" sz="2800" dirty="0">
              <a:latin typeface="+mj-lt"/>
            </a:endParaRPr>
          </a:p>
          <a:p>
            <a:pPr marL="342900" indent="-342900" algn="just">
              <a:buFont typeface="Wingdings" panose="05000000000000000000" pitchFamily="2" charset="2"/>
              <a:buChar char="Ø"/>
            </a:pPr>
            <a:r>
              <a:rPr lang="en-US" sz="2800" dirty="0" err="1">
                <a:latin typeface="+mj-lt"/>
              </a:rPr>
              <a:t>DecoratorPatternDemo</a:t>
            </a:r>
            <a:r>
              <a:rPr lang="en-US" sz="2800" dirty="0">
                <a:latin typeface="+mj-lt"/>
              </a:rPr>
              <a:t>, our demo class will use </a:t>
            </a:r>
            <a:r>
              <a:rPr lang="en-US" sz="2800" dirty="0" err="1">
                <a:latin typeface="+mj-lt"/>
              </a:rPr>
              <a:t>RedShapeDecorator</a:t>
            </a:r>
            <a:r>
              <a:rPr lang="en-US" sz="2800" dirty="0">
                <a:latin typeface="+mj-lt"/>
              </a:rPr>
              <a:t> to decorate Shape objects.</a:t>
            </a:r>
          </a:p>
        </p:txBody>
      </p:sp>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2DB5F751-2A28-4FEE-B0A6-C05329535C5D}"/>
              </a:ext>
            </a:extLst>
          </p:cNvPr>
          <p:cNvSpPr txBox="1"/>
          <p:nvPr/>
        </p:nvSpPr>
        <p:spPr>
          <a:xfrm>
            <a:off x="2055055" y="136525"/>
            <a:ext cx="8777067"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(Decorator Design Pattern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1546288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E9CE9C-0BDF-4487-8B10-D70364FD0D12}"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52400" y="908837"/>
            <a:ext cx="3602799" cy="3224354"/>
          </a:xfrm>
          <a:prstGeom prst="rect">
            <a:avLst/>
          </a:prstGeom>
          <a:solidFill>
            <a:srgbClr val="FFCCFF"/>
          </a:solidFill>
          <a:ln w="19050">
            <a:solidFill>
              <a:schemeClr val="tx1"/>
            </a:solidFill>
          </a:ln>
        </p:spPr>
      </p:pic>
      <p:pic>
        <p:nvPicPr>
          <p:cNvPr id="9" name="Picture 8"/>
          <p:cNvPicPr>
            <a:picLocks noChangeAspect="1"/>
          </p:cNvPicPr>
          <p:nvPr/>
        </p:nvPicPr>
        <p:blipFill>
          <a:blip r:embed="rId3"/>
          <a:stretch>
            <a:fillRect/>
          </a:stretch>
        </p:blipFill>
        <p:spPr>
          <a:xfrm>
            <a:off x="3962400" y="908837"/>
            <a:ext cx="5456983" cy="3836739"/>
          </a:xfrm>
          <a:prstGeom prst="rect">
            <a:avLst/>
          </a:prstGeom>
          <a:ln w="19050">
            <a:solidFill>
              <a:schemeClr val="tx1"/>
            </a:solidFill>
          </a:ln>
        </p:spPr>
      </p:pic>
      <p:pic>
        <p:nvPicPr>
          <p:cNvPr id="10" name="Picture 9"/>
          <p:cNvPicPr>
            <a:picLocks noChangeAspect="1"/>
          </p:cNvPicPr>
          <p:nvPr/>
        </p:nvPicPr>
        <p:blipFill>
          <a:blip r:embed="rId4"/>
          <a:stretch>
            <a:fillRect/>
          </a:stretch>
        </p:blipFill>
        <p:spPr>
          <a:xfrm>
            <a:off x="7924800" y="4196709"/>
            <a:ext cx="4159372" cy="2551831"/>
          </a:xfrm>
          <a:prstGeom prst="rect">
            <a:avLst/>
          </a:prstGeom>
          <a:ln w="9525">
            <a:solidFill>
              <a:schemeClr val="tx1"/>
            </a:solidFill>
          </a:ln>
        </p:spPr>
      </p:pic>
      <p:sp>
        <p:nvSpPr>
          <p:cNvPr id="11" name="Footer Placeholder 4"/>
          <p:cNvSpPr>
            <a:spLocks noGrp="1"/>
          </p:cNvSpPr>
          <p:nvPr>
            <p:ph type="ftr" sz="quarter" idx="11"/>
          </p:nvPr>
        </p:nvSpPr>
        <p:spPr>
          <a:xfrm>
            <a:off x="2932249" y="6383415"/>
            <a:ext cx="5562600" cy="365125"/>
          </a:xfrm>
        </p:spPr>
        <p:txBody>
          <a:bodyPr/>
          <a:lstStyle/>
          <a:p>
            <a:r>
              <a:rPr lang="de-DE"/>
              <a:t>Renu   Panwar           Design Pattern            Unit 3</a:t>
            </a:r>
            <a:endParaRPr lang="en-US" dirty="0"/>
          </a:p>
        </p:txBody>
      </p:sp>
      <p:sp>
        <p:nvSpPr>
          <p:cNvPr id="12" name="TextBox 11">
            <a:extLst>
              <a:ext uri="{FF2B5EF4-FFF2-40B4-BE49-F238E27FC236}">
                <a16:creationId xmlns:a16="http://schemas.microsoft.com/office/drawing/2014/main" id="{D7D52BD7-3D7C-4E8B-A365-1D1D72BF7077}"/>
              </a:ext>
            </a:extLst>
          </p:cNvPr>
          <p:cNvSpPr txBox="1"/>
          <p:nvPr/>
        </p:nvSpPr>
        <p:spPr>
          <a:xfrm>
            <a:off x="1799383" y="380109"/>
            <a:ext cx="6963338"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(Decorator Design Pattern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636563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877949-A4B7-4BBF-870E-87FF53DBAAD0}"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590800" y="857483"/>
            <a:ext cx="7442664" cy="5853113"/>
          </a:xfrm>
          <a:prstGeom prst="rect">
            <a:avLst/>
          </a:prstGeom>
          <a:solidFill>
            <a:srgbClr val="FFCCFF"/>
          </a:solidFill>
          <a:ln w="12700">
            <a:solidFill>
              <a:schemeClr val="tx1"/>
            </a:solidFill>
          </a:ln>
        </p:spPr>
      </p:pic>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1DC2E66D-26D3-4110-BFA9-02A5412DD27D}"/>
              </a:ext>
            </a:extLst>
          </p:cNvPr>
          <p:cNvSpPr txBox="1"/>
          <p:nvPr/>
        </p:nvSpPr>
        <p:spPr>
          <a:xfrm>
            <a:off x="2249658" y="136525"/>
            <a:ext cx="7692683"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(Decorator Design Pattern)</a:t>
            </a:r>
          </a:p>
        </p:txBody>
      </p:sp>
    </p:spTree>
    <p:extLst>
      <p:ext uri="{BB962C8B-B14F-4D97-AF65-F5344CB8AC3E}">
        <p14:creationId xmlns:p14="http://schemas.microsoft.com/office/powerpoint/2010/main" val="17568973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997C87-692B-4FC2-BBB3-F1E4C928D948}"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664627" y="1040610"/>
            <a:ext cx="6862745" cy="5991497"/>
          </a:xfrm>
          <a:prstGeom prst="rect">
            <a:avLst/>
          </a:prstGeom>
          <a:ln w="19050">
            <a:solidFill>
              <a:schemeClr val="tx1"/>
            </a:solidFill>
          </a:ln>
        </p:spPr>
      </p:pic>
      <p:pic>
        <p:nvPicPr>
          <p:cNvPr id="8" name="Picture 7"/>
          <p:cNvPicPr>
            <a:picLocks noChangeAspect="1"/>
          </p:cNvPicPr>
          <p:nvPr/>
        </p:nvPicPr>
        <p:blipFill>
          <a:blip r:embed="rId3"/>
          <a:stretch>
            <a:fillRect/>
          </a:stretch>
        </p:blipFill>
        <p:spPr>
          <a:xfrm>
            <a:off x="228600" y="837992"/>
            <a:ext cx="1951337" cy="719756"/>
          </a:xfrm>
          <a:prstGeom prst="rect">
            <a:avLst/>
          </a:prstGeom>
        </p:spPr>
      </p:pic>
      <p:sp>
        <p:nvSpPr>
          <p:cNvPr id="9" name="Footer Placeholder 8"/>
          <p:cNvSpPr>
            <a:spLocks noGrp="1"/>
          </p:cNvSpPr>
          <p:nvPr>
            <p:ph type="ftr" sz="quarter" idx="11"/>
          </p:nvPr>
        </p:nvSpPr>
        <p:spPr/>
        <p:txBody>
          <a:bodyPr/>
          <a:lstStyle/>
          <a:p>
            <a:r>
              <a:rPr lang="de-DE"/>
              <a:t>Renu   Panwar           Design Pattern            Unit 3</a:t>
            </a:r>
            <a:endParaRPr lang="en-US" dirty="0"/>
          </a:p>
        </p:txBody>
      </p:sp>
      <p:sp>
        <p:nvSpPr>
          <p:cNvPr id="10" name="TextBox 9">
            <a:extLst>
              <a:ext uri="{FF2B5EF4-FFF2-40B4-BE49-F238E27FC236}">
                <a16:creationId xmlns:a16="http://schemas.microsoft.com/office/drawing/2014/main" id="{FC1A9E65-D9D6-4443-B5F6-0E14FFE24460}"/>
              </a:ext>
            </a:extLst>
          </p:cNvPr>
          <p:cNvSpPr txBox="1"/>
          <p:nvPr/>
        </p:nvSpPr>
        <p:spPr>
          <a:xfrm>
            <a:off x="2209799" y="236606"/>
            <a:ext cx="8256563"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(Decorator Design Pattern)</a:t>
            </a:r>
          </a:p>
        </p:txBody>
      </p:sp>
    </p:spTree>
    <p:extLst>
      <p:ext uri="{BB962C8B-B14F-4D97-AF65-F5344CB8AC3E}">
        <p14:creationId xmlns:p14="http://schemas.microsoft.com/office/powerpoint/2010/main" val="16444362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B2772A-FD5A-41A1-9C38-E280416F0811}"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4343400" y="1021080"/>
            <a:ext cx="7655216" cy="5700402"/>
          </a:xfrm>
          <a:prstGeom prst="rect">
            <a:avLst/>
          </a:prstGeom>
          <a:ln w="19050">
            <a:solidFill>
              <a:schemeClr val="tx1"/>
            </a:solidFill>
          </a:ln>
        </p:spPr>
      </p:pic>
      <p:pic>
        <p:nvPicPr>
          <p:cNvPr id="9" name="Picture 8"/>
          <p:cNvPicPr>
            <a:picLocks noChangeAspect="1"/>
          </p:cNvPicPr>
          <p:nvPr/>
        </p:nvPicPr>
        <p:blipFill>
          <a:blip r:embed="rId3"/>
          <a:stretch>
            <a:fillRect/>
          </a:stretch>
        </p:blipFill>
        <p:spPr>
          <a:xfrm>
            <a:off x="193384" y="1021080"/>
            <a:ext cx="4104658" cy="1036325"/>
          </a:xfrm>
          <a:prstGeom prst="rect">
            <a:avLst/>
          </a:prstGeom>
          <a:ln w="6350">
            <a:solidFill>
              <a:schemeClr val="tx1"/>
            </a:solidFill>
          </a:ln>
        </p:spPr>
      </p:pic>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10" name="TextBox 9">
            <a:extLst>
              <a:ext uri="{FF2B5EF4-FFF2-40B4-BE49-F238E27FC236}">
                <a16:creationId xmlns:a16="http://schemas.microsoft.com/office/drawing/2014/main" id="{E2A438CA-FEFF-46CB-8C7F-59F789D82744}"/>
              </a:ext>
            </a:extLst>
          </p:cNvPr>
          <p:cNvSpPr txBox="1"/>
          <p:nvPr/>
        </p:nvSpPr>
        <p:spPr>
          <a:xfrm>
            <a:off x="2402058" y="274890"/>
            <a:ext cx="8219049"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Implementation of (Decorator Design Pattern)</a:t>
            </a:r>
          </a:p>
        </p:txBody>
      </p:sp>
    </p:spTree>
    <p:extLst>
      <p:ext uri="{BB962C8B-B14F-4D97-AF65-F5344CB8AC3E}">
        <p14:creationId xmlns:p14="http://schemas.microsoft.com/office/powerpoint/2010/main" val="7423053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E48892-BF5E-4A56-907F-9DD189440364}"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3129819" y="956769"/>
            <a:ext cx="5932362" cy="5393057"/>
          </a:xfrm>
          <a:prstGeom prst="rect">
            <a:avLst/>
          </a:prstGeom>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D054A048-855B-416F-87C3-DF96072D8F6D}"/>
              </a:ext>
            </a:extLst>
          </p:cNvPr>
          <p:cNvSpPr txBox="1"/>
          <p:nvPr/>
        </p:nvSpPr>
        <p:spPr>
          <a:xfrm>
            <a:off x="2512255" y="390176"/>
            <a:ext cx="8587153"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Implementation of (Decorator Design Pattern)</a:t>
            </a:r>
          </a:p>
        </p:txBody>
      </p:sp>
    </p:spTree>
    <p:extLst>
      <p:ext uri="{BB962C8B-B14F-4D97-AF65-F5344CB8AC3E}">
        <p14:creationId xmlns:p14="http://schemas.microsoft.com/office/powerpoint/2010/main" val="30120483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bg1"/>
          </a:solidFill>
          <a:ln w="19050">
            <a:solidFill>
              <a:schemeClr val="accent1"/>
            </a:solidFill>
          </a:ln>
        </p:spPr>
        <p:txBody>
          <a:bodyPr>
            <a:normAutofit/>
          </a:bodyPr>
          <a:lstStyle/>
          <a:p>
            <a:pPr marL="0" indent="0" algn="just">
              <a:buNone/>
            </a:pPr>
            <a:r>
              <a:rPr lang="en-US" sz="2800" dirty="0"/>
              <a:t>Topic :</a:t>
            </a:r>
            <a:r>
              <a:rPr lang="en-US" sz="2800" dirty="0">
                <a:solidFill>
                  <a:srgbClr val="FF0000"/>
                </a:solidFill>
              </a:rPr>
              <a:t> </a:t>
            </a:r>
            <a:r>
              <a:rPr lang="en-US" sz="2800" dirty="0"/>
              <a:t>Structural Pattern II (Decorator Pattern)</a:t>
            </a:r>
          </a:p>
          <a:p>
            <a:pPr marL="0" indent="0" algn="just">
              <a:buNone/>
            </a:pPr>
            <a:endParaRPr lang="en-US" sz="2800" dirty="0"/>
          </a:p>
          <a:p>
            <a:pPr algn="just"/>
            <a:r>
              <a:rPr lang="en-US" sz="2800" dirty="0"/>
              <a:t>In this topic, the students will gain , The idea of a Structural design pattern, A Decorator Pattern says that just "attach a flexible additional responsibilities to an object dynamically".</a:t>
            </a:r>
          </a:p>
        </p:txBody>
      </p:sp>
      <p:sp>
        <p:nvSpPr>
          <p:cNvPr id="4" name="Date Placeholder 3"/>
          <p:cNvSpPr>
            <a:spLocks noGrp="1"/>
          </p:cNvSpPr>
          <p:nvPr>
            <p:ph type="dt" sz="half" idx="10"/>
          </p:nvPr>
        </p:nvSpPr>
        <p:spPr/>
        <p:txBody>
          <a:bodyPr/>
          <a:lstStyle/>
          <a:p>
            <a:fld id="{25A9D8C2-3DB8-447D-82B2-D6157067D944}"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10" name="TextBox 9">
            <a:extLst>
              <a:ext uri="{FF2B5EF4-FFF2-40B4-BE49-F238E27FC236}">
                <a16:creationId xmlns:a16="http://schemas.microsoft.com/office/drawing/2014/main" id="{3DCFE7F8-87FA-420D-A7F8-DF3985AE2E6B}"/>
              </a:ext>
            </a:extLst>
          </p:cNvPr>
          <p:cNvSpPr txBox="1"/>
          <p:nvPr/>
        </p:nvSpPr>
        <p:spPr>
          <a:xfrm>
            <a:off x="2209800" y="272145"/>
            <a:ext cx="6098344" cy="583750"/>
          </a:xfrm>
          <a:prstGeom prst="rect">
            <a:avLst/>
          </a:prstGeom>
          <a:noFill/>
        </p:spPr>
        <p:txBody>
          <a:bodyPr wrap="square">
            <a:spAutoFit/>
          </a:bodyPr>
          <a:lstStyle/>
          <a:p>
            <a:pPr>
              <a:lnSpc>
                <a:spcPct val="107000"/>
              </a:lnSpc>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Topic    Objective</a:t>
            </a:r>
          </a:p>
        </p:txBody>
      </p:sp>
    </p:spTree>
    <p:extLst>
      <p:ext uri="{BB962C8B-B14F-4D97-AF65-F5344CB8AC3E}">
        <p14:creationId xmlns:p14="http://schemas.microsoft.com/office/powerpoint/2010/main" val="26302982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bg1"/>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Structural Pattern II (Facade Pattern)</a:t>
            </a:r>
          </a:p>
          <a:p>
            <a:pPr marL="0" indent="0" algn="just">
              <a:buNone/>
            </a:pPr>
            <a:endParaRPr lang="en-US" sz="2800" dirty="0"/>
          </a:p>
          <a:p>
            <a:pPr algn="just"/>
            <a:r>
              <a:rPr lang="en-US" sz="2800" dirty="0"/>
              <a:t>In this topic, the students will gain , The idea of a Structural design pattern, A Facade Pattern says that just "just provide a unified and simplified interface to a set of interfaces in a subsystem, therefore it hides the complexities of the subsystem from the client".</a:t>
            </a:r>
          </a:p>
        </p:txBody>
      </p:sp>
      <p:sp>
        <p:nvSpPr>
          <p:cNvPr id="4" name="Date Placeholder 3"/>
          <p:cNvSpPr>
            <a:spLocks noGrp="1"/>
          </p:cNvSpPr>
          <p:nvPr>
            <p:ph type="dt" sz="half" idx="10"/>
          </p:nvPr>
        </p:nvSpPr>
        <p:spPr/>
        <p:txBody>
          <a:bodyPr/>
          <a:lstStyle/>
          <a:p>
            <a:fld id="{56E74D77-1E86-4911-B8A5-9556192BD9C6}"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8" name="TextBox 7">
            <a:extLst>
              <a:ext uri="{FF2B5EF4-FFF2-40B4-BE49-F238E27FC236}">
                <a16:creationId xmlns:a16="http://schemas.microsoft.com/office/drawing/2014/main" id="{847A5B8E-E3BF-4B0C-BC55-F416BB247370}"/>
              </a:ext>
            </a:extLst>
          </p:cNvPr>
          <p:cNvSpPr txBox="1"/>
          <p:nvPr/>
        </p:nvSpPr>
        <p:spPr>
          <a:xfrm>
            <a:off x="2331720" y="272145"/>
            <a:ext cx="6098344"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Topic    Objective</a:t>
            </a:r>
          </a:p>
        </p:txBody>
      </p:sp>
    </p:spTree>
    <p:extLst>
      <p:ext uri="{BB962C8B-B14F-4D97-AF65-F5344CB8AC3E}">
        <p14:creationId xmlns:p14="http://schemas.microsoft.com/office/powerpoint/2010/main" val="721279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DEFF1C-0AF5-41D5-8975-907775A13A4D}"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850766"/>
            <a:ext cx="115062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Facade Design Pattern:-</a:t>
            </a:r>
          </a:p>
          <a:p>
            <a:pPr marL="457200" indent="-457200" algn="just">
              <a:buFont typeface="Wingdings" panose="05000000000000000000" pitchFamily="2" charset="2"/>
              <a:buChar char="Ø"/>
            </a:pPr>
            <a:r>
              <a:rPr lang="en-US" sz="2800" dirty="0">
                <a:latin typeface="+mj-lt"/>
              </a:rPr>
              <a:t>A Facade Pattern says that just "just provide a unified and simplified interface to a set of interfaces in a subsystem, therefore it hides the complexities of the subsystem from the client".</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In other words, Facade Pattern describes a higher-level interface that makes the sub-system easier to use.</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Practically, every Abstract Factory is a type of Facade.</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Facade pattern hides the complexities of the system and provides an interface to the client using which the client can access the system. </a:t>
            </a:r>
          </a:p>
          <a:p>
            <a:pPr algn="just"/>
            <a:endParaRPr lang="en-US" sz="2800" dirty="0">
              <a:latin typeface="+mj-lt"/>
            </a:endParaRPr>
          </a:p>
        </p:txBody>
      </p:sp>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77D21A81-2A90-4716-BE4C-A0A0AF6294C2}"/>
              </a:ext>
            </a:extLst>
          </p:cNvPr>
          <p:cNvSpPr txBox="1"/>
          <p:nvPr/>
        </p:nvSpPr>
        <p:spPr>
          <a:xfrm>
            <a:off x="2513428" y="298371"/>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Structural patterns II (Facade Pattern)</a:t>
            </a:r>
          </a:p>
        </p:txBody>
      </p:sp>
    </p:spTree>
    <p:extLst>
      <p:ext uri="{BB962C8B-B14F-4D97-AF65-F5344CB8AC3E}">
        <p14:creationId xmlns:p14="http://schemas.microsoft.com/office/powerpoint/2010/main" val="10899014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9BCD97-E00A-4E1B-9ADA-13B2A124E7E0}"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28600" y="913140"/>
            <a:ext cx="117348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Advantage of Facade  Design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It shields the clients from the complexities of the sub-system components.</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It promotes loose coupling between subsystems and its clients.</a:t>
            </a:r>
          </a:p>
          <a:p>
            <a:pPr algn="just"/>
            <a:endParaRPr lang="en-US" sz="2800" b="1" u="sng" dirty="0">
              <a:latin typeface="+mj-lt"/>
            </a:endParaRPr>
          </a:p>
          <a:p>
            <a:pPr algn="just"/>
            <a:r>
              <a:rPr lang="en-US" sz="2800" b="1" u="sng" dirty="0">
                <a:latin typeface="+mj-lt"/>
              </a:rPr>
              <a:t>Usage of Facade Design Pattern:-</a:t>
            </a:r>
          </a:p>
          <a:p>
            <a:pPr algn="just"/>
            <a:r>
              <a:rPr lang="en-US" sz="2800" dirty="0">
                <a:latin typeface="+mj-lt"/>
              </a:rPr>
              <a:t>It is used:</a:t>
            </a:r>
          </a:p>
          <a:p>
            <a:pPr marL="457200" indent="-457200" algn="just">
              <a:buFont typeface="Wingdings" panose="05000000000000000000" pitchFamily="2" charset="2"/>
              <a:buChar char="Ø"/>
            </a:pPr>
            <a:r>
              <a:rPr lang="en-US" sz="2800" dirty="0">
                <a:latin typeface="+mj-lt"/>
              </a:rPr>
              <a:t>When you want to provide simple interface to a complex sub-system.</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When several dependencies exist between clients and the implementation classes of an abstraction.</a:t>
            </a:r>
          </a:p>
          <a:p>
            <a:pPr algn="just"/>
            <a:r>
              <a:rPr lang="en-US" sz="2800" dirty="0"/>
              <a:t>      </a:t>
            </a:r>
          </a:p>
        </p:txBody>
      </p:sp>
      <p:sp>
        <p:nvSpPr>
          <p:cNvPr id="9" name="TextBox 8">
            <a:extLst>
              <a:ext uri="{FF2B5EF4-FFF2-40B4-BE49-F238E27FC236}">
                <a16:creationId xmlns:a16="http://schemas.microsoft.com/office/drawing/2014/main" id="{105C1884-A96B-48BA-AF5B-44C7C4F5F865}"/>
              </a:ext>
            </a:extLst>
          </p:cNvPr>
          <p:cNvSpPr txBox="1"/>
          <p:nvPr/>
        </p:nvSpPr>
        <p:spPr>
          <a:xfrm>
            <a:off x="2050365" y="244469"/>
            <a:ext cx="9049043"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Structural patterns (Facade Design Pattern)</a:t>
            </a:r>
          </a:p>
        </p:txBody>
      </p:sp>
    </p:spTree>
    <p:extLst>
      <p:ext uri="{BB962C8B-B14F-4D97-AF65-F5344CB8AC3E}">
        <p14:creationId xmlns:p14="http://schemas.microsoft.com/office/powerpoint/2010/main" val="408707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E855A5-9291-4BC3-B686-6C059A5D4DD4}" type="datetime1">
              <a:rPr lang="en-US" smtClean="0"/>
              <a:t>10/14/2024</a:t>
            </a:fld>
            <a:endParaRPr lang="en-US" dirty="0"/>
          </a:p>
        </p:txBody>
      </p:sp>
      <p:sp>
        <p:nvSpPr>
          <p:cNvPr id="5" name="Footer Placeholder 4"/>
          <p:cNvSpPr>
            <a:spLocks noGrp="1"/>
          </p:cNvSpPr>
          <p:nvPr>
            <p:ph type="ftr" sz="quarter" idx="11"/>
          </p:nvPr>
        </p:nvSpPr>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2697167979"/>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2892449861"/>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1896844506"/>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330194531"/>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188182990"/>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3495297192"/>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1338897513"/>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8" name="TextBox 7">
            <a:extLst>
              <a:ext uri="{FF2B5EF4-FFF2-40B4-BE49-F238E27FC236}">
                <a16:creationId xmlns:a16="http://schemas.microsoft.com/office/drawing/2014/main" id="{A63EA5E3-0D96-EAC7-1027-F58455A74331}"/>
              </a:ext>
            </a:extLst>
          </p:cNvPr>
          <p:cNvSpPr txBox="1"/>
          <p:nvPr/>
        </p:nvSpPr>
        <p:spPr>
          <a:xfrm>
            <a:off x="2971798" y="134776"/>
            <a:ext cx="6096000" cy="646331"/>
          </a:xfrm>
          <a:prstGeom prst="rect">
            <a:avLst/>
          </a:prstGeom>
          <a:noFill/>
        </p:spPr>
        <p:txBody>
          <a:bodyPr wrap="square">
            <a:spAutoFit/>
          </a:bodyPr>
          <a:lstStyle/>
          <a:p>
            <a:pPr algn="ctr">
              <a:spcBef>
                <a:spcPct val="0"/>
              </a:spcBef>
              <a:defRPr/>
            </a:pPr>
            <a:r>
              <a:rPr lang="en-US" sz="3600" b="1" dirty="0"/>
              <a:t>Program Outcomes (POs)</a:t>
            </a:r>
          </a:p>
        </p:txBody>
      </p:sp>
    </p:spTree>
    <p:extLst>
      <p:ext uri="{BB962C8B-B14F-4D97-AF65-F5344CB8AC3E}">
        <p14:creationId xmlns:p14="http://schemas.microsoft.com/office/powerpoint/2010/main" val="26987591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22946E-14A7-40FF-B0D0-BA66A979F7BF}"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066800" y="1066800"/>
            <a:ext cx="9908408" cy="5092498"/>
          </a:xfrm>
          <a:prstGeom prst="rect">
            <a:avLst/>
          </a:prstGeom>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625E1C9A-16DC-4ADA-AA25-DFF05338F216}"/>
              </a:ext>
            </a:extLst>
          </p:cNvPr>
          <p:cNvSpPr txBox="1"/>
          <p:nvPr/>
        </p:nvSpPr>
        <p:spPr>
          <a:xfrm>
            <a:off x="2345788" y="327054"/>
            <a:ext cx="9086620"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UML\Structure for Facade  Design Pattern</a:t>
            </a:r>
          </a:p>
        </p:txBody>
      </p:sp>
    </p:spTree>
    <p:extLst>
      <p:ext uri="{BB962C8B-B14F-4D97-AF65-F5344CB8AC3E}">
        <p14:creationId xmlns:p14="http://schemas.microsoft.com/office/powerpoint/2010/main" val="33658143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33E8DD-D4B5-4943-84EE-7BB64F25E8B5}"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05035"/>
            <a:ext cx="11277600" cy="4832092"/>
          </a:xfrm>
          <a:prstGeom prst="rect">
            <a:avLst/>
          </a:prstGeom>
          <a:solidFill>
            <a:schemeClr val="bg1"/>
          </a:solidFill>
          <a:ln w="28575">
            <a:solidFill>
              <a:schemeClr val="tx1"/>
            </a:solidFill>
          </a:ln>
        </p:spPr>
        <p:txBody>
          <a:bodyPr wrap="square">
            <a:spAutoFit/>
          </a:bodyPr>
          <a:lstStyle/>
          <a:p>
            <a:pPr marL="342900" indent="-342900" algn="just">
              <a:buFont typeface="Wingdings" panose="05000000000000000000" pitchFamily="2" charset="2"/>
              <a:buChar char="Ø"/>
            </a:pPr>
            <a:r>
              <a:rPr lang="en-US" sz="2800" dirty="0">
                <a:latin typeface="+mj-lt"/>
              </a:rPr>
              <a:t>We are going to create a Shape interface and concrete classes implementing the Shape interface. A facade class </a:t>
            </a:r>
            <a:r>
              <a:rPr lang="en-US" sz="2800" dirty="0" err="1">
                <a:latin typeface="+mj-lt"/>
              </a:rPr>
              <a:t>ShapeMaker</a:t>
            </a:r>
            <a:r>
              <a:rPr lang="en-US" sz="2800" dirty="0">
                <a:latin typeface="+mj-lt"/>
              </a:rPr>
              <a:t> is defined as a next step.</a:t>
            </a:r>
          </a:p>
          <a:p>
            <a:pPr marL="342900" indent="-342900" algn="just">
              <a:buFont typeface="Wingdings" panose="05000000000000000000" pitchFamily="2" charset="2"/>
              <a:buChar char="Ø"/>
            </a:pPr>
            <a:endParaRPr lang="en-US" sz="2800" dirty="0">
              <a:latin typeface="+mj-lt"/>
            </a:endParaRPr>
          </a:p>
          <a:p>
            <a:pPr marL="342900" indent="-342900" algn="just">
              <a:buFont typeface="Wingdings" panose="05000000000000000000" pitchFamily="2" charset="2"/>
              <a:buChar char="Ø"/>
            </a:pPr>
            <a:r>
              <a:rPr lang="en-US" sz="2800" dirty="0" err="1">
                <a:latin typeface="+mj-lt"/>
              </a:rPr>
              <a:t>ShapeMaker</a:t>
            </a:r>
            <a:r>
              <a:rPr lang="en-US" sz="2800" dirty="0">
                <a:latin typeface="+mj-lt"/>
              </a:rPr>
              <a:t> class uses the concrete classes to delegate user calls to these classes. </a:t>
            </a:r>
            <a:r>
              <a:rPr lang="en-US" sz="2800" dirty="0" err="1">
                <a:latin typeface="+mj-lt"/>
              </a:rPr>
              <a:t>FacadePatternDemo</a:t>
            </a:r>
            <a:r>
              <a:rPr lang="en-US" sz="2800" dirty="0">
                <a:latin typeface="+mj-lt"/>
              </a:rPr>
              <a:t>, our demo class, will use </a:t>
            </a:r>
            <a:r>
              <a:rPr lang="en-US" sz="2800" dirty="0" err="1">
                <a:latin typeface="+mj-lt"/>
              </a:rPr>
              <a:t>ShapeMaker</a:t>
            </a:r>
            <a:r>
              <a:rPr lang="en-US" sz="2800" dirty="0">
                <a:latin typeface="+mj-lt"/>
              </a:rPr>
              <a:t> class to show the results.</a:t>
            </a:r>
          </a:p>
          <a:p>
            <a:pPr algn="just"/>
            <a:endParaRPr lang="en-US" sz="2800" dirty="0">
              <a:latin typeface="+mj-lt"/>
            </a:endParaRPr>
          </a:p>
          <a:p>
            <a:pPr marL="342900" indent="-342900" algn="just">
              <a:buFont typeface="Wingdings" panose="05000000000000000000" pitchFamily="2" charset="2"/>
              <a:buChar char="Ø"/>
            </a:pPr>
            <a:r>
              <a:rPr lang="en-US" sz="2800" dirty="0">
                <a:latin typeface="+mj-lt"/>
              </a:rPr>
              <a:t>This pattern involves a single class which provides simplified methods required by client and delegates calls to methods of existing system classes.</a:t>
            </a: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C6BE9D22-AB4F-4057-B3A7-6245A574C775}"/>
              </a:ext>
            </a:extLst>
          </p:cNvPr>
          <p:cNvSpPr txBox="1"/>
          <p:nvPr/>
        </p:nvSpPr>
        <p:spPr>
          <a:xfrm>
            <a:off x="2512255" y="136519"/>
            <a:ext cx="8151055"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(Facade Design Pattern)</a:t>
            </a:r>
          </a:p>
        </p:txBody>
      </p:sp>
    </p:spTree>
    <p:extLst>
      <p:ext uri="{BB962C8B-B14F-4D97-AF65-F5344CB8AC3E}">
        <p14:creationId xmlns:p14="http://schemas.microsoft.com/office/powerpoint/2010/main" val="29200226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BF3A81-4C14-4A2D-B4CE-65F1038FC7DE}"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044361" y="1200407"/>
            <a:ext cx="10309439" cy="4074599"/>
          </a:xfrm>
          <a:prstGeom prst="rect">
            <a:avLst/>
          </a:prstGeom>
          <a:ln w="1905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9993421A-EEA9-4583-88BD-BF10CAEF24F4}"/>
              </a:ext>
            </a:extLst>
          </p:cNvPr>
          <p:cNvSpPr txBox="1"/>
          <p:nvPr/>
        </p:nvSpPr>
        <p:spPr>
          <a:xfrm>
            <a:off x="1825283" y="282801"/>
            <a:ext cx="8936502"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(Facade Design Pattern)</a:t>
            </a:r>
          </a:p>
        </p:txBody>
      </p:sp>
    </p:spTree>
    <p:extLst>
      <p:ext uri="{BB962C8B-B14F-4D97-AF65-F5344CB8AC3E}">
        <p14:creationId xmlns:p14="http://schemas.microsoft.com/office/powerpoint/2010/main" val="16143548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20C995-ED11-48DF-8E47-93CBD9ACDC47}"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52400" y="838200"/>
            <a:ext cx="5094121" cy="3553236"/>
          </a:xfrm>
          <a:prstGeom prst="rect">
            <a:avLst/>
          </a:prstGeom>
          <a:ln w="12700">
            <a:solidFill>
              <a:schemeClr val="tx1"/>
            </a:solidFill>
          </a:ln>
        </p:spPr>
      </p:pic>
      <p:pic>
        <p:nvPicPr>
          <p:cNvPr id="8" name="Picture 7"/>
          <p:cNvPicPr>
            <a:picLocks noChangeAspect="1"/>
          </p:cNvPicPr>
          <p:nvPr/>
        </p:nvPicPr>
        <p:blipFill>
          <a:blip r:embed="rId3"/>
          <a:stretch>
            <a:fillRect/>
          </a:stretch>
        </p:blipFill>
        <p:spPr>
          <a:xfrm>
            <a:off x="5486400" y="859971"/>
            <a:ext cx="4803616" cy="2924481"/>
          </a:xfrm>
          <a:prstGeom prst="rect">
            <a:avLst/>
          </a:prstGeom>
          <a:ln w="9525">
            <a:solidFill>
              <a:schemeClr val="tx1"/>
            </a:solidFill>
          </a:ln>
        </p:spPr>
      </p:pic>
      <p:pic>
        <p:nvPicPr>
          <p:cNvPr id="9" name="Picture 8"/>
          <p:cNvPicPr>
            <a:picLocks noChangeAspect="1"/>
          </p:cNvPicPr>
          <p:nvPr/>
        </p:nvPicPr>
        <p:blipFill>
          <a:blip r:embed="rId4"/>
          <a:stretch>
            <a:fillRect/>
          </a:stretch>
        </p:blipFill>
        <p:spPr>
          <a:xfrm>
            <a:off x="5560222" y="3958618"/>
            <a:ext cx="4498700" cy="2742830"/>
          </a:xfrm>
          <a:prstGeom prst="rect">
            <a:avLst/>
          </a:prstGeom>
          <a:ln w="6350">
            <a:solidFill>
              <a:schemeClr val="tx1"/>
            </a:solidFill>
          </a:ln>
        </p:spPr>
      </p:pic>
      <p:sp>
        <p:nvSpPr>
          <p:cNvPr id="10" name="Footer Placeholder 9"/>
          <p:cNvSpPr>
            <a:spLocks noGrp="1"/>
          </p:cNvSpPr>
          <p:nvPr>
            <p:ph type="ftr" sz="quarter" idx="11"/>
          </p:nvPr>
        </p:nvSpPr>
        <p:spPr/>
        <p:txBody>
          <a:bodyPr/>
          <a:lstStyle/>
          <a:p>
            <a:r>
              <a:rPr lang="de-DE"/>
              <a:t>Renu   Panwar           Design Pattern            Unit 3</a:t>
            </a:r>
            <a:endParaRPr lang="en-US" dirty="0"/>
          </a:p>
        </p:txBody>
      </p:sp>
      <p:sp>
        <p:nvSpPr>
          <p:cNvPr id="11" name="TextBox 10">
            <a:extLst>
              <a:ext uri="{FF2B5EF4-FFF2-40B4-BE49-F238E27FC236}">
                <a16:creationId xmlns:a16="http://schemas.microsoft.com/office/drawing/2014/main" id="{37278C4D-BD2E-4FD4-9261-0504BCE48255}"/>
              </a:ext>
            </a:extLst>
          </p:cNvPr>
          <p:cNvSpPr txBox="1"/>
          <p:nvPr/>
        </p:nvSpPr>
        <p:spPr>
          <a:xfrm>
            <a:off x="2055056" y="199232"/>
            <a:ext cx="9527344"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Implementation of (Facade Design Pattern)</a:t>
            </a:r>
          </a:p>
        </p:txBody>
      </p:sp>
    </p:spTree>
    <p:extLst>
      <p:ext uri="{BB962C8B-B14F-4D97-AF65-F5344CB8AC3E}">
        <p14:creationId xmlns:p14="http://schemas.microsoft.com/office/powerpoint/2010/main" val="16940213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89CADA-DEE8-4C93-928E-2C2F5979678E}"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5715000" y="758895"/>
            <a:ext cx="4038600" cy="6064271"/>
          </a:xfrm>
          <a:prstGeom prst="rect">
            <a:avLst/>
          </a:prstGeom>
          <a:ln w="12700">
            <a:solidFill>
              <a:schemeClr val="tx1"/>
            </a:solidFill>
          </a:ln>
        </p:spPr>
      </p:pic>
      <p:pic>
        <p:nvPicPr>
          <p:cNvPr id="8" name="Picture 7"/>
          <p:cNvPicPr>
            <a:picLocks noChangeAspect="1"/>
          </p:cNvPicPr>
          <p:nvPr/>
        </p:nvPicPr>
        <p:blipFill>
          <a:blip r:embed="rId3"/>
          <a:stretch>
            <a:fillRect/>
          </a:stretch>
        </p:blipFill>
        <p:spPr>
          <a:xfrm>
            <a:off x="2057400" y="793729"/>
            <a:ext cx="3172097" cy="1797001"/>
          </a:xfrm>
          <a:prstGeom prst="rect">
            <a:avLst/>
          </a:prstGeom>
          <a:ln w="19050">
            <a:solidFill>
              <a:schemeClr val="tx1"/>
            </a:solidFill>
          </a:ln>
        </p:spPr>
      </p:pic>
      <p:sp>
        <p:nvSpPr>
          <p:cNvPr id="9" name="Footer Placeholder 8"/>
          <p:cNvSpPr>
            <a:spLocks noGrp="1"/>
          </p:cNvSpPr>
          <p:nvPr>
            <p:ph type="ftr" sz="quarter" idx="11"/>
          </p:nvPr>
        </p:nvSpPr>
        <p:spPr/>
        <p:txBody>
          <a:bodyPr/>
          <a:lstStyle/>
          <a:p>
            <a:r>
              <a:rPr lang="de-DE"/>
              <a:t>Renu   Panwar           Design Pattern            Unit 3</a:t>
            </a:r>
            <a:endParaRPr lang="en-US" dirty="0"/>
          </a:p>
        </p:txBody>
      </p:sp>
      <p:sp>
        <p:nvSpPr>
          <p:cNvPr id="10" name="TextBox 9">
            <a:extLst>
              <a:ext uri="{FF2B5EF4-FFF2-40B4-BE49-F238E27FC236}">
                <a16:creationId xmlns:a16="http://schemas.microsoft.com/office/drawing/2014/main" id="{33623C4B-0C90-497C-888C-EA8D58D26286}"/>
              </a:ext>
            </a:extLst>
          </p:cNvPr>
          <p:cNvSpPr txBox="1"/>
          <p:nvPr/>
        </p:nvSpPr>
        <p:spPr>
          <a:xfrm>
            <a:off x="2209799" y="136525"/>
            <a:ext cx="8439443"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(Facade Design Pattern)</a:t>
            </a:r>
          </a:p>
        </p:txBody>
      </p:sp>
    </p:spTree>
    <p:extLst>
      <p:ext uri="{BB962C8B-B14F-4D97-AF65-F5344CB8AC3E}">
        <p14:creationId xmlns:p14="http://schemas.microsoft.com/office/powerpoint/2010/main" val="34662831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A0ABED-7FCC-4174-B0F8-F1EBA442B27A}"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dirty="0"/>
          </a:p>
        </p:txBody>
      </p:sp>
      <p:sp>
        <p:nvSpPr>
          <p:cNvPr id="2" name="Rectangle 1"/>
          <p:cNvSpPr/>
          <p:nvPr/>
        </p:nvSpPr>
        <p:spPr>
          <a:xfrm>
            <a:off x="609600" y="1443075"/>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307144" y="1020756"/>
            <a:ext cx="7210730" cy="5700719"/>
          </a:xfrm>
          <a:prstGeom prst="rect">
            <a:avLst/>
          </a:prstGeom>
          <a:ln w="12700">
            <a:solidFill>
              <a:schemeClr val="tx1"/>
            </a:solidFill>
          </a:ln>
        </p:spPr>
      </p:pic>
      <p:pic>
        <p:nvPicPr>
          <p:cNvPr id="9" name="Picture 8"/>
          <p:cNvPicPr>
            <a:picLocks noChangeAspect="1"/>
          </p:cNvPicPr>
          <p:nvPr/>
        </p:nvPicPr>
        <p:blipFill>
          <a:blip r:embed="rId3"/>
          <a:stretch>
            <a:fillRect/>
          </a:stretch>
        </p:blipFill>
        <p:spPr>
          <a:xfrm>
            <a:off x="7634809" y="2276065"/>
            <a:ext cx="3941060" cy="2659527"/>
          </a:xfrm>
          <a:prstGeom prst="rect">
            <a:avLst/>
          </a:prstGeom>
          <a:ln w="19050">
            <a:solidFill>
              <a:schemeClr val="tx1"/>
            </a:solidFill>
          </a:ln>
        </p:spPr>
      </p:pic>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10" name="TextBox 9">
            <a:extLst>
              <a:ext uri="{FF2B5EF4-FFF2-40B4-BE49-F238E27FC236}">
                <a16:creationId xmlns:a16="http://schemas.microsoft.com/office/drawing/2014/main" id="{583D8071-3B24-47E3-8FFE-6B5F2280C9EF}"/>
              </a:ext>
            </a:extLst>
          </p:cNvPr>
          <p:cNvSpPr txBox="1"/>
          <p:nvPr/>
        </p:nvSpPr>
        <p:spPr>
          <a:xfrm>
            <a:off x="2209800" y="300873"/>
            <a:ext cx="9144000"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(Facade Design Pattern)</a:t>
            </a:r>
          </a:p>
        </p:txBody>
      </p:sp>
    </p:spTree>
    <p:extLst>
      <p:ext uri="{BB962C8B-B14F-4D97-AF65-F5344CB8AC3E}">
        <p14:creationId xmlns:p14="http://schemas.microsoft.com/office/powerpoint/2010/main" val="9410649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0A3EEA-ABCE-4A84-8A59-C8196F479247}"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850766"/>
            <a:ext cx="115062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Flyweight Design Pattern:-</a:t>
            </a:r>
          </a:p>
          <a:p>
            <a:pPr marL="457200" indent="-457200" algn="just">
              <a:buFont typeface="Wingdings" panose="05000000000000000000" pitchFamily="2" charset="2"/>
              <a:buChar char="Ø"/>
            </a:pPr>
            <a:r>
              <a:rPr lang="en-US" sz="2800" dirty="0">
                <a:latin typeface="+mj-lt"/>
              </a:rPr>
              <a:t>A Flyweight Pattern says that just "to reuse already existing similar kind of objects by storing them and create new object when no matching object is found".</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Flyweight pattern is primarily used to reduce the number of objects created and to decrease memory footprint and increase performance. This type of design pattern comes under structural pattern as this pattern provides ways to decrease object count thus improving the object structure of application.</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Only 5 colors are available so color property is used to check already existing Circle objects.</a:t>
            </a:r>
          </a:p>
        </p:txBody>
      </p:sp>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7E9F5B17-71EA-41C8-8846-078C07311D5A}"/>
              </a:ext>
            </a:extLst>
          </p:cNvPr>
          <p:cNvSpPr txBox="1"/>
          <p:nvPr/>
        </p:nvSpPr>
        <p:spPr>
          <a:xfrm>
            <a:off x="2387991" y="136525"/>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Structural patterns II (Flyweight Pattern)</a:t>
            </a:r>
          </a:p>
        </p:txBody>
      </p:sp>
    </p:spTree>
    <p:extLst>
      <p:ext uri="{BB962C8B-B14F-4D97-AF65-F5344CB8AC3E}">
        <p14:creationId xmlns:p14="http://schemas.microsoft.com/office/powerpoint/2010/main" val="15474478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1AE711-C61F-45D5-8246-52733AA7F42C}" type="datetime1">
              <a:rPr lang="en-US" smtClean="0"/>
              <a:t>10/14/2024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28600" y="913140"/>
            <a:ext cx="117348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Advantage of Flyweight Design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It reduces the number of objects.</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It reduces the amount of memory and storage devices required if the objects are persisted</a:t>
            </a:r>
          </a:p>
          <a:p>
            <a:pPr algn="just"/>
            <a:endParaRPr lang="en-US" sz="2800" b="1" u="sng" dirty="0">
              <a:latin typeface="+mj-lt"/>
            </a:endParaRPr>
          </a:p>
          <a:p>
            <a:pPr algn="just"/>
            <a:r>
              <a:rPr lang="en-US" sz="2800" b="1" u="sng" dirty="0">
                <a:latin typeface="+mj-lt"/>
              </a:rPr>
              <a:t>Usage of Flyweight Design Pattern:-</a:t>
            </a:r>
          </a:p>
          <a:p>
            <a:pPr algn="just"/>
            <a:r>
              <a:rPr lang="en-US" sz="2800" dirty="0">
                <a:latin typeface="+mj-lt"/>
              </a:rPr>
              <a:t>It is used:</a:t>
            </a:r>
          </a:p>
          <a:p>
            <a:pPr marL="457200" indent="-457200" algn="just">
              <a:buFont typeface="Wingdings" panose="05000000000000000000" pitchFamily="2" charset="2"/>
              <a:buChar char="Ø"/>
            </a:pPr>
            <a:r>
              <a:rPr lang="en-US" sz="2800" dirty="0"/>
              <a:t>When an application uses number of objects</a:t>
            </a:r>
          </a:p>
          <a:p>
            <a:pPr marL="457200" indent="-457200" algn="just">
              <a:buFont typeface="Wingdings" panose="05000000000000000000" pitchFamily="2" charset="2"/>
              <a:buChar char="Ø"/>
            </a:pPr>
            <a:r>
              <a:rPr lang="en-US" sz="2800" dirty="0"/>
              <a:t>When the storage cost is high because of the quantity of objects.</a:t>
            </a:r>
          </a:p>
          <a:p>
            <a:pPr marL="457200" indent="-457200" algn="just">
              <a:buFont typeface="Wingdings" panose="05000000000000000000" pitchFamily="2" charset="2"/>
              <a:buChar char="Ø"/>
            </a:pPr>
            <a:r>
              <a:rPr lang="en-US" sz="2800" dirty="0"/>
              <a:t>When the application does not depend on object identity.      </a:t>
            </a:r>
          </a:p>
          <a:p>
            <a:pPr algn="just"/>
            <a:endParaRPr lang="en-US" sz="2800" dirty="0"/>
          </a:p>
        </p:txBody>
      </p:sp>
      <p:sp>
        <p:nvSpPr>
          <p:cNvPr id="9" name="TextBox 8">
            <a:extLst>
              <a:ext uri="{FF2B5EF4-FFF2-40B4-BE49-F238E27FC236}">
                <a16:creationId xmlns:a16="http://schemas.microsoft.com/office/drawing/2014/main" id="{0AC4EF09-D904-4E79-AB02-B3CF7E96FA68}"/>
              </a:ext>
            </a:extLst>
          </p:cNvPr>
          <p:cNvSpPr txBox="1"/>
          <p:nvPr/>
        </p:nvSpPr>
        <p:spPr>
          <a:xfrm>
            <a:off x="1684606" y="300756"/>
            <a:ext cx="8669216"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Structural patterns (Flyweight Design Pattern)</a:t>
            </a:r>
          </a:p>
        </p:txBody>
      </p:sp>
    </p:spTree>
    <p:extLst>
      <p:ext uri="{BB962C8B-B14F-4D97-AF65-F5344CB8AC3E}">
        <p14:creationId xmlns:p14="http://schemas.microsoft.com/office/powerpoint/2010/main" val="13532770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F3A97A-35C4-4516-B0EC-8027CD1D7400}"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031724" y="838200"/>
            <a:ext cx="7674902" cy="5740577"/>
          </a:xfrm>
          <a:prstGeom prst="rect">
            <a:avLst/>
          </a:prstGeom>
          <a:ln w="12700">
            <a:solidFill>
              <a:schemeClr val="tx1"/>
            </a:solidFill>
          </a:ln>
        </p:spPr>
      </p:pic>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043B5B47-5254-4592-BE6B-BE9CAAD7F4DA}"/>
              </a:ext>
            </a:extLst>
          </p:cNvPr>
          <p:cNvSpPr txBox="1"/>
          <p:nvPr/>
        </p:nvSpPr>
        <p:spPr>
          <a:xfrm>
            <a:off x="1797147" y="201481"/>
            <a:ext cx="7674902"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UML\Structure for Flyweight Design Pattern</a:t>
            </a:r>
          </a:p>
        </p:txBody>
      </p:sp>
    </p:spTree>
    <p:extLst>
      <p:ext uri="{BB962C8B-B14F-4D97-AF65-F5344CB8AC3E}">
        <p14:creationId xmlns:p14="http://schemas.microsoft.com/office/powerpoint/2010/main" val="8355730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1E6297-E5E5-48FB-9AC5-1B2F5B16C033}"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05035"/>
            <a:ext cx="11277600" cy="5693866"/>
          </a:xfrm>
          <a:prstGeom prst="rect">
            <a:avLst/>
          </a:prstGeom>
          <a:solidFill>
            <a:schemeClr val="bg1"/>
          </a:solidFill>
          <a:ln w="28575">
            <a:solidFill>
              <a:schemeClr val="tx1"/>
            </a:solidFill>
          </a:ln>
        </p:spPr>
        <p:txBody>
          <a:bodyPr wrap="square">
            <a:spAutoFit/>
          </a:bodyPr>
          <a:lstStyle/>
          <a:p>
            <a:pPr marL="342900" indent="-342900" algn="just">
              <a:buFont typeface="Wingdings" panose="05000000000000000000" pitchFamily="2" charset="2"/>
              <a:buChar char="Ø"/>
            </a:pPr>
            <a:r>
              <a:rPr lang="en-US" sz="2800" dirty="0">
                <a:latin typeface="+mj-lt"/>
              </a:rPr>
              <a:t>We are going to create a Shape interface and concrete class Circle implementing the Shape interface. A factory class </a:t>
            </a:r>
            <a:r>
              <a:rPr lang="en-US" sz="2800" dirty="0" err="1">
                <a:latin typeface="+mj-lt"/>
              </a:rPr>
              <a:t>ShapeFactory</a:t>
            </a:r>
            <a:r>
              <a:rPr lang="en-US" sz="2800" dirty="0">
                <a:latin typeface="+mj-lt"/>
              </a:rPr>
              <a:t> is defined as a next step.</a:t>
            </a:r>
          </a:p>
          <a:p>
            <a:pPr marL="342900" indent="-342900" algn="just">
              <a:buFont typeface="Wingdings" panose="05000000000000000000" pitchFamily="2" charset="2"/>
              <a:buChar char="Ø"/>
            </a:pPr>
            <a:endParaRPr lang="en-US" sz="2800" dirty="0">
              <a:latin typeface="+mj-lt"/>
            </a:endParaRPr>
          </a:p>
          <a:p>
            <a:pPr marL="342900" indent="-342900" algn="just">
              <a:buFont typeface="Wingdings" panose="05000000000000000000" pitchFamily="2" charset="2"/>
              <a:buChar char="Ø"/>
            </a:pPr>
            <a:r>
              <a:rPr lang="en-US" sz="2800" dirty="0" err="1">
                <a:latin typeface="+mj-lt"/>
              </a:rPr>
              <a:t>ShapeFactory</a:t>
            </a:r>
            <a:r>
              <a:rPr lang="en-US" sz="2800" dirty="0">
                <a:latin typeface="+mj-lt"/>
              </a:rPr>
              <a:t> has a </a:t>
            </a:r>
            <a:r>
              <a:rPr lang="en-US" sz="2800" dirty="0" err="1">
                <a:latin typeface="+mj-lt"/>
              </a:rPr>
              <a:t>HashMap</a:t>
            </a:r>
            <a:r>
              <a:rPr lang="en-US" sz="2800" dirty="0">
                <a:latin typeface="+mj-lt"/>
              </a:rPr>
              <a:t> of Circle having key as color of the Circle object. Whenever a request comes to create a circle of particular color to </a:t>
            </a:r>
            <a:r>
              <a:rPr lang="en-US" sz="2800" dirty="0" err="1">
                <a:latin typeface="+mj-lt"/>
              </a:rPr>
              <a:t>ShapeFactory</a:t>
            </a:r>
            <a:r>
              <a:rPr lang="en-US" sz="2800" dirty="0">
                <a:latin typeface="+mj-lt"/>
              </a:rPr>
              <a:t>, it checks the circle object in its </a:t>
            </a:r>
            <a:r>
              <a:rPr lang="en-US" sz="2800" dirty="0" err="1">
                <a:latin typeface="+mj-lt"/>
              </a:rPr>
              <a:t>HashMap</a:t>
            </a:r>
            <a:r>
              <a:rPr lang="en-US" sz="2800" dirty="0">
                <a:latin typeface="+mj-lt"/>
              </a:rPr>
              <a:t>, if object of Circle found, that object is returned otherwise a new object is created, stored in </a:t>
            </a:r>
            <a:r>
              <a:rPr lang="en-US" sz="2800" dirty="0" err="1">
                <a:latin typeface="+mj-lt"/>
              </a:rPr>
              <a:t>hashmap</a:t>
            </a:r>
            <a:r>
              <a:rPr lang="en-US" sz="2800" dirty="0">
                <a:latin typeface="+mj-lt"/>
              </a:rPr>
              <a:t> for future use, and returned to client.</a:t>
            </a:r>
          </a:p>
          <a:p>
            <a:pPr marL="342900" indent="-342900" algn="just">
              <a:buFont typeface="Wingdings" panose="05000000000000000000" pitchFamily="2" charset="2"/>
              <a:buChar char="Ø"/>
            </a:pPr>
            <a:endParaRPr lang="en-US" sz="2800" dirty="0">
              <a:latin typeface="+mj-lt"/>
            </a:endParaRPr>
          </a:p>
          <a:p>
            <a:pPr marL="342900" indent="-342900" algn="just">
              <a:buFont typeface="Wingdings" panose="05000000000000000000" pitchFamily="2" charset="2"/>
              <a:buChar char="Ø"/>
            </a:pPr>
            <a:r>
              <a:rPr lang="en-US" sz="2800" dirty="0" err="1">
                <a:latin typeface="+mj-lt"/>
              </a:rPr>
              <a:t>FlyWeightPatternDemo</a:t>
            </a:r>
            <a:r>
              <a:rPr lang="en-US" sz="2800" dirty="0">
                <a:latin typeface="+mj-lt"/>
              </a:rPr>
              <a:t>, our demo class, will use </a:t>
            </a:r>
            <a:r>
              <a:rPr lang="en-US" sz="2800" dirty="0" err="1">
                <a:latin typeface="+mj-lt"/>
              </a:rPr>
              <a:t>ShapeFactory</a:t>
            </a:r>
            <a:r>
              <a:rPr lang="en-US" sz="2800" dirty="0">
                <a:latin typeface="+mj-lt"/>
              </a:rPr>
              <a:t> to get a Shape object. It will pass information (red / green / blue/ black / white) to </a:t>
            </a:r>
            <a:r>
              <a:rPr lang="en-US" sz="2800" dirty="0" err="1">
                <a:latin typeface="+mj-lt"/>
              </a:rPr>
              <a:t>ShapeFactory</a:t>
            </a:r>
            <a:r>
              <a:rPr lang="en-US" sz="2800" dirty="0">
                <a:latin typeface="+mj-lt"/>
              </a:rPr>
              <a:t> to get the circle of desired color it needs.</a:t>
            </a:r>
          </a:p>
        </p:txBody>
      </p:sp>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A5B088D8-FA19-431D-B3A2-AD5698CE6405}"/>
              </a:ext>
            </a:extLst>
          </p:cNvPr>
          <p:cNvSpPr txBox="1"/>
          <p:nvPr/>
        </p:nvSpPr>
        <p:spPr>
          <a:xfrm>
            <a:off x="2345786" y="136525"/>
            <a:ext cx="8345659"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(Flyweight Design Pattern)</a:t>
            </a:r>
          </a:p>
        </p:txBody>
      </p:sp>
    </p:spTree>
    <p:extLst>
      <p:ext uri="{BB962C8B-B14F-4D97-AF65-F5344CB8AC3E}">
        <p14:creationId xmlns:p14="http://schemas.microsoft.com/office/powerpoint/2010/main" val="349873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6010B6-B5A1-476E-8B4E-7B29FB1AF259}" type="datetime1">
              <a:rPr lang="en-US" smtClean="0"/>
              <a:t>10/14/2024</a:t>
            </a:fld>
            <a:endParaRPr lang="en-US" dirty="0"/>
          </a:p>
        </p:txBody>
      </p:sp>
      <p:sp>
        <p:nvSpPr>
          <p:cNvPr id="5" name="Footer Placeholder 4"/>
          <p:cNvSpPr>
            <a:spLocks noGrp="1"/>
          </p:cNvSpPr>
          <p:nvPr>
            <p:ph type="ftr" sz="quarter" idx="11"/>
          </p:nvPr>
        </p:nvSpPr>
        <p:spPr/>
        <p:txBody>
          <a:bodyPr/>
          <a:lstStyle/>
          <a:p>
            <a:r>
              <a:rPr lang="en-US"/>
              <a:t>Renu  Panwar           ACSE0514    Design  Pattern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3427278136"/>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3192037856"/>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3897895151"/>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240611765"/>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33937850"/>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38483969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1015677017"/>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2" name="TextBox 1">
            <a:extLst>
              <a:ext uri="{FF2B5EF4-FFF2-40B4-BE49-F238E27FC236}">
                <a16:creationId xmlns:a16="http://schemas.microsoft.com/office/drawing/2014/main" id="{E0DC416A-DF3A-EE76-916C-0D422527B6E8}"/>
              </a:ext>
            </a:extLst>
          </p:cNvPr>
          <p:cNvSpPr txBox="1"/>
          <p:nvPr/>
        </p:nvSpPr>
        <p:spPr>
          <a:xfrm>
            <a:off x="2971798" y="134776"/>
            <a:ext cx="6096000" cy="646331"/>
          </a:xfrm>
          <a:prstGeom prst="rect">
            <a:avLst/>
          </a:prstGeom>
          <a:noFill/>
        </p:spPr>
        <p:txBody>
          <a:bodyPr wrap="square">
            <a:spAutoFit/>
          </a:bodyPr>
          <a:lstStyle/>
          <a:p>
            <a:pPr algn="ctr">
              <a:spcBef>
                <a:spcPct val="0"/>
              </a:spcBef>
              <a:defRPr/>
            </a:pPr>
            <a:r>
              <a:rPr lang="en-US" sz="3600" b="1" dirty="0"/>
              <a:t>Program Outcomes (POs)</a:t>
            </a:r>
          </a:p>
        </p:txBody>
      </p:sp>
    </p:spTree>
    <p:extLst>
      <p:ext uri="{BB962C8B-B14F-4D97-AF65-F5344CB8AC3E}">
        <p14:creationId xmlns:p14="http://schemas.microsoft.com/office/powerpoint/2010/main" val="21978086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9A75D2-70E3-4696-A5D9-307E5D56E2AF}"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152400" y="990600"/>
            <a:ext cx="4445179" cy="3585346"/>
          </a:xfrm>
          <a:prstGeom prst="rect">
            <a:avLst/>
          </a:prstGeom>
          <a:ln w="12700">
            <a:solidFill>
              <a:schemeClr val="tx1"/>
            </a:solidFill>
          </a:ln>
        </p:spPr>
      </p:pic>
      <p:pic>
        <p:nvPicPr>
          <p:cNvPr id="10" name="Picture 9"/>
          <p:cNvPicPr>
            <a:picLocks noChangeAspect="1"/>
          </p:cNvPicPr>
          <p:nvPr/>
        </p:nvPicPr>
        <p:blipFill>
          <a:blip r:embed="rId3"/>
          <a:stretch>
            <a:fillRect/>
          </a:stretch>
        </p:blipFill>
        <p:spPr>
          <a:xfrm>
            <a:off x="6934201" y="952282"/>
            <a:ext cx="4648200" cy="5776404"/>
          </a:xfrm>
          <a:prstGeom prst="rect">
            <a:avLst/>
          </a:prstGeom>
          <a:ln w="3175">
            <a:solidFill>
              <a:schemeClr val="tx1"/>
            </a:solidFill>
          </a:ln>
        </p:spPr>
      </p:pic>
      <p:sp>
        <p:nvSpPr>
          <p:cNvPr id="5" name="Footer Placeholder 4"/>
          <p:cNvSpPr>
            <a:spLocks noGrp="1"/>
          </p:cNvSpPr>
          <p:nvPr>
            <p:ph type="ftr" sz="quarter" idx="11"/>
          </p:nvPr>
        </p:nvSpPr>
        <p:spPr/>
        <p:txBody>
          <a:bodyPr/>
          <a:lstStyle/>
          <a:p>
            <a:r>
              <a:rPr lang="de-DE"/>
              <a:t>Renu   Panwar           Design Pattern            Unit 3</a:t>
            </a:r>
            <a:endParaRPr lang="en-US" dirty="0"/>
          </a:p>
        </p:txBody>
      </p:sp>
      <p:sp>
        <p:nvSpPr>
          <p:cNvPr id="11" name="TextBox 10">
            <a:extLst>
              <a:ext uri="{FF2B5EF4-FFF2-40B4-BE49-F238E27FC236}">
                <a16:creationId xmlns:a16="http://schemas.microsoft.com/office/drawing/2014/main" id="{85CB0A3C-02B6-498A-B1A0-7E70473715F1}"/>
              </a:ext>
            </a:extLst>
          </p:cNvPr>
          <p:cNvSpPr txBox="1"/>
          <p:nvPr/>
        </p:nvSpPr>
        <p:spPr>
          <a:xfrm>
            <a:off x="1937825" y="171693"/>
            <a:ext cx="9091246"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(Flyweight Design Pattern)</a:t>
            </a:r>
          </a:p>
        </p:txBody>
      </p:sp>
    </p:spTree>
    <p:extLst>
      <p:ext uri="{BB962C8B-B14F-4D97-AF65-F5344CB8AC3E}">
        <p14:creationId xmlns:p14="http://schemas.microsoft.com/office/powerpoint/2010/main" val="33102931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FFDF4-08EF-4CD2-BF7F-9FF45CCF52CD}"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dirty="0"/>
          </a:p>
        </p:txBody>
      </p:sp>
      <p:sp>
        <p:nvSpPr>
          <p:cNvPr id="2" name="Rectangle 1"/>
          <p:cNvSpPr/>
          <p:nvPr/>
        </p:nvSpPr>
        <p:spPr>
          <a:xfrm>
            <a:off x="190500" y="914400"/>
            <a:ext cx="2514600" cy="523220"/>
          </a:xfrm>
          <a:prstGeom prst="rect">
            <a:avLst/>
          </a:prstGeom>
          <a:ln w="12700">
            <a:solidFill>
              <a:schemeClr val="tx1"/>
            </a:solidFill>
          </a:ln>
        </p:spPr>
        <p:txBody>
          <a:bodyPr wrap="square">
            <a:spAutoFit/>
          </a:bodyPr>
          <a:lstStyle/>
          <a:p>
            <a:pPr lvl="0" algn="just">
              <a:spcBef>
                <a:spcPct val="20000"/>
              </a:spcBef>
              <a:defRPr/>
            </a:pPr>
            <a:r>
              <a:rPr lang="en-US" sz="2800" dirty="0"/>
              <a:t>Step 2 cont…….</a:t>
            </a:r>
          </a:p>
        </p:txBody>
      </p:sp>
      <p:pic>
        <p:nvPicPr>
          <p:cNvPr id="3" name="Picture 2"/>
          <p:cNvPicPr>
            <a:picLocks noChangeAspect="1"/>
          </p:cNvPicPr>
          <p:nvPr/>
        </p:nvPicPr>
        <p:blipFill>
          <a:blip r:embed="rId2"/>
          <a:stretch>
            <a:fillRect/>
          </a:stretch>
        </p:blipFill>
        <p:spPr>
          <a:xfrm>
            <a:off x="190500" y="1680340"/>
            <a:ext cx="8420100" cy="3197475"/>
          </a:xfrm>
          <a:prstGeom prst="rect">
            <a:avLst/>
          </a:prstGeom>
          <a:solidFill>
            <a:srgbClr val="FFCCFF"/>
          </a:solidFill>
        </p:spPr>
      </p:pic>
      <p:pic>
        <p:nvPicPr>
          <p:cNvPr id="5" name="Picture 4"/>
          <p:cNvPicPr>
            <a:picLocks noChangeAspect="1"/>
          </p:cNvPicPr>
          <p:nvPr/>
        </p:nvPicPr>
        <p:blipFill>
          <a:blip r:embed="rId3"/>
          <a:stretch>
            <a:fillRect/>
          </a:stretch>
        </p:blipFill>
        <p:spPr>
          <a:xfrm>
            <a:off x="8610600" y="2057400"/>
            <a:ext cx="3505200" cy="2820415"/>
          </a:xfrm>
          <a:prstGeom prst="rect">
            <a:avLst/>
          </a:prstGeom>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10" name="TextBox 9">
            <a:extLst>
              <a:ext uri="{FF2B5EF4-FFF2-40B4-BE49-F238E27FC236}">
                <a16:creationId xmlns:a16="http://schemas.microsoft.com/office/drawing/2014/main" id="{C6ABE00B-0E26-49D8-A35F-BD5C90F28D17}"/>
              </a:ext>
            </a:extLst>
          </p:cNvPr>
          <p:cNvSpPr txBox="1"/>
          <p:nvPr/>
        </p:nvSpPr>
        <p:spPr>
          <a:xfrm>
            <a:off x="2512255" y="296128"/>
            <a:ext cx="8420099"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(Flyweight Design Pattern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2752767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E6C1C2-A4A2-4598-97C5-E48733DAE57B}"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dirty="0"/>
          </a:p>
        </p:txBody>
      </p:sp>
      <p:pic>
        <p:nvPicPr>
          <p:cNvPr id="8" name="Picture 7"/>
          <p:cNvPicPr>
            <a:picLocks noChangeAspect="1"/>
          </p:cNvPicPr>
          <p:nvPr/>
        </p:nvPicPr>
        <p:blipFill>
          <a:blip r:embed="rId2"/>
          <a:stretch>
            <a:fillRect/>
          </a:stretch>
        </p:blipFill>
        <p:spPr>
          <a:xfrm>
            <a:off x="4800600" y="944245"/>
            <a:ext cx="7290324" cy="5777237"/>
          </a:xfrm>
          <a:prstGeom prst="rect">
            <a:avLst/>
          </a:prstGeom>
          <a:ln w="19050">
            <a:solidFill>
              <a:schemeClr val="tx1"/>
            </a:solidFill>
          </a:ln>
        </p:spPr>
      </p:pic>
      <p:pic>
        <p:nvPicPr>
          <p:cNvPr id="9" name="Picture 8"/>
          <p:cNvPicPr>
            <a:picLocks noChangeAspect="1"/>
          </p:cNvPicPr>
          <p:nvPr/>
        </p:nvPicPr>
        <p:blipFill>
          <a:blip r:embed="rId3"/>
          <a:stretch>
            <a:fillRect/>
          </a:stretch>
        </p:blipFill>
        <p:spPr>
          <a:xfrm>
            <a:off x="119018" y="944245"/>
            <a:ext cx="4622073" cy="2103755"/>
          </a:xfrm>
          <a:prstGeom prst="rect">
            <a:avLst/>
          </a:prstGeom>
          <a:ln w="9525">
            <a:solidFill>
              <a:schemeClr val="tx1"/>
            </a:solidFill>
          </a:ln>
        </p:spPr>
      </p:pic>
      <p:sp>
        <p:nvSpPr>
          <p:cNvPr id="3" name="Footer Placeholder 2"/>
          <p:cNvSpPr>
            <a:spLocks noGrp="1"/>
          </p:cNvSpPr>
          <p:nvPr>
            <p:ph type="ftr" sz="quarter" idx="11"/>
          </p:nvPr>
        </p:nvSpPr>
        <p:spPr/>
        <p:txBody>
          <a:bodyPr/>
          <a:lstStyle/>
          <a:p>
            <a:r>
              <a:rPr lang="de-DE"/>
              <a:t>Renu   Panwar           Design Pattern            Unit 3</a:t>
            </a:r>
            <a:endParaRPr lang="en-US" dirty="0"/>
          </a:p>
        </p:txBody>
      </p:sp>
      <p:sp>
        <p:nvSpPr>
          <p:cNvPr id="10" name="TextBox 9">
            <a:extLst>
              <a:ext uri="{FF2B5EF4-FFF2-40B4-BE49-F238E27FC236}">
                <a16:creationId xmlns:a16="http://schemas.microsoft.com/office/drawing/2014/main" id="{3F3062B8-C23B-431A-9E01-E2C93CEDF5B3}"/>
              </a:ext>
            </a:extLst>
          </p:cNvPr>
          <p:cNvSpPr txBox="1"/>
          <p:nvPr/>
        </p:nvSpPr>
        <p:spPr>
          <a:xfrm>
            <a:off x="2055056" y="244398"/>
            <a:ext cx="8284698" cy="523220"/>
          </a:xfrm>
          <a:prstGeom prst="rect">
            <a:avLst/>
          </a:prstGeom>
          <a:noFill/>
        </p:spPr>
        <p:txBody>
          <a:bodyPr wrap="square">
            <a:sp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(Flyweight Design Pattern)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6090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A6C096-2E0E-4B49-8196-065FAB1DE107}"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dirty="0"/>
          </a:p>
        </p:txBody>
      </p:sp>
      <p:pic>
        <p:nvPicPr>
          <p:cNvPr id="2" name="Picture 1"/>
          <p:cNvPicPr>
            <a:picLocks noChangeAspect="1"/>
          </p:cNvPicPr>
          <p:nvPr/>
        </p:nvPicPr>
        <p:blipFill>
          <a:blip r:embed="rId2"/>
          <a:stretch>
            <a:fillRect/>
          </a:stretch>
        </p:blipFill>
        <p:spPr>
          <a:xfrm>
            <a:off x="4981303" y="914400"/>
            <a:ext cx="7104963" cy="5548319"/>
          </a:xfrm>
          <a:prstGeom prst="rect">
            <a:avLst/>
          </a:prstGeom>
          <a:ln w="12700">
            <a:solidFill>
              <a:schemeClr val="tx1"/>
            </a:solidFill>
          </a:ln>
        </p:spPr>
      </p:pic>
      <p:pic>
        <p:nvPicPr>
          <p:cNvPr id="3" name="Picture 2"/>
          <p:cNvPicPr>
            <a:picLocks noChangeAspect="1"/>
          </p:cNvPicPr>
          <p:nvPr/>
        </p:nvPicPr>
        <p:blipFill>
          <a:blip r:embed="rId3"/>
          <a:stretch>
            <a:fillRect/>
          </a:stretch>
        </p:blipFill>
        <p:spPr>
          <a:xfrm>
            <a:off x="76200" y="914400"/>
            <a:ext cx="4876800" cy="1524000"/>
          </a:xfrm>
          <a:prstGeom prst="rect">
            <a:avLst/>
          </a:prstGeom>
          <a:ln w="9525">
            <a:solidFill>
              <a:schemeClr val="tx1"/>
            </a:solidFill>
          </a:ln>
        </p:spPr>
      </p:pic>
      <p:pic>
        <p:nvPicPr>
          <p:cNvPr id="5" name="Picture 4"/>
          <p:cNvPicPr>
            <a:picLocks noChangeAspect="1"/>
          </p:cNvPicPr>
          <p:nvPr/>
        </p:nvPicPr>
        <p:blipFill>
          <a:blip r:embed="rId4"/>
          <a:stretch>
            <a:fillRect/>
          </a:stretch>
        </p:blipFill>
        <p:spPr>
          <a:xfrm>
            <a:off x="11082267" y="1449128"/>
            <a:ext cx="1000265" cy="238158"/>
          </a:xfrm>
          <a:prstGeom prst="rect">
            <a:avLst/>
          </a:prstGeom>
        </p:spPr>
      </p:pic>
      <p:sp>
        <p:nvSpPr>
          <p:cNvPr id="8" name="Footer Placeholder 4"/>
          <p:cNvSpPr>
            <a:spLocks noGrp="1"/>
          </p:cNvSpPr>
          <p:nvPr>
            <p:ph type="ftr" sz="quarter" idx="11"/>
          </p:nvPr>
        </p:nvSpPr>
        <p:spPr>
          <a:xfrm>
            <a:off x="3314700" y="6462719"/>
            <a:ext cx="5562600" cy="365125"/>
          </a:xfrm>
        </p:spPr>
        <p:txBody>
          <a:bodyPr/>
          <a:lstStyle/>
          <a:p>
            <a:r>
              <a:rPr lang="de-DE"/>
              <a:t>Renu   Panwar           Design Pattern            Unit 3</a:t>
            </a:r>
            <a:endParaRPr lang="en-US" dirty="0"/>
          </a:p>
        </p:txBody>
      </p:sp>
      <p:sp>
        <p:nvSpPr>
          <p:cNvPr id="10" name="TextBox 9">
            <a:extLst>
              <a:ext uri="{FF2B5EF4-FFF2-40B4-BE49-F238E27FC236}">
                <a16:creationId xmlns:a16="http://schemas.microsoft.com/office/drawing/2014/main" id="{9EA7A1D3-7632-4511-9EA9-6B3FF071F9D0}"/>
              </a:ext>
            </a:extLst>
          </p:cNvPr>
          <p:cNvSpPr txBox="1"/>
          <p:nvPr/>
        </p:nvSpPr>
        <p:spPr>
          <a:xfrm>
            <a:off x="1698673" y="136525"/>
            <a:ext cx="8134643"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Implementation of (Flyweight Design Pattern)</a:t>
            </a:r>
          </a:p>
        </p:txBody>
      </p:sp>
    </p:spTree>
    <p:extLst>
      <p:ext uri="{BB962C8B-B14F-4D97-AF65-F5344CB8AC3E}">
        <p14:creationId xmlns:p14="http://schemas.microsoft.com/office/powerpoint/2010/main" val="32000276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52EAE7-3E51-415C-B096-DFDFDB6854F1}"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dirty="0"/>
          </a:p>
        </p:txBody>
      </p:sp>
      <p:pic>
        <p:nvPicPr>
          <p:cNvPr id="8" name="Picture 7"/>
          <p:cNvPicPr>
            <a:picLocks noChangeAspect="1"/>
          </p:cNvPicPr>
          <p:nvPr/>
        </p:nvPicPr>
        <p:blipFill>
          <a:blip r:embed="rId2"/>
          <a:stretch>
            <a:fillRect/>
          </a:stretch>
        </p:blipFill>
        <p:spPr>
          <a:xfrm>
            <a:off x="3352800" y="822323"/>
            <a:ext cx="5191133" cy="6035677"/>
          </a:xfrm>
          <a:prstGeom prst="rect">
            <a:avLst/>
          </a:prstGeom>
          <a:ln w="19050">
            <a:solidFill>
              <a:schemeClr val="tx1"/>
            </a:solidFill>
          </a:ln>
        </p:spPr>
      </p:pic>
      <p:sp>
        <p:nvSpPr>
          <p:cNvPr id="3" name="Footer Placeholder 2"/>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310EF67E-44B3-4BFA-AAB4-68F94E88B431}"/>
              </a:ext>
            </a:extLst>
          </p:cNvPr>
          <p:cNvSpPr txBox="1"/>
          <p:nvPr/>
        </p:nvSpPr>
        <p:spPr>
          <a:xfrm>
            <a:off x="2055055" y="204043"/>
            <a:ext cx="8228427"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(Flyweight Design Pattern)</a:t>
            </a:r>
          </a:p>
        </p:txBody>
      </p:sp>
    </p:spTree>
    <p:extLst>
      <p:ext uri="{BB962C8B-B14F-4D97-AF65-F5344CB8AC3E}">
        <p14:creationId xmlns:p14="http://schemas.microsoft.com/office/powerpoint/2010/main" val="19798678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E811D1-A63E-4E39-9AB8-0E2E47E7C075}"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28600" y="845053"/>
            <a:ext cx="117348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Proxy  Design Pattern:-</a:t>
            </a:r>
          </a:p>
          <a:p>
            <a:pPr marL="457200" indent="-457200" algn="just">
              <a:buFont typeface="Wingdings" panose="05000000000000000000" pitchFamily="2" charset="2"/>
              <a:buChar char="Ø"/>
            </a:pPr>
            <a:r>
              <a:rPr lang="en-US" sz="2800" dirty="0">
                <a:latin typeface="+mj-lt"/>
              </a:rPr>
              <a:t>Simply, proxy means an object representing another </a:t>
            </a:r>
            <a:r>
              <a:rPr lang="en-US" sz="2800" dirty="0" err="1">
                <a:latin typeface="+mj-lt"/>
              </a:rPr>
              <a:t>object.According</a:t>
            </a:r>
            <a:r>
              <a:rPr lang="en-US" sz="2800" dirty="0">
                <a:latin typeface="+mj-lt"/>
              </a:rPr>
              <a:t> to GoF, a Proxy Pattern "provides the control for accessing the original object".</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So, we can perform many operations like hiding the information of original object, on demand loading </a:t>
            </a:r>
            <a:r>
              <a:rPr lang="en-US" sz="2800" dirty="0" err="1">
                <a:latin typeface="+mj-lt"/>
              </a:rPr>
              <a:t>etc.Proxy</a:t>
            </a:r>
            <a:r>
              <a:rPr lang="en-US" sz="2800" dirty="0">
                <a:latin typeface="+mj-lt"/>
              </a:rPr>
              <a:t> pattern is also known as Surrogate or Placeholder.</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In proxy pattern, a class represents functionality of another class. This type of design pattern comes under structural pattern.</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In proxy pattern, we create object having original object to interface its functionality to outer world.</a:t>
            </a:r>
          </a:p>
        </p:txBody>
      </p:sp>
      <p:sp>
        <p:nvSpPr>
          <p:cNvPr id="8" name="Footer Placeholder 7"/>
          <p:cNvSpPr>
            <a:spLocks noGrp="1"/>
          </p:cNvSpPr>
          <p:nvPr>
            <p:ph type="ftr" sz="quarter" idx="11"/>
          </p:nvPr>
        </p:nvSpPr>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2B17E16D-B257-4CC9-A742-B7CF5F51B8B9}"/>
              </a:ext>
            </a:extLst>
          </p:cNvPr>
          <p:cNvSpPr txBox="1"/>
          <p:nvPr/>
        </p:nvSpPr>
        <p:spPr>
          <a:xfrm>
            <a:off x="1712742" y="198626"/>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Structural patterns II (Proxy  Pattern)</a:t>
            </a:r>
          </a:p>
        </p:txBody>
      </p:sp>
    </p:spTree>
    <p:extLst>
      <p:ext uri="{BB962C8B-B14F-4D97-AF65-F5344CB8AC3E}">
        <p14:creationId xmlns:p14="http://schemas.microsoft.com/office/powerpoint/2010/main" val="35034015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2E4FEF-838C-4C5F-974E-EE51FF0E8C3B}"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28600" y="1093378"/>
            <a:ext cx="11734800" cy="5262979"/>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Advantage of Proxy Design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It provides the protection to the original object from the outside world.</a:t>
            </a:r>
          </a:p>
          <a:p>
            <a:pPr algn="just"/>
            <a:endParaRPr lang="en-US" sz="2800" b="1" u="sng" dirty="0">
              <a:latin typeface="+mj-lt"/>
            </a:endParaRPr>
          </a:p>
          <a:p>
            <a:pPr algn="just"/>
            <a:r>
              <a:rPr lang="en-US" sz="2800" b="1" u="sng" dirty="0">
                <a:latin typeface="+mj-lt"/>
              </a:rPr>
              <a:t>Usage of  Proxy  Design Pattern:-</a:t>
            </a:r>
          </a:p>
          <a:p>
            <a:pPr algn="just"/>
            <a:r>
              <a:rPr lang="en-US" sz="2800" dirty="0">
                <a:latin typeface="+mj-lt"/>
              </a:rPr>
              <a:t>It is used:</a:t>
            </a:r>
          </a:p>
          <a:p>
            <a:pPr marL="457200" indent="-457200" algn="just">
              <a:buFont typeface="Wingdings" panose="05000000000000000000" pitchFamily="2" charset="2"/>
              <a:buChar char="Ø"/>
            </a:pPr>
            <a:r>
              <a:rPr lang="en-US" sz="2800" dirty="0"/>
              <a:t>It can be used in Virtual Proxy scenario---Consider a situation where there is multiple database call to extract huge size image.</a:t>
            </a:r>
          </a:p>
          <a:p>
            <a:pPr algn="just"/>
            <a:endParaRPr lang="en-US" sz="2800" dirty="0"/>
          </a:p>
          <a:p>
            <a:pPr marL="457200" indent="-457200" algn="just">
              <a:buFont typeface="Wingdings" panose="05000000000000000000" pitchFamily="2" charset="2"/>
              <a:buChar char="Ø"/>
            </a:pPr>
            <a:r>
              <a:rPr lang="en-US" sz="2800" dirty="0"/>
              <a:t>It can be used in Protective Proxy scenario---It acts as an authorization layer to verify that whether the actual user has access the appropriate content or not.</a:t>
            </a: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274ACDC8-792B-4227-89FC-52809BC56D47}"/>
              </a:ext>
            </a:extLst>
          </p:cNvPr>
          <p:cNvSpPr txBox="1"/>
          <p:nvPr/>
        </p:nvSpPr>
        <p:spPr>
          <a:xfrm>
            <a:off x="1740876" y="352702"/>
            <a:ext cx="8219049"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Structural patterns (Proxy  Design Pattern)</a:t>
            </a:r>
          </a:p>
        </p:txBody>
      </p:sp>
    </p:spTree>
    <p:extLst>
      <p:ext uri="{BB962C8B-B14F-4D97-AF65-F5344CB8AC3E}">
        <p14:creationId xmlns:p14="http://schemas.microsoft.com/office/powerpoint/2010/main" val="38731932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A19A35-217F-499C-8024-258DF941FD51}"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806949" y="1139590"/>
            <a:ext cx="10775451" cy="4947338"/>
          </a:xfrm>
          <a:prstGeom prst="rect">
            <a:avLst/>
          </a:prstGeom>
          <a:ln w="12700">
            <a:solidFill>
              <a:schemeClr val="tx1"/>
            </a:solidFill>
          </a:ln>
        </p:spPr>
      </p:pic>
      <p:sp>
        <p:nvSpPr>
          <p:cNvPr id="9"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10" name="TextBox 9">
            <a:extLst>
              <a:ext uri="{FF2B5EF4-FFF2-40B4-BE49-F238E27FC236}">
                <a16:creationId xmlns:a16="http://schemas.microsoft.com/office/drawing/2014/main" id="{6F7A70B8-9089-4D8B-A9A6-929DE8CFF3EF}"/>
              </a:ext>
            </a:extLst>
          </p:cNvPr>
          <p:cNvSpPr txBox="1"/>
          <p:nvPr/>
        </p:nvSpPr>
        <p:spPr>
          <a:xfrm>
            <a:off x="1769011" y="136519"/>
            <a:ext cx="8809893"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UML\Structure for Proxy  Design Pattern</a:t>
            </a:r>
          </a:p>
        </p:txBody>
      </p:sp>
    </p:spTree>
    <p:extLst>
      <p:ext uri="{BB962C8B-B14F-4D97-AF65-F5344CB8AC3E}">
        <p14:creationId xmlns:p14="http://schemas.microsoft.com/office/powerpoint/2010/main" val="28755190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682DF9-A867-4289-8A2C-6A5952F2FA60}"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dirty="0"/>
          </a:p>
        </p:txBody>
      </p:sp>
      <p:sp>
        <p:nvSpPr>
          <p:cNvPr id="2" name="Rectangle 1"/>
          <p:cNvSpPr/>
          <p:nvPr/>
        </p:nvSpPr>
        <p:spPr>
          <a:xfrm>
            <a:off x="609600" y="1497535"/>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531568"/>
            <a:ext cx="11277600" cy="3970318"/>
          </a:xfrm>
          <a:prstGeom prst="rect">
            <a:avLst/>
          </a:prstGeom>
          <a:solidFill>
            <a:schemeClr val="bg1"/>
          </a:solidFill>
          <a:ln w="28575">
            <a:solidFill>
              <a:schemeClr val="tx1"/>
            </a:solidFill>
          </a:ln>
        </p:spPr>
        <p:txBody>
          <a:bodyPr wrap="square">
            <a:spAutoFit/>
          </a:bodyPr>
          <a:lstStyle/>
          <a:p>
            <a:pPr marL="342900" indent="-342900" algn="just">
              <a:buFont typeface="Wingdings" panose="05000000000000000000" pitchFamily="2" charset="2"/>
              <a:buChar char="Ø"/>
            </a:pPr>
            <a:r>
              <a:rPr lang="en-US" sz="2800" dirty="0">
                <a:latin typeface="+mj-lt"/>
              </a:rPr>
              <a:t>We are going to create an Image interface and concrete classes implementing the Image interface. </a:t>
            </a:r>
            <a:r>
              <a:rPr lang="en-US" sz="2800" dirty="0" err="1">
                <a:latin typeface="+mj-lt"/>
              </a:rPr>
              <a:t>ProxyImage</a:t>
            </a:r>
            <a:r>
              <a:rPr lang="en-US" sz="2800" dirty="0">
                <a:latin typeface="+mj-lt"/>
              </a:rPr>
              <a:t> is a </a:t>
            </a:r>
            <a:r>
              <a:rPr lang="en-US" sz="2800" dirty="0" err="1">
                <a:latin typeface="+mj-lt"/>
              </a:rPr>
              <a:t>a</a:t>
            </a:r>
            <a:r>
              <a:rPr lang="en-US" sz="2800" dirty="0">
                <a:latin typeface="+mj-lt"/>
              </a:rPr>
              <a:t> proxy class to reduce memory footprint of </a:t>
            </a:r>
            <a:r>
              <a:rPr lang="en-US" sz="2800" dirty="0" err="1">
                <a:latin typeface="+mj-lt"/>
              </a:rPr>
              <a:t>RealImage</a:t>
            </a:r>
            <a:r>
              <a:rPr lang="en-US" sz="2800" dirty="0">
                <a:latin typeface="+mj-lt"/>
              </a:rPr>
              <a:t> object loading.</a:t>
            </a:r>
          </a:p>
          <a:p>
            <a:pPr marL="342900" indent="-342900" algn="just">
              <a:buFont typeface="Wingdings" panose="05000000000000000000" pitchFamily="2" charset="2"/>
              <a:buChar char="Ø"/>
            </a:pPr>
            <a:endParaRPr lang="en-US" sz="2800" dirty="0">
              <a:latin typeface="+mj-lt"/>
            </a:endParaRPr>
          </a:p>
          <a:p>
            <a:pPr marL="342900" indent="-342900" algn="just">
              <a:buFont typeface="Wingdings" panose="05000000000000000000" pitchFamily="2" charset="2"/>
              <a:buChar char="Ø"/>
            </a:pPr>
            <a:r>
              <a:rPr lang="en-US" sz="2800" dirty="0" err="1">
                <a:latin typeface="+mj-lt"/>
              </a:rPr>
              <a:t>ProxyPatternDemo</a:t>
            </a:r>
            <a:r>
              <a:rPr lang="en-US" sz="2800" dirty="0">
                <a:latin typeface="+mj-lt"/>
              </a:rPr>
              <a:t>, our demo class, will use </a:t>
            </a:r>
            <a:r>
              <a:rPr lang="en-US" sz="2800" dirty="0" err="1">
                <a:latin typeface="+mj-lt"/>
              </a:rPr>
              <a:t>ProxyImage</a:t>
            </a:r>
            <a:r>
              <a:rPr lang="en-US" sz="2800" dirty="0">
                <a:latin typeface="+mj-lt"/>
              </a:rPr>
              <a:t> to get an Image object to load and display as it needs.</a:t>
            </a:r>
          </a:p>
          <a:p>
            <a:pPr marL="342900" indent="-342900" algn="just">
              <a:buFont typeface="Wingdings" panose="05000000000000000000" pitchFamily="2" charset="2"/>
              <a:buChar char="Ø"/>
            </a:pPr>
            <a:endParaRPr lang="en-US" sz="2800" dirty="0">
              <a:latin typeface="+mj-lt"/>
            </a:endParaRPr>
          </a:p>
          <a:p>
            <a:pPr marL="342900" indent="-342900" algn="just">
              <a:buFont typeface="Wingdings" panose="05000000000000000000" pitchFamily="2" charset="2"/>
              <a:buChar char="Ø"/>
            </a:pPr>
            <a:r>
              <a:rPr lang="en-US" sz="2800" dirty="0">
                <a:latin typeface="+mj-lt"/>
              </a:rPr>
              <a:t>In proxy pattern, a class represents functionality of another class. This type of design pattern comes under structural pattern.</a:t>
            </a: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3</a:t>
            </a:r>
            <a:endParaRPr lang="en-US" dirty="0"/>
          </a:p>
        </p:txBody>
      </p:sp>
      <p:sp>
        <p:nvSpPr>
          <p:cNvPr id="9" name="TextBox 8">
            <a:extLst>
              <a:ext uri="{FF2B5EF4-FFF2-40B4-BE49-F238E27FC236}">
                <a16:creationId xmlns:a16="http://schemas.microsoft.com/office/drawing/2014/main" id="{DCEBA1D3-D997-41AC-A5FA-375C45E1EA4A}"/>
              </a:ext>
            </a:extLst>
          </p:cNvPr>
          <p:cNvSpPr txBox="1"/>
          <p:nvPr/>
        </p:nvSpPr>
        <p:spPr>
          <a:xfrm>
            <a:off x="1797148" y="281931"/>
            <a:ext cx="9077178"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(Proxy  Design Pattern)</a:t>
            </a:r>
          </a:p>
        </p:txBody>
      </p:sp>
    </p:spTree>
    <p:extLst>
      <p:ext uri="{BB962C8B-B14F-4D97-AF65-F5344CB8AC3E}">
        <p14:creationId xmlns:p14="http://schemas.microsoft.com/office/powerpoint/2010/main" val="27332835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63CC63-FCC3-4483-8CB5-E215701DEE99}" type="datetime1">
              <a:rPr lang="en-US" smtClean="0"/>
              <a:t>10/14/2024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55950" y="914400"/>
            <a:ext cx="3752100" cy="2724296"/>
          </a:xfrm>
          <a:prstGeom prst="rect">
            <a:avLst/>
          </a:prstGeom>
          <a:ln w="12700">
            <a:solidFill>
              <a:schemeClr val="tx1"/>
            </a:solidFill>
          </a:ln>
        </p:spPr>
      </p:pic>
      <p:pic>
        <p:nvPicPr>
          <p:cNvPr id="5" name="Picture 4"/>
          <p:cNvPicPr>
            <a:picLocks noChangeAspect="1"/>
          </p:cNvPicPr>
          <p:nvPr/>
        </p:nvPicPr>
        <p:blipFill>
          <a:blip r:embed="rId3"/>
          <a:stretch>
            <a:fillRect/>
          </a:stretch>
        </p:blipFill>
        <p:spPr>
          <a:xfrm>
            <a:off x="6007491" y="914401"/>
            <a:ext cx="6028560" cy="5824892"/>
          </a:xfrm>
          <a:prstGeom prst="rect">
            <a:avLst/>
          </a:prstGeom>
          <a:ln w="12700">
            <a:solidFill>
              <a:schemeClr val="tx1"/>
            </a:solidFill>
          </a:ln>
        </p:spPr>
      </p:pic>
      <p:pic>
        <p:nvPicPr>
          <p:cNvPr id="8" name="Picture 7"/>
          <p:cNvPicPr>
            <a:picLocks noChangeAspect="1"/>
          </p:cNvPicPr>
          <p:nvPr/>
        </p:nvPicPr>
        <p:blipFill>
          <a:blip r:embed="rId4"/>
          <a:stretch>
            <a:fillRect/>
          </a:stretch>
        </p:blipFill>
        <p:spPr>
          <a:xfrm>
            <a:off x="304800" y="4055147"/>
            <a:ext cx="5142806" cy="1282648"/>
          </a:xfrm>
          <a:prstGeom prst="rect">
            <a:avLst/>
          </a:prstGeom>
          <a:ln w="6350">
            <a:solidFill>
              <a:schemeClr val="tx1"/>
            </a:solidFill>
          </a:ln>
        </p:spPr>
      </p:pic>
      <p:sp>
        <p:nvSpPr>
          <p:cNvPr id="11" name="Right Arrow 10"/>
          <p:cNvSpPr/>
          <p:nvPr/>
        </p:nvSpPr>
        <p:spPr>
          <a:xfrm>
            <a:off x="5543144" y="4568455"/>
            <a:ext cx="368808" cy="256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9"/>
          <p:cNvSpPr>
            <a:spLocks noGrp="1"/>
          </p:cNvSpPr>
          <p:nvPr>
            <p:ph type="ftr" sz="quarter" idx="11"/>
          </p:nvPr>
        </p:nvSpPr>
        <p:spPr/>
        <p:txBody>
          <a:bodyPr/>
          <a:lstStyle/>
          <a:p>
            <a:r>
              <a:rPr lang="de-DE"/>
              <a:t>Renu   Panwar           Design Pattern            Unit 3</a:t>
            </a:r>
            <a:endParaRPr lang="en-US" dirty="0"/>
          </a:p>
        </p:txBody>
      </p:sp>
      <p:sp>
        <p:nvSpPr>
          <p:cNvPr id="12" name="TextBox 11">
            <a:extLst>
              <a:ext uri="{FF2B5EF4-FFF2-40B4-BE49-F238E27FC236}">
                <a16:creationId xmlns:a16="http://schemas.microsoft.com/office/drawing/2014/main" id="{57A1A8FD-78A5-427A-967C-DB89F0B2CC90}"/>
              </a:ext>
            </a:extLst>
          </p:cNvPr>
          <p:cNvSpPr txBox="1"/>
          <p:nvPr/>
        </p:nvSpPr>
        <p:spPr>
          <a:xfrm>
            <a:off x="1811214" y="217347"/>
            <a:ext cx="7993967"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(Proxy  Design Pattern)</a:t>
            </a:r>
          </a:p>
        </p:txBody>
      </p:sp>
    </p:spTree>
    <p:extLst>
      <p:ext uri="{BB962C8B-B14F-4D97-AF65-F5344CB8AC3E}">
        <p14:creationId xmlns:p14="http://schemas.microsoft.com/office/powerpoint/2010/main" val="1638691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1116</TotalTime>
  <Words>5369</Words>
  <Application>Microsoft Office PowerPoint</Application>
  <PresentationFormat>Widescreen</PresentationFormat>
  <Paragraphs>970</Paragraphs>
  <Slides>112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112</vt:i4>
      </vt:variant>
    </vt:vector>
  </HeadingPairs>
  <TitlesOfParts>
    <vt:vector size="117" baseType="lpstr">
      <vt:lpstr>Arial</vt:lpstr>
      <vt:lpstr>Calibri</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Design  Pattern  Previous  Year  Question  Paper..</vt:lpstr>
      <vt:lpstr>    Design  Pattern  Previous  Year  Question  Paper..</vt:lpstr>
      <vt:lpstr>     Design  Pattern  Previous  Year  Question  Paper..</vt:lpstr>
      <vt:lpstr>   Design  Pattern  Previous  Year  Question Paper..</vt:lpstr>
      <vt:lpstr>     Design  Pattern  Previous  Year  Question  Paper.. </vt:lpstr>
      <vt:lpstr>     Design  Pattern  Previous  Year  Question  Paper..</vt:lpstr>
      <vt:lpstr>     Design  Pattern  Previous  Year  Question  Paper..</vt:lpstr>
      <vt:lpstr>     Design  Pattern  Previous  Year  Question  Paper..</vt:lpstr>
      <vt:lpstr>PowerPoint Presentation</vt:lpstr>
      <vt:lpstr>PowerPoint Presentation</vt:lpstr>
      <vt:lpstr>PowerPoint Presentation</vt:lpstr>
      <vt:lpstr>          Structural  Design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shwetasingh2123@outlook.com</dc:creator>
  <cp:lastModifiedBy>Renu Panwar</cp:lastModifiedBy>
  <cp:revision>28</cp:revision>
  <dcterms:created xsi:type="dcterms:W3CDTF">2024-06-15T16:16:39Z</dcterms:created>
  <dcterms:modified xsi:type="dcterms:W3CDTF">2024-10-14T10:07:18Z</dcterms:modified>
</cp:coreProperties>
</file>